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492"/>
  </p:notesMasterIdLst>
  <p:sldIdLst>
    <p:sldId id="1220" r:id="rId6"/>
    <p:sldId id="1221" r:id="rId7"/>
    <p:sldId id="257" r:id="rId8"/>
    <p:sldId id="490" r:id="rId9"/>
    <p:sldId id="489" r:id="rId10"/>
    <p:sldId id="492" r:id="rId11"/>
    <p:sldId id="494" r:id="rId12"/>
    <p:sldId id="504" r:id="rId13"/>
    <p:sldId id="503" r:id="rId14"/>
    <p:sldId id="502" r:id="rId15"/>
    <p:sldId id="501" r:id="rId16"/>
    <p:sldId id="500" r:id="rId17"/>
    <p:sldId id="499" r:id="rId18"/>
    <p:sldId id="498" r:id="rId19"/>
    <p:sldId id="496" r:id="rId20"/>
    <p:sldId id="514" r:id="rId21"/>
    <p:sldId id="513" r:id="rId22"/>
    <p:sldId id="512" r:id="rId23"/>
    <p:sldId id="511" r:id="rId24"/>
    <p:sldId id="510" r:id="rId25"/>
    <p:sldId id="509" r:id="rId26"/>
    <p:sldId id="740" r:id="rId27"/>
    <p:sldId id="724" r:id="rId28"/>
    <p:sldId id="725" r:id="rId29"/>
    <p:sldId id="726" r:id="rId30"/>
    <p:sldId id="727" r:id="rId31"/>
    <p:sldId id="728" r:id="rId32"/>
    <p:sldId id="729" r:id="rId33"/>
    <p:sldId id="737" r:id="rId34"/>
    <p:sldId id="739" r:id="rId35"/>
    <p:sldId id="731" r:id="rId36"/>
    <p:sldId id="517" r:id="rId37"/>
    <p:sldId id="520" r:id="rId38"/>
    <p:sldId id="522" r:id="rId39"/>
    <p:sldId id="519" r:id="rId40"/>
    <p:sldId id="525" r:id="rId41"/>
    <p:sldId id="524" r:id="rId42"/>
    <p:sldId id="528" r:id="rId43"/>
    <p:sldId id="527" r:id="rId44"/>
    <p:sldId id="536" r:id="rId45"/>
    <p:sldId id="538" r:id="rId46"/>
    <p:sldId id="540" r:id="rId47"/>
    <p:sldId id="548" r:id="rId48"/>
    <p:sldId id="551" r:id="rId49"/>
    <p:sldId id="553" r:id="rId50"/>
    <p:sldId id="555" r:id="rId51"/>
    <p:sldId id="557" r:id="rId52"/>
    <p:sldId id="559" r:id="rId53"/>
    <p:sldId id="561" r:id="rId54"/>
    <p:sldId id="565" r:id="rId55"/>
    <p:sldId id="567" r:id="rId56"/>
    <p:sldId id="569" r:id="rId57"/>
    <p:sldId id="576" r:id="rId58"/>
    <p:sldId id="584" r:id="rId59"/>
    <p:sldId id="583" r:id="rId60"/>
    <p:sldId id="582" r:id="rId61"/>
    <p:sldId id="589" r:id="rId62"/>
    <p:sldId id="588" r:id="rId63"/>
    <p:sldId id="593" r:id="rId64"/>
    <p:sldId id="733" r:id="rId65"/>
    <p:sldId id="734" r:id="rId66"/>
    <p:sldId id="592" r:id="rId67"/>
    <p:sldId id="597" r:id="rId68"/>
    <p:sldId id="596" r:id="rId69"/>
    <p:sldId id="599" r:id="rId70"/>
    <p:sldId id="595" r:id="rId71"/>
    <p:sldId id="601" r:id="rId72"/>
    <p:sldId id="603" r:id="rId73"/>
    <p:sldId id="605" r:id="rId74"/>
    <p:sldId id="607" r:id="rId75"/>
    <p:sldId id="609" r:id="rId76"/>
    <p:sldId id="611" r:id="rId77"/>
    <p:sldId id="613" r:id="rId78"/>
    <p:sldId id="615" r:id="rId79"/>
    <p:sldId id="617" r:id="rId80"/>
    <p:sldId id="619" r:id="rId81"/>
    <p:sldId id="621" r:id="rId82"/>
    <p:sldId id="623" r:id="rId83"/>
    <p:sldId id="625" r:id="rId84"/>
    <p:sldId id="627" r:id="rId85"/>
    <p:sldId id="629" r:id="rId86"/>
    <p:sldId id="631" r:id="rId87"/>
    <p:sldId id="634" r:id="rId88"/>
    <p:sldId id="633" r:id="rId89"/>
    <p:sldId id="636" r:id="rId90"/>
    <p:sldId id="640" r:id="rId91"/>
    <p:sldId id="639" r:id="rId92"/>
    <p:sldId id="638" r:id="rId93"/>
    <p:sldId id="643" r:id="rId94"/>
    <p:sldId id="648" r:id="rId95"/>
    <p:sldId id="647" r:id="rId96"/>
    <p:sldId id="651" r:id="rId97"/>
    <p:sldId id="650" r:id="rId98"/>
    <p:sldId id="653" r:id="rId99"/>
    <p:sldId id="655" r:id="rId100"/>
    <p:sldId id="659" r:id="rId101"/>
    <p:sldId id="661" r:id="rId102"/>
    <p:sldId id="663" r:id="rId103"/>
    <p:sldId id="665" r:id="rId104"/>
    <p:sldId id="668" r:id="rId105"/>
    <p:sldId id="667" r:id="rId106"/>
    <p:sldId id="670" r:id="rId107"/>
    <p:sldId id="672" r:id="rId108"/>
    <p:sldId id="674" r:id="rId109"/>
    <p:sldId id="676" r:id="rId110"/>
    <p:sldId id="678" r:id="rId111"/>
    <p:sldId id="680" r:id="rId112"/>
    <p:sldId id="682" r:id="rId113"/>
    <p:sldId id="684" r:id="rId114"/>
    <p:sldId id="686" r:id="rId115"/>
    <p:sldId id="688" r:id="rId116"/>
    <p:sldId id="690" r:id="rId117"/>
    <p:sldId id="692" r:id="rId118"/>
    <p:sldId id="694" r:id="rId119"/>
    <p:sldId id="696" r:id="rId120"/>
    <p:sldId id="698" r:id="rId121"/>
    <p:sldId id="700" r:id="rId122"/>
    <p:sldId id="702" r:id="rId123"/>
    <p:sldId id="705" r:id="rId124"/>
    <p:sldId id="704" r:id="rId125"/>
    <p:sldId id="708" r:id="rId126"/>
    <p:sldId id="707" r:id="rId127"/>
    <p:sldId id="710" r:id="rId128"/>
    <p:sldId id="713" r:id="rId129"/>
    <p:sldId id="712" r:id="rId130"/>
    <p:sldId id="716" r:id="rId131"/>
    <p:sldId id="715" r:id="rId132"/>
    <p:sldId id="263" r:id="rId133"/>
    <p:sldId id="264" r:id="rId134"/>
    <p:sldId id="265" r:id="rId135"/>
    <p:sldId id="574" r:id="rId136"/>
    <p:sldId id="572" r:id="rId137"/>
    <p:sldId id="571" r:id="rId138"/>
    <p:sldId id="477" r:id="rId139"/>
    <p:sldId id="481" r:id="rId140"/>
    <p:sldId id="278" r:id="rId141"/>
    <p:sldId id="275" r:id="rId142"/>
    <p:sldId id="276" r:id="rId143"/>
    <p:sldId id="485" r:id="rId144"/>
    <p:sldId id="873" r:id="rId145"/>
    <p:sldId id="874" r:id="rId146"/>
    <p:sldId id="875" r:id="rId147"/>
    <p:sldId id="876" r:id="rId148"/>
    <p:sldId id="877" r:id="rId149"/>
    <p:sldId id="878" r:id="rId150"/>
    <p:sldId id="879" r:id="rId151"/>
    <p:sldId id="880" r:id="rId152"/>
    <p:sldId id="881" r:id="rId153"/>
    <p:sldId id="882" r:id="rId154"/>
    <p:sldId id="883" r:id="rId155"/>
    <p:sldId id="884" r:id="rId156"/>
    <p:sldId id="885" r:id="rId157"/>
    <p:sldId id="886" r:id="rId158"/>
    <p:sldId id="887" r:id="rId159"/>
    <p:sldId id="888" r:id="rId160"/>
    <p:sldId id="889" r:id="rId161"/>
    <p:sldId id="890" r:id="rId162"/>
    <p:sldId id="891" r:id="rId163"/>
    <p:sldId id="892" r:id="rId164"/>
    <p:sldId id="893" r:id="rId165"/>
    <p:sldId id="894" r:id="rId166"/>
    <p:sldId id="895" r:id="rId167"/>
    <p:sldId id="896" r:id="rId168"/>
    <p:sldId id="897" r:id="rId169"/>
    <p:sldId id="898" r:id="rId170"/>
    <p:sldId id="899" r:id="rId171"/>
    <p:sldId id="900" r:id="rId172"/>
    <p:sldId id="901" r:id="rId173"/>
    <p:sldId id="902" r:id="rId174"/>
    <p:sldId id="903" r:id="rId175"/>
    <p:sldId id="904" r:id="rId176"/>
    <p:sldId id="905" r:id="rId177"/>
    <p:sldId id="906" r:id="rId178"/>
    <p:sldId id="907" r:id="rId179"/>
    <p:sldId id="908" r:id="rId180"/>
    <p:sldId id="909" r:id="rId181"/>
    <p:sldId id="910" r:id="rId182"/>
    <p:sldId id="911" r:id="rId183"/>
    <p:sldId id="912" r:id="rId184"/>
    <p:sldId id="913" r:id="rId185"/>
    <p:sldId id="914" r:id="rId186"/>
    <p:sldId id="915" r:id="rId187"/>
    <p:sldId id="916" r:id="rId188"/>
    <p:sldId id="917" r:id="rId189"/>
    <p:sldId id="918" r:id="rId190"/>
    <p:sldId id="919" r:id="rId191"/>
    <p:sldId id="920" r:id="rId192"/>
    <p:sldId id="921" r:id="rId193"/>
    <p:sldId id="922" r:id="rId194"/>
    <p:sldId id="923" r:id="rId195"/>
    <p:sldId id="924" r:id="rId196"/>
    <p:sldId id="925" r:id="rId197"/>
    <p:sldId id="926" r:id="rId198"/>
    <p:sldId id="927" r:id="rId199"/>
    <p:sldId id="928" r:id="rId200"/>
    <p:sldId id="929" r:id="rId201"/>
    <p:sldId id="930" r:id="rId202"/>
    <p:sldId id="931" r:id="rId203"/>
    <p:sldId id="932" r:id="rId204"/>
    <p:sldId id="933" r:id="rId205"/>
    <p:sldId id="934" r:id="rId206"/>
    <p:sldId id="935" r:id="rId207"/>
    <p:sldId id="936" r:id="rId208"/>
    <p:sldId id="937" r:id="rId209"/>
    <p:sldId id="938" r:id="rId210"/>
    <p:sldId id="939" r:id="rId211"/>
    <p:sldId id="940" r:id="rId212"/>
    <p:sldId id="941" r:id="rId213"/>
    <p:sldId id="942" r:id="rId214"/>
    <p:sldId id="943" r:id="rId215"/>
    <p:sldId id="944" r:id="rId216"/>
    <p:sldId id="945" r:id="rId217"/>
    <p:sldId id="946" r:id="rId218"/>
    <p:sldId id="947" r:id="rId219"/>
    <p:sldId id="948" r:id="rId220"/>
    <p:sldId id="949" r:id="rId221"/>
    <p:sldId id="950" r:id="rId222"/>
    <p:sldId id="951" r:id="rId223"/>
    <p:sldId id="952" r:id="rId224"/>
    <p:sldId id="953" r:id="rId225"/>
    <p:sldId id="954" r:id="rId226"/>
    <p:sldId id="955" r:id="rId227"/>
    <p:sldId id="956" r:id="rId228"/>
    <p:sldId id="957" r:id="rId229"/>
    <p:sldId id="958" r:id="rId230"/>
    <p:sldId id="959" r:id="rId231"/>
    <p:sldId id="960" r:id="rId232"/>
    <p:sldId id="961" r:id="rId233"/>
    <p:sldId id="962" r:id="rId234"/>
    <p:sldId id="963" r:id="rId235"/>
    <p:sldId id="964" r:id="rId236"/>
    <p:sldId id="965" r:id="rId237"/>
    <p:sldId id="966" r:id="rId238"/>
    <p:sldId id="967" r:id="rId239"/>
    <p:sldId id="968" r:id="rId240"/>
    <p:sldId id="969" r:id="rId241"/>
    <p:sldId id="970" r:id="rId242"/>
    <p:sldId id="971" r:id="rId243"/>
    <p:sldId id="972" r:id="rId244"/>
    <p:sldId id="973" r:id="rId245"/>
    <p:sldId id="974" r:id="rId246"/>
    <p:sldId id="975" r:id="rId247"/>
    <p:sldId id="976" r:id="rId248"/>
    <p:sldId id="977" r:id="rId249"/>
    <p:sldId id="978" r:id="rId250"/>
    <p:sldId id="979" r:id="rId251"/>
    <p:sldId id="980" r:id="rId252"/>
    <p:sldId id="981" r:id="rId253"/>
    <p:sldId id="982" r:id="rId254"/>
    <p:sldId id="983" r:id="rId255"/>
    <p:sldId id="984" r:id="rId256"/>
    <p:sldId id="985" r:id="rId257"/>
    <p:sldId id="986" r:id="rId258"/>
    <p:sldId id="987" r:id="rId259"/>
    <p:sldId id="988" r:id="rId260"/>
    <p:sldId id="989" r:id="rId261"/>
    <p:sldId id="990" r:id="rId262"/>
    <p:sldId id="991" r:id="rId263"/>
    <p:sldId id="992" r:id="rId264"/>
    <p:sldId id="993" r:id="rId265"/>
    <p:sldId id="994" r:id="rId266"/>
    <p:sldId id="995" r:id="rId267"/>
    <p:sldId id="996" r:id="rId268"/>
    <p:sldId id="997" r:id="rId269"/>
    <p:sldId id="998" r:id="rId270"/>
    <p:sldId id="999" r:id="rId271"/>
    <p:sldId id="1000" r:id="rId272"/>
    <p:sldId id="1001" r:id="rId273"/>
    <p:sldId id="1002" r:id="rId274"/>
    <p:sldId id="1003" r:id="rId275"/>
    <p:sldId id="1004" r:id="rId276"/>
    <p:sldId id="1005" r:id="rId277"/>
    <p:sldId id="1006" r:id="rId278"/>
    <p:sldId id="1007" r:id="rId279"/>
    <p:sldId id="1008" r:id="rId280"/>
    <p:sldId id="1009" r:id="rId281"/>
    <p:sldId id="1010" r:id="rId282"/>
    <p:sldId id="1011" r:id="rId283"/>
    <p:sldId id="1012" r:id="rId284"/>
    <p:sldId id="1013" r:id="rId285"/>
    <p:sldId id="1014" r:id="rId286"/>
    <p:sldId id="1015" r:id="rId287"/>
    <p:sldId id="1016" r:id="rId288"/>
    <p:sldId id="1017" r:id="rId289"/>
    <p:sldId id="1018" r:id="rId290"/>
    <p:sldId id="1019" r:id="rId291"/>
    <p:sldId id="1020" r:id="rId292"/>
    <p:sldId id="1021" r:id="rId293"/>
    <p:sldId id="1022" r:id="rId294"/>
    <p:sldId id="1023" r:id="rId295"/>
    <p:sldId id="1024" r:id="rId296"/>
    <p:sldId id="1025" r:id="rId297"/>
    <p:sldId id="1026" r:id="rId298"/>
    <p:sldId id="1027" r:id="rId299"/>
    <p:sldId id="1028" r:id="rId300"/>
    <p:sldId id="1029" r:id="rId301"/>
    <p:sldId id="1030" r:id="rId302"/>
    <p:sldId id="1031" r:id="rId303"/>
    <p:sldId id="1032" r:id="rId304"/>
    <p:sldId id="1033" r:id="rId305"/>
    <p:sldId id="1034" r:id="rId306"/>
    <p:sldId id="1035" r:id="rId307"/>
    <p:sldId id="1036" r:id="rId308"/>
    <p:sldId id="1037" r:id="rId309"/>
    <p:sldId id="1038" r:id="rId310"/>
    <p:sldId id="1039" r:id="rId311"/>
    <p:sldId id="1040" r:id="rId312"/>
    <p:sldId id="1041" r:id="rId313"/>
    <p:sldId id="1042" r:id="rId314"/>
    <p:sldId id="1043" r:id="rId315"/>
    <p:sldId id="1044" r:id="rId316"/>
    <p:sldId id="1045" r:id="rId317"/>
    <p:sldId id="1046" r:id="rId318"/>
    <p:sldId id="1047" r:id="rId319"/>
    <p:sldId id="1048" r:id="rId320"/>
    <p:sldId id="1049" r:id="rId321"/>
    <p:sldId id="1050" r:id="rId322"/>
    <p:sldId id="1051" r:id="rId323"/>
    <p:sldId id="1052" r:id="rId324"/>
    <p:sldId id="1053" r:id="rId325"/>
    <p:sldId id="1054" r:id="rId326"/>
    <p:sldId id="1055" r:id="rId327"/>
    <p:sldId id="1056" r:id="rId328"/>
    <p:sldId id="1057" r:id="rId329"/>
    <p:sldId id="1058" r:id="rId330"/>
    <p:sldId id="1059" r:id="rId331"/>
    <p:sldId id="1060" r:id="rId332"/>
    <p:sldId id="1061" r:id="rId333"/>
    <p:sldId id="1062" r:id="rId334"/>
    <p:sldId id="1063" r:id="rId335"/>
    <p:sldId id="1064" r:id="rId336"/>
    <p:sldId id="1065" r:id="rId337"/>
    <p:sldId id="1066" r:id="rId338"/>
    <p:sldId id="1067" r:id="rId339"/>
    <p:sldId id="1068" r:id="rId340"/>
    <p:sldId id="1069" r:id="rId341"/>
    <p:sldId id="1070" r:id="rId342"/>
    <p:sldId id="1071" r:id="rId343"/>
    <p:sldId id="1072" r:id="rId344"/>
    <p:sldId id="1073" r:id="rId345"/>
    <p:sldId id="1074" r:id="rId346"/>
    <p:sldId id="1075" r:id="rId347"/>
    <p:sldId id="1076" r:id="rId348"/>
    <p:sldId id="1077" r:id="rId349"/>
    <p:sldId id="1078" r:id="rId350"/>
    <p:sldId id="1079" r:id="rId351"/>
    <p:sldId id="1080" r:id="rId352"/>
    <p:sldId id="1081" r:id="rId353"/>
    <p:sldId id="1082" r:id="rId354"/>
    <p:sldId id="1083" r:id="rId355"/>
    <p:sldId id="1084" r:id="rId356"/>
    <p:sldId id="1085" r:id="rId357"/>
    <p:sldId id="1086" r:id="rId358"/>
    <p:sldId id="1087" r:id="rId359"/>
    <p:sldId id="1088" r:id="rId360"/>
    <p:sldId id="1089" r:id="rId361"/>
    <p:sldId id="1090" r:id="rId362"/>
    <p:sldId id="1091" r:id="rId363"/>
    <p:sldId id="1092" r:id="rId364"/>
    <p:sldId id="1093" r:id="rId365"/>
    <p:sldId id="1094" r:id="rId366"/>
    <p:sldId id="1095" r:id="rId367"/>
    <p:sldId id="1096" r:id="rId368"/>
    <p:sldId id="1097" r:id="rId369"/>
    <p:sldId id="1098" r:id="rId370"/>
    <p:sldId id="1099" r:id="rId371"/>
    <p:sldId id="1100" r:id="rId372"/>
    <p:sldId id="1101" r:id="rId373"/>
    <p:sldId id="1102" r:id="rId374"/>
    <p:sldId id="1103" r:id="rId375"/>
    <p:sldId id="1104" r:id="rId376"/>
    <p:sldId id="1105" r:id="rId377"/>
    <p:sldId id="1106" r:id="rId378"/>
    <p:sldId id="1107" r:id="rId379"/>
    <p:sldId id="1108" r:id="rId380"/>
    <p:sldId id="1109" r:id="rId381"/>
    <p:sldId id="1110" r:id="rId382"/>
    <p:sldId id="1111" r:id="rId383"/>
    <p:sldId id="1112" r:id="rId384"/>
    <p:sldId id="1113" r:id="rId385"/>
    <p:sldId id="1114" r:id="rId386"/>
    <p:sldId id="1115" r:id="rId387"/>
    <p:sldId id="1116" r:id="rId388"/>
    <p:sldId id="1117" r:id="rId389"/>
    <p:sldId id="1118" r:id="rId390"/>
    <p:sldId id="1119" r:id="rId391"/>
    <p:sldId id="1121" r:id="rId392"/>
    <p:sldId id="1122" r:id="rId393"/>
    <p:sldId id="1123" r:id="rId394"/>
    <p:sldId id="1124" r:id="rId395"/>
    <p:sldId id="1125" r:id="rId396"/>
    <p:sldId id="1126" r:id="rId397"/>
    <p:sldId id="1127" r:id="rId398"/>
    <p:sldId id="1128" r:id="rId399"/>
    <p:sldId id="1129" r:id="rId400"/>
    <p:sldId id="1130" r:id="rId401"/>
    <p:sldId id="1131" r:id="rId402"/>
    <p:sldId id="1132" r:id="rId403"/>
    <p:sldId id="1133" r:id="rId404"/>
    <p:sldId id="1134" r:id="rId405"/>
    <p:sldId id="1135" r:id="rId406"/>
    <p:sldId id="1136" r:id="rId407"/>
    <p:sldId id="1137" r:id="rId408"/>
    <p:sldId id="1138" r:id="rId409"/>
    <p:sldId id="1139" r:id="rId410"/>
    <p:sldId id="1140" r:id="rId411"/>
    <p:sldId id="1141" r:id="rId412"/>
    <p:sldId id="1142" r:id="rId413"/>
    <p:sldId id="1143" r:id="rId414"/>
    <p:sldId id="1144" r:id="rId415"/>
    <p:sldId id="1145" r:id="rId416"/>
    <p:sldId id="1146" r:id="rId417"/>
    <p:sldId id="1147" r:id="rId418"/>
    <p:sldId id="1148" r:id="rId419"/>
    <p:sldId id="1149" r:id="rId420"/>
    <p:sldId id="1150" r:id="rId421"/>
    <p:sldId id="1151" r:id="rId422"/>
    <p:sldId id="1152" r:id="rId423"/>
    <p:sldId id="1153" r:id="rId424"/>
    <p:sldId id="1154" r:id="rId425"/>
    <p:sldId id="1155" r:id="rId426"/>
    <p:sldId id="1156" r:id="rId427"/>
    <p:sldId id="1157" r:id="rId428"/>
    <p:sldId id="1158" r:id="rId429"/>
    <p:sldId id="1159" r:id="rId430"/>
    <p:sldId id="1160" r:id="rId431"/>
    <p:sldId id="1161" r:id="rId432"/>
    <p:sldId id="1162" r:id="rId433"/>
    <p:sldId id="1163" r:id="rId434"/>
    <p:sldId id="1164" r:id="rId435"/>
    <p:sldId id="1165" r:id="rId436"/>
    <p:sldId id="1166" r:id="rId437"/>
    <p:sldId id="1167" r:id="rId438"/>
    <p:sldId id="1168" r:id="rId439"/>
    <p:sldId id="1169" r:id="rId440"/>
    <p:sldId id="1170" r:id="rId441"/>
    <p:sldId id="1171" r:id="rId442"/>
    <p:sldId id="1172" r:id="rId443"/>
    <p:sldId id="1173" r:id="rId444"/>
    <p:sldId id="1174" r:id="rId445"/>
    <p:sldId id="1175" r:id="rId446"/>
    <p:sldId id="1176" r:id="rId447"/>
    <p:sldId id="1177" r:id="rId448"/>
    <p:sldId id="1178" r:id="rId449"/>
    <p:sldId id="1179" r:id="rId450"/>
    <p:sldId id="1180" r:id="rId451"/>
    <p:sldId id="1181" r:id="rId452"/>
    <p:sldId id="1182" r:id="rId453"/>
    <p:sldId id="1183" r:id="rId454"/>
    <p:sldId id="1184" r:id="rId455"/>
    <p:sldId id="1185" r:id="rId456"/>
    <p:sldId id="1186" r:id="rId457"/>
    <p:sldId id="1187" r:id="rId458"/>
    <p:sldId id="1188" r:id="rId459"/>
    <p:sldId id="1189" r:id="rId460"/>
    <p:sldId id="1190" r:id="rId461"/>
    <p:sldId id="1191" r:id="rId462"/>
    <p:sldId id="1192" r:id="rId463"/>
    <p:sldId id="1193" r:id="rId464"/>
    <p:sldId id="1194" r:id="rId465"/>
    <p:sldId id="1195" r:id="rId466"/>
    <p:sldId id="1196" r:id="rId467"/>
    <p:sldId id="1197" r:id="rId468"/>
    <p:sldId id="1198" r:id="rId469"/>
    <p:sldId id="1199" r:id="rId470"/>
    <p:sldId id="1200" r:id="rId471"/>
    <p:sldId id="1201" r:id="rId472"/>
    <p:sldId id="1202" r:id="rId473"/>
    <p:sldId id="1203" r:id="rId474"/>
    <p:sldId id="1204" r:id="rId475"/>
    <p:sldId id="1205" r:id="rId476"/>
    <p:sldId id="1206" r:id="rId477"/>
    <p:sldId id="1207" r:id="rId478"/>
    <p:sldId id="1208" r:id="rId479"/>
    <p:sldId id="1209" r:id="rId480"/>
    <p:sldId id="1210" r:id="rId481"/>
    <p:sldId id="1211" r:id="rId482"/>
    <p:sldId id="1212" r:id="rId483"/>
    <p:sldId id="1213" r:id="rId484"/>
    <p:sldId id="1214" r:id="rId485"/>
    <p:sldId id="1215" r:id="rId486"/>
    <p:sldId id="1216" r:id="rId487"/>
    <p:sldId id="1217" r:id="rId488"/>
    <p:sldId id="1218" r:id="rId489"/>
    <p:sldId id="1120" r:id="rId490"/>
    <p:sldId id="1222" r:id="rId491"/>
  </p:sldIdLst>
  <p:sldSz cx="12192000" cy="6858000"/>
  <p:notesSz cx="6858000" cy="9144000"/>
  <p:custDataLst>
    <p:tags r:id="rId497"/>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3840"/>
      </p:guideLst>
    </p:cSldViewPr>
  </p:slide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4.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3.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Master" Target="slideMasters/slideMaster4.xml"/><Relationship Id="rId497" Type="http://schemas.openxmlformats.org/officeDocument/2006/relationships/tags" Target="tags/tag164.xml"/><Relationship Id="rId496" Type="http://schemas.openxmlformats.org/officeDocument/2006/relationships/commentAuthors" Target="commentAuthors.xml"/><Relationship Id="rId495" Type="http://schemas.openxmlformats.org/officeDocument/2006/relationships/tableStyles" Target="tableStyles.xml"/><Relationship Id="rId494" Type="http://schemas.openxmlformats.org/officeDocument/2006/relationships/viewProps" Target="viewProps.xml"/><Relationship Id="rId493" Type="http://schemas.openxmlformats.org/officeDocument/2006/relationships/presProps" Target="presProps.xml"/><Relationship Id="rId492" Type="http://schemas.openxmlformats.org/officeDocument/2006/relationships/notesMaster" Target="notesMasters/notesMaster1.xml"/><Relationship Id="rId491" Type="http://schemas.openxmlformats.org/officeDocument/2006/relationships/slide" Target="slides/slide486.xml"/><Relationship Id="rId490" Type="http://schemas.openxmlformats.org/officeDocument/2006/relationships/slide" Target="slides/slide485.xml"/><Relationship Id="rId49" Type="http://schemas.openxmlformats.org/officeDocument/2006/relationships/slide" Target="slides/slide44.xml"/><Relationship Id="rId489" Type="http://schemas.openxmlformats.org/officeDocument/2006/relationships/slide" Target="slides/slide484.xml"/><Relationship Id="rId488" Type="http://schemas.openxmlformats.org/officeDocument/2006/relationships/slide" Target="slides/slide483.xml"/><Relationship Id="rId487" Type="http://schemas.openxmlformats.org/officeDocument/2006/relationships/slide" Target="slides/slide482.xml"/><Relationship Id="rId486" Type="http://schemas.openxmlformats.org/officeDocument/2006/relationships/slide" Target="slides/slide481.xml"/><Relationship Id="rId485" Type="http://schemas.openxmlformats.org/officeDocument/2006/relationships/slide" Target="slides/slide480.xml"/><Relationship Id="rId484" Type="http://schemas.openxmlformats.org/officeDocument/2006/relationships/slide" Target="slides/slide479.xml"/><Relationship Id="rId483" Type="http://schemas.openxmlformats.org/officeDocument/2006/relationships/slide" Target="slides/slide478.xml"/><Relationship Id="rId482" Type="http://schemas.openxmlformats.org/officeDocument/2006/relationships/slide" Target="slides/slide477.xml"/><Relationship Id="rId481" Type="http://schemas.openxmlformats.org/officeDocument/2006/relationships/slide" Target="slides/slide476.xml"/><Relationship Id="rId480" Type="http://schemas.openxmlformats.org/officeDocument/2006/relationships/slide" Target="slides/slide475.xml"/><Relationship Id="rId48" Type="http://schemas.openxmlformats.org/officeDocument/2006/relationships/slide" Target="slides/slide43.xml"/><Relationship Id="rId479" Type="http://schemas.openxmlformats.org/officeDocument/2006/relationships/slide" Target="slides/slide474.xml"/><Relationship Id="rId478" Type="http://schemas.openxmlformats.org/officeDocument/2006/relationships/slide" Target="slides/slide473.xml"/><Relationship Id="rId477" Type="http://schemas.openxmlformats.org/officeDocument/2006/relationships/slide" Target="slides/slide472.xml"/><Relationship Id="rId476" Type="http://schemas.openxmlformats.org/officeDocument/2006/relationships/slide" Target="slides/slide471.xml"/><Relationship Id="rId475" Type="http://schemas.openxmlformats.org/officeDocument/2006/relationships/slide" Target="slides/slide470.xml"/><Relationship Id="rId474" Type="http://schemas.openxmlformats.org/officeDocument/2006/relationships/slide" Target="slides/slide469.xml"/><Relationship Id="rId473" Type="http://schemas.openxmlformats.org/officeDocument/2006/relationships/slide" Target="slides/slide468.xml"/><Relationship Id="rId472" Type="http://schemas.openxmlformats.org/officeDocument/2006/relationships/slide" Target="slides/slide467.xml"/><Relationship Id="rId471" Type="http://schemas.openxmlformats.org/officeDocument/2006/relationships/slide" Target="slides/slide466.xml"/><Relationship Id="rId470" Type="http://schemas.openxmlformats.org/officeDocument/2006/relationships/slide" Target="slides/slide465.xml"/><Relationship Id="rId47" Type="http://schemas.openxmlformats.org/officeDocument/2006/relationships/slide" Target="slides/slide42.xml"/><Relationship Id="rId469" Type="http://schemas.openxmlformats.org/officeDocument/2006/relationships/slide" Target="slides/slide464.xml"/><Relationship Id="rId468" Type="http://schemas.openxmlformats.org/officeDocument/2006/relationships/slide" Target="slides/slide463.xml"/><Relationship Id="rId467" Type="http://schemas.openxmlformats.org/officeDocument/2006/relationships/slide" Target="slides/slide462.xml"/><Relationship Id="rId466" Type="http://schemas.openxmlformats.org/officeDocument/2006/relationships/slide" Target="slides/slide461.xml"/><Relationship Id="rId465" Type="http://schemas.openxmlformats.org/officeDocument/2006/relationships/slide" Target="slides/slide460.xml"/><Relationship Id="rId464" Type="http://schemas.openxmlformats.org/officeDocument/2006/relationships/slide" Target="slides/slide459.xml"/><Relationship Id="rId463" Type="http://schemas.openxmlformats.org/officeDocument/2006/relationships/slide" Target="slides/slide458.xml"/><Relationship Id="rId462" Type="http://schemas.openxmlformats.org/officeDocument/2006/relationships/slide" Target="slides/slide457.xml"/><Relationship Id="rId461" Type="http://schemas.openxmlformats.org/officeDocument/2006/relationships/slide" Target="slides/slide456.xml"/><Relationship Id="rId460" Type="http://schemas.openxmlformats.org/officeDocument/2006/relationships/slide" Target="slides/slide455.xml"/><Relationship Id="rId46" Type="http://schemas.openxmlformats.org/officeDocument/2006/relationships/slide" Target="slides/slide41.xml"/><Relationship Id="rId459" Type="http://schemas.openxmlformats.org/officeDocument/2006/relationships/slide" Target="slides/slide454.xml"/><Relationship Id="rId458" Type="http://schemas.openxmlformats.org/officeDocument/2006/relationships/slide" Target="slides/slide453.xml"/><Relationship Id="rId457" Type="http://schemas.openxmlformats.org/officeDocument/2006/relationships/slide" Target="slides/slide452.xml"/><Relationship Id="rId456" Type="http://schemas.openxmlformats.org/officeDocument/2006/relationships/slide" Target="slides/slide451.xml"/><Relationship Id="rId455" Type="http://schemas.openxmlformats.org/officeDocument/2006/relationships/slide" Target="slides/slide450.xml"/><Relationship Id="rId454" Type="http://schemas.openxmlformats.org/officeDocument/2006/relationships/slide" Target="slides/slide449.xml"/><Relationship Id="rId453" Type="http://schemas.openxmlformats.org/officeDocument/2006/relationships/slide" Target="slides/slide448.xml"/><Relationship Id="rId452" Type="http://schemas.openxmlformats.org/officeDocument/2006/relationships/slide" Target="slides/slide447.xml"/><Relationship Id="rId451" Type="http://schemas.openxmlformats.org/officeDocument/2006/relationships/slide" Target="slides/slide446.xml"/><Relationship Id="rId450" Type="http://schemas.openxmlformats.org/officeDocument/2006/relationships/slide" Target="slides/slide445.xml"/><Relationship Id="rId45" Type="http://schemas.openxmlformats.org/officeDocument/2006/relationships/slide" Target="slides/slide40.xml"/><Relationship Id="rId449" Type="http://schemas.openxmlformats.org/officeDocument/2006/relationships/slide" Target="slides/slide444.xml"/><Relationship Id="rId448" Type="http://schemas.openxmlformats.org/officeDocument/2006/relationships/slide" Target="slides/slide443.xml"/><Relationship Id="rId447" Type="http://schemas.openxmlformats.org/officeDocument/2006/relationships/slide" Target="slides/slide442.xml"/><Relationship Id="rId446" Type="http://schemas.openxmlformats.org/officeDocument/2006/relationships/slide" Target="slides/slide441.xml"/><Relationship Id="rId445" Type="http://schemas.openxmlformats.org/officeDocument/2006/relationships/slide" Target="slides/slide440.xml"/><Relationship Id="rId444" Type="http://schemas.openxmlformats.org/officeDocument/2006/relationships/slide" Target="slides/slide439.xml"/><Relationship Id="rId443" Type="http://schemas.openxmlformats.org/officeDocument/2006/relationships/slide" Target="slides/slide438.xml"/><Relationship Id="rId442" Type="http://schemas.openxmlformats.org/officeDocument/2006/relationships/slide" Target="slides/slide437.xml"/><Relationship Id="rId441" Type="http://schemas.openxmlformats.org/officeDocument/2006/relationships/slide" Target="slides/slide436.xml"/><Relationship Id="rId440" Type="http://schemas.openxmlformats.org/officeDocument/2006/relationships/slide" Target="slides/slide435.xml"/><Relationship Id="rId44" Type="http://schemas.openxmlformats.org/officeDocument/2006/relationships/slide" Target="slides/slide39.xml"/><Relationship Id="rId439" Type="http://schemas.openxmlformats.org/officeDocument/2006/relationships/slide" Target="slides/slide434.xml"/><Relationship Id="rId438" Type="http://schemas.openxmlformats.org/officeDocument/2006/relationships/slide" Target="slides/slide433.xml"/><Relationship Id="rId437" Type="http://schemas.openxmlformats.org/officeDocument/2006/relationships/slide" Target="slides/slide432.xml"/><Relationship Id="rId436" Type="http://schemas.openxmlformats.org/officeDocument/2006/relationships/slide" Target="slides/slide431.xml"/><Relationship Id="rId435" Type="http://schemas.openxmlformats.org/officeDocument/2006/relationships/slide" Target="slides/slide430.xml"/><Relationship Id="rId434" Type="http://schemas.openxmlformats.org/officeDocument/2006/relationships/slide" Target="slides/slide429.xml"/><Relationship Id="rId433" Type="http://schemas.openxmlformats.org/officeDocument/2006/relationships/slide" Target="slides/slide428.xml"/><Relationship Id="rId432" Type="http://schemas.openxmlformats.org/officeDocument/2006/relationships/slide" Target="slides/slide427.xml"/><Relationship Id="rId431" Type="http://schemas.openxmlformats.org/officeDocument/2006/relationships/slide" Target="slides/slide426.xml"/><Relationship Id="rId430" Type="http://schemas.openxmlformats.org/officeDocument/2006/relationships/slide" Target="slides/slide425.xml"/><Relationship Id="rId43" Type="http://schemas.openxmlformats.org/officeDocument/2006/relationships/slide" Target="slides/slide38.xml"/><Relationship Id="rId429" Type="http://schemas.openxmlformats.org/officeDocument/2006/relationships/slide" Target="slides/slide424.xml"/><Relationship Id="rId428" Type="http://schemas.openxmlformats.org/officeDocument/2006/relationships/slide" Target="slides/slide423.xml"/><Relationship Id="rId427" Type="http://schemas.openxmlformats.org/officeDocument/2006/relationships/slide" Target="slides/slide422.xml"/><Relationship Id="rId426" Type="http://schemas.openxmlformats.org/officeDocument/2006/relationships/slide" Target="slides/slide421.xml"/><Relationship Id="rId425" Type="http://schemas.openxmlformats.org/officeDocument/2006/relationships/slide" Target="slides/slide420.xml"/><Relationship Id="rId424" Type="http://schemas.openxmlformats.org/officeDocument/2006/relationships/slide" Target="slides/slide419.xml"/><Relationship Id="rId423" Type="http://schemas.openxmlformats.org/officeDocument/2006/relationships/slide" Target="slides/slide418.xml"/><Relationship Id="rId422" Type="http://schemas.openxmlformats.org/officeDocument/2006/relationships/slide" Target="slides/slide417.xml"/><Relationship Id="rId421" Type="http://schemas.openxmlformats.org/officeDocument/2006/relationships/slide" Target="slides/slide416.xml"/><Relationship Id="rId420" Type="http://schemas.openxmlformats.org/officeDocument/2006/relationships/slide" Target="slides/slide415.xml"/><Relationship Id="rId42" Type="http://schemas.openxmlformats.org/officeDocument/2006/relationships/slide" Target="slides/slide37.xml"/><Relationship Id="rId419" Type="http://schemas.openxmlformats.org/officeDocument/2006/relationships/slide" Target="slides/slide414.xml"/><Relationship Id="rId418" Type="http://schemas.openxmlformats.org/officeDocument/2006/relationships/slide" Target="slides/slide413.xml"/><Relationship Id="rId417" Type="http://schemas.openxmlformats.org/officeDocument/2006/relationships/slide" Target="slides/slide412.xml"/><Relationship Id="rId416" Type="http://schemas.openxmlformats.org/officeDocument/2006/relationships/slide" Target="slides/slide411.xml"/><Relationship Id="rId415" Type="http://schemas.openxmlformats.org/officeDocument/2006/relationships/slide" Target="slides/slide410.xml"/><Relationship Id="rId414" Type="http://schemas.openxmlformats.org/officeDocument/2006/relationships/slide" Target="slides/slide409.xml"/><Relationship Id="rId413" Type="http://schemas.openxmlformats.org/officeDocument/2006/relationships/slide" Target="slides/slide408.xml"/><Relationship Id="rId412" Type="http://schemas.openxmlformats.org/officeDocument/2006/relationships/slide" Target="slides/slide407.xml"/><Relationship Id="rId411" Type="http://schemas.openxmlformats.org/officeDocument/2006/relationships/slide" Target="slides/slide406.xml"/><Relationship Id="rId410" Type="http://schemas.openxmlformats.org/officeDocument/2006/relationships/slide" Target="slides/slide405.xml"/><Relationship Id="rId41" Type="http://schemas.openxmlformats.org/officeDocument/2006/relationships/slide" Target="slides/slide36.xml"/><Relationship Id="rId409" Type="http://schemas.openxmlformats.org/officeDocument/2006/relationships/slide" Target="slides/slide404.xml"/><Relationship Id="rId408" Type="http://schemas.openxmlformats.org/officeDocument/2006/relationships/slide" Target="slides/slide403.xml"/><Relationship Id="rId407" Type="http://schemas.openxmlformats.org/officeDocument/2006/relationships/slide" Target="slides/slide402.xml"/><Relationship Id="rId406" Type="http://schemas.openxmlformats.org/officeDocument/2006/relationships/slide" Target="slides/slide401.xml"/><Relationship Id="rId405" Type="http://schemas.openxmlformats.org/officeDocument/2006/relationships/slide" Target="slides/slide400.xml"/><Relationship Id="rId404" Type="http://schemas.openxmlformats.org/officeDocument/2006/relationships/slide" Target="slides/slide399.xml"/><Relationship Id="rId403" Type="http://schemas.openxmlformats.org/officeDocument/2006/relationships/slide" Target="slides/slide398.xml"/><Relationship Id="rId402" Type="http://schemas.openxmlformats.org/officeDocument/2006/relationships/slide" Target="slides/slide397.xml"/><Relationship Id="rId401" Type="http://schemas.openxmlformats.org/officeDocument/2006/relationships/slide" Target="slides/slide396.xml"/><Relationship Id="rId400" Type="http://schemas.openxmlformats.org/officeDocument/2006/relationships/slide" Target="slides/slide395.xml"/><Relationship Id="rId40" Type="http://schemas.openxmlformats.org/officeDocument/2006/relationships/slide" Target="slides/slide35.xml"/><Relationship Id="rId4" Type="http://schemas.openxmlformats.org/officeDocument/2006/relationships/slideMaster" Target="slideMasters/slideMaster3.xml"/><Relationship Id="rId399" Type="http://schemas.openxmlformats.org/officeDocument/2006/relationships/slide" Target="slides/slide394.xml"/><Relationship Id="rId398" Type="http://schemas.openxmlformats.org/officeDocument/2006/relationships/slide" Target="slides/slide393.xml"/><Relationship Id="rId397" Type="http://schemas.openxmlformats.org/officeDocument/2006/relationships/slide" Target="slides/slide392.xml"/><Relationship Id="rId396" Type="http://schemas.openxmlformats.org/officeDocument/2006/relationships/slide" Target="slides/slide391.xml"/><Relationship Id="rId395" Type="http://schemas.openxmlformats.org/officeDocument/2006/relationships/slide" Target="slides/slide390.xml"/><Relationship Id="rId394" Type="http://schemas.openxmlformats.org/officeDocument/2006/relationships/slide" Target="slides/slide389.xml"/><Relationship Id="rId393" Type="http://schemas.openxmlformats.org/officeDocument/2006/relationships/slide" Target="slides/slide388.xml"/><Relationship Id="rId392" Type="http://schemas.openxmlformats.org/officeDocument/2006/relationships/slide" Target="slides/slide387.xml"/><Relationship Id="rId391" Type="http://schemas.openxmlformats.org/officeDocument/2006/relationships/slide" Target="slides/slide386.xml"/><Relationship Id="rId390" Type="http://schemas.openxmlformats.org/officeDocument/2006/relationships/slide" Target="slides/slide385.xml"/><Relationship Id="rId39" Type="http://schemas.openxmlformats.org/officeDocument/2006/relationships/slide" Target="slides/slide34.xml"/><Relationship Id="rId389" Type="http://schemas.openxmlformats.org/officeDocument/2006/relationships/slide" Target="slides/slide384.xml"/><Relationship Id="rId388" Type="http://schemas.openxmlformats.org/officeDocument/2006/relationships/slide" Target="slides/slide383.xml"/><Relationship Id="rId387" Type="http://schemas.openxmlformats.org/officeDocument/2006/relationships/slide" Target="slides/slide382.xml"/><Relationship Id="rId386" Type="http://schemas.openxmlformats.org/officeDocument/2006/relationships/slide" Target="slides/slide381.xml"/><Relationship Id="rId385" Type="http://schemas.openxmlformats.org/officeDocument/2006/relationships/slide" Target="slides/slide380.xml"/><Relationship Id="rId384" Type="http://schemas.openxmlformats.org/officeDocument/2006/relationships/slide" Target="slides/slide379.xml"/><Relationship Id="rId383" Type="http://schemas.openxmlformats.org/officeDocument/2006/relationships/slide" Target="slides/slide378.xml"/><Relationship Id="rId382" Type="http://schemas.openxmlformats.org/officeDocument/2006/relationships/slide" Target="slides/slide377.xml"/><Relationship Id="rId381" Type="http://schemas.openxmlformats.org/officeDocument/2006/relationships/slide" Target="slides/slide376.xml"/><Relationship Id="rId380" Type="http://schemas.openxmlformats.org/officeDocument/2006/relationships/slide" Target="slides/slide375.xml"/><Relationship Id="rId38" Type="http://schemas.openxmlformats.org/officeDocument/2006/relationships/slide" Target="slides/slide33.xml"/><Relationship Id="rId379" Type="http://schemas.openxmlformats.org/officeDocument/2006/relationships/slide" Target="slides/slide374.xml"/><Relationship Id="rId378" Type="http://schemas.openxmlformats.org/officeDocument/2006/relationships/slide" Target="slides/slide373.xml"/><Relationship Id="rId377" Type="http://schemas.openxmlformats.org/officeDocument/2006/relationships/slide" Target="slides/slide372.xml"/><Relationship Id="rId376" Type="http://schemas.openxmlformats.org/officeDocument/2006/relationships/slide" Target="slides/slide371.xml"/><Relationship Id="rId375" Type="http://schemas.openxmlformats.org/officeDocument/2006/relationships/slide" Target="slides/slide370.xml"/><Relationship Id="rId374" Type="http://schemas.openxmlformats.org/officeDocument/2006/relationships/slide" Target="slides/slide369.xml"/><Relationship Id="rId373" Type="http://schemas.openxmlformats.org/officeDocument/2006/relationships/slide" Target="slides/slide368.xml"/><Relationship Id="rId372" Type="http://schemas.openxmlformats.org/officeDocument/2006/relationships/slide" Target="slides/slide367.xml"/><Relationship Id="rId371" Type="http://schemas.openxmlformats.org/officeDocument/2006/relationships/slide" Target="slides/slide366.xml"/><Relationship Id="rId370" Type="http://schemas.openxmlformats.org/officeDocument/2006/relationships/slide" Target="slides/slide365.xml"/><Relationship Id="rId37" Type="http://schemas.openxmlformats.org/officeDocument/2006/relationships/slide" Target="slides/slide32.xml"/><Relationship Id="rId369" Type="http://schemas.openxmlformats.org/officeDocument/2006/relationships/slide" Target="slides/slide364.xml"/><Relationship Id="rId368" Type="http://schemas.openxmlformats.org/officeDocument/2006/relationships/slide" Target="slides/slide363.xml"/><Relationship Id="rId367" Type="http://schemas.openxmlformats.org/officeDocument/2006/relationships/slide" Target="slides/slide362.xml"/><Relationship Id="rId366" Type="http://schemas.openxmlformats.org/officeDocument/2006/relationships/slide" Target="slides/slide361.xml"/><Relationship Id="rId365" Type="http://schemas.openxmlformats.org/officeDocument/2006/relationships/slide" Target="slides/slide360.xml"/><Relationship Id="rId364" Type="http://schemas.openxmlformats.org/officeDocument/2006/relationships/slide" Target="slides/slide359.xml"/><Relationship Id="rId363" Type="http://schemas.openxmlformats.org/officeDocument/2006/relationships/slide" Target="slides/slide358.xml"/><Relationship Id="rId362" Type="http://schemas.openxmlformats.org/officeDocument/2006/relationships/slide" Target="slides/slide357.xml"/><Relationship Id="rId361" Type="http://schemas.openxmlformats.org/officeDocument/2006/relationships/slide" Target="slides/slide356.xml"/><Relationship Id="rId360" Type="http://schemas.openxmlformats.org/officeDocument/2006/relationships/slide" Target="slides/slide355.xml"/><Relationship Id="rId36" Type="http://schemas.openxmlformats.org/officeDocument/2006/relationships/slide" Target="slides/slide31.xml"/><Relationship Id="rId359" Type="http://schemas.openxmlformats.org/officeDocument/2006/relationships/slide" Target="slides/slide354.xml"/><Relationship Id="rId358" Type="http://schemas.openxmlformats.org/officeDocument/2006/relationships/slide" Target="slides/slide353.xml"/><Relationship Id="rId357" Type="http://schemas.openxmlformats.org/officeDocument/2006/relationships/slide" Target="slides/slide352.xml"/><Relationship Id="rId356" Type="http://schemas.openxmlformats.org/officeDocument/2006/relationships/slide" Target="slides/slide351.xml"/><Relationship Id="rId355" Type="http://schemas.openxmlformats.org/officeDocument/2006/relationships/slide" Target="slides/slide350.xml"/><Relationship Id="rId354" Type="http://schemas.openxmlformats.org/officeDocument/2006/relationships/slide" Target="slides/slide349.xml"/><Relationship Id="rId353" Type="http://schemas.openxmlformats.org/officeDocument/2006/relationships/slide" Target="slides/slide348.xml"/><Relationship Id="rId352" Type="http://schemas.openxmlformats.org/officeDocument/2006/relationships/slide" Target="slides/slide347.xml"/><Relationship Id="rId351" Type="http://schemas.openxmlformats.org/officeDocument/2006/relationships/slide" Target="slides/slide346.xml"/><Relationship Id="rId350" Type="http://schemas.openxmlformats.org/officeDocument/2006/relationships/slide" Target="slides/slide345.xml"/><Relationship Id="rId35" Type="http://schemas.openxmlformats.org/officeDocument/2006/relationships/slide" Target="slides/slide30.xml"/><Relationship Id="rId349" Type="http://schemas.openxmlformats.org/officeDocument/2006/relationships/slide" Target="slides/slide344.xml"/><Relationship Id="rId348" Type="http://schemas.openxmlformats.org/officeDocument/2006/relationships/slide" Target="slides/slide343.xml"/><Relationship Id="rId347" Type="http://schemas.openxmlformats.org/officeDocument/2006/relationships/slide" Target="slides/slide342.xml"/><Relationship Id="rId346" Type="http://schemas.openxmlformats.org/officeDocument/2006/relationships/slide" Target="slides/slide341.xml"/><Relationship Id="rId345" Type="http://schemas.openxmlformats.org/officeDocument/2006/relationships/slide" Target="slides/slide340.xml"/><Relationship Id="rId344" Type="http://schemas.openxmlformats.org/officeDocument/2006/relationships/slide" Target="slides/slide339.xml"/><Relationship Id="rId343" Type="http://schemas.openxmlformats.org/officeDocument/2006/relationships/slide" Target="slides/slide338.xml"/><Relationship Id="rId342" Type="http://schemas.openxmlformats.org/officeDocument/2006/relationships/slide" Target="slides/slide337.xml"/><Relationship Id="rId341" Type="http://schemas.openxmlformats.org/officeDocument/2006/relationships/slide" Target="slides/slide336.xml"/><Relationship Id="rId340" Type="http://schemas.openxmlformats.org/officeDocument/2006/relationships/slide" Target="slides/slide335.xml"/><Relationship Id="rId34" Type="http://schemas.openxmlformats.org/officeDocument/2006/relationships/slide" Target="slides/slide29.xml"/><Relationship Id="rId339" Type="http://schemas.openxmlformats.org/officeDocument/2006/relationships/slide" Target="slides/slide334.xml"/><Relationship Id="rId338" Type="http://schemas.openxmlformats.org/officeDocument/2006/relationships/slide" Target="slides/slide333.xml"/><Relationship Id="rId337" Type="http://schemas.openxmlformats.org/officeDocument/2006/relationships/slide" Target="slides/slide332.xml"/><Relationship Id="rId336" Type="http://schemas.openxmlformats.org/officeDocument/2006/relationships/slide" Target="slides/slide331.xml"/><Relationship Id="rId335" Type="http://schemas.openxmlformats.org/officeDocument/2006/relationships/slide" Target="slides/slide330.xml"/><Relationship Id="rId334" Type="http://schemas.openxmlformats.org/officeDocument/2006/relationships/slide" Target="slides/slide329.xml"/><Relationship Id="rId333" Type="http://schemas.openxmlformats.org/officeDocument/2006/relationships/slide" Target="slides/slide328.xml"/><Relationship Id="rId332" Type="http://schemas.openxmlformats.org/officeDocument/2006/relationships/slide" Target="slides/slide327.xml"/><Relationship Id="rId331" Type="http://schemas.openxmlformats.org/officeDocument/2006/relationships/slide" Target="slides/slide326.xml"/><Relationship Id="rId330" Type="http://schemas.openxmlformats.org/officeDocument/2006/relationships/slide" Target="slides/slide325.xml"/><Relationship Id="rId33" Type="http://schemas.openxmlformats.org/officeDocument/2006/relationships/slide" Target="slides/slide28.xml"/><Relationship Id="rId329" Type="http://schemas.openxmlformats.org/officeDocument/2006/relationships/slide" Target="slides/slide324.xml"/><Relationship Id="rId328" Type="http://schemas.openxmlformats.org/officeDocument/2006/relationships/slide" Target="slides/slide323.xml"/><Relationship Id="rId327" Type="http://schemas.openxmlformats.org/officeDocument/2006/relationships/slide" Target="slides/slide322.xml"/><Relationship Id="rId326" Type="http://schemas.openxmlformats.org/officeDocument/2006/relationships/slide" Target="slides/slide321.xml"/><Relationship Id="rId325" Type="http://schemas.openxmlformats.org/officeDocument/2006/relationships/slide" Target="slides/slide320.xml"/><Relationship Id="rId324" Type="http://schemas.openxmlformats.org/officeDocument/2006/relationships/slide" Target="slides/slide319.xml"/><Relationship Id="rId323" Type="http://schemas.openxmlformats.org/officeDocument/2006/relationships/slide" Target="slides/slide318.xml"/><Relationship Id="rId322" Type="http://schemas.openxmlformats.org/officeDocument/2006/relationships/slide" Target="slides/slide317.xml"/><Relationship Id="rId321" Type="http://schemas.openxmlformats.org/officeDocument/2006/relationships/slide" Target="slides/slide316.xml"/><Relationship Id="rId320" Type="http://schemas.openxmlformats.org/officeDocument/2006/relationships/slide" Target="slides/slide315.xml"/><Relationship Id="rId32" Type="http://schemas.openxmlformats.org/officeDocument/2006/relationships/slide" Target="slides/slide27.xml"/><Relationship Id="rId319" Type="http://schemas.openxmlformats.org/officeDocument/2006/relationships/slide" Target="slides/slide314.xml"/><Relationship Id="rId318" Type="http://schemas.openxmlformats.org/officeDocument/2006/relationships/slide" Target="slides/slide313.xml"/><Relationship Id="rId317" Type="http://schemas.openxmlformats.org/officeDocument/2006/relationships/slide" Target="slides/slide312.xml"/><Relationship Id="rId316" Type="http://schemas.openxmlformats.org/officeDocument/2006/relationships/slide" Target="slides/slide311.xml"/><Relationship Id="rId315" Type="http://schemas.openxmlformats.org/officeDocument/2006/relationships/slide" Target="slides/slide310.xml"/><Relationship Id="rId314" Type="http://schemas.openxmlformats.org/officeDocument/2006/relationships/slide" Target="slides/slide309.xml"/><Relationship Id="rId313" Type="http://schemas.openxmlformats.org/officeDocument/2006/relationships/slide" Target="slides/slide308.xml"/><Relationship Id="rId312" Type="http://schemas.openxmlformats.org/officeDocument/2006/relationships/slide" Target="slides/slide307.xml"/><Relationship Id="rId311" Type="http://schemas.openxmlformats.org/officeDocument/2006/relationships/slide" Target="slides/slide306.xml"/><Relationship Id="rId310" Type="http://schemas.openxmlformats.org/officeDocument/2006/relationships/slide" Target="slides/slide305.xml"/><Relationship Id="rId31" Type="http://schemas.openxmlformats.org/officeDocument/2006/relationships/slide" Target="slides/slide26.xml"/><Relationship Id="rId309" Type="http://schemas.openxmlformats.org/officeDocument/2006/relationships/slide" Target="slides/slide304.xml"/><Relationship Id="rId308" Type="http://schemas.openxmlformats.org/officeDocument/2006/relationships/slide" Target="slides/slide303.xml"/><Relationship Id="rId307" Type="http://schemas.openxmlformats.org/officeDocument/2006/relationships/slide" Target="slides/slide302.xml"/><Relationship Id="rId306" Type="http://schemas.openxmlformats.org/officeDocument/2006/relationships/slide" Target="slides/slide301.xml"/><Relationship Id="rId305" Type="http://schemas.openxmlformats.org/officeDocument/2006/relationships/slide" Target="slides/slide300.xml"/><Relationship Id="rId304" Type="http://schemas.openxmlformats.org/officeDocument/2006/relationships/slide" Target="slides/slide299.xml"/><Relationship Id="rId303" Type="http://schemas.openxmlformats.org/officeDocument/2006/relationships/slide" Target="slides/slide298.xml"/><Relationship Id="rId302" Type="http://schemas.openxmlformats.org/officeDocument/2006/relationships/slide" Target="slides/slide297.xml"/><Relationship Id="rId301" Type="http://schemas.openxmlformats.org/officeDocument/2006/relationships/slide" Target="slides/slide296.xml"/><Relationship Id="rId300" Type="http://schemas.openxmlformats.org/officeDocument/2006/relationships/slide" Target="slides/slide295.xml"/><Relationship Id="rId30" Type="http://schemas.openxmlformats.org/officeDocument/2006/relationships/slide" Target="slides/slide25.xml"/><Relationship Id="rId3" Type="http://schemas.openxmlformats.org/officeDocument/2006/relationships/slideMaster" Target="slideMasters/slideMaster2.xml"/><Relationship Id="rId299" Type="http://schemas.openxmlformats.org/officeDocument/2006/relationships/slide" Target="slides/slide294.xml"/><Relationship Id="rId298" Type="http://schemas.openxmlformats.org/officeDocument/2006/relationships/slide" Target="slides/slide293.xml"/><Relationship Id="rId297" Type="http://schemas.openxmlformats.org/officeDocument/2006/relationships/slide" Target="slides/slide292.xml"/><Relationship Id="rId296" Type="http://schemas.openxmlformats.org/officeDocument/2006/relationships/slide" Target="slides/slide291.xml"/><Relationship Id="rId295" Type="http://schemas.openxmlformats.org/officeDocument/2006/relationships/slide" Target="slides/slide290.xml"/><Relationship Id="rId294" Type="http://schemas.openxmlformats.org/officeDocument/2006/relationships/slide" Target="slides/slide289.xml"/><Relationship Id="rId293" Type="http://schemas.openxmlformats.org/officeDocument/2006/relationships/slide" Target="slides/slide288.xml"/><Relationship Id="rId292" Type="http://schemas.openxmlformats.org/officeDocument/2006/relationships/slide" Target="slides/slide287.xml"/><Relationship Id="rId291" Type="http://schemas.openxmlformats.org/officeDocument/2006/relationships/slide" Target="slides/slide286.xml"/><Relationship Id="rId290" Type="http://schemas.openxmlformats.org/officeDocument/2006/relationships/slide" Target="slides/slide285.xml"/><Relationship Id="rId29" Type="http://schemas.openxmlformats.org/officeDocument/2006/relationships/slide" Target="slides/slide24.xml"/><Relationship Id="rId289" Type="http://schemas.openxmlformats.org/officeDocument/2006/relationships/slide" Target="slides/slide284.xml"/><Relationship Id="rId288" Type="http://schemas.openxmlformats.org/officeDocument/2006/relationships/slide" Target="slides/slide283.xml"/><Relationship Id="rId287" Type="http://schemas.openxmlformats.org/officeDocument/2006/relationships/slide" Target="slides/slide282.xml"/><Relationship Id="rId286" Type="http://schemas.openxmlformats.org/officeDocument/2006/relationships/slide" Target="slides/slide281.xml"/><Relationship Id="rId285" Type="http://schemas.openxmlformats.org/officeDocument/2006/relationships/slide" Target="slides/slide280.xml"/><Relationship Id="rId284" Type="http://schemas.openxmlformats.org/officeDocument/2006/relationships/slide" Target="slides/slide279.xml"/><Relationship Id="rId283" Type="http://schemas.openxmlformats.org/officeDocument/2006/relationships/slide" Target="slides/slide278.xml"/><Relationship Id="rId282" Type="http://schemas.openxmlformats.org/officeDocument/2006/relationships/slide" Target="slides/slide277.xml"/><Relationship Id="rId281" Type="http://schemas.openxmlformats.org/officeDocument/2006/relationships/slide" Target="slides/slide276.xml"/><Relationship Id="rId280" Type="http://schemas.openxmlformats.org/officeDocument/2006/relationships/slide" Target="slides/slide275.xml"/><Relationship Id="rId28" Type="http://schemas.openxmlformats.org/officeDocument/2006/relationships/slide" Target="slides/slide23.xml"/><Relationship Id="rId279" Type="http://schemas.openxmlformats.org/officeDocument/2006/relationships/slide" Target="slides/slide274.xml"/><Relationship Id="rId278" Type="http://schemas.openxmlformats.org/officeDocument/2006/relationships/slide" Target="slides/slide273.xml"/><Relationship Id="rId277" Type="http://schemas.openxmlformats.org/officeDocument/2006/relationships/slide" Target="slides/slide272.xml"/><Relationship Id="rId276" Type="http://schemas.openxmlformats.org/officeDocument/2006/relationships/slide" Target="slides/slide271.xml"/><Relationship Id="rId275" Type="http://schemas.openxmlformats.org/officeDocument/2006/relationships/slide" Target="slides/slide270.xml"/><Relationship Id="rId274" Type="http://schemas.openxmlformats.org/officeDocument/2006/relationships/slide" Target="slides/slide269.xml"/><Relationship Id="rId273" Type="http://schemas.openxmlformats.org/officeDocument/2006/relationships/slide" Target="slides/slide268.xml"/><Relationship Id="rId272" Type="http://schemas.openxmlformats.org/officeDocument/2006/relationships/slide" Target="slides/slide267.xml"/><Relationship Id="rId271" Type="http://schemas.openxmlformats.org/officeDocument/2006/relationships/slide" Target="slides/slide266.xml"/><Relationship Id="rId270" Type="http://schemas.openxmlformats.org/officeDocument/2006/relationships/slide" Target="slides/slide265.xml"/><Relationship Id="rId27" Type="http://schemas.openxmlformats.org/officeDocument/2006/relationships/slide" Target="slides/slide22.xml"/><Relationship Id="rId269" Type="http://schemas.openxmlformats.org/officeDocument/2006/relationships/slide" Target="slides/slide264.xml"/><Relationship Id="rId268" Type="http://schemas.openxmlformats.org/officeDocument/2006/relationships/slide" Target="slides/slide263.xml"/><Relationship Id="rId267" Type="http://schemas.openxmlformats.org/officeDocument/2006/relationships/slide" Target="slides/slide262.xml"/><Relationship Id="rId266" Type="http://schemas.openxmlformats.org/officeDocument/2006/relationships/slide" Target="slides/slide261.xml"/><Relationship Id="rId265" Type="http://schemas.openxmlformats.org/officeDocument/2006/relationships/slide" Target="slides/slide260.xml"/><Relationship Id="rId264" Type="http://schemas.openxmlformats.org/officeDocument/2006/relationships/slide" Target="slides/slide259.xml"/><Relationship Id="rId263" Type="http://schemas.openxmlformats.org/officeDocument/2006/relationships/slide" Target="slides/slide258.xml"/><Relationship Id="rId262" Type="http://schemas.openxmlformats.org/officeDocument/2006/relationships/slide" Target="slides/slide257.xml"/><Relationship Id="rId261" Type="http://schemas.openxmlformats.org/officeDocument/2006/relationships/slide" Target="slides/slide256.xml"/><Relationship Id="rId260" Type="http://schemas.openxmlformats.org/officeDocument/2006/relationships/slide" Target="slides/slide255.xml"/><Relationship Id="rId26" Type="http://schemas.openxmlformats.org/officeDocument/2006/relationships/slide" Target="slides/slide21.xml"/><Relationship Id="rId259" Type="http://schemas.openxmlformats.org/officeDocument/2006/relationships/slide" Target="slides/slide254.xml"/><Relationship Id="rId258" Type="http://schemas.openxmlformats.org/officeDocument/2006/relationships/slide" Target="slides/slide253.xml"/><Relationship Id="rId257" Type="http://schemas.openxmlformats.org/officeDocument/2006/relationships/slide" Target="slides/slide252.xml"/><Relationship Id="rId256" Type="http://schemas.openxmlformats.org/officeDocument/2006/relationships/slide" Target="slides/slide251.xml"/><Relationship Id="rId255" Type="http://schemas.openxmlformats.org/officeDocument/2006/relationships/slide" Target="slides/slide250.xml"/><Relationship Id="rId254" Type="http://schemas.openxmlformats.org/officeDocument/2006/relationships/slide" Target="slides/slide249.xml"/><Relationship Id="rId253" Type="http://schemas.openxmlformats.org/officeDocument/2006/relationships/slide" Target="slides/slide248.xml"/><Relationship Id="rId252" Type="http://schemas.openxmlformats.org/officeDocument/2006/relationships/slide" Target="slides/slide247.xml"/><Relationship Id="rId251" Type="http://schemas.openxmlformats.org/officeDocument/2006/relationships/slide" Target="slides/slide246.xml"/><Relationship Id="rId250" Type="http://schemas.openxmlformats.org/officeDocument/2006/relationships/slide" Target="slides/slide245.xml"/><Relationship Id="rId25" Type="http://schemas.openxmlformats.org/officeDocument/2006/relationships/slide" Target="slides/slide20.xml"/><Relationship Id="rId249" Type="http://schemas.openxmlformats.org/officeDocument/2006/relationships/slide" Target="slides/slide244.xml"/><Relationship Id="rId248" Type="http://schemas.openxmlformats.org/officeDocument/2006/relationships/slide" Target="slides/slide243.xml"/><Relationship Id="rId247" Type="http://schemas.openxmlformats.org/officeDocument/2006/relationships/slide" Target="slides/slide242.xml"/><Relationship Id="rId246" Type="http://schemas.openxmlformats.org/officeDocument/2006/relationships/slide" Target="slides/slide241.xml"/><Relationship Id="rId245" Type="http://schemas.openxmlformats.org/officeDocument/2006/relationships/slide" Target="slides/slide240.xml"/><Relationship Id="rId244" Type="http://schemas.openxmlformats.org/officeDocument/2006/relationships/slide" Target="slides/slide239.xml"/><Relationship Id="rId243" Type="http://schemas.openxmlformats.org/officeDocument/2006/relationships/slide" Target="slides/slide238.xml"/><Relationship Id="rId242" Type="http://schemas.openxmlformats.org/officeDocument/2006/relationships/slide" Target="slides/slide237.xml"/><Relationship Id="rId241" Type="http://schemas.openxmlformats.org/officeDocument/2006/relationships/slide" Target="slides/slide236.xml"/><Relationship Id="rId240" Type="http://schemas.openxmlformats.org/officeDocument/2006/relationships/slide" Target="slides/slide235.xml"/><Relationship Id="rId24" Type="http://schemas.openxmlformats.org/officeDocument/2006/relationships/slide" Target="slides/slide19.xml"/><Relationship Id="rId239" Type="http://schemas.openxmlformats.org/officeDocument/2006/relationships/slide" Target="slides/slide234.xml"/><Relationship Id="rId238" Type="http://schemas.openxmlformats.org/officeDocument/2006/relationships/slide" Target="slides/slide233.xml"/><Relationship Id="rId237" Type="http://schemas.openxmlformats.org/officeDocument/2006/relationships/slide" Target="slides/slide232.xml"/><Relationship Id="rId236" Type="http://schemas.openxmlformats.org/officeDocument/2006/relationships/slide" Target="slides/slide231.xml"/><Relationship Id="rId235" Type="http://schemas.openxmlformats.org/officeDocument/2006/relationships/slide" Target="slides/slide230.xml"/><Relationship Id="rId234" Type="http://schemas.openxmlformats.org/officeDocument/2006/relationships/slide" Target="slides/slide229.xml"/><Relationship Id="rId233" Type="http://schemas.openxmlformats.org/officeDocument/2006/relationships/slide" Target="slides/slide228.xml"/><Relationship Id="rId232" Type="http://schemas.openxmlformats.org/officeDocument/2006/relationships/slide" Target="slides/slide227.xml"/><Relationship Id="rId231" Type="http://schemas.openxmlformats.org/officeDocument/2006/relationships/slide" Target="slides/slide226.xml"/><Relationship Id="rId230" Type="http://schemas.openxmlformats.org/officeDocument/2006/relationships/slide" Target="slides/slide225.xml"/><Relationship Id="rId23" Type="http://schemas.openxmlformats.org/officeDocument/2006/relationships/slide" Target="slides/slide18.xml"/><Relationship Id="rId229" Type="http://schemas.openxmlformats.org/officeDocument/2006/relationships/slide" Target="slides/slide224.xml"/><Relationship Id="rId228" Type="http://schemas.openxmlformats.org/officeDocument/2006/relationships/slide" Target="slides/slide223.xml"/><Relationship Id="rId227" Type="http://schemas.openxmlformats.org/officeDocument/2006/relationships/slide" Target="slides/slide222.xml"/><Relationship Id="rId226" Type="http://schemas.openxmlformats.org/officeDocument/2006/relationships/slide" Target="slides/slide221.xml"/><Relationship Id="rId225" Type="http://schemas.openxmlformats.org/officeDocument/2006/relationships/slide" Target="slides/slide220.xml"/><Relationship Id="rId224" Type="http://schemas.openxmlformats.org/officeDocument/2006/relationships/slide" Target="slides/slide219.xml"/><Relationship Id="rId223" Type="http://schemas.openxmlformats.org/officeDocument/2006/relationships/slide" Target="slides/slide218.xml"/><Relationship Id="rId222" Type="http://schemas.openxmlformats.org/officeDocument/2006/relationships/slide" Target="slides/slide217.xml"/><Relationship Id="rId221" Type="http://schemas.openxmlformats.org/officeDocument/2006/relationships/slide" Target="slides/slide216.xml"/><Relationship Id="rId220" Type="http://schemas.openxmlformats.org/officeDocument/2006/relationships/slide" Target="slides/slide215.xml"/><Relationship Id="rId22" Type="http://schemas.openxmlformats.org/officeDocument/2006/relationships/slide" Target="slides/slide17.xml"/><Relationship Id="rId219" Type="http://schemas.openxmlformats.org/officeDocument/2006/relationships/slide" Target="slides/slide214.xml"/><Relationship Id="rId218" Type="http://schemas.openxmlformats.org/officeDocument/2006/relationships/slide" Target="slides/slide213.xml"/><Relationship Id="rId217" Type="http://schemas.openxmlformats.org/officeDocument/2006/relationships/slide" Target="slides/slide212.xml"/><Relationship Id="rId216" Type="http://schemas.openxmlformats.org/officeDocument/2006/relationships/slide" Target="slides/slide211.xml"/><Relationship Id="rId215" Type="http://schemas.openxmlformats.org/officeDocument/2006/relationships/slide" Target="slides/slide210.xml"/><Relationship Id="rId214" Type="http://schemas.openxmlformats.org/officeDocument/2006/relationships/slide" Target="slides/slide209.xml"/><Relationship Id="rId213" Type="http://schemas.openxmlformats.org/officeDocument/2006/relationships/slide" Target="slides/slide208.xml"/><Relationship Id="rId212" Type="http://schemas.openxmlformats.org/officeDocument/2006/relationships/slide" Target="slides/slide207.xml"/><Relationship Id="rId211" Type="http://schemas.openxmlformats.org/officeDocument/2006/relationships/slide" Target="slides/slide206.xml"/><Relationship Id="rId210" Type="http://schemas.openxmlformats.org/officeDocument/2006/relationships/slide" Target="slides/slide205.xml"/><Relationship Id="rId21" Type="http://schemas.openxmlformats.org/officeDocument/2006/relationships/slide" Target="slides/slide16.xml"/><Relationship Id="rId209" Type="http://schemas.openxmlformats.org/officeDocument/2006/relationships/slide" Target="slides/slide204.xml"/><Relationship Id="rId208" Type="http://schemas.openxmlformats.org/officeDocument/2006/relationships/slide" Target="slides/slide203.xml"/><Relationship Id="rId207" Type="http://schemas.openxmlformats.org/officeDocument/2006/relationships/slide" Target="slides/slide202.xml"/><Relationship Id="rId206" Type="http://schemas.openxmlformats.org/officeDocument/2006/relationships/slide" Target="slides/slide201.xml"/><Relationship Id="rId205" Type="http://schemas.openxmlformats.org/officeDocument/2006/relationships/slide" Target="slides/slide200.xml"/><Relationship Id="rId204" Type="http://schemas.openxmlformats.org/officeDocument/2006/relationships/slide" Target="slides/slide199.xml"/><Relationship Id="rId203" Type="http://schemas.openxmlformats.org/officeDocument/2006/relationships/slide" Target="slides/slide198.xml"/><Relationship Id="rId202" Type="http://schemas.openxmlformats.org/officeDocument/2006/relationships/slide" Target="slides/slide197.xml"/><Relationship Id="rId201" Type="http://schemas.openxmlformats.org/officeDocument/2006/relationships/slide" Target="slides/slide196.xml"/><Relationship Id="rId200" Type="http://schemas.openxmlformats.org/officeDocument/2006/relationships/slide" Target="slides/slide195.xml"/><Relationship Id="rId20" Type="http://schemas.openxmlformats.org/officeDocument/2006/relationships/slide" Target="slides/slide15.xml"/><Relationship Id="rId2" Type="http://schemas.openxmlformats.org/officeDocument/2006/relationships/theme" Target="theme/theme1.xml"/><Relationship Id="rId199" Type="http://schemas.openxmlformats.org/officeDocument/2006/relationships/slide" Target="slides/slide194.xml"/><Relationship Id="rId198" Type="http://schemas.openxmlformats.org/officeDocument/2006/relationships/slide" Target="slides/slide193.xml"/><Relationship Id="rId197" Type="http://schemas.openxmlformats.org/officeDocument/2006/relationships/slide" Target="slides/slide192.xml"/><Relationship Id="rId196" Type="http://schemas.openxmlformats.org/officeDocument/2006/relationships/slide" Target="slides/slide191.xml"/><Relationship Id="rId195" Type="http://schemas.openxmlformats.org/officeDocument/2006/relationships/slide" Target="slides/slide190.xml"/><Relationship Id="rId194" Type="http://schemas.openxmlformats.org/officeDocument/2006/relationships/slide" Target="slides/slide189.xml"/><Relationship Id="rId193" Type="http://schemas.openxmlformats.org/officeDocument/2006/relationships/slide" Target="slides/slide188.xml"/><Relationship Id="rId192" Type="http://schemas.openxmlformats.org/officeDocument/2006/relationships/slide" Target="slides/slide187.xml"/><Relationship Id="rId191" Type="http://schemas.openxmlformats.org/officeDocument/2006/relationships/slide" Target="slides/slide186.xml"/><Relationship Id="rId190" Type="http://schemas.openxmlformats.org/officeDocument/2006/relationships/slide" Target="slides/slide185.xml"/><Relationship Id="rId19" Type="http://schemas.openxmlformats.org/officeDocument/2006/relationships/slide" Target="slides/slide14.xml"/><Relationship Id="rId189" Type="http://schemas.openxmlformats.org/officeDocument/2006/relationships/slide" Target="slides/slide184.xml"/><Relationship Id="rId188" Type="http://schemas.openxmlformats.org/officeDocument/2006/relationships/slide" Target="slides/slide183.xml"/><Relationship Id="rId187" Type="http://schemas.openxmlformats.org/officeDocument/2006/relationships/slide" Target="slides/slide182.xml"/><Relationship Id="rId186" Type="http://schemas.openxmlformats.org/officeDocument/2006/relationships/slide" Target="slides/slide181.xml"/><Relationship Id="rId185" Type="http://schemas.openxmlformats.org/officeDocument/2006/relationships/slide" Target="slides/slide180.xml"/><Relationship Id="rId184" Type="http://schemas.openxmlformats.org/officeDocument/2006/relationships/slide" Target="slides/slide179.xml"/><Relationship Id="rId183" Type="http://schemas.openxmlformats.org/officeDocument/2006/relationships/slide" Target="slides/slide178.xml"/><Relationship Id="rId182" Type="http://schemas.openxmlformats.org/officeDocument/2006/relationships/slide" Target="slides/slide177.xml"/><Relationship Id="rId181" Type="http://schemas.openxmlformats.org/officeDocument/2006/relationships/slide" Target="slides/slide176.xml"/><Relationship Id="rId180" Type="http://schemas.openxmlformats.org/officeDocument/2006/relationships/slide" Target="slides/slide175.xml"/><Relationship Id="rId18" Type="http://schemas.openxmlformats.org/officeDocument/2006/relationships/slide" Target="slides/slide13.xml"/><Relationship Id="rId179" Type="http://schemas.openxmlformats.org/officeDocument/2006/relationships/slide" Target="slides/slide174.xml"/><Relationship Id="rId178" Type="http://schemas.openxmlformats.org/officeDocument/2006/relationships/slide" Target="slides/slide173.xml"/><Relationship Id="rId177" Type="http://schemas.openxmlformats.org/officeDocument/2006/relationships/slide" Target="slides/slide172.xml"/><Relationship Id="rId176" Type="http://schemas.openxmlformats.org/officeDocument/2006/relationships/slide" Target="slides/slide171.xml"/><Relationship Id="rId175" Type="http://schemas.openxmlformats.org/officeDocument/2006/relationships/slide" Target="slides/slide170.xml"/><Relationship Id="rId174" Type="http://schemas.openxmlformats.org/officeDocument/2006/relationships/slide" Target="slides/slide169.xml"/><Relationship Id="rId173" Type="http://schemas.openxmlformats.org/officeDocument/2006/relationships/slide" Target="slides/slide168.xml"/><Relationship Id="rId172" Type="http://schemas.openxmlformats.org/officeDocument/2006/relationships/slide" Target="slides/slide167.xml"/><Relationship Id="rId171" Type="http://schemas.openxmlformats.org/officeDocument/2006/relationships/slide" Target="slides/slide166.xml"/><Relationship Id="rId170" Type="http://schemas.openxmlformats.org/officeDocument/2006/relationships/slide" Target="slides/slide165.xml"/><Relationship Id="rId17" Type="http://schemas.openxmlformats.org/officeDocument/2006/relationships/slide" Target="slides/slide12.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165" Type="http://schemas.openxmlformats.org/officeDocument/2006/relationships/slide" Target="slides/slide160.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1" Type="http://schemas.openxmlformats.org/officeDocument/2006/relationships/slide" Target="slides/slide156.xml"/><Relationship Id="rId160" Type="http://schemas.openxmlformats.org/officeDocument/2006/relationships/slide" Target="slides/slide155.xml"/><Relationship Id="rId16" Type="http://schemas.openxmlformats.org/officeDocument/2006/relationships/slide" Target="slides/slide11.xml"/><Relationship Id="rId159" Type="http://schemas.openxmlformats.org/officeDocument/2006/relationships/slide" Target="slides/slide154.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54" Type="http://schemas.openxmlformats.org/officeDocument/2006/relationships/slide" Target="slides/slide149.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0" Type="http://schemas.openxmlformats.org/officeDocument/2006/relationships/slide" Target="slides/slide145.xml"/><Relationship Id="rId15" Type="http://schemas.openxmlformats.org/officeDocument/2006/relationships/slide" Target="slides/slide10.xml"/><Relationship Id="rId149" Type="http://schemas.openxmlformats.org/officeDocument/2006/relationships/slide" Target="slides/slide144.xml"/><Relationship Id="rId148" Type="http://schemas.openxmlformats.org/officeDocument/2006/relationships/slide" Target="slides/slide143.xml"/><Relationship Id="rId147" Type="http://schemas.openxmlformats.org/officeDocument/2006/relationships/slide" Target="slides/slide142.xml"/><Relationship Id="rId146" Type="http://schemas.openxmlformats.org/officeDocument/2006/relationships/slide" Target="slides/slide141.xml"/><Relationship Id="rId145" Type="http://schemas.openxmlformats.org/officeDocument/2006/relationships/slide" Target="slides/slide140.xml"/><Relationship Id="rId144" Type="http://schemas.openxmlformats.org/officeDocument/2006/relationships/slide" Target="slides/slide139.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14" Type="http://schemas.openxmlformats.org/officeDocument/2006/relationships/slide" Target="slides/slide9.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 Type="http://schemas.openxmlformats.org/officeDocument/2006/relationships/slide" Target="slides/slide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121" Type="http://schemas.openxmlformats.org/officeDocument/2006/relationships/slide" Target="slides/slide116.xml"/><Relationship Id="rId120" Type="http://schemas.openxmlformats.org/officeDocument/2006/relationships/slide" Target="slides/slide115.xml"/><Relationship Id="rId12" Type="http://schemas.openxmlformats.org/officeDocument/2006/relationships/slide" Target="slides/slide7.xml"/><Relationship Id="rId119" Type="http://schemas.openxmlformats.org/officeDocument/2006/relationships/slide" Target="slides/slide114.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slide" Target="slides/slide6.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4098" name="页眉占位符 1"/>
          <p:cNvSpPr>
            <a:spLocks noGrp="1"/>
          </p:cNvSpPr>
          <p:nvPr>
            <p:ph type="hdr" sz="quarter"/>
          </p:nvPr>
        </p:nvSpPr>
        <p:spPr>
          <a:xfrm>
            <a:off x="0" y="0"/>
            <a:ext cx="2971800" cy="457200"/>
          </a:xfrm>
          <a:prstGeom prst="rect">
            <a:avLst/>
          </a:prstGeom>
          <a:noFill/>
          <a:ln w="9525">
            <a:noFill/>
          </a:ln>
        </p:spPr>
        <p:txBody>
          <a:bodyPr/>
          <a:p>
            <a:pPr lvl="0" eaLnBrk="1" hangingPunct="1"/>
            <a:endParaRPr lang="zh-CN" altLang="en-US" sz="1200" dirty="0"/>
          </a:p>
        </p:txBody>
      </p:sp>
      <p:sp>
        <p:nvSpPr>
          <p:cNvPr id="4099" name="日期占位符 2"/>
          <p:cNvSpPr>
            <a:spLocks noGrp="1"/>
          </p:cNvSpPr>
          <p:nvPr>
            <p:ph type="dt" idx="1"/>
          </p:nvPr>
        </p:nvSpPr>
        <p:spPr>
          <a:xfrm>
            <a:off x="3884613" y="0"/>
            <a:ext cx="2971800" cy="457200"/>
          </a:xfrm>
          <a:prstGeom prst="rect">
            <a:avLst/>
          </a:prstGeom>
          <a:noFill/>
          <a:ln w="9525">
            <a:noFill/>
          </a:ln>
        </p:spPr>
        <p:txBody>
          <a:bodyPr/>
          <a:p>
            <a:pPr lvl="0" algn="r" eaLnBrk="1" hangingPunct="1"/>
            <a:fld id="{BB962C8B-B14F-4D97-AF65-F5344CB8AC3E}" type="datetimeFigureOut">
              <a:rPr lang="zh-CN" altLang="en-US" sz="1200" dirty="0"/>
            </a:fld>
            <a:endParaRPr lang="zh-CN" altLang="en-US" sz="1200" dirty="0"/>
          </a:p>
        </p:txBody>
      </p:sp>
      <p:sp>
        <p:nvSpPr>
          <p:cNvPr id="4100" name="幻灯片图像占位符 3"/>
          <p:cNvSpPr>
            <a:spLocks noGrp="1"/>
          </p:cNvSpPr>
          <p:nvPr>
            <p:ph type="sldImg" idx="2"/>
          </p:nvPr>
        </p:nvSpPr>
        <p:spPr>
          <a:xfrm>
            <a:off x="381000" y="685800"/>
            <a:ext cx="6096000" cy="3429000"/>
          </a:xfrm>
          <a:prstGeom prst="rect">
            <a:avLst/>
          </a:prstGeom>
          <a:noFill/>
          <a:ln w="12700">
            <a:noFill/>
          </a:ln>
        </p:spPr>
      </p:sp>
      <p:sp>
        <p:nvSpPr>
          <p:cNvPr id="4101" name="备注占位符 4"/>
          <p:cNvSpPr>
            <a:spLocks noGrp="1"/>
          </p:cNvSpPr>
          <p:nvPr>
            <p:ph type="body" sz="quarter" idx="3"/>
          </p:nvPr>
        </p:nvSpPr>
        <p:spPr>
          <a:xfrm>
            <a:off x="685800" y="4343400"/>
            <a:ext cx="5486400" cy="4114800"/>
          </a:xfrm>
          <a:prstGeom prst="rect">
            <a:avLst/>
          </a:prstGeom>
          <a:noFill/>
          <a:ln w="12700">
            <a:noFill/>
          </a:ln>
        </p:spPr>
        <p:txBody>
          <a:bodyPr anchor="ctr"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2" name="页脚占位符 5"/>
          <p:cNvSpPr>
            <a:spLocks noGrp="1"/>
          </p:cNvSpPr>
          <p:nvPr>
            <p:ph type="ftr" sz="quarter" idx="4"/>
          </p:nvPr>
        </p:nvSpPr>
        <p:spPr>
          <a:xfrm>
            <a:off x="0" y="8685213"/>
            <a:ext cx="2971800" cy="457200"/>
          </a:xfrm>
          <a:prstGeom prst="rect">
            <a:avLst/>
          </a:prstGeom>
          <a:noFill/>
          <a:ln w="9525">
            <a:noFill/>
          </a:ln>
        </p:spPr>
        <p:txBody>
          <a:bodyPr anchor="b" anchorCtr="0"/>
          <a:p>
            <a:pPr lvl="0" eaLnBrk="1" hangingPunct="1"/>
            <a:endParaRPr lang="zh-CN" altLang="en-US" sz="1200" dirty="0"/>
          </a:p>
        </p:txBody>
      </p:sp>
      <p:sp>
        <p:nvSpPr>
          <p:cNvPr id="4103" name="灯片编号占位符 6"/>
          <p:cNvSpPr>
            <a:spLocks noGrp="1"/>
          </p:cNvSpPr>
          <p:nvPr>
            <p:ph type="sldNum" sz="quarter" idx="5"/>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1" Type="http://schemas.openxmlformats.org/officeDocument/2006/relationships/tags" Target="../tags/tag23.xml"/><Relationship Id="rId10"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3" Type="http://schemas.openxmlformats.org/officeDocument/2006/relationships/image" Target="../media/image1.png"/><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5" Type="http://schemas.openxmlformats.org/officeDocument/2006/relationships/image" Target="../media/image1.png"/><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64588" y="304800"/>
            <a:ext cx="2669646"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55651" y="304800"/>
            <a:ext cx="7854175" cy="5715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55651" y="1752600"/>
            <a:ext cx="5227320" cy="4267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6331" y="1752600"/>
            <a:ext cx="5227320" cy="4267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8" name="页脚占位符 7"/>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4" name="页脚占位符 3"/>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3" name="页脚占位符 2"/>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64588" y="304800"/>
            <a:ext cx="2669646"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55651" y="304800"/>
            <a:ext cx="7854175" cy="5715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55651" y="1752600"/>
            <a:ext cx="5227320" cy="4267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6331" y="1752600"/>
            <a:ext cx="5227320" cy="4267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8" name="页脚占位符 7"/>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4" name="页脚占位符 3"/>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3" name="页脚占位符 2"/>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64588" y="304800"/>
            <a:ext cx="2669646"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55651" y="304800"/>
            <a:ext cx="7854175" cy="5715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55651" y="1752600"/>
            <a:ext cx="5227320" cy="4267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6331" y="1752600"/>
            <a:ext cx="5227320" cy="4267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8" name="页脚占位符 7"/>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4" name="页脚占位符 3"/>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3" name="页脚占位符 2"/>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latin typeface="Verdan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Verdan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tags" Target="../tags/tag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1.png"/><Relationship Id="rId12" Type="http://schemas.openxmlformats.org/officeDocument/2006/relationships/tags" Target="../tags/tag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8" Type="http://schemas.openxmlformats.org/officeDocument/2006/relationships/theme" Target="../theme/theme4.xml"/><Relationship Id="rId27" Type="http://schemas.openxmlformats.org/officeDocument/2006/relationships/image" Target="../media/image1.png"/><Relationship Id="rId26" Type="http://schemas.openxmlformats.org/officeDocument/2006/relationships/tags" Target="../tags/tag147.xml"/><Relationship Id="rId25" Type="http://schemas.openxmlformats.org/officeDocument/2006/relationships/tags" Target="../tags/tag146.xml"/><Relationship Id="rId24" Type="http://schemas.openxmlformats.org/officeDocument/2006/relationships/tags" Target="../tags/tag145.xml"/><Relationship Id="rId23" Type="http://schemas.openxmlformats.org/officeDocument/2006/relationships/tags" Target="../tags/tag144.xml"/><Relationship Id="rId22" Type="http://schemas.openxmlformats.org/officeDocument/2006/relationships/tags" Target="../tags/tag143.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slideLayout" Target="../slideLayouts/slideLayout35.xml"/><Relationship Id="rId19" Type="http://schemas.openxmlformats.org/officeDocument/2006/relationships/image" Target="../media/image3.png"/><Relationship Id="rId18" Type="http://schemas.openxmlformats.org/officeDocument/2006/relationships/slideLayout" Target="../slideLayouts/slideLayout51.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alpha val="100000"/>
            </a:schemeClr>
          </a:fgClr>
          <a:bgClr>
            <a:schemeClr val="bg1"/>
          </a:bgClr>
        </a:pattFill>
        <a:effectLst/>
      </p:bgPr>
    </p:bg>
    <p:spTree>
      <p:nvGrpSpPr>
        <p:cNvPr id="1" name=""/>
        <p:cNvGrpSpPr/>
        <p:nvPr/>
      </p:nvGrpSpPr>
      <p:grpSpPr/>
      <p:sp>
        <p:nvSpPr>
          <p:cNvPr id="1026" name="Rectangle 2"/>
          <p:cNvSpPr>
            <a:spLocks noGrp="1"/>
          </p:cNvSpPr>
          <p:nvPr>
            <p:ph type="title"/>
          </p:nvPr>
        </p:nvSpPr>
        <p:spPr>
          <a:xfrm>
            <a:off x="766233" y="304800"/>
            <a:ext cx="10668000" cy="1216025"/>
          </a:xfrm>
          <a:prstGeom prst="rect">
            <a:avLst/>
          </a:prstGeom>
          <a:noFill/>
          <a:ln w="9525">
            <a:noFill/>
          </a:ln>
        </p:spPr>
        <p:txBody>
          <a:bodyPr anchor="b" anchorCtr="0"/>
          <a:p>
            <a:pPr lvl="0"/>
            <a:r>
              <a:rPr lang="zh-CN" altLang="en-US"/>
              <a:t>单击此处编辑母版标题样式</a:t>
            </a:r>
            <a:endParaRPr lang="zh-CN" altLang="en-US"/>
          </a:p>
        </p:txBody>
      </p:sp>
      <p:sp>
        <p:nvSpPr>
          <p:cNvPr id="1027" name="Rectangle 3"/>
          <p:cNvSpPr>
            <a:spLocks noGrp="1"/>
          </p:cNvSpPr>
          <p:nvPr>
            <p:ph type="body" idx="1"/>
          </p:nvPr>
        </p:nvSpPr>
        <p:spPr>
          <a:xfrm>
            <a:off x="755651" y="1752600"/>
            <a:ext cx="10668000" cy="42672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AutoShape 4"/>
          <p:cNvSpPr/>
          <p:nvPr userDrawn="1"/>
        </p:nvSpPr>
        <p:spPr>
          <a:xfrm>
            <a:off x="812800" y="1566863"/>
            <a:ext cx="10610851" cy="109537"/>
          </a:xfrm>
          <a:custGeom>
            <a:avLst/>
            <a:gdLst>
              <a:gd name="txL" fmla="*/ 0 w 1000"/>
              <a:gd name="txT" fmla="*/ 0 h 1000"/>
              <a:gd name="txR" fmla="*/ 1000 w 1000"/>
              <a:gd name="txB" fmla="*/ 1000 h 1000"/>
            </a:gdLst>
            <a:ahLst/>
            <a:cxnLst>
              <a:cxn ang="0">
                <a:pos x="0" y="0"/>
              </a:cxn>
              <a:cxn ang="0">
                <a:pos x="585" y="0"/>
              </a:cxn>
              <a:cxn ang="0">
                <a:pos x="585" y="1000"/>
              </a:cxn>
              <a:cxn ang="0">
                <a:pos x="0" y="1000"/>
              </a:cxn>
              <a:cxn ang="0">
                <a:pos x="0" y="0"/>
              </a:cxn>
              <a:cxn ang="0">
                <a:pos x="1000" y="0"/>
              </a:cxn>
            </a:cxnLst>
            <a:rect l="txL" t="txT" r="txR" b="tx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alpha val="100000"/>
            </a:schemeClr>
          </a:solidFill>
          <a:ln w="9525" cap="flat" cmpd="sng">
            <a:solidFill>
              <a:schemeClr val="accent2"/>
            </a:solidFill>
            <a:prstDash val="solid"/>
            <a:headEnd type="none" w="med" len="med"/>
            <a:tailEnd type="none" w="med" len="med"/>
          </a:ln>
        </p:spPr>
        <p:txBody>
          <a:bodyPr/>
          <a:p>
            <a:endParaRPr lang="zh-CN" altLang="en-US"/>
          </a:p>
        </p:txBody>
      </p:sp>
      <p:sp>
        <p:nvSpPr>
          <p:cNvPr id="1029" name="Line 5"/>
          <p:cNvSpPr/>
          <p:nvPr userDrawn="1"/>
        </p:nvSpPr>
        <p:spPr>
          <a:xfrm flipV="1">
            <a:off x="812800" y="6172200"/>
            <a:ext cx="10566400" cy="0"/>
          </a:xfrm>
          <a:prstGeom prst="line">
            <a:avLst/>
          </a:prstGeom>
          <a:ln w="3175" cap="flat" cmpd="sng">
            <a:solidFill>
              <a:schemeClr val="accent2"/>
            </a:solidFill>
            <a:prstDash val="solid"/>
            <a:headEnd type="none" w="med" len="med"/>
            <a:tailEnd type="none" w="med" len="med"/>
          </a:ln>
        </p:spPr>
      </p:sp>
      <p:sp>
        <p:nvSpPr>
          <p:cNvPr id="1030" name="Rectangle 6"/>
          <p:cNvSpPr>
            <a:spLocks noGrp="1"/>
          </p:cNvSpPr>
          <p:nvPr>
            <p:ph type="dt" sz="half" idx="2"/>
          </p:nvPr>
        </p:nvSpPr>
        <p:spPr>
          <a:xfrm>
            <a:off x="812800" y="6245225"/>
            <a:ext cx="2641600" cy="476250"/>
          </a:xfrm>
          <a:prstGeom prst="rect">
            <a:avLst/>
          </a:prstGeom>
          <a:noFill/>
          <a:ln w="9525">
            <a:noFill/>
          </a:ln>
        </p:spPr>
        <p:txBody>
          <a:bodyPr/>
          <a:lstStyle>
            <a:lvl1pPr>
              <a:defRPr sz="1200"/>
            </a:lvl1pPr>
          </a:lstStyle>
          <a:p>
            <a:pPr lvl="0" eaLnBrk="1" hangingPunct="1"/>
            <a:endParaRPr lang="en-US" altLang="x-none" dirty="0">
              <a:latin typeface="Verdana" panose="020B0604030504040204" pitchFamily="2" charset="0"/>
            </a:endParaRPr>
          </a:p>
        </p:txBody>
      </p:sp>
      <p:sp>
        <p:nvSpPr>
          <p:cNvPr id="1031" name="Rectangle 7"/>
          <p:cNvSpPr>
            <a:spLocks noGrp="1"/>
          </p:cNvSpPr>
          <p:nvPr>
            <p:ph type="ftr" sz="quarter" idx="3"/>
          </p:nvPr>
        </p:nvSpPr>
        <p:spPr>
          <a:xfrm>
            <a:off x="4165600" y="6245225"/>
            <a:ext cx="3860800" cy="476250"/>
          </a:xfrm>
          <a:prstGeom prst="rect">
            <a:avLst/>
          </a:prstGeom>
          <a:noFill/>
          <a:ln w="9525">
            <a:noFill/>
          </a:ln>
        </p:spPr>
        <p:txBody>
          <a:bodyPr/>
          <a:lstStyle>
            <a:lvl1pPr algn="ctr">
              <a:defRPr sz="1200"/>
            </a:lvl1pPr>
          </a:lstStyle>
          <a:p>
            <a:pPr lvl="0" eaLnBrk="1" hangingPunct="1"/>
            <a:endParaRPr lang="en-US" altLang="x-none" dirty="0">
              <a:latin typeface="Verdana" panose="020B0604030504040204" pitchFamily="2" charset="0"/>
            </a:endParaRPr>
          </a:p>
        </p:txBody>
      </p:sp>
      <p:sp>
        <p:nvSpPr>
          <p:cNvPr id="1032" name="Rectangle 8"/>
          <p:cNvSpPr>
            <a:spLocks noGrp="1"/>
          </p:cNvSpPr>
          <p:nvPr>
            <p:ph type="sldNum" sz="quarter" idx="4"/>
          </p:nvPr>
        </p:nvSpPr>
        <p:spPr>
          <a:xfrm>
            <a:off x="8737600" y="6245225"/>
            <a:ext cx="2641600" cy="476250"/>
          </a:xfrm>
          <a:prstGeom prst="rect">
            <a:avLst/>
          </a:prstGeom>
          <a:noFill/>
          <a:ln w="9525">
            <a:noFill/>
          </a:ln>
        </p:spPr>
        <p:txBody>
          <a:bodyPr/>
          <a:lstStyle>
            <a:lvl1pPr algn="r">
              <a:defRPr sz="1200"/>
            </a:lvl1p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p:titleStyle>
    <p:bodyStyle>
      <a:lvl1pPr marL="469900" lvl="0" indent="-4699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o"/>
        <a:defRPr sz="3000" b="0" i="0" u="none" kern="1200" baseline="0">
          <a:solidFill>
            <a:schemeClr val="tx1"/>
          </a:solidFill>
          <a:latin typeface="+mn-lt"/>
          <a:ea typeface="+mn-ea"/>
          <a:cs typeface="+mn-cs"/>
        </a:defRPr>
      </a:lvl1pPr>
      <a:lvl2pPr marL="908050" lvl="1" indent="-436245"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mn-lt"/>
          <a:ea typeface="+mn-ea"/>
          <a:cs typeface="+mn-cs"/>
        </a:defRPr>
      </a:lvl2pPr>
      <a:lvl3pPr marL="1304925" lvl="2" indent="-39497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mn-lt"/>
          <a:ea typeface="+mn-ea"/>
          <a:cs typeface="+mn-cs"/>
        </a:defRPr>
      </a:lvl3pPr>
      <a:lvl4pPr marL="1694180" lvl="3" indent="-38735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mn-lt"/>
          <a:ea typeface="+mn-ea"/>
          <a:cs typeface="+mn-cs"/>
        </a:defRPr>
      </a:lvl4pPr>
      <a:lvl5pPr marL="2094230" lvl="4" indent="-39878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alpha val="100000"/>
            </a:schemeClr>
          </a:fgClr>
          <a:bgClr>
            <a:schemeClr val="bg1"/>
          </a:bgClr>
        </a:pattFill>
        <a:effectLst/>
      </p:bgPr>
    </p:bg>
    <p:spTree>
      <p:nvGrpSpPr>
        <p:cNvPr id="1" name=""/>
        <p:cNvGrpSpPr/>
        <p:nvPr/>
      </p:nvGrpSpPr>
      <p:grpSpPr/>
      <p:sp>
        <p:nvSpPr>
          <p:cNvPr id="2050" name="AutoShape 7"/>
          <p:cNvSpPr/>
          <p:nvPr userDrawn="1"/>
        </p:nvSpPr>
        <p:spPr>
          <a:xfrm>
            <a:off x="914400" y="2393950"/>
            <a:ext cx="10363200" cy="109538"/>
          </a:xfrm>
          <a:custGeom>
            <a:avLst/>
            <a:gdLst>
              <a:gd name="txL" fmla="*/ 0 w 1000"/>
              <a:gd name="txT" fmla="*/ 0 h 1000"/>
              <a:gd name="txR" fmla="*/ 1000 w 1000"/>
              <a:gd name="txB" fmla="*/ 1000 h 1000"/>
            </a:gdLst>
            <a:ahLst/>
            <a:cxnLst>
              <a:cxn ang="0">
                <a:pos x="0" y="0"/>
              </a:cxn>
              <a:cxn ang="0">
                <a:pos x="618" y="0"/>
              </a:cxn>
              <a:cxn ang="0">
                <a:pos x="618" y="1000"/>
              </a:cxn>
              <a:cxn ang="0">
                <a:pos x="0" y="1000"/>
              </a:cxn>
              <a:cxn ang="0">
                <a:pos x="0" y="0"/>
              </a:cxn>
              <a:cxn ang="0">
                <a:pos x="1000" y="0"/>
              </a:cxn>
            </a:cxnLst>
            <a:rect l="txL" t="txT" r="txR" b="tx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alpha val="100000"/>
            </a:schemeClr>
          </a:solidFill>
          <a:ln w="9525" cap="flat" cmpd="sng">
            <a:solidFill>
              <a:schemeClr val="accent2"/>
            </a:solidFill>
            <a:prstDash val="solid"/>
            <a:headEnd type="none" w="med" len="med"/>
            <a:tailEnd type="none" w="med" len="med"/>
          </a:ln>
        </p:spPr>
        <p:txBody>
          <a:bodyPr/>
          <a:p>
            <a:endParaRPr lang="zh-CN" altLang="en-US"/>
          </a:p>
        </p:txBody>
      </p:sp>
      <p:sp>
        <p:nvSpPr>
          <p:cNvPr id="2051" name="Rectangle 2"/>
          <p:cNvSpPr>
            <a:spLocks noGrp="1"/>
          </p:cNvSpPr>
          <p:nvPr>
            <p:ph type="title"/>
          </p:nvPr>
        </p:nvSpPr>
        <p:spPr>
          <a:xfrm>
            <a:off x="766233" y="304800"/>
            <a:ext cx="10668000" cy="1216025"/>
          </a:xfrm>
          <a:prstGeom prst="rect">
            <a:avLst/>
          </a:prstGeom>
          <a:noFill/>
          <a:ln w="9525">
            <a:noFill/>
          </a:ln>
        </p:spPr>
        <p:txBody>
          <a:bodyPr anchor="b" anchorCtr="0"/>
          <a:p>
            <a:pPr lvl="0"/>
            <a:r>
              <a:rPr lang="zh-CN" altLang="en-US"/>
              <a:t>单击此处编辑母版标题样式</a:t>
            </a:r>
            <a:endParaRPr lang="zh-CN" altLang="en-US"/>
          </a:p>
        </p:txBody>
      </p:sp>
      <p:sp>
        <p:nvSpPr>
          <p:cNvPr id="2052" name="Rectangle 3"/>
          <p:cNvSpPr>
            <a:spLocks noGrp="1"/>
          </p:cNvSpPr>
          <p:nvPr>
            <p:ph type="body" idx="1"/>
          </p:nvPr>
        </p:nvSpPr>
        <p:spPr>
          <a:xfrm>
            <a:off x="755651" y="1752600"/>
            <a:ext cx="10668000" cy="42672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3" name="Rectangle 4"/>
          <p:cNvSpPr>
            <a:spLocks noGrp="1"/>
          </p:cNvSpPr>
          <p:nvPr>
            <p:ph type="dt" sz="half" idx="2"/>
          </p:nvPr>
        </p:nvSpPr>
        <p:spPr>
          <a:xfrm>
            <a:off x="914400" y="6248400"/>
            <a:ext cx="2540000" cy="457200"/>
          </a:xfrm>
          <a:prstGeom prst="rect">
            <a:avLst/>
          </a:prstGeom>
          <a:noFill/>
          <a:ln w="9525">
            <a:noFill/>
          </a:ln>
        </p:spPr>
        <p:txBody>
          <a:bodyPr/>
          <a:lstStyle>
            <a:lvl1pPr>
              <a:defRPr sz="1200"/>
            </a:lvl1pPr>
          </a:lstStyle>
          <a:p>
            <a:pPr lvl="0" eaLnBrk="1" hangingPunct="1"/>
            <a:endParaRPr lang="en-US" altLang="x-none" dirty="0">
              <a:latin typeface="Verdana" panose="020B0604030504040204" pitchFamily="2" charset="0"/>
            </a:endParaRPr>
          </a:p>
        </p:txBody>
      </p:sp>
      <p:sp>
        <p:nvSpPr>
          <p:cNvPr id="2054" name="Rectangle 5"/>
          <p:cNvSpPr>
            <a:spLocks noGrp="1"/>
          </p:cNvSpPr>
          <p:nvPr>
            <p:ph type="ftr" sz="quarter" idx="3"/>
          </p:nvPr>
        </p:nvSpPr>
        <p:spPr>
          <a:xfrm>
            <a:off x="4165600" y="6248400"/>
            <a:ext cx="3860800" cy="457200"/>
          </a:xfrm>
          <a:prstGeom prst="rect">
            <a:avLst/>
          </a:prstGeom>
          <a:noFill/>
          <a:ln w="9525">
            <a:noFill/>
          </a:ln>
        </p:spPr>
        <p:txBody>
          <a:bodyPr/>
          <a:lstStyle>
            <a:lvl1pPr algn="ctr">
              <a:defRPr sz="1200"/>
            </a:lvl1pPr>
          </a:lstStyle>
          <a:p>
            <a:pPr lvl="0" eaLnBrk="1" hangingPunct="1"/>
            <a:endParaRPr lang="en-US" altLang="x-none" dirty="0">
              <a:latin typeface="Verdana" panose="020B0604030504040204" pitchFamily="2" charset="0"/>
            </a:endParaRPr>
          </a:p>
        </p:txBody>
      </p:sp>
      <p:sp>
        <p:nvSpPr>
          <p:cNvPr id="2055" name="Rectangle 6"/>
          <p:cNvSpPr>
            <a:spLocks noGrp="1"/>
          </p:cNvSpPr>
          <p:nvPr>
            <p:ph type="sldNum" sz="quarter" idx="4"/>
          </p:nvPr>
        </p:nvSpPr>
        <p:spPr>
          <a:xfrm>
            <a:off x="8737600" y="6248400"/>
            <a:ext cx="2540000" cy="457200"/>
          </a:xfrm>
          <a:prstGeom prst="rect">
            <a:avLst/>
          </a:prstGeom>
          <a:noFill/>
          <a:ln w="9525">
            <a:noFill/>
          </a:ln>
        </p:spPr>
        <p:txBody>
          <a:bodyPr/>
          <a:lstStyle>
            <a:lvl1pPr algn="r">
              <a:defRPr sz="1200"/>
            </a:lvl1p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p:titleStyle>
    <p:bodyStyle>
      <a:lvl1pPr marL="469900" lvl="0" indent="-4699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o"/>
        <a:defRPr sz="3000" b="0" i="0" u="none" kern="1200" baseline="0">
          <a:solidFill>
            <a:schemeClr val="tx1"/>
          </a:solidFill>
          <a:latin typeface="+mn-lt"/>
          <a:ea typeface="+mn-ea"/>
          <a:cs typeface="+mn-cs"/>
        </a:defRPr>
      </a:lvl1pPr>
      <a:lvl2pPr marL="908050" lvl="1" indent="-436245"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mn-lt"/>
          <a:ea typeface="+mn-ea"/>
          <a:cs typeface="+mn-cs"/>
        </a:defRPr>
      </a:lvl2pPr>
      <a:lvl3pPr marL="1304925" lvl="2" indent="-39497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mn-lt"/>
          <a:ea typeface="+mn-ea"/>
          <a:cs typeface="+mn-cs"/>
        </a:defRPr>
      </a:lvl3pPr>
      <a:lvl4pPr marL="1694180" lvl="3" indent="-38735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mn-lt"/>
          <a:ea typeface="+mn-ea"/>
          <a:cs typeface="+mn-cs"/>
        </a:defRPr>
      </a:lvl4pPr>
      <a:lvl5pPr marL="2094230" lvl="4" indent="-39878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alpha val="100000"/>
            </a:schemeClr>
          </a:fgClr>
          <a:bgClr>
            <a:schemeClr val="bg1"/>
          </a:bgClr>
        </a:pattFill>
        <a:effectLst/>
      </p:bgPr>
    </p:bg>
    <p:spTree>
      <p:nvGrpSpPr>
        <p:cNvPr id="1" name=""/>
        <p:cNvGrpSpPr/>
        <p:nvPr/>
      </p:nvGrpSpPr>
      <p:grpSpPr/>
      <p:sp>
        <p:nvSpPr>
          <p:cNvPr id="3074" name="Rectangle 2"/>
          <p:cNvSpPr>
            <a:spLocks noGrp="1"/>
          </p:cNvSpPr>
          <p:nvPr>
            <p:ph type="title"/>
          </p:nvPr>
        </p:nvSpPr>
        <p:spPr>
          <a:xfrm>
            <a:off x="766233" y="304800"/>
            <a:ext cx="10668000" cy="1216025"/>
          </a:xfrm>
          <a:prstGeom prst="rect">
            <a:avLst/>
          </a:prstGeom>
          <a:noFill/>
          <a:ln w="9525">
            <a:noFill/>
          </a:ln>
        </p:spPr>
        <p:txBody>
          <a:bodyPr anchor="b" anchorCtr="0"/>
          <a:p>
            <a:pPr lvl="0"/>
            <a:r>
              <a:rPr lang="zh-CN" altLang="en-US"/>
              <a:t>单击此处编辑母版标题样式</a:t>
            </a:r>
            <a:endParaRPr lang="zh-CN" altLang="en-US"/>
          </a:p>
        </p:txBody>
      </p:sp>
      <p:sp>
        <p:nvSpPr>
          <p:cNvPr id="3075" name="Rectangle 3"/>
          <p:cNvSpPr>
            <a:spLocks noGrp="1"/>
          </p:cNvSpPr>
          <p:nvPr>
            <p:ph type="body" idx="1"/>
          </p:nvPr>
        </p:nvSpPr>
        <p:spPr>
          <a:xfrm>
            <a:off x="755651" y="1752600"/>
            <a:ext cx="10668000" cy="42672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6" name="AutoShape 4"/>
          <p:cNvSpPr/>
          <p:nvPr userDrawn="1"/>
        </p:nvSpPr>
        <p:spPr>
          <a:xfrm>
            <a:off x="812800" y="1566863"/>
            <a:ext cx="10610851" cy="109537"/>
          </a:xfrm>
          <a:custGeom>
            <a:avLst/>
            <a:gdLst>
              <a:gd name="txL" fmla="*/ 0 w 1000"/>
              <a:gd name="txT" fmla="*/ 0 h 1000"/>
              <a:gd name="txR" fmla="*/ 1000 w 1000"/>
              <a:gd name="txB" fmla="*/ 1000 h 1000"/>
            </a:gdLst>
            <a:ahLst/>
            <a:cxnLst>
              <a:cxn ang="0">
                <a:pos x="0" y="0"/>
              </a:cxn>
              <a:cxn ang="0">
                <a:pos x="585" y="0"/>
              </a:cxn>
              <a:cxn ang="0">
                <a:pos x="585" y="1000"/>
              </a:cxn>
              <a:cxn ang="0">
                <a:pos x="0" y="1000"/>
              </a:cxn>
              <a:cxn ang="0">
                <a:pos x="0" y="0"/>
              </a:cxn>
              <a:cxn ang="0">
                <a:pos x="1000" y="0"/>
              </a:cxn>
            </a:cxnLst>
            <a:rect l="txL" t="txT" r="txR" b="tx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cap="flat" cmpd="sng">
            <a:solidFill>
              <a:schemeClr val="accent2"/>
            </a:solidFill>
            <a:prstDash val="solid"/>
            <a:miter/>
            <a:headEnd type="none" w="med" len="med"/>
            <a:tailEnd type="none" w="med" len="med"/>
          </a:ln>
        </p:spPr>
        <p:txBody>
          <a:bodyPr/>
          <a:p>
            <a:pPr lvl="0" eaLnBrk="1" hangingPunct="1"/>
            <a:endParaRPr lang="zh-CN" altLang="en-US" sz="2400" dirty="0">
              <a:latin typeface="Times New Roman" panose="02020603050405020304" pitchFamily="2" charset="0"/>
            </a:endParaRPr>
          </a:p>
        </p:txBody>
      </p:sp>
      <p:sp>
        <p:nvSpPr>
          <p:cNvPr id="3077" name="Line 5"/>
          <p:cNvSpPr/>
          <p:nvPr userDrawn="1"/>
        </p:nvSpPr>
        <p:spPr>
          <a:xfrm flipV="1">
            <a:off x="812800" y="6172200"/>
            <a:ext cx="10566400" cy="0"/>
          </a:xfrm>
          <a:prstGeom prst="line">
            <a:avLst/>
          </a:prstGeom>
          <a:ln w="3175" cap="flat" cmpd="sng">
            <a:solidFill>
              <a:schemeClr val="accent2"/>
            </a:solidFill>
            <a:prstDash val="solid"/>
            <a:headEnd type="none" w="med" len="med"/>
            <a:tailEnd type="none" w="med" len="med"/>
          </a:ln>
        </p:spPr>
      </p:sp>
      <p:sp>
        <p:nvSpPr>
          <p:cNvPr id="3078" name="Rectangle 6"/>
          <p:cNvSpPr>
            <a:spLocks noGrp="1"/>
          </p:cNvSpPr>
          <p:nvPr>
            <p:ph type="dt" sz="half" idx="2"/>
          </p:nvPr>
        </p:nvSpPr>
        <p:spPr>
          <a:xfrm>
            <a:off x="812800" y="6245225"/>
            <a:ext cx="2641600" cy="476250"/>
          </a:xfrm>
          <a:prstGeom prst="rect">
            <a:avLst/>
          </a:prstGeom>
          <a:noFill/>
          <a:ln w="9525">
            <a:noFill/>
          </a:ln>
        </p:spPr>
        <p:txBody>
          <a:bodyPr/>
          <a:lstStyle>
            <a:lvl1pPr>
              <a:defRPr sz="1200"/>
            </a:lvl1pPr>
          </a:lstStyle>
          <a:p>
            <a:pPr lvl="0" eaLnBrk="1" hangingPunct="1"/>
            <a:endParaRPr lang="en-US" altLang="x-none" dirty="0">
              <a:latin typeface="Verdana" panose="020B0604030504040204" pitchFamily="2" charset="0"/>
            </a:endParaRPr>
          </a:p>
        </p:txBody>
      </p:sp>
      <p:sp>
        <p:nvSpPr>
          <p:cNvPr id="3079" name="Rectangle 7"/>
          <p:cNvSpPr>
            <a:spLocks noGrp="1"/>
          </p:cNvSpPr>
          <p:nvPr>
            <p:ph type="ftr" sz="quarter" idx="3"/>
          </p:nvPr>
        </p:nvSpPr>
        <p:spPr>
          <a:xfrm>
            <a:off x="4165600" y="6245225"/>
            <a:ext cx="3860800" cy="476250"/>
          </a:xfrm>
          <a:prstGeom prst="rect">
            <a:avLst/>
          </a:prstGeom>
          <a:noFill/>
          <a:ln w="9525">
            <a:noFill/>
          </a:ln>
        </p:spPr>
        <p:txBody>
          <a:bodyPr/>
          <a:lstStyle>
            <a:lvl1pPr algn="ctr">
              <a:defRPr sz="1200"/>
            </a:lvl1pPr>
          </a:lstStyle>
          <a:p>
            <a:pPr lvl="0" eaLnBrk="1" hangingPunct="1"/>
            <a:endParaRPr lang="en-US" altLang="x-none" dirty="0">
              <a:latin typeface="Verdana" panose="020B0604030504040204" pitchFamily="2" charset="0"/>
            </a:endParaRPr>
          </a:p>
        </p:txBody>
      </p:sp>
      <p:sp>
        <p:nvSpPr>
          <p:cNvPr id="3080" name="Rectangle 8"/>
          <p:cNvSpPr>
            <a:spLocks noGrp="1"/>
          </p:cNvSpPr>
          <p:nvPr>
            <p:ph type="sldNum" sz="quarter" idx="4"/>
          </p:nvPr>
        </p:nvSpPr>
        <p:spPr>
          <a:xfrm>
            <a:off x="8737600" y="6245225"/>
            <a:ext cx="2641600" cy="476250"/>
          </a:xfrm>
          <a:prstGeom prst="rect">
            <a:avLst/>
          </a:prstGeom>
          <a:noFill/>
          <a:ln w="9525">
            <a:noFill/>
          </a:ln>
        </p:spPr>
        <p:txBody>
          <a:bodyPr/>
          <a:lstStyle>
            <a:lvl1pPr algn="r">
              <a:defRPr sz="1200"/>
            </a:lvl1pPr>
          </a:lstStyle>
          <a:p>
            <a:pPr lvl="0" eaLnBrk="1" hangingPunct="1"/>
            <a:fld id="{9A0DB2DC-4C9A-4742-B13C-FB6460FD3503}" type="slidenum">
              <a:rPr lang="en-US" altLang="zh-CN" dirty="0">
                <a:latin typeface="Verdana" panose="020B0604030504040204" pitchFamily="2" charset="0"/>
              </a:rPr>
            </a:fld>
            <a:endParaRPr lang="en-US" altLang="zh-CN" dirty="0">
              <a:latin typeface="Verdana" panose="020B0604030504040204" pitchFamily="2"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marL="0" lvl="0" indent="0" algn="l" defTabSz="914400" eaLnBrk="0" fontAlgn="base" latinLnBrk="0" hangingPunct="0">
        <a:lnSpc>
          <a:spcPct val="100000"/>
        </a:lnSpc>
        <a:spcBef>
          <a:spcPct val="0"/>
        </a:spcBef>
        <a:spcAft>
          <a:spcPct val="0"/>
        </a:spcAft>
        <a:buNone/>
        <a:defRPr sz="3800" b="0" i="0" u="none" kern="1200" baseline="0">
          <a:solidFill>
            <a:schemeClr val="tx2"/>
          </a:solidFill>
          <a:latin typeface="+mj-lt"/>
          <a:ea typeface="+mj-ea"/>
          <a:cs typeface="+mj-cs"/>
        </a:defRPr>
      </a:lvl1pPr>
    </p:titleStyle>
    <p:bodyStyle>
      <a:lvl1pPr marL="469900" lvl="0" indent="-4699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o"/>
        <a:defRPr sz="3000" b="0" i="0" u="none" kern="1200" baseline="0">
          <a:solidFill>
            <a:schemeClr val="tx1"/>
          </a:solidFill>
          <a:latin typeface="+mn-lt"/>
          <a:ea typeface="+mn-ea"/>
          <a:cs typeface="+mn-cs"/>
        </a:defRPr>
      </a:lvl1pPr>
      <a:lvl2pPr marL="908050" lvl="1" indent="-436245"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mn-lt"/>
          <a:ea typeface="+mn-ea"/>
          <a:cs typeface="+mn-cs"/>
        </a:defRPr>
      </a:lvl2pPr>
      <a:lvl3pPr marL="1304925" lvl="2" indent="-39497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mn-lt"/>
          <a:ea typeface="+mn-ea"/>
          <a:cs typeface="+mn-cs"/>
        </a:defRPr>
      </a:lvl3pPr>
      <a:lvl4pPr marL="1694180" lvl="3" indent="-38735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mn-lt"/>
          <a:ea typeface="+mn-ea"/>
          <a:cs typeface="+mn-cs"/>
        </a:defRPr>
      </a:lvl4pPr>
      <a:lvl5pPr marL="2094230" lvl="4" indent="-39878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2"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image" Target="../media/image1.png"/><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1" Type="http://schemas.openxmlformats.org/officeDocument/2006/relationships/slideLayout" Target="../slideLayouts/slideLayout34.xml"/><Relationship Id="rId10" Type="http://schemas.openxmlformats.org/officeDocument/2006/relationships/tags" Target="../tags/tag155.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wmf"/><Relationship Id="rId1" Type="http://schemas.openxmlformats.org/officeDocument/2006/relationships/image" Target="../media/image12.wm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40.xml"/><Relationship Id="rId6" Type="http://schemas.openxmlformats.org/officeDocument/2006/relationships/tags" Target="../tags/tag158.xml"/><Relationship Id="rId5" Type="http://schemas.openxmlformats.org/officeDocument/2006/relationships/image" Target="../media/image1.png"/><Relationship Id="rId4" Type="http://schemas.openxmlformats.org/officeDocument/2006/relationships/tags" Target="../tags/tag15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wmf"/></Relationships>
</file>

<file path=ppt/slides/_rels/slide20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wmf"/></Relationships>
</file>

<file path=ppt/slides/_rels/slide20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wmf"/></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0.wmf"/><Relationship Id="rId1" Type="http://schemas.openxmlformats.org/officeDocument/2006/relationships/image" Target="../media/image7.wmf"/></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wmf"/></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wmf"/><Relationship Id="rId1" Type="http://schemas.openxmlformats.org/officeDocument/2006/relationships/image" Target="../media/image7.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3722.cn/softdown/index1.asp?keyword=&#20064;&#24815;"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6.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hyperlink" Target="http://www.bofety.com/" TargetMode="External"/><Relationship Id="rId7" Type="http://schemas.openxmlformats.org/officeDocument/2006/relationships/tags" Target="../tags/tag162.xml"/><Relationship Id="rId6" Type="http://schemas.openxmlformats.org/officeDocument/2006/relationships/image" Target="../media/image20.jpeg"/><Relationship Id="rId5" Type="http://schemas.openxmlformats.org/officeDocument/2006/relationships/tags" Target="../tags/tag161.xml"/><Relationship Id="rId4" Type="http://schemas.openxmlformats.org/officeDocument/2006/relationships/image" Target="../media/image19.jpeg"/><Relationship Id="rId3" Type="http://schemas.openxmlformats.org/officeDocument/2006/relationships/tags" Target="../tags/tag160.xml"/><Relationship Id="rId2" Type="http://schemas.openxmlformats.org/officeDocument/2006/relationships/tags" Target="../tags/tag159.xml"/><Relationship Id="rId10" Type="http://schemas.openxmlformats.org/officeDocument/2006/relationships/slideLayout" Target="../slideLayouts/slideLayout44.xml"/><Relationship Id="rId1" Type="http://schemas.openxmlformats.org/officeDocument/2006/relationships/image" Target="../media/image1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wmf"/><Relationship Id="rId1" Type="http://schemas.openxmlformats.org/officeDocument/2006/relationships/image" Target="../media/image9.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hbsafety.cn/article/33/" TargetMode="Externa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hbsafety.cn/article/33/"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火力发电厂</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安全培训教育讲座</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53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536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15365" name="Rectangle 3"/>
          <p:cNvSpPr>
            <a:spLocks noGrp="1"/>
          </p:cNvSpPr>
          <p:nvPr>
            <p:ph type="body" idx="4294967295"/>
          </p:nvPr>
        </p:nvSpPr>
        <p:spPr>
          <a:xfrm>
            <a:off x="1524000" y="1571625"/>
            <a:ext cx="8929688" cy="5286375"/>
          </a:xfrm>
          <a:ln/>
        </p:spPr>
        <p:txBody>
          <a:bodyPr vert="horz" wrap="square" anchor="t" anchorCtr="0"/>
          <a:p>
            <a:pPr>
              <a:buNone/>
            </a:pPr>
            <a:r>
              <a:rPr lang="zh-CN" altLang="en-US" sz="2800" b="1" dirty="0"/>
              <a:t>    </a:t>
            </a:r>
            <a:r>
              <a:rPr lang="en-US" altLang="zh-CN" sz="2800" b="1" dirty="0">
                <a:solidFill>
                  <a:srgbClr val="0070C0"/>
                </a:solidFill>
              </a:rPr>
              <a:t>5</a:t>
            </a:r>
            <a:r>
              <a:rPr lang="zh-CN" altLang="en-US" sz="2800" b="1" dirty="0">
                <a:solidFill>
                  <a:srgbClr val="0070C0"/>
                </a:solidFill>
              </a:rPr>
              <a:t>、</a:t>
            </a:r>
            <a:r>
              <a:rPr lang="en-US" altLang="zh-CN" sz="2800" b="1" dirty="0">
                <a:solidFill>
                  <a:srgbClr val="0070C0"/>
                </a:solidFill>
              </a:rPr>
              <a:t>2010</a:t>
            </a:r>
            <a:r>
              <a:rPr lang="zh-CN" altLang="en-US" sz="2800" b="1" dirty="0">
                <a:solidFill>
                  <a:srgbClr val="0070C0"/>
                </a:solidFill>
              </a:rPr>
              <a:t>年</a:t>
            </a:r>
            <a:r>
              <a:rPr lang="en-US" altLang="zh-CN" sz="2800" b="1" dirty="0">
                <a:solidFill>
                  <a:srgbClr val="0070C0"/>
                </a:solidFill>
              </a:rPr>
              <a:t>4</a:t>
            </a:r>
            <a:r>
              <a:rPr lang="zh-CN" altLang="en-US" sz="2800" b="1" dirty="0">
                <a:solidFill>
                  <a:srgbClr val="0070C0"/>
                </a:solidFill>
              </a:rPr>
              <a:t>月</a:t>
            </a:r>
            <a:r>
              <a:rPr lang="en-US" altLang="zh-CN" sz="2800" b="1" dirty="0">
                <a:solidFill>
                  <a:srgbClr val="0070C0"/>
                </a:solidFill>
              </a:rPr>
              <a:t>9</a:t>
            </a:r>
            <a:r>
              <a:rPr lang="zh-CN" altLang="en-US" sz="2800" b="1" dirty="0">
                <a:solidFill>
                  <a:srgbClr val="0070C0"/>
                </a:solidFill>
              </a:rPr>
              <a:t>日西南某发电厂原煤斗内工作被突然来煤掩埋的死亡事故</a:t>
            </a:r>
            <a:r>
              <a:rPr lang="en-US" altLang="zh-CN" sz="2800" b="1" dirty="0">
                <a:solidFill>
                  <a:srgbClr val="0070C0"/>
                </a:solidFill>
              </a:rPr>
              <a:t> </a:t>
            </a:r>
            <a:r>
              <a:rPr lang="zh-CN" altLang="en-US" sz="2800" b="1" dirty="0">
                <a:solidFill>
                  <a:srgbClr val="0070C0"/>
                </a:solidFill>
              </a:rPr>
              <a:t>。</a:t>
            </a:r>
            <a:r>
              <a:rPr lang="en-US" altLang="zh-CN" sz="2800" b="1" dirty="0">
                <a:solidFill>
                  <a:srgbClr val="0070C0"/>
                </a:solidFill>
              </a:rPr>
              <a:t>9</a:t>
            </a:r>
            <a:r>
              <a:rPr lang="zh-CN" altLang="en-US" sz="2800" b="1" dirty="0">
                <a:solidFill>
                  <a:srgbClr val="0070C0"/>
                </a:solidFill>
              </a:rPr>
              <a:t>日</a:t>
            </a:r>
            <a:r>
              <a:rPr lang="en-US" altLang="zh-CN" sz="2800" b="1" dirty="0">
                <a:solidFill>
                  <a:srgbClr val="0070C0"/>
                </a:solidFill>
              </a:rPr>
              <a:t>19</a:t>
            </a:r>
            <a:r>
              <a:rPr lang="zh-CN" altLang="en-US" sz="2800" b="1" dirty="0">
                <a:solidFill>
                  <a:srgbClr val="0070C0"/>
                </a:solidFill>
              </a:rPr>
              <a:t>时，发电厂锅炉检修人员在处理</a:t>
            </a:r>
            <a:r>
              <a:rPr lang="en-US" altLang="zh-CN" sz="2800" b="1" dirty="0">
                <a:solidFill>
                  <a:srgbClr val="0070C0"/>
                </a:solidFill>
              </a:rPr>
              <a:t>#62</a:t>
            </a:r>
            <a:r>
              <a:rPr lang="zh-CN" altLang="en-US" sz="2800" b="1" dirty="0">
                <a:solidFill>
                  <a:srgbClr val="0070C0"/>
                </a:solidFill>
              </a:rPr>
              <a:t>炉</a:t>
            </a:r>
            <a:r>
              <a:rPr lang="en-US" altLang="zh-CN" sz="2800" b="1" dirty="0">
                <a:solidFill>
                  <a:srgbClr val="0070C0"/>
                </a:solidFill>
              </a:rPr>
              <a:t>D</a:t>
            </a:r>
            <a:r>
              <a:rPr lang="zh-CN" altLang="en-US" sz="2800" b="1" dirty="0">
                <a:solidFill>
                  <a:srgbClr val="0070C0"/>
                </a:solidFill>
              </a:rPr>
              <a:t>原煤斗内防磨层脱落缺陷中，转机班工程师（工作负责人）杨永东使用班长徐海的名字和</a:t>
            </a:r>
            <a:r>
              <a:rPr lang="en-US" altLang="zh-CN" sz="2800" b="1" dirty="0">
                <a:solidFill>
                  <a:srgbClr val="0070C0"/>
                </a:solidFill>
              </a:rPr>
              <a:t>MIS</a:t>
            </a:r>
            <a:r>
              <a:rPr lang="zh-CN" altLang="en-US" sz="2800" b="1" dirty="0">
                <a:solidFill>
                  <a:srgbClr val="0070C0"/>
                </a:solidFill>
              </a:rPr>
              <a:t>系统操作密码签发出了</a:t>
            </a:r>
            <a:r>
              <a:rPr lang="en-US" altLang="zh-CN" sz="2800" b="1" dirty="0">
                <a:solidFill>
                  <a:srgbClr val="0070C0"/>
                </a:solidFill>
              </a:rPr>
              <a:t>#62</a:t>
            </a:r>
            <a:r>
              <a:rPr lang="zh-CN" altLang="en-US" sz="2800" b="1" dirty="0">
                <a:solidFill>
                  <a:srgbClr val="0070C0"/>
                </a:solidFill>
              </a:rPr>
              <a:t>炉</a:t>
            </a:r>
            <a:r>
              <a:rPr lang="en-US" altLang="zh-CN" sz="2800" b="1" dirty="0">
                <a:solidFill>
                  <a:srgbClr val="0070C0"/>
                </a:solidFill>
              </a:rPr>
              <a:t>D</a:t>
            </a:r>
            <a:r>
              <a:rPr lang="zh-CN" altLang="en-US" sz="2800" b="1" dirty="0">
                <a:solidFill>
                  <a:srgbClr val="0070C0"/>
                </a:solidFill>
              </a:rPr>
              <a:t>给煤机检修工作票，口头告知值长</a:t>
            </a:r>
            <a:r>
              <a:rPr lang="en-US" altLang="zh-CN" sz="2800" b="1" dirty="0">
                <a:solidFill>
                  <a:srgbClr val="0070C0"/>
                </a:solidFill>
              </a:rPr>
              <a:t>#62</a:t>
            </a:r>
            <a:r>
              <a:rPr lang="zh-CN" altLang="en-US" sz="2800" b="1" dirty="0">
                <a:solidFill>
                  <a:srgbClr val="0070C0"/>
                </a:solidFill>
              </a:rPr>
              <a:t>炉</a:t>
            </a:r>
            <a:r>
              <a:rPr lang="en-US" altLang="zh-CN" sz="2800" b="1" dirty="0">
                <a:solidFill>
                  <a:srgbClr val="0070C0"/>
                </a:solidFill>
              </a:rPr>
              <a:t>D</a:t>
            </a:r>
            <a:r>
              <a:rPr lang="zh-CN" altLang="en-US" sz="2800" b="1" dirty="0">
                <a:solidFill>
                  <a:srgbClr val="0070C0"/>
                </a:solidFill>
              </a:rPr>
              <a:t>原煤斗不能上煤。未对梨煤器停电，没有对煤斗入口采取安全覆盖措施，燃运交接班时未交待设备状态，现场无设备检修作业标识，在原煤斗外的工作监护人离开现场，巡检人员擅自将犁煤器打“就地”向正在检修的煤斗上煤约两分钟，造成在煤斗内</a:t>
            </a:r>
            <a:r>
              <a:rPr lang="en-US" altLang="zh-CN" sz="2800" b="1" dirty="0">
                <a:solidFill>
                  <a:srgbClr val="0070C0"/>
                </a:solidFill>
              </a:rPr>
              <a:t>2 </a:t>
            </a:r>
            <a:r>
              <a:rPr lang="zh-CN" altLang="en-US" sz="2800" b="1" dirty="0">
                <a:solidFill>
                  <a:srgbClr val="0070C0"/>
                </a:solidFill>
              </a:rPr>
              <a:t>名检修人员窒息死亡。</a:t>
            </a:r>
            <a:endParaRPr lang="zh-CN" altLang="en-US" sz="2800" b="1" dirty="0">
              <a:solidFill>
                <a:srgbClr val="0070C0"/>
              </a:solidFill>
            </a:endParaRPr>
          </a:p>
          <a:p>
            <a:pPr>
              <a:buNone/>
            </a:pPr>
            <a:r>
              <a:rPr lang="en-US" altLang="zh-CN" sz="2800" b="1" dirty="0">
                <a:solidFill>
                  <a:srgbClr val="0070C0"/>
                </a:solidFill>
              </a:rPr>
              <a:t> </a:t>
            </a:r>
            <a:endParaRPr lang="zh-CN" altLang="en-US" sz="2800" b="1" dirty="0">
              <a:solidFill>
                <a:srgbClr val="0070C0"/>
              </a:solidFill>
            </a:endParaRPr>
          </a:p>
          <a:p>
            <a:pPr>
              <a:buNone/>
            </a:pPr>
            <a:endParaRPr lang="zh-CN" altLang="en-US" sz="2800" dirty="0"/>
          </a:p>
          <a:p>
            <a:pPr>
              <a:buNone/>
            </a:pPr>
            <a:endParaRPr lang="zh-CN" altLang="en-US" sz="2800" b="1" dirty="0">
              <a:solidFill>
                <a:srgbClr val="0070C0"/>
              </a:solidFill>
            </a:endParaRPr>
          </a:p>
          <a:p>
            <a:pPr>
              <a:buNone/>
            </a:pPr>
            <a:endParaRPr lang="zh-CN" altLang="en-US" sz="2800" dirty="0">
              <a:solidFill>
                <a:srgbClr val="C0000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800" b="1" dirty="0">
              <a:solidFill>
                <a:srgbClr val="C00000"/>
              </a:solidFill>
            </a:endParaRPr>
          </a:p>
          <a:p>
            <a:pPr eaLnBrk="1" hangingPunct="1">
              <a:buNone/>
            </a:pPr>
            <a:endParaRPr lang="zh-CN" altLang="en-US" sz="2800" b="1" dirty="0"/>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075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0752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07525"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b="1" dirty="0"/>
              <a:t>    </a:t>
            </a:r>
            <a:r>
              <a:rPr lang="zh-CN" altLang="en-US" sz="2400" b="1" dirty="0">
                <a:solidFill>
                  <a:srgbClr val="0070C0"/>
                </a:solidFill>
              </a:rPr>
              <a:t>（四）各级生产领导管理工作基本环节</a:t>
            </a:r>
            <a:endParaRPr lang="zh-CN" altLang="en-US" sz="2400" dirty="0">
              <a:solidFill>
                <a:srgbClr val="0070C0"/>
              </a:solidFill>
            </a:endParaRPr>
          </a:p>
          <a:p>
            <a:pPr>
              <a:buNone/>
            </a:pPr>
            <a:r>
              <a:rPr lang="zh-CN" altLang="en-US" sz="2400" dirty="0">
                <a:solidFill>
                  <a:srgbClr val="0070C0"/>
                </a:solidFill>
              </a:rPr>
              <a:t>     </a:t>
            </a:r>
            <a:r>
              <a:rPr lang="en-US" altLang="zh-CN" sz="2400" dirty="0">
                <a:solidFill>
                  <a:srgbClr val="0070C0"/>
                </a:solidFill>
              </a:rPr>
              <a:t>1</a:t>
            </a:r>
            <a:r>
              <a:rPr lang="zh-CN" altLang="en-US" sz="2400" dirty="0">
                <a:solidFill>
                  <a:srgbClr val="0070C0"/>
                </a:solidFill>
              </a:rPr>
              <a:t>、</a:t>
            </a:r>
            <a:r>
              <a:rPr lang="zh-CN" altLang="en-US" sz="2400" b="1" dirty="0">
                <a:solidFill>
                  <a:srgbClr val="0070C0"/>
                </a:solidFill>
              </a:rPr>
              <a:t>要确确实实贯彻执行三种责任制</a:t>
            </a:r>
            <a:r>
              <a:rPr lang="zh-CN" altLang="en-US" sz="2400" dirty="0">
                <a:solidFill>
                  <a:srgbClr val="0070C0"/>
                </a:solidFill>
              </a:rPr>
              <a:t>：</a:t>
            </a:r>
            <a:r>
              <a:rPr lang="zh-CN" altLang="en-US" sz="2400" b="1" dirty="0">
                <a:solidFill>
                  <a:srgbClr val="0070C0"/>
                </a:solidFill>
              </a:rPr>
              <a:t>①安全生产责任制，②技术责任制，③岗位责任制（设备专责制及点检责任制）。</a:t>
            </a:r>
            <a:endParaRPr lang="zh-CN" altLang="en-US" sz="2400" b="1"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2</a:t>
            </a:r>
            <a:r>
              <a:rPr lang="zh-CN" altLang="en-US" sz="2400" b="1" dirty="0">
                <a:solidFill>
                  <a:srgbClr val="0070C0"/>
                </a:solidFill>
              </a:rPr>
              <a:t>、要坚持创造一个良好的、和谐的生产工作秩序。处理好上下左右的工作关系。上级对下级关系应当是，“严格要求，放手工作，具体指导，热情帮助，理解下级，知人善任。”下级对上级 关系应当是：“尊敬有礼、严格请示、主动汇报、认真执行、令行禁止。”左右（部门）之间的关系应当是：“说话和气、平等待人、互相支持、协作配合、顾全大局。”检修要为运行服务，运行要为检修创造方便的工作条件。基层生产单位要服从厂生产职能部门的领导和监督，要主动汇报工作，积极提供合理化建议；厂生产职能部门要为基层生产单位服务，检查指导工作，帮助解决问题搞好安全生产管理。</a:t>
            </a:r>
            <a:endParaRPr lang="zh-CN" altLang="en-US" sz="2400" b="1" dirty="0">
              <a:solidFill>
                <a:srgbClr val="0070C0"/>
              </a:solidFill>
            </a:endParaRP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085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0854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08549"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dirty="0"/>
              <a:t>     </a:t>
            </a:r>
            <a:r>
              <a:rPr lang="en-US" altLang="zh-CN" sz="2800" dirty="0">
                <a:solidFill>
                  <a:srgbClr val="0070C0"/>
                </a:solidFill>
              </a:rPr>
              <a:t>3</a:t>
            </a:r>
            <a:r>
              <a:rPr lang="zh-CN" altLang="en-US" sz="2800" dirty="0">
                <a:solidFill>
                  <a:srgbClr val="0070C0"/>
                </a:solidFill>
              </a:rPr>
              <a:t>、</a:t>
            </a:r>
            <a:r>
              <a:rPr lang="zh-CN" altLang="en-US" sz="2800" b="1" dirty="0">
                <a:solidFill>
                  <a:srgbClr val="0070C0"/>
                </a:solidFill>
              </a:rPr>
              <a:t>时时刻刻坚持“安全第一”，树立“安全就是效益”的观点，落实“管生产必须管安全”的原则，加强安全管理，搞好安全教育，搞好不安全事件分析做到“四不放过”。认真落实</a:t>
            </a:r>
            <a:r>
              <a:rPr lang="en-US" altLang="zh-CN" sz="2800" b="1" dirty="0">
                <a:solidFill>
                  <a:srgbClr val="0070C0"/>
                </a:solidFill>
              </a:rPr>
              <a:t>25</a:t>
            </a:r>
            <a:r>
              <a:rPr lang="zh-CN" altLang="en-US" sz="2800" b="1" dirty="0">
                <a:solidFill>
                  <a:srgbClr val="0070C0"/>
                </a:solidFill>
              </a:rPr>
              <a:t>项反措，抓好安全性评价整改，积极推行风险管理，控制不安全事件的发生。</a:t>
            </a:r>
            <a:endParaRPr lang="zh-CN" altLang="en-US" sz="2800" b="1" dirty="0">
              <a:solidFill>
                <a:srgbClr val="0070C0"/>
              </a:solidFill>
            </a:endParaRPr>
          </a:p>
          <a:p>
            <a:pPr>
              <a:buNone/>
            </a:pPr>
            <a:r>
              <a:rPr lang="zh-CN" altLang="en-US" sz="2800" b="1" dirty="0">
                <a:solidFill>
                  <a:srgbClr val="0070C0"/>
                </a:solidFill>
              </a:rPr>
              <a:t>     </a:t>
            </a:r>
            <a:r>
              <a:rPr lang="en-US" altLang="zh-CN" sz="2800" b="1" dirty="0">
                <a:solidFill>
                  <a:srgbClr val="0070C0"/>
                </a:solidFill>
              </a:rPr>
              <a:t>4</a:t>
            </a:r>
            <a:r>
              <a:rPr lang="zh-CN" altLang="en-US" sz="2800" b="1" dirty="0">
                <a:solidFill>
                  <a:srgbClr val="0070C0"/>
                </a:solidFill>
              </a:rPr>
              <a:t>、每天早上提前半小时深入现场，检查了解生产情况，掌握设备运行情况、设备消缺和检修进度及班组工作情况；下班前要了解当天的生产情况，并布置好第二天本单位主要生产工作，并安排好夜间生产工作和值班等工作。</a:t>
            </a:r>
            <a:endParaRPr lang="zh-CN" altLang="en-US" sz="2800" b="1" dirty="0">
              <a:solidFill>
                <a:srgbClr val="0070C0"/>
              </a:solidFill>
            </a:endParaRP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095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0957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09573"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dirty="0"/>
              <a:t>    </a:t>
            </a:r>
            <a:r>
              <a:rPr lang="zh-CN" altLang="en-US" sz="3600" b="1" dirty="0">
                <a:solidFill>
                  <a:srgbClr val="C00000"/>
                </a:solidFill>
              </a:rPr>
              <a:t>（五）班长管理工作基本环节</a:t>
            </a:r>
            <a:endParaRPr lang="zh-CN" altLang="en-US" sz="3600" dirty="0">
              <a:solidFill>
                <a:srgbClr val="C00000"/>
              </a:solidFill>
            </a:endParaRPr>
          </a:p>
          <a:p>
            <a:pPr>
              <a:buNone/>
            </a:pPr>
            <a:r>
              <a:rPr lang="zh-CN" altLang="en-US" sz="3600" dirty="0">
                <a:solidFill>
                  <a:srgbClr val="C00000"/>
                </a:solidFill>
              </a:rPr>
              <a:t>     </a:t>
            </a:r>
            <a:r>
              <a:rPr lang="en-US" altLang="zh-CN" sz="3600" dirty="0">
                <a:solidFill>
                  <a:srgbClr val="C00000"/>
                </a:solidFill>
              </a:rPr>
              <a:t>1</a:t>
            </a:r>
            <a:r>
              <a:rPr lang="zh-CN" altLang="en-US" sz="3600" dirty="0">
                <a:solidFill>
                  <a:srgbClr val="C00000"/>
                </a:solidFill>
              </a:rPr>
              <a:t>、班长要抓员工安全生产责任制落实，抓《</a:t>
            </a:r>
            <a:r>
              <a:rPr lang="zh-CN" altLang="en-US" sz="3600" dirty="0">
                <a:solidFill>
                  <a:srgbClr val="C00000"/>
                </a:solidFill>
              </a:rPr>
              <a:t>安规》“两票”及“三制”执行；搞好员工安全教育和技术培训，提高人员素质，做到“四不伤害”。</a:t>
            </a:r>
            <a:endParaRPr lang="zh-CN" altLang="en-US" sz="3600" dirty="0">
              <a:solidFill>
                <a:srgbClr val="C00000"/>
              </a:solidFill>
            </a:endParaRPr>
          </a:p>
          <a:p>
            <a:pPr>
              <a:buNone/>
            </a:pPr>
            <a:r>
              <a:rPr lang="zh-CN" altLang="en-US" sz="3600" dirty="0">
                <a:solidFill>
                  <a:srgbClr val="C00000"/>
                </a:solidFill>
              </a:rPr>
              <a:t>     </a:t>
            </a:r>
            <a:r>
              <a:rPr lang="en-US" altLang="zh-CN" sz="3600" dirty="0">
                <a:solidFill>
                  <a:srgbClr val="C00000"/>
                </a:solidFill>
              </a:rPr>
              <a:t>2</a:t>
            </a:r>
            <a:r>
              <a:rPr lang="zh-CN" altLang="en-US" sz="3600" dirty="0">
                <a:solidFill>
                  <a:srgbClr val="C00000"/>
                </a:solidFill>
              </a:rPr>
              <a:t>、抓好“两会、一活动”和“三讲、一落实”及搞好“</a:t>
            </a:r>
            <a:r>
              <a:rPr lang="en-US" altLang="zh-CN" sz="3600" dirty="0">
                <a:solidFill>
                  <a:srgbClr val="C00000"/>
                </a:solidFill>
              </a:rPr>
              <a:t>8S</a:t>
            </a:r>
            <a:r>
              <a:rPr lang="zh-CN" altLang="en-US" sz="3600" dirty="0">
                <a:solidFill>
                  <a:srgbClr val="C00000"/>
                </a:solidFill>
              </a:rPr>
              <a:t>”管理。</a:t>
            </a:r>
            <a:endParaRPr lang="zh-CN" altLang="en-US" sz="3600" dirty="0">
              <a:solidFill>
                <a:srgbClr val="C00000"/>
              </a:solidFill>
            </a:endParaRP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105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1059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10597" name="Rectangle 3"/>
          <p:cNvSpPr>
            <a:spLocks noGrp="1"/>
          </p:cNvSpPr>
          <p:nvPr>
            <p:ph type="body" idx="4294967295"/>
          </p:nvPr>
        </p:nvSpPr>
        <p:spPr>
          <a:xfrm>
            <a:off x="1454150" y="1571625"/>
            <a:ext cx="9213850" cy="4714875"/>
          </a:xfrm>
          <a:ln/>
        </p:spPr>
        <p:txBody>
          <a:bodyPr vert="horz" wrap="square" anchor="t" anchorCtr="0"/>
          <a:p>
            <a:pPr>
              <a:buNone/>
            </a:pPr>
            <a:r>
              <a:rPr lang="en-US" altLang="zh-CN" sz="2400" b="1" dirty="0"/>
              <a:t>       </a:t>
            </a:r>
            <a:r>
              <a:rPr lang="zh-CN" altLang="en-US" sz="2800" b="1" dirty="0">
                <a:solidFill>
                  <a:srgbClr val="0070C0"/>
                </a:solidFill>
              </a:rPr>
              <a:t>四、如何搞好安全生产规范化管理</a:t>
            </a:r>
            <a:endParaRPr lang="zh-CN" altLang="en-US" sz="2800" dirty="0">
              <a:solidFill>
                <a:srgbClr val="0070C0"/>
              </a:solidFill>
            </a:endParaRPr>
          </a:p>
          <a:p>
            <a:pPr>
              <a:buNone/>
            </a:pPr>
            <a:r>
              <a:rPr lang="en-US" altLang="zh-CN" sz="2800" dirty="0">
                <a:solidFill>
                  <a:srgbClr val="0070C0"/>
                </a:solidFill>
              </a:rPr>
              <a:t>        </a:t>
            </a:r>
            <a:r>
              <a:rPr lang="zh-CN" altLang="en-US" sz="2800" b="1" dirty="0">
                <a:solidFill>
                  <a:srgbClr val="0070C0"/>
                </a:solidFill>
              </a:rPr>
              <a:t>安全生产管理是是企业管理的重要组成部分。电力生产工作，安全是基础，设备是重点，管理是关键。人员是保证。</a:t>
            </a:r>
            <a:endParaRPr lang="zh-CN" altLang="en-US" sz="2800" b="1" dirty="0">
              <a:solidFill>
                <a:srgbClr val="0070C0"/>
              </a:solidFill>
            </a:endParaRPr>
          </a:p>
          <a:p>
            <a:pPr>
              <a:buNone/>
            </a:pPr>
            <a:r>
              <a:rPr lang="en-US" altLang="zh-CN" sz="2800" b="1" dirty="0">
                <a:solidFill>
                  <a:srgbClr val="0070C0"/>
                </a:solidFill>
              </a:rPr>
              <a:t>       </a:t>
            </a:r>
            <a:r>
              <a:rPr lang="zh-CN" altLang="en-US" sz="2800" b="1" dirty="0">
                <a:solidFill>
                  <a:srgbClr val="0070C0"/>
                </a:solidFill>
              </a:rPr>
              <a:t>（一）认真贯彻执行安全生产管理主要原则</a:t>
            </a:r>
            <a:endParaRPr lang="zh-CN" altLang="en-US" sz="2800" b="1" dirty="0">
              <a:solidFill>
                <a:srgbClr val="0070C0"/>
              </a:solidFill>
            </a:endParaRPr>
          </a:p>
          <a:p>
            <a:pPr>
              <a:buNone/>
            </a:pPr>
            <a:r>
              <a:rPr lang="en-US" altLang="zh-CN" sz="2800" b="1" dirty="0">
                <a:solidFill>
                  <a:srgbClr val="0070C0"/>
                </a:solidFill>
              </a:rPr>
              <a:t>      </a:t>
            </a:r>
            <a:r>
              <a:rPr lang="zh-CN" altLang="en-US" sz="2800" b="1" dirty="0">
                <a:solidFill>
                  <a:srgbClr val="0070C0"/>
                </a:solidFill>
              </a:rPr>
              <a:t>“安全第一、预防为主，安全发展、综合治理”的管理原则。它既是党和国家现行的安全生产方针，也是搞好安全生产管理必须遵循的原则。企业在生产活动中必须把安全生产工作放在首位，积极采取各种措施和对策，保障员工的生命安全与身体健康，防止各类事故发生。</a:t>
            </a:r>
            <a:endParaRPr lang="zh-CN" altLang="en-US" sz="2800" b="1" dirty="0">
              <a:solidFill>
                <a:srgbClr val="0070C0"/>
              </a:solidFill>
            </a:endParaRPr>
          </a:p>
          <a:p>
            <a:pPr>
              <a:buNone/>
            </a:pPr>
            <a:endParaRPr lang="zh-CN" altLang="en-US" sz="2400" b="1" dirty="0">
              <a:solidFill>
                <a:srgbClr val="0070C0"/>
              </a:solidFill>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116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1162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11621" name="Rectangle 3"/>
          <p:cNvSpPr>
            <a:spLocks noGrp="1"/>
          </p:cNvSpPr>
          <p:nvPr>
            <p:ph type="body" idx="4294967295"/>
          </p:nvPr>
        </p:nvSpPr>
        <p:spPr>
          <a:xfrm>
            <a:off x="1454150" y="1571625"/>
            <a:ext cx="9213850" cy="4714875"/>
          </a:xfrm>
          <a:ln/>
        </p:spPr>
        <p:txBody>
          <a:bodyPr vert="horz" wrap="square" anchor="t" anchorCtr="0"/>
          <a:p>
            <a:pPr>
              <a:buNone/>
            </a:pPr>
            <a:r>
              <a:rPr lang="en-US" altLang="zh-CN" sz="2400" b="1" dirty="0"/>
              <a:t>     </a:t>
            </a:r>
            <a:r>
              <a:rPr lang="zh-CN" altLang="en-US" sz="2400" b="1" dirty="0"/>
              <a:t>（二）安全生产目标管理</a:t>
            </a:r>
            <a:endParaRPr lang="en-US" altLang="zh-CN" sz="2400" b="1" dirty="0"/>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、集团公司安全生产工作总体目标：</a:t>
            </a:r>
            <a:endParaRPr lang="zh-CN" altLang="en-US" sz="2400" b="1" dirty="0">
              <a:solidFill>
                <a:srgbClr val="C00000"/>
              </a:solidFill>
            </a:endParaRPr>
          </a:p>
          <a:p>
            <a:pPr>
              <a:buNone/>
            </a:pPr>
            <a:r>
              <a:rPr lang="en-US" altLang="zh-CN" sz="2400" dirty="0">
                <a:solidFill>
                  <a:srgbClr val="C00000"/>
                </a:solidFill>
              </a:rPr>
              <a:t>   </a:t>
            </a:r>
            <a:r>
              <a:rPr lang="zh-CN" altLang="en-US" sz="2000" b="1" dirty="0">
                <a:solidFill>
                  <a:srgbClr val="C00000"/>
                </a:solidFill>
              </a:rPr>
              <a:t>（</a:t>
            </a:r>
            <a:r>
              <a:rPr lang="en-US" altLang="zh-CN" sz="2000" b="1" dirty="0">
                <a:solidFill>
                  <a:srgbClr val="C00000"/>
                </a:solidFill>
              </a:rPr>
              <a:t>1</a:t>
            </a:r>
            <a:r>
              <a:rPr lang="zh-CN" altLang="en-US" sz="2000" b="1" dirty="0">
                <a:solidFill>
                  <a:srgbClr val="C00000"/>
                </a:solidFill>
              </a:rPr>
              <a:t>）杜绝五种事故。</a:t>
            </a:r>
            <a:endParaRPr lang="zh-CN" altLang="en-US" sz="2000" b="1" dirty="0">
              <a:solidFill>
                <a:srgbClr val="C00000"/>
              </a:solidFill>
            </a:endParaRPr>
          </a:p>
          <a:p>
            <a:pPr>
              <a:buNone/>
            </a:pPr>
            <a:r>
              <a:rPr lang="en-US" altLang="zh-CN" sz="2000" dirty="0">
                <a:solidFill>
                  <a:srgbClr val="C00000"/>
                </a:solidFill>
              </a:rPr>
              <a:t>    </a:t>
            </a:r>
            <a:r>
              <a:rPr lang="zh-CN" altLang="en-US" sz="2000" dirty="0">
                <a:solidFill>
                  <a:srgbClr val="C00000"/>
                </a:solidFill>
              </a:rPr>
              <a:t>①人身死亡事故或群体伤亡事故；</a:t>
            </a:r>
            <a:endParaRPr lang="zh-CN" altLang="en-US" sz="2000" dirty="0">
              <a:solidFill>
                <a:srgbClr val="C00000"/>
              </a:solidFill>
            </a:endParaRPr>
          </a:p>
          <a:p>
            <a:pPr>
              <a:buNone/>
            </a:pPr>
            <a:r>
              <a:rPr lang="en-US" altLang="zh-CN" sz="2000" dirty="0">
                <a:solidFill>
                  <a:srgbClr val="C00000"/>
                </a:solidFill>
              </a:rPr>
              <a:t>    </a:t>
            </a:r>
            <a:r>
              <a:rPr lang="zh-CN" altLang="en-US" sz="2000" dirty="0">
                <a:solidFill>
                  <a:srgbClr val="C00000"/>
                </a:solidFill>
              </a:rPr>
              <a:t>②升压站全停引起重大电网事故；</a:t>
            </a:r>
            <a:endParaRPr lang="zh-CN" altLang="en-US" sz="2000" dirty="0">
              <a:solidFill>
                <a:srgbClr val="C00000"/>
              </a:solidFill>
            </a:endParaRPr>
          </a:p>
          <a:p>
            <a:pPr>
              <a:buNone/>
            </a:pPr>
            <a:r>
              <a:rPr lang="en-US" altLang="zh-CN" sz="2000" dirty="0">
                <a:solidFill>
                  <a:srgbClr val="C00000"/>
                </a:solidFill>
              </a:rPr>
              <a:t>    </a:t>
            </a:r>
            <a:r>
              <a:rPr lang="zh-CN" altLang="en-US" sz="2000" dirty="0">
                <a:solidFill>
                  <a:srgbClr val="C00000"/>
                </a:solidFill>
              </a:rPr>
              <a:t>③重大火灾事故；</a:t>
            </a:r>
            <a:endParaRPr lang="zh-CN" altLang="en-US" sz="2000" dirty="0">
              <a:solidFill>
                <a:srgbClr val="C00000"/>
              </a:solidFill>
            </a:endParaRPr>
          </a:p>
          <a:p>
            <a:pPr>
              <a:buNone/>
            </a:pPr>
            <a:r>
              <a:rPr lang="en-US" altLang="zh-CN" sz="2000" dirty="0">
                <a:solidFill>
                  <a:srgbClr val="C00000"/>
                </a:solidFill>
              </a:rPr>
              <a:t>    </a:t>
            </a:r>
            <a:r>
              <a:rPr lang="zh-CN" altLang="en-US" sz="2000" dirty="0">
                <a:solidFill>
                  <a:srgbClr val="C00000"/>
                </a:solidFill>
              </a:rPr>
              <a:t>④重大设备损坏或建筑物坍塌事故；</a:t>
            </a:r>
            <a:endParaRPr lang="zh-CN" altLang="en-US" sz="2000" dirty="0">
              <a:solidFill>
                <a:srgbClr val="C00000"/>
              </a:solidFill>
            </a:endParaRPr>
          </a:p>
          <a:p>
            <a:pPr>
              <a:buNone/>
            </a:pPr>
            <a:r>
              <a:rPr lang="en-US" altLang="zh-CN" sz="2000" dirty="0">
                <a:solidFill>
                  <a:srgbClr val="C00000"/>
                </a:solidFill>
              </a:rPr>
              <a:t>    </a:t>
            </a:r>
            <a:r>
              <a:rPr lang="zh-CN" altLang="en-US" sz="2000" dirty="0">
                <a:solidFill>
                  <a:srgbClr val="C00000"/>
                </a:solidFill>
              </a:rPr>
              <a:t>⑤特大交通事故。</a:t>
            </a:r>
            <a:endParaRPr lang="zh-CN" altLang="en-US" sz="2000" dirty="0">
              <a:solidFill>
                <a:srgbClr val="C00000"/>
              </a:solidFill>
            </a:endParaRPr>
          </a:p>
          <a:p>
            <a:pPr>
              <a:buNone/>
            </a:pPr>
            <a:r>
              <a:rPr lang="en-US" altLang="zh-CN" sz="2000" dirty="0">
                <a:solidFill>
                  <a:srgbClr val="C00000"/>
                </a:solidFill>
              </a:rPr>
              <a:t>   </a:t>
            </a:r>
            <a:r>
              <a:rPr lang="zh-CN" altLang="en-US" sz="2000" b="1" dirty="0">
                <a:solidFill>
                  <a:srgbClr val="C00000"/>
                </a:solidFill>
              </a:rPr>
              <a:t>（</a:t>
            </a:r>
            <a:r>
              <a:rPr lang="en-US" altLang="zh-CN" sz="2000" b="1" dirty="0">
                <a:solidFill>
                  <a:srgbClr val="C00000"/>
                </a:solidFill>
              </a:rPr>
              <a:t>2</a:t>
            </a:r>
            <a:r>
              <a:rPr lang="zh-CN" altLang="en-US" sz="2000" b="1" dirty="0">
                <a:solidFill>
                  <a:srgbClr val="C00000"/>
                </a:solidFill>
              </a:rPr>
              <a:t>）控制三种事故。</a:t>
            </a:r>
            <a:endParaRPr lang="zh-CN" altLang="en-US" sz="2000" b="1" dirty="0">
              <a:solidFill>
                <a:srgbClr val="C00000"/>
              </a:solidFill>
            </a:endParaRPr>
          </a:p>
          <a:p>
            <a:pPr>
              <a:buNone/>
            </a:pPr>
            <a:r>
              <a:rPr lang="en-US" altLang="zh-CN" sz="2000" dirty="0">
                <a:solidFill>
                  <a:srgbClr val="C00000"/>
                </a:solidFill>
              </a:rPr>
              <a:t>    </a:t>
            </a:r>
            <a:r>
              <a:rPr lang="zh-CN" altLang="en-US" sz="2000" dirty="0">
                <a:solidFill>
                  <a:srgbClr val="C00000"/>
                </a:solidFill>
              </a:rPr>
              <a:t>①不发生重伤和群伤事故；</a:t>
            </a:r>
            <a:endParaRPr lang="zh-CN" altLang="en-US" sz="2000" dirty="0">
              <a:solidFill>
                <a:srgbClr val="C00000"/>
              </a:solidFill>
            </a:endParaRPr>
          </a:p>
          <a:p>
            <a:pPr>
              <a:buNone/>
            </a:pPr>
            <a:r>
              <a:rPr lang="en-US" altLang="zh-CN" sz="2000" dirty="0">
                <a:solidFill>
                  <a:srgbClr val="C00000"/>
                </a:solidFill>
              </a:rPr>
              <a:t>    </a:t>
            </a:r>
            <a:r>
              <a:rPr lang="zh-CN" altLang="en-US" sz="2000" dirty="0">
                <a:solidFill>
                  <a:srgbClr val="C00000"/>
                </a:solidFill>
              </a:rPr>
              <a:t>②不发生设备损坏或全厂停电事故；</a:t>
            </a:r>
            <a:endParaRPr lang="zh-CN" altLang="en-US" sz="2000" dirty="0">
              <a:solidFill>
                <a:srgbClr val="C00000"/>
              </a:solidFill>
            </a:endParaRPr>
          </a:p>
          <a:p>
            <a:pPr>
              <a:buNone/>
            </a:pPr>
            <a:r>
              <a:rPr lang="en-US" altLang="zh-CN" sz="2000" dirty="0">
                <a:solidFill>
                  <a:srgbClr val="C00000"/>
                </a:solidFill>
              </a:rPr>
              <a:t>    </a:t>
            </a:r>
            <a:r>
              <a:rPr lang="zh-CN" altLang="en-US" sz="2000" dirty="0">
                <a:solidFill>
                  <a:srgbClr val="C00000"/>
                </a:solidFill>
              </a:rPr>
              <a:t>③不发生误操作事故。</a:t>
            </a:r>
            <a:endParaRPr lang="zh-CN" altLang="en-US" sz="2000" dirty="0">
              <a:solidFill>
                <a:srgbClr val="C00000"/>
              </a:solidFill>
            </a:endParaRP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126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1264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12645" name="Rectangle 3"/>
          <p:cNvSpPr>
            <a:spLocks noGrp="1"/>
          </p:cNvSpPr>
          <p:nvPr>
            <p:ph type="body" idx="4294967295"/>
          </p:nvPr>
        </p:nvSpPr>
        <p:spPr>
          <a:xfrm>
            <a:off x="1454150" y="1571625"/>
            <a:ext cx="9213850" cy="4714875"/>
          </a:xfrm>
          <a:ln/>
        </p:spPr>
        <p:txBody>
          <a:bodyPr vert="horz" wrap="square" anchor="t" anchorCtr="0"/>
          <a:p>
            <a:pPr>
              <a:buNone/>
            </a:pPr>
            <a:r>
              <a:rPr lang="en-US" altLang="zh-CN" sz="2800" b="1" dirty="0">
                <a:solidFill>
                  <a:srgbClr val="C00000"/>
                </a:solidFill>
              </a:rPr>
              <a:t>     2</a:t>
            </a:r>
            <a:r>
              <a:rPr lang="zh-CN" altLang="en-US" sz="2800" b="1" dirty="0">
                <a:solidFill>
                  <a:srgbClr val="C00000"/>
                </a:solidFill>
              </a:rPr>
              <a:t>、企业安全生产目标的分类控制：</a:t>
            </a:r>
            <a:endParaRPr lang="zh-CN" altLang="en-US" sz="2800" b="1" dirty="0">
              <a:solidFill>
                <a:srgbClr val="C00000"/>
              </a:solidFill>
            </a:endParaRPr>
          </a:p>
          <a:p>
            <a:pPr>
              <a:buNone/>
            </a:pPr>
            <a:r>
              <a:rPr lang="en-US" altLang="zh-CN" sz="2800" dirty="0">
                <a:solidFill>
                  <a:srgbClr val="C00000"/>
                </a:solidFill>
              </a:rPr>
              <a:t>   </a:t>
            </a:r>
            <a:r>
              <a:rPr lang="zh-CN" altLang="en-US" sz="2800" b="1" dirty="0">
                <a:solidFill>
                  <a:srgbClr val="C00000"/>
                </a:solidFill>
              </a:rPr>
              <a:t>（</a:t>
            </a:r>
            <a:r>
              <a:rPr lang="en-US" altLang="zh-CN" sz="2800" b="1" dirty="0">
                <a:solidFill>
                  <a:srgbClr val="C00000"/>
                </a:solidFill>
              </a:rPr>
              <a:t>1</a:t>
            </a:r>
            <a:r>
              <a:rPr lang="zh-CN" altLang="en-US" sz="2800" b="1" dirty="0">
                <a:solidFill>
                  <a:srgbClr val="C00000"/>
                </a:solidFill>
              </a:rPr>
              <a:t>）企业控制重伤和一类障碍</a:t>
            </a:r>
            <a:r>
              <a:rPr lang="zh-CN" altLang="en-US" sz="2800" dirty="0">
                <a:solidFill>
                  <a:srgbClr val="C00000"/>
                </a:solidFill>
              </a:rPr>
              <a:t>，不发生恶性人身和设备事故，杜绝重大事故和特大事故。</a:t>
            </a:r>
            <a:endParaRPr lang="zh-CN" altLang="en-US" sz="2800" dirty="0">
              <a:solidFill>
                <a:srgbClr val="C00000"/>
              </a:solidFill>
            </a:endParaRPr>
          </a:p>
          <a:p>
            <a:pPr>
              <a:buNone/>
            </a:pPr>
            <a:r>
              <a:rPr lang="en-US" altLang="zh-CN" sz="2800" dirty="0">
                <a:solidFill>
                  <a:srgbClr val="C00000"/>
                </a:solidFill>
              </a:rPr>
              <a:t>   </a:t>
            </a:r>
            <a:r>
              <a:rPr lang="zh-CN" altLang="en-US" sz="2800" b="1" dirty="0">
                <a:solidFill>
                  <a:srgbClr val="C00000"/>
                </a:solidFill>
              </a:rPr>
              <a:t>（</a:t>
            </a:r>
            <a:r>
              <a:rPr lang="en-US" altLang="zh-CN" sz="2800" b="1" dirty="0">
                <a:solidFill>
                  <a:srgbClr val="C00000"/>
                </a:solidFill>
              </a:rPr>
              <a:t>2</a:t>
            </a:r>
            <a:r>
              <a:rPr lang="zh-CN" altLang="en-US" sz="2800" b="1" dirty="0">
                <a:solidFill>
                  <a:srgbClr val="C00000"/>
                </a:solidFill>
              </a:rPr>
              <a:t>）车间（部门）控制轻伤和二类障碍</a:t>
            </a:r>
            <a:r>
              <a:rPr lang="zh-CN" altLang="en-US" sz="2800" dirty="0">
                <a:solidFill>
                  <a:srgbClr val="C00000"/>
                </a:solidFill>
              </a:rPr>
              <a:t>，不发生重伤和一类障碍，杜绝发生事故及以上恶性事故。</a:t>
            </a:r>
            <a:endParaRPr lang="zh-CN" altLang="en-US" sz="2800" dirty="0">
              <a:solidFill>
                <a:srgbClr val="C00000"/>
              </a:solidFill>
            </a:endParaRPr>
          </a:p>
          <a:p>
            <a:pPr>
              <a:buNone/>
            </a:pPr>
            <a:r>
              <a:rPr lang="en-US" altLang="zh-CN" sz="2800" dirty="0">
                <a:solidFill>
                  <a:srgbClr val="C00000"/>
                </a:solidFill>
              </a:rPr>
              <a:t>   </a:t>
            </a:r>
            <a:r>
              <a:rPr lang="zh-CN" altLang="en-US" sz="2800" b="1" dirty="0">
                <a:solidFill>
                  <a:srgbClr val="C00000"/>
                </a:solidFill>
              </a:rPr>
              <a:t>（</a:t>
            </a:r>
            <a:r>
              <a:rPr lang="en-US" altLang="zh-CN" sz="2800" b="1" dirty="0">
                <a:solidFill>
                  <a:srgbClr val="C00000"/>
                </a:solidFill>
              </a:rPr>
              <a:t>3</a:t>
            </a:r>
            <a:r>
              <a:rPr lang="zh-CN" altLang="en-US" sz="2800" b="1" dirty="0">
                <a:solidFill>
                  <a:srgbClr val="C00000"/>
                </a:solidFill>
              </a:rPr>
              <a:t>）班组控制异常和未遂</a:t>
            </a:r>
            <a:r>
              <a:rPr lang="zh-CN" altLang="en-US" sz="2800" dirty="0">
                <a:solidFill>
                  <a:srgbClr val="C00000"/>
                </a:solidFill>
              </a:rPr>
              <a:t>，不发生轻伤和二类障碍，杜绝重伤和一类障碍及以上事件。</a:t>
            </a:r>
            <a:endParaRPr lang="zh-CN" altLang="en-US" sz="2800" dirty="0">
              <a:solidFill>
                <a:srgbClr val="C00000"/>
              </a:solidFill>
            </a:endParaRPr>
          </a:p>
          <a:p>
            <a:pPr>
              <a:buNone/>
            </a:pPr>
            <a:r>
              <a:rPr lang="en-US" altLang="zh-CN" sz="2800" dirty="0">
                <a:solidFill>
                  <a:srgbClr val="C00000"/>
                </a:solidFill>
              </a:rPr>
              <a:t>   </a:t>
            </a:r>
            <a:r>
              <a:rPr lang="zh-CN" altLang="en-US" sz="2800" b="1" dirty="0">
                <a:solidFill>
                  <a:srgbClr val="C00000"/>
                </a:solidFill>
              </a:rPr>
              <a:t>（</a:t>
            </a:r>
            <a:r>
              <a:rPr lang="en-US" altLang="zh-CN" sz="2800" b="1" dirty="0">
                <a:solidFill>
                  <a:srgbClr val="C00000"/>
                </a:solidFill>
              </a:rPr>
              <a:t>4</a:t>
            </a:r>
            <a:r>
              <a:rPr lang="zh-CN" altLang="en-US" sz="2800" b="1" dirty="0">
                <a:solidFill>
                  <a:srgbClr val="C00000"/>
                </a:solidFill>
              </a:rPr>
              <a:t>）员工控制差错和违章</a:t>
            </a:r>
            <a:r>
              <a:rPr lang="zh-CN" altLang="en-US" sz="2800" dirty="0">
                <a:solidFill>
                  <a:srgbClr val="C00000"/>
                </a:solidFill>
              </a:rPr>
              <a:t>，不发生异常和未遂，杜绝轻伤和二类障碍及以上事件。</a:t>
            </a:r>
            <a:endParaRPr lang="zh-CN" altLang="en-US" sz="2800" dirty="0">
              <a:solidFill>
                <a:srgbClr val="C00000"/>
              </a:solidFill>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136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1366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13669"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b="1" dirty="0"/>
              <a:t>   </a:t>
            </a:r>
            <a:r>
              <a:rPr lang="en-US" altLang="zh-CN" sz="2400" b="1" dirty="0"/>
              <a:t> </a:t>
            </a:r>
            <a:r>
              <a:rPr lang="zh-CN" altLang="en-US" sz="3200" b="1" dirty="0">
                <a:solidFill>
                  <a:srgbClr val="0070C0"/>
                </a:solidFill>
              </a:rPr>
              <a:t>（三）安全生产责任制管理</a:t>
            </a:r>
            <a:endParaRPr lang="zh-CN" altLang="en-US" sz="3200" b="1" dirty="0">
              <a:solidFill>
                <a:srgbClr val="0070C0"/>
              </a:solidFill>
            </a:endParaRPr>
          </a:p>
          <a:p>
            <a:pPr>
              <a:buNone/>
            </a:pPr>
            <a:r>
              <a:rPr lang="zh-CN" altLang="en-US" sz="3200" dirty="0">
                <a:solidFill>
                  <a:srgbClr val="0070C0"/>
                </a:solidFill>
              </a:rPr>
              <a:t>      安全生产责任制管理工作，必须不断增强各级领导和员工的安全责任感，层层落实安全生产责任制，建立安全生产问责制。</a:t>
            </a:r>
            <a:endParaRPr lang="zh-CN" altLang="en-US" sz="3200" dirty="0">
              <a:solidFill>
                <a:srgbClr val="0070C0"/>
              </a:solidFill>
            </a:endParaRPr>
          </a:p>
          <a:p>
            <a:pPr>
              <a:buNone/>
            </a:pPr>
            <a:r>
              <a:rPr lang="zh-CN" altLang="en-US" sz="3200" dirty="0">
                <a:solidFill>
                  <a:srgbClr val="0070C0"/>
                </a:solidFill>
              </a:rPr>
              <a:t>    （</a:t>
            </a:r>
            <a:r>
              <a:rPr lang="en-US" altLang="zh-CN" sz="3200" dirty="0">
                <a:solidFill>
                  <a:srgbClr val="0070C0"/>
                </a:solidFill>
              </a:rPr>
              <a:t>1</a:t>
            </a:r>
            <a:r>
              <a:rPr lang="zh-CN" altLang="en-US" sz="3200" dirty="0">
                <a:solidFill>
                  <a:srgbClr val="0070C0"/>
                </a:solidFill>
              </a:rPr>
              <a:t>）各部门安全职责及各级安全生产责任制。</a:t>
            </a:r>
            <a:endParaRPr lang="zh-CN" altLang="en-US" sz="3200" dirty="0">
              <a:solidFill>
                <a:srgbClr val="0070C0"/>
              </a:solidFill>
            </a:endParaRPr>
          </a:p>
          <a:p>
            <a:pPr>
              <a:buNone/>
            </a:pPr>
            <a:r>
              <a:rPr lang="zh-CN" altLang="en-US" sz="3200" dirty="0">
                <a:solidFill>
                  <a:srgbClr val="0070C0"/>
                </a:solidFill>
              </a:rPr>
              <a:t>    （</a:t>
            </a:r>
            <a:r>
              <a:rPr lang="en-US" altLang="zh-CN" sz="3200" dirty="0">
                <a:solidFill>
                  <a:srgbClr val="0070C0"/>
                </a:solidFill>
              </a:rPr>
              <a:t>2</a:t>
            </a:r>
            <a:r>
              <a:rPr lang="zh-CN" altLang="en-US" sz="3200" dirty="0">
                <a:solidFill>
                  <a:srgbClr val="0070C0"/>
                </a:solidFill>
              </a:rPr>
              <a:t>）各级安全生产责任制到位标准。</a:t>
            </a:r>
            <a:endParaRPr lang="zh-CN" altLang="en-US" sz="3200" dirty="0">
              <a:solidFill>
                <a:srgbClr val="0070C0"/>
              </a:solidFill>
            </a:endParaRPr>
          </a:p>
          <a:p>
            <a:pPr>
              <a:buNone/>
            </a:pPr>
            <a:r>
              <a:rPr lang="zh-CN" altLang="en-US" sz="3200" dirty="0">
                <a:solidFill>
                  <a:srgbClr val="0070C0"/>
                </a:solidFill>
              </a:rPr>
              <a:t>    （</a:t>
            </a:r>
            <a:r>
              <a:rPr lang="en-US" altLang="zh-CN" sz="3200" dirty="0">
                <a:solidFill>
                  <a:srgbClr val="0070C0"/>
                </a:solidFill>
              </a:rPr>
              <a:t>3</a:t>
            </a:r>
            <a:r>
              <a:rPr lang="zh-CN" altLang="en-US" sz="3200" dirty="0">
                <a:solidFill>
                  <a:srgbClr val="0070C0"/>
                </a:solidFill>
              </a:rPr>
              <a:t>）各部门安全职责及各级安全生产责任制检查考核。</a:t>
            </a:r>
            <a:endParaRPr lang="zh-CN" altLang="en-US" sz="3200" dirty="0">
              <a:solidFill>
                <a:srgbClr val="0070C0"/>
              </a:solidFill>
            </a:endParaRPr>
          </a:p>
          <a:p>
            <a:pPr>
              <a:buNone/>
            </a:pPr>
            <a:endParaRPr lang="zh-CN" altLang="en-US" sz="2800" dirty="0">
              <a:solidFill>
                <a:srgbClr val="0070C0"/>
              </a:solidFill>
            </a:endParaRPr>
          </a:p>
          <a:p>
            <a:pPr>
              <a:buNone/>
            </a:pPr>
            <a:endParaRPr lang="zh-CN" altLang="en-US" sz="2400" dirty="0">
              <a:solidFill>
                <a:srgbClr val="0070C0"/>
              </a:solidFill>
            </a:endParaRP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146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1469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14693" name="Rectangle 3"/>
          <p:cNvSpPr>
            <a:spLocks noGrp="1"/>
          </p:cNvSpPr>
          <p:nvPr>
            <p:ph type="body" idx="4294967295"/>
          </p:nvPr>
        </p:nvSpPr>
        <p:spPr>
          <a:xfrm>
            <a:off x="1524000" y="1714500"/>
            <a:ext cx="9144000" cy="4572000"/>
          </a:xfrm>
          <a:ln/>
        </p:spPr>
        <p:txBody>
          <a:bodyPr vert="horz" wrap="square" anchor="t" anchorCtr="0"/>
          <a:p>
            <a:pPr>
              <a:buNone/>
            </a:pPr>
            <a:r>
              <a:rPr lang="zh-CN" altLang="en-US" sz="2400" b="1" dirty="0"/>
              <a:t>   </a:t>
            </a:r>
            <a:r>
              <a:rPr lang="en-US" altLang="zh-CN" sz="2400" b="1" dirty="0"/>
              <a:t> </a:t>
            </a:r>
            <a:r>
              <a:rPr lang="zh-CN" altLang="en-US" sz="2800" b="1" dirty="0"/>
              <a:t>（四）安全生产规程制度管理</a:t>
            </a:r>
            <a:endParaRPr lang="zh-CN" altLang="en-US" sz="2800" dirty="0"/>
          </a:p>
          <a:p>
            <a:pPr>
              <a:buNone/>
            </a:pPr>
            <a:r>
              <a:rPr lang="zh-CN" altLang="en-US" sz="2800" dirty="0"/>
              <a:t>       安全生产管理制度是在总结安全生产管理实践经验的基础上，根据国家安全生产方针及有关政策和法规制定的，它是生产活动中必须贯彻执行和认真遵守的安全行为规范和准则。</a:t>
            </a:r>
            <a:endParaRPr lang="zh-CN" altLang="en-US" sz="2800" dirty="0"/>
          </a:p>
          <a:p>
            <a:pPr>
              <a:buNone/>
            </a:pPr>
            <a:r>
              <a:rPr lang="zh-CN" altLang="en-US" sz="2800" dirty="0"/>
              <a:t>     </a:t>
            </a:r>
            <a:r>
              <a:rPr lang="en-US" altLang="zh-CN" sz="2800" dirty="0"/>
              <a:t>1</a:t>
            </a:r>
            <a:r>
              <a:rPr lang="zh-CN" altLang="en-US" sz="2800" dirty="0"/>
              <a:t>、企业应根据上级要求并结合本单位实际，建立安全生产规程制度。</a:t>
            </a:r>
            <a:endParaRPr lang="zh-CN" altLang="en-US" sz="2800" dirty="0"/>
          </a:p>
          <a:p>
            <a:pPr>
              <a:buNone/>
            </a:pPr>
            <a:r>
              <a:rPr lang="zh-CN" altLang="en-US" sz="2800" dirty="0"/>
              <a:t>     </a:t>
            </a:r>
            <a:r>
              <a:rPr lang="en-US" altLang="zh-CN" sz="2800" dirty="0"/>
              <a:t>2</a:t>
            </a:r>
            <a:r>
              <a:rPr lang="zh-CN" altLang="en-US" sz="2800" dirty="0"/>
              <a:t>、及时修订、复查和补充完善安全生产规程制度。</a:t>
            </a:r>
            <a:endParaRPr lang="zh-CN" altLang="en-US" sz="2800" dirty="0"/>
          </a:p>
          <a:p>
            <a:pPr>
              <a:buNone/>
            </a:pPr>
            <a:r>
              <a:rPr lang="zh-CN" altLang="en-US" sz="2800" dirty="0"/>
              <a:t>     </a:t>
            </a:r>
            <a:r>
              <a:rPr lang="en-US" altLang="zh-CN" sz="2800" dirty="0"/>
              <a:t>3</a:t>
            </a:r>
            <a:r>
              <a:rPr lang="zh-CN" altLang="en-US" sz="2800" dirty="0"/>
              <a:t>、定期检查安全生产规程制度学习贯彻执行情况。</a:t>
            </a:r>
            <a:endParaRPr lang="zh-CN" altLang="en-US" sz="2800" dirty="0"/>
          </a:p>
          <a:p>
            <a:pPr>
              <a:buNone/>
            </a:pPr>
            <a:endParaRPr lang="zh-CN" altLang="en-US" sz="2800" dirty="0"/>
          </a:p>
          <a:p>
            <a:pPr>
              <a:buNone/>
            </a:pPr>
            <a:endParaRPr lang="zh-CN" altLang="en-US" sz="2400" dirty="0"/>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157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1571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15717" name="Rectangle 3"/>
          <p:cNvSpPr>
            <a:spLocks noGrp="1"/>
          </p:cNvSpPr>
          <p:nvPr>
            <p:ph type="body" idx="4294967295"/>
          </p:nvPr>
        </p:nvSpPr>
        <p:spPr>
          <a:xfrm>
            <a:off x="1524000" y="1714500"/>
            <a:ext cx="9144000" cy="4572000"/>
          </a:xfrm>
          <a:ln/>
        </p:spPr>
        <p:txBody>
          <a:bodyPr vert="horz" wrap="square" anchor="t" anchorCtr="0"/>
          <a:p>
            <a:pPr>
              <a:buNone/>
            </a:pPr>
            <a:r>
              <a:rPr lang="zh-CN" altLang="en-US" sz="2400" b="1" dirty="0"/>
              <a:t>    </a:t>
            </a:r>
            <a:r>
              <a:rPr lang="zh-CN" altLang="en-US" sz="3200" b="1" dirty="0">
                <a:solidFill>
                  <a:srgbClr val="C00000"/>
                </a:solidFill>
              </a:rPr>
              <a:t>（五）安、反措计划及重点反措管理</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1</a:t>
            </a:r>
            <a:r>
              <a:rPr lang="zh-CN" altLang="en-US" sz="3200" dirty="0">
                <a:solidFill>
                  <a:srgbClr val="C00000"/>
                </a:solidFill>
              </a:rPr>
              <a:t>、编制企业安、反措计划的要求。</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2</a:t>
            </a:r>
            <a:r>
              <a:rPr lang="zh-CN" altLang="en-US" sz="3200" dirty="0">
                <a:solidFill>
                  <a:srgbClr val="C00000"/>
                </a:solidFill>
              </a:rPr>
              <a:t>、根据重点反措要求，结合本单位实际制定防止人身事故和设备事故措施。</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3</a:t>
            </a:r>
            <a:r>
              <a:rPr lang="zh-CN" altLang="en-US" sz="3200" dirty="0">
                <a:solidFill>
                  <a:srgbClr val="C00000"/>
                </a:solidFill>
              </a:rPr>
              <a:t>、加强安、反措计划及重点反措执行检查考核。</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4</a:t>
            </a:r>
            <a:r>
              <a:rPr lang="zh-CN" altLang="en-US" sz="3200" dirty="0">
                <a:solidFill>
                  <a:srgbClr val="C00000"/>
                </a:solidFill>
              </a:rPr>
              <a:t>、机组大小修及设备更新改造工程“三措”编制与执行。</a:t>
            </a:r>
            <a:endParaRPr lang="zh-CN" altLang="en-US" sz="3200" dirty="0">
              <a:solidFill>
                <a:srgbClr val="C00000"/>
              </a:solidFill>
            </a:endParaRPr>
          </a:p>
          <a:p>
            <a:pPr>
              <a:buNone/>
            </a:pPr>
            <a:endParaRPr lang="zh-CN" altLang="en-US" sz="2800" dirty="0"/>
          </a:p>
          <a:p>
            <a:pPr>
              <a:buNone/>
            </a:pPr>
            <a:endParaRPr lang="zh-CN" altLang="en-US" sz="2400" dirty="0"/>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167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1674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16741" name="Rectangle 3"/>
          <p:cNvSpPr>
            <a:spLocks noGrp="1"/>
          </p:cNvSpPr>
          <p:nvPr>
            <p:ph type="body" idx="4294967295"/>
          </p:nvPr>
        </p:nvSpPr>
        <p:spPr>
          <a:xfrm>
            <a:off x="1524000" y="1714500"/>
            <a:ext cx="9144000" cy="4572000"/>
          </a:xfrm>
          <a:ln/>
        </p:spPr>
        <p:txBody>
          <a:bodyPr vert="horz" wrap="square" anchor="t" anchorCtr="0"/>
          <a:p>
            <a:pPr>
              <a:buNone/>
            </a:pPr>
            <a:r>
              <a:rPr lang="zh-CN" altLang="en-US" sz="2400" b="1" dirty="0"/>
              <a:t>    </a:t>
            </a:r>
            <a:r>
              <a:rPr lang="zh-CN" altLang="en-US" sz="2000" b="1" dirty="0">
                <a:solidFill>
                  <a:srgbClr val="0070C0"/>
                </a:solidFill>
              </a:rPr>
              <a:t>（六）安全生产培训管理</a:t>
            </a:r>
            <a:endParaRPr lang="zh-CN" altLang="en-US" sz="2000" dirty="0">
              <a:solidFill>
                <a:srgbClr val="0070C0"/>
              </a:solidFill>
            </a:endParaRPr>
          </a:p>
          <a:p>
            <a:pPr>
              <a:buNone/>
            </a:pPr>
            <a:r>
              <a:rPr lang="zh-CN" altLang="en-US" sz="2400" dirty="0">
                <a:solidFill>
                  <a:srgbClr val="0070C0"/>
                </a:solidFill>
              </a:rPr>
              <a:t>     </a:t>
            </a:r>
            <a:r>
              <a:rPr lang="en-US" altLang="zh-CN" sz="2000" b="1" dirty="0">
                <a:solidFill>
                  <a:srgbClr val="0070C0"/>
                </a:solidFill>
              </a:rPr>
              <a:t>1</a:t>
            </a:r>
            <a:r>
              <a:rPr lang="zh-CN" altLang="en-US" sz="2000" b="1" dirty="0">
                <a:solidFill>
                  <a:srgbClr val="0070C0"/>
                </a:solidFill>
              </a:rPr>
              <a:t>、建立健全安全教育培训制度</a:t>
            </a:r>
            <a:r>
              <a:rPr lang="zh-CN" altLang="en-US" sz="2000" dirty="0">
                <a:solidFill>
                  <a:srgbClr val="0070C0"/>
                </a:solidFill>
              </a:rPr>
              <a:t>（下讲专题）。</a:t>
            </a:r>
            <a:endParaRPr lang="zh-CN" altLang="en-US" sz="2000" dirty="0">
              <a:solidFill>
                <a:srgbClr val="0070C0"/>
              </a:solidFill>
            </a:endParaRPr>
          </a:p>
          <a:p>
            <a:pPr>
              <a:buNone/>
            </a:pPr>
            <a:r>
              <a:rPr lang="zh-CN" altLang="en-US" sz="2400" dirty="0">
                <a:solidFill>
                  <a:srgbClr val="0070C0"/>
                </a:solidFill>
              </a:rPr>
              <a:t>   </a:t>
            </a:r>
            <a:r>
              <a:rPr lang="zh-CN" altLang="en-US" sz="1800" dirty="0">
                <a:solidFill>
                  <a:srgbClr val="0070C0"/>
                </a:solidFill>
              </a:rPr>
              <a:t>（</a:t>
            </a:r>
            <a:r>
              <a:rPr lang="en-US" altLang="zh-CN" sz="1800" dirty="0">
                <a:solidFill>
                  <a:srgbClr val="0070C0"/>
                </a:solidFill>
              </a:rPr>
              <a:t>1</a:t>
            </a:r>
            <a:r>
              <a:rPr lang="zh-CN" altLang="en-US" sz="1800" dirty="0">
                <a:solidFill>
                  <a:srgbClr val="0070C0"/>
                </a:solidFill>
              </a:rPr>
              <a:t>）企业的三级安全教育。</a:t>
            </a:r>
            <a:endParaRPr lang="zh-CN" altLang="en-US" sz="1800" dirty="0">
              <a:solidFill>
                <a:srgbClr val="0070C0"/>
              </a:solidFill>
            </a:endParaRPr>
          </a:p>
          <a:p>
            <a:pPr>
              <a:buNone/>
            </a:pPr>
            <a:r>
              <a:rPr lang="zh-CN" altLang="en-US" sz="1800" dirty="0">
                <a:solidFill>
                  <a:srgbClr val="0070C0"/>
                </a:solidFill>
              </a:rPr>
              <a:t>    （</a:t>
            </a:r>
            <a:r>
              <a:rPr lang="en-US" altLang="zh-CN" sz="1800" dirty="0">
                <a:solidFill>
                  <a:srgbClr val="0070C0"/>
                </a:solidFill>
              </a:rPr>
              <a:t>2</a:t>
            </a:r>
            <a:r>
              <a:rPr lang="zh-CN" altLang="en-US" sz="1800" dirty="0">
                <a:solidFill>
                  <a:srgbClr val="0070C0"/>
                </a:solidFill>
              </a:rPr>
              <a:t>）企业在岗人员安全培训。</a:t>
            </a:r>
            <a:endParaRPr lang="zh-CN" altLang="en-US" sz="1800" dirty="0">
              <a:solidFill>
                <a:srgbClr val="0070C0"/>
              </a:solidFill>
            </a:endParaRPr>
          </a:p>
          <a:p>
            <a:pPr>
              <a:buNone/>
            </a:pPr>
            <a:r>
              <a:rPr lang="zh-CN" altLang="en-US" sz="1800" dirty="0">
                <a:solidFill>
                  <a:srgbClr val="0070C0"/>
                </a:solidFill>
              </a:rPr>
              <a:t>    （</a:t>
            </a:r>
            <a:r>
              <a:rPr lang="en-US" altLang="zh-CN" sz="1800" dirty="0">
                <a:solidFill>
                  <a:srgbClr val="0070C0"/>
                </a:solidFill>
              </a:rPr>
              <a:t>3</a:t>
            </a:r>
            <a:r>
              <a:rPr lang="zh-CN" altLang="en-US" sz="1800" dirty="0">
                <a:solidFill>
                  <a:srgbClr val="0070C0"/>
                </a:solidFill>
              </a:rPr>
              <a:t>）新入厂上岗安全生产培训。</a:t>
            </a:r>
            <a:endParaRPr lang="zh-CN" altLang="en-US" sz="1800" dirty="0">
              <a:solidFill>
                <a:srgbClr val="0070C0"/>
              </a:solidFill>
            </a:endParaRPr>
          </a:p>
          <a:p>
            <a:pPr>
              <a:buNone/>
            </a:pPr>
            <a:r>
              <a:rPr lang="zh-CN" altLang="en-US" sz="1800" dirty="0">
                <a:solidFill>
                  <a:srgbClr val="0070C0"/>
                </a:solidFill>
              </a:rPr>
              <a:t>    （</a:t>
            </a:r>
            <a:r>
              <a:rPr lang="en-US" altLang="zh-CN" sz="1800" dirty="0">
                <a:solidFill>
                  <a:srgbClr val="0070C0"/>
                </a:solidFill>
              </a:rPr>
              <a:t>4</a:t>
            </a:r>
            <a:r>
              <a:rPr lang="zh-CN" altLang="en-US" sz="1800" dirty="0">
                <a:solidFill>
                  <a:srgbClr val="0070C0"/>
                </a:solidFill>
              </a:rPr>
              <a:t>）企业换岗人员的安全生产培训。</a:t>
            </a:r>
            <a:endParaRPr lang="zh-CN" altLang="en-US" sz="1800" dirty="0">
              <a:solidFill>
                <a:srgbClr val="0070C0"/>
              </a:solidFill>
            </a:endParaRPr>
          </a:p>
          <a:p>
            <a:pPr>
              <a:buNone/>
            </a:pPr>
            <a:r>
              <a:rPr lang="zh-CN" altLang="en-US" sz="1800" dirty="0">
                <a:solidFill>
                  <a:srgbClr val="0070C0"/>
                </a:solidFill>
              </a:rPr>
              <a:t>    （</a:t>
            </a:r>
            <a:r>
              <a:rPr lang="en-US" altLang="zh-CN" sz="1800" dirty="0">
                <a:solidFill>
                  <a:srgbClr val="0070C0"/>
                </a:solidFill>
              </a:rPr>
              <a:t>5</a:t>
            </a:r>
            <a:r>
              <a:rPr lang="zh-CN" altLang="en-US" sz="1800" dirty="0">
                <a:solidFill>
                  <a:srgbClr val="0070C0"/>
                </a:solidFill>
              </a:rPr>
              <a:t>）临时用工的安全教育。</a:t>
            </a:r>
            <a:endParaRPr lang="zh-CN" altLang="en-US" sz="1800" dirty="0">
              <a:solidFill>
                <a:srgbClr val="0070C0"/>
              </a:solidFill>
            </a:endParaRPr>
          </a:p>
          <a:p>
            <a:pPr>
              <a:buNone/>
            </a:pPr>
            <a:r>
              <a:rPr lang="zh-CN" altLang="en-US" sz="1800" dirty="0">
                <a:solidFill>
                  <a:srgbClr val="0070C0"/>
                </a:solidFill>
              </a:rPr>
              <a:t>    （</a:t>
            </a:r>
            <a:r>
              <a:rPr lang="en-US" altLang="zh-CN" sz="1800" dirty="0">
                <a:solidFill>
                  <a:srgbClr val="0070C0"/>
                </a:solidFill>
              </a:rPr>
              <a:t>6</a:t>
            </a:r>
            <a:r>
              <a:rPr lang="zh-CN" altLang="en-US" sz="1800" dirty="0">
                <a:solidFill>
                  <a:srgbClr val="0070C0"/>
                </a:solidFill>
              </a:rPr>
              <a:t>）特种设备、特殊工种人员安全教育。</a:t>
            </a:r>
            <a:endParaRPr lang="zh-CN" altLang="en-US" sz="1800" dirty="0">
              <a:solidFill>
                <a:srgbClr val="0070C0"/>
              </a:solidFill>
            </a:endParaRPr>
          </a:p>
          <a:p>
            <a:pPr>
              <a:buNone/>
            </a:pPr>
            <a:r>
              <a:rPr lang="zh-CN" altLang="en-US" sz="1800" dirty="0">
                <a:solidFill>
                  <a:srgbClr val="0070C0"/>
                </a:solidFill>
              </a:rPr>
              <a:t>    （</a:t>
            </a:r>
            <a:r>
              <a:rPr lang="en-US" altLang="zh-CN" sz="1800" dirty="0">
                <a:solidFill>
                  <a:srgbClr val="0070C0"/>
                </a:solidFill>
              </a:rPr>
              <a:t>7</a:t>
            </a:r>
            <a:r>
              <a:rPr lang="zh-CN" altLang="en-US" sz="1800" dirty="0">
                <a:solidFill>
                  <a:srgbClr val="0070C0"/>
                </a:solidFill>
              </a:rPr>
              <a:t>）执行工作票“三种人”安全培训教育。</a:t>
            </a:r>
            <a:endParaRPr lang="zh-CN" altLang="en-US" sz="1800" dirty="0">
              <a:solidFill>
                <a:srgbClr val="0070C0"/>
              </a:solidFill>
            </a:endParaRPr>
          </a:p>
          <a:p>
            <a:pPr>
              <a:buNone/>
            </a:pPr>
            <a:r>
              <a:rPr lang="zh-CN" altLang="en-US" sz="1800" dirty="0">
                <a:solidFill>
                  <a:srgbClr val="0070C0"/>
                </a:solidFill>
              </a:rPr>
              <a:t>    （</a:t>
            </a:r>
            <a:r>
              <a:rPr lang="en-US" altLang="zh-CN" sz="1800" dirty="0">
                <a:solidFill>
                  <a:srgbClr val="0070C0"/>
                </a:solidFill>
              </a:rPr>
              <a:t>8</a:t>
            </a:r>
            <a:r>
              <a:rPr lang="zh-CN" altLang="en-US" sz="1800" dirty="0">
                <a:solidFill>
                  <a:srgbClr val="0070C0"/>
                </a:solidFill>
              </a:rPr>
              <a:t>）“四新”安全培训教育。</a:t>
            </a:r>
            <a:endParaRPr lang="zh-CN" altLang="en-US" sz="1800" dirty="0">
              <a:solidFill>
                <a:srgbClr val="0070C0"/>
              </a:solidFill>
            </a:endParaRPr>
          </a:p>
          <a:p>
            <a:pPr>
              <a:buNone/>
            </a:pPr>
            <a:r>
              <a:rPr lang="zh-CN" altLang="en-US" sz="1800" dirty="0">
                <a:solidFill>
                  <a:srgbClr val="0070C0"/>
                </a:solidFill>
              </a:rPr>
              <a:t>    （</a:t>
            </a:r>
            <a:r>
              <a:rPr lang="en-US" altLang="zh-CN" sz="1800" dirty="0">
                <a:solidFill>
                  <a:srgbClr val="0070C0"/>
                </a:solidFill>
              </a:rPr>
              <a:t>9</a:t>
            </a:r>
            <a:r>
              <a:rPr lang="zh-CN" altLang="en-US" sz="1800" dirty="0">
                <a:solidFill>
                  <a:srgbClr val="0070C0"/>
                </a:solidFill>
              </a:rPr>
              <a:t>）安全生产专题培训教育。</a:t>
            </a:r>
            <a:endParaRPr lang="zh-CN" altLang="en-US" sz="1800" dirty="0">
              <a:solidFill>
                <a:srgbClr val="0070C0"/>
              </a:solidFill>
            </a:endParaRPr>
          </a:p>
          <a:p>
            <a:pPr>
              <a:buNone/>
            </a:pPr>
            <a:r>
              <a:rPr lang="zh-CN" altLang="en-US" sz="2400" dirty="0">
                <a:solidFill>
                  <a:srgbClr val="0070C0"/>
                </a:solidFill>
              </a:rPr>
              <a:t>    </a:t>
            </a:r>
            <a:r>
              <a:rPr lang="en-US" altLang="zh-CN" sz="2000" b="1" dirty="0">
                <a:solidFill>
                  <a:srgbClr val="0070C0"/>
                </a:solidFill>
              </a:rPr>
              <a:t>2</a:t>
            </a:r>
            <a:r>
              <a:rPr lang="zh-CN" altLang="en-US" sz="2000" b="1" dirty="0">
                <a:solidFill>
                  <a:srgbClr val="0070C0"/>
                </a:solidFill>
              </a:rPr>
              <a:t>、安全生产培训定期和日常考试。</a:t>
            </a:r>
            <a:endParaRPr lang="zh-CN" altLang="en-US" sz="2000" b="1" dirty="0">
              <a:solidFill>
                <a:srgbClr val="0070C0"/>
              </a:solidFill>
            </a:endParaRPr>
          </a:p>
          <a:p>
            <a:pPr>
              <a:buNone/>
            </a:pPr>
            <a:r>
              <a:rPr lang="zh-CN" altLang="en-US" sz="2000" b="1" dirty="0">
                <a:solidFill>
                  <a:srgbClr val="0070C0"/>
                </a:solidFill>
              </a:rPr>
              <a:t>     </a:t>
            </a:r>
            <a:r>
              <a:rPr lang="en-US" altLang="zh-CN" sz="2000" b="1" dirty="0">
                <a:solidFill>
                  <a:srgbClr val="0070C0"/>
                </a:solidFill>
              </a:rPr>
              <a:t>3</a:t>
            </a:r>
            <a:r>
              <a:rPr lang="zh-CN" altLang="en-US" sz="2000" b="1" dirty="0">
                <a:solidFill>
                  <a:srgbClr val="0070C0"/>
                </a:solidFill>
              </a:rPr>
              <a:t>、安全教育培训制度贯彻检查与考核。</a:t>
            </a:r>
            <a:endParaRPr lang="zh-CN" altLang="en-US" sz="2000" b="1" dirty="0">
              <a:solidFill>
                <a:srgbClr val="0070C0"/>
              </a:solidFill>
            </a:endParaRPr>
          </a:p>
          <a:p>
            <a:pPr>
              <a:buNone/>
            </a:pPr>
            <a:r>
              <a:rPr lang="zh-CN" altLang="en-US" sz="2400" dirty="0"/>
              <a:t>    </a:t>
            </a:r>
            <a:endParaRPr lang="zh-CN" altLang="en-US" sz="2400" dirty="0"/>
          </a:p>
          <a:p>
            <a:pPr>
              <a:buNone/>
            </a:pPr>
            <a:endParaRPr lang="zh-CN" altLang="en-US" sz="2800" dirty="0"/>
          </a:p>
          <a:p>
            <a:pPr>
              <a:buNone/>
            </a:pPr>
            <a:endParaRPr lang="zh-CN" altLang="en-US" sz="24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63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638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16389" name="Rectangle 3"/>
          <p:cNvSpPr>
            <a:spLocks noGrp="1"/>
          </p:cNvSpPr>
          <p:nvPr>
            <p:ph type="body" idx="4294967295"/>
          </p:nvPr>
        </p:nvSpPr>
        <p:spPr>
          <a:xfrm>
            <a:off x="1524000" y="1714500"/>
            <a:ext cx="8847138" cy="5143500"/>
          </a:xfrm>
          <a:ln/>
        </p:spPr>
        <p:txBody>
          <a:bodyPr vert="horz" wrap="square" anchor="t" anchorCtr="0"/>
          <a:p>
            <a:pPr>
              <a:buNone/>
            </a:pPr>
            <a:r>
              <a:rPr lang="zh-CN" altLang="en-US" sz="2800" b="1" dirty="0"/>
              <a:t>     </a:t>
            </a:r>
            <a:r>
              <a:rPr lang="en-US" altLang="zh-CN" sz="3200" b="1" dirty="0">
                <a:solidFill>
                  <a:srgbClr val="0070C0"/>
                </a:solidFill>
              </a:rPr>
              <a:t>6</a:t>
            </a:r>
            <a:r>
              <a:rPr lang="zh-CN" altLang="en-US" sz="3200" b="1" dirty="0">
                <a:solidFill>
                  <a:srgbClr val="0070C0"/>
                </a:solidFill>
              </a:rPr>
              <a:t>、</a:t>
            </a:r>
            <a:r>
              <a:rPr lang="en-US" altLang="zh-CN" sz="3200" b="1" dirty="0">
                <a:solidFill>
                  <a:srgbClr val="0070C0"/>
                </a:solidFill>
              </a:rPr>
              <a:t>2010</a:t>
            </a:r>
            <a:r>
              <a:rPr lang="zh-CN" altLang="en-US" sz="3200" b="1" dirty="0">
                <a:solidFill>
                  <a:srgbClr val="0070C0"/>
                </a:solidFill>
              </a:rPr>
              <a:t>年</a:t>
            </a:r>
            <a:r>
              <a:rPr lang="en-US" altLang="zh-CN" sz="3200" b="1" dirty="0">
                <a:solidFill>
                  <a:srgbClr val="0070C0"/>
                </a:solidFill>
              </a:rPr>
              <a:t>4</a:t>
            </a:r>
            <a:r>
              <a:rPr lang="zh-CN" altLang="en-US" sz="3200" b="1" dirty="0">
                <a:solidFill>
                  <a:srgbClr val="0070C0"/>
                </a:solidFill>
              </a:rPr>
              <a:t>月</a:t>
            </a:r>
            <a:r>
              <a:rPr lang="en-US" altLang="zh-CN" sz="3200" b="1" dirty="0">
                <a:solidFill>
                  <a:srgbClr val="0070C0"/>
                </a:solidFill>
              </a:rPr>
              <a:t>10</a:t>
            </a:r>
            <a:r>
              <a:rPr lang="zh-CN" altLang="en-US" sz="3200" b="1" dirty="0">
                <a:solidFill>
                  <a:srgbClr val="0070C0"/>
                </a:solidFill>
              </a:rPr>
              <a:t>日东北某发电厂起重伤害事故。在</a:t>
            </a:r>
            <a:r>
              <a:rPr lang="en-US" altLang="zh-CN" sz="3200" b="1" dirty="0">
                <a:solidFill>
                  <a:srgbClr val="0070C0"/>
                </a:solidFill>
              </a:rPr>
              <a:t>#6</a:t>
            </a:r>
            <a:r>
              <a:rPr lang="zh-CN" altLang="en-US" sz="3200" b="1" dirty="0">
                <a:solidFill>
                  <a:srgbClr val="0070C0"/>
                </a:solidFill>
              </a:rPr>
              <a:t>机组</a:t>
            </a:r>
            <a:r>
              <a:rPr lang="en-US" altLang="zh-CN" sz="3200" b="1" dirty="0">
                <a:solidFill>
                  <a:srgbClr val="0070C0"/>
                </a:solidFill>
              </a:rPr>
              <a:t>C</a:t>
            </a:r>
            <a:r>
              <a:rPr lang="zh-CN" altLang="en-US" sz="3200" b="1" dirty="0">
                <a:solidFill>
                  <a:srgbClr val="0070C0"/>
                </a:solidFill>
              </a:rPr>
              <a:t>级检修中，磨煤机班</a:t>
            </a:r>
            <a:r>
              <a:rPr lang="en-US" altLang="zh-CN" sz="3200" b="1" dirty="0">
                <a:solidFill>
                  <a:srgbClr val="0070C0"/>
                </a:solidFill>
              </a:rPr>
              <a:t>3</a:t>
            </a:r>
            <a:r>
              <a:rPr lang="zh-CN" altLang="en-US" sz="3200" b="1" dirty="0">
                <a:solidFill>
                  <a:srgbClr val="0070C0"/>
                </a:solidFill>
              </a:rPr>
              <a:t>名检修人员进行</a:t>
            </a:r>
            <a:r>
              <a:rPr lang="en-US" altLang="zh-CN" sz="3200" b="1" dirty="0">
                <a:solidFill>
                  <a:srgbClr val="0070C0"/>
                </a:solidFill>
              </a:rPr>
              <a:t>#6</a:t>
            </a:r>
            <a:r>
              <a:rPr lang="zh-CN" altLang="en-US" sz="3200" b="1" dirty="0">
                <a:solidFill>
                  <a:srgbClr val="0070C0"/>
                </a:solidFill>
              </a:rPr>
              <a:t>炉</a:t>
            </a:r>
            <a:r>
              <a:rPr lang="en-US" altLang="zh-CN" sz="3200" b="1" dirty="0">
                <a:solidFill>
                  <a:srgbClr val="0070C0"/>
                </a:solidFill>
              </a:rPr>
              <a:t>C</a:t>
            </a:r>
            <a:r>
              <a:rPr lang="zh-CN" altLang="en-US" sz="3200" b="1" dirty="0">
                <a:solidFill>
                  <a:srgbClr val="0070C0"/>
                </a:solidFill>
              </a:rPr>
              <a:t>磨排渣刮板吊装外运工作。</a:t>
            </a:r>
            <a:r>
              <a:rPr lang="en-US" altLang="zh-CN" sz="3200" b="1" dirty="0">
                <a:solidFill>
                  <a:srgbClr val="0070C0"/>
                </a:solidFill>
              </a:rPr>
              <a:t>4</a:t>
            </a:r>
            <a:r>
              <a:rPr lang="zh-CN" altLang="en-US" sz="3200" b="1" dirty="0">
                <a:solidFill>
                  <a:srgbClr val="0070C0"/>
                </a:solidFill>
              </a:rPr>
              <a:t>月</a:t>
            </a:r>
            <a:r>
              <a:rPr lang="en-US" altLang="zh-CN" sz="3200" b="1" dirty="0">
                <a:solidFill>
                  <a:srgbClr val="0070C0"/>
                </a:solidFill>
              </a:rPr>
              <a:t>10</a:t>
            </a:r>
            <a:r>
              <a:rPr lang="zh-CN" altLang="en-US" sz="3200" b="1" dirty="0">
                <a:solidFill>
                  <a:srgbClr val="0070C0"/>
                </a:solidFill>
              </a:rPr>
              <a:t>日</a:t>
            </a:r>
            <a:r>
              <a:rPr lang="en-US" altLang="zh-CN" sz="3200" b="1" dirty="0">
                <a:solidFill>
                  <a:srgbClr val="0070C0"/>
                </a:solidFill>
              </a:rPr>
              <a:t>13</a:t>
            </a:r>
            <a:r>
              <a:rPr lang="zh-CN" altLang="en-US" sz="3200" b="1" dirty="0">
                <a:solidFill>
                  <a:srgbClr val="0070C0"/>
                </a:solidFill>
              </a:rPr>
              <a:t>时</a:t>
            </a:r>
            <a:r>
              <a:rPr lang="en-US" altLang="zh-CN" sz="3200" b="1" dirty="0">
                <a:solidFill>
                  <a:srgbClr val="0070C0"/>
                </a:solidFill>
              </a:rPr>
              <a:t>10</a:t>
            </a:r>
            <a:r>
              <a:rPr lang="zh-CN" altLang="en-US" sz="3200" b="1" dirty="0">
                <a:solidFill>
                  <a:srgbClr val="0070C0"/>
                </a:solidFill>
              </a:rPr>
              <a:t>分，在进行第四次吊装（每次五块，单块重约</a:t>
            </a:r>
            <a:r>
              <a:rPr lang="en-US" altLang="zh-CN" sz="3200" b="1" dirty="0">
                <a:solidFill>
                  <a:srgbClr val="0070C0"/>
                </a:solidFill>
              </a:rPr>
              <a:t>30kG</a:t>
            </a:r>
            <a:r>
              <a:rPr lang="zh-CN" altLang="en-US" sz="3200" b="1" dirty="0">
                <a:solidFill>
                  <a:srgbClr val="0070C0"/>
                </a:solidFill>
              </a:rPr>
              <a:t>）时，因粉尘防爆过轨装置限位器失修变形，导致电动葫芦冲出导轨滑落，跌落在装载刮板的叉车前部拖斗边沿，电动葫芦翻滚过程中撞击到一名现场检修人员后脑部，造成其死亡，另有一人轻伤。</a:t>
            </a:r>
            <a:endParaRPr lang="zh-CN" altLang="en-US" sz="3200" b="1" dirty="0">
              <a:solidFill>
                <a:srgbClr val="0070C0"/>
              </a:solidFill>
            </a:endParaRPr>
          </a:p>
          <a:p>
            <a:pPr>
              <a:buNone/>
            </a:pPr>
            <a:endParaRPr lang="zh-CN" altLang="en-US" sz="2800" b="1" dirty="0">
              <a:solidFill>
                <a:srgbClr val="0070C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177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1776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17765" name="Rectangle 3"/>
          <p:cNvSpPr>
            <a:spLocks noGrp="1"/>
          </p:cNvSpPr>
          <p:nvPr>
            <p:ph type="body" idx="4294967295"/>
          </p:nvPr>
        </p:nvSpPr>
        <p:spPr>
          <a:xfrm>
            <a:off x="1666875" y="1643063"/>
            <a:ext cx="9144000" cy="4714875"/>
          </a:xfrm>
          <a:ln/>
        </p:spPr>
        <p:txBody>
          <a:bodyPr vert="horz" wrap="square" anchor="t" anchorCtr="0"/>
          <a:p>
            <a:pPr>
              <a:buNone/>
            </a:pPr>
            <a:r>
              <a:rPr lang="zh-CN" altLang="en-US" sz="2400" b="1" dirty="0"/>
              <a:t>   </a:t>
            </a:r>
            <a:r>
              <a:rPr lang="zh-CN" altLang="en-US" sz="2000" b="1" dirty="0"/>
              <a:t>（七）安全生产例行工作管理</a:t>
            </a:r>
            <a:endParaRPr lang="zh-CN" altLang="en-US" sz="2000" dirty="0"/>
          </a:p>
          <a:p>
            <a:pPr>
              <a:buNone/>
            </a:pPr>
            <a:r>
              <a:rPr lang="zh-CN" altLang="en-US" sz="2000" dirty="0"/>
              <a:t>     </a:t>
            </a:r>
            <a:r>
              <a:rPr lang="en-US" altLang="zh-CN" sz="2000" dirty="0"/>
              <a:t>1</a:t>
            </a:r>
            <a:r>
              <a:rPr lang="zh-CN" altLang="en-US" sz="2000" dirty="0"/>
              <a:t>、安全生产例会。</a:t>
            </a:r>
            <a:endParaRPr lang="zh-CN" altLang="en-US" sz="2000" dirty="0"/>
          </a:p>
          <a:p>
            <a:pPr>
              <a:buNone/>
            </a:pPr>
            <a:r>
              <a:rPr lang="zh-CN" altLang="en-US" sz="2000" dirty="0"/>
              <a:t>     </a:t>
            </a:r>
            <a:r>
              <a:rPr lang="en-US" altLang="zh-CN" sz="2000" dirty="0"/>
              <a:t>2</a:t>
            </a:r>
            <a:r>
              <a:rPr lang="zh-CN" altLang="en-US" sz="2000" dirty="0"/>
              <a:t>、安全网工作例会。</a:t>
            </a:r>
            <a:endParaRPr lang="zh-CN" altLang="en-US" sz="2000" dirty="0"/>
          </a:p>
          <a:p>
            <a:pPr>
              <a:buNone/>
            </a:pPr>
            <a:r>
              <a:rPr lang="zh-CN" altLang="en-US" sz="2000" dirty="0"/>
              <a:t>     </a:t>
            </a:r>
            <a:r>
              <a:rPr lang="en-US" altLang="zh-CN" sz="2000" dirty="0"/>
              <a:t>3</a:t>
            </a:r>
            <a:r>
              <a:rPr lang="zh-CN" altLang="en-US" sz="2000" dirty="0"/>
              <a:t>、班组“两会”一活动。</a:t>
            </a:r>
            <a:endParaRPr lang="zh-CN" altLang="en-US" sz="2000" dirty="0"/>
          </a:p>
          <a:p>
            <a:pPr>
              <a:buNone/>
            </a:pPr>
            <a:r>
              <a:rPr lang="zh-CN" altLang="en-US" sz="2000" dirty="0"/>
              <a:t>     </a:t>
            </a:r>
            <a:r>
              <a:rPr lang="en-US" altLang="zh-CN" sz="2000" dirty="0"/>
              <a:t>4</a:t>
            </a:r>
            <a:r>
              <a:rPr lang="zh-CN" altLang="en-US" sz="2000" dirty="0"/>
              <a:t>、安全监督及安全管理。</a:t>
            </a:r>
            <a:endParaRPr lang="zh-CN" altLang="en-US" sz="2000" dirty="0"/>
          </a:p>
          <a:p>
            <a:pPr>
              <a:buNone/>
            </a:pPr>
            <a:r>
              <a:rPr lang="zh-CN" altLang="en-US" sz="2000" dirty="0"/>
              <a:t>     </a:t>
            </a:r>
            <a:r>
              <a:rPr lang="en-US" altLang="zh-CN" sz="2000" dirty="0"/>
              <a:t>5</a:t>
            </a:r>
            <a:r>
              <a:rPr lang="zh-CN" altLang="en-US" sz="2000" dirty="0"/>
              <a:t>、安全检查管理。</a:t>
            </a:r>
            <a:endParaRPr lang="zh-CN" altLang="en-US" sz="2000" dirty="0"/>
          </a:p>
          <a:p>
            <a:pPr>
              <a:buNone/>
            </a:pPr>
            <a:r>
              <a:rPr lang="zh-CN" altLang="en-US" sz="2000" dirty="0"/>
              <a:t>     </a:t>
            </a:r>
            <a:r>
              <a:rPr lang="en-US" altLang="zh-CN" sz="2000" dirty="0"/>
              <a:t>6</a:t>
            </a:r>
            <a:r>
              <a:rPr lang="zh-CN" altLang="en-US" sz="2000" dirty="0"/>
              <a:t>、运行分析管理。</a:t>
            </a:r>
            <a:endParaRPr lang="zh-CN" altLang="en-US" sz="2000" dirty="0"/>
          </a:p>
          <a:p>
            <a:pPr>
              <a:buNone/>
            </a:pPr>
            <a:r>
              <a:rPr lang="zh-CN" altLang="en-US" sz="2000" dirty="0"/>
              <a:t>     </a:t>
            </a:r>
            <a:r>
              <a:rPr lang="en-US" altLang="zh-CN" sz="2000" dirty="0"/>
              <a:t>7</a:t>
            </a:r>
            <a:r>
              <a:rPr lang="zh-CN" altLang="en-US" sz="2000" dirty="0"/>
              <a:t>、设备缺陷管理。</a:t>
            </a:r>
            <a:endParaRPr lang="zh-CN" altLang="en-US" sz="2000" dirty="0"/>
          </a:p>
          <a:p>
            <a:pPr>
              <a:buNone/>
            </a:pPr>
            <a:r>
              <a:rPr lang="zh-CN" altLang="en-US" sz="2000" dirty="0"/>
              <a:t>     </a:t>
            </a:r>
            <a:r>
              <a:rPr lang="en-US" altLang="zh-CN" sz="2000" dirty="0"/>
              <a:t>8</a:t>
            </a:r>
            <a:r>
              <a:rPr lang="zh-CN" altLang="en-US" sz="2000" dirty="0"/>
              <a:t>、部门安全管理。</a:t>
            </a:r>
            <a:endParaRPr lang="zh-CN" altLang="en-US" sz="2000" dirty="0"/>
          </a:p>
          <a:p>
            <a:pPr>
              <a:buNone/>
            </a:pPr>
            <a:r>
              <a:rPr lang="zh-CN" altLang="en-US" sz="2000" dirty="0"/>
              <a:t>     </a:t>
            </a:r>
            <a:r>
              <a:rPr lang="en-US" altLang="zh-CN" sz="2000" dirty="0"/>
              <a:t>9</a:t>
            </a:r>
            <a:r>
              <a:rPr lang="zh-CN" altLang="en-US" sz="2000" dirty="0"/>
              <a:t>、班组安全管理。</a:t>
            </a:r>
            <a:endParaRPr lang="zh-CN" altLang="en-US" sz="2000" dirty="0"/>
          </a:p>
          <a:p>
            <a:pPr>
              <a:buNone/>
            </a:pPr>
            <a:r>
              <a:rPr lang="zh-CN" altLang="en-US" sz="2000" dirty="0"/>
              <a:t>    </a:t>
            </a:r>
            <a:r>
              <a:rPr lang="en-US" altLang="zh-CN" sz="2000" dirty="0"/>
              <a:t>10</a:t>
            </a:r>
            <a:r>
              <a:rPr lang="zh-CN" altLang="en-US" sz="2000" dirty="0"/>
              <a:t>、安全信息及安全简报。</a:t>
            </a:r>
            <a:endParaRPr lang="zh-CN" altLang="en-US" sz="2000" dirty="0"/>
          </a:p>
          <a:p>
            <a:pPr>
              <a:buNone/>
            </a:pPr>
            <a:r>
              <a:rPr lang="zh-CN" altLang="en-US" sz="2000" dirty="0"/>
              <a:t>    </a:t>
            </a:r>
            <a:r>
              <a:rPr lang="en-US" altLang="zh-CN" sz="2000" dirty="0"/>
              <a:t>11</a:t>
            </a:r>
            <a:r>
              <a:rPr lang="zh-CN" altLang="en-US" sz="2000" dirty="0"/>
              <a:t>、现代安全生产管理。</a:t>
            </a:r>
            <a:endParaRPr lang="zh-CN" altLang="en-US" sz="2000" dirty="0"/>
          </a:p>
          <a:p>
            <a:pPr>
              <a:buNone/>
            </a:pPr>
            <a:endParaRPr lang="zh-CN" altLang="en-US" sz="2800" dirty="0"/>
          </a:p>
          <a:p>
            <a:pPr>
              <a:buNone/>
            </a:pPr>
            <a:endParaRPr lang="zh-CN" altLang="en-US" sz="2400" dirty="0"/>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187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1878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18789" name="Rectangle 3"/>
          <p:cNvSpPr>
            <a:spLocks noGrp="1"/>
          </p:cNvSpPr>
          <p:nvPr>
            <p:ph type="body" idx="4294967295"/>
          </p:nvPr>
        </p:nvSpPr>
        <p:spPr>
          <a:xfrm>
            <a:off x="1738313" y="1571625"/>
            <a:ext cx="9072562" cy="4786313"/>
          </a:xfrm>
          <a:ln/>
        </p:spPr>
        <p:txBody>
          <a:bodyPr vert="horz" wrap="square" anchor="t" anchorCtr="0"/>
          <a:p>
            <a:pPr>
              <a:buNone/>
            </a:pPr>
            <a:r>
              <a:rPr lang="zh-CN" altLang="en-US" sz="2400" b="1" dirty="0"/>
              <a:t>  </a:t>
            </a:r>
            <a:r>
              <a:rPr lang="zh-CN" altLang="en-US" sz="2800" b="1" dirty="0">
                <a:solidFill>
                  <a:srgbClr val="C00000"/>
                </a:solidFill>
              </a:rPr>
              <a:t>（八）其它方面的安全管理</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1</a:t>
            </a:r>
            <a:r>
              <a:rPr lang="zh-CN" altLang="en-US" sz="2800" dirty="0">
                <a:solidFill>
                  <a:srgbClr val="C00000"/>
                </a:solidFill>
              </a:rPr>
              <a:t>、安全工器具和防护用品管理。</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2</a:t>
            </a:r>
            <a:r>
              <a:rPr lang="zh-CN" altLang="en-US" sz="2800" dirty="0">
                <a:solidFill>
                  <a:srgbClr val="C00000"/>
                </a:solidFill>
              </a:rPr>
              <a:t>、安规“两票”制度管理</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3</a:t>
            </a:r>
            <a:r>
              <a:rPr lang="zh-CN" altLang="en-US" sz="2800" dirty="0">
                <a:solidFill>
                  <a:srgbClr val="C00000"/>
                </a:solidFill>
              </a:rPr>
              <a:t>、承包工程和临时工管理</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4</a:t>
            </a:r>
            <a:r>
              <a:rPr lang="zh-CN" altLang="en-US" sz="2800" dirty="0">
                <a:solidFill>
                  <a:srgbClr val="C00000"/>
                </a:solidFill>
              </a:rPr>
              <a:t>、危险点分析和重大危险源管理。</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5</a:t>
            </a:r>
            <a:r>
              <a:rPr lang="zh-CN" altLang="en-US" sz="2800" dirty="0">
                <a:solidFill>
                  <a:srgbClr val="C00000"/>
                </a:solidFill>
              </a:rPr>
              <a:t>、安全性评价和业绩评估和风险预控管理。</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6</a:t>
            </a:r>
            <a:r>
              <a:rPr lang="zh-CN" altLang="en-US" sz="2800" dirty="0">
                <a:solidFill>
                  <a:srgbClr val="C00000"/>
                </a:solidFill>
              </a:rPr>
              <a:t>、电力企业突发事件和电力生产重大事故应急管理。</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7</a:t>
            </a:r>
            <a:r>
              <a:rPr lang="zh-CN" altLang="en-US" sz="2800" dirty="0">
                <a:solidFill>
                  <a:srgbClr val="C00000"/>
                </a:solidFill>
              </a:rPr>
              <a:t>、搞好异常分析实行“说清楚”制度和“四不放过”管理。</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8</a:t>
            </a:r>
            <a:r>
              <a:rPr lang="zh-CN" altLang="en-US" sz="2800" dirty="0">
                <a:solidFill>
                  <a:srgbClr val="C00000"/>
                </a:solidFill>
              </a:rPr>
              <a:t>、安全生产考评、考核与奖惩管理。</a:t>
            </a:r>
            <a:endParaRPr lang="zh-CN" altLang="en-US" sz="2800" dirty="0">
              <a:solidFill>
                <a:srgbClr val="C00000"/>
              </a:solidFill>
            </a:endParaRPr>
          </a:p>
          <a:p>
            <a:pPr>
              <a:buNone/>
            </a:pPr>
            <a:endParaRPr lang="zh-CN" altLang="en-US" sz="2800" dirty="0">
              <a:solidFill>
                <a:srgbClr val="C00000"/>
              </a:solidFill>
            </a:endParaRPr>
          </a:p>
          <a:p>
            <a:pPr>
              <a:buNone/>
            </a:pPr>
            <a:endParaRPr lang="zh-CN" altLang="en-US" sz="2800" dirty="0"/>
          </a:p>
          <a:p>
            <a:pPr>
              <a:buNone/>
            </a:pPr>
            <a:endParaRPr lang="zh-CN" altLang="en-US" sz="2400" dirty="0"/>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198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1981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19813" name="Rectangle 3"/>
          <p:cNvSpPr>
            <a:spLocks noGrp="1"/>
          </p:cNvSpPr>
          <p:nvPr>
            <p:ph type="body" idx="4294967295"/>
          </p:nvPr>
        </p:nvSpPr>
        <p:spPr>
          <a:xfrm>
            <a:off x="1454150" y="1571625"/>
            <a:ext cx="9213850" cy="4714875"/>
          </a:xfrm>
          <a:ln/>
        </p:spPr>
        <p:txBody>
          <a:bodyPr vert="horz" wrap="square" anchor="t" anchorCtr="0"/>
          <a:p>
            <a:pPr>
              <a:buNone/>
            </a:pPr>
            <a:r>
              <a:rPr lang="en-US" altLang="zh-CN" sz="2400" b="1" dirty="0"/>
              <a:t>       </a:t>
            </a:r>
            <a:r>
              <a:rPr lang="zh-CN" altLang="en-US" sz="2400" b="1" dirty="0">
                <a:solidFill>
                  <a:srgbClr val="0070C0"/>
                </a:solidFill>
              </a:rPr>
              <a:t>五、怎样搞好发电企业的安全管理</a:t>
            </a:r>
            <a:endParaRPr lang="zh-CN" altLang="en-US" sz="2400" b="1" dirty="0">
              <a:solidFill>
                <a:srgbClr val="0070C0"/>
              </a:solidFill>
            </a:endParaRPr>
          </a:p>
          <a:p>
            <a:pPr>
              <a:buNone/>
            </a:pPr>
            <a:r>
              <a:rPr lang="zh-CN" altLang="en-US" sz="2400" dirty="0"/>
              <a:t>        </a:t>
            </a:r>
            <a:r>
              <a:rPr lang="zh-CN" altLang="en-US" sz="2400" dirty="0">
                <a:solidFill>
                  <a:srgbClr val="0070C0"/>
                </a:solidFill>
              </a:rPr>
              <a:t>安全管理方针是</a:t>
            </a:r>
            <a:r>
              <a:rPr lang="zh-CN" altLang="en-US" sz="2400" b="1" dirty="0">
                <a:solidFill>
                  <a:srgbClr val="0070C0"/>
                </a:solidFill>
              </a:rPr>
              <a:t>“预防为主、群防群治”</a:t>
            </a:r>
            <a:r>
              <a:rPr lang="zh-CN" altLang="en-US" sz="2400" dirty="0">
                <a:solidFill>
                  <a:srgbClr val="0070C0"/>
                </a:solidFill>
              </a:rPr>
              <a:t>。</a:t>
            </a:r>
            <a:r>
              <a:rPr lang="zh-CN" altLang="en-US" sz="2400" b="1" dirty="0">
                <a:solidFill>
                  <a:srgbClr val="0070C0"/>
                </a:solidFill>
              </a:rPr>
              <a:t>预防为主</a:t>
            </a:r>
            <a:r>
              <a:rPr lang="zh-CN" altLang="en-US" sz="2400" dirty="0">
                <a:solidFill>
                  <a:srgbClr val="0070C0"/>
                </a:solidFill>
              </a:rPr>
              <a:t>就是要从抓安全教育、抓规程制度执行、抓安全检查项目整改、抓安全措施及反事故技术措施落实入手，做好事故预防工作；</a:t>
            </a:r>
            <a:r>
              <a:rPr lang="zh-CN" altLang="en-US" sz="2400" b="1" dirty="0">
                <a:solidFill>
                  <a:srgbClr val="0070C0"/>
                </a:solidFill>
              </a:rPr>
              <a:t>群防群治</a:t>
            </a:r>
            <a:r>
              <a:rPr lang="zh-CN" altLang="en-US" sz="2400" dirty="0">
                <a:solidFill>
                  <a:srgbClr val="0070C0"/>
                </a:solidFill>
              </a:rPr>
              <a:t>就是落实各级人员安全生产责任制，依靠广大职工群众做好安全管理工作。搞好企业安全管理，必须做到以下几点：</a:t>
            </a:r>
            <a:endParaRPr lang="zh-CN" altLang="en-US" sz="2400" dirty="0">
              <a:solidFill>
                <a:srgbClr val="0070C0"/>
              </a:solidFill>
            </a:endParaRPr>
          </a:p>
          <a:p>
            <a:pPr>
              <a:buNone/>
            </a:pPr>
            <a:r>
              <a:rPr lang="zh-CN" altLang="en-US" sz="2400" dirty="0">
                <a:solidFill>
                  <a:srgbClr val="0070C0"/>
                </a:solidFill>
              </a:rPr>
              <a:t>       </a:t>
            </a:r>
            <a:r>
              <a:rPr lang="en-US" altLang="zh-CN" sz="2400" b="1" dirty="0">
                <a:solidFill>
                  <a:srgbClr val="0070C0"/>
                </a:solidFill>
              </a:rPr>
              <a:t>1</a:t>
            </a:r>
            <a:r>
              <a:rPr lang="zh-CN" altLang="en-US" sz="2400" b="1" dirty="0">
                <a:solidFill>
                  <a:srgbClr val="0070C0"/>
                </a:solidFill>
              </a:rPr>
              <a:t>、提高思想认识，抓好头等大事</a:t>
            </a:r>
            <a:r>
              <a:rPr lang="zh-CN" altLang="en-US" sz="2400" dirty="0">
                <a:solidFill>
                  <a:srgbClr val="0070C0"/>
                </a:solidFill>
              </a:rPr>
              <a:t>。首先，领导人员要从思想上明确“安全生产是企业的头等大事”；树立“安全第一”的思想，真正把安全管理工作列为重要议事日程；其次，要使每个职工充分认识了解安全生产必要性，以及自我防护的重要性。</a:t>
            </a:r>
            <a:endParaRPr lang="zh-CN" altLang="en-US" sz="2400" dirty="0">
              <a:solidFill>
                <a:srgbClr val="0070C0"/>
              </a:solidFill>
            </a:endParaRPr>
          </a:p>
          <a:p>
            <a:pPr>
              <a:buNone/>
            </a:pPr>
            <a:r>
              <a:rPr lang="zh-CN" altLang="en-US" sz="2400" dirty="0">
                <a:solidFill>
                  <a:srgbClr val="0070C0"/>
                </a:solidFill>
              </a:rPr>
              <a:t>      </a:t>
            </a:r>
            <a:r>
              <a:rPr lang="en-US" altLang="zh-CN" sz="2400" b="1" dirty="0">
                <a:solidFill>
                  <a:srgbClr val="0070C0"/>
                </a:solidFill>
              </a:rPr>
              <a:t>2</a:t>
            </a:r>
            <a:r>
              <a:rPr lang="zh-CN" altLang="en-US" sz="2400" b="1" dirty="0">
                <a:solidFill>
                  <a:srgbClr val="0070C0"/>
                </a:solidFill>
              </a:rPr>
              <a:t>、健全完善安全管理制度</a:t>
            </a:r>
            <a:r>
              <a:rPr lang="zh-CN" altLang="en-US" sz="2400" dirty="0">
                <a:solidFill>
                  <a:srgbClr val="0070C0"/>
                </a:solidFill>
              </a:rPr>
              <a:t>。企业应经常修改补充完善各种规程和安全管理制度，并且使这些规章制度能受到由上而下的每个干部职工的重视，成为人人必须遵守的行为准则。</a:t>
            </a:r>
            <a:endParaRPr lang="zh-CN" altLang="en-US" sz="2400" dirty="0">
              <a:solidFill>
                <a:srgbClr val="0070C0"/>
              </a:solidFill>
            </a:endParaRP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208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2083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20837"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800" dirty="0"/>
              <a:t>    </a:t>
            </a:r>
            <a:r>
              <a:rPr lang="en-US" altLang="zh-CN" sz="2400" dirty="0">
                <a:solidFill>
                  <a:srgbClr val="0070C0"/>
                </a:solidFill>
              </a:rPr>
              <a:t>3</a:t>
            </a:r>
            <a:r>
              <a:rPr lang="zh-CN" altLang="en-US" sz="2400" dirty="0">
                <a:solidFill>
                  <a:srgbClr val="0070C0"/>
                </a:solidFill>
              </a:rPr>
              <a:t>、</a:t>
            </a:r>
            <a:r>
              <a:rPr lang="zh-CN" altLang="en-US" sz="2400" b="1" dirty="0">
                <a:solidFill>
                  <a:srgbClr val="0070C0"/>
                </a:solidFill>
              </a:rPr>
              <a:t>提高设备安全健康水平</a:t>
            </a:r>
            <a:r>
              <a:rPr lang="zh-CN" altLang="en-US" sz="2400" dirty="0">
                <a:solidFill>
                  <a:srgbClr val="0070C0"/>
                </a:solidFill>
              </a:rPr>
              <a:t>，要搞好设备改造、完善现场安全设施；不断改善生产条件和作业环境，控制危险点，消除装置性违章和设备运行中的不安全因素。</a:t>
            </a:r>
            <a:endParaRPr lang="zh-CN" altLang="en-US" sz="2400" dirty="0">
              <a:solidFill>
                <a:srgbClr val="0070C0"/>
              </a:solidFill>
            </a:endParaRPr>
          </a:p>
          <a:p>
            <a:pPr>
              <a:buNone/>
            </a:pPr>
            <a:r>
              <a:rPr lang="zh-CN" altLang="en-US" sz="2400" dirty="0">
                <a:solidFill>
                  <a:srgbClr val="0070C0"/>
                </a:solidFill>
              </a:rPr>
              <a:t>     </a:t>
            </a:r>
            <a:r>
              <a:rPr lang="en-US" altLang="zh-CN" sz="2400" b="1" dirty="0">
                <a:solidFill>
                  <a:srgbClr val="0070C0"/>
                </a:solidFill>
              </a:rPr>
              <a:t>4</a:t>
            </a:r>
            <a:r>
              <a:rPr lang="zh-CN" altLang="en-US" sz="2400" b="1" dirty="0">
                <a:solidFill>
                  <a:srgbClr val="0070C0"/>
                </a:solidFill>
              </a:rPr>
              <a:t>、开展安全性评价，搞好风险预控管理</a:t>
            </a:r>
            <a:r>
              <a:rPr lang="zh-CN" altLang="en-US" sz="2400" dirty="0">
                <a:solidFill>
                  <a:srgbClr val="0070C0"/>
                </a:solidFill>
              </a:rPr>
              <a:t>。</a:t>
            </a:r>
            <a:r>
              <a:rPr lang="zh-CN" altLang="en-US" sz="2400" b="1" dirty="0">
                <a:solidFill>
                  <a:srgbClr val="0070C0"/>
                </a:solidFill>
              </a:rPr>
              <a:t>安全评价</a:t>
            </a:r>
            <a:r>
              <a:rPr lang="zh-CN" altLang="en-US" sz="2400" dirty="0">
                <a:solidFill>
                  <a:srgbClr val="0070C0"/>
                </a:solidFill>
              </a:rPr>
              <a:t>是应用安全系统工程原理和方法，辨识与分析生产中的危险、有害因素，预测发生事故的可能性及严重程度，提出对策措施、做出评价。</a:t>
            </a:r>
            <a:r>
              <a:rPr lang="zh-CN" altLang="en-US" sz="2400" b="1" dirty="0">
                <a:solidFill>
                  <a:srgbClr val="0070C0"/>
                </a:solidFill>
              </a:rPr>
              <a:t>风险预控管理</a:t>
            </a:r>
            <a:r>
              <a:rPr lang="zh-CN" altLang="en-US" sz="2400" dirty="0">
                <a:solidFill>
                  <a:srgbClr val="0070C0"/>
                </a:solidFill>
              </a:rPr>
              <a:t>目的在于识别危险来源，对风险采取预防控制措施。</a:t>
            </a:r>
            <a:endParaRPr lang="zh-CN" altLang="en-US" sz="2400" dirty="0">
              <a:solidFill>
                <a:srgbClr val="0070C0"/>
              </a:solidFill>
            </a:endParaRPr>
          </a:p>
          <a:p>
            <a:pPr>
              <a:buNone/>
            </a:pPr>
            <a:r>
              <a:rPr lang="zh-CN" altLang="en-US" sz="2400" dirty="0">
                <a:solidFill>
                  <a:srgbClr val="0070C0"/>
                </a:solidFill>
              </a:rPr>
              <a:t>     </a:t>
            </a:r>
            <a:r>
              <a:rPr lang="en-US" altLang="zh-CN" sz="2400" b="1" dirty="0">
                <a:solidFill>
                  <a:srgbClr val="0070C0"/>
                </a:solidFill>
              </a:rPr>
              <a:t>5</a:t>
            </a:r>
            <a:r>
              <a:rPr lang="zh-CN" altLang="en-US" sz="2400" b="1" dirty="0">
                <a:solidFill>
                  <a:srgbClr val="0070C0"/>
                </a:solidFill>
              </a:rPr>
              <a:t>、强化基层安全管理，夯实安全工作基础</a:t>
            </a:r>
            <a:r>
              <a:rPr lang="zh-CN" altLang="en-US" sz="2400" dirty="0">
                <a:solidFill>
                  <a:srgbClr val="0070C0"/>
                </a:solidFill>
              </a:rPr>
              <a:t>。车间安全管理是搞好企业安全管理的重要环节，是抓好班组安全管理的关键；加强班组安全建设是搞好安全生产的重要基础，是企业安全管理的重要内容。所以，必须全面提高班组安全管理水平，使班组安全管理做到标准化，实现 “六无” </a:t>
            </a:r>
            <a:r>
              <a:rPr lang="zh-CN" altLang="en-US" sz="2000" dirty="0">
                <a:solidFill>
                  <a:srgbClr val="0070C0"/>
                </a:solidFill>
              </a:rPr>
              <a:t>（无事故、无轻伤、无障碍、无异常、无未遂、无违章）</a:t>
            </a:r>
            <a:r>
              <a:rPr lang="zh-CN" altLang="en-US" sz="2400" dirty="0">
                <a:solidFill>
                  <a:srgbClr val="0070C0"/>
                </a:solidFill>
              </a:rPr>
              <a:t>。</a:t>
            </a:r>
            <a:endParaRPr lang="zh-CN" altLang="en-US" sz="2400" dirty="0">
              <a:solidFill>
                <a:srgbClr val="0070C0"/>
              </a:solidFill>
            </a:endParaRP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218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2186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21861"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800" b="1" dirty="0"/>
              <a:t>     </a:t>
            </a:r>
            <a:r>
              <a:rPr lang="zh-CN" altLang="en-US" sz="2800" b="1" dirty="0">
                <a:solidFill>
                  <a:srgbClr val="C00000"/>
                </a:solidFill>
              </a:rPr>
              <a:t>六、怎样开展发电企业的安全性评价</a:t>
            </a:r>
            <a:endParaRPr lang="zh-CN" altLang="en-US" sz="2800" dirty="0">
              <a:solidFill>
                <a:srgbClr val="C00000"/>
              </a:solidFill>
            </a:endParaRPr>
          </a:p>
          <a:p>
            <a:pPr>
              <a:buNone/>
            </a:pPr>
            <a:r>
              <a:rPr lang="zh-CN" altLang="en-US" sz="2800" b="1" dirty="0">
                <a:solidFill>
                  <a:srgbClr val="C00000"/>
                </a:solidFill>
              </a:rPr>
              <a:t>    （一）安全性评价目的、意义和作用</a:t>
            </a:r>
            <a:endParaRPr lang="zh-CN" altLang="en-US" sz="2800" dirty="0">
              <a:solidFill>
                <a:srgbClr val="C00000"/>
              </a:solidFill>
            </a:endParaRPr>
          </a:p>
          <a:p>
            <a:pPr>
              <a:buNone/>
            </a:pPr>
            <a:r>
              <a:rPr lang="zh-CN" altLang="en-US" sz="2800" b="1" dirty="0">
                <a:solidFill>
                  <a:srgbClr val="C00000"/>
                </a:solidFill>
              </a:rPr>
              <a:t>      </a:t>
            </a:r>
            <a:r>
              <a:rPr lang="en-US" altLang="zh-CN" sz="2800" b="1" dirty="0">
                <a:solidFill>
                  <a:srgbClr val="C00000"/>
                </a:solidFill>
              </a:rPr>
              <a:t>1</a:t>
            </a:r>
            <a:r>
              <a:rPr lang="zh-CN" altLang="en-US" sz="2800" b="1" dirty="0">
                <a:solidFill>
                  <a:srgbClr val="C00000"/>
                </a:solidFill>
              </a:rPr>
              <a:t>、安全性评价工作再认识。</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1</a:t>
            </a:r>
            <a:r>
              <a:rPr lang="zh-CN" altLang="en-US" sz="2800" dirty="0">
                <a:solidFill>
                  <a:srgbClr val="C00000"/>
                </a:solidFill>
              </a:rPr>
              <a:t>）“安全性评价”工作是企业安全生产的基础，是企业实现本质安全的必备条件。是一项长期、不断循环的过程；不是通过几次查评和整改就可以了事的。安全性评价活动应常态化，安全性评价工作必须与企业的生产工作相结合，使企业安全生产体系长期有效进行。</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2</a:t>
            </a:r>
            <a:r>
              <a:rPr lang="zh-CN" altLang="en-US" sz="2800" dirty="0">
                <a:solidFill>
                  <a:srgbClr val="C00000"/>
                </a:solidFill>
              </a:rPr>
              <a:t>）“安全性评价”工作是一项分析、预测电力生产中可能发生的事故及其概率的工作，可以有效地超前</a:t>
            </a:r>
            <a:endParaRPr lang="zh-CN" altLang="en-US" sz="2800" dirty="0">
              <a:solidFill>
                <a:srgbClr val="C00000"/>
              </a:solidFill>
            </a:endParaRP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228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2288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22885"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dirty="0"/>
              <a:t>     </a:t>
            </a:r>
            <a:r>
              <a:rPr lang="zh-CN" altLang="en-US" sz="2800" dirty="0">
                <a:solidFill>
                  <a:srgbClr val="C00000"/>
                </a:solidFill>
              </a:rPr>
              <a:t>控制、减少事故，是具体贯彻“安全第一、预防为主、综合治理”方针的有力工具。</a:t>
            </a:r>
            <a:endParaRPr lang="en-US" altLang="zh-CN"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3</a:t>
            </a:r>
            <a:r>
              <a:rPr lang="zh-CN" altLang="en-US" sz="2800" dirty="0">
                <a:solidFill>
                  <a:srgbClr val="C00000"/>
                </a:solidFill>
              </a:rPr>
              <a:t>）“安全性评价”工作是一项全面的系统工程，内容具体、涉及面广，必须依靠全体员工参与才能实现；要逐步形成“安全性评价”人人有份、个个负责的局面。</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4</a:t>
            </a:r>
            <a:r>
              <a:rPr lang="zh-CN" altLang="en-US" sz="2800" dirty="0">
                <a:solidFill>
                  <a:srgbClr val="C00000"/>
                </a:solidFill>
              </a:rPr>
              <a:t>）“安全性评价”工作是经过实践证明的电力行业行之有效的管理办法，是基于风险辩识、风险分析、风险评价及风险控制的闭环管理，对于夯实安全基础，提高安全管理水平具有积极作用。</a:t>
            </a:r>
            <a:endParaRPr lang="en-US" altLang="zh-CN" sz="2800" dirty="0">
              <a:solidFill>
                <a:srgbClr val="C00000"/>
              </a:solidFill>
            </a:endParaRPr>
          </a:p>
          <a:p>
            <a:pPr>
              <a:buNone/>
            </a:pPr>
            <a:endParaRPr lang="zh-CN" altLang="en-US" sz="2400" dirty="0">
              <a:solidFill>
                <a:srgbClr val="C00000"/>
              </a:solidFill>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239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2390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23909"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dirty="0"/>
              <a:t>     </a:t>
            </a:r>
            <a:r>
              <a:rPr lang="en-US" altLang="zh-CN" sz="2400" b="1" dirty="0">
                <a:solidFill>
                  <a:srgbClr val="0070C0"/>
                </a:solidFill>
              </a:rPr>
              <a:t>2</a:t>
            </a:r>
            <a:r>
              <a:rPr lang="zh-CN" altLang="en-US" sz="2400" b="1" dirty="0">
                <a:solidFill>
                  <a:srgbClr val="0070C0"/>
                </a:solidFill>
              </a:rPr>
              <a:t>、企业开展安全性评价工作的作用。</a:t>
            </a:r>
            <a:endParaRPr lang="zh-CN" altLang="en-US" sz="2400" dirty="0">
              <a:solidFill>
                <a:srgbClr val="0070C0"/>
              </a:solidFill>
            </a:endParaRPr>
          </a:p>
          <a:p>
            <a:pPr>
              <a:buNone/>
            </a:pPr>
            <a:r>
              <a:rPr lang="zh-CN" altLang="en-US" sz="2400" dirty="0">
                <a:solidFill>
                  <a:srgbClr val="0070C0"/>
                </a:solidFill>
              </a:rPr>
              <a:t>     </a:t>
            </a:r>
            <a:r>
              <a:rPr lang="zh-CN" altLang="en-US" sz="2400" b="1" dirty="0">
                <a:solidFill>
                  <a:srgbClr val="0070C0"/>
                </a:solidFill>
              </a:rPr>
              <a:t>（</a:t>
            </a:r>
            <a:r>
              <a:rPr lang="en-US" altLang="zh-CN" sz="2400" b="1" dirty="0">
                <a:solidFill>
                  <a:srgbClr val="0070C0"/>
                </a:solidFill>
              </a:rPr>
              <a:t>1</a:t>
            </a:r>
            <a:r>
              <a:rPr lang="zh-CN" altLang="en-US" sz="2400" b="1" dirty="0">
                <a:solidFill>
                  <a:srgbClr val="0070C0"/>
                </a:solidFill>
              </a:rPr>
              <a:t>）通过安全性评价活动</a:t>
            </a:r>
            <a:r>
              <a:rPr lang="zh-CN" altLang="en-US" sz="2400" dirty="0">
                <a:solidFill>
                  <a:srgbClr val="0070C0"/>
                </a:solidFill>
              </a:rPr>
              <a:t>，摸清了设备的基本健康状况，掌握了企业安全生产的真实情况。对有计划、有重点、有针对性地预防事故的发生；为企业做出正确决策提供了科学的依据。</a:t>
            </a:r>
            <a:endParaRPr lang="zh-CN" altLang="en-US" sz="2400" dirty="0">
              <a:solidFill>
                <a:srgbClr val="0070C0"/>
              </a:solidFill>
            </a:endParaRPr>
          </a:p>
          <a:p>
            <a:pPr>
              <a:buNone/>
            </a:pPr>
            <a:r>
              <a:rPr lang="zh-CN" altLang="en-US" sz="2400" dirty="0">
                <a:solidFill>
                  <a:srgbClr val="0070C0"/>
                </a:solidFill>
              </a:rPr>
              <a:t>    </a:t>
            </a:r>
            <a:r>
              <a:rPr lang="zh-CN" altLang="en-US" sz="2400" b="1" dirty="0">
                <a:solidFill>
                  <a:srgbClr val="0070C0"/>
                </a:solidFill>
              </a:rPr>
              <a:t>（</a:t>
            </a:r>
            <a:r>
              <a:rPr lang="en-US" altLang="zh-CN" sz="2400" b="1" dirty="0">
                <a:solidFill>
                  <a:srgbClr val="0070C0"/>
                </a:solidFill>
              </a:rPr>
              <a:t>2</a:t>
            </a:r>
            <a:r>
              <a:rPr lang="zh-CN" altLang="en-US" sz="2400" b="1" dirty="0">
                <a:solidFill>
                  <a:srgbClr val="0070C0"/>
                </a:solidFill>
              </a:rPr>
              <a:t>）通过安全性评价活动</a:t>
            </a:r>
            <a:r>
              <a:rPr lang="zh-CN" altLang="en-US" sz="2400" dirty="0">
                <a:solidFill>
                  <a:srgbClr val="0070C0"/>
                </a:solidFill>
              </a:rPr>
              <a:t>，有助于投资的合理选择。不仅能确认系统的危险性，而且能进一步预测危险性发展为事故的可能性及事故造成损失的严重程度；合理地选择控制措施及安全投入。</a:t>
            </a:r>
            <a:endParaRPr lang="zh-CN" altLang="en-US" sz="2400" dirty="0">
              <a:solidFill>
                <a:srgbClr val="0070C0"/>
              </a:solidFill>
            </a:endParaRPr>
          </a:p>
          <a:p>
            <a:pPr>
              <a:buNone/>
            </a:pPr>
            <a:r>
              <a:rPr lang="zh-CN" altLang="en-US" sz="2400" dirty="0">
                <a:solidFill>
                  <a:srgbClr val="0070C0"/>
                </a:solidFill>
              </a:rPr>
              <a:t>    </a:t>
            </a:r>
            <a:r>
              <a:rPr lang="zh-CN" altLang="en-US" sz="2400" b="1" dirty="0">
                <a:solidFill>
                  <a:srgbClr val="0070C0"/>
                </a:solidFill>
              </a:rPr>
              <a:t>（</a:t>
            </a:r>
            <a:r>
              <a:rPr lang="en-US" altLang="zh-CN" sz="2400" b="1" dirty="0">
                <a:solidFill>
                  <a:srgbClr val="0070C0"/>
                </a:solidFill>
              </a:rPr>
              <a:t>3</a:t>
            </a:r>
            <a:r>
              <a:rPr lang="zh-CN" altLang="en-US" sz="2400" b="1" dirty="0">
                <a:solidFill>
                  <a:srgbClr val="0070C0"/>
                </a:solidFill>
              </a:rPr>
              <a:t>）通过安全性评价活动</a:t>
            </a:r>
            <a:r>
              <a:rPr lang="zh-CN" altLang="en-US" sz="2400" dirty="0">
                <a:solidFill>
                  <a:srgbClr val="0070C0"/>
                </a:solidFill>
              </a:rPr>
              <a:t>，有助于提高全体员工的业务素质和技术水平。安全性评价标准和查评依据及范围广，它不仅涉及企业的运行维护、检修试验、工具材料等硬指标，也涉及管理、规章制度、职工劳动纪律等软指标。因此，通过安全性评价，员工的安全意识、自我保护能力，不断的提高员工的思想觉悟和安全技术水平，是企业实现本质安全奋斗目标的基本保证。</a:t>
            </a:r>
            <a:endParaRPr lang="zh-CN" altLang="en-US" sz="2400" dirty="0">
              <a:solidFill>
                <a:srgbClr val="0070C0"/>
              </a:solidFill>
            </a:endParaRP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249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2493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24933" name="Rectangle 3"/>
          <p:cNvSpPr>
            <a:spLocks noGrp="1"/>
          </p:cNvSpPr>
          <p:nvPr>
            <p:ph type="body" idx="4294967295"/>
          </p:nvPr>
        </p:nvSpPr>
        <p:spPr>
          <a:xfrm>
            <a:off x="1524000" y="1571625"/>
            <a:ext cx="9144000" cy="4572000"/>
          </a:xfrm>
          <a:ln/>
        </p:spPr>
        <p:txBody>
          <a:bodyPr vert="horz" wrap="square" anchor="t" anchorCtr="0"/>
          <a:p>
            <a:pPr>
              <a:buNone/>
            </a:pPr>
            <a:r>
              <a:rPr lang="zh-CN" altLang="en-US" sz="2400" dirty="0"/>
              <a:t>     </a:t>
            </a:r>
            <a:r>
              <a:rPr lang="zh-CN" altLang="en-US" sz="2400" b="1" dirty="0">
                <a:solidFill>
                  <a:srgbClr val="C00000"/>
                </a:solidFill>
              </a:rPr>
              <a:t>（</a:t>
            </a:r>
            <a:r>
              <a:rPr lang="en-US" altLang="zh-CN" sz="2400" b="1" dirty="0">
                <a:solidFill>
                  <a:srgbClr val="C00000"/>
                </a:solidFill>
              </a:rPr>
              <a:t>4</a:t>
            </a:r>
            <a:r>
              <a:rPr lang="zh-CN" altLang="en-US" sz="2400" b="1" dirty="0">
                <a:solidFill>
                  <a:srgbClr val="C00000"/>
                </a:solidFill>
              </a:rPr>
              <a:t>）安全性评价的具体作用：</a:t>
            </a:r>
            <a:endParaRPr lang="zh-CN" altLang="en-US" sz="2400" b="1" dirty="0">
              <a:solidFill>
                <a:srgbClr val="C00000"/>
              </a:solidFill>
            </a:endParaRPr>
          </a:p>
          <a:p>
            <a:pPr>
              <a:buNone/>
            </a:pPr>
            <a:r>
              <a:rPr lang="zh-CN" altLang="en-US" sz="2400" dirty="0">
                <a:solidFill>
                  <a:srgbClr val="C00000"/>
                </a:solidFill>
              </a:rPr>
              <a:t>       ①对一个单位生产的薄弱环节进行</a:t>
            </a:r>
            <a:r>
              <a:rPr lang="zh-CN" altLang="en-US" sz="2400" dirty="0">
                <a:solidFill>
                  <a:srgbClr val="C00000"/>
                </a:solidFill>
              </a:rPr>
              <a:t>一次综合性的安全诊断，从而可以掌握哪些方面安全性差、不安全因素多或性质严重程度，通过评价打分由定性分析转为定量分析，实现初步“量化”，使各级领导对安全工作进行决策时做到心中有数。</a:t>
            </a:r>
            <a:endParaRPr lang="zh-CN" altLang="en-US" sz="2400" dirty="0">
              <a:solidFill>
                <a:srgbClr val="C00000"/>
              </a:solidFill>
            </a:endParaRPr>
          </a:p>
          <a:p>
            <a:pPr>
              <a:buNone/>
            </a:pPr>
            <a:r>
              <a:rPr lang="zh-CN" altLang="en-US" sz="2400" dirty="0">
                <a:solidFill>
                  <a:srgbClr val="C00000"/>
                </a:solidFill>
              </a:rPr>
              <a:t>       ②对各专业反事故措施的落实，对各项规章制度的贯彻，对各方面安全生产管理的加强，对夯实班组安全基础，可以有较好的促进作用。</a:t>
            </a:r>
            <a:r>
              <a:rPr lang="en-US" altLang="zh-CN" sz="2400" dirty="0">
                <a:solidFill>
                  <a:srgbClr val="C00000"/>
                </a:solidFill>
              </a:rPr>
              <a:t>  </a:t>
            </a:r>
            <a:r>
              <a:rPr lang="zh-CN" altLang="en-US" sz="2400" dirty="0">
                <a:solidFill>
                  <a:srgbClr val="C00000"/>
                </a:solidFill>
              </a:rPr>
              <a:t>‘</a:t>
            </a:r>
            <a:endParaRPr lang="zh-CN" altLang="en-US" sz="2400" dirty="0">
              <a:solidFill>
                <a:srgbClr val="C00000"/>
              </a:solidFill>
            </a:endParaRPr>
          </a:p>
          <a:p>
            <a:pPr>
              <a:buNone/>
            </a:pPr>
            <a:r>
              <a:rPr lang="zh-CN" altLang="en-US" sz="2400" dirty="0">
                <a:solidFill>
                  <a:srgbClr val="C00000"/>
                </a:solidFill>
              </a:rPr>
              <a:t>       ③有利于深化和改进安全大检查，使安全检查做到系统化、规范化、科学化，提高安全检查的实效。</a:t>
            </a:r>
            <a:endParaRPr lang="zh-CN" altLang="en-US" sz="2400" dirty="0">
              <a:solidFill>
                <a:srgbClr val="C00000"/>
              </a:solidFill>
            </a:endParaRPr>
          </a:p>
          <a:p>
            <a:pPr>
              <a:buNone/>
            </a:pPr>
            <a:r>
              <a:rPr lang="zh-CN" altLang="en-US" sz="2400" dirty="0">
                <a:solidFill>
                  <a:srgbClr val="C00000"/>
                </a:solidFill>
              </a:rPr>
              <a:t>       ④安全性评价借助于技术诊断，因此对设备安全健康水平诊断工作的开展也有一定促进作用。</a:t>
            </a:r>
            <a:endParaRPr lang="zh-CN" altLang="en-US" sz="2400" dirty="0">
              <a:solidFill>
                <a:srgbClr val="C00000"/>
              </a:solidFill>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259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2595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25957" name="Rectangle 3"/>
          <p:cNvSpPr>
            <a:spLocks noGrp="1"/>
          </p:cNvSpPr>
          <p:nvPr>
            <p:ph type="body" idx="4294967295"/>
          </p:nvPr>
        </p:nvSpPr>
        <p:spPr>
          <a:xfrm>
            <a:off x="1524000" y="1785938"/>
            <a:ext cx="9144000" cy="4643437"/>
          </a:xfrm>
          <a:ln/>
        </p:spPr>
        <p:txBody>
          <a:bodyPr vert="horz" wrap="square" anchor="t" anchorCtr="0"/>
          <a:p>
            <a:pPr>
              <a:buNone/>
            </a:pPr>
            <a:r>
              <a:rPr lang="en-US" altLang="zh-CN" sz="2400"/>
              <a:t>        </a:t>
            </a:r>
            <a:r>
              <a:rPr lang="en-US" altLang="zh-CN" sz="2800">
                <a:solidFill>
                  <a:srgbClr val="C00000"/>
                </a:solidFill>
              </a:rPr>
              <a:t>⑤</a:t>
            </a:r>
            <a:r>
              <a:rPr lang="zh-CN" altLang="en-US" sz="2800">
                <a:solidFill>
                  <a:srgbClr val="C00000"/>
                </a:solidFill>
              </a:rPr>
              <a:t>对于达标或长期安全无事故的单位，有利于克服可能存在的不切实际的“自我感觉好”情绪，认真找差距，增加创一流企业的动力。</a:t>
            </a:r>
            <a:endParaRPr lang="zh-CN" altLang="en-US" sz="2800">
              <a:solidFill>
                <a:srgbClr val="C00000"/>
              </a:solidFill>
            </a:endParaRPr>
          </a:p>
          <a:p>
            <a:pPr>
              <a:buNone/>
            </a:pPr>
            <a:r>
              <a:rPr lang="zh-CN" altLang="en-US" sz="2800">
                <a:solidFill>
                  <a:srgbClr val="C00000"/>
                </a:solidFill>
              </a:rPr>
              <a:t>       </a:t>
            </a:r>
            <a:r>
              <a:rPr lang="en-US" altLang="zh-CN" sz="2800">
                <a:solidFill>
                  <a:srgbClr val="C00000"/>
                </a:solidFill>
              </a:rPr>
              <a:t>⑥</a:t>
            </a:r>
            <a:r>
              <a:rPr lang="zh-CN" altLang="en-US" sz="2800">
                <a:solidFill>
                  <a:srgbClr val="C00000"/>
                </a:solidFill>
              </a:rPr>
              <a:t>评价项目和查证方法可以作为车间、班组和岗位人员安全捡查工作标准化；规范化参数标准和培训教材。层层分解，纳入定期工作，经常对照检查，借以提高工作水平，并作为事故预想的参考资料。</a:t>
            </a:r>
            <a:endParaRPr lang="zh-CN" altLang="en-US" sz="2800">
              <a:solidFill>
                <a:srgbClr val="C00000"/>
              </a:solidFill>
            </a:endParaRPr>
          </a:p>
          <a:p>
            <a:pPr>
              <a:buNone/>
            </a:pPr>
            <a:r>
              <a:rPr lang="zh-CN" altLang="en-US" sz="2800">
                <a:solidFill>
                  <a:srgbClr val="C00000"/>
                </a:solidFill>
              </a:rPr>
              <a:t>       </a:t>
            </a:r>
            <a:r>
              <a:rPr lang="en-US" altLang="zh-CN" sz="2800">
                <a:solidFill>
                  <a:srgbClr val="C00000"/>
                </a:solidFill>
              </a:rPr>
              <a:t>⑦</a:t>
            </a:r>
            <a:r>
              <a:rPr lang="zh-CN" altLang="en-US" sz="2800">
                <a:solidFill>
                  <a:srgbClr val="C00000"/>
                </a:solidFill>
              </a:rPr>
              <a:t>安全性评价标准主要是基层生产单位自觉运用一种现代化安全管理方法，又是一对本单位的安全基础进行自我诊断的有力手段。</a:t>
            </a:r>
            <a:endParaRPr lang="zh-CN" altLang="en-US" sz="2800">
              <a:solidFill>
                <a:srgbClr val="C00000"/>
              </a:solidFill>
            </a:endParaRP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269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2698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26981"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dirty="0">
                <a:solidFill>
                  <a:srgbClr val="0070C0"/>
                </a:solidFill>
              </a:rPr>
              <a:t>      </a:t>
            </a:r>
            <a:r>
              <a:rPr lang="en-US" altLang="zh-CN" sz="2400" b="1" dirty="0">
                <a:solidFill>
                  <a:srgbClr val="0070C0"/>
                </a:solidFill>
              </a:rPr>
              <a:t>3</a:t>
            </a:r>
            <a:r>
              <a:rPr lang="zh-CN" altLang="en-US" sz="2400" b="1" dirty="0">
                <a:solidFill>
                  <a:srgbClr val="0070C0"/>
                </a:solidFill>
              </a:rPr>
              <a:t>、企业开展安全评价的目的。</a:t>
            </a:r>
            <a:r>
              <a:rPr lang="zh-CN" altLang="en-US" sz="2400" dirty="0">
                <a:solidFill>
                  <a:srgbClr val="0070C0"/>
                </a:solidFill>
              </a:rPr>
              <a:t>安全性评价工作的目的是，从防止特大、重大、恶性和频发性事故发生，对设备系统，劳动安全作业环境和生产管理中存在的主要因素进行辯识，摸清安全基础和底数；</a:t>
            </a:r>
            <a:r>
              <a:rPr lang="zh-CN" altLang="en-US" sz="2400" dirty="0">
                <a:solidFill>
                  <a:srgbClr val="0070C0"/>
                </a:solidFill>
              </a:rPr>
              <a:t>查找、分析和预测工程及系统中存在的危险和有害因素，分析这些因素可能导致的危险、危害后果和程度；提出对策措施，指导危险源的监控和事故的预防，以达到最低事故率、最少损失和最优的安全投资效益，具体包括以下四个方面：</a:t>
            </a:r>
            <a:endParaRPr lang="zh-CN" altLang="en-US" sz="2400" dirty="0">
              <a:solidFill>
                <a:srgbClr val="0070C0"/>
              </a:solidFill>
            </a:endParaRPr>
          </a:p>
          <a:p>
            <a:pPr>
              <a:buNone/>
            </a:pPr>
            <a:r>
              <a:rPr lang="zh-CN" altLang="en-US" sz="2400" dirty="0">
                <a:solidFill>
                  <a:srgbClr val="0070C0"/>
                </a:solidFill>
              </a:rPr>
              <a:t>。通过安全评价，系统地对事故和事故隐患进行科学分析</a:t>
            </a:r>
            <a:r>
              <a:rPr lang="en-US" altLang="zh-CN" sz="2400" b="1" dirty="0">
                <a:solidFill>
                  <a:srgbClr val="0070C0"/>
                </a:solidFill>
              </a:rPr>
              <a:t>(l)</a:t>
            </a:r>
            <a:r>
              <a:rPr lang="zh-CN" altLang="en-US" sz="2400" b="1" dirty="0">
                <a:solidFill>
                  <a:srgbClr val="0070C0"/>
                </a:solidFill>
              </a:rPr>
              <a:t>促进实现本质安全化生产</a:t>
            </a:r>
            <a:r>
              <a:rPr lang="zh-CN" altLang="en-US" sz="2400" dirty="0">
                <a:solidFill>
                  <a:srgbClr val="0070C0"/>
                </a:solidFill>
              </a:rPr>
              <a:t>，针对事故发生的各种可能原因事件和条件，提出消除危险的最佳技术措施方案，特别是从设计上采取相应措施，实现生产过程的</a:t>
            </a:r>
            <a:r>
              <a:rPr lang="zh-CN" altLang="en-US" sz="2400" b="1" dirty="0">
                <a:solidFill>
                  <a:srgbClr val="0070C0"/>
                </a:solidFill>
              </a:rPr>
              <a:t>本质安全化</a:t>
            </a:r>
            <a:r>
              <a:rPr lang="zh-CN" altLang="en-US" sz="2400" dirty="0">
                <a:solidFill>
                  <a:srgbClr val="0070C0"/>
                </a:solidFill>
              </a:rPr>
              <a:t>，做到即使发生误操作或设备故障，系统存在的危险因素也不会因此导致重大事故发生。</a:t>
            </a:r>
            <a:endParaRPr lang="zh-CN" altLang="en-US" sz="2400" dirty="0">
              <a:solidFill>
                <a:srgbClr val="0070C0"/>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74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741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17413" name="Rectangle 3"/>
          <p:cNvSpPr>
            <a:spLocks noGrp="1"/>
          </p:cNvSpPr>
          <p:nvPr>
            <p:ph type="body" idx="4294967295"/>
          </p:nvPr>
        </p:nvSpPr>
        <p:spPr>
          <a:xfrm>
            <a:off x="1809750" y="1643063"/>
            <a:ext cx="8132763" cy="5214937"/>
          </a:xfrm>
          <a:ln/>
        </p:spPr>
        <p:txBody>
          <a:bodyPr vert="horz" wrap="square" anchor="t" anchorCtr="0"/>
          <a:p>
            <a:pPr>
              <a:buNone/>
            </a:pPr>
            <a:r>
              <a:rPr lang="zh-CN" altLang="en-US" sz="3200" b="1" dirty="0"/>
              <a:t>   </a:t>
            </a:r>
            <a:r>
              <a:rPr lang="en-US" altLang="zh-CN" sz="3200" b="1" dirty="0">
                <a:solidFill>
                  <a:srgbClr val="0070C0"/>
                </a:solidFill>
              </a:rPr>
              <a:t>7</a:t>
            </a:r>
            <a:r>
              <a:rPr lang="zh-CN" altLang="en-US" sz="3200" b="1" dirty="0">
                <a:solidFill>
                  <a:srgbClr val="0070C0"/>
                </a:solidFill>
              </a:rPr>
              <a:t>、</a:t>
            </a:r>
            <a:r>
              <a:rPr lang="en-US" altLang="zh-CN" sz="3200" b="1" dirty="0">
                <a:solidFill>
                  <a:srgbClr val="0070C0"/>
                </a:solidFill>
              </a:rPr>
              <a:t> 2010</a:t>
            </a:r>
            <a:r>
              <a:rPr lang="zh-CN" altLang="en-US" sz="3200" b="1" dirty="0">
                <a:solidFill>
                  <a:srgbClr val="0070C0"/>
                </a:solidFill>
              </a:rPr>
              <a:t>年</a:t>
            </a:r>
            <a:r>
              <a:rPr lang="en-US" altLang="zh-CN" sz="3200" b="1" dirty="0">
                <a:solidFill>
                  <a:srgbClr val="0070C0"/>
                </a:solidFill>
              </a:rPr>
              <a:t>4</a:t>
            </a:r>
            <a:r>
              <a:rPr lang="zh-CN" altLang="en-US" sz="3200" b="1" dirty="0">
                <a:solidFill>
                  <a:srgbClr val="0070C0"/>
                </a:solidFill>
              </a:rPr>
              <a:t>月</a:t>
            </a:r>
            <a:r>
              <a:rPr lang="en-US" altLang="zh-CN" sz="3200" b="1" dirty="0">
                <a:solidFill>
                  <a:srgbClr val="0070C0"/>
                </a:solidFill>
              </a:rPr>
              <a:t>12</a:t>
            </a:r>
            <a:r>
              <a:rPr lang="zh-CN" altLang="en-US" sz="3200" b="1" dirty="0">
                <a:solidFill>
                  <a:srgbClr val="0070C0"/>
                </a:solidFill>
              </a:rPr>
              <a:t>日东南某电厂</a:t>
            </a:r>
            <a:r>
              <a:rPr lang="en-US" altLang="zh-CN" sz="3200" b="1" dirty="0">
                <a:solidFill>
                  <a:srgbClr val="0070C0"/>
                </a:solidFill>
              </a:rPr>
              <a:t>#1</a:t>
            </a:r>
            <a:r>
              <a:rPr lang="zh-CN" altLang="en-US" sz="3200" b="1" dirty="0">
                <a:solidFill>
                  <a:srgbClr val="0070C0"/>
                </a:solidFill>
              </a:rPr>
              <a:t>脱硫塔检修中钢板打击死亡事故。</a:t>
            </a:r>
            <a:r>
              <a:rPr lang="en-US" altLang="zh-CN" sz="3200" b="1" dirty="0">
                <a:solidFill>
                  <a:srgbClr val="0070C0"/>
                </a:solidFill>
              </a:rPr>
              <a:t>#1</a:t>
            </a:r>
            <a:r>
              <a:rPr lang="zh-CN" altLang="en-US" sz="3200" b="1" dirty="0">
                <a:solidFill>
                  <a:srgbClr val="0070C0"/>
                </a:solidFill>
              </a:rPr>
              <a:t>机组检修中，</a:t>
            </a:r>
            <a:r>
              <a:rPr lang="en-US" altLang="zh-CN" sz="3200" b="1" dirty="0">
                <a:solidFill>
                  <a:srgbClr val="0070C0"/>
                </a:solidFill>
              </a:rPr>
              <a:t>2</a:t>
            </a:r>
            <a:r>
              <a:rPr lang="zh-CN" altLang="en-US" sz="3200" b="1" dirty="0">
                <a:solidFill>
                  <a:srgbClr val="0070C0"/>
                </a:solidFill>
              </a:rPr>
              <a:t>名外包施工人员在</a:t>
            </a:r>
            <a:r>
              <a:rPr lang="en-US" altLang="zh-CN" sz="3200" b="1" dirty="0">
                <a:solidFill>
                  <a:srgbClr val="0070C0"/>
                </a:solidFill>
              </a:rPr>
              <a:t>#1</a:t>
            </a:r>
            <a:r>
              <a:rPr lang="zh-CN" altLang="en-US" sz="3200" b="1" dirty="0">
                <a:solidFill>
                  <a:srgbClr val="0070C0"/>
                </a:solidFill>
              </a:rPr>
              <a:t>脱硫塔工作基本结束、脚手架已拆除的情况下进入</a:t>
            </a:r>
            <a:r>
              <a:rPr lang="en-US" altLang="zh-CN" sz="3200" b="1" dirty="0">
                <a:solidFill>
                  <a:srgbClr val="0070C0"/>
                </a:solidFill>
              </a:rPr>
              <a:t>#1</a:t>
            </a:r>
            <a:r>
              <a:rPr lang="zh-CN" altLang="en-US" sz="3200" b="1" dirty="0">
                <a:solidFill>
                  <a:srgbClr val="0070C0"/>
                </a:solidFill>
              </a:rPr>
              <a:t>脱硫塔，违章使用压缩空气（约</a:t>
            </a:r>
            <a:r>
              <a:rPr lang="en-US" altLang="zh-CN" sz="3200" b="1" dirty="0">
                <a:solidFill>
                  <a:srgbClr val="0070C0"/>
                </a:solidFill>
              </a:rPr>
              <a:t>7kg/c</a:t>
            </a:r>
            <a:r>
              <a:rPr lang="zh-CN" altLang="en-US" sz="3200" b="1" dirty="0">
                <a:solidFill>
                  <a:srgbClr val="0070C0"/>
                </a:solidFill>
              </a:rPr>
              <a:t>㎡）通入池分离器进行查漏。</a:t>
            </a:r>
            <a:r>
              <a:rPr lang="en-US" altLang="zh-CN" sz="3200" b="1" dirty="0">
                <a:solidFill>
                  <a:srgbClr val="0070C0"/>
                </a:solidFill>
              </a:rPr>
              <a:t>14</a:t>
            </a:r>
            <a:r>
              <a:rPr lang="zh-CN" altLang="en-US" sz="3200" b="1" dirty="0">
                <a:solidFill>
                  <a:srgbClr val="0070C0"/>
                </a:solidFill>
              </a:rPr>
              <a:t>时</a:t>
            </a:r>
            <a:r>
              <a:rPr lang="en-US" altLang="zh-CN" sz="3200" b="1" dirty="0">
                <a:solidFill>
                  <a:srgbClr val="0070C0"/>
                </a:solidFill>
              </a:rPr>
              <a:t>29</a:t>
            </a:r>
            <a:r>
              <a:rPr lang="zh-CN" altLang="en-US" sz="3200" b="1" dirty="0">
                <a:solidFill>
                  <a:srgbClr val="0070C0"/>
                </a:solidFill>
              </a:rPr>
              <a:t>分，最边上一根池分离管与塔壁之间的一块三角形密封板突然崩出，击中两人头部，造成</a:t>
            </a:r>
            <a:r>
              <a:rPr lang="en-US" altLang="zh-CN" sz="3200" b="1" dirty="0">
                <a:solidFill>
                  <a:srgbClr val="0070C0"/>
                </a:solidFill>
              </a:rPr>
              <a:t>2</a:t>
            </a:r>
            <a:r>
              <a:rPr lang="zh-CN" altLang="en-US" sz="3200" b="1" dirty="0">
                <a:solidFill>
                  <a:srgbClr val="0070C0"/>
                </a:solidFill>
              </a:rPr>
              <a:t>人死亡。</a:t>
            </a:r>
            <a:endParaRPr lang="zh-CN" altLang="en-US" sz="3200" b="1" dirty="0">
              <a:solidFill>
                <a:srgbClr val="0070C0"/>
              </a:solidFill>
            </a:endParaRPr>
          </a:p>
          <a:p>
            <a:pPr>
              <a:buNone/>
            </a:pPr>
            <a:endParaRPr lang="zh-CN" altLang="en-US" sz="3200" b="1" dirty="0">
              <a:solidFill>
                <a:srgbClr val="0070C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280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2800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28005"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dirty="0"/>
              <a:t>     </a:t>
            </a:r>
            <a:r>
              <a:rPr lang="en-US" altLang="zh-CN" sz="2400" b="1" dirty="0">
                <a:solidFill>
                  <a:srgbClr val="0070C0"/>
                </a:solidFill>
              </a:rPr>
              <a:t>(2)</a:t>
            </a:r>
            <a:r>
              <a:rPr lang="zh-CN" altLang="en-US" sz="2400" b="1" dirty="0">
                <a:solidFill>
                  <a:srgbClr val="0070C0"/>
                </a:solidFill>
              </a:rPr>
              <a:t>实现全过程安全控制</a:t>
            </a:r>
            <a:r>
              <a:rPr lang="zh-CN" altLang="en-US" sz="2400" dirty="0">
                <a:solidFill>
                  <a:srgbClr val="0070C0"/>
                </a:solidFill>
              </a:rPr>
              <a:t>。在施工之前进行安全性预评价，可避免选用不安全的工艺流程以及不合适的设备、设施，提出降低或消除危险的有效方法。竣工后进行的验收评价，可查出设计中的缺陷和不足，及早采取改进和预防措施，投产</a:t>
            </a:r>
            <a:r>
              <a:rPr lang="zh-CN" altLang="en-US" sz="2400" dirty="0">
                <a:solidFill>
                  <a:srgbClr val="0070C0"/>
                </a:solidFill>
              </a:rPr>
              <a:t>后进行的现状安全评价，为进一步采取降低危险性的措施提供依据。</a:t>
            </a:r>
            <a:endParaRPr lang="zh-CN" altLang="en-US" sz="2400" dirty="0">
              <a:solidFill>
                <a:srgbClr val="0070C0"/>
              </a:solidFill>
            </a:endParaRPr>
          </a:p>
          <a:p>
            <a:pPr>
              <a:buNone/>
            </a:pPr>
            <a:r>
              <a:rPr lang="zh-CN" altLang="en-US" sz="2400" dirty="0">
                <a:solidFill>
                  <a:srgbClr val="0070C0"/>
                </a:solidFill>
              </a:rPr>
              <a:t>     </a:t>
            </a:r>
            <a:r>
              <a:rPr lang="en-US" altLang="zh-CN" sz="2400" b="1" dirty="0">
                <a:solidFill>
                  <a:srgbClr val="0070C0"/>
                </a:solidFill>
              </a:rPr>
              <a:t>(3)</a:t>
            </a:r>
            <a:r>
              <a:rPr lang="zh-CN" altLang="en-US" sz="2400" b="1" dirty="0">
                <a:solidFill>
                  <a:srgbClr val="0070C0"/>
                </a:solidFill>
              </a:rPr>
              <a:t>建立系统安全的最优方案，为决策者提供依据</a:t>
            </a:r>
            <a:r>
              <a:rPr lang="zh-CN" altLang="en-US" sz="2400" dirty="0">
                <a:solidFill>
                  <a:srgbClr val="0070C0"/>
                </a:solidFill>
              </a:rPr>
              <a:t>。通过安全性评价，分析系统存在的危险源及其分布部位、数目，预测事故发生的概率、事故严重度，提出应采取的安全对策措施等，决策者可以根据评价结果选择系统安全最优方案和管理决策。</a:t>
            </a:r>
            <a:endParaRPr lang="zh-CN" altLang="en-US" sz="2400" dirty="0">
              <a:solidFill>
                <a:srgbClr val="0070C0"/>
              </a:solidFill>
            </a:endParaRPr>
          </a:p>
          <a:p>
            <a:pPr>
              <a:buNone/>
            </a:pPr>
            <a:r>
              <a:rPr lang="zh-CN" altLang="en-US" sz="2400" dirty="0">
                <a:solidFill>
                  <a:srgbClr val="0070C0"/>
                </a:solidFill>
              </a:rPr>
              <a:t>     </a:t>
            </a:r>
            <a:r>
              <a:rPr lang="en-US" altLang="zh-CN" sz="2400" b="1" dirty="0">
                <a:solidFill>
                  <a:srgbClr val="0070C0"/>
                </a:solidFill>
              </a:rPr>
              <a:t>(4)</a:t>
            </a:r>
            <a:r>
              <a:rPr lang="zh-CN" altLang="en-US" sz="2400" b="1" dirty="0">
                <a:solidFill>
                  <a:srgbClr val="0070C0"/>
                </a:solidFill>
              </a:rPr>
              <a:t>为实现安全管理的标准化和科学化创造条件</a:t>
            </a:r>
            <a:r>
              <a:rPr lang="zh-CN" altLang="en-US" sz="2400" dirty="0">
                <a:solidFill>
                  <a:srgbClr val="0070C0"/>
                </a:solidFill>
              </a:rPr>
              <a:t>。通过对设备、设施或系统在生产过程中的安全性是否符合有关技术标准、规范以及相关规定进行评价，对照技术标准和规范找出其中存在的问题和不足，以实现安全技术、安全管理的标准化和科学化。</a:t>
            </a:r>
            <a:endParaRPr lang="zh-CN" altLang="en-US" sz="2400" dirty="0">
              <a:solidFill>
                <a:srgbClr val="0070C0"/>
              </a:solidFill>
            </a:endParaRP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290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2902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29029"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b="1" dirty="0"/>
              <a:t>        </a:t>
            </a:r>
            <a:r>
              <a:rPr lang="en-US" altLang="zh-CN" sz="2400" b="1" dirty="0">
                <a:solidFill>
                  <a:srgbClr val="C00000"/>
                </a:solidFill>
              </a:rPr>
              <a:t>4</a:t>
            </a:r>
            <a:r>
              <a:rPr lang="zh-CN" altLang="en-US" sz="2400" b="1" dirty="0">
                <a:solidFill>
                  <a:srgbClr val="C00000"/>
                </a:solidFill>
              </a:rPr>
              <a:t>、安全评价的必要性和意义。</a:t>
            </a:r>
            <a:endParaRPr lang="zh-CN" altLang="en-US" sz="2400" dirty="0">
              <a:solidFill>
                <a:srgbClr val="C00000"/>
              </a:solidFill>
            </a:endParaRPr>
          </a:p>
          <a:p>
            <a:pPr>
              <a:buNone/>
            </a:pPr>
            <a:r>
              <a:rPr lang="zh-CN" altLang="en-US" sz="2400" dirty="0">
                <a:solidFill>
                  <a:srgbClr val="C00000"/>
                </a:solidFill>
              </a:rPr>
              <a:t>        安全性评价同各种总结性、考核性评价不同，它只着眼于现时存在的，对今后事故发生有影响的</a:t>
            </a:r>
            <a:r>
              <a:rPr lang="zh-CN" altLang="en-US" sz="2400" dirty="0">
                <a:solidFill>
                  <a:srgbClr val="C00000"/>
                </a:solidFill>
                <a:latin typeface="Verdana" panose="020B0604030504040204" pitchFamily="2" charset="0"/>
              </a:rPr>
              <a:t>—</a:t>
            </a:r>
            <a:r>
              <a:rPr lang="zh-CN" altLang="en-US" sz="2400" dirty="0">
                <a:solidFill>
                  <a:srgbClr val="C00000"/>
                </a:solidFill>
              </a:rPr>
              <a:t>切重要危险因素，而不涉及这些危险因素是由本单位还是外单位造成的，也不涉及过去彻底清除的危险因素。它的目的是评价出</a:t>
            </a:r>
            <a:r>
              <a:rPr lang="zh-CN" altLang="en-US" sz="2400" dirty="0">
                <a:solidFill>
                  <a:srgbClr val="C00000"/>
                </a:solidFill>
                <a:latin typeface="Verdana" panose="020B0604030504040204" pitchFamily="2" charset="0"/>
              </a:rPr>
              <a:t>—</a:t>
            </a:r>
            <a:r>
              <a:rPr lang="zh-CN" altLang="en-US" sz="2400" dirty="0">
                <a:solidFill>
                  <a:srgbClr val="C00000"/>
                </a:solidFill>
              </a:rPr>
              <a:t>个单位安全基础的现状和安全工作水平，也就是评出</a:t>
            </a:r>
            <a:r>
              <a:rPr lang="zh-CN" altLang="en-US" sz="2400" dirty="0">
                <a:solidFill>
                  <a:srgbClr val="C00000"/>
                </a:solidFill>
                <a:latin typeface="Verdana" panose="020B0604030504040204" pitchFamily="2" charset="0"/>
              </a:rPr>
              <a:t>—</a:t>
            </a:r>
            <a:r>
              <a:rPr lang="zh-CN" altLang="en-US" sz="2400" dirty="0">
                <a:solidFill>
                  <a:srgbClr val="C00000"/>
                </a:solidFill>
              </a:rPr>
              <a:t>个单位各方面危险因素的多少及严重程度，以明确反事故斗争的重点和需要采取的反事故措施。各种总结性，考核性评价以及达标创一流评价考核，主要是评价前一段时间被评单位的工作水平，虽然在评价中也会涉及到安全生产的不足之处，提出一些问题。但由于目的不同，侧重点不同，难以真正对一个单位安全性进行实事求是评价，因此不能以总性、考核性检查评价代替安全性评价。所以安全性评价的功能是总结性、性、考核性评移评价无法取代的。</a:t>
            </a:r>
            <a:endParaRPr lang="zh-CN" altLang="en-US" sz="2400" dirty="0">
              <a:solidFill>
                <a:srgbClr val="C00000"/>
              </a:solidFill>
            </a:endParaRP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300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3005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30053" name="Rectangle 3"/>
          <p:cNvSpPr>
            <a:spLocks noGrp="1"/>
          </p:cNvSpPr>
          <p:nvPr>
            <p:ph type="body" idx="4294967295"/>
          </p:nvPr>
        </p:nvSpPr>
        <p:spPr>
          <a:xfrm>
            <a:off x="1454150" y="1571625"/>
            <a:ext cx="9213850" cy="4714875"/>
          </a:xfrm>
          <a:ln/>
        </p:spPr>
        <p:txBody>
          <a:bodyPr vert="horz" wrap="square" anchor="t" anchorCtr="0"/>
          <a:p>
            <a:pPr>
              <a:buNone/>
            </a:pPr>
            <a:r>
              <a:rPr lang="en-US" altLang="zh-CN" sz="2400"/>
              <a:t>         </a:t>
            </a:r>
            <a:r>
              <a:rPr lang="zh-CN" altLang="en-US" sz="2800">
                <a:solidFill>
                  <a:srgbClr val="C00000"/>
                </a:solidFill>
              </a:rPr>
              <a:t>只是对事故、障碍等已经发生的情况和事故暴露的问题进行综合分析评价，对于客观存在的潜伏性危险因素都很少涉及，通常是按事故、障碍次数的多少，事故率高低，有无重大、特大事故以及创造几个百日无事故纪录等来进行评价其健康状况。所以一个单位仅仅通过事事故，障碍异常的分析，很难准确地评价出这个单位的安全基础处于什么水平。往往只能大体上或凭印象给予评价，如“不牢”、“薄弱。、“有差距刀，“水平低”等等，但“不牢”到什么程度，什么叫安全水平低，就缺乏科学的依据。因此安全情况的的底数总是是不清，安全性评价的目的，就是为了解决这样</a:t>
            </a:r>
            <a:r>
              <a:rPr lang="en-US" altLang="zh-CN" sz="2800">
                <a:solidFill>
                  <a:srgbClr val="C00000"/>
                </a:solidFill>
                <a:latin typeface="Verdana" panose="020B0604030504040204" pitchFamily="2" charset="0"/>
              </a:rPr>
              <a:t>—</a:t>
            </a:r>
            <a:r>
              <a:rPr lang="zh-CN" altLang="en-US" sz="2800">
                <a:solidFill>
                  <a:srgbClr val="C00000"/>
                </a:solidFill>
              </a:rPr>
              <a:t>个生产管理上迫切需要解决的问题。</a:t>
            </a:r>
            <a:endParaRPr lang="zh-CN" altLang="en-US" sz="2800">
              <a:solidFill>
                <a:srgbClr val="C00000"/>
              </a:solidFill>
            </a:endParaRP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310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3107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31077"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dirty="0"/>
              <a:t>       </a:t>
            </a:r>
            <a:r>
              <a:rPr lang="zh-CN" altLang="en-US" sz="2400" dirty="0">
                <a:solidFill>
                  <a:srgbClr val="C00000"/>
                </a:solidFill>
              </a:rPr>
              <a:t>安全评价的意义在于可有效地预防和减少事故的发生，减少财产损失和人员伤亡。安全评价与日常安全管理工作不同，它是从技术方面分析、论证和评估产生损失和伤害的可能性、影响范围及严重程度，提出应采取的对策措施。具体包括以下五个方面：</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安全性评价是是安全生产管理的一个必要组成部分。安全性评价</a:t>
            </a:r>
            <a:r>
              <a:rPr lang="zh-CN" altLang="en-US" sz="2400" b="1" dirty="0">
                <a:solidFill>
                  <a:srgbClr val="C00000"/>
                </a:solidFill>
              </a:rPr>
              <a:t>，</a:t>
            </a:r>
            <a:r>
              <a:rPr lang="zh-CN" altLang="en-US" sz="2400" dirty="0">
                <a:solidFill>
                  <a:srgbClr val="C00000"/>
                </a:solidFill>
              </a:rPr>
              <a:t>在贯彻安全生产方针中有着十分重要的作用。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有助于上级</a:t>
            </a:r>
            <a:r>
              <a:rPr lang="zh-CN" altLang="en-US" sz="2400" dirty="0">
                <a:solidFill>
                  <a:srgbClr val="C00000"/>
                </a:solidFill>
              </a:rPr>
              <a:t>部门对企业的安全生产进行宏观控制。</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有助于安全投资的合理选择。</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有助于提高生产经营单位的安全管理水平。安全评价可以使生产经营单位的安全管理变事后处理为事先预测和预防。</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有助于生产经营单位提高经济效益。企业</a:t>
            </a:r>
            <a:r>
              <a:rPr lang="zh-CN" altLang="en-US" sz="2400" dirty="0">
                <a:solidFill>
                  <a:srgbClr val="C00000"/>
                </a:solidFill>
              </a:rPr>
              <a:t>的安全生产水平的提高可带来经济效益的提高。</a:t>
            </a:r>
            <a:endParaRPr lang="zh-CN" altLang="en-US" sz="2400" dirty="0">
              <a:solidFill>
                <a:srgbClr val="C00000"/>
              </a:solidFill>
            </a:endParaRP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320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3210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32101"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dirty="0"/>
              <a:t>     </a:t>
            </a:r>
            <a:r>
              <a:rPr lang="zh-CN" altLang="en-US" sz="2400" b="1" dirty="0">
                <a:solidFill>
                  <a:srgbClr val="0070C0"/>
                </a:solidFill>
              </a:rPr>
              <a:t>（二）安全评性价的分类</a:t>
            </a:r>
            <a:endParaRPr lang="zh-CN" altLang="en-US" sz="2400" dirty="0">
              <a:solidFill>
                <a:srgbClr val="0070C0"/>
              </a:solidFill>
            </a:endParaRPr>
          </a:p>
          <a:p>
            <a:pPr>
              <a:buNone/>
            </a:pPr>
            <a:r>
              <a:rPr lang="zh-CN" altLang="en-US" sz="2400" dirty="0">
                <a:solidFill>
                  <a:srgbClr val="0070C0"/>
                </a:solidFill>
              </a:rPr>
              <a:t>       </a:t>
            </a:r>
            <a:r>
              <a:rPr lang="zh-CN" altLang="en-US" sz="2400" b="1" dirty="0">
                <a:solidFill>
                  <a:srgbClr val="0070C0"/>
                </a:solidFill>
              </a:rPr>
              <a:t>安全性评价</a:t>
            </a:r>
            <a:r>
              <a:rPr lang="zh-CN" altLang="en-US" sz="2400" dirty="0">
                <a:solidFill>
                  <a:srgbClr val="0070C0"/>
                </a:solidFill>
              </a:rPr>
              <a:t>分为安全预评价、安全验收评价、安全现状评价、并网安全性评价和专项安全评价五类：</a:t>
            </a:r>
            <a:endParaRPr lang="zh-CN" altLang="en-US" sz="2400"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1</a:t>
            </a:r>
            <a:r>
              <a:rPr lang="zh-CN" altLang="en-US" sz="2400" b="1" dirty="0">
                <a:solidFill>
                  <a:srgbClr val="0070C0"/>
                </a:solidFill>
              </a:rPr>
              <a:t>、安全预评价。</a:t>
            </a:r>
            <a:r>
              <a:rPr lang="zh-CN" altLang="en-US" sz="2400" dirty="0">
                <a:solidFill>
                  <a:srgbClr val="0070C0"/>
                </a:solidFill>
              </a:rPr>
              <a:t>安全预评价实际上就是在</a:t>
            </a:r>
            <a:r>
              <a:rPr lang="zh-CN" altLang="en-US" sz="2400" b="1" dirty="0">
                <a:solidFill>
                  <a:srgbClr val="0070C0"/>
                </a:solidFill>
              </a:rPr>
              <a:t>项目建设前</a:t>
            </a:r>
            <a:r>
              <a:rPr lang="zh-CN" altLang="en-US" sz="2400" dirty="0">
                <a:solidFill>
                  <a:srgbClr val="0070C0"/>
                </a:solidFill>
              </a:rPr>
              <a:t>，应用安全评价的原理和方法对该项目的危险性、危害性进行预测性评价、分析和预測及有害因素的种类和程度，提策措施及建议。</a:t>
            </a:r>
            <a:endParaRPr lang="zh-CN" altLang="en-US" sz="2400"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2</a:t>
            </a:r>
            <a:r>
              <a:rPr lang="zh-CN" altLang="en-US" sz="2400" b="1" dirty="0">
                <a:solidFill>
                  <a:srgbClr val="0070C0"/>
                </a:solidFill>
              </a:rPr>
              <a:t>、安全验收评价（包括并网安全性评价）。</a:t>
            </a:r>
            <a:r>
              <a:rPr lang="zh-CN" altLang="en-US" sz="2400" dirty="0">
                <a:solidFill>
                  <a:srgbClr val="0070C0"/>
                </a:solidFill>
              </a:rPr>
              <a:t>安全验收评价是在建设项目竣工验收之前、试生产运行正常之后，通过对建设项目的设施、设备、装置实际运行状况及管理状况的安全评价，查找该建设项目投产后存在的危险、有害因素，确定其程度，提出合理可行的安全对策措施及建议。另外，通过安全验收，还可检查生产经营单位对《安全生产法</a:t>
            </a:r>
            <a:r>
              <a:rPr lang="zh-CN" altLang="en-US" sz="2400" dirty="0">
                <a:solidFill>
                  <a:srgbClr val="0070C0"/>
                </a:solidFill>
              </a:rPr>
              <a:t>》的落实情况。</a:t>
            </a:r>
            <a:endParaRPr lang="zh-CN" altLang="en-US" sz="2400" dirty="0">
              <a:solidFill>
                <a:srgbClr val="0070C0"/>
              </a:solidFill>
            </a:endParaRP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331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3312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33125"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b="1" dirty="0">
                <a:solidFill>
                  <a:srgbClr val="0070C0"/>
                </a:solidFill>
              </a:rPr>
              <a:t>     </a:t>
            </a:r>
            <a:r>
              <a:rPr lang="en-US" altLang="zh-CN" sz="2400" b="1" dirty="0">
                <a:solidFill>
                  <a:srgbClr val="0070C0"/>
                </a:solidFill>
              </a:rPr>
              <a:t>3</a:t>
            </a:r>
            <a:r>
              <a:rPr lang="zh-CN" altLang="en-US" sz="2400" b="1" dirty="0">
                <a:solidFill>
                  <a:srgbClr val="0070C0"/>
                </a:solidFill>
              </a:rPr>
              <a:t>、安全现状评价。</a:t>
            </a:r>
            <a:r>
              <a:rPr lang="zh-CN" altLang="en-US" sz="2400" dirty="0">
                <a:solidFill>
                  <a:srgbClr val="0070C0"/>
                </a:solidFill>
              </a:rPr>
              <a:t>安全现状评价是针对系统及工程的安全现状进行的安全评价，通过评价查找其存在的危险和有害因素，确定其程度，提出合理可行的安全对策措施及建议。对生产设备、设施及安全管理状况进行的全面安全评价，是根据政府有关法规或生产经营单位职业安全、健康、环境保护的管理要求进行的。</a:t>
            </a:r>
            <a:endParaRPr lang="zh-CN" altLang="en-US" sz="2400"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4</a:t>
            </a:r>
            <a:r>
              <a:rPr lang="zh-CN" altLang="en-US" sz="2400" b="1" dirty="0">
                <a:solidFill>
                  <a:srgbClr val="0070C0"/>
                </a:solidFill>
              </a:rPr>
              <a:t>、安全专项评价。</a:t>
            </a:r>
            <a:r>
              <a:rPr lang="zh-CN" altLang="en-US" sz="2400" dirty="0">
                <a:solidFill>
                  <a:srgbClr val="0070C0"/>
                </a:solidFill>
              </a:rPr>
              <a:t>安全专项评价是根据政府有关管理部门的要求，对专项安全问题进行的专题安全分析评价，如危险化学品专项安全评价、非煤矿山专项安全评价等。</a:t>
            </a:r>
            <a:r>
              <a:rPr lang="zh-CN" altLang="en-US" sz="2400" b="1" dirty="0">
                <a:solidFill>
                  <a:srgbClr val="0070C0"/>
                </a:solidFill>
              </a:rPr>
              <a:t>安全专项评价</a:t>
            </a:r>
            <a:r>
              <a:rPr lang="zh-CN" altLang="en-US" sz="2400" dirty="0">
                <a:solidFill>
                  <a:srgbClr val="0070C0"/>
                </a:solidFill>
              </a:rPr>
              <a:t>一般是针对某一项活动或某一个场所，如一个特定的行业、产品、生产方式、生产工艺或生产装置等存在的危险及有害因素进行的安全评价，目的是查找其中存在的危险及有害因素，确定其程度，提出合理可行的安全对策措施及建议。</a:t>
            </a:r>
            <a:endParaRPr lang="zh-CN" altLang="en-US" sz="2400" dirty="0">
              <a:solidFill>
                <a:srgbClr val="0070C0"/>
              </a:solidFill>
            </a:endParaRP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341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3414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34149"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b="1" dirty="0">
                <a:solidFill>
                  <a:srgbClr val="0070C0"/>
                </a:solidFill>
              </a:rPr>
              <a:t>    </a:t>
            </a:r>
            <a:r>
              <a:rPr lang="zh-CN" altLang="en-US" sz="2400" b="1" dirty="0">
                <a:solidFill>
                  <a:srgbClr val="C00000"/>
                </a:solidFill>
              </a:rPr>
              <a:t>（四）安全性评价的规范标准</a:t>
            </a:r>
            <a:endParaRPr lang="zh-CN" altLang="en-US" sz="2400" dirty="0">
              <a:solidFill>
                <a:srgbClr val="C00000"/>
              </a:solidFill>
            </a:endParaRPr>
          </a:p>
          <a:p>
            <a:pPr>
              <a:buNone/>
            </a:pPr>
            <a:r>
              <a:rPr lang="zh-CN" altLang="en-US" sz="2400" dirty="0">
                <a:solidFill>
                  <a:srgbClr val="C00000"/>
                </a:solidFill>
              </a:rPr>
              <a:t>       为了规范安全评价行为，确保安全评价的科学性、公正性和严肃性，国家安全生产监督管理部门制定发布了安全评价通则、各类安全评价导则及主要行业部门的安全评价价导则，这些规范为安全评价活动规定了基本原则、目的、要求、程序和方法，是安全评价工作所必须遵循的指南。安全性评价规范体系可分为</a:t>
            </a:r>
            <a:r>
              <a:rPr lang="zh-CN" altLang="en-US" sz="2400" dirty="0">
                <a:solidFill>
                  <a:srgbClr val="C00000"/>
                </a:solidFill>
              </a:rPr>
              <a:t>：</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）安全评价通则。</a:t>
            </a:r>
            <a:r>
              <a:rPr lang="zh-CN" altLang="en-US" sz="2400" dirty="0">
                <a:solidFill>
                  <a:srgbClr val="C00000"/>
                </a:solidFill>
              </a:rPr>
              <a:t>安全评价通则是规范安全评价工作的总纲，是安全评价活动的总体指南。规定了所有安全评价工作的基本原则、目的、要求、程序和方法，对安全评价进行了分类和定义，对安全评价的内容：程序以及安全评价报告评审与管理程序作了原则性说明，对安全评价导则和细则的规范对象作了原则性的规定，但这些原则性规定在具体实施时需要更详细的规范支持。</a:t>
            </a:r>
            <a:endParaRPr lang="zh-CN" altLang="en-US" sz="2400" dirty="0">
              <a:solidFill>
                <a:srgbClr val="C00000"/>
              </a:solidFill>
            </a:endParaRP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351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3517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35173" name="Rectangle 3"/>
          <p:cNvSpPr>
            <a:spLocks noGrp="1"/>
          </p:cNvSpPr>
          <p:nvPr>
            <p:ph type="body" idx="4294967295"/>
          </p:nvPr>
        </p:nvSpPr>
        <p:spPr>
          <a:xfrm>
            <a:off x="1524000" y="1643063"/>
            <a:ext cx="9144000" cy="4643437"/>
          </a:xfrm>
          <a:ln/>
        </p:spPr>
        <p:txBody>
          <a:bodyPr vert="horz" wrap="square" anchor="t" anchorCtr="0"/>
          <a:p>
            <a:pPr>
              <a:buNone/>
            </a:pPr>
            <a:r>
              <a:rPr lang="zh-CN" altLang="en-US" sz="2400" b="1" dirty="0"/>
              <a:t>     </a:t>
            </a:r>
            <a:r>
              <a:rPr lang="zh-CN" altLang="en-US" sz="2400" b="1" dirty="0">
                <a:solidFill>
                  <a:srgbClr val="C00000"/>
                </a:solidFill>
              </a:rPr>
              <a:t>（</a:t>
            </a:r>
            <a:r>
              <a:rPr lang="en-US" altLang="zh-CN" sz="2400" b="1" dirty="0">
                <a:solidFill>
                  <a:srgbClr val="C00000"/>
                </a:solidFill>
              </a:rPr>
              <a:t>2</a:t>
            </a:r>
            <a:r>
              <a:rPr lang="zh-CN" altLang="en-US" sz="2400" b="1" dirty="0">
                <a:solidFill>
                  <a:srgbClr val="C00000"/>
                </a:solidFill>
              </a:rPr>
              <a:t>）安全评价导则。</a:t>
            </a:r>
            <a:r>
              <a:rPr lang="zh-CN" altLang="en-US" sz="2400" dirty="0">
                <a:solidFill>
                  <a:srgbClr val="C00000"/>
                </a:solidFill>
              </a:rPr>
              <a:t>各类安全评价导则是根据安全评价通则的总体要求制定的，是安全评价通则总体指南的具体化和细化。通过导则细化后的规范更具可依据性和可实施性，为安全评价提供了易于遵循的规定。目前已发布的安全评价导则，按安全评价种类划分，有安全预评价导则、安全验收评价导则、安全现状评价导则以及专项安全评价导则；按行业业划分，有煤矿安全评价导则、非煤矿山安全评价导则、陆上石油和天然气开采业安全评价导则、水电站大坝安全评价导则等。</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）安全评价实施细则。</a:t>
            </a:r>
            <a:r>
              <a:rPr lang="zh-CN" altLang="en-US" sz="2400" dirty="0">
                <a:solidFill>
                  <a:srgbClr val="C00000"/>
                </a:solidFill>
              </a:rPr>
              <a:t>安全评价实施细则是在某些特殊情况或特殊要求下，根据安全评价通则制定的内容更为详细的安全评价规范（</a:t>
            </a:r>
            <a:r>
              <a:rPr lang="zh-CN" altLang="en-US" sz="2400" b="1" dirty="0">
                <a:solidFill>
                  <a:srgbClr val="FF0000"/>
                </a:solidFill>
              </a:rPr>
              <a:t>火力发电厂、水力发电厂和风电场安全性评价标准及</a:t>
            </a:r>
            <a:r>
              <a:rPr lang="zh-CN" altLang="en-US" sz="2400" b="1" dirty="0">
                <a:solidFill>
                  <a:srgbClr val="FF0000"/>
                </a:solidFill>
              </a:rPr>
              <a:t>实施细则）。</a:t>
            </a:r>
            <a:endParaRPr lang="zh-CN" altLang="en-US" sz="2400" b="1" dirty="0">
              <a:solidFill>
                <a:srgbClr val="FF0000"/>
              </a:solidFill>
            </a:endParaRP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Rectangle 2"/>
          <p:cNvSpPr>
            <a:spLocks noGrp="1"/>
          </p:cNvSpPr>
          <p:nvPr>
            <p:ph type="title" idx="4294967295"/>
          </p:nvPr>
        </p:nvSpPr>
        <p:spPr>
          <a:ln/>
        </p:spPr>
        <p:txBody>
          <a:bodyPr vert="horz" wrap="square" anchor="b" anchorCtr="0"/>
          <a:p>
            <a:pPr eaLnBrk="1" hangingPunct="1"/>
            <a:r>
              <a:rPr lang="zh-CN" altLang="en-US" sz="4000" b="1">
                <a:solidFill>
                  <a:srgbClr val="CC0000"/>
                </a:solidFill>
                <a:latin typeface="华文隶书" panose="02010800040101010101" pitchFamily="2" charset="-122"/>
                <a:ea typeface="华文隶书" panose="02010800040101010101" pitchFamily="2" charset="-122"/>
              </a:rPr>
              <a:t>有关安全的几个基本概念</a:t>
            </a:r>
            <a:endParaRPr lang="zh-CN" altLang="en-US" sz="4000" b="1">
              <a:solidFill>
                <a:srgbClr val="CC0000"/>
              </a:solidFill>
              <a:latin typeface="华文隶书" panose="02010800040101010101" pitchFamily="2" charset="-122"/>
              <a:ea typeface="华文隶书" panose="02010800040101010101" pitchFamily="2" charset="-122"/>
            </a:endParaRPr>
          </a:p>
        </p:txBody>
      </p:sp>
      <p:sp>
        <p:nvSpPr>
          <p:cNvPr id="136195" name="Rectangle 3"/>
          <p:cNvSpPr>
            <a:spLocks noGrp="1"/>
          </p:cNvSpPr>
          <p:nvPr>
            <p:ph type="body" idx="4294967295"/>
          </p:nvPr>
        </p:nvSpPr>
        <p:spPr>
          <a:xfrm>
            <a:off x="1524000" y="1752600"/>
            <a:ext cx="8567738" cy="4267200"/>
          </a:xfrm>
          <a:ln/>
        </p:spPr>
        <p:txBody>
          <a:bodyPr vert="horz" wrap="square" anchor="t" anchorCtr="0"/>
          <a:p>
            <a:pPr eaLnBrk="1" hangingPunct="1">
              <a:lnSpc>
                <a:spcPct val="90000"/>
              </a:lnSpc>
              <a:buNone/>
            </a:pPr>
            <a:r>
              <a:rPr lang="zh-CN" altLang="en-US" b="1" dirty="0">
                <a:solidFill>
                  <a:srgbClr val="000099"/>
                </a:solidFill>
                <a:effectLst>
                  <a:outerShdw blurRad="38100" dist="38100" dir="2700000">
                    <a:srgbClr val="000000"/>
                  </a:outerShdw>
                </a:effectLst>
                <a:latin typeface="楷体_GB2312" pitchFamily="1" charset="-122"/>
                <a:ea typeface="楷体_GB2312" pitchFamily="1" charset="-122"/>
              </a:rPr>
              <a:t>   </a:t>
            </a:r>
            <a:r>
              <a:rPr lang="en-US" altLang="zh-CN" sz="3600" b="1" dirty="0">
                <a:solidFill>
                  <a:srgbClr val="000099"/>
                </a:solidFill>
                <a:effectLst>
                  <a:outerShdw blurRad="38100" dist="38100" dir="2700000">
                    <a:srgbClr val="000000"/>
                  </a:outerShdw>
                </a:effectLst>
                <a:latin typeface="楷体_GB2312" pitchFamily="1" charset="-122"/>
                <a:ea typeface="楷体_GB2312" pitchFamily="1" charset="-122"/>
              </a:rPr>
              <a:t>1</a:t>
            </a:r>
            <a:r>
              <a:rPr lang="zh-CN" altLang="en-US" sz="3600" b="1" dirty="0">
                <a:solidFill>
                  <a:srgbClr val="000099"/>
                </a:solidFill>
                <a:effectLst>
                  <a:outerShdw blurRad="38100" dist="38100" dir="2700000">
                    <a:srgbClr val="000000"/>
                  </a:outerShdw>
                </a:effectLst>
                <a:latin typeface="楷体_GB2312" pitchFamily="1" charset="-122"/>
                <a:ea typeface="楷体_GB2312" pitchFamily="1" charset="-122"/>
              </a:rPr>
              <a:t>、什么叫管理？</a:t>
            </a:r>
            <a:br>
              <a:rPr lang="zh-CN" altLang="en-US" sz="3600" b="1" dirty="0">
                <a:solidFill>
                  <a:srgbClr val="000099"/>
                </a:solidFill>
                <a:effectLst>
                  <a:outerShdw blurRad="38100" dist="38100" dir="2700000">
                    <a:srgbClr val="000000"/>
                  </a:outerShdw>
                </a:effectLst>
                <a:latin typeface="楷体_GB2312" pitchFamily="1" charset="-122"/>
                <a:ea typeface="楷体_GB2312" pitchFamily="1" charset="-122"/>
              </a:rPr>
            </a:br>
            <a:r>
              <a:rPr lang="zh-CN" altLang="en-US" sz="3600" b="1" dirty="0">
                <a:solidFill>
                  <a:schemeClr val="accent2"/>
                </a:solidFill>
                <a:effectLst>
                  <a:outerShdw blurRad="38100" dist="38100" dir="2700000">
                    <a:srgbClr val="000000"/>
                  </a:outerShdw>
                </a:effectLst>
                <a:latin typeface="楷体_GB2312" pitchFamily="1" charset="-122"/>
                <a:ea typeface="楷体_GB2312" pitchFamily="1" charset="-122"/>
              </a:rPr>
              <a:t>  </a:t>
            </a:r>
            <a:r>
              <a:rPr lang="zh-CN" altLang="en-US" sz="3600" b="1" dirty="0">
                <a:solidFill>
                  <a:srgbClr val="0070C0"/>
                </a:solidFill>
                <a:effectLst>
                  <a:outerShdw blurRad="38100" dist="38100" dir="2700000">
                    <a:srgbClr val="000000"/>
                  </a:outerShdw>
                </a:effectLst>
                <a:latin typeface="楷体_GB2312" pitchFamily="1" charset="-122"/>
                <a:ea typeface="楷体_GB2312" pitchFamily="1" charset="-122"/>
              </a:rPr>
              <a:t>管理学中指社会组织中为实现预期目标进行的以人为中心的协调活动。    </a:t>
            </a:r>
            <a:endParaRPr lang="zh-CN" altLang="en-US" sz="3600" b="1" dirty="0">
              <a:solidFill>
                <a:srgbClr val="0070C0"/>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r>
              <a:rPr lang="zh-CN" altLang="en-US" sz="3600" b="1" dirty="0">
                <a:solidFill>
                  <a:srgbClr val="0070C0"/>
                </a:solidFill>
                <a:effectLst>
                  <a:outerShdw blurRad="38100" dist="38100" dir="2700000">
                    <a:srgbClr val="000000"/>
                  </a:outerShdw>
                </a:effectLst>
                <a:latin typeface="楷体_GB2312" pitchFamily="1" charset="-122"/>
                <a:ea typeface="楷体_GB2312" pitchFamily="1" charset="-122"/>
              </a:rPr>
              <a:t>     对于现代企业来说：管理是对产品生产的过程控制及对从业人员行为的制约和规范。</a:t>
            </a:r>
            <a:br>
              <a:rPr lang="zh-CN" altLang="en-US" sz="3600" b="1" dirty="0">
                <a:solidFill>
                  <a:srgbClr val="0070C0"/>
                </a:solidFill>
                <a:effectLst>
                  <a:outerShdw blurRad="38100" dist="38100" dir="2700000">
                    <a:srgbClr val="000000"/>
                  </a:outerShdw>
                </a:effectLst>
                <a:latin typeface="楷体_GB2312" pitchFamily="1" charset="-122"/>
                <a:ea typeface="楷体_GB2312" pitchFamily="1" charset="-122"/>
              </a:rPr>
            </a:br>
            <a:r>
              <a:rPr lang="zh-CN" altLang="en-US" sz="3600" b="1" dirty="0">
                <a:solidFill>
                  <a:srgbClr val="0070C0"/>
                </a:solidFill>
                <a:effectLst>
                  <a:outerShdw blurRad="38100" dist="38100" dir="2700000">
                    <a:srgbClr val="000000"/>
                  </a:outerShdw>
                </a:effectLst>
                <a:latin typeface="楷体_GB2312" pitchFamily="1" charset="-122"/>
                <a:ea typeface="楷体_GB2312" pitchFamily="1" charset="-122"/>
              </a:rPr>
              <a:t>  由此可推出：安全管理就是为实现安全目标而对生产过程中的设施、装置所采取的有效控制及对从业人员行为的安全规范。  </a:t>
            </a:r>
            <a:endParaRPr lang="zh-CN" altLang="en-US" sz="3600" b="1" dirty="0">
              <a:solidFill>
                <a:srgbClr val="0070C0"/>
              </a:solidFill>
              <a:effectLst>
                <a:outerShdw blurRad="38100" dist="38100" dir="2700000">
                  <a:srgbClr val="000000"/>
                </a:outerShdw>
              </a:effectLst>
              <a:latin typeface="楷体_GB2312" pitchFamily="1" charset="-122"/>
              <a:ea typeface="楷体_GB2312" pitchFamily="1" charset="-122"/>
            </a:endParaRP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Rectangle 3"/>
          <p:cNvSpPr>
            <a:spLocks noGrp="1"/>
          </p:cNvSpPr>
          <p:nvPr>
            <p:ph type="body" idx="4294967295"/>
          </p:nvPr>
        </p:nvSpPr>
        <p:spPr>
          <a:xfrm>
            <a:off x="1524000" y="1752600"/>
            <a:ext cx="8858250" cy="4267200"/>
          </a:xfrm>
          <a:ln/>
        </p:spPr>
        <p:txBody>
          <a:bodyPr vert="horz" wrap="square" anchor="t" anchorCtr="0"/>
          <a:p>
            <a:pPr eaLnBrk="1" hangingPunct="1">
              <a:lnSpc>
                <a:spcPct val="90000"/>
              </a:lnSpc>
              <a:buNone/>
            </a:pPr>
            <a:r>
              <a:rPr lang="zh-CN" altLang="en-US" sz="3600" b="1" dirty="0">
                <a:solidFill>
                  <a:srgbClr val="000099"/>
                </a:solidFill>
                <a:effectLst>
                  <a:outerShdw blurRad="38100" dist="38100" dir="2700000">
                    <a:srgbClr val="000000"/>
                  </a:outerShdw>
                </a:effectLst>
                <a:latin typeface="楷体_GB2312" pitchFamily="1" charset="-122"/>
                <a:ea typeface="楷体_GB2312" pitchFamily="1" charset="-122"/>
              </a:rPr>
              <a:t>    </a:t>
            </a:r>
            <a:r>
              <a:rPr lang="en-US" altLang="zh-CN" sz="3600" b="1" dirty="0">
                <a:solidFill>
                  <a:srgbClr val="C00000"/>
                </a:solidFill>
                <a:effectLst>
                  <a:outerShdw blurRad="38100" dist="38100" dir="2700000">
                    <a:srgbClr val="000000"/>
                  </a:outerShdw>
                </a:effectLst>
                <a:latin typeface="楷体_GB2312" pitchFamily="1" charset="-122"/>
                <a:ea typeface="楷体_GB2312" pitchFamily="1" charset="-122"/>
              </a:rPr>
              <a:t>2</a:t>
            </a:r>
            <a:r>
              <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rPr>
              <a:t>、安全管理中常见的几个名词的解释</a:t>
            </a:r>
            <a:br>
              <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rPr>
            </a:br>
            <a:r>
              <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rPr>
              <a:t>（</a:t>
            </a:r>
            <a:r>
              <a:rPr lang="en-US" altLang="zh-CN" sz="3600" b="1" dirty="0">
                <a:solidFill>
                  <a:srgbClr val="C00000"/>
                </a:solidFill>
                <a:effectLst>
                  <a:outerShdw blurRad="38100" dist="38100" dir="2700000">
                    <a:srgbClr val="000000"/>
                  </a:outerShdw>
                </a:effectLst>
                <a:latin typeface="楷体_GB2312" pitchFamily="1" charset="-122"/>
                <a:ea typeface="楷体_GB2312" pitchFamily="1" charset="-122"/>
              </a:rPr>
              <a:t>1</a:t>
            </a:r>
            <a:r>
              <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rPr>
              <a:t>）事故： </a:t>
            </a:r>
            <a:br>
              <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rPr>
            </a:br>
            <a:r>
              <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rPr>
              <a:t>  造成死亡、疾病、伤害、财产损失或其它损失的意外事件。</a:t>
            </a:r>
            <a:br>
              <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rPr>
            </a:br>
            <a:r>
              <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rPr>
              <a:t>（</a:t>
            </a:r>
            <a:r>
              <a:rPr lang="en-US" altLang="zh-CN" sz="3600" b="1" dirty="0">
                <a:solidFill>
                  <a:srgbClr val="C00000"/>
                </a:solidFill>
                <a:effectLst>
                  <a:outerShdw blurRad="38100" dist="38100" dir="2700000">
                    <a:srgbClr val="000000"/>
                  </a:outerShdw>
                </a:effectLst>
                <a:latin typeface="楷体_GB2312" pitchFamily="1" charset="-122"/>
                <a:ea typeface="楷体_GB2312" pitchFamily="1" charset="-122"/>
              </a:rPr>
              <a:t>2</a:t>
            </a:r>
            <a:r>
              <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rPr>
              <a:t>）职业安全健康 ：</a:t>
            </a:r>
            <a:br>
              <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rPr>
            </a:br>
            <a:r>
              <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rPr>
              <a:t>  影响工作场所内员工（包括临时工、合同工）、外来人员和其他人员安全与健康的条件和因素。</a:t>
            </a:r>
            <a:endPar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84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843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18437" name="Rectangle 3"/>
          <p:cNvSpPr>
            <a:spLocks noGrp="1"/>
          </p:cNvSpPr>
          <p:nvPr>
            <p:ph type="body" idx="4294967295"/>
          </p:nvPr>
        </p:nvSpPr>
        <p:spPr>
          <a:xfrm>
            <a:off x="1809750" y="1643063"/>
            <a:ext cx="8132763" cy="5214937"/>
          </a:xfrm>
          <a:ln/>
        </p:spPr>
        <p:txBody>
          <a:bodyPr vert="horz" wrap="square" anchor="t" anchorCtr="0"/>
          <a:p>
            <a:pPr>
              <a:buNone/>
            </a:pPr>
            <a:r>
              <a:rPr lang="zh-CN" altLang="en-US" sz="2800" b="1" dirty="0"/>
              <a:t>   </a:t>
            </a:r>
            <a:r>
              <a:rPr lang="en-US" altLang="zh-CN" sz="2800" b="1" dirty="0">
                <a:solidFill>
                  <a:srgbClr val="0070C0"/>
                </a:solidFill>
              </a:rPr>
              <a:t>8</a:t>
            </a:r>
            <a:r>
              <a:rPr lang="zh-CN" altLang="en-US" sz="2800" b="1" dirty="0">
                <a:solidFill>
                  <a:srgbClr val="0070C0"/>
                </a:solidFill>
              </a:rPr>
              <a:t>、</a:t>
            </a:r>
            <a:r>
              <a:rPr lang="en-US" altLang="zh-CN" sz="2800" b="1" dirty="0">
                <a:solidFill>
                  <a:srgbClr val="0070C0"/>
                </a:solidFill>
              </a:rPr>
              <a:t>2010</a:t>
            </a:r>
            <a:r>
              <a:rPr lang="zh-CN" altLang="en-US" sz="2800" b="1" dirty="0">
                <a:solidFill>
                  <a:srgbClr val="0070C0"/>
                </a:solidFill>
              </a:rPr>
              <a:t>年</a:t>
            </a:r>
            <a:r>
              <a:rPr lang="en-US" altLang="zh-CN" sz="2800" b="1" dirty="0">
                <a:solidFill>
                  <a:srgbClr val="0070C0"/>
                </a:solidFill>
              </a:rPr>
              <a:t>4</a:t>
            </a:r>
            <a:r>
              <a:rPr lang="zh-CN" altLang="en-US" sz="2800" b="1" dirty="0">
                <a:solidFill>
                  <a:srgbClr val="0070C0"/>
                </a:solidFill>
              </a:rPr>
              <a:t>月</a:t>
            </a:r>
            <a:r>
              <a:rPr lang="en-US" altLang="zh-CN" sz="2800" b="1" dirty="0">
                <a:solidFill>
                  <a:srgbClr val="0070C0"/>
                </a:solidFill>
              </a:rPr>
              <a:t>21</a:t>
            </a:r>
            <a:r>
              <a:rPr lang="zh-CN" altLang="en-US" sz="2800" b="1" dirty="0">
                <a:solidFill>
                  <a:srgbClr val="0070C0"/>
                </a:solidFill>
              </a:rPr>
              <a:t>日东北某热电厂制粉系统发生爆燃死亡事故。</a:t>
            </a:r>
            <a:r>
              <a:rPr lang="en-US" altLang="zh-CN" sz="2800" b="1" dirty="0">
                <a:solidFill>
                  <a:srgbClr val="0070C0"/>
                </a:solidFill>
              </a:rPr>
              <a:t>21</a:t>
            </a:r>
            <a:r>
              <a:rPr lang="zh-CN" altLang="en-US" sz="2800" b="1" dirty="0">
                <a:solidFill>
                  <a:srgbClr val="0070C0"/>
                </a:solidFill>
              </a:rPr>
              <a:t>日</a:t>
            </a:r>
            <a:r>
              <a:rPr lang="en-US" altLang="zh-CN" sz="2800" b="1" dirty="0">
                <a:solidFill>
                  <a:srgbClr val="0070C0"/>
                </a:solidFill>
              </a:rPr>
              <a:t>10</a:t>
            </a:r>
            <a:r>
              <a:rPr lang="zh-CN" altLang="en-US" sz="2800" b="1" dirty="0">
                <a:solidFill>
                  <a:srgbClr val="0070C0"/>
                </a:solidFill>
              </a:rPr>
              <a:t>时</a:t>
            </a:r>
            <a:r>
              <a:rPr lang="en-US" altLang="zh-CN" sz="2800" b="1" dirty="0">
                <a:solidFill>
                  <a:srgbClr val="0070C0"/>
                </a:solidFill>
              </a:rPr>
              <a:t>05</a:t>
            </a:r>
            <a:r>
              <a:rPr lang="zh-CN" altLang="en-US" sz="2800" b="1" dirty="0">
                <a:solidFill>
                  <a:srgbClr val="0070C0"/>
                </a:solidFill>
              </a:rPr>
              <a:t>分，</a:t>
            </a:r>
            <a:r>
              <a:rPr lang="en-US" altLang="zh-CN" sz="2800" b="1" dirty="0">
                <a:solidFill>
                  <a:srgbClr val="0070C0"/>
                </a:solidFill>
              </a:rPr>
              <a:t>#1</a:t>
            </a:r>
            <a:r>
              <a:rPr lang="zh-CN" altLang="en-US" sz="2800" b="1" dirty="0">
                <a:solidFill>
                  <a:srgbClr val="0070C0"/>
                </a:solidFill>
              </a:rPr>
              <a:t>炉制粉系统</a:t>
            </a:r>
            <a:r>
              <a:rPr lang="en-US" altLang="zh-CN" sz="2800" b="1" dirty="0">
                <a:solidFill>
                  <a:srgbClr val="0070C0"/>
                </a:solidFill>
              </a:rPr>
              <a:t>(</a:t>
            </a:r>
            <a:r>
              <a:rPr lang="zh-CN" altLang="en-US" sz="2800" b="1" dirty="0">
                <a:solidFill>
                  <a:srgbClr val="0070C0"/>
                </a:solidFill>
              </a:rPr>
              <a:t>钢球磨、中间储仓</a:t>
            </a:r>
            <a:r>
              <a:rPr lang="en-US" altLang="zh-CN" sz="2800" b="1" dirty="0">
                <a:solidFill>
                  <a:srgbClr val="0070C0"/>
                </a:solidFill>
              </a:rPr>
              <a:t>)</a:t>
            </a:r>
            <a:r>
              <a:rPr lang="zh-CN" altLang="en-US" sz="2800" b="1" dirty="0">
                <a:solidFill>
                  <a:srgbClr val="0070C0"/>
                </a:solidFill>
              </a:rPr>
              <a:t>发生爆燃，</a:t>
            </a:r>
            <a:r>
              <a:rPr lang="en-US" altLang="zh-CN" sz="2800" b="1" dirty="0">
                <a:solidFill>
                  <a:srgbClr val="0070C0"/>
                </a:solidFill>
              </a:rPr>
              <a:t>#2</a:t>
            </a:r>
            <a:r>
              <a:rPr lang="zh-CN" altLang="en-US" sz="2800" b="1" dirty="0">
                <a:solidFill>
                  <a:srgbClr val="0070C0"/>
                </a:solidFill>
              </a:rPr>
              <a:t>磨煤机出入口防爆门破裂。检修人员在未办理工作票、未经运行人员许可、未采取任何安全措施情况下对</a:t>
            </a:r>
            <a:r>
              <a:rPr lang="en-US" altLang="zh-CN" sz="2800" b="1" dirty="0">
                <a:solidFill>
                  <a:srgbClr val="0070C0"/>
                </a:solidFill>
              </a:rPr>
              <a:t>#2</a:t>
            </a:r>
            <a:r>
              <a:rPr lang="zh-CN" altLang="en-US" sz="2800" b="1" dirty="0">
                <a:solidFill>
                  <a:srgbClr val="0070C0"/>
                </a:solidFill>
              </a:rPr>
              <a:t>磨煤机出、入口防爆门进行更换。</a:t>
            </a:r>
            <a:r>
              <a:rPr lang="en-US" altLang="zh-CN" sz="2800" b="1" dirty="0">
                <a:solidFill>
                  <a:srgbClr val="0070C0"/>
                </a:solidFill>
              </a:rPr>
              <a:t>11</a:t>
            </a:r>
            <a:r>
              <a:rPr lang="zh-CN" altLang="en-US" sz="2800" b="1" dirty="0">
                <a:solidFill>
                  <a:srgbClr val="0070C0"/>
                </a:solidFill>
              </a:rPr>
              <a:t>时</a:t>
            </a:r>
            <a:r>
              <a:rPr lang="en-US" altLang="zh-CN" sz="2800" b="1" dirty="0">
                <a:solidFill>
                  <a:srgbClr val="0070C0"/>
                </a:solidFill>
              </a:rPr>
              <a:t>28</a:t>
            </a:r>
            <a:r>
              <a:rPr lang="zh-CN" altLang="en-US" sz="2800" b="1" dirty="0">
                <a:solidFill>
                  <a:srgbClr val="0070C0"/>
                </a:solidFill>
              </a:rPr>
              <a:t>分，制粉系统再次发生爆燃，将正在工作的</a:t>
            </a:r>
            <a:r>
              <a:rPr lang="en-US" altLang="zh-CN" sz="2800" b="1" dirty="0">
                <a:solidFill>
                  <a:srgbClr val="0070C0"/>
                </a:solidFill>
              </a:rPr>
              <a:t>4</a:t>
            </a:r>
            <a:r>
              <a:rPr lang="zh-CN" altLang="en-US" sz="2800" b="1" dirty="0">
                <a:solidFill>
                  <a:srgbClr val="0070C0"/>
                </a:solidFill>
              </a:rPr>
              <a:t>名工作人员烧伤，其中</a:t>
            </a:r>
            <a:r>
              <a:rPr lang="en-US" altLang="zh-CN" sz="2800" b="1" dirty="0">
                <a:solidFill>
                  <a:srgbClr val="0070C0"/>
                </a:solidFill>
              </a:rPr>
              <a:t>1</a:t>
            </a:r>
            <a:r>
              <a:rPr lang="zh-CN" altLang="en-US" sz="2800" b="1" dirty="0">
                <a:solidFill>
                  <a:srgbClr val="0070C0"/>
                </a:solidFill>
              </a:rPr>
              <a:t>人抢救无效死亡。第一次爆破后，运行人员未及时采取措施清除火源，由于系统内仍存有火源和大量煤粉，满足了爆破条件，发生了第二次爆破。</a:t>
            </a:r>
            <a:endParaRPr lang="zh-CN" altLang="en-US" sz="2800" b="1" dirty="0">
              <a:solidFill>
                <a:srgbClr val="0070C0"/>
              </a:solidFill>
            </a:endParaRPr>
          </a:p>
          <a:p>
            <a:pPr>
              <a:buNone/>
            </a:pPr>
            <a:endParaRPr lang="zh-CN" altLang="en-US" sz="2800" b="1" dirty="0">
              <a:solidFill>
                <a:srgbClr val="0070C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Rectangle 3"/>
          <p:cNvSpPr>
            <a:spLocks noGrp="1"/>
          </p:cNvSpPr>
          <p:nvPr>
            <p:ph type="body" idx="4294967295"/>
          </p:nvPr>
        </p:nvSpPr>
        <p:spPr>
          <a:xfrm>
            <a:off x="954088" y="1752600"/>
            <a:ext cx="9428162" cy="4267200"/>
          </a:xfrm>
          <a:ln/>
        </p:spPr>
        <p:txBody>
          <a:bodyPr vert="horz" wrap="square" anchor="t" anchorCtr="0"/>
          <a:p>
            <a:pPr lvl="1" eaLnBrk="1" hangingPunct="1">
              <a:buNone/>
            </a:pPr>
            <a:r>
              <a:rPr lang="en-US" altLang="zh-CN" b="1" dirty="0">
                <a:effectLst>
                  <a:outerShdw blurRad="38100" dist="38100" dir="2700000">
                    <a:srgbClr val="FFFFFF"/>
                  </a:outerShdw>
                </a:effectLst>
                <a:latin typeface="楷体_GB2312" pitchFamily="1" charset="-122"/>
                <a:ea typeface="楷体_GB2312" pitchFamily="1" charset="-122"/>
              </a:rPr>
              <a:t>  </a:t>
            </a:r>
            <a:r>
              <a:rPr lang="zh-CN" altLang="en-US" b="1" dirty="0">
                <a:effectLst>
                  <a:outerShdw blurRad="38100" dist="38100" dir="2700000">
                    <a:srgbClr val="FFFFFF"/>
                  </a:outerShdw>
                </a:effectLst>
                <a:latin typeface="楷体_GB2312" pitchFamily="1" charset="-122"/>
                <a:ea typeface="楷体_GB2312" pitchFamily="1" charset="-122"/>
              </a:rPr>
              <a:t> </a:t>
            </a:r>
            <a: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t>（</a:t>
            </a:r>
            <a:r>
              <a:rPr lang="en-US" altLang="zh-CN" sz="2800" b="1" dirty="0">
                <a:solidFill>
                  <a:srgbClr val="C00000"/>
                </a:solidFill>
                <a:effectLst>
                  <a:outerShdw blurRad="38100" dist="38100" dir="2700000">
                    <a:srgbClr val="000000"/>
                  </a:outerShdw>
                </a:effectLst>
                <a:latin typeface="楷体_GB2312" pitchFamily="1" charset="-122"/>
                <a:ea typeface="楷体_GB2312" pitchFamily="1" charset="-122"/>
              </a:rPr>
              <a:t>3</a:t>
            </a:r>
            <a: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t>）风险：</a:t>
            </a:r>
            <a:b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br>
            <a: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t>    特定危害性事件发生的可能性与后果的结合。 </a:t>
            </a:r>
            <a:b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br>
            <a: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t>（</a:t>
            </a:r>
            <a:r>
              <a:rPr lang="en-US" altLang="zh-CN" sz="2800" b="1" dirty="0">
                <a:solidFill>
                  <a:srgbClr val="C00000"/>
                </a:solidFill>
                <a:effectLst>
                  <a:outerShdw blurRad="38100" dist="38100" dir="2700000">
                    <a:srgbClr val="000000"/>
                  </a:outerShdw>
                </a:effectLst>
                <a:latin typeface="楷体_GB2312" pitchFamily="1" charset="-122"/>
                <a:ea typeface="楷体_GB2312" pitchFamily="1" charset="-122"/>
              </a:rPr>
              <a:t>4</a:t>
            </a:r>
            <a: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t>）风险评估：</a:t>
            </a:r>
            <a:b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br>
            <a: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t>   评价风险程度并确定其是否在可承受范围的全过程。</a:t>
            </a:r>
            <a:endParaRPr lang="en-US" altLang="zh-CN" sz="2800" b="1" dirty="0">
              <a:solidFill>
                <a:srgbClr val="C00000"/>
              </a:solidFill>
              <a:effectLst>
                <a:outerShdw blurRad="38100" dist="38100" dir="2700000">
                  <a:srgbClr val="000000"/>
                </a:outerShdw>
              </a:effectLst>
              <a:latin typeface="楷体_GB2312" pitchFamily="1" charset="-122"/>
              <a:ea typeface="楷体_GB2312" pitchFamily="1" charset="-122"/>
            </a:endParaRPr>
          </a:p>
          <a:p>
            <a:pPr lvl="1" eaLnBrk="1" hangingPunct="1">
              <a:buNone/>
            </a:pPr>
            <a: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t>   （</a:t>
            </a:r>
            <a:r>
              <a:rPr lang="en-US" altLang="zh-CN" sz="2800" b="1" dirty="0">
                <a:solidFill>
                  <a:srgbClr val="C00000"/>
                </a:solidFill>
                <a:effectLst>
                  <a:outerShdw blurRad="38100" dist="38100" dir="2700000">
                    <a:srgbClr val="000000"/>
                  </a:outerShdw>
                </a:effectLst>
                <a:latin typeface="楷体_GB2312" pitchFamily="1" charset="-122"/>
                <a:ea typeface="楷体_GB2312" pitchFamily="1" charset="-122"/>
              </a:rPr>
              <a:t>5</a:t>
            </a:r>
            <a: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t>）可承受的风险：</a:t>
            </a:r>
            <a:b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br>
            <a: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t>   根据用人单位的法律义务和职业安全健康方针，已降至用人单位可接受的风险 。</a:t>
            </a:r>
            <a:b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br>
            <a: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t>（</a:t>
            </a:r>
            <a:r>
              <a:rPr lang="en-US" altLang="zh-CN" sz="2800" b="1" dirty="0">
                <a:solidFill>
                  <a:srgbClr val="C00000"/>
                </a:solidFill>
                <a:effectLst>
                  <a:outerShdw blurRad="38100" dist="38100" dir="2700000">
                    <a:srgbClr val="000000"/>
                  </a:outerShdw>
                </a:effectLst>
                <a:latin typeface="楷体_GB2312" pitchFamily="1" charset="-122"/>
                <a:ea typeface="楷体_GB2312" pitchFamily="1" charset="-122"/>
              </a:rPr>
              <a:t>6</a:t>
            </a:r>
            <a: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t>）安全：</a:t>
            </a:r>
            <a:b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br>
            <a:r>
              <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rPr>
              <a:t>   免遭不可接受的风险的伤害。</a:t>
            </a:r>
            <a:endParaRPr lang="zh-CN" altLang="en-US" sz="2800" b="1" dirty="0">
              <a:solidFill>
                <a:srgbClr val="C00000"/>
              </a:solidFill>
              <a:effectLst>
                <a:outerShdw blurRad="38100" dist="38100" dir="2700000">
                  <a:srgbClr val="000000"/>
                </a:outerShdw>
              </a:effectLst>
              <a:latin typeface="楷体_GB2312" pitchFamily="1" charset="-122"/>
              <a:ea typeface="楷体_GB2312" pitchFamily="1" charset="-122"/>
            </a:endParaRPr>
          </a:p>
          <a:p>
            <a:pPr lvl="1" eaLnBrk="1" hangingPunct="1">
              <a:buNone/>
            </a:pPr>
            <a:endParaRPr lang="zh-CN" altLang="en-US" b="1" dirty="0">
              <a:effectLst>
                <a:outerShdw blurRad="38100" dist="38100" dir="2700000">
                  <a:srgbClr val="FFFFFF"/>
                </a:outerShdw>
              </a:effectLst>
              <a:latin typeface="楷体_GB2312" pitchFamily="1" charset="-122"/>
              <a:ea typeface="楷体_GB2312" pitchFamily="1" charset="-122"/>
            </a:endParaRPr>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Rectangle 2"/>
          <p:cNvSpPr>
            <a:spLocks noGrp="1"/>
          </p:cNvSpPr>
          <p:nvPr>
            <p:ph type="title" idx="4294967295"/>
          </p:nvPr>
        </p:nvSpPr>
        <p:spPr>
          <a:ln/>
        </p:spPr>
        <p:txBody>
          <a:bodyPr vert="horz" wrap="square" anchor="b" anchorCtr="0"/>
          <a:p>
            <a:pPr eaLnBrk="1" hangingPunct="1"/>
            <a:r>
              <a:rPr lang="zh-CN" altLang="en-US" sz="4000" b="1">
                <a:solidFill>
                  <a:srgbClr val="CC0000"/>
                </a:solidFill>
                <a:latin typeface="华文隶书" panose="02010800040101010101" pitchFamily="2" charset="-122"/>
                <a:ea typeface="华文隶书" panose="02010800040101010101" pitchFamily="2" charset="-122"/>
              </a:rPr>
              <a:t>有关安全的几个基本概念</a:t>
            </a:r>
            <a:endParaRPr lang="zh-CN" altLang="en-US" sz="4000" b="1">
              <a:solidFill>
                <a:srgbClr val="CC0000"/>
              </a:solidFill>
              <a:latin typeface="华文隶书" panose="02010800040101010101" pitchFamily="2" charset="-122"/>
              <a:ea typeface="华文隶书" panose="02010800040101010101" pitchFamily="2" charset="-122"/>
            </a:endParaRPr>
          </a:p>
        </p:txBody>
      </p:sp>
      <p:sp>
        <p:nvSpPr>
          <p:cNvPr id="139267" name="Rectangle 3"/>
          <p:cNvSpPr>
            <a:spLocks noGrp="1"/>
          </p:cNvSpPr>
          <p:nvPr>
            <p:ph type="body" idx="4294967295"/>
          </p:nvPr>
        </p:nvSpPr>
        <p:spPr>
          <a:ln/>
        </p:spPr>
        <p:txBody>
          <a:bodyPr vert="horz" wrap="square" anchor="t" anchorCtr="0"/>
          <a:p>
            <a:pPr eaLnBrk="1" hangingPunct="1">
              <a:lnSpc>
                <a:spcPct val="90000"/>
              </a:lnSpc>
              <a:buNone/>
            </a:pPr>
            <a:r>
              <a:rPr lang="zh-CN" altLang="en-US" b="1" dirty="0">
                <a:solidFill>
                  <a:srgbClr val="000099"/>
                </a:solidFill>
                <a:effectLst>
                  <a:outerShdw blurRad="38100" dist="38100" dir="2700000">
                    <a:srgbClr val="000000"/>
                  </a:outerShdw>
                </a:effectLst>
                <a:latin typeface="楷体_GB2312" pitchFamily="1" charset="-122"/>
                <a:ea typeface="楷体_GB2312" pitchFamily="1" charset="-122"/>
              </a:rPr>
              <a:t>    </a:t>
            </a:r>
            <a:r>
              <a:rPr lang="zh-CN" altLang="en-US" sz="2800" b="1" dirty="0">
                <a:solidFill>
                  <a:srgbClr val="000099"/>
                </a:solidFill>
                <a:effectLst>
                  <a:outerShdw blurRad="38100" dist="38100" dir="2700000">
                    <a:srgbClr val="000000"/>
                  </a:outerShdw>
                </a:effectLst>
                <a:latin typeface="楷体_GB2312" pitchFamily="1" charset="-122"/>
                <a:ea typeface="楷体_GB2312" pitchFamily="1" charset="-122"/>
              </a:rPr>
              <a:t>麻痹的心理的调整及控制训</a:t>
            </a:r>
            <a:endParaRPr lang="en-US" altLang="zh-CN" sz="2800" b="1" dirty="0">
              <a:solidFill>
                <a:srgbClr val="000099"/>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r>
              <a:rPr lang="en-US" altLang="zh-CN" sz="2800" b="1" dirty="0">
                <a:effectLst>
                  <a:outerShdw blurRad="38100" dist="38100" dir="2700000">
                    <a:srgbClr val="FFFFFF"/>
                  </a:outerShdw>
                </a:effectLst>
                <a:latin typeface="楷体_GB2312" pitchFamily="1" charset="-122"/>
                <a:ea typeface="楷体_GB2312" pitchFamily="1" charset="-122"/>
              </a:rPr>
              <a:t>1</a:t>
            </a:r>
            <a:r>
              <a:rPr lang="zh-CN" altLang="en-US" sz="2800" b="1" dirty="0">
                <a:effectLst>
                  <a:outerShdw blurRad="38100" dist="38100" dir="2700000">
                    <a:srgbClr val="FFFFFF"/>
                  </a:outerShdw>
                </a:effectLst>
                <a:latin typeface="楷体_GB2312" pitchFamily="1" charset="-122"/>
                <a:ea typeface="楷体_GB2312" pitchFamily="1" charset="-122"/>
              </a:rPr>
              <a:t>、安全第一要牢记，不可粗心和大意；    </a:t>
            </a:r>
            <a:endParaRPr lang="zh-CN" altLang="en-US" sz="2800"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sz="2800" b="1" dirty="0">
                <a:effectLst>
                  <a:outerShdw blurRad="38100" dist="38100" dir="2700000">
                    <a:srgbClr val="FFFFFF"/>
                  </a:outerShdw>
                </a:effectLst>
                <a:latin typeface="楷体_GB2312" pitchFamily="1" charset="-122"/>
                <a:ea typeface="楷体_GB2312" pitchFamily="1" charset="-122"/>
              </a:rPr>
              <a:t>2</a:t>
            </a:r>
            <a:r>
              <a:rPr lang="zh-CN" altLang="en-US" sz="2800" b="1" dirty="0">
                <a:effectLst>
                  <a:outerShdw blurRad="38100" dist="38100" dir="2700000">
                    <a:srgbClr val="FFFFFF"/>
                  </a:outerShdw>
                </a:effectLst>
                <a:latin typeface="楷体_GB2312" pitchFamily="1" charset="-122"/>
                <a:ea typeface="楷体_GB2312" pitchFamily="1" charset="-122"/>
              </a:rPr>
              <a:t>、事故隐患多预想，三令五申常抓起；</a:t>
            </a:r>
            <a:endParaRPr lang="en-US" altLang="zh-CN" sz="2800"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sz="2800" b="1" dirty="0">
                <a:effectLst>
                  <a:outerShdw blurRad="38100" dist="38100" dir="2700000">
                    <a:srgbClr val="FFFFFF"/>
                  </a:outerShdw>
                </a:effectLst>
                <a:latin typeface="楷体_GB2312" pitchFamily="1" charset="-122"/>
                <a:ea typeface="楷体_GB2312" pitchFamily="1" charset="-122"/>
              </a:rPr>
              <a:t>3</a:t>
            </a:r>
            <a:r>
              <a:rPr lang="zh-CN" altLang="en-US" sz="2800" b="1" dirty="0">
                <a:effectLst>
                  <a:outerShdw blurRad="38100" dist="38100" dir="2700000">
                    <a:srgbClr val="FFFFFF"/>
                  </a:outerShdw>
                </a:effectLst>
                <a:latin typeface="楷体_GB2312" pitchFamily="1" charset="-122"/>
                <a:ea typeface="楷体_GB2312" pitchFamily="1" charset="-122"/>
              </a:rPr>
              <a:t>、全神贯注差错少，思想杂念要除掉；</a:t>
            </a:r>
            <a:endParaRPr lang="en-US" altLang="zh-CN" sz="2800"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sz="2800" b="1" dirty="0">
                <a:effectLst>
                  <a:outerShdw blurRad="38100" dist="38100" dir="2700000">
                    <a:srgbClr val="FFFFFF"/>
                  </a:outerShdw>
                </a:effectLst>
                <a:latin typeface="楷体_GB2312" pitchFamily="1" charset="-122"/>
                <a:ea typeface="楷体_GB2312" pitchFamily="1" charset="-122"/>
              </a:rPr>
              <a:t>4</a:t>
            </a:r>
            <a:r>
              <a:rPr lang="zh-CN" altLang="en-US" sz="2800" b="1" dirty="0">
                <a:effectLst>
                  <a:outerShdw blurRad="38100" dist="38100" dir="2700000">
                    <a:srgbClr val="FFFFFF"/>
                  </a:outerShdw>
                </a:effectLst>
                <a:latin typeface="楷体_GB2312" pitchFamily="1" charset="-122"/>
                <a:ea typeface="楷体_GB2312" pitchFamily="1" charset="-122"/>
              </a:rPr>
              <a:t>、安全工作要严细，自我防护保平安。</a:t>
            </a:r>
            <a:endParaRPr lang="en-US" altLang="zh-CN" sz="2800"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zh-CN" altLang="en-US" sz="2800" b="1" dirty="0">
                <a:solidFill>
                  <a:srgbClr val="000099"/>
                </a:solidFill>
                <a:effectLst>
                  <a:outerShdw blurRad="38100" dist="38100" dir="2700000">
                    <a:srgbClr val="000000"/>
                  </a:outerShdw>
                </a:effectLst>
                <a:latin typeface="楷体_GB2312" pitchFamily="1" charset="-122"/>
                <a:ea typeface="楷体_GB2312" pitchFamily="1" charset="-122"/>
              </a:rPr>
              <a:t>   侥幸的心理的调整及控制训</a:t>
            </a:r>
            <a:endParaRPr lang="en-US" altLang="zh-CN" sz="2800" b="1" dirty="0">
              <a:solidFill>
                <a:srgbClr val="000099"/>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r>
              <a:rPr lang="en-US" altLang="zh-CN" sz="2800" b="1" dirty="0">
                <a:effectLst>
                  <a:outerShdw blurRad="38100" dist="38100" dir="2700000">
                    <a:srgbClr val="FFFFFF"/>
                  </a:outerShdw>
                </a:effectLst>
                <a:latin typeface="楷体_GB2312" pitchFamily="1" charset="-122"/>
                <a:ea typeface="楷体_GB2312" pitchFamily="1" charset="-122"/>
              </a:rPr>
              <a:t>1</a:t>
            </a:r>
            <a:r>
              <a:rPr lang="zh-CN" altLang="en-US" sz="2800" b="1" dirty="0">
                <a:effectLst>
                  <a:outerShdw blurRad="38100" dist="38100" dir="2700000">
                    <a:srgbClr val="FFFFFF"/>
                  </a:outerShdw>
                </a:effectLst>
                <a:latin typeface="楷体_GB2312" pitchFamily="1" charset="-122"/>
                <a:ea typeface="楷体_GB2312" pitchFamily="1" charset="-122"/>
              </a:rPr>
              <a:t>、认识事故规律性，偶然之中含必然；    </a:t>
            </a:r>
            <a:endParaRPr lang="zh-CN" altLang="en-US" sz="2800"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sz="2800" b="1" dirty="0">
                <a:effectLst>
                  <a:outerShdw blurRad="38100" dist="38100" dir="2700000">
                    <a:srgbClr val="FFFFFF"/>
                  </a:outerShdw>
                </a:effectLst>
                <a:latin typeface="楷体_GB2312" pitchFamily="1" charset="-122"/>
                <a:ea typeface="楷体_GB2312" pitchFamily="1" charset="-122"/>
              </a:rPr>
              <a:t>2</a:t>
            </a:r>
            <a:r>
              <a:rPr lang="zh-CN" altLang="en-US" sz="2800" b="1" dirty="0">
                <a:effectLst>
                  <a:outerShdw blurRad="38100" dist="38100" dir="2700000">
                    <a:srgbClr val="FFFFFF"/>
                  </a:outerShdw>
                </a:effectLst>
                <a:latin typeface="楷体_GB2312" pitchFamily="1" charset="-122"/>
                <a:ea typeface="楷体_GB2312" pitchFamily="1" charset="-122"/>
              </a:rPr>
              <a:t>、规章制度严执行，消除隐患就不难；</a:t>
            </a:r>
            <a:endParaRPr lang="en-US" altLang="zh-CN" sz="2800"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sz="2800" b="1" dirty="0">
                <a:effectLst>
                  <a:outerShdw blurRad="38100" dist="38100" dir="2700000">
                    <a:srgbClr val="FFFFFF"/>
                  </a:outerShdw>
                </a:effectLst>
                <a:latin typeface="楷体_GB2312" pitchFamily="1" charset="-122"/>
                <a:ea typeface="楷体_GB2312" pitchFamily="1" charset="-122"/>
              </a:rPr>
              <a:t>3</a:t>
            </a:r>
            <a:r>
              <a:rPr lang="zh-CN" altLang="en-US" sz="2800" b="1" dirty="0">
                <a:effectLst>
                  <a:outerShdw blurRad="38100" dist="38100" dir="2700000">
                    <a:srgbClr val="FFFFFF"/>
                  </a:outerShdw>
                </a:effectLst>
                <a:latin typeface="楷体_GB2312" pitchFamily="1" charset="-122"/>
                <a:ea typeface="楷体_GB2312" pitchFamily="1" charset="-122"/>
              </a:rPr>
              <a:t>、培训教育经常化，克服大意少危险；</a:t>
            </a:r>
            <a:endParaRPr lang="en-US" altLang="zh-CN" sz="2800"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sz="2800" b="1" dirty="0">
                <a:effectLst>
                  <a:outerShdw blurRad="38100" dist="38100" dir="2700000">
                    <a:srgbClr val="FFFFFF"/>
                  </a:outerShdw>
                </a:effectLst>
                <a:latin typeface="楷体_GB2312" pitchFamily="1" charset="-122"/>
                <a:ea typeface="楷体_GB2312" pitchFamily="1" charset="-122"/>
              </a:rPr>
              <a:t>4</a:t>
            </a:r>
            <a:r>
              <a:rPr lang="zh-CN" altLang="en-US" sz="2800" b="1" dirty="0">
                <a:effectLst>
                  <a:outerShdw blurRad="38100" dist="38100" dir="2700000">
                    <a:srgbClr val="FFFFFF"/>
                  </a:outerShdw>
                </a:effectLst>
                <a:latin typeface="楷体_GB2312" pitchFamily="1" charset="-122"/>
                <a:ea typeface="楷体_GB2312" pitchFamily="1" charset="-122"/>
              </a:rPr>
              <a:t>、工作认真效果好，警钟长鸣保安全。</a:t>
            </a:r>
            <a:endParaRPr lang="zh-CN" altLang="en-US" sz="2800"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endParaRPr lang="zh-CN" altLang="en-US" sz="2800" b="1" dirty="0">
              <a:effectLst>
                <a:outerShdw blurRad="38100" dist="38100" dir="2700000">
                  <a:srgbClr val="FFFFFF"/>
                </a:outerShdw>
              </a:effectLst>
              <a:latin typeface="楷体_GB2312" pitchFamily="1" charset="-122"/>
              <a:ea typeface="楷体_GB2312" pitchFamily="1" charset="-122"/>
            </a:endParaRP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Rectangle 2"/>
          <p:cNvSpPr>
            <a:spLocks noGrp="1"/>
          </p:cNvSpPr>
          <p:nvPr>
            <p:ph type="title" idx="4294967295"/>
          </p:nvPr>
        </p:nvSpPr>
        <p:spPr>
          <a:ln/>
        </p:spPr>
        <p:txBody>
          <a:bodyPr vert="horz" wrap="square" anchor="b" anchorCtr="0"/>
          <a:p>
            <a:pPr eaLnBrk="1" hangingPunct="1"/>
            <a:r>
              <a:rPr lang="zh-CN" altLang="en-US" sz="4000" b="1">
                <a:solidFill>
                  <a:srgbClr val="CC0000"/>
                </a:solidFill>
                <a:latin typeface="华文隶书" panose="02010800040101010101" pitchFamily="2" charset="-122"/>
                <a:ea typeface="华文隶书" panose="02010800040101010101" pitchFamily="2" charset="-122"/>
              </a:rPr>
              <a:t>有关安全的几个基本概念</a:t>
            </a:r>
            <a:endParaRPr lang="zh-CN" altLang="en-US" sz="4000" b="1">
              <a:solidFill>
                <a:srgbClr val="CC0000"/>
              </a:solidFill>
              <a:latin typeface="华文隶书" panose="02010800040101010101" pitchFamily="2" charset="-122"/>
              <a:ea typeface="华文隶书" panose="02010800040101010101" pitchFamily="2" charset="-122"/>
            </a:endParaRPr>
          </a:p>
        </p:txBody>
      </p:sp>
      <p:sp>
        <p:nvSpPr>
          <p:cNvPr id="140291" name="Rectangle 3"/>
          <p:cNvSpPr>
            <a:spLocks noGrp="1"/>
          </p:cNvSpPr>
          <p:nvPr>
            <p:ph type="body" idx="4294967295"/>
          </p:nvPr>
        </p:nvSpPr>
        <p:spPr>
          <a:ln/>
        </p:spPr>
        <p:txBody>
          <a:bodyPr vert="horz" wrap="square" anchor="t" anchorCtr="0"/>
          <a:p>
            <a:pPr eaLnBrk="1" hangingPunct="1">
              <a:lnSpc>
                <a:spcPct val="90000"/>
              </a:lnSpc>
              <a:buNone/>
            </a:pPr>
            <a:r>
              <a:rPr lang="zh-CN" altLang="en-US" b="1" dirty="0">
                <a:solidFill>
                  <a:srgbClr val="000099"/>
                </a:solidFill>
                <a:effectLst>
                  <a:outerShdw blurRad="38100" dist="38100" dir="2700000">
                    <a:srgbClr val="000000"/>
                  </a:outerShdw>
                </a:effectLst>
                <a:latin typeface="楷体_GB2312" pitchFamily="1" charset="-122"/>
                <a:ea typeface="楷体_GB2312" pitchFamily="1" charset="-122"/>
              </a:rPr>
              <a:t>     安全工作“八个第一”</a:t>
            </a:r>
            <a:endParaRPr lang="en-US" altLang="zh-CN" b="1" dirty="0">
              <a:solidFill>
                <a:srgbClr val="000099"/>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r>
              <a:rPr lang="en-US" altLang="zh-CN" b="1" dirty="0">
                <a:effectLst>
                  <a:outerShdw blurRad="38100" dist="38100" dir="2700000">
                    <a:srgbClr val="FFFFFF"/>
                  </a:outerShdw>
                </a:effectLst>
                <a:latin typeface="楷体_GB2312" pitchFamily="1" charset="-122"/>
                <a:ea typeface="楷体_GB2312" pitchFamily="1" charset="-122"/>
              </a:rPr>
              <a:t>1</a:t>
            </a:r>
            <a:r>
              <a:rPr lang="zh-CN" altLang="en-US" b="1" dirty="0">
                <a:effectLst>
                  <a:outerShdw blurRad="38100" dist="38100" dir="2700000">
                    <a:srgbClr val="FFFFFF"/>
                  </a:outerShdw>
                </a:effectLst>
                <a:latin typeface="楷体_GB2312" pitchFamily="1" charset="-122"/>
                <a:ea typeface="楷体_GB2312" pitchFamily="1" charset="-122"/>
              </a:rPr>
              <a:t>、会议时间冲突时，安全会议第一；    </a:t>
            </a:r>
            <a:endParaRPr lang="zh-CN" altLang="en-US"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b="1" dirty="0">
                <a:effectLst>
                  <a:outerShdw blurRad="38100" dist="38100" dir="2700000">
                    <a:srgbClr val="FFFFFF"/>
                  </a:outerShdw>
                </a:effectLst>
                <a:latin typeface="楷体_GB2312" pitchFamily="1" charset="-122"/>
                <a:ea typeface="楷体_GB2312" pitchFamily="1" charset="-122"/>
              </a:rPr>
              <a:t>2</a:t>
            </a:r>
            <a:r>
              <a:rPr lang="zh-CN" altLang="en-US" b="1" dirty="0">
                <a:effectLst>
                  <a:outerShdw blurRad="38100" dist="38100" dir="2700000">
                    <a:srgbClr val="FFFFFF"/>
                  </a:outerShdw>
                </a:effectLst>
                <a:latin typeface="楷体_GB2312" pitchFamily="1" charset="-122"/>
                <a:ea typeface="楷体_GB2312" pitchFamily="1" charset="-122"/>
              </a:rPr>
              <a:t>、工作同时进行时，安全工作第一； </a:t>
            </a:r>
            <a:endParaRPr lang="en-US" altLang="zh-CN"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b="1" dirty="0">
                <a:effectLst>
                  <a:outerShdw blurRad="38100" dist="38100" dir="2700000">
                    <a:srgbClr val="FFFFFF"/>
                  </a:outerShdw>
                </a:effectLst>
                <a:latin typeface="楷体_GB2312" pitchFamily="1" charset="-122"/>
                <a:ea typeface="楷体_GB2312" pitchFamily="1" charset="-122"/>
              </a:rPr>
              <a:t>3</a:t>
            </a:r>
            <a:r>
              <a:rPr lang="zh-CN" altLang="en-US" b="1" dirty="0">
                <a:effectLst>
                  <a:outerShdw blurRad="38100" dist="38100" dir="2700000">
                    <a:srgbClr val="FFFFFF"/>
                  </a:outerShdw>
                </a:effectLst>
                <a:latin typeface="楷体_GB2312" pitchFamily="1" charset="-122"/>
                <a:ea typeface="楷体_GB2312" pitchFamily="1" charset="-122"/>
              </a:rPr>
              <a:t>、处理矛盾关系时，安全问题第一； </a:t>
            </a:r>
            <a:endParaRPr lang="en-US" altLang="zh-CN"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b="1" dirty="0">
                <a:effectLst>
                  <a:outerShdw blurRad="38100" dist="38100" dir="2700000">
                    <a:srgbClr val="FFFFFF"/>
                  </a:outerShdw>
                </a:effectLst>
                <a:latin typeface="楷体_GB2312" pitchFamily="1" charset="-122"/>
                <a:ea typeface="楷体_GB2312" pitchFamily="1" charset="-122"/>
              </a:rPr>
              <a:t>4</a:t>
            </a:r>
            <a:r>
              <a:rPr lang="zh-CN" altLang="en-US" b="1" dirty="0">
                <a:effectLst>
                  <a:outerShdw blurRad="38100" dist="38100" dir="2700000">
                    <a:srgbClr val="FFFFFF"/>
                  </a:outerShdw>
                </a:effectLst>
                <a:latin typeface="楷体_GB2312" pitchFamily="1" charset="-122"/>
                <a:ea typeface="楷体_GB2312" pitchFamily="1" charset="-122"/>
              </a:rPr>
              <a:t>、实施检修计划时，安全质量第一； </a:t>
            </a:r>
            <a:endParaRPr lang="en-US" altLang="zh-CN"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b="1" dirty="0">
                <a:effectLst>
                  <a:outerShdw blurRad="38100" dist="38100" dir="2700000">
                    <a:srgbClr val="FFFFFF"/>
                  </a:outerShdw>
                </a:effectLst>
                <a:latin typeface="楷体_GB2312" pitchFamily="1" charset="-122"/>
                <a:ea typeface="楷体_GB2312" pitchFamily="1" charset="-122"/>
              </a:rPr>
              <a:t>5</a:t>
            </a:r>
            <a:r>
              <a:rPr lang="zh-CN" altLang="en-US" b="1" dirty="0">
                <a:effectLst>
                  <a:outerShdw blurRad="38100" dist="38100" dir="2700000">
                    <a:srgbClr val="FFFFFF"/>
                  </a:outerShdw>
                </a:effectLst>
                <a:latin typeface="楷体_GB2312" pitchFamily="1" charset="-122"/>
                <a:ea typeface="楷体_GB2312" pitchFamily="1" charset="-122"/>
              </a:rPr>
              <a:t>、执行规章制度时，安全规程第一； </a:t>
            </a:r>
            <a:endParaRPr lang="zh-CN" altLang="en-US"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b="1" dirty="0">
                <a:effectLst>
                  <a:outerShdw blurRad="38100" dist="38100" dir="2700000">
                    <a:srgbClr val="FFFFFF"/>
                  </a:outerShdw>
                </a:effectLst>
                <a:latin typeface="楷体_GB2312" pitchFamily="1" charset="-122"/>
                <a:ea typeface="楷体_GB2312" pitchFamily="1" charset="-122"/>
              </a:rPr>
              <a:t>6</a:t>
            </a:r>
            <a:r>
              <a:rPr lang="zh-CN" altLang="en-US" b="1" dirty="0">
                <a:effectLst>
                  <a:outerShdw blurRad="38100" dist="38100" dir="2700000">
                    <a:srgbClr val="FFFFFF"/>
                  </a:outerShdw>
                </a:effectLst>
                <a:latin typeface="楷体_GB2312" pitchFamily="1" charset="-122"/>
                <a:ea typeface="楷体_GB2312" pitchFamily="1" charset="-122"/>
              </a:rPr>
              <a:t>、下发生产任务时，安全措施第一； </a:t>
            </a:r>
            <a:endParaRPr lang="en-US" altLang="zh-CN"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b="1" dirty="0">
                <a:effectLst>
                  <a:outerShdw blurRad="38100" dist="38100" dir="2700000">
                    <a:srgbClr val="FFFFFF"/>
                  </a:outerShdw>
                </a:effectLst>
                <a:latin typeface="楷体_GB2312" pitchFamily="1" charset="-122"/>
                <a:ea typeface="楷体_GB2312" pitchFamily="1" charset="-122"/>
              </a:rPr>
              <a:t>7</a:t>
            </a:r>
            <a:r>
              <a:rPr lang="zh-CN" altLang="en-US" b="1" dirty="0">
                <a:effectLst>
                  <a:outerShdw blurRad="38100" dist="38100" dir="2700000">
                    <a:srgbClr val="FFFFFF"/>
                  </a:outerShdw>
                </a:effectLst>
                <a:latin typeface="楷体_GB2312" pitchFamily="1" charset="-122"/>
                <a:ea typeface="楷体_GB2312" pitchFamily="1" charset="-122"/>
              </a:rPr>
              <a:t>、加强薄弱环节时，安全内容第一； </a:t>
            </a:r>
            <a:endParaRPr lang="en-US" altLang="zh-CN"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b="1" dirty="0">
                <a:effectLst>
                  <a:outerShdw blurRad="38100" dist="38100" dir="2700000">
                    <a:srgbClr val="FFFFFF"/>
                  </a:outerShdw>
                </a:effectLst>
                <a:latin typeface="楷体_GB2312" pitchFamily="1" charset="-122"/>
                <a:ea typeface="楷体_GB2312" pitchFamily="1" charset="-122"/>
              </a:rPr>
              <a:t>8</a:t>
            </a:r>
            <a:r>
              <a:rPr lang="zh-CN" altLang="en-US" b="1" dirty="0">
                <a:effectLst>
                  <a:outerShdw blurRad="38100" dist="38100" dir="2700000">
                    <a:srgbClr val="FFFFFF"/>
                  </a:outerShdw>
                </a:effectLst>
                <a:latin typeface="楷体_GB2312" pitchFamily="1" charset="-122"/>
                <a:ea typeface="楷体_GB2312" pitchFamily="1" charset="-122"/>
              </a:rPr>
              <a:t>、检查贯彻落实时，安全落实第一。</a:t>
            </a:r>
            <a:endParaRPr lang="zh-CN" altLang="en-US"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endParaRPr lang="zh-CN" altLang="en-US" b="1" dirty="0">
              <a:effectLst>
                <a:outerShdw blurRad="38100" dist="38100" dir="2700000">
                  <a:srgbClr val="FFFFFF"/>
                </a:outerShdw>
              </a:effectLst>
              <a:latin typeface="楷体_GB2312" pitchFamily="1" charset="-122"/>
              <a:ea typeface="楷体_GB2312" pitchFamily="1" charset="-122"/>
            </a:endParaRP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Rectangle 2"/>
          <p:cNvSpPr>
            <a:spLocks noGrp="1"/>
          </p:cNvSpPr>
          <p:nvPr>
            <p:ph type="title" idx="4294967295"/>
          </p:nvPr>
        </p:nvSpPr>
        <p:spPr>
          <a:ln/>
        </p:spPr>
        <p:txBody>
          <a:bodyPr vert="horz" wrap="square" anchor="b" anchorCtr="0"/>
          <a:p>
            <a:pPr eaLnBrk="1" hangingPunct="1"/>
            <a:r>
              <a:rPr lang="zh-CN" altLang="en-US" sz="4000" b="1">
                <a:solidFill>
                  <a:srgbClr val="CC0000"/>
                </a:solidFill>
                <a:latin typeface="华文隶书" panose="02010800040101010101" pitchFamily="2" charset="-122"/>
                <a:ea typeface="华文隶书" panose="02010800040101010101" pitchFamily="2" charset="-122"/>
              </a:rPr>
              <a:t>有关安全的几个基本概念</a:t>
            </a:r>
            <a:endParaRPr lang="zh-CN" altLang="en-US" sz="4000" b="1">
              <a:solidFill>
                <a:srgbClr val="CC0000"/>
              </a:solidFill>
              <a:latin typeface="华文隶书" panose="02010800040101010101" pitchFamily="2" charset="-122"/>
              <a:ea typeface="华文隶书" panose="02010800040101010101" pitchFamily="2" charset="-122"/>
            </a:endParaRPr>
          </a:p>
        </p:txBody>
      </p:sp>
      <p:sp>
        <p:nvSpPr>
          <p:cNvPr id="141315" name="Rectangle 3"/>
          <p:cNvSpPr>
            <a:spLocks noGrp="1"/>
          </p:cNvSpPr>
          <p:nvPr>
            <p:ph type="body" idx="4294967295"/>
          </p:nvPr>
        </p:nvSpPr>
        <p:spPr>
          <a:xfrm>
            <a:off x="2166938" y="1785938"/>
            <a:ext cx="8143875" cy="4267200"/>
          </a:xfrm>
          <a:ln/>
        </p:spPr>
        <p:txBody>
          <a:bodyPr vert="horz" wrap="square" anchor="t" anchorCtr="0"/>
          <a:p>
            <a:pPr eaLnBrk="1" hangingPunct="1">
              <a:lnSpc>
                <a:spcPct val="90000"/>
              </a:lnSpc>
              <a:buNone/>
            </a:pPr>
            <a:r>
              <a:rPr lang="zh-CN" altLang="en-US" b="1" dirty="0">
                <a:solidFill>
                  <a:srgbClr val="000099"/>
                </a:solidFill>
                <a:effectLst>
                  <a:outerShdw blurRad="38100" dist="38100" dir="2700000">
                    <a:srgbClr val="000000"/>
                  </a:outerShdw>
                </a:effectLst>
                <a:latin typeface="楷体_GB2312" pitchFamily="1" charset="-122"/>
                <a:ea typeface="楷体_GB2312" pitchFamily="1" charset="-122"/>
              </a:rPr>
              <a:t>      </a:t>
            </a:r>
            <a:r>
              <a:rPr lang="zh-CN" altLang="en-US" sz="3600" b="1" dirty="0">
                <a:solidFill>
                  <a:srgbClr val="000099"/>
                </a:solidFill>
                <a:effectLst>
                  <a:outerShdw blurRad="38100" dist="38100" dir="2700000">
                    <a:srgbClr val="000000"/>
                  </a:outerShdw>
                </a:effectLst>
                <a:latin typeface="楷体_GB2312" pitchFamily="1" charset="-122"/>
                <a:ea typeface="楷体_GB2312" pitchFamily="1" charset="-122"/>
              </a:rPr>
              <a:t>安全工作“十个不得”</a:t>
            </a:r>
            <a:endParaRPr lang="en-US" altLang="zh-CN" sz="3600" b="1" dirty="0">
              <a:solidFill>
                <a:srgbClr val="000099"/>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r>
              <a:rPr lang="zh-CN" altLang="en-US" sz="3600" b="1" dirty="0">
                <a:effectLst>
                  <a:outerShdw blurRad="38100" dist="38100" dir="2700000">
                    <a:srgbClr val="FFFFFF"/>
                  </a:outerShdw>
                </a:effectLst>
                <a:latin typeface="楷体_GB2312" pitchFamily="1" charset="-122"/>
                <a:ea typeface="楷体_GB2312" pitchFamily="1" charset="-122"/>
              </a:rPr>
              <a:t>  </a:t>
            </a:r>
            <a:r>
              <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rPr>
              <a:t>安全思想偏不得；安全规程违不得；    </a:t>
            </a:r>
            <a:endPar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r>
              <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rPr>
              <a:t>  安全知识缺不得；安全费用省不得； </a:t>
            </a:r>
            <a:endParaRPr lang="en-US" altLang="zh-CN" sz="3600" b="1" dirty="0">
              <a:solidFill>
                <a:srgbClr val="C00000"/>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r>
              <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rPr>
              <a:t>  安全质量差不得；安全工作懒不得； </a:t>
            </a:r>
            <a:endParaRPr lang="en-US" altLang="zh-CN" sz="3600" b="1" dirty="0">
              <a:solidFill>
                <a:srgbClr val="C00000"/>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r>
              <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rPr>
              <a:t>  安全教育少不得；安全活动减不得； </a:t>
            </a:r>
            <a:endParaRPr lang="en-US" altLang="zh-CN" sz="3600" b="1" dirty="0">
              <a:solidFill>
                <a:srgbClr val="C00000"/>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r>
              <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rPr>
              <a:t>  安全管理粗不得；安全考核松不得。 </a:t>
            </a:r>
            <a:endParaRPr lang="zh-CN" altLang="en-US" sz="3600" b="1" dirty="0">
              <a:solidFill>
                <a:srgbClr val="C00000"/>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endParaRPr lang="zh-CN" altLang="en-US" sz="3600" b="1" dirty="0">
              <a:effectLst>
                <a:outerShdw blurRad="38100" dist="38100" dir="2700000">
                  <a:srgbClr val="FFFFFF"/>
                </a:outerShdw>
              </a:effectLst>
              <a:latin typeface="楷体_GB2312" pitchFamily="1" charset="-122"/>
              <a:ea typeface="楷体_GB2312" pitchFamily="1" charset="-122"/>
            </a:endParaRP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Rectangle 4"/>
          <p:cNvSpPr>
            <a:spLocks noGrp="1"/>
          </p:cNvSpPr>
          <p:nvPr>
            <p:ph type="ctrTitle" idx="4294967295"/>
          </p:nvPr>
        </p:nvSpPr>
        <p:spPr>
          <a:xfrm>
            <a:off x="2166938" y="2500313"/>
            <a:ext cx="5541962" cy="2881312"/>
          </a:xfrm>
          <a:ln/>
        </p:spPr>
        <p:txBody>
          <a:bodyPr vert="horz" wrap="square" anchor="b" anchorCtr="0"/>
          <a:lstStyle>
            <a:lvl1pPr lvl="0">
              <a:buClrTx/>
              <a:buSzTx/>
              <a:buFontTx/>
              <a:defRPr/>
            </a:lvl1pPr>
          </a:lstStyle>
          <a:p>
            <a:pPr lvl="0"/>
            <a:r>
              <a:rPr lang="en-US" altLang="zh-CN" sz="3200" dirty="0">
                <a:solidFill>
                  <a:srgbClr val="C00000"/>
                </a:solidFill>
              </a:rPr>
              <a:t>1</a:t>
            </a:r>
            <a:r>
              <a:rPr lang="zh-CN" altLang="en-US" sz="3200" dirty="0">
                <a:solidFill>
                  <a:srgbClr val="C00000"/>
                </a:solidFill>
              </a:rPr>
              <a:t>、</a:t>
            </a:r>
            <a:r>
              <a:rPr lang="zh-CN" altLang="en-US" sz="3200" b="1" dirty="0">
                <a:solidFill>
                  <a:srgbClr val="C00000"/>
                </a:solidFill>
              </a:rPr>
              <a:t>人的不安全行为，</a:t>
            </a:r>
            <a:br>
              <a:rPr lang="zh-CN" altLang="en-US" sz="3200" b="1" dirty="0">
                <a:solidFill>
                  <a:srgbClr val="C00000"/>
                </a:solidFill>
              </a:rPr>
            </a:br>
            <a:r>
              <a:rPr lang="en-US" altLang="zh-CN" sz="3200" b="1" dirty="0">
                <a:solidFill>
                  <a:srgbClr val="C00000"/>
                </a:solidFill>
              </a:rPr>
              <a:t>2</a:t>
            </a:r>
            <a:r>
              <a:rPr lang="zh-CN" altLang="en-US" sz="3200" b="1" dirty="0">
                <a:solidFill>
                  <a:srgbClr val="C00000"/>
                </a:solidFill>
              </a:rPr>
              <a:t>、物（设备、物料）的不  </a:t>
            </a:r>
            <a:br>
              <a:rPr lang="zh-CN" altLang="en-US" sz="3200" b="1" dirty="0">
                <a:solidFill>
                  <a:srgbClr val="C00000"/>
                </a:solidFill>
              </a:rPr>
            </a:br>
            <a:r>
              <a:rPr lang="zh-CN" altLang="en-US" sz="3200" b="1" dirty="0">
                <a:solidFill>
                  <a:srgbClr val="C00000"/>
                </a:solidFill>
              </a:rPr>
              <a:t>      安全状态，</a:t>
            </a:r>
            <a:br>
              <a:rPr lang="zh-CN" altLang="en-US" sz="3200" b="1" dirty="0">
                <a:solidFill>
                  <a:srgbClr val="C00000"/>
                </a:solidFill>
              </a:rPr>
            </a:br>
            <a:r>
              <a:rPr lang="en-US" altLang="zh-CN" sz="3200" b="1" dirty="0">
                <a:solidFill>
                  <a:srgbClr val="C00000"/>
                </a:solidFill>
              </a:rPr>
              <a:t>3</a:t>
            </a:r>
            <a:r>
              <a:rPr lang="zh-CN" altLang="en-US" sz="3200" b="1" dirty="0">
                <a:solidFill>
                  <a:srgbClr val="C00000"/>
                </a:solidFill>
              </a:rPr>
              <a:t>、环境的不安全因素</a:t>
            </a:r>
            <a:br>
              <a:rPr lang="zh-CN" altLang="en-US" sz="3200" b="1" dirty="0">
                <a:solidFill>
                  <a:srgbClr val="C00000"/>
                </a:solidFill>
              </a:rPr>
            </a:br>
            <a:r>
              <a:rPr lang="en-US" altLang="zh-CN" sz="3200" b="1" dirty="0">
                <a:solidFill>
                  <a:srgbClr val="C00000"/>
                </a:solidFill>
              </a:rPr>
              <a:t>4</a:t>
            </a:r>
            <a:r>
              <a:rPr lang="zh-CN" altLang="en-US" sz="3200" b="1" dirty="0">
                <a:solidFill>
                  <a:srgbClr val="C00000"/>
                </a:solidFill>
              </a:rPr>
              <a:t>、管理工作失去控制</a:t>
            </a:r>
            <a:r>
              <a:rPr lang="zh-CN" altLang="en-US" sz="3200" b="1" dirty="0">
                <a:solidFill>
                  <a:srgbClr val="C00000"/>
                </a:solidFill>
                <a:latin typeface="宋体" panose="02010600030101010101" pitchFamily="2" charset="-122"/>
              </a:rPr>
              <a:t>。</a:t>
            </a:r>
            <a:endParaRPr lang="zh-CN" altLang="en-US" sz="3200" b="1" dirty="0">
              <a:solidFill>
                <a:srgbClr val="C00000"/>
              </a:solidFill>
              <a:latin typeface="宋体" panose="02010600030101010101" pitchFamily="2" charset="-122"/>
            </a:endParaRPr>
          </a:p>
        </p:txBody>
      </p:sp>
      <p:sp>
        <p:nvSpPr>
          <p:cNvPr id="142339" name="Rectangle 6"/>
          <p:cNvSpPr>
            <a:spLocks noGrp="1"/>
          </p:cNvSpPr>
          <p:nvPr>
            <p:ph type="subTitle" idx="4294967295"/>
          </p:nvPr>
        </p:nvSpPr>
        <p:spPr>
          <a:xfrm>
            <a:off x="2309813" y="1571625"/>
            <a:ext cx="7386637" cy="714375"/>
          </a:xfrm>
          <a:ln/>
        </p:spPr>
        <p:txBody>
          <a:bodyPr vert="horz" wrap="square" anchor="t" anchorCtr="0"/>
          <a:lstStyle>
            <a:lvl1pPr marL="0" lvl="0" indent="0" algn="ctr">
              <a:buClr>
                <a:schemeClr val="accent2"/>
              </a:buClr>
              <a:buSzTx/>
              <a:buFont typeface="Wingdings" panose="05000000000000000000" pitchFamily="2" charset="2"/>
              <a:buNone/>
              <a:defRPr/>
            </a:lvl1pPr>
            <a:lvl2pPr marL="471805" lvl="1" indent="0" algn="ctr">
              <a:buClr>
                <a:schemeClr val="accent2"/>
              </a:buClr>
              <a:buSzTx/>
              <a:buFont typeface="Wingdings" panose="05000000000000000000" pitchFamily="2" charset="2"/>
              <a:buNone/>
              <a:defRPr/>
            </a:lvl2pPr>
            <a:lvl3pPr marL="909955" lvl="2" indent="0" algn="ctr">
              <a:buClr>
                <a:schemeClr val="accent2"/>
              </a:buClr>
              <a:buSzTx/>
              <a:buFont typeface="Wingdings" panose="05000000000000000000" pitchFamily="2" charset="2"/>
              <a:buNone/>
              <a:defRPr/>
            </a:lvl3pPr>
            <a:lvl4pPr marL="1306830" lvl="3" indent="0" algn="ctr">
              <a:buClr>
                <a:schemeClr val="accent2"/>
              </a:buClr>
              <a:buSzTx/>
              <a:buFont typeface="Wingdings" panose="05000000000000000000" pitchFamily="2" charset="2"/>
              <a:buNone/>
              <a:defRPr/>
            </a:lvl4pPr>
            <a:lvl5pPr marL="1695450" lvl="4" indent="0" algn="ctr">
              <a:buClr>
                <a:schemeClr val="accent2"/>
              </a:buClr>
              <a:buSzTx/>
              <a:buFont typeface="Wingdings" panose="05000000000000000000" pitchFamily="2" charset="2"/>
              <a:buNone/>
              <a:defRPr/>
            </a:lvl5pPr>
          </a:lstStyle>
          <a:p>
            <a:pPr lvl="0" algn="l"/>
            <a:r>
              <a:rPr lang="zh-CN" altLang="en-US" sz="4000" b="1">
                <a:solidFill>
                  <a:srgbClr val="EF0B52"/>
                </a:solidFill>
              </a:rPr>
              <a:t>事故原因的四个因素：</a:t>
            </a:r>
            <a:endParaRPr lang="zh-CN" altLang="en-US" sz="4000" b="1">
              <a:solidFill>
                <a:srgbClr val="EF0B52"/>
              </a:solidFill>
            </a:endParaRPr>
          </a:p>
        </p:txBody>
      </p:sp>
      <p:pic>
        <p:nvPicPr>
          <p:cNvPr id="142340" name="图示 9"/>
          <p:cNvPicPr>
            <a:picLocks noChangeAspect="1"/>
          </p:cNvPicPr>
          <p:nvPr/>
        </p:nvPicPr>
        <p:blipFill>
          <a:blip r:embed="rId1"/>
          <a:stretch>
            <a:fillRect/>
          </a:stretch>
        </p:blipFill>
        <p:spPr>
          <a:xfrm>
            <a:off x="6311900" y="2714625"/>
            <a:ext cx="4514850" cy="4143375"/>
          </a:xfrm>
          <a:prstGeom prst="rect">
            <a:avLst/>
          </a:prstGeom>
          <a:noFill/>
          <a:ln w="9525">
            <a:noFill/>
          </a:ln>
        </p:spPr>
      </p:pic>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433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43364" name="Rectangle 2"/>
          <p:cNvSpPr>
            <a:spLocks noGrp="1"/>
          </p:cNvSpPr>
          <p:nvPr>
            <p:ph type="title" idx="4294967295"/>
          </p:nvPr>
        </p:nvSpPr>
        <p:spPr>
          <a:xfrm>
            <a:off x="2782888" y="404813"/>
            <a:ext cx="7885112" cy="738187"/>
          </a:xfrm>
          <a:ln/>
        </p:spPr>
        <p:txBody>
          <a:bodyPr vert="horz" wrap="square" anchor="b" anchorCtr="0"/>
          <a:p>
            <a:r>
              <a:rPr lang="zh-CN" altLang="en-US" sz="4000">
                <a:solidFill>
                  <a:srgbClr val="0000CC"/>
                </a:solidFill>
              </a:rPr>
              <a:t>事故反映企业存在着安全风险</a:t>
            </a:r>
            <a:endParaRPr lang="zh-CN" altLang="en-US" sz="4000">
              <a:solidFill>
                <a:srgbClr val="0000CC"/>
              </a:solidFill>
            </a:endParaRPr>
          </a:p>
        </p:txBody>
      </p:sp>
      <p:sp>
        <p:nvSpPr>
          <p:cNvPr id="143365" name="Rectangle 3"/>
          <p:cNvSpPr>
            <a:spLocks noGrp="1"/>
          </p:cNvSpPr>
          <p:nvPr>
            <p:ph type="body" idx="4294967295"/>
          </p:nvPr>
        </p:nvSpPr>
        <p:spPr>
          <a:ln/>
        </p:spPr>
        <p:txBody>
          <a:bodyPr vert="horz" wrap="square" anchor="t" anchorCtr="0"/>
          <a:p>
            <a:pPr>
              <a:buNone/>
            </a:pPr>
            <a:r>
              <a:rPr lang="zh-CN" altLang="en-US" b="1" dirty="0"/>
              <a:t>人的不安全行为</a:t>
            </a:r>
            <a:endParaRPr lang="zh-CN" altLang="en-US" b="1" dirty="0"/>
          </a:p>
          <a:p>
            <a:pPr>
              <a:buNone/>
            </a:pPr>
            <a:r>
              <a:rPr lang="zh-CN" altLang="en-US" b="1" dirty="0"/>
              <a:t>物的不安全状态                 构成危险因素</a:t>
            </a:r>
            <a:endParaRPr lang="zh-CN" altLang="en-US" b="1" dirty="0"/>
          </a:p>
          <a:p>
            <a:pPr>
              <a:buNone/>
            </a:pPr>
            <a:r>
              <a:rPr lang="zh-CN" altLang="en-US" b="1" dirty="0"/>
              <a:t>环境不安全因素</a:t>
            </a:r>
            <a:endParaRPr lang="zh-CN" altLang="en-US" b="1" dirty="0"/>
          </a:p>
          <a:p>
            <a:pPr>
              <a:buNone/>
            </a:pPr>
            <a:endParaRPr lang="zh-CN" altLang="en-US" b="1" dirty="0"/>
          </a:p>
          <a:p>
            <a:pPr>
              <a:buNone/>
            </a:pPr>
            <a:r>
              <a:rPr lang="zh-CN" altLang="en-US" b="1" dirty="0"/>
              <a:t>          企业管理失控           导致事故发生</a:t>
            </a:r>
            <a:endParaRPr lang="zh-CN" altLang="en-US" b="1" dirty="0"/>
          </a:p>
          <a:p>
            <a:pPr>
              <a:buNone/>
            </a:pPr>
            <a:r>
              <a:rPr lang="zh-CN" altLang="en-US" b="1" dirty="0"/>
              <a:t>         </a:t>
            </a:r>
            <a:endParaRPr lang="zh-CN" altLang="en-US" b="1" dirty="0"/>
          </a:p>
          <a:p>
            <a:pPr>
              <a:buNone/>
            </a:pPr>
            <a:r>
              <a:rPr lang="zh-CN" altLang="en-US" b="1" dirty="0"/>
              <a:t>           企业存在安全风险</a:t>
            </a:r>
            <a:endParaRPr lang="zh-CN" altLang="en-US" b="1" dirty="0"/>
          </a:p>
          <a:p>
            <a:endParaRPr lang="en-US" altLang="zh-CN" dirty="0"/>
          </a:p>
        </p:txBody>
      </p:sp>
      <p:sp>
        <p:nvSpPr>
          <p:cNvPr id="143366" name="AutoShape 4"/>
          <p:cNvSpPr/>
          <p:nvPr/>
        </p:nvSpPr>
        <p:spPr>
          <a:xfrm>
            <a:off x="6600825" y="3789363"/>
            <a:ext cx="741363" cy="741362"/>
          </a:xfrm>
          <a:prstGeom prst="notchedRightArrow">
            <a:avLst>
              <a:gd name="adj1" fmla="val 50000"/>
              <a:gd name="adj2" fmla="val 25000"/>
            </a:avLst>
          </a:prstGeom>
          <a:solidFill>
            <a:srgbClr val="FF0000"/>
          </a:solidFill>
          <a:ln w="9525">
            <a:noFill/>
          </a:ln>
        </p:spPr>
        <p:txBody>
          <a:bodyPr wrap="none" lIns="90000" tIns="46800" rIns="90000" bIns="46800" anchor="ctr" anchorCtr="0"/>
          <a:p>
            <a:pPr marL="609600" indent="-609600" algn="ctr" eaLnBrk="0" fontAlgn="ctr" hangingPunct="0">
              <a:lnSpc>
                <a:spcPct val="80000"/>
              </a:lnSpc>
              <a:spcBef>
                <a:spcPct val="20000"/>
              </a:spcBef>
            </a:pPr>
            <a:endParaRPr lang="zh-CN" altLang="en-US" sz="3200" b="1" dirty="0">
              <a:solidFill>
                <a:srgbClr val="FF0000"/>
              </a:solidFill>
              <a:latin typeface="Times New Roman" panose="02020603050405020304" pitchFamily="2" charset="0"/>
            </a:endParaRPr>
          </a:p>
        </p:txBody>
      </p:sp>
      <p:sp>
        <p:nvSpPr>
          <p:cNvPr id="143367" name="AutoShape 5"/>
          <p:cNvSpPr/>
          <p:nvPr/>
        </p:nvSpPr>
        <p:spPr>
          <a:xfrm>
            <a:off x="6383338" y="2060575"/>
            <a:ext cx="741362" cy="741363"/>
          </a:xfrm>
          <a:prstGeom prst="notchedRightArrow">
            <a:avLst>
              <a:gd name="adj1" fmla="val 50000"/>
              <a:gd name="adj2" fmla="val 25000"/>
            </a:avLst>
          </a:prstGeom>
          <a:solidFill>
            <a:srgbClr val="FF0000"/>
          </a:solidFill>
          <a:ln w="9525">
            <a:noFill/>
          </a:ln>
        </p:spPr>
        <p:txBody>
          <a:bodyPr wrap="none" lIns="90000" tIns="46800" rIns="90000" bIns="46800" anchor="ctr" anchorCtr="0"/>
          <a:p>
            <a:pPr marL="609600" indent="-609600" algn="ctr" eaLnBrk="0" fontAlgn="ctr" hangingPunct="0">
              <a:lnSpc>
                <a:spcPct val="80000"/>
              </a:lnSpc>
              <a:spcBef>
                <a:spcPct val="20000"/>
              </a:spcBef>
            </a:pPr>
            <a:endParaRPr lang="zh-CN" altLang="en-US" sz="3200" b="1" dirty="0">
              <a:solidFill>
                <a:srgbClr val="FF0000"/>
              </a:solidFill>
              <a:latin typeface="Times New Roman" panose="02020603050405020304" pitchFamily="2" charset="0"/>
            </a:endParaRPr>
          </a:p>
        </p:txBody>
      </p:sp>
      <p:sp>
        <p:nvSpPr>
          <p:cNvPr id="143368" name="AutoShape 6"/>
          <p:cNvSpPr/>
          <p:nvPr/>
        </p:nvSpPr>
        <p:spPr>
          <a:xfrm>
            <a:off x="3071813" y="3716338"/>
            <a:ext cx="741362" cy="741362"/>
          </a:xfrm>
          <a:prstGeom prst="notchedRightArrow">
            <a:avLst>
              <a:gd name="adj1" fmla="val 50000"/>
              <a:gd name="adj2" fmla="val 25000"/>
            </a:avLst>
          </a:prstGeom>
          <a:solidFill>
            <a:srgbClr val="FF0000"/>
          </a:solidFill>
          <a:ln w="9525">
            <a:noFill/>
          </a:ln>
        </p:spPr>
        <p:txBody>
          <a:bodyPr wrap="none" lIns="90000" tIns="46800" rIns="90000" bIns="46800" anchor="ctr" anchorCtr="0"/>
          <a:p>
            <a:pPr marL="609600" indent="-609600" algn="ctr" eaLnBrk="0" fontAlgn="ctr" hangingPunct="0">
              <a:lnSpc>
                <a:spcPct val="80000"/>
              </a:lnSpc>
              <a:spcBef>
                <a:spcPct val="20000"/>
              </a:spcBef>
            </a:pPr>
            <a:endParaRPr lang="zh-CN" altLang="en-US" sz="3200" b="1" dirty="0">
              <a:solidFill>
                <a:srgbClr val="FF0000"/>
              </a:solidFill>
              <a:latin typeface="Times New Roman" panose="02020603050405020304" pitchFamily="2" charset="0"/>
            </a:endParaRPr>
          </a:p>
        </p:txBody>
      </p:sp>
      <p:sp>
        <p:nvSpPr>
          <p:cNvPr id="143369" name="AutoShape 7"/>
          <p:cNvSpPr/>
          <p:nvPr/>
        </p:nvSpPr>
        <p:spPr>
          <a:xfrm>
            <a:off x="3071813" y="4941888"/>
            <a:ext cx="741362" cy="741362"/>
          </a:xfrm>
          <a:prstGeom prst="notchedRightArrow">
            <a:avLst>
              <a:gd name="adj1" fmla="val 50000"/>
              <a:gd name="adj2" fmla="val 25000"/>
            </a:avLst>
          </a:prstGeom>
          <a:solidFill>
            <a:srgbClr val="FF0000"/>
          </a:solidFill>
          <a:ln w="9525">
            <a:noFill/>
          </a:ln>
        </p:spPr>
        <p:txBody>
          <a:bodyPr wrap="none" lIns="90000" tIns="46800" rIns="90000" bIns="46800" anchor="ctr" anchorCtr="0"/>
          <a:p>
            <a:pPr marL="609600" indent="-609600" algn="ctr" eaLnBrk="0" fontAlgn="ctr" hangingPunct="0">
              <a:lnSpc>
                <a:spcPct val="80000"/>
              </a:lnSpc>
              <a:spcBef>
                <a:spcPct val="20000"/>
              </a:spcBef>
            </a:pPr>
            <a:endParaRPr lang="zh-CN" altLang="en-US" sz="3200" b="1" dirty="0">
              <a:solidFill>
                <a:srgbClr val="FF0000"/>
              </a:solidFill>
              <a:latin typeface="Times New Roman" panose="02020603050405020304" pitchFamily="2" charset="0"/>
            </a:endParaRP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Rectangle 2"/>
          <p:cNvSpPr>
            <a:spLocks noGrp="1"/>
          </p:cNvSpPr>
          <p:nvPr>
            <p:ph type="title" idx="4294967295"/>
          </p:nvPr>
        </p:nvSpPr>
        <p:spPr>
          <a:ln/>
        </p:spPr>
        <p:txBody>
          <a:bodyPr vert="horz" wrap="square" anchor="b" anchorCtr="0"/>
          <a:p>
            <a:pPr eaLnBrk="1" hangingPunct="1"/>
            <a:r>
              <a:rPr lang="zh-CN" altLang="en-US" sz="4000" b="1">
                <a:solidFill>
                  <a:schemeClr val="tx1"/>
                </a:solidFill>
                <a:effectLst>
                  <a:outerShdw blurRad="38100" dist="38100" dir="2700000">
                    <a:srgbClr val="FFFFFF"/>
                  </a:outerShdw>
                </a:effectLst>
                <a:ea typeface="华文新魏" panose="02010800040101010101" pitchFamily="2" charset="-122"/>
              </a:rPr>
              <a:t>什么是现代安全生产管理体系？</a:t>
            </a:r>
            <a:endParaRPr lang="zh-CN" altLang="en-US" sz="4000" b="1">
              <a:solidFill>
                <a:schemeClr val="tx1"/>
              </a:solidFill>
              <a:effectLst>
                <a:outerShdw blurRad="38100" dist="38100" dir="2700000">
                  <a:srgbClr val="FFFFFF"/>
                </a:outerShdw>
              </a:effectLst>
              <a:ea typeface="华文新魏" panose="02010800040101010101" pitchFamily="2" charset="-122"/>
            </a:endParaRPr>
          </a:p>
        </p:txBody>
      </p:sp>
      <p:sp>
        <p:nvSpPr>
          <p:cNvPr id="144387" name="Rectangle 3"/>
          <p:cNvSpPr>
            <a:spLocks noGrp="1"/>
          </p:cNvSpPr>
          <p:nvPr>
            <p:ph type="body" idx="4294967295"/>
          </p:nvPr>
        </p:nvSpPr>
        <p:spPr>
          <a:xfrm>
            <a:off x="1881188" y="1752600"/>
            <a:ext cx="8501062" cy="4267200"/>
          </a:xfrm>
          <a:ln/>
        </p:spPr>
        <p:txBody>
          <a:bodyPr vert="horz" wrap="square" anchor="t" anchorCtr="0"/>
          <a:p>
            <a:pPr eaLnBrk="1" hangingPunct="1">
              <a:buNone/>
            </a:pPr>
            <a:r>
              <a:rPr lang="en-US" altLang="zh-CN" sz="3900" b="1">
                <a:ea typeface="仿宋_GB2312" charset="-122"/>
              </a:rPr>
              <a:t>    </a:t>
            </a:r>
            <a:r>
              <a:rPr lang="zh-CN" altLang="en-US" sz="6000" b="1">
                <a:ea typeface="仿宋_GB2312" charset="-122"/>
              </a:rPr>
              <a:t>简单地说，现代安全生产管理体系是一种关于生产、职业健康安全、应急和环境方面的现代化的管理方法。</a:t>
            </a:r>
            <a:endParaRPr lang="zh-CN" altLang="en-US" sz="6000" b="1">
              <a:ea typeface="仿宋_GB2312" charset="-122"/>
            </a:endParaRPr>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Rectangle 2"/>
          <p:cNvSpPr>
            <a:spLocks noGrp="1"/>
          </p:cNvSpPr>
          <p:nvPr>
            <p:ph type="title" idx="4294967295"/>
          </p:nvPr>
        </p:nvSpPr>
        <p:spPr>
          <a:ln/>
        </p:spPr>
        <p:txBody>
          <a:bodyPr vert="horz" wrap="square" anchor="b" anchorCtr="0"/>
          <a:p>
            <a:pPr eaLnBrk="1" hangingPunct="1"/>
            <a:r>
              <a:rPr lang="zh-CN" altLang="en-US" b="1">
                <a:solidFill>
                  <a:srgbClr val="000099"/>
                </a:solidFill>
                <a:effectLst>
                  <a:outerShdw blurRad="38100" dist="38100" dir="2700000">
                    <a:srgbClr val="000000"/>
                  </a:outerShdw>
                </a:effectLst>
                <a:ea typeface="楷体_GB2312" pitchFamily="1" charset="-122"/>
              </a:rPr>
              <a:t>应当注意的几点</a:t>
            </a:r>
            <a:endParaRPr lang="zh-CN" altLang="en-US" b="1">
              <a:solidFill>
                <a:srgbClr val="000099"/>
              </a:solidFill>
              <a:effectLst>
                <a:outerShdw blurRad="38100" dist="38100" dir="2700000">
                  <a:srgbClr val="000000"/>
                </a:outerShdw>
              </a:effectLst>
              <a:ea typeface="楷体_GB2312" pitchFamily="1" charset="-122"/>
            </a:endParaRPr>
          </a:p>
        </p:txBody>
      </p:sp>
      <p:sp>
        <p:nvSpPr>
          <p:cNvPr id="145411" name="Rectangle 3"/>
          <p:cNvSpPr>
            <a:spLocks noGrp="1"/>
          </p:cNvSpPr>
          <p:nvPr>
            <p:ph type="body" idx="4294967295"/>
          </p:nvPr>
        </p:nvSpPr>
        <p:spPr>
          <a:ln/>
        </p:spPr>
        <p:txBody>
          <a:bodyPr vert="horz" wrap="square" anchor="t" anchorCtr="0"/>
          <a:p>
            <a:pPr eaLnBrk="1" hangingPunct="1">
              <a:buNone/>
            </a:pPr>
            <a:r>
              <a:rPr lang="zh-CN" altLang="en-US" sz="5400" b="1" dirty="0">
                <a:solidFill>
                  <a:srgbClr val="CC0000"/>
                </a:solidFill>
                <a:ea typeface="楷体_GB2312" pitchFamily="1" charset="-122"/>
              </a:rPr>
              <a:t>口头上的强调不等于重视；</a:t>
            </a:r>
            <a:endParaRPr lang="zh-CN" altLang="en-US" sz="5400" b="1" dirty="0">
              <a:solidFill>
                <a:srgbClr val="CC0000"/>
              </a:solidFill>
              <a:ea typeface="楷体_GB2312" pitchFamily="1" charset="-122"/>
            </a:endParaRPr>
          </a:p>
          <a:p>
            <a:pPr eaLnBrk="1" hangingPunct="1">
              <a:buNone/>
            </a:pPr>
            <a:r>
              <a:rPr lang="zh-CN" altLang="en-US" sz="5400" b="1" dirty="0">
                <a:solidFill>
                  <a:srgbClr val="CC0000"/>
                </a:solidFill>
                <a:ea typeface="楷体_GB2312" pitchFamily="1" charset="-122"/>
              </a:rPr>
              <a:t>要求不等于落实；</a:t>
            </a:r>
            <a:endParaRPr lang="zh-CN" altLang="en-US" sz="5400" b="1" dirty="0">
              <a:solidFill>
                <a:srgbClr val="CC0000"/>
              </a:solidFill>
              <a:ea typeface="楷体_GB2312" pitchFamily="1" charset="-122"/>
            </a:endParaRPr>
          </a:p>
          <a:p>
            <a:pPr eaLnBrk="1" hangingPunct="1">
              <a:buNone/>
            </a:pPr>
            <a:r>
              <a:rPr lang="zh-CN" altLang="en-US" sz="5400" b="1" dirty="0">
                <a:solidFill>
                  <a:srgbClr val="CC0000"/>
                </a:solidFill>
                <a:ea typeface="楷体_GB2312" pitchFamily="1" charset="-122"/>
              </a:rPr>
              <a:t>巡视不等于检查；</a:t>
            </a:r>
            <a:endParaRPr lang="zh-CN" altLang="en-US" sz="5400" b="1" dirty="0">
              <a:solidFill>
                <a:srgbClr val="CC0000"/>
              </a:solidFill>
              <a:ea typeface="楷体_GB2312" pitchFamily="1" charset="-122"/>
            </a:endParaRPr>
          </a:p>
          <a:p>
            <a:pPr eaLnBrk="1" hangingPunct="1">
              <a:buNone/>
            </a:pPr>
            <a:r>
              <a:rPr lang="zh-CN" altLang="en-US" sz="5400" b="1" dirty="0">
                <a:solidFill>
                  <a:srgbClr val="CC0000"/>
                </a:solidFill>
                <a:ea typeface="楷体_GB2312" pitchFamily="1" charset="-122"/>
              </a:rPr>
              <a:t>旁站不等于监督。</a:t>
            </a:r>
            <a:endParaRPr lang="zh-CN" altLang="en-US" sz="5400" b="1" dirty="0">
              <a:solidFill>
                <a:srgbClr val="CC0000"/>
              </a:solidFill>
              <a:ea typeface="楷体_GB2312" pitchFamily="1" charset="-122"/>
            </a:endParaRPr>
          </a:p>
          <a:p>
            <a:pPr eaLnBrk="1" hangingPunct="1">
              <a:buNone/>
            </a:pPr>
            <a:endParaRPr lang="en-US" altLang="zh-CN" dirty="0"/>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Rectangle 2"/>
          <p:cNvSpPr>
            <a:spLocks noGrp="1"/>
          </p:cNvSpPr>
          <p:nvPr>
            <p:ph type="title" idx="4294967295"/>
          </p:nvPr>
        </p:nvSpPr>
        <p:spPr>
          <a:ln/>
        </p:spPr>
        <p:txBody>
          <a:bodyPr vert="horz" wrap="square" anchor="b" anchorCtr="0"/>
          <a:p>
            <a:pPr eaLnBrk="1" hangingPunct="1"/>
            <a:r>
              <a:rPr lang="zh-CN" altLang="en-US" sz="3600" b="1">
                <a:solidFill>
                  <a:srgbClr val="0000CC"/>
                </a:solidFill>
                <a:effectLst>
                  <a:outerShdw blurRad="38100" dist="38100" dir="2700000">
                    <a:srgbClr val="000000"/>
                  </a:outerShdw>
                </a:effectLst>
                <a:ea typeface="楷体_GB2312" pitchFamily="1" charset="-122"/>
              </a:rPr>
              <a:t>点滴心得体会</a:t>
            </a:r>
            <a:endParaRPr lang="zh-CN" altLang="en-US" sz="3600" b="1">
              <a:solidFill>
                <a:srgbClr val="0000CC"/>
              </a:solidFill>
              <a:effectLst>
                <a:outerShdw blurRad="38100" dist="38100" dir="2700000">
                  <a:srgbClr val="000000"/>
                </a:outerShdw>
              </a:effectLst>
              <a:ea typeface="楷体_GB2312" pitchFamily="1" charset="-122"/>
            </a:endParaRPr>
          </a:p>
        </p:txBody>
      </p:sp>
      <p:sp>
        <p:nvSpPr>
          <p:cNvPr id="146435" name="Rectangle 3"/>
          <p:cNvSpPr>
            <a:spLocks noGrp="1"/>
          </p:cNvSpPr>
          <p:nvPr>
            <p:ph type="body" idx="4294967295"/>
          </p:nvPr>
        </p:nvSpPr>
        <p:spPr>
          <a:xfrm>
            <a:off x="1881188" y="1752600"/>
            <a:ext cx="8572500" cy="4267200"/>
          </a:xfrm>
          <a:ln/>
        </p:spPr>
        <p:txBody>
          <a:bodyPr vert="horz" wrap="square" anchor="t" anchorCtr="0"/>
          <a:p>
            <a:pPr eaLnBrk="1" hangingPunct="1">
              <a:buNone/>
            </a:pPr>
            <a:r>
              <a:rPr lang="zh-CN" altLang="en-US" sz="3600" b="1" dirty="0">
                <a:solidFill>
                  <a:srgbClr val="CC0000"/>
                </a:solidFill>
                <a:effectLst>
                  <a:outerShdw blurRad="38100" dist="38100" dir="2700000">
                    <a:srgbClr val="000000"/>
                  </a:outerShdw>
                </a:effectLst>
                <a:ea typeface="楷体_GB2312" pitchFamily="1" charset="-122"/>
              </a:rPr>
              <a:t>安全管理是科学，来不得半点马虎。</a:t>
            </a:r>
            <a:endParaRPr lang="zh-CN" altLang="en-US" sz="3600" b="1" dirty="0">
              <a:solidFill>
                <a:srgbClr val="CC0000"/>
              </a:solidFill>
              <a:effectLst>
                <a:outerShdw blurRad="38100" dist="38100" dir="2700000">
                  <a:srgbClr val="000000"/>
                </a:outerShdw>
              </a:effectLst>
              <a:ea typeface="楷体_GB2312" pitchFamily="1" charset="-122"/>
            </a:endParaRPr>
          </a:p>
          <a:p>
            <a:pPr eaLnBrk="1" hangingPunct="1">
              <a:buNone/>
            </a:pPr>
            <a:r>
              <a:rPr lang="zh-CN" altLang="en-US" sz="3600" b="1" dirty="0">
                <a:solidFill>
                  <a:srgbClr val="CC0000"/>
                </a:solidFill>
                <a:effectLst>
                  <a:outerShdw blurRad="38100" dist="38100" dir="2700000">
                    <a:srgbClr val="000000"/>
                  </a:outerShdw>
                </a:effectLst>
                <a:ea typeface="楷体_GB2312" pitchFamily="1" charset="-122"/>
              </a:rPr>
              <a:t>安全管理工作的主要对象是人。</a:t>
            </a:r>
            <a:endParaRPr lang="zh-CN" altLang="en-US" sz="3600" b="1" dirty="0">
              <a:solidFill>
                <a:srgbClr val="CC0000"/>
              </a:solidFill>
              <a:effectLst>
                <a:outerShdw blurRad="38100" dist="38100" dir="2700000">
                  <a:srgbClr val="000000"/>
                </a:outerShdw>
              </a:effectLst>
              <a:ea typeface="楷体_GB2312" pitchFamily="1" charset="-122"/>
            </a:endParaRPr>
          </a:p>
          <a:p>
            <a:pPr eaLnBrk="1" hangingPunct="1">
              <a:buNone/>
            </a:pPr>
            <a:r>
              <a:rPr lang="zh-CN" altLang="en-US" sz="3600" b="1" dirty="0">
                <a:solidFill>
                  <a:srgbClr val="CC0000"/>
                </a:solidFill>
                <a:effectLst>
                  <a:outerShdw blurRad="38100" dist="38100" dir="2700000">
                    <a:srgbClr val="000000"/>
                  </a:outerShdw>
                </a:effectLst>
                <a:ea typeface="楷体_GB2312" pitchFamily="1" charset="-122"/>
              </a:rPr>
              <a:t>安全意识是一种技能，需要在过程中培养。</a:t>
            </a:r>
            <a:endParaRPr lang="zh-CN" altLang="en-US" sz="3600" b="1" dirty="0">
              <a:solidFill>
                <a:srgbClr val="CC0000"/>
              </a:solidFill>
              <a:effectLst>
                <a:outerShdw blurRad="38100" dist="38100" dir="2700000">
                  <a:srgbClr val="000000"/>
                </a:outerShdw>
              </a:effectLst>
              <a:ea typeface="楷体_GB2312" pitchFamily="1" charset="-122"/>
            </a:endParaRPr>
          </a:p>
          <a:p>
            <a:pPr eaLnBrk="1" hangingPunct="1">
              <a:buNone/>
            </a:pPr>
            <a:r>
              <a:rPr lang="zh-CN" altLang="en-US" sz="3600" b="1" dirty="0">
                <a:solidFill>
                  <a:srgbClr val="CC0000"/>
                </a:solidFill>
                <a:effectLst>
                  <a:outerShdw blurRad="38100" dist="38100" dir="2700000">
                    <a:srgbClr val="000000"/>
                  </a:outerShdw>
                </a:effectLst>
                <a:ea typeface="楷体_GB2312" pitchFamily="1" charset="-122"/>
              </a:rPr>
              <a:t>安全管理没有固定的模式，要因事制宜。</a:t>
            </a:r>
            <a:endParaRPr lang="zh-CN" altLang="en-US" sz="3600" b="1" dirty="0">
              <a:solidFill>
                <a:srgbClr val="CC0000"/>
              </a:solidFill>
              <a:effectLst>
                <a:outerShdw blurRad="38100" dist="38100" dir="2700000">
                  <a:srgbClr val="000000"/>
                </a:outerShdw>
              </a:effectLst>
              <a:ea typeface="楷体_GB2312" pitchFamily="1" charset="-122"/>
            </a:endParaRPr>
          </a:p>
          <a:p>
            <a:pPr eaLnBrk="1" hangingPunct="1">
              <a:buNone/>
            </a:pPr>
            <a:r>
              <a:rPr lang="zh-CN" altLang="en-US" sz="3600" b="1" dirty="0">
                <a:solidFill>
                  <a:srgbClr val="CC0000"/>
                </a:solidFill>
                <a:effectLst>
                  <a:outerShdw blurRad="38100" dist="38100" dir="2700000">
                    <a:srgbClr val="000000"/>
                  </a:outerShdw>
                </a:effectLst>
                <a:ea typeface="楷体_GB2312" pitchFamily="1" charset="-122"/>
              </a:rPr>
              <a:t>坚信管理他人比管理自己更难。</a:t>
            </a:r>
            <a:endParaRPr lang="zh-CN" altLang="en-US" sz="3600" b="1" dirty="0">
              <a:solidFill>
                <a:srgbClr val="CC0000"/>
              </a:solidFill>
              <a:effectLst>
                <a:outerShdw blurRad="38100" dist="38100" dir="2700000">
                  <a:srgbClr val="000000"/>
                </a:outerShdw>
              </a:effectLst>
              <a:ea typeface="楷体_GB2312" pitchFamily="1" charset="-122"/>
            </a:endParaRPr>
          </a:p>
          <a:p>
            <a:pPr eaLnBrk="1" hangingPunct="1">
              <a:buNone/>
            </a:pPr>
            <a:r>
              <a:rPr lang="zh-CN" altLang="en-US" sz="3600" b="1" dirty="0">
                <a:solidFill>
                  <a:srgbClr val="CC0000"/>
                </a:solidFill>
                <a:effectLst>
                  <a:outerShdw blurRad="38100" dist="38100" dir="2700000">
                    <a:srgbClr val="000000"/>
                  </a:outerShdw>
                </a:effectLst>
                <a:ea typeface="楷体_GB2312" pitchFamily="1" charset="-122"/>
              </a:rPr>
              <a:t>遵章守制是技能的要求，更是道德标准。</a:t>
            </a:r>
            <a:endParaRPr lang="zh-CN" altLang="en-US" sz="3600" b="1" dirty="0">
              <a:solidFill>
                <a:srgbClr val="CC0000"/>
              </a:solidFill>
              <a:effectLst>
                <a:outerShdw blurRad="38100" dist="38100" dir="2700000">
                  <a:srgbClr val="000000"/>
                </a:outerShdw>
              </a:effectLst>
              <a:ea typeface="楷体_GB2312" pitchFamily="1" charset="-122"/>
            </a:endParaRPr>
          </a:p>
          <a:p>
            <a:pPr eaLnBrk="1" hangingPunct="1">
              <a:buNone/>
            </a:pPr>
            <a:r>
              <a:rPr lang="zh-CN" altLang="en-US" sz="3600" b="1" dirty="0">
                <a:solidFill>
                  <a:srgbClr val="CC0000"/>
                </a:solidFill>
                <a:effectLst>
                  <a:outerShdw blurRad="38100" dist="38100" dir="2700000">
                    <a:srgbClr val="000000"/>
                  </a:outerShdw>
                </a:effectLst>
                <a:ea typeface="楷体_GB2312" pitchFamily="1" charset="-122"/>
              </a:rPr>
              <a:t>管理和监督不仅是权利，更是责任。</a:t>
            </a:r>
            <a:endParaRPr lang="zh-CN" altLang="en-US" sz="3600" b="1" dirty="0">
              <a:solidFill>
                <a:srgbClr val="CC0000"/>
              </a:solidFill>
              <a:effectLst>
                <a:outerShdw blurRad="38100" dist="38100" dir="2700000">
                  <a:srgbClr val="000000"/>
                </a:outerShdw>
              </a:effectLst>
              <a:ea typeface="楷体_GB2312" pitchFamily="1" charset="-122"/>
            </a:endParaRPr>
          </a:p>
          <a:p>
            <a:pPr eaLnBrk="1" hangingPunct="1">
              <a:buNone/>
            </a:pPr>
            <a:endParaRPr lang="en-US" altLang="zh-CN" dirty="0"/>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标题 1"/>
          <p:cNvSpPr>
            <a:spLocks noGrp="1"/>
          </p:cNvSpPr>
          <p:nvPr>
            <p:ph type="title" idx="4294967295"/>
          </p:nvPr>
        </p:nvSpPr>
        <p:spPr>
          <a:ln/>
        </p:spPr>
        <p:txBody>
          <a:bodyPr vert="horz" wrap="square" anchor="b" anchorCtr="0"/>
          <a:p>
            <a:r>
              <a:rPr lang="zh-CN" altLang="en-US" b="1"/>
              <a:t>抓好大事首先要切实抓好安全生产</a:t>
            </a:r>
            <a:endParaRPr lang="zh-CN" altLang="en-US"/>
          </a:p>
        </p:txBody>
      </p:sp>
      <p:sp>
        <p:nvSpPr>
          <p:cNvPr id="147459" name="内容占位符 2"/>
          <p:cNvSpPr>
            <a:spLocks noGrp="1"/>
          </p:cNvSpPr>
          <p:nvPr>
            <p:ph idx="1"/>
          </p:nvPr>
        </p:nvSpPr>
        <p:spPr>
          <a:xfrm>
            <a:off x="1239838" y="1752600"/>
            <a:ext cx="9428162" cy="4267200"/>
          </a:xfrm>
          <a:ln/>
        </p:spPr>
        <p:txBody>
          <a:bodyPr vert="horz" wrap="square" anchor="t" anchorCtr="0"/>
          <a:p>
            <a:pPr>
              <a:buNone/>
            </a:pPr>
            <a:r>
              <a:rPr lang="zh-CN" altLang="en-US" dirty="0"/>
              <a:t>      </a:t>
            </a:r>
            <a:r>
              <a:rPr lang="zh-CN" altLang="en-US" sz="3200" b="1" dirty="0">
                <a:solidFill>
                  <a:srgbClr val="0070C0"/>
                </a:solidFill>
              </a:rPr>
              <a:t>进一步提高对安全生产重要性的认识，做到</a:t>
            </a:r>
            <a:r>
              <a:rPr lang="en-US" altLang="zh-CN" sz="3200" b="1" dirty="0">
                <a:solidFill>
                  <a:srgbClr val="0070C0"/>
                </a:solidFill>
              </a:rPr>
              <a:t>“</a:t>
            </a:r>
            <a:r>
              <a:rPr lang="zh-CN" altLang="en-US" sz="3200" b="1" dirty="0">
                <a:solidFill>
                  <a:srgbClr val="0070C0"/>
                </a:solidFill>
              </a:rPr>
              <a:t>三个绝不</a:t>
            </a:r>
            <a:r>
              <a:rPr lang="en-US" altLang="zh-CN" sz="3200" b="1" dirty="0">
                <a:solidFill>
                  <a:srgbClr val="0070C0"/>
                </a:solidFill>
              </a:rPr>
              <a:t>”</a:t>
            </a:r>
            <a:r>
              <a:rPr lang="zh-CN" altLang="en-US" sz="3200" b="1" dirty="0">
                <a:solidFill>
                  <a:srgbClr val="0070C0"/>
                </a:solidFill>
              </a:rPr>
              <a:t>、“四个要”，绝不能过高地估计安全生产的好形势，绝不能过高地估计干部职工群众对安全重要性的认识，绝不能过高地估计各级政府管理安全的能力和水平。要随时随地如临深渊，如履薄冰，战战兢兢，怀着敬畏的心情抓好安全生产。要加强领导，健全机制，加大投入，要更新理念，更新装备，加强教育、培训，强化基层基础，要查处事故，严格考核，追究责任，切实把安全生产的责任落到实处。</a:t>
            </a:r>
            <a:endParaRPr lang="zh-CN" altLang="en-US" sz="3200" b="1" dirty="0">
              <a:solidFill>
                <a:srgbClr val="0070C0"/>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94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946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19461" name="Rectangle 3"/>
          <p:cNvSpPr>
            <a:spLocks noGrp="1"/>
          </p:cNvSpPr>
          <p:nvPr>
            <p:ph type="body" idx="4294967295"/>
          </p:nvPr>
        </p:nvSpPr>
        <p:spPr>
          <a:xfrm>
            <a:off x="1524000" y="1643063"/>
            <a:ext cx="8929688" cy="5214937"/>
          </a:xfrm>
          <a:ln/>
        </p:spPr>
        <p:txBody>
          <a:bodyPr vert="horz" wrap="square" anchor="t" anchorCtr="0"/>
          <a:p>
            <a:pPr>
              <a:buNone/>
            </a:pPr>
            <a:r>
              <a:rPr lang="zh-CN" altLang="en-US" sz="3200" b="1" dirty="0"/>
              <a:t>    </a:t>
            </a:r>
            <a:r>
              <a:rPr lang="en-US" altLang="zh-CN" sz="3200" b="1" dirty="0">
                <a:solidFill>
                  <a:srgbClr val="0070C0"/>
                </a:solidFill>
              </a:rPr>
              <a:t>9</a:t>
            </a:r>
            <a:r>
              <a:rPr lang="zh-CN" altLang="en-US" sz="3200" b="1" dirty="0">
                <a:solidFill>
                  <a:srgbClr val="0070C0"/>
                </a:solidFill>
              </a:rPr>
              <a:t>、</a:t>
            </a:r>
            <a:r>
              <a:rPr lang="en-US" altLang="zh-CN" sz="2800" b="1" dirty="0">
                <a:solidFill>
                  <a:srgbClr val="0070C0"/>
                </a:solidFill>
              </a:rPr>
              <a:t>2010</a:t>
            </a:r>
            <a:r>
              <a:rPr lang="zh-CN" altLang="en-US" sz="2800" b="1" dirty="0">
                <a:solidFill>
                  <a:srgbClr val="0070C0"/>
                </a:solidFill>
              </a:rPr>
              <a:t>年</a:t>
            </a:r>
            <a:r>
              <a:rPr lang="en-US" altLang="zh-CN" sz="2800" b="1" dirty="0">
                <a:solidFill>
                  <a:srgbClr val="0070C0"/>
                </a:solidFill>
              </a:rPr>
              <a:t>7</a:t>
            </a:r>
            <a:r>
              <a:rPr lang="zh-CN" altLang="en-US" sz="2800" b="1" dirty="0">
                <a:solidFill>
                  <a:srgbClr val="0070C0"/>
                </a:solidFill>
              </a:rPr>
              <a:t>月</a:t>
            </a:r>
            <a:r>
              <a:rPr lang="en-US" altLang="zh-CN" sz="2800" b="1" dirty="0">
                <a:solidFill>
                  <a:srgbClr val="0070C0"/>
                </a:solidFill>
              </a:rPr>
              <a:t>8</a:t>
            </a:r>
            <a:r>
              <a:rPr lang="zh-CN" altLang="en-US" sz="2800" b="1" dirty="0">
                <a:solidFill>
                  <a:srgbClr val="0070C0"/>
                </a:solidFill>
              </a:rPr>
              <a:t>日东北某发电厂电动葫芦滑出轨道坠落砸死工作负责人。</a:t>
            </a:r>
            <a:r>
              <a:rPr lang="en-US" altLang="zh-CN" sz="2800" b="1" dirty="0">
                <a:solidFill>
                  <a:srgbClr val="0070C0"/>
                </a:solidFill>
              </a:rPr>
              <a:t>7</a:t>
            </a:r>
            <a:r>
              <a:rPr lang="zh-CN" altLang="en-US" sz="2800" b="1" dirty="0">
                <a:solidFill>
                  <a:srgbClr val="0070C0"/>
                </a:solidFill>
              </a:rPr>
              <a:t>月</a:t>
            </a:r>
            <a:r>
              <a:rPr lang="en-US" altLang="zh-CN" sz="2800" b="1" dirty="0">
                <a:solidFill>
                  <a:srgbClr val="0070C0"/>
                </a:solidFill>
              </a:rPr>
              <a:t>8</a:t>
            </a:r>
            <a:r>
              <a:rPr lang="zh-CN" altLang="en-US" sz="2800" b="1" dirty="0">
                <a:solidFill>
                  <a:srgbClr val="0070C0"/>
                </a:solidFill>
              </a:rPr>
              <a:t>日</a:t>
            </a:r>
            <a:r>
              <a:rPr lang="en-US" altLang="zh-CN" sz="2800" b="1" dirty="0">
                <a:solidFill>
                  <a:srgbClr val="0070C0"/>
                </a:solidFill>
              </a:rPr>
              <a:t>14</a:t>
            </a:r>
            <a:r>
              <a:rPr lang="zh-CN" altLang="en-US" sz="2800" b="1" dirty="0">
                <a:solidFill>
                  <a:srgbClr val="0070C0"/>
                </a:solidFill>
              </a:rPr>
              <a:t>时</a:t>
            </a:r>
            <a:r>
              <a:rPr lang="en-US" altLang="zh-CN" sz="2800" b="1" dirty="0">
                <a:solidFill>
                  <a:srgbClr val="0070C0"/>
                </a:solidFill>
              </a:rPr>
              <a:t>20</a:t>
            </a:r>
            <a:r>
              <a:rPr lang="zh-CN" altLang="en-US" sz="2800" b="1" dirty="0">
                <a:solidFill>
                  <a:srgbClr val="0070C0"/>
                </a:solidFill>
              </a:rPr>
              <a:t>分，</a:t>
            </a:r>
            <a:r>
              <a:rPr lang="en-US" altLang="zh-CN" sz="2800" b="1" dirty="0">
                <a:solidFill>
                  <a:srgbClr val="0070C0"/>
                </a:solidFill>
              </a:rPr>
              <a:t>#2</a:t>
            </a:r>
            <a:r>
              <a:rPr lang="zh-CN" altLang="en-US" sz="2800" b="1" dirty="0">
                <a:solidFill>
                  <a:srgbClr val="0070C0"/>
                </a:solidFill>
              </a:rPr>
              <a:t>炉磨煤机解体大修中，用过轨吊起吊磨煤机磨辊液压拉杆，由工作负责人</a:t>
            </a:r>
            <a:r>
              <a:rPr lang="en-US" altLang="zh-CN" sz="2800" b="1" dirty="0">
                <a:solidFill>
                  <a:srgbClr val="0070C0"/>
                </a:solidFill>
              </a:rPr>
              <a:t>x x</a:t>
            </a:r>
            <a:r>
              <a:rPr lang="zh-CN" altLang="en-US" sz="2800" b="1" dirty="0">
                <a:solidFill>
                  <a:srgbClr val="0070C0"/>
                </a:solidFill>
              </a:rPr>
              <a:t>进行起重操作。该过轨吊有</a:t>
            </a:r>
            <a:r>
              <a:rPr lang="en-US" altLang="zh-CN" sz="2800" b="1" dirty="0">
                <a:solidFill>
                  <a:srgbClr val="0070C0"/>
                </a:solidFill>
              </a:rPr>
              <a:t>A</a:t>
            </a:r>
            <a:r>
              <a:rPr lang="zh-CN" altLang="en-US" sz="2800" b="1" dirty="0">
                <a:solidFill>
                  <a:srgbClr val="0070C0"/>
                </a:solidFill>
              </a:rPr>
              <a:t>、</a:t>
            </a:r>
            <a:r>
              <a:rPr lang="en-US" altLang="zh-CN" sz="2800" b="1" dirty="0">
                <a:solidFill>
                  <a:srgbClr val="0070C0"/>
                </a:solidFill>
              </a:rPr>
              <a:t>B </a:t>
            </a:r>
            <a:r>
              <a:rPr lang="zh-CN" altLang="en-US" sz="2800" b="1" dirty="0">
                <a:solidFill>
                  <a:srgbClr val="0070C0"/>
                </a:solidFill>
              </a:rPr>
              <a:t>两个电动葫芦，两电动葫芦的操作按钮布置在同一手操器上。当</a:t>
            </a:r>
            <a:r>
              <a:rPr lang="en-US" altLang="zh-CN" sz="2800" b="1" dirty="0">
                <a:solidFill>
                  <a:srgbClr val="0070C0"/>
                </a:solidFill>
              </a:rPr>
              <a:t>x</a:t>
            </a:r>
            <a:r>
              <a:rPr lang="zh-CN" altLang="en-US" sz="2800" b="1" dirty="0">
                <a:solidFill>
                  <a:srgbClr val="0070C0"/>
                </a:solidFill>
              </a:rPr>
              <a:t>对</a:t>
            </a:r>
            <a:r>
              <a:rPr lang="en-US" altLang="zh-CN" sz="2800" b="1" dirty="0">
                <a:solidFill>
                  <a:srgbClr val="0070C0"/>
                </a:solidFill>
              </a:rPr>
              <a:t>B</a:t>
            </a:r>
            <a:r>
              <a:rPr lang="zh-CN" altLang="en-US" sz="2800" b="1" dirty="0">
                <a:solidFill>
                  <a:srgbClr val="0070C0"/>
                </a:solidFill>
              </a:rPr>
              <a:t>电动葫芦进行过轨操作中，</a:t>
            </a:r>
            <a:r>
              <a:rPr lang="en-US" altLang="zh-CN" sz="2800" b="1" dirty="0">
                <a:solidFill>
                  <a:srgbClr val="0070C0"/>
                </a:solidFill>
              </a:rPr>
              <a:t>A</a:t>
            </a:r>
            <a:r>
              <a:rPr lang="zh-CN" altLang="en-US" sz="2800" b="1" dirty="0">
                <a:solidFill>
                  <a:srgbClr val="0070C0"/>
                </a:solidFill>
              </a:rPr>
              <a:t>电动葫芦从轨道冲出坠落将</a:t>
            </a:r>
            <a:r>
              <a:rPr lang="en-US" altLang="zh-CN" sz="2800" b="1" dirty="0">
                <a:solidFill>
                  <a:srgbClr val="0070C0"/>
                </a:solidFill>
              </a:rPr>
              <a:t>x x</a:t>
            </a:r>
            <a:r>
              <a:rPr lang="zh-CN" altLang="en-US" sz="2800" b="1" dirty="0">
                <a:solidFill>
                  <a:srgbClr val="0070C0"/>
                </a:solidFill>
              </a:rPr>
              <a:t>砸伤，经抢救无效死亡。违反起重机安全管理规定，在没有取得法定部门核发的起重机操作证的情况下，擅自操作过轨吊，在操作过轨吊</a:t>
            </a:r>
            <a:r>
              <a:rPr lang="en-US" altLang="zh-CN" sz="2800" b="1" dirty="0">
                <a:solidFill>
                  <a:srgbClr val="0070C0"/>
                </a:solidFill>
              </a:rPr>
              <a:t>B</a:t>
            </a:r>
            <a:r>
              <a:rPr lang="zh-CN" altLang="en-US" sz="2800" b="1" dirty="0">
                <a:solidFill>
                  <a:srgbClr val="0070C0"/>
                </a:solidFill>
              </a:rPr>
              <a:t>电动葫芦进行对轨过程中操作失误，导致</a:t>
            </a:r>
            <a:r>
              <a:rPr lang="en-US" altLang="zh-CN" sz="2800" b="1" dirty="0">
                <a:solidFill>
                  <a:srgbClr val="0070C0"/>
                </a:solidFill>
              </a:rPr>
              <a:t>A</a:t>
            </a:r>
            <a:r>
              <a:rPr lang="zh-CN" altLang="en-US" sz="2800" b="1" dirty="0">
                <a:solidFill>
                  <a:srgbClr val="0070C0"/>
                </a:solidFill>
              </a:rPr>
              <a:t>电动葫芦滑出轨道末端坠落，将其砸伤致死。</a:t>
            </a:r>
            <a:endParaRPr lang="zh-CN" altLang="en-US" sz="2800" b="1" dirty="0">
              <a:solidFill>
                <a:srgbClr val="0070C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矩形 1"/>
          <p:cNvSpPr/>
          <p:nvPr/>
        </p:nvSpPr>
        <p:spPr>
          <a:xfrm>
            <a:off x="1311275" y="1928813"/>
            <a:ext cx="9642475" cy="2245360"/>
          </a:xfrm>
          <a:prstGeom prst="rect">
            <a:avLst/>
          </a:prstGeom>
          <a:noFill/>
          <a:ln w="9525">
            <a:noFill/>
          </a:ln>
        </p:spPr>
        <p:txBody>
          <a:bodyPr>
            <a:spAutoFit/>
          </a:bodyPr>
          <a:p>
            <a:pPr marL="1143000" indent="-1143000" algn="ctr"/>
            <a:r>
              <a:rPr lang="zh-CN" altLang="en-US" sz="6000" b="1" dirty="0">
                <a:solidFill>
                  <a:srgbClr val="CC0000"/>
                </a:solidFill>
                <a:effectLst>
                  <a:outerShdw blurRad="38100" dist="38100" dir="2700000">
                    <a:srgbClr val="000000"/>
                  </a:outerShdw>
                </a:effectLst>
                <a:latin typeface="Verdana" panose="020B0604030504040204" pitchFamily="2" charset="0"/>
                <a:ea typeface="仿宋_GB2312" charset="-122"/>
              </a:rPr>
              <a:t>第七讲：  </a:t>
            </a:r>
            <a:endParaRPr lang="en-US" altLang="zh-CN" sz="6000" b="1" dirty="0">
              <a:solidFill>
                <a:srgbClr val="CC0000"/>
              </a:solidFill>
              <a:effectLst>
                <a:outerShdw blurRad="38100" dist="38100" dir="2700000">
                  <a:srgbClr val="000000"/>
                </a:outerShdw>
              </a:effectLst>
              <a:latin typeface="Verdana" panose="020B0604030504040204" pitchFamily="2" charset="0"/>
              <a:ea typeface="仿宋_GB2312" charset="-122"/>
            </a:endParaRPr>
          </a:p>
          <a:p>
            <a:pPr marL="1143000" indent="-1143000" algn="ctr"/>
            <a:endParaRPr lang="en-US" altLang="zh-CN" sz="4000" b="1" dirty="0">
              <a:solidFill>
                <a:srgbClr val="0070C0"/>
              </a:solidFill>
              <a:latin typeface="Verdana" panose="020B0604030504040204" pitchFamily="2" charset="0"/>
            </a:endParaRPr>
          </a:p>
          <a:p>
            <a:pPr marL="1143000" indent="-1143000" algn="ctr"/>
            <a:r>
              <a:rPr lang="zh-CN" altLang="en-US" sz="4000" b="1" dirty="0">
                <a:solidFill>
                  <a:srgbClr val="C00000"/>
                </a:solidFill>
                <a:latin typeface="Verdana" panose="020B0604030504040204" pitchFamily="2" charset="0"/>
              </a:rPr>
              <a:t>风险预控、危险点分析与危险源辩识</a:t>
            </a:r>
            <a:endParaRPr lang="zh-CN" altLang="en-US" sz="4000" dirty="0">
              <a:solidFill>
                <a:srgbClr val="C00000"/>
              </a:solidFill>
              <a:latin typeface="Verdana" panose="020B0604030504040204" pitchFamily="2" charset="0"/>
            </a:endParaRPr>
          </a:p>
        </p:txBody>
      </p:sp>
      <p:sp>
        <p:nvSpPr>
          <p:cNvPr id="148483" name="矩形 2"/>
          <p:cNvSpPr/>
          <p:nvPr/>
        </p:nvSpPr>
        <p:spPr>
          <a:xfrm>
            <a:off x="2452688" y="857250"/>
            <a:ext cx="7572375" cy="706755"/>
          </a:xfrm>
          <a:prstGeom prst="rect">
            <a:avLst/>
          </a:prstGeom>
          <a:noFill/>
          <a:ln w="9525">
            <a:noFill/>
          </a:ln>
        </p:spPr>
        <p:txBody>
          <a:bodyPr>
            <a:spAutoFit/>
          </a:bodyPr>
          <a:p>
            <a:r>
              <a:rPr lang="zh-CN" altLang="en-US" sz="4000" b="1" dirty="0">
                <a:solidFill>
                  <a:srgbClr val="C00000"/>
                </a:solidFill>
                <a:latin typeface="Verdana" panose="020B0604030504040204" pitchFamily="2" charset="0"/>
              </a:rPr>
              <a:t>火力发电厂安全培训教育讲座</a:t>
            </a:r>
            <a:r>
              <a:rPr lang="en-US" altLang="zh-CN" sz="2400" b="1" dirty="0">
                <a:solidFill>
                  <a:srgbClr val="C00000"/>
                </a:solidFill>
                <a:latin typeface="Verdana" panose="020B0604030504040204" pitchFamily="2" charset="0"/>
              </a:rPr>
              <a:t>(</a:t>
            </a:r>
            <a:r>
              <a:rPr lang="zh-CN" altLang="en-US" sz="2400" b="1" dirty="0">
                <a:solidFill>
                  <a:srgbClr val="C00000"/>
                </a:solidFill>
                <a:latin typeface="Verdana" panose="020B0604030504040204" pitchFamily="2" charset="0"/>
              </a:rPr>
              <a:t>四</a:t>
            </a:r>
            <a:r>
              <a:rPr lang="en-US" altLang="zh-CN" sz="2400" b="1" dirty="0">
                <a:solidFill>
                  <a:srgbClr val="C00000"/>
                </a:solidFill>
                <a:latin typeface="Verdana" panose="020B0604030504040204" pitchFamily="2" charset="0"/>
              </a:rPr>
              <a:t>)</a:t>
            </a:r>
            <a:endParaRPr lang="zh-CN" altLang="en-US" sz="2400" dirty="0">
              <a:solidFill>
                <a:srgbClr val="0070C0"/>
              </a:solidFill>
              <a:latin typeface="Verdana" panose="020B0604030504040204" pitchFamily="2" charset="0"/>
            </a:endParaRPr>
          </a:p>
        </p:txBody>
      </p:sp>
      <p:sp>
        <p:nvSpPr>
          <p:cNvPr id="148484" name="Rectangle 3"/>
          <p:cNvSpPr/>
          <p:nvPr/>
        </p:nvSpPr>
        <p:spPr>
          <a:xfrm>
            <a:off x="1524000" y="-184467"/>
            <a:ext cx="2590800" cy="826135"/>
          </a:xfrm>
          <a:prstGeom prst="rect">
            <a:avLst/>
          </a:prstGeom>
          <a:noFill/>
          <a:ln w="9525">
            <a:noFill/>
          </a:ln>
        </p:spPr>
        <p:txBody>
          <a:bodyPr wrap="none" tIns="152352" bIns="152352" anchor="ctr" anchorCtr="0">
            <a:spAutoFit/>
          </a:bodyPr>
          <a:p>
            <a:pPr eaLnBrk="0" hangingPunct="0">
              <a:buChar char="•"/>
            </a:pPr>
            <a:r>
              <a:rPr lang="en-US" altLang="zh-CN" sz="1600" dirty="0">
                <a:latin typeface="黑体" panose="02010609060101010101" pitchFamily="1" charset="-122"/>
              </a:rPr>
              <a:t>5  </a:t>
            </a:r>
            <a:r>
              <a:rPr lang="zh-CN" altLang="en-US" sz="1600" dirty="0">
                <a:latin typeface="黑体" panose="02010609060101010101" pitchFamily="1" charset="-122"/>
              </a:rPr>
              <a:t>核心要求（评分项目）</a:t>
            </a:r>
            <a:endParaRPr lang="zh-CN" altLang="en-US" sz="1600" b="1" dirty="0">
              <a:latin typeface="Verdana" panose="020B0604030504040204" pitchFamily="2" charset="0"/>
            </a:endParaRPr>
          </a:p>
          <a:p>
            <a:pPr eaLnBrk="0" hangingPunct="0"/>
            <a:endParaRPr lang="zh-CN" altLang="en-US" dirty="0">
              <a:latin typeface="Verdana" panose="020B0604030504040204" pitchFamily="2" charset="0"/>
            </a:endParaRPr>
          </a:p>
        </p:txBody>
      </p:sp>
      <p:sp>
        <p:nvSpPr>
          <p:cNvPr id="148485" name="Rectangle 4"/>
          <p:cNvSpPr/>
          <p:nvPr/>
        </p:nvSpPr>
        <p:spPr>
          <a:xfrm>
            <a:off x="1524000" y="-184467"/>
            <a:ext cx="2590800" cy="826135"/>
          </a:xfrm>
          <a:prstGeom prst="rect">
            <a:avLst/>
          </a:prstGeom>
          <a:noFill/>
          <a:ln w="9525">
            <a:noFill/>
          </a:ln>
        </p:spPr>
        <p:txBody>
          <a:bodyPr wrap="none" tIns="152352" bIns="152352" anchor="ctr" anchorCtr="0">
            <a:spAutoFit/>
          </a:bodyPr>
          <a:p>
            <a:pPr eaLnBrk="0" hangingPunct="0">
              <a:buChar char="•"/>
            </a:pPr>
            <a:r>
              <a:rPr lang="en-US" altLang="zh-CN" sz="1600" dirty="0">
                <a:latin typeface="黑体" panose="02010609060101010101" pitchFamily="1" charset="-122"/>
              </a:rPr>
              <a:t>5  </a:t>
            </a:r>
            <a:r>
              <a:rPr lang="zh-CN" altLang="en-US" sz="1600" dirty="0">
                <a:latin typeface="黑体" panose="02010609060101010101" pitchFamily="1" charset="-122"/>
              </a:rPr>
              <a:t>核心要求（评分项目）</a:t>
            </a:r>
            <a:endParaRPr lang="zh-CN" altLang="en-US" sz="1600" b="1" dirty="0">
              <a:latin typeface="Verdana" panose="020B0604030504040204" pitchFamily="2" charset="0"/>
            </a:endParaRPr>
          </a:p>
          <a:p>
            <a:pPr eaLnBrk="0" hangingPunct="0"/>
            <a:endParaRPr lang="zh-CN" altLang="en-US" dirty="0">
              <a:latin typeface="Verdana" panose="020B0604030504040204" pitchFamily="2" charset="0"/>
            </a:endParaRPr>
          </a:p>
        </p:txBody>
      </p:sp>
      <p:sp>
        <p:nvSpPr>
          <p:cNvPr id="148486" name="Rectangle 5"/>
          <p:cNvSpPr/>
          <p:nvPr/>
        </p:nvSpPr>
        <p:spPr>
          <a:xfrm>
            <a:off x="1524000" y="-184467"/>
            <a:ext cx="2590800" cy="826135"/>
          </a:xfrm>
          <a:prstGeom prst="rect">
            <a:avLst/>
          </a:prstGeom>
          <a:noFill/>
          <a:ln w="9525">
            <a:noFill/>
          </a:ln>
        </p:spPr>
        <p:txBody>
          <a:bodyPr wrap="none" tIns="152352" bIns="152352" anchor="ctr" anchorCtr="0">
            <a:spAutoFit/>
          </a:bodyPr>
          <a:p>
            <a:pPr eaLnBrk="0" hangingPunct="0">
              <a:buChar char="•"/>
            </a:pPr>
            <a:r>
              <a:rPr lang="en-US" altLang="zh-CN" sz="1600" dirty="0">
                <a:latin typeface="黑体" panose="02010609060101010101" pitchFamily="1" charset="-122"/>
              </a:rPr>
              <a:t>5  </a:t>
            </a:r>
            <a:r>
              <a:rPr lang="zh-CN" altLang="en-US" sz="1600" dirty="0">
                <a:latin typeface="黑体" panose="02010609060101010101" pitchFamily="1" charset="-122"/>
              </a:rPr>
              <a:t>核心要求（评分项目）</a:t>
            </a:r>
            <a:endParaRPr lang="zh-CN" altLang="en-US" sz="1600" b="1" dirty="0">
              <a:latin typeface="Verdana" panose="020B0604030504040204" pitchFamily="2" charset="0"/>
            </a:endParaRPr>
          </a:p>
          <a:p>
            <a:pPr eaLnBrk="0" hangingPunct="0"/>
            <a:endParaRPr lang="zh-CN" altLang="en-US" dirty="0">
              <a:latin typeface="Verdana" panose="020B0604030504040204" pitchFamily="2" charset="0"/>
            </a:endParaRPr>
          </a:p>
        </p:txBody>
      </p:sp>
      <p:pic>
        <p:nvPicPr>
          <p:cNvPr id="148487" name="Picture 7" descr="D:\Program Files\Microsoft Office\MEDIA\CAGCAT10\j0195812.wmf"/>
          <p:cNvPicPr>
            <a:picLocks noChangeAspect="1"/>
          </p:cNvPicPr>
          <p:nvPr/>
        </p:nvPicPr>
        <p:blipFill>
          <a:blip r:embed="rId1"/>
          <a:stretch>
            <a:fillRect/>
          </a:stretch>
        </p:blipFill>
        <p:spPr>
          <a:xfrm>
            <a:off x="8239125" y="4214813"/>
            <a:ext cx="1773238" cy="1824037"/>
          </a:xfrm>
          <a:prstGeom prst="rect">
            <a:avLst/>
          </a:prstGeom>
          <a:noFill/>
          <a:ln w="9525">
            <a:noFill/>
          </a:ln>
        </p:spPr>
      </p:pic>
      <p:pic>
        <p:nvPicPr>
          <p:cNvPr id="148488" name="Picture 8" descr="D:\Program Files\Microsoft Office\MEDIA\CAGCAT10\j0149481.wmf"/>
          <p:cNvPicPr>
            <a:picLocks noChangeAspect="1"/>
          </p:cNvPicPr>
          <p:nvPr/>
        </p:nvPicPr>
        <p:blipFill>
          <a:blip r:embed="rId2"/>
          <a:stretch>
            <a:fillRect/>
          </a:stretch>
        </p:blipFill>
        <p:spPr>
          <a:xfrm>
            <a:off x="1738313" y="1357313"/>
            <a:ext cx="2144712" cy="2179637"/>
          </a:xfrm>
          <a:prstGeom prst="rect">
            <a:avLst/>
          </a:prstGeom>
          <a:noFill/>
          <a:ln w="9525">
            <a:noFill/>
          </a:ln>
        </p:spPr>
      </p:pic>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495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49508" name="Rectangle 2"/>
          <p:cNvSpPr>
            <a:spLocks noGrp="1"/>
          </p:cNvSpPr>
          <p:nvPr>
            <p:ph type="title" idx="4294967295"/>
          </p:nvPr>
        </p:nvSpPr>
        <p:spPr>
          <a:ln/>
        </p:spPr>
        <p:txBody>
          <a:bodyPr vert="horz" wrap="square" anchor="b" anchorCtr="0"/>
          <a:p>
            <a:pPr eaLnBrk="1" hangingPunct="1"/>
            <a:r>
              <a:rPr lang="zh-CN" altLang="en-US" b="1">
                <a:solidFill>
                  <a:srgbClr val="0070C0"/>
                </a:solidFill>
              </a:rPr>
              <a:t>本讲：内容提要</a:t>
            </a:r>
            <a:endParaRPr lang="zh-CN" altLang="en-US" b="1">
              <a:solidFill>
                <a:srgbClr val="0070C0"/>
              </a:solidFill>
            </a:endParaRPr>
          </a:p>
        </p:txBody>
      </p:sp>
      <p:sp>
        <p:nvSpPr>
          <p:cNvPr id="149509" name="Rectangle 3"/>
          <p:cNvSpPr>
            <a:spLocks noGrp="1"/>
          </p:cNvSpPr>
          <p:nvPr>
            <p:ph type="body" idx="4294967295"/>
          </p:nvPr>
        </p:nvSpPr>
        <p:spPr>
          <a:xfrm>
            <a:off x="2024063" y="1643063"/>
            <a:ext cx="8132762" cy="5214937"/>
          </a:xfrm>
          <a:ln/>
        </p:spPr>
        <p:txBody>
          <a:bodyPr vert="horz" wrap="square" anchor="t" anchorCtr="0"/>
          <a:p>
            <a:pPr>
              <a:buNone/>
            </a:pPr>
            <a:r>
              <a:rPr lang="zh-CN" altLang="en-US" sz="3200" b="1" dirty="0">
                <a:solidFill>
                  <a:srgbClr val="C00000"/>
                </a:solidFill>
              </a:rPr>
              <a:t>  </a:t>
            </a:r>
            <a:r>
              <a:rPr lang="en-US" altLang="zh-CN" sz="3200" b="1" dirty="0">
                <a:solidFill>
                  <a:srgbClr val="C00000"/>
                </a:solidFill>
              </a:rPr>
              <a:t> </a:t>
            </a:r>
            <a:r>
              <a:rPr lang="zh-CN" altLang="en-US" sz="2800" b="1" dirty="0">
                <a:solidFill>
                  <a:srgbClr val="C00000"/>
                </a:solidFill>
                <a:latin typeface="Verdana" panose="020B0604030504040204" pitchFamily="2" charset="0"/>
              </a:rPr>
              <a:t>—</a:t>
            </a:r>
            <a:r>
              <a:rPr lang="zh-CN" altLang="en-US" sz="2800" b="1" dirty="0">
                <a:solidFill>
                  <a:srgbClr val="C00000"/>
                </a:solidFill>
              </a:rPr>
              <a:t>、安全生产风险管理；</a:t>
            </a:r>
            <a:endParaRPr lang="zh-CN" altLang="en-US" sz="2800" b="1" dirty="0">
              <a:solidFill>
                <a:srgbClr val="C00000"/>
              </a:solidFill>
            </a:endParaRPr>
          </a:p>
          <a:p>
            <a:pPr>
              <a:buNone/>
            </a:pPr>
            <a:r>
              <a:rPr lang="zh-CN" altLang="en-US" sz="2800" b="1" dirty="0">
                <a:solidFill>
                  <a:srgbClr val="C00000"/>
                </a:solidFill>
              </a:rPr>
              <a:t>   二、危险点分析概念及其预防事故的作用</a:t>
            </a:r>
            <a:r>
              <a:rPr lang="zh-CN" altLang="en-US" sz="2800" b="1" dirty="0">
                <a:solidFill>
                  <a:srgbClr val="C00000"/>
                </a:solidFill>
              </a:rPr>
              <a:t>；</a:t>
            </a:r>
            <a:endParaRPr lang="zh-CN" altLang="en-US" sz="2800" b="1" dirty="0">
              <a:solidFill>
                <a:srgbClr val="C00000"/>
              </a:solidFill>
            </a:endParaRPr>
          </a:p>
          <a:p>
            <a:pPr>
              <a:buNone/>
            </a:pPr>
            <a:r>
              <a:rPr lang="zh-CN" altLang="en-US" sz="2800" b="1" dirty="0">
                <a:solidFill>
                  <a:srgbClr val="C00000"/>
                </a:solidFill>
              </a:rPr>
              <a:t>   三、控制危险点主要内容及查找方法</a:t>
            </a:r>
            <a:r>
              <a:rPr lang="zh-CN" altLang="en-US" sz="2800" b="1" dirty="0">
                <a:solidFill>
                  <a:srgbClr val="C00000"/>
                </a:solidFill>
              </a:rPr>
              <a:t>；</a:t>
            </a:r>
            <a:endParaRPr lang="zh-CN" altLang="en-US" sz="2800" b="1" dirty="0">
              <a:solidFill>
                <a:srgbClr val="C00000"/>
              </a:solidFill>
            </a:endParaRPr>
          </a:p>
          <a:p>
            <a:pPr>
              <a:buNone/>
            </a:pPr>
            <a:r>
              <a:rPr lang="zh-CN" altLang="en-US" sz="2800" b="1" dirty="0">
                <a:solidFill>
                  <a:srgbClr val="C00000"/>
                </a:solidFill>
              </a:rPr>
              <a:t>   四、重大危险源基础知识及辨识标准</a:t>
            </a:r>
            <a:r>
              <a:rPr lang="zh-CN" altLang="en-US" sz="2800" b="1" dirty="0">
                <a:solidFill>
                  <a:srgbClr val="C00000"/>
                </a:solidFill>
              </a:rPr>
              <a:t>；</a:t>
            </a:r>
            <a:endParaRPr lang="zh-CN" altLang="en-US" sz="2800" b="1" dirty="0">
              <a:solidFill>
                <a:srgbClr val="C00000"/>
              </a:solidFill>
            </a:endParaRPr>
          </a:p>
          <a:p>
            <a:pPr>
              <a:buNone/>
            </a:pPr>
            <a:r>
              <a:rPr lang="zh-CN" altLang="en-US" sz="2800" b="1" dirty="0">
                <a:solidFill>
                  <a:srgbClr val="C00000"/>
                </a:solidFill>
              </a:rPr>
              <a:t>   五、重大危险源的评估与监控</a:t>
            </a:r>
            <a:r>
              <a:rPr lang="zh-CN" altLang="en-US" sz="2800" b="1" dirty="0">
                <a:solidFill>
                  <a:srgbClr val="C00000"/>
                </a:solidFill>
              </a:rPr>
              <a:t>；</a:t>
            </a:r>
            <a:endParaRPr lang="zh-CN" altLang="en-US" sz="2800" b="1" dirty="0">
              <a:solidFill>
                <a:srgbClr val="C00000"/>
              </a:solidFill>
            </a:endParaRPr>
          </a:p>
          <a:p>
            <a:pPr>
              <a:buNone/>
            </a:pPr>
            <a:r>
              <a:rPr lang="zh-CN" altLang="en-US" sz="2800" b="1" dirty="0">
                <a:solidFill>
                  <a:srgbClr val="C00000"/>
                </a:solidFill>
              </a:rPr>
              <a:t>   六、重大突发事件（事故）应急救援</a:t>
            </a:r>
            <a:r>
              <a:rPr lang="zh-CN" altLang="en-US" sz="2800" b="1" dirty="0">
                <a:solidFill>
                  <a:srgbClr val="C00000"/>
                </a:solidFill>
              </a:rPr>
              <a:t>；</a:t>
            </a:r>
            <a:endParaRPr lang="zh-CN" altLang="en-US" sz="2800" b="1" dirty="0">
              <a:solidFill>
                <a:srgbClr val="C00000"/>
              </a:solidFill>
            </a:endParaRPr>
          </a:p>
          <a:p>
            <a:pPr>
              <a:buNone/>
            </a:pPr>
            <a:r>
              <a:rPr lang="zh-CN" altLang="en-US" sz="2800" b="1" dirty="0">
                <a:solidFill>
                  <a:srgbClr val="C00000"/>
                </a:solidFill>
              </a:rPr>
              <a:t>   七、事故应急预案的策划与编制</a:t>
            </a:r>
            <a:r>
              <a:rPr lang="zh-CN" altLang="en-US" sz="2800" b="1" dirty="0">
                <a:solidFill>
                  <a:srgbClr val="C00000"/>
                </a:solidFill>
              </a:rPr>
              <a:t>；</a:t>
            </a:r>
            <a:endParaRPr lang="zh-CN" altLang="en-US" sz="2800" b="1" dirty="0">
              <a:solidFill>
                <a:srgbClr val="C00000"/>
              </a:solidFill>
            </a:endParaRPr>
          </a:p>
          <a:p>
            <a:pPr>
              <a:buNone/>
            </a:pPr>
            <a:r>
              <a:rPr lang="zh-CN" altLang="en-US" sz="2800" b="1" dirty="0">
                <a:solidFill>
                  <a:srgbClr val="C00000"/>
                </a:solidFill>
              </a:rPr>
              <a:t>   八、应急预案的演练</a:t>
            </a:r>
            <a:r>
              <a:rPr lang="zh-CN" altLang="en-US" sz="2800" b="1" dirty="0">
                <a:solidFill>
                  <a:srgbClr val="C00000"/>
                </a:solidFill>
              </a:rPr>
              <a:t>。</a:t>
            </a:r>
            <a:endParaRPr lang="zh-CN" altLang="en-US" sz="2800" b="1" dirty="0">
              <a:solidFill>
                <a:srgbClr val="C00000"/>
              </a:solidFill>
            </a:endParaRPr>
          </a:p>
          <a:p>
            <a:r>
              <a:rPr lang="zh-CN" altLang="en-US" sz="2800" dirty="0"/>
              <a:t>九、应急预案准备及控制程序</a:t>
            </a:r>
            <a:endParaRPr lang="zh-CN" altLang="en-US" sz="2800" dirty="0"/>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505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5053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5053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800" b="1" dirty="0"/>
              <a:t>  </a:t>
            </a:r>
            <a:r>
              <a:rPr lang="en-US" altLang="zh-CN" sz="2800" b="1" dirty="0"/>
              <a:t>  </a:t>
            </a:r>
            <a:r>
              <a:rPr lang="zh-CN" altLang="en-US" sz="2800" b="1" dirty="0"/>
              <a:t>  </a:t>
            </a:r>
            <a:r>
              <a:rPr lang="zh-CN" altLang="en-US" sz="3200" b="1" dirty="0">
                <a:solidFill>
                  <a:srgbClr val="C00000"/>
                </a:solidFill>
                <a:latin typeface="Verdana" panose="020B0604030504040204" pitchFamily="2" charset="0"/>
              </a:rPr>
              <a:t>—</a:t>
            </a:r>
            <a:r>
              <a:rPr lang="zh-CN" altLang="en-US" sz="3200" b="1" dirty="0">
                <a:solidFill>
                  <a:srgbClr val="C00000"/>
                </a:solidFill>
              </a:rPr>
              <a:t>、安全生产风险预控管理</a:t>
            </a:r>
            <a:endParaRPr lang="zh-CN" altLang="en-US" sz="3200" dirty="0">
              <a:solidFill>
                <a:srgbClr val="C00000"/>
              </a:solidFill>
            </a:endParaRPr>
          </a:p>
          <a:p>
            <a:pPr>
              <a:buNone/>
            </a:pPr>
            <a:r>
              <a:rPr lang="zh-CN" altLang="en-US" sz="2800" b="1" dirty="0">
                <a:solidFill>
                  <a:srgbClr val="C00000"/>
                </a:solidFill>
              </a:rPr>
              <a:t>     （一）风险管理概念与目的</a:t>
            </a:r>
            <a:endParaRPr lang="zh-CN" altLang="en-US" sz="2800" dirty="0">
              <a:solidFill>
                <a:srgbClr val="C00000"/>
              </a:solidFill>
            </a:endParaRPr>
          </a:p>
          <a:p>
            <a:pPr>
              <a:buNone/>
            </a:pPr>
            <a:r>
              <a:rPr lang="zh-CN" altLang="en-US" sz="2800" b="1" dirty="0">
                <a:solidFill>
                  <a:srgbClr val="C00000"/>
                </a:solidFill>
              </a:rPr>
              <a:t>       </a:t>
            </a:r>
            <a:r>
              <a:rPr lang="en-US" altLang="zh-CN" sz="2800" b="1" dirty="0">
                <a:solidFill>
                  <a:srgbClr val="C00000"/>
                </a:solidFill>
              </a:rPr>
              <a:t>1</a:t>
            </a:r>
            <a:r>
              <a:rPr lang="zh-CN" altLang="en-US" sz="2800" b="1" dirty="0">
                <a:solidFill>
                  <a:srgbClr val="C00000"/>
                </a:solidFill>
              </a:rPr>
              <a:t>、我国古代的风险防范。</a:t>
            </a:r>
            <a:r>
              <a:rPr lang="zh-CN" altLang="en-US" sz="2800" dirty="0">
                <a:solidFill>
                  <a:srgbClr val="C00000"/>
                </a:solidFill>
              </a:rPr>
              <a:t>大禹治水和都江堰工程更是我国劳动人民对付水患的伟大创举。公元</a:t>
            </a:r>
            <a:r>
              <a:rPr lang="en-US" altLang="zh-CN" sz="2800" dirty="0">
                <a:solidFill>
                  <a:srgbClr val="C00000"/>
                </a:solidFill>
              </a:rPr>
              <a:t>132</a:t>
            </a:r>
            <a:r>
              <a:rPr lang="zh-CN" altLang="en-US" sz="2800" dirty="0">
                <a:solidFill>
                  <a:srgbClr val="C00000"/>
                </a:solidFill>
              </a:rPr>
              <a:t>年张衡发明的地动仪为人类认识地震作出了可贵贡献。在公元七八世纪我们的祖先就认识了毒气，并提出测知方法。公元</a:t>
            </a:r>
            <a:r>
              <a:rPr lang="en-US" altLang="zh-CN" sz="2800" dirty="0">
                <a:solidFill>
                  <a:srgbClr val="C00000"/>
                </a:solidFill>
              </a:rPr>
              <a:t>752</a:t>
            </a:r>
            <a:r>
              <a:rPr lang="zh-CN" altLang="en-US" sz="2800" dirty="0">
                <a:solidFill>
                  <a:srgbClr val="C00000"/>
                </a:solidFill>
              </a:rPr>
              <a:t>年， 唐代王涛著的《外台秘要引小品方》中提出，在有毒物的处所，可用小动物测试，“若有毒，其物即死”。千百年来，我国劳动人民通过生产实践积累了许多关于防止灾害的知识与经验。</a:t>
            </a:r>
            <a:endParaRPr lang="zh-CN" altLang="en-US" sz="2800" dirty="0">
              <a:solidFill>
                <a:srgbClr val="C00000"/>
              </a:solidFill>
            </a:endParaRP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515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5155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5155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800" dirty="0">
                <a:solidFill>
                  <a:srgbClr val="C00000"/>
                </a:solidFill>
              </a:rPr>
              <a:t>      </a:t>
            </a:r>
            <a:r>
              <a:rPr lang="zh-CN" altLang="en-US" sz="2400" dirty="0">
                <a:solidFill>
                  <a:srgbClr val="C00000"/>
                </a:solidFill>
              </a:rPr>
              <a:t>我国古代的青铜冶铸及其风险防范技术都已达到了相当高的水平。从湖北铜绿山出土的古矿冶遗址来看，当时在开采铜矿的作业中就采用了自然通风、排水、提升、照明以及框架式支护等一系列安全技术措施。</a:t>
            </a:r>
            <a:r>
              <a:rPr lang="en-US" altLang="zh-CN" sz="2400" dirty="0">
                <a:solidFill>
                  <a:srgbClr val="C00000"/>
                </a:solidFill>
              </a:rPr>
              <a:t>1637</a:t>
            </a:r>
            <a:r>
              <a:rPr lang="zh-CN" altLang="en-US" sz="2400" dirty="0">
                <a:solidFill>
                  <a:srgbClr val="C00000"/>
                </a:solidFill>
              </a:rPr>
              <a:t>年，宋应星编著的《天工开物》一书中，详尽地记载了处理矿内瓦斯和顶板的“安全技术”；“初见煤端时，毒气灼人，有将巨竹凿去中节，尖锐其末。插人炭中，其毒烟从竹中透上”，采煤时“其上支板，以防压崩耳。凡煤炭去空，而后以土填实其井”。 公元</a:t>
            </a:r>
            <a:r>
              <a:rPr lang="en-US" altLang="zh-CN" sz="2400" dirty="0">
                <a:solidFill>
                  <a:srgbClr val="C00000"/>
                </a:solidFill>
              </a:rPr>
              <a:t>989</a:t>
            </a:r>
            <a:r>
              <a:rPr lang="zh-CN" altLang="en-US" sz="2400" dirty="0">
                <a:solidFill>
                  <a:srgbClr val="C00000"/>
                </a:solidFill>
              </a:rPr>
              <a:t>年，北宋木结构建筑匠师喻皓在建 造开宝寺灵感塔时，每建一层都在塔的周围安设帷幕遮挡，既避免施工伤人，又易于操作。 防火技术是人类最早的风险防范技术之一。据孟元老《东京梦华集》记述，北宋首都沐京的消防组织就相当严密</a:t>
            </a:r>
            <a:r>
              <a:rPr lang="en-US" altLang="zh-CN" sz="2400" dirty="0">
                <a:solidFill>
                  <a:srgbClr val="C00000"/>
                </a:solidFill>
              </a:rPr>
              <a:t>:</a:t>
            </a:r>
            <a:r>
              <a:rPr lang="zh-CN" altLang="en-US" sz="2400" dirty="0">
                <a:solidFill>
                  <a:srgbClr val="C00000"/>
                </a:solidFill>
              </a:rPr>
              <a:t>消防的管理机构不仅有地方政府，而且由军队担负执勤任务</a:t>
            </a:r>
            <a:r>
              <a:rPr lang="en-US" altLang="zh-CN" sz="2400" dirty="0">
                <a:solidFill>
                  <a:srgbClr val="C00000"/>
                </a:solidFill>
              </a:rPr>
              <a:t>;</a:t>
            </a:r>
            <a:r>
              <a:rPr lang="zh-CN" altLang="en-US" sz="2400" dirty="0">
                <a:solidFill>
                  <a:srgbClr val="C00000"/>
                </a:solidFill>
              </a:rPr>
              <a:t> 负责值班巡逻，防火又防盗。</a:t>
            </a:r>
            <a:endParaRPr lang="zh-CN" altLang="en-US" sz="2400" dirty="0">
              <a:solidFill>
                <a:srgbClr val="C00000"/>
              </a:solidFill>
            </a:endParaRP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525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5258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5258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800" dirty="0"/>
              <a:t>      </a:t>
            </a:r>
            <a:r>
              <a:rPr lang="en-US" altLang="zh-CN" sz="2800" b="1" dirty="0">
                <a:solidFill>
                  <a:srgbClr val="002060"/>
                </a:solidFill>
              </a:rPr>
              <a:t>2</a:t>
            </a:r>
            <a:r>
              <a:rPr lang="zh-CN" altLang="en-US" sz="2800" b="1" dirty="0">
                <a:solidFill>
                  <a:srgbClr val="002060"/>
                </a:solidFill>
              </a:rPr>
              <a:t>、什么是风险？</a:t>
            </a:r>
            <a:r>
              <a:rPr lang="zh-CN" altLang="en-US" sz="2800" dirty="0">
                <a:solidFill>
                  <a:srgbClr val="002060"/>
                </a:solidFill>
              </a:rPr>
              <a:t>在字典中，对“风险”一词的解释是</a:t>
            </a:r>
            <a:r>
              <a:rPr lang="en-US" altLang="zh-CN" sz="2800" dirty="0">
                <a:solidFill>
                  <a:srgbClr val="002060"/>
                </a:solidFill>
              </a:rPr>
              <a:t>:</a:t>
            </a:r>
            <a:r>
              <a:rPr lang="zh-CN" altLang="en-US" sz="2800" dirty="0">
                <a:solidFill>
                  <a:srgbClr val="002060"/>
                </a:solidFill>
              </a:rPr>
              <a:t>生命与财产损失或损伤的可能性。风险是通过事故现象和损失事件表现出来的。在生产管理中，相对于安全来说，风险就是危险、危害事件发生的可能性与危险、危害事件严重程度的综合度量。风险的大小可以用风险率（</a:t>
            </a:r>
            <a:r>
              <a:rPr lang="en-US" altLang="zh-CN" sz="2800" dirty="0">
                <a:solidFill>
                  <a:srgbClr val="002060"/>
                </a:solidFill>
              </a:rPr>
              <a:t>R</a:t>
            </a:r>
            <a:r>
              <a:rPr lang="zh-CN" altLang="en-US" sz="2800" dirty="0">
                <a:solidFill>
                  <a:srgbClr val="002060"/>
                </a:solidFill>
              </a:rPr>
              <a:t>）来衡量，风险率等于事故发生的概率</a:t>
            </a:r>
            <a:r>
              <a:rPr lang="en-US" altLang="zh-CN" sz="2800" dirty="0">
                <a:solidFill>
                  <a:srgbClr val="002060"/>
                </a:solidFill>
              </a:rPr>
              <a:t>(P)</a:t>
            </a:r>
            <a:r>
              <a:rPr lang="zh-CN" altLang="en-US" sz="2800" dirty="0">
                <a:solidFill>
                  <a:srgbClr val="002060"/>
                </a:solidFill>
              </a:rPr>
              <a:t>与事故损失严重程度</a:t>
            </a:r>
            <a:r>
              <a:rPr lang="en-US" altLang="zh-CN" sz="2800" dirty="0">
                <a:solidFill>
                  <a:srgbClr val="002060"/>
                </a:solidFill>
              </a:rPr>
              <a:t>(S)</a:t>
            </a:r>
            <a:r>
              <a:rPr lang="zh-CN" altLang="en-US" sz="2800" dirty="0">
                <a:solidFill>
                  <a:srgbClr val="002060"/>
                </a:solidFill>
              </a:rPr>
              <a:t>的乘积。</a:t>
            </a:r>
            <a:r>
              <a:rPr lang="en-US" altLang="zh-CN" sz="2800" dirty="0">
                <a:solidFill>
                  <a:srgbClr val="002060"/>
                </a:solidFill>
              </a:rPr>
              <a:t>R=PS</a:t>
            </a:r>
            <a:r>
              <a:rPr lang="zh-CN" altLang="en-US" sz="2800" dirty="0">
                <a:solidFill>
                  <a:srgbClr val="002060"/>
                </a:solidFill>
              </a:rPr>
              <a:t>。风险描述了生产过程中发生事故的可能性和严重程度。</a:t>
            </a:r>
            <a:endParaRPr lang="zh-CN" altLang="en-US" sz="2800" dirty="0">
              <a:solidFill>
                <a:srgbClr val="002060"/>
              </a:solidFill>
            </a:endParaRPr>
          </a:p>
          <a:p>
            <a:pPr>
              <a:buNone/>
            </a:pPr>
            <a:r>
              <a:rPr lang="zh-CN" altLang="en-US" sz="2800" dirty="0">
                <a:solidFill>
                  <a:srgbClr val="002060"/>
                </a:solidFill>
              </a:rPr>
              <a:t>       风险是指特定危害事件发生的概率与后果的结合。在安全生产管理中，风险总是与生产事故联系在一起的。</a:t>
            </a:r>
            <a:endParaRPr lang="zh-CN" altLang="en-US" sz="2800" dirty="0">
              <a:solidFill>
                <a:srgbClr val="002060"/>
              </a:solidFill>
            </a:endParaRP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536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5360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53605"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800"/>
              <a:t>       </a:t>
            </a:r>
            <a:r>
              <a:rPr lang="zh-CN" altLang="en-US" sz="2400" b="1">
                <a:solidFill>
                  <a:srgbClr val="C00000"/>
                </a:solidFill>
              </a:rPr>
              <a:t>风险就是发生不幸事件的概率，即是一个事件产生我们所不期望的后果的可能性</a:t>
            </a:r>
            <a:r>
              <a:rPr lang="zh-CN" altLang="en-US" sz="2400">
                <a:solidFill>
                  <a:srgbClr val="C00000"/>
                </a:solidFill>
              </a:rPr>
              <a:t>。风险分析就是去研究它发生的可能性和它所产生的后果。严格地说，风险和危险是不同的，危险只是意味着一种坏兆头的存在，而风险则不仅意味着这种坏兆头的存在，而且还意味着有发生这个坏兆头的渠道和可能性。</a:t>
            </a:r>
            <a:endParaRPr lang="zh-CN" altLang="en-US" sz="2400">
              <a:solidFill>
                <a:srgbClr val="C00000"/>
              </a:solidFill>
            </a:endParaRPr>
          </a:p>
          <a:p>
            <a:pPr>
              <a:buNone/>
            </a:pPr>
            <a:r>
              <a:rPr lang="zh-CN" altLang="en-US" sz="2400">
                <a:solidFill>
                  <a:srgbClr val="C00000"/>
                </a:solidFill>
              </a:rPr>
              <a:t>      风险是某一有害事故发生的可能性及其事故后果的总和。企业所面临的风险包括生产事故、自然事故和经济、法律、社会等方面的事件或事故。风险管理的任务就是通过风险分析确定企业生产中所存在的风险，制定风险控制管理措施，以降低损失。</a:t>
            </a:r>
            <a:endParaRPr lang="zh-CN" altLang="en-US" sz="2400">
              <a:solidFill>
                <a:srgbClr val="C00000"/>
              </a:solidFill>
            </a:endParaRPr>
          </a:p>
          <a:p>
            <a:pPr>
              <a:buNone/>
            </a:pPr>
            <a:r>
              <a:rPr lang="zh-CN" altLang="en-US" sz="2400">
                <a:solidFill>
                  <a:srgbClr val="C00000"/>
                </a:solidFill>
              </a:rPr>
              <a:t>        为了综合地描述风险，常需要对整个区域的风险用一个数值来反映，这就引进了风险度的概念。风险度愈大，就表示对将来的损失愈没有把握，或未来危险和危害存在和产生的可能性愈大，风险也就愈大。</a:t>
            </a:r>
            <a:endParaRPr lang="zh-CN" altLang="en-US" sz="2400">
              <a:solidFill>
                <a:srgbClr val="C00000"/>
              </a:solidFill>
            </a:endParaRP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546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5462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5462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800" dirty="0">
                <a:solidFill>
                  <a:srgbClr val="0070C0"/>
                </a:solidFill>
              </a:rPr>
              <a:t>     </a:t>
            </a:r>
            <a:r>
              <a:rPr lang="en-US" altLang="zh-CN" sz="2400" b="1" dirty="0">
                <a:solidFill>
                  <a:srgbClr val="0070C0"/>
                </a:solidFill>
              </a:rPr>
              <a:t>3</a:t>
            </a:r>
            <a:r>
              <a:rPr lang="zh-CN" altLang="en-US" sz="2400" b="1" dirty="0">
                <a:solidFill>
                  <a:srgbClr val="0070C0"/>
                </a:solidFill>
              </a:rPr>
              <a:t>、风险管理的概念：</a:t>
            </a:r>
            <a:r>
              <a:rPr lang="en-US" altLang="zh-CN" sz="2400" b="1" dirty="0">
                <a:solidFill>
                  <a:srgbClr val="0070C0"/>
                </a:solidFill>
              </a:rPr>
              <a:t> </a:t>
            </a:r>
            <a:endParaRPr lang="zh-CN" altLang="en-US" sz="2400" dirty="0">
              <a:solidFill>
                <a:srgbClr val="0070C0"/>
              </a:solidFill>
            </a:endParaRPr>
          </a:p>
          <a:p>
            <a:pPr>
              <a:buNone/>
            </a:pPr>
            <a:r>
              <a:rPr lang="zh-CN" altLang="en-US" sz="2400" dirty="0">
                <a:solidFill>
                  <a:srgbClr val="0070C0"/>
                </a:solidFill>
              </a:rPr>
              <a:t>      </a:t>
            </a:r>
            <a:r>
              <a:rPr lang="zh-CN" altLang="en-US" sz="2400" b="1" dirty="0">
                <a:solidFill>
                  <a:srgbClr val="0070C0"/>
                </a:solidFill>
              </a:rPr>
              <a:t>（</a:t>
            </a:r>
            <a:r>
              <a:rPr lang="en-US" altLang="zh-CN" sz="2400" b="1" dirty="0">
                <a:solidFill>
                  <a:srgbClr val="0070C0"/>
                </a:solidFill>
              </a:rPr>
              <a:t>1</a:t>
            </a:r>
            <a:r>
              <a:rPr lang="zh-CN" altLang="en-US" sz="2400" b="1" dirty="0">
                <a:solidFill>
                  <a:srgbClr val="0070C0"/>
                </a:solidFill>
              </a:rPr>
              <a:t>）风险管理是一门新兴的管理学科</a:t>
            </a:r>
            <a:r>
              <a:rPr lang="zh-CN" altLang="en-US" sz="2400" dirty="0">
                <a:solidFill>
                  <a:srgbClr val="0070C0"/>
                </a:solidFill>
              </a:rPr>
              <a:t>，在企业安全管理中广泛而迅速地得到推广和应用。风险管理是研究风险发生规律和风险控制技术的一门管理学科，各生产企业通过风险识别、风险估计和风险评价，并在此基础上优化组合各种风险管理技术，对风险实施有效的控制和妥善处理风险所致的后果、期望达到以最少的成本获得最大安全保障的目的。</a:t>
            </a:r>
            <a:endParaRPr lang="zh-CN" altLang="en-US" sz="2400" dirty="0">
              <a:solidFill>
                <a:srgbClr val="0070C0"/>
              </a:solidFill>
            </a:endParaRPr>
          </a:p>
          <a:p>
            <a:pPr>
              <a:buNone/>
            </a:pPr>
            <a:r>
              <a:rPr lang="zh-CN" altLang="en-US" sz="2400" dirty="0">
                <a:solidFill>
                  <a:srgbClr val="0070C0"/>
                </a:solidFill>
              </a:rPr>
              <a:t>      </a:t>
            </a:r>
            <a:r>
              <a:rPr lang="zh-CN" altLang="en-US" sz="2400" b="1" dirty="0">
                <a:solidFill>
                  <a:srgbClr val="0070C0"/>
                </a:solidFill>
              </a:rPr>
              <a:t>（</a:t>
            </a:r>
            <a:r>
              <a:rPr lang="en-US" altLang="zh-CN" sz="2400" b="1" dirty="0">
                <a:solidFill>
                  <a:srgbClr val="0070C0"/>
                </a:solidFill>
              </a:rPr>
              <a:t>2</a:t>
            </a:r>
            <a:r>
              <a:rPr lang="zh-CN" altLang="en-US" sz="2400" b="1" dirty="0">
                <a:solidFill>
                  <a:srgbClr val="0070C0"/>
                </a:solidFill>
              </a:rPr>
              <a:t>）风险管理是一个系统工程</a:t>
            </a:r>
            <a:r>
              <a:rPr lang="zh-CN" altLang="en-US" sz="2400" dirty="0">
                <a:solidFill>
                  <a:srgbClr val="0070C0"/>
                </a:solidFill>
              </a:rPr>
              <a:t>，安全生产风险管理体系是企业安全管理的一个平台，安全生产风险管理工作内容涉及方方面面的工作，需要需要各级管理层次、作业人员以及有关部门进行整体协作，可以说在风险管理工作中企业的日常风险管理水平非常重要。风险管理的方法是现代企业管理特别是建立安全生产</a:t>
            </a:r>
            <a:r>
              <a:rPr lang="zh-CN" altLang="en-US" sz="2400" dirty="0">
                <a:solidFill>
                  <a:srgbClr val="0070C0"/>
                </a:solidFill>
              </a:rPr>
              <a:t>管理体系的重要方法，也是一种实施预防为主的重要手段。</a:t>
            </a:r>
            <a:endParaRPr lang="zh-CN" altLang="en-US" sz="2400" dirty="0">
              <a:solidFill>
                <a:srgbClr val="0070C0"/>
              </a:solidFill>
            </a:endParaRP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556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5565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5565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002060"/>
                </a:solidFill>
              </a:rPr>
              <a:t>（</a:t>
            </a:r>
            <a:r>
              <a:rPr lang="en-US" altLang="zh-CN" sz="2400" dirty="0">
                <a:solidFill>
                  <a:srgbClr val="002060"/>
                </a:solidFill>
              </a:rPr>
              <a:t>3</a:t>
            </a:r>
            <a:r>
              <a:rPr lang="zh-CN" altLang="en-US" sz="2400" dirty="0">
                <a:solidFill>
                  <a:srgbClr val="002060"/>
                </a:solidFill>
              </a:rPr>
              <a:t>）风险管理是一种安全创新。在某种意义上说，风险管理是一种安全创新，但它毕竟是从传统的安全分析和安全管理的基础上发展起来的。风险管理的产生和发展造成了对传统安全管理体制的冲击，促进了现代安全管理体制的建立，促进了安全技术的发展。与传统的安全管理相比，风险管理的主要特点还表现于</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①确立了系统安全的观点随着生产规模的扩大、生产技术的日趋复杂和连续化生产的实现，风险评价以整个系统安全为目标。</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②开发了事故预测技术传统的安全管理多为事后管理，即从已经发生的事故中吸取教训，这当然是必要的。但是有些事故的代价太大，必须预先采取相应的防范措施。风险管理的目的是预先发现、识别可能导致事故发生的危险因素，以便于在事故发生之前采取措施消除、控制这些因素，防止事故的发生。</a:t>
            </a:r>
            <a:endParaRPr lang="zh-CN" altLang="en-US" sz="2400" dirty="0">
              <a:solidFill>
                <a:srgbClr val="002060"/>
              </a:solidFill>
            </a:endParaRPr>
          </a:p>
        </p:txBody>
      </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566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5667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5667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C00000"/>
                </a:solidFill>
              </a:rPr>
              <a:t>（</a:t>
            </a:r>
            <a:r>
              <a:rPr lang="en-US" altLang="zh-CN" sz="2400" dirty="0">
                <a:solidFill>
                  <a:srgbClr val="C00000"/>
                </a:solidFill>
              </a:rPr>
              <a:t>4</a:t>
            </a:r>
            <a:r>
              <a:rPr lang="zh-CN" altLang="en-US" sz="2400" dirty="0">
                <a:solidFill>
                  <a:srgbClr val="C00000"/>
                </a:solidFill>
              </a:rPr>
              <a:t>）风险控制管理是指企业通过识别风险、衡量风险、分析风险，从而有效地控制风险，用最经济的方法来综合处理风险，以实现最佳安全生产保障的科学管理方法。由此定义表明</a:t>
            </a:r>
            <a:r>
              <a:rPr lang="en-US" altLang="zh-CN" sz="2400" dirty="0">
                <a:solidFill>
                  <a:srgbClr val="C00000"/>
                </a:solidFill>
              </a:rPr>
              <a:t>: </a:t>
            </a:r>
            <a:endParaRPr lang="zh-CN" altLang="en-US" sz="2400" dirty="0">
              <a:solidFill>
                <a:srgbClr val="C00000"/>
              </a:solidFill>
            </a:endParaRPr>
          </a:p>
          <a:p>
            <a:pPr>
              <a:buNone/>
            </a:pPr>
            <a:r>
              <a:rPr lang="zh-CN" altLang="en-US" sz="2400" dirty="0">
                <a:solidFill>
                  <a:srgbClr val="C00000"/>
                </a:solidFill>
              </a:rPr>
              <a:t>       ①所讲的风险不局限于</a:t>
            </a:r>
            <a:r>
              <a:rPr lang="zh-CN" altLang="en-US" sz="2400" b="1" dirty="0">
                <a:solidFill>
                  <a:srgbClr val="C00000"/>
                </a:solidFill>
              </a:rPr>
              <a:t>静态风险</a:t>
            </a:r>
            <a:r>
              <a:rPr lang="zh-CN" altLang="en-US" sz="2400" dirty="0">
                <a:solidFill>
                  <a:srgbClr val="C00000"/>
                </a:solidFill>
              </a:rPr>
              <a:t>，也包括</a:t>
            </a:r>
            <a:r>
              <a:rPr lang="zh-CN" altLang="en-US" sz="2400" b="1" dirty="0">
                <a:solidFill>
                  <a:srgbClr val="C00000"/>
                </a:solidFill>
              </a:rPr>
              <a:t>动态风险</a:t>
            </a:r>
            <a:r>
              <a:rPr lang="zh-CN" altLang="en-US" sz="2400" dirty="0">
                <a:solidFill>
                  <a:srgbClr val="C00000"/>
                </a:solidFill>
              </a:rPr>
              <a:t>。研究风险管理是以静态风险和动态风险为对象的全面风险管理。</a:t>
            </a:r>
            <a:r>
              <a:rPr lang="en-US" altLang="zh-CN" sz="2400" dirty="0">
                <a:solidFill>
                  <a:srgbClr val="C00000"/>
                </a:solidFill>
              </a:rPr>
              <a:t> </a:t>
            </a:r>
            <a:endParaRPr lang="zh-CN" altLang="en-US" sz="2400" dirty="0">
              <a:solidFill>
                <a:srgbClr val="C00000"/>
              </a:solidFill>
            </a:endParaRPr>
          </a:p>
          <a:p>
            <a:pPr>
              <a:buNone/>
            </a:pPr>
            <a:r>
              <a:rPr lang="zh-CN" altLang="en-US" sz="2400" dirty="0">
                <a:solidFill>
                  <a:srgbClr val="C00000"/>
                </a:solidFill>
              </a:rPr>
              <a:t>       ②风险管理的基本内容、方法和程序是共同构成风险管理的重要方面。</a:t>
            </a:r>
            <a:r>
              <a:rPr lang="en-US" altLang="zh-CN" sz="2400" dirty="0">
                <a:solidFill>
                  <a:srgbClr val="C00000"/>
                </a:solidFill>
              </a:rPr>
              <a:t> </a:t>
            </a:r>
            <a:endParaRPr lang="zh-CN" altLang="en-US" sz="2400" dirty="0">
              <a:solidFill>
                <a:srgbClr val="C00000"/>
              </a:solidFill>
            </a:endParaRPr>
          </a:p>
          <a:p>
            <a:pPr>
              <a:buNone/>
            </a:pPr>
            <a:r>
              <a:rPr lang="zh-CN" altLang="en-US" sz="2400" dirty="0">
                <a:solidFill>
                  <a:srgbClr val="C00000"/>
                </a:solidFill>
              </a:rPr>
              <a:t>       ③强调风险管理应体现安全和经济效益关系，要从最经济的角度来处理风险，在主客观条件允许的情况下选择最低成本、最佳效益的方法，制定风险管理决策。</a:t>
            </a:r>
            <a:endParaRPr lang="zh-CN" altLang="en-US" sz="2400" dirty="0">
              <a:solidFill>
                <a:srgbClr val="C00000"/>
              </a:solidFill>
            </a:endParaRPr>
          </a:p>
          <a:p>
            <a:pPr>
              <a:buNone/>
            </a:pPr>
            <a:r>
              <a:rPr lang="zh-CN" altLang="en-US" sz="2400" dirty="0"/>
              <a:t>      ④风险管理内容包括</a:t>
            </a:r>
            <a:r>
              <a:rPr lang="zh-CN" altLang="en-US" sz="2400" b="1" dirty="0"/>
              <a:t>风险分析</a:t>
            </a:r>
            <a:r>
              <a:rPr lang="en-US" altLang="zh-CN" sz="2400" dirty="0"/>
              <a:t>(</a:t>
            </a:r>
            <a:r>
              <a:rPr lang="zh-CN" altLang="en-US" sz="2400" dirty="0"/>
              <a:t>风险识别、风险估计和风险评价</a:t>
            </a:r>
            <a:r>
              <a:rPr lang="en-US" altLang="zh-CN" sz="2400" dirty="0"/>
              <a:t>)</a:t>
            </a:r>
            <a:r>
              <a:rPr lang="zh-CN" altLang="en-US" sz="2400" dirty="0"/>
              <a:t>和</a:t>
            </a:r>
            <a:r>
              <a:rPr lang="zh-CN" altLang="en-US" sz="2400" b="1" dirty="0"/>
              <a:t>风险的控制管理</a:t>
            </a:r>
            <a:r>
              <a:rPr lang="en-US" altLang="zh-CN" sz="2400" dirty="0"/>
              <a:t>(</a:t>
            </a:r>
            <a:r>
              <a:rPr lang="zh-CN" altLang="en-US" sz="2400" dirty="0"/>
              <a:t>风险规划、风险控制、风险监督</a:t>
            </a:r>
            <a:r>
              <a:rPr lang="en-US" altLang="zh-CN" sz="2400" dirty="0"/>
              <a:t>)</a:t>
            </a:r>
            <a:r>
              <a:rPr lang="zh-CN" altLang="en-US" sz="2400" dirty="0"/>
              <a:t>。</a:t>
            </a:r>
            <a:endParaRPr lang="zh-CN" altLang="en-US" sz="2400" dirty="0"/>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576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5770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5770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002060"/>
                </a:solidFill>
              </a:rPr>
              <a:t>（</a:t>
            </a:r>
            <a:r>
              <a:rPr lang="en-US" altLang="zh-CN" sz="2400" dirty="0">
                <a:solidFill>
                  <a:srgbClr val="002060"/>
                </a:solidFill>
              </a:rPr>
              <a:t>5</a:t>
            </a:r>
            <a:r>
              <a:rPr lang="zh-CN" altLang="en-US" sz="2400" dirty="0">
                <a:solidFill>
                  <a:srgbClr val="002060"/>
                </a:solidFill>
              </a:rPr>
              <a:t>）在实际工作中，安全工作人员一般将风险管理和安全管理视为同样的工作。其实，两者间关系虽然密切，但也有区别，主要体现在</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①风险管理的内容较安全管理广泛。风险管理不仅包括预测和预防事故、灾害的发生，人机系统的管理等这些安全管理所包含的内容，而且还延伸到了保险、投资，甚至政治风险领域。</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②安全管理强调的是减少事故，甚至消除事故，是将安全生产与人机工程相结合，给劳动者以最佳工作环境。而风险管理的目标是尽可能地减少风险的经挤损失。两者的着重点不同。 </a:t>
            </a:r>
            <a:endParaRPr lang="zh-CN" altLang="en-US" sz="2400" dirty="0">
              <a:solidFill>
                <a:srgbClr val="002060"/>
              </a:solidFill>
            </a:endParaRPr>
          </a:p>
          <a:p>
            <a:pPr>
              <a:buNone/>
            </a:pPr>
            <a:r>
              <a:rPr lang="zh-CN" altLang="en-US" sz="2400" dirty="0">
                <a:solidFill>
                  <a:srgbClr val="002060"/>
                </a:solidFill>
              </a:rPr>
              <a:t>      ④风险管理内容包括</a:t>
            </a:r>
            <a:r>
              <a:rPr lang="zh-CN" altLang="en-US" sz="2400" b="1" dirty="0">
                <a:solidFill>
                  <a:srgbClr val="002060"/>
                </a:solidFill>
              </a:rPr>
              <a:t>风险分析</a:t>
            </a:r>
            <a:r>
              <a:rPr lang="en-US" altLang="zh-CN" sz="2400" dirty="0">
                <a:solidFill>
                  <a:srgbClr val="002060"/>
                </a:solidFill>
              </a:rPr>
              <a:t>(</a:t>
            </a:r>
            <a:r>
              <a:rPr lang="zh-CN" altLang="en-US" sz="2400" dirty="0">
                <a:solidFill>
                  <a:srgbClr val="002060"/>
                </a:solidFill>
              </a:rPr>
              <a:t>风险识别、风险估计和风险评价</a:t>
            </a:r>
            <a:r>
              <a:rPr lang="en-US" altLang="zh-CN" sz="2400" dirty="0">
                <a:solidFill>
                  <a:srgbClr val="002060"/>
                </a:solidFill>
              </a:rPr>
              <a:t>)</a:t>
            </a:r>
            <a:r>
              <a:rPr lang="zh-CN" altLang="en-US" sz="2400" dirty="0">
                <a:solidFill>
                  <a:srgbClr val="002060"/>
                </a:solidFill>
              </a:rPr>
              <a:t>和</a:t>
            </a:r>
            <a:r>
              <a:rPr lang="zh-CN" altLang="en-US" sz="2400" b="1" dirty="0">
                <a:solidFill>
                  <a:srgbClr val="002060"/>
                </a:solidFill>
              </a:rPr>
              <a:t>风险的控制管理</a:t>
            </a:r>
            <a:r>
              <a:rPr lang="en-US" altLang="zh-CN" sz="2400" dirty="0">
                <a:solidFill>
                  <a:srgbClr val="002060"/>
                </a:solidFill>
              </a:rPr>
              <a:t>(</a:t>
            </a:r>
            <a:r>
              <a:rPr lang="zh-CN" altLang="en-US" sz="2400" dirty="0">
                <a:solidFill>
                  <a:srgbClr val="002060"/>
                </a:solidFill>
              </a:rPr>
              <a:t>风险规划、风险控制、风险监督</a:t>
            </a:r>
            <a:r>
              <a:rPr lang="en-US" altLang="zh-CN" sz="2400" dirty="0">
                <a:solidFill>
                  <a:srgbClr val="002060"/>
                </a:solidFill>
              </a:rPr>
              <a:t>)</a:t>
            </a:r>
            <a:r>
              <a:rPr lang="zh-CN" altLang="en-US" sz="2400" dirty="0">
                <a:solidFill>
                  <a:srgbClr val="002060"/>
                </a:solidFill>
              </a:rPr>
              <a:t>。</a:t>
            </a:r>
            <a:endParaRPr lang="zh-CN" altLang="en-US" sz="2400" dirty="0">
              <a:solidFill>
                <a:srgbClr val="00206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04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048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20485" name="Rectangle 3"/>
          <p:cNvSpPr>
            <a:spLocks noGrp="1"/>
          </p:cNvSpPr>
          <p:nvPr>
            <p:ph type="body" idx="4294967295"/>
          </p:nvPr>
        </p:nvSpPr>
        <p:spPr>
          <a:xfrm>
            <a:off x="1809750" y="1571625"/>
            <a:ext cx="8429625" cy="5286375"/>
          </a:xfrm>
          <a:ln/>
        </p:spPr>
        <p:txBody>
          <a:bodyPr vert="horz" wrap="square" anchor="t" anchorCtr="0"/>
          <a:p>
            <a:pPr>
              <a:buNone/>
            </a:pPr>
            <a:r>
              <a:rPr lang="zh-CN" altLang="en-US" sz="3200" b="1" dirty="0"/>
              <a:t>  </a:t>
            </a:r>
            <a:r>
              <a:rPr lang="en-US" altLang="zh-CN" sz="3200" b="1" dirty="0">
                <a:solidFill>
                  <a:srgbClr val="0070C0"/>
                </a:solidFill>
              </a:rPr>
              <a:t>10</a:t>
            </a:r>
            <a:r>
              <a:rPr lang="zh-CN" altLang="en-US" sz="3200" b="1" dirty="0">
                <a:solidFill>
                  <a:srgbClr val="0070C0"/>
                </a:solidFill>
              </a:rPr>
              <a:t>、</a:t>
            </a:r>
            <a:r>
              <a:rPr lang="en-US" altLang="zh-CN" sz="3200" b="1" dirty="0">
                <a:solidFill>
                  <a:srgbClr val="0070C0"/>
                </a:solidFill>
              </a:rPr>
              <a:t>2010</a:t>
            </a:r>
            <a:r>
              <a:rPr lang="zh-CN" altLang="en-US" sz="3200" b="1" dirty="0">
                <a:solidFill>
                  <a:srgbClr val="0070C0"/>
                </a:solidFill>
              </a:rPr>
              <a:t>年</a:t>
            </a:r>
            <a:r>
              <a:rPr lang="en-US" altLang="zh-CN" sz="3200" b="1" dirty="0">
                <a:solidFill>
                  <a:srgbClr val="0070C0"/>
                </a:solidFill>
              </a:rPr>
              <a:t>11</a:t>
            </a:r>
            <a:r>
              <a:rPr lang="zh-CN" altLang="en-US" sz="3200" b="1" dirty="0">
                <a:solidFill>
                  <a:srgbClr val="0070C0"/>
                </a:solidFill>
              </a:rPr>
              <a:t>月</a:t>
            </a:r>
            <a:r>
              <a:rPr lang="en-US" altLang="zh-CN" sz="3200" b="1" dirty="0">
                <a:solidFill>
                  <a:srgbClr val="0070C0"/>
                </a:solidFill>
              </a:rPr>
              <a:t>10</a:t>
            </a:r>
            <a:r>
              <a:rPr lang="zh-CN" altLang="en-US" sz="3200" b="1" dirty="0">
                <a:solidFill>
                  <a:srgbClr val="0070C0"/>
                </a:solidFill>
              </a:rPr>
              <a:t>日华东某电厂煤粉仓发生事故</a:t>
            </a:r>
            <a:r>
              <a:rPr lang="en-US" altLang="zh-CN" sz="3200" b="1" dirty="0">
                <a:solidFill>
                  <a:srgbClr val="0070C0"/>
                </a:solidFill>
              </a:rPr>
              <a:t> 3</a:t>
            </a:r>
            <a:r>
              <a:rPr lang="zh-CN" altLang="en-US" sz="3200" b="1" dirty="0">
                <a:solidFill>
                  <a:srgbClr val="0070C0"/>
                </a:solidFill>
              </a:rPr>
              <a:t>人死亡</a:t>
            </a:r>
            <a:r>
              <a:rPr lang="en-US" altLang="zh-CN" sz="3200" b="1" dirty="0">
                <a:solidFill>
                  <a:srgbClr val="0070C0"/>
                </a:solidFill>
              </a:rPr>
              <a:t>4</a:t>
            </a:r>
            <a:r>
              <a:rPr lang="zh-CN" altLang="en-US" sz="3200" b="1" dirty="0">
                <a:solidFill>
                  <a:srgbClr val="0070C0"/>
                </a:solidFill>
              </a:rPr>
              <a:t>人中毒事故。</a:t>
            </a:r>
            <a:r>
              <a:rPr lang="en-US" altLang="zh-CN" sz="3200" b="1" dirty="0">
                <a:solidFill>
                  <a:srgbClr val="0070C0"/>
                </a:solidFill>
              </a:rPr>
              <a:t>10</a:t>
            </a:r>
            <a:r>
              <a:rPr lang="zh-CN" altLang="en-US" sz="3200" b="1" dirty="0">
                <a:solidFill>
                  <a:srgbClr val="0070C0"/>
                </a:solidFill>
              </a:rPr>
              <a:t>日</a:t>
            </a:r>
            <a:r>
              <a:rPr lang="en-US" altLang="zh-CN" sz="3200" b="1" dirty="0">
                <a:solidFill>
                  <a:srgbClr val="0070C0"/>
                </a:solidFill>
              </a:rPr>
              <a:t>17</a:t>
            </a:r>
            <a:r>
              <a:rPr lang="zh-CN" altLang="en-US" sz="3200" b="1" dirty="0">
                <a:solidFill>
                  <a:srgbClr val="0070C0"/>
                </a:solidFill>
              </a:rPr>
              <a:t>时许，在</a:t>
            </a:r>
            <a:r>
              <a:rPr lang="en-US" altLang="zh-CN" sz="3200" b="1" dirty="0">
                <a:solidFill>
                  <a:srgbClr val="0070C0"/>
                </a:solidFill>
              </a:rPr>
              <a:t>1#</a:t>
            </a:r>
            <a:r>
              <a:rPr lang="zh-CN" altLang="en-US" sz="3200" b="1" dirty="0">
                <a:solidFill>
                  <a:srgbClr val="0070C0"/>
                </a:solidFill>
              </a:rPr>
              <a:t>炉煤粉仓检修作业结束后；清点工作人员时，未见职工邢峰，寻找中发现其掉入煤粉仓中。同班人员赵某等</a:t>
            </a:r>
            <a:r>
              <a:rPr lang="en-US" altLang="zh-CN" sz="3200" b="1" dirty="0">
                <a:solidFill>
                  <a:srgbClr val="0070C0"/>
                </a:solidFill>
              </a:rPr>
              <a:t>3</a:t>
            </a:r>
            <a:r>
              <a:rPr lang="zh-CN" altLang="en-US" sz="3200" b="1" dirty="0">
                <a:solidFill>
                  <a:srgbClr val="0070C0"/>
                </a:solidFill>
              </a:rPr>
              <a:t>人立即进入仓中施救，在施救过程中，赵某、吴某兵气体中毒，陈某爬出后呼救。此次事故造成</a:t>
            </a:r>
            <a:r>
              <a:rPr lang="en-US" altLang="zh-CN" sz="3200" b="1" dirty="0">
                <a:solidFill>
                  <a:srgbClr val="0070C0"/>
                </a:solidFill>
              </a:rPr>
              <a:t>3</a:t>
            </a:r>
            <a:r>
              <a:rPr lang="zh-CN" altLang="en-US" sz="3200" b="1" dirty="0">
                <a:solidFill>
                  <a:srgbClr val="0070C0"/>
                </a:solidFill>
              </a:rPr>
              <a:t>名检修人员死亡，在救援过程中，另有</a:t>
            </a:r>
            <a:r>
              <a:rPr lang="en-US" altLang="zh-CN" sz="3200" b="1" dirty="0">
                <a:solidFill>
                  <a:srgbClr val="0070C0"/>
                </a:solidFill>
              </a:rPr>
              <a:t>2</a:t>
            </a:r>
            <a:r>
              <a:rPr lang="zh-CN" altLang="en-US" sz="3200" b="1" dirty="0">
                <a:solidFill>
                  <a:srgbClr val="0070C0"/>
                </a:solidFill>
              </a:rPr>
              <a:t>名消防战士和</a:t>
            </a:r>
            <a:r>
              <a:rPr lang="en-US" altLang="zh-CN" sz="3200" b="1" dirty="0">
                <a:solidFill>
                  <a:srgbClr val="0070C0"/>
                </a:solidFill>
              </a:rPr>
              <a:t>2</a:t>
            </a:r>
            <a:r>
              <a:rPr lang="zh-CN" altLang="en-US" sz="3200" b="1" dirty="0">
                <a:solidFill>
                  <a:srgbClr val="0070C0"/>
                </a:solidFill>
              </a:rPr>
              <a:t>名施救人员中毒。</a:t>
            </a:r>
            <a:endParaRPr lang="zh-CN" altLang="en-US" sz="3200" b="1" dirty="0">
              <a:solidFill>
                <a:srgbClr val="0070C0"/>
              </a:solidFill>
            </a:endParaRPr>
          </a:p>
          <a:p>
            <a:pPr>
              <a:buNone/>
            </a:pPr>
            <a:endParaRPr lang="zh-CN" altLang="en-US" sz="3200" b="1" dirty="0">
              <a:solidFill>
                <a:srgbClr val="0070C0"/>
              </a:solidFill>
            </a:endParaRPr>
          </a:p>
          <a:p>
            <a:pPr>
              <a:buNone/>
            </a:pPr>
            <a:endParaRPr lang="zh-CN" altLang="en-US" sz="2800" dirty="0">
              <a:solidFill>
                <a:srgbClr val="C0000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587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5872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5872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3200" b="1" dirty="0">
                <a:solidFill>
                  <a:srgbClr val="C00000"/>
                </a:solidFill>
              </a:rPr>
              <a:t>4</a:t>
            </a:r>
            <a:r>
              <a:rPr lang="zh-CN" altLang="en-US" sz="3200" b="1" dirty="0">
                <a:solidFill>
                  <a:srgbClr val="C00000"/>
                </a:solidFill>
              </a:rPr>
              <a:t>、风险分析的主要内容有</a:t>
            </a:r>
            <a:r>
              <a:rPr lang="en-US" altLang="zh-CN" sz="3200" b="1" dirty="0">
                <a:solidFill>
                  <a:srgbClr val="C00000"/>
                </a:solidFill>
              </a:rPr>
              <a:t>: </a:t>
            </a:r>
            <a:endParaRPr lang="zh-CN" altLang="en-US" sz="3200" dirty="0">
              <a:solidFill>
                <a:srgbClr val="C00000"/>
              </a:solidFill>
            </a:endParaRPr>
          </a:p>
          <a:p>
            <a:pPr>
              <a:buNone/>
            </a:pPr>
            <a:r>
              <a:rPr lang="en-US" altLang="zh-CN" sz="3200" dirty="0">
                <a:solidFill>
                  <a:srgbClr val="C00000"/>
                </a:solidFill>
              </a:rPr>
              <a:t>     (1)</a:t>
            </a:r>
            <a:r>
              <a:rPr lang="zh-CN" altLang="en-US" sz="3200" dirty="0">
                <a:solidFill>
                  <a:srgbClr val="C00000"/>
                </a:solidFill>
              </a:rPr>
              <a:t>风险辨识。研究和分析哪里</a:t>
            </a:r>
            <a:r>
              <a:rPr lang="en-US" altLang="zh-CN" sz="3200" dirty="0">
                <a:solidFill>
                  <a:srgbClr val="C00000"/>
                </a:solidFill>
              </a:rPr>
              <a:t>(</a:t>
            </a:r>
            <a:r>
              <a:rPr lang="zh-CN" altLang="en-US" sz="3200" dirty="0">
                <a:solidFill>
                  <a:srgbClr val="C00000"/>
                </a:solidFill>
              </a:rPr>
              <a:t>什么技术、什么作业、什么位置</a:t>
            </a:r>
            <a:r>
              <a:rPr lang="en-US" altLang="zh-CN" sz="3200" dirty="0">
                <a:solidFill>
                  <a:srgbClr val="C00000"/>
                </a:solidFill>
              </a:rPr>
              <a:t>)</a:t>
            </a:r>
            <a:r>
              <a:rPr lang="zh-CN" altLang="en-US" sz="3200" dirty="0">
                <a:solidFill>
                  <a:srgbClr val="C00000"/>
                </a:solidFill>
              </a:rPr>
              <a:t>有风险</a:t>
            </a:r>
            <a:r>
              <a:rPr lang="en-US" altLang="zh-CN" sz="3200" dirty="0">
                <a:solidFill>
                  <a:srgbClr val="C00000"/>
                </a:solidFill>
              </a:rPr>
              <a:t>? </a:t>
            </a:r>
            <a:r>
              <a:rPr lang="zh-CN" altLang="en-US" sz="3200" dirty="0">
                <a:solidFill>
                  <a:srgbClr val="C00000"/>
                </a:solidFill>
              </a:rPr>
              <a:t>后果</a:t>
            </a:r>
            <a:r>
              <a:rPr lang="en-US" altLang="zh-CN" sz="3200" dirty="0">
                <a:solidFill>
                  <a:srgbClr val="C00000"/>
                </a:solidFill>
              </a:rPr>
              <a:t>(</a:t>
            </a:r>
            <a:r>
              <a:rPr lang="zh-CN" altLang="en-US" sz="3200" dirty="0">
                <a:solidFill>
                  <a:srgbClr val="C00000"/>
                </a:solidFill>
              </a:rPr>
              <a:t>形式、种类</a:t>
            </a:r>
            <a:r>
              <a:rPr lang="en-US" altLang="zh-CN" sz="3200" dirty="0">
                <a:solidFill>
                  <a:srgbClr val="C00000"/>
                </a:solidFill>
              </a:rPr>
              <a:t>)</a:t>
            </a:r>
            <a:r>
              <a:rPr lang="zh-CN" altLang="en-US" sz="3200" dirty="0">
                <a:solidFill>
                  <a:srgbClr val="C00000"/>
                </a:solidFill>
              </a:rPr>
              <a:t>如何</a:t>
            </a:r>
            <a:r>
              <a:rPr lang="en-US" altLang="zh-CN" sz="3200" dirty="0">
                <a:solidFill>
                  <a:srgbClr val="C00000"/>
                </a:solidFill>
              </a:rPr>
              <a:t>?</a:t>
            </a:r>
            <a:r>
              <a:rPr lang="zh-CN" altLang="en-US" sz="3200" dirty="0">
                <a:solidFill>
                  <a:srgbClr val="C00000"/>
                </a:solidFill>
              </a:rPr>
              <a:t>有那些参数特征</a:t>
            </a:r>
            <a:r>
              <a:rPr lang="en-US" altLang="zh-CN" sz="3200" dirty="0">
                <a:solidFill>
                  <a:srgbClr val="C00000"/>
                </a:solidFill>
              </a:rPr>
              <a:t>? </a:t>
            </a:r>
            <a:endParaRPr lang="zh-CN" altLang="en-US" sz="3200" dirty="0">
              <a:solidFill>
                <a:srgbClr val="C00000"/>
              </a:solidFill>
            </a:endParaRPr>
          </a:p>
          <a:p>
            <a:pPr>
              <a:buNone/>
            </a:pPr>
            <a:r>
              <a:rPr lang="en-US" altLang="zh-CN" sz="3200" dirty="0">
                <a:solidFill>
                  <a:srgbClr val="C00000"/>
                </a:solidFill>
              </a:rPr>
              <a:t>     (2)</a:t>
            </a:r>
            <a:r>
              <a:rPr lang="zh-CN" altLang="en-US" sz="3200" dirty="0">
                <a:solidFill>
                  <a:srgbClr val="C00000"/>
                </a:solidFill>
              </a:rPr>
              <a:t>风险估计。风险率多大</a:t>
            </a:r>
            <a:r>
              <a:rPr lang="en-US" altLang="zh-CN" sz="3200" dirty="0">
                <a:solidFill>
                  <a:srgbClr val="C00000"/>
                </a:solidFill>
              </a:rPr>
              <a:t>?</a:t>
            </a:r>
            <a:r>
              <a:rPr lang="zh-CN" altLang="en-US" sz="3200" dirty="0">
                <a:solidFill>
                  <a:srgbClr val="C00000"/>
                </a:solidFill>
              </a:rPr>
              <a:t>风险的概率大小分布</a:t>
            </a:r>
            <a:r>
              <a:rPr lang="en-US" altLang="zh-CN" sz="3200" dirty="0">
                <a:solidFill>
                  <a:srgbClr val="C00000"/>
                </a:solidFill>
              </a:rPr>
              <a:t>?</a:t>
            </a:r>
            <a:r>
              <a:rPr lang="zh-CN" altLang="en-US" sz="3200" dirty="0">
                <a:solidFill>
                  <a:srgbClr val="C00000"/>
                </a:solidFill>
              </a:rPr>
              <a:t>后果程度大小</a:t>
            </a:r>
            <a:r>
              <a:rPr lang="en-US" altLang="zh-CN" sz="3200" dirty="0">
                <a:solidFill>
                  <a:srgbClr val="C00000"/>
                </a:solidFill>
              </a:rPr>
              <a:t>?</a:t>
            </a:r>
            <a:endParaRPr lang="zh-CN" altLang="en-US" sz="3200" dirty="0">
              <a:solidFill>
                <a:srgbClr val="C00000"/>
              </a:solidFill>
            </a:endParaRPr>
          </a:p>
          <a:p>
            <a:pPr>
              <a:buNone/>
            </a:pPr>
            <a:r>
              <a:rPr lang="en-US" altLang="zh-CN" sz="3200" dirty="0">
                <a:solidFill>
                  <a:srgbClr val="C00000"/>
                </a:solidFill>
              </a:rPr>
              <a:t>     (3)</a:t>
            </a:r>
            <a:r>
              <a:rPr lang="zh-CN" altLang="en-US" sz="3200" dirty="0">
                <a:solidFill>
                  <a:srgbClr val="C00000"/>
                </a:solidFill>
              </a:rPr>
              <a:t>风险评价。风险的边际值应是多少</a:t>
            </a:r>
            <a:r>
              <a:rPr lang="en-US" altLang="zh-CN" sz="3200" dirty="0">
                <a:solidFill>
                  <a:srgbClr val="C00000"/>
                </a:solidFill>
              </a:rPr>
              <a:t>?</a:t>
            </a:r>
            <a:r>
              <a:rPr lang="zh-CN" altLang="en-US" sz="3200" dirty="0">
                <a:solidFill>
                  <a:srgbClr val="C00000"/>
                </a:solidFill>
              </a:rPr>
              <a:t>风险一效益一成本分析结果怎样</a:t>
            </a:r>
            <a:r>
              <a:rPr lang="en-US" altLang="zh-CN" sz="3200" dirty="0">
                <a:solidFill>
                  <a:srgbClr val="C00000"/>
                </a:solidFill>
              </a:rPr>
              <a:t>?</a:t>
            </a:r>
            <a:r>
              <a:rPr lang="zh-CN" altLang="en-US" sz="3200" dirty="0">
                <a:solidFill>
                  <a:srgbClr val="C00000"/>
                </a:solidFill>
              </a:rPr>
              <a:t>如何处理和对待风险</a:t>
            </a:r>
            <a:r>
              <a:rPr lang="en-US" altLang="zh-CN" sz="3200" dirty="0">
                <a:solidFill>
                  <a:srgbClr val="C00000"/>
                </a:solidFill>
              </a:rPr>
              <a:t>?  </a:t>
            </a:r>
            <a:endParaRPr lang="zh-CN" altLang="en-US" sz="3200" dirty="0">
              <a:solidFill>
                <a:srgbClr val="C00000"/>
              </a:solidFill>
            </a:endParaRPr>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597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5974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5974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b="1" dirty="0">
                <a:solidFill>
                  <a:srgbClr val="0070C0"/>
                </a:solidFill>
              </a:rPr>
              <a:t>5</a:t>
            </a:r>
            <a:r>
              <a:rPr lang="zh-CN" altLang="en-US" sz="2400" b="1" dirty="0">
                <a:solidFill>
                  <a:srgbClr val="0070C0"/>
                </a:solidFill>
              </a:rPr>
              <a:t>、风险与危险 。</a:t>
            </a:r>
            <a:r>
              <a:rPr lang="zh-CN" altLang="en-US" sz="2400" dirty="0">
                <a:solidFill>
                  <a:srgbClr val="0070C0"/>
                </a:solidFill>
              </a:rPr>
              <a:t>在通常情况下，“风险”的概念往往与“危险性或“冒险”，的概念相联系。危险是与安全相对立的一种事故潜在状态，人们有时用“风险”来描述与相联系的危险的可能性，即风险与危险的可能性有关。</a:t>
            </a:r>
            <a:endParaRPr lang="zh-CN" altLang="en-US" sz="2400" dirty="0">
              <a:solidFill>
                <a:srgbClr val="0070C0"/>
              </a:solidFill>
            </a:endParaRPr>
          </a:p>
          <a:p>
            <a:pPr>
              <a:buNone/>
            </a:pPr>
            <a:r>
              <a:rPr lang="en-US" altLang="zh-CN" sz="2400" dirty="0">
                <a:solidFill>
                  <a:srgbClr val="0070C0"/>
                </a:solidFill>
              </a:rPr>
              <a:t>        </a:t>
            </a:r>
            <a:r>
              <a:rPr lang="zh-CN" altLang="en-US" sz="2400" b="1" dirty="0">
                <a:solidFill>
                  <a:srgbClr val="0070C0"/>
                </a:solidFill>
              </a:rPr>
              <a:t>严格地讲</a:t>
            </a:r>
            <a:r>
              <a:rPr lang="zh-CN" altLang="en-US" sz="2400" dirty="0">
                <a:solidFill>
                  <a:srgbClr val="0070C0"/>
                </a:solidFill>
              </a:rPr>
              <a:t>，</a:t>
            </a:r>
            <a:r>
              <a:rPr lang="zh-CN" altLang="en-US" sz="2400" b="1" dirty="0">
                <a:solidFill>
                  <a:srgbClr val="0070C0"/>
                </a:solidFill>
              </a:rPr>
              <a:t>风险与危险是两个不同的概念</a:t>
            </a:r>
            <a:r>
              <a:rPr lang="zh-CN" altLang="en-US" sz="2400" dirty="0">
                <a:solidFill>
                  <a:srgbClr val="0070C0"/>
                </a:solidFill>
              </a:rPr>
              <a:t>。</a:t>
            </a:r>
            <a:r>
              <a:rPr lang="zh-CN" altLang="en-US" sz="2400" b="1" dirty="0">
                <a:solidFill>
                  <a:srgbClr val="0070C0"/>
                </a:solidFill>
              </a:rPr>
              <a:t>危险</a:t>
            </a:r>
            <a:r>
              <a:rPr lang="zh-CN" altLang="en-US" sz="2400" dirty="0">
                <a:solidFill>
                  <a:srgbClr val="0070C0"/>
                </a:solidFill>
              </a:rPr>
              <a:t>只是意味着一种现在的或潜在的不希望事件状态，</a:t>
            </a:r>
            <a:r>
              <a:rPr lang="zh-CN" altLang="en-US" sz="2400" b="1" dirty="0">
                <a:solidFill>
                  <a:srgbClr val="0070C0"/>
                </a:solidFill>
              </a:rPr>
              <a:t>危险</a:t>
            </a:r>
            <a:r>
              <a:rPr lang="zh-CN" altLang="en-US" sz="2400" dirty="0">
                <a:solidFill>
                  <a:srgbClr val="0070C0"/>
                </a:solidFill>
              </a:rPr>
              <a:t>出现时会引起事故。而</a:t>
            </a:r>
            <a:r>
              <a:rPr lang="zh-CN" altLang="en-US" sz="2400" b="1" dirty="0">
                <a:solidFill>
                  <a:srgbClr val="0070C0"/>
                </a:solidFill>
              </a:rPr>
              <a:t>风险</a:t>
            </a:r>
            <a:r>
              <a:rPr lang="zh-CN" altLang="en-US" sz="2400" dirty="0">
                <a:solidFill>
                  <a:srgbClr val="0070C0"/>
                </a:solidFill>
              </a:rPr>
              <a:t>用于描述未来的随机事件，它不仅意味着不希望事件状态的存在，更意味着不希望事件转化为为事故的渠道和可能性。因此，有时虽然有危险存在，但并不一定要冒此风险。这里也说明了人们更应该关心的是“风险”，而不仅仅是“危险”，因为直接与人发生联系的是“风险”，而“危险”是事物客观的属性，是风险的一种前提表征。</a:t>
            </a:r>
            <a:r>
              <a:rPr lang="en-US" altLang="zh-CN" sz="2400" dirty="0">
                <a:solidFill>
                  <a:srgbClr val="0070C0"/>
                </a:solidFill>
              </a:rPr>
              <a:t> </a:t>
            </a:r>
            <a:endParaRPr lang="zh-CN" altLang="en-US" sz="2400" dirty="0">
              <a:solidFill>
                <a:srgbClr val="0070C0"/>
              </a:solidFill>
            </a:endParaRP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607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6077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6077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3200" dirty="0">
                <a:solidFill>
                  <a:srgbClr val="C00000"/>
                </a:solidFill>
              </a:rPr>
              <a:t>        </a:t>
            </a:r>
            <a:r>
              <a:rPr lang="en-US" altLang="zh-CN" sz="3200" b="1" dirty="0">
                <a:solidFill>
                  <a:srgbClr val="C00000"/>
                </a:solidFill>
              </a:rPr>
              <a:t>6</a:t>
            </a:r>
            <a:r>
              <a:rPr lang="zh-CN" altLang="en-US" sz="3200" b="1" dirty="0">
                <a:solidFill>
                  <a:srgbClr val="C00000"/>
                </a:solidFill>
              </a:rPr>
              <a:t>、风险评估。</a:t>
            </a:r>
            <a:r>
              <a:rPr lang="en-US" altLang="zh-CN" sz="3200" b="1" dirty="0">
                <a:solidFill>
                  <a:srgbClr val="C00000"/>
                </a:solidFill>
              </a:rPr>
              <a:t> </a:t>
            </a:r>
            <a:r>
              <a:rPr lang="zh-CN" altLang="en-US" sz="3200" dirty="0">
                <a:solidFill>
                  <a:srgbClr val="C00000"/>
                </a:solidFill>
              </a:rPr>
              <a:t>风险的大小取决于具体的情况</a:t>
            </a:r>
            <a:r>
              <a:rPr lang="en-US" altLang="zh-CN" sz="3200" dirty="0">
                <a:solidFill>
                  <a:srgbClr val="C00000"/>
                </a:solidFill>
              </a:rPr>
              <a:t>:</a:t>
            </a:r>
            <a:r>
              <a:rPr lang="zh-CN" altLang="en-US" sz="3200" dirty="0">
                <a:solidFill>
                  <a:srgbClr val="C00000"/>
                </a:solidFill>
              </a:rPr>
              <a:t>机器的类型、用途、使用方法、出入现场难易程度和主管人员的素质等都是相关的因素。风险的大小也与处在这种条件下的人员的知识、技能与工作态度有关。同时，还与对对危险的了解程度和所采取的避免危险的技能有关。判断什么是危险和什么时候会发生危险的能力，并使管理人员和机器的操作者具备这种能力，这是十分重要的。 </a:t>
            </a:r>
            <a:endParaRPr lang="zh-CN" altLang="en-US" sz="3200" dirty="0">
              <a:solidFill>
                <a:srgbClr val="C00000"/>
              </a:solidFill>
            </a:endParaRPr>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617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6179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6179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400" b="1" dirty="0">
                <a:solidFill>
                  <a:srgbClr val="002060"/>
                </a:solidFill>
              </a:rPr>
              <a:t>7</a:t>
            </a:r>
            <a:r>
              <a:rPr lang="zh-CN" altLang="en-US" sz="2400" b="1" dirty="0">
                <a:solidFill>
                  <a:srgbClr val="002060"/>
                </a:solidFill>
              </a:rPr>
              <a:t>、安全生产风险的概念。</a:t>
            </a:r>
            <a:r>
              <a:rPr lang="en-US" altLang="zh-CN" sz="2400" b="1" dirty="0">
                <a:solidFill>
                  <a:srgbClr val="002060"/>
                </a:solidFill>
              </a:rPr>
              <a:t> </a:t>
            </a:r>
            <a:r>
              <a:rPr lang="zh-CN" altLang="en-US" sz="2400" dirty="0">
                <a:solidFill>
                  <a:srgbClr val="002060"/>
                </a:solidFill>
              </a:rPr>
              <a:t>安全生产风险，是指在企业生产活动中，有可能发生的危害人员和财产安全的危险。安全风险可以按照一定的标准，分为一 定的等级。安全生产风险等级越高，则危害程度越大，越应当引起高度重视。安全生产风险，是指在未来的时间内，人们为了确保安全生产可能付出的代价。它表示投入的安全生产资金、人力、物力、安全管理措施和技术措施等安全生产投入可能获得的安全生产回报，或者没有适当的安全生产投入，人可能产生的人身伤害、财产损失、环境破坏等代价。</a:t>
            </a:r>
            <a:endParaRPr lang="zh-CN" altLang="en-US" sz="2400" dirty="0">
              <a:solidFill>
                <a:srgbClr val="002060"/>
              </a:solidFill>
            </a:endParaRPr>
          </a:p>
          <a:p>
            <a:pPr>
              <a:buNone/>
            </a:pPr>
            <a:r>
              <a:rPr lang="zh-CN" altLang="en-US" sz="2400" dirty="0">
                <a:solidFill>
                  <a:srgbClr val="002060"/>
                </a:solidFill>
              </a:rPr>
              <a:t>       安全生产风险仍然是发电企业面临的最大风险，生产过程中还存在不少安全问题。安全生产风险，可以用风险率表示，安全生产投入产生的实际风险与期望目标风险值之比给出</a:t>
            </a:r>
            <a:r>
              <a:rPr lang="en-US" altLang="zh-CN" sz="2400" dirty="0">
                <a:solidFill>
                  <a:srgbClr val="002060"/>
                </a:solidFill>
              </a:rPr>
              <a:t>: </a:t>
            </a:r>
            <a:r>
              <a:rPr lang="zh-CN" altLang="en-US" sz="2400" dirty="0">
                <a:solidFill>
                  <a:srgbClr val="002060"/>
                </a:solidFill>
              </a:rPr>
              <a:t>式中</a:t>
            </a:r>
            <a:r>
              <a:rPr lang="en-US" altLang="zh-CN" sz="2400" dirty="0">
                <a:solidFill>
                  <a:srgbClr val="002060"/>
                </a:solidFill>
              </a:rPr>
              <a:t>p</a:t>
            </a:r>
            <a:r>
              <a:rPr lang="zh-CN" altLang="en-US" sz="2400" dirty="0">
                <a:solidFill>
                  <a:srgbClr val="002060"/>
                </a:solidFill>
              </a:rPr>
              <a:t>安全生产风险率</a:t>
            </a:r>
            <a:r>
              <a:rPr lang="en-US" altLang="zh-CN" sz="2400" dirty="0">
                <a:solidFill>
                  <a:srgbClr val="002060"/>
                </a:solidFill>
              </a:rPr>
              <a:t>; Rf</a:t>
            </a:r>
            <a:r>
              <a:rPr lang="zh-CN" altLang="en-US" sz="2400" dirty="0">
                <a:solidFill>
                  <a:srgbClr val="002060"/>
                </a:solidFill>
              </a:rPr>
              <a:t>生产过程中可能的实际风险</a:t>
            </a:r>
            <a:r>
              <a:rPr lang="en-US" altLang="zh-CN" sz="2400" dirty="0">
                <a:solidFill>
                  <a:srgbClr val="002060"/>
                </a:solidFill>
              </a:rPr>
              <a:t>; R</a:t>
            </a:r>
            <a:r>
              <a:rPr lang="zh-CN" altLang="en-US" sz="2400" dirty="0">
                <a:solidFill>
                  <a:srgbClr val="002060"/>
                </a:solidFill>
              </a:rPr>
              <a:t>希望的生产过程中的风险，即生产过程期望目标风险。</a:t>
            </a:r>
            <a:r>
              <a:rPr lang="en-US" altLang="zh-CN" sz="2400" dirty="0">
                <a:solidFill>
                  <a:srgbClr val="002060"/>
                </a:solidFill>
              </a:rPr>
              <a:t> </a:t>
            </a:r>
            <a:endParaRPr lang="zh-CN" altLang="en-US" sz="2400" dirty="0">
              <a:solidFill>
                <a:srgbClr val="002060"/>
              </a:solidFill>
            </a:endParaRPr>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628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6282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6282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C00000"/>
                </a:solidFill>
              </a:rPr>
              <a:t>（二）安全生产风险预控管理</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、风险管理范畴。</a:t>
            </a:r>
            <a:r>
              <a:rPr lang="zh-CN" altLang="en-US" sz="2400" dirty="0">
                <a:solidFill>
                  <a:srgbClr val="C00000"/>
                </a:solidFill>
              </a:rPr>
              <a:t>风险管理的基础范畴包括风险分析、风险评估和风险控制，简称</a:t>
            </a:r>
            <a:r>
              <a:rPr lang="zh-CN" altLang="en-US" sz="2400" b="1" dirty="0">
                <a:solidFill>
                  <a:srgbClr val="C00000"/>
                </a:solidFill>
              </a:rPr>
              <a:t>风险管理</a:t>
            </a:r>
            <a:r>
              <a:rPr lang="en-US" altLang="zh-CN" sz="2400" b="1" dirty="0">
                <a:solidFill>
                  <a:srgbClr val="C00000"/>
                </a:solidFill>
              </a:rPr>
              <a:t>3 </a:t>
            </a:r>
            <a:r>
              <a:rPr lang="zh-CN" altLang="en-US" sz="2400" b="1" dirty="0">
                <a:solidFill>
                  <a:srgbClr val="C00000"/>
                </a:solidFill>
              </a:rPr>
              <a:t>要素</a:t>
            </a:r>
            <a:r>
              <a:rPr lang="zh-CN" altLang="en-US" sz="2400" dirty="0">
                <a:solidFill>
                  <a:srgbClr val="C00000"/>
                </a:solidFill>
              </a:rPr>
              <a:t>： </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1</a:t>
            </a:r>
            <a:r>
              <a:rPr lang="zh-CN" altLang="en-US" sz="2400" b="1" dirty="0">
                <a:solidFill>
                  <a:srgbClr val="C00000"/>
                </a:solidFill>
              </a:rPr>
              <a:t>）风险分析</a:t>
            </a:r>
            <a:r>
              <a:rPr lang="zh-CN" altLang="en-US" sz="2400" dirty="0">
                <a:solidFill>
                  <a:srgbClr val="C00000"/>
                </a:solidFill>
              </a:rPr>
              <a:t>。风险分析就是研究风险发生的可能性及其他所产生的后果和损失。风险分析应该成为系统安全的重要组成部分，风险分析比系统安全的范围或许要稍广一些。</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2</a:t>
            </a:r>
            <a:r>
              <a:rPr lang="zh-CN" altLang="en-US" sz="2400" b="1" dirty="0">
                <a:solidFill>
                  <a:srgbClr val="C00000"/>
                </a:solidFill>
              </a:rPr>
              <a:t>）风险控制。</a:t>
            </a:r>
            <a:r>
              <a:rPr lang="zh-CN" altLang="en-US" sz="2400" dirty="0">
                <a:solidFill>
                  <a:srgbClr val="C00000"/>
                </a:solidFill>
              </a:rPr>
              <a:t>在风险分析和评价的基础上，就可作出风险决策，即</a:t>
            </a:r>
            <a:r>
              <a:rPr lang="zh-CN" altLang="en-US" sz="2400" b="1" dirty="0">
                <a:solidFill>
                  <a:srgbClr val="C00000"/>
                </a:solidFill>
              </a:rPr>
              <a:t>风险控制</a:t>
            </a:r>
            <a:r>
              <a:rPr lang="zh-CN" altLang="en-US" sz="2400" dirty="0">
                <a:solidFill>
                  <a:srgbClr val="C00000"/>
                </a:solidFill>
              </a:rPr>
              <a:t>。风险分析目的一般分</a:t>
            </a:r>
            <a:r>
              <a:rPr lang="zh-CN" altLang="en-US" sz="2400" b="1" dirty="0">
                <a:solidFill>
                  <a:srgbClr val="C00000"/>
                </a:solidFill>
              </a:rPr>
              <a:t>两类</a:t>
            </a:r>
            <a:r>
              <a:rPr lang="en-US" altLang="zh-CN" sz="2400" dirty="0">
                <a:solidFill>
                  <a:srgbClr val="C00000"/>
                </a:solidFill>
              </a:rPr>
              <a:t>:</a:t>
            </a:r>
            <a:r>
              <a:rPr lang="zh-CN" altLang="en-US" sz="2400" dirty="0">
                <a:solidFill>
                  <a:srgbClr val="C00000"/>
                </a:solidFill>
              </a:rPr>
              <a:t>一是主动地创造风险环境和状态，如风险产业、风险投资之类的活动</a:t>
            </a:r>
            <a:r>
              <a:rPr lang="en-US" altLang="zh-CN" sz="2400" dirty="0">
                <a:solidFill>
                  <a:srgbClr val="C00000"/>
                </a:solidFill>
              </a:rPr>
              <a:t>;</a:t>
            </a:r>
            <a:r>
              <a:rPr lang="zh-CN" altLang="en-US" sz="2400" dirty="0">
                <a:solidFill>
                  <a:srgbClr val="C00000"/>
                </a:solidFill>
              </a:rPr>
              <a:t>二是对客观存在的风险作出正确的分析判断，以求控制消除其影响和作用。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a:t>
            </a:r>
            <a:r>
              <a:rPr lang="zh-CN" altLang="en-US" sz="2400" b="1" dirty="0">
                <a:solidFill>
                  <a:srgbClr val="C00000"/>
                </a:solidFill>
              </a:rPr>
              <a:t>风险管理。</a:t>
            </a:r>
            <a:r>
              <a:rPr lang="zh-CN" altLang="en-US" sz="2400" dirty="0">
                <a:solidFill>
                  <a:srgbClr val="C00000"/>
                </a:solidFill>
              </a:rPr>
              <a:t>是指企业通过识别风险、衡量风险、分析风险，从而有效控制风险，用最经济的方法来综合处理风险。</a:t>
            </a:r>
            <a:r>
              <a:rPr lang="en-US" altLang="zh-CN" sz="2400" dirty="0">
                <a:solidFill>
                  <a:srgbClr val="C00000"/>
                </a:solidFill>
              </a:rPr>
              <a:t> </a:t>
            </a:r>
            <a:endParaRPr lang="zh-CN" altLang="en-US" sz="2400" dirty="0">
              <a:solidFill>
                <a:srgbClr val="C00000"/>
              </a:solidFill>
            </a:endParaRPr>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638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6384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6384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b="1" dirty="0">
                <a:solidFill>
                  <a:srgbClr val="002060"/>
                </a:solidFill>
              </a:rPr>
              <a:t>2</a:t>
            </a:r>
            <a:r>
              <a:rPr lang="zh-CN" altLang="en-US" sz="2400" b="1" dirty="0">
                <a:solidFill>
                  <a:srgbClr val="002060"/>
                </a:solidFill>
              </a:rPr>
              <a:t>、风险管理的程序</a:t>
            </a:r>
            <a:r>
              <a:rPr lang="zh-CN" altLang="en-US" sz="2400" dirty="0">
                <a:solidFill>
                  <a:srgbClr val="002060"/>
                </a:solidFill>
              </a:rPr>
              <a:t>。</a:t>
            </a:r>
            <a:r>
              <a:rPr lang="zh-CN" altLang="en-US" sz="2400" b="1" dirty="0">
                <a:solidFill>
                  <a:srgbClr val="002060"/>
                </a:solidFill>
              </a:rPr>
              <a:t>风险管理的程序为</a:t>
            </a:r>
            <a:r>
              <a:rPr lang="en-US" altLang="zh-CN" sz="2400" b="1" dirty="0">
                <a:solidFill>
                  <a:srgbClr val="002060"/>
                </a:solidFill>
              </a:rPr>
              <a:t>4</a:t>
            </a:r>
            <a:r>
              <a:rPr lang="zh-CN" altLang="en-US" sz="2400" b="1" dirty="0">
                <a:solidFill>
                  <a:srgbClr val="002060"/>
                </a:solidFill>
              </a:rPr>
              <a:t>个阶段</a:t>
            </a:r>
            <a:r>
              <a:rPr lang="zh-CN" altLang="en-US" sz="2400" dirty="0">
                <a:solidFill>
                  <a:srgbClr val="002060"/>
                </a:solidFill>
              </a:rPr>
              <a:t>：</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b="1" dirty="0">
                <a:solidFill>
                  <a:srgbClr val="002060"/>
                </a:solidFill>
              </a:rPr>
              <a:t>风险的识别。风险识别的方法</a:t>
            </a:r>
            <a:r>
              <a:rPr lang="en-US" altLang="zh-CN" sz="2400" dirty="0">
                <a:solidFill>
                  <a:srgbClr val="002060"/>
                </a:solidFill>
              </a:rPr>
              <a:t>:</a:t>
            </a:r>
            <a:r>
              <a:rPr lang="zh-CN" altLang="en-US" sz="2400" dirty="0">
                <a:solidFill>
                  <a:srgbClr val="002060"/>
                </a:solidFill>
              </a:rPr>
              <a:t>故障类型及影响分析</a:t>
            </a:r>
            <a:r>
              <a:rPr lang="en-US" altLang="zh-CN" sz="2400" dirty="0">
                <a:solidFill>
                  <a:srgbClr val="002060"/>
                </a:solidFill>
              </a:rPr>
              <a:t>(FMEA)</a:t>
            </a:r>
            <a:r>
              <a:rPr lang="zh-CN" altLang="en-US" sz="2400" dirty="0">
                <a:solidFill>
                  <a:srgbClr val="002060"/>
                </a:solidFill>
              </a:rPr>
              <a:t>、预先危险性分析</a:t>
            </a:r>
            <a:r>
              <a:rPr lang="en-US" altLang="zh-CN" sz="2400" dirty="0">
                <a:solidFill>
                  <a:srgbClr val="002060"/>
                </a:solidFill>
              </a:rPr>
              <a:t>(PHA)</a:t>
            </a:r>
            <a:r>
              <a:rPr lang="zh-CN" altLang="en-US" sz="2400" dirty="0">
                <a:solidFill>
                  <a:srgbClr val="002060"/>
                </a:solidFill>
              </a:rPr>
              <a:t>、可操作性分</a:t>
            </a:r>
            <a:r>
              <a:rPr lang="en-US" altLang="zh-CN" sz="2400" dirty="0">
                <a:solidFill>
                  <a:srgbClr val="002060"/>
                </a:solidFill>
              </a:rPr>
              <a:t>(HAZOP),</a:t>
            </a:r>
            <a:r>
              <a:rPr lang="zh-CN" altLang="en-US" sz="2400" dirty="0">
                <a:solidFill>
                  <a:srgbClr val="002060"/>
                </a:solidFill>
              </a:rPr>
              <a:t>事件树分析</a:t>
            </a:r>
            <a:r>
              <a:rPr lang="en-US" altLang="zh-CN" sz="2400" dirty="0">
                <a:solidFill>
                  <a:srgbClr val="002060"/>
                </a:solidFill>
              </a:rPr>
              <a:t>(ETA)</a:t>
            </a:r>
            <a:r>
              <a:rPr lang="zh-CN" altLang="en-US" sz="2400" dirty="0">
                <a:solidFill>
                  <a:srgbClr val="002060"/>
                </a:solidFill>
              </a:rPr>
              <a:t>、故障树分析</a:t>
            </a:r>
            <a:r>
              <a:rPr lang="en-US" altLang="zh-CN" sz="2400" dirty="0">
                <a:solidFill>
                  <a:srgbClr val="002060"/>
                </a:solidFill>
              </a:rPr>
              <a:t>(FTA)</a:t>
            </a:r>
            <a:r>
              <a:rPr lang="zh-CN" altLang="en-US" sz="2400" dirty="0">
                <a:solidFill>
                  <a:srgbClr val="002060"/>
                </a:solidFill>
              </a:rPr>
              <a:t>、人的可靠性分析</a:t>
            </a:r>
            <a:r>
              <a:rPr lang="en-US" altLang="zh-CN" sz="2400" dirty="0">
                <a:solidFill>
                  <a:srgbClr val="002060"/>
                </a:solidFill>
              </a:rPr>
              <a:t>(HRA)</a:t>
            </a:r>
            <a:r>
              <a:rPr lang="zh-CN" altLang="en-US" sz="2400" dirty="0">
                <a:solidFill>
                  <a:srgbClr val="002060"/>
                </a:solidFill>
              </a:rPr>
              <a:t>等。</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(2)</a:t>
            </a:r>
            <a:r>
              <a:rPr lang="zh-CN" altLang="en-US" sz="2400" b="1" dirty="0">
                <a:solidFill>
                  <a:srgbClr val="002060"/>
                </a:solidFill>
              </a:rPr>
              <a:t>风险的衡量。</a:t>
            </a:r>
            <a:r>
              <a:rPr lang="zh-CN" altLang="en-US" sz="2400" dirty="0">
                <a:solidFill>
                  <a:srgbClr val="002060"/>
                </a:solidFill>
              </a:rPr>
              <a:t>通常是运用概率论和数理统计方法以及电子计算机等工具，对大量发生的损失的频率和损失的严重程度的资料进行科学的风险分析；包括风险管理人员的直觉判断和经验。</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(3)</a:t>
            </a:r>
            <a:r>
              <a:rPr lang="zh-CN" altLang="en-US" sz="2400" b="1" dirty="0">
                <a:solidFill>
                  <a:srgbClr val="002060"/>
                </a:solidFill>
              </a:rPr>
              <a:t>风险管理对策的选择，</a:t>
            </a:r>
            <a:r>
              <a:rPr lang="zh-CN" altLang="en-US" sz="2400" dirty="0">
                <a:solidFill>
                  <a:srgbClr val="002060"/>
                </a:solidFill>
              </a:rPr>
              <a:t>主要分为</a:t>
            </a:r>
            <a:r>
              <a:rPr lang="zh-CN" altLang="en-US" sz="2400" b="1" dirty="0">
                <a:solidFill>
                  <a:srgbClr val="002060"/>
                </a:solidFill>
              </a:rPr>
              <a:t>两大类</a:t>
            </a:r>
            <a:r>
              <a:rPr lang="en-US" altLang="zh-CN" sz="2400" dirty="0">
                <a:solidFill>
                  <a:srgbClr val="002060"/>
                </a:solidFill>
              </a:rPr>
              <a:t>:</a:t>
            </a:r>
            <a:r>
              <a:rPr lang="zh-CN" altLang="en-US" sz="2400" dirty="0">
                <a:solidFill>
                  <a:srgbClr val="002060"/>
                </a:solidFill>
              </a:rPr>
              <a:t>风险控制对策和风险处理对策。前者包括避免风险损失控制等，是在损失发生前力图控制与消除损失的措施</a:t>
            </a:r>
            <a:r>
              <a:rPr lang="en-US" altLang="zh-CN" sz="2400" dirty="0">
                <a:solidFill>
                  <a:srgbClr val="002060"/>
                </a:solidFill>
              </a:rPr>
              <a:t>;</a:t>
            </a:r>
            <a:r>
              <a:rPr lang="zh-CN" altLang="en-US" sz="2400" dirty="0">
                <a:solidFill>
                  <a:srgbClr val="002060"/>
                </a:solidFill>
              </a:rPr>
              <a:t>后者包括自留风险保险和经济补偿措施</a:t>
            </a:r>
            <a:r>
              <a:rPr lang="en-US" altLang="zh-CN" sz="2400" dirty="0">
                <a:solidFill>
                  <a:srgbClr val="002060"/>
                </a:solidFill>
              </a:rPr>
              <a:t>.</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(4)</a:t>
            </a:r>
            <a:r>
              <a:rPr lang="zh-CN" altLang="en-US" sz="2400" b="1" dirty="0">
                <a:solidFill>
                  <a:srgbClr val="002060"/>
                </a:solidFill>
              </a:rPr>
              <a:t>执行与评估。</a:t>
            </a:r>
            <a:r>
              <a:rPr lang="zh-CN" altLang="en-US" sz="2400" dirty="0">
                <a:solidFill>
                  <a:srgbClr val="002060"/>
                </a:solidFill>
              </a:rPr>
              <a:t>实施风险管理决策和评价其后果，不断地通过信息反馈检查风险管理决策及其实施情况，并不断地进行调整和修正。</a:t>
            </a:r>
            <a:r>
              <a:rPr lang="en-US" altLang="zh-CN" sz="2400" dirty="0">
                <a:solidFill>
                  <a:srgbClr val="002060"/>
                </a:solidFill>
              </a:rPr>
              <a:t> </a:t>
            </a:r>
            <a:endParaRPr lang="zh-CN" altLang="en-US" sz="2400" dirty="0">
              <a:solidFill>
                <a:srgbClr val="002060"/>
              </a:solidFill>
            </a:endParaRPr>
          </a:p>
        </p:txBody>
      </p: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648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6486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6486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b="1" dirty="0">
                <a:solidFill>
                  <a:srgbClr val="C00000"/>
                </a:solidFill>
              </a:rPr>
              <a:t>3</a:t>
            </a:r>
            <a:r>
              <a:rPr lang="zh-CN" altLang="en-US" sz="2400" b="1" dirty="0">
                <a:solidFill>
                  <a:srgbClr val="C00000"/>
                </a:solidFill>
              </a:rPr>
              <a:t>、安全生产风险预控管理</a:t>
            </a:r>
            <a:r>
              <a:rPr lang="zh-CN" altLang="en-US" sz="2400" dirty="0">
                <a:solidFill>
                  <a:srgbClr val="C00000"/>
                </a:solidFill>
              </a:rPr>
              <a:t>：</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1</a:t>
            </a:r>
            <a:r>
              <a:rPr lang="zh-CN" altLang="en-US" sz="2400" b="1" dirty="0">
                <a:solidFill>
                  <a:srgbClr val="C00000"/>
                </a:solidFill>
              </a:rPr>
              <a:t>）安全生产风险预控管理</a:t>
            </a:r>
            <a:r>
              <a:rPr lang="zh-CN" altLang="en-US" sz="2400" dirty="0">
                <a:solidFill>
                  <a:srgbClr val="C00000"/>
                </a:solidFill>
              </a:rPr>
              <a:t>，是企业管理的重要组成部分和主要内容；针对生产过程的安全生产风险问题，进行危险有害因素的辨识、评价</a:t>
            </a:r>
            <a:r>
              <a:rPr lang="en-US" altLang="zh-CN" sz="2400" dirty="0">
                <a:solidFill>
                  <a:srgbClr val="C00000"/>
                </a:solidFill>
              </a:rPr>
              <a:t>,</a:t>
            </a:r>
            <a:r>
              <a:rPr lang="zh-CN" altLang="en-US" sz="2400" dirty="0">
                <a:solidFill>
                  <a:srgbClr val="C00000"/>
                </a:solidFill>
              </a:rPr>
              <a:t>运用有效的手段、合理的措施进行干预避险。</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2</a:t>
            </a:r>
            <a:r>
              <a:rPr lang="zh-CN" altLang="en-US" sz="2400" b="1" dirty="0">
                <a:solidFill>
                  <a:srgbClr val="C00000"/>
                </a:solidFill>
              </a:rPr>
              <a:t>）安全生产风险预控管理</a:t>
            </a:r>
            <a:r>
              <a:rPr lang="zh-CN" altLang="en-US" sz="2400" dirty="0">
                <a:solidFill>
                  <a:srgbClr val="C00000"/>
                </a:solidFill>
              </a:rPr>
              <a:t>，是安全科学的一个分支，就是针对人们生产过程的安全问题，运用有效的资源，发挥人们的智慧，通过人们的努力，实现生产过程中人与机器设备、物料、环境的和谐，达到降低或消除安全生产风险的目的。</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3</a:t>
            </a:r>
            <a:r>
              <a:rPr lang="zh-CN" altLang="en-US" sz="2400" b="1" dirty="0">
                <a:solidFill>
                  <a:srgbClr val="C00000"/>
                </a:solidFill>
              </a:rPr>
              <a:t>）安全生产风险预控管理</a:t>
            </a:r>
            <a:r>
              <a:rPr lang="zh-CN" altLang="en-US" sz="2400" dirty="0">
                <a:solidFill>
                  <a:srgbClr val="C00000"/>
                </a:solidFill>
              </a:rPr>
              <a:t>，基本对象是企业中的所有人员。包括</a:t>
            </a:r>
            <a:r>
              <a:rPr lang="en-US" altLang="zh-CN" sz="2400" dirty="0">
                <a:solidFill>
                  <a:srgbClr val="C00000"/>
                </a:solidFill>
              </a:rPr>
              <a:t>:</a:t>
            </a:r>
            <a:r>
              <a:rPr lang="zh-CN" altLang="en-US" sz="2400" dirty="0">
                <a:solidFill>
                  <a:srgbClr val="C00000"/>
                </a:solidFill>
              </a:rPr>
              <a:t>安全管理机构和安全</a:t>
            </a:r>
            <a:r>
              <a:rPr lang="zh-CN" altLang="en-US" sz="2400" dirty="0">
                <a:solidFill>
                  <a:srgbClr val="C00000"/>
                </a:solidFill>
              </a:rPr>
              <a:t>管理人员、安全生产管理规章制度等。</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4</a:t>
            </a:r>
            <a:r>
              <a:rPr lang="zh-CN" altLang="en-US" sz="2400" b="1" dirty="0">
                <a:solidFill>
                  <a:srgbClr val="C00000"/>
                </a:solidFill>
              </a:rPr>
              <a:t>）安全生产风险预控管理，</a:t>
            </a:r>
            <a:r>
              <a:rPr lang="zh-CN" altLang="en-US" sz="2400" dirty="0">
                <a:solidFill>
                  <a:srgbClr val="C00000"/>
                </a:solidFill>
              </a:rPr>
              <a:t>是现代企业安全管理的发展趋势，其核心是危险有害因素的分析评价。</a:t>
            </a:r>
            <a:endParaRPr lang="zh-CN" altLang="en-US" sz="2400" dirty="0">
              <a:solidFill>
                <a:srgbClr val="C00000"/>
              </a:solidFill>
            </a:endParaRPr>
          </a:p>
        </p:txBody>
      </p:sp>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658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6589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6589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002060"/>
                </a:solidFill>
              </a:rPr>
              <a:t>（三）</a:t>
            </a:r>
            <a:r>
              <a:rPr lang="zh-CN" altLang="en-US" sz="2400" b="1" dirty="0">
                <a:solidFill>
                  <a:srgbClr val="002060"/>
                </a:solidFill>
              </a:rPr>
              <a:t>安全生产风险管理体系</a:t>
            </a:r>
            <a:r>
              <a:rPr lang="en-US" altLang="zh-CN" sz="2400" dirty="0">
                <a:solidFill>
                  <a:srgbClr val="002060"/>
                </a:solidFill>
              </a:rPr>
              <a:t> </a:t>
            </a:r>
            <a:endParaRPr lang="zh-CN" altLang="en-US" sz="2400" dirty="0">
              <a:solidFill>
                <a:srgbClr val="002060"/>
              </a:solidFill>
            </a:endParaRPr>
          </a:p>
          <a:p>
            <a:pPr>
              <a:buNone/>
            </a:pPr>
            <a:r>
              <a:rPr lang="en-US" altLang="zh-CN" sz="2400" dirty="0">
                <a:solidFill>
                  <a:srgbClr val="002060"/>
                </a:solidFill>
              </a:rPr>
              <a:t>       1</a:t>
            </a:r>
            <a:r>
              <a:rPr lang="zh-CN" altLang="en-US" sz="2400" dirty="0">
                <a:solidFill>
                  <a:srgbClr val="002060"/>
                </a:solidFill>
              </a:rPr>
              <a:t>、</a:t>
            </a:r>
            <a:r>
              <a:rPr lang="zh-CN" altLang="en-US" sz="2400" b="1" dirty="0">
                <a:solidFill>
                  <a:srgbClr val="002060"/>
                </a:solidFill>
              </a:rPr>
              <a:t>安全生产风险管理体系</a:t>
            </a:r>
            <a:r>
              <a:rPr lang="zh-CN" altLang="en-US" sz="2400" dirty="0">
                <a:solidFill>
                  <a:srgbClr val="002060"/>
                </a:solidFill>
              </a:rPr>
              <a:t>，体系从管理理念、管理内容、管理方法等方面规范我们的安全生产管理，提高管理软实力。体系从风险控制出发，提出了一套安全生产管理模式和方法，解决安全生产</a:t>
            </a:r>
            <a:r>
              <a:rPr lang="en-US" altLang="zh-CN" sz="2400" dirty="0">
                <a:solidFill>
                  <a:srgbClr val="002060"/>
                </a:solidFill>
              </a:rPr>
              <a:t>“</a:t>
            </a:r>
            <a:r>
              <a:rPr lang="zh-CN" altLang="en-US" sz="2400" dirty="0">
                <a:solidFill>
                  <a:srgbClr val="002060"/>
                </a:solidFill>
              </a:rPr>
              <a:t>管什么、怎么管，做什么、怎么做和可控在控</a:t>
            </a:r>
            <a:r>
              <a:rPr lang="en-US" altLang="zh-CN" sz="2400" dirty="0">
                <a:solidFill>
                  <a:srgbClr val="002060"/>
                </a:solidFill>
              </a:rPr>
              <a:t>”</a:t>
            </a:r>
            <a:r>
              <a:rPr lang="zh-CN" altLang="en-US" sz="2400" dirty="0">
                <a:solidFill>
                  <a:srgbClr val="002060"/>
                </a:solidFill>
              </a:rPr>
              <a:t>的问题。</a:t>
            </a:r>
            <a:endParaRPr lang="zh-CN" altLang="en-US" sz="2400" dirty="0">
              <a:solidFill>
                <a:srgbClr val="002060"/>
              </a:solidFill>
            </a:endParaRPr>
          </a:p>
          <a:p>
            <a:pPr>
              <a:buNone/>
            </a:pPr>
            <a:r>
              <a:rPr lang="en-US" altLang="zh-CN" sz="2400" dirty="0">
                <a:solidFill>
                  <a:srgbClr val="002060"/>
                </a:solidFill>
              </a:rPr>
              <a:t>        </a:t>
            </a:r>
            <a:r>
              <a:rPr lang="en-US" altLang="zh-CN" sz="2400" b="1" dirty="0">
                <a:solidFill>
                  <a:srgbClr val="002060"/>
                </a:solidFill>
              </a:rPr>
              <a:t>2</a:t>
            </a:r>
            <a:r>
              <a:rPr lang="zh-CN" altLang="en-US" sz="2400" b="1" dirty="0">
                <a:solidFill>
                  <a:srgbClr val="002060"/>
                </a:solidFill>
              </a:rPr>
              <a:t>、安全生产风险管理体系</a:t>
            </a:r>
            <a:r>
              <a:rPr lang="zh-CN" altLang="en-US" sz="2400" dirty="0">
                <a:solidFill>
                  <a:srgbClr val="002060"/>
                </a:solidFill>
              </a:rPr>
              <a:t>，是对企业设计、建设、生产各个环节中有可能出现损害生命与财产的因素进行分析、评价、干预、监督和管理的一个整体，是预防发生事故的一种管理方法。</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3</a:t>
            </a:r>
            <a:r>
              <a:rPr lang="zh-CN" altLang="en-US" sz="2400" b="1" dirty="0">
                <a:solidFill>
                  <a:srgbClr val="002060"/>
                </a:solidFill>
              </a:rPr>
              <a:t>、企业应如何建立安全生产风险管理体系呢</a:t>
            </a:r>
            <a:r>
              <a:rPr lang="zh-CN" altLang="en-US" sz="2400" dirty="0">
                <a:solidFill>
                  <a:srgbClr val="002060"/>
                </a:solidFill>
              </a:rPr>
              <a:t>？首先要从设计就开始进行风险管理，然后是施工过程的风险管理，接着是生产过程中的风险管理，整个过程必须形成一个横到边，纵到底的风险管理体系。任何一个环节留下安全隐患，都有可能造成生命财产损失。</a:t>
            </a:r>
            <a:endParaRPr lang="zh-CN" altLang="en-US" sz="2400" dirty="0">
              <a:solidFill>
                <a:srgbClr val="002060"/>
              </a:solidFill>
            </a:endParaRPr>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669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6691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6691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b="1" dirty="0">
                <a:solidFill>
                  <a:srgbClr val="002060"/>
                </a:solidFill>
              </a:rPr>
              <a:t>4</a:t>
            </a:r>
            <a:r>
              <a:rPr lang="zh-CN" altLang="en-US" sz="2400" b="1" dirty="0">
                <a:solidFill>
                  <a:srgbClr val="002060"/>
                </a:solidFill>
              </a:rPr>
              <a:t>、安全生产的目的就是降低安全生产风险</a:t>
            </a:r>
            <a:r>
              <a:rPr lang="zh-CN" altLang="en-US" sz="2400" dirty="0">
                <a:solidFill>
                  <a:srgbClr val="002060"/>
                </a:solidFill>
              </a:rPr>
              <a:t>，即减少和控制生产过程中的危险有害因素和各种危害，减少和控制各类生产事故，尽量避免生产过程中由于事故造成的人身伤害及其他损失。</a:t>
            </a:r>
            <a:r>
              <a:rPr lang="en-US" altLang="zh-CN" sz="2400" dirty="0">
                <a:solidFill>
                  <a:srgbClr val="002060"/>
                </a:solidFill>
              </a:rPr>
              <a:t> </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5</a:t>
            </a:r>
            <a:r>
              <a:rPr lang="zh-CN" altLang="en-US" sz="2400" b="1" dirty="0">
                <a:solidFill>
                  <a:srgbClr val="002060"/>
                </a:solidFill>
              </a:rPr>
              <a:t>、安全生产风险预控管理的内容包括</a:t>
            </a:r>
            <a:r>
              <a:rPr lang="zh-CN" altLang="en-US" sz="2400" dirty="0">
                <a:solidFill>
                  <a:srgbClr val="002060"/>
                </a:solidFill>
              </a:rPr>
              <a:t>：危险有害因素分析、风险评价、危机预警与风险干预、应急救援和安全监督与管理等，使安全生产风险处于受控状态，采取技术措施、安全监督管理对策和培训教育等手段，降低安全生产风险，减少事故的发生。</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6</a:t>
            </a:r>
            <a:r>
              <a:rPr lang="zh-CN" altLang="en-US" sz="2400" b="1" dirty="0">
                <a:solidFill>
                  <a:srgbClr val="002060"/>
                </a:solidFill>
              </a:rPr>
              <a:t>、企业安全风险预控管理的目标，</a:t>
            </a:r>
            <a:r>
              <a:rPr lang="zh-CN" altLang="en-US" sz="2400" dirty="0">
                <a:solidFill>
                  <a:srgbClr val="002060"/>
                </a:solidFill>
              </a:rPr>
              <a:t>是实现企业生产过程的安全，为了最大限度地降 低安全生产风险，必须利用有效的资源和资金，合理组织生产过程中的“资金</a:t>
            </a:r>
            <a:r>
              <a:rPr lang="en-US" altLang="zh-CN" sz="2400" dirty="0">
                <a:solidFill>
                  <a:srgbClr val="002060"/>
                </a:solidFill>
                <a:latin typeface="Verdana" panose="020B0604030504040204" pitchFamily="2" charset="0"/>
              </a:rPr>
              <a:t>—</a:t>
            </a:r>
            <a:r>
              <a:rPr lang="zh-CN" altLang="en-US" sz="2400" dirty="0">
                <a:solidFill>
                  <a:srgbClr val="002060"/>
                </a:solidFill>
              </a:rPr>
              <a:t>人</a:t>
            </a:r>
            <a:r>
              <a:rPr lang="en-US" altLang="zh-CN" sz="2400" dirty="0">
                <a:solidFill>
                  <a:srgbClr val="002060"/>
                </a:solidFill>
                <a:latin typeface="Verdana" panose="020B0604030504040204" pitchFamily="2" charset="0"/>
              </a:rPr>
              <a:t>—</a:t>
            </a:r>
            <a:r>
              <a:rPr lang="zh-CN" altLang="en-US" sz="2400" dirty="0">
                <a:solidFill>
                  <a:srgbClr val="002060"/>
                </a:solidFill>
              </a:rPr>
              <a:t>机器设备</a:t>
            </a:r>
            <a:r>
              <a:rPr lang="en-US" altLang="zh-CN" sz="2400" dirty="0">
                <a:solidFill>
                  <a:srgbClr val="002060"/>
                </a:solidFill>
                <a:latin typeface="Verdana" panose="020B0604030504040204" pitchFamily="2" charset="0"/>
              </a:rPr>
              <a:t>—</a:t>
            </a:r>
            <a:r>
              <a:rPr lang="zh-CN" altLang="en-US" sz="2400" dirty="0">
                <a:solidFill>
                  <a:srgbClr val="002060"/>
                </a:solidFill>
              </a:rPr>
              <a:t>物料</a:t>
            </a:r>
            <a:r>
              <a:rPr lang="en-US" altLang="zh-CN" sz="2400" dirty="0">
                <a:solidFill>
                  <a:srgbClr val="002060"/>
                </a:solidFill>
                <a:latin typeface="Verdana" panose="020B0604030504040204" pitchFamily="2" charset="0"/>
              </a:rPr>
              <a:t>—</a:t>
            </a:r>
            <a:r>
              <a:rPr lang="zh-CN" altLang="en-US" sz="2400" dirty="0">
                <a:solidFill>
                  <a:srgbClr val="002060"/>
                </a:solidFill>
              </a:rPr>
              <a:t>环境</a:t>
            </a:r>
            <a:r>
              <a:rPr lang="en-US" altLang="zh-CN" sz="2400" dirty="0">
                <a:solidFill>
                  <a:srgbClr val="002060"/>
                </a:solidFill>
                <a:latin typeface="Verdana" panose="020B0604030504040204" pitchFamily="2" charset="0"/>
              </a:rPr>
              <a:t>—</a:t>
            </a:r>
            <a:r>
              <a:rPr lang="zh-CN" altLang="en-US" sz="2400" dirty="0">
                <a:solidFill>
                  <a:srgbClr val="002060"/>
                </a:solidFill>
              </a:rPr>
              <a:t>方法”，资金、人、机器设备、物料、环境、方法构成了安全生产风险管预控理的要素。</a:t>
            </a:r>
            <a:r>
              <a:rPr lang="en-US" altLang="zh-CN" sz="2400" dirty="0">
                <a:solidFill>
                  <a:srgbClr val="002060"/>
                </a:solidFill>
              </a:rPr>
              <a:t> </a:t>
            </a:r>
            <a:endParaRPr lang="zh-CN" altLang="en-US" sz="2400" dirty="0">
              <a:solidFill>
                <a:srgbClr val="002060"/>
              </a:solidFill>
            </a:endParaRPr>
          </a:p>
        </p:txBody>
      </p:sp>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679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6794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6794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en-US" altLang="zh-CN" sz="2400" b="1" dirty="0">
                <a:solidFill>
                  <a:srgbClr val="C00000"/>
                </a:solidFill>
              </a:rPr>
              <a:t>7</a:t>
            </a:r>
            <a:r>
              <a:rPr lang="zh-CN" altLang="en-US" sz="2400" b="1" dirty="0">
                <a:solidFill>
                  <a:srgbClr val="C00000"/>
                </a:solidFill>
              </a:rPr>
              <a:t>、企业风险管理体系主要包括三部分：</a:t>
            </a:r>
            <a:endParaRPr lang="zh-CN" altLang="en-US" sz="2400" b="1"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1</a:t>
            </a:r>
            <a:r>
              <a:rPr lang="zh-CN" altLang="en-US" sz="2400" b="1" dirty="0">
                <a:solidFill>
                  <a:srgbClr val="C00000"/>
                </a:solidFill>
              </a:rPr>
              <a:t>）项目设计阶段安全风险管理</a:t>
            </a:r>
            <a:r>
              <a:rPr lang="zh-CN" altLang="en-US" sz="2400" dirty="0">
                <a:solidFill>
                  <a:srgbClr val="C00000"/>
                </a:solidFill>
              </a:rPr>
              <a:t>。项目设计阶段主要靠设计单位和评价机构来把关，在安全设施设计专篇中提出安全要求和建议。企业要对设计单位、安全评价机构的资质和信誉进行审查。</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2</a:t>
            </a:r>
            <a:r>
              <a:rPr lang="zh-CN" altLang="en-US" sz="2400" b="1" dirty="0">
                <a:solidFill>
                  <a:srgbClr val="C00000"/>
                </a:solidFill>
              </a:rPr>
              <a:t>）建设施工阶段安全风险管理</a:t>
            </a:r>
            <a:r>
              <a:rPr lang="zh-CN" altLang="en-US" sz="2400" dirty="0">
                <a:solidFill>
                  <a:srgbClr val="C00000"/>
                </a:solidFill>
              </a:rPr>
              <a:t>。施工过程中的安全主要是施工承包单位进行安全管理，而业主主要抓设备、设施、材料的质量和施工质量。这两方面控制不好，将会构成较大事故隐患，随时都有可能在生产过程中产生事故。加强设备、设施、材料质量和施工质量的风险管理是防止物的不安全状态的重要措施之一。</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3</a:t>
            </a:r>
            <a:r>
              <a:rPr lang="zh-CN" altLang="en-US" sz="2400" b="1" dirty="0">
                <a:solidFill>
                  <a:srgbClr val="C00000"/>
                </a:solidFill>
              </a:rPr>
              <a:t>）生产阶段安全风险管理</a:t>
            </a:r>
            <a:r>
              <a:rPr lang="zh-CN" altLang="en-US" sz="2400" dirty="0">
                <a:solidFill>
                  <a:srgbClr val="C00000"/>
                </a:solidFill>
              </a:rPr>
              <a:t>：生产阶段安全风险管理主要从物的不安全状态、人的不安全行为和管理上的缺陷进行安全风险管理。</a:t>
            </a:r>
            <a:endParaRPr lang="zh-CN" altLang="en-US" sz="2400" dirty="0">
              <a:solidFill>
                <a:srgbClr val="C00000"/>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15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150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21509" name="Rectangle 3"/>
          <p:cNvSpPr>
            <a:spLocks noGrp="1"/>
          </p:cNvSpPr>
          <p:nvPr>
            <p:ph type="body" idx="4294967295"/>
          </p:nvPr>
        </p:nvSpPr>
        <p:spPr>
          <a:xfrm>
            <a:off x="1524000" y="1571625"/>
            <a:ext cx="9001125" cy="5286375"/>
          </a:xfrm>
          <a:ln/>
        </p:spPr>
        <p:txBody>
          <a:bodyPr vert="horz" wrap="square" anchor="t" anchorCtr="0"/>
          <a:p>
            <a:pPr>
              <a:buNone/>
            </a:pPr>
            <a:r>
              <a:rPr lang="zh-CN" altLang="en-US" sz="3200" b="1" dirty="0"/>
              <a:t>    </a:t>
            </a:r>
            <a:r>
              <a:rPr lang="en-US" altLang="zh-CN" sz="2800" b="1" dirty="0">
                <a:solidFill>
                  <a:srgbClr val="0070C0"/>
                </a:solidFill>
              </a:rPr>
              <a:t>11</a:t>
            </a:r>
            <a:r>
              <a:rPr lang="zh-CN" altLang="en-US" sz="2800" b="1" dirty="0">
                <a:solidFill>
                  <a:srgbClr val="0070C0"/>
                </a:solidFill>
              </a:rPr>
              <a:t>、</a:t>
            </a:r>
            <a:r>
              <a:rPr lang="en-US" altLang="zh-CN" sz="2800" b="1" dirty="0">
                <a:solidFill>
                  <a:srgbClr val="0070C0"/>
                </a:solidFill>
              </a:rPr>
              <a:t>2011</a:t>
            </a:r>
            <a:r>
              <a:rPr lang="zh-CN" altLang="en-US" sz="2800" b="1" dirty="0">
                <a:solidFill>
                  <a:srgbClr val="0070C0"/>
                </a:solidFill>
              </a:rPr>
              <a:t>年</a:t>
            </a:r>
            <a:r>
              <a:rPr lang="en-US" altLang="zh-CN" sz="2800" b="1" dirty="0">
                <a:solidFill>
                  <a:srgbClr val="0070C0"/>
                </a:solidFill>
              </a:rPr>
              <a:t>1</a:t>
            </a:r>
            <a:r>
              <a:rPr lang="zh-CN" altLang="en-US" sz="2800" b="1" dirty="0">
                <a:solidFill>
                  <a:srgbClr val="0070C0"/>
                </a:solidFill>
              </a:rPr>
              <a:t>月</a:t>
            </a:r>
            <a:r>
              <a:rPr lang="en-US" altLang="zh-CN" sz="2800" b="1" dirty="0">
                <a:solidFill>
                  <a:srgbClr val="0070C0"/>
                </a:solidFill>
              </a:rPr>
              <a:t>25</a:t>
            </a:r>
            <a:r>
              <a:rPr lang="zh-CN" altLang="en-US" sz="2800" b="1" dirty="0">
                <a:solidFill>
                  <a:srgbClr val="0070C0"/>
                </a:solidFill>
              </a:rPr>
              <a:t>日东北某热电公司输煤系统人身死亡事故。 </a:t>
            </a:r>
            <a:r>
              <a:rPr lang="en-US" altLang="zh-CN" sz="2800" b="1" dirty="0">
                <a:solidFill>
                  <a:srgbClr val="0070C0"/>
                </a:solidFill>
              </a:rPr>
              <a:t>25</a:t>
            </a:r>
            <a:r>
              <a:rPr lang="zh-CN" altLang="en-US" sz="2800" b="1" dirty="0">
                <a:solidFill>
                  <a:srgbClr val="0070C0"/>
                </a:solidFill>
              </a:rPr>
              <a:t>日</a:t>
            </a:r>
            <a:r>
              <a:rPr lang="en-US" altLang="zh-CN" sz="2800" b="1" dirty="0">
                <a:solidFill>
                  <a:srgbClr val="0070C0"/>
                </a:solidFill>
              </a:rPr>
              <a:t>15</a:t>
            </a:r>
            <a:r>
              <a:rPr lang="zh-CN" altLang="en-US" sz="2800" b="1" dirty="0">
                <a:solidFill>
                  <a:srgbClr val="0070C0"/>
                </a:solidFill>
              </a:rPr>
              <a:t>时</a:t>
            </a:r>
            <a:r>
              <a:rPr lang="en-US" altLang="zh-CN" sz="2800" b="1" dirty="0">
                <a:solidFill>
                  <a:srgbClr val="0070C0"/>
                </a:solidFill>
              </a:rPr>
              <a:t>16</a:t>
            </a:r>
            <a:r>
              <a:rPr lang="zh-CN" altLang="en-US" sz="2800" b="1" dirty="0">
                <a:solidFill>
                  <a:srgbClr val="0070C0"/>
                </a:solidFill>
              </a:rPr>
              <a:t>分，汽运上煤口位于输煤三段，由</a:t>
            </a:r>
            <a:r>
              <a:rPr lang="en-US" altLang="zh-CN" sz="2800" b="1" dirty="0">
                <a:solidFill>
                  <a:srgbClr val="0070C0"/>
                </a:solidFill>
              </a:rPr>
              <a:t>A</a:t>
            </a:r>
            <a:r>
              <a:rPr lang="zh-CN" altLang="en-US" sz="2800" b="1" dirty="0">
                <a:solidFill>
                  <a:srgbClr val="0070C0"/>
                </a:solidFill>
              </a:rPr>
              <a:t>、</a:t>
            </a:r>
            <a:r>
              <a:rPr lang="en-US" altLang="zh-CN" sz="2800" b="1" dirty="0">
                <a:solidFill>
                  <a:srgbClr val="0070C0"/>
                </a:solidFill>
              </a:rPr>
              <a:t> B</a:t>
            </a:r>
            <a:r>
              <a:rPr lang="zh-CN" altLang="en-US" sz="2800" b="1" dirty="0">
                <a:solidFill>
                  <a:srgbClr val="0070C0"/>
                </a:solidFill>
              </a:rPr>
              <a:t>两个矩形落煤口组成</a:t>
            </a:r>
            <a:r>
              <a:rPr lang="en-US" altLang="zh-CN" sz="2800" b="1" dirty="0">
                <a:solidFill>
                  <a:srgbClr val="0070C0"/>
                </a:solidFill>
              </a:rPr>
              <a:t>(4x 4.5m</a:t>
            </a:r>
            <a:r>
              <a:rPr lang="zh-CN" altLang="en-US" sz="2800" b="1" dirty="0">
                <a:solidFill>
                  <a:srgbClr val="0070C0"/>
                </a:solidFill>
              </a:rPr>
              <a:t>，深约</a:t>
            </a:r>
            <a:r>
              <a:rPr lang="en-US" altLang="zh-CN" sz="2800" b="1" dirty="0">
                <a:solidFill>
                  <a:srgbClr val="0070C0"/>
                </a:solidFill>
              </a:rPr>
              <a:t>4m )</a:t>
            </a:r>
            <a:r>
              <a:rPr lang="zh-CN" altLang="en-US" sz="2800" b="1" dirty="0">
                <a:solidFill>
                  <a:srgbClr val="0070C0"/>
                </a:solidFill>
              </a:rPr>
              <a:t> 。</a:t>
            </a:r>
            <a:r>
              <a:rPr lang="en-US" altLang="zh-CN" sz="2800" b="1" dirty="0">
                <a:solidFill>
                  <a:srgbClr val="0070C0"/>
                </a:solidFill>
              </a:rPr>
              <a:t>25</a:t>
            </a:r>
            <a:r>
              <a:rPr lang="zh-CN" altLang="en-US" sz="2800" b="1" dirty="0">
                <a:solidFill>
                  <a:srgbClr val="0070C0"/>
                </a:solidFill>
              </a:rPr>
              <a:t>日上午，设备维护部办理工作票，实施输煤三段</a:t>
            </a:r>
            <a:r>
              <a:rPr lang="en-US" altLang="zh-CN" sz="2800" b="1" dirty="0">
                <a:solidFill>
                  <a:srgbClr val="0070C0"/>
                </a:solidFill>
              </a:rPr>
              <a:t>A</a:t>
            </a:r>
            <a:r>
              <a:rPr lang="zh-CN" altLang="en-US" sz="2800" b="1" dirty="0">
                <a:solidFill>
                  <a:srgbClr val="0070C0"/>
                </a:solidFill>
              </a:rPr>
              <a:t>侧落煤口蓖子修复工作，将</a:t>
            </a:r>
            <a:r>
              <a:rPr lang="en-US" altLang="zh-CN" sz="2800" b="1" dirty="0">
                <a:solidFill>
                  <a:srgbClr val="0070C0"/>
                </a:solidFill>
              </a:rPr>
              <a:t>A</a:t>
            </a:r>
            <a:r>
              <a:rPr lang="zh-CN" altLang="en-US" sz="2800" b="1" dirty="0">
                <a:solidFill>
                  <a:srgbClr val="0070C0"/>
                </a:solidFill>
              </a:rPr>
              <a:t>侧落煤口蓖子吊出，在</a:t>
            </a:r>
            <a:r>
              <a:rPr lang="en-US" altLang="zh-CN" sz="2800" b="1" dirty="0">
                <a:solidFill>
                  <a:srgbClr val="0070C0"/>
                </a:solidFill>
              </a:rPr>
              <a:t>A, B</a:t>
            </a:r>
            <a:r>
              <a:rPr lang="zh-CN" altLang="en-US" sz="2800" b="1" dirty="0">
                <a:solidFill>
                  <a:srgbClr val="0070C0"/>
                </a:solidFill>
              </a:rPr>
              <a:t>两个落煤口之间设置安全警示带。</a:t>
            </a:r>
            <a:r>
              <a:rPr lang="en-US" altLang="zh-CN" sz="2800" b="1" dirty="0">
                <a:solidFill>
                  <a:srgbClr val="0070C0"/>
                </a:solidFill>
              </a:rPr>
              <a:t>13</a:t>
            </a:r>
            <a:r>
              <a:rPr lang="zh-CN" altLang="en-US" sz="2800" b="1" dirty="0">
                <a:solidFill>
                  <a:srgbClr val="0070C0"/>
                </a:solidFill>
              </a:rPr>
              <a:t>时</a:t>
            </a:r>
            <a:r>
              <a:rPr lang="en-US" altLang="zh-CN" sz="2800" b="1" dirty="0">
                <a:solidFill>
                  <a:srgbClr val="0070C0"/>
                </a:solidFill>
              </a:rPr>
              <a:t>20</a:t>
            </a:r>
            <a:r>
              <a:rPr lang="zh-CN" altLang="en-US" sz="2800" b="1" dirty="0">
                <a:solidFill>
                  <a:srgbClr val="0070C0"/>
                </a:solidFill>
              </a:rPr>
              <a:t>分，劳务派遣工王某站在</a:t>
            </a:r>
            <a:r>
              <a:rPr lang="en-US" altLang="zh-CN" sz="2800" b="1" dirty="0">
                <a:solidFill>
                  <a:srgbClr val="0070C0"/>
                </a:solidFill>
              </a:rPr>
              <a:t>B</a:t>
            </a:r>
            <a:r>
              <a:rPr lang="zh-CN" altLang="en-US" sz="2800" b="1" dirty="0">
                <a:solidFill>
                  <a:srgbClr val="0070C0"/>
                </a:solidFill>
              </a:rPr>
              <a:t>侧落煤口清煤过程</a:t>
            </a:r>
            <a:r>
              <a:rPr lang="en-US" altLang="zh-CN" sz="2800" b="1" dirty="0">
                <a:solidFill>
                  <a:srgbClr val="0070C0"/>
                </a:solidFill>
              </a:rPr>
              <a:t>,</a:t>
            </a:r>
            <a:r>
              <a:rPr lang="zh-CN" altLang="en-US" sz="2800" b="1" dirty="0">
                <a:solidFill>
                  <a:srgbClr val="0070C0"/>
                </a:solidFill>
              </a:rPr>
              <a:t>越过安全警示带，不慎踏空将要滑落到</a:t>
            </a:r>
            <a:r>
              <a:rPr lang="en-US" altLang="zh-CN" sz="2800" b="1" dirty="0">
                <a:solidFill>
                  <a:srgbClr val="0070C0"/>
                </a:solidFill>
              </a:rPr>
              <a:t>A</a:t>
            </a:r>
            <a:r>
              <a:rPr lang="zh-CN" altLang="en-US" sz="2800" b="1" dirty="0">
                <a:solidFill>
                  <a:srgbClr val="0070C0"/>
                </a:solidFill>
              </a:rPr>
              <a:t>侧落煤口时，监护人孙某急忙去拉王某，由于身体惯性，二人同时跌入</a:t>
            </a:r>
            <a:r>
              <a:rPr lang="en-US" altLang="zh-CN" sz="2800" b="1" dirty="0">
                <a:solidFill>
                  <a:srgbClr val="0070C0"/>
                </a:solidFill>
              </a:rPr>
              <a:t>A </a:t>
            </a:r>
            <a:r>
              <a:rPr lang="zh-CN" altLang="en-US" sz="2800" b="1" dirty="0">
                <a:solidFill>
                  <a:srgbClr val="0070C0"/>
                </a:solidFill>
              </a:rPr>
              <a:t>侧落煤仓，由于落煤口周边积煤较多将两</a:t>
            </a:r>
            <a:r>
              <a:rPr lang="zh-CN" altLang="en-US" sz="2800" b="1" dirty="0">
                <a:solidFill>
                  <a:srgbClr val="0070C0"/>
                </a:solidFill>
              </a:rPr>
              <a:t>人埋压，将孙某送往医院抢救无效死亡。</a:t>
            </a:r>
            <a:endParaRPr lang="zh-CN" altLang="en-US" sz="2800" b="1" dirty="0">
              <a:solidFill>
                <a:srgbClr val="0070C0"/>
              </a:solidFill>
            </a:endParaRPr>
          </a:p>
          <a:p>
            <a:pPr>
              <a:buNone/>
            </a:pPr>
            <a:endParaRPr lang="zh-CN" altLang="en-US" sz="2800" b="1" dirty="0">
              <a:solidFill>
                <a:srgbClr val="0070C0"/>
              </a:solidFill>
            </a:endParaRPr>
          </a:p>
          <a:p>
            <a:pPr>
              <a:buNone/>
            </a:pPr>
            <a:endParaRPr lang="zh-CN" altLang="en-US" sz="2800" dirty="0">
              <a:solidFill>
                <a:srgbClr val="C0000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689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6896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6896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zh-CN" altLang="en-US" sz="2400" b="1" dirty="0">
                <a:solidFill>
                  <a:srgbClr val="C00000"/>
                </a:solidFill>
              </a:rPr>
              <a:t>（四）安全生产风险预控管理过程及其内容</a:t>
            </a:r>
            <a:r>
              <a:rPr lang="en-US" altLang="zh-CN" sz="2400" b="1" dirty="0">
                <a:solidFill>
                  <a:srgbClr val="C00000"/>
                </a:solidFill>
              </a:rPr>
              <a:t> </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包括</a:t>
            </a:r>
            <a:r>
              <a:rPr lang="en-US" altLang="zh-CN" sz="2400" b="1" dirty="0">
                <a:solidFill>
                  <a:srgbClr val="C00000"/>
                </a:solidFill>
              </a:rPr>
              <a:t>:</a:t>
            </a:r>
            <a:r>
              <a:rPr lang="zh-CN" altLang="en-US" sz="2400" b="1" dirty="0">
                <a:solidFill>
                  <a:srgbClr val="C00000"/>
                </a:solidFill>
              </a:rPr>
              <a:t>计划、组织与协调、培训与演练、风险控制、运行与改进等。</a:t>
            </a:r>
            <a:r>
              <a:rPr lang="en-US" altLang="zh-CN" sz="2400" b="1" dirty="0">
                <a:solidFill>
                  <a:srgbClr val="C00000"/>
                </a:solidFill>
              </a:rPr>
              <a:t> </a:t>
            </a:r>
            <a:endParaRPr lang="zh-CN" altLang="en-US" sz="2400" b="1"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、安全生产风险预控管理计划</a:t>
            </a:r>
            <a:r>
              <a:rPr lang="zh-CN" altLang="en-US" sz="2400" dirty="0">
                <a:solidFill>
                  <a:srgbClr val="C00000"/>
                </a:solidFill>
              </a:rPr>
              <a:t>。安全生产风险预控管理计划是为了达到安全生产目标、保护生产人员的安全与健康、减少事故及其损失，预先制定的安全生产的程序、步骤和方法，以及需要的人员、物料、设备</a:t>
            </a:r>
            <a:r>
              <a:rPr lang="en-US" altLang="zh-CN" sz="2400" dirty="0">
                <a:solidFill>
                  <a:srgbClr val="C00000"/>
                </a:solidFill>
              </a:rPr>
              <a:t>(</a:t>
            </a:r>
            <a:r>
              <a:rPr lang="zh-CN" altLang="en-US" sz="2400" dirty="0">
                <a:solidFill>
                  <a:srgbClr val="C00000"/>
                </a:solidFill>
              </a:rPr>
              <a:t>设施</a:t>
            </a:r>
            <a:r>
              <a:rPr lang="en-US" altLang="zh-CN" sz="2400" dirty="0">
                <a:solidFill>
                  <a:srgbClr val="C00000"/>
                </a:solidFill>
              </a:rPr>
              <a:t>)</a:t>
            </a:r>
            <a:r>
              <a:rPr lang="zh-CN" altLang="en-US" sz="2400" dirty="0">
                <a:solidFill>
                  <a:srgbClr val="C00000"/>
                </a:solidFill>
              </a:rPr>
              <a:t>、资金的准备和安排等。</a:t>
            </a:r>
            <a:r>
              <a:rPr lang="en-US" altLang="zh-CN" sz="2400" dirty="0">
                <a:solidFill>
                  <a:srgbClr val="C00000"/>
                </a:solidFill>
              </a:rPr>
              <a:t> </a:t>
            </a:r>
            <a:endParaRPr lang="zh-CN" altLang="en-US" sz="2400" dirty="0">
              <a:solidFill>
                <a:srgbClr val="C00000"/>
              </a:solidFill>
            </a:endParaRPr>
          </a:p>
          <a:p>
            <a:pPr>
              <a:buNone/>
            </a:pPr>
            <a:r>
              <a:rPr lang="zh-CN" altLang="en-US" sz="2400" dirty="0">
                <a:solidFill>
                  <a:srgbClr val="C00000"/>
                </a:solidFill>
              </a:rPr>
              <a:t>        编制安全生产风险预控管理计划时，必须充分了解安全生产风险、目前可以用 于安全生产风险管理的资源以及为了将安全生产风险降低到可接受标准需要的 资源。因此，需要进行危险有害因素分析、风险评价和资源分析，然后确定安 全生产可接受风险标准，制定安全生产方针和指标，进行资源预算和制定实施方案。</a:t>
            </a:r>
            <a:endParaRPr lang="zh-CN" altLang="en-US" sz="2400" dirty="0">
              <a:solidFill>
                <a:srgbClr val="C00000"/>
              </a:solidFill>
            </a:endParaRPr>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699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6998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6998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800" b="1" dirty="0">
                <a:solidFill>
                  <a:srgbClr val="002060"/>
                </a:solidFill>
              </a:rPr>
              <a:t>2</a:t>
            </a:r>
            <a:r>
              <a:rPr lang="zh-CN" altLang="en-US" sz="2800" b="1" dirty="0">
                <a:solidFill>
                  <a:srgbClr val="002060"/>
                </a:solidFill>
              </a:rPr>
              <a:t>、安全生产风险预控管理机构</a:t>
            </a:r>
            <a:r>
              <a:rPr lang="zh-CN" altLang="en-US" sz="2800" dirty="0">
                <a:solidFill>
                  <a:srgbClr val="002060"/>
                </a:solidFill>
              </a:rPr>
              <a:t>。企业必须建立的一些主要安全风险管理制度，要想企业的安全风险管理体系能够正常地运行，企业还要建立一些相应的保障措施，如安全考核制度、安全管理责任制度，安全资金保障制度、事故应急处置预案和</a:t>
            </a:r>
            <a:r>
              <a:rPr lang="zh-CN" altLang="en-US" sz="2800" b="1" dirty="0">
                <a:solidFill>
                  <a:srgbClr val="002060"/>
                </a:solidFill>
              </a:rPr>
              <a:t>建立风险管理体系运行组织机构</a:t>
            </a:r>
            <a:r>
              <a:rPr lang="zh-CN" altLang="en-US" sz="2800" dirty="0">
                <a:solidFill>
                  <a:srgbClr val="002060"/>
                </a:solidFill>
              </a:rPr>
              <a:t>等。用各种制度来保障安全风险管理体系的正常运行。为了有效地实施安全生产风险预控管理，必须明确在安全生产风险预控管理中的各相关部门及其作用、职责和权限。企业在安全生产委员会领导下，必须明确在安全生产风险预控管理中的各相关部门及其作用、职责和权限。</a:t>
            </a:r>
            <a:endParaRPr lang="zh-CN" altLang="en-US" sz="2800" dirty="0">
              <a:solidFill>
                <a:srgbClr val="002060"/>
              </a:solidFill>
            </a:endParaRPr>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710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7101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7101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en-US" altLang="zh-CN" sz="2400" b="1" dirty="0">
                <a:solidFill>
                  <a:srgbClr val="C00000"/>
                </a:solidFill>
              </a:rPr>
              <a:t>3</a:t>
            </a:r>
            <a:r>
              <a:rPr lang="zh-CN" altLang="en-US" sz="2400" b="1" dirty="0">
                <a:solidFill>
                  <a:srgbClr val="C00000"/>
                </a:solidFill>
              </a:rPr>
              <a:t>、安全生产风险预控管理运行与控制</a:t>
            </a:r>
            <a:r>
              <a:rPr lang="zh-CN" altLang="en-US" sz="2400" dirty="0">
                <a:solidFill>
                  <a:srgbClr val="C00000"/>
                </a:solidFill>
              </a:rPr>
              <a:t>。运行与控制是管理的重要环节，安全生产风险预控管理的核心内容就是控制安全生产风险。只有安全生产风险得到了有效地控制，才能使安全生产工作正确有效地进行，达到安全生产风险管理目标。安全生产风险控制是预防生产事故发生的管理系统，通过预测安全生产风险管理计划与实际安全生产工作的偏差，及时采取纠正措施，</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运行与控制需要采取有效的方法和程序</a:t>
            </a:r>
            <a:r>
              <a:rPr lang="zh-CN" altLang="en-US" sz="2400" dirty="0">
                <a:solidFill>
                  <a:srgbClr val="C00000"/>
                </a:solidFill>
              </a:rPr>
              <a:t>，通过对安全生产过程中风险的管理，降低和控制生产过程中的安全生产风险，实现安全生产目标。企业应对与所识别的安全生产风险有关的、需要采取控制措施的运行和活动，建立控制程序，定期评审控制程序的适用性和有效性，同时进行适当的修改和完善。运行与控制针对企业的安全生产风险，应按照法律法规、标准要求和企业的实际状况，制定安全生产风险管理方案。</a:t>
            </a:r>
            <a:endParaRPr lang="zh-CN" altLang="en-US" sz="2400" dirty="0">
              <a:solidFill>
                <a:srgbClr val="C00000"/>
              </a:solidFill>
            </a:endParaRPr>
          </a:p>
        </p:txBody>
      </p:sp>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720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7203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72037" name="Rectangle 3"/>
          <p:cNvSpPr>
            <a:spLocks noGrp="1"/>
          </p:cNvSpPr>
          <p:nvPr>
            <p:ph type="body" idx="4294967295"/>
          </p:nvPr>
        </p:nvSpPr>
        <p:spPr>
          <a:xfrm>
            <a:off x="1311275" y="1857375"/>
            <a:ext cx="9356725" cy="5143500"/>
          </a:xfrm>
          <a:ln/>
        </p:spPr>
        <p:txBody>
          <a:bodyPr vert="horz" wrap="square" anchor="t" anchorCtr="0"/>
          <a:p>
            <a:pPr>
              <a:buNone/>
            </a:pPr>
            <a:r>
              <a:rPr lang="zh-CN" altLang="en-US" sz="2400" dirty="0">
                <a:solidFill>
                  <a:srgbClr val="C00000"/>
                </a:solidFill>
              </a:rPr>
              <a:t>       </a:t>
            </a:r>
            <a:r>
              <a:rPr lang="en-US" altLang="zh-CN" sz="2400" b="1" dirty="0">
                <a:solidFill>
                  <a:srgbClr val="002060"/>
                </a:solidFill>
              </a:rPr>
              <a:t>4</a:t>
            </a:r>
            <a:r>
              <a:rPr lang="zh-CN" altLang="en-US" sz="2400" b="1" dirty="0">
                <a:solidFill>
                  <a:srgbClr val="002060"/>
                </a:solidFill>
              </a:rPr>
              <a:t>、安全生产风险预控管理过程。安全生产风险预控管理过程是一个循环过程</a:t>
            </a:r>
            <a:r>
              <a:rPr lang="zh-CN" altLang="en-US" sz="2400" dirty="0">
                <a:solidFill>
                  <a:srgbClr val="002060"/>
                </a:solidFill>
              </a:rPr>
              <a:t>，即</a:t>
            </a:r>
            <a:r>
              <a:rPr lang="zh-CN" altLang="en-US" sz="2400" b="1" dirty="0">
                <a:solidFill>
                  <a:srgbClr val="002060"/>
                </a:solidFill>
              </a:rPr>
              <a:t>所谓的</a:t>
            </a:r>
            <a:r>
              <a:rPr lang="en-US" altLang="zh-CN" sz="2400" b="1" dirty="0">
                <a:solidFill>
                  <a:srgbClr val="002060"/>
                </a:solidFill>
              </a:rPr>
              <a:t>PDCA</a:t>
            </a:r>
            <a:r>
              <a:rPr lang="zh-CN" altLang="en-US" sz="2400" b="1" dirty="0">
                <a:solidFill>
                  <a:srgbClr val="002060"/>
                </a:solidFill>
              </a:rPr>
              <a:t>循环过程</a:t>
            </a:r>
            <a:r>
              <a:rPr lang="zh-CN" altLang="en-US" sz="2400" dirty="0">
                <a:solidFill>
                  <a:srgbClr val="002060"/>
                </a:solidFill>
              </a:rPr>
              <a:t>，该过程在安全生产风险管理策划</a:t>
            </a:r>
            <a:r>
              <a:rPr lang="en-US" altLang="zh-CN" sz="2400" dirty="0">
                <a:solidFill>
                  <a:srgbClr val="002060"/>
                </a:solidFill>
              </a:rPr>
              <a:t>(Plan)</a:t>
            </a:r>
            <a:r>
              <a:rPr lang="zh-CN" altLang="en-US" sz="2400" dirty="0">
                <a:solidFill>
                  <a:srgbClr val="002060"/>
                </a:solidFill>
              </a:rPr>
              <a:t>、实施与运行</a:t>
            </a:r>
            <a:r>
              <a:rPr lang="en-US" altLang="zh-CN" sz="2400" dirty="0">
                <a:solidFill>
                  <a:srgbClr val="002060"/>
                </a:solidFill>
              </a:rPr>
              <a:t>(D0)</a:t>
            </a:r>
            <a:r>
              <a:rPr lang="zh-CN" altLang="en-US" sz="2400" dirty="0">
                <a:solidFill>
                  <a:srgbClr val="002060"/>
                </a:solidFill>
              </a:rPr>
              <a:t>、检查与纠正</a:t>
            </a:r>
            <a:r>
              <a:rPr lang="en-US" altLang="zh-CN" sz="2400" dirty="0">
                <a:solidFill>
                  <a:srgbClr val="002060"/>
                </a:solidFill>
              </a:rPr>
              <a:t>(Check) </a:t>
            </a:r>
            <a:r>
              <a:rPr lang="zh-CN" altLang="en-US" sz="2400" dirty="0">
                <a:solidFill>
                  <a:srgbClr val="002060"/>
                </a:solidFill>
              </a:rPr>
              <a:t>和评审改进</a:t>
            </a:r>
            <a:r>
              <a:rPr lang="en-US" altLang="zh-CN" sz="2400" dirty="0">
                <a:solidFill>
                  <a:srgbClr val="002060"/>
                </a:solidFill>
              </a:rPr>
              <a:t>(Action)</a:t>
            </a:r>
            <a:r>
              <a:rPr lang="zh-CN" altLang="en-US" sz="2400" dirty="0">
                <a:solidFill>
                  <a:srgbClr val="002060"/>
                </a:solidFill>
              </a:rPr>
              <a:t>中使安全生产风险管理计划不断完善，安全生产风险管理不断向着更高的目标发展，通过</a:t>
            </a:r>
            <a:r>
              <a:rPr lang="en-US" altLang="zh-CN" sz="2400" b="1" dirty="0">
                <a:solidFill>
                  <a:srgbClr val="002060"/>
                </a:solidFill>
              </a:rPr>
              <a:t>PDCA</a:t>
            </a:r>
            <a:r>
              <a:rPr lang="zh-CN" altLang="en-US" sz="2400" dirty="0">
                <a:solidFill>
                  <a:srgbClr val="002060"/>
                </a:solidFill>
              </a:rPr>
              <a:t>过程，完成制定的安全生产风险管理目标，再制定新的、更高的安全生产风险预控管理目标及其管理方案，这样安全生产风险管理水平不断提高。</a:t>
            </a:r>
            <a:r>
              <a:rPr lang="zh-CN" altLang="en-US" sz="2400" b="1" dirty="0">
                <a:solidFill>
                  <a:srgbClr val="002060"/>
                </a:solidFill>
              </a:rPr>
              <a:t>企业生产可以分解为若干个生产过程，与安全生产风险预控管理有关的过程实现</a:t>
            </a:r>
            <a:r>
              <a:rPr lang="en-US" altLang="zh-CN" sz="2400" b="1" dirty="0">
                <a:solidFill>
                  <a:srgbClr val="002060"/>
                </a:solidFill>
              </a:rPr>
              <a:t>PDCA</a:t>
            </a:r>
            <a:r>
              <a:rPr lang="zh-CN" altLang="en-US" sz="2400" b="1" dirty="0">
                <a:solidFill>
                  <a:srgbClr val="002060"/>
                </a:solidFill>
              </a:rPr>
              <a:t>循环，提高了局部的安全生产风险管理水平和安全生产预控风险管理目标，从而提高了企业整体安全生产风险管理水平。</a:t>
            </a:r>
            <a:endParaRPr lang="zh-CN" altLang="en-US" sz="2400" b="1" dirty="0">
              <a:solidFill>
                <a:srgbClr val="002060"/>
              </a:solidFill>
            </a:endParaRPr>
          </a:p>
        </p:txBody>
      </p:sp>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730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7306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7306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a:t>
            </a:r>
            <a:r>
              <a:rPr lang="en-US" altLang="zh-CN" sz="2400" b="1" dirty="0">
                <a:solidFill>
                  <a:srgbClr val="C00000"/>
                </a:solidFill>
              </a:rPr>
              <a:t>5</a:t>
            </a:r>
            <a:r>
              <a:rPr lang="zh-CN" altLang="en-US" sz="2400" b="1" dirty="0">
                <a:solidFill>
                  <a:srgbClr val="C00000"/>
                </a:solidFill>
              </a:rPr>
              <a:t>、风险预控管理体系建设推进方案：</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）统一思想认识、充分理解风险管理的重要性。</a:t>
            </a:r>
            <a:r>
              <a:rPr lang="zh-CN" altLang="en-US" sz="2400" dirty="0">
                <a:solidFill>
                  <a:srgbClr val="C00000"/>
                </a:solidFill>
              </a:rPr>
              <a:t>安全管理的实质是风险管理。建设风险管理体系是现代企业安全管理的发展方向，是实现安全生产“可控、能控、在控”的有效手段</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2</a:t>
            </a:r>
            <a:r>
              <a:rPr lang="zh-CN" altLang="en-US" sz="2400" b="1" dirty="0">
                <a:solidFill>
                  <a:srgbClr val="C00000"/>
                </a:solidFill>
              </a:rPr>
              <a:t>）加强组织领导，积极推进风险管理体系建设。</a:t>
            </a:r>
            <a:r>
              <a:rPr lang="zh-CN" altLang="en-US" sz="2400" dirty="0">
                <a:solidFill>
                  <a:srgbClr val="C00000"/>
                </a:solidFill>
              </a:rPr>
              <a:t>企业要有重点分步骤地依次推进各基层单位风险管理体系建设工作。</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）抓好风险管理培训，掌握风险管理体系建立与方法。</a:t>
            </a:r>
            <a:r>
              <a:rPr lang="zh-CN" altLang="en-US" sz="2400" dirty="0">
                <a:solidFill>
                  <a:srgbClr val="C00000"/>
                </a:solidFill>
              </a:rPr>
              <a:t>企业的生产人员长期在高风险单位工作，可以说综合素质是不错的，但是员工中存在对风险管理不明白，不接受新的管理要求现象。</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4</a:t>
            </a:r>
            <a:r>
              <a:rPr lang="zh-CN" altLang="en-US" sz="2400" b="1" dirty="0">
                <a:solidFill>
                  <a:srgbClr val="C00000"/>
                </a:solidFill>
              </a:rPr>
              <a:t>）切实抓好安全生产风险管理的闭环管理，确保持续改进。</a:t>
            </a:r>
            <a:r>
              <a:rPr lang="zh-CN" altLang="en-US" sz="2400" dirty="0">
                <a:solidFill>
                  <a:srgbClr val="C00000"/>
                </a:solidFill>
              </a:rPr>
              <a:t>安全生产风险管理还应按照闭环管理要求实施</a:t>
            </a:r>
            <a:r>
              <a:rPr lang="en-US" altLang="zh-CN" sz="2400" dirty="0">
                <a:solidFill>
                  <a:srgbClr val="C00000"/>
                </a:solidFill>
              </a:rPr>
              <a:t>PDCA</a:t>
            </a:r>
            <a:r>
              <a:rPr lang="zh-CN" altLang="en-US" sz="2400" dirty="0">
                <a:solidFill>
                  <a:srgbClr val="C00000"/>
                </a:solidFill>
              </a:rPr>
              <a:t>的循环推进，</a:t>
            </a:r>
            <a:r>
              <a:rPr lang="zh-CN" altLang="en-US" sz="2400" dirty="0">
                <a:solidFill>
                  <a:srgbClr val="C00000"/>
                </a:solidFill>
              </a:rPr>
              <a:t>不断提高改进和完善风险管理工作的方式、方法，提高风险管理的实效性。</a:t>
            </a:r>
            <a:endParaRPr lang="zh-CN" altLang="en-US" sz="2400" dirty="0">
              <a:solidFill>
                <a:srgbClr val="C00000"/>
              </a:solidFill>
            </a:endParaRPr>
          </a:p>
        </p:txBody>
      </p:sp>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740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7408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7408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3200" b="1" dirty="0">
                <a:solidFill>
                  <a:srgbClr val="002060"/>
                </a:solidFill>
              </a:rPr>
              <a:t>      </a:t>
            </a:r>
            <a:r>
              <a:rPr lang="en-US" altLang="zh-CN" sz="3200" b="1" dirty="0">
                <a:solidFill>
                  <a:srgbClr val="002060"/>
                </a:solidFill>
              </a:rPr>
              <a:t>6</a:t>
            </a:r>
            <a:r>
              <a:rPr lang="zh-CN" altLang="en-US" sz="3200" b="1" dirty="0">
                <a:solidFill>
                  <a:srgbClr val="002060"/>
                </a:solidFill>
              </a:rPr>
              <a:t>、安全生产风险预控管理的实施步骤：</a:t>
            </a:r>
            <a:endParaRPr lang="zh-CN" altLang="en-US" sz="3200" dirty="0">
              <a:solidFill>
                <a:srgbClr val="002060"/>
              </a:solidFill>
            </a:endParaRPr>
          </a:p>
          <a:p>
            <a:pPr>
              <a:buNone/>
            </a:pPr>
            <a:r>
              <a:rPr lang="zh-CN" altLang="en-US" sz="3200" dirty="0">
                <a:solidFill>
                  <a:srgbClr val="002060"/>
                </a:solidFill>
              </a:rPr>
              <a:t>    </a:t>
            </a:r>
            <a:r>
              <a:rPr lang="zh-CN" altLang="en-US" sz="3200" b="1" dirty="0">
                <a:solidFill>
                  <a:srgbClr val="002060"/>
                </a:solidFill>
              </a:rPr>
              <a:t>（</a:t>
            </a:r>
            <a:r>
              <a:rPr lang="en-US" altLang="zh-CN" sz="3200" b="1" dirty="0">
                <a:solidFill>
                  <a:srgbClr val="002060"/>
                </a:solidFill>
              </a:rPr>
              <a:t>1</a:t>
            </a:r>
            <a:r>
              <a:rPr lang="zh-CN" altLang="en-US" sz="3200" b="1" dirty="0">
                <a:solidFill>
                  <a:srgbClr val="002060"/>
                </a:solidFill>
              </a:rPr>
              <a:t>）安全生产风险预控管理的实施步骤包括</a:t>
            </a:r>
            <a:r>
              <a:rPr lang="zh-CN" altLang="en-US" sz="3200" dirty="0">
                <a:solidFill>
                  <a:srgbClr val="002060"/>
                </a:solidFill>
              </a:rPr>
              <a:t>：风险识别、风险评价、风险控制和监督检查。</a:t>
            </a:r>
            <a:endParaRPr lang="zh-CN" altLang="en-US" sz="3200" dirty="0">
              <a:solidFill>
                <a:srgbClr val="002060"/>
              </a:solidFill>
            </a:endParaRPr>
          </a:p>
          <a:p>
            <a:pPr>
              <a:buNone/>
            </a:pPr>
            <a:r>
              <a:rPr lang="zh-CN" altLang="en-US" sz="3200" dirty="0">
                <a:solidFill>
                  <a:srgbClr val="002060"/>
                </a:solidFill>
              </a:rPr>
              <a:t>    </a:t>
            </a:r>
            <a:r>
              <a:rPr lang="zh-CN" altLang="en-US" sz="3200" b="1" dirty="0">
                <a:solidFill>
                  <a:srgbClr val="002060"/>
                </a:solidFill>
              </a:rPr>
              <a:t>（</a:t>
            </a:r>
            <a:r>
              <a:rPr lang="en-US" altLang="zh-CN" sz="3200" b="1" dirty="0">
                <a:solidFill>
                  <a:srgbClr val="002060"/>
                </a:solidFill>
              </a:rPr>
              <a:t>2</a:t>
            </a:r>
            <a:r>
              <a:rPr lang="zh-CN" altLang="en-US" sz="3200" b="1" dirty="0">
                <a:solidFill>
                  <a:srgbClr val="002060"/>
                </a:solidFill>
              </a:rPr>
              <a:t>）安全生产风险预控管理的前提</a:t>
            </a:r>
            <a:r>
              <a:rPr lang="zh-CN" altLang="en-US" sz="3200" dirty="0">
                <a:solidFill>
                  <a:srgbClr val="002060"/>
                </a:solidFill>
              </a:rPr>
              <a:t>：企业</a:t>
            </a:r>
            <a:r>
              <a:rPr lang="zh-CN" altLang="en-US" sz="3200" dirty="0">
                <a:solidFill>
                  <a:srgbClr val="002060"/>
                </a:solidFill>
              </a:rPr>
              <a:t>安全生产目标，企业三级控制目标。</a:t>
            </a:r>
            <a:endParaRPr lang="zh-CN" altLang="en-US" sz="3200" dirty="0">
              <a:solidFill>
                <a:srgbClr val="002060"/>
              </a:solidFill>
            </a:endParaRPr>
          </a:p>
          <a:p>
            <a:pPr>
              <a:buNone/>
            </a:pPr>
            <a:r>
              <a:rPr lang="zh-CN" altLang="en-US" sz="3200" dirty="0">
                <a:solidFill>
                  <a:srgbClr val="002060"/>
                </a:solidFill>
              </a:rPr>
              <a:t>    </a:t>
            </a:r>
            <a:r>
              <a:rPr lang="zh-CN" altLang="en-US" sz="3200" b="1" dirty="0">
                <a:solidFill>
                  <a:srgbClr val="002060"/>
                </a:solidFill>
              </a:rPr>
              <a:t>（</a:t>
            </a:r>
            <a:r>
              <a:rPr lang="en-US" altLang="zh-CN" sz="3200" b="1" dirty="0">
                <a:solidFill>
                  <a:srgbClr val="002060"/>
                </a:solidFill>
              </a:rPr>
              <a:t>3</a:t>
            </a:r>
            <a:r>
              <a:rPr lang="zh-CN" altLang="en-US" sz="3200" b="1" dirty="0">
                <a:solidFill>
                  <a:srgbClr val="002060"/>
                </a:solidFill>
              </a:rPr>
              <a:t>）安全生产风险预控管理的起点</a:t>
            </a:r>
            <a:r>
              <a:rPr lang="zh-CN" altLang="en-US" sz="3200" dirty="0">
                <a:solidFill>
                  <a:srgbClr val="002060"/>
                </a:solidFill>
              </a:rPr>
              <a:t>：风险识别，即识别现场作业和设备系统等实际存在的或潜在的各类危险因素。</a:t>
            </a:r>
            <a:endParaRPr lang="zh-CN" altLang="en-US" sz="3200" dirty="0">
              <a:solidFill>
                <a:srgbClr val="002060"/>
              </a:solidFill>
            </a:endParaRPr>
          </a:p>
        </p:txBody>
      </p:sp>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751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7510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7510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（五）安全生产风险控制措施</a:t>
            </a:r>
            <a:r>
              <a:rPr lang="en-US" altLang="zh-CN" sz="2400" b="1" dirty="0">
                <a:solidFill>
                  <a:srgbClr val="C00000"/>
                </a:solidFill>
              </a:rPr>
              <a:t> </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1</a:t>
            </a:r>
            <a:r>
              <a:rPr lang="zh-CN" altLang="en-US" sz="2400" b="1" dirty="0">
                <a:solidFill>
                  <a:srgbClr val="C00000"/>
                </a:solidFill>
              </a:rPr>
              <a:t>、安全生产风险控制措施</a:t>
            </a:r>
            <a:r>
              <a:rPr lang="zh-CN" altLang="en-US" sz="2400" dirty="0">
                <a:solidFill>
                  <a:srgbClr val="C00000"/>
                </a:solidFill>
              </a:rPr>
              <a:t>，</a:t>
            </a:r>
            <a:r>
              <a:rPr lang="zh-CN" altLang="en-US" sz="2400" b="1" dirty="0">
                <a:solidFill>
                  <a:srgbClr val="C00000"/>
                </a:solidFill>
              </a:rPr>
              <a:t>它包括两大类</a:t>
            </a:r>
            <a:r>
              <a:rPr lang="zh-CN" altLang="en-US" sz="2400" dirty="0">
                <a:solidFill>
                  <a:srgbClr val="C00000"/>
                </a:solidFill>
              </a:rPr>
              <a:t>：</a:t>
            </a:r>
            <a:r>
              <a:rPr lang="en-US" altLang="zh-CN" sz="2400" dirty="0">
                <a:solidFill>
                  <a:srgbClr val="C00000"/>
                </a:solidFill>
              </a:rPr>
              <a:t> </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(1)</a:t>
            </a:r>
            <a:r>
              <a:rPr lang="zh-CN" altLang="en-US" sz="2400" b="1" dirty="0">
                <a:solidFill>
                  <a:srgbClr val="C00000"/>
                </a:solidFill>
              </a:rPr>
              <a:t>安全风险技术控制措施</a:t>
            </a:r>
            <a:r>
              <a:rPr lang="zh-CN" altLang="en-US" sz="2400" dirty="0">
                <a:solidFill>
                  <a:srgbClr val="C00000"/>
                </a:solidFill>
              </a:rPr>
              <a:t>。是指采用恰当的安全技术，对安全风险实施控制。</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(2)</a:t>
            </a:r>
            <a:r>
              <a:rPr lang="zh-CN" altLang="en-US" sz="2400" b="1" dirty="0">
                <a:solidFill>
                  <a:srgbClr val="C00000"/>
                </a:solidFill>
              </a:rPr>
              <a:t>安全风险组织控制措施</a:t>
            </a:r>
            <a:r>
              <a:rPr lang="zh-CN" altLang="en-US" sz="2400" dirty="0">
                <a:solidFill>
                  <a:srgbClr val="C00000"/>
                </a:solidFill>
              </a:rPr>
              <a:t>。是指采用组织手段，包括使用行政、法律、经济、教育 等方法，对安全风险实施控制。</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2</a:t>
            </a:r>
            <a:r>
              <a:rPr lang="zh-CN" altLang="en-US" sz="2400" b="1" dirty="0">
                <a:solidFill>
                  <a:srgbClr val="C00000"/>
                </a:solidFill>
              </a:rPr>
              <a:t>、建立安全生产风险评估管理机制：</a:t>
            </a:r>
            <a:endParaRPr lang="zh-CN" altLang="en-US" sz="2400" b="1"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1</a:t>
            </a:r>
            <a:r>
              <a:rPr lang="zh-CN" altLang="en-US" sz="2400" b="1" dirty="0">
                <a:solidFill>
                  <a:srgbClr val="C00000"/>
                </a:solidFill>
              </a:rPr>
              <a:t>）开展安全生产风险评估</a:t>
            </a:r>
            <a:r>
              <a:rPr lang="zh-CN" altLang="en-US" sz="2400" dirty="0">
                <a:solidFill>
                  <a:srgbClr val="C00000"/>
                </a:solidFill>
              </a:rPr>
              <a:t>，就是企业在安全生产中，建立推行安全风险评估管理机制，并使之发挥长效作用的措施或方法。</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2</a:t>
            </a:r>
            <a:r>
              <a:rPr lang="zh-CN" altLang="en-US" sz="2400" b="1" dirty="0">
                <a:solidFill>
                  <a:srgbClr val="C00000"/>
                </a:solidFill>
              </a:rPr>
              <a:t>）安全生产风险评估与安全性评价的联系与区别</a:t>
            </a:r>
            <a:r>
              <a:rPr lang="zh-CN" altLang="en-US" sz="2400" dirty="0">
                <a:solidFill>
                  <a:srgbClr val="C00000"/>
                </a:solidFill>
              </a:rPr>
              <a:t>。安全性评价偏重评估系统的安全性，风险评估则把评估的内容放在对内部和外在条件</a:t>
            </a:r>
            <a:r>
              <a:rPr lang="zh-CN" altLang="en-US" sz="2400" dirty="0">
                <a:solidFill>
                  <a:srgbClr val="C00000"/>
                </a:solidFill>
              </a:rPr>
              <a:t>风险性的全面评估上。</a:t>
            </a:r>
            <a:endParaRPr lang="zh-CN" altLang="en-US" sz="2400" dirty="0">
              <a:solidFill>
                <a:srgbClr val="C00000"/>
              </a:solidFill>
            </a:endParaRPr>
          </a:p>
        </p:txBody>
      </p:sp>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761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7613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7613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a:t>
            </a:r>
            <a:r>
              <a:rPr lang="zh-CN" altLang="en-US" sz="2400" b="1" dirty="0">
                <a:solidFill>
                  <a:srgbClr val="002060"/>
                </a:solidFill>
              </a:rPr>
              <a:t>（六）安全生产风险预控管理的原则、原理</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1</a:t>
            </a:r>
            <a:r>
              <a:rPr lang="zh-CN" altLang="en-US" sz="2400" b="1" dirty="0">
                <a:solidFill>
                  <a:srgbClr val="002060"/>
                </a:solidFill>
              </a:rPr>
              <a:t>、为了控制系统存在的风险，必须遵循以下基本原则：</a:t>
            </a:r>
            <a:r>
              <a:rPr lang="en-US" altLang="zh-CN" sz="2400" b="1" dirty="0">
                <a:solidFill>
                  <a:srgbClr val="002060"/>
                </a:solidFill>
              </a:rPr>
              <a:t> </a:t>
            </a:r>
            <a:endParaRPr lang="zh-CN" altLang="en-US" sz="2400" b="1"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闭环控制原则系统，</a:t>
            </a:r>
            <a:r>
              <a:rPr lang="zh-CN" altLang="en-US" sz="2400" dirty="0">
                <a:solidFill>
                  <a:srgbClr val="002060"/>
                </a:solidFill>
              </a:rPr>
              <a:t>应包括输入</a:t>
            </a:r>
            <a:r>
              <a:rPr lang="zh-CN" altLang="en-US" sz="2400" dirty="0">
                <a:solidFill>
                  <a:srgbClr val="002060"/>
                </a:solidFill>
              </a:rPr>
              <a:t>、输出、通过信息反馈进行决策并控制输入这样一个完整的闭环控制过程。显然，只有闭环控制才能达到系统优化的目的。搞好闭环控制，最重要的是必须要有信息反馈和控制措施。</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(2)</a:t>
            </a:r>
            <a:r>
              <a:rPr lang="zh-CN" altLang="en-US" sz="2400" b="1" dirty="0">
                <a:solidFill>
                  <a:srgbClr val="002060"/>
                </a:solidFill>
              </a:rPr>
              <a:t>动态控制原则，</a:t>
            </a:r>
            <a:r>
              <a:rPr lang="zh-CN" altLang="en-US" sz="2400" dirty="0">
                <a:solidFill>
                  <a:srgbClr val="002060"/>
                </a:solidFill>
              </a:rPr>
              <a:t>充分认识系统的运动变化规律，适时正确地进行控制，才能收到预期的效果。</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(3)</a:t>
            </a:r>
            <a:r>
              <a:rPr lang="zh-CN" altLang="en-US" sz="2400" b="1" dirty="0">
                <a:solidFill>
                  <a:srgbClr val="002060"/>
                </a:solidFill>
              </a:rPr>
              <a:t>分级控制原则</a:t>
            </a:r>
            <a:r>
              <a:rPr lang="en-US" altLang="zh-CN" sz="2400" dirty="0">
                <a:solidFill>
                  <a:srgbClr val="002060"/>
                </a:solidFill>
              </a:rPr>
              <a:t>;</a:t>
            </a:r>
            <a:r>
              <a:rPr lang="zh-CN" altLang="en-US" sz="2400" dirty="0">
                <a:solidFill>
                  <a:srgbClr val="002060"/>
                </a:solidFill>
              </a:rPr>
              <a:t>根据系统的组织结构和危险的分类规律，采取分级控制的原则，使得目标分解，责任分明，最终实现系统总控制。</a:t>
            </a:r>
            <a:r>
              <a:rPr lang="en-US" altLang="zh-CN" sz="2400" dirty="0">
                <a:solidFill>
                  <a:srgbClr val="002060"/>
                </a:solidFill>
              </a:rPr>
              <a:t> </a:t>
            </a:r>
            <a:endParaRPr lang="zh-CN" altLang="en-US" sz="2400" dirty="0">
              <a:solidFill>
                <a:srgbClr val="002060"/>
              </a:solidFill>
            </a:endParaRPr>
          </a:p>
        </p:txBody>
      </p:sp>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771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7715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7715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a:t>
            </a:r>
            <a:r>
              <a:rPr lang="en-US" altLang="zh-CN" sz="2400" b="1" dirty="0">
                <a:solidFill>
                  <a:srgbClr val="002060"/>
                </a:solidFill>
              </a:rPr>
              <a:t>(4)</a:t>
            </a:r>
            <a:r>
              <a:rPr lang="zh-CN" altLang="en-US" sz="2400" b="1" dirty="0">
                <a:solidFill>
                  <a:srgbClr val="002060"/>
                </a:solidFill>
              </a:rPr>
              <a:t>多层次控制原则</a:t>
            </a:r>
            <a:r>
              <a:rPr lang="en-US" altLang="zh-CN" sz="2400" dirty="0">
                <a:solidFill>
                  <a:srgbClr val="002060"/>
                </a:solidFill>
              </a:rPr>
              <a:t>;</a:t>
            </a:r>
            <a:r>
              <a:rPr lang="zh-CN" altLang="en-US" sz="2400" dirty="0">
                <a:solidFill>
                  <a:srgbClr val="002060"/>
                </a:solidFill>
              </a:rPr>
              <a:t>多层次控制可以增加系统的可靠程度。通常包括</a:t>
            </a:r>
            <a:r>
              <a:rPr lang="en-US" altLang="zh-CN" sz="2400" b="1" dirty="0">
                <a:solidFill>
                  <a:srgbClr val="002060"/>
                </a:solidFill>
              </a:rPr>
              <a:t>6</a:t>
            </a:r>
            <a:r>
              <a:rPr lang="zh-CN" altLang="en-US" sz="2400" b="1" dirty="0">
                <a:solidFill>
                  <a:srgbClr val="002060"/>
                </a:solidFill>
              </a:rPr>
              <a:t>个层次</a:t>
            </a:r>
            <a:r>
              <a:rPr lang="en-US" altLang="zh-CN" sz="2400" b="1" dirty="0">
                <a:solidFill>
                  <a:srgbClr val="002060"/>
                </a:solidFill>
              </a:rPr>
              <a:t>:</a:t>
            </a:r>
            <a:r>
              <a:rPr lang="zh-CN" altLang="en-US" sz="2400" dirty="0">
                <a:solidFill>
                  <a:srgbClr val="002060"/>
                </a:solidFill>
              </a:rPr>
              <a:t>预防性控制、补充性控制、防止事故扩大的预防性控制、维护性能的控制、经常性控制以及紧急性控制。各层次控制采用的具体内容随事故危险性质不同而不同。</a:t>
            </a:r>
            <a:r>
              <a:rPr lang="en-US" altLang="zh-CN" sz="2400" dirty="0">
                <a:solidFill>
                  <a:srgbClr val="002060"/>
                </a:solidFill>
              </a:rPr>
              <a:t> </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2</a:t>
            </a:r>
            <a:r>
              <a:rPr lang="zh-CN" altLang="en-US" sz="2400" b="1" dirty="0">
                <a:solidFill>
                  <a:srgbClr val="002060"/>
                </a:solidFill>
              </a:rPr>
              <a:t>、风险预控管理的基本原理</a:t>
            </a:r>
            <a:r>
              <a:rPr lang="zh-CN" altLang="en-US" sz="2400" dirty="0">
                <a:solidFill>
                  <a:srgbClr val="002060"/>
                </a:solidFill>
              </a:rPr>
              <a:t>。是运用风险管理的技术，通过探求风险发生、变化的规律，认识、估计和分析风险对企业安全生产所造成的危害，运用计划、组织、指导、管制等一系列过程，从而实现</a:t>
            </a:r>
            <a:r>
              <a:rPr lang="en-US" altLang="zh-CN" sz="2400" dirty="0">
                <a:solidFill>
                  <a:srgbClr val="002060"/>
                </a:solidFill>
              </a:rPr>
              <a:t>“</a:t>
            </a:r>
            <a:r>
              <a:rPr lang="zh-CN" altLang="en-US" sz="2400" dirty="0">
                <a:solidFill>
                  <a:srgbClr val="002060"/>
                </a:solidFill>
              </a:rPr>
              <a:t>一切意外均可避免</a:t>
            </a:r>
            <a:r>
              <a:rPr lang="en-US" altLang="zh-CN" sz="2400" dirty="0">
                <a:solidFill>
                  <a:srgbClr val="002060"/>
                </a:solidFill>
              </a:rPr>
              <a:t>”</a:t>
            </a:r>
            <a:r>
              <a:rPr lang="zh-CN" altLang="en-US" sz="2400" dirty="0">
                <a:solidFill>
                  <a:srgbClr val="002060"/>
                </a:solidFill>
              </a:rPr>
              <a:t>、</a:t>
            </a:r>
            <a:r>
              <a:rPr lang="en-US" altLang="zh-CN" sz="2400" dirty="0">
                <a:solidFill>
                  <a:srgbClr val="002060"/>
                </a:solidFill>
              </a:rPr>
              <a:t>“</a:t>
            </a:r>
            <a:r>
              <a:rPr lang="zh-CN" altLang="en-US" sz="2400" dirty="0">
                <a:solidFill>
                  <a:srgbClr val="002060"/>
                </a:solidFill>
              </a:rPr>
              <a:t>一切风险皆可控制</a:t>
            </a:r>
            <a:r>
              <a:rPr lang="en-US" altLang="zh-CN" sz="2400" dirty="0">
                <a:solidFill>
                  <a:srgbClr val="002060"/>
                </a:solidFill>
              </a:rPr>
              <a:t>”</a:t>
            </a:r>
            <a:r>
              <a:rPr lang="zh-CN" altLang="en-US" sz="2400" dirty="0">
                <a:solidFill>
                  <a:srgbClr val="002060"/>
                </a:solidFill>
              </a:rPr>
              <a:t>的风险管理目标。作为现代安全管理的发展方向，风险预控管理通过引入风险的概念及现代管理科学的基本原理，促进了系统化、科学化、规范化的安全管理理论和管理模式的发展，也充分体现了预防、预控这个安全管理的世界观和方法论。</a:t>
            </a:r>
            <a:endParaRPr lang="zh-CN" altLang="en-US" sz="2400" dirty="0">
              <a:solidFill>
                <a:srgbClr val="002060"/>
              </a:solidFill>
            </a:endParaRPr>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781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7818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7818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（七）安全生产风险预控管理几项关键工作</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1</a:t>
            </a:r>
            <a:r>
              <a:rPr lang="zh-CN" altLang="en-US" sz="2400" b="1" dirty="0">
                <a:solidFill>
                  <a:srgbClr val="C00000"/>
                </a:solidFill>
              </a:rPr>
              <a:t>、以人为本，搞好人的风险预控管理</a:t>
            </a:r>
            <a:r>
              <a:rPr lang="zh-CN" altLang="en-US" sz="2400" dirty="0">
                <a:solidFill>
                  <a:srgbClr val="C00000"/>
                </a:solidFill>
              </a:rPr>
              <a:t>。影响人不安全行为的因素主要有安全知识、意识、习惯三方面，不安全行为又常常在检修、操作控制等过程中造成事故，因此企业必须建立安全知识、意识、习惯安全风险管理，</a:t>
            </a:r>
            <a:r>
              <a:rPr lang="zh-CN" altLang="en-US" sz="2400" dirty="0">
                <a:solidFill>
                  <a:srgbClr val="C00000"/>
                </a:solidFill>
              </a:rPr>
              <a:t>检修作业安全风险管理、操作控制安全风险管理和关键岗位安全风险管理等行为安全风险管理。</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2</a:t>
            </a:r>
            <a:r>
              <a:rPr lang="zh-CN" altLang="en-US" sz="2400" b="1" dirty="0">
                <a:solidFill>
                  <a:srgbClr val="C00000"/>
                </a:solidFill>
              </a:rPr>
              <a:t>、本质安全，搞好物的风险预控管理</a:t>
            </a:r>
            <a:r>
              <a:rPr lang="zh-CN" altLang="en-US" sz="2400" dirty="0">
                <a:solidFill>
                  <a:srgbClr val="C00000"/>
                </a:solidFill>
              </a:rPr>
              <a:t>。造成物的不安全状态主要有设备设施缺陷或故障。设备故障是指设备在运行过程中不能实行预期功能的现象。企业要想更好地控制设备设施缺陷或故障引起的物的不安全状态，必须进行备品、备件、材料质量安全风险管理、特种设备安全风险管理、设备设施维护保养安全风险管理、重大危险源安全风险管理等进行物的不安全状态的安全风险管理。</a:t>
            </a:r>
            <a:endParaRPr lang="zh-CN" altLang="en-US" sz="2400" dirty="0">
              <a:solidFill>
                <a:srgbClr val="C00000"/>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25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253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22533" name="Rectangle 3"/>
          <p:cNvSpPr>
            <a:spLocks noGrp="1"/>
          </p:cNvSpPr>
          <p:nvPr>
            <p:ph type="body" idx="4294967295"/>
          </p:nvPr>
        </p:nvSpPr>
        <p:spPr>
          <a:xfrm>
            <a:off x="1524000" y="1714500"/>
            <a:ext cx="9001125" cy="5143500"/>
          </a:xfrm>
          <a:ln/>
        </p:spPr>
        <p:txBody>
          <a:bodyPr vert="horz" wrap="square" anchor="t" anchorCtr="0"/>
          <a:p>
            <a:pPr>
              <a:buNone/>
            </a:pPr>
            <a:r>
              <a:rPr lang="zh-CN" altLang="en-US" sz="3200" b="1" dirty="0"/>
              <a:t>   </a:t>
            </a:r>
            <a:r>
              <a:rPr lang="en-US" altLang="zh-CN" sz="3200" b="1" dirty="0">
                <a:solidFill>
                  <a:srgbClr val="0070C0"/>
                </a:solidFill>
              </a:rPr>
              <a:t>12</a:t>
            </a:r>
            <a:r>
              <a:rPr lang="zh-CN" altLang="en-US" sz="3200" b="1" dirty="0">
                <a:solidFill>
                  <a:srgbClr val="0070C0"/>
                </a:solidFill>
              </a:rPr>
              <a:t>、</a:t>
            </a:r>
            <a:r>
              <a:rPr lang="en-US" altLang="zh-CN" sz="3200" b="1" dirty="0">
                <a:solidFill>
                  <a:srgbClr val="0070C0"/>
                </a:solidFill>
              </a:rPr>
              <a:t>2011</a:t>
            </a:r>
            <a:r>
              <a:rPr lang="zh-CN" altLang="en-US" sz="3200" b="1" dirty="0">
                <a:solidFill>
                  <a:srgbClr val="0070C0"/>
                </a:solidFill>
              </a:rPr>
              <a:t>年</a:t>
            </a:r>
            <a:r>
              <a:rPr lang="en-US" altLang="zh-CN" sz="3200" b="1" dirty="0">
                <a:solidFill>
                  <a:srgbClr val="0070C0"/>
                </a:solidFill>
              </a:rPr>
              <a:t>3</a:t>
            </a:r>
            <a:r>
              <a:rPr lang="zh-CN" altLang="en-US" sz="3200" b="1" dirty="0">
                <a:solidFill>
                  <a:srgbClr val="0070C0"/>
                </a:solidFill>
              </a:rPr>
              <a:t>月</a:t>
            </a:r>
            <a:r>
              <a:rPr lang="en-US" altLang="zh-CN" sz="3200" b="1" dirty="0">
                <a:solidFill>
                  <a:srgbClr val="0070C0"/>
                </a:solidFill>
              </a:rPr>
              <a:t>16</a:t>
            </a:r>
            <a:r>
              <a:rPr lang="zh-CN" altLang="en-US" sz="3200" b="1" dirty="0">
                <a:solidFill>
                  <a:srgbClr val="0070C0"/>
                </a:solidFill>
              </a:rPr>
              <a:t>日西北某发电厂卸灰系统发生人身死亡事故。</a:t>
            </a:r>
            <a:r>
              <a:rPr lang="en-US" altLang="zh-CN" sz="3200" b="1" dirty="0">
                <a:solidFill>
                  <a:srgbClr val="0070C0"/>
                </a:solidFill>
              </a:rPr>
              <a:t>3</a:t>
            </a:r>
            <a:r>
              <a:rPr lang="zh-CN" altLang="en-US" sz="3200" b="1" dirty="0">
                <a:solidFill>
                  <a:srgbClr val="0070C0"/>
                </a:solidFill>
              </a:rPr>
              <a:t>月</a:t>
            </a:r>
            <a:r>
              <a:rPr lang="en-US" altLang="zh-CN" sz="3200" b="1" dirty="0">
                <a:solidFill>
                  <a:srgbClr val="0070C0"/>
                </a:solidFill>
              </a:rPr>
              <a:t>16</a:t>
            </a:r>
            <a:r>
              <a:rPr lang="zh-CN" altLang="en-US" sz="3200" b="1" dirty="0">
                <a:solidFill>
                  <a:srgbClr val="0070C0"/>
                </a:solidFill>
              </a:rPr>
              <a:t>日</a:t>
            </a:r>
            <a:r>
              <a:rPr lang="en-US" altLang="zh-CN" sz="3200" b="1" dirty="0">
                <a:solidFill>
                  <a:srgbClr val="0070C0"/>
                </a:solidFill>
              </a:rPr>
              <a:t>15:00</a:t>
            </a:r>
            <a:r>
              <a:rPr lang="zh-CN" altLang="en-US" sz="3200" b="1" dirty="0">
                <a:solidFill>
                  <a:srgbClr val="0070C0"/>
                </a:solidFill>
              </a:rPr>
              <a:t>左右，值班员电话通知水灰分场尘检班班长，消除“一期</a:t>
            </a:r>
            <a:r>
              <a:rPr lang="en-US" altLang="zh-CN" sz="3200" b="1" dirty="0">
                <a:solidFill>
                  <a:srgbClr val="0070C0"/>
                </a:solidFill>
              </a:rPr>
              <a:t>#2</a:t>
            </a:r>
            <a:r>
              <a:rPr lang="zh-CN" altLang="en-US" sz="3200" b="1" dirty="0">
                <a:solidFill>
                  <a:srgbClr val="0070C0"/>
                </a:solidFill>
              </a:rPr>
              <a:t>灰库双轴搅拌机的给料机盘根漏灰大”缺陷。</a:t>
            </a:r>
            <a:r>
              <a:rPr lang="en-US" altLang="zh-CN" sz="3200" b="1" dirty="0">
                <a:solidFill>
                  <a:srgbClr val="0070C0"/>
                </a:solidFill>
              </a:rPr>
              <a:t>16: 10</a:t>
            </a:r>
            <a:r>
              <a:rPr lang="zh-CN" altLang="en-US" sz="3200" b="1" dirty="0">
                <a:solidFill>
                  <a:srgbClr val="0070C0"/>
                </a:solidFill>
              </a:rPr>
              <a:t>分左右，卸灰操作室内的值班员启动双轴搅拌机向运灰车内卸灰时，听见呼救声，立即跑至卸灰操作室，通知值班人员停运双轴搅拌机。随即，运行值班长陈某等人赶赴现场，发现杨</a:t>
            </a:r>
            <a:r>
              <a:rPr lang="en-US" altLang="zh-CN" sz="3200" b="1" dirty="0">
                <a:solidFill>
                  <a:srgbClr val="0070C0"/>
                </a:solidFill>
              </a:rPr>
              <a:t>XX</a:t>
            </a:r>
            <a:r>
              <a:rPr lang="zh-CN" altLang="en-US" sz="3200" b="1" dirty="0">
                <a:solidFill>
                  <a:srgbClr val="0070C0"/>
                </a:solidFill>
              </a:rPr>
              <a:t>被双轴搅拌机链条卡住，立即送往医院，经抢救无效死亡。</a:t>
            </a:r>
            <a:r>
              <a:rPr lang="en-US" altLang="zh-CN" sz="3200" b="1" dirty="0">
                <a:solidFill>
                  <a:srgbClr val="0070C0"/>
                </a:solidFill>
              </a:rPr>
              <a:t> </a:t>
            </a:r>
            <a:endParaRPr lang="zh-CN" altLang="en-US" sz="3200" b="1" dirty="0">
              <a:solidFill>
                <a:srgbClr val="0070C0"/>
              </a:solidFill>
            </a:endParaRPr>
          </a:p>
          <a:p>
            <a:pPr>
              <a:buNone/>
            </a:pPr>
            <a:endParaRPr lang="zh-CN" altLang="en-US" sz="2800" b="1" dirty="0">
              <a:solidFill>
                <a:srgbClr val="0070C0"/>
              </a:solidFill>
            </a:endParaRPr>
          </a:p>
          <a:p>
            <a:pPr>
              <a:buNone/>
            </a:pPr>
            <a:endParaRPr lang="zh-CN" altLang="en-US" sz="2800" dirty="0">
              <a:solidFill>
                <a:srgbClr val="0070C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792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7920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7920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a:t>
            </a:r>
            <a:r>
              <a:rPr lang="en-US" altLang="zh-CN" sz="2400" b="1" dirty="0">
                <a:solidFill>
                  <a:srgbClr val="002060"/>
                </a:solidFill>
              </a:rPr>
              <a:t>3</a:t>
            </a:r>
            <a:r>
              <a:rPr lang="zh-CN" altLang="en-US" sz="2400" b="1" dirty="0">
                <a:solidFill>
                  <a:srgbClr val="002060"/>
                </a:solidFill>
              </a:rPr>
              <a:t>、怎样抓好发电生产风险预控管理</a:t>
            </a:r>
            <a:r>
              <a:rPr lang="zh-CN" altLang="en-US" sz="2400" dirty="0">
                <a:solidFill>
                  <a:srgbClr val="002060"/>
                </a:solidFill>
              </a:rPr>
              <a:t>：</a:t>
            </a:r>
            <a:endParaRPr lang="zh-CN" altLang="en-US" sz="2400" dirty="0">
              <a:solidFill>
                <a:srgbClr val="002060"/>
              </a:solidFill>
            </a:endParaRPr>
          </a:p>
          <a:p>
            <a:pPr>
              <a:buNone/>
            </a:pPr>
            <a:r>
              <a:rPr lang="zh-CN" altLang="en-US" sz="2400" dirty="0">
                <a:solidFill>
                  <a:srgbClr val="002060"/>
                </a:solidFill>
              </a:rPr>
              <a:t>     </a:t>
            </a:r>
            <a:r>
              <a:rPr lang="zh-CN" altLang="en-US" sz="2400" b="1" dirty="0">
                <a:solidFill>
                  <a:srgbClr val="002060"/>
                </a:solidFill>
              </a:rPr>
              <a:t>（</a:t>
            </a:r>
            <a:r>
              <a:rPr lang="en-US" altLang="zh-CN" sz="2400" b="1" dirty="0">
                <a:solidFill>
                  <a:srgbClr val="002060"/>
                </a:solidFill>
              </a:rPr>
              <a:t>1</a:t>
            </a:r>
            <a:r>
              <a:rPr lang="zh-CN" altLang="en-US" sz="2400" b="1" dirty="0">
                <a:solidFill>
                  <a:srgbClr val="002060"/>
                </a:solidFill>
              </a:rPr>
              <a:t>）原材料、备品、备件安全风险管理</a:t>
            </a:r>
            <a:r>
              <a:rPr lang="zh-CN" altLang="en-US" sz="2400" dirty="0">
                <a:solidFill>
                  <a:srgbClr val="002060"/>
                </a:solidFill>
              </a:rPr>
              <a:t>。对产品要定期进行质量风险评价，对不合格的供应商要取消其供应资格。</a:t>
            </a:r>
            <a:endParaRPr lang="zh-CN" altLang="en-US" sz="2400" dirty="0">
              <a:solidFill>
                <a:srgbClr val="002060"/>
              </a:solidFill>
            </a:endParaRPr>
          </a:p>
          <a:p>
            <a:pPr>
              <a:buNone/>
            </a:pPr>
            <a:r>
              <a:rPr lang="zh-CN" altLang="en-US" sz="2400" dirty="0">
                <a:solidFill>
                  <a:srgbClr val="002060"/>
                </a:solidFill>
              </a:rPr>
              <a:t>     </a:t>
            </a:r>
            <a:r>
              <a:rPr lang="zh-CN" altLang="en-US" sz="2400" b="1" dirty="0">
                <a:solidFill>
                  <a:srgbClr val="002060"/>
                </a:solidFill>
              </a:rPr>
              <a:t>（</a:t>
            </a:r>
            <a:r>
              <a:rPr lang="en-US" altLang="zh-CN" sz="2400" b="1" dirty="0">
                <a:solidFill>
                  <a:srgbClr val="002060"/>
                </a:solidFill>
              </a:rPr>
              <a:t>2</a:t>
            </a:r>
            <a:r>
              <a:rPr lang="zh-CN" altLang="en-US" sz="2400" b="1" dirty="0">
                <a:solidFill>
                  <a:srgbClr val="002060"/>
                </a:solidFill>
              </a:rPr>
              <a:t>）检修作业安全风险管理</a:t>
            </a:r>
            <a:r>
              <a:rPr lang="zh-CN" altLang="en-US" sz="2400" dirty="0">
                <a:solidFill>
                  <a:srgbClr val="002060"/>
                </a:solidFill>
              </a:rPr>
              <a:t>。维修作业安全风险管理主要是对作业点的周围环境和作业点所在工序的危险有害因素进行分析。</a:t>
            </a:r>
            <a:endParaRPr lang="zh-CN" altLang="en-US" sz="2400" dirty="0">
              <a:solidFill>
                <a:srgbClr val="002060"/>
              </a:solidFill>
            </a:endParaRPr>
          </a:p>
          <a:p>
            <a:pPr>
              <a:buNone/>
            </a:pPr>
            <a:r>
              <a:rPr lang="zh-CN" altLang="en-US" sz="2400" dirty="0">
                <a:solidFill>
                  <a:srgbClr val="002060"/>
                </a:solidFill>
              </a:rPr>
              <a:t>     </a:t>
            </a:r>
            <a:r>
              <a:rPr lang="zh-CN" altLang="en-US" sz="2400" b="1" dirty="0">
                <a:solidFill>
                  <a:srgbClr val="002060"/>
                </a:solidFill>
              </a:rPr>
              <a:t>（</a:t>
            </a:r>
            <a:r>
              <a:rPr lang="en-US" altLang="zh-CN" sz="2400" b="1" dirty="0">
                <a:solidFill>
                  <a:srgbClr val="002060"/>
                </a:solidFill>
              </a:rPr>
              <a:t>3</a:t>
            </a:r>
            <a:r>
              <a:rPr lang="zh-CN" altLang="en-US" sz="2400" b="1" dirty="0">
                <a:solidFill>
                  <a:srgbClr val="002060"/>
                </a:solidFill>
              </a:rPr>
              <a:t>）特种设备安全风险管理</a:t>
            </a:r>
            <a:r>
              <a:rPr lang="zh-CN" altLang="en-US" sz="2400" dirty="0">
                <a:solidFill>
                  <a:srgbClr val="002060"/>
                </a:solidFill>
              </a:rPr>
              <a:t>。特种设备安全风险管理主要是对特种设备的安装、使用、维护、保养、检测、检验进行管理。</a:t>
            </a:r>
            <a:endParaRPr lang="zh-CN" altLang="en-US" sz="2400" dirty="0">
              <a:solidFill>
                <a:srgbClr val="002060"/>
              </a:solidFill>
            </a:endParaRPr>
          </a:p>
          <a:p>
            <a:pPr>
              <a:buNone/>
            </a:pPr>
            <a:r>
              <a:rPr lang="zh-CN" altLang="en-US" sz="2400" dirty="0">
                <a:solidFill>
                  <a:srgbClr val="002060"/>
                </a:solidFill>
              </a:rPr>
              <a:t>     </a:t>
            </a:r>
            <a:r>
              <a:rPr lang="zh-CN" altLang="en-US" sz="2400" b="1" dirty="0">
                <a:solidFill>
                  <a:srgbClr val="002060"/>
                </a:solidFill>
              </a:rPr>
              <a:t>（</a:t>
            </a:r>
            <a:r>
              <a:rPr lang="en-US" altLang="zh-CN" sz="2400" b="1" dirty="0">
                <a:solidFill>
                  <a:srgbClr val="002060"/>
                </a:solidFill>
              </a:rPr>
              <a:t>4</a:t>
            </a:r>
            <a:r>
              <a:rPr lang="zh-CN" altLang="en-US" sz="2400" b="1" dirty="0">
                <a:solidFill>
                  <a:srgbClr val="002060"/>
                </a:solidFill>
              </a:rPr>
              <a:t>）设备维护、保养安全风险管理</a:t>
            </a:r>
            <a:r>
              <a:rPr lang="zh-CN" altLang="en-US" sz="2400" dirty="0">
                <a:solidFill>
                  <a:srgbClr val="002060"/>
                </a:solidFill>
              </a:rPr>
              <a:t>。设备维护、保养安全风险管理主要是根据引发设备事故的原因和故障发生的规律进行危险有害因素分析，评价其危险性，采取相应的措施进行预防和控制事故的发生。这些有害因素都是可以控制的，关键是要建立一些相关的统计数据，进行定期或不定期的危险性分析。</a:t>
            </a:r>
            <a:endParaRPr lang="zh-CN" altLang="en-US" sz="2400" dirty="0">
              <a:solidFill>
                <a:srgbClr val="002060"/>
              </a:solidFill>
            </a:endParaRPr>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802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8022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8022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002060"/>
                </a:solidFill>
              </a:rPr>
              <a:t>（</a:t>
            </a:r>
            <a:r>
              <a:rPr lang="en-US" altLang="zh-CN" sz="2400" b="1" dirty="0">
                <a:solidFill>
                  <a:srgbClr val="002060"/>
                </a:solidFill>
              </a:rPr>
              <a:t>5</a:t>
            </a:r>
            <a:r>
              <a:rPr lang="zh-CN" altLang="en-US" sz="2400" b="1" dirty="0">
                <a:solidFill>
                  <a:srgbClr val="002060"/>
                </a:solidFill>
              </a:rPr>
              <a:t>）关键生产岗位安全风险管理</a:t>
            </a:r>
            <a:r>
              <a:rPr lang="zh-CN" altLang="en-US" sz="2400" dirty="0">
                <a:solidFill>
                  <a:srgbClr val="002060"/>
                </a:solidFill>
              </a:rPr>
              <a:t>。是对整个生产系统进行分析，找出事故可能性较大、危害后果较严重的工序，对该工序人员的知识结构、能力、意识和岗位设备进行重点的风险管理。加强工序危险有害因素的评价和控制，建立完善的风险保障制度。</a:t>
            </a:r>
            <a:endParaRPr lang="zh-CN" altLang="en-US" sz="2400" dirty="0">
              <a:solidFill>
                <a:srgbClr val="002060"/>
              </a:solidFill>
            </a:endParaRPr>
          </a:p>
          <a:p>
            <a:pPr>
              <a:buNone/>
            </a:pPr>
            <a:r>
              <a:rPr lang="zh-CN" altLang="en-US" sz="2400" dirty="0">
                <a:solidFill>
                  <a:srgbClr val="002060"/>
                </a:solidFill>
              </a:rPr>
              <a:t>     </a:t>
            </a:r>
            <a:r>
              <a:rPr lang="zh-CN" altLang="en-US" sz="2400" b="1" dirty="0">
                <a:solidFill>
                  <a:srgbClr val="002060"/>
                </a:solidFill>
              </a:rPr>
              <a:t>（</a:t>
            </a:r>
            <a:r>
              <a:rPr lang="en-US" altLang="zh-CN" sz="2400" b="1" dirty="0">
                <a:solidFill>
                  <a:srgbClr val="002060"/>
                </a:solidFill>
              </a:rPr>
              <a:t>6</a:t>
            </a:r>
            <a:r>
              <a:rPr lang="zh-CN" altLang="en-US" sz="2400" b="1" dirty="0">
                <a:solidFill>
                  <a:srgbClr val="002060"/>
                </a:solidFill>
              </a:rPr>
              <a:t>）设备变更风险管理</a:t>
            </a:r>
            <a:r>
              <a:rPr lang="zh-CN" altLang="en-US" sz="2400" dirty="0">
                <a:solidFill>
                  <a:srgbClr val="002060"/>
                </a:solidFill>
              </a:rPr>
              <a:t>。包括设备、设施变更、工艺流程的变更和人员变更风险管理。很多企业在设备、设施和工艺流程变更时，只是进行是否利于生产操作和提高生产产量方面进行分析，却忽视了安全危害性的分析，常常因此而引发安全事故。岗位人员变更也是如此，常常是凭感觉、凭人际关系进行人员调动，很少从人员变动后可能造成的危险因素进行变动风险分析，这样就容易产生因为人的失误而造成操作事故。变更安全风险管理就是要加强设备、设施、工艺流程和人员变更时的危险有害因素分析，防止因为变更导致安全事故。</a:t>
            </a:r>
            <a:endParaRPr lang="zh-CN" altLang="en-US" sz="2400" dirty="0">
              <a:solidFill>
                <a:srgbClr val="002060"/>
              </a:solidFill>
            </a:endParaRPr>
          </a:p>
        </p:txBody>
      </p:sp>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812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8125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8125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a:t>
            </a:r>
            <a:r>
              <a:rPr lang="en-US" altLang="zh-CN" sz="2400" b="1" dirty="0">
                <a:solidFill>
                  <a:srgbClr val="C00000"/>
                </a:solidFill>
              </a:rPr>
              <a:t>4</a:t>
            </a:r>
            <a:r>
              <a:rPr lang="zh-CN" altLang="en-US" sz="2400" b="1" dirty="0">
                <a:solidFill>
                  <a:srgbClr val="C00000"/>
                </a:solidFill>
              </a:rPr>
              <a:t>、安全生产风险预控应从以下四个方面来进行：</a:t>
            </a:r>
            <a:endParaRPr lang="zh-CN" altLang="en-US" sz="2400" b="1"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1</a:t>
            </a:r>
            <a:r>
              <a:rPr lang="zh-CN" altLang="en-US" sz="2400" b="1" dirty="0">
                <a:solidFill>
                  <a:srgbClr val="C00000"/>
                </a:solidFill>
              </a:rPr>
              <a:t>）要建立以人为本的安全生产风险预控保证体系</a:t>
            </a:r>
            <a:r>
              <a:rPr lang="zh-CN" altLang="en-US" sz="2400" dirty="0">
                <a:solidFill>
                  <a:srgbClr val="C00000"/>
                </a:solidFill>
              </a:rPr>
              <a:t>。就是要最大限度地激励员工的积极性和发挥其能动性、创造性。</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2</a:t>
            </a:r>
            <a:r>
              <a:rPr lang="zh-CN" altLang="en-US" sz="2400" b="1" dirty="0">
                <a:solidFill>
                  <a:srgbClr val="C00000"/>
                </a:solidFill>
              </a:rPr>
              <a:t>）建立设备状态监督过程的安全生产风险预控保证体系</a:t>
            </a:r>
            <a:r>
              <a:rPr lang="zh-CN" altLang="en-US" sz="2400" dirty="0">
                <a:solidFill>
                  <a:srgbClr val="C00000"/>
                </a:solidFill>
              </a:rPr>
              <a:t>。设备安全风险包括前期风险预控、后期风险预控和报废期风险预控等三个阶段，运行设备的状态是设备安全风险预控的重要内容。</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3</a:t>
            </a:r>
            <a:r>
              <a:rPr lang="zh-CN" altLang="en-US" sz="2400" b="1" dirty="0">
                <a:solidFill>
                  <a:srgbClr val="C00000"/>
                </a:solidFill>
              </a:rPr>
              <a:t>）建立以危险点预控技术为主要手段的人为失误事故的风险预控。</a:t>
            </a:r>
            <a:r>
              <a:rPr lang="zh-CN" altLang="en-US" sz="2400" dirty="0">
                <a:solidFill>
                  <a:srgbClr val="C00000"/>
                </a:solidFill>
              </a:rPr>
              <a:t>危险点的风险预控是指对有可能引起人为失误事故的人的不安全行为和物的不安全状态进行提前风险预控和预防。</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4</a:t>
            </a:r>
            <a:r>
              <a:rPr lang="zh-CN" altLang="en-US" sz="2400" b="1" dirty="0">
                <a:solidFill>
                  <a:srgbClr val="C00000"/>
                </a:solidFill>
              </a:rPr>
              <a:t>）以安全性评价作为安全生产风险预控的重要手段</a:t>
            </a:r>
            <a:r>
              <a:rPr lang="zh-CN" altLang="en-US" sz="2400" dirty="0">
                <a:solidFill>
                  <a:srgbClr val="C00000"/>
                </a:solidFill>
              </a:rPr>
              <a:t>。安全性评价是对安全生产基础的评价，它包括的内容有设备管理、安全管理、劳动环境、员工素质等许多方面。</a:t>
            </a:r>
            <a:endParaRPr lang="zh-CN" altLang="en-US" sz="2400" dirty="0">
              <a:solidFill>
                <a:srgbClr val="C00000"/>
              </a:solidFill>
            </a:endParaRPr>
          </a:p>
        </p:txBody>
      </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822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8227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8227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en-US" altLang="zh-CN" sz="2400" b="1" dirty="0">
                <a:solidFill>
                  <a:srgbClr val="C00000"/>
                </a:solidFill>
              </a:rPr>
              <a:t>5</a:t>
            </a:r>
            <a:r>
              <a:rPr lang="zh-CN" altLang="en-US" sz="2400" b="1" dirty="0">
                <a:solidFill>
                  <a:srgbClr val="C00000"/>
                </a:solidFill>
              </a:rPr>
              <a:t>、安全生产风险预控管理的几项关键：</a:t>
            </a:r>
            <a:endParaRPr lang="zh-CN" altLang="en-US" sz="2400" b="1"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1</a:t>
            </a:r>
            <a:r>
              <a:rPr lang="zh-CN" altLang="en-US" sz="2400" b="1" dirty="0">
                <a:solidFill>
                  <a:srgbClr val="C00000"/>
                </a:solidFill>
              </a:rPr>
              <a:t>）风险管理的关键</a:t>
            </a:r>
            <a:r>
              <a:rPr lang="zh-CN" altLang="en-US" sz="2400" dirty="0">
                <a:solidFill>
                  <a:srgbClr val="C00000"/>
                </a:solidFill>
              </a:rPr>
              <a:t>：风险评价，即采用定性或定量的分析、评价方法，确定风险等级，量化风险。</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2</a:t>
            </a:r>
            <a:r>
              <a:rPr lang="zh-CN" altLang="en-US" sz="2400" b="1" dirty="0">
                <a:solidFill>
                  <a:srgbClr val="C00000"/>
                </a:solidFill>
              </a:rPr>
              <a:t>）风险管理的核心</a:t>
            </a:r>
            <a:r>
              <a:rPr lang="zh-CN" altLang="en-US" sz="2400" dirty="0">
                <a:solidFill>
                  <a:srgbClr val="C00000"/>
                </a:solidFill>
              </a:rPr>
              <a:t>：风险应对，即对风险采取适当的管理和技术措施，做到风险控制，防止危险因素转化成事故。</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3</a:t>
            </a:r>
            <a:r>
              <a:rPr lang="zh-CN" altLang="en-US" sz="2400" b="1" dirty="0">
                <a:solidFill>
                  <a:srgbClr val="C00000"/>
                </a:solidFill>
              </a:rPr>
              <a:t>）风险管理的保障</a:t>
            </a:r>
            <a:r>
              <a:rPr lang="zh-CN" altLang="en-US" sz="2400" dirty="0">
                <a:solidFill>
                  <a:srgbClr val="C00000"/>
                </a:solidFill>
              </a:rPr>
              <a:t>：监督检查，即对风险识别、评价和控制过程进行监督，对风险管理的适用性进行评价，实现持续改进。</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a:t>
            </a:r>
            <a:r>
              <a:rPr lang="en-US" altLang="zh-CN" sz="2400" b="1" dirty="0">
                <a:solidFill>
                  <a:srgbClr val="C00000"/>
                </a:solidFill>
              </a:rPr>
              <a:t>4</a:t>
            </a:r>
            <a:r>
              <a:rPr lang="zh-CN" altLang="en-US" sz="2400" b="1" dirty="0">
                <a:solidFill>
                  <a:srgbClr val="C00000"/>
                </a:solidFill>
              </a:rPr>
              <a:t>）风险评价三个等级</a:t>
            </a:r>
            <a:r>
              <a:rPr lang="zh-CN" altLang="en-US" sz="2400" dirty="0">
                <a:solidFill>
                  <a:srgbClr val="C00000"/>
                </a:solidFill>
              </a:rPr>
              <a:t>：</a:t>
            </a:r>
            <a:r>
              <a:rPr lang="zh-CN" altLang="en-US" sz="2400" b="1" dirty="0">
                <a:solidFill>
                  <a:srgbClr val="C00000"/>
                </a:solidFill>
              </a:rPr>
              <a:t>车间级</a:t>
            </a:r>
            <a:r>
              <a:rPr lang="zh-CN" altLang="en-US" sz="2400" dirty="0">
                <a:solidFill>
                  <a:srgbClr val="C00000"/>
                </a:solidFill>
              </a:rPr>
              <a:t>：车间级评价组成员根据标准逐项评价、查找隐患并填写记录，然后由车间负责人组织汇总。</a:t>
            </a:r>
            <a:r>
              <a:rPr lang="zh-CN" altLang="en-US" sz="2400" b="1" dirty="0">
                <a:solidFill>
                  <a:srgbClr val="C00000"/>
                </a:solidFill>
              </a:rPr>
              <a:t>小组级</a:t>
            </a:r>
            <a:r>
              <a:rPr lang="zh-CN" altLang="en-US" sz="2400" dirty="0">
                <a:solidFill>
                  <a:srgbClr val="C00000"/>
                </a:solidFill>
              </a:rPr>
              <a:t>（企业专家级）；小组专家根据实际情况和具体评价标准逐项评价。</a:t>
            </a:r>
            <a:r>
              <a:rPr lang="zh-CN" altLang="en-US" sz="2400" b="1" dirty="0">
                <a:solidFill>
                  <a:srgbClr val="C00000"/>
                </a:solidFill>
              </a:rPr>
              <a:t>专家级</a:t>
            </a:r>
            <a:r>
              <a:rPr lang="zh-CN" altLang="en-US" sz="2400" dirty="0">
                <a:solidFill>
                  <a:srgbClr val="C00000"/>
                </a:solidFill>
              </a:rPr>
              <a:t>：</a:t>
            </a:r>
            <a:r>
              <a:rPr lang="zh-CN" altLang="en-US" sz="2400" b="1" dirty="0">
                <a:solidFill>
                  <a:srgbClr val="C00000"/>
                </a:solidFill>
              </a:rPr>
              <a:t>企业外聘专家或中介机构</a:t>
            </a:r>
            <a:r>
              <a:rPr lang="zh-CN" altLang="en-US" sz="2400" dirty="0">
                <a:solidFill>
                  <a:srgbClr val="C00000"/>
                </a:solidFill>
              </a:rPr>
              <a:t>，在小组级评价的基础上进行的专家评价。</a:t>
            </a:r>
            <a:endParaRPr lang="zh-CN" altLang="en-US" sz="2400" dirty="0">
              <a:solidFill>
                <a:srgbClr val="C00000"/>
              </a:solidFill>
            </a:endParaRPr>
          </a:p>
        </p:txBody>
      </p:sp>
    </p:spTree>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832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8330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8330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二、控制危险点主要内容及查找方法</a:t>
            </a:r>
            <a:endParaRPr lang="zh-CN" altLang="en-US" sz="2400" dirty="0">
              <a:solidFill>
                <a:srgbClr val="C00000"/>
              </a:solidFill>
            </a:endParaRPr>
          </a:p>
          <a:p>
            <a:pPr>
              <a:buNone/>
            </a:pPr>
            <a:r>
              <a:rPr lang="zh-CN" altLang="en-US" sz="2400" b="1" dirty="0">
                <a:solidFill>
                  <a:srgbClr val="C00000"/>
                </a:solidFill>
              </a:rPr>
              <a:t>      （一）控制危险点转变成“事故”有四个方面内容：</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、从物的方面采取措施消除缺陷隐患攻克危险点。</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、从人的方面在生产作业（操作）中推行“危险点控制”。以保人身与保设备为重点列出危险因素，制订控制措施。</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、对环境因素控制。对作业现场应符合《</a:t>
            </a:r>
            <a:r>
              <a:rPr lang="zh-CN" altLang="en-US" sz="2400" dirty="0">
                <a:solidFill>
                  <a:srgbClr val="C00000"/>
                </a:solidFill>
              </a:rPr>
              <a:t>安规》要求．对一般性环境因素，应尽量发挥人的因素，控制危险发生。</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对管理制度不健全控制。对现场作业中人、物、环境不安全因素都可以加以控制完善。为此要将作业中危险点与安全管理制度对照，寻找薄弱环节加以控制。通过危险点的控制，实际上就是管理主体对管理客体实施控制，使其符合安全生产规范，达到安全生产的目的。</a:t>
            </a:r>
            <a:endParaRPr lang="zh-CN" altLang="en-US" sz="2400" dirty="0">
              <a:solidFill>
                <a:srgbClr val="C00000"/>
              </a:solidFill>
            </a:endParaRPr>
          </a:p>
        </p:txBody>
      </p:sp>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843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8432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8432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（二）危险点的查找方法</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、现场查找法。</a:t>
            </a:r>
            <a:r>
              <a:rPr lang="zh-CN" altLang="en-US" sz="2400" dirty="0">
                <a:solidFill>
                  <a:srgbClr val="002060"/>
                </a:solidFill>
              </a:rPr>
              <a:t>此方法是用于设备及环境固有危险点的查找。由车间、班组实地查找作业现场的危险点，进行整理和汇总。对一些固有的危险点汇编成册或是输入微机。</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2</a:t>
            </a:r>
            <a:r>
              <a:rPr lang="zh-CN" altLang="en-US" sz="2400" b="1" dirty="0">
                <a:solidFill>
                  <a:srgbClr val="002060"/>
                </a:solidFill>
              </a:rPr>
              <a:t>、分析预控法。</a:t>
            </a:r>
            <a:r>
              <a:rPr lang="zh-CN" altLang="en-US" sz="2400" dirty="0">
                <a:solidFill>
                  <a:srgbClr val="002060"/>
                </a:solidFill>
              </a:rPr>
              <a:t>对作业现场（设备操作）分析，或根据兄弟电厂、本单位、本班组在作业中（操作中）曾发生的不安全事件进行分类，针对性地提出查找重点。</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3</a:t>
            </a:r>
            <a:r>
              <a:rPr lang="zh-CN" altLang="en-US" sz="2400" b="1" dirty="0">
                <a:solidFill>
                  <a:srgbClr val="002060"/>
                </a:solidFill>
              </a:rPr>
              <a:t>、违章行为查找法。</a:t>
            </a:r>
            <a:r>
              <a:rPr lang="zh-CN" altLang="en-US" sz="2400" dirty="0">
                <a:solidFill>
                  <a:srgbClr val="002060"/>
                </a:solidFill>
              </a:rPr>
              <a:t>控制人的不安全行为，才能有效地控制危险点。控制违章行为首先要排除作业人员存在的习惯性违章行为。为此车间、班组要列出违章的表现，作为人的不安全行为危险点进行控制。</a:t>
            </a:r>
            <a:endParaRPr lang="zh-CN" altLang="en-US" sz="2400" dirty="0">
              <a:solidFill>
                <a:srgbClr val="002060"/>
              </a:solidFill>
            </a:endParaRPr>
          </a:p>
        </p:txBody>
      </p:sp>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853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8534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8534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800" b="1" dirty="0"/>
              <a:t>       </a:t>
            </a:r>
            <a:r>
              <a:rPr lang="en-US" altLang="zh-CN" sz="2800" b="1" dirty="0">
                <a:solidFill>
                  <a:srgbClr val="002060"/>
                </a:solidFill>
              </a:rPr>
              <a:t>4</a:t>
            </a:r>
            <a:r>
              <a:rPr lang="zh-CN" altLang="en-US" sz="2800" b="1" dirty="0">
                <a:solidFill>
                  <a:srgbClr val="002060"/>
                </a:solidFill>
              </a:rPr>
              <a:t>、危险因素控制卡的应用。</a:t>
            </a:r>
            <a:r>
              <a:rPr lang="zh-CN" altLang="en-US" sz="2800" dirty="0">
                <a:solidFill>
                  <a:srgbClr val="002060"/>
                </a:solidFill>
              </a:rPr>
              <a:t>发电厂设备检修作业项目多、作业面分散、人员复杂及设备系统千差万别，因此危险点也多。危险因素控制卡的应用，可使检修作业走向标准化、程序化、制度化、规范化、提高安全性。</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1</a:t>
            </a:r>
            <a:r>
              <a:rPr lang="zh-CN" altLang="en-US" sz="2800" dirty="0">
                <a:solidFill>
                  <a:srgbClr val="002060"/>
                </a:solidFill>
              </a:rPr>
              <a:t>）检修作业中危险点的查找，是以设备系统危险点及作业项目的共性危险点两方面填写危险因素控制卡。</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2</a:t>
            </a:r>
            <a:r>
              <a:rPr lang="zh-CN" altLang="en-US" sz="2800" dirty="0">
                <a:solidFill>
                  <a:srgbClr val="002060"/>
                </a:solidFill>
              </a:rPr>
              <a:t>）运行操作中危险点的查找 ，主要是通过事故预想将大型操作中危险因素找出，印制与固定操作票相对应的固定危险因素控制卡，对执行工作票许可手续中危险点控制，可根据工作票上填写的内容进行有针对性填写危险性因素控制卡。</a:t>
            </a:r>
            <a:endParaRPr lang="zh-CN" altLang="en-US" sz="2800" dirty="0">
              <a:solidFill>
                <a:srgbClr val="002060"/>
              </a:solidFill>
            </a:endParaRPr>
          </a:p>
        </p:txBody>
      </p:sp>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863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8637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8637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3200" b="1" dirty="0">
                <a:solidFill>
                  <a:srgbClr val="C00000"/>
                </a:solidFill>
              </a:rPr>
              <a:t>（三）控制危险点的六大要求</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1</a:t>
            </a:r>
            <a:r>
              <a:rPr lang="zh-CN" altLang="en-US" sz="3200" dirty="0">
                <a:solidFill>
                  <a:srgbClr val="C00000"/>
                </a:solidFill>
              </a:rPr>
              <a:t>、分层次、按步骤、系统地进行。</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2</a:t>
            </a:r>
            <a:r>
              <a:rPr lang="zh-CN" altLang="en-US" sz="3200" dirty="0">
                <a:solidFill>
                  <a:srgbClr val="C00000"/>
                </a:solidFill>
              </a:rPr>
              <a:t>、危险点分析预测。</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3</a:t>
            </a:r>
            <a:r>
              <a:rPr lang="zh-CN" altLang="en-US" sz="3200" dirty="0">
                <a:solidFill>
                  <a:srgbClr val="C00000"/>
                </a:solidFill>
              </a:rPr>
              <a:t>、对所有作业人员进行安全措施交底。</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4</a:t>
            </a:r>
            <a:r>
              <a:rPr lang="zh-CN" altLang="en-US" sz="3200" dirty="0">
                <a:solidFill>
                  <a:srgbClr val="C00000"/>
                </a:solidFill>
              </a:rPr>
              <a:t>、措施执行情况监督。</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5</a:t>
            </a:r>
            <a:r>
              <a:rPr lang="zh-CN" altLang="en-US" sz="3200" dirty="0">
                <a:solidFill>
                  <a:srgbClr val="C00000"/>
                </a:solidFill>
              </a:rPr>
              <a:t>、有针对性进行安全技术措施交底。</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6</a:t>
            </a:r>
            <a:r>
              <a:rPr lang="zh-CN" altLang="en-US" sz="3200" dirty="0">
                <a:solidFill>
                  <a:srgbClr val="C00000"/>
                </a:solidFill>
              </a:rPr>
              <a:t>、预控措施执行后的总结。</a:t>
            </a:r>
            <a:endParaRPr lang="zh-CN" altLang="en-US" sz="3200" dirty="0">
              <a:solidFill>
                <a:srgbClr val="C00000"/>
              </a:solidFill>
            </a:endParaRPr>
          </a:p>
        </p:txBody>
      </p:sp>
    </p:spTree>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873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8739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8739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三、预控危险点转化为事故的工作步骤</a:t>
            </a:r>
            <a:endParaRPr lang="zh-CN" altLang="en-US" sz="2400" dirty="0">
              <a:solidFill>
                <a:srgbClr val="002060"/>
              </a:solidFill>
            </a:endParaRPr>
          </a:p>
          <a:p>
            <a:pPr>
              <a:buNone/>
            </a:pPr>
            <a:r>
              <a:rPr lang="zh-CN" altLang="en-US" sz="2400" b="1" dirty="0">
                <a:solidFill>
                  <a:srgbClr val="002060"/>
                </a:solidFill>
              </a:rPr>
              <a:t>      （一）控制作业中的危险点</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、找准危险点是前提。在作业前明确控制工作，首先要认识危险源，发动职工找准危险点，制定控制危险点措施。</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、作业中危险点预控的一般步骤：</a:t>
            </a:r>
            <a:r>
              <a:rPr lang="zh-CN" altLang="en-US" sz="2400" b="1" dirty="0">
                <a:solidFill>
                  <a:srgbClr val="002060"/>
                </a:solidFill>
              </a:rPr>
              <a:t>第一步</a:t>
            </a:r>
            <a:r>
              <a:rPr lang="zh-CN" altLang="en-US" sz="2400" dirty="0">
                <a:solidFill>
                  <a:srgbClr val="002060"/>
                </a:solidFill>
              </a:rPr>
              <a:t>，认真了解将开展的作业情况，分析它所具有的特点以及给安全工作提出的课题。</a:t>
            </a:r>
            <a:endParaRPr lang="zh-CN" altLang="en-US" sz="2400" dirty="0">
              <a:solidFill>
                <a:srgbClr val="002060"/>
              </a:solidFill>
            </a:endParaRPr>
          </a:p>
          <a:p>
            <a:pPr>
              <a:buNone/>
            </a:pPr>
            <a:r>
              <a:rPr lang="zh-CN" altLang="en-US" sz="2400" dirty="0">
                <a:solidFill>
                  <a:srgbClr val="002060"/>
                </a:solidFill>
              </a:rPr>
              <a:t>     </a:t>
            </a:r>
            <a:r>
              <a:rPr lang="zh-CN" altLang="en-US" sz="2400" b="1" dirty="0">
                <a:solidFill>
                  <a:srgbClr val="002060"/>
                </a:solidFill>
              </a:rPr>
              <a:t>第二步</a:t>
            </a:r>
            <a:r>
              <a:rPr lang="zh-CN" altLang="en-US" sz="2400" dirty="0">
                <a:solidFill>
                  <a:srgbClr val="002060"/>
                </a:solidFill>
              </a:rPr>
              <a:t>，大型危险性作业项目，应在事先召开会议进行具体的分析预测。</a:t>
            </a:r>
            <a:r>
              <a:rPr lang="zh-CN" altLang="en-US" sz="2400" b="1" dirty="0">
                <a:solidFill>
                  <a:srgbClr val="002060"/>
                </a:solidFill>
              </a:rPr>
              <a:t>第三步</a:t>
            </a:r>
            <a:r>
              <a:rPr lang="zh-CN" altLang="en-US" sz="2400" dirty="0">
                <a:solidFill>
                  <a:srgbClr val="002060"/>
                </a:solidFill>
              </a:rPr>
              <a:t>，围绕确定的危险点，制订切实可行的安全防范措施。</a:t>
            </a:r>
            <a:r>
              <a:rPr lang="zh-CN" altLang="en-US" sz="2400" b="1" dirty="0">
                <a:solidFill>
                  <a:srgbClr val="002060"/>
                </a:solidFill>
              </a:rPr>
              <a:t>第四步</a:t>
            </a:r>
            <a:r>
              <a:rPr lang="zh-CN" altLang="en-US" sz="2400" dirty="0">
                <a:solidFill>
                  <a:srgbClr val="002060"/>
                </a:solidFill>
              </a:rPr>
              <a:t>，工作结束后对作业危险点预控工作进行检查回顾，认真总结经验教训；在下一次同类作业前把所有危险点都毫无遗漏地寻找出来，将新出现的危险点结合以前预测活动一并进行总结、完善，成为下一轮预控危险点的新方案。</a:t>
            </a:r>
            <a:endParaRPr lang="zh-CN" altLang="en-US" sz="2400" dirty="0">
              <a:solidFill>
                <a:srgbClr val="002060"/>
              </a:solidFill>
            </a:endParaRPr>
          </a:p>
        </p:txBody>
      </p:sp>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884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8842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8842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（二）如何做好危险点分析控制工作</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、认真编制标准化、规范化的危险性因素控制表。针对每个危险点对照规程及有关制度措施，初步提出危险因素控制措施，形成危险性因素控制表。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、作业前危险点确认以危险因素控制表为准，认真进行危险点分析的交底工作，然后填写危险性作业措施控制卡。</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、编制作业项目危险因素控制措施表册主要内容和要求：</a:t>
            </a:r>
            <a:endParaRPr lang="zh-CN" altLang="en-US" sz="2400" dirty="0">
              <a:solidFill>
                <a:srgbClr val="C00000"/>
              </a:solidFill>
            </a:endParaRPr>
          </a:p>
          <a:p>
            <a:pPr>
              <a:buNone/>
            </a:pPr>
            <a:r>
              <a:rPr lang="zh-CN" altLang="en-US" sz="2400" dirty="0">
                <a:solidFill>
                  <a:srgbClr val="C00000"/>
                </a:solidFill>
              </a:rPr>
              <a:t>     ⑴有作业项目、危险因素、控制措施和监督责任人。</a:t>
            </a:r>
            <a:endParaRPr lang="zh-CN" altLang="en-US" sz="2400" dirty="0">
              <a:solidFill>
                <a:srgbClr val="C00000"/>
              </a:solidFill>
            </a:endParaRPr>
          </a:p>
          <a:p>
            <a:pPr>
              <a:buNone/>
            </a:pPr>
            <a:r>
              <a:rPr lang="zh-CN" altLang="en-US" sz="2400" dirty="0">
                <a:solidFill>
                  <a:srgbClr val="C00000"/>
                </a:solidFill>
              </a:rPr>
              <a:t>     ⑵确定作业项目应以班组为单位，列出经常从事的作业项目。</a:t>
            </a:r>
            <a:endParaRPr lang="zh-CN" altLang="en-US" sz="2400" dirty="0">
              <a:solidFill>
                <a:srgbClr val="C00000"/>
              </a:solidFill>
            </a:endParaRPr>
          </a:p>
          <a:p>
            <a:pPr>
              <a:buNone/>
            </a:pPr>
            <a:r>
              <a:rPr lang="zh-CN" altLang="en-US" sz="2400" dirty="0">
                <a:solidFill>
                  <a:srgbClr val="C00000"/>
                </a:solidFill>
              </a:rPr>
              <a:t>     ⑶确认作业项目危险因素，并列出人身伤害的类型和危险因素。</a:t>
            </a:r>
            <a:endParaRPr lang="zh-CN" altLang="en-US" sz="2400" dirty="0">
              <a:solidFill>
                <a:srgbClr val="C00000"/>
              </a:solidFill>
            </a:endParaRPr>
          </a:p>
          <a:p>
            <a:pPr>
              <a:buNone/>
            </a:pPr>
            <a:r>
              <a:rPr lang="zh-CN" altLang="en-US" sz="2400" dirty="0">
                <a:solidFill>
                  <a:srgbClr val="C00000"/>
                </a:solidFill>
              </a:rPr>
              <a:t>     ⑷按每个危险因素制定相对应的控制措施，每项措施应符合规程的规定和标准化、规范化的要求。</a:t>
            </a:r>
            <a:endParaRPr lang="zh-CN" altLang="en-US" sz="2400" dirty="0">
              <a:solidFill>
                <a:srgbClr val="C00000"/>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35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355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23557" name="Rectangle 3"/>
          <p:cNvSpPr>
            <a:spLocks noGrp="1"/>
          </p:cNvSpPr>
          <p:nvPr>
            <p:ph type="body" idx="4294967295"/>
          </p:nvPr>
        </p:nvSpPr>
        <p:spPr>
          <a:xfrm>
            <a:off x="1952625" y="1785938"/>
            <a:ext cx="7847013" cy="5072062"/>
          </a:xfrm>
          <a:ln/>
        </p:spPr>
        <p:txBody>
          <a:bodyPr vert="horz" wrap="square" anchor="t" anchorCtr="0"/>
          <a:p>
            <a:pPr>
              <a:buNone/>
            </a:pPr>
            <a:r>
              <a:rPr lang="zh-CN" altLang="en-US" sz="3200" b="1" dirty="0"/>
              <a:t>   </a:t>
            </a:r>
            <a:r>
              <a:rPr lang="en-US" altLang="zh-CN" sz="3200" b="1" dirty="0">
                <a:solidFill>
                  <a:srgbClr val="0070C0"/>
                </a:solidFill>
              </a:rPr>
              <a:t>13</a:t>
            </a:r>
            <a:r>
              <a:rPr lang="zh-CN" altLang="en-US" sz="3200" b="1" dirty="0">
                <a:solidFill>
                  <a:srgbClr val="0070C0"/>
                </a:solidFill>
              </a:rPr>
              <a:t>、</a:t>
            </a:r>
            <a:r>
              <a:rPr lang="en-US" altLang="zh-CN" sz="3200" b="1" dirty="0">
                <a:solidFill>
                  <a:srgbClr val="0070C0"/>
                </a:solidFill>
              </a:rPr>
              <a:t>2011</a:t>
            </a:r>
            <a:r>
              <a:rPr lang="zh-CN" altLang="en-US" sz="3200" b="1" dirty="0">
                <a:solidFill>
                  <a:srgbClr val="0070C0"/>
                </a:solidFill>
              </a:rPr>
              <a:t>年</a:t>
            </a:r>
            <a:r>
              <a:rPr lang="en-US" altLang="zh-CN" sz="3200" b="1" dirty="0">
                <a:solidFill>
                  <a:srgbClr val="0070C0"/>
                </a:solidFill>
              </a:rPr>
              <a:t>5</a:t>
            </a:r>
            <a:r>
              <a:rPr lang="zh-CN" altLang="en-US" sz="3200" b="1" dirty="0">
                <a:solidFill>
                  <a:srgbClr val="0070C0"/>
                </a:solidFill>
              </a:rPr>
              <a:t>月</a:t>
            </a:r>
            <a:r>
              <a:rPr lang="en-US" altLang="zh-CN" sz="3200" b="1" dirty="0">
                <a:solidFill>
                  <a:srgbClr val="0070C0"/>
                </a:solidFill>
              </a:rPr>
              <a:t>13</a:t>
            </a:r>
            <a:r>
              <a:rPr lang="zh-CN" altLang="en-US" sz="3200" b="1" dirty="0">
                <a:solidFill>
                  <a:srgbClr val="0070C0"/>
                </a:solidFill>
              </a:rPr>
              <a:t>日某发电厂发生</a:t>
            </a:r>
            <a:r>
              <a:rPr lang="en-US" altLang="zh-CN" sz="3200" b="1" dirty="0">
                <a:solidFill>
                  <a:srgbClr val="0070C0"/>
                </a:solidFill>
              </a:rPr>
              <a:t>2</a:t>
            </a:r>
            <a:r>
              <a:rPr lang="zh-CN" altLang="en-US" sz="3200" b="1" dirty="0">
                <a:solidFill>
                  <a:srgbClr val="0070C0"/>
                </a:solidFill>
              </a:rPr>
              <a:t>死</a:t>
            </a:r>
            <a:r>
              <a:rPr lang="en-US" altLang="zh-CN" sz="3200" b="1" dirty="0">
                <a:solidFill>
                  <a:srgbClr val="0070C0"/>
                </a:solidFill>
              </a:rPr>
              <a:t>7</a:t>
            </a:r>
            <a:r>
              <a:rPr lang="zh-CN" altLang="en-US" sz="3200" b="1" dirty="0">
                <a:solidFill>
                  <a:srgbClr val="0070C0"/>
                </a:solidFill>
              </a:rPr>
              <a:t>伤事故。</a:t>
            </a:r>
            <a:r>
              <a:rPr lang="en-US" altLang="zh-CN" sz="3200" b="1" dirty="0">
                <a:solidFill>
                  <a:srgbClr val="0070C0"/>
                </a:solidFill>
              </a:rPr>
              <a:t>13</a:t>
            </a:r>
            <a:r>
              <a:rPr lang="zh-CN" altLang="en-US" sz="3200" b="1" dirty="0">
                <a:solidFill>
                  <a:srgbClr val="0070C0"/>
                </a:solidFill>
              </a:rPr>
              <a:t>日</a:t>
            </a:r>
            <a:r>
              <a:rPr lang="en-US" altLang="zh-CN" sz="3200" b="1" dirty="0">
                <a:solidFill>
                  <a:srgbClr val="0070C0"/>
                </a:solidFill>
              </a:rPr>
              <a:t>8</a:t>
            </a:r>
            <a:r>
              <a:rPr lang="zh-CN" altLang="en-US" sz="3200" b="1" dirty="0">
                <a:solidFill>
                  <a:srgbClr val="0070C0"/>
                </a:solidFill>
              </a:rPr>
              <a:t>时</a:t>
            </a:r>
            <a:r>
              <a:rPr lang="en-US" altLang="zh-CN" sz="3200" b="1" dirty="0">
                <a:solidFill>
                  <a:srgbClr val="0070C0"/>
                </a:solidFill>
              </a:rPr>
              <a:t>10</a:t>
            </a:r>
            <a:r>
              <a:rPr lang="zh-CN" altLang="en-US" sz="3200" b="1" dirty="0">
                <a:solidFill>
                  <a:srgbClr val="0070C0"/>
                </a:solidFill>
              </a:rPr>
              <a:t>分许，</a:t>
            </a:r>
            <a:r>
              <a:rPr lang="en-US" altLang="zh-CN" sz="3200" b="1" dirty="0">
                <a:solidFill>
                  <a:srgbClr val="0070C0"/>
                </a:solidFill>
              </a:rPr>
              <a:t>9</a:t>
            </a:r>
            <a:r>
              <a:rPr lang="zh-CN" altLang="en-US" sz="3200" b="1" dirty="0">
                <a:solidFill>
                  <a:srgbClr val="0070C0"/>
                </a:solidFill>
              </a:rPr>
              <a:t>名作业人员在冷却蓬灰时，不慎被溢出的水、汽烫伤。事故造成</a:t>
            </a:r>
            <a:r>
              <a:rPr lang="en-US" altLang="zh-CN" sz="3200" b="1" dirty="0">
                <a:solidFill>
                  <a:srgbClr val="0070C0"/>
                </a:solidFill>
              </a:rPr>
              <a:t>2</a:t>
            </a:r>
            <a:r>
              <a:rPr lang="zh-CN" altLang="en-US" sz="3200" b="1" dirty="0">
                <a:solidFill>
                  <a:srgbClr val="0070C0"/>
                </a:solidFill>
              </a:rPr>
              <a:t>人死亡，</a:t>
            </a:r>
            <a:r>
              <a:rPr lang="en-US" altLang="zh-CN" sz="3200" b="1" dirty="0">
                <a:solidFill>
                  <a:srgbClr val="0070C0"/>
                </a:solidFill>
              </a:rPr>
              <a:t>2</a:t>
            </a:r>
            <a:r>
              <a:rPr lang="zh-CN" altLang="en-US" sz="3200" b="1" dirty="0">
                <a:solidFill>
                  <a:srgbClr val="0070C0"/>
                </a:solidFill>
              </a:rPr>
              <a:t>人重伤，</a:t>
            </a:r>
            <a:r>
              <a:rPr lang="en-US" altLang="zh-CN" sz="3200" b="1" dirty="0">
                <a:solidFill>
                  <a:srgbClr val="0070C0"/>
                </a:solidFill>
              </a:rPr>
              <a:t>5</a:t>
            </a:r>
            <a:r>
              <a:rPr lang="zh-CN" altLang="en-US" sz="3200" b="1" dirty="0">
                <a:solidFill>
                  <a:srgbClr val="0070C0"/>
                </a:solidFill>
              </a:rPr>
              <a:t>人轻伤。事故发生后，立即采取应急措施，将伤者送往天水新天坛医院、天水祥麟烧伤医院进行救治。</a:t>
            </a:r>
            <a:r>
              <a:rPr lang="en-US" altLang="zh-CN" sz="3200" b="1" dirty="0">
                <a:solidFill>
                  <a:srgbClr val="0070C0"/>
                </a:solidFill>
              </a:rPr>
              <a:t>9</a:t>
            </a:r>
            <a:r>
              <a:rPr lang="zh-CN" altLang="en-US" sz="3200" b="1" dirty="0">
                <a:solidFill>
                  <a:srgbClr val="0070C0"/>
                </a:solidFill>
              </a:rPr>
              <a:t>名受伤人员中，</a:t>
            </a:r>
            <a:r>
              <a:rPr lang="en-US" altLang="zh-CN" sz="3200" b="1" dirty="0">
                <a:solidFill>
                  <a:srgbClr val="0070C0"/>
                </a:solidFill>
              </a:rPr>
              <a:t>2</a:t>
            </a:r>
            <a:r>
              <a:rPr lang="zh-CN" altLang="en-US" sz="3200" b="1" dirty="0">
                <a:solidFill>
                  <a:srgbClr val="0070C0"/>
                </a:solidFill>
              </a:rPr>
              <a:t>人因伤势过重经抢救无效死亡。</a:t>
            </a:r>
            <a:endParaRPr lang="zh-CN" altLang="en-US" sz="3200" b="1" dirty="0">
              <a:solidFill>
                <a:srgbClr val="0070C0"/>
              </a:solidFill>
            </a:endParaRPr>
          </a:p>
          <a:p>
            <a:pPr>
              <a:buNone/>
            </a:pPr>
            <a:endParaRPr lang="zh-CN" altLang="en-US" sz="2800" dirty="0">
              <a:solidFill>
                <a:srgbClr val="0070C0"/>
              </a:solidFill>
            </a:endParaRPr>
          </a:p>
          <a:p>
            <a:pPr>
              <a:buNone/>
            </a:pPr>
            <a:endParaRPr lang="zh-CN" altLang="en-US" sz="2800" dirty="0">
              <a:solidFill>
                <a:srgbClr val="0070C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894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8944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8944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（三）作业项目危险因素控制措施的编制和执行程序</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、危险因素控制措施分类：</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）一般性作业项目，由工作负责人逐项对照规程和事先编制的《</a:t>
            </a:r>
            <a:r>
              <a:rPr lang="zh-CN" altLang="en-US" sz="2400" dirty="0">
                <a:solidFill>
                  <a:srgbClr val="002060"/>
                </a:solidFill>
              </a:rPr>
              <a:t>作业项目危险因素控制措施表册》中有关措施要求，在填写工作票同时，由工作负责人填写“危险因素控制措施卡”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复杂的检修作业项目、大小修、公用系统检修、技改工程及多班组的作业等，应由车间或生技部门负责人主持分析查找危险因素，并按专业制定安全、组织、技术措施方案。并由作业班组工作负责人填写“危险因素控制措施卡”与工作票一并执行．</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）复杂的电气倒闸操作和重要的热力系统操作，也要在操作前由班长组织，重大特殊的操作由专业主任或技术员组织，在操作前进行危险因素分析，执行“危险因素控制措施卡”的规定。</a:t>
            </a:r>
            <a:endParaRPr lang="zh-CN" altLang="en-US" sz="2400" dirty="0">
              <a:solidFill>
                <a:srgbClr val="002060"/>
              </a:solidFill>
            </a:endParaRPr>
          </a:p>
        </p:txBody>
      </p:sp>
    </p:spTree>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904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9046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9046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（四）关于执行作业中危险因素控制措施几点要求：</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提出作业中危险因素控制措施，完全是对现行工作票制度必要的补充和加强，不能取而代之。其目的是弥补现行工作票制度中，所列安全措施在作业全过程各个环节的不足之处，以及作业中动态变化的安全要求。</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为达到控制作业中危险因素的目的，应熟悉和掌握作业项目危险点的分析和确认，认真实施生产作业危险因素控制卡。做到危险点分析准确，措施严密，职责明确，并不断提高现场作业标准化、规范化管理水平。</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、制定的危险因素控制措施，必须符合安规、现场规程、专业技术工艺规程及反事故措施等有关规定；并要符合现场实际，针对性和可操作性强。</a:t>
            </a:r>
            <a:endParaRPr lang="zh-CN" altLang="en-US" sz="2400" dirty="0">
              <a:solidFill>
                <a:srgbClr val="C00000"/>
              </a:solidFill>
            </a:endParaRPr>
          </a:p>
        </p:txBody>
      </p:sp>
    </p:spTree>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914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9149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9149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为使作业危险因素控制措施能认真贯彻执行，防止走过场，班长、工作负责人、工作班成员和措施审批人员、措施执行人、监护人必须各自认真履行“安全职责”，做到责任到位，以确保作业全过程安全地进行。</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、参加作业人员应持有安全资格证，实习人员和临时用工必须经安全教育和“安规”学习考试合格，否则不得参加作业工作；对实习人员、临时工的现场作业要加强监护和指导。</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6</a:t>
            </a:r>
            <a:r>
              <a:rPr lang="zh-CN" altLang="en-US" sz="2400" dirty="0">
                <a:solidFill>
                  <a:srgbClr val="C00000"/>
                </a:solidFill>
              </a:rPr>
              <a:t>、参加作业的人员在工作中应严格遵守安规、专业规程有关规定，认真贯彻执行危险因素控制措施的各项要求，规范作业行为，做到标准化作业，确保人身、设备安全。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7</a:t>
            </a:r>
            <a:r>
              <a:rPr lang="zh-CN" altLang="en-US" sz="2400" dirty="0">
                <a:solidFill>
                  <a:srgbClr val="C00000"/>
                </a:solidFill>
              </a:rPr>
              <a:t>、搞好危险点分析控制要做到“五不”：一是不照抄，二是不空洞，三是不片面，四是不鲁莽，五是不零碎。</a:t>
            </a:r>
            <a:endParaRPr lang="zh-CN" altLang="en-US" sz="2400" dirty="0">
              <a:solidFill>
                <a:srgbClr val="C00000"/>
              </a:solidFill>
            </a:endParaRPr>
          </a:p>
        </p:txBody>
      </p:sp>
    </p:spTree>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925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9251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92517"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a:t>      </a:t>
            </a:r>
            <a:r>
              <a:rPr lang="en-US" altLang="zh-CN" sz="2400">
                <a:solidFill>
                  <a:srgbClr val="C00000"/>
                </a:solidFill>
              </a:rPr>
              <a:t>⑸</a:t>
            </a:r>
            <a:r>
              <a:rPr lang="zh-CN" altLang="en-US" sz="2400">
                <a:solidFill>
                  <a:srgbClr val="C00000"/>
                </a:solidFill>
              </a:rPr>
              <a:t>作业开工前，工作负责人在向全体作业人员交待工作票安全措施和安全注意事项同时，应宣讲已经审核批准的“危险因素控制措施卡”的措施要求，检查所列各项措施是否已正确执行。</a:t>
            </a:r>
            <a:endParaRPr lang="zh-CN" altLang="en-US" sz="2400">
              <a:solidFill>
                <a:srgbClr val="C00000"/>
              </a:solidFill>
            </a:endParaRPr>
          </a:p>
          <a:p>
            <a:pPr>
              <a:buNone/>
            </a:pPr>
            <a:r>
              <a:rPr lang="zh-CN" altLang="en-US" sz="2400">
                <a:solidFill>
                  <a:srgbClr val="C00000"/>
                </a:solidFill>
              </a:rPr>
              <a:t>      </a:t>
            </a:r>
            <a:r>
              <a:rPr lang="en-US" altLang="zh-CN" sz="2400">
                <a:solidFill>
                  <a:srgbClr val="C00000"/>
                </a:solidFill>
              </a:rPr>
              <a:t>⑹</a:t>
            </a:r>
            <a:r>
              <a:rPr lang="zh-CN" altLang="en-US" sz="2400">
                <a:solidFill>
                  <a:srgbClr val="C00000"/>
                </a:solidFill>
              </a:rPr>
              <a:t>作业全过程中，全体工作人员严格遵守</a:t>
            </a:r>
            <a:r>
              <a:rPr lang="en-US" altLang="zh-CN" sz="2400">
                <a:solidFill>
                  <a:srgbClr val="C00000"/>
                </a:solidFill>
              </a:rPr>
              <a:t>《</a:t>
            </a:r>
            <a:r>
              <a:rPr lang="zh-CN" altLang="en-US" sz="2400">
                <a:solidFill>
                  <a:srgbClr val="C00000"/>
                </a:solidFill>
              </a:rPr>
              <a:t>安规</a:t>
            </a:r>
            <a:r>
              <a:rPr lang="en-US" altLang="zh-CN" sz="2400">
                <a:solidFill>
                  <a:srgbClr val="C00000"/>
                </a:solidFill>
              </a:rPr>
              <a:t>》</a:t>
            </a:r>
            <a:r>
              <a:rPr lang="zh-CN" altLang="en-US" sz="2400">
                <a:solidFill>
                  <a:srgbClr val="C00000"/>
                </a:solidFill>
              </a:rPr>
              <a:t>的规定，认真执行“危险因素控制措施卡”各项措施要求。工作负责人在工作监护中，随时监督检查每个工作人员执行安全措施的情况。</a:t>
            </a:r>
            <a:endParaRPr lang="zh-CN" altLang="en-US" sz="2400">
              <a:solidFill>
                <a:srgbClr val="C00000"/>
              </a:solidFill>
            </a:endParaRPr>
          </a:p>
          <a:p>
            <a:pPr>
              <a:buNone/>
            </a:pPr>
            <a:r>
              <a:rPr lang="zh-CN" altLang="en-US" sz="2400">
                <a:solidFill>
                  <a:srgbClr val="C00000"/>
                </a:solidFill>
              </a:rPr>
              <a:t>      </a:t>
            </a:r>
            <a:r>
              <a:rPr lang="en-US" altLang="zh-CN" sz="2400">
                <a:solidFill>
                  <a:srgbClr val="C00000"/>
                </a:solidFill>
              </a:rPr>
              <a:t>⑺</a:t>
            </a:r>
            <a:r>
              <a:rPr lang="zh-CN" altLang="en-US" sz="2400">
                <a:solidFill>
                  <a:srgbClr val="C00000"/>
                </a:solidFill>
              </a:rPr>
              <a:t>班长、车间管理人员、部门专业人员和各级安全监察人员应经常深入作业现场监督检查“危险因素控制措施卡”是否正确执行，及时纠正违章现象。</a:t>
            </a:r>
            <a:endParaRPr lang="zh-CN" altLang="en-US" sz="2400">
              <a:solidFill>
                <a:srgbClr val="C00000"/>
              </a:solidFill>
            </a:endParaRPr>
          </a:p>
          <a:p>
            <a:pPr>
              <a:buNone/>
            </a:pPr>
            <a:r>
              <a:rPr lang="zh-CN" altLang="en-US" sz="2400">
                <a:solidFill>
                  <a:srgbClr val="C00000"/>
                </a:solidFill>
              </a:rPr>
              <a:t>      </a:t>
            </a:r>
            <a:r>
              <a:rPr lang="en-US" altLang="zh-CN" sz="2400">
                <a:solidFill>
                  <a:srgbClr val="C00000"/>
                </a:solidFill>
              </a:rPr>
              <a:t>⑻</a:t>
            </a:r>
            <a:r>
              <a:rPr lang="zh-CN" altLang="en-US" sz="2400">
                <a:solidFill>
                  <a:srgbClr val="C00000"/>
                </a:solidFill>
              </a:rPr>
              <a:t>每次作业结束后，要及时总结危险因素分析、措施制定及执行中存在的问题，不断改进完善，为下次进行同类作业提供危险因素控制卡好的经验。</a:t>
            </a:r>
            <a:endParaRPr lang="zh-CN" altLang="en-US" sz="2400">
              <a:solidFill>
                <a:srgbClr val="C00000"/>
              </a:solidFill>
            </a:endParaRPr>
          </a:p>
        </p:txBody>
      </p:sp>
    </p:spTree>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935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9354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9354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２、重大危险源控制系统的组成</a:t>
            </a:r>
            <a:r>
              <a:rPr lang="zh-CN" altLang="en-US" sz="2400" dirty="0">
                <a:solidFill>
                  <a:srgbClr val="002060"/>
                </a:solidFill>
              </a:rPr>
              <a:t>。主要由以下几个部分组成。</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1</a:t>
            </a:r>
            <a:r>
              <a:rPr lang="zh-CN" altLang="en-US" sz="2400" b="1" dirty="0">
                <a:solidFill>
                  <a:srgbClr val="002060"/>
                </a:solidFill>
              </a:rPr>
              <a:t>）重大危险源的辨识</a:t>
            </a:r>
            <a:r>
              <a:rPr lang="zh-CN" altLang="en-US" sz="2400" dirty="0">
                <a:solidFill>
                  <a:srgbClr val="002060"/>
                </a:solidFill>
              </a:rPr>
              <a:t>。通过危险物质及其临界量标准，可以确定哪些是可能发生事故的潜在危险源。</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2</a:t>
            </a:r>
            <a:r>
              <a:rPr lang="zh-CN" altLang="en-US" sz="2400" b="1" dirty="0">
                <a:solidFill>
                  <a:srgbClr val="002060"/>
                </a:solidFill>
              </a:rPr>
              <a:t>）重大危险源的评估</a:t>
            </a:r>
            <a:r>
              <a:rPr lang="zh-CN" altLang="en-US" sz="2400" dirty="0">
                <a:solidFill>
                  <a:srgbClr val="002060"/>
                </a:solidFill>
              </a:rPr>
              <a:t>。根据危险物质及其临界量标准进行重大危险源辨识和确认后，就应对其进行风险分析评价。</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辨识各类危险因素及其原因与机制。</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依次评价已辨识的危险事件发生的概率。</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评价危险事件的后果、</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进行风险评价，即评价危险事件发生概率和发生后果的联合作用。</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风险控制，即将上述评价结果与安全目标值进行比较，检查风险值是否达到了可接受水平，否则需进一步采取措施。</a:t>
            </a:r>
            <a:endParaRPr lang="zh-CN" altLang="en-US" sz="2400" dirty="0">
              <a:solidFill>
                <a:srgbClr val="002060"/>
              </a:solidFill>
            </a:endParaRPr>
          </a:p>
        </p:txBody>
      </p:sp>
    </p:spTree>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945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9456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9456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solidFill>
                  <a:srgbClr val="002060"/>
                </a:solidFill>
              </a:rPr>
              <a:t>3</a:t>
            </a:r>
            <a:r>
              <a:rPr lang="zh-CN" altLang="en-US" sz="2400" b="1" dirty="0">
                <a:solidFill>
                  <a:srgbClr val="002060"/>
                </a:solidFill>
              </a:rPr>
              <a:t>）重大危险源的管理</a:t>
            </a:r>
            <a:r>
              <a:rPr lang="zh-CN" altLang="en-US" sz="2400" dirty="0">
                <a:solidFill>
                  <a:srgbClr val="002060"/>
                </a:solidFill>
              </a:rPr>
              <a:t>。企业应对本单位的安全生产负主要责任。在对重大危险源进行辨识和评价后，应针对每一个重大危险源制定出一套严格的安全管理制度，通过技术措施和组织措施对重大危险源进行严格控制和管理。</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4</a:t>
            </a:r>
            <a:r>
              <a:rPr lang="zh-CN" altLang="en-US" sz="2400" b="1" dirty="0">
                <a:solidFill>
                  <a:srgbClr val="002060"/>
                </a:solidFill>
              </a:rPr>
              <a:t>）重大危险源的安全报告</a:t>
            </a:r>
            <a:r>
              <a:rPr lang="zh-CN" altLang="en-US" sz="2400" dirty="0">
                <a:solidFill>
                  <a:srgbClr val="002060"/>
                </a:solidFill>
              </a:rPr>
              <a:t>。要求企业应在规定的期限内，对已辨识和评价的重大危险源向政府主管部门提交安全报告</a:t>
            </a:r>
            <a:r>
              <a:rPr lang="en-US" altLang="zh-CN" sz="2400" dirty="0">
                <a:solidFill>
                  <a:srgbClr val="002060"/>
                </a:solidFill>
              </a:rPr>
              <a:t>,</a:t>
            </a:r>
            <a:r>
              <a:rPr lang="zh-CN" altLang="en-US" sz="2400" dirty="0">
                <a:solidFill>
                  <a:srgbClr val="002060"/>
                </a:solidFill>
              </a:rPr>
              <a:t>如属新建的有重大危害性的设施，则应在其投人运转之前提交安全报告。安全报告应详细说明重大危险源的情况、可能引发事故的危险因素以及前提条件，安全操作和预防失误的控制措施，事故发生的可能性及限制事故后果的应急救援预案等。</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安全报告应根据重大危险源的变化以及新知识和技术进展的情况进行修改和增补，并由政府主管部门经常进行检查和评审。</a:t>
            </a:r>
            <a:endParaRPr lang="zh-CN" altLang="en-US" sz="2400" dirty="0">
              <a:solidFill>
                <a:srgbClr val="002060"/>
              </a:solidFill>
            </a:endParaRPr>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955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9558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9558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FF0000"/>
                </a:solidFill>
              </a:rPr>
              <a:t>      </a:t>
            </a:r>
            <a:r>
              <a:rPr lang="en-US" altLang="zh-CN" sz="2400" dirty="0">
                <a:solidFill>
                  <a:srgbClr val="FF0000"/>
                </a:solidFill>
              </a:rPr>
              <a:t>5</a:t>
            </a:r>
            <a:r>
              <a:rPr lang="zh-CN" altLang="en-US" sz="2400" dirty="0">
                <a:solidFill>
                  <a:srgbClr val="FF0000"/>
                </a:solidFill>
              </a:rPr>
              <a:t>）事故应急救援预案。事故应急救援预案是重大危险源控制系统的重要组成部分。企业应负责制定现场事故应急教援预案，并且定期检验和评估现场事故应急救援预案和程序的有效程度，以及在必要时进行修订。场外事故应急教援预案，由政府主管部门根据企业提供的安全报告和有关资料制定。事故应急救援预案的自的是抑制突发事件，减少事故对工人、居民和环境的危害。因此，事故应急救援预案应提出详尽、实用、明确和有效的技术措施与组织措施。政府主管部门应保证将发生事故时要采取的安全措施和正确做法的有关资料散发给可能受事故影响的公众，并保证公众充分了解发生重大事故时的安全措施，一旦发生重大事故，应尽快报警。每隔适当的时间应修订和重新散发事故应急救援预案宣传材料。</a:t>
            </a:r>
            <a:endParaRPr lang="zh-CN" altLang="en-US" sz="2400" dirty="0">
              <a:solidFill>
                <a:srgbClr val="FF0000"/>
              </a:solidFill>
            </a:endParaRPr>
          </a:p>
        </p:txBody>
      </p:sp>
    </p:spTree>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966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9661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9661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四、重大危险源安全管理</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、公司建立有完整有效的安全生产管理运行体系，有关</a:t>
            </a:r>
            <a:r>
              <a:rPr lang="zh-CN" altLang="en-US" sz="2400" dirty="0">
                <a:solidFill>
                  <a:srgbClr val="C00000"/>
                </a:solidFill>
              </a:rPr>
              <a:t>部门按职责分工对重大危险源进行业务管理，重大危险源所在车间按安全管理制度负责其生产操作控制、检查、检修等日常管理。</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、重大危险源由车间识别、申报、编制救援预案，安全监督部组织评价；</a:t>
            </a:r>
            <a:r>
              <a:rPr lang="zh-CN" altLang="en-US" sz="2400" dirty="0">
                <a:solidFill>
                  <a:srgbClr val="C00000"/>
                </a:solidFill>
              </a:rPr>
              <a:t>生产管理部编制运行控制措施及编制操作规程，报请公司领导审核批准后下发各有关单位执行。</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对已经列入重大危险援的设施、设备、装置、岗位，定期进行设备及操作安全检查，检查出来的事故隐患，保证资金、技术的投入使其能够得到及时整改，确保重大危险源的安全控制，每年对重大危险源进行一次评价。</a:t>
            </a:r>
            <a:br>
              <a:rPr lang="en-US" altLang="zh-CN" sz="2400" dirty="0">
                <a:solidFill>
                  <a:srgbClr val="C00000"/>
                </a:solidFill>
              </a:rPr>
            </a:br>
            <a:r>
              <a:rPr lang="en-US" altLang="zh-CN" sz="2400" dirty="0">
                <a:solidFill>
                  <a:srgbClr val="C00000"/>
                </a:solidFill>
              </a:rPr>
              <a:t>   4</a:t>
            </a:r>
            <a:r>
              <a:rPr lang="zh-CN" altLang="en-US" sz="2400" dirty="0">
                <a:solidFill>
                  <a:srgbClr val="C00000"/>
                </a:solidFill>
              </a:rPr>
              <a:t>、每两年对本公司的重大危险源进行一次安全评估，将安全评估报告报送安全生产监督管理局备案。</a:t>
            </a:r>
            <a:endParaRPr lang="zh-CN" altLang="en-US" sz="2400" dirty="0">
              <a:solidFill>
                <a:srgbClr val="C00000"/>
              </a:solidFill>
            </a:endParaRPr>
          </a:p>
        </p:txBody>
      </p:sp>
    </p:spTree>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976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9763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9763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、剧毒化学品重大危险源的生产企业应对本单位的生产储存装置每年进行一次安全评价，其他危险化学品重大危险源生产经营单位应对本单位的生产储存装置每两年进行一次安全评价。</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6</a:t>
            </a:r>
            <a:r>
              <a:rPr lang="zh-CN" altLang="en-US" sz="2400" dirty="0">
                <a:solidFill>
                  <a:srgbClr val="C00000"/>
                </a:solidFill>
              </a:rPr>
              <a:t>、根据重大危险源生产工艺要求和技术性能，制定完善的安全规程、安全检查制度和员工的安全教育培训制度。</a:t>
            </a:r>
            <a:r>
              <a:rPr lang="en-US" altLang="zh-CN" sz="2400" dirty="0">
                <a:solidFill>
                  <a:srgbClr val="C00000"/>
                </a:solidFill>
              </a:rPr>
              <a:t> </a:t>
            </a:r>
            <a:br>
              <a:rPr lang="en-US" altLang="zh-CN" sz="2400" dirty="0">
                <a:solidFill>
                  <a:srgbClr val="C00000"/>
                </a:solidFill>
              </a:rPr>
            </a:br>
            <a:r>
              <a:rPr lang="en-US" altLang="zh-CN" sz="2400" dirty="0">
                <a:solidFill>
                  <a:srgbClr val="C00000"/>
                </a:solidFill>
              </a:rPr>
              <a:t>    7</a:t>
            </a:r>
            <a:r>
              <a:rPr lang="zh-CN" altLang="en-US" sz="2400" dirty="0">
                <a:solidFill>
                  <a:srgbClr val="C00000"/>
                </a:solidFill>
              </a:rPr>
              <a:t>、重大危险源岗位操作人员必须经过安全技术、生产岗位操作规程的培训，取得安全作业证及相关资格才能上岗独立操作。</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8</a:t>
            </a:r>
            <a:r>
              <a:rPr lang="zh-CN" altLang="en-US" sz="2400" dirty="0">
                <a:solidFill>
                  <a:srgbClr val="C00000"/>
                </a:solidFill>
              </a:rPr>
              <a:t>、在重大危险源的现场必须设置明显的安全警示标志，并加强重大危险源的监控和有关设备、设施的安全管理。</a:t>
            </a:r>
            <a:r>
              <a:rPr lang="en-US" altLang="zh-CN" sz="2400" dirty="0">
                <a:solidFill>
                  <a:srgbClr val="C00000"/>
                </a:solidFill>
              </a:rPr>
              <a:t> </a:t>
            </a:r>
            <a:br>
              <a:rPr lang="en-US" altLang="zh-CN" sz="2400" dirty="0">
                <a:solidFill>
                  <a:srgbClr val="C00000"/>
                </a:solidFill>
              </a:rPr>
            </a:br>
            <a:r>
              <a:rPr lang="en-US" altLang="zh-CN" sz="2400" dirty="0">
                <a:solidFill>
                  <a:srgbClr val="C00000"/>
                </a:solidFill>
              </a:rPr>
              <a:t>    9</a:t>
            </a:r>
            <a:r>
              <a:rPr lang="zh-CN" altLang="en-US" sz="2400" dirty="0">
                <a:solidFill>
                  <a:srgbClr val="C00000"/>
                </a:solidFill>
              </a:rPr>
              <a:t>、重大危险源运行时，操作人员应认真执行有关安全运行的规章制度，做好运行值班记录和交接班记录，严格遵守劳动纪律，不得擅离职守，不得做与本岗位无关的事。</a:t>
            </a:r>
            <a:r>
              <a:rPr lang="en-US" altLang="zh-CN" sz="2400" dirty="0">
                <a:solidFill>
                  <a:srgbClr val="C00000"/>
                </a:solidFill>
              </a:rPr>
              <a:t> </a:t>
            </a:r>
            <a:br>
              <a:rPr lang="en-US" altLang="zh-CN" sz="2400" dirty="0">
                <a:solidFill>
                  <a:srgbClr val="C00000"/>
                </a:solidFill>
              </a:rPr>
            </a:br>
            <a:endParaRPr lang="zh-CN" altLang="en-US" sz="2400" dirty="0">
              <a:solidFill>
                <a:srgbClr val="C00000"/>
              </a:solidFill>
            </a:endParaRPr>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986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9866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9866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C00000"/>
                </a:solidFill>
              </a:rPr>
              <a:t>10</a:t>
            </a:r>
            <a:r>
              <a:rPr lang="zh-CN" altLang="en-US" sz="2400" dirty="0">
                <a:solidFill>
                  <a:srgbClr val="C00000"/>
                </a:solidFill>
              </a:rPr>
              <a:t>、值班人员必须按规定对所有危险源进行一次检查记录，发现问题及时上报。重大危险源有严重缺陷，难以保证安全运行时，操作人员应及时向负责人报告，公司负责人应及时妥善处理。</a:t>
            </a:r>
            <a:r>
              <a:rPr lang="en-US" altLang="zh-CN" sz="2400" dirty="0">
                <a:solidFill>
                  <a:srgbClr val="C00000"/>
                </a:solidFill>
              </a:rPr>
              <a:t>  </a:t>
            </a:r>
            <a:br>
              <a:rPr lang="en-US" altLang="zh-CN" sz="2400" dirty="0">
                <a:solidFill>
                  <a:srgbClr val="C00000"/>
                </a:solidFill>
              </a:rPr>
            </a:br>
            <a:r>
              <a:rPr lang="en-US" altLang="zh-CN" sz="2400" dirty="0">
                <a:solidFill>
                  <a:srgbClr val="C00000"/>
                </a:solidFill>
              </a:rPr>
              <a:t>   11</a:t>
            </a:r>
            <a:r>
              <a:rPr lang="zh-CN" altLang="en-US" sz="2400" dirty="0">
                <a:solidFill>
                  <a:srgbClr val="C00000"/>
                </a:solidFill>
              </a:rPr>
              <a:t>、成立应急救援组织机构，组建应急救援队伍，配备应急救援装备和器材。制定详尽的重大危险源事故应急救援预案，落实应急救援预案的各项措施。每两年进行一次事故应急救援演练。</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12</a:t>
            </a:r>
            <a:r>
              <a:rPr lang="zh-CN" altLang="en-US" sz="2400" dirty="0">
                <a:solidFill>
                  <a:srgbClr val="C00000"/>
                </a:solidFill>
              </a:rPr>
              <a:t>、发电企业生产设备构成国家规定的重大危险源，都要严格执行国家、行业标准。对存在安全隐患的重大危险源，必须制定整改方案，落实整改措施和整改责任人，立即整改。</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）火力发电厂灰坝的管理要严格执行《火力发电厂灰坝管理规定》</a:t>
            </a:r>
            <a:r>
              <a:rPr lang="zh-CN" altLang="en-US" sz="2400" dirty="0">
                <a:solidFill>
                  <a:srgbClr val="C00000"/>
                </a:solidFill>
              </a:rPr>
              <a:t>，委托有资质的单位进行监督和技术服务工作。做好坝体监测，保持坝前干滩，保持坝体护坡完整，定期巡视，确保灰坝安全。落实防止环境污染的各项措施。</a:t>
            </a:r>
            <a:endParaRPr lang="zh-CN" altLang="en-US" sz="2400" dirty="0">
              <a:solidFill>
                <a:srgbClr val="C00000"/>
              </a:solidFill>
            </a:endParaRPr>
          </a:p>
          <a:p>
            <a:r>
              <a:rPr lang="en-US" altLang="zh-CN" sz="2400" dirty="0">
                <a:solidFill>
                  <a:srgbClr val="C00000"/>
                </a:solidFill>
              </a:rPr>
              <a:t>   </a:t>
            </a:r>
            <a:endParaRPr lang="zh-CN" altLang="en-US" sz="2400" dirty="0">
              <a:solidFill>
                <a:srgbClr val="C00000"/>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45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458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24581" name="Rectangle 3"/>
          <p:cNvSpPr>
            <a:spLocks noGrp="1"/>
          </p:cNvSpPr>
          <p:nvPr>
            <p:ph type="body" idx="4294967295"/>
          </p:nvPr>
        </p:nvSpPr>
        <p:spPr>
          <a:xfrm>
            <a:off x="1809750" y="1571625"/>
            <a:ext cx="8715375" cy="5286375"/>
          </a:xfrm>
          <a:ln/>
        </p:spPr>
        <p:txBody>
          <a:bodyPr vert="horz" wrap="square" anchor="t" anchorCtr="0"/>
          <a:p>
            <a:pPr>
              <a:buNone/>
            </a:pPr>
            <a:r>
              <a:rPr lang="zh-CN" altLang="en-US" sz="3200" b="1" dirty="0"/>
              <a:t>   </a:t>
            </a:r>
            <a:r>
              <a:rPr lang="en-US" altLang="zh-CN" sz="3200" b="1" dirty="0">
                <a:solidFill>
                  <a:srgbClr val="0070C0"/>
                </a:solidFill>
              </a:rPr>
              <a:t>14</a:t>
            </a:r>
            <a:r>
              <a:rPr lang="zh-CN" altLang="en-US" sz="3200" b="1" dirty="0">
                <a:solidFill>
                  <a:srgbClr val="0070C0"/>
                </a:solidFill>
              </a:rPr>
              <a:t>、</a:t>
            </a:r>
            <a:r>
              <a:rPr lang="en-US" altLang="zh-CN" sz="3200" b="1" dirty="0">
                <a:solidFill>
                  <a:srgbClr val="0070C0"/>
                </a:solidFill>
              </a:rPr>
              <a:t>2011</a:t>
            </a:r>
            <a:r>
              <a:rPr lang="zh-CN" altLang="en-US" sz="3200" b="1" dirty="0">
                <a:solidFill>
                  <a:srgbClr val="0070C0"/>
                </a:solidFill>
              </a:rPr>
              <a:t>年</a:t>
            </a:r>
            <a:r>
              <a:rPr lang="en-US" altLang="zh-CN" sz="3200" b="1" dirty="0">
                <a:solidFill>
                  <a:srgbClr val="0070C0"/>
                </a:solidFill>
              </a:rPr>
              <a:t>3</a:t>
            </a:r>
            <a:r>
              <a:rPr lang="zh-CN" altLang="en-US" sz="3200" b="1" dirty="0">
                <a:solidFill>
                  <a:srgbClr val="0070C0"/>
                </a:solidFill>
              </a:rPr>
              <a:t>月</a:t>
            </a:r>
            <a:r>
              <a:rPr lang="en-US" altLang="zh-CN" sz="3200" b="1" dirty="0">
                <a:solidFill>
                  <a:srgbClr val="0070C0"/>
                </a:solidFill>
              </a:rPr>
              <a:t>29</a:t>
            </a:r>
            <a:r>
              <a:rPr lang="zh-CN" altLang="en-US" sz="3200" b="1" dirty="0">
                <a:solidFill>
                  <a:srgbClr val="0070C0"/>
                </a:solidFill>
              </a:rPr>
              <a:t>日山西某发电厂锅炉一氧化碳中毒死亡事故。北京法耳迈特科技有限公司承包介休安泰集团发电厂</a:t>
            </a:r>
            <a:r>
              <a:rPr lang="en-US" altLang="zh-CN" sz="3200" b="1" dirty="0">
                <a:solidFill>
                  <a:srgbClr val="0070C0"/>
                </a:solidFill>
              </a:rPr>
              <a:t>25MW</a:t>
            </a:r>
            <a:r>
              <a:rPr lang="zh-CN" altLang="en-US" sz="3200" b="1" dirty="0">
                <a:solidFill>
                  <a:srgbClr val="0070C0"/>
                </a:solidFill>
              </a:rPr>
              <a:t>机组大修锅炉技术改造。</a:t>
            </a:r>
            <a:r>
              <a:rPr lang="en-US" altLang="zh-CN" sz="3200" b="1" dirty="0">
                <a:solidFill>
                  <a:srgbClr val="0070C0"/>
                </a:solidFill>
              </a:rPr>
              <a:t>3</a:t>
            </a:r>
            <a:r>
              <a:rPr lang="zh-CN" altLang="en-US" sz="3200" b="1" dirty="0">
                <a:solidFill>
                  <a:srgbClr val="0070C0"/>
                </a:solidFill>
              </a:rPr>
              <a:t>月</a:t>
            </a:r>
            <a:r>
              <a:rPr lang="en-US" altLang="zh-CN" sz="3200" b="1" dirty="0">
                <a:solidFill>
                  <a:srgbClr val="0070C0"/>
                </a:solidFill>
              </a:rPr>
              <a:t>29</a:t>
            </a:r>
            <a:r>
              <a:rPr lang="zh-CN" altLang="en-US" sz="3200" b="1" dirty="0">
                <a:solidFill>
                  <a:srgbClr val="0070C0"/>
                </a:solidFill>
              </a:rPr>
              <a:t>日</a:t>
            </a:r>
            <a:r>
              <a:rPr lang="en-US" altLang="zh-CN" sz="3200" b="1" dirty="0">
                <a:solidFill>
                  <a:srgbClr val="0070C0"/>
                </a:solidFill>
              </a:rPr>
              <a:t>13</a:t>
            </a:r>
            <a:r>
              <a:rPr lang="zh-CN" altLang="en-US" sz="3200" b="1" dirty="0">
                <a:solidFill>
                  <a:srgbClr val="0070C0"/>
                </a:solidFill>
              </a:rPr>
              <a:t>时</a:t>
            </a:r>
            <a:r>
              <a:rPr lang="en-US" altLang="zh-CN" sz="3200" b="1" dirty="0">
                <a:solidFill>
                  <a:srgbClr val="0070C0"/>
                </a:solidFill>
              </a:rPr>
              <a:t>24</a:t>
            </a:r>
            <a:r>
              <a:rPr lang="zh-CN" altLang="en-US" sz="3200" b="1" dirty="0">
                <a:solidFill>
                  <a:srgbClr val="0070C0"/>
                </a:solidFill>
              </a:rPr>
              <a:t>分，北京法耳迈特科技有限公司</a:t>
            </a:r>
            <a:r>
              <a:rPr lang="en-US" altLang="zh-CN" sz="3200" b="1" dirty="0">
                <a:solidFill>
                  <a:srgbClr val="0070C0"/>
                </a:solidFill>
              </a:rPr>
              <a:t>14</a:t>
            </a:r>
            <a:r>
              <a:rPr lang="zh-CN" altLang="en-US" sz="3200" b="1" dirty="0">
                <a:solidFill>
                  <a:srgbClr val="0070C0"/>
                </a:solidFill>
              </a:rPr>
              <a:t>人进行</a:t>
            </a:r>
            <a:r>
              <a:rPr lang="en-US" altLang="zh-CN" sz="3200" b="1" dirty="0">
                <a:solidFill>
                  <a:srgbClr val="0070C0"/>
                </a:solidFill>
              </a:rPr>
              <a:t>9</a:t>
            </a:r>
            <a:r>
              <a:rPr lang="zh-CN" altLang="en-US" sz="3200" b="1" dirty="0">
                <a:solidFill>
                  <a:srgbClr val="0070C0"/>
                </a:solidFill>
              </a:rPr>
              <a:t>号锅炉技术改造工作中，发生一氧化碳中毒事故；当班检修人员</a:t>
            </a:r>
            <a:r>
              <a:rPr lang="en-US" altLang="zh-CN" sz="3200" b="1" dirty="0">
                <a:solidFill>
                  <a:srgbClr val="0070C0"/>
                </a:solidFill>
              </a:rPr>
              <a:t>15</a:t>
            </a:r>
            <a:r>
              <a:rPr lang="zh-CN" altLang="en-US" sz="3200" b="1" dirty="0">
                <a:solidFill>
                  <a:srgbClr val="0070C0"/>
                </a:solidFill>
              </a:rPr>
              <a:t>人，事故发生后，又有</a:t>
            </a:r>
            <a:r>
              <a:rPr lang="en-US" altLang="zh-CN" sz="3200" b="1" dirty="0">
                <a:solidFill>
                  <a:srgbClr val="0070C0"/>
                </a:solidFill>
              </a:rPr>
              <a:t>2</a:t>
            </a:r>
            <a:r>
              <a:rPr lang="zh-CN" altLang="en-US" sz="3200" b="1" dirty="0">
                <a:solidFill>
                  <a:srgbClr val="0070C0"/>
                </a:solidFill>
              </a:rPr>
              <a:t>人进入现场抢救，现场人员共</a:t>
            </a:r>
            <a:r>
              <a:rPr lang="en-US" altLang="zh-CN" sz="3200" b="1" dirty="0">
                <a:solidFill>
                  <a:srgbClr val="0070C0"/>
                </a:solidFill>
              </a:rPr>
              <a:t>17</a:t>
            </a:r>
            <a:r>
              <a:rPr lang="zh-CN" altLang="en-US" sz="3200" b="1" dirty="0">
                <a:solidFill>
                  <a:srgbClr val="0070C0"/>
                </a:solidFill>
              </a:rPr>
              <a:t>人。发生</a:t>
            </a:r>
            <a:r>
              <a:rPr lang="en-US" altLang="zh-CN" sz="3200" b="1" dirty="0">
                <a:solidFill>
                  <a:srgbClr val="0070C0"/>
                </a:solidFill>
              </a:rPr>
              <a:t>10</a:t>
            </a:r>
            <a:r>
              <a:rPr lang="zh-CN" altLang="en-US" sz="3200" b="1" dirty="0">
                <a:solidFill>
                  <a:srgbClr val="0070C0"/>
                </a:solidFill>
              </a:rPr>
              <a:t>人一氧化碳中毒死亡事故。</a:t>
            </a:r>
            <a:endParaRPr lang="zh-CN" altLang="en-US" sz="3200" b="1" dirty="0">
              <a:solidFill>
                <a:srgbClr val="0070C0"/>
              </a:solidFill>
            </a:endParaRPr>
          </a:p>
          <a:p>
            <a:pPr>
              <a:buNone/>
            </a:pPr>
            <a:endParaRPr lang="zh-CN" altLang="en-US" sz="2800" dirty="0">
              <a:solidFill>
                <a:srgbClr val="0070C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996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9968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19968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t>2</a:t>
            </a:r>
            <a:r>
              <a:rPr lang="zh-CN" altLang="en-US" sz="2400" dirty="0"/>
              <a:t>）火力发电厂应划定油区，油区的设计应符合《石油库设计规范》的要求，设立不低于</a:t>
            </a:r>
            <a:r>
              <a:rPr lang="en-US" altLang="zh-CN" sz="2400" dirty="0"/>
              <a:t>2</a:t>
            </a:r>
            <a:r>
              <a:rPr lang="zh-CN" altLang="en-US" sz="2400" dirty="0"/>
              <a:t>米高的围墙、使用防爆电气设备、配置泡沫消防系统。每两年检查一次燃油储罐下部、底部罐体腐蚀情况；每年抽查不少于</a:t>
            </a:r>
            <a:r>
              <a:rPr lang="en-US" altLang="zh-CN" sz="2400" dirty="0"/>
              <a:t>5</a:t>
            </a:r>
            <a:r>
              <a:rPr lang="zh-CN" altLang="en-US" sz="2400" dirty="0"/>
              <a:t>个燃油母管弯头厚度；燃油系统检修时抽查燃油母管焊缝数量不少于</a:t>
            </a:r>
            <a:r>
              <a:rPr lang="en-US" altLang="zh-CN" sz="2400" dirty="0"/>
              <a:t>50%</a:t>
            </a:r>
            <a:r>
              <a:rPr lang="zh-CN" altLang="en-US" sz="2400" dirty="0"/>
              <a:t>，如发现问题应全部检查。</a:t>
            </a:r>
            <a:endParaRPr lang="zh-CN" altLang="en-US" sz="2400" dirty="0"/>
          </a:p>
          <a:p>
            <a:pPr>
              <a:buNone/>
            </a:pPr>
            <a:r>
              <a:rPr lang="zh-CN" altLang="en-US" sz="2400" dirty="0"/>
              <a:t>     （</a:t>
            </a:r>
            <a:r>
              <a:rPr lang="en-US" altLang="zh-CN" sz="2400" dirty="0"/>
              <a:t>3</a:t>
            </a:r>
            <a:r>
              <a:rPr lang="zh-CN" altLang="en-US" sz="2400" dirty="0"/>
              <a:t>）严格执行国务院《</a:t>
            </a:r>
            <a:r>
              <a:rPr lang="zh-CN" altLang="en-US" sz="2400" dirty="0"/>
              <a:t>危险化学品安全管理条例》。发电企业的危险化学品仓库要按照危险化学品燃烧和灭火特点分开存储。根据物体的特点设置自然通风和机械通风装置，使用防爆电器。根据生产工作的需要，严格控制危险化学品的库存量。</a:t>
            </a:r>
            <a:endParaRPr lang="zh-CN" altLang="en-US" sz="2400" dirty="0"/>
          </a:p>
          <a:p>
            <a:pPr>
              <a:buNone/>
            </a:pPr>
            <a:r>
              <a:rPr lang="zh-CN" altLang="en-US" sz="2400" dirty="0"/>
              <a:t>     （</a:t>
            </a:r>
            <a:r>
              <a:rPr lang="en-US" altLang="zh-CN" sz="2400" dirty="0"/>
              <a:t>4</a:t>
            </a:r>
            <a:r>
              <a:rPr lang="zh-CN" altLang="en-US" sz="2400" dirty="0"/>
              <a:t>）新建电厂不得再设计供检修用的集中供应氧气、乙炔的集中供气站，原有装置应逐步淘汰。循环水加氯间、氯气储罐间，要安装气体泄漏报警装置，报警装置应联动机械通风和水喷淋装置。现场要配置个人防护用品。</a:t>
            </a:r>
            <a:endParaRPr lang="zh-CN" altLang="en-US" sz="2400" dirty="0"/>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007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0070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0070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C00000"/>
                </a:solidFill>
              </a:rPr>
              <a:t>（</a:t>
            </a:r>
            <a:r>
              <a:rPr lang="en-US" altLang="zh-CN" sz="2400" dirty="0">
                <a:solidFill>
                  <a:srgbClr val="C00000"/>
                </a:solidFill>
              </a:rPr>
              <a:t>5</a:t>
            </a:r>
            <a:r>
              <a:rPr lang="zh-CN" altLang="en-US" sz="2400" dirty="0">
                <a:solidFill>
                  <a:srgbClr val="C00000"/>
                </a:solidFill>
              </a:rPr>
              <a:t>）加强现有放射性物质的管理。做好在用放射性物质的保卫工作，相关人员要熟悉放射性物质的特性和防护知识，配备防护用品。淘汰的放射性物质必须移交当地公安或环境保护部门。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6</a:t>
            </a:r>
            <a:r>
              <a:rPr lang="zh-CN" altLang="en-US" sz="2400" dirty="0">
                <a:solidFill>
                  <a:srgbClr val="C00000"/>
                </a:solidFill>
              </a:rPr>
              <a:t>）化学试验室使用的有毒、爆炸、强腐蚀性药品，要执行双人验收、保管、发货、使用，双锁、双帐的管理要求，严防丢失。试验室的设计要符合国家规定。</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13</a:t>
            </a:r>
            <a:r>
              <a:rPr lang="zh-CN" altLang="en-US" sz="2400" dirty="0">
                <a:solidFill>
                  <a:srgbClr val="C00000"/>
                </a:solidFill>
              </a:rPr>
              <a:t>、除发电生产和施工现场的重大危险源外，发电企业所属的生活后勤、多种产业、以及由企业员工持股会等形式组成的企业，如存在重大危险源，企业必须统一监督管理，对加油站、制氧站</a:t>
            </a:r>
            <a:r>
              <a:rPr lang="zh-CN" altLang="en-US" sz="2400" dirty="0">
                <a:solidFill>
                  <a:srgbClr val="C00000"/>
                </a:solidFill>
              </a:rPr>
              <a:t>、制氢站、乙炔气厂等要严格执行国家的法律、法规、相关行业的规定，从业人员要做到持证上岗。落实防火防爆的有关规定，易燃、易爆物品的生产、储存量应低于国家规定的临界量。</a:t>
            </a:r>
            <a:endParaRPr lang="zh-CN" altLang="en-US" sz="2400" dirty="0">
              <a:solidFill>
                <a:srgbClr val="C00000"/>
              </a:solidFill>
            </a:endParaRPr>
          </a:p>
        </p:txBody>
      </p:sp>
    </p:spTree>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017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0173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0173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六、重大突发事件（事故）应急救援</a:t>
            </a:r>
            <a:r>
              <a:rPr lang="en-US" altLang="zh-CN" sz="2400" b="1" dirty="0">
                <a:solidFill>
                  <a:srgbClr val="002060"/>
                </a:solidFill>
              </a:rPr>
              <a:t>	</a:t>
            </a:r>
            <a:endParaRPr lang="zh-CN" altLang="en-US" sz="2400" dirty="0">
              <a:solidFill>
                <a:srgbClr val="002060"/>
              </a:solidFill>
            </a:endParaRPr>
          </a:p>
          <a:p>
            <a:pPr>
              <a:buNone/>
            </a:pPr>
            <a:r>
              <a:rPr lang="zh-CN" altLang="en-US" sz="2400" b="1" dirty="0">
                <a:solidFill>
                  <a:srgbClr val="002060"/>
                </a:solidFill>
              </a:rPr>
              <a:t>     （一）应急管理与突发事件</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、应急管理。</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(l)</a:t>
            </a:r>
            <a:r>
              <a:rPr lang="zh-CN" altLang="en-US" sz="2400" b="1" dirty="0">
                <a:solidFill>
                  <a:srgbClr val="002060"/>
                </a:solidFill>
              </a:rPr>
              <a:t>所谓应急</a:t>
            </a:r>
            <a:r>
              <a:rPr lang="zh-CN" altLang="en-US" sz="2400" dirty="0">
                <a:solidFill>
                  <a:srgbClr val="002060"/>
                </a:solidFill>
              </a:rPr>
              <a:t>，应为应对，急是紧急、危急。应急就是应对紧急事件，应对重大事故和突发事件。</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(2)</a:t>
            </a:r>
            <a:r>
              <a:rPr lang="zh-CN" altLang="en-US" sz="2400" b="1" dirty="0">
                <a:solidFill>
                  <a:srgbClr val="002060"/>
                </a:solidFill>
              </a:rPr>
              <a:t>应急管理</a:t>
            </a:r>
            <a:r>
              <a:rPr lang="zh-CN" altLang="en-US" sz="2400" dirty="0">
                <a:solidFill>
                  <a:srgbClr val="002060"/>
                </a:solidFill>
              </a:rPr>
              <a:t>就是切实防范和有效应对重特大生产事故及对企业和社会有严重影响的各类突发事件，控制和减少事故灾害造成的损失，保障社会稳定和人民群众生命财产安全，维护企业正常的生产经营秩序。</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(3)</a:t>
            </a:r>
            <a:r>
              <a:rPr lang="zh-CN" altLang="en-US" sz="2400" b="1" dirty="0">
                <a:solidFill>
                  <a:srgbClr val="002060"/>
                </a:solidFill>
              </a:rPr>
              <a:t>应急管理</a:t>
            </a:r>
            <a:r>
              <a:rPr lang="zh-CN" altLang="en-US" sz="2400" dirty="0">
                <a:solidFill>
                  <a:srgbClr val="002060"/>
                </a:solidFill>
              </a:rPr>
              <a:t>要对企业应急组织体系，应急预案体系，应急保障体系，应急培训演练，应急实施与评估等工作进行规范和管理。</a:t>
            </a:r>
            <a:endParaRPr lang="zh-CN" altLang="en-US" sz="2400" dirty="0">
              <a:solidFill>
                <a:srgbClr val="002060"/>
              </a:solidFill>
            </a:endParaRPr>
          </a:p>
        </p:txBody>
      </p:sp>
    </p:spTree>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027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0275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0275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800" b="1" dirty="0">
                <a:solidFill>
                  <a:srgbClr val="002060"/>
                </a:solidFill>
              </a:rPr>
              <a:t>(4)</a:t>
            </a:r>
            <a:r>
              <a:rPr lang="zh-CN" altLang="en-US" sz="2800" b="1" dirty="0">
                <a:solidFill>
                  <a:srgbClr val="002060"/>
                </a:solidFill>
              </a:rPr>
              <a:t>应急管理是企业管理的重要组成部分</a:t>
            </a:r>
            <a:r>
              <a:rPr lang="zh-CN" altLang="en-US" sz="2800" dirty="0">
                <a:solidFill>
                  <a:srgbClr val="002060"/>
                </a:solidFill>
              </a:rPr>
              <a:t>，全面做好应急管理工作，提高事故防范和应急处置能力，尽可能防止和减少事故造成的伤亡和损失，是坚持以人为本，落实科学发展观的必然要求，也是保护人民群众的根本利益，构建和谐社会的具体体现。</a:t>
            </a:r>
            <a:endParaRPr lang="zh-CN" altLang="en-US" sz="2800" dirty="0">
              <a:solidFill>
                <a:srgbClr val="002060"/>
              </a:solidFill>
            </a:endParaRPr>
          </a:p>
          <a:p>
            <a:pPr>
              <a:buNone/>
            </a:pPr>
            <a:r>
              <a:rPr lang="zh-CN" altLang="en-US" sz="2800" dirty="0">
                <a:solidFill>
                  <a:srgbClr val="002060"/>
                </a:solidFill>
              </a:rPr>
              <a:t>    </a:t>
            </a:r>
            <a:r>
              <a:rPr lang="zh-CN" altLang="en-US" sz="2800" b="1" dirty="0">
                <a:solidFill>
                  <a:srgbClr val="002060"/>
                </a:solidFill>
              </a:rPr>
              <a:t>（</a:t>
            </a:r>
            <a:r>
              <a:rPr lang="en-US" altLang="zh-CN" sz="2800" b="1" dirty="0">
                <a:solidFill>
                  <a:srgbClr val="002060"/>
                </a:solidFill>
              </a:rPr>
              <a:t>5</a:t>
            </a:r>
            <a:r>
              <a:rPr lang="zh-CN" altLang="en-US" sz="2800" b="1" dirty="0">
                <a:solidFill>
                  <a:srgbClr val="002060"/>
                </a:solidFill>
              </a:rPr>
              <a:t>）应急预案管理</a:t>
            </a:r>
            <a:r>
              <a:rPr lang="zh-CN" altLang="en-US" sz="2800" dirty="0">
                <a:solidFill>
                  <a:srgbClr val="002060"/>
                </a:solidFill>
              </a:rPr>
              <a:t>。应急预案由公司颁布，由安全生产部负责解释与组织实施，并根据实际情况的变化及时修订应急预案。各生产单位及有关部门按照总体应急预案和分类应急预案要求，认真组织学习培训和演练，并制定相应的应急预案实施办法。</a:t>
            </a:r>
            <a:endParaRPr lang="zh-CN" altLang="en-US" sz="2800" dirty="0">
              <a:solidFill>
                <a:srgbClr val="002060"/>
              </a:solidFill>
            </a:endParaRPr>
          </a:p>
        </p:txBody>
      </p:sp>
    </p:spTree>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037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0378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0378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en-US" altLang="zh-CN" sz="2400" b="1" dirty="0">
                <a:solidFill>
                  <a:srgbClr val="C00000"/>
                </a:solidFill>
              </a:rPr>
              <a:t>2</a:t>
            </a:r>
            <a:r>
              <a:rPr lang="zh-CN" altLang="en-US" sz="2400" b="1" dirty="0">
                <a:solidFill>
                  <a:srgbClr val="C00000"/>
                </a:solidFill>
              </a:rPr>
              <a:t>、突发事件。</a:t>
            </a:r>
            <a:r>
              <a:rPr lang="zh-CN" altLang="en-US" sz="2400" dirty="0">
                <a:solidFill>
                  <a:srgbClr val="C00000"/>
                </a:solidFill>
              </a:rPr>
              <a:t>突发事件是指对国家政治经济活动、人民群众生活、社会稳定和电力企业形象构成重大影响或严重损失的各类突然发生的事件。</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．突发事件的分类。</a:t>
            </a:r>
            <a:r>
              <a:rPr lang="zh-CN" altLang="en-US" sz="2400" dirty="0">
                <a:solidFill>
                  <a:srgbClr val="C00000"/>
                </a:solidFill>
              </a:rPr>
              <a:t>突发事件主要分为以下</a:t>
            </a:r>
            <a:r>
              <a:rPr lang="zh-CN" altLang="en-US" sz="2400" b="1" dirty="0">
                <a:solidFill>
                  <a:srgbClr val="C00000"/>
                </a:solidFill>
              </a:rPr>
              <a:t>四类：</a:t>
            </a:r>
            <a:endParaRPr lang="zh-CN" altLang="en-US" sz="2400" b="1"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自然灾害</a:t>
            </a:r>
            <a:r>
              <a:rPr lang="zh-CN" altLang="en-US" sz="2400" dirty="0">
                <a:solidFill>
                  <a:srgbClr val="C00000"/>
                </a:solidFill>
              </a:rPr>
              <a:t>。指由于自然原因而导致的事件。</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(2)</a:t>
            </a:r>
            <a:r>
              <a:rPr lang="zh-CN" altLang="en-US" sz="2400" b="1" dirty="0">
                <a:solidFill>
                  <a:srgbClr val="C00000"/>
                </a:solidFill>
              </a:rPr>
              <a:t>事故灾难</a:t>
            </a:r>
            <a:r>
              <a:rPr lang="zh-CN" altLang="en-US" sz="2400" dirty="0">
                <a:solidFill>
                  <a:srgbClr val="C00000"/>
                </a:solidFill>
              </a:rPr>
              <a:t>。指由于工矿企业的特别重大</a:t>
            </a:r>
            <a:r>
              <a:rPr lang="zh-CN" altLang="en-US" sz="2400" dirty="0">
                <a:solidFill>
                  <a:srgbClr val="C00000"/>
                </a:solidFill>
              </a:rPr>
              <a:t>生产事故、特别重大交通运输事故、公共设施和环境污染和生态破坏事件或事故等。</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公共卫生事件</a:t>
            </a:r>
            <a:r>
              <a:rPr lang="zh-CN" altLang="en-US" sz="2400" dirty="0">
                <a:solidFill>
                  <a:srgbClr val="C00000"/>
                </a:solidFill>
              </a:rPr>
              <a:t>。指由病菌病毒引起的大面积的疾病流行等事件，以及其他严重影响公众健康和生命安全的事件。</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(4)</a:t>
            </a:r>
            <a:r>
              <a:rPr lang="zh-CN" altLang="en-US" sz="2400" b="1" dirty="0">
                <a:solidFill>
                  <a:srgbClr val="C00000"/>
                </a:solidFill>
              </a:rPr>
              <a:t>社会安全事件</a:t>
            </a:r>
            <a:r>
              <a:rPr lang="zh-CN" altLang="en-US" sz="2400" dirty="0">
                <a:solidFill>
                  <a:srgbClr val="C00000"/>
                </a:solidFill>
              </a:rPr>
              <a:t>。指由人们主观意愿产生，危及社会安全的事件，主要包括恐怖袭击事件、经济安全事件和涉外突发事件等。</a:t>
            </a:r>
            <a:endParaRPr lang="zh-CN" altLang="en-US" sz="2400" dirty="0">
              <a:solidFill>
                <a:srgbClr val="C00000"/>
              </a:solidFill>
            </a:endParaRPr>
          </a:p>
        </p:txBody>
      </p:sp>
    </p:spTree>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048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0480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0480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800" dirty="0">
                <a:solidFill>
                  <a:srgbClr val="002060"/>
                </a:solidFill>
              </a:rPr>
              <a:t>      </a:t>
            </a:r>
            <a:r>
              <a:rPr lang="en-US" altLang="zh-CN" sz="2800" b="1" dirty="0">
                <a:solidFill>
                  <a:srgbClr val="002060"/>
                </a:solidFill>
              </a:rPr>
              <a:t>4</a:t>
            </a:r>
            <a:r>
              <a:rPr lang="zh-CN" altLang="en-US" sz="2800" b="1" dirty="0">
                <a:solidFill>
                  <a:srgbClr val="002060"/>
                </a:solidFill>
              </a:rPr>
              <a:t>．突发事件的分级及预警：</a:t>
            </a:r>
            <a:endParaRPr lang="zh-CN" altLang="en-US" sz="2800" dirty="0">
              <a:solidFill>
                <a:srgbClr val="002060"/>
              </a:solidFill>
            </a:endParaRPr>
          </a:p>
          <a:p>
            <a:pPr>
              <a:buNone/>
            </a:pPr>
            <a:r>
              <a:rPr lang="zh-CN" altLang="en-US" sz="2800" dirty="0">
                <a:solidFill>
                  <a:srgbClr val="002060"/>
                </a:solidFill>
              </a:rPr>
              <a:t>     ⑴依据突发事件可能造成的危害程度、紧急程度和发展态势，</a:t>
            </a:r>
            <a:r>
              <a:rPr lang="zh-CN" altLang="en-US" sz="2800" b="1" dirty="0">
                <a:solidFill>
                  <a:srgbClr val="002060"/>
                </a:solidFill>
              </a:rPr>
              <a:t>划分为四级</a:t>
            </a:r>
            <a:r>
              <a:rPr lang="zh-CN" altLang="en-US" sz="2800" dirty="0">
                <a:solidFill>
                  <a:srgbClr val="002060"/>
                </a:solidFill>
              </a:rPr>
              <a:t>；</a:t>
            </a:r>
            <a:r>
              <a:rPr lang="en-US" altLang="zh-CN" sz="2800" b="1" dirty="0">
                <a:solidFill>
                  <a:srgbClr val="002060"/>
                </a:solidFill>
              </a:rPr>
              <a:t>I</a:t>
            </a:r>
            <a:r>
              <a:rPr lang="zh-CN" altLang="en-US" sz="2800" b="1" dirty="0">
                <a:solidFill>
                  <a:srgbClr val="002060"/>
                </a:solidFill>
              </a:rPr>
              <a:t>级</a:t>
            </a:r>
            <a:r>
              <a:rPr lang="zh-CN" altLang="en-US" sz="2800" dirty="0">
                <a:solidFill>
                  <a:srgbClr val="002060"/>
                </a:solidFill>
              </a:rPr>
              <a:t>（特别重大）、</a:t>
            </a:r>
            <a:r>
              <a:rPr lang="zh-CN" altLang="en-US" sz="2800" b="1" dirty="0">
                <a:solidFill>
                  <a:srgbClr val="002060"/>
                </a:solidFill>
              </a:rPr>
              <a:t>Ⅱ级</a:t>
            </a:r>
            <a:r>
              <a:rPr lang="zh-CN" altLang="en-US" sz="2800" dirty="0">
                <a:solidFill>
                  <a:srgbClr val="002060"/>
                </a:solidFill>
              </a:rPr>
              <a:t>（重大）、</a:t>
            </a:r>
            <a:r>
              <a:rPr lang="zh-CN" altLang="en-US" sz="2800" b="1" dirty="0">
                <a:solidFill>
                  <a:srgbClr val="002060"/>
                </a:solidFill>
              </a:rPr>
              <a:t>Ⅲ级</a:t>
            </a:r>
            <a:r>
              <a:rPr lang="zh-CN" altLang="en-US" sz="2800" dirty="0">
                <a:solidFill>
                  <a:srgbClr val="002060"/>
                </a:solidFill>
              </a:rPr>
              <a:t>（较大）、</a:t>
            </a:r>
            <a:r>
              <a:rPr lang="zh-CN" altLang="en-US" sz="2800" b="1" dirty="0">
                <a:solidFill>
                  <a:srgbClr val="002060"/>
                </a:solidFill>
              </a:rPr>
              <a:t>Ⅳ级</a:t>
            </a:r>
            <a:r>
              <a:rPr lang="zh-CN" altLang="en-US" sz="2800" dirty="0">
                <a:solidFill>
                  <a:srgbClr val="002060"/>
                </a:solidFill>
              </a:rPr>
              <a:t>（一般），依次用红色、橙色、黄色和蓝色表示。</a:t>
            </a:r>
            <a:endParaRPr lang="zh-CN" altLang="en-US" sz="2800" dirty="0">
              <a:solidFill>
                <a:srgbClr val="002060"/>
              </a:solidFill>
            </a:endParaRPr>
          </a:p>
          <a:p>
            <a:pPr>
              <a:buNone/>
            </a:pPr>
            <a:r>
              <a:rPr lang="zh-CN" altLang="en-US" sz="2800" dirty="0">
                <a:solidFill>
                  <a:srgbClr val="002060"/>
                </a:solidFill>
              </a:rPr>
              <a:t>     ⑵预警包括突发事件的类别、预警级别、起始时间、可能影响范围、警示事项、采取的措施和发布机关等。</a:t>
            </a:r>
            <a:endParaRPr lang="zh-CN" altLang="en-US" sz="2800" dirty="0">
              <a:solidFill>
                <a:srgbClr val="002060"/>
              </a:solidFill>
            </a:endParaRPr>
          </a:p>
          <a:p>
            <a:pPr>
              <a:buNone/>
            </a:pPr>
            <a:r>
              <a:rPr lang="zh-CN" altLang="en-US" sz="2800" dirty="0">
                <a:solidFill>
                  <a:srgbClr val="002060"/>
                </a:solidFill>
              </a:rPr>
              <a:t>     ⑶预警信息的发布、调整和解除，可通过广播、电视、报警、信息网络、广播电视、宣传车或组织人员逐户通知等方式进行，对警报盲区采取有针对性的公告方式。</a:t>
            </a:r>
            <a:endParaRPr lang="zh-CN" altLang="en-US" sz="2800" dirty="0">
              <a:solidFill>
                <a:srgbClr val="002060"/>
              </a:solidFill>
            </a:endParaRPr>
          </a:p>
        </p:txBody>
      </p:sp>
    </p:spTree>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058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0582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0582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b="1" dirty="0">
                <a:solidFill>
                  <a:srgbClr val="C00000"/>
                </a:solidFill>
              </a:rPr>
              <a:t>5</a:t>
            </a:r>
            <a:r>
              <a:rPr lang="zh-CN" altLang="en-US" sz="2400" b="1" dirty="0">
                <a:solidFill>
                  <a:srgbClr val="C00000"/>
                </a:solidFill>
              </a:rPr>
              <a:t>、突发事件的特点。</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）突然性和急迫性</a:t>
            </a:r>
            <a:r>
              <a:rPr lang="zh-CN" altLang="en-US" sz="2400" dirty="0">
                <a:solidFill>
                  <a:srgbClr val="C00000"/>
                </a:solidFill>
              </a:rPr>
              <a:t>。突发事件的特性是紧急突然。有些突发事件往往在瞬间爆发，出其不意，使人们措手不及，给社会和企业造成巨大冲击和严重损失及不良影响。</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2</a:t>
            </a:r>
            <a:r>
              <a:rPr lang="zh-CN" altLang="en-US" sz="2400" b="1" dirty="0">
                <a:solidFill>
                  <a:srgbClr val="C00000"/>
                </a:solidFill>
              </a:rPr>
              <a:t>）潜在性和隐秘性</a:t>
            </a:r>
            <a:r>
              <a:rPr lang="zh-CN" altLang="en-US" sz="2400" dirty="0">
                <a:solidFill>
                  <a:srgbClr val="C00000"/>
                </a:solidFill>
              </a:rPr>
              <a:t>。由于突发事件的潜在和隐秘，爆发的征兆不甚明显，即使有一些蛛丝马迹，也没有引起人们的警觉，使企业不能有效预知，或虽然预知准备不足而不能有效应对。</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）不确定性和复杂性</a:t>
            </a:r>
            <a:r>
              <a:rPr lang="zh-CN" altLang="en-US" sz="2400" dirty="0">
                <a:solidFill>
                  <a:srgbClr val="C00000"/>
                </a:solidFill>
              </a:rPr>
              <a:t>。突发事件的突出表现是爆发时间的不确定性、状态的不确定性、影响的不确定性和后果的不确定性。</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4</a:t>
            </a:r>
            <a:r>
              <a:rPr lang="zh-CN" altLang="en-US" sz="2400" b="1" dirty="0">
                <a:solidFill>
                  <a:srgbClr val="C00000"/>
                </a:solidFill>
              </a:rPr>
              <a:t>）社会的关注性和广泛的影响性</a:t>
            </a:r>
            <a:r>
              <a:rPr lang="zh-CN" altLang="en-US" sz="2400" dirty="0">
                <a:solidFill>
                  <a:srgbClr val="C00000"/>
                </a:solidFill>
              </a:rPr>
              <a:t>。</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5</a:t>
            </a:r>
            <a:r>
              <a:rPr lang="zh-CN" altLang="en-US" sz="2400" b="1" dirty="0">
                <a:solidFill>
                  <a:srgbClr val="C00000"/>
                </a:solidFill>
              </a:rPr>
              <a:t>）危害性和辐射性</a:t>
            </a:r>
            <a:r>
              <a:rPr lang="zh-CN" altLang="en-US" sz="2400" dirty="0">
                <a:solidFill>
                  <a:srgbClr val="C00000"/>
                </a:solidFill>
              </a:rPr>
              <a:t>。突发事件潜在的能量瞬间释放，突然爆发，其破坏力巨大且迅速蔓延，给企业带来严重危害及影响。</a:t>
            </a:r>
            <a:endParaRPr lang="zh-CN" altLang="en-US" sz="2400" dirty="0">
              <a:solidFill>
                <a:srgbClr val="C00000"/>
              </a:solidFill>
            </a:endParaRPr>
          </a:p>
        </p:txBody>
      </p:sp>
    </p:spTree>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068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0685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0685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400" b="1" dirty="0">
                <a:solidFill>
                  <a:srgbClr val="002060"/>
                </a:solidFill>
              </a:rPr>
              <a:t>6</a:t>
            </a:r>
            <a:r>
              <a:rPr lang="zh-CN" altLang="en-US" sz="2400" b="1" dirty="0">
                <a:solidFill>
                  <a:srgbClr val="002060"/>
                </a:solidFill>
              </a:rPr>
              <a:t>、应急管理工作的原则：</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）预防为主的原则</a:t>
            </a:r>
            <a:r>
              <a:rPr lang="zh-CN" altLang="en-US" sz="2400" dirty="0">
                <a:solidFill>
                  <a:srgbClr val="002060"/>
                </a:solidFill>
              </a:rPr>
              <a:t>。坚持“安全第一、预防为主、综合治理”的方针，落实反事故措施，有效防止重大电力生产事故发生。</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2</a:t>
            </a:r>
            <a:r>
              <a:rPr lang="zh-CN" altLang="en-US" sz="2400" b="1" dirty="0">
                <a:solidFill>
                  <a:srgbClr val="002060"/>
                </a:solidFill>
              </a:rPr>
              <a:t>）统一指挥的原则</a:t>
            </a:r>
            <a:r>
              <a:rPr lang="zh-CN" altLang="en-US" sz="2400" dirty="0">
                <a:solidFill>
                  <a:srgbClr val="002060"/>
                </a:solidFill>
              </a:rPr>
              <a:t>。在企业处置重大事故应急领导组的统一指挥和协调下，通过各级应急领导小组组织开展处理、抢险等。</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3</a:t>
            </a:r>
            <a:r>
              <a:rPr lang="zh-CN" altLang="en-US" sz="2400" b="1" dirty="0">
                <a:solidFill>
                  <a:srgbClr val="002060"/>
                </a:solidFill>
              </a:rPr>
              <a:t>）分层分区的原则</a:t>
            </a:r>
            <a:r>
              <a:rPr lang="zh-CN" altLang="en-US" sz="2400" dirty="0">
                <a:solidFill>
                  <a:srgbClr val="002060"/>
                </a:solidFill>
              </a:rPr>
              <a:t>。按照分层分区、统一协调、各负其责的原则建立事故应急处理体系，避免发生次生灾害（事故）。</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4</a:t>
            </a:r>
            <a:r>
              <a:rPr lang="zh-CN" altLang="en-US" sz="2400" b="1" dirty="0">
                <a:solidFill>
                  <a:srgbClr val="002060"/>
                </a:solidFill>
              </a:rPr>
              <a:t>）保证重点的原则</a:t>
            </a:r>
            <a:r>
              <a:rPr lang="zh-CN" altLang="en-US" sz="2400" dirty="0">
                <a:solidFill>
                  <a:srgbClr val="002060"/>
                </a:solidFill>
              </a:rPr>
              <a:t>。在事故控制和处理中，采取有力措施防止事故扩大。在事故恢复中，优先保证电厂厂用电源恢复。</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5</a:t>
            </a:r>
            <a:r>
              <a:rPr lang="zh-CN" altLang="en-US" sz="2400" b="1" dirty="0">
                <a:solidFill>
                  <a:srgbClr val="002060"/>
                </a:solidFill>
              </a:rPr>
              <a:t>）依靠科技的原则</a:t>
            </a:r>
            <a:r>
              <a:rPr lang="zh-CN" altLang="en-US" sz="2400" dirty="0">
                <a:solidFill>
                  <a:srgbClr val="002060"/>
                </a:solidFill>
              </a:rPr>
              <a:t>。战胜自然灾害深刻地启示我们，必须增加应急管理的科技含量，开展技术研究，采用新技术、新新装备提高电力生产安全控制水平。</a:t>
            </a:r>
            <a:endParaRPr lang="zh-CN" altLang="en-US" sz="2400" dirty="0">
              <a:solidFill>
                <a:srgbClr val="002060"/>
              </a:solidFill>
            </a:endParaRPr>
          </a:p>
        </p:txBody>
      </p:sp>
    </p:spTree>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078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0787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0787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C00000"/>
                </a:solidFill>
              </a:rPr>
              <a:t>（二）应急救援与应急预案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、重大突发事件（事故）应急救援是一项系统性和综合性的工作，既涉及科学、技术、管理，又涉及政策、法规和标准。</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为了贯彻落实《国务院关于全面加强应急管理工作的意见》，指导生产经营单位做好安全生产事故应急预案编制工作，根据《安全生产法》和《国家安全生产事故灾难应急预案》，国家安全生产应急救援指挥中心提出《生产经营单位安全生产事故应急预案编制导则》。应急管理是一项系统工程，生产经营单位的组织体系、管理模式、风险大小以及生产规模不同，应急预案体系构成不完全一样。企业应结合本单位的实际情况，</a:t>
            </a:r>
            <a:r>
              <a:rPr lang="zh-CN" altLang="en-US" sz="2400" b="1" dirty="0">
                <a:solidFill>
                  <a:srgbClr val="C00000"/>
                </a:solidFill>
              </a:rPr>
              <a:t>从企业到车间、岗位分别制订相应的应急预案，形成体系，互相衔接，</a:t>
            </a:r>
            <a:r>
              <a:rPr lang="zh-CN" altLang="en-US" sz="2400" dirty="0">
                <a:solidFill>
                  <a:srgbClr val="C00000"/>
                </a:solidFill>
              </a:rPr>
              <a:t>并按照统一领导、分级负责、条块结合、属地为主的原则，同地方人民政府和相关部门应急预案相衔接。</a:t>
            </a:r>
            <a:endParaRPr lang="zh-CN" altLang="en-US" sz="2400" dirty="0">
              <a:solidFill>
                <a:srgbClr val="C00000"/>
              </a:solidFill>
            </a:endParaRPr>
          </a:p>
        </p:txBody>
      </p:sp>
    </p:spTree>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088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0890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0890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C00000"/>
                </a:solidFill>
              </a:rPr>
              <a:t>3</a:t>
            </a:r>
            <a:r>
              <a:rPr lang="zh-CN" altLang="en-US" sz="2400" dirty="0">
                <a:solidFill>
                  <a:srgbClr val="C00000"/>
                </a:solidFill>
              </a:rPr>
              <a:t>、应急预案是指通过事前计划和应急措施，在突发事件发生后迅速控制扩大并尽可能排除风险，将事故对人员、设备财产和环境造成的损失降至最低程度，达到尽快控制事故蔓延或扩大。</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、电力安全生产应急管理是国家应急管理的重要组成部分，建立健全有效的电力安全应急机制，是企业搞好安全生产的重要保障，是保证电力系统安全稳定运行的重要条件。</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为加强应急管理，建立健全突发事件应急机制，在企业内部形成反应及时、规范有序、科学高效的应急体系，全面提高应对各种突发事件的能力，及时有效地实施应急救援工作，保障人身和设备财产安全。突发事件总体应急预案是各类专项应急预案的总纲，专项应急预案是指某一类型事故或突发事件而制定的应急预案。各生产单位及有关部门要按照总体应急预案和分类应急预案要求，制定相应的应急预案实施办法。</a:t>
            </a:r>
            <a:endParaRPr lang="zh-CN" altLang="en-US" sz="2400" dirty="0">
              <a:solidFill>
                <a:srgbClr val="C00000"/>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56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560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25605" name="Rectangle 3"/>
          <p:cNvSpPr>
            <a:spLocks noGrp="1"/>
          </p:cNvSpPr>
          <p:nvPr>
            <p:ph type="body" idx="4294967295"/>
          </p:nvPr>
        </p:nvSpPr>
        <p:spPr>
          <a:xfrm>
            <a:off x="1524000" y="1571625"/>
            <a:ext cx="8786813" cy="5286375"/>
          </a:xfrm>
          <a:ln/>
        </p:spPr>
        <p:txBody>
          <a:bodyPr vert="horz" wrap="square" anchor="t" anchorCtr="0"/>
          <a:p>
            <a:pPr>
              <a:buNone/>
            </a:pPr>
            <a:r>
              <a:rPr lang="zh-CN" altLang="en-US" sz="3200" b="1" dirty="0"/>
              <a:t>    </a:t>
            </a:r>
            <a:r>
              <a:rPr lang="en-US" altLang="zh-CN" sz="3200" b="1" dirty="0">
                <a:solidFill>
                  <a:srgbClr val="0070C0"/>
                </a:solidFill>
              </a:rPr>
              <a:t>15</a:t>
            </a:r>
            <a:r>
              <a:rPr lang="zh-CN" altLang="en-US" sz="3200" b="1" dirty="0">
                <a:solidFill>
                  <a:srgbClr val="0070C0"/>
                </a:solidFill>
              </a:rPr>
              <a:t>、</a:t>
            </a:r>
            <a:r>
              <a:rPr lang="en-US" altLang="zh-CN" sz="3200" dirty="0">
                <a:solidFill>
                  <a:srgbClr val="0070C0"/>
                </a:solidFill>
              </a:rPr>
              <a:t> </a:t>
            </a:r>
            <a:r>
              <a:rPr lang="en-US" altLang="zh-CN" sz="3200" b="1" dirty="0">
                <a:solidFill>
                  <a:srgbClr val="0070C0"/>
                </a:solidFill>
              </a:rPr>
              <a:t>2011</a:t>
            </a:r>
            <a:r>
              <a:rPr lang="zh-CN" altLang="en-US" sz="3200" b="1" dirty="0">
                <a:solidFill>
                  <a:srgbClr val="0070C0"/>
                </a:solidFill>
              </a:rPr>
              <a:t>年</a:t>
            </a:r>
            <a:r>
              <a:rPr lang="en-US" altLang="zh-CN" sz="3200" b="1" dirty="0">
                <a:solidFill>
                  <a:srgbClr val="0070C0"/>
                </a:solidFill>
              </a:rPr>
              <a:t>6</a:t>
            </a:r>
            <a:r>
              <a:rPr lang="zh-CN" altLang="en-US" sz="3200" b="1" dirty="0">
                <a:solidFill>
                  <a:srgbClr val="0070C0"/>
                </a:solidFill>
              </a:rPr>
              <a:t>月</a:t>
            </a:r>
            <a:r>
              <a:rPr lang="en-US" altLang="zh-CN" sz="3200" b="1" dirty="0">
                <a:solidFill>
                  <a:srgbClr val="0070C0"/>
                </a:solidFill>
              </a:rPr>
              <a:t>18</a:t>
            </a:r>
            <a:r>
              <a:rPr lang="zh-CN" altLang="en-US" sz="3200" b="1" dirty="0">
                <a:solidFill>
                  <a:srgbClr val="0070C0"/>
                </a:solidFill>
              </a:rPr>
              <a:t>日广西某发电公司发生一起坍塌事故。</a:t>
            </a:r>
            <a:r>
              <a:rPr lang="en-US" altLang="zh-CN" sz="3200" b="1" dirty="0">
                <a:solidFill>
                  <a:srgbClr val="0070C0"/>
                </a:solidFill>
              </a:rPr>
              <a:t>6</a:t>
            </a:r>
            <a:r>
              <a:rPr lang="zh-CN" altLang="en-US" sz="3200" b="1" dirty="0">
                <a:solidFill>
                  <a:srgbClr val="0070C0"/>
                </a:solidFill>
              </a:rPr>
              <a:t>月</a:t>
            </a:r>
            <a:r>
              <a:rPr lang="en-US" altLang="zh-CN" sz="3200" b="1" dirty="0">
                <a:solidFill>
                  <a:srgbClr val="0070C0"/>
                </a:solidFill>
              </a:rPr>
              <a:t>18</a:t>
            </a:r>
            <a:r>
              <a:rPr lang="zh-CN" altLang="en-US" sz="3200" b="1" dirty="0">
                <a:solidFill>
                  <a:srgbClr val="0070C0"/>
                </a:solidFill>
              </a:rPr>
              <a:t>日</a:t>
            </a:r>
            <a:r>
              <a:rPr lang="en-US" altLang="zh-CN" sz="3200" b="1" dirty="0">
                <a:solidFill>
                  <a:srgbClr val="0070C0"/>
                </a:solidFill>
              </a:rPr>
              <a:t>15</a:t>
            </a:r>
            <a:r>
              <a:rPr lang="zh-CN" altLang="en-US" sz="3200" b="1" dirty="0">
                <a:solidFill>
                  <a:srgbClr val="0070C0"/>
                </a:solidFill>
              </a:rPr>
              <a:t>时许，广西某发电公司发生一起坍塌事故，造成</a:t>
            </a:r>
            <a:r>
              <a:rPr lang="en-US" altLang="zh-CN" sz="3200" b="1" dirty="0">
                <a:solidFill>
                  <a:srgbClr val="0070C0"/>
                </a:solidFill>
              </a:rPr>
              <a:t>5</a:t>
            </a:r>
            <a:r>
              <a:rPr lang="zh-CN" altLang="en-US" sz="3200" b="1" dirty="0">
                <a:solidFill>
                  <a:srgbClr val="0070C0"/>
                </a:solidFill>
              </a:rPr>
              <a:t>人死亡，</a:t>
            </a:r>
            <a:r>
              <a:rPr lang="en-US" altLang="zh-CN" sz="3200" b="1" dirty="0">
                <a:solidFill>
                  <a:srgbClr val="0070C0"/>
                </a:solidFill>
              </a:rPr>
              <a:t>2</a:t>
            </a:r>
            <a:r>
              <a:rPr lang="zh-CN" altLang="en-US" sz="3200" b="1" dirty="0">
                <a:solidFill>
                  <a:srgbClr val="0070C0"/>
                </a:solidFill>
              </a:rPr>
              <a:t>人失踪，</a:t>
            </a:r>
            <a:r>
              <a:rPr lang="en-US" altLang="zh-CN" sz="3200" b="1" dirty="0">
                <a:solidFill>
                  <a:srgbClr val="0070C0"/>
                </a:solidFill>
              </a:rPr>
              <a:t>4</a:t>
            </a:r>
            <a:r>
              <a:rPr lang="zh-CN" altLang="en-US" sz="3200" b="1" dirty="0">
                <a:solidFill>
                  <a:srgbClr val="0070C0"/>
                </a:solidFill>
              </a:rPr>
              <a:t>人受伤。事故原因是某发电公司在拆除旧厂房的施工过程中，发生高空坍塌，事故现场施工人员共</a:t>
            </a:r>
            <a:r>
              <a:rPr lang="en-US" altLang="zh-CN" sz="3200" b="1" dirty="0">
                <a:solidFill>
                  <a:srgbClr val="0070C0"/>
                </a:solidFill>
              </a:rPr>
              <a:t>11</a:t>
            </a:r>
            <a:r>
              <a:rPr lang="zh-CN" altLang="en-US" sz="3200" b="1" dirty="0">
                <a:solidFill>
                  <a:srgbClr val="0070C0"/>
                </a:solidFill>
              </a:rPr>
              <a:t>人，</a:t>
            </a:r>
            <a:r>
              <a:rPr lang="en-US" altLang="zh-CN" sz="3200" b="1" dirty="0">
                <a:solidFill>
                  <a:srgbClr val="0070C0"/>
                </a:solidFill>
              </a:rPr>
              <a:t>3</a:t>
            </a:r>
            <a:r>
              <a:rPr lang="zh-CN" altLang="en-US" sz="3200" b="1" dirty="0">
                <a:solidFill>
                  <a:srgbClr val="0070C0"/>
                </a:solidFill>
              </a:rPr>
              <a:t>人当场死亡，</a:t>
            </a:r>
            <a:r>
              <a:rPr lang="en-US" altLang="zh-CN" sz="3200" b="1" dirty="0">
                <a:solidFill>
                  <a:srgbClr val="0070C0"/>
                </a:solidFill>
              </a:rPr>
              <a:t>2</a:t>
            </a:r>
            <a:r>
              <a:rPr lang="zh-CN" altLang="en-US" sz="3200" b="1" dirty="0">
                <a:solidFill>
                  <a:srgbClr val="0070C0"/>
                </a:solidFill>
              </a:rPr>
              <a:t>人失踪，</a:t>
            </a:r>
            <a:r>
              <a:rPr lang="en-US" altLang="zh-CN" sz="3200" b="1" dirty="0">
                <a:solidFill>
                  <a:srgbClr val="0070C0"/>
                </a:solidFill>
              </a:rPr>
              <a:t>6</a:t>
            </a:r>
            <a:r>
              <a:rPr lang="zh-CN" altLang="en-US" sz="3200" b="1" dirty="0">
                <a:solidFill>
                  <a:srgbClr val="0070C0"/>
                </a:solidFill>
              </a:rPr>
              <a:t>人受伤送医院，其中</a:t>
            </a:r>
            <a:r>
              <a:rPr lang="en-US" altLang="zh-CN" sz="3200" b="1" dirty="0">
                <a:solidFill>
                  <a:srgbClr val="0070C0"/>
                </a:solidFill>
              </a:rPr>
              <a:t>2</a:t>
            </a:r>
            <a:r>
              <a:rPr lang="zh-CN" altLang="en-US" sz="3200" b="1" dirty="0">
                <a:solidFill>
                  <a:srgbClr val="0070C0"/>
                </a:solidFill>
              </a:rPr>
              <a:t>人经抢救无效死亡。</a:t>
            </a:r>
            <a:r>
              <a:rPr lang="en-US" altLang="zh-CN" sz="3200" b="1" dirty="0">
                <a:solidFill>
                  <a:srgbClr val="0070C0"/>
                </a:solidFill>
              </a:rPr>
              <a:t>18</a:t>
            </a:r>
            <a:r>
              <a:rPr lang="zh-CN" altLang="en-US" sz="3200" b="1" dirty="0">
                <a:solidFill>
                  <a:srgbClr val="0070C0"/>
                </a:solidFill>
              </a:rPr>
              <a:t>日</a:t>
            </a:r>
            <a:r>
              <a:rPr lang="en-US" altLang="zh-CN" sz="3200" b="1" dirty="0">
                <a:solidFill>
                  <a:srgbClr val="0070C0"/>
                </a:solidFill>
              </a:rPr>
              <a:t>19</a:t>
            </a:r>
            <a:r>
              <a:rPr lang="zh-CN" altLang="en-US" sz="3200" b="1" dirty="0">
                <a:solidFill>
                  <a:srgbClr val="0070C0"/>
                </a:solidFill>
              </a:rPr>
              <a:t>时</a:t>
            </a:r>
            <a:r>
              <a:rPr lang="en-US" altLang="zh-CN" sz="3200" b="1" dirty="0">
                <a:solidFill>
                  <a:srgbClr val="0070C0"/>
                </a:solidFill>
              </a:rPr>
              <a:t>40</a:t>
            </a:r>
            <a:r>
              <a:rPr lang="zh-CN" altLang="en-US" sz="3200" b="1" dirty="0">
                <a:solidFill>
                  <a:srgbClr val="0070C0"/>
                </a:solidFill>
              </a:rPr>
              <a:t>分，一名失踪人员在现场搜救中被发现已经死亡。</a:t>
            </a:r>
            <a:endParaRPr lang="zh-CN" altLang="en-US" sz="3200" b="1" dirty="0">
              <a:solidFill>
                <a:srgbClr val="0070C0"/>
              </a:solidFill>
            </a:endParaRPr>
          </a:p>
          <a:p>
            <a:pPr>
              <a:buNone/>
            </a:pPr>
            <a:endParaRPr lang="zh-CN" altLang="en-US" sz="3200" b="1" dirty="0">
              <a:solidFill>
                <a:srgbClr val="0070C0"/>
              </a:solidFill>
            </a:endParaRPr>
          </a:p>
          <a:p>
            <a:pPr>
              <a:buNone/>
            </a:pPr>
            <a:endParaRPr lang="zh-CN" altLang="en-US" sz="2800" dirty="0">
              <a:solidFill>
                <a:srgbClr val="C0000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099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0992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0992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002060"/>
                </a:solidFill>
              </a:rPr>
              <a:t>（三）应急预案分类</a:t>
            </a:r>
            <a:endParaRPr lang="zh-CN" altLang="en-US" sz="2400" dirty="0">
              <a:solidFill>
                <a:srgbClr val="002060"/>
              </a:solidFill>
            </a:endParaRPr>
          </a:p>
          <a:p>
            <a:pPr>
              <a:buNone/>
            </a:pPr>
            <a:r>
              <a:rPr lang="zh-CN" altLang="en-US" sz="2400" dirty="0">
                <a:solidFill>
                  <a:srgbClr val="002060"/>
                </a:solidFill>
              </a:rPr>
              <a:t>       本预案所称突发事件是指突然发生，造成或可能造成重大人员伤亡、全厂停电、重大设备损坏、恶性火灾、环境污染、公共卫生及性质严重的其它紧急事件。突发事件主要分为以下四类：</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、恶性事故</a:t>
            </a:r>
            <a:r>
              <a:rPr lang="zh-CN" altLang="en-US" sz="2400" dirty="0">
                <a:solidFill>
                  <a:srgbClr val="002060"/>
                </a:solidFill>
              </a:rPr>
              <a:t>。主要包括人员伤亡、全厂停电、特种设备损坏、环境污染、各类恶性火灾事故、交通运输事故等。</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2</a:t>
            </a:r>
            <a:r>
              <a:rPr lang="zh-CN" altLang="en-US" sz="2400" b="1" dirty="0">
                <a:solidFill>
                  <a:srgbClr val="002060"/>
                </a:solidFill>
              </a:rPr>
              <a:t>、自然灾害</a:t>
            </a:r>
            <a:r>
              <a:rPr lang="zh-CN" altLang="en-US" sz="2400" dirty="0">
                <a:solidFill>
                  <a:srgbClr val="002060"/>
                </a:solidFill>
              </a:rPr>
              <a:t>。主要包括地震灾害、地质灾害、洪涝灾害、气象灾害等。</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3</a:t>
            </a:r>
            <a:r>
              <a:rPr lang="zh-CN" altLang="en-US" sz="2400" b="1" dirty="0">
                <a:solidFill>
                  <a:srgbClr val="002060"/>
                </a:solidFill>
              </a:rPr>
              <a:t>、公共卫生突发事件</a:t>
            </a:r>
            <a:r>
              <a:rPr lang="zh-CN" altLang="en-US" sz="2400" dirty="0">
                <a:solidFill>
                  <a:srgbClr val="002060"/>
                </a:solidFill>
              </a:rPr>
              <a:t>。主要包括传染病疫情、群体性不明的疾病、职业危害和食物中毒，以及其它严重影响员工健康和生命安全的事件。</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4</a:t>
            </a:r>
            <a:r>
              <a:rPr lang="zh-CN" altLang="en-US" sz="2400" b="1" dirty="0">
                <a:solidFill>
                  <a:srgbClr val="002060"/>
                </a:solidFill>
              </a:rPr>
              <a:t>、其它性质严重的突发事件</a:t>
            </a:r>
            <a:r>
              <a:rPr lang="zh-CN" altLang="en-US" sz="2400" dirty="0">
                <a:solidFill>
                  <a:srgbClr val="002060"/>
                </a:solidFill>
              </a:rPr>
              <a:t>。</a:t>
            </a:r>
            <a:endParaRPr lang="zh-CN" altLang="en-US" sz="2400" dirty="0">
              <a:solidFill>
                <a:srgbClr val="002060"/>
              </a:solidFill>
            </a:endParaRPr>
          </a:p>
        </p:txBody>
      </p:sp>
    </p:spTree>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109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1094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1094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C00000"/>
                </a:solidFill>
              </a:rPr>
              <a:t>（四）应急预案体系</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、突发事件总体应急预案</a:t>
            </a:r>
            <a:r>
              <a:rPr lang="zh-CN" altLang="en-US" sz="2400" dirty="0">
                <a:solidFill>
                  <a:srgbClr val="C00000"/>
                </a:solidFill>
              </a:rPr>
              <a:t>：</a:t>
            </a:r>
            <a:endParaRPr lang="en-US" altLang="zh-CN" sz="2400" dirty="0">
              <a:solidFill>
                <a:srgbClr val="C00000"/>
              </a:solidFill>
            </a:endParaRPr>
          </a:p>
          <a:p>
            <a:pPr>
              <a:buNone/>
            </a:pPr>
            <a:r>
              <a:rPr lang="zh-CN" altLang="en-US" sz="2400" dirty="0">
                <a:solidFill>
                  <a:srgbClr val="C00000"/>
                </a:solidFill>
              </a:rPr>
              <a:t>     总体应急预案是应急预案体系的总纲，由公司制定并发布实施。</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2</a:t>
            </a:r>
            <a:r>
              <a:rPr lang="zh-CN" altLang="en-US" sz="2400" b="1" dirty="0">
                <a:solidFill>
                  <a:srgbClr val="C00000"/>
                </a:solidFill>
              </a:rPr>
              <a:t>、各类事件专项应急预案</a:t>
            </a:r>
            <a:r>
              <a:rPr lang="zh-CN" altLang="en-US" sz="2400" dirty="0">
                <a:solidFill>
                  <a:srgbClr val="C00000"/>
                </a:solidFill>
              </a:rPr>
              <a:t>：</a:t>
            </a:r>
            <a:endParaRPr lang="en-US" altLang="zh-CN" sz="2400" dirty="0">
              <a:solidFill>
                <a:srgbClr val="C00000"/>
              </a:solidFill>
            </a:endParaRPr>
          </a:p>
          <a:p>
            <a:pPr>
              <a:buNone/>
            </a:pPr>
            <a:r>
              <a:rPr lang="zh-CN" altLang="en-US" sz="2400" dirty="0">
                <a:solidFill>
                  <a:srgbClr val="C00000"/>
                </a:solidFill>
              </a:rPr>
              <a:t>      专项应急预案是为应对某一类型突发事件或恶性事故而制定的应急预案。各类专项应急预案应根据实际情况变化及时修订，专项应急预案构成种类将不断补充、完善。</a:t>
            </a:r>
            <a:endParaRPr lang="en-US" altLang="zh-CN"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、电力企业应急预案及典型现场处置方案目录：</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   </a:t>
            </a:r>
            <a:r>
              <a:rPr lang="zh-CN" altLang="en-US" sz="2400" b="1" dirty="0">
                <a:solidFill>
                  <a:srgbClr val="C00000"/>
                </a:solidFill>
              </a:rPr>
              <a:t>（</a:t>
            </a:r>
            <a:r>
              <a:rPr lang="en-US" altLang="zh-CN" sz="2400" b="1" dirty="0">
                <a:solidFill>
                  <a:srgbClr val="C00000"/>
                </a:solidFill>
              </a:rPr>
              <a:t>1</a:t>
            </a:r>
            <a:r>
              <a:rPr lang="zh-CN" altLang="en-US" sz="2400" b="1" dirty="0">
                <a:solidFill>
                  <a:srgbClr val="C00000"/>
                </a:solidFill>
              </a:rPr>
              <a:t>）电力企业综合应急预案</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  </a:t>
            </a:r>
            <a:r>
              <a:rPr lang="zh-CN" altLang="en-US" sz="2400" b="1" dirty="0">
                <a:solidFill>
                  <a:srgbClr val="C00000"/>
                </a:solidFill>
              </a:rPr>
              <a:t>（</a:t>
            </a:r>
            <a:r>
              <a:rPr lang="en-US" altLang="zh-CN" sz="2400" b="1" dirty="0">
                <a:solidFill>
                  <a:srgbClr val="C00000"/>
                </a:solidFill>
              </a:rPr>
              <a:t>2</a:t>
            </a:r>
            <a:r>
              <a:rPr lang="zh-CN" altLang="en-US" sz="2400" b="1" dirty="0">
                <a:solidFill>
                  <a:srgbClr val="C00000"/>
                </a:solidFill>
              </a:rPr>
              <a:t>）电力企业专项应急预案</a:t>
            </a:r>
            <a:endParaRPr lang="zh-CN" altLang="en-US" sz="2400" dirty="0">
              <a:solidFill>
                <a:srgbClr val="C00000"/>
              </a:solidFill>
            </a:endParaRPr>
          </a:p>
        </p:txBody>
      </p:sp>
    </p:spTree>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119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1197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1197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①自然灾害类</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）防台、防汛、防强对流天气应急预案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）防雨雪冰冻应急预案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）防大雾应急预案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）防地震灾害应急预案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）防地质灾害应急预案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6</a:t>
            </a:r>
            <a:r>
              <a:rPr lang="zh-CN" altLang="en-US" sz="2400" dirty="0">
                <a:solidFill>
                  <a:srgbClr val="C00000"/>
                </a:solidFill>
              </a:rPr>
              <a:t>）防森林火灾应急预案</a:t>
            </a:r>
            <a:endParaRPr lang="zh-CN" altLang="en-US" sz="2400" dirty="0">
              <a:solidFill>
                <a:srgbClr val="C00000"/>
              </a:solidFill>
            </a:endParaRPr>
          </a:p>
          <a:p>
            <a:pPr>
              <a:buNone/>
            </a:pPr>
            <a:r>
              <a:rPr lang="zh-CN" altLang="en-US" sz="2400" b="1" dirty="0">
                <a:solidFill>
                  <a:srgbClr val="C00000"/>
                </a:solidFill>
              </a:rPr>
              <a:t>    ②事故灾难类</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）人身事故应急预案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）电网黑启动应急预案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）电力设备事故应急预案</a:t>
            </a:r>
            <a:endParaRPr lang="zh-CN" altLang="en-US" sz="2400" dirty="0">
              <a:solidFill>
                <a:srgbClr val="C00000"/>
              </a:solidFill>
            </a:endParaRPr>
          </a:p>
        </p:txBody>
      </p:sp>
      <p:pic>
        <p:nvPicPr>
          <p:cNvPr id="211974" name="Picture 6" descr="D:\Program Files\Microsoft Office\MEDIA\CAGCAT10\j0291984.wmf"/>
          <p:cNvPicPr>
            <a:picLocks noChangeAspect="1"/>
          </p:cNvPicPr>
          <p:nvPr/>
        </p:nvPicPr>
        <p:blipFill>
          <a:blip r:embed="rId1"/>
          <a:stretch>
            <a:fillRect/>
          </a:stretch>
        </p:blipFill>
        <p:spPr>
          <a:xfrm>
            <a:off x="6569075" y="2571750"/>
            <a:ext cx="3241675" cy="3357563"/>
          </a:xfrm>
          <a:prstGeom prst="rect">
            <a:avLst/>
          </a:prstGeom>
          <a:noFill/>
          <a:ln w="9525">
            <a:noFill/>
          </a:ln>
        </p:spPr>
      </p:pic>
    </p:spTree>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129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1299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12997" name="Rectangle 3"/>
          <p:cNvSpPr>
            <a:spLocks noGrp="1"/>
          </p:cNvSpPr>
          <p:nvPr>
            <p:ph type="body" idx="4294967295"/>
          </p:nvPr>
        </p:nvSpPr>
        <p:spPr>
          <a:xfrm>
            <a:off x="1524000" y="1571625"/>
            <a:ext cx="9358313" cy="5857875"/>
          </a:xfrm>
          <a:ln/>
        </p:spPr>
        <p:txBody>
          <a:bodyPr vert="horz" wrap="square" anchor="t" anchorCtr="0"/>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）大型施工机械事故应急预案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）电力网络信息系统安全事故应急预案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6</a:t>
            </a:r>
            <a:r>
              <a:rPr lang="zh-CN" altLang="en-US" sz="2400" dirty="0">
                <a:solidFill>
                  <a:srgbClr val="C00000"/>
                </a:solidFill>
              </a:rPr>
              <a:t>）火灾事故应急预案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7</a:t>
            </a:r>
            <a:r>
              <a:rPr lang="zh-CN" altLang="en-US" sz="2400" dirty="0">
                <a:solidFill>
                  <a:srgbClr val="C00000"/>
                </a:solidFill>
              </a:rPr>
              <a:t>）交通事故应急预案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8</a:t>
            </a:r>
            <a:r>
              <a:rPr lang="zh-CN" altLang="en-US" sz="2400" dirty="0">
                <a:solidFill>
                  <a:srgbClr val="C00000"/>
                </a:solidFill>
              </a:rPr>
              <a:t>）环境污染事故应急预案</a:t>
            </a:r>
            <a:endParaRPr lang="zh-CN" altLang="en-US" sz="2400" dirty="0">
              <a:solidFill>
                <a:srgbClr val="C00000"/>
              </a:solidFill>
            </a:endParaRPr>
          </a:p>
          <a:p>
            <a:pPr>
              <a:buNone/>
            </a:pPr>
            <a:r>
              <a:rPr lang="zh-CN" altLang="en-US" sz="2400" b="1" dirty="0">
                <a:solidFill>
                  <a:srgbClr val="C00000"/>
                </a:solidFill>
              </a:rPr>
              <a:t>     ③公共卫生事件类</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）传染病疫情事件应急预案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）群体性不明原因疾病事件应急预案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）食物中毒事件应急预案</a:t>
            </a:r>
            <a:endParaRPr lang="zh-CN" altLang="en-US" sz="2400" dirty="0">
              <a:solidFill>
                <a:srgbClr val="C00000"/>
              </a:solidFill>
            </a:endParaRPr>
          </a:p>
          <a:p>
            <a:pPr>
              <a:buNone/>
            </a:pPr>
            <a:r>
              <a:rPr lang="zh-CN" altLang="en-US" sz="2400" b="1" dirty="0">
                <a:solidFill>
                  <a:srgbClr val="C00000"/>
                </a:solidFill>
              </a:rPr>
              <a:t>     ④社会安全事件类</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）群体性突发社会安全事件应急预案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）突发新闻媒体事件应急预案</a:t>
            </a:r>
            <a:endParaRPr lang="zh-CN" altLang="en-US" sz="2400" dirty="0">
              <a:solidFill>
                <a:srgbClr val="C00000"/>
              </a:solidFill>
            </a:endParaRPr>
          </a:p>
        </p:txBody>
      </p:sp>
      <p:pic>
        <p:nvPicPr>
          <p:cNvPr id="212998" name="Picture 6" descr="D:\Program Files\Microsoft Office\MEDIA\CAGCAT10\j0299125.wmf"/>
          <p:cNvPicPr>
            <a:picLocks noChangeAspect="1"/>
          </p:cNvPicPr>
          <p:nvPr/>
        </p:nvPicPr>
        <p:blipFill>
          <a:blip r:embed="rId1"/>
          <a:stretch>
            <a:fillRect/>
          </a:stretch>
        </p:blipFill>
        <p:spPr>
          <a:xfrm>
            <a:off x="7596188" y="2571750"/>
            <a:ext cx="1743075" cy="2643188"/>
          </a:xfrm>
          <a:prstGeom prst="rect">
            <a:avLst/>
          </a:prstGeom>
          <a:noFill/>
          <a:ln w="9525">
            <a:noFill/>
          </a:ln>
        </p:spPr>
      </p:pic>
    </p:spTree>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140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1402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14021" name="Rectangle 3"/>
          <p:cNvSpPr>
            <a:spLocks noGrp="1"/>
          </p:cNvSpPr>
          <p:nvPr>
            <p:ph type="body" idx="4294967295"/>
          </p:nvPr>
        </p:nvSpPr>
        <p:spPr>
          <a:xfrm>
            <a:off x="1524000" y="1643063"/>
            <a:ext cx="9358313" cy="5214937"/>
          </a:xfrm>
          <a:ln/>
        </p:spPr>
        <p:txBody>
          <a:bodyPr vert="horz" wrap="square" anchor="t" anchorCtr="0"/>
          <a:p>
            <a:pPr>
              <a:buNone/>
            </a:pPr>
            <a:r>
              <a:rPr lang="zh-CN" altLang="en-US" sz="2400" b="1" dirty="0"/>
              <a:t>    </a:t>
            </a:r>
            <a:r>
              <a:rPr lang="zh-CN" altLang="en-US" sz="2800" b="1" dirty="0">
                <a:solidFill>
                  <a:srgbClr val="002060"/>
                </a:solidFill>
              </a:rPr>
              <a:t>（</a:t>
            </a:r>
            <a:r>
              <a:rPr lang="en-US" altLang="zh-CN" sz="2800" b="1" dirty="0">
                <a:solidFill>
                  <a:srgbClr val="002060"/>
                </a:solidFill>
              </a:rPr>
              <a:t>3</a:t>
            </a:r>
            <a:r>
              <a:rPr lang="zh-CN" altLang="en-US" sz="2800" b="1" dirty="0">
                <a:solidFill>
                  <a:srgbClr val="002060"/>
                </a:solidFill>
              </a:rPr>
              <a:t>）电力企业典型现场处置方案</a:t>
            </a:r>
            <a:endParaRPr lang="zh-CN" altLang="en-US" sz="2800" dirty="0">
              <a:solidFill>
                <a:srgbClr val="002060"/>
              </a:solidFill>
            </a:endParaRPr>
          </a:p>
          <a:p>
            <a:pPr>
              <a:buNone/>
            </a:pPr>
            <a:r>
              <a:rPr lang="zh-CN" altLang="en-US" sz="2800" b="1" dirty="0">
                <a:solidFill>
                  <a:srgbClr val="002060"/>
                </a:solidFill>
              </a:rPr>
              <a:t>     ①人身事故类</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1</a:t>
            </a:r>
            <a:r>
              <a:rPr lang="zh-CN" altLang="en-US" sz="2800" dirty="0">
                <a:solidFill>
                  <a:srgbClr val="002060"/>
                </a:solidFill>
              </a:rPr>
              <a:t>）高处坠落伤亡事故处置方案</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2</a:t>
            </a:r>
            <a:r>
              <a:rPr lang="zh-CN" altLang="en-US" sz="2800" dirty="0">
                <a:solidFill>
                  <a:srgbClr val="002060"/>
                </a:solidFill>
              </a:rPr>
              <a:t>）机械伤害伤亡事故处置方案</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3</a:t>
            </a:r>
            <a:r>
              <a:rPr lang="zh-CN" altLang="en-US" sz="2800" dirty="0">
                <a:solidFill>
                  <a:srgbClr val="002060"/>
                </a:solidFill>
              </a:rPr>
              <a:t>）物体打击伤亡事故处置方案</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4</a:t>
            </a:r>
            <a:r>
              <a:rPr lang="zh-CN" altLang="en-US" sz="2800" dirty="0">
                <a:solidFill>
                  <a:srgbClr val="002060"/>
                </a:solidFill>
              </a:rPr>
              <a:t>）触电伤亡事故处置方案</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5</a:t>
            </a:r>
            <a:r>
              <a:rPr lang="zh-CN" altLang="en-US" sz="2800" dirty="0">
                <a:solidFill>
                  <a:srgbClr val="002060"/>
                </a:solidFill>
              </a:rPr>
              <a:t>）火灾伤亡事故处置方案</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6</a:t>
            </a:r>
            <a:r>
              <a:rPr lang="zh-CN" altLang="en-US" sz="2800" dirty="0">
                <a:solidFill>
                  <a:srgbClr val="002060"/>
                </a:solidFill>
              </a:rPr>
              <a:t>）灼烫伤亡事故处置方案</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7</a:t>
            </a:r>
            <a:r>
              <a:rPr lang="zh-CN" altLang="en-US" sz="2800" dirty="0">
                <a:solidFill>
                  <a:srgbClr val="002060"/>
                </a:solidFill>
              </a:rPr>
              <a:t>）化学危险品中毒伤亡事故处置方案</a:t>
            </a:r>
            <a:endParaRPr lang="zh-CN" altLang="en-US" sz="2800" dirty="0">
              <a:solidFill>
                <a:srgbClr val="002060"/>
              </a:solidFill>
            </a:endParaRPr>
          </a:p>
          <a:p>
            <a:pPr>
              <a:buNone/>
            </a:pPr>
            <a:endParaRPr lang="en-US" altLang="zh-CN" sz="2800" dirty="0">
              <a:solidFill>
                <a:srgbClr val="002060"/>
              </a:solidFill>
            </a:endParaRPr>
          </a:p>
          <a:p>
            <a:pPr>
              <a:buNone/>
            </a:pPr>
            <a:endParaRPr lang="zh-CN" altLang="en-US" sz="2800" dirty="0">
              <a:solidFill>
                <a:srgbClr val="002060"/>
              </a:solidFill>
            </a:endParaRPr>
          </a:p>
        </p:txBody>
      </p:sp>
      <p:pic>
        <p:nvPicPr>
          <p:cNvPr id="214022" name="Picture 6" descr="C:\Users\qq\AppData\Local\Microsoft\Windows\Temporary Internet Files\Content.IE5\9N2W99HE\MC900251271[1].wmf"/>
          <p:cNvPicPr>
            <a:picLocks noChangeAspect="1"/>
          </p:cNvPicPr>
          <p:nvPr/>
        </p:nvPicPr>
        <p:blipFill>
          <a:blip r:embed="rId1"/>
          <a:stretch>
            <a:fillRect/>
          </a:stretch>
        </p:blipFill>
        <p:spPr>
          <a:xfrm>
            <a:off x="7881938" y="3286125"/>
            <a:ext cx="2143125" cy="2357438"/>
          </a:xfrm>
          <a:prstGeom prst="rect">
            <a:avLst/>
          </a:prstGeom>
          <a:noFill/>
          <a:ln w="9525">
            <a:noFill/>
          </a:ln>
        </p:spPr>
      </p:pic>
    </p:spTree>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150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1504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1504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002060"/>
                </a:solidFill>
              </a:rPr>
              <a:t>②设备事故类</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）锅炉大面积结焦处置方案</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）锅炉承压部件爆漏处置方案</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）汽轮机超速、轴系断裂、油系统火灾处置方案</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）公用系统故障处置方案</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）厂用电中断事故处置方案</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6</a:t>
            </a:r>
            <a:r>
              <a:rPr lang="zh-CN" altLang="en-US" sz="2400" dirty="0">
                <a:solidFill>
                  <a:srgbClr val="002060"/>
                </a:solidFill>
              </a:rPr>
              <a:t>）厂用气中断事故处置方案</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7</a:t>
            </a:r>
            <a:r>
              <a:rPr lang="zh-CN" altLang="en-US" sz="2400" dirty="0">
                <a:solidFill>
                  <a:srgbClr val="002060"/>
                </a:solidFill>
              </a:rPr>
              <a:t>）起重机械故障事故处置方案</a:t>
            </a:r>
            <a:endParaRPr lang="zh-CN" altLang="en-US" sz="2400" dirty="0">
              <a:solidFill>
                <a:srgbClr val="002060"/>
              </a:solidFill>
            </a:endParaRPr>
          </a:p>
          <a:p>
            <a:pPr>
              <a:buNone/>
            </a:pPr>
            <a:r>
              <a:rPr lang="zh-CN" altLang="en-US" sz="2400" b="1" dirty="0">
                <a:solidFill>
                  <a:srgbClr val="002060"/>
                </a:solidFill>
              </a:rPr>
              <a:t>     ③电力网络与信息系统安全类</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）电力二次系统安全防护处置方案</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）生产调度通信系统故障处置方案</a:t>
            </a:r>
            <a:endParaRPr lang="zh-CN" altLang="en-US" sz="2400" dirty="0">
              <a:solidFill>
                <a:srgbClr val="002060"/>
              </a:solidFill>
            </a:endParaRPr>
          </a:p>
        </p:txBody>
      </p:sp>
    </p:spTree>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160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1606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1606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3200" b="1" dirty="0"/>
              <a:t>     </a:t>
            </a:r>
            <a:r>
              <a:rPr lang="zh-CN" altLang="en-US" sz="3200" b="1" dirty="0">
                <a:solidFill>
                  <a:srgbClr val="C00000"/>
                </a:solidFill>
              </a:rPr>
              <a:t>④火灾事故类</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1</a:t>
            </a:r>
            <a:r>
              <a:rPr lang="zh-CN" altLang="en-US" sz="3200" dirty="0">
                <a:solidFill>
                  <a:srgbClr val="C00000"/>
                </a:solidFill>
              </a:rPr>
              <a:t>）变压器火灾事故处置方案</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2</a:t>
            </a:r>
            <a:r>
              <a:rPr lang="zh-CN" altLang="en-US" sz="3200" dirty="0">
                <a:solidFill>
                  <a:srgbClr val="C00000"/>
                </a:solidFill>
              </a:rPr>
              <a:t>）发电机火灾事故处置方案</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3</a:t>
            </a:r>
            <a:r>
              <a:rPr lang="zh-CN" altLang="en-US" sz="3200" dirty="0">
                <a:solidFill>
                  <a:srgbClr val="C00000"/>
                </a:solidFill>
              </a:rPr>
              <a:t>）锅炉燃油系统火灾事故处置方案</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4</a:t>
            </a:r>
            <a:r>
              <a:rPr lang="zh-CN" altLang="en-US" sz="3200" dirty="0">
                <a:solidFill>
                  <a:srgbClr val="C00000"/>
                </a:solidFill>
              </a:rPr>
              <a:t>）燃油罐区火灾事故处置方案</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5</a:t>
            </a:r>
            <a:r>
              <a:rPr lang="zh-CN" altLang="en-US" sz="3200" dirty="0">
                <a:solidFill>
                  <a:srgbClr val="C00000"/>
                </a:solidFill>
              </a:rPr>
              <a:t>）制氢站火灾事故处置方案</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6</a:t>
            </a:r>
            <a:r>
              <a:rPr lang="zh-CN" altLang="en-US" sz="3200" dirty="0">
                <a:solidFill>
                  <a:srgbClr val="C00000"/>
                </a:solidFill>
              </a:rPr>
              <a:t>）危险化学品仓库火灾事故处置方案</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7</a:t>
            </a:r>
            <a:r>
              <a:rPr lang="zh-CN" altLang="en-US" sz="3200" dirty="0">
                <a:solidFill>
                  <a:srgbClr val="C00000"/>
                </a:solidFill>
              </a:rPr>
              <a:t>）制粉系统火灾事故处置方案</a:t>
            </a:r>
            <a:endParaRPr lang="zh-CN" altLang="en-US" sz="3200" dirty="0">
              <a:solidFill>
                <a:srgbClr val="C00000"/>
              </a:solidFill>
            </a:endParaRPr>
          </a:p>
        </p:txBody>
      </p:sp>
    </p:spTree>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170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1709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1709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3200" dirty="0">
                <a:solidFill>
                  <a:srgbClr val="C00000"/>
                </a:solidFill>
              </a:rPr>
              <a:t>     </a:t>
            </a:r>
            <a:r>
              <a:rPr lang="en-US" altLang="zh-CN" sz="3200" dirty="0">
                <a:solidFill>
                  <a:srgbClr val="C00000"/>
                </a:solidFill>
              </a:rPr>
              <a:t>8</a:t>
            </a:r>
            <a:r>
              <a:rPr lang="zh-CN" altLang="en-US" sz="3200" dirty="0">
                <a:solidFill>
                  <a:srgbClr val="C00000"/>
                </a:solidFill>
              </a:rPr>
              <a:t>）输煤皮带火灾事故处置方案</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9</a:t>
            </a:r>
            <a:r>
              <a:rPr lang="zh-CN" altLang="en-US" sz="3200" dirty="0">
                <a:solidFill>
                  <a:srgbClr val="C00000"/>
                </a:solidFill>
              </a:rPr>
              <a:t>）电缆火灾事故处置方案</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10</a:t>
            </a:r>
            <a:r>
              <a:rPr lang="zh-CN" altLang="en-US" sz="3200" dirty="0">
                <a:solidFill>
                  <a:srgbClr val="C00000"/>
                </a:solidFill>
              </a:rPr>
              <a:t>）集控室火灾事故处置方案</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11</a:t>
            </a:r>
            <a:r>
              <a:rPr lang="zh-CN" altLang="en-US" sz="3200" dirty="0">
                <a:solidFill>
                  <a:srgbClr val="C00000"/>
                </a:solidFill>
              </a:rPr>
              <a:t>）计算机房火灾事故处置方案</a:t>
            </a:r>
            <a:endParaRPr lang="zh-CN" altLang="en-US" sz="3200" dirty="0">
              <a:solidFill>
                <a:srgbClr val="C00000"/>
              </a:solidFill>
            </a:endParaRPr>
          </a:p>
          <a:p>
            <a:pPr>
              <a:buNone/>
            </a:pPr>
            <a:r>
              <a:rPr lang="zh-CN" altLang="en-US" sz="3200" b="1" dirty="0">
                <a:solidFill>
                  <a:srgbClr val="C00000"/>
                </a:solidFill>
              </a:rPr>
              <a:t>     ⑤环境污染事故类</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1</a:t>
            </a:r>
            <a:r>
              <a:rPr lang="zh-CN" altLang="en-US" sz="3200" dirty="0">
                <a:solidFill>
                  <a:srgbClr val="C00000"/>
                </a:solidFill>
              </a:rPr>
              <a:t>）化学危险品泄漏事件处置方案</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2</a:t>
            </a:r>
            <a:r>
              <a:rPr lang="zh-CN" altLang="en-US" sz="3200" dirty="0">
                <a:solidFill>
                  <a:srgbClr val="C00000"/>
                </a:solidFill>
              </a:rPr>
              <a:t>）除灰系统异常事件处置方案</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3</a:t>
            </a:r>
            <a:r>
              <a:rPr lang="zh-CN" altLang="en-US" sz="3200" dirty="0">
                <a:solidFill>
                  <a:srgbClr val="C00000"/>
                </a:solidFill>
              </a:rPr>
              <a:t>）脱硫系统异常事件处置方案</a:t>
            </a:r>
            <a:endParaRPr lang="zh-CN" altLang="en-US" sz="3200" dirty="0">
              <a:solidFill>
                <a:srgbClr val="C00000"/>
              </a:solidFill>
            </a:endParaRPr>
          </a:p>
          <a:p>
            <a:pPr>
              <a:buNone/>
            </a:pPr>
            <a:endParaRPr lang="en-US" altLang="zh-CN" sz="3200" dirty="0"/>
          </a:p>
          <a:p>
            <a:pPr>
              <a:buNone/>
            </a:pPr>
            <a:endParaRPr lang="zh-CN" altLang="en-US" sz="3200" dirty="0"/>
          </a:p>
        </p:txBody>
      </p:sp>
    </p:spTree>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181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1811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18117"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a:t>     </a:t>
            </a:r>
            <a:r>
              <a:rPr lang="zh-CN" altLang="en-US" sz="2800" b="1">
                <a:solidFill>
                  <a:srgbClr val="002060"/>
                </a:solidFill>
              </a:rPr>
              <a:t>（五）应急救援报警</a:t>
            </a:r>
            <a:endParaRPr lang="zh-CN" altLang="en-US" sz="2800">
              <a:solidFill>
                <a:srgbClr val="002060"/>
              </a:solidFill>
            </a:endParaRPr>
          </a:p>
          <a:p>
            <a:pPr>
              <a:buNone/>
            </a:pPr>
            <a:r>
              <a:rPr lang="zh-CN" altLang="en-US" sz="2800">
                <a:solidFill>
                  <a:srgbClr val="002060"/>
                </a:solidFill>
              </a:rPr>
              <a:t>       </a:t>
            </a:r>
            <a:r>
              <a:rPr lang="zh-CN" altLang="en-US" sz="2800" b="1">
                <a:solidFill>
                  <a:srgbClr val="002060"/>
                </a:solidFill>
              </a:rPr>
              <a:t>报警是实施应急预案的第一步</a:t>
            </a:r>
            <a:r>
              <a:rPr lang="zh-CN" altLang="en-US" sz="2800">
                <a:solidFill>
                  <a:srgbClr val="002060"/>
                </a:solidFill>
              </a:rPr>
              <a:t>。在发生恶性事故或重大突发性事件的过程中，值长或最先发现紧急情况的人员要立即向公司总经理、总工程师及有关应急领导组成员报警，提供发生事故的信息，包括紧急情况的类型和严重程度。发生特别重大突发性事件要及时向集团公司和地方政府的有关部门报警。</a:t>
            </a:r>
            <a:endParaRPr lang="zh-CN" altLang="en-US" sz="2800">
              <a:solidFill>
                <a:srgbClr val="002060"/>
              </a:solidFill>
            </a:endParaRPr>
          </a:p>
          <a:p>
            <a:pPr>
              <a:buNone/>
            </a:pPr>
            <a:r>
              <a:rPr lang="zh-CN" altLang="en-US" sz="2800">
                <a:solidFill>
                  <a:srgbClr val="002060"/>
                </a:solidFill>
              </a:rPr>
              <a:t>       在应急报警中要使用电话、手机、对讲机等通讯手段，搞好应急通讯联系；确保应急救援系统的各个组织机构之间，应急领导组与应急队员之间和应急领导组与外部应急组织机构之间的联系。</a:t>
            </a:r>
            <a:endParaRPr lang="zh-CN" altLang="en-US" sz="2800">
              <a:solidFill>
                <a:srgbClr val="002060"/>
              </a:solidFill>
            </a:endParaRPr>
          </a:p>
        </p:txBody>
      </p:sp>
    </p:spTree>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191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1914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19141"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a:t>     </a:t>
            </a:r>
            <a:r>
              <a:rPr lang="zh-CN" altLang="en-US" sz="2400" b="1">
                <a:solidFill>
                  <a:srgbClr val="C00000"/>
                </a:solidFill>
              </a:rPr>
              <a:t>（六）应急救援行动</a:t>
            </a:r>
            <a:endParaRPr lang="zh-CN" altLang="en-US" sz="2400">
              <a:solidFill>
                <a:srgbClr val="C00000"/>
              </a:solidFill>
            </a:endParaRPr>
          </a:p>
          <a:p>
            <a:pPr>
              <a:buNone/>
            </a:pPr>
            <a:r>
              <a:rPr lang="zh-CN" altLang="en-US" sz="2400">
                <a:solidFill>
                  <a:srgbClr val="C00000"/>
                </a:solidFill>
              </a:rPr>
              <a:t>       应急救援行动是指在紧急情况发生时，即发生重大事故或其它重大突发性事件时，为及时营救人员、疏散撤离现场、减缓事故后果和控制灾情而采取的一系列抢救援助行动。</a:t>
            </a:r>
            <a:endParaRPr lang="zh-CN" altLang="en-US" sz="2400">
              <a:solidFill>
                <a:srgbClr val="C00000"/>
              </a:solidFill>
            </a:endParaRPr>
          </a:p>
          <a:p>
            <a:pPr>
              <a:buNone/>
            </a:pPr>
            <a:r>
              <a:rPr lang="zh-CN" altLang="en-US" sz="2400">
                <a:solidFill>
                  <a:srgbClr val="C00000"/>
                </a:solidFill>
              </a:rPr>
              <a:t>       最初应急反应，在紧急情况下，值长或最先发现紧急情况的领导组成最初的应急组织。一旦值长或最先发现紧急情况的人员向总经理、总工程师及有关应急领导组成员报警后，企业内应急救援组织全面启动；以集控室或办公楼四楼会议室及其它突发性事件现场，作为应急救援行动的指挥中心。现场应急指挥则应及时调动并合理利用应急资源，包括人力和物质资源投入应急行动；要针对事故的具体情况选择应急对策和行动方案，从而能及时有效地使事故损失降低到最低程度和最小范围。</a:t>
            </a:r>
            <a:endParaRPr lang="zh-CN" altLang="en-US" sz="2400">
              <a:solidFill>
                <a:srgbClr val="C00000"/>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66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662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26629" name="Rectangle 3"/>
          <p:cNvSpPr>
            <a:spLocks noGrp="1"/>
          </p:cNvSpPr>
          <p:nvPr>
            <p:ph type="body" idx="4294967295"/>
          </p:nvPr>
        </p:nvSpPr>
        <p:spPr>
          <a:xfrm>
            <a:off x="1809750" y="1643063"/>
            <a:ext cx="8132763" cy="5214937"/>
          </a:xfrm>
          <a:ln/>
        </p:spPr>
        <p:txBody>
          <a:bodyPr vert="horz" wrap="square" anchor="t" anchorCtr="0"/>
          <a:p>
            <a:pPr>
              <a:buNone/>
            </a:pPr>
            <a:r>
              <a:rPr lang="zh-CN" altLang="en-US" sz="3200" b="1" dirty="0"/>
              <a:t>   </a:t>
            </a:r>
            <a:r>
              <a:rPr lang="en-US" altLang="zh-CN" sz="3600" b="1" dirty="0">
                <a:solidFill>
                  <a:srgbClr val="0070C0"/>
                </a:solidFill>
              </a:rPr>
              <a:t>16</a:t>
            </a:r>
            <a:r>
              <a:rPr lang="zh-CN" altLang="en-US" sz="3600" b="1" dirty="0">
                <a:solidFill>
                  <a:srgbClr val="0070C0"/>
                </a:solidFill>
              </a:rPr>
              <a:t>、</a:t>
            </a:r>
            <a:r>
              <a:rPr lang="en-US" altLang="zh-CN" sz="3600" dirty="0">
                <a:solidFill>
                  <a:srgbClr val="0070C0"/>
                </a:solidFill>
              </a:rPr>
              <a:t>2011</a:t>
            </a:r>
            <a:r>
              <a:rPr lang="zh-CN" altLang="en-US" sz="3600" dirty="0">
                <a:solidFill>
                  <a:srgbClr val="0070C0"/>
                </a:solidFill>
              </a:rPr>
              <a:t>年</a:t>
            </a:r>
            <a:r>
              <a:rPr lang="en-US" altLang="zh-CN" sz="3600" dirty="0">
                <a:solidFill>
                  <a:srgbClr val="0070C0"/>
                </a:solidFill>
              </a:rPr>
              <a:t>9</a:t>
            </a:r>
            <a:r>
              <a:rPr lang="zh-CN" altLang="en-US" sz="3600" dirty="0">
                <a:solidFill>
                  <a:srgbClr val="0070C0"/>
                </a:solidFill>
              </a:rPr>
              <a:t>月</a:t>
            </a:r>
            <a:r>
              <a:rPr lang="en-US" altLang="zh-CN" sz="3600" dirty="0">
                <a:solidFill>
                  <a:srgbClr val="0070C0"/>
                </a:solidFill>
              </a:rPr>
              <a:t>11</a:t>
            </a:r>
            <a:r>
              <a:rPr lang="zh-CN" altLang="en-US" sz="3600" dirty="0">
                <a:solidFill>
                  <a:srgbClr val="0070C0"/>
                </a:solidFill>
              </a:rPr>
              <a:t>某</a:t>
            </a:r>
            <a:r>
              <a:rPr lang="zh-CN" altLang="en-US" sz="3600" b="1" dirty="0">
                <a:solidFill>
                  <a:srgbClr val="0070C0"/>
                </a:solidFill>
              </a:rPr>
              <a:t>发电公司水电站中毒</a:t>
            </a:r>
            <a:r>
              <a:rPr lang="en-US" altLang="zh-CN" sz="3600" b="1" dirty="0">
                <a:solidFill>
                  <a:srgbClr val="0070C0"/>
                </a:solidFill>
              </a:rPr>
              <a:t>2</a:t>
            </a:r>
            <a:r>
              <a:rPr lang="zh-CN" altLang="en-US" sz="3600" b="1" dirty="0">
                <a:solidFill>
                  <a:srgbClr val="0070C0"/>
                </a:solidFill>
              </a:rPr>
              <a:t>死</a:t>
            </a:r>
            <a:r>
              <a:rPr lang="en-US" altLang="zh-CN" sz="3600" b="1" dirty="0">
                <a:solidFill>
                  <a:srgbClr val="0070C0"/>
                </a:solidFill>
              </a:rPr>
              <a:t>4</a:t>
            </a:r>
            <a:r>
              <a:rPr lang="zh-CN" altLang="en-US" sz="3600" b="1" dirty="0">
                <a:solidFill>
                  <a:srgbClr val="0070C0"/>
                </a:solidFill>
              </a:rPr>
              <a:t>伤事故。</a:t>
            </a:r>
            <a:r>
              <a:rPr lang="en-US" altLang="zh-CN" sz="3600" dirty="0">
                <a:solidFill>
                  <a:srgbClr val="0070C0"/>
                </a:solidFill>
              </a:rPr>
              <a:t>9</a:t>
            </a:r>
            <a:r>
              <a:rPr lang="zh-CN" altLang="en-US" sz="3600" dirty="0">
                <a:solidFill>
                  <a:srgbClr val="0070C0"/>
                </a:solidFill>
              </a:rPr>
              <a:t>月</a:t>
            </a:r>
            <a:r>
              <a:rPr lang="en-US" altLang="zh-CN" sz="3600" dirty="0">
                <a:solidFill>
                  <a:srgbClr val="0070C0"/>
                </a:solidFill>
              </a:rPr>
              <a:t>11</a:t>
            </a:r>
            <a:r>
              <a:rPr lang="zh-CN" altLang="en-US" sz="3600" b="1" dirty="0">
                <a:solidFill>
                  <a:srgbClr val="0070C0"/>
                </a:solidFill>
              </a:rPr>
              <a:t>日晚</a:t>
            </a:r>
            <a:r>
              <a:rPr lang="en-US" altLang="zh-CN" sz="3600" b="1" dirty="0">
                <a:solidFill>
                  <a:srgbClr val="0070C0"/>
                </a:solidFill>
              </a:rPr>
              <a:t>7</a:t>
            </a:r>
            <a:r>
              <a:rPr lang="zh-CN" altLang="en-US" sz="3600" b="1" dirty="0">
                <a:solidFill>
                  <a:srgbClr val="0070C0"/>
                </a:solidFill>
              </a:rPr>
              <a:t>时，</a:t>
            </a:r>
            <a:r>
              <a:rPr lang="en-US" altLang="zh-CN" sz="3600" b="1" dirty="0">
                <a:solidFill>
                  <a:srgbClr val="0070C0"/>
                </a:solidFill>
              </a:rPr>
              <a:t>6</a:t>
            </a:r>
            <a:r>
              <a:rPr lang="zh-CN" altLang="en-US" sz="3600" b="1" dirty="0">
                <a:solidFill>
                  <a:srgbClr val="0070C0"/>
                </a:solidFill>
              </a:rPr>
              <a:t>名工人在水电站从事排水母管检修作业。晚</a:t>
            </a:r>
            <a:r>
              <a:rPr lang="en-US" altLang="zh-CN" sz="3600" b="1" dirty="0">
                <a:solidFill>
                  <a:srgbClr val="0070C0"/>
                </a:solidFill>
              </a:rPr>
              <a:t>7</a:t>
            </a:r>
            <a:r>
              <a:rPr lang="zh-CN" altLang="en-US" sz="3600" b="1" dirty="0">
                <a:solidFill>
                  <a:srgbClr val="0070C0"/>
                </a:solidFill>
              </a:rPr>
              <a:t>时左右，工人们在给排水母管除锈、刷漆过程中，出现不同程度的混合性中毒症状，其中</a:t>
            </a:r>
            <a:r>
              <a:rPr lang="en-US" altLang="zh-CN" sz="3600" b="1" dirty="0">
                <a:solidFill>
                  <a:srgbClr val="0070C0"/>
                </a:solidFill>
              </a:rPr>
              <a:t>2</a:t>
            </a:r>
            <a:r>
              <a:rPr lang="zh-CN" altLang="en-US" sz="3600" b="1" dirty="0">
                <a:solidFill>
                  <a:srgbClr val="0070C0"/>
                </a:solidFill>
              </a:rPr>
              <a:t>人经现场急救无效死亡，其余</a:t>
            </a:r>
            <a:r>
              <a:rPr lang="en-US" altLang="zh-CN" sz="3600" b="1" dirty="0">
                <a:solidFill>
                  <a:srgbClr val="0070C0"/>
                </a:solidFill>
              </a:rPr>
              <a:t>4</a:t>
            </a:r>
            <a:r>
              <a:rPr lang="zh-CN" altLang="en-US" sz="3600" b="1" dirty="0">
                <a:solidFill>
                  <a:srgbClr val="0070C0"/>
                </a:solidFill>
              </a:rPr>
              <a:t>人被紧急送往医院救治。</a:t>
            </a:r>
            <a:endParaRPr lang="zh-CN" altLang="en-US" sz="3600" b="1" dirty="0">
              <a:solidFill>
                <a:srgbClr val="0070C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201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2016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20165"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a:t>     </a:t>
            </a:r>
            <a:r>
              <a:rPr lang="zh-CN" altLang="en-US" sz="3200" b="1">
                <a:solidFill>
                  <a:srgbClr val="002060"/>
                </a:solidFill>
              </a:rPr>
              <a:t>（七）应急救援保障</a:t>
            </a:r>
            <a:endParaRPr lang="zh-CN" altLang="en-US" sz="3200">
              <a:solidFill>
                <a:srgbClr val="002060"/>
              </a:solidFill>
            </a:endParaRPr>
          </a:p>
          <a:p>
            <a:pPr>
              <a:buNone/>
            </a:pPr>
            <a:r>
              <a:rPr lang="zh-CN" altLang="en-US" sz="3200">
                <a:solidFill>
                  <a:srgbClr val="002060"/>
                </a:solidFill>
              </a:rPr>
              <a:t>       应急保障，包括资金、装备、通讯、人力资源及技术保障，是应对突发性事件减少事故损失的根本保证。公司有关部门要按照职责分工和相关应急预案做好突发性事件的应对工作，在现场应急救援指挥的领导下，做好应对突发性事件的人力、财力、物资、交通运输、食物和饮品供应，并负责受伤人员的医疗救助和现场保卫及事故后的现场清除工作和其它保障等。</a:t>
            </a:r>
            <a:endParaRPr lang="zh-CN" altLang="en-US" sz="3200">
              <a:solidFill>
                <a:srgbClr val="002060"/>
              </a:solidFill>
            </a:endParaRPr>
          </a:p>
        </p:txBody>
      </p:sp>
    </p:spTree>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1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211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2118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21189"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a:t>     </a:t>
            </a:r>
            <a:r>
              <a:rPr lang="zh-CN" altLang="en-US" sz="4400" b="1">
                <a:solidFill>
                  <a:srgbClr val="C00000"/>
                </a:solidFill>
              </a:rPr>
              <a:t>（八）事故善后处置</a:t>
            </a:r>
            <a:endParaRPr lang="zh-CN" altLang="en-US" sz="4400">
              <a:solidFill>
                <a:srgbClr val="C00000"/>
              </a:solidFill>
            </a:endParaRPr>
          </a:p>
          <a:p>
            <a:pPr>
              <a:buNone/>
            </a:pPr>
            <a:r>
              <a:rPr lang="zh-CN" altLang="en-US" sz="4400" b="1">
                <a:solidFill>
                  <a:srgbClr val="C00000"/>
                </a:solidFill>
              </a:rPr>
              <a:t>       重</a:t>
            </a:r>
            <a:r>
              <a:rPr lang="zh-CN" altLang="en-US" sz="4400">
                <a:solidFill>
                  <a:srgbClr val="C00000"/>
                </a:solidFill>
              </a:rPr>
              <a:t>大事故或其它突发性事件善后处置，主要包括事故调查报告、保险理赔及尽快恢复正常秩序和改进措施，以及完成应急救援工作总结报告。</a:t>
            </a:r>
            <a:endParaRPr lang="zh-CN" altLang="en-US" sz="4400">
              <a:solidFill>
                <a:srgbClr val="C00000"/>
              </a:solidFill>
            </a:endParaRPr>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222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2221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22213"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b="1" dirty="0"/>
              <a:t>       </a:t>
            </a:r>
            <a:r>
              <a:rPr lang="zh-CN" altLang="en-US" sz="2400" b="1" dirty="0">
                <a:solidFill>
                  <a:srgbClr val="002060"/>
                </a:solidFill>
              </a:rPr>
              <a:t>二、事故应急预案的策划与编制</a:t>
            </a:r>
            <a:endParaRPr lang="zh-CN" altLang="en-US" sz="2400" dirty="0">
              <a:solidFill>
                <a:srgbClr val="002060"/>
              </a:solidFill>
            </a:endParaRPr>
          </a:p>
          <a:p>
            <a:pPr>
              <a:buNone/>
            </a:pPr>
            <a:r>
              <a:rPr lang="en-US" altLang="zh-CN" sz="2400" b="1" dirty="0">
                <a:solidFill>
                  <a:srgbClr val="002060"/>
                </a:solidFill>
              </a:rPr>
              <a:t>      </a:t>
            </a:r>
            <a:r>
              <a:rPr lang="zh-CN" altLang="en-US" sz="2400" b="1" dirty="0">
                <a:solidFill>
                  <a:srgbClr val="002060"/>
                </a:solidFill>
              </a:rPr>
              <a:t>（</a:t>
            </a:r>
            <a:r>
              <a:rPr lang="zh-CN" altLang="en-US" sz="2400" b="1" dirty="0">
                <a:solidFill>
                  <a:srgbClr val="002060"/>
                </a:solidFill>
                <a:latin typeface="Verdana" panose="020B0604030504040204" pitchFamily="2" charset="0"/>
              </a:rPr>
              <a:t>—</a:t>
            </a:r>
            <a:r>
              <a:rPr lang="zh-CN" altLang="en-US" sz="2400" b="1" dirty="0">
                <a:solidFill>
                  <a:srgbClr val="002060"/>
                </a:solidFill>
              </a:rPr>
              <a:t>）事故应急预案的作用</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制定事故应急预案是贯彻落实“安全第一、预防为主、综合治理”方针，提高应对风险和防范事故的能力，保证职工安全健康和设备安全，最大限度地减少财产损失、环境损害和社会影响的重要措施。</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事故应急预案在应急系统中起着关键作用，它明确了在重大突发事件发生之前、发生过程中以及刚刚结束之后，谁负责做什么、何时做，以及相应的策略和物资准备等。它是针对可能发生的重大事故及其影响和后果的严重程度，为应急准备和应急响应的各个方面所预先作出的详细安排，是开展及时、有序和有效事故应急救援工作的行动指南。</a:t>
            </a:r>
            <a:endParaRPr lang="zh-CN" altLang="en-US" sz="2400" dirty="0">
              <a:solidFill>
                <a:srgbClr val="002060"/>
              </a:solidFill>
            </a:endParaRPr>
          </a:p>
        </p:txBody>
      </p:sp>
    </p:spTree>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232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2323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23237"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b="1" dirty="0"/>
              <a:t>       </a:t>
            </a:r>
            <a:r>
              <a:rPr lang="en-US" altLang="zh-CN" sz="2400" b="1" dirty="0">
                <a:solidFill>
                  <a:srgbClr val="002060"/>
                </a:solidFill>
              </a:rPr>
              <a:t>1</a:t>
            </a:r>
            <a:r>
              <a:rPr lang="zh-CN" altLang="en-US" sz="2400" b="1" dirty="0">
                <a:solidFill>
                  <a:srgbClr val="002060"/>
                </a:solidFill>
              </a:rPr>
              <a:t>、事故应急预案在应急救援中的重要作用。</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a:t>
            </a:r>
            <a:r>
              <a:rPr lang="en-US" altLang="zh-CN" sz="2400" dirty="0">
                <a:solidFill>
                  <a:srgbClr val="002060"/>
                </a:solidFill>
              </a:rPr>
              <a:t>1</a:t>
            </a:r>
            <a:r>
              <a:rPr lang="zh-CN" altLang="en-US" sz="2400" dirty="0">
                <a:solidFill>
                  <a:srgbClr val="002060"/>
                </a:solidFill>
              </a:rPr>
              <a:t>）应急预案明确了应急救援的范围和体系，使应急准备和管理不再是无据可依、无章可循，尤其是培训和演习工作的开展。</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a:t>
            </a:r>
            <a:r>
              <a:rPr lang="en-US" altLang="zh-CN" sz="2400" dirty="0">
                <a:solidFill>
                  <a:srgbClr val="002060"/>
                </a:solidFill>
              </a:rPr>
              <a:t>2</a:t>
            </a:r>
            <a:r>
              <a:rPr lang="zh-CN" altLang="en-US" sz="2400" dirty="0">
                <a:solidFill>
                  <a:srgbClr val="002060"/>
                </a:solidFill>
              </a:rPr>
              <a:t>）制定应急预案有利于做出及时的应急响应，降低事故的危害程度。</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a:t>
            </a:r>
            <a:r>
              <a:rPr lang="en-US" altLang="zh-CN" sz="2400" dirty="0">
                <a:solidFill>
                  <a:srgbClr val="002060"/>
                </a:solidFill>
              </a:rPr>
              <a:t>3</a:t>
            </a:r>
            <a:r>
              <a:rPr lang="zh-CN" altLang="en-US" sz="2400" dirty="0">
                <a:solidFill>
                  <a:srgbClr val="002060"/>
                </a:solidFill>
              </a:rPr>
              <a:t>）事故应急预案成为突发重大事故的应急基础。通过编制基本应急预案，对那些事先无法预料到的突发事件或事故，可以起到基本的应急指导作用，成为开展应急救援的“底线”；有针对性地制定应急措施、进行专项应急准备和演习。</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）当发生超过应急能力的重大事故时，便于与上级应急部门的协调。</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）有利于提高风险防范意识。</a:t>
            </a:r>
            <a:endParaRPr lang="zh-CN" altLang="en-US" sz="2400" dirty="0">
              <a:solidFill>
                <a:srgbClr val="002060"/>
              </a:solidFill>
            </a:endParaRPr>
          </a:p>
        </p:txBody>
      </p:sp>
    </p:spTree>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242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2426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2426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en-US" altLang="zh-CN" sz="2400" b="1" dirty="0">
                <a:solidFill>
                  <a:srgbClr val="C00000"/>
                </a:solidFill>
              </a:rPr>
              <a:t>2</a:t>
            </a:r>
            <a:r>
              <a:rPr lang="zh-CN" altLang="en-US" sz="2400" b="1" dirty="0">
                <a:solidFill>
                  <a:srgbClr val="C00000"/>
                </a:solidFill>
              </a:rPr>
              <a:t>、策划应急预案时应考虑的因素。</a:t>
            </a:r>
            <a:r>
              <a:rPr lang="en-US" altLang="zh-CN" sz="2400" dirty="0">
                <a:solidFill>
                  <a:srgbClr val="C00000"/>
                </a:solidFill>
              </a:rPr>
              <a:t>2006</a:t>
            </a:r>
            <a:r>
              <a:rPr lang="zh-CN" altLang="en-US" sz="2400" dirty="0">
                <a:solidFill>
                  <a:srgbClr val="C00000"/>
                </a:solidFill>
              </a:rPr>
              <a:t>年</a:t>
            </a:r>
            <a:r>
              <a:rPr lang="en-US" altLang="zh-CN" sz="2400" dirty="0">
                <a:solidFill>
                  <a:srgbClr val="C00000"/>
                </a:solidFill>
              </a:rPr>
              <a:t>9</a:t>
            </a:r>
            <a:r>
              <a:rPr lang="zh-CN" altLang="en-US" sz="2400" dirty="0">
                <a:solidFill>
                  <a:srgbClr val="C00000"/>
                </a:solidFill>
              </a:rPr>
              <a:t>月</a:t>
            </a:r>
            <a:r>
              <a:rPr lang="en-US" altLang="zh-CN" sz="2400" dirty="0">
                <a:solidFill>
                  <a:srgbClr val="C00000"/>
                </a:solidFill>
              </a:rPr>
              <a:t>20</a:t>
            </a:r>
            <a:r>
              <a:rPr lang="zh-CN" altLang="en-US" sz="2400" dirty="0">
                <a:solidFill>
                  <a:srgbClr val="C00000"/>
                </a:solidFill>
              </a:rPr>
              <a:t>日国家安全生产监督管理总局颁布了《生产经营单位安全生产事故应急预案编制导则》</a:t>
            </a:r>
            <a:r>
              <a:rPr lang="en-US" altLang="zh-CN" sz="2400" dirty="0">
                <a:solidFill>
                  <a:srgbClr val="C00000"/>
                </a:solidFill>
              </a:rPr>
              <a:t>(AQ/T9002-2006)</a:t>
            </a:r>
            <a:r>
              <a:rPr lang="zh-CN" altLang="en-US" sz="2400" dirty="0">
                <a:solidFill>
                  <a:srgbClr val="C00000"/>
                </a:solidFill>
              </a:rPr>
              <a:t> </a:t>
            </a:r>
            <a:r>
              <a:rPr lang="en-US" altLang="zh-CN" sz="2400" dirty="0">
                <a:solidFill>
                  <a:srgbClr val="C00000"/>
                </a:solidFill>
              </a:rPr>
              <a:t>。该导则明确了应急预案应包含的内容和编制要求，为应急预案的规范化建设提供了依据。策划重大事故应急预案时应充分考虑下列因素：</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）重大危险普查的结果，包括重大危险源的数量、种类及分布情况，重大事故隐患情况等。</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）本地区的地质、气象、水文等不利的自然条件及其影响。</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）本地区以及国家和上级机构已制定的应急预案的情况。</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）本单位及其它系统事故的发生情况。</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）周边重大危险可能带来的影响。</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6</a:t>
            </a:r>
            <a:r>
              <a:rPr lang="zh-CN" altLang="en-US" sz="2400" dirty="0">
                <a:solidFill>
                  <a:srgbClr val="C00000"/>
                </a:solidFill>
              </a:rPr>
              <a:t>）国家及地方相关法律法规的要求。</a:t>
            </a:r>
            <a:endParaRPr lang="zh-CN" altLang="en-US" sz="2400" dirty="0">
              <a:solidFill>
                <a:srgbClr val="C00000"/>
              </a:solidFill>
            </a:endParaRPr>
          </a:p>
        </p:txBody>
      </p:sp>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252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2528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2528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002060"/>
                </a:solidFill>
              </a:rPr>
              <a:t>（二）重大事故应急预案的层次</a:t>
            </a:r>
            <a:endParaRPr lang="zh-CN" altLang="en-US" sz="2400" dirty="0">
              <a:solidFill>
                <a:srgbClr val="002060"/>
              </a:solidFill>
            </a:endParaRPr>
          </a:p>
          <a:p>
            <a:pPr>
              <a:buNone/>
            </a:pPr>
            <a:r>
              <a:rPr lang="zh-CN" altLang="en-US" sz="2400" dirty="0">
                <a:solidFill>
                  <a:srgbClr val="002060"/>
                </a:solidFill>
              </a:rPr>
              <a:t>       对应急预案合理地划分层次，是将各种类型应急预案有机组合在一起的有效方法。</a:t>
            </a:r>
            <a:r>
              <a:rPr lang="zh-CN" altLang="en-US" sz="2400" b="1" dirty="0">
                <a:solidFill>
                  <a:srgbClr val="002060"/>
                </a:solidFill>
              </a:rPr>
              <a:t>应急预案可分为</a:t>
            </a:r>
            <a:r>
              <a:rPr lang="en-US" altLang="zh-CN" sz="2400" b="1" dirty="0">
                <a:solidFill>
                  <a:srgbClr val="002060"/>
                </a:solidFill>
              </a:rPr>
              <a:t>3</a:t>
            </a:r>
            <a:r>
              <a:rPr lang="zh-CN" altLang="en-US" sz="2400" b="1" dirty="0">
                <a:solidFill>
                  <a:srgbClr val="002060"/>
                </a:solidFill>
              </a:rPr>
              <a:t>个层次：</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、综合预案。</a:t>
            </a:r>
            <a:r>
              <a:rPr lang="zh-CN" altLang="en-US" sz="2400" dirty="0">
                <a:solidFill>
                  <a:srgbClr val="002060"/>
                </a:solidFill>
              </a:rPr>
              <a:t>综合预案相当于总体预案，应急行动的总体思路等。通过综合预案，可以很清晰地了解应急的组织体系。更重要的是，综合预案可以作为应急救援工作的基础和“底线”，对那些没有预料的紧急情况也能起到一般的应急指导作用。</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2</a:t>
            </a:r>
            <a:r>
              <a:rPr lang="zh-CN" altLang="en-US" sz="2400" b="1" dirty="0">
                <a:solidFill>
                  <a:srgbClr val="002060"/>
                </a:solidFill>
              </a:rPr>
              <a:t>、专项预案。</a:t>
            </a:r>
            <a:r>
              <a:rPr lang="zh-CN" altLang="en-US" sz="2400" dirty="0">
                <a:solidFill>
                  <a:srgbClr val="002060"/>
                </a:solidFill>
              </a:rPr>
              <a:t>专项预案是针对某种具体的、特定类型的紧急情况，制定明确的救援程序和具体的应急救援措施。</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3</a:t>
            </a:r>
            <a:r>
              <a:rPr lang="zh-CN" altLang="en-US" sz="2400" b="1" dirty="0">
                <a:solidFill>
                  <a:srgbClr val="002060"/>
                </a:solidFill>
              </a:rPr>
              <a:t>、现场处置方案。</a:t>
            </a:r>
            <a:r>
              <a:rPr lang="zh-CN" altLang="en-US" sz="2400" dirty="0">
                <a:solidFill>
                  <a:srgbClr val="002060"/>
                </a:solidFill>
              </a:rPr>
              <a:t>现场处置方案是在专项预案的基础上，根据具体情况而编制的。它是针对具体装置、场所、岗位所制定的应急处置措施。现场处置方案的另一特殊形式为单项预案。</a:t>
            </a:r>
            <a:endParaRPr lang="zh-CN" altLang="en-US" sz="2400" dirty="0">
              <a:solidFill>
                <a:srgbClr val="002060"/>
              </a:solidFill>
            </a:endParaRPr>
          </a:p>
        </p:txBody>
      </p:sp>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263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2630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2630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C00000"/>
                </a:solidFill>
              </a:rPr>
              <a:t>（三）应急预案的编制程序</a:t>
            </a:r>
            <a:endParaRPr lang="zh-CN" altLang="en-US" sz="2400" dirty="0">
              <a:solidFill>
                <a:srgbClr val="C00000"/>
              </a:solidFill>
            </a:endParaRPr>
          </a:p>
          <a:p>
            <a:pPr>
              <a:buNone/>
            </a:pPr>
            <a:r>
              <a:rPr lang="zh-CN" altLang="en-US" sz="2400" dirty="0">
                <a:solidFill>
                  <a:srgbClr val="C00000"/>
                </a:solidFill>
              </a:rPr>
              <a:t>     《生产经营单位安全生产事故应急预案编制导则》规定了生产经营单位编制安全生产事故应急预案的程序、内容和要素等基本要求。应急预案的编制应包括下面</a:t>
            </a:r>
            <a:r>
              <a:rPr lang="en-US" altLang="zh-CN" sz="2400" dirty="0">
                <a:solidFill>
                  <a:srgbClr val="C00000"/>
                </a:solidFill>
              </a:rPr>
              <a:t>6</a:t>
            </a:r>
            <a:r>
              <a:rPr lang="zh-CN" altLang="en-US" sz="2400" dirty="0">
                <a:solidFill>
                  <a:srgbClr val="C00000"/>
                </a:solidFill>
              </a:rPr>
              <a:t>个过程：</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、成立工作组</a:t>
            </a:r>
            <a:r>
              <a:rPr lang="zh-CN" altLang="en-US" sz="2400" dirty="0">
                <a:solidFill>
                  <a:srgbClr val="C00000"/>
                </a:solidFill>
              </a:rPr>
              <a:t>。结合本单位部门职能分工，成立以单位主要负责人为领导的应急预案编制工作组，明确编制任务、职责分工、制定工作计划。</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2</a:t>
            </a:r>
            <a:r>
              <a:rPr lang="zh-CN" altLang="en-US" sz="2400" b="1" dirty="0">
                <a:solidFill>
                  <a:srgbClr val="C00000"/>
                </a:solidFill>
              </a:rPr>
              <a:t>、资料收集</a:t>
            </a:r>
            <a:r>
              <a:rPr lang="zh-CN" altLang="en-US" sz="2400" dirty="0">
                <a:solidFill>
                  <a:srgbClr val="C00000"/>
                </a:solidFill>
              </a:rPr>
              <a:t>。收集应急预案编制所需的各种资料（相关法律法规、应急预案、技术标准、事故案例分析、技术资料等）。</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3</a:t>
            </a:r>
            <a:r>
              <a:rPr lang="zh-CN" altLang="en-US" sz="2400" b="1" dirty="0">
                <a:solidFill>
                  <a:srgbClr val="C00000"/>
                </a:solidFill>
              </a:rPr>
              <a:t>、危险源与风险分析</a:t>
            </a:r>
            <a:r>
              <a:rPr lang="zh-CN" altLang="en-US" sz="2400" dirty="0">
                <a:solidFill>
                  <a:srgbClr val="C00000"/>
                </a:solidFill>
              </a:rPr>
              <a:t>。在危险因素分析及事故隐患排查、治理的基础上，确定本单位的危险源，</a:t>
            </a:r>
            <a:r>
              <a:rPr lang="zh-CN" altLang="en-US" sz="2400" dirty="0">
                <a:solidFill>
                  <a:srgbClr val="C00000"/>
                </a:solidFill>
              </a:rPr>
              <a:t>形成分析报告，分析结果作为应急预案的编制依据。</a:t>
            </a:r>
            <a:endParaRPr lang="zh-CN" altLang="en-US" sz="2400" dirty="0">
              <a:solidFill>
                <a:srgbClr val="C00000"/>
              </a:solidFill>
            </a:endParaRPr>
          </a:p>
        </p:txBody>
      </p:sp>
    </p:spTree>
  </p:cSld>
  <p:clrMapOvr>
    <a:masterClrMapping/>
  </p:clrMapOv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273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2733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2733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b="1" dirty="0">
                <a:solidFill>
                  <a:srgbClr val="C00000"/>
                </a:solidFill>
              </a:rPr>
              <a:t>4</a:t>
            </a:r>
            <a:r>
              <a:rPr lang="zh-CN" altLang="en-US" sz="2400" b="1" dirty="0">
                <a:solidFill>
                  <a:srgbClr val="C00000"/>
                </a:solidFill>
              </a:rPr>
              <a:t>、应急能力评估</a:t>
            </a:r>
            <a:r>
              <a:rPr lang="zh-CN" altLang="en-US" sz="2400" dirty="0">
                <a:solidFill>
                  <a:srgbClr val="C00000"/>
                </a:solidFill>
              </a:rPr>
              <a:t>。对本单位应急装备、应急队伍等应急能力进行评估，并结合本单位实际，加强应急能力建设。</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5</a:t>
            </a:r>
            <a:r>
              <a:rPr lang="zh-CN" altLang="en-US" sz="2400" b="1" dirty="0">
                <a:solidFill>
                  <a:srgbClr val="C00000"/>
                </a:solidFill>
              </a:rPr>
              <a:t>、应急预案编制</a:t>
            </a:r>
            <a:r>
              <a:rPr lang="zh-CN" altLang="en-US" sz="2400" dirty="0">
                <a:solidFill>
                  <a:srgbClr val="C00000"/>
                </a:solidFill>
              </a:rPr>
              <a:t>。针对可能发生的事故，按照有关规定和要求编制应急预案。应急预案编制过程中，应注重全体人员的参与和培训，使所有与事故有关人员均掌握危险源的危险性、应急处置方案和技能。应急预案应充分利用社会应急资源，与地方政府预案、上级主管单位以及相关部门的预案相衔接。</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6</a:t>
            </a:r>
            <a:r>
              <a:rPr lang="zh-CN" altLang="en-US" sz="2400" b="1" dirty="0">
                <a:solidFill>
                  <a:srgbClr val="C00000"/>
                </a:solidFill>
              </a:rPr>
              <a:t>、应急预案的评审与发布</a:t>
            </a:r>
            <a:r>
              <a:rPr lang="zh-CN" altLang="en-US" sz="2400" dirty="0">
                <a:solidFill>
                  <a:srgbClr val="C00000"/>
                </a:solidFill>
              </a:rPr>
              <a:t>。评审由本单位主要负责人组织有关部门和人员进行。外部评审由上级主管部门或地方政府负责安全管理的部门组织审查。评审后，按规定报有关部门备案，并经生产经营单位主要负责人责人签署发布。</a:t>
            </a:r>
            <a:endParaRPr lang="zh-CN" altLang="en-US" sz="2400" dirty="0">
              <a:solidFill>
                <a:srgbClr val="C00000"/>
              </a:solidFill>
            </a:endParaRPr>
          </a:p>
        </p:txBody>
      </p:sp>
    </p:spTree>
  </p:cSld>
  <p:clrMapOvr>
    <a:masterClrMapping/>
  </p:clrMapOv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283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2835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2835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（四）重大事故应急预案核心要素及编制要求</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、方针与原则。</a:t>
            </a:r>
            <a:r>
              <a:rPr lang="zh-CN" altLang="en-US" sz="2400" dirty="0">
                <a:solidFill>
                  <a:srgbClr val="002060"/>
                </a:solidFill>
              </a:rPr>
              <a:t>应急救援体系首先应有一个明确的方针和原则来作为指导应急救援工作的纲领。方针与原则反映了应急救援工作的优先方向、政策、范围和总体目标，如保护人员安全优先，防止和控制事故蔓延优先，保护环境优先。</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2</a:t>
            </a:r>
            <a:r>
              <a:rPr lang="zh-CN" altLang="en-US" sz="2400" b="1" dirty="0">
                <a:solidFill>
                  <a:srgbClr val="002060"/>
                </a:solidFill>
              </a:rPr>
              <a:t>、应急策划。</a:t>
            </a:r>
            <a:r>
              <a:rPr lang="zh-CN" altLang="en-US" sz="2400" dirty="0">
                <a:solidFill>
                  <a:srgbClr val="002060"/>
                </a:solidFill>
              </a:rPr>
              <a:t>应急预案是有针对性的，具有明确的对象，其对象可能是某一类或多类可能的重大事故类型。应急预案的制定必须基于对所针对的潜在事故类型有一个全面系统的认识和评价，识别出重要的潜在事故类型、性质、区域、分布及事故后果，同时，根据危险分析的结果，分析应急救援的应急力量和可乒可用资源情况，并提出建设性意见。在进行应急策划时，应当列出国家、地方相关的法律法规，以作为预案的制定、应急工作的的依据和授权</a:t>
            </a:r>
            <a:endParaRPr lang="zh-CN" altLang="en-US" sz="2400" dirty="0">
              <a:solidFill>
                <a:srgbClr val="002060"/>
              </a:solidFill>
            </a:endParaRPr>
          </a:p>
        </p:txBody>
      </p:sp>
    </p:spTree>
  </p:cSld>
  <p:clrMapOvr>
    <a:masterClrMapping/>
  </p:clrMapOv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293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2938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2938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b="1" dirty="0">
                <a:solidFill>
                  <a:srgbClr val="002060"/>
                </a:solidFill>
              </a:rPr>
              <a:t>3</a:t>
            </a:r>
            <a:r>
              <a:rPr lang="zh-CN" altLang="en-US" sz="2400" b="1" dirty="0">
                <a:solidFill>
                  <a:srgbClr val="002060"/>
                </a:solidFill>
              </a:rPr>
              <a:t>、应急准备。</a:t>
            </a:r>
            <a:r>
              <a:rPr lang="zh-CN" altLang="en-US" sz="2400" dirty="0">
                <a:solidFill>
                  <a:srgbClr val="002060"/>
                </a:solidFill>
              </a:rPr>
              <a:t>应急准备应当依据应急策划的结果开展，包括各应急组织及其职责权限的明确、应急资源的准备、公众教育、应急人员培训、预案演练和互助协议的签署等：</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）机构与职责。</a:t>
            </a:r>
            <a:r>
              <a:rPr lang="zh-CN" altLang="en-US" sz="2400" dirty="0">
                <a:solidFill>
                  <a:srgbClr val="002060"/>
                </a:solidFill>
              </a:rPr>
              <a:t>为保证应急救援工作的反应迅速、协调有序，必须建立完善的应急机构组织体系，包括事故应急救援的领导机构、应急响应中心以及各有关机构部门等。</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2</a:t>
            </a:r>
            <a:r>
              <a:rPr lang="zh-CN" altLang="en-US" sz="2400" b="1" dirty="0">
                <a:solidFill>
                  <a:srgbClr val="002060"/>
                </a:solidFill>
              </a:rPr>
              <a:t>）应急资源</a:t>
            </a:r>
            <a:r>
              <a:rPr lang="zh-CN" altLang="en-US" sz="2400" dirty="0">
                <a:solidFill>
                  <a:srgbClr val="002060"/>
                </a:solidFill>
              </a:rPr>
              <a:t>。应急资源的准备是应急救援工作的重要保障。</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3</a:t>
            </a:r>
            <a:r>
              <a:rPr lang="zh-CN" altLang="en-US" sz="2400" b="1" dirty="0">
                <a:solidFill>
                  <a:srgbClr val="002060"/>
                </a:solidFill>
              </a:rPr>
              <a:t>）训练与演习</a:t>
            </a:r>
            <a:r>
              <a:rPr lang="zh-CN" altLang="en-US" sz="2400" dirty="0">
                <a:solidFill>
                  <a:srgbClr val="002060"/>
                </a:solidFill>
              </a:rPr>
              <a:t>。为全面提高应急能力，应急预案应对公众教育、应急训练和演习做出相应的规定等。应急训练的基本内容主要包括基础培训与训练、专业训练、战术训练及其他训练等。</a:t>
            </a:r>
            <a:endParaRPr lang="zh-CN" altLang="en-US" sz="2400" dirty="0">
              <a:solidFill>
                <a:srgbClr val="002060"/>
              </a:solidFill>
            </a:endParaRPr>
          </a:p>
          <a:p>
            <a:pPr>
              <a:buNone/>
            </a:pPr>
            <a:r>
              <a:rPr lang="zh-CN" altLang="en-US" sz="2400" b="1" dirty="0">
                <a:solidFill>
                  <a:srgbClr val="002060"/>
                </a:solidFill>
              </a:rPr>
              <a:t>       预案演习是对应急能力的综合检验</a:t>
            </a:r>
            <a:r>
              <a:rPr lang="zh-CN" altLang="en-US" sz="2400" dirty="0">
                <a:solidFill>
                  <a:srgbClr val="002060"/>
                </a:solidFill>
              </a:rPr>
              <a:t>。应急演习包括桌面演习和实战模拟演习。</a:t>
            </a:r>
            <a:endParaRPr lang="zh-CN" altLang="en-US" sz="2400" dirty="0">
              <a:solidFill>
                <a:srgbClr val="002060"/>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76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765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27653" name="Rectangle 3"/>
          <p:cNvSpPr>
            <a:spLocks noGrp="1"/>
          </p:cNvSpPr>
          <p:nvPr>
            <p:ph type="body" idx="4294967295"/>
          </p:nvPr>
        </p:nvSpPr>
        <p:spPr>
          <a:xfrm>
            <a:off x="1666875" y="1643063"/>
            <a:ext cx="8715375" cy="5214937"/>
          </a:xfrm>
          <a:ln/>
        </p:spPr>
        <p:txBody>
          <a:bodyPr vert="horz" wrap="square" anchor="t" anchorCtr="0"/>
          <a:p>
            <a:pPr>
              <a:buNone/>
            </a:pPr>
            <a:r>
              <a:rPr lang="zh-CN" altLang="en-US" sz="3200" b="1" dirty="0"/>
              <a:t>    </a:t>
            </a:r>
            <a:r>
              <a:rPr lang="en-US" altLang="zh-CN" sz="4400" b="1" dirty="0">
                <a:solidFill>
                  <a:srgbClr val="0070C0"/>
                </a:solidFill>
              </a:rPr>
              <a:t>17</a:t>
            </a:r>
            <a:r>
              <a:rPr lang="zh-CN" altLang="en-US" sz="4400" dirty="0">
                <a:solidFill>
                  <a:srgbClr val="0070C0"/>
                </a:solidFill>
              </a:rPr>
              <a:t>、</a:t>
            </a:r>
            <a:r>
              <a:rPr lang="en-US" altLang="zh-CN" sz="4400" b="1" dirty="0">
                <a:solidFill>
                  <a:srgbClr val="0070C0"/>
                </a:solidFill>
              </a:rPr>
              <a:t>2012</a:t>
            </a:r>
            <a:r>
              <a:rPr lang="zh-CN" altLang="en-US" sz="4400" b="1" dirty="0">
                <a:solidFill>
                  <a:srgbClr val="0070C0"/>
                </a:solidFill>
              </a:rPr>
              <a:t>年</a:t>
            </a:r>
            <a:r>
              <a:rPr lang="en-US" altLang="zh-CN" sz="4400" b="1" dirty="0">
                <a:solidFill>
                  <a:srgbClr val="0070C0"/>
                </a:solidFill>
              </a:rPr>
              <a:t>2</a:t>
            </a:r>
            <a:r>
              <a:rPr lang="zh-CN" altLang="en-US" sz="4400" b="1" dirty="0">
                <a:solidFill>
                  <a:srgbClr val="0070C0"/>
                </a:solidFill>
              </a:rPr>
              <a:t>月</a:t>
            </a:r>
            <a:r>
              <a:rPr lang="en-US" altLang="zh-CN" sz="4400" b="1" dirty="0">
                <a:solidFill>
                  <a:srgbClr val="0070C0"/>
                </a:solidFill>
              </a:rPr>
              <a:t>27</a:t>
            </a:r>
            <a:r>
              <a:rPr lang="zh-CN" altLang="en-US" sz="4400" b="1" dirty="0">
                <a:solidFill>
                  <a:srgbClr val="0070C0"/>
                </a:solidFill>
              </a:rPr>
              <a:t>日，云南省楚雄市楚光电力实业有限公司，工作人员在承包楚雄市供电公司五街河一级水电站进行电流互感器更换作业过程中，</a:t>
            </a:r>
            <a:r>
              <a:rPr lang="en-US" altLang="zh-CN" sz="4400" b="1" dirty="0">
                <a:solidFill>
                  <a:srgbClr val="0070C0"/>
                </a:solidFill>
              </a:rPr>
              <a:t>1</a:t>
            </a:r>
            <a:r>
              <a:rPr lang="zh-CN" altLang="en-US" sz="4400" b="1" dirty="0">
                <a:solidFill>
                  <a:srgbClr val="0070C0"/>
                </a:solidFill>
              </a:rPr>
              <a:t>人触电死亡。事故正在调查中。</a:t>
            </a:r>
            <a:endParaRPr lang="zh-CN" altLang="en-US" sz="4400" b="1" dirty="0">
              <a:solidFill>
                <a:srgbClr val="0070C0"/>
              </a:solidFill>
            </a:endParaRPr>
          </a:p>
          <a:p>
            <a:pPr>
              <a:buNone/>
            </a:pPr>
            <a:endParaRPr lang="en-US" altLang="zh-CN" sz="2800" b="1" dirty="0">
              <a:solidFill>
                <a:srgbClr val="0070C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304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3040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30405" name="Rectangle 3"/>
          <p:cNvSpPr>
            <a:spLocks noGrp="1"/>
          </p:cNvSpPr>
          <p:nvPr>
            <p:ph type="body" idx="4294967295"/>
          </p:nvPr>
        </p:nvSpPr>
        <p:spPr>
          <a:xfrm>
            <a:off x="1524000" y="1643063"/>
            <a:ext cx="9358313" cy="5214937"/>
          </a:xfrm>
          <a:ln/>
        </p:spPr>
        <p:txBody>
          <a:bodyPr vert="horz" wrap="square" anchor="t" anchorCtr="0"/>
          <a:p>
            <a:pPr>
              <a:buNone/>
            </a:pPr>
            <a:r>
              <a:rPr lang="zh-CN" altLang="en-US" sz="2400" dirty="0">
                <a:solidFill>
                  <a:srgbClr val="C00000"/>
                </a:solidFill>
              </a:rPr>
              <a:t>       </a:t>
            </a:r>
            <a:r>
              <a:rPr lang="en-US" altLang="zh-CN" sz="2400" b="1" dirty="0">
                <a:solidFill>
                  <a:srgbClr val="C00000"/>
                </a:solidFill>
              </a:rPr>
              <a:t>4</a:t>
            </a:r>
            <a:r>
              <a:rPr lang="zh-CN" altLang="en-US" sz="2400" b="1" dirty="0">
                <a:solidFill>
                  <a:srgbClr val="C00000"/>
                </a:solidFill>
              </a:rPr>
              <a:t>、应急响应。</a:t>
            </a:r>
            <a:r>
              <a:rPr lang="zh-CN" altLang="en-US" sz="2400" dirty="0">
                <a:solidFill>
                  <a:srgbClr val="C00000"/>
                </a:solidFill>
              </a:rPr>
              <a:t>应急响应包括应急救援过程中一系列需要明确并实施的核心应急功能和任务，这些核心功能具有一定的独立性，但相互之间又密切联系，构成了应急响应的有机整体。</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）接警与通知</a:t>
            </a:r>
            <a:r>
              <a:rPr lang="zh-CN" altLang="en-US" sz="2400" dirty="0">
                <a:solidFill>
                  <a:srgbClr val="C00000"/>
                </a:solidFill>
              </a:rPr>
              <a:t>。接警作为应急响应的第一步，必须对接警要求做出明确规定，保证迅速、准确地向报警人员询问事故现场的重要信息。接警人员接受报警后，应按预先确定的通报程序，迅速向有关应急机构、政府及上级部门发出事故通知。</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2</a:t>
            </a:r>
            <a:r>
              <a:rPr lang="zh-CN" altLang="en-US" sz="2400" b="1" dirty="0">
                <a:solidFill>
                  <a:srgbClr val="C00000"/>
                </a:solidFill>
              </a:rPr>
              <a:t>）指挥与控制。</a:t>
            </a:r>
            <a:r>
              <a:rPr lang="zh-CN" altLang="en-US" sz="2400" dirty="0">
                <a:solidFill>
                  <a:srgbClr val="C00000"/>
                </a:solidFill>
              </a:rPr>
              <a:t>对应急行动的统一指挥和协调是应急救援有效开展的关键。因此应建立分级响应、统一指挥、协调和决策程序，确定重点保护区域和合理高效地调配和使用应急资源。</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）警报和紧急公告。</a:t>
            </a:r>
            <a:r>
              <a:rPr lang="zh-CN" altLang="en-US" sz="2400" dirty="0">
                <a:solidFill>
                  <a:srgbClr val="C00000"/>
                </a:solidFill>
              </a:rPr>
              <a:t>当事故可能影响到周边地区的公众可能造成威胁时，应及时向公众发出警报，同时通过各种途径向公众发出紧急公告，告知事故性质、对健康的影响、自我保护措施。</a:t>
            </a:r>
            <a:endParaRPr lang="zh-CN" altLang="en-US" sz="2400" dirty="0">
              <a:solidFill>
                <a:srgbClr val="C00000"/>
              </a:solidFill>
            </a:endParaRPr>
          </a:p>
        </p:txBody>
      </p:sp>
    </p:spTree>
  </p:cSld>
  <p:clrMapOvr>
    <a:masterClrMapping/>
  </p:clrMapOv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314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3142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3142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a:t>
            </a:r>
            <a:r>
              <a:rPr lang="en-US" altLang="zh-CN" sz="2400" b="1" dirty="0">
                <a:solidFill>
                  <a:srgbClr val="C00000"/>
                </a:solidFill>
              </a:rPr>
              <a:t>4</a:t>
            </a:r>
            <a:r>
              <a:rPr lang="zh-CN" altLang="en-US" sz="2400" b="1" dirty="0">
                <a:solidFill>
                  <a:srgbClr val="C00000"/>
                </a:solidFill>
              </a:rPr>
              <a:t>）通讯联络。</a:t>
            </a:r>
            <a:r>
              <a:rPr lang="zh-CN" altLang="en-US" sz="2400" dirty="0">
                <a:solidFill>
                  <a:srgbClr val="C00000"/>
                </a:solidFill>
              </a:rPr>
              <a:t>通讯是应急指挥、协调和与外界联系的重要保障，在现场指挥部、各应急救援组织、新闻媒体、医院、上级政府和外部救援机构等之间，必须建立畅通的应急通讯网络。</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5</a:t>
            </a:r>
            <a:r>
              <a:rPr lang="zh-CN" altLang="en-US" sz="2400" b="1" dirty="0">
                <a:solidFill>
                  <a:srgbClr val="C00000"/>
                </a:solidFill>
              </a:rPr>
              <a:t>）警戒与与治安。</a:t>
            </a:r>
            <a:r>
              <a:rPr lang="zh-CN" altLang="en-US" sz="2400" dirty="0">
                <a:solidFill>
                  <a:srgbClr val="C00000"/>
                </a:solidFill>
              </a:rPr>
              <a:t>为保障应急救援工作的顺利开展，在事故现场周围建立警戒区域，实施交通管制，维护现场治安秩序。</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6</a:t>
            </a:r>
            <a:r>
              <a:rPr lang="zh-CN" altLang="en-US" sz="2400" b="1" dirty="0">
                <a:solidFill>
                  <a:srgbClr val="C00000"/>
                </a:solidFill>
              </a:rPr>
              <a:t>）人群疏散与安置。</a:t>
            </a:r>
            <a:r>
              <a:rPr lang="zh-CN" altLang="en-US" sz="2400" dirty="0">
                <a:solidFill>
                  <a:srgbClr val="C00000"/>
                </a:solidFill>
              </a:rPr>
              <a:t>人群疏散是减少人员伤亡扩大的关键，也是最彻底的应急响应。</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7</a:t>
            </a:r>
            <a:r>
              <a:rPr lang="zh-CN" altLang="en-US" sz="2400" b="1" dirty="0">
                <a:solidFill>
                  <a:srgbClr val="C00000"/>
                </a:solidFill>
              </a:rPr>
              <a:t>）医疗与卫生。</a:t>
            </a:r>
            <a:r>
              <a:rPr lang="zh-CN" altLang="en-US" sz="2400" dirty="0">
                <a:solidFill>
                  <a:srgbClr val="C00000"/>
                </a:solidFill>
              </a:rPr>
              <a:t>对受伤人员采取及时有效的现场急救以及合理地转送医院进行治疗，是减少事故现场人员伤亡的关键。</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8</a:t>
            </a:r>
            <a:r>
              <a:rPr lang="zh-CN" altLang="en-US" sz="2400" b="1" dirty="0">
                <a:solidFill>
                  <a:srgbClr val="C00000"/>
                </a:solidFill>
              </a:rPr>
              <a:t>）应急人员安全</a:t>
            </a:r>
            <a:r>
              <a:rPr lang="zh-CN" altLang="en-US" sz="2400" dirty="0">
                <a:solidFill>
                  <a:srgbClr val="C00000"/>
                </a:solidFill>
              </a:rPr>
              <a:t>。重大事故尤其是涉及危险物质的重大事故的应急救援工作危险性极大，必须对应急人员自身的安全问题进行周密的考虑，包括安全预防措施、个体防护等级、现场安全监察</a:t>
            </a:r>
            <a:r>
              <a:rPr lang="zh-CN" altLang="en-US" sz="2400" dirty="0">
                <a:solidFill>
                  <a:srgbClr val="C00000"/>
                </a:solidFill>
              </a:rPr>
              <a:t>等。</a:t>
            </a:r>
            <a:endParaRPr lang="zh-CN" altLang="en-US" sz="2400" dirty="0">
              <a:solidFill>
                <a:srgbClr val="C00000"/>
              </a:solidFill>
            </a:endParaRPr>
          </a:p>
        </p:txBody>
      </p:sp>
    </p:spTree>
  </p:cSld>
  <p:clrMapOvr>
    <a:masterClrMapping/>
  </p:clrMapOv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324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3245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3245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FF0000"/>
                </a:solidFill>
              </a:rPr>
              <a:t>（</a:t>
            </a:r>
            <a:r>
              <a:rPr lang="en-US" altLang="zh-CN" sz="2400" b="1" dirty="0">
                <a:solidFill>
                  <a:srgbClr val="FF0000"/>
                </a:solidFill>
              </a:rPr>
              <a:t>9</a:t>
            </a:r>
            <a:r>
              <a:rPr lang="zh-CN" altLang="en-US" sz="2400" b="1" dirty="0">
                <a:solidFill>
                  <a:srgbClr val="FF0000"/>
                </a:solidFill>
              </a:rPr>
              <a:t>）消防和抢险</a:t>
            </a:r>
            <a:r>
              <a:rPr lang="zh-CN" altLang="en-US" sz="2400" dirty="0">
                <a:solidFill>
                  <a:srgbClr val="FF0000"/>
                </a:solidFill>
              </a:rPr>
              <a:t>。消防和抢险是应急救援工作的核心内容之一，其目的是为尽快地控制事故的发展，防止事故的蔓延和进一步扩大，从而最终控制住事故，并积极营救事故现场的受害人员。</a:t>
            </a:r>
            <a:endParaRPr lang="zh-CN" altLang="en-US" sz="2400" dirty="0">
              <a:solidFill>
                <a:srgbClr val="FF0000"/>
              </a:solidFill>
            </a:endParaRPr>
          </a:p>
          <a:p>
            <a:pPr>
              <a:buNone/>
            </a:pPr>
            <a:r>
              <a:rPr lang="zh-CN" altLang="en-US" sz="2400" dirty="0">
                <a:solidFill>
                  <a:srgbClr val="FF0000"/>
                </a:solidFill>
              </a:rPr>
              <a:t>      （</a:t>
            </a:r>
            <a:r>
              <a:rPr lang="en-US" altLang="zh-CN" sz="2400" b="1" dirty="0">
                <a:solidFill>
                  <a:srgbClr val="FF0000"/>
                </a:solidFill>
              </a:rPr>
              <a:t>10</a:t>
            </a:r>
            <a:r>
              <a:rPr lang="zh-CN" altLang="en-US" sz="2400" b="1" dirty="0">
                <a:solidFill>
                  <a:srgbClr val="FF0000"/>
                </a:solidFill>
              </a:rPr>
              <a:t>）现场恢复</a:t>
            </a:r>
            <a:r>
              <a:rPr lang="zh-CN" altLang="en-US" sz="2400" dirty="0">
                <a:solidFill>
                  <a:srgbClr val="FF0000"/>
                </a:solidFill>
              </a:rPr>
              <a:t>。现场恢复也可称为紧急恢复，是指事故被控制住后所进行的短期恢复，从应急过程来说意味着应急救援工作的结束，进入到到另一个工作阶段，即将现场恢复到一个基本稳定的状态。</a:t>
            </a:r>
            <a:endParaRPr lang="zh-CN" altLang="en-US" sz="2400" dirty="0">
              <a:solidFill>
                <a:srgbClr val="FF0000"/>
              </a:solidFill>
            </a:endParaRPr>
          </a:p>
          <a:p>
            <a:pPr>
              <a:buNone/>
            </a:pPr>
            <a:r>
              <a:rPr lang="zh-CN" altLang="en-US" sz="2400" b="1" dirty="0"/>
              <a:t>       </a:t>
            </a:r>
            <a:r>
              <a:rPr lang="en-US" altLang="zh-CN" sz="2400" b="1" dirty="0">
                <a:solidFill>
                  <a:srgbClr val="C00000"/>
                </a:solidFill>
              </a:rPr>
              <a:t>5</a:t>
            </a:r>
            <a:r>
              <a:rPr lang="zh-CN" altLang="en-US" sz="2400" b="1" dirty="0">
                <a:solidFill>
                  <a:srgbClr val="C00000"/>
                </a:solidFill>
              </a:rPr>
              <a:t>、预案管理与评审改进。</a:t>
            </a:r>
            <a:r>
              <a:rPr lang="zh-CN" altLang="en-US" sz="2400" dirty="0">
                <a:solidFill>
                  <a:srgbClr val="C00000"/>
                </a:solidFill>
              </a:rPr>
              <a:t>应急预案是应急救援工作的指导文件，具有法规权威性，所以应当对预案的制定、修改、更新、批准和发布作出明确的管理规定，并保证定期或在应急演习、应急救援后对急预案进行评审，针对实际情况以及预案中所暴露出的缺陷，不断地更新、完善和改进。</a:t>
            </a:r>
            <a:endParaRPr lang="zh-CN" altLang="en-US" sz="2400" dirty="0">
              <a:solidFill>
                <a:srgbClr val="C00000"/>
              </a:solidFill>
            </a:endParaRPr>
          </a:p>
        </p:txBody>
      </p:sp>
    </p:spTree>
  </p:cSld>
  <p:clrMapOvr>
    <a:masterClrMapping/>
  </p:clrMapOv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334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3347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33477"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b="1" dirty="0"/>
              <a:t>       </a:t>
            </a:r>
            <a:r>
              <a:rPr lang="zh-CN" altLang="en-US" sz="2400" b="1" dirty="0">
                <a:solidFill>
                  <a:srgbClr val="002060"/>
                </a:solidFill>
              </a:rPr>
              <a:t>三、应急预案的演练</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应急预案的演练是检验、评价和保持应急能力的一个重要手段。</a:t>
            </a:r>
            <a:endParaRPr lang="zh-CN" altLang="en-US" sz="2400" dirty="0">
              <a:solidFill>
                <a:srgbClr val="002060"/>
              </a:solidFill>
            </a:endParaRPr>
          </a:p>
          <a:p>
            <a:pPr>
              <a:buNone/>
            </a:pPr>
            <a:r>
              <a:rPr lang="en-US" altLang="zh-CN" sz="2400" b="1" dirty="0">
                <a:solidFill>
                  <a:srgbClr val="002060"/>
                </a:solidFill>
              </a:rPr>
              <a:t>     </a:t>
            </a:r>
            <a:r>
              <a:rPr lang="zh-CN" altLang="en-US" sz="2400" b="1" dirty="0">
                <a:solidFill>
                  <a:srgbClr val="002060"/>
                </a:solidFill>
              </a:rPr>
              <a:t>（一）演练的类型</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可采用不同规模的应急演练方法对应急预案的完整性和周密性进行评估，如桌面演练、功能演练和全面演练等。</a:t>
            </a:r>
            <a:endParaRPr lang="zh-CN" altLang="en-US" sz="2400" dirty="0">
              <a:solidFill>
                <a:srgbClr val="002060"/>
              </a:solidFill>
            </a:endParaRPr>
          </a:p>
          <a:p>
            <a:pPr>
              <a:buNone/>
            </a:pPr>
            <a:r>
              <a:rPr lang="en-US" altLang="zh-CN" sz="2400" b="1" dirty="0">
                <a:solidFill>
                  <a:srgbClr val="002060"/>
                </a:solidFill>
              </a:rPr>
              <a:t>        1</a:t>
            </a:r>
            <a:r>
              <a:rPr lang="zh-CN" altLang="en-US" sz="2400" b="1" dirty="0">
                <a:solidFill>
                  <a:srgbClr val="002060"/>
                </a:solidFill>
              </a:rPr>
              <a:t>、桌面演练。</a:t>
            </a:r>
            <a:r>
              <a:rPr lang="zh-CN" altLang="en-US" sz="2400" dirty="0">
                <a:solidFill>
                  <a:srgbClr val="002060"/>
                </a:solidFill>
              </a:rPr>
              <a:t>桌面演练是指由应急组织的代表或关键岗位人员参加的，按照应急预案及其标准工作程序，讨论紧急情况时应采取行动的演练活动。其主要目的是为功能演练和全面演练做准备，锻炼参演人员解决问题的能力，以及解决应急组织相互协作和职责划分的问题。桌面演练一般仅限于有限的应急响应和内部协调活动，应急人员主要来自本地应急组织，事后一般采取口头评论形式收集参演人员的建议，并提交一份简短的书面报告。</a:t>
            </a:r>
            <a:endParaRPr lang="zh-CN" altLang="en-US" sz="2400" dirty="0">
              <a:solidFill>
                <a:srgbClr val="002060"/>
              </a:solidFill>
            </a:endParaRPr>
          </a:p>
        </p:txBody>
      </p:sp>
    </p:spTree>
  </p:cSld>
  <p:clrMapOvr>
    <a:masterClrMapping/>
  </p:clrMapOv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44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344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3450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34501"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b="1" dirty="0"/>
              <a:t>      </a:t>
            </a:r>
            <a:r>
              <a:rPr lang="en-US" altLang="zh-CN" sz="2400" b="1" dirty="0">
                <a:solidFill>
                  <a:srgbClr val="002060"/>
                </a:solidFill>
              </a:rPr>
              <a:t>2</a:t>
            </a:r>
            <a:r>
              <a:rPr lang="zh-CN" altLang="en-US" sz="2400" b="1" dirty="0">
                <a:solidFill>
                  <a:srgbClr val="002060"/>
                </a:solidFill>
              </a:rPr>
              <a:t>、功能演练。</a:t>
            </a:r>
            <a:r>
              <a:rPr lang="zh-CN" altLang="en-US" sz="2400" dirty="0">
                <a:solidFill>
                  <a:srgbClr val="002060"/>
                </a:solidFill>
              </a:rPr>
              <a:t>功能演练是指针对某项应急响应功能或其中某些应急响应行动举行的演练活动，主要目的是针对应急响应功能，检验应急人员以及应急体系的策划和响应能力。</a:t>
            </a:r>
            <a:endParaRPr lang="en-US" altLang="zh-CN" sz="2400" dirty="0">
              <a:solidFill>
                <a:srgbClr val="002060"/>
              </a:solidFill>
            </a:endParaRPr>
          </a:p>
          <a:p>
            <a:pPr>
              <a:buNone/>
            </a:pPr>
            <a:r>
              <a:rPr lang="en-US" altLang="zh-CN" sz="2400" b="1" dirty="0">
                <a:solidFill>
                  <a:srgbClr val="002060"/>
                </a:solidFill>
              </a:rPr>
              <a:t>      3</a:t>
            </a:r>
            <a:r>
              <a:rPr lang="zh-CN" altLang="en-US" sz="2400" b="1" dirty="0">
                <a:solidFill>
                  <a:srgbClr val="002060"/>
                </a:solidFill>
              </a:rPr>
              <a:t>、全面演练。</a:t>
            </a:r>
            <a:r>
              <a:rPr lang="zh-CN" altLang="en-US" sz="2400" dirty="0">
                <a:solidFill>
                  <a:srgbClr val="002060"/>
                </a:solidFill>
              </a:rPr>
              <a:t>在确定采取全面演练方法时，应考虑以下因素：</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a:t>
            </a:r>
            <a:r>
              <a:rPr lang="en-US" altLang="zh-CN" sz="2400" dirty="0">
                <a:solidFill>
                  <a:srgbClr val="002060"/>
                </a:solidFill>
              </a:rPr>
              <a:t>1</a:t>
            </a:r>
            <a:r>
              <a:rPr lang="zh-CN" altLang="en-US" sz="2400" dirty="0">
                <a:solidFill>
                  <a:srgbClr val="002060"/>
                </a:solidFill>
              </a:rPr>
              <a:t>）应急预案和响应程序制定工作的进展情况。</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a:t>
            </a:r>
            <a:r>
              <a:rPr lang="en-US" altLang="zh-CN" sz="2400" dirty="0">
                <a:solidFill>
                  <a:srgbClr val="002060"/>
                </a:solidFill>
              </a:rPr>
              <a:t>2</a:t>
            </a:r>
            <a:r>
              <a:rPr lang="zh-CN" altLang="en-US" sz="2400" dirty="0">
                <a:solidFill>
                  <a:srgbClr val="002060"/>
                </a:solidFill>
              </a:rPr>
              <a:t>）本辖区面临风险的性质和大小。</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a:t>
            </a:r>
            <a:r>
              <a:rPr lang="en-US" altLang="zh-CN" sz="2400" dirty="0">
                <a:solidFill>
                  <a:srgbClr val="002060"/>
                </a:solidFill>
              </a:rPr>
              <a:t>3</a:t>
            </a:r>
            <a:r>
              <a:rPr lang="zh-CN" altLang="en-US" sz="2400" dirty="0">
                <a:solidFill>
                  <a:srgbClr val="002060"/>
                </a:solidFill>
              </a:rPr>
              <a:t>）本辖区现有应急响应能力。</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a:t>
            </a:r>
            <a:r>
              <a:rPr lang="en-US" altLang="zh-CN" sz="2400" dirty="0">
                <a:solidFill>
                  <a:srgbClr val="002060"/>
                </a:solidFill>
              </a:rPr>
              <a:t>4</a:t>
            </a:r>
            <a:r>
              <a:rPr lang="zh-CN" altLang="en-US" sz="2400" dirty="0">
                <a:solidFill>
                  <a:srgbClr val="002060"/>
                </a:solidFill>
              </a:rPr>
              <a:t>）应急演练成本及资金筹措状况。</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a:t>
            </a:r>
            <a:r>
              <a:rPr lang="en-US" altLang="zh-CN" sz="2400" dirty="0">
                <a:solidFill>
                  <a:srgbClr val="002060"/>
                </a:solidFill>
              </a:rPr>
              <a:t>5</a:t>
            </a:r>
            <a:r>
              <a:rPr lang="zh-CN" altLang="en-US" sz="2400" dirty="0">
                <a:solidFill>
                  <a:srgbClr val="002060"/>
                </a:solidFill>
              </a:rPr>
              <a:t>）有关部门对应急演练工作的态度。</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a:t>
            </a:r>
            <a:r>
              <a:rPr lang="en-US" altLang="zh-CN" sz="2400" dirty="0">
                <a:solidFill>
                  <a:srgbClr val="002060"/>
                </a:solidFill>
              </a:rPr>
              <a:t>6</a:t>
            </a:r>
            <a:r>
              <a:rPr lang="zh-CN" altLang="en-US" sz="2400" dirty="0">
                <a:solidFill>
                  <a:srgbClr val="002060"/>
                </a:solidFill>
              </a:rPr>
              <a:t>）应急组织投入的资源状况。</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a:t>
            </a:r>
            <a:r>
              <a:rPr lang="en-US" altLang="zh-CN" sz="2400" dirty="0">
                <a:solidFill>
                  <a:srgbClr val="002060"/>
                </a:solidFill>
              </a:rPr>
              <a:t>7</a:t>
            </a:r>
            <a:r>
              <a:rPr lang="zh-CN" altLang="en-US" sz="2400" dirty="0">
                <a:solidFill>
                  <a:srgbClr val="002060"/>
                </a:solidFill>
              </a:rPr>
              <a:t>）国家及地方政府部门颁布的有关应急演练的规定。</a:t>
            </a:r>
            <a:endParaRPr lang="zh-CN" altLang="en-US" sz="2400" dirty="0">
              <a:solidFill>
                <a:srgbClr val="002060"/>
              </a:solidFill>
            </a:endParaRPr>
          </a:p>
          <a:p>
            <a:pPr>
              <a:buNone/>
            </a:pPr>
            <a:endParaRPr lang="zh-CN" altLang="en-US" sz="2400" dirty="0">
              <a:solidFill>
                <a:srgbClr val="002060"/>
              </a:solidFill>
            </a:endParaRPr>
          </a:p>
        </p:txBody>
      </p:sp>
    </p:spTree>
  </p:cSld>
  <p:clrMapOvr>
    <a:masterClrMapping/>
  </p:clrMapOv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355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3552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3552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C00000"/>
                </a:solidFill>
              </a:rPr>
              <a:t>（二）演练的参与人员</a:t>
            </a:r>
            <a:endParaRPr lang="zh-CN" altLang="en-US" sz="2400" dirty="0">
              <a:solidFill>
                <a:srgbClr val="C00000"/>
              </a:solidFill>
            </a:endParaRPr>
          </a:p>
          <a:p>
            <a:pPr>
              <a:buNone/>
            </a:pPr>
            <a:r>
              <a:rPr lang="en-US" altLang="zh-CN" sz="2400" dirty="0">
                <a:solidFill>
                  <a:srgbClr val="C00000"/>
                </a:solidFill>
              </a:rPr>
              <a:t>      </a:t>
            </a:r>
            <a:r>
              <a:rPr lang="zh-CN" altLang="en-US" sz="2400" dirty="0">
                <a:solidFill>
                  <a:srgbClr val="C00000"/>
                </a:solidFill>
              </a:rPr>
              <a:t>应急演练的参与人员包括参演人员、控制人员、模拟人员、评价和观摩人员。这</a:t>
            </a:r>
            <a:r>
              <a:rPr lang="en-US" altLang="zh-CN" sz="2400" dirty="0">
                <a:solidFill>
                  <a:srgbClr val="C00000"/>
                </a:solidFill>
              </a:rPr>
              <a:t>5</a:t>
            </a:r>
            <a:r>
              <a:rPr lang="zh-CN" altLang="en-US" sz="2400" dirty="0">
                <a:solidFill>
                  <a:srgbClr val="C00000"/>
                </a:solidFill>
              </a:rPr>
              <a:t>类人员在演练过程中都有着重要的作用。</a:t>
            </a:r>
            <a:endParaRPr lang="zh-CN" altLang="en-US" sz="2400" dirty="0">
              <a:solidFill>
                <a:srgbClr val="C00000"/>
              </a:solidFill>
            </a:endParaRPr>
          </a:p>
          <a:p>
            <a:pPr>
              <a:buNone/>
            </a:pPr>
            <a:r>
              <a:rPr lang="en-US" altLang="zh-CN" sz="2400" b="1" dirty="0">
                <a:solidFill>
                  <a:srgbClr val="C00000"/>
                </a:solidFill>
              </a:rPr>
              <a:t>        1</a:t>
            </a:r>
            <a:r>
              <a:rPr lang="zh-CN" altLang="en-US" sz="2400" b="1" dirty="0">
                <a:solidFill>
                  <a:srgbClr val="C00000"/>
                </a:solidFill>
              </a:rPr>
              <a:t>、参演人员。</a:t>
            </a:r>
            <a:r>
              <a:rPr lang="zh-CN" altLang="en-US" sz="2400" dirty="0">
                <a:solidFill>
                  <a:srgbClr val="C00000"/>
                </a:solidFill>
              </a:rPr>
              <a:t>参演人员是指在应急组织中承担具体任务，并在演练过程中尽可能对演练情景或模拟事件作出真实情景下可能采取的响应行动的人员，相当于通常所说的演员。参演人员所承担的具体任务主要包括：</a:t>
            </a:r>
            <a:endParaRPr lang="zh-CN" altLang="en-US" sz="2400" dirty="0">
              <a:solidFill>
                <a:srgbClr val="C00000"/>
              </a:solidFill>
            </a:endParaRPr>
          </a:p>
          <a:p>
            <a:pPr>
              <a:buNone/>
            </a:pPr>
            <a:r>
              <a:rPr lang="en-US" altLang="zh-CN" sz="2400" dirty="0">
                <a:solidFill>
                  <a:srgbClr val="C00000"/>
                </a:solidFill>
              </a:rPr>
              <a:t>     </a:t>
            </a:r>
            <a:r>
              <a:rPr lang="zh-CN" altLang="en-US" sz="2400" dirty="0">
                <a:solidFill>
                  <a:srgbClr val="C00000"/>
                </a:solidFill>
              </a:rPr>
              <a:t>（</a:t>
            </a:r>
            <a:r>
              <a:rPr lang="en-US" altLang="zh-CN" sz="2400" dirty="0">
                <a:solidFill>
                  <a:srgbClr val="C00000"/>
                </a:solidFill>
              </a:rPr>
              <a:t>1</a:t>
            </a:r>
            <a:r>
              <a:rPr lang="zh-CN" altLang="en-US" sz="2400" dirty="0">
                <a:solidFill>
                  <a:srgbClr val="C00000"/>
                </a:solidFill>
              </a:rPr>
              <a:t>）救助伤员或被困人员。</a:t>
            </a:r>
            <a:endParaRPr lang="zh-CN" altLang="en-US" sz="2400" dirty="0">
              <a:solidFill>
                <a:srgbClr val="C00000"/>
              </a:solidFill>
            </a:endParaRPr>
          </a:p>
          <a:p>
            <a:pPr>
              <a:buNone/>
            </a:pPr>
            <a:r>
              <a:rPr lang="en-US" altLang="zh-CN" sz="2400" dirty="0">
                <a:solidFill>
                  <a:srgbClr val="C00000"/>
                </a:solidFill>
              </a:rPr>
              <a:t>     </a:t>
            </a:r>
            <a:r>
              <a:rPr lang="zh-CN" altLang="en-US" sz="2400" dirty="0">
                <a:solidFill>
                  <a:srgbClr val="C00000"/>
                </a:solidFill>
              </a:rPr>
              <a:t>（</a:t>
            </a:r>
            <a:r>
              <a:rPr lang="en-US" altLang="zh-CN" sz="2400" dirty="0">
                <a:solidFill>
                  <a:srgbClr val="C00000"/>
                </a:solidFill>
              </a:rPr>
              <a:t>2</a:t>
            </a:r>
            <a:r>
              <a:rPr lang="zh-CN" altLang="en-US" sz="2400" dirty="0">
                <a:solidFill>
                  <a:srgbClr val="C00000"/>
                </a:solidFill>
              </a:rPr>
              <a:t>）保护财产或公众健</a:t>
            </a:r>
            <a:endParaRPr lang="zh-CN" altLang="en-US" sz="2400" dirty="0">
              <a:solidFill>
                <a:srgbClr val="C00000"/>
              </a:solidFill>
            </a:endParaRPr>
          </a:p>
          <a:p>
            <a:pPr>
              <a:buNone/>
            </a:pPr>
            <a:r>
              <a:rPr lang="en-US" altLang="zh-CN" sz="2400" dirty="0">
                <a:solidFill>
                  <a:srgbClr val="C00000"/>
                </a:solidFill>
              </a:rPr>
              <a:t>     </a:t>
            </a:r>
            <a:r>
              <a:rPr lang="zh-CN" altLang="en-US" sz="2400" dirty="0">
                <a:solidFill>
                  <a:srgbClr val="C00000"/>
                </a:solidFill>
              </a:rPr>
              <a:t>（</a:t>
            </a:r>
            <a:r>
              <a:rPr lang="en-US" altLang="zh-CN" sz="2400" dirty="0">
                <a:solidFill>
                  <a:srgbClr val="C00000"/>
                </a:solidFill>
              </a:rPr>
              <a:t>3</a:t>
            </a:r>
            <a:r>
              <a:rPr lang="zh-CN" altLang="en-US" sz="2400" dirty="0">
                <a:solidFill>
                  <a:srgbClr val="C00000"/>
                </a:solidFill>
              </a:rPr>
              <a:t>）获取并管理各类应急资源。</a:t>
            </a:r>
            <a:endParaRPr lang="zh-CN" altLang="en-US" sz="2400" dirty="0">
              <a:solidFill>
                <a:srgbClr val="C00000"/>
              </a:solidFill>
            </a:endParaRPr>
          </a:p>
          <a:p>
            <a:pPr>
              <a:buNone/>
            </a:pPr>
            <a:r>
              <a:rPr lang="en-US" altLang="zh-CN" sz="2400" dirty="0">
                <a:solidFill>
                  <a:srgbClr val="C00000"/>
                </a:solidFill>
              </a:rPr>
              <a:t>     </a:t>
            </a:r>
            <a:r>
              <a:rPr lang="zh-CN" altLang="en-US" sz="2400" dirty="0">
                <a:solidFill>
                  <a:srgbClr val="C00000"/>
                </a:solidFill>
              </a:rPr>
              <a:t>（</a:t>
            </a:r>
            <a:r>
              <a:rPr lang="en-US" altLang="zh-CN" sz="2400" dirty="0">
                <a:solidFill>
                  <a:srgbClr val="C00000"/>
                </a:solidFill>
              </a:rPr>
              <a:t>4</a:t>
            </a:r>
            <a:r>
              <a:rPr lang="zh-CN" altLang="en-US" sz="2400" dirty="0">
                <a:solidFill>
                  <a:srgbClr val="C00000"/>
                </a:solidFill>
              </a:rPr>
              <a:t>）与其他应急人员协同处理重大事故或紧急事件。</a:t>
            </a:r>
            <a:endParaRPr lang="zh-CN" altLang="en-US" sz="2400" dirty="0">
              <a:solidFill>
                <a:srgbClr val="C00000"/>
              </a:solidFill>
            </a:endParaRPr>
          </a:p>
        </p:txBody>
      </p:sp>
    </p:spTree>
  </p:cSld>
  <p:clrMapOvr>
    <a:masterClrMapping/>
  </p:clrMapOv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365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3654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3654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b="1" dirty="0">
                <a:solidFill>
                  <a:srgbClr val="002060"/>
                </a:solidFill>
              </a:rPr>
              <a:t>2</a:t>
            </a:r>
            <a:r>
              <a:rPr lang="zh-CN" altLang="en-US" sz="2400" b="1" dirty="0">
                <a:solidFill>
                  <a:srgbClr val="002060"/>
                </a:solidFill>
              </a:rPr>
              <a:t>、控制人员。</a:t>
            </a:r>
            <a:r>
              <a:rPr lang="zh-CN" altLang="en-US" sz="2400" dirty="0">
                <a:solidFill>
                  <a:srgbClr val="002060"/>
                </a:solidFill>
              </a:rPr>
              <a:t>控制人员是指根据演练情景，控制演练时间进度的人员。控制人员根据演练方案及演练计划的要求，引导参演人员按响应程序行动，并不断给出情况或消息，供参演的指挥人员进行判断提出对策。</a:t>
            </a:r>
            <a:r>
              <a:rPr lang="zh-CN" altLang="en-US" sz="2400" b="1" dirty="0">
                <a:solidFill>
                  <a:srgbClr val="002060"/>
                </a:solidFill>
              </a:rPr>
              <a:t>其主要任务包括：</a:t>
            </a:r>
            <a:endParaRPr lang="zh-CN" altLang="en-US" sz="2400" b="1" dirty="0">
              <a:solidFill>
                <a:srgbClr val="002060"/>
              </a:solidFill>
            </a:endParaRPr>
          </a:p>
          <a:p>
            <a:pPr>
              <a:buNone/>
            </a:pPr>
            <a:r>
              <a:rPr lang="en-US" altLang="zh-CN" sz="2400" b="1" dirty="0">
                <a:solidFill>
                  <a:srgbClr val="002060"/>
                </a:solidFill>
              </a:rPr>
              <a:t>     </a:t>
            </a:r>
            <a:r>
              <a:rPr lang="zh-CN" altLang="en-US" sz="2400" b="1" dirty="0">
                <a:solidFill>
                  <a:srgbClr val="002060"/>
                </a:solidFill>
              </a:rPr>
              <a:t>（</a:t>
            </a:r>
            <a:r>
              <a:rPr lang="en-US" altLang="zh-CN" sz="2400" b="1" dirty="0">
                <a:solidFill>
                  <a:srgbClr val="002060"/>
                </a:solidFill>
              </a:rPr>
              <a:t>1</a:t>
            </a:r>
            <a:r>
              <a:rPr lang="zh-CN" altLang="en-US" sz="2400" b="1" dirty="0">
                <a:solidFill>
                  <a:srgbClr val="002060"/>
                </a:solidFill>
              </a:rPr>
              <a:t>）确保规定的演练项目得到充分的演练，以利于评价工作的开展。</a:t>
            </a:r>
            <a:endParaRPr lang="zh-CN" altLang="en-US" sz="2400" b="1" dirty="0">
              <a:solidFill>
                <a:srgbClr val="002060"/>
              </a:solidFill>
            </a:endParaRPr>
          </a:p>
          <a:p>
            <a:pPr>
              <a:buNone/>
            </a:pPr>
            <a:r>
              <a:rPr lang="en-US" altLang="zh-CN" sz="2400" b="1" dirty="0">
                <a:solidFill>
                  <a:srgbClr val="002060"/>
                </a:solidFill>
              </a:rPr>
              <a:t>    </a:t>
            </a:r>
            <a:r>
              <a:rPr lang="zh-CN" altLang="en-US" sz="2400" b="1" dirty="0">
                <a:solidFill>
                  <a:srgbClr val="002060"/>
                </a:solidFill>
              </a:rPr>
              <a:t>（</a:t>
            </a:r>
            <a:r>
              <a:rPr lang="en-US" altLang="zh-CN" sz="2400" b="1" dirty="0">
                <a:solidFill>
                  <a:srgbClr val="002060"/>
                </a:solidFill>
              </a:rPr>
              <a:t>2</a:t>
            </a:r>
            <a:r>
              <a:rPr lang="zh-CN" altLang="en-US" sz="2400" b="1" dirty="0">
                <a:solidFill>
                  <a:srgbClr val="002060"/>
                </a:solidFill>
              </a:rPr>
              <a:t>）确保演练活动的任务量和挑战性。</a:t>
            </a:r>
            <a:endParaRPr lang="zh-CN" altLang="en-US" sz="2400" b="1" dirty="0">
              <a:solidFill>
                <a:srgbClr val="002060"/>
              </a:solidFill>
            </a:endParaRPr>
          </a:p>
          <a:p>
            <a:pPr>
              <a:buNone/>
            </a:pPr>
            <a:r>
              <a:rPr lang="en-US" altLang="zh-CN" sz="2400" b="1" dirty="0">
                <a:solidFill>
                  <a:srgbClr val="002060"/>
                </a:solidFill>
              </a:rPr>
              <a:t>    </a:t>
            </a:r>
            <a:r>
              <a:rPr lang="zh-CN" altLang="en-US" sz="2400" b="1" dirty="0">
                <a:solidFill>
                  <a:srgbClr val="002060"/>
                </a:solidFill>
              </a:rPr>
              <a:t>（</a:t>
            </a:r>
            <a:r>
              <a:rPr lang="en-US" altLang="zh-CN" sz="2400" b="1" dirty="0">
                <a:solidFill>
                  <a:srgbClr val="002060"/>
                </a:solidFill>
              </a:rPr>
              <a:t>3</a:t>
            </a:r>
            <a:r>
              <a:rPr lang="zh-CN" altLang="en-US" sz="2400" b="1" dirty="0">
                <a:solidFill>
                  <a:srgbClr val="002060"/>
                </a:solidFill>
              </a:rPr>
              <a:t>）确保演练的进度。</a:t>
            </a:r>
            <a:endParaRPr lang="zh-CN" altLang="en-US" sz="2400" b="1" dirty="0">
              <a:solidFill>
                <a:srgbClr val="002060"/>
              </a:solidFill>
            </a:endParaRPr>
          </a:p>
          <a:p>
            <a:pPr>
              <a:buNone/>
            </a:pPr>
            <a:r>
              <a:rPr lang="en-US" altLang="zh-CN" sz="2400" b="1" dirty="0">
                <a:solidFill>
                  <a:srgbClr val="002060"/>
                </a:solidFill>
              </a:rPr>
              <a:t>    </a:t>
            </a:r>
            <a:r>
              <a:rPr lang="zh-CN" altLang="en-US" sz="2400" b="1" dirty="0">
                <a:solidFill>
                  <a:srgbClr val="002060"/>
                </a:solidFill>
              </a:rPr>
              <a:t>（</a:t>
            </a:r>
            <a:r>
              <a:rPr lang="en-US" altLang="zh-CN" sz="2400" b="1" dirty="0">
                <a:solidFill>
                  <a:srgbClr val="002060"/>
                </a:solidFill>
              </a:rPr>
              <a:t>4</a:t>
            </a:r>
            <a:r>
              <a:rPr lang="zh-CN" altLang="en-US" sz="2400" b="1" dirty="0">
                <a:solidFill>
                  <a:srgbClr val="002060"/>
                </a:solidFill>
              </a:rPr>
              <a:t>）解答参演人员的疑问，解决演练过程中出现的问题。</a:t>
            </a:r>
            <a:endParaRPr lang="zh-CN" altLang="en-US" sz="2400" b="1" dirty="0">
              <a:solidFill>
                <a:srgbClr val="002060"/>
              </a:solidFill>
            </a:endParaRPr>
          </a:p>
          <a:p>
            <a:pPr>
              <a:buNone/>
            </a:pPr>
            <a:r>
              <a:rPr lang="en-US" altLang="zh-CN" sz="2400" b="1" dirty="0">
                <a:solidFill>
                  <a:srgbClr val="002060"/>
                </a:solidFill>
              </a:rPr>
              <a:t>    </a:t>
            </a:r>
            <a:r>
              <a:rPr lang="zh-CN" altLang="en-US" sz="2400" b="1" dirty="0">
                <a:solidFill>
                  <a:srgbClr val="002060"/>
                </a:solidFill>
              </a:rPr>
              <a:t>（</a:t>
            </a:r>
            <a:r>
              <a:rPr lang="en-US" altLang="zh-CN" sz="2400" b="1" dirty="0">
                <a:solidFill>
                  <a:srgbClr val="002060"/>
                </a:solidFill>
              </a:rPr>
              <a:t>5</a:t>
            </a:r>
            <a:r>
              <a:rPr lang="zh-CN" altLang="en-US" sz="2400" b="1" dirty="0">
                <a:solidFill>
                  <a:srgbClr val="002060"/>
                </a:solidFill>
              </a:rPr>
              <a:t>）保障演练过程的安全。</a:t>
            </a:r>
            <a:endParaRPr lang="zh-CN" altLang="en-US" sz="2400" b="1" dirty="0">
              <a:solidFill>
                <a:srgbClr val="002060"/>
              </a:solidFill>
            </a:endParaRPr>
          </a:p>
        </p:txBody>
      </p:sp>
    </p:spTree>
  </p:cSld>
  <p:clrMapOvr>
    <a:masterClrMapping/>
  </p:clrMapOv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375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3757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3757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800" dirty="0">
                <a:solidFill>
                  <a:srgbClr val="002060"/>
                </a:solidFill>
              </a:rPr>
              <a:t>       </a:t>
            </a:r>
            <a:r>
              <a:rPr lang="en-US" altLang="zh-CN" sz="2800" b="1" dirty="0">
                <a:solidFill>
                  <a:srgbClr val="002060"/>
                </a:solidFill>
              </a:rPr>
              <a:t>3</a:t>
            </a:r>
            <a:r>
              <a:rPr lang="zh-CN" altLang="en-US" sz="2800" b="1" dirty="0">
                <a:solidFill>
                  <a:srgbClr val="002060"/>
                </a:solidFill>
              </a:rPr>
              <a:t>、模拟人员。</a:t>
            </a:r>
            <a:r>
              <a:rPr lang="zh-CN" altLang="en-US" sz="2800" dirty="0">
                <a:solidFill>
                  <a:srgbClr val="002060"/>
                </a:solidFill>
              </a:rPr>
              <a:t>模拟人员是指演练过程中扮演、代替某些应急组织和服务部门，或模拟紧急事件、事态发展的人员。其主要任务包括：</a:t>
            </a:r>
            <a:endParaRPr lang="zh-CN" altLang="en-US" sz="2800" dirty="0">
              <a:solidFill>
                <a:srgbClr val="002060"/>
              </a:solidFill>
            </a:endParaRPr>
          </a:p>
          <a:p>
            <a:pPr>
              <a:buNone/>
            </a:pPr>
            <a:r>
              <a:rPr lang="en-US" altLang="zh-CN" sz="2800" dirty="0">
                <a:solidFill>
                  <a:srgbClr val="002060"/>
                </a:solidFill>
              </a:rPr>
              <a:t>     </a:t>
            </a:r>
            <a:r>
              <a:rPr lang="zh-CN" altLang="en-US" sz="2800" dirty="0">
                <a:solidFill>
                  <a:srgbClr val="002060"/>
                </a:solidFill>
              </a:rPr>
              <a:t>（</a:t>
            </a:r>
            <a:r>
              <a:rPr lang="en-US" altLang="zh-CN" sz="2800" dirty="0">
                <a:solidFill>
                  <a:srgbClr val="002060"/>
                </a:solidFill>
              </a:rPr>
              <a:t>1</a:t>
            </a:r>
            <a:r>
              <a:rPr lang="zh-CN" altLang="en-US" sz="2800" dirty="0">
                <a:solidFill>
                  <a:srgbClr val="002060"/>
                </a:solidFill>
              </a:rPr>
              <a:t>）扮演、替代正常情况或响应实际紧急事件时应与应急指挥中心、现场应急指挥所相互作用的机构或服或服务部门。由于各方面的原因，这些机构或服务部门并不参与此次演练。</a:t>
            </a:r>
            <a:endParaRPr lang="zh-CN" altLang="en-US" sz="2800" dirty="0">
              <a:solidFill>
                <a:srgbClr val="002060"/>
              </a:solidFill>
            </a:endParaRPr>
          </a:p>
          <a:p>
            <a:pPr>
              <a:buNone/>
            </a:pPr>
            <a:r>
              <a:rPr lang="en-US" altLang="zh-CN" sz="2800" dirty="0">
                <a:solidFill>
                  <a:srgbClr val="002060"/>
                </a:solidFill>
              </a:rPr>
              <a:t>     </a:t>
            </a:r>
            <a:r>
              <a:rPr lang="zh-CN" altLang="en-US" sz="2800" dirty="0">
                <a:solidFill>
                  <a:srgbClr val="002060"/>
                </a:solidFill>
              </a:rPr>
              <a:t>（</a:t>
            </a:r>
            <a:r>
              <a:rPr lang="en-US" altLang="zh-CN" sz="2800" dirty="0">
                <a:solidFill>
                  <a:srgbClr val="002060"/>
                </a:solidFill>
              </a:rPr>
              <a:t>2</a:t>
            </a:r>
            <a:r>
              <a:rPr lang="zh-CN" altLang="en-US" sz="2800" dirty="0">
                <a:solidFill>
                  <a:srgbClr val="002060"/>
                </a:solidFill>
              </a:rPr>
              <a:t>）模拟事故的发生过程，如释放烟雾、模拟气象条件、模拟泄漏等</a:t>
            </a:r>
            <a:endParaRPr lang="zh-CN" altLang="en-US" sz="2800" dirty="0">
              <a:solidFill>
                <a:srgbClr val="002060"/>
              </a:solidFill>
            </a:endParaRPr>
          </a:p>
          <a:p>
            <a:pPr>
              <a:buNone/>
            </a:pPr>
            <a:r>
              <a:rPr lang="en-US" altLang="zh-CN" sz="2800" dirty="0">
                <a:solidFill>
                  <a:srgbClr val="002060"/>
                </a:solidFill>
              </a:rPr>
              <a:t>     </a:t>
            </a:r>
            <a:r>
              <a:rPr lang="zh-CN" altLang="en-US" sz="2800" dirty="0">
                <a:solidFill>
                  <a:srgbClr val="002060"/>
                </a:solidFill>
              </a:rPr>
              <a:t>（</a:t>
            </a:r>
            <a:r>
              <a:rPr lang="en-US" altLang="zh-CN" sz="2800" dirty="0">
                <a:solidFill>
                  <a:srgbClr val="002060"/>
                </a:solidFill>
              </a:rPr>
              <a:t>3</a:t>
            </a:r>
            <a:r>
              <a:rPr lang="zh-CN" altLang="en-US" sz="2800" dirty="0">
                <a:solidFill>
                  <a:srgbClr val="002060"/>
                </a:solidFill>
              </a:rPr>
              <a:t>）模拟受害或受影响人员。</a:t>
            </a:r>
            <a:endParaRPr lang="zh-CN" altLang="en-US" sz="2800" dirty="0">
              <a:solidFill>
                <a:srgbClr val="002060"/>
              </a:solidFill>
            </a:endParaRPr>
          </a:p>
        </p:txBody>
      </p:sp>
    </p:spTree>
  </p:cSld>
  <p:clrMapOvr>
    <a:masterClrMapping/>
  </p:clrMapOv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385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3859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3859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3200" b="1" dirty="0">
                <a:solidFill>
                  <a:srgbClr val="C00000"/>
                </a:solidFill>
              </a:rPr>
              <a:t>4</a:t>
            </a:r>
            <a:r>
              <a:rPr lang="zh-CN" altLang="en-US" sz="3200" b="1" dirty="0">
                <a:solidFill>
                  <a:srgbClr val="C00000"/>
                </a:solidFill>
              </a:rPr>
              <a:t>、评价人员。</a:t>
            </a:r>
            <a:r>
              <a:rPr lang="zh-CN" altLang="en-US" sz="3200" dirty="0">
                <a:solidFill>
                  <a:srgbClr val="C00000"/>
                </a:solidFill>
              </a:rPr>
              <a:t>评价人员是指负责观察演练进展情况并予以记录的人员。其主要任务包括：</a:t>
            </a:r>
            <a:endParaRPr lang="zh-CN" altLang="en-US" sz="3200" dirty="0">
              <a:solidFill>
                <a:srgbClr val="C00000"/>
              </a:solidFill>
            </a:endParaRPr>
          </a:p>
          <a:p>
            <a:pPr>
              <a:buNone/>
            </a:pPr>
            <a:r>
              <a:rPr lang="en-US" altLang="zh-CN" sz="3200" dirty="0">
                <a:solidFill>
                  <a:srgbClr val="C00000"/>
                </a:solidFill>
              </a:rPr>
              <a:t>     </a:t>
            </a:r>
            <a:r>
              <a:rPr lang="zh-CN" altLang="en-US" sz="3200" dirty="0">
                <a:solidFill>
                  <a:srgbClr val="C00000"/>
                </a:solidFill>
              </a:rPr>
              <a:t>（</a:t>
            </a:r>
            <a:r>
              <a:rPr lang="en-US" altLang="zh-CN" sz="3200" dirty="0">
                <a:solidFill>
                  <a:srgbClr val="C00000"/>
                </a:solidFill>
              </a:rPr>
              <a:t>1</a:t>
            </a:r>
            <a:r>
              <a:rPr lang="zh-CN" altLang="en-US" sz="3200" dirty="0">
                <a:solidFill>
                  <a:srgbClr val="C00000"/>
                </a:solidFill>
              </a:rPr>
              <a:t>）观察参演人员的应急行动，并记录观察结果。</a:t>
            </a:r>
            <a:endParaRPr lang="zh-CN" altLang="en-US" sz="3200" dirty="0">
              <a:solidFill>
                <a:srgbClr val="C00000"/>
              </a:solidFill>
            </a:endParaRPr>
          </a:p>
          <a:p>
            <a:pPr>
              <a:buNone/>
            </a:pPr>
            <a:r>
              <a:rPr lang="en-US" altLang="zh-CN" sz="3200" dirty="0">
                <a:solidFill>
                  <a:srgbClr val="C00000"/>
                </a:solidFill>
              </a:rPr>
              <a:t>     </a:t>
            </a:r>
            <a:r>
              <a:rPr lang="zh-CN" altLang="en-US" sz="3200" dirty="0">
                <a:solidFill>
                  <a:srgbClr val="C00000"/>
                </a:solidFill>
              </a:rPr>
              <a:t>（</a:t>
            </a:r>
            <a:r>
              <a:rPr lang="en-US" altLang="zh-CN" sz="3200" dirty="0">
                <a:solidFill>
                  <a:srgbClr val="C00000"/>
                </a:solidFill>
              </a:rPr>
              <a:t>2</a:t>
            </a:r>
            <a:r>
              <a:rPr lang="zh-CN" altLang="en-US" sz="3200" dirty="0">
                <a:solidFill>
                  <a:srgbClr val="C00000"/>
                </a:solidFill>
              </a:rPr>
              <a:t>）在不干扰参演人员工作的情况下，协助控制人员确保演练按计划进行。</a:t>
            </a:r>
            <a:endParaRPr lang="zh-CN" altLang="en-US" sz="3200" dirty="0">
              <a:solidFill>
                <a:srgbClr val="C00000"/>
              </a:solidFill>
            </a:endParaRPr>
          </a:p>
          <a:p>
            <a:pPr>
              <a:buNone/>
            </a:pPr>
            <a:r>
              <a:rPr lang="en-US" altLang="zh-CN" sz="3200" b="1" dirty="0">
                <a:solidFill>
                  <a:srgbClr val="C00000"/>
                </a:solidFill>
              </a:rPr>
              <a:t>       5</a:t>
            </a:r>
            <a:r>
              <a:rPr lang="zh-CN" altLang="en-US" sz="3200" b="1" dirty="0">
                <a:solidFill>
                  <a:srgbClr val="C00000"/>
                </a:solidFill>
              </a:rPr>
              <a:t>、观摩人员。</a:t>
            </a:r>
            <a:r>
              <a:rPr lang="zh-CN" altLang="en-US" sz="3200" dirty="0">
                <a:solidFill>
                  <a:srgbClr val="C00000"/>
                </a:solidFill>
              </a:rPr>
              <a:t>观摩人员是指来自有关部门、外部机构以及旁观演练过程的观众。</a:t>
            </a:r>
            <a:endParaRPr lang="zh-CN" altLang="en-US" sz="3200" dirty="0">
              <a:solidFill>
                <a:srgbClr val="C00000"/>
              </a:solidFill>
            </a:endParaRPr>
          </a:p>
        </p:txBody>
      </p:sp>
    </p:spTree>
  </p:cSld>
  <p:clrMapOvr>
    <a:masterClrMapping/>
  </p:clrMapOv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396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3962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3962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002060"/>
                </a:solidFill>
              </a:rPr>
              <a:t>（三）演练结果的评价</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应急演练结束后应对演练的效果做出评价，并提交演练报告。</a:t>
            </a:r>
            <a:endParaRPr lang="zh-CN" altLang="en-US" sz="2400" dirty="0">
              <a:solidFill>
                <a:srgbClr val="002060"/>
              </a:solidFill>
            </a:endParaRPr>
          </a:p>
          <a:p>
            <a:pPr>
              <a:buNone/>
            </a:pPr>
            <a:r>
              <a:rPr lang="en-US" altLang="zh-CN" sz="2400" b="1" dirty="0">
                <a:solidFill>
                  <a:srgbClr val="002060"/>
                </a:solidFill>
              </a:rPr>
              <a:t>       1</a:t>
            </a:r>
            <a:r>
              <a:rPr lang="zh-CN" altLang="en-US" sz="2400" b="1" dirty="0">
                <a:solidFill>
                  <a:srgbClr val="002060"/>
                </a:solidFill>
              </a:rPr>
              <a:t>、不足项。</a:t>
            </a:r>
            <a:r>
              <a:rPr lang="zh-CN" altLang="en-US" sz="2400" dirty="0">
                <a:solidFill>
                  <a:srgbClr val="002060"/>
                </a:solidFill>
              </a:rPr>
              <a:t>不足项指演练过程中观察或识别出的应急准备差距，可能导致在紧急事件发生时，不能确保应急组织或应急救援体系有能力采取合理应对措施，保护公众的安全与健康。</a:t>
            </a:r>
            <a:endParaRPr lang="zh-CN" altLang="en-US" sz="2400" dirty="0">
              <a:solidFill>
                <a:srgbClr val="002060"/>
              </a:solidFill>
            </a:endParaRPr>
          </a:p>
          <a:p>
            <a:pPr>
              <a:buNone/>
            </a:pPr>
            <a:r>
              <a:rPr lang="en-US" altLang="zh-CN" sz="2400" b="1" dirty="0">
                <a:solidFill>
                  <a:srgbClr val="002060"/>
                </a:solidFill>
              </a:rPr>
              <a:t>       2</a:t>
            </a:r>
            <a:r>
              <a:rPr lang="zh-CN" altLang="en-US" sz="2400" b="1" dirty="0">
                <a:solidFill>
                  <a:srgbClr val="002060"/>
                </a:solidFill>
              </a:rPr>
              <a:t>、整改项。</a:t>
            </a:r>
            <a:r>
              <a:rPr lang="zh-CN" altLang="en-US" sz="2400" dirty="0">
                <a:solidFill>
                  <a:srgbClr val="002060"/>
                </a:solidFill>
              </a:rPr>
              <a:t>以下两种情况下，整改项可列为不足项：一是某个应急组织中存在两个以上整改项；二是某个应急组织在多次演练过程中，反复出现前次演练发现的整改项问题的。</a:t>
            </a:r>
            <a:endParaRPr lang="zh-CN" altLang="en-US" sz="2400" dirty="0">
              <a:solidFill>
                <a:srgbClr val="002060"/>
              </a:solidFill>
            </a:endParaRPr>
          </a:p>
          <a:p>
            <a:pPr>
              <a:buNone/>
            </a:pPr>
            <a:r>
              <a:rPr lang="en-US" altLang="zh-CN" sz="2400" b="1" dirty="0">
                <a:solidFill>
                  <a:srgbClr val="002060"/>
                </a:solidFill>
              </a:rPr>
              <a:t>       3</a:t>
            </a:r>
            <a:r>
              <a:rPr lang="zh-CN" altLang="en-US" sz="2400" b="1" dirty="0">
                <a:solidFill>
                  <a:srgbClr val="002060"/>
                </a:solidFill>
              </a:rPr>
              <a:t>、改进项。</a:t>
            </a:r>
            <a:r>
              <a:rPr lang="zh-CN" altLang="en-US" sz="2400" dirty="0">
                <a:solidFill>
                  <a:srgbClr val="002060"/>
                </a:solidFill>
              </a:rPr>
              <a:t>改进项指应急准备过程中应予改善的问题。改进项不同于不足项和整改项，它不会对人员安全与健康产生严重的影响，视情况予以改进，不必一定要求予以纠正。</a:t>
            </a:r>
            <a:endParaRPr lang="zh-CN" altLang="en-US" sz="2400" dirty="0">
              <a:solidFill>
                <a:srgbClr val="002060"/>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86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867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28677" name="Rectangle 3"/>
          <p:cNvSpPr>
            <a:spLocks noGrp="1"/>
          </p:cNvSpPr>
          <p:nvPr>
            <p:ph type="body" idx="4294967295"/>
          </p:nvPr>
        </p:nvSpPr>
        <p:spPr>
          <a:xfrm>
            <a:off x="1524000" y="1571625"/>
            <a:ext cx="8786813" cy="5286375"/>
          </a:xfrm>
          <a:ln/>
        </p:spPr>
        <p:txBody>
          <a:bodyPr vert="horz" wrap="square" anchor="t" anchorCtr="0"/>
          <a:p>
            <a:pPr>
              <a:buNone/>
            </a:pPr>
            <a:r>
              <a:rPr lang="zh-CN" altLang="en-US" sz="2400" dirty="0"/>
              <a:t>   </a:t>
            </a:r>
            <a:r>
              <a:rPr lang="en-US" altLang="zh-CN" sz="2400" dirty="0"/>
              <a:t> </a:t>
            </a:r>
            <a:r>
              <a:rPr lang="zh-CN" altLang="en-US" sz="2400" dirty="0"/>
              <a:t> </a:t>
            </a:r>
            <a:r>
              <a:rPr lang="en-US" altLang="zh-CN" sz="4800" dirty="0">
                <a:solidFill>
                  <a:srgbClr val="002060"/>
                </a:solidFill>
              </a:rPr>
              <a:t>18</a:t>
            </a:r>
            <a:r>
              <a:rPr lang="zh-CN" altLang="en-US" sz="4800" dirty="0">
                <a:solidFill>
                  <a:srgbClr val="002060"/>
                </a:solidFill>
              </a:rPr>
              <a:t>、</a:t>
            </a:r>
            <a:r>
              <a:rPr lang="en-US" altLang="zh-CN" sz="4800" dirty="0">
                <a:solidFill>
                  <a:srgbClr val="002060"/>
                </a:solidFill>
              </a:rPr>
              <a:t>2012</a:t>
            </a:r>
            <a:r>
              <a:rPr lang="zh-CN" altLang="en-US" sz="4800" dirty="0">
                <a:solidFill>
                  <a:srgbClr val="002060"/>
                </a:solidFill>
              </a:rPr>
              <a:t>年</a:t>
            </a:r>
            <a:r>
              <a:rPr lang="en-US" altLang="zh-CN" sz="4800" dirty="0">
                <a:solidFill>
                  <a:srgbClr val="002060"/>
                </a:solidFill>
              </a:rPr>
              <a:t>3</a:t>
            </a:r>
            <a:r>
              <a:rPr lang="zh-CN" altLang="en-US" sz="4800" dirty="0">
                <a:solidFill>
                  <a:srgbClr val="002060"/>
                </a:solidFill>
              </a:rPr>
              <a:t>月</a:t>
            </a:r>
            <a:r>
              <a:rPr lang="en-US" altLang="zh-CN" sz="4800" dirty="0">
                <a:solidFill>
                  <a:srgbClr val="002060"/>
                </a:solidFill>
              </a:rPr>
              <a:t>9</a:t>
            </a:r>
            <a:r>
              <a:rPr lang="zh-CN" altLang="en-US" sz="4800" dirty="0">
                <a:solidFill>
                  <a:srgbClr val="002060"/>
                </a:solidFill>
              </a:rPr>
              <a:t>日，河北某电力工程有限公司在华北某发电厂进行检修作业过程中，机械采样料斗，在切割动火作业时发生脱落，造成</a:t>
            </a:r>
            <a:r>
              <a:rPr lang="en-US" altLang="zh-CN" sz="4800" dirty="0">
                <a:solidFill>
                  <a:srgbClr val="002060"/>
                </a:solidFill>
              </a:rPr>
              <a:t>1</a:t>
            </a:r>
            <a:r>
              <a:rPr lang="zh-CN" altLang="en-US" sz="4800" dirty="0">
                <a:solidFill>
                  <a:srgbClr val="002060"/>
                </a:solidFill>
              </a:rPr>
              <a:t>名检修人员死亡。</a:t>
            </a:r>
            <a:endParaRPr lang="zh-CN" altLang="en-US" sz="4800" dirty="0">
              <a:solidFill>
                <a:srgbClr val="002060"/>
              </a:solidFill>
            </a:endParaRPr>
          </a:p>
          <a:p>
            <a:pPr>
              <a:buNone/>
            </a:pPr>
            <a:endParaRPr lang="zh-CN" altLang="en-US" sz="4400" dirty="0">
              <a:solidFill>
                <a:srgbClr val="C00000"/>
              </a:solidFill>
            </a:endParaRPr>
          </a:p>
          <a:p>
            <a:pPr>
              <a:buNone/>
            </a:pPr>
            <a:endParaRPr lang="zh-CN" altLang="en-US" sz="2400" dirty="0">
              <a:solidFill>
                <a:srgbClr val="FF0000"/>
              </a:solidFill>
            </a:endParaRPr>
          </a:p>
          <a:p>
            <a:pPr>
              <a:buNone/>
            </a:pPr>
            <a:endParaRPr lang="zh-CN" altLang="en-US" sz="2400" b="1" dirty="0">
              <a:solidFill>
                <a:srgbClr val="FF0000"/>
              </a:solidFill>
            </a:endParaRPr>
          </a:p>
          <a:p>
            <a:pPr eaLnBrk="1" hangingPunct="1">
              <a:buNone/>
            </a:pPr>
            <a:endParaRPr lang="zh-CN" altLang="en-US" sz="2400" b="1" dirty="0">
              <a:solidFill>
                <a:srgbClr val="C00000"/>
              </a:solidFill>
            </a:endParaRPr>
          </a:p>
          <a:p>
            <a:pPr eaLnBrk="1" hangingPunct="1">
              <a:buNone/>
            </a:pPr>
            <a:endParaRPr lang="zh-CN" altLang="en-US" sz="2400" b="1" dirty="0">
              <a:solidFill>
                <a:srgbClr val="C00000"/>
              </a:solidFill>
            </a:endParaRPr>
          </a:p>
          <a:p>
            <a:pPr eaLnBrk="1" hangingPunct="1">
              <a:buNone/>
            </a:pPr>
            <a:endParaRPr lang="zh-CN" altLang="en-US" sz="2400" b="1" dirty="0"/>
          </a:p>
        </p:txBody>
      </p:sp>
    </p:spTree>
  </p:cSld>
  <p:clrMapOvr>
    <a:masterClrMapping/>
  </p:clrMapOvr>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406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4064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40645"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b="1" dirty="0">
                <a:solidFill>
                  <a:srgbClr val="C00000"/>
                </a:solidFill>
              </a:rPr>
              <a:t>       </a:t>
            </a:r>
            <a:r>
              <a:rPr lang="zh-CN" altLang="en-US" sz="2400" b="1" dirty="0">
                <a:solidFill>
                  <a:srgbClr val="C00000"/>
                </a:solidFill>
              </a:rPr>
              <a:t>四、应急预案准备及控制程序</a:t>
            </a:r>
            <a:endParaRPr lang="zh-CN" altLang="en-US" sz="2400" dirty="0">
              <a:solidFill>
                <a:srgbClr val="C00000"/>
              </a:solidFill>
            </a:endParaRPr>
          </a:p>
          <a:p>
            <a:pPr>
              <a:buNone/>
            </a:pPr>
            <a:r>
              <a:rPr lang="en-US" altLang="zh-CN" sz="2400" b="1" dirty="0">
                <a:solidFill>
                  <a:srgbClr val="C00000"/>
                </a:solidFill>
              </a:rPr>
              <a:t>     </a:t>
            </a:r>
            <a:r>
              <a:rPr lang="zh-CN" altLang="en-US" sz="2400" b="1" dirty="0">
                <a:solidFill>
                  <a:srgbClr val="C00000"/>
                </a:solidFill>
              </a:rPr>
              <a:t>（一）目的与职责</a:t>
            </a:r>
            <a:endParaRPr lang="zh-CN" altLang="en-US" sz="2400" dirty="0">
              <a:solidFill>
                <a:srgbClr val="C00000"/>
              </a:solidFill>
            </a:endParaRPr>
          </a:p>
          <a:p>
            <a:pPr>
              <a:buNone/>
            </a:pPr>
            <a:r>
              <a:rPr lang="en-US" altLang="zh-CN" sz="2400" dirty="0">
                <a:solidFill>
                  <a:srgbClr val="C00000"/>
                </a:solidFill>
              </a:rPr>
              <a:t>      1</a:t>
            </a:r>
            <a:r>
              <a:rPr lang="zh-CN" altLang="en-US" sz="2400" dirty="0">
                <a:solidFill>
                  <a:srgbClr val="C00000"/>
                </a:solidFill>
              </a:rPr>
              <a:t>、</a:t>
            </a:r>
            <a:r>
              <a:rPr lang="zh-CN" altLang="en-US" sz="2400" b="1" dirty="0">
                <a:solidFill>
                  <a:srgbClr val="C00000"/>
                </a:solidFill>
              </a:rPr>
              <a:t>应急预案目的</a:t>
            </a:r>
            <a:r>
              <a:rPr lang="en-US" altLang="zh-CN" sz="2400" b="1" dirty="0">
                <a:solidFill>
                  <a:srgbClr val="C00000"/>
                </a:solidFill>
              </a:rPr>
              <a:t>.</a:t>
            </a:r>
            <a:r>
              <a:rPr lang="zh-CN" altLang="en-US" sz="2400" dirty="0">
                <a:solidFill>
                  <a:srgbClr val="C00000"/>
                </a:solidFill>
              </a:rPr>
              <a:t>预防和减少突发性事件可能产生的人员伤害（包括职业病）及设备损坏。</a:t>
            </a:r>
            <a:endParaRPr lang="zh-CN" altLang="en-US" sz="2400" dirty="0">
              <a:solidFill>
                <a:srgbClr val="C00000"/>
              </a:solidFill>
            </a:endParaRPr>
          </a:p>
          <a:p>
            <a:pPr>
              <a:buNone/>
            </a:pPr>
            <a:r>
              <a:rPr lang="en-US" altLang="zh-CN" sz="2400" b="1" dirty="0">
                <a:solidFill>
                  <a:srgbClr val="C00000"/>
                </a:solidFill>
              </a:rPr>
              <a:t>      2</a:t>
            </a:r>
            <a:r>
              <a:rPr lang="zh-CN" altLang="en-US" sz="2400" b="1" dirty="0">
                <a:solidFill>
                  <a:srgbClr val="C00000"/>
                </a:solidFill>
              </a:rPr>
              <a:t>、应急预案职责：</a:t>
            </a:r>
            <a:endParaRPr lang="zh-CN" altLang="en-US" sz="2400" dirty="0">
              <a:solidFill>
                <a:srgbClr val="C00000"/>
              </a:solidFill>
            </a:endParaRPr>
          </a:p>
          <a:p>
            <a:pPr>
              <a:buNone/>
            </a:pPr>
            <a:r>
              <a:rPr lang="en-US" altLang="zh-CN" sz="2400" dirty="0">
                <a:solidFill>
                  <a:srgbClr val="C00000"/>
                </a:solidFill>
              </a:rPr>
              <a:t>      1)</a:t>
            </a:r>
            <a:r>
              <a:rPr lang="zh-CN" altLang="en-US" sz="2400" dirty="0">
                <a:solidFill>
                  <a:srgbClr val="C00000"/>
                </a:solidFill>
              </a:rPr>
              <a:t>企业安全第一责任人负责应急响应计划的批准．并负责应急指挥。</a:t>
            </a:r>
            <a:endParaRPr lang="zh-CN" altLang="en-US" sz="2400" dirty="0">
              <a:solidFill>
                <a:srgbClr val="C00000"/>
              </a:solidFill>
            </a:endParaRPr>
          </a:p>
          <a:p>
            <a:pPr>
              <a:buNone/>
            </a:pPr>
            <a:r>
              <a:rPr lang="en-US" altLang="zh-CN" sz="2400" dirty="0">
                <a:solidFill>
                  <a:srgbClr val="C00000"/>
                </a:solidFill>
              </a:rPr>
              <a:t>      2)</a:t>
            </a:r>
            <a:r>
              <a:rPr lang="zh-CN" altLang="en-US" sz="2400" dirty="0">
                <a:solidFill>
                  <a:srgbClr val="C00000"/>
                </a:solidFill>
              </a:rPr>
              <a:t>企业主管领导负责协助安全第一责任人进行应急指挥工作，并负责应急准备计划的审核及应急预案的批准。</a:t>
            </a:r>
            <a:endParaRPr lang="zh-CN" altLang="en-US" sz="2400" dirty="0">
              <a:solidFill>
                <a:srgbClr val="C00000"/>
              </a:solidFill>
            </a:endParaRPr>
          </a:p>
          <a:p>
            <a:pPr>
              <a:buNone/>
            </a:pPr>
            <a:r>
              <a:rPr lang="en-US" altLang="zh-CN" sz="2400" dirty="0">
                <a:solidFill>
                  <a:srgbClr val="C00000"/>
                </a:solidFill>
              </a:rPr>
              <a:t>      3)</a:t>
            </a:r>
            <a:r>
              <a:rPr lang="zh-CN" altLang="en-US" sz="2400" dirty="0">
                <a:solidFill>
                  <a:srgbClr val="C00000"/>
                </a:solidFill>
              </a:rPr>
              <a:t>安全监督部门是本程序的归口管理部门，负责组织各有关部门进行《应急响应计划》及《应急预案</a:t>
            </a:r>
            <a:r>
              <a:rPr lang="zh-CN" altLang="en-US" sz="2400" dirty="0">
                <a:solidFill>
                  <a:srgbClr val="C00000"/>
                </a:solidFill>
              </a:rPr>
              <a:t>》的编制、修订、变更。</a:t>
            </a:r>
            <a:endParaRPr lang="zh-CN" altLang="en-US" sz="2400" dirty="0">
              <a:solidFill>
                <a:srgbClr val="C00000"/>
              </a:solidFill>
            </a:endParaRPr>
          </a:p>
        </p:txBody>
      </p:sp>
    </p:spTree>
  </p:cSld>
  <p:clrMapOvr>
    <a:masterClrMapping/>
  </p:clrMapOvr>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416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4166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41669"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dirty="0">
                <a:solidFill>
                  <a:srgbClr val="C00000"/>
                </a:solidFill>
              </a:rPr>
              <a:t>       4</a:t>
            </a:r>
            <a:r>
              <a:rPr lang="zh-CN" altLang="en-US" sz="2400" dirty="0">
                <a:solidFill>
                  <a:srgbClr val="C00000"/>
                </a:solidFill>
              </a:rPr>
              <a:t>、厂长（总经理）办公室负责应急响应的组织、调配及日常工作检查，并向上级汇报险情出现及处理情况。</a:t>
            </a:r>
            <a:endParaRPr lang="zh-CN" altLang="en-US" sz="2400" dirty="0">
              <a:solidFill>
                <a:srgbClr val="C00000"/>
              </a:solidFill>
            </a:endParaRPr>
          </a:p>
          <a:p>
            <a:pPr>
              <a:buNone/>
            </a:pPr>
            <a:r>
              <a:rPr lang="en-US" altLang="zh-CN" sz="2400" dirty="0">
                <a:solidFill>
                  <a:srgbClr val="C00000"/>
                </a:solidFill>
              </a:rPr>
              <a:t>       5</a:t>
            </a:r>
            <a:r>
              <a:rPr lang="zh-CN" altLang="en-US" sz="2400" dirty="0">
                <a:solidFill>
                  <a:srgbClr val="C00000"/>
                </a:solidFill>
              </a:rPr>
              <a:t>、生产管理部门负责生产现场应急预案的收集、编制、修订变更：负责制定设备事故抢险措施；负责事故的应急指挥，并配合人力资源部门进行全厂事故演习；负责防汛、抗震等工作的布置和督促检查；负责应急物资筹备；负责确保应急通讯的畅通。</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6</a:t>
            </a:r>
            <a:r>
              <a:rPr lang="zh-CN" altLang="en-US" sz="2400" dirty="0">
                <a:solidFill>
                  <a:srgbClr val="C00000"/>
                </a:solidFill>
              </a:rPr>
              <a:t>、人力资源部门（教培）负责将应急培训计划编入年度培训计划，并组织全厂事故演习（应急预案演练）及紧急救护、义务消防员培训。</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7</a:t>
            </a:r>
            <a:r>
              <a:rPr lang="zh-CN" altLang="en-US" sz="2400" dirty="0">
                <a:solidFill>
                  <a:srgbClr val="C00000"/>
                </a:solidFill>
              </a:rPr>
              <a:t>、消防管理部门负责全厂防火监控与火灾的扑灭，协助人力资源部门（教培）举办义务消防员防火培训班。负责组织义务消防员每季进行一次消防活动，每年进行一次消防演习。</a:t>
            </a:r>
            <a:endParaRPr lang="zh-CN" altLang="en-US" sz="2400" dirty="0">
              <a:solidFill>
                <a:srgbClr val="C00000"/>
              </a:solidFill>
            </a:endParaRPr>
          </a:p>
        </p:txBody>
      </p:sp>
    </p:spTree>
  </p:cSld>
  <p:clrMapOvr>
    <a:masterClrMapping/>
  </p:clrMapOvr>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426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4269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4269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en-US" altLang="zh-CN" sz="3200" dirty="0">
                <a:solidFill>
                  <a:srgbClr val="C00000"/>
                </a:solidFill>
              </a:rPr>
              <a:t>8</a:t>
            </a:r>
            <a:r>
              <a:rPr lang="zh-CN" altLang="en-US" sz="3200" dirty="0">
                <a:solidFill>
                  <a:srgbClr val="C00000"/>
                </a:solidFill>
              </a:rPr>
              <a:t>、保卫部门负责事故现场的警戒保卫、人员疏散及道路管制。</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9</a:t>
            </a:r>
            <a:r>
              <a:rPr lang="zh-CN" altLang="en-US" sz="3200" dirty="0">
                <a:solidFill>
                  <a:srgbClr val="C00000"/>
                </a:solidFill>
              </a:rPr>
              <a:t>、职工医院负责应急现场人员的医疗救护。</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10</a:t>
            </a:r>
            <a:r>
              <a:rPr lang="zh-CN" altLang="en-US" sz="3200" dirty="0">
                <a:solidFill>
                  <a:srgbClr val="C00000"/>
                </a:solidFill>
              </a:rPr>
              <a:t>、交通车辆管理部门负责备好应急车辆。</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11</a:t>
            </a:r>
            <a:r>
              <a:rPr lang="zh-CN" altLang="en-US" sz="3200" dirty="0">
                <a:solidFill>
                  <a:srgbClr val="C00000"/>
                </a:solidFill>
              </a:rPr>
              <a:t>、其它各部门负责各自范围内应急措施的编制、检查和实施，并按应急预案的要求对本部门人员进行日常培训。在发生事故或紧急情况时服从值长及应急指挥部的指挥。</a:t>
            </a:r>
            <a:endParaRPr lang="zh-CN" altLang="en-US" sz="3200" dirty="0">
              <a:solidFill>
                <a:srgbClr val="C00000"/>
              </a:solidFill>
            </a:endParaRPr>
          </a:p>
        </p:txBody>
      </p:sp>
    </p:spTree>
  </p:cSld>
  <p:clrMapOvr>
    <a:masterClrMapping/>
  </p:clrMapOvr>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437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4371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4371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002060"/>
                </a:solidFill>
              </a:rPr>
              <a:t>（二）工作程序</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、应急指挥的组织：</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）应急指挥部：</a:t>
            </a:r>
            <a:endParaRPr lang="zh-CN" altLang="en-US" sz="2400" dirty="0">
              <a:solidFill>
                <a:srgbClr val="002060"/>
              </a:solidFill>
            </a:endParaRPr>
          </a:p>
          <a:p>
            <a:pPr>
              <a:buNone/>
            </a:pPr>
            <a:r>
              <a:rPr lang="zh-CN" altLang="en-US" sz="2400" dirty="0">
                <a:solidFill>
                  <a:srgbClr val="002060"/>
                </a:solidFill>
              </a:rPr>
              <a:t>      </a:t>
            </a:r>
            <a:r>
              <a:rPr lang="zh-CN" altLang="en-US" sz="2400" b="1" dirty="0">
                <a:solidFill>
                  <a:srgbClr val="002060"/>
                </a:solidFill>
              </a:rPr>
              <a:t>总指挥</a:t>
            </a:r>
            <a:r>
              <a:rPr lang="zh-CN" altLang="en-US" sz="2400" dirty="0">
                <a:solidFill>
                  <a:srgbClr val="002060"/>
                </a:solidFill>
              </a:rPr>
              <a:t>：企业安全第一责任人。</a:t>
            </a:r>
            <a:endParaRPr lang="zh-CN" altLang="en-US" sz="2400" dirty="0">
              <a:solidFill>
                <a:srgbClr val="002060"/>
              </a:solidFill>
            </a:endParaRPr>
          </a:p>
          <a:p>
            <a:pPr>
              <a:buNone/>
            </a:pPr>
            <a:r>
              <a:rPr lang="zh-CN" altLang="en-US" sz="2400" dirty="0">
                <a:solidFill>
                  <a:srgbClr val="002060"/>
                </a:solidFill>
              </a:rPr>
              <a:t>      </a:t>
            </a:r>
            <a:r>
              <a:rPr lang="zh-CN" altLang="en-US" sz="2400" b="1" dirty="0">
                <a:solidFill>
                  <a:srgbClr val="002060"/>
                </a:solidFill>
              </a:rPr>
              <a:t>副总指挥</a:t>
            </a:r>
            <a:r>
              <a:rPr lang="zh-CN" altLang="en-US" sz="2400" dirty="0">
                <a:solidFill>
                  <a:srgbClr val="002060"/>
                </a:solidFill>
              </a:rPr>
              <a:t>：企业主管领导成员。</a:t>
            </a:r>
            <a:endParaRPr lang="zh-CN" altLang="en-US" sz="2400" dirty="0">
              <a:solidFill>
                <a:srgbClr val="002060"/>
              </a:solidFill>
            </a:endParaRPr>
          </a:p>
          <a:p>
            <a:pPr>
              <a:buNone/>
            </a:pPr>
            <a:r>
              <a:rPr lang="zh-CN" altLang="en-US" sz="2400" dirty="0">
                <a:solidFill>
                  <a:srgbClr val="002060"/>
                </a:solidFill>
              </a:rPr>
              <a:t>      </a:t>
            </a:r>
            <a:r>
              <a:rPr lang="zh-CN" altLang="en-US" sz="2400" b="1" dirty="0">
                <a:solidFill>
                  <a:srgbClr val="002060"/>
                </a:solidFill>
              </a:rPr>
              <a:t>成 员</a:t>
            </a:r>
            <a:r>
              <a:rPr lang="zh-CN" altLang="en-US" sz="2400" dirty="0">
                <a:solidFill>
                  <a:srgbClr val="002060"/>
                </a:solidFill>
              </a:rPr>
              <a:t>：其他企业领导、各生产副总工及部门、分场负责人。</a:t>
            </a:r>
            <a:endParaRPr lang="zh-CN" altLang="en-US" sz="2400" dirty="0">
              <a:solidFill>
                <a:srgbClr val="002060"/>
              </a:solidFill>
            </a:endParaRPr>
          </a:p>
          <a:p>
            <a:pPr>
              <a:buNone/>
            </a:pPr>
            <a:r>
              <a:rPr lang="zh-CN" altLang="en-US" sz="2400" b="1" dirty="0">
                <a:solidFill>
                  <a:srgbClr val="002060"/>
                </a:solidFill>
              </a:rPr>
              <a:t>      办公室</a:t>
            </a:r>
            <a:r>
              <a:rPr lang="zh-CN" altLang="en-US" sz="2400" dirty="0">
                <a:solidFill>
                  <a:srgbClr val="002060"/>
                </a:solidFill>
              </a:rPr>
              <a:t>：一般设在厂长（总经理）办公室。</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2</a:t>
            </a:r>
            <a:r>
              <a:rPr lang="zh-CN" altLang="en-US" sz="2400" b="1" dirty="0">
                <a:solidFill>
                  <a:srgbClr val="002060"/>
                </a:solidFill>
              </a:rPr>
              <a:t>）应急指挥部的职责：</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）总指挥负责应急准备的领导和指挥工作。</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）副总指挥协助总指挥进行应急指挥工作。</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）各部门负责人服从应急指挥部的领导及调配，并履行本程序规定的职责。</a:t>
            </a:r>
            <a:endParaRPr lang="zh-CN" altLang="en-US" sz="2400" dirty="0">
              <a:solidFill>
                <a:srgbClr val="002060"/>
              </a:solidFill>
            </a:endParaRPr>
          </a:p>
        </p:txBody>
      </p:sp>
    </p:spTree>
  </p:cSld>
  <p:clrMapOvr>
    <a:masterClrMapping/>
  </p:clrMapOvr>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447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4474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4474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400" b="1" dirty="0">
                <a:solidFill>
                  <a:srgbClr val="002060"/>
                </a:solidFill>
              </a:rPr>
              <a:t>2</a:t>
            </a:r>
            <a:r>
              <a:rPr lang="zh-CN" altLang="en-US" sz="2400" b="1" dirty="0">
                <a:solidFill>
                  <a:srgbClr val="002060"/>
                </a:solidFill>
              </a:rPr>
              <a:t>、应急管理的对象。</a:t>
            </a:r>
            <a:r>
              <a:rPr lang="zh-CN" altLang="en-US" sz="2400" dirty="0">
                <a:solidFill>
                  <a:srgbClr val="002060"/>
                </a:solidFill>
              </a:rPr>
              <a:t>应急管理的对象为本企业容易发生的事故、事件及其它虽不易发生但一旦发生却会造成严莆后果的事故、事件。</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3</a:t>
            </a:r>
            <a:r>
              <a:rPr lang="zh-CN" altLang="en-US" sz="2400" b="1" dirty="0">
                <a:solidFill>
                  <a:srgbClr val="002060"/>
                </a:solidFill>
              </a:rPr>
              <a:t>、应急响应计划：</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a:t>
            </a:r>
            <a:r>
              <a:rPr lang="zh-CN" altLang="en-US" sz="2400" dirty="0">
                <a:solidFill>
                  <a:srgbClr val="002060"/>
                </a:solidFill>
              </a:rPr>
              <a:t>应急响应计划》由安全监督部门负责组织编制，其它相关部门应积极配合。编制原则是“预防为主、自救为主，统一指挥、分工负责”。</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）应急响应计划的主要内容有：①应急管理组织，②应急救援的原则，③企业及各部门的应急救援组织，④应急培训与演练的计划。</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a:t>
            </a:r>
            <a:r>
              <a:rPr lang="zh-CN" altLang="en-US" sz="2400" dirty="0">
                <a:solidFill>
                  <a:srgbClr val="002060"/>
                </a:solidFill>
              </a:rPr>
              <a:t>应急响应计划》编制完成后，交企业主管领导审核，经安全第一责任人批准实施。</a:t>
            </a:r>
            <a:endParaRPr lang="zh-CN" altLang="en-US" sz="2400" dirty="0">
              <a:solidFill>
                <a:srgbClr val="002060"/>
              </a:solidFill>
            </a:endParaRPr>
          </a:p>
          <a:p>
            <a:pPr>
              <a:buNone/>
            </a:pPr>
            <a:endParaRPr lang="zh-CN" altLang="en-US" sz="2400" dirty="0">
              <a:solidFill>
                <a:srgbClr val="C00000"/>
              </a:solidFill>
            </a:endParaRPr>
          </a:p>
        </p:txBody>
      </p:sp>
    </p:spTree>
  </p:cSld>
  <p:clrMapOvr>
    <a:masterClrMapping/>
  </p:clrMapOv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457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4576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4576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800" b="1" dirty="0">
                <a:solidFill>
                  <a:srgbClr val="C00000"/>
                </a:solidFill>
              </a:rPr>
              <a:t>4</a:t>
            </a:r>
            <a:r>
              <a:rPr lang="zh-CN" altLang="en-US" sz="2800" b="1" dirty="0">
                <a:solidFill>
                  <a:srgbClr val="C00000"/>
                </a:solidFill>
              </a:rPr>
              <a:t>、应急预案：</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1</a:t>
            </a:r>
            <a:r>
              <a:rPr lang="zh-CN" altLang="en-US" sz="2800" dirty="0">
                <a:solidFill>
                  <a:srgbClr val="C00000"/>
                </a:solidFill>
              </a:rPr>
              <a:t>）《</a:t>
            </a:r>
            <a:r>
              <a:rPr lang="zh-CN" altLang="en-US" sz="2800" dirty="0">
                <a:solidFill>
                  <a:srgbClr val="C00000"/>
                </a:solidFill>
              </a:rPr>
              <a:t>应急预案》由生产管理部门负责组织各有关部门编制、实施。</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2</a:t>
            </a:r>
            <a:r>
              <a:rPr lang="zh-CN" altLang="en-US" sz="2800" dirty="0">
                <a:solidFill>
                  <a:srgbClr val="C00000"/>
                </a:solidFill>
              </a:rPr>
              <a:t>）《应急预案》的修订和变更由生产管理部门负责组织进行，原则上每年审核一次。当设备、系统等情况进行调整或变化时，应立即进行调整。变更后的《应急预案</a:t>
            </a:r>
            <a:r>
              <a:rPr lang="zh-CN" altLang="en-US" sz="2800" dirty="0">
                <a:solidFill>
                  <a:srgbClr val="C00000"/>
                </a:solidFill>
              </a:rPr>
              <a:t>》经本企业重新发布，安全监督部门跟踪检查其执行情况。</a:t>
            </a:r>
            <a:endParaRPr lang="zh-CN" altLang="en-US" sz="2800" dirty="0">
              <a:solidFill>
                <a:srgbClr val="C00000"/>
              </a:solidFill>
            </a:endParaRPr>
          </a:p>
        </p:txBody>
      </p:sp>
    </p:spTree>
  </p:cSld>
  <p:clrMapOvr>
    <a:masterClrMapping/>
  </p:clrMapOv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467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4678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4678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800" b="1" dirty="0">
                <a:solidFill>
                  <a:srgbClr val="002060"/>
                </a:solidFill>
              </a:rPr>
              <a:t>5</a:t>
            </a:r>
            <a:r>
              <a:rPr lang="zh-CN" altLang="en-US" sz="2800" b="1" dirty="0">
                <a:solidFill>
                  <a:srgbClr val="002060"/>
                </a:solidFill>
              </a:rPr>
              <a:t>、应急信息的收集、传递及应急处理：</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1</a:t>
            </a:r>
            <a:r>
              <a:rPr lang="zh-CN" altLang="en-US" sz="2800" dirty="0">
                <a:solidFill>
                  <a:srgbClr val="002060"/>
                </a:solidFill>
              </a:rPr>
              <a:t>）发生重大设备事故时，发生事故的单位或最早发现者立即向当班值长报告。发生突人身伤害时，发现者根据伤害程度立即实施就地抢救，并汇报值长；突发火灾时，发现者立即向企业</a:t>
            </a:r>
            <a:r>
              <a:rPr lang="en-US" altLang="zh-CN" sz="2800" dirty="0">
                <a:solidFill>
                  <a:srgbClr val="002060"/>
                </a:solidFill>
              </a:rPr>
              <a:t>119</a:t>
            </a:r>
            <a:r>
              <a:rPr lang="zh-CN" altLang="en-US" sz="2800" dirty="0">
                <a:solidFill>
                  <a:srgbClr val="002060"/>
                </a:solidFill>
              </a:rPr>
              <a:t>报警，同时汇报值长。</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2</a:t>
            </a:r>
            <a:r>
              <a:rPr lang="zh-CN" altLang="en-US" sz="2800" dirty="0">
                <a:solidFill>
                  <a:srgbClr val="002060"/>
                </a:solidFill>
              </a:rPr>
              <a:t>）值长迅速用电话报告应急指挥部、主管领导、安监部门和相关部门。</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3</a:t>
            </a:r>
            <a:r>
              <a:rPr lang="zh-CN" altLang="en-US" sz="2800" dirty="0">
                <a:solidFill>
                  <a:srgbClr val="002060"/>
                </a:solidFill>
              </a:rPr>
              <a:t>）值长迅速组织人员按《</a:t>
            </a:r>
            <a:r>
              <a:rPr lang="zh-CN" altLang="en-US" sz="2800" dirty="0">
                <a:solidFill>
                  <a:srgbClr val="002060"/>
                </a:solidFill>
              </a:rPr>
              <a:t>应急预案》进行处理。</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4</a:t>
            </a:r>
            <a:r>
              <a:rPr lang="zh-CN" altLang="en-US" sz="2800" dirty="0">
                <a:solidFill>
                  <a:srgbClr val="002060"/>
                </a:solidFill>
              </a:rPr>
              <a:t>）应急指挥部负责人到达现场后根据事态发展及故障性质组织处理。</a:t>
            </a:r>
            <a:endParaRPr lang="zh-CN" altLang="en-US" sz="2800" dirty="0">
              <a:solidFill>
                <a:srgbClr val="002060"/>
              </a:solidFill>
            </a:endParaRPr>
          </a:p>
        </p:txBody>
      </p:sp>
    </p:spTree>
  </p:cSld>
  <p:clrMapOvr>
    <a:masterClrMapping/>
  </p:clrMapOvr>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478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47812"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4781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en-US" altLang="zh-CN" sz="2800" b="1" dirty="0">
                <a:solidFill>
                  <a:srgbClr val="C00000"/>
                </a:solidFill>
              </a:rPr>
              <a:t>6</a:t>
            </a:r>
            <a:r>
              <a:rPr lang="zh-CN" altLang="en-US" sz="2800" b="1" dirty="0">
                <a:solidFill>
                  <a:srgbClr val="C00000"/>
                </a:solidFill>
              </a:rPr>
              <a:t>、应急善后处理；</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1</a:t>
            </a:r>
            <a:r>
              <a:rPr lang="zh-CN" altLang="en-US" sz="2800" dirty="0">
                <a:solidFill>
                  <a:srgbClr val="C00000"/>
                </a:solidFill>
              </a:rPr>
              <a:t>）当事故抢救、抢险结束后，立即组成事故调查组，按《</a:t>
            </a:r>
            <a:r>
              <a:rPr lang="zh-CN" altLang="en-US" sz="2800" dirty="0">
                <a:solidFill>
                  <a:srgbClr val="C00000"/>
                </a:solidFill>
              </a:rPr>
              <a:t>事故管理控制程序》进行调查分析处理。</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2</a:t>
            </a:r>
            <a:r>
              <a:rPr lang="zh-CN" altLang="en-US" sz="2800" dirty="0">
                <a:solidFill>
                  <a:srgbClr val="C00000"/>
                </a:solidFill>
              </a:rPr>
              <a:t>）由生产管理部门、安全监督部门、事故相关部部门有关人员共同制定抢修或抢救方案，经领导审批同意后，按方案组织实施。</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3</a:t>
            </a:r>
            <a:r>
              <a:rPr lang="zh-CN" altLang="en-US" sz="2800" dirty="0">
                <a:solidFill>
                  <a:srgbClr val="C00000"/>
                </a:solidFill>
              </a:rPr>
              <a:t>）应急抢险结束后，生产管理部门应组织对所发生事故的应急预案进行重新审查，发现问题及时修订或增加相应的内容，经企业主管领导批准后，及时下发到有关部门。</a:t>
            </a:r>
            <a:endParaRPr lang="zh-CN" altLang="en-US" sz="2800" dirty="0">
              <a:solidFill>
                <a:srgbClr val="C00000"/>
              </a:solidFill>
            </a:endParaRPr>
          </a:p>
        </p:txBody>
      </p:sp>
    </p:spTree>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88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488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48836"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4883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400" b="1" dirty="0">
                <a:solidFill>
                  <a:srgbClr val="002060"/>
                </a:solidFill>
              </a:rPr>
              <a:t>7</a:t>
            </a:r>
            <a:r>
              <a:rPr lang="zh-CN" altLang="en-US" sz="2400" b="1" dirty="0">
                <a:solidFill>
                  <a:srgbClr val="002060"/>
                </a:solidFill>
              </a:rPr>
              <a:t>、应急培训与演练：</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）各部门负责人对各岗位人员按《</a:t>
            </a:r>
            <a:r>
              <a:rPr lang="zh-CN" altLang="en-US" sz="2400" dirty="0">
                <a:solidFill>
                  <a:srgbClr val="002060"/>
                </a:solidFill>
              </a:rPr>
              <a:t>应急预案》及有关规程规定内容进行应急培训，使他们熟悉操作内容，掌握操作步骤。</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）消防管理部门组织义务消防员每季进行一次消防活动，每年进行一次消防演习；专职消防员每周进行一次消防活动，每半年进行一次消防演习，并做好记录。</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）企业应急预案的演练由人力资源部门（教培）负责组织各有关部门进行，运行单位每季度一次，其它单位每年一次。</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8</a:t>
            </a:r>
            <a:r>
              <a:rPr lang="zh-CN" altLang="en-US" sz="2400" b="1" dirty="0">
                <a:solidFill>
                  <a:srgbClr val="002060"/>
                </a:solidFill>
              </a:rPr>
              <a:t>、应急记录的保管；</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）企业应急记录由其归口管理部门填写并保管。</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）企业各部门应急记录由各部门相关人员填写，安全员保管。</a:t>
            </a:r>
            <a:endParaRPr lang="zh-CN" altLang="en-US" sz="2400" dirty="0">
              <a:solidFill>
                <a:srgbClr val="002060"/>
              </a:solidFill>
            </a:endParaRPr>
          </a:p>
        </p:txBody>
      </p:sp>
    </p:spTree>
  </p:cSld>
  <p:clrMapOvr>
    <a:masterClrMapping/>
  </p:clrMapOvr>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498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49860"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4986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C00000"/>
                </a:solidFill>
              </a:rPr>
              <a:t>（三）事故应急处置</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、事故发生后，当值值长应在进行事故报告的同时，迅速组织实施应急管理措施，按《</a:t>
            </a:r>
            <a:r>
              <a:rPr lang="zh-CN" altLang="en-US" sz="2400" dirty="0">
                <a:solidFill>
                  <a:srgbClr val="C00000"/>
                </a:solidFill>
              </a:rPr>
              <a:t>应急预案》和现场运行规程规定有关内容执行，防止事故蔓延、扩大，并负责对现场实施保护，需要紧急恢复运行，须经主管领导同意。</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、事故发生后导致人员伤亡时，应在按《</a:t>
            </a:r>
            <a:r>
              <a:rPr lang="zh-CN" altLang="en-US" sz="2400" dirty="0">
                <a:solidFill>
                  <a:srgbClr val="C00000"/>
                </a:solidFill>
              </a:rPr>
              <a:t>应急预案》实施应急管理措施的同时，迅速组织受伤人员是的救护工作。事故现场必须保留原状不能随意改变，经企业有关领导或安全监督部门查看现场并拍照后，才准恢复工作。</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、在事故事态被控制后，为防止事故再度发生蔓延，由主管领导组织安监、生产管理部门、事故所在单位制定临时安全保护措施，由事故单位负责实施。</a:t>
            </a:r>
            <a:endParaRPr lang="zh-CN" altLang="en-US" sz="2400" dirty="0">
              <a:solidFill>
                <a:srgbClr val="C00000"/>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96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970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29701" name="Rectangle 3"/>
          <p:cNvSpPr>
            <a:spLocks noGrp="1"/>
          </p:cNvSpPr>
          <p:nvPr>
            <p:ph type="body" idx="4294967295"/>
          </p:nvPr>
        </p:nvSpPr>
        <p:spPr>
          <a:xfrm>
            <a:off x="1524000" y="1571625"/>
            <a:ext cx="8786813" cy="5286375"/>
          </a:xfrm>
          <a:ln/>
        </p:spPr>
        <p:txBody>
          <a:bodyPr vert="horz" wrap="square" anchor="t" anchorCtr="0"/>
          <a:p>
            <a:pPr>
              <a:buNone/>
            </a:pPr>
            <a:r>
              <a:rPr lang="zh-CN" altLang="en-US" sz="2400" dirty="0"/>
              <a:t>   </a:t>
            </a:r>
            <a:r>
              <a:rPr lang="en-US" altLang="zh-CN" sz="2400" dirty="0"/>
              <a:t> </a:t>
            </a:r>
            <a:r>
              <a:rPr lang="zh-CN" altLang="en-US" sz="2400" dirty="0"/>
              <a:t> </a:t>
            </a:r>
            <a:r>
              <a:rPr lang="en-US" altLang="zh-CN" sz="3600" dirty="0">
                <a:solidFill>
                  <a:srgbClr val="C00000"/>
                </a:solidFill>
              </a:rPr>
              <a:t>19</a:t>
            </a:r>
            <a:r>
              <a:rPr lang="zh-CN" altLang="en-US" sz="3600" dirty="0">
                <a:solidFill>
                  <a:srgbClr val="C00000"/>
                </a:solidFill>
              </a:rPr>
              <a:t>、</a:t>
            </a:r>
            <a:r>
              <a:rPr lang="en-US" altLang="zh-CN" sz="3600" dirty="0">
                <a:solidFill>
                  <a:srgbClr val="C00000"/>
                </a:solidFill>
              </a:rPr>
              <a:t>2012</a:t>
            </a:r>
            <a:r>
              <a:rPr lang="zh-CN" altLang="en-US" sz="3600" dirty="0">
                <a:solidFill>
                  <a:srgbClr val="C00000"/>
                </a:solidFill>
              </a:rPr>
              <a:t>年</a:t>
            </a:r>
            <a:r>
              <a:rPr lang="en-US" altLang="zh-CN" sz="3600" dirty="0">
                <a:solidFill>
                  <a:srgbClr val="C00000"/>
                </a:solidFill>
              </a:rPr>
              <a:t>3</a:t>
            </a:r>
            <a:r>
              <a:rPr lang="zh-CN" altLang="en-US" sz="3600" dirty="0">
                <a:solidFill>
                  <a:srgbClr val="C00000"/>
                </a:solidFill>
              </a:rPr>
              <a:t>月</a:t>
            </a:r>
            <a:r>
              <a:rPr lang="en-US" altLang="zh-CN" sz="3600" dirty="0">
                <a:solidFill>
                  <a:srgbClr val="C00000"/>
                </a:solidFill>
              </a:rPr>
              <a:t>31</a:t>
            </a:r>
            <a:r>
              <a:rPr lang="zh-CN" altLang="en-US" sz="3600" dirty="0">
                <a:solidFill>
                  <a:srgbClr val="C00000"/>
                </a:solidFill>
              </a:rPr>
              <a:t>日，华东某某发电有限公司（容量</a:t>
            </a:r>
            <a:r>
              <a:rPr lang="en-US" altLang="zh-CN" sz="3600" dirty="0">
                <a:solidFill>
                  <a:srgbClr val="C00000"/>
                </a:solidFill>
              </a:rPr>
              <a:t>2×100</a:t>
            </a:r>
            <a:r>
              <a:rPr lang="zh-CN" altLang="en-US" sz="3600" dirty="0">
                <a:solidFill>
                  <a:srgbClr val="C00000"/>
                </a:solidFill>
              </a:rPr>
              <a:t>万千瓦）在进行</a:t>
            </a:r>
            <a:r>
              <a:rPr lang="en-US" altLang="zh-CN" sz="3600" dirty="0">
                <a:solidFill>
                  <a:srgbClr val="C00000"/>
                </a:solidFill>
              </a:rPr>
              <a:t>1</a:t>
            </a:r>
            <a:r>
              <a:rPr lang="zh-CN" altLang="en-US" sz="3600" dirty="0">
                <a:solidFill>
                  <a:srgbClr val="C00000"/>
                </a:solidFill>
              </a:rPr>
              <a:t>号炉磨煤机开关操作过程中，检修人员未拆除短路线即将开关送至实验位置，运行人员未做检查即将开关从实验位置送至热备用位置，造成两人灼伤及机组停运。</a:t>
            </a:r>
            <a:r>
              <a:rPr lang="en-US" altLang="zh-CN" sz="3600" dirty="0">
                <a:solidFill>
                  <a:srgbClr val="C00000"/>
                </a:solidFill>
              </a:rPr>
              <a:t>4</a:t>
            </a:r>
            <a:r>
              <a:rPr lang="zh-CN" altLang="en-US" sz="3600" dirty="0">
                <a:solidFill>
                  <a:srgbClr val="C00000"/>
                </a:solidFill>
              </a:rPr>
              <a:t>月</a:t>
            </a:r>
            <a:r>
              <a:rPr lang="en-US" altLang="zh-CN" sz="3600" dirty="0">
                <a:solidFill>
                  <a:srgbClr val="C00000"/>
                </a:solidFill>
              </a:rPr>
              <a:t>2</a:t>
            </a:r>
            <a:r>
              <a:rPr lang="zh-CN" altLang="en-US" sz="3600" dirty="0">
                <a:solidFill>
                  <a:srgbClr val="C00000"/>
                </a:solidFill>
              </a:rPr>
              <a:t>日，其中</a:t>
            </a:r>
            <a:r>
              <a:rPr lang="en-US" altLang="zh-CN" sz="3600" dirty="0">
                <a:solidFill>
                  <a:srgbClr val="C00000"/>
                </a:solidFill>
              </a:rPr>
              <a:t>1</a:t>
            </a:r>
            <a:r>
              <a:rPr lang="zh-CN" altLang="en-US" sz="3600" dirty="0">
                <a:solidFill>
                  <a:srgbClr val="C00000"/>
                </a:solidFill>
              </a:rPr>
              <a:t>人经抢救无效死亡。</a:t>
            </a:r>
            <a:r>
              <a:rPr lang="en-US" altLang="zh-CN" sz="3600" dirty="0">
                <a:solidFill>
                  <a:srgbClr val="C00000"/>
                </a:solidFill>
              </a:rPr>
              <a:t> </a:t>
            </a:r>
            <a:endParaRPr lang="zh-CN" altLang="en-US" sz="3600" dirty="0">
              <a:solidFill>
                <a:srgbClr val="C00000"/>
              </a:solidFill>
            </a:endParaRPr>
          </a:p>
          <a:p>
            <a:pPr>
              <a:buNone/>
            </a:pPr>
            <a:endParaRPr lang="zh-CN" altLang="en-US" sz="4400" dirty="0">
              <a:solidFill>
                <a:srgbClr val="C00000"/>
              </a:solidFill>
            </a:endParaRPr>
          </a:p>
          <a:p>
            <a:pPr>
              <a:buNone/>
            </a:pPr>
            <a:endParaRPr lang="zh-CN" altLang="en-US" sz="2400" dirty="0">
              <a:solidFill>
                <a:srgbClr val="FF0000"/>
              </a:solidFill>
            </a:endParaRPr>
          </a:p>
          <a:p>
            <a:pPr>
              <a:buNone/>
            </a:pPr>
            <a:endParaRPr lang="zh-CN" altLang="en-US" sz="2400" b="1" dirty="0">
              <a:solidFill>
                <a:srgbClr val="FF0000"/>
              </a:solidFill>
            </a:endParaRPr>
          </a:p>
          <a:p>
            <a:pPr eaLnBrk="1" hangingPunct="1">
              <a:buNone/>
            </a:pPr>
            <a:endParaRPr lang="zh-CN" altLang="en-US" sz="2400" b="1" dirty="0">
              <a:solidFill>
                <a:srgbClr val="C00000"/>
              </a:solidFill>
            </a:endParaRPr>
          </a:p>
          <a:p>
            <a:pPr eaLnBrk="1" hangingPunct="1">
              <a:buNone/>
            </a:pPr>
            <a:endParaRPr lang="zh-CN" altLang="en-US" sz="2400" b="1" dirty="0">
              <a:solidFill>
                <a:srgbClr val="C00000"/>
              </a:solidFill>
            </a:endParaRPr>
          </a:p>
          <a:p>
            <a:pPr eaLnBrk="1" hangingPunct="1">
              <a:buNone/>
            </a:pPr>
            <a:endParaRPr lang="zh-CN" altLang="en-US" sz="2400" b="1" dirty="0"/>
          </a:p>
        </p:txBody>
      </p:sp>
    </p:spTree>
  </p:cSld>
  <p:clrMapOvr>
    <a:masterClrMapping/>
  </p:clrMapOvr>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08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508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50884"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5088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b="1" dirty="0">
                <a:solidFill>
                  <a:srgbClr val="002060"/>
                </a:solidFill>
              </a:rPr>
              <a:t>2</a:t>
            </a:r>
            <a:r>
              <a:rPr lang="zh-CN" altLang="en-US" sz="2400" b="1" dirty="0">
                <a:solidFill>
                  <a:srgbClr val="002060"/>
                </a:solidFill>
              </a:rPr>
              <a:t>、事故预警与“双预想”：</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预警是指在事故发生前进行预先警告，即对将来可能发生的危险进行事先的预报。预警机制则是指能灵敏、准确地告示危险前兆，并能及时提供警示，使机构能采取预防措施的一种制度，其作用在于超前反馈、及时布置、防风险于未然，最大限度地降低由于事故发生对生命造成的危害、对财产造成的损失。</a:t>
            </a:r>
            <a:endParaRPr lang="en-US" altLang="zh-CN" sz="2400" dirty="0">
              <a:solidFill>
                <a:srgbClr val="002060"/>
              </a:solidFill>
            </a:endParaRPr>
          </a:p>
          <a:p>
            <a:pPr>
              <a:buNone/>
            </a:pPr>
            <a:r>
              <a:rPr lang="zh-CN" altLang="en-US" sz="2400" dirty="0">
                <a:solidFill>
                  <a:srgbClr val="002060"/>
                </a:solidFill>
              </a:rPr>
              <a:t>       完善的事故预警机制是建立在预警系统基础之上，而预警系统主要由预警分析系统和预控对策系统两部分组成。建立事故预警机制，能有效地辨识和提取隐患信息，提前进行预测警报，使企业及时、有针对性地采取措施预防事故发生。事故预警机制已成为安全生产管理过程中的重要技术途径。</a:t>
            </a:r>
            <a:endParaRPr lang="zh-CN" altLang="en-US" sz="2400" dirty="0">
              <a:solidFill>
                <a:srgbClr val="002060"/>
              </a:solidFill>
            </a:endParaRPr>
          </a:p>
        </p:txBody>
      </p:sp>
    </p:spTree>
  </p:cSld>
  <p:clrMapOvr>
    <a:masterClrMapping/>
  </p:clrMapOvr>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19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519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51908" name="Rectangle 2"/>
          <p:cNvSpPr>
            <a:spLocks noGrp="1"/>
          </p:cNvSpPr>
          <p:nvPr>
            <p:ph type="title" idx="4294967295"/>
          </p:nvPr>
        </p:nvSpPr>
        <p:spPr>
          <a:ln/>
        </p:spPr>
        <p:txBody>
          <a:bodyPr vert="horz" wrap="square" anchor="b" anchorCtr="0"/>
          <a:p>
            <a:pPr marL="1143000" indent="-1143000"/>
            <a:r>
              <a:rPr lang="en-US" altLang="zh-CN" sz="3600" b="1">
                <a:solidFill>
                  <a:srgbClr val="C00000"/>
                </a:solidFill>
              </a:rPr>
              <a:t> </a:t>
            </a:r>
            <a:r>
              <a:rPr lang="zh-CN" altLang="en-US" sz="3600" b="1">
                <a:solidFill>
                  <a:srgbClr val="C00000"/>
                </a:solidFill>
              </a:rPr>
              <a:t>风险预控、危险点分析与危险源辩识</a:t>
            </a:r>
            <a:endParaRPr lang="zh-CN" altLang="en-US" sz="3600">
              <a:solidFill>
                <a:srgbClr val="C00000"/>
              </a:solidFill>
            </a:endParaRPr>
          </a:p>
        </p:txBody>
      </p:sp>
      <p:sp>
        <p:nvSpPr>
          <p:cNvPr id="25190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800" dirty="0">
                <a:solidFill>
                  <a:srgbClr val="002060"/>
                </a:solidFill>
              </a:rPr>
              <a:t>2</a:t>
            </a:r>
            <a:r>
              <a:rPr lang="zh-CN" altLang="en-US" sz="2800" dirty="0">
                <a:solidFill>
                  <a:srgbClr val="002060"/>
                </a:solidFill>
              </a:rPr>
              <a:t>、搞好“双预想”活动，是班组贯彻“安全第一、预防为主、综合治理”的方针，防止人身、设备事故的有效措施。怎样才能抓好事故预防工作，把工作危险预想和事故预想作为班组“预防为主”的主要内容；运行班组要坚持每班开展事故预想活动，检修班组要坚持每天开展工作危险预想活动；开展“双预想”活动作为班组实行全面预防工作重点来抓，发动和依靠全体职工，实行群体预防，使班组真正形成人人重视安全生产，个个关心事故预防，形成全员做好预防工作生动局面。为此，各班组要建立事故预想和工作危险预想牌，班长要出预想课题，并写到预想牌上。</a:t>
            </a:r>
            <a:endParaRPr lang="zh-CN" altLang="en-US" sz="2800" dirty="0">
              <a:solidFill>
                <a:srgbClr val="002060"/>
              </a:solidFill>
            </a:endParaRPr>
          </a:p>
          <a:p>
            <a:pPr>
              <a:buNone/>
            </a:pPr>
            <a:r>
              <a:rPr lang="en-US" altLang="zh-CN" sz="2800" b="1" dirty="0">
                <a:solidFill>
                  <a:srgbClr val="002060"/>
                </a:solidFill>
              </a:rPr>
              <a:t> </a:t>
            </a:r>
            <a:endParaRPr lang="zh-CN" altLang="en-US" sz="2800" dirty="0">
              <a:solidFill>
                <a:srgbClr val="002060"/>
              </a:solidFill>
            </a:endParaRPr>
          </a:p>
        </p:txBody>
      </p:sp>
    </p:spTree>
  </p:cSld>
  <p:clrMapOvr>
    <a:masterClrMapping/>
  </p:clrMapOvr>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30" name="矩形 1"/>
          <p:cNvSpPr/>
          <p:nvPr/>
        </p:nvSpPr>
        <p:spPr>
          <a:xfrm>
            <a:off x="1311275" y="1928813"/>
            <a:ext cx="9642475" cy="2245360"/>
          </a:xfrm>
          <a:prstGeom prst="rect">
            <a:avLst/>
          </a:prstGeom>
          <a:noFill/>
          <a:ln w="9525">
            <a:noFill/>
          </a:ln>
        </p:spPr>
        <p:txBody>
          <a:bodyPr>
            <a:spAutoFit/>
          </a:bodyPr>
          <a:p>
            <a:pPr marL="1143000" indent="-1143000" algn="ctr"/>
            <a:r>
              <a:rPr lang="zh-CN" altLang="en-US" sz="6000" b="1" dirty="0">
                <a:solidFill>
                  <a:srgbClr val="CC0000"/>
                </a:solidFill>
                <a:effectLst>
                  <a:outerShdw blurRad="38100" dist="38100" dir="2700000">
                    <a:srgbClr val="000000"/>
                  </a:outerShdw>
                </a:effectLst>
                <a:latin typeface="Verdana" panose="020B0604030504040204" pitchFamily="2" charset="0"/>
                <a:ea typeface="仿宋_GB2312" charset="-122"/>
              </a:rPr>
              <a:t>第八讲：  </a:t>
            </a:r>
            <a:endParaRPr lang="en-US" altLang="zh-CN" sz="6000" b="1" dirty="0">
              <a:solidFill>
                <a:srgbClr val="CC0000"/>
              </a:solidFill>
              <a:effectLst>
                <a:outerShdw blurRad="38100" dist="38100" dir="2700000">
                  <a:srgbClr val="000000"/>
                </a:outerShdw>
              </a:effectLst>
              <a:latin typeface="Verdana" panose="020B0604030504040204" pitchFamily="2" charset="0"/>
              <a:ea typeface="仿宋_GB2312" charset="-122"/>
            </a:endParaRPr>
          </a:p>
          <a:p>
            <a:pPr marL="1143000" indent="-1143000" algn="ctr"/>
            <a:endParaRPr lang="en-US" altLang="zh-CN" sz="4000" b="1" dirty="0">
              <a:solidFill>
                <a:srgbClr val="0070C0"/>
              </a:solidFill>
              <a:latin typeface="Verdana" panose="020B0604030504040204" pitchFamily="2" charset="0"/>
            </a:endParaRPr>
          </a:p>
          <a:p>
            <a:pPr marL="1143000" indent="-1143000" algn="ctr"/>
            <a:r>
              <a:rPr lang="zh-CN" altLang="en-US" sz="4000" b="1" dirty="0">
                <a:solidFill>
                  <a:srgbClr val="FF0000"/>
                </a:solidFill>
                <a:latin typeface="Verdana" panose="020B0604030504040204" pitchFamily="2" charset="0"/>
              </a:rPr>
              <a:t>认真贯彻落实</a:t>
            </a:r>
            <a:r>
              <a:rPr lang="en-US" altLang="zh-CN" sz="4000" b="1" dirty="0">
                <a:solidFill>
                  <a:srgbClr val="FF0000"/>
                </a:solidFill>
                <a:latin typeface="Verdana" panose="020B0604030504040204" pitchFamily="2" charset="0"/>
              </a:rPr>
              <a:t>《</a:t>
            </a:r>
            <a:r>
              <a:rPr lang="zh-CN" altLang="en-US" sz="4000" b="1" dirty="0">
                <a:solidFill>
                  <a:srgbClr val="FF0000"/>
                </a:solidFill>
                <a:latin typeface="Verdana" panose="020B0604030504040204" pitchFamily="2" charset="0"/>
              </a:rPr>
              <a:t>二十五项重点反措</a:t>
            </a:r>
            <a:r>
              <a:rPr lang="en-US" altLang="zh-CN" sz="4000" b="1" dirty="0">
                <a:solidFill>
                  <a:srgbClr val="FF0000"/>
                </a:solidFill>
                <a:latin typeface="Verdana" panose="020B0604030504040204" pitchFamily="2" charset="0"/>
              </a:rPr>
              <a:t>》</a:t>
            </a:r>
            <a:endParaRPr lang="zh-CN" altLang="en-US" sz="4000" dirty="0">
              <a:solidFill>
                <a:srgbClr val="C00000"/>
              </a:solidFill>
              <a:latin typeface="Verdana" panose="020B0604030504040204" pitchFamily="2" charset="0"/>
            </a:endParaRPr>
          </a:p>
        </p:txBody>
      </p:sp>
      <p:sp>
        <p:nvSpPr>
          <p:cNvPr id="252931" name="矩形 2"/>
          <p:cNvSpPr/>
          <p:nvPr/>
        </p:nvSpPr>
        <p:spPr>
          <a:xfrm>
            <a:off x="2452688" y="857250"/>
            <a:ext cx="7572375" cy="706755"/>
          </a:xfrm>
          <a:prstGeom prst="rect">
            <a:avLst/>
          </a:prstGeom>
          <a:noFill/>
          <a:ln w="9525">
            <a:noFill/>
          </a:ln>
        </p:spPr>
        <p:txBody>
          <a:bodyPr>
            <a:spAutoFit/>
          </a:bodyPr>
          <a:p>
            <a:r>
              <a:rPr lang="zh-CN" altLang="en-US" sz="4000" b="1" dirty="0">
                <a:solidFill>
                  <a:srgbClr val="C00000"/>
                </a:solidFill>
                <a:latin typeface="Verdana" panose="020B0604030504040204" pitchFamily="2" charset="0"/>
              </a:rPr>
              <a:t>火力发电厂安全培训教育讲座</a:t>
            </a:r>
            <a:r>
              <a:rPr lang="en-US" altLang="zh-CN" sz="2400" b="1" dirty="0">
                <a:solidFill>
                  <a:srgbClr val="C00000"/>
                </a:solidFill>
                <a:latin typeface="Verdana" panose="020B0604030504040204" pitchFamily="2" charset="0"/>
              </a:rPr>
              <a:t>(</a:t>
            </a:r>
            <a:r>
              <a:rPr lang="zh-CN" altLang="en-US" sz="2400" b="1" dirty="0">
                <a:solidFill>
                  <a:srgbClr val="C00000"/>
                </a:solidFill>
                <a:latin typeface="Verdana" panose="020B0604030504040204" pitchFamily="2" charset="0"/>
              </a:rPr>
              <a:t>五</a:t>
            </a:r>
            <a:r>
              <a:rPr lang="en-US" altLang="zh-CN" sz="2400" b="1" dirty="0">
                <a:solidFill>
                  <a:srgbClr val="C00000"/>
                </a:solidFill>
                <a:latin typeface="Verdana" panose="020B0604030504040204" pitchFamily="2" charset="0"/>
              </a:rPr>
              <a:t>)</a:t>
            </a:r>
            <a:endParaRPr lang="zh-CN" altLang="en-US" sz="2400" dirty="0">
              <a:solidFill>
                <a:srgbClr val="0070C0"/>
              </a:solidFill>
              <a:latin typeface="Verdana" panose="020B0604030504040204" pitchFamily="2" charset="0"/>
            </a:endParaRPr>
          </a:p>
        </p:txBody>
      </p:sp>
      <p:sp>
        <p:nvSpPr>
          <p:cNvPr id="252932" name="Rectangle 3"/>
          <p:cNvSpPr/>
          <p:nvPr/>
        </p:nvSpPr>
        <p:spPr>
          <a:xfrm>
            <a:off x="1524000" y="-184467"/>
            <a:ext cx="2590800" cy="826135"/>
          </a:xfrm>
          <a:prstGeom prst="rect">
            <a:avLst/>
          </a:prstGeom>
          <a:noFill/>
          <a:ln w="9525">
            <a:noFill/>
          </a:ln>
        </p:spPr>
        <p:txBody>
          <a:bodyPr wrap="none" tIns="152352" bIns="152352" anchor="ctr" anchorCtr="0">
            <a:spAutoFit/>
          </a:bodyPr>
          <a:p>
            <a:pPr eaLnBrk="0" hangingPunct="0">
              <a:buChar char="•"/>
            </a:pPr>
            <a:r>
              <a:rPr lang="en-US" altLang="zh-CN" sz="1600" dirty="0">
                <a:latin typeface="黑体" panose="02010609060101010101" pitchFamily="1" charset="-122"/>
              </a:rPr>
              <a:t>5  </a:t>
            </a:r>
            <a:r>
              <a:rPr lang="zh-CN" altLang="en-US" sz="1600" dirty="0">
                <a:latin typeface="黑体" panose="02010609060101010101" pitchFamily="1" charset="-122"/>
              </a:rPr>
              <a:t>核心要求（评分项目）</a:t>
            </a:r>
            <a:endParaRPr lang="zh-CN" altLang="en-US" sz="1600" b="1" dirty="0">
              <a:latin typeface="Verdana" panose="020B0604030504040204" pitchFamily="2" charset="0"/>
            </a:endParaRPr>
          </a:p>
          <a:p>
            <a:pPr eaLnBrk="0" hangingPunct="0"/>
            <a:endParaRPr lang="zh-CN" altLang="en-US" dirty="0">
              <a:latin typeface="Verdana" panose="020B0604030504040204" pitchFamily="2" charset="0"/>
            </a:endParaRPr>
          </a:p>
        </p:txBody>
      </p:sp>
      <p:sp>
        <p:nvSpPr>
          <p:cNvPr id="252933" name="Rectangle 4"/>
          <p:cNvSpPr/>
          <p:nvPr/>
        </p:nvSpPr>
        <p:spPr>
          <a:xfrm>
            <a:off x="1524000" y="-184467"/>
            <a:ext cx="2590800" cy="826135"/>
          </a:xfrm>
          <a:prstGeom prst="rect">
            <a:avLst/>
          </a:prstGeom>
          <a:noFill/>
          <a:ln w="9525">
            <a:noFill/>
          </a:ln>
        </p:spPr>
        <p:txBody>
          <a:bodyPr wrap="none" tIns="152352" bIns="152352" anchor="ctr" anchorCtr="0">
            <a:spAutoFit/>
          </a:bodyPr>
          <a:p>
            <a:pPr eaLnBrk="0" hangingPunct="0">
              <a:buChar char="•"/>
            </a:pPr>
            <a:r>
              <a:rPr lang="en-US" altLang="zh-CN" sz="1600" dirty="0">
                <a:latin typeface="黑体" panose="02010609060101010101" pitchFamily="1" charset="-122"/>
              </a:rPr>
              <a:t>5  </a:t>
            </a:r>
            <a:r>
              <a:rPr lang="zh-CN" altLang="en-US" sz="1600" dirty="0">
                <a:latin typeface="黑体" panose="02010609060101010101" pitchFamily="1" charset="-122"/>
              </a:rPr>
              <a:t>核心要求（评分项目）</a:t>
            </a:r>
            <a:endParaRPr lang="zh-CN" altLang="en-US" sz="1600" b="1" dirty="0">
              <a:latin typeface="Verdana" panose="020B0604030504040204" pitchFamily="2" charset="0"/>
            </a:endParaRPr>
          </a:p>
          <a:p>
            <a:pPr eaLnBrk="0" hangingPunct="0"/>
            <a:endParaRPr lang="zh-CN" altLang="en-US" dirty="0">
              <a:latin typeface="Verdana" panose="020B0604030504040204" pitchFamily="2" charset="0"/>
            </a:endParaRPr>
          </a:p>
        </p:txBody>
      </p:sp>
      <p:sp>
        <p:nvSpPr>
          <p:cNvPr id="252934" name="Rectangle 5"/>
          <p:cNvSpPr/>
          <p:nvPr/>
        </p:nvSpPr>
        <p:spPr>
          <a:xfrm>
            <a:off x="1524000" y="-184467"/>
            <a:ext cx="2590800" cy="826135"/>
          </a:xfrm>
          <a:prstGeom prst="rect">
            <a:avLst/>
          </a:prstGeom>
          <a:noFill/>
          <a:ln w="9525">
            <a:noFill/>
          </a:ln>
        </p:spPr>
        <p:txBody>
          <a:bodyPr wrap="none" tIns="152352" bIns="152352" anchor="ctr" anchorCtr="0">
            <a:spAutoFit/>
          </a:bodyPr>
          <a:p>
            <a:pPr eaLnBrk="0" hangingPunct="0">
              <a:buChar char="•"/>
            </a:pPr>
            <a:r>
              <a:rPr lang="en-US" altLang="zh-CN" sz="1600" dirty="0">
                <a:latin typeface="黑体" panose="02010609060101010101" pitchFamily="1" charset="-122"/>
              </a:rPr>
              <a:t>5  </a:t>
            </a:r>
            <a:r>
              <a:rPr lang="zh-CN" altLang="en-US" sz="1600" dirty="0">
                <a:latin typeface="黑体" panose="02010609060101010101" pitchFamily="1" charset="-122"/>
              </a:rPr>
              <a:t>核心要求（评分项目）</a:t>
            </a:r>
            <a:endParaRPr lang="zh-CN" altLang="en-US" sz="1600" b="1" dirty="0">
              <a:latin typeface="Verdana" panose="020B0604030504040204" pitchFamily="2" charset="0"/>
            </a:endParaRPr>
          </a:p>
          <a:p>
            <a:pPr eaLnBrk="0" hangingPunct="0"/>
            <a:endParaRPr lang="zh-CN" altLang="en-US" dirty="0">
              <a:latin typeface="Verdana" panose="020B0604030504040204" pitchFamily="2" charset="0"/>
            </a:endParaRPr>
          </a:p>
        </p:txBody>
      </p:sp>
      <p:pic>
        <p:nvPicPr>
          <p:cNvPr id="252935" name="Picture 10" descr="D:\Program Files\Microsoft Office\MEDIA\CAGCAT10\j0292020.wmf"/>
          <p:cNvPicPr>
            <a:picLocks noChangeAspect="1"/>
          </p:cNvPicPr>
          <p:nvPr/>
        </p:nvPicPr>
        <p:blipFill>
          <a:blip r:embed="rId1"/>
          <a:stretch>
            <a:fillRect/>
          </a:stretch>
        </p:blipFill>
        <p:spPr>
          <a:xfrm>
            <a:off x="2095500" y="4286250"/>
            <a:ext cx="1868488" cy="1773238"/>
          </a:xfrm>
          <a:prstGeom prst="rect">
            <a:avLst/>
          </a:prstGeom>
          <a:noFill/>
          <a:ln w="9525">
            <a:noFill/>
          </a:ln>
        </p:spPr>
      </p:pic>
      <p:pic>
        <p:nvPicPr>
          <p:cNvPr id="252936" name="Picture 11" descr="D:\Program Files\Microsoft Office\MEDIA\CAGCAT10\j0301252.wmf"/>
          <p:cNvPicPr>
            <a:picLocks noChangeAspect="1"/>
          </p:cNvPicPr>
          <p:nvPr/>
        </p:nvPicPr>
        <p:blipFill>
          <a:blip r:embed="rId2"/>
          <a:stretch>
            <a:fillRect/>
          </a:stretch>
        </p:blipFill>
        <p:spPr>
          <a:xfrm>
            <a:off x="8096250" y="1714500"/>
            <a:ext cx="1830388" cy="1565275"/>
          </a:xfrm>
          <a:prstGeom prst="rect">
            <a:avLst/>
          </a:prstGeom>
          <a:noFill/>
          <a:ln w="9525">
            <a:noFill/>
          </a:ln>
        </p:spPr>
      </p:pic>
    </p:spTree>
  </p:cSld>
  <p:clrMapOvr>
    <a:masterClrMapping/>
  </p:clrMapOvr>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39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539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53956" name="Rectangle 2"/>
          <p:cNvSpPr>
            <a:spLocks noGrp="1"/>
          </p:cNvSpPr>
          <p:nvPr>
            <p:ph type="title" idx="4294967295"/>
          </p:nvPr>
        </p:nvSpPr>
        <p:spPr>
          <a:ln/>
        </p:spPr>
        <p:txBody>
          <a:bodyPr vert="horz" wrap="square" anchor="b" anchorCtr="0"/>
          <a:p>
            <a:pPr eaLnBrk="1" hangingPunct="1"/>
            <a:r>
              <a:rPr lang="zh-CN" altLang="en-US" b="1">
                <a:solidFill>
                  <a:srgbClr val="0070C0"/>
                </a:solidFill>
              </a:rPr>
              <a:t>本讲：内容提要</a:t>
            </a:r>
            <a:endParaRPr lang="zh-CN" altLang="en-US" b="1">
              <a:solidFill>
                <a:srgbClr val="0070C0"/>
              </a:solidFill>
            </a:endParaRPr>
          </a:p>
        </p:txBody>
      </p:sp>
      <p:sp>
        <p:nvSpPr>
          <p:cNvPr id="253957" name="Rectangle 3"/>
          <p:cNvSpPr>
            <a:spLocks noGrp="1"/>
          </p:cNvSpPr>
          <p:nvPr>
            <p:ph type="body" idx="4294967295"/>
          </p:nvPr>
        </p:nvSpPr>
        <p:spPr>
          <a:xfrm>
            <a:off x="2024063" y="1643063"/>
            <a:ext cx="8132762" cy="5214937"/>
          </a:xfrm>
          <a:ln/>
        </p:spPr>
        <p:txBody>
          <a:bodyPr vert="horz" wrap="square" anchor="t" anchorCtr="0"/>
          <a:p>
            <a:pPr>
              <a:buNone/>
            </a:pPr>
            <a:r>
              <a:rPr lang="zh-CN" altLang="en-US" sz="3200" b="1" dirty="0">
                <a:solidFill>
                  <a:srgbClr val="C00000"/>
                </a:solidFill>
              </a:rPr>
              <a:t>一、关于原国家电力公司《二十五项反措》</a:t>
            </a:r>
            <a:r>
              <a:rPr lang="zh-CN" altLang="en-US" sz="3200" b="1" dirty="0">
                <a:solidFill>
                  <a:srgbClr val="C00000"/>
                </a:solidFill>
              </a:rPr>
              <a:t>介绍；</a:t>
            </a:r>
            <a:endParaRPr lang="zh-CN" altLang="en-US" sz="3200" b="1" dirty="0">
              <a:solidFill>
                <a:srgbClr val="C00000"/>
              </a:solidFill>
            </a:endParaRPr>
          </a:p>
          <a:p>
            <a:pPr>
              <a:buNone/>
            </a:pPr>
            <a:r>
              <a:rPr lang="zh-CN" altLang="en-US" sz="3200" b="1" dirty="0">
                <a:solidFill>
                  <a:srgbClr val="C00000"/>
                </a:solidFill>
              </a:rPr>
              <a:t>二、怎样编制安全措施、反事故</a:t>
            </a:r>
            <a:r>
              <a:rPr lang="zh-CN" altLang="en-US" sz="3200" b="1" dirty="0">
                <a:solidFill>
                  <a:srgbClr val="C00000"/>
                </a:solidFill>
              </a:rPr>
              <a:t>措施计划；</a:t>
            </a:r>
            <a:endParaRPr lang="zh-CN" altLang="en-US" sz="3200" b="1" dirty="0">
              <a:solidFill>
                <a:srgbClr val="C00000"/>
              </a:solidFill>
            </a:endParaRPr>
          </a:p>
          <a:p>
            <a:pPr>
              <a:buNone/>
            </a:pPr>
            <a:r>
              <a:rPr lang="zh-CN" altLang="en-US" sz="3200" b="1" dirty="0">
                <a:solidFill>
                  <a:srgbClr val="C00000"/>
                </a:solidFill>
              </a:rPr>
              <a:t>三、关于《</a:t>
            </a:r>
            <a:r>
              <a:rPr lang="en-US" altLang="zh-CN" sz="3200" b="1" dirty="0">
                <a:solidFill>
                  <a:srgbClr val="C00000"/>
                </a:solidFill>
              </a:rPr>
              <a:t>25</a:t>
            </a:r>
            <a:r>
              <a:rPr lang="zh-CN" altLang="en-US" sz="3200" b="1" dirty="0">
                <a:solidFill>
                  <a:srgbClr val="C00000"/>
                </a:solidFill>
              </a:rPr>
              <a:t>项目重点反措》</a:t>
            </a:r>
            <a:r>
              <a:rPr lang="zh-CN" altLang="en-US" sz="3200" b="1" dirty="0">
                <a:solidFill>
                  <a:srgbClr val="C00000"/>
                </a:solidFill>
              </a:rPr>
              <a:t>部分反措对应的事故案例；</a:t>
            </a:r>
            <a:endParaRPr lang="zh-CN" altLang="en-US" sz="3200" b="1" dirty="0">
              <a:solidFill>
                <a:srgbClr val="C00000"/>
              </a:solidFill>
            </a:endParaRPr>
          </a:p>
          <a:p>
            <a:pPr>
              <a:buNone/>
            </a:pPr>
            <a:r>
              <a:rPr lang="zh-CN" altLang="en-US" sz="3200" b="1" dirty="0">
                <a:solidFill>
                  <a:srgbClr val="C00000"/>
                </a:solidFill>
              </a:rPr>
              <a:t>四、电力生产防火防爆的特点及重要意义；</a:t>
            </a:r>
            <a:endParaRPr lang="zh-CN" altLang="en-US" sz="3200" b="1" dirty="0">
              <a:solidFill>
                <a:srgbClr val="C00000"/>
              </a:solidFill>
            </a:endParaRPr>
          </a:p>
          <a:p>
            <a:pPr>
              <a:buNone/>
            </a:pPr>
            <a:r>
              <a:rPr lang="zh-CN" altLang="en-US" sz="3200" b="1" dirty="0">
                <a:solidFill>
                  <a:srgbClr val="C00000"/>
                </a:solidFill>
              </a:rPr>
              <a:t>五、防火与灭火原理及方法；</a:t>
            </a:r>
            <a:endParaRPr lang="zh-CN" altLang="en-US" sz="3200" b="1" dirty="0">
              <a:solidFill>
                <a:srgbClr val="C00000"/>
              </a:solidFill>
            </a:endParaRPr>
          </a:p>
          <a:p>
            <a:pPr>
              <a:buNone/>
            </a:pPr>
            <a:r>
              <a:rPr lang="zh-CN" altLang="en-US" sz="3200" b="1" dirty="0">
                <a:solidFill>
                  <a:srgbClr val="C00000"/>
                </a:solidFill>
              </a:rPr>
              <a:t>六、电缆系统防火；</a:t>
            </a:r>
            <a:endParaRPr lang="zh-CN" altLang="en-US" sz="3200" b="1" dirty="0">
              <a:solidFill>
                <a:srgbClr val="C0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549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54980" name="Rectangle 2"/>
          <p:cNvSpPr>
            <a:spLocks noGrp="1"/>
          </p:cNvSpPr>
          <p:nvPr>
            <p:ph type="title" idx="4294967295"/>
          </p:nvPr>
        </p:nvSpPr>
        <p:spPr>
          <a:ln/>
        </p:spPr>
        <p:txBody>
          <a:bodyPr vert="horz" wrap="square" anchor="b" anchorCtr="0"/>
          <a:p>
            <a:pPr eaLnBrk="1" hangingPunct="1"/>
            <a:r>
              <a:rPr lang="zh-CN" altLang="en-US" b="1">
                <a:solidFill>
                  <a:srgbClr val="0070C0"/>
                </a:solidFill>
              </a:rPr>
              <a:t>本讲：内容提要</a:t>
            </a:r>
            <a:endParaRPr lang="zh-CN" altLang="en-US" b="1">
              <a:solidFill>
                <a:srgbClr val="0070C0"/>
              </a:solidFill>
            </a:endParaRPr>
          </a:p>
        </p:txBody>
      </p:sp>
      <p:sp>
        <p:nvSpPr>
          <p:cNvPr id="254981" name="Rectangle 3"/>
          <p:cNvSpPr>
            <a:spLocks noGrp="1"/>
          </p:cNvSpPr>
          <p:nvPr>
            <p:ph type="body" idx="4294967295"/>
          </p:nvPr>
        </p:nvSpPr>
        <p:spPr>
          <a:xfrm>
            <a:off x="2024063" y="1643063"/>
            <a:ext cx="8132762" cy="5214937"/>
          </a:xfrm>
          <a:ln/>
        </p:spPr>
        <p:txBody>
          <a:bodyPr vert="horz" wrap="square" anchor="t" anchorCtr="0"/>
          <a:p>
            <a:pPr>
              <a:buNone/>
            </a:pPr>
            <a:r>
              <a:rPr lang="zh-CN" altLang="en-US" sz="3200" b="1">
                <a:solidFill>
                  <a:srgbClr val="C00000"/>
                </a:solidFill>
              </a:rPr>
              <a:t>七、燃油系统防火防爆；</a:t>
            </a:r>
            <a:endParaRPr lang="zh-CN" altLang="en-US" sz="3200" b="1">
              <a:solidFill>
                <a:srgbClr val="C00000"/>
              </a:solidFill>
            </a:endParaRPr>
          </a:p>
          <a:p>
            <a:pPr>
              <a:buNone/>
            </a:pPr>
            <a:r>
              <a:rPr lang="zh-CN" altLang="en-US" sz="3200" b="1">
                <a:solidFill>
                  <a:srgbClr val="C00000"/>
                </a:solidFill>
              </a:rPr>
              <a:t>八、汽轮机油系统防火；</a:t>
            </a:r>
            <a:endParaRPr lang="zh-CN" altLang="en-US" sz="3200" b="1">
              <a:solidFill>
                <a:srgbClr val="C00000"/>
              </a:solidFill>
            </a:endParaRPr>
          </a:p>
          <a:p>
            <a:pPr>
              <a:buNone/>
            </a:pPr>
            <a:r>
              <a:rPr lang="zh-CN" altLang="en-US" sz="3200" b="1">
                <a:solidFill>
                  <a:srgbClr val="C00000"/>
                </a:solidFill>
              </a:rPr>
              <a:t>九、氢系统防火与防爆；</a:t>
            </a:r>
            <a:endParaRPr lang="zh-CN" altLang="en-US" sz="3200" b="1">
              <a:solidFill>
                <a:srgbClr val="C00000"/>
              </a:solidFill>
            </a:endParaRPr>
          </a:p>
          <a:p>
            <a:pPr>
              <a:buNone/>
            </a:pPr>
            <a:r>
              <a:rPr lang="zh-CN" altLang="en-US" sz="3200" b="1">
                <a:solidFill>
                  <a:srgbClr val="C00000"/>
                </a:solidFill>
              </a:rPr>
              <a:t>十、充油电气设备防火与防爆；</a:t>
            </a:r>
            <a:endParaRPr lang="zh-CN" altLang="en-US" sz="3200" b="1">
              <a:solidFill>
                <a:srgbClr val="C00000"/>
              </a:solidFill>
            </a:endParaRPr>
          </a:p>
          <a:p>
            <a:pPr>
              <a:buNone/>
            </a:pPr>
            <a:r>
              <a:rPr lang="zh-CN" altLang="en-US" sz="3200" b="1">
                <a:solidFill>
                  <a:srgbClr val="C00000"/>
                </a:solidFill>
              </a:rPr>
              <a:t>十一、制粉及输煤系统防火与防爆；</a:t>
            </a:r>
            <a:endParaRPr lang="zh-CN" altLang="en-US" sz="3200" b="1">
              <a:solidFill>
                <a:srgbClr val="C00000"/>
              </a:solidFill>
            </a:endParaRPr>
          </a:p>
          <a:p>
            <a:pPr>
              <a:buNone/>
            </a:pPr>
            <a:r>
              <a:rPr lang="zh-CN" altLang="en-US" sz="3200" b="1">
                <a:solidFill>
                  <a:srgbClr val="C00000"/>
                </a:solidFill>
              </a:rPr>
              <a:t>十二、检修现场、修理间及库房防火；</a:t>
            </a:r>
            <a:endParaRPr lang="zh-CN" altLang="en-US" sz="3200" b="1">
              <a:solidFill>
                <a:srgbClr val="C00000"/>
              </a:solidFill>
            </a:endParaRPr>
          </a:p>
          <a:p>
            <a:pPr>
              <a:buNone/>
            </a:pPr>
            <a:r>
              <a:rPr lang="zh-CN" altLang="en-US" sz="3200" b="1">
                <a:solidFill>
                  <a:srgbClr val="C00000"/>
                </a:solidFill>
              </a:rPr>
              <a:t>十三、防止人身伤害安全措施。</a:t>
            </a:r>
            <a:endParaRPr lang="zh-CN" altLang="en-US" sz="3200" b="1">
              <a:solidFill>
                <a:srgbClr val="C00000"/>
              </a:solidFill>
            </a:endParaRPr>
          </a:p>
          <a:p>
            <a:pPr eaLnBrk="1" hangingPunct="1">
              <a:buNone/>
            </a:pPr>
            <a:endParaRPr lang="zh-CN" altLang="en-US" sz="2800" b="1">
              <a:solidFill>
                <a:srgbClr val="C00000"/>
              </a:solidFill>
            </a:endParaRPr>
          </a:p>
          <a:p>
            <a:pPr eaLnBrk="1" hangingPunct="1">
              <a:buNone/>
            </a:pPr>
            <a:endParaRPr lang="zh-CN" altLang="en-US" sz="2600" b="1">
              <a:solidFill>
                <a:srgbClr val="C00000"/>
              </a:solidFill>
            </a:endParaRPr>
          </a:p>
          <a:p>
            <a:pPr eaLnBrk="1" hangingPunct="1">
              <a:buNone/>
            </a:pPr>
            <a:endParaRPr lang="zh-CN" altLang="en-US" sz="2600" b="1"/>
          </a:p>
        </p:txBody>
      </p:sp>
    </p:spTree>
  </p:cSld>
  <p:clrMapOvr>
    <a:masterClrMapping/>
  </p:clrMapOvr>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560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5600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5600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800" b="1" dirty="0"/>
              <a:t>     </a:t>
            </a:r>
            <a:r>
              <a:rPr lang="zh-CN" altLang="en-US" sz="2400" b="1" dirty="0">
                <a:solidFill>
                  <a:srgbClr val="002060"/>
                </a:solidFill>
              </a:rPr>
              <a:t>一、关于原国家电力公司《二十五项重点反措》介绍</a:t>
            </a:r>
            <a:endParaRPr lang="zh-CN" altLang="en-US" sz="2400" dirty="0">
              <a:solidFill>
                <a:srgbClr val="002060"/>
              </a:solidFill>
            </a:endParaRPr>
          </a:p>
          <a:p>
            <a:pPr>
              <a:buNone/>
            </a:pPr>
            <a:r>
              <a:rPr lang="zh-CN" altLang="en-US" sz="2400" b="1" dirty="0">
                <a:solidFill>
                  <a:srgbClr val="002060"/>
                </a:solidFill>
              </a:rPr>
              <a:t>    （一）关于原来“二十五项目重点反措”的背景</a:t>
            </a:r>
            <a:endParaRPr lang="zh-CN" altLang="en-US" sz="2400" dirty="0">
              <a:solidFill>
                <a:srgbClr val="002060"/>
              </a:solidFill>
            </a:endParaRPr>
          </a:p>
          <a:p>
            <a:pPr>
              <a:buNone/>
            </a:pPr>
            <a:r>
              <a:rPr lang="zh-CN" altLang="en-US" sz="2400" dirty="0">
                <a:solidFill>
                  <a:srgbClr val="002060"/>
                </a:solidFill>
              </a:rPr>
              <a:t>       为了进一步扭转由于十年动乱，对电业安全生产影响；一九八零年七月全国电业安全生产会议上讨论制定了《安全生产中急需解决的若干技术问题》（简称</a:t>
            </a:r>
            <a:r>
              <a:rPr lang="en-US" altLang="zh-CN" sz="2400" dirty="0">
                <a:solidFill>
                  <a:srgbClr val="002060"/>
                </a:solidFill>
              </a:rPr>
              <a:t>15</a:t>
            </a:r>
            <a:r>
              <a:rPr lang="zh-CN" altLang="en-US" sz="2400" dirty="0">
                <a:solidFill>
                  <a:srgbClr val="002060"/>
                </a:solidFill>
              </a:rPr>
              <a:t>项反措）。为了更好地推动安全生产有重点地防止重大恶性事故，一九八七年八月召开的全国电业安全生产会议上，对《安全生产中急需解决的若干技术问题》进行修订，由</a:t>
            </a:r>
            <a:r>
              <a:rPr lang="en-US" altLang="zh-CN" sz="2400" dirty="0">
                <a:solidFill>
                  <a:srgbClr val="002060"/>
                </a:solidFill>
              </a:rPr>
              <a:t>15</a:t>
            </a:r>
            <a:r>
              <a:rPr lang="zh-CN" altLang="en-US" sz="2400" dirty="0">
                <a:solidFill>
                  <a:srgbClr val="002060"/>
                </a:solidFill>
              </a:rPr>
              <a:t>项增加为</a:t>
            </a:r>
            <a:r>
              <a:rPr lang="en-US" altLang="zh-CN" sz="2400" dirty="0">
                <a:solidFill>
                  <a:srgbClr val="002060"/>
                </a:solidFill>
              </a:rPr>
              <a:t>18</a:t>
            </a:r>
            <a:r>
              <a:rPr lang="zh-CN" altLang="en-US" sz="2400" dirty="0">
                <a:solidFill>
                  <a:srgbClr val="002060"/>
                </a:solidFill>
              </a:rPr>
              <a:t>项，定名为《关于防止电力生产重大事故的重点要求》（简称</a:t>
            </a:r>
            <a:r>
              <a:rPr lang="en-US" altLang="zh-CN" sz="2400" dirty="0">
                <a:solidFill>
                  <a:srgbClr val="002060"/>
                </a:solidFill>
              </a:rPr>
              <a:t>1 8</a:t>
            </a:r>
            <a:r>
              <a:rPr lang="zh-CN" altLang="en-US" sz="2400" dirty="0">
                <a:solidFill>
                  <a:srgbClr val="002060"/>
                </a:solidFill>
              </a:rPr>
              <a:t>项反措）。为了更好地推动安全生产有目标、有重点地防止重大恶性事故，当时的能源部又对原《关于防止电力生产重大事故的重点要求》（即</a:t>
            </a:r>
            <a:r>
              <a:rPr lang="en-US" altLang="zh-CN" sz="2400" dirty="0">
                <a:solidFill>
                  <a:srgbClr val="002060"/>
                </a:solidFill>
              </a:rPr>
              <a:t>18</a:t>
            </a:r>
            <a:r>
              <a:rPr lang="zh-CN" altLang="en-US" sz="2400" dirty="0">
                <a:solidFill>
                  <a:srgbClr val="002060"/>
                </a:solidFill>
              </a:rPr>
              <a:t>项反措）进行了修订，并将内容由</a:t>
            </a:r>
            <a:r>
              <a:rPr lang="en-US" altLang="zh-CN" sz="2400" dirty="0">
                <a:solidFill>
                  <a:srgbClr val="002060"/>
                </a:solidFill>
              </a:rPr>
              <a:t>18</a:t>
            </a:r>
            <a:r>
              <a:rPr lang="zh-CN" altLang="en-US" sz="2400" dirty="0">
                <a:solidFill>
                  <a:srgbClr val="002060"/>
                </a:solidFill>
              </a:rPr>
              <a:t>项调整为</a:t>
            </a:r>
            <a:r>
              <a:rPr lang="en-US" altLang="zh-CN" sz="2400" dirty="0">
                <a:solidFill>
                  <a:srgbClr val="002060"/>
                </a:solidFill>
              </a:rPr>
              <a:t>20</a:t>
            </a:r>
            <a:r>
              <a:rPr lang="zh-CN" altLang="en-US" sz="2400" dirty="0">
                <a:solidFill>
                  <a:srgbClr val="002060"/>
                </a:solidFill>
              </a:rPr>
              <a:t>项，增加了《防止全厂停电事故》和《防止交通事故</a:t>
            </a:r>
            <a:r>
              <a:rPr lang="zh-CN" altLang="en-US" sz="2400" dirty="0">
                <a:solidFill>
                  <a:srgbClr val="002060"/>
                </a:solidFill>
              </a:rPr>
              <a:t>》。</a:t>
            </a:r>
            <a:endParaRPr lang="zh-CN" altLang="en-US" sz="2400" dirty="0">
              <a:solidFill>
                <a:srgbClr val="002060"/>
              </a:solidFill>
            </a:endParaRPr>
          </a:p>
        </p:txBody>
      </p:sp>
    </p:spTree>
  </p:cSld>
  <p:clrMapOvr>
    <a:masterClrMapping/>
  </p:clrMapOvr>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70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570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5702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5702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C00000"/>
                </a:solidFill>
              </a:rPr>
              <a:t>1992</a:t>
            </a:r>
            <a:r>
              <a:rPr lang="zh-CN" altLang="en-US" sz="2400" dirty="0">
                <a:solidFill>
                  <a:srgbClr val="C00000"/>
                </a:solidFill>
              </a:rPr>
              <a:t>年原能源部《关于防止电力生产重大事故的二十项重点要求》（简称二十项反措）颁发后，电力系统各级领导和广大职工认真学习《二十项反措》的内容，各发电企业按照《二十项反措》的要求，在设计、运行、管理等方面逐项逐条对照检查，针对实际工作中和存在的问题和薄弱环节，采取有力措施贯彻落实，严格整改，使发电设备的设备技术水平得到提高，防范和抗御事故的能力显著增强，在防止特大、重大事故方面收到了明显效果，各类重大事故得到有效控制，一般事故普遍呈下降趋势。但是，随着大容量、高参数、高自动化发电机组的投入运行，安全生产方面出现了一些新的情况。如</a:t>
            </a:r>
            <a:r>
              <a:rPr lang="en-US" altLang="zh-CN" sz="2400" dirty="0">
                <a:solidFill>
                  <a:srgbClr val="C00000"/>
                </a:solidFill>
              </a:rPr>
              <a:t>200MW</a:t>
            </a:r>
            <a:r>
              <a:rPr lang="zh-CN" altLang="en-US" sz="2400" dirty="0">
                <a:solidFill>
                  <a:srgbClr val="C00000"/>
                </a:solidFill>
              </a:rPr>
              <a:t>汽轮机轴系断裂事故、大面积停电事故、全厂停电事故、电缆着火事故等又有所头；而且新的事故类型也不断出现，如近年发生的锅炉干烧事故、枢纽变电所全停事故、大型变压器严重损坏事故等。</a:t>
            </a:r>
            <a:endParaRPr lang="zh-CN" altLang="en-US" sz="2400" dirty="0">
              <a:solidFill>
                <a:srgbClr val="C00000"/>
              </a:solidFill>
            </a:endParaRPr>
          </a:p>
        </p:txBody>
      </p:sp>
    </p:spTree>
  </p:cSld>
  <p:clrMapOvr>
    <a:masterClrMapping/>
  </p:clrMapOvr>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80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580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5805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5805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002060"/>
                </a:solidFill>
              </a:rPr>
              <a:t>从技术标准上讲，</a:t>
            </a:r>
            <a:r>
              <a:rPr lang="en-US" altLang="zh-CN" sz="2400" dirty="0">
                <a:solidFill>
                  <a:srgbClr val="002060"/>
                </a:solidFill>
              </a:rPr>
              <a:t>1992</a:t>
            </a:r>
            <a:r>
              <a:rPr lang="zh-CN" altLang="en-US" sz="2400" dirty="0">
                <a:solidFill>
                  <a:srgbClr val="002060"/>
                </a:solidFill>
              </a:rPr>
              <a:t>年修订颁发的《二十项反措》已不能满足目前先进发电设备反措的要求。原《二十项反措》主要是针对当时发电设备的具体情况制定的，随着材料工业的发展，制造技术的进步，控制技术的改进，建设工艺的完善，运行管理水平的提高，原来反措中的一些规定和提法已不能满足目前机组高参数、大容量、高自动化的要求，需要对部分条款进行修订。同时，由于近几年出现了一些新的事故类型，也需要增加新的反措要求。因此，有效地防止重大恶性事故的发生，国家电力公司在原能源部《防止电力生产重大事故的二十项重点要求》（简称二十项反措）的基础上，结合近年来发生的重大事故的具体情况和深刻教训，</a:t>
            </a:r>
            <a:r>
              <a:rPr lang="en-US" altLang="zh-CN" sz="2400" dirty="0">
                <a:solidFill>
                  <a:srgbClr val="002060"/>
                </a:solidFill>
              </a:rPr>
              <a:t>2000</a:t>
            </a:r>
            <a:r>
              <a:rPr lang="zh-CN" altLang="en-US" sz="2400" dirty="0">
                <a:solidFill>
                  <a:srgbClr val="002060"/>
                </a:solidFill>
              </a:rPr>
              <a:t>年重新制定了《防止电力生产重大事故的二十五项重点要求》（简称二十五项反措）。</a:t>
            </a:r>
            <a:endParaRPr lang="zh-CN" altLang="en-US" sz="2400" dirty="0">
              <a:solidFill>
                <a:srgbClr val="002060"/>
              </a:solidFill>
            </a:endParaRPr>
          </a:p>
        </p:txBody>
      </p:sp>
    </p:spTree>
  </p:cSld>
  <p:clrMapOvr>
    <a:masterClrMapping/>
  </p:clrMapOvr>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90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590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5907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5907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800" b="1" dirty="0">
                <a:solidFill>
                  <a:srgbClr val="C00000"/>
                </a:solidFill>
              </a:rPr>
              <a:t>（二）原二十五项重点反措的简题如下</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1</a:t>
            </a:r>
            <a:r>
              <a:rPr lang="zh-CN" altLang="en-US" sz="2800" dirty="0">
                <a:solidFill>
                  <a:srgbClr val="C00000"/>
                </a:solidFill>
              </a:rPr>
              <a:t>、防止火灾事故</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2</a:t>
            </a:r>
            <a:r>
              <a:rPr lang="zh-CN" altLang="en-US" sz="2800" dirty="0">
                <a:solidFill>
                  <a:srgbClr val="C00000"/>
                </a:solidFill>
              </a:rPr>
              <a:t>、防止电气误操作事故。</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3</a:t>
            </a:r>
            <a:r>
              <a:rPr lang="zh-CN" altLang="en-US" sz="2800" dirty="0">
                <a:solidFill>
                  <a:srgbClr val="C00000"/>
                </a:solidFill>
              </a:rPr>
              <a:t>、防止大容量锅炉承压部件爆漏事故。</a:t>
            </a:r>
            <a:r>
              <a:rPr lang="en-US" altLang="zh-CN" sz="2800" dirty="0">
                <a:solidFill>
                  <a:srgbClr val="C00000"/>
                </a:solidFill>
              </a:rPr>
              <a:t>  </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4</a:t>
            </a:r>
            <a:r>
              <a:rPr lang="zh-CN" altLang="en-US" sz="2800" dirty="0">
                <a:solidFill>
                  <a:srgbClr val="C00000"/>
                </a:solidFill>
              </a:rPr>
              <a:t>、防止压力容器爆破事故。</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5</a:t>
            </a:r>
            <a:r>
              <a:rPr lang="zh-CN" altLang="en-US" sz="2800" dirty="0">
                <a:solidFill>
                  <a:srgbClr val="C00000"/>
                </a:solidFill>
              </a:rPr>
              <a:t>、防止锅炉尾部再次燃烧事故。</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6</a:t>
            </a:r>
            <a:r>
              <a:rPr lang="zh-CN" altLang="en-US" sz="2800" dirty="0">
                <a:solidFill>
                  <a:srgbClr val="C00000"/>
                </a:solidFill>
              </a:rPr>
              <a:t>、防止锅炉炉膛爆炸（灭火放炮）事故。</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7</a:t>
            </a:r>
            <a:r>
              <a:rPr lang="zh-CN" altLang="en-US" sz="2800" dirty="0">
                <a:solidFill>
                  <a:srgbClr val="C00000"/>
                </a:solidFill>
              </a:rPr>
              <a:t>、防止制粉系统爆炸和粉尘爆炸事故。</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8</a:t>
            </a:r>
            <a:r>
              <a:rPr lang="zh-CN" altLang="en-US" sz="2800" dirty="0">
                <a:solidFill>
                  <a:srgbClr val="C00000"/>
                </a:solidFill>
              </a:rPr>
              <a:t>、防止锅炉汽包满水和缺水事故。</a:t>
            </a:r>
            <a:endParaRPr lang="zh-CN" altLang="en-US" sz="2800" dirty="0">
              <a:solidFill>
                <a:srgbClr val="C00000"/>
              </a:solidFill>
            </a:endParaRPr>
          </a:p>
          <a:p>
            <a:pPr>
              <a:buNone/>
            </a:pPr>
            <a:r>
              <a:rPr lang="zh-CN" altLang="en-US" sz="2800" dirty="0">
                <a:solidFill>
                  <a:srgbClr val="C00000"/>
                </a:solidFill>
              </a:rPr>
              <a:t>       </a:t>
            </a:r>
            <a:endParaRPr lang="zh-CN" altLang="en-US" sz="2400" dirty="0">
              <a:solidFill>
                <a:srgbClr val="C00000"/>
              </a:solidFill>
            </a:endParaRPr>
          </a:p>
        </p:txBody>
      </p:sp>
    </p:spTree>
  </p:cSld>
  <p:clrMapOvr>
    <a:masterClrMapping/>
  </p:clrMapOvr>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00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600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6010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6010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800" dirty="0">
                <a:solidFill>
                  <a:srgbClr val="002060"/>
                </a:solidFill>
              </a:rPr>
              <a:t>       </a:t>
            </a:r>
            <a:r>
              <a:rPr lang="en-US" altLang="zh-CN" sz="2800" dirty="0">
                <a:solidFill>
                  <a:srgbClr val="002060"/>
                </a:solidFill>
              </a:rPr>
              <a:t>9</a:t>
            </a:r>
            <a:r>
              <a:rPr lang="zh-CN" altLang="en-US" sz="2800" dirty="0">
                <a:solidFill>
                  <a:srgbClr val="002060"/>
                </a:solidFill>
              </a:rPr>
              <a:t>、防止汽轮机组超速和轴系断裂事故。</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10</a:t>
            </a:r>
            <a:r>
              <a:rPr lang="zh-CN" altLang="en-US" sz="2800" dirty="0">
                <a:solidFill>
                  <a:srgbClr val="002060"/>
                </a:solidFill>
              </a:rPr>
              <a:t>、防止汽轮机大轴弯曲、通流部分严重损坏和轴瓦烧损事故。</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11</a:t>
            </a:r>
            <a:r>
              <a:rPr lang="zh-CN" altLang="en-US" sz="2800" dirty="0">
                <a:solidFill>
                  <a:srgbClr val="002060"/>
                </a:solidFill>
              </a:rPr>
              <a:t>、防止发电机损坏事故。</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12</a:t>
            </a:r>
            <a:r>
              <a:rPr lang="zh-CN" altLang="en-US" sz="2800" dirty="0">
                <a:solidFill>
                  <a:srgbClr val="002060"/>
                </a:solidFill>
              </a:rPr>
              <a:t>、防止分散控制系统失灵和热工保护拒动事故。</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13</a:t>
            </a:r>
            <a:r>
              <a:rPr lang="zh-CN" altLang="en-US" sz="2800" dirty="0">
                <a:solidFill>
                  <a:srgbClr val="002060"/>
                </a:solidFill>
              </a:rPr>
              <a:t>、防止继电保护事故。</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14</a:t>
            </a:r>
            <a:r>
              <a:rPr lang="zh-CN" altLang="en-US" sz="2800" dirty="0">
                <a:solidFill>
                  <a:srgbClr val="002060"/>
                </a:solidFill>
              </a:rPr>
              <a:t>、防止系统稳定破坏事故。</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15</a:t>
            </a:r>
            <a:r>
              <a:rPr lang="zh-CN" altLang="en-US" sz="2800" dirty="0">
                <a:solidFill>
                  <a:srgbClr val="002060"/>
                </a:solidFill>
              </a:rPr>
              <a:t>、防止大型变压器损坏和互感器爆炸事故。</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16</a:t>
            </a:r>
            <a:r>
              <a:rPr lang="zh-CN" altLang="en-US" sz="2800" dirty="0">
                <a:solidFill>
                  <a:srgbClr val="002060"/>
                </a:solidFill>
              </a:rPr>
              <a:t>、防止开关事故。</a:t>
            </a:r>
            <a:endParaRPr lang="zh-CN" altLang="en-US" sz="2800" dirty="0">
              <a:solidFill>
                <a:srgbClr val="002060"/>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07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072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30725" name="Rectangle 3"/>
          <p:cNvSpPr>
            <a:spLocks noGrp="1"/>
          </p:cNvSpPr>
          <p:nvPr>
            <p:ph type="body" idx="4294967295"/>
          </p:nvPr>
        </p:nvSpPr>
        <p:spPr>
          <a:xfrm>
            <a:off x="1524000" y="1571625"/>
            <a:ext cx="8786813" cy="5286375"/>
          </a:xfrm>
          <a:ln/>
        </p:spPr>
        <p:txBody>
          <a:bodyPr vert="horz" wrap="square" anchor="t" anchorCtr="0"/>
          <a:p>
            <a:pPr>
              <a:buNone/>
            </a:pPr>
            <a:r>
              <a:rPr lang="zh-CN" altLang="en-US" sz="2400" dirty="0"/>
              <a:t>   </a:t>
            </a:r>
            <a:r>
              <a:rPr lang="en-US" altLang="zh-CN" sz="2400" dirty="0"/>
              <a:t> </a:t>
            </a:r>
            <a:r>
              <a:rPr lang="zh-CN" altLang="en-US" sz="2400" dirty="0"/>
              <a:t> </a:t>
            </a:r>
            <a:r>
              <a:rPr lang="en-US" altLang="zh-CN" sz="4800" dirty="0">
                <a:solidFill>
                  <a:srgbClr val="002060"/>
                </a:solidFill>
              </a:rPr>
              <a:t>20</a:t>
            </a:r>
            <a:r>
              <a:rPr lang="zh-CN" altLang="en-US" sz="4800" dirty="0">
                <a:solidFill>
                  <a:srgbClr val="002060"/>
                </a:solidFill>
              </a:rPr>
              <a:t>、</a:t>
            </a:r>
            <a:r>
              <a:rPr lang="en-US" altLang="zh-CN" sz="4800" dirty="0">
                <a:solidFill>
                  <a:srgbClr val="002060"/>
                </a:solidFill>
              </a:rPr>
              <a:t>2012</a:t>
            </a:r>
            <a:r>
              <a:rPr lang="zh-CN" altLang="en-US" sz="4800" dirty="0">
                <a:solidFill>
                  <a:srgbClr val="002060"/>
                </a:solidFill>
              </a:rPr>
              <a:t>年</a:t>
            </a:r>
            <a:r>
              <a:rPr lang="en-US" altLang="zh-CN" sz="4800" dirty="0">
                <a:solidFill>
                  <a:srgbClr val="002060"/>
                </a:solidFill>
              </a:rPr>
              <a:t>4</a:t>
            </a:r>
            <a:r>
              <a:rPr lang="zh-CN" altLang="en-US" sz="4800" dirty="0">
                <a:solidFill>
                  <a:srgbClr val="002060"/>
                </a:solidFill>
              </a:rPr>
              <a:t>月</a:t>
            </a:r>
            <a:r>
              <a:rPr lang="en-US" altLang="zh-CN" sz="4800" dirty="0">
                <a:solidFill>
                  <a:srgbClr val="002060"/>
                </a:solidFill>
              </a:rPr>
              <a:t>2</a:t>
            </a:r>
            <a:r>
              <a:rPr lang="zh-CN" altLang="en-US" sz="4800" dirty="0">
                <a:solidFill>
                  <a:srgbClr val="002060"/>
                </a:solidFill>
              </a:rPr>
              <a:t>日，西南某发 电厂（容量</a:t>
            </a:r>
            <a:r>
              <a:rPr lang="en-US" altLang="zh-CN" sz="4800" dirty="0">
                <a:solidFill>
                  <a:srgbClr val="002060"/>
                </a:solidFill>
              </a:rPr>
              <a:t>2×60</a:t>
            </a:r>
            <a:r>
              <a:rPr lang="zh-CN" altLang="en-US" sz="4800" dirty="0">
                <a:solidFill>
                  <a:srgbClr val="002060"/>
                </a:solidFill>
              </a:rPr>
              <a:t>万千瓦）在进行</a:t>
            </a:r>
            <a:r>
              <a:rPr lang="en-US" altLang="zh-CN" sz="4800" dirty="0">
                <a:solidFill>
                  <a:srgbClr val="002060"/>
                </a:solidFill>
              </a:rPr>
              <a:t>2</a:t>
            </a:r>
            <a:r>
              <a:rPr lang="zh-CN" altLang="en-US" sz="4800" dirty="0">
                <a:solidFill>
                  <a:srgbClr val="002060"/>
                </a:solidFill>
              </a:rPr>
              <a:t>号机组检修过程中，在拆卸氢冷器人孔门螺栓时，人孔门突然飞出，脚手架倒塌，造成</a:t>
            </a:r>
            <a:r>
              <a:rPr lang="en-US" altLang="zh-CN" sz="4800" dirty="0">
                <a:solidFill>
                  <a:srgbClr val="002060"/>
                </a:solidFill>
              </a:rPr>
              <a:t>1</a:t>
            </a:r>
            <a:r>
              <a:rPr lang="zh-CN" altLang="en-US" sz="4800" dirty="0">
                <a:solidFill>
                  <a:srgbClr val="002060"/>
                </a:solidFill>
              </a:rPr>
              <a:t>人死亡</a:t>
            </a:r>
            <a:r>
              <a:rPr lang="en-US" altLang="zh-CN" sz="4800" dirty="0">
                <a:solidFill>
                  <a:srgbClr val="002060"/>
                </a:solidFill>
              </a:rPr>
              <a:t>1</a:t>
            </a:r>
            <a:r>
              <a:rPr lang="zh-CN" altLang="en-US" sz="4800" dirty="0">
                <a:solidFill>
                  <a:srgbClr val="002060"/>
                </a:solidFill>
              </a:rPr>
              <a:t>人受伤。</a:t>
            </a:r>
            <a:r>
              <a:rPr lang="en-US" altLang="zh-CN" sz="4800" dirty="0">
                <a:solidFill>
                  <a:srgbClr val="002060"/>
                </a:solidFill>
              </a:rPr>
              <a:t> </a:t>
            </a:r>
            <a:endParaRPr lang="zh-CN" altLang="en-US" sz="4800" dirty="0">
              <a:solidFill>
                <a:srgbClr val="002060"/>
              </a:solidFill>
            </a:endParaRPr>
          </a:p>
          <a:p>
            <a:pPr>
              <a:buNone/>
            </a:pPr>
            <a:endParaRPr lang="zh-CN" altLang="en-US" sz="4400" dirty="0">
              <a:solidFill>
                <a:srgbClr val="C00000"/>
              </a:solidFill>
            </a:endParaRPr>
          </a:p>
          <a:p>
            <a:pPr>
              <a:buNone/>
            </a:pPr>
            <a:endParaRPr lang="zh-CN" altLang="en-US" sz="2400" dirty="0">
              <a:solidFill>
                <a:srgbClr val="FF0000"/>
              </a:solidFill>
            </a:endParaRPr>
          </a:p>
          <a:p>
            <a:pPr>
              <a:buNone/>
            </a:pPr>
            <a:endParaRPr lang="zh-CN" altLang="en-US" sz="2400" b="1" dirty="0">
              <a:solidFill>
                <a:srgbClr val="FF0000"/>
              </a:solidFill>
            </a:endParaRPr>
          </a:p>
          <a:p>
            <a:pPr eaLnBrk="1" hangingPunct="1">
              <a:buNone/>
            </a:pPr>
            <a:endParaRPr lang="zh-CN" altLang="en-US" sz="2400" b="1" dirty="0">
              <a:solidFill>
                <a:srgbClr val="C00000"/>
              </a:solidFill>
            </a:endParaRPr>
          </a:p>
          <a:p>
            <a:pPr eaLnBrk="1" hangingPunct="1">
              <a:buNone/>
            </a:pPr>
            <a:endParaRPr lang="zh-CN" altLang="en-US" sz="2400" b="1" dirty="0">
              <a:solidFill>
                <a:srgbClr val="C00000"/>
              </a:solidFill>
            </a:endParaRPr>
          </a:p>
          <a:p>
            <a:pPr eaLnBrk="1" hangingPunct="1">
              <a:buNone/>
            </a:pPr>
            <a:endParaRPr lang="zh-CN" altLang="en-US" sz="2400" b="1" dirty="0"/>
          </a:p>
        </p:txBody>
      </p:sp>
    </p:spTree>
  </p:cSld>
  <p:clrMapOvr>
    <a:masterClrMapping/>
  </p:clrMapOvr>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11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611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6112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6112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800" dirty="0"/>
              <a:t>     </a:t>
            </a:r>
            <a:r>
              <a:rPr lang="en-US" altLang="zh-CN" sz="2800" dirty="0">
                <a:solidFill>
                  <a:srgbClr val="C00000"/>
                </a:solidFill>
              </a:rPr>
              <a:t>17</a:t>
            </a:r>
            <a:r>
              <a:rPr lang="zh-CN" altLang="en-US" sz="2800" dirty="0">
                <a:solidFill>
                  <a:srgbClr val="C00000"/>
                </a:solidFill>
              </a:rPr>
              <a:t>、防止接地网事故。</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18</a:t>
            </a:r>
            <a:r>
              <a:rPr lang="zh-CN" altLang="en-US" sz="2800" dirty="0">
                <a:solidFill>
                  <a:srgbClr val="C00000"/>
                </a:solidFill>
              </a:rPr>
              <a:t>、防止污闪事故。</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19</a:t>
            </a:r>
            <a:r>
              <a:rPr lang="zh-CN" altLang="en-US" sz="2800" dirty="0">
                <a:solidFill>
                  <a:srgbClr val="C00000"/>
                </a:solidFill>
              </a:rPr>
              <a:t>、防止倒杆塔和断线事故。</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20</a:t>
            </a:r>
            <a:r>
              <a:rPr lang="zh-CN" altLang="en-US" sz="2800" dirty="0">
                <a:solidFill>
                  <a:srgbClr val="C00000"/>
                </a:solidFill>
              </a:rPr>
              <a:t>、防止枢纽变电所全停事故</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21</a:t>
            </a:r>
            <a:r>
              <a:rPr lang="zh-CN" altLang="en-US" sz="2800" dirty="0">
                <a:solidFill>
                  <a:srgbClr val="C00000"/>
                </a:solidFill>
              </a:rPr>
              <a:t>、防止垮坝及水淹厂房及厂房坍塌事故。</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22</a:t>
            </a:r>
            <a:r>
              <a:rPr lang="zh-CN" altLang="en-US" sz="2800" dirty="0">
                <a:solidFill>
                  <a:srgbClr val="C00000"/>
                </a:solidFill>
              </a:rPr>
              <a:t>、防止人身伤亡事故。</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23</a:t>
            </a:r>
            <a:r>
              <a:rPr lang="zh-CN" altLang="en-US" sz="2800" dirty="0">
                <a:solidFill>
                  <a:srgbClr val="C00000"/>
                </a:solidFill>
              </a:rPr>
              <a:t>、防止全厂停电事故。</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24</a:t>
            </a:r>
            <a:r>
              <a:rPr lang="zh-CN" altLang="en-US" sz="2800" dirty="0">
                <a:solidFill>
                  <a:srgbClr val="C00000"/>
                </a:solidFill>
              </a:rPr>
              <a:t>、防止交通事故。</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25</a:t>
            </a:r>
            <a:r>
              <a:rPr lang="zh-CN" altLang="en-US" sz="2800" dirty="0">
                <a:solidFill>
                  <a:srgbClr val="C00000"/>
                </a:solidFill>
              </a:rPr>
              <a:t>、防止重大环境污染事故。</a:t>
            </a:r>
            <a:endParaRPr lang="zh-CN" altLang="en-US" sz="2800" dirty="0">
              <a:solidFill>
                <a:srgbClr val="C00000"/>
              </a:solidFill>
            </a:endParaRPr>
          </a:p>
          <a:p>
            <a:pPr>
              <a:buNone/>
            </a:pPr>
            <a:endParaRPr lang="zh-CN" altLang="en-US" sz="2800" dirty="0">
              <a:solidFill>
                <a:srgbClr val="C00000"/>
              </a:solidFill>
            </a:endParaRPr>
          </a:p>
        </p:txBody>
      </p:sp>
    </p:spTree>
  </p:cSld>
  <p:clrMapOvr>
    <a:masterClrMapping/>
  </p:clrMapOvr>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21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621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6214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6214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（三）制定二十五项反措的基本原则</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在《二十五项反措》中，明确了各级责任、权限和制止重大事故发生的关键环节，强调了防止重大事故的重点工作和要求，但《二十五项反措》并不覆盖全部反事故技术措施。</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a:t>
            </a:r>
            <a:r>
              <a:rPr lang="en-US" altLang="zh-CN" sz="2400" dirty="0">
                <a:solidFill>
                  <a:srgbClr val="002060"/>
                </a:solidFill>
              </a:rPr>
              <a:t>1</a:t>
            </a:r>
            <a:r>
              <a:rPr lang="zh-CN" altLang="en-US" sz="2400" dirty="0">
                <a:solidFill>
                  <a:srgbClr val="002060"/>
                </a:solidFill>
              </a:rPr>
              <a:t>）《二十五项反措》在保留原《二十项反措》框架的基础上，对有关章节、条文进行了调整，增加了必要的措施。</a:t>
            </a:r>
            <a:endParaRPr lang="zh-CN" altLang="en-US" sz="2400" dirty="0">
              <a:solidFill>
                <a:srgbClr val="002060"/>
              </a:solidFill>
            </a:endParaRPr>
          </a:p>
          <a:p>
            <a:pPr>
              <a:buNone/>
            </a:pPr>
            <a:r>
              <a:rPr lang="en-US" altLang="zh-CN" sz="2400" dirty="0">
                <a:solidFill>
                  <a:srgbClr val="002060"/>
                </a:solidFill>
              </a:rPr>
              <a:t>         (2)</a:t>
            </a:r>
            <a:r>
              <a:rPr lang="zh-CN" altLang="en-US" sz="2400" dirty="0">
                <a:solidFill>
                  <a:srgbClr val="002060"/>
                </a:solidFill>
              </a:rPr>
              <a:t>根据单机容量的不断增大和电网容量的增加，在《二十五项反措》中，电厂部分以</a:t>
            </a:r>
            <a:r>
              <a:rPr lang="en-US" altLang="zh-CN" sz="2400" dirty="0">
                <a:solidFill>
                  <a:srgbClr val="002060"/>
                </a:solidFill>
              </a:rPr>
              <a:t>200MW</a:t>
            </a:r>
            <a:r>
              <a:rPr lang="zh-CN" altLang="en-US" sz="2400" dirty="0">
                <a:solidFill>
                  <a:srgbClr val="002060"/>
                </a:solidFill>
              </a:rPr>
              <a:t>及以上机组为重点。</a:t>
            </a:r>
            <a:endParaRPr lang="zh-CN" altLang="en-US" sz="2400" dirty="0">
              <a:solidFill>
                <a:srgbClr val="002060"/>
              </a:solidFill>
            </a:endParaRPr>
          </a:p>
          <a:p>
            <a:pPr>
              <a:buNone/>
            </a:pPr>
            <a:r>
              <a:rPr lang="en-US" altLang="zh-CN" sz="2400" dirty="0">
                <a:solidFill>
                  <a:srgbClr val="002060"/>
                </a:solidFill>
              </a:rPr>
              <a:t>         (3)</a:t>
            </a:r>
            <a:r>
              <a:rPr lang="zh-CN" altLang="en-US" sz="2400" dirty="0">
                <a:solidFill>
                  <a:srgbClr val="002060"/>
                </a:solidFill>
              </a:rPr>
              <a:t>根据大机组自动化水平越来越高，人们对环保的重视及事故类型的出现等特点，新增加了防止</a:t>
            </a:r>
            <a:r>
              <a:rPr lang="en-US" altLang="zh-CN" sz="2400" dirty="0">
                <a:solidFill>
                  <a:srgbClr val="002060"/>
                </a:solidFill>
              </a:rPr>
              <a:t>DCS</a:t>
            </a:r>
            <a:r>
              <a:rPr lang="zh-CN" altLang="en-US" sz="2400" dirty="0">
                <a:solidFill>
                  <a:srgbClr val="002060"/>
                </a:solidFill>
              </a:rPr>
              <a:t>系统失灵和热工保护拒动、锅炉尾部再燃烧、锅炉汽包缺水和满水以及重大环境污染等</a:t>
            </a:r>
            <a:r>
              <a:rPr lang="en-US" altLang="zh-CN" sz="2400" dirty="0">
                <a:solidFill>
                  <a:srgbClr val="002060"/>
                </a:solidFill>
              </a:rPr>
              <a:t>5</a:t>
            </a:r>
            <a:r>
              <a:rPr lang="zh-CN" altLang="en-US" sz="2400" dirty="0">
                <a:solidFill>
                  <a:srgbClr val="002060"/>
                </a:solidFill>
              </a:rPr>
              <a:t>项反事故措施的条文。</a:t>
            </a:r>
            <a:endParaRPr lang="zh-CN" altLang="en-US" sz="2400" dirty="0">
              <a:solidFill>
                <a:srgbClr val="002060"/>
              </a:solidFill>
            </a:endParaRPr>
          </a:p>
        </p:txBody>
      </p:sp>
    </p:spTree>
  </p:cSld>
  <p:clrMapOvr>
    <a:masterClrMapping/>
  </p:clrMapOvr>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31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631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6317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6317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（四）有关新增反事故措施的主要内容</a:t>
            </a:r>
            <a:endParaRPr lang="zh-CN" altLang="en-US" sz="2400" dirty="0">
              <a:solidFill>
                <a:srgbClr val="C00000"/>
              </a:solidFill>
            </a:endParaRPr>
          </a:p>
          <a:p>
            <a:pPr>
              <a:buNone/>
            </a:pPr>
            <a:r>
              <a:rPr lang="en-US" altLang="zh-CN" sz="2400" b="1" dirty="0">
                <a:solidFill>
                  <a:srgbClr val="C00000"/>
                </a:solidFill>
              </a:rPr>
              <a:t>       1</a:t>
            </a:r>
            <a:r>
              <a:rPr lang="zh-CN" altLang="en-US" sz="2400" b="1" dirty="0">
                <a:solidFill>
                  <a:srgbClr val="C00000"/>
                </a:solidFill>
              </a:rPr>
              <a:t>、防止锅炉尾部再次燃烧事故。</a:t>
            </a:r>
            <a:r>
              <a:rPr lang="zh-CN" altLang="en-US" sz="2400" dirty="0">
                <a:solidFill>
                  <a:srgbClr val="C00000"/>
                </a:solidFill>
              </a:rPr>
              <a:t>根据“哈三”</a:t>
            </a:r>
            <a:r>
              <a:rPr lang="en-US" altLang="zh-CN" sz="2400" dirty="0">
                <a:solidFill>
                  <a:srgbClr val="C00000"/>
                </a:solidFill>
              </a:rPr>
              <a:t>600MW</a:t>
            </a:r>
            <a:r>
              <a:rPr lang="zh-CN" altLang="en-US" sz="2400" dirty="0">
                <a:solidFill>
                  <a:srgbClr val="C00000"/>
                </a:solidFill>
              </a:rPr>
              <a:t>机组锅炉尾部再燃烧事故，对回转式空气预热器提出了明确的要求。</a:t>
            </a:r>
            <a:endParaRPr lang="zh-CN" altLang="en-US" sz="2400" dirty="0">
              <a:solidFill>
                <a:srgbClr val="C00000"/>
              </a:solidFill>
            </a:endParaRPr>
          </a:p>
          <a:p>
            <a:pPr>
              <a:buNone/>
            </a:pPr>
            <a:r>
              <a:rPr lang="en-US" altLang="zh-CN" sz="2400" b="1" dirty="0">
                <a:solidFill>
                  <a:srgbClr val="C00000"/>
                </a:solidFill>
              </a:rPr>
              <a:t>       2</a:t>
            </a:r>
            <a:r>
              <a:rPr lang="zh-CN" altLang="en-US" sz="2400" b="1" dirty="0">
                <a:solidFill>
                  <a:srgbClr val="C00000"/>
                </a:solidFill>
              </a:rPr>
              <a:t>、防止锅炉汽包满水和缺水事故。</a:t>
            </a:r>
            <a:r>
              <a:rPr lang="zh-CN" altLang="en-US" sz="2400" dirty="0">
                <a:solidFill>
                  <a:srgbClr val="C00000"/>
                </a:solidFill>
              </a:rPr>
              <a:t>根据秦皇岛发电</a:t>
            </a:r>
            <a:r>
              <a:rPr lang="en-US" altLang="zh-CN" sz="2400" dirty="0">
                <a:solidFill>
                  <a:srgbClr val="C00000"/>
                </a:solidFill>
              </a:rPr>
              <a:t>300MW</a:t>
            </a:r>
            <a:r>
              <a:rPr lang="zh-CN" altLang="en-US" sz="2400" dirty="0">
                <a:solidFill>
                  <a:srgbClr val="C00000"/>
                </a:solidFill>
              </a:rPr>
              <a:t>机组锅炉汽包缺水造成水冷壁大面积损坏事故而增加的。</a:t>
            </a:r>
            <a:endParaRPr lang="zh-CN" altLang="en-US" sz="2400" dirty="0">
              <a:solidFill>
                <a:srgbClr val="C00000"/>
              </a:solidFill>
            </a:endParaRPr>
          </a:p>
          <a:p>
            <a:pPr>
              <a:buNone/>
            </a:pPr>
            <a:r>
              <a:rPr lang="en-US" altLang="zh-CN" sz="2400" b="1" dirty="0">
                <a:solidFill>
                  <a:srgbClr val="C00000"/>
                </a:solidFill>
              </a:rPr>
              <a:t>       3</a:t>
            </a:r>
            <a:r>
              <a:rPr lang="zh-CN" altLang="en-US" sz="2400" b="1" dirty="0">
                <a:solidFill>
                  <a:srgbClr val="C00000"/>
                </a:solidFill>
              </a:rPr>
              <a:t>、防止分散控制系统失灵及热工保护拒动事故。</a:t>
            </a:r>
            <a:r>
              <a:rPr lang="zh-CN" altLang="en-US" sz="2400" dirty="0">
                <a:solidFill>
                  <a:srgbClr val="C00000"/>
                </a:solidFill>
              </a:rPr>
              <a:t>分散控制系统</a:t>
            </a:r>
            <a:r>
              <a:rPr lang="en-US" altLang="zh-CN" sz="2400" dirty="0">
                <a:solidFill>
                  <a:srgbClr val="C00000"/>
                </a:solidFill>
              </a:rPr>
              <a:t>(DCS)</a:t>
            </a:r>
            <a:r>
              <a:rPr lang="zh-CN" altLang="en-US" sz="2400" dirty="0">
                <a:solidFill>
                  <a:srgbClr val="C00000"/>
                </a:solidFill>
              </a:rPr>
              <a:t>已是大型火电机组标准配制，制定反措要求势在必行。</a:t>
            </a:r>
            <a:endParaRPr lang="zh-CN" altLang="en-US" sz="2400" dirty="0">
              <a:solidFill>
                <a:srgbClr val="C00000"/>
              </a:solidFill>
            </a:endParaRPr>
          </a:p>
          <a:p>
            <a:pPr>
              <a:buNone/>
            </a:pPr>
            <a:r>
              <a:rPr lang="en-US" altLang="zh-CN" sz="2400" b="1" dirty="0">
                <a:solidFill>
                  <a:srgbClr val="C00000"/>
                </a:solidFill>
              </a:rPr>
              <a:t>       4</a:t>
            </a:r>
            <a:r>
              <a:rPr lang="zh-CN" altLang="en-US" sz="2400" b="1" dirty="0">
                <a:solidFill>
                  <a:srgbClr val="C00000"/>
                </a:solidFill>
              </a:rPr>
              <a:t>、防止枢纽变电所全停事故。</a:t>
            </a:r>
            <a:endParaRPr lang="zh-CN" altLang="en-US" sz="2400" dirty="0">
              <a:solidFill>
                <a:srgbClr val="C00000"/>
              </a:solidFill>
            </a:endParaRPr>
          </a:p>
          <a:p>
            <a:pPr>
              <a:buNone/>
            </a:pPr>
            <a:r>
              <a:rPr lang="en-US" altLang="zh-CN" sz="2400" b="1" dirty="0">
                <a:solidFill>
                  <a:srgbClr val="C00000"/>
                </a:solidFill>
              </a:rPr>
              <a:t>       5</a:t>
            </a:r>
            <a:r>
              <a:rPr lang="zh-CN" altLang="en-US" sz="2400" b="1" dirty="0">
                <a:solidFill>
                  <a:srgbClr val="C00000"/>
                </a:solidFill>
              </a:rPr>
              <a:t>、防止重大环境污染事故。</a:t>
            </a:r>
            <a:r>
              <a:rPr lang="zh-CN" altLang="en-US" sz="2400" dirty="0">
                <a:solidFill>
                  <a:srgbClr val="C00000"/>
                </a:solidFill>
              </a:rPr>
              <a:t>防止重大环境污染措施有三</a:t>
            </a:r>
            <a:r>
              <a:rPr lang="zh-CN" altLang="en-US" sz="2400" dirty="0">
                <a:solidFill>
                  <a:srgbClr val="C00000"/>
                </a:solidFill>
              </a:rPr>
              <a:t>方面，一是要对电厂使用的对环境危害很大的物质，如酸、碱、探伤用放射性物质，要进行严格、妥善保管；二是要防止锅炉酸洗液体的随意排放；三是防止火电厂灰场灰坝坍塌事故等。</a:t>
            </a:r>
            <a:endParaRPr lang="zh-CN" altLang="en-US" sz="2400" dirty="0">
              <a:solidFill>
                <a:srgbClr val="C00000"/>
              </a:solidFill>
            </a:endParaRPr>
          </a:p>
        </p:txBody>
      </p:sp>
    </p:spTree>
  </p:cSld>
  <p:clrMapOvr>
    <a:masterClrMapping/>
  </p:clrMapOvr>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41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641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6419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6419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（五）如何认真贯彻落实二十五项重点反措</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、二十五项反措并不替代全部反事故技术措施。各单位组织学习贯彻中应对照原来两本（反事故技术措施汇编），以及国家电力公司编写的《</a:t>
            </a:r>
            <a:r>
              <a:rPr lang="zh-CN" altLang="en-US" sz="2400" dirty="0">
                <a:solidFill>
                  <a:srgbClr val="002060"/>
                </a:solidFill>
              </a:rPr>
              <a:t>防止电力生产重大事故的二十五项重点要求》辅导教材，制订具体的反事故措施，认真贯彻落实。</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、在每年编制安、反措计划和定期修编现场规程中，应先组织学习二十五项反措：然后提出本单位安全、反事故措施计划。</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、在春、秋两季安全大检查及定期安全活动中，要将二十五项反措作为重要检查内容，作为设备检查评价的主要依据。</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、结合安全性评价一并进行对二十五项反措检查落实，安全性评价项目和考评内容依据是二十五项反措；为此企业开展安全性评价工作，必须对二十五项反措落实进行认真检对照评价。</a:t>
            </a:r>
            <a:endParaRPr lang="zh-CN" altLang="en-US" sz="2400" dirty="0">
              <a:solidFill>
                <a:srgbClr val="002060"/>
              </a:solidFill>
            </a:endParaRPr>
          </a:p>
        </p:txBody>
      </p:sp>
    </p:spTree>
  </p:cSld>
  <p:clrMapOvr>
    <a:masterClrMapping/>
  </p:clrMapOvr>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2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652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6522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6522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二、怎样编制安、反措施计划</a:t>
            </a:r>
            <a:endParaRPr lang="zh-CN" altLang="en-US" sz="2400" dirty="0">
              <a:solidFill>
                <a:srgbClr val="C00000"/>
              </a:solidFill>
            </a:endParaRPr>
          </a:p>
          <a:p>
            <a:pPr>
              <a:buNone/>
            </a:pPr>
            <a:r>
              <a:rPr lang="zh-CN" altLang="en-US" sz="2400" b="1" dirty="0">
                <a:solidFill>
                  <a:srgbClr val="C00000"/>
                </a:solidFill>
              </a:rPr>
              <a:t>      （一）什么是安措、反措计划</a:t>
            </a:r>
            <a:endParaRPr lang="zh-CN" altLang="en-US" sz="2400" dirty="0">
              <a:solidFill>
                <a:srgbClr val="C00000"/>
              </a:solidFill>
            </a:endParaRPr>
          </a:p>
          <a:p>
            <a:pPr>
              <a:buNone/>
            </a:pPr>
            <a:r>
              <a:rPr lang="zh-CN" altLang="en-US" sz="2400" dirty="0">
                <a:solidFill>
                  <a:srgbClr val="C00000"/>
                </a:solidFill>
              </a:rPr>
              <a:t>          安措、反措计划的全称是安全技术措施（劳动保护措施）计划、反事故措施计划；是电力企业组织职工进行反事故斗争工作，改善劳动条件，防止人身事故搞好劳动保护的重要方法。企业通过安措、反措执行做到有预见、有重点、有计划地消灭人身事故和设备事故，消除电力生产中存在的各种不安全因素，保证安全生产。五十年代全国电力部门都实施了“两措”，效果很好。</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、安全技术措施计划。</a:t>
            </a:r>
            <a:r>
              <a:rPr lang="zh-CN" altLang="en-US" sz="2400" dirty="0">
                <a:solidFill>
                  <a:srgbClr val="C00000"/>
                </a:solidFill>
              </a:rPr>
              <a:t>安全技术措施是指：为消除生产过程中的不安全因素、防止伤害和职业危害、改善劳动条件和保证生产安全所采取的技术措施。安全技术措施是安全管理工作的重要组成部分，对于实现安全生产，保护职工的安全与健康有很重要的意义。</a:t>
            </a:r>
            <a:endParaRPr lang="zh-CN" altLang="en-US" sz="2400" dirty="0">
              <a:solidFill>
                <a:srgbClr val="C00000"/>
              </a:solidFill>
            </a:endParaRPr>
          </a:p>
        </p:txBody>
      </p:sp>
    </p:spTree>
  </p:cSld>
  <p:clrMapOvr>
    <a:masterClrMapping/>
  </p:clrMapOvr>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662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6624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6624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C00000"/>
                </a:solidFill>
              </a:rPr>
              <a:t>安全技术措施主要有三方面的措施</a:t>
            </a:r>
            <a:r>
              <a:rPr lang="zh-CN" altLang="en-US" sz="2400" dirty="0">
                <a:solidFill>
                  <a:srgbClr val="C00000"/>
                </a:solidFill>
              </a:rPr>
              <a:t>。①安全技术措施方面，采取以防止工伤事故为目的技术措施。②工业卫生方面，采取以防止职业危害，保护职工健康为目的的技术措施。③安全宣传教育方面，用以提高职工的安全知识水平和增长安全操作技能，实现安全技术措施的主要手段是编制和贯彻实施安全技术措施计划。</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2</a:t>
            </a:r>
            <a:r>
              <a:rPr lang="zh-CN" altLang="en-US" sz="2400" b="1" dirty="0">
                <a:solidFill>
                  <a:srgbClr val="C00000"/>
                </a:solidFill>
              </a:rPr>
              <a:t>、反事故技术措施计划。</a:t>
            </a:r>
            <a:r>
              <a:rPr lang="zh-CN" altLang="en-US" sz="2400" dirty="0">
                <a:solidFill>
                  <a:srgbClr val="C00000"/>
                </a:solidFill>
              </a:rPr>
              <a:t>确保安全生产是发电企业的中心任务，为了实现这一目的，关键是要抓好反事故工作。编制和执行反事故措施计划，是把安全生产纳入科学管理轨道的手段，是有重点、有计划地组织反事故斗争的重要方法，目的是迅速消除每个阶段生产运行中所存在的不安全情况作到有重点、有系统、有计划地预防和消灭事故。其内容包括事故对策，上级颁发的事故通报和反事故技术措施，需要消除的影响安全生产的重大设备缺陷和提高设备可靠性的重大技术改进措施等。</a:t>
            </a:r>
            <a:r>
              <a:rPr lang="en-US" altLang="zh-CN" sz="2400" dirty="0">
                <a:solidFill>
                  <a:srgbClr val="C00000"/>
                </a:solidFill>
              </a:rPr>
              <a:t>    </a:t>
            </a:r>
            <a:endParaRPr lang="zh-CN" altLang="en-US" sz="2400" dirty="0">
              <a:solidFill>
                <a:srgbClr val="C00000"/>
              </a:solidFill>
            </a:endParaRPr>
          </a:p>
        </p:txBody>
      </p:sp>
    </p:spTree>
  </p:cSld>
  <p:clrMapOvr>
    <a:masterClrMapping/>
  </p:clrMapOvr>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72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672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6726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67269"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800" b="1">
                <a:solidFill>
                  <a:srgbClr val="002060"/>
                </a:solidFill>
              </a:rPr>
              <a:t>      </a:t>
            </a:r>
            <a:r>
              <a:rPr lang="zh-CN" altLang="en-US" sz="2800" b="1">
                <a:solidFill>
                  <a:srgbClr val="002060"/>
                </a:solidFill>
              </a:rPr>
              <a:t>（二）两措计划的编制要求</a:t>
            </a:r>
            <a:endParaRPr lang="zh-CN" altLang="en-US" sz="2800">
              <a:solidFill>
                <a:srgbClr val="002060"/>
              </a:solidFill>
            </a:endParaRPr>
          </a:p>
          <a:p>
            <a:pPr>
              <a:buNone/>
            </a:pPr>
            <a:r>
              <a:rPr lang="zh-CN" altLang="en-US" sz="2800">
                <a:solidFill>
                  <a:srgbClr val="002060"/>
                </a:solidFill>
              </a:rPr>
              <a:t>       两措计划的编制对一个电力企业来讲是一件大事，关系到全年安全工作的方向和具体任务，必须列为企业的一项重要工作来抓。整个编制工作应在生产副总经理（总工程师）的领导下进行，具体编制工作由安全监督部门会同生技部门共同负责组织各生产单位编制。安全技术劳动保护措施计划的编制还应邀请工会主席或劳动保护委员会主任参加共同讨论研究确定。计划的编制工作最好在八、九月份开始，三季度末完成，以便其它年计划的编制，如大修计划、更改计划等。</a:t>
            </a:r>
            <a:endParaRPr lang="zh-CN" altLang="en-US" sz="2800">
              <a:solidFill>
                <a:srgbClr val="002060"/>
              </a:solidFill>
            </a:endParaRPr>
          </a:p>
        </p:txBody>
      </p:sp>
    </p:spTree>
  </p:cSld>
  <p:clrMapOvr>
    <a:masterClrMapping/>
  </p:clrMapOvr>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82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682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6829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6829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B90000"/>
                </a:solidFill>
              </a:rPr>
              <a:t>      </a:t>
            </a:r>
            <a:r>
              <a:rPr lang="en-US" altLang="zh-CN" sz="2400" b="1" dirty="0">
                <a:solidFill>
                  <a:srgbClr val="B90000"/>
                </a:solidFill>
              </a:rPr>
              <a:t>(1)</a:t>
            </a:r>
            <a:r>
              <a:rPr lang="zh-CN" altLang="en-US" sz="2400" b="1" dirty="0">
                <a:solidFill>
                  <a:srgbClr val="B90000"/>
                </a:solidFill>
              </a:rPr>
              <a:t>、编制两措计划的依据：</a:t>
            </a:r>
            <a:endParaRPr lang="zh-CN" altLang="en-US" sz="2400" dirty="0">
              <a:solidFill>
                <a:srgbClr val="B90000"/>
              </a:solidFill>
            </a:endParaRPr>
          </a:p>
          <a:p>
            <a:pPr>
              <a:buNone/>
            </a:pPr>
            <a:r>
              <a:rPr lang="zh-CN" altLang="en-US" sz="2400" dirty="0">
                <a:solidFill>
                  <a:srgbClr val="B90000"/>
                </a:solidFill>
              </a:rPr>
              <a:t>       ①国家颁发的劳动保护法令、规章、标准以及上级部</a:t>
            </a:r>
            <a:r>
              <a:rPr lang="zh-CN" altLang="en-US" sz="2400" dirty="0">
                <a:solidFill>
                  <a:srgbClr val="B90000"/>
                </a:solidFill>
              </a:rPr>
              <a:t>门颁发的电力工业技术管理法规，电业安全工作规程，各种反事故措施和安全生产通报在本单位应执行内容，</a:t>
            </a:r>
            <a:endParaRPr lang="zh-CN" altLang="en-US" sz="2400" dirty="0">
              <a:solidFill>
                <a:srgbClr val="B90000"/>
              </a:solidFill>
            </a:endParaRPr>
          </a:p>
          <a:p>
            <a:pPr>
              <a:buNone/>
            </a:pPr>
            <a:r>
              <a:rPr lang="zh-CN" altLang="en-US" sz="2400" dirty="0">
                <a:solidFill>
                  <a:srgbClr val="B90000"/>
                </a:solidFill>
              </a:rPr>
              <a:t>       ②本单位的安全分析、日常检查及安全大检查中所指出的问题和发现的安全生产漏．漏和设备缺陷、威胁安全生产应采取的措施。</a:t>
            </a:r>
            <a:endParaRPr lang="zh-CN" altLang="en-US" sz="2400" dirty="0">
              <a:solidFill>
                <a:srgbClr val="B90000"/>
              </a:solidFill>
            </a:endParaRPr>
          </a:p>
          <a:p>
            <a:pPr>
              <a:buNone/>
            </a:pPr>
            <a:r>
              <a:rPr lang="zh-CN" altLang="en-US" sz="2400" dirty="0">
                <a:solidFill>
                  <a:srgbClr val="B90000"/>
                </a:solidFill>
              </a:rPr>
              <a:t>       ③本单位发生的事故教训，应采取的事故对策以及外单位的事故教训本单位应采取的防止措施，</a:t>
            </a:r>
            <a:endParaRPr lang="zh-CN" altLang="en-US" sz="2400" dirty="0">
              <a:solidFill>
                <a:srgbClr val="B90000"/>
              </a:solidFill>
            </a:endParaRPr>
          </a:p>
          <a:p>
            <a:pPr>
              <a:buNone/>
            </a:pPr>
            <a:r>
              <a:rPr lang="zh-CN" altLang="en-US" sz="2400" dirty="0">
                <a:solidFill>
                  <a:srgbClr val="B90000"/>
                </a:solidFill>
              </a:rPr>
              <a:t>       ④国内外在安全生产上的先进经验，对本单位反事故工作有实际意义的措施。</a:t>
            </a:r>
            <a:endParaRPr lang="zh-CN" altLang="en-US" sz="2400" dirty="0">
              <a:solidFill>
                <a:srgbClr val="B90000"/>
              </a:solidFill>
            </a:endParaRPr>
          </a:p>
        </p:txBody>
      </p:sp>
    </p:spTree>
  </p:cSld>
  <p:clrMapOvr>
    <a:masterClrMapping/>
  </p:clrMapOvr>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93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693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6931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6931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b="1" dirty="0">
                <a:solidFill>
                  <a:srgbClr val="002060"/>
                </a:solidFill>
              </a:rPr>
              <a:t>(2)</a:t>
            </a:r>
            <a:r>
              <a:rPr lang="zh-CN" altLang="en-US" sz="2400" b="1" dirty="0">
                <a:solidFill>
                  <a:srgbClr val="002060"/>
                </a:solidFill>
              </a:rPr>
              <a:t>两措计划项目确定的原则：</a:t>
            </a:r>
            <a:endParaRPr lang="zh-CN" altLang="en-US" sz="2400" dirty="0">
              <a:solidFill>
                <a:srgbClr val="002060"/>
              </a:solidFill>
            </a:endParaRPr>
          </a:p>
          <a:p>
            <a:pPr>
              <a:buNone/>
            </a:pPr>
            <a:r>
              <a:rPr lang="zh-CN" altLang="en-US" sz="2400" dirty="0">
                <a:solidFill>
                  <a:srgbClr val="002060"/>
                </a:solidFill>
              </a:rPr>
              <a:t>       ①两措计划是以安全生产，防止事故为目的。不论是事故、障碍、轻伤或异常、未遂等现象，只要发生这些现象的因素，可能造成事故危及职工身体健康的，都应订入两措计划内。防止人身事故的措施订入安措计划，防止设备事故的措施订入反措计划。</a:t>
            </a:r>
            <a:endParaRPr lang="zh-CN" altLang="en-US" sz="2400" dirty="0">
              <a:solidFill>
                <a:srgbClr val="002060"/>
              </a:solidFill>
            </a:endParaRPr>
          </a:p>
          <a:p>
            <a:pPr>
              <a:buNone/>
            </a:pPr>
            <a:r>
              <a:rPr lang="zh-CN" altLang="en-US" sz="2400" dirty="0">
                <a:solidFill>
                  <a:srgbClr val="002060"/>
                </a:solidFill>
              </a:rPr>
              <a:t>       ②已经订入有关规程或形成制度的有关反事故工作不再订入两措计划。但贯彻这些规程制度的具体措施可以订入两措计划</a:t>
            </a:r>
            <a:r>
              <a:rPr lang="zh-CN" altLang="en-US" sz="2400" dirty="0">
                <a:solidFill>
                  <a:srgbClr val="002060"/>
                </a:solidFill>
              </a:rPr>
              <a:t>。</a:t>
            </a:r>
            <a:endParaRPr lang="zh-CN" altLang="en-US" sz="2400" dirty="0">
              <a:solidFill>
                <a:srgbClr val="002060"/>
              </a:solidFill>
            </a:endParaRPr>
          </a:p>
          <a:p>
            <a:pPr>
              <a:buNone/>
            </a:pPr>
            <a:r>
              <a:rPr lang="zh-CN" altLang="en-US" sz="2400" dirty="0">
                <a:solidFill>
                  <a:srgbClr val="002060"/>
                </a:solidFill>
              </a:rPr>
              <a:t>       ③没有具体措施，只有原则要求的不订入两措计划，</a:t>
            </a:r>
            <a:endParaRPr lang="zh-CN" altLang="en-US" sz="2400" dirty="0">
              <a:solidFill>
                <a:srgbClr val="002060"/>
              </a:solidFill>
            </a:endParaRPr>
          </a:p>
          <a:p>
            <a:pPr>
              <a:buNone/>
            </a:pPr>
            <a:r>
              <a:rPr lang="zh-CN" altLang="en-US" sz="2400" dirty="0">
                <a:solidFill>
                  <a:srgbClr val="002060"/>
                </a:solidFill>
              </a:rPr>
              <a:t>       ④一般的研究项目及没有足够根据只凭推测的问题不订入两措计划，</a:t>
            </a:r>
            <a:endParaRPr lang="zh-CN" altLang="en-US" sz="2400" dirty="0">
              <a:solidFill>
                <a:srgbClr val="002060"/>
              </a:solidFill>
            </a:endParaRPr>
          </a:p>
          <a:p>
            <a:pPr>
              <a:buNone/>
            </a:pPr>
            <a:r>
              <a:rPr lang="zh-CN" altLang="en-US" sz="2400" dirty="0">
                <a:solidFill>
                  <a:srgbClr val="002060"/>
                </a:solidFill>
              </a:rPr>
              <a:t>       ⑤器材、施工力量，经费不能落实的项目不订入两措计划。</a:t>
            </a:r>
            <a:endParaRPr lang="zh-CN" altLang="en-US" sz="2400" dirty="0">
              <a:solidFill>
                <a:srgbClr val="002060"/>
              </a:solidFill>
            </a:endParaRPr>
          </a:p>
        </p:txBody>
      </p:sp>
    </p:spTree>
  </p:cSld>
  <p:clrMapOvr>
    <a:masterClrMapping/>
  </p:clrMapOvr>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03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703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7034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70341"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a:t>      </a:t>
            </a:r>
            <a:r>
              <a:rPr lang="en-US" altLang="zh-CN" sz="2400">
                <a:solidFill>
                  <a:srgbClr val="002060"/>
                </a:solidFill>
              </a:rPr>
              <a:t>⑥</a:t>
            </a:r>
            <a:r>
              <a:rPr lang="zh-CN" altLang="en-US" sz="2400">
                <a:solidFill>
                  <a:srgbClr val="002060"/>
                </a:solidFill>
              </a:rPr>
              <a:t>购置备品、工具、仪器等不订入两措计划。</a:t>
            </a:r>
            <a:endParaRPr lang="zh-CN" altLang="en-US" sz="2400">
              <a:solidFill>
                <a:srgbClr val="002060"/>
              </a:solidFill>
            </a:endParaRPr>
          </a:p>
          <a:p>
            <a:pPr>
              <a:buNone/>
            </a:pPr>
            <a:r>
              <a:rPr lang="zh-CN" altLang="en-US" sz="2400">
                <a:solidFill>
                  <a:srgbClr val="002060"/>
                </a:solidFill>
              </a:rPr>
              <a:t>      </a:t>
            </a:r>
            <a:r>
              <a:rPr lang="en-US" altLang="zh-CN" sz="2400">
                <a:solidFill>
                  <a:srgbClr val="002060"/>
                </a:solidFill>
              </a:rPr>
              <a:t>⑦</a:t>
            </a:r>
            <a:r>
              <a:rPr lang="zh-CN" altLang="en-US" sz="2400">
                <a:solidFill>
                  <a:srgbClr val="002060"/>
                </a:solidFill>
              </a:rPr>
              <a:t>有关职工福利、劳动保护用品、保健食品，清凉饮料等计划项目不订入两措计划。</a:t>
            </a:r>
            <a:endParaRPr lang="zh-CN" altLang="en-US" sz="2400">
              <a:solidFill>
                <a:srgbClr val="002060"/>
              </a:solidFill>
            </a:endParaRPr>
          </a:p>
          <a:p>
            <a:pPr>
              <a:buNone/>
            </a:pPr>
            <a:r>
              <a:rPr lang="zh-CN" altLang="en-US" sz="2400">
                <a:solidFill>
                  <a:srgbClr val="002060"/>
                </a:solidFill>
              </a:rPr>
              <a:t>      </a:t>
            </a:r>
            <a:r>
              <a:rPr lang="en-US" altLang="zh-CN" sz="2400">
                <a:solidFill>
                  <a:srgbClr val="002060"/>
                </a:solidFill>
              </a:rPr>
              <a:t>⑧</a:t>
            </a:r>
            <a:r>
              <a:rPr lang="zh-CN" altLang="en-US" sz="2400">
                <a:solidFill>
                  <a:srgbClr val="002060"/>
                </a:solidFill>
              </a:rPr>
              <a:t>大修的标准项目所规定的工作，不订入“两措”计划，以防止事故为目的非标准项目，可以订入两措计刘。总之两措计她的项目必须是以反事故为目的，有具体行之有效措施，经济上可行的重点项目，不能泛泛地把一切安全工作都订入两措讲划。两措计划一定要针对性强，通过这些措施要消灭哪些事故，解决哪些安全生产中的关键问题。要根据必需与可能，分清轻重缓急，抓住重点，集中力量，每年解决几个问题，效果要明显，防止不分主次，分散力量，厚厚一本，不解决太大问题的作法。</a:t>
            </a:r>
            <a:endParaRPr lang="zh-CN" altLang="en-US" sz="2400">
              <a:solidFill>
                <a:srgbClr val="002060"/>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17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174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31749" name="Rectangle 3"/>
          <p:cNvSpPr>
            <a:spLocks noGrp="1"/>
          </p:cNvSpPr>
          <p:nvPr>
            <p:ph type="body" idx="4294967295"/>
          </p:nvPr>
        </p:nvSpPr>
        <p:spPr>
          <a:xfrm>
            <a:off x="1524000" y="1571625"/>
            <a:ext cx="8786813" cy="5286375"/>
          </a:xfrm>
          <a:ln/>
        </p:spPr>
        <p:txBody>
          <a:bodyPr vert="horz" wrap="square" anchor="t" anchorCtr="0"/>
          <a:p>
            <a:pPr>
              <a:buNone/>
            </a:pPr>
            <a:r>
              <a:rPr lang="zh-CN" altLang="en-US" sz="2400" dirty="0"/>
              <a:t>   </a:t>
            </a:r>
            <a:r>
              <a:rPr lang="en-US" altLang="zh-CN" sz="2400" dirty="0"/>
              <a:t> </a:t>
            </a:r>
            <a:r>
              <a:rPr lang="zh-CN" altLang="en-US" sz="2400" dirty="0"/>
              <a:t> </a:t>
            </a:r>
            <a:r>
              <a:rPr lang="en-US" altLang="zh-CN" sz="4400" dirty="0">
                <a:solidFill>
                  <a:srgbClr val="C00000"/>
                </a:solidFill>
              </a:rPr>
              <a:t>21</a:t>
            </a:r>
            <a:r>
              <a:rPr lang="zh-CN" altLang="en-US" sz="4400" dirty="0">
                <a:solidFill>
                  <a:srgbClr val="C00000"/>
                </a:solidFill>
              </a:rPr>
              <a:t>、</a:t>
            </a:r>
            <a:r>
              <a:rPr lang="en-US" altLang="zh-CN" sz="4400" dirty="0">
                <a:solidFill>
                  <a:srgbClr val="C00000"/>
                </a:solidFill>
              </a:rPr>
              <a:t>2012</a:t>
            </a:r>
            <a:r>
              <a:rPr lang="zh-CN" altLang="en-US" sz="4400" dirty="0">
                <a:solidFill>
                  <a:srgbClr val="C00000"/>
                </a:solidFill>
              </a:rPr>
              <a:t>年</a:t>
            </a:r>
            <a:r>
              <a:rPr lang="en-US" altLang="zh-CN" sz="4400" dirty="0">
                <a:solidFill>
                  <a:srgbClr val="FF0000"/>
                </a:solidFill>
              </a:rPr>
              <a:t>4</a:t>
            </a:r>
            <a:r>
              <a:rPr lang="zh-CN" altLang="en-US" sz="4400" dirty="0">
                <a:solidFill>
                  <a:srgbClr val="FF0000"/>
                </a:solidFill>
              </a:rPr>
              <a:t>月</a:t>
            </a:r>
            <a:r>
              <a:rPr lang="en-US" altLang="zh-CN" sz="4400" dirty="0">
                <a:solidFill>
                  <a:srgbClr val="FF0000"/>
                </a:solidFill>
              </a:rPr>
              <a:t>2</a:t>
            </a:r>
            <a:r>
              <a:rPr lang="zh-CN" altLang="en-US" sz="4400" dirty="0">
                <a:solidFill>
                  <a:srgbClr val="FF0000"/>
                </a:solidFill>
              </a:rPr>
              <a:t>日，东方电气集团东方锅炉股份有限公司分包单位中国化学工程第七建设有限公司在南方某某发电厂（容量</a:t>
            </a:r>
            <a:r>
              <a:rPr lang="en-US" altLang="zh-CN" sz="4400" dirty="0">
                <a:solidFill>
                  <a:srgbClr val="FF0000"/>
                </a:solidFill>
              </a:rPr>
              <a:t>2×30</a:t>
            </a:r>
            <a:r>
              <a:rPr lang="zh-CN" altLang="en-US" sz="4400" dirty="0">
                <a:solidFill>
                  <a:srgbClr val="FF0000"/>
                </a:solidFill>
              </a:rPr>
              <a:t>万千瓦）进行脱硝改造施工过程中，</a:t>
            </a:r>
            <a:r>
              <a:rPr lang="en-US" altLang="zh-CN" sz="4400" dirty="0">
                <a:solidFill>
                  <a:srgbClr val="FF0000"/>
                </a:solidFill>
              </a:rPr>
              <a:t>1</a:t>
            </a:r>
            <a:r>
              <a:rPr lang="zh-CN" altLang="en-US" sz="4400" dirty="0">
                <a:solidFill>
                  <a:srgbClr val="FF0000"/>
                </a:solidFill>
              </a:rPr>
              <a:t>名作业人员发生高处坠落死亡。</a:t>
            </a:r>
            <a:r>
              <a:rPr lang="en-US" altLang="zh-CN" sz="4400" dirty="0">
                <a:solidFill>
                  <a:srgbClr val="FF0000"/>
                </a:solidFill>
              </a:rPr>
              <a:t> </a:t>
            </a:r>
            <a:endParaRPr lang="zh-CN" altLang="en-US" sz="4400" dirty="0">
              <a:solidFill>
                <a:srgbClr val="FF0000"/>
              </a:solidFill>
            </a:endParaRPr>
          </a:p>
          <a:p>
            <a:pPr>
              <a:buNone/>
            </a:pPr>
            <a:endParaRPr lang="zh-CN" altLang="en-US" sz="4400" dirty="0">
              <a:solidFill>
                <a:srgbClr val="C00000"/>
              </a:solidFill>
            </a:endParaRPr>
          </a:p>
          <a:p>
            <a:pPr>
              <a:buNone/>
            </a:pPr>
            <a:endParaRPr lang="zh-CN" altLang="en-US" sz="2400" dirty="0">
              <a:solidFill>
                <a:srgbClr val="FF0000"/>
              </a:solidFill>
            </a:endParaRPr>
          </a:p>
          <a:p>
            <a:pPr>
              <a:buNone/>
            </a:pPr>
            <a:endParaRPr lang="zh-CN" altLang="en-US" sz="2400" b="1" dirty="0">
              <a:solidFill>
                <a:srgbClr val="FF0000"/>
              </a:solidFill>
            </a:endParaRPr>
          </a:p>
          <a:p>
            <a:pPr eaLnBrk="1" hangingPunct="1">
              <a:buNone/>
            </a:pPr>
            <a:endParaRPr lang="zh-CN" altLang="en-US" sz="2400" b="1" dirty="0">
              <a:solidFill>
                <a:srgbClr val="C00000"/>
              </a:solidFill>
            </a:endParaRPr>
          </a:p>
          <a:p>
            <a:pPr eaLnBrk="1" hangingPunct="1">
              <a:buNone/>
            </a:pPr>
            <a:endParaRPr lang="zh-CN" altLang="en-US" sz="2400" b="1" dirty="0">
              <a:solidFill>
                <a:srgbClr val="C00000"/>
              </a:solidFill>
            </a:endParaRPr>
          </a:p>
          <a:p>
            <a:pPr eaLnBrk="1" hangingPunct="1">
              <a:buNone/>
            </a:pPr>
            <a:endParaRPr lang="zh-CN" altLang="en-US" sz="2400" b="1" dirty="0"/>
          </a:p>
        </p:txBody>
      </p:sp>
    </p:spTree>
  </p:cSld>
  <p:clrMapOvr>
    <a:masterClrMapping/>
  </p:clrMapOvr>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13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713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7136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7136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solidFill>
                  <a:srgbClr val="C00000"/>
                </a:solidFill>
              </a:rPr>
              <a:t>(3)</a:t>
            </a:r>
            <a:r>
              <a:rPr lang="zh-CN" altLang="en-US" sz="2400" b="1" dirty="0">
                <a:solidFill>
                  <a:srgbClr val="C00000"/>
                </a:solidFill>
              </a:rPr>
              <a:t>两措计划的编制步骤和方法：</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zh-CN" altLang="en-US" sz="2400" dirty="0">
                <a:solidFill>
                  <a:srgbClr val="C00000"/>
                </a:solidFill>
              </a:rPr>
              <a:t>①在基层编制下一年度的两措计划之前，厂有关职能部门应根据本年度的事故分析果以及其他安全生产工作的要求，提出全厂及重点单位的下一年度的反事故重点要求两措计划的编制提纲。</a:t>
            </a:r>
            <a:endParaRPr lang="zh-CN" altLang="en-US" sz="2400" dirty="0">
              <a:solidFill>
                <a:srgbClr val="C00000"/>
              </a:solidFill>
            </a:endParaRPr>
          </a:p>
          <a:p>
            <a:pPr>
              <a:buNone/>
            </a:pPr>
            <a:r>
              <a:rPr lang="zh-CN" altLang="en-US" sz="2400" dirty="0">
                <a:solidFill>
                  <a:srgbClr val="C00000"/>
                </a:solidFill>
              </a:rPr>
              <a:t>        ②企业有关职能处室，根据本企业的安全分析，事故，障碍分析结果和上级部门出的重点反事故措施要求，拟定出下一年度两措计划编制提纲和具体要求，下达给各生产车间组织编制。</a:t>
            </a:r>
            <a:endParaRPr lang="zh-CN" altLang="en-US" sz="2400" dirty="0">
              <a:solidFill>
                <a:srgbClr val="C00000"/>
              </a:solidFill>
            </a:endParaRPr>
          </a:p>
          <a:p>
            <a:pPr>
              <a:buNone/>
            </a:pPr>
            <a:r>
              <a:rPr lang="zh-CN" altLang="en-US" sz="2400" dirty="0">
                <a:solidFill>
                  <a:srgbClr val="C00000"/>
                </a:solidFill>
              </a:rPr>
              <a:t>        ③编制单位分析本单位的事故、障碍、异常不安全因素，收集各种编制两措计划的所需资料，根据公司下达的编制提纲和具体要求，组织工人、技术人员和干部分析、讨论、研究，提出本</a:t>
            </a:r>
            <a:r>
              <a:rPr lang="zh-CN" altLang="en-US" sz="2400" dirty="0">
                <a:solidFill>
                  <a:srgbClr val="C00000"/>
                </a:solidFill>
              </a:rPr>
              <a:t>车间下年度的两措计划的全部项目，并组织职工讨论这些项目，提出具体行之有效的措施，然后汇总审核，正式编制出本单位的下一年度的，两措计划。</a:t>
            </a:r>
            <a:endParaRPr lang="zh-CN" altLang="en-US" sz="2400" dirty="0">
              <a:solidFill>
                <a:srgbClr val="C00000"/>
              </a:solidFill>
            </a:endParaRPr>
          </a:p>
        </p:txBody>
      </p:sp>
    </p:spTree>
  </p:cSld>
  <p:clrMapOvr>
    <a:masterClrMapping/>
  </p:clrMapOvr>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23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723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7238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72389"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800"/>
              <a:t>       </a:t>
            </a:r>
            <a:r>
              <a:rPr lang="en-US" altLang="zh-CN" sz="2800">
                <a:solidFill>
                  <a:srgbClr val="C00000"/>
                </a:solidFill>
              </a:rPr>
              <a:t>④</a:t>
            </a:r>
            <a:r>
              <a:rPr lang="zh-CN" altLang="en-US" sz="2800">
                <a:solidFill>
                  <a:srgbClr val="C00000"/>
                </a:solidFill>
              </a:rPr>
              <a:t>安全监督部门受生产副总经理的委托，组织生产技术、材料供应、财务、劳动工资等部门共同审核两措计划，并将各单位的主要两措计划项目汇总编制本企业下一年度的反事故措施计划安全技术劳动保护措施计划。</a:t>
            </a:r>
            <a:endParaRPr lang="zh-CN" altLang="en-US" sz="2800">
              <a:solidFill>
                <a:srgbClr val="C00000"/>
              </a:solidFill>
            </a:endParaRPr>
          </a:p>
          <a:p>
            <a:pPr>
              <a:buNone/>
            </a:pPr>
            <a:r>
              <a:rPr lang="zh-CN" altLang="en-US" sz="2800">
                <a:solidFill>
                  <a:srgbClr val="C00000"/>
                </a:solidFill>
              </a:rPr>
              <a:t>       </a:t>
            </a:r>
            <a:r>
              <a:rPr lang="en-US" altLang="zh-CN" sz="2800">
                <a:solidFill>
                  <a:srgbClr val="C00000"/>
                </a:solidFill>
              </a:rPr>
              <a:t>⑤</a:t>
            </a:r>
            <a:r>
              <a:rPr lang="zh-CN" altLang="en-US" sz="2800">
                <a:solidFill>
                  <a:srgbClr val="C00000"/>
                </a:solidFill>
              </a:rPr>
              <a:t>生产副总经理（总工程师）正式审批本企业下一年度的两措计划行，报送集团公司有关处室各一份，安全技术劳动保护措施计划还需报送当地：动部门一份，同时将已批准的各单位两措计划正式下达各单位执行。</a:t>
            </a:r>
            <a:endParaRPr lang="zh-CN" altLang="en-US" sz="2800">
              <a:solidFill>
                <a:srgbClr val="C00000"/>
              </a:solidFill>
            </a:endParaRPr>
          </a:p>
          <a:p>
            <a:pPr>
              <a:buNone/>
            </a:pPr>
            <a:r>
              <a:rPr lang="zh-CN" altLang="en-US" sz="2800">
                <a:solidFill>
                  <a:srgbClr val="C00000"/>
                </a:solidFill>
              </a:rPr>
              <a:t>       </a:t>
            </a:r>
            <a:r>
              <a:rPr lang="en-US" altLang="zh-CN" sz="2800">
                <a:solidFill>
                  <a:srgbClr val="C00000"/>
                </a:solidFill>
              </a:rPr>
              <a:t>⑥</a:t>
            </a:r>
            <a:r>
              <a:rPr lang="zh-CN" altLang="en-US" sz="2800">
                <a:solidFill>
                  <a:srgbClr val="C00000"/>
                </a:solidFill>
              </a:rPr>
              <a:t>在审核编制本企业安全技术劳动保护措施计划时，应请工会主席或劳动保护委员会主任参加。</a:t>
            </a:r>
            <a:endParaRPr lang="zh-CN" altLang="en-US" sz="2800">
              <a:solidFill>
                <a:srgbClr val="C00000"/>
              </a:solidFill>
            </a:endParaRPr>
          </a:p>
        </p:txBody>
      </p:sp>
    </p:spTree>
  </p:cSld>
  <p:clrMapOvr>
    <a:masterClrMapping/>
  </p:clrMapOvr>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34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734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7341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7341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a:t>
            </a:r>
            <a:r>
              <a:rPr lang="en-US" altLang="zh-CN" sz="2400" b="1" dirty="0">
                <a:solidFill>
                  <a:srgbClr val="002060"/>
                </a:solidFill>
              </a:rPr>
              <a:t>(4)</a:t>
            </a:r>
            <a:r>
              <a:rPr lang="zh-CN" altLang="en-US" sz="2400" b="1" dirty="0">
                <a:solidFill>
                  <a:srgbClr val="002060"/>
                </a:solidFill>
              </a:rPr>
              <a:t>两措计划的执行与监督：</a:t>
            </a:r>
            <a:endParaRPr lang="zh-CN" altLang="en-US" sz="2400" dirty="0">
              <a:solidFill>
                <a:srgbClr val="002060"/>
              </a:solidFill>
            </a:endParaRPr>
          </a:p>
          <a:p>
            <a:pPr>
              <a:buNone/>
            </a:pPr>
            <a:r>
              <a:rPr lang="zh-CN" altLang="en-US" sz="2400" dirty="0">
                <a:solidFill>
                  <a:srgbClr val="002060"/>
                </a:solidFill>
              </a:rPr>
              <a:t>       ①两措计划正式批准后，在生产副总经理的领导下，将有关项目纳入年度的检修计划、工程计划、供应计划、财务计划中去。</a:t>
            </a:r>
            <a:endParaRPr lang="zh-CN" altLang="en-US" sz="2400" dirty="0">
              <a:solidFill>
                <a:srgbClr val="002060"/>
              </a:solidFill>
            </a:endParaRPr>
          </a:p>
          <a:p>
            <a:pPr>
              <a:buNone/>
            </a:pPr>
            <a:r>
              <a:rPr lang="zh-CN" altLang="en-US" sz="2400" dirty="0">
                <a:solidFill>
                  <a:srgbClr val="002060"/>
                </a:solidFill>
              </a:rPr>
              <a:t>       ②执行单位在制定月度工作计划时，必须把当月应执行的两措计划项目，列入当月的工作计划中去，以保证两措计划的完成。</a:t>
            </a:r>
            <a:endParaRPr lang="zh-CN" altLang="en-US" sz="2400" dirty="0">
              <a:solidFill>
                <a:srgbClr val="002060"/>
              </a:solidFill>
            </a:endParaRPr>
          </a:p>
          <a:p>
            <a:pPr>
              <a:buNone/>
            </a:pPr>
            <a:r>
              <a:rPr lang="zh-CN" altLang="en-US" sz="2400" dirty="0">
                <a:solidFill>
                  <a:srgbClr val="002060"/>
                </a:solidFill>
              </a:rPr>
              <a:t>       ③企业应把各生产</a:t>
            </a:r>
            <a:r>
              <a:rPr lang="zh-CN" altLang="en-US" sz="2400" dirty="0">
                <a:solidFill>
                  <a:srgbClr val="002060"/>
                </a:solidFill>
              </a:rPr>
              <a:t>部门每月完成两措计划的情况、两措计划的完成率，列为经济责任制考核的主要指标之一。</a:t>
            </a:r>
            <a:endParaRPr lang="zh-CN" altLang="en-US" sz="2400" dirty="0">
              <a:solidFill>
                <a:srgbClr val="002060"/>
              </a:solidFill>
            </a:endParaRPr>
          </a:p>
          <a:p>
            <a:pPr>
              <a:buNone/>
            </a:pPr>
            <a:r>
              <a:rPr lang="zh-CN" altLang="en-US" sz="2400" dirty="0">
                <a:solidFill>
                  <a:srgbClr val="002060"/>
                </a:solidFill>
              </a:rPr>
              <a:t>       ④企业安全监督部门每月应全面掌握各单位两措计划．划的完成情况及其效果的评价，向企业总工程师汇报。</a:t>
            </a:r>
            <a:endParaRPr lang="zh-CN" altLang="en-US" sz="2400" dirty="0">
              <a:solidFill>
                <a:srgbClr val="002060"/>
              </a:solidFill>
            </a:endParaRPr>
          </a:p>
          <a:p>
            <a:pPr>
              <a:buNone/>
            </a:pPr>
            <a:r>
              <a:rPr lang="zh-CN" altLang="en-US" sz="2400" dirty="0">
                <a:solidFill>
                  <a:srgbClr val="002060"/>
                </a:solidFill>
              </a:rPr>
              <a:t>       ⑤企业安全监督部门每季、年应做好执行两措计划的总结，向企业领导及上级机关提出书面报告。</a:t>
            </a:r>
            <a:endParaRPr lang="zh-CN" altLang="en-US" sz="2400" dirty="0">
              <a:solidFill>
                <a:srgbClr val="002060"/>
              </a:solidFill>
            </a:endParaRPr>
          </a:p>
        </p:txBody>
      </p:sp>
    </p:spTree>
  </p:cSld>
  <p:clrMapOvr>
    <a:masterClrMapping/>
  </p:clrMapOvr>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44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744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7443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7443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（四）企业根据具体情况应编制以下特殊的安全技术措施</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、具有易燃易爆性质的要害部位（明火禁区）的安全防火措施和规定，</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、重要工序：汽机扣大盖、发电机穿转子、大型变压器抽芯检查、大电机干燥及耐压试验、高压厂用电设备带电，锅炉水压试验、锅炉升压定锭，机组大修后启动试验等的安全措施规定。</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、特殊作业如：大件起吊运输、高空及带电作业、制粉系统检修、汽水油系统带压抢修、地下管道及容器内作业。</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、季节性的安全措施规定（如：防汛、防冻、防雷等安全措施）。</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、机组的</a:t>
            </a:r>
            <a:r>
              <a:rPr lang="en-US" altLang="zh-CN" sz="2400" dirty="0">
                <a:solidFill>
                  <a:srgbClr val="C00000"/>
                </a:solidFill>
              </a:rPr>
              <a:t>A</a:t>
            </a:r>
            <a:r>
              <a:rPr lang="zh-CN" altLang="en-US" sz="2400" dirty="0">
                <a:solidFill>
                  <a:srgbClr val="C00000"/>
                </a:solidFill>
              </a:rPr>
              <a:t>、</a:t>
            </a:r>
            <a:r>
              <a:rPr lang="en-US" altLang="zh-CN" sz="2400" dirty="0">
                <a:solidFill>
                  <a:srgbClr val="C00000"/>
                </a:solidFill>
              </a:rPr>
              <a:t>B</a:t>
            </a:r>
            <a:r>
              <a:rPr lang="zh-CN" altLang="en-US" sz="2400" dirty="0">
                <a:solidFill>
                  <a:srgbClr val="C00000"/>
                </a:solidFill>
              </a:rPr>
              <a:t>、</a:t>
            </a:r>
            <a:r>
              <a:rPr lang="en-US" altLang="zh-CN" sz="2400" dirty="0">
                <a:solidFill>
                  <a:srgbClr val="C00000"/>
                </a:solidFill>
              </a:rPr>
              <a:t>C</a:t>
            </a:r>
            <a:r>
              <a:rPr lang="zh-CN" altLang="en-US" sz="2400" dirty="0">
                <a:solidFill>
                  <a:srgbClr val="C00000"/>
                </a:solidFill>
              </a:rPr>
              <a:t>级检修安全措施、组织措施和技术措施。</a:t>
            </a:r>
            <a:endParaRPr lang="zh-CN" altLang="en-US" sz="2400" dirty="0">
              <a:solidFill>
                <a:srgbClr val="C00000"/>
              </a:solidFill>
            </a:endParaRPr>
          </a:p>
        </p:txBody>
      </p:sp>
    </p:spTree>
  </p:cSld>
  <p:clrMapOvr>
    <a:masterClrMapping/>
  </p:clrMapOvr>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4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754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7546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75461"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800" b="1"/>
              <a:t>      </a:t>
            </a:r>
            <a:r>
              <a:rPr lang="zh-CN" altLang="en-US" sz="2800" b="1">
                <a:solidFill>
                  <a:srgbClr val="002060"/>
                </a:solidFill>
              </a:rPr>
              <a:t>（五）执行好“两措”计划的重要意义</a:t>
            </a:r>
            <a:endParaRPr lang="zh-CN" altLang="en-US" sz="2800">
              <a:solidFill>
                <a:srgbClr val="002060"/>
              </a:solidFill>
            </a:endParaRPr>
          </a:p>
          <a:p>
            <a:pPr>
              <a:buNone/>
            </a:pPr>
            <a:r>
              <a:rPr lang="zh-CN" altLang="en-US" sz="2800">
                <a:solidFill>
                  <a:srgbClr val="002060"/>
                </a:solidFill>
              </a:rPr>
              <a:t>        反事故措施计划（简称“反措”）和安全技术劳动保护措施计划（简称“安措”）一般称为“两措”，是电力企业组织开展反事故斗争，保证电网安全、保证设备安全</a:t>
            </a:r>
            <a:r>
              <a:rPr lang="zh-CN" altLang="en-US" sz="2800">
                <a:solidFill>
                  <a:srgbClr val="002060"/>
                </a:solidFill>
              </a:rPr>
              <a:t>、保证电力生产中人身安全的重要方法和手段。企业编制“两措”计划的过程，是对本企业安全生产情况进行调查、分析和评价的过程。企业通过编制和落实“两措”计划，可以做到有计划性、有预见性、有重点地消除设备方面重大隐患，改善生产现场作业环境、劳动条件及防止职业病的措施，消除生产中存在的各种不安全因素，以保证安全生产，实现安全生产目标。</a:t>
            </a:r>
            <a:endParaRPr lang="zh-CN" altLang="en-US" sz="2800">
              <a:solidFill>
                <a:srgbClr val="002060"/>
              </a:solidFill>
            </a:endParaRPr>
          </a:p>
        </p:txBody>
      </p:sp>
    </p:spTree>
  </p:cSld>
  <p:clrMapOvr>
    <a:masterClrMapping/>
  </p:clrMapOvr>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764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7648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7648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800" b="1" dirty="0"/>
              <a:t>      </a:t>
            </a:r>
            <a:r>
              <a:rPr lang="zh-CN" altLang="en-US" sz="2800" b="1" dirty="0">
                <a:solidFill>
                  <a:srgbClr val="C00000"/>
                </a:solidFill>
              </a:rPr>
              <a:t>三、关于《</a:t>
            </a:r>
            <a:r>
              <a:rPr lang="en-US" altLang="zh-CN" sz="2800" b="1" dirty="0">
                <a:solidFill>
                  <a:srgbClr val="C00000"/>
                </a:solidFill>
              </a:rPr>
              <a:t>25</a:t>
            </a:r>
            <a:r>
              <a:rPr lang="zh-CN" altLang="en-US" sz="2800" b="1" dirty="0">
                <a:solidFill>
                  <a:srgbClr val="C00000"/>
                </a:solidFill>
              </a:rPr>
              <a:t>项重点反措》部分反措对应的事故案例</a:t>
            </a:r>
            <a:endParaRPr lang="zh-CN" altLang="en-US" sz="2800" dirty="0">
              <a:solidFill>
                <a:srgbClr val="C00000"/>
              </a:solidFill>
            </a:endParaRPr>
          </a:p>
          <a:p>
            <a:pPr>
              <a:buNone/>
            </a:pPr>
            <a:r>
              <a:rPr lang="zh-CN" altLang="en-US" sz="2800" b="1" dirty="0">
                <a:solidFill>
                  <a:srgbClr val="C00000"/>
                </a:solidFill>
              </a:rPr>
              <a:t>      （一）防止人身伤亡事故</a:t>
            </a:r>
            <a:endParaRPr lang="zh-CN" altLang="en-US" sz="2800" dirty="0">
              <a:solidFill>
                <a:srgbClr val="C00000"/>
              </a:solidFill>
            </a:endParaRPr>
          </a:p>
          <a:p>
            <a:pPr>
              <a:buNone/>
            </a:pPr>
            <a:r>
              <a:rPr lang="zh-CN" altLang="en-US" sz="2400" dirty="0">
                <a:solidFill>
                  <a:srgbClr val="C00000"/>
                </a:solidFill>
              </a:rPr>
              <a:t>       ⑴</a:t>
            </a:r>
            <a:r>
              <a:rPr lang="en-US" altLang="zh-CN" sz="2400" dirty="0">
                <a:solidFill>
                  <a:srgbClr val="C00000"/>
                </a:solidFill>
              </a:rPr>
              <a:t>1978</a:t>
            </a:r>
            <a:r>
              <a:rPr lang="zh-CN" altLang="en-US" sz="2400" dirty="0">
                <a:solidFill>
                  <a:srgbClr val="C00000"/>
                </a:solidFill>
              </a:rPr>
              <a:t>年</a:t>
            </a:r>
            <a:r>
              <a:rPr lang="en-US" altLang="zh-CN" sz="2400" dirty="0">
                <a:solidFill>
                  <a:srgbClr val="C00000"/>
                </a:solidFill>
              </a:rPr>
              <a:t>10</a:t>
            </a:r>
            <a:r>
              <a:rPr lang="zh-CN" altLang="en-US" sz="2400" dirty="0">
                <a:solidFill>
                  <a:srgbClr val="C00000"/>
                </a:solidFill>
              </a:rPr>
              <a:t>月</a:t>
            </a:r>
            <a:r>
              <a:rPr lang="en-US" altLang="zh-CN" sz="2400" dirty="0">
                <a:solidFill>
                  <a:srgbClr val="C00000"/>
                </a:solidFill>
              </a:rPr>
              <a:t>9</a:t>
            </a:r>
            <a:r>
              <a:rPr lang="zh-CN" altLang="en-US" sz="2400" dirty="0">
                <a:solidFill>
                  <a:srgbClr val="C00000"/>
                </a:solidFill>
              </a:rPr>
              <a:t>日，候马发电厂管道刷漆协议工于</a:t>
            </a:r>
            <a:r>
              <a:rPr lang="en-US" altLang="zh-CN" sz="2400" dirty="0">
                <a:solidFill>
                  <a:srgbClr val="C00000"/>
                </a:solidFill>
              </a:rPr>
              <a:t>XX</a:t>
            </a:r>
            <a:r>
              <a:rPr lang="zh-CN" altLang="en-US" sz="2400" dirty="0">
                <a:solidFill>
                  <a:srgbClr val="C00000"/>
                </a:solidFill>
              </a:rPr>
              <a:t>、梁</a:t>
            </a:r>
            <a:r>
              <a:rPr lang="en-US" altLang="zh-CN" sz="2400" dirty="0">
                <a:solidFill>
                  <a:srgbClr val="C00000"/>
                </a:solidFill>
              </a:rPr>
              <a:t>XX</a:t>
            </a:r>
            <a:r>
              <a:rPr lang="zh-CN" altLang="en-US" sz="2400" dirty="0">
                <a:solidFill>
                  <a:srgbClr val="C00000"/>
                </a:solidFill>
              </a:rPr>
              <a:t>用小平车领回汽油</a:t>
            </a:r>
            <a:r>
              <a:rPr lang="en-US" altLang="zh-CN" sz="2400" dirty="0">
                <a:solidFill>
                  <a:srgbClr val="C00000"/>
                </a:solidFill>
              </a:rPr>
              <a:t>40</a:t>
            </a:r>
            <a:r>
              <a:rPr lang="zh-CN" altLang="en-US" sz="2400" dirty="0">
                <a:solidFill>
                  <a:srgbClr val="C00000"/>
                </a:solidFill>
              </a:rPr>
              <a:t>公斤拉到汽机检修一班工房。卸车时不慎油桶倾斜，约三分之一的汽油倾洒在地，在地上的汽油用簸箕回收倒入另一油桶。由于检修工房的窗子全闭着，致使室内挥发的汽油浓度很大。而室内距油桶约</a:t>
            </a:r>
            <a:r>
              <a:rPr lang="en-US" altLang="zh-CN" sz="2400" dirty="0">
                <a:solidFill>
                  <a:srgbClr val="C00000"/>
                </a:solidFill>
              </a:rPr>
              <a:t>8</a:t>
            </a:r>
            <a:r>
              <a:rPr lang="zh-CN" altLang="en-US" sz="2400" dirty="0">
                <a:solidFill>
                  <a:srgbClr val="C00000"/>
                </a:solidFill>
              </a:rPr>
              <a:t>米处正在用电炉烧水，壶底将炉盘全部复盖。当一名职工去提开水壶时，使油气混合气体流向电炉附近，造成油气爆燃起火。于</a:t>
            </a:r>
            <a:r>
              <a:rPr lang="en-US" altLang="zh-CN" sz="2400" dirty="0">
                <a:solidFill>
                  <a:srgbClr val="C00000"/>
                </a:solidFill>
              </a:rPr>
              <a:t>XX</a:t>
            </a:r>
            <a:r>
              <a:rPr lang="zh-CN" altLang="en-US" sz="2400" dirty="0">
                <a:solidFill>
                  <a:srgbClr val="C00000"/>
                </a:solidFill>
              </a:rPr>
              <a:t>在往室外跑时，慌忙中又撞倒了汽油桶，使火势增大。因</a:t>
            </a:r>
            <a:r>
              <a:rPr lang="zh-CN" altLang="en-US" sz="2400" dirty="0">
                <a:solidFill>
                  <a:srgbClr val="C00000"/>
                </a:solidFill>
              </a:rPr>
              <a:t>于、梁两人的衣服上有油漆和汽油，汽油爆燃后即全身着火，严重烧伤，抢救无效两人先后死亡。</a:t>
            </a:r>
            <a:endParaRPr lang="zh-CN" altLang="en-US" sz="2400" dirty="0">
              <a:solidFill>
                <a:srgbClr val="C00000"/>
              </a:solidFill>
            </a:endParaRPr>
          </a:p>
        </p:txBody>
      </p:sp>
    </p:spTree>
  </p:cSld>
  <p:clrMapOvr>
    <a:masterClrMapping/>
  </p:clrMapOvr>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75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775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7750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7750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002060"/>
                </a:solidFill>
              </a:rPr>
              <a:t>(2)1981</a:t>
            </a:r>
            <a:r>
              <a:rPr lang="zh-CN" altLang="en-US" sz="2400" dirty="0">
                <a:solidFill>
                  <a:srgbClr val="002060"/>
                </a:solidFill>
              </a:rPr>
              <a:t>年</a:t>
            </a:r>
            <a:r>
              <a:rPr lang="en-US" altLang="zh-CN" sz="2400" dirty="0">
                <a:solidFill>
                  <a:srgbClr val="002060"/>
                </a:solidFill>
              </a:rPr>
              <a:t>5</a:t>
            </a:r>
            <a:r>
              <a:rPr lang="zh-CN" altLang="en-US" sz="2400" dirty="0">
                <a:solidFill>
                  <a:srgbClr val="002060"/>
                </a:solidFill>
              </a:rPr>
              <a:t>月</a:t>
            </a:r>
            <a:r>
              <a:rPr lang="en-US" altLang="zh-CN" sz="2400" dirty="0">
                <a:solidFill>
                  <a:srgbClr val="002060"/>
                </a:solidFill>
              </a:rPr>
              <a:t>17</a:t>
            </a:r>
            <a:r>
              <a:rPr lang="zh-CN" altLang="en-US" sz="2400" dirty="0">
                <a:solidFill>
                  <a:srgbClr val="002060"/>
                </a:solidFill>
              </a:rPr>
              <a:t>日，山西某发电厂制氧站工人薛</a:t>
            </a:r>
            <a:r>
              <a:rPr lang="en-US" altLang="zh-CN" sz="2400" dirty="0">
                <a:solidFill>
                  <a:srgbClr val="002060"/>
                </a:solidFill>
              </a:rPr>
              <a:t>X X</a:t>
            </a:r>
            <a:r>
              <a:rPr lang="zh-CN" altLang="en-US" sz="2400" dirty="0">
                <a:solidFill>
                  <a:srgbClr val="002060"/>
                </a:solidFill>
              </a:rPr>
              <a:t>上屋顶检查空气滤清器，经过厂房旁边的库房屋顶时，将库房顶的石棉瓦踩破摔下，头部碰在角钢货架上，抢救无效死亡。</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(3)1984</a:t>
            </a:r>
            <a:r>
              <a:rPr lang="zh-CN" altLang="en-US" sz="2400" dirty="0">
                <a:solidFill>
                  <a:srgbClr val="002060"/>
                </a:solidFill>
              </a:rPr>
              <a:t>年</a:t>
            </a:r>
            <a:r>
              <a:rPr lang="en-US" altLang="zh-CN" sz="2400" dirty="0">
                <a:solidFill>
                  <a:srgbClr val="002060"/>
                </a:solidFill>
              </a:rPr>
              <a:t>5</a:t>
            </a:r>
            <a:r>
              <a:rPr lang="zh-CN" altLang="en-US" sz="2400" dirty="0">
                <a:solidFill>
                  <a:srgbClr val="002060"/>
                </a:solidFill>
              </a:rPr>
              <a:t>月</a:t>
            </a:r>
            <a:r>
              <a:rPr lang="en-US" altLang="zh-CN" sz="2400" dirty="0">
                <a:solidFill>
                  <a:srgbClr val="002060"/>
                </a:solidFill>
              </a:rPr>
              <a:t>7</a:t>
            </a:r>
            <a:r>
              <a:rPr lang="zh-CN" altLang="en-US" sz="2400" dirty="0">
                <a:solidFill>
                  <a:srgbClr val="002060"/>
                </a:solidFill>
              </a:rPr>
              <a:t>日，山西某发电厂</a:t>
            </a:r>
            <a:r>
              <a:rPr lang="en-US" altLang="zh-CN" sz="2400" dirty="0">
                <a:solidFill>
                  <a:srgbClr val="002060"/>
                </a:solidFill>
              </a:rPr>
              <a:t>3#</a:t>
            </a:r>
            <a:r>
              <a:rPr lang="zh-CN" altLang="en-US" sz="2400" dirty="0">
                <a:solidFill>
                  <a:srgbClr val="002060"/>
                </a:solidFill>
              </a:rPr>
              <a:t>炉停炉检修。</a:t>
            </a:r>
            <a:r>
              <a:rPr lang="en-US" altLang="zh-CN" sz="2400" dirty="0">
                <a:solidFill>
                  <a:srgbClr val="002060"/>
                </a:solidFill>
              </a:rPr>
              <a:t>9</a:t>
            </a:r>
            <a:r>
              <a:rPr lang="zh-CN" altLang="en-US" sz="2400" dirty="0">
                <a:solidFill>
                  <a:srgbClr val="002060"/>
                </a:solidFill>
              </a:rPr>
              <a:t>日晚民工负责人刘</a:t>
            </a:r>
            <a:r>
              <a:rPr lang="en-US" altLang="zh-CN" sz="2400" dirty="0">
                <a:solidFill>
                  <a:srgbClr val="002060"/>
                </a:solidFill>
              </a:rPr>
              <a:t>X X</a:t>
            </a:r>
            <a:r>
              <a:rPr lang="zh-CN" altLang="en-US" sz="2400" dirty="0">
                <a:solidFill>
                  <a:srgbClr val="002060"/>
                </a:solidFill>
              </a:rPr>
              <a:t>带领几名民工从炉零米往</a:t>
            </a:r>
            <a:r>
              <a:rPr lang="en-US" altLang="zh-CN" sz="2400" dirty="0">
                <a:solidFill>
                  <a:srgbClr val="002060"/>
                </a:solidFill>
              </a:rPr>
              <a:t>25</a:t>
            </a:r>
            <a:r>
              <a:rPr lang="zh-CN" altLang="en-US" sz="2400" dirty="0">
                <a:solidFill>
                  <a:srgbClr val="002060"/>
                </a:solidFill>
              </a:rPr>
              <a:t>米运保温砖，但</a:t>
            </a:r>
            <a:r>
              <a:rPr lang="en-US" altLang="zh-CN" sz="2400" dirty="0">
                <a:solidFill>
                  <a:srgbClr val="002060"/>
                </a:solidFill>
              </a:rPr>
              <a:t>25</a:t>
            </a:r>
            <a:r>
              <a:rPr lang="zh-CN" altLang="en-US" sz="2400" dirty="0">
                <a:solidFill>
                  <a:srgbClr val="002060"/>
                </a:solidFill>
              </a:rPr>
              <a:t>米层电梯门未能闭锁，造成一名民工从电梯内掉下，抢救无效死亡。</a:t>
            </a:r>
            <a:endParaRPr lang="en-US" altLang="zh-CN" sz="2400" dirty="0">
              <a:solidFill>
                <a:srgbClr val="002060"/>
              </a:solidFill>
            </a:endParaRPr>
          </a:p>
          <a:p>
            <a:pPr>
              <a:buNone/>
            </a:pPr>
            <a:r>
              <a:rPr lang="zh-CN" altLang="en-US" sz="2400" dirty="0">
                <a:solidFill>
                  <a:srgbClr val="002060"/>
                </a:solidFill>
              </a:rPr>
              <a:t>       ⑷</a:t>
            </a:r>
            <a:r>
              <a:rPr lang="en-US" altLang="zh-CN" sz="2400" dirty="0">
                <a:solidFill>
                  <a:srgbClr val="002060"/>
                </a:solidFill>
              </a:rPr>
              <a:t>1980</a:t>
            </a:r>
            <a:r>
              <a:rPr lang="zh-CN" altLang="en-US" sz="2400" dirty="0">
                <a:solidFill>
                  <a:srgbClr val="002060"/>
                </a:solidFill>
              </a:rPr>
              <a:t>年</a:t>
            </a:r>
            <a:r>
              <a:rPr lang="en-US" altLang="zh-CN" sz="2400" dirty="0">
                <a:solidFill>
                  <a:srgbClr val="002060"/>
                </a:solidFill>
              </a:rPr>
              <a:t>12</a:t>
            </a:r>
            <a:r>
              <a:rPr lang="zh-CN" altLang="en-US" sz="2400" dirty="0">
                <a:solidFill>
                  <a:srgbClr val="002060"/>
                </a:solidFill>
              </a:rPr>
              <a:t>月</a:t>
            </a:r>
            <a:r>
              <a:rPr lang="en-US" altLang="zh-CN" sz="2400" dirty="0">
                <a:solidFill>
                  <a:srgbClr val="002060"/>
                </a:solidFill>
              </a:rPr>
              <a:t>6</a:t>
            </a:r>
            <a:r>
              <a:rPr lang="zh-CN" altLang="en-US" sz="2400" dirty="0">
                <a:solidFill>
                  <a:srgbClr val="002060"/>
                </a:solidFill>
              </a:rPr>
              <a:t>日山西省电建二公司施工人员，进入正在安装的神头电厂</a:t>
            </a:r>
            <a:r>
              <a:rPr lang="en-US" altLang="zh-CN" sz="2400" dirty="0">
                <a:solidFill>
                  <a:srgbClr val="002060"/>
                </a:solidFill>
              </a:rPr>
              <a:t>4#</a:t>
            </a:r>
            <a:r>
              <a:rPr lang="zh-CN" altLang="en-US" sz="2400" dirty="0">
                <a:solidFill>
                  <a:srgbClr val="002060"/>
                </a:solidFill>
              </a:rPr>
              <a:t>发电机内，包扎出线套管接头绝缘。由于通风不良，绝缘材料挥发出的气体浓度很大，引起工作人员头晕恶心。在下午工作时将氧气通入发电机内。晚上，工地主任安排另一班人员工作，不知道发电机定坠内已通氧气，在休息时班长拿烟给大家抽，打火机点烟时，现场立即起火，火势漫延很快，造成成烧死一人、烧伤三人的群伤事故。</a:t>
            </a:r>
            <a:endParaRPr lang="zh-CN" altLang="en-US" sz="2400" dirty="0">
              <a:solidFill>
                <a:srgbClr val="002060"/>
              </a:solidFill>
            </a:endParaRPr>
          </a:p>
          <a:p>
            <a:pPr>
              <a:buNone/>
            </a:pPr>
            <a:endParaRPr lang="en-US" altLang="zh-CN" sz="2400" dirty="0">
              <a:solidFill>
                <a:srgbClr val="002060"/>
              </a:solidFill>
            </a:endParaRPr>
          </a:p>
          <a:p>
            <a:pPr>
              <a:buNone/>
            </a:pPr>
            <a:endParaRPr lang="en-US" altLang="zh-CN" sz="2400" dirty="0"/>
          </a:p>
          <a:p>
            <a:pPr>
              <a:buNone/>
            </a:pPr>
            <a:endParaRPr lang="zh-CN" altLang="en-US" sz="2400" dirty="0"/>
          </a:p>
        </p:txBody>
      </p:sp>
    </p:spTree>
  </p:cSld>
  <p:clrMapOvr>
    <a:masterClrMapping/>
  </p:clrMapOvr>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85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785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7853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7853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⑸</a:t>
            </a:r>
            <a:r>
              <a:rPr lang="en-US" altLang="zh-CN" sz="2400" dirty="0">
                <a:solidFill>
                  <a:srgbClr val="002060"/>
                </a:solidFill>
              </a:rPr>
              <a:t>1979</a:t>
            </a:r>
            <a:r>
              <a:rPr lang="zh-CN" altLang="en-US" sz="2400" dirty="0">
                <a:solidFill>
                  <a:srgbClr val="002060"/>
                </a:solidFill>
              </a:rPr>
              <a:t>年</a:t>
            </a:r>
            <a:r>
              <a:rPr lang="en-US" altLang="zh-CN" sz="2400" dirty="0">
                <a:solidFill>
                  <a:srgbClr val="002060"/>
                </a:solidFill>
              </a:rPr>
              <a:t>8</a:t>
            </a:r>
            <a:r>
              <a:rPr lang="zh-CN" altLang="en-US" sz="2400" dirty="0">
                <a:solidFill>
                  <a:srgbClr val="002060"/>
                </a:solidFill>
              </a:rPr>
              <a:t>月</a:t>
            </a:r>
            <a:r>
              <a:rPr lang="en-US" altLang="zh-CN" sz="2400" dirty="0">
                <a:solidFill>
                  <a:srgbClr val="002060"/>
                </a:solidFill>
              </a:rPr>
              <a:t>29</a:t>
            </a:r>
            <a:r>
              <a:rPr lang="zh-CN" altLang="en-US" sz="2400" dirty="0">
                <a:solidFill>
                  <a:srgbClr val="002060"/>
                </a:solidFill>
              </a:rPr>
              <a:t>日，山西某发电厂化学车间检修班在更换停用</a:t>
            </a:r>
            <a:r>
              <a:rPr lang="en-US" altLang="zh-CN" sz="2400" dirty="0">
                <a:solidFill>
                  <a:srgbClr val="002060"/>
                </a:solidFill>
              </a:rPr>
              <a:t>4</a:t>
            </a:r>
            <a:r>
              <a:rPr lang="zh-CN" altLang="en-US" sz="2400" dirty="0">
                <a:solidFill>
                  <a:srgbClr val="002060"/>
                </a:solidFill>
              </a:rPr>
              <a:t>个多月的硫酸罐（</a:t>
            </a:r>
            <a:r>
              <a:rPr lang="en-US" altLang="zh-CN" sz="2400" dirty="0">
                <a:solidFill>
                  <a:srgbClr val="002060"/>
                </a:solidFill>
              </a:rPr>
              <a:t>3</a:t>
            </a:r>
            <a:r>
              <a:rPr lang="zh-CN" altLang="en-US" sz="2400" dirty="0">
                <a:solidFill>
                  <a:srgbClr val="002060"/>
                </a:solidFill>
              </a:rPr>
              <a:t>吨），发现顶部进气小管被腐蚀物堵塞，无法捅开，即从距顶盖</a:t>
            </a:r>
            <a:r>
              <a:rPr lang="en-US" altLang="zh-CN" sz="2400" dirty="0">
                <a:solidFill>
                  <a:srgbClr val="002060"/>
                </a:solidFill>
              </a:rPr>
              <a:t>300mm</a:t>
            </a:r>
            <a:r>
              <a:rPr lang="zh-CN" altLang="en-US" sz="2400" dirty="0">
                <a:solidFill>
                  <a:srgbClr val="002060"/>
                </a:solidFill>
              </a:rPr>
              <a:t>处将原管锯断，焊一截小管。检修班长马</a:t>
            </a:r>
            <a:r>
              <a:rPr lang="en-US" altLang="zh-CN" sz="2400" dirty="0">
                <a:solidFill>
                  <a:srgbClr val="002060"/>
                </a:solidFill>
              </a:rPr>
              <a:t>X X</a:t>
            </a:r>
            <a:r>
              <a:rPr lang="zh-CN" altLang="en-US" sz="2400" dirty="0">
                <a:solidFill>
                  <a:srgbClr val="002060"/>
                </a:solidFill>
              </a:rPr>
              <a:t>蹲在顶盖中部施焊，副班长手扶小管协助工作。当马用焊把在进气小管口附近打火时，酸罐爆破（空气、氢气混合物）上盖飞出，将马</a:t>
            </a:r>
            <a:r>
              <a:rPr lang="en-US" altLang="zh-CN" sz="2400" dirty="0">
                <a:solidFill>
                  <a:srgbClr val="002060"/>
                </a:solidFill>
              </a:rPr>
              <a:t>X X</a:t>
            </a:r>
            <a:r>
              <a:rPr lang="zh-CN" altLang="en-US" sz="2400" dirty="0">
                <a:solidFill>
                  <a:srgbClr val="002060"/>
                </a:solidFill>
              </a:rPr>
              <a:t>抛出</a:t>
            </a:r>
            <a:r>
              <a:rPr lang="en-US" altLang="zh-CN" sz="2400" dirty="0">
                <a:solidFill>
                  <a:srgbClr val="002060"/>
                </a:solidFill>
              </a:rPr>
              <a:t>16</a:t>
            </a:r>
            <a:r>
              <a:rPr lang="zh-CN" altLang="en-US" sz="2400" dirty="0">
                <a:solidFill>
                  <a:srgbClr val="002060"/>
                </a:solidFill>
              </a:rPr>
              <a:t>米远碰在墙上，抢救无效死亡。</a:t>
            </a:r>
            <a:endParaRPr lang="zh-CN" altLang="en-US" sz="2400" dirty="0">
              <a:solidFill>
                <a:srgbClr val="002060"/>
              </a:solidFill>
            </a:endParaRPr>
          </a:p>
          <a:p>
            <a:pPr>
              <a:buNone/>
            </a:pPr>
            <a:r>
              <a:rPr lang="zh-CN" altLang="en-US" sz="2400" dirty="0">
                <a:solidFill>
                  <a:srgbClr val="002060"/>
                </a:solidFill>
              </a:rPr>
              <a:t>      ⑹</a:t>
            </a:r>
            <a:r>
              <a:rPr lang="en-US" altLang="zh-CN" sz="2400" dirty="0">
                <a:solidFill>
                  <a:srgbClr val="002060"/>
                </a:solidFill>
              </a:rPr>
              <a:t>1990</a:t>
            </a:r>
            <a:r>
              <a:rPr lang="zh-CN" altLang="en-US" sz="2400" dirty="0">
                <a:solidFill>
                  <a:srgbClr val="002060"/>
                </a:solidFill>
              </a:rPr>
              <a:t>年</a:t>
            </a:r>
            <a:r>
              <a:rPr lang="en-US" altLang="zh-CN" sz="2400" dirty="0">
                <a:solidFill>
                  <a:srgbClr val="002060"/>
                </a:solidFill>
              </a:rPr>
              <a:t>3</a:t>
            </a:r>
            <a:r>
              <a:rPr lang="zh-CN" altLang="en-US" sz="2400" dirty="0">
                <a:solidFill>
                  <a:srgbClr val="002060"/>
                </a:solidFill>
              </a:rPr>
              <a:t>月</a:t>
            </a:r>
            <a:r>
              <a:rPr lang="en-US" altLang="zh-CN" sz="2400" dirty="0">
                <a:solidFill>
                  <a:srgbClr val="002060"/>
                </a:solidFill>
              </a:rPr>
              <a:t>29</a:t>
            </a:r>
            <a:r>
              <a:rPr lang="zh-CN" altLang="en-US" sz="2400" dirty="0">
                <a:solidFill>
                  <a:srgbClr val="002060"/>
                </a:solidFill>
              </a:rPr>
              <a:t>日上午，神头第一发电厂劳动服务公司加油站管理人员张</a:t>
            </a:r>
            <a:r>
              <a:rPr lang="en-US" altLang="zh-CN" sz="2400" dirty="0">
                <a:solidFill>
                  <a:srgbClr val="002060"/>
                </a:solidFill>
              </a:rPr>
              <a:t>XX</a:t>
            </a:r>
            <a:r>
              <a:rPr lang="zh-CN" altLang="en-US" sz="2400" dirty="0">
                <a:solidFill>
                  <a:srgbClr val="002060"/>
                </a:solidFill>
              </a:rPr>
              <a:t>，进入地下油库</a:t>
            </a:r>
            <a:r>
              <a:rPr lang="en-US" altLang="zh-CN" sz="2400" dirty="0">
                <a:solidFill>
                  <a:srgbClr val="002060"/>
                </a:solidFill>
              </a:rPr>
              <a:t>4</a:t>
            </a:r>
            <a:r>
              <a:rPr lang="zh-CN" altLang="en-US" sz="2400" dirty="0">
                <a:solidFill>
                  <a:srgbClr val="002060"/>
                </a:solidFill>
              </a:rPr>
              <a:t>号油罐测量油位时，操作第一个截门时已感到头晕，当操作完第三个截门时已支持不住，扶着墙走到出口处。在地下油库楼梯平台看护的油库工人郝</a:t>
            </a:r>
            <a:r>
              <a:rPr lang="en-US" altLang="zh-CN" sz="2400" dirty="0">
                <a:solidFill>
                  <a:srgbClr val="002060"/>
                </a:solidFill>
              </a:rPr>
              <a:t>X</a:t>
            </a:r>
            <a:r>
              <a:rPr lang="zh-CN" altLang="en-US" sz="2400" dirty="0">
                <a:solidFill>
                  <a:srgbClr val="002060"/>
                </a:solidFill>
              </a:rPr>
              <a:t>（女）立即呼叫临时工石</a:t>
            </a:r>
            <a:r>
              <a:rPr lang="en-US" altLang="zh-CN" sz="2400" dirty="0">
                <a:solidFill>
                  <a:srgbClr val="002060"/>
                </a:solidFill>
              </a:rPr>
              <a:t>X X</a:t>
            </a:r>
            <a:r>
              <a:rPr lang="zh-CN" altLang="en-US" sz="2400" dirty="0">
                <a:solidFill>
                  <a:srgbClr val="002060"/>
                </a:solidFill>
              </a:rPr>
              <a:t>一同下去抢救。由于现场没有防护设施，待将张</a:t>
            </a:r>
            <a:r>
              <a:rPr lang="en-US" altLang="zh-CN" sz="2400" dirty="0">
                <a:solidFill>
                  <a:srgbClr val="002060"/>
                </a:solidFill>
              </a:rPr>
              <a:t>XX</a:t>
            </a:r>
            <a:r>
              <a:rPr lang="zh-CN" altLang="en-US" sz="2400" dirty="0">
                <a:solidFill>
                  <a:srgbClr val="002060"/>
                </a:solidFill>
              </a:rPr>
              <a:t>拖到楼梯上后，郝石两人也晕倒在地下室死亡。</a:t>
            </a:r>
            <a:endParaRPr lang="zh-CN" altLang="en-US" sz="2400" dirty="0">
              <a:solidFill>
                <a:srgbClr val="002060"/>
              </a:solidFill>
            </a:endParaRPr>
          </a:p>
        </p:txBody>
      </p:sp>
    </p:spTree>
  </p:cSld>
  <p:clrMapOvr>
    <a:masterClrMapping/>
  </p:clrMapOvr>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95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795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7955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7955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C00000"/>
                </a:solidFill>
              </a:rPr>
              <a:t>⑺</a:t>
            </a:r>
            <a:r>
              <a:rPr lang="en-US" altLang="zh-CN" sz="2400" dirty="0">
                <a:solidFill>
                  <a:srgbClr val="C00000"/>
                </a:solidFill>
              </a:rPr>
              <a:t>1991</a:t>
            </a:r>
            <a:r>
              <a:rPr lang="zh-CN" altLang="en-US" sz="2400" dirty="0">
                <a:solidFill>
                  <a:srgbClr val="C00000"/>
                </a:solidFill>
              </a:rPr>
              <a:t>年</a:t>
            </a:r>
            <a:r>
              <a:rPr lang="en-US" altLang="zh-CN" sz="2400" dirty="0">
                <a:solidFill>
                  <a:srgbClr val="C00000"/>
                </a:solidFill>
              </a:rPr>
              <a:t>12</a:t>
            </a:r>
            <a:r>
              <a:rPr lang="zh-CN" altLang="en-US" sz="2400" dirty="0">
                <a:solidFill>
                  <a:srgbClr val="C00000"/>
                </a:solidFill>
              </a:rPr>
              <a:t>月</a:t>
            </a:r>
            <a:r>
              <a:rPr lang="en-US" altLang="zh-CN" sz="2400" dirty="0">
                <a:solidFill>
                  <a:srgbClr val="C00000"/>
                </a:solidFill>
              </a:rPr>
              <a:t>15</a:t>
            </a:r>
            <a:r>
              <a:rPr lang="zh-CN" altLang="en-US" sz="2400" dirty="0">
                <a:solidFill>
                  <a:srgbClr val="C00000"/>
                </a:solidFill>
              </a:rPr>
              <a:t>日</a:t>
            </a:r>
            <a:r>
              <a:rPr lang="en-US" altLang="zh-CN" sz="2400" dirty="0">
                <a:solidFill>
                  <a:srgbClr val="C00000"/>
                </a:solidFill>
              </a:rPr>
              <a:t>21</a:t>
            </a:r>
            <a:r>
              <a:rPr lang="zh-CN" altLang="en-US" sz="2400" dirty="0">
                <a:solidFill>
                  <a:srgbClr val="C00000"/>
                </a:solidFill>
              </a:rPr>
              <a:t>时</a:t>
            </a:r>
            <a:r>
              <a:rPr lang="en-US" altLang="zh-CN" sz="2400" dirty="0">
                <a:solidFill>
                  <a:srgbClr val="C00000"/>
                </a:solidFill>
              </a:rPr>
              <a:t>20</a:t>
            </a:r>
            <a:r>
              <a:rPr lang="zh-CN" altLang="en-US" sz="2400" dirty="0">
                <a:solidFill>
                  <a:srgbClr val="C00000"/>
                </a:solidFill>
              </a:rPr>
              <a:t>分，神头一电厂输煤车间推煤机一班张日荣驾驶移山</a:t>
            </a:r>
            <a:r>
              <a:rPr lang="zh-CN" altLang="en-US" sz="2400" dirty="0">
                <a:solidFill>
                  <a:srgbClr val="C00000"/>
                </a:solidFill>
                <a:latin typeface="Verdana" panose="020B0604030504040204" pitchFamily="2" charset="0"/>
              </a:rPr>
              <a:t>—</a:t>
            </a:r>
            <a:r>
              <a:rPr lang="en-US" altLang="zh-CN" sz="2400" dirty="0">
                <a:solidFill>
                  <a:srgbClr val="C00000"/>
                </a:solidFill>
              </a:rPr>
              <a:t>120</a:t>
            </a:r>
            <a:r>
              <a:rPr lang="zh-CN" altLang="en-US" sz="2400" dirty="0">
                <a:solidFill>
                  <a:srgbClr val="C00000"/>
                </a:solidFill>
              </a:rPr>
              <a:t>型机车，由南煤场沿煤堆上向北煤场行驶中偏行</a:t>
            </a:r>
            <a:r>
              <a:rPr lang="en-US" altLang="zh-CN" sz="2400" dirty="0">
                <a:solidFill>
                  <a:srgbClr val="C00000"/>
                </a:solidFill>
              </a:rPr>
              <a:t>700</a:t>
            </a:r>
            <a:r>
              <a:rPr lang="zh-CN" altLang="en-US" sz="2400" dirty="0">
                <a:solidFill>
                  <a:srgbClr val="C00000"/>
                </a:solidFill>
              </a:rPr>
              <a:t>毫米车，从</a:t>
            </a:r>
            <a:r>
              <a:rPr lang="en-US" altLang="zh-CN" sz="2400" dirty="0">
                <a:solidFill>
                  <a:srgbClr val="C00000"/>
                </a:solidFill>
              </a:rPr>
              <a:t>4</a:t>
            </a:r>
            <a:r>
              <a:rPr lang="zh-CN" altLang="en-US" sz="2400" dirty="0">
                <a:solidFill>
                  <a:srgbClr val="C00000"/>
                </a:solidFill>
              </a:rPr>
              <a:t>米高煤堆翻下致使张当场死亡。</a:t>
            </a:r>
            <a:endParaRPr lang="zh-CN" altLang="en-US" sz="2400" dirty="0">
              <a:solidFill>
                <a:srgbClr val="C00000"/>
              </a:solidFill>
            </a:endParaRPr>
          </a:p>
          <a:p>
            <a:pPr>
              <a:buNone/>
            </a:pPr>
            <a:r>
              <a:rPr lang="zh-CN" altLang="en-US" sz="2400" dirty="0">
                <a:solidFill>
                  <a:srgbClr val="C00000"/>
                </a:solidFill>
              </a:rPr>
              <a:t>       ⑻</a:t>
            </a:r>
            <a:r>
              <a:rPr lang="en-US" altLang="zh-CN" sz="2400" dirty="0">
                <a:solidFill>
                  <a:srgbClr val="C00000"/>
                </a:solidFill>
              </a:rPr>
              <a:t>1992</a:t>
            </a:r>
            <a:r>
              <a:rPr lang="zh-CN" altLang="en-US" sz="2400" dirty="0">
                <a:solidFill>
                  <a:srgbClr val="C00000"/>
                </a:solidFill>
              </a:rPr>
              <a:t>年</a:t>
            </a:r>
            <a:r>
              <a:rPr lang="en-US" altLang="zh-CN" sz="2400" dirty="0">
                <a:solidFill>
                  <a:srgbClr val="C00000"/>
                </a:solidFill>
              </a:rPr>
              <a:t>5</a:t>
            </a:r>
            <a:r>
              <a:rPr lang="zh-CN" altLang="en-US" sz="2400" dirty="0">
                <a:solidFill>
                  <a:srgbClr val="C00000"/>
                </a:solidFill>
              </a:rPr>
              <a:t>月</a:t>
            </a:r>
            <a:r>
              <a:rPr lang="en-US" altLang="zh-CN" sz="2400" dirty="0">
                <a:solidFill>
                  <a:srgbClr val="C00000"/>
                </a:solidFill>
              </a:rPr>
              <a:t>18</a:t>
            </a:r>
            <a:r>
              <a:rPr lang="zh-CN" altLang="en-US" sz="2400" dirty="0">
                <a:solidFill>
                  <a:srgbClr val="C00000"/>
                </a:solidFill>
              </a:rPr>
              <a:t>日，山西某热电厂锅炉车间铲车司机贾</a:t>
            </a:r>
            <a:r>
              <a:rPr lang="en-US" altLang="zh-CN" sz="2400" dirty="0">
                <a:solidFill>
                  <a:srgbClr val="C00000"/>
                </a:solidFill>
              </a:rPr>
              <a:t>XX</a:t>
            </a:r>
            <a:r>
              <a:rPr lang="zh-CN" altLang="en-US" sz="2400" dirty="0">
                <a:solidFill>
                  <a:srgbClr val="C00000"/>
                </a:solidFill>
              </a:rPr>
              <a:t>，用氧气瓶给铲车轮胎充气。在充完气后准备拔氧气管时，轮胎爆破，轮箍飞出，击伤该司机的右臂和右脖胫，抢救无效死亡。</a:t>
            </a:r>
            <a:endParaRPr lang="en-US" altLang="zh-CN" sz="2400" dirty="0">
              <a:solidFill>
                <a:srgbClr val="C00000"/>
              </a:solidFill>
            </a:endParaRPr>
          </a:p>
          <a:p>
            <a:pPr>
              <a:buNone/>
            </a:pPr>
            <a:r>
              <a:rPr lang="zh-CN" altLang="en-US" sz="2400" dirty="0">
                <a:solidFill>
                  <a:srgbClr val="C00000"/>
                </a:solidFill>
              </a:rPr>
              <a:t>       ⑼</a:t>
            </a:r>
            <a:r>
              <a:rPr lang="en-US" altLang="zh-CN" sz="2400" dirty="0">
                <a:solidFill>
                  <a:srgbClr val="C00000"/>
                </a:solidFill>
              </a:rPr>
              <a:t>1992</a:t>
            </a:r>
            <a:r>
              <a:rPr lang="zh-CN" altLang="en-US" sz="2400" dirty="0">
                <a:solidFill>
                  <a:srgbClr val="C00000"/>
                </a:solidFill>
              </a:rPr>
              <a:t>年</a:t>
            </a:r>
            <a:r>
              <a:rPr lang="en-US" altLang="zh-CN" sz="2400" dirty="0">
                <a:solidFill>
                  <a:srgbClr val="C00000"/>
                </a:solidFill>
              </a:rPr>
              <a:t>1 1月17日凌晨，</a:t>
            </a:r>
            <a:r>
              <a:rPr lang="zh-CN" altLang="en-US" sz="2400" dirty="0">
                <a:solidFill>
                  <a:srgbClr val="C00000"/>
                </a:solidFill>
              </a:rPr>
              <a:t>山西某</a:t>
            </a:r>
            <a:r>
              <a:rPr lang="en-US" altLang="zh-CN" sz="2400" dirty="0">
                <a:solidFill>
                  <a:srgbClr val="C00000"/>
                </a:solidFill>
              </a:rPr>
              <a:t>发电厂司汽车队负责人田XX</a:t>
            </a:r>
            <a:r>
              <a:rPr lang="zh-CN" altLang="en-US" sz="2400" dirty="0">
                <a:solidFill>
                  <a:srgbClr val="C00000"/>
                </a:solidFill>
              </a:rPr>
              <a:t>组织卸汽油。油库设在地下，无通风设施。由于卸油泵出口胶管长度不够，不能直接将胶管伸入油罐内，需有一人在油罐入口处手持胶管向罐内注油。第一个人工作时间不长呼吸困难即被迫跑出，第二人下去工作不久就晕倒，致使油管掉落，大量汽油向室内排泄。由于现场没有防护设施，使进入地下室抢救人员多数晕倒，经医院抢救</a:t>
            </a:r>
            <a:r>
              <a:rPr lang="en-US" altLang="zh-CN" sz="2400" dirty="0">
                <a:solidFill>
                  <a:srgbClr val="C00000"/>
                </a:solidFill>
              </a:rPr>
              <a:t>7</a:t>
            </a:r>
            <a:r>
              <a:rPr lang="zh-CN" altLang="en-US" sz="2400" dirty="0">
                <a:solidFill>
                  <a:srgbClr val="C00000"/>
                </a:solidFill>
              </a:rPr>
              <a:t>人脱离危险，两人不幸死亡。</a:t>
            </a:r>
            <a:endParaRPr lang="zh-CN" altLang="en-US" sz="2400" dirty="0">
              <a:solidFill>
                <a:srgbClr val="C00000"/>
              </a:solidFill>
            </a:endParaRPr>
          </a:p>
          <a:p>
            <a:endParaRPr lang="zh-CN" altLang="en-US" sz="2400" dirty="0"/>
          </a:p>
        </p:txBody>
      </p:sp>
    </p:spTree>
  </p:cSld>
  <p:clrMapOvr>
    <a:masterClrMapping/>
  </p:clrMapOvr>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05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805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8058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8058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002060"/>
                </a:solidFill>
              </a:rPr>
              <a:t>⑽</a:t>
            </a:r>
            <a:r>
              <a:rPr lang="en-US" altLang="zh-CN" sz="2400" dirty="0">
                <a:solidFill>
                  <a:srgbClr val="002060"/>
                </a:solidFill>
              </a:rPr>
              <a:t>1995</a:t>
            </a:r>
            <a:r>
              <a:rPr lang="zh-CN" altLang="en-US" sz="2400" dirty="0">
                <a:solidFill>
                  <a:srgbClr val="002060"/>
                </a:solidFill>
              </a:rPr>
              <a:t>年</a:t>
            </a:r>
            <a:r>
              <a:rPr lang="en-US" altLang="zh-CN" sz="2400" dirty="0">
                <a:solidFill>
                  <a:srgbClr val="002060"/>
                </a:solidFill>
              </a:rPr>
              <a:t>3</a:t>
            </a:r>
            <a:r>
              <a:rPr lang="zh-CN" altLang="en-US" sz="2400" dirty="0">
                <a:solidFill>
                  <a:srgbClr val="002060"/>
                </a:solidFill>
              </a:rPr>
              <a:t>月</a:t>
            </a:r>
            <a:r>
              <a:rPr lang="en-US" altLang="zh-CN" sz="2400" dirty="0">
                <a:solidFill>
                  <a:srgbClr val="002060"/>
                </a:solidFill>
              </a:rPr>
              <a:t>9</a:t>
            </a:r>
            <a:r>
              <a:rPr lang="zh-CN" altLang="en-US" sz="2400" dirty="0">
                <a:solidFill>
                  <a:srgbClr val="002060"/>
                </a:solidFill>
              </a:rPr>
              <a:t>日</a:t>
            </a:r>
            <a:r>
              <a:rPr lang="en-US" altLang="zh-CN" sz="2400" dirty="0">
                <a:solidFill>
                  <a:srgbClr val="002060"/>
                </a:solidFill>
              </a:rPr>
              <a:t>9</a:t>
            </a:r>
            <a:r>
              <a:rPr lang="zh-CN" altLang="en-US" sz="2400" dirty="0">
                <a:solidFill>
                  <a:srgbClr val="002060"/>
                </a:solidFill>
              </a:rPr>
              <a:t>点</a:t>
            </a:r>
            <a:r>
              <a:rPr lang="en-US" altLang="zh-CN" sz="2400" dirty="0">
                <a:solidFill>
                  <a:srgbClr val="002060"/>
                </a:solidFill>
              </a:rPr>
              <a:t>35</a:t>
            </a:r>
            <a:r>
              <a:rPr lang="zh-CN" altLang="en-US" sz="2400" dirty="0">
                <a:solidFill>
                  <a:srgbClr val="002060"/>
                </a:solidFill>
              </a:rPr>
              <a:t>分，</a:t>
            </a:r>
            <a:r>
              <a:rPr lang="en-US" altLang="zh-CN" sz="2400" dirty="0">
                <a:solidFill>
                  <a:srgbClr val="002060"/>
                </a:solidFill>
              </a:rPr>
              <a:t>X X</a:t>
            </a:r>
            <a:r>
              <a:rPr lang="zh-CN" altLang="en-US" sz="2400" dirty="0">
                <a:solidFill>
                  <a:srgbClr val="002060"/>
                </a:solidFill>
              </a:rPr>
              <a:t>电厂因水冷壁爆管临检装设的炉内升降检修平台发生倾斜，使正在平台上的</a:t>
            </a:r>
            <a:r>
              <a:rPr lang="en-US" altLang="zh-CN" sz="2400" dirty="0">
                <a:solidFill>
                  <a:srgbClr val="002060"/>
                </a:solidFill>
              </a:rPr>
              <a:t>6</a:t>
            </a:r>
            <a:r>
              <a:rPr lang="zh-CN" altLang="en-US" sz="2400" dirty="0">
                <a:solidFill>
                  <a:srgbClr val="002060"/>
                </a:solidFill>
              </a:rPr>
              <a:t>人，从</a:t>
            </a:r>
            <a:r>
              <a:rPr lang="en-US" altLang="zh-CN" sz="2400" dirty="0">
                <a:solidFill>
                  <a:srgbClr val="002060"/>
                </a:solidFill>
              </a:rPr>
              <a:t>29m</a:t>
            </a:r>
            <a:r>
              <a:rPr lang="zh-CN" altLang="en-US" sz="2400" dirty="0">
                <a:solidFill>
                  <a:srgbClr val="002060"/>
                </a:solidFill>
              </a:rPr>
              <a:t>高处坠落到炉内临时搭起的</a:t>
            </a:r>
            <a:r>
              <a:rPr lang="en-US" altLang="zh-CN" sz="2400" dirty="0">
                <a:solidFill>
                  <a:srgbClr val="002060"/>
                </a:solidFill>
              </a:rPr>
              <a:t>9m</a:t>
            </a:r>
            <a:r>
              <a:rPr lang="zh-CN" altLang="en-US" sz="2400" dirty="0">
                <a:solidFill>
                  <a:srgbClr val="002060"/>
                </a:solidFill>
              </a:rPr>
              <a:t>平台上，造成死亡</a:t>
            </a:r>
            <a:r>
              <a:rPr lang="en-US" altLang="zh-CN" sz="2400" dirty="0">
                <a:solidFill>
                  <a:srgbClr val="002060"/>
                </a:solidFill>
              </a:rPr>
              <a:t>2</a:t>
            </a:r>
            <a:r>
              <a:rPr lang="zh-CN" altLang="en-US" sz="2400" dirty="0">
                <a:solidFill>
                  <a:srgbClr val="002060"/>
                </a:solidFill>
              </a:rPr>
              <a:t>人、重伤</a:t>
            </a:r>
            <a:r>
              <a:rPr lang="en-US" altLang="zh-CN" sz="2400" dirty="0">
                <a:solidFill>
                  <a:srgbClr val="002060"/>
                </a:solidFill>
              </a:rPr>
              <a:t>4</a:t>
            </a:r>
            <a:r>
              <a:rPr lang="zh-CN" altLang="en-US" sz="2400" dirty="0">
                <a:solidFill>
                  <a:srgbClr val="002060"/>
                </a:solidFill>
              </a:rPr>
              <a:t>人。原因。起重班在安装</a:t>
            </a:r>
            <a:r>
              <a:rPr lang="en-US" altLang="zh-CN" sz="2400" dirty="0">
                <a:solidFill>
                  <a:srgbClr val="002060"/>
                </a:solidFill>
              </a:rPr>
              <a:t>GNJ410</a:t>
            </a:r>
            <a:r>
              <a:rPr lang="zh-CN" altLang="en-US" sz="2400" dirty="0">
                <a:solidFill>
                  <a:srgbClr val="002060"/>
                </a:solidFill>
              </a:rPr>
              <a:t>型升降检修平台牵引绳时，</a:t>
            </a:r>
            <a:r>
              <a:rPr lang="en-US" altLang="zh-CN" sz="2400" dirty="0">
                <a:solidFill>
                  <a:srgbClr val="002060"/>
                </a:solidFill>
              </a:rPr>
              <a:t>3</a:t>
            </a:r>
            <a:r>
              <a:rPr lang="zh-CN" altLang="en-US" sz="2400" dirty="0">
                <a:solidFill>
                  <a:srgbClr val="002060"/>
                </a:solidFill>
              </a:rPr>
              <a:t>、</a:t>
            </a:r>
            <a:r>
              <a:rPr lang="en-US" altLang="zh-CN" sz="2400" dirty="0">
                <a:solidFill>
                  <a:srgbClr val="002060"/>
                </a:solidFill>
              </a:rPr>
              <a:t>4</a:t>
            </a:r>
            <a:r>
              <a:rPr lang="zh-CN" altLang="en-US" sz="2400" dirty="0">
                <a:solidFill>
                  <a:srgbClr val="002060"/>
                </a:solidFill>
              </a:rPr>
              <a:t>号角的牵引绳用反了，使</a:t>
            </a:r>
            <a:r>
              <a:rPr lang="en-US" altLang="zh-CN" sz="2400" dirty="0">
                <a:solidFill>
                  <a:srgbClr val="002060"/>
                </a:solidFill>
              </a:rPr>
              <a:t>3</a:t>
            </a:r>
            <a:r>
              <a:rPr lang="zh-CN" altLang="en-US" sz="2400" dirty="0">
                <a:solidFill>
                  <a:srgbClr val="002060"/>
                </a:solidFill>
              </a:rPr>
              <a:t>号角的牵引绳短了</a:t>
            </a:r>
            <a:r>
              <a:rPr lang="en-US" altLang="zh-CN" sz="2400" dirty="0">
                <a:solidFill>
                  <a:srgbClr val="002060"/>
                </a:solidFill>
              </a:rPr>
              <a:t>4m</a:t>
            </a:r>
            <a:r>
              <a:rPr lang="zh-CN" altLang="en-US" sz="2400" dirty="0">
                <a:solidFill>
                  <a:srgbClr val="002060"/>
                </a:solidFill>
              </a:rPr>
              <a:t>左右，安装工人图省事，用一条长</a:t>
            </a:r>
            <a:r>
              <a:rPr lang="en-US" altLang="zh-CN" sz="2400" dirty="0">
                <a:solidFill>
                  <a:srgbClr val="002060"/>
                </a:solidFill>
              </a:rPr>
              <a:t>4.5m</a:t>
            </a:r>
            <a:r>
              <a:rPr lang="zh-CN" altLang="en-US" sz="2400" dirty="0">
                <a:solidFill>
                  <a:srgbClr val="002060"/>
                </a:solidFill>
              </a:rPr>
              <a:t>、直径</a:t>
            </a:r>
            <a:r>
              <a:rPr lang="en-US" altLang="zh-CN" sz="2400" dirty="0">
                <a:solidFill>
                  <a:srgbClr val="002060"/>
                </a:solidFill>
              </a:rPr>
              <a:t>13</a:t>
            </a:r>
            <a:r>
              <a:rPr lang="zh-CN" altLang="en-US" sz="2400" dirty="0">
                <a:solidFill>
                  <a:srgbClr val="002060"/>
                </a:solidFill>
              </a:rPr>
              <a:t>，</a:t>
            </a:r>
            <a:r>
              <a:rPr lang="en-US" altLang="zh-CN" sz="2400" dirty="0">
                <a:solidFill>
                  <a:srgbClr val="002060"/>
                </a:solidFill>
              </a:rPr>
              <a:t>5mm</a:t>
            </a:r>
            <a:r>
              <a:rPr lang="zh-CN" altLang="en-US" sz="2400" dirty="0">
                <a:solidFill>
                  <a:srgbClr val="002060"/>
                </a:solidFill>
              </a:rPr>
              <a:t>的钢丝绳接上。由于采用了不符合起重机械有关规范的搭接方式，且连接工艺粗糙，卡夹紧力不满足要求，造成在使用中该连接绳由卡夹中滑脱，使升降平台</a:t>
            </a:r>
            <a:r>
              <a:rPr lang="en-US" altLang="zh-CN" sz="2400" dirty="0">
                <a:solidFill>
                  <a:srgbClr val="002060"/>
                </a:solidFill>
              </a:rPr>
              <a:t>3</a:t>
            </a:r>
            <a:r>
              <a:rPr lang="zh-CN" altLang="en-US" sz="2400" dirty="0">
                <a:solidFill>
                  <a:srgbClr val="002060"/>
                </a:solidFill>
              </a:rPr>
              <a:t>号角失去牵引而下落。升降平台上的护栏为插接式，只能在水平方向起作用，向上可拔出。因被拔出没能起到作用。</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zh-CN" altLang="en-US" sz="2400" dirty="0">
                <a:solidFill>
                  <a:srgbClr val="002060"/>
                </a:solidFill>
              </a:rPr>
              <a:t>⑾</a:t>
            </a:r>
            <a:r>
              <a:rPr lang="en-US" altLang="zh-CN" sz="2400" dirty="0">
                <a:solidFill>
                  <a:srgbClr val="002060"/>
                </a:solidFill>
              </a:rPr>
              <a:t>2007</a:t>
            </a:r>
            <a:r>
              <a:rPr lang="zh-CN" altLang="en-US" sz="2400" dirty="0">
                <a:solidFill>
                  <a:srgbClr val="002060"/>
                </a:solidFill>
              </a:rPr>
              <a:t>年</a:t>
            </a:r>
            <a:r>
              <a:rPr lang="en-US" altLang="zh-CN" sz="2400" dirty="0">
                <a:solidFill>
                  <a:srgbClr val="002060"/>
                </a:solidFill>
              </a:rPr>
              <a:t>1</a:t>
            </a:r>
            <a:r>
              <a:rPr lang="zh-CN" altLang="en-US" sz="2400" dirty="0">
                <a:solidFill>
                  <a:srgbClr val="002060"/>
                </a:solidFill>
              </a:rPr>
              <a:t>月</a:t>
            </a:r>
            <a:r>
              <a:rPr lang="en-US" altLang="zh-CN" sz="2400" dirty="0">
                <a:solidFill>
                  <a:srgbClr val="002060"/>
                </a:solidFill>
              </a:rPr>
              <a:t>23</a:t>
            </a:r>
            <a:r>
              <a:rPr lang="zh-CN" altLang="en-US" sz="2400" dirty="0">
                <a:solidFill>
                  <a:srgbClr val="002060"/>
                </a:solidFill>
              </a:rPr>
              <a:t>日</a:t>
            </a:r>
            <a:r>
              <a:rPr lang="en-US" altLang="zh-CN" sz="2400" dirty="0">
                <a:solidFill>
                  <a:srgbClr val="002060"/>
                </a:solidFill>
              </a:rPr>
              <a:t>7</a:t>
            </a:r>
            <a:r>
              <a:rPr lang="zh-CN" altLang="en-US" sz="2400" dirty="0">
                <a:solidFill>
                  <a:srgbClr val="002060"/>
                </a:solidFill>
              </a:rPr>
              <a:t>时</a:t>
            </a:r>
            <a:r>
              <a:rPr lang="en-US" altLang="zh-CN" sz="2400" dirty="0">
                <a:solidFill>
                  <a:srgbClr val="002060"/>
                </a:solidFill>
              </a:rPr>
              <a:t>45</a:t>
            </a:r>
            <a:r>
              <a:rPr lang="zh-CN" altLang="en-US" sz="2400" dirty="0">
                <a:solidFill>
                  <a:srgbClr val="002060"/>
                </a:solidFill>
              </a:rPr>
              <a:t>分河南某</a:t>
            </a:r>
            <a:r>
              <a:rPr lang="zh-CN" altLang="en-US" sz="2400" dirty="0">
                <a:solidFill>
                  <a:srgbClr val="002060"/>
                </a:solidFill>
              </a:rPr>
              <a:t>热电公司，推煤机对汽车来煤整形时发生煤堆坍塌，推煤机从煤堆上翻落，造成操作人员（司机）死亡。</a:t>
            </a:r>
            <a:endParaRPr lang="zh-CN" altLang="en-US" sz="2400" dirty="0">
              <a:solidFill>
                <a:srgbClr val="002060"/>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27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277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32773" name="Rectangle 3"/>
          <p:cNvSpPr>
            <a:spLocks noGrp="1"/>
          </p:cNvSpPr>
          <p:nvPr>
            <p:ph type="body" idx="4294967295"/>
          </p:nvPr>
        </p:nvSpPr>
        <p:spPr>
          <a:xfrm>
            <a:off x="1524000" y="1571625"/>
            <a:ext cx="8786813" cy="5286375"/>
          </a:xfrm>
          <a:ln/>
        </p:spPr>
        <p:txBody>
          <a:bodyPr vert="horz" wrap="square" anchor="t" anchorCtr="0"/>
          <a:p>
            <a:pPr>
              <a:buNone/>
            </a:pPr>
            <a:r>
              <a:rPr lang="zh-CN" altLang="en-US" sz="2400" dirty="0"/>
              <a:t>      </a:t>
            </a:r>
            <a:r>
              <a:rPr lang="en-US" altLang="zh-CN" sz="2400" dirty="0"/>
              <a:t> </a:t>
            </a:r>
            <a:r>
              <a:rPr lang="zh-CN" altLang="en-US" sz="2400" dirty="0"/>
              <a:t> </a:t>
            </a:r>
            <a:r>
              <a:rPr lang="en-US" altLang="zh-CN" sz="4800" dirty="0">
                <a:solidFill>
                  <a:srgbClr val="002060"/>
                </a:solidFill>
              </a:rPr>
              <a:t>22</a:t>
            </a:r>
            <a:r>
              <a:rPr lang="zh-CN" altLang="en-US" sz="4800" dirty="0">
                <a:solidFill>
                  <a:srgbClr val="002060"/>
                </a:solidFill>
              </a:rPr>
              <a:t>、</a:t>
            </a:r>
            <a:r>
              <a:rPr lang="en-US" altLang="zh-CN" sz="4800" dirty="0">
                <a:solidFill>
                  <a:srgbClr val="002060"/>
                </a:solidFill>
              </a:rPr>
              <a:t>2012</a:t>
            </a:r>
            <a:r>
              <a:rPr lang="zh-CN" altLang="en-US" sz="4800" dirty="0">
                <a:solidFill>
                  <a:srgbClr val="002060"/>
                </a:solidFill>
              </a:rPr>
              <a:t>年</a:t>
            </a:r>
            <a:r>
              <a:rPr lang="en-US" altLang="zh-CN" sz="4800" dirty="0">
                <a:solidFill>
                  <a:srgbClr val="002060"/>
                </a:solidFill>
              </a:rPr>
              <a:t>4</a:t>
            </a:r>
            <a:r>
              <a:rPr lang="zh-CN" altLang="en-US" sz="4800" dirty="0">
                <a:solidFill>
                  <a:srgbClr val="002060"/>
                </a:solidFill>
              </a:rPr>
              <a:t>月</a:t>
            </a:r>
            <a:r>
              <a:rPr lang="en-US" altLang="zh-CN" sz="4800" dirty="0">
                <a:solidFill>
                  <a:srgbClr val="002060"/>
                </a:solidFill>
              </a:rPr>
              <a:t>12</a:t>
            </a:r>
            <a:r>
              <a:rPr lang="zh-CN" altLang="en-US" sz="4800" dirty="0">
                <a:solidFill>
                  <a:srgbClr val="002060"/>
                </a:solidFill>
              </a:rPr>
              <a:t>日，上海龙升设备安装有限公司在华东某发电有限公司（容量</a:t>
            </a:r>
            <a:r>
              <a:rPr lang="en-US" altLang="zh-CN" sz="4800" dirty="0">
                <a:solidFill>
                  <a:srgbClr val="002060"/>
                </a:solidFill>
              </a:rPr>
              <a:t>2×100</a:t>
            </a:r>
            <a:r>
              <a:rPr lang="zh-CN" altLang="en-US" sz="4800" dirty="0">
                <a:solidFill>
                  <a:srgbClr val="002060"/>
                </a:solidFill>
              </a:rPr>
              <a:t>万千瓦）</a:t>
            </a:r>
            <a:r>
              <a:rPr lang="en-US" altLang="zh-CN" sz="4800" dirty="0">
                <a:solidFill>
                  <a:srgbClr val="002060"/>
                </a:solidFill>
              </a:rPr>
              <a:t>1</a:t>
            </a:r>
            <a:r>
              <a:rPr lang="zh-CN" altLang="en-US" sz="4800" dirty="0">
                <a:solidFill>
                  <a:srgbClr val="002060"/>
                </a:solidFill>
              </a:rPr>
              <a:t>号锅炉进行脚手架搭设作业时，</a:t>
            </a:r>
            <a:r>
              <a:rPr lang="en-US" altLang="zh-CN" sz="4800" dirty="0">
                <a:solidFill>
                  <a:srgbClr val="002060"/>
                </a:solidFill>
              </a:rPr>
              <a:t>1</a:t>
            </a:r>
            <a:r>
              <a:rPr lang="zh-CN" altLang="en-US" sz="4800" dirty="0">
                <a:solidFill>
                  <a:srgbClr val="002060"/>
                </a:solidFill>
              </a:rPr>
              <a:t>名作业人员高处坠落死亡。</a:t>
            </a:r>
            <a:endParaRPr lang="zh-CN" altLang="en-US" sz="4800" dirty="0">
              <a:solidFill>
                <a:srgbClr val="002060"/>
              </a:solidFill>
            </a:endParaRPr>
          </a:p>
          <a:p>
            <a:pPr>
              <a:buNone/>
            </a:pPr>
            <a:endParaRPr lang="zh-CN" altLang="en-US" sz="4400" dirty="0">
              <a:solidFill>
                <a:srgbClr val="C00000"/>
              </a:solidFill>
            </a:endParaRPr>
          </a:p>
          <a:p>
            <a:pPr>
              <a:buNone/>
            </a:pPr>
            <a:endParaRPr lang="zh-CN" altLang="en-US" sz="2400" dirty="0">
              <a:solidFill>
                <a:srgbClr val="FF0000"/>
              </a:solidFill>
            </a:endParaRPr>
          </a:p>
          <a:p>
            <a:pPr>
              <a:buNone/>
            </a:pPr>
            <a:endParaRPr lang="zh-CN" altLang="en-US" sz="2400" b="1" dirty="0">
              <a:solidFill>
                <a:srgbClr val="FF0000"/>
              </a:solidFill>
            </a:endParaRPr>
          </a:p>
          <a:p>
            <a:pPr eaLnBrk="1" hangingPunct="1">
              <a:buNone/>
            </a:pPr>
            <a:endParaRPr lang="zh-CN" altLang="en-US" sz="2400" b="1" dirty="0">
              <a:solidFill>
                <a:srgbClr val="C00000"/>
              </a:solidFill>
            </a:endParaRPr>
          </a:p>
          <a:p>
            <a:pPr eaLnBrk="1" hangingPunct="1">
              <a:buNone/>
            </a:pPr>
            <a:endParaRPr lang="zh-CN" altLang="en-US" sz="2400" b="1" dirty="0">
              <a:solidFill>
                <a:srgbClr val="C00000"/>
              </a:solidFill>
            </a:endParaRPr>
          </a:p>
          <a:p>
            <a:pPr eaLnBrk="1" hangingPunct="1">
              <a:buNone/>
            </a:pPr>
            <a:endParaRPr lang="zh-CN" altLang="en-US" sz="2400" b="1" dirty="0"/>
          </a:p>
        </p:txBody>
      </p:sp>
    </p:spTree>
  </p:cSld>
  <p:clrMapOvr>
    <a:masterClrMapping/>
  </p:clrMapOvr>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16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816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8160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8160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C00000"/>
                </a:solidFill>
              </a:rPr>
              <a:t>（二）防止火灾事故</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、电缆防火。</a:t>
            </a:r>
            <a:endParaRPr lang="zh-CN" altLang="en-US" sz="2400" dirty="0">
              <a:solidFill>
                <a:srgbClr val="C00000"/>
              </a:solidFill>
            </a:endParaRPr>
          </a:p>
          <a:p>
            <a:pPr>
              <a:buNone/>
            </a:pPr>
            <a:r>
              <a:rPr lang="zh-CN" altLang="en-US" sz="2400" dirty="0">
                <a:solidFill>
                  <a:srgbClr val="C00000"/>
                </a:solidFill>
              </a:rPr>
              <a:t>       ⑴</a:t>
            </a:r>
            <a:r>
              <a:rPr lang="en-US" altLang="zh-CN" sz="2400" dirty="0">
                <a:solidFill>
                  <a:srgbClr val="C00000"/>
                </a:solidFill>
              </a:rPr>
              <a:t>1975</a:t>
            </a:r>
            <a:r>
              <a:rPr lang="zh-CN" altLang="en-US" sz="2400" dirty="0">
                <a:solidFill>
                  <a:srgbClr val="C00000"/>
                </a:solidFill>
              </a:rPr>
              <a:t>年</a:t>
            </a:r>
            <a:r>
              <a:rPr lang="en-US" altLang="zh-CN" sz="2400" dirty="0">
                <a:solidFill>
                  <a:srgbClr val="C00000"/>
                </a:solidFill>
              </a:rPr>
              <a:t>1</a:t>
            </a:r>
            <a:r>
              <a:rPr lang="zh-CN" altLang="en-US" sz="2400" dirty="0">
                <a:solidFill>
                  <a:srgbClr val="C00000"/>
                </a:solidFill>
              </a:rPr>
              <a:t>月</a:t>
            </a:r>
            <a:r>
              <a:rPr lang="en-US" altLang="zh-CN" sz="2400" dirty="0">
                <a:solidFill>
                  <a:srgbClr val="C00000"/>
                </a:solidFill>
              </a:rPr>
              <a:t>4</a:t>
            </a:r>
            <a:r>
              <a:rPr lang="zh-CN" altLang="en-US" sz="2400" dirty="0">
                <a:solidFill>
                  <a:srgbClr val="C00000"/>
                </a:solidFill>
              </a:rPr>
              <a:t>日</a:t>
            </a:r>
            <a:r>
              <a:rPr lang="en-US" altLang="zh-CN" sz="2400" dirty="0">
                <a:solidFill>
                  <a:srgbClr val="C00000"/>
                </a:solidFill>
              </a:rPr>
              <a:t>, </a:t>
            </a:r>
            <a:r>
              <a:rPr lang="zh-CN" altLang="en-US" sz="2400" dirty="0">
                <a:solidFill>
                  <a:srgbClr val="C00000"/>
                </a:solidFill>
              </a:rPr>
              <a:t>某发电厂</a:t>
            </a:r>
            <a:r>
              <a:rPr lang="en-US" altLang="zh-CN" sz="2400" dirty="0">
                <a:solidFill>
                  <a:srgbClr val="C00000"/>
                </a:solidFill>
              </a:rPr>
              <a:t>#6</a:t>
            </a:r>
            <a:r>
              <a:rPr lang="zh-CN" altLang="en-US" sz="2400" dirty="0">
                <a:solidFill>
                  <a:srgbClr val="C00000"/>
                </a:solidFill>
              </a:rPr>
              <a:t>炉磨煤机入口防爆门爆破</a:t>
            </a:r>
            <a:r>
              <a:rPr lang="en-US" altLang="zh-CN" sz="2400" dirty="0">
                <a:solidFill>
                  <a:srgbClr val="C00000"/>
                </a:solidFill>
              </a:rPr>
              <a:t>,</a:t>
            </a:r>
            <a:r>
              <a:rPr lang="zh-CN" altLang="en-US" sz="2400" dirty="0">
                <a:solidFill>
                  <a:srgbClr val="C00000"/>
                </a:solidFill>
              </a:rPr>
              <a:t>喷出火焰烧着了对侧</a:t>
            </a:r>
            <a:r>
              <a:rPr lang="en-US" altLang="zh-CN" sz="2400" dirty="0">
                <a:solidFill>
                  <a:srgbClr val="C00000"/>
                </a:solidFill>
              </a:rPr>
              <a:t>2.9</a:t>
            </a:r>
            <a:r>
              <a:rPr lang="zh-CN" altLang="en-US" sz="2400" dirty="0">
                <a:solidFill>
                  <a:srgbClr val="C00000"/>
                </a:solidFill>
              </a:rPr>
              <a:t>米处的电缆夹层，烧坏了</a:t>
            </a:r>
            <a:r>
              <a:rPr lang="en-US" altLang="zh-CN" sz="2400" dirty="0">
                <a:solidFill>
                  <a:srgbClr val="C00000"/>
                </a:solidFill>
              </a:rPr>
              <a:t>#5</a:t>
            </a:r>
            <a:r>
              <a:rPr lang="zh-CN" altLang="en-US" sz="2400" dirty="0">
                <a:solidFill>
                  <a:srgbClr val="C00000"/>
                </a:solidFill>
              </a:rPr>
              <a:t>、</a:t>
            </a:r>
            <a:r>
              <a:rPr lang="en-US" altLang="zh-CN" sz="2400" dirty="0">
                <a:solidFill>
                  <a:srgbClr val="C00000"/>
                </a:solidFill>
              </a:rPr>
              <a:t>#6</a:t>
            </a:r>
            <a:r>
              <a:rPr lang="zh-CN" altLang="en-US" sz="2400" dirty="0">
                <a:solidFill>
                  <a:srgbClr val="C00000"/>
                </a:solidFill>
              </a:rPr>
              <a:t>炉电缆。</a:t>
            </a:r>
            <a:endParaRPr lang="zh-CN" altLang="en-US" sz="2400" dirty="0">
              <a:solidFill>
                <a:srgbClr val="C00000"/>
              </a:solidFill>
            </a:endParaRPr>
          </a:p>
          <a:p>
            <a:pPr>
              <a:buNone/>
            </a:pPr>
            <a:r>
              <a:rPr lang="zh-CN" altLang="en-US" sz="2400" dirty="0">
                <a:solidFill>
                  <a:srgbClr val="C00000"/>
                </a:solidFill>
              </a:rPr>
              <a:t>      ⑵</a:t>
            </a:r>
            <a:r>
              <a:rPr lang="en-US" altLang="zh-CN" sz="2400" dirty="0">
                <a:solidFill>
                  <a:srgbClr val="C00000"/>
                </a:solidFill>
              </a:rPr>
              <a:t>1978</a:t>
            </a:r>
            <a:r>
              <a:rPr lang="zh-CN" altLang="en-US" sz="2400" dirty="0">
                <a:solidFill>
                  <a:srgbClr val="C00000"/>
                </a:solidFill>
              </a:rPr>
              <a:t>年</a:t>
            </a:r>
            <a:r>
              <a:rPr lang="en-US" altLang="zh-CN" sz="2400" dirty="0">
                <a:solidFill>
                  <a:srgbClr val="C00000"/>
                </a:solidFill>
              </a:rPr>
              <a:t>1</a:t>
            </a:r>
            <a:r>
              <a:rPr lang="zh-CN" altLang="en-US" sz="2400" dirty="0">
                <a:solidFill>
                  <a:srgbClr val="C00000"/>
                </a:solidFill>
              </a:rPr>
              <a:t>月</a:t>
            </a:r>
            <a:r>
              <a:rPr lang="en-US" altLang="zh-CN" sz="2400" dirty="0">
                <a:solidFill>
                  <a:srgbClr val="C00000"/>
                </a:solidFill>
              </a:rPr>
              <a:t>18</a:t>
            </a:r>
            <a:r>
              <a:rPr lang="zh-CN" altLang="en-US" sz="2400" dirty="0">
                <a:solidFill>
                  <a:srgbClr val="C00000"/>
                </a:solidFill>
              </a:rPr>
              <a:t>日、</a:t>
            </a:r>
            <a:r>
              <a:rPr lang="en-US" altLang="zh-CN" sz="2400" dirty="0">
                <a:solidFill>
                  <a:srgbClr val="C00000"/>
                </a:solidFill>
              </a:rPr>
              <a:t>5</a:t>
            </a:r>
            <a:r>
              <a:rPr lang="zh-CN" altLang="en-US" sz="2400" dirty="0">
                <a:solidFill>
                  <a:srgbClr val="C00000"/>
                </a:solidFill>
              </a:rPr>
              <a:t>月</a:t>
            </a:r>
            <a:r>
              <a:rPr lang="en-US" altLang="zh-CN" sz="2400" dirty="0">
                <a:solidFill>
                  <a:srgbClr val="C00000"/>
                </a:solidFill>
              </a:rPr>
              <a:t>29</a:t>
            </a:r>
            <a:r>
              <a:rPr lang="zh-CN" altLang="en-US" sz="2400" dirty="0">
                <a:solidFill>
                  <a:srgbClr val="C00000"/>
                </a:solidFill>
              </a:rPr>
              <a:t>日</a:t>
            </a:r>
            <a:r>
              <a:rPr lang="en-US" altLang="zh-CN" sz="2400" dirty="0">
                <a:solidFill>
                  <a:srgbClr val="C00000"/>
                </a:solidFill>
              </a:rPr>
              <a:t>, </a:t>
            </a:r>
            <a:r>
              <a:rPr lang="zh-CN" altLang="en-US" sz="2400" dirty="0">
                <a:solidFill>
                  <a:srgbClr val="C00000"/>
                </a:solidFill>
              </a:rPr>
              <a:t>河南某水力发电厂两次由于电焊火花掉入电缆沟内着火，电缆沟着火共烧坏电缆</a:t>
            </a:r>
            <a:r>
              <a:rPr lang="en-US" altLang="zh-CN" sz="2400" dirty="0">
                <a:solidFill>
                  <a:srgbClr val="C00000"/>
                </a:solidFill>
              </a:rPr>
              <a:t>14000</a:t>
            </a:r>
            <a:r>
              <a:rPr lang="zh-CN" altLang="en-US" sz="2400" dirty="0">
                <a:solidFill>
                  <a:srgbClr val="C00000"/>
                </a:solidFill>
              </a:rPr>
              <a:t>多根。</a:t>
            </a:r>
            <a:endParaRPr lang="zh-CN" altLang="en-US" sz="2400" dirty="0">
              <a:solidFill>
                <a:srgbClr val="C00000"/>
              </a:solidFill>
            </a:endParaRPr>
          </a:p>
          <a:p>
            <a:pPr>
              <a:buNone/>
            </a:pPr>
            <a:r>
              <a:rPr lang="zh-CN" altLang="en-US" sz="2400" dirty="0">
                <a:solidFill>
                  <a:srgbClr val="C00000"/>
                </a:solidFill>
              </a:rPr>
              <a:t>     ⑶</a:t>
            </a:r>
            <a:r>
              <a:rPr lang="en-US" altLang="zh-CN" sz="2400" dirty="0">
                <a:solidFill>
                  <a:srgbClr val="C00000"/>
                </a:solidFill>
              </a:rPr>
              <a:t>1981</a:t>
            </a:r>
            <a:r>
              <a:rPr lang="zh-CN" altLang="en-US" sz="2400" dirty="0">
                <a:solidFill>
                  <a:srgbClr val="C00000"/>
                </a:solidFill>
              </a:rPr>
              <a:t>年</a:t>
            </a:r>
            <a:r>
              <a:rPr lang="en-US" altLang="zh-CN" sz="2400" dirty="0">
                <a:solidFill>
                  <a:srgbClr val="C00000"/>
                </a:solidFill>
              </a:rPr>
              <a:t>9</a:t>
            </a:r>
            <a:r>
              <a:rPr lang="zh-CN" altLang="en-US" sz="2400" dirty="0">
                <a:solidFill>
                  <a:srgbClr val="C00000"/>
                </a:solidFill>
              </a:rPr>
              <a:t>月</a:t>
            </a:r>
            <a:r>
              <a:rPr lang="en-US" altLang="zh-CN" sz="2400" dirty="0">
                <a:solidFill>
                  <a:srgbClr val="C00000"/>
                </a:solidFill>
              </a:rPr>
              <a:t>24</a:t>
            </a:r>
            <a:r>
              <a:rPr lang="zh-CN" altLang="en-US" sz="2400" dirty="0">
                <a:solidFill>
                  <a:srgbClr val="C00000"/>
                </a:solidFill>
              </a:rPr>
              <a:t>日</a:t>
            </a:r>
            <a:r>
              <a:rPr lang="en-US" altLang="zh-CN" sz="2400" dirty="0">
                <a:solidFill>
                  <a:srgbClr val="C00000"/>
                </a:solidFill>
              </a:rPr>
              <a:t>, </a:t>
            </a:r>
            <a:r>
              <a:rPr lang="zh-CN" altLang="en-US" sz="2400" dirty="0">
                <a:solidFill>
                  <a:srgbClr val="C00000"/>
                </a:solidFill>
              </a:rPr>
              <a:t>某发电厂由于</a:t>
            </a:r>
            <a:r>
              <a:rPr lang="en-US" altLang="zh-CN" sz="2400" dirty="0">
                <a:solidFill>
                  <a:srgbClr val="C00000"/>
                </a:solidFill>
              </a:rPr>
              <a:t>#6</a:t>
            </a:r>
            <a:r>
              <a:rPr lang="zh-CN" altLang="en-US" sz="2400" dirty="0">
                <a:solidFill>
                  <a:srgbClr val="C00000"/>
                </a:solidFill>
              </a:rPr>
              <a:t>炉磨煤机防爆门爆炸</a:t>
            </a:r>
            <a:r>
              <a:rPr lang="en-US" altLang="zh-CN" sz="2400" dirty="0">
                <a:solidFill>
                  <a:srgbClr val="C00000"/>
                </a:solidFill>
              </a:rPr>
              <a:t>,</a:t>
            </a:r>
            <a:r>
              <a:rPr lang="zh-CN" altLang="en-US" sz="2400" dirty="0">
                <a:solidFill>
                  <a:srgbClr val="C00000"/>
                </a:solidFill>
              </a:rPr>
              <a:t>喷出火焰冲至</a:t>
            </a:r>
            <a:r>
              <a:rPr lang="en-US" altLang="zh-CN" sz="2400" dirty="0">
                <a:solidFill>
                  <a:srgbClr val="C00000"/>
                </a:solidFill>
              </a:rPr>
              <a:t> #7</a:t>
            </a:r>
            <a:r>
              <a:rPr lang="zh-CN" altLang="en-US" sz="2400" dirty="0">
                <a:solidFill>
                  <a:srgbClr val="C00000"/>
                </a:solidFill>
              </a:rPr>
              <a:t>炉的电缆架</a:t>
            </a:r>
            <a:r>
              <a:rPr lang="en-US" altLang="zh-CN" sz="2400" dirty="0">
                <a:solidFill>
                  <a:srgbClr val="C00000"/>
                </a:solidFill>
              </a:rPr>
              <a:t>,</a:t>
            </a:r>
            <a:r>
              <a:rPr lang="zh-CN" altLang="en-US" sz="2400" dirty="0">
                <a:solidFill>
                  <a:srgbClr val="C00000"/>
                </a:solidFill>
              </a:rPr>
              <a:t> 火延燃至控制室下部夹层</a:t>
            </a:r>
            <a:r>
              <a:rPr lang="en-US" altLang="zh-CN" sz="2400" dirty="0">
                <a:solidFill>
                  <a:srgbClr val="C00000"/>
                </a:solidFill>
              </a:rPr>
              <a:t>,</a:t>
            </a:r>
            <a:r>
              <a:rPr lang="zh-CN" altLang="en-US" sz="2400" dirty="0">
                <a:solidFill>
                  <a:srgbClr val="C00000"/>
                </a:solidFill>
              </a:rPr>
              <a:t>并烧坏集控盘</a:t>
            </a:r>
            <a:r>
              <a:rPr lang="en-US" altLang="zh-CN" sz="2400" dirty="0">
                <a:solidFill>
                  <a:srgbClr val="C00000"/>
                </a:solidFill>
              </a:rPr>
              <a:t>7</a:t>
            </a:r>
            <a:r>
              <a:rPr lang="zh-CN" altLang="en-US" sz="2400" dirty="0">
                <a:solidFill>
                  <a:srgbClr val="C00000"/>
                </a:solidFill>
              </a:rPr>
              <a:t>面</a:t>
            </a:r>
            <a:r>
              <a:rPr lang="en-US" altLang="zh-CN" sz="2400" dirty="0">
                <a:solidFill>
                  <a:srgbClr val="C00000"/>
                </a:solidFill>
              </a:rPr>
              <a:t>,</a:t>
            </a:r>
            <a:r>
              <a:rPr lang="zh-CN" altLang="en-US" sz="2400" dirty="0">
                <a:solidFill>
                  <a:srgbClr val="C00000"/>
                </a:solidFill>
              </a:rPr>
              <a:t>被迫停机抢修</a:t>
            </a:r>
            <a:r>
              <a:rPr lang="en-US" altLang="zh-CN" sz="2400" dirty="0">
                <a:solidFill>
                  <a:srgbClr val="C00000"/>
                </a:solidFill>
              </a:rPr>
              <a:t>15</a:t>
            </a:r>
            <a:r>
              <a:rPr lang="zh-CN" altLang="en-US" sz="2400" dirty="0">
                <a:solidFill>
                  <a:srgbClr val="C00000"/>
                </a:solidFill>
              </a:rPr>
              <a:t>天。</a:t>
            </a:r>
            <a:endParaRPr lang="zh-CN" altLang="en-US" sz="2400" dirty="0">
              <a:solidFill>
                <a:srgbClr val="C00000"/>
              </a:solidFill>
            </a:endParaRPr>
          </a:p>
          <a:p>
            <a:pPr>
              <a:buNone/>
            </a:pPr>
            <a:r>
              <a:rPr lang="zh-CN" altLang="en-US" sz="2400" dirty="0">
                <a:solidFill>
                  <a:srgbClr val="C00000"/>
                </a:solidFill>
              </a:rPr>
              <a:t>       ⑷</a:t>
            </a:r>
            <a:r>
              <a:rPr lang="en-US" altLang="zh-CN" sz="2400" dirty="0">
                <a:solidFill>
                  <a:srgbClr val="C00000"/>
                </a:solidFill>
              </a:rPr>
              <a:t>1996</a:t>
            </a:r>
            <a:r>
              <a:rPr lang="zh-CN" altLang="en-US" sz="2400" dirty="0">
                <a:solidFill>
                  <a:srgbClr val="C00000"/>
                </a:solidFill>
              </a:rPr>
              <a:t>年８月</a:t>
            </a:r>
            <a:r>
              <a:rPr lang="en-US" altLang="zh-CN" sz="2400" dirty="0">
                <a:solidFill>
                  <a:srgbClr val="C00000"/>
                </a:solidFill>
              </a:rPr>
              <a:t>14</a:t>
            </a:r>
            <a:r>
              <a:rPr lang="zh-CN" altLang="en-US" sz="2400" dirty="0">
                <a:solidFill>
                  <a:srgbClr val="C00000"/>
                </a:solidFill>
              </a:rPr>
              <a:t>日</a:t>
            </a:r>
            <a:r>
              <a:rPr lang="en-US" altLang="zh-CN" sz="2400" dirty="0">
                <a:solidFill>
                  <a:srgbClr val="C00000"/>
                </a:solidFill>
              </a:rPr>
              <a:t>2</a:t>
            </a:r>
            <a:r>
              <a:rPr lang="zh-CN" altLang="en-US" sz="2400" dirty="0">
                <a:solidFill>
                  <a:srgbClr val="C00000"/>
                </a:solidFill>
              </a:rPr>
              <a:t>时</a:t>
            </a:r>
            <a:r>
              <a:rPr lang="en-US" altLang="zh-CN" sz="2400" dirty="0">
                <a:solidFill>
                  <a:srgbClr val="C00000"/>
                </a:solidFill>
              </a:rPr>
              <a:t>50</a:t>
            </a:r>
            <a:r>
              <a:rPr lang="zh-CN" altLang="en-US" sz="2400" dirty="0">
                <a:solidFill>
                  <a:srgbClr val="C00000"/>
                </a:solidFill>
              </a:rPr>
              <a:t>分，神头一电厂因磨煤机入口热风门烤着竹架板引起</a:t>
            </a:r>
            <a:r>
              <a:rPr lang="en-US" altLang="zh-CN" sz="2400" dirty="0">
                <a:solidFill>
                  <a:srgbClr val="C00000"/>
                </a:solidFill>
              </a:rPr>
              <a:t>3</a:t>
            </a:r>
            <a:r>
              <a:rPr lang="zh-CN" altLang="en-US" sz="2400" dirty="0">
                <a:solidFill>
                  <a:srgbClr val="C00000"/>
                </a:solidFill>
              </a:rPr>
              <a:t>号炉０米脚手架着火，使电缆短路着火蔓延到电缆夹层，并烧坏集控室盘柜，</a:t>
            </a:r>
            <a:r>
              <a:rPr lang="en-US" altLang="zh-CN" sz="2400" dirty="0">
                <a:solidFill>
                  <a:srgbClr val="C00000"/>
                </a:solidFill>
              </a:rPr>
              <a:t>2</a:t>
            </a:r>
            <a:r>
              <a:rPr lang="zh-CN" altLang="en-US" sz="2400" dirty="0">
                <a:solidFill>
                  <a:srgbClr val="C00000"/>
                </a:solidFill>
              </a:rPr>
              <a:t>号备用高厂变着火损坏。</a:t>
            </a:r>
            <a:endParaRPr lang="zh-CN" altLang="en-US" sz="2400" dirty="0">
              <a:solidFill>
                <a:srgbClr val="C00000"/>
              </a:solidFill>
            </a:endParaRPr>
          </a:p>
        </p:txBody>
      </p:sp>
    </p:spTree>
  </p:cSld>
  <p:clrMapOvr>
    <a:masterClrMapping/>
  </p:clrMapOvr>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26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826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8262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8262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b="1" dirty="0">
                <a:solidFill>
                  <a:srgbClr val="002060"/>
                </a:solidFill>
              </a:rPr>
              <a:t>2</a:t>
            </a:r>
            <a:r>
              <a:rPr lang="zh-CN" altLang="en-US" sz="2400" b="1" dirty="0">
                <a:solidFill>
                  <a:srgbClr val="002060"/>
                </a:solidFill>
              </a:rPr>
              <a:t>、汽机油系统的防火。</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⑴</a:t>
            </a:r>
            <a:r>
              <a:rPr lang="en-US" altLang="zh-CN" sz="2400" dirty="0">
                <a:solidFill>
                  <a:srgbClr val="002060"/>
                </a:solidFill>
              </a:rPr>
              <a:t>1973</a:t>
            </a:r>
            <a:r>
              <a:rPr lang="zh-CN" altLang="en-US" sz="2400" dirty="0">
                <a:solidFill>
                  <a:srgbClr val="002060"/>
                </a:solidFill>
              </a:rPr>
              <a:t>年</a:t>
            </a:r>
            <a:r>
              <a:rPr lang="en-US" altLang="zh-CN" sz="2400" dirty="0">
                <a:solidFill>
                  <a:srgbClr val="002060"/>
                </a:solidFill>
              </a:rPr>
              <a:t>9</a:t>
            </a:r>
            <a:r>
              <a:rPr lang="zh-CN" altLang="en-US" sz="2400" dirty="0">
                <a:solidFill>
                  <a:srgbClr val="002060"/>
                </a:solidFill>
              </a:rPr>
              <a:t>月</a:t>
            </a:r>
            <a:r>
              <a:rPr lang="en-US" altLang="zh-CN" sz="2400" dirty="0">
                <a:solidFill>
                  <a:srgbClr val="002060"/>
                </a:solidFill>
              </a:rPr>
              <a:t>23</a:t>
            </a:r>
            <a:r>
              <a:rPr lang="zh-CN" altLang="en-US" sz="2400" dirty="0">
                <a:solidFill>
                  <a:srgbClr val="002060"/>
                </a:solidFill>
              </a:rPr>
              <a:t>日，某发电厂由于油动机顶部一个螺丝掉了，由螺丝孔向外喷油，油管道法兰垫破裂向外喷油引起大火。造成一台十二万千瓦机组烧坏，在救火过程中有一名同志牺牲。</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⑵</a:t>
            </a:r>
            <a:r>
              <a:rPr lang="en-US" altLang="zh-CN" sz="2400" dirty="0">
                <a:solidFill>
                  <a:srgbClr val="002060"/>
                </a:solidFill>
              </a:rPr>
              <a:t>1974</a:t>
            </a:r>
            <a:r>
              <a:rPr lang="zh-CN" altLang="en-US" sz="2400" dirty="0">
                <a:solidFill>
                  <a:srgbClr val="002060"/>
                </a:solidFill>
              </a:rPr>
              <a:t>年</a:t>
            </a:r>
            <a:r>
              <a:rPr lang="en-US" altLang="zh-CN" sz="2400" dirty="0">
                <a:solidFill>
                  <a:srgbClr val="002060"/>
                </a:solidFill>
              </a:rPr>
              <a:t>6</a:t>
            </a:r>
            <a:r>
              <a:rPr lang="zh-CN" altLang="en-US" sz="2400" dirty="0">
                <a:solidFill>
                  <a:srgbClr val="002060"/>
                </a:solidFill>
              </a:rPr>
              <a:t>月</a:t>
            </a:r>
            <a:r>
              <a:rPr lang="en-US" altLang="zh-CN" sz="2400" dirty="0">
                <a:solidFill>
                  <a:srgbClr val="002060"/>
                </a:solidFill>
              </a:rPr>
              <a:t>15</a:t>
            </a:r>
            <a:r>
              <a:rPr lang="zh-CN" altLang="en-US" sz="2400" dirty="0">
                <a:solidFill>
                  <a:srgbClr val="002060"/>
                </a:solidFill>
              </a:rPr>
              <a:t>日</a:t>
            </a:r>
            <a:r>
              <a:rPr lang="en-US" altLang="zh-CN" sz="2400" dirty="0">
                <a:solidFill>
                  <a:srgbClr val="002060"/>
                </a:solidFill>
              </a:rPr>
              <a:t>, </a:t>
            </a:r>
            <a:r>
              <a:rPr lang="zh-CN" altLang="en-US" sz="2400" dirty="0">
                <a:solidFill>
                  <a:srgbClr val="002060"/>
                </a:solidFill>
              </a:rPr>
              <a:t>某发电厂</a:t>
            </a:r>
            <a:r>
              <a:rPr lang="en-US" altLang="zh-CN" sz="2400" dirty="0">
                <a:solidFill>
                  <a:srgbClr val="002060"/>
                </a:solidFill>
              </a:rPr>
              <a:t>#2</a:t>
            </a:r>
            <a:r>
              <a:rPr lang="zh-CN" altLang="en-US" sz="2400" dirty="0">
                <a:solidFill>
                  <a:srgbClr val="002060"/>
                </a:solidFill>
              </a:rPr>
              <a:t>汽轮机调速系统油压表管接头处在发现漏油未及时处理，隔日油压表接头处断裂</a:t>
            </a:r>
            <a:r>
              <a:rPr lang="en-US" altLang="zh-CN" sz="2400" dirty="0">
                <a:solidFill>
                  <a:srgbClr val="002060"/>
                </a:solidFill>
              </a:rPr>
              <a:t>,</a:t>
            </a:r>
            <a:r>
              <a:rPr lang="zh-CN" altLang="en-US" sz="2400" dirty="0">
                <a:solidFill>
                  <a:srgbClr val="002060"/>
                </a:solidFill>
              </a:rPr>
              <a:t>喷油至蒸汽管道着火</a:t>
            </a:r>
            <a:r>
              <a:rPr lang="en-US" altLang="zh-CN" sz="2400" dirty="0">
                <a:solidFill>
                  <a:srgbClr val="002060"/>
                </a:solidFill>
              </a:rPr>
              <a:t>,</a:t>
            </a:r>
            <a:r>
              <a:rPr lang="zh-CN" altLang="en-US" sz="2400" dirty="0">
                <a:solidFill>
                  <a:srgbClr val="002060"/>
                </a:solidFill>
              </a:rPr>
              <a:t>在救火中总工程师等三同志烧伤。</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⑶</a:t>
            </a:r>
            <a:r>
              <a:rPr lang="en-US" altLang="zh-CN" sz="2400" dirty="0">
                <a:solidFill>
                  <a:srgbClr val="002060"/>
                </a:solidFill>
              </a:rPr>
              <a:t>1977</a:t>
            </a:r>
            <a:r>
              <a:rPr lang="zh-CN" altLang="en-US" sz="2400" dirty="0">
                <a:solidFill>
                  <a:srgbClr val="002060"/>
                </a:solidFill>
              </a:rPr>
              <a:t>年</a:t>
            </a:r>
            <a:r>
              <a:rPr lang="en-US" altLang="zh-CN" sz="2400" dirty="0">
                <a:solidFill>
                  <a:srgbClr val="002060"/>
                </a:solidFill>
              </a:rPr>
              <a:t>10</a:t>
            </a:r>
            <a:r>
              <a:rPr lang="zh-CN" altLang="en-US" sz="2400" dirty="0">
                <a:solidFill>
                  <a:srgbClr val="002060"/>
                </a:solidFill>
              </a:rPr>
              <a:t>月</a:t>
            </a:r>
            <a:r>
              <a:rPr lang="en-US" altLang="zh-CN" sz="2400" dirty="0">
                <a:solidFill>
                  <a:srgbClr val="002060"/>
                </a:solidFill>
              </a:rPr>
              <a:t>10</a:t>
            </a:r>
            <a:r>
              <a:rPr lang="zh-CN" altLang="en-US" sz="2400" dirty="0">
                <a:solidFill>
                  <a:srgbClr val="002060"/>
                </a:solidFill>
              </a:rPr>
              <a:t>日</a:t>
            </a:r>
            <a:r>
              <a:rPr lang="en-US" altLang="zh-CN" sz="2400" dirty="0">
                <a:solidFill>
                  <a:srgbClr val="002060"/>
                </a:solidFill>
              </a:rPr>
              <a:t>, </a:t>
            </a:r>
            <a:r>
              <a:rPr lang="zh-CN" altLang="en-US" sz="2400" dirty="0">
                <a:solidFill>
                  <a:srgbClr val="002060"/>
                </a:solidFill>
              </a:rPr>
              <a:t>某发电厂一号机副司机抄表时，将</a:t>
            </a:r>
            <a:r>
              <a:rPr lang="en-US" altLang="zh-CN" sz="2400" dirty="0">
                <a:solidFill>
                  <a:srgbClr val="002060"/>
                </a:solidFill>
              </a:rPr>
              <a:t>8</a:t>
            </a:r>
            <a:r>
              <a:rPr lang="zh-CN" altLang="en-US" sz="2400" dirty="0">
                <a:solidFill>
                  <a:srgbClr val="002060"/>
                </a:solidFill>
              </a:rPr>
              <a:t>米运转层一块铁板踩翻，掉下砸在冷油器出口门上</a:t>
            </a:r>
            <a:r>
              <a:rPr lang="en-US" altLang="zh-CN" sz="2400" dirty="0">
                <a:solidFill>
                  <a:srgbClr val="002060"/>
                </a:solidFill>
              </a:rPr>
              <a:t>,</a:t>
            </a:r>
            <a:r>
              <a:rPr lang="zh-CN" altLang="en-US" sz="2400" dirty="0">
                <a:solidFill>
                  <a:srgbClr val="002060"/>
                </a:solidFill>
              </a:rPr>
              <a:t>油从门杆断口空心处喷出，喷到二次抽汽疏水管道上后引起着火</a:t>
            </a:r>
            <a:r>
              <a:rPr lang="en-US" altLang="zh-CN" sz="2400" dirty="0">
                <a:solidFill>
                  <a:srgbClr val="002060"/>
                </a:solidFill>
              </a:rPr>
              <a:t>,</a:t>
            </a:r>
            <a:r>
              <a:rPr lang="zh-CN" altLang="en-US" sz="2400" dirty="0">
                <a:solidFill>
                  <a:srgbClr val="002060"/>
                </a:solidFill>
              </a:rPr>
              <a:t>造成两台机全停。</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⑷</a:t>
            </a:r>
            <a:r>
              <a:rPr lang="en-US" altLang="zh-CN" sz="2400" dirty="0">
                <a:solidFill>
                  <a:srgbClr val="002060"/>
                </a:solidFill>
              </a:rPr>
              <a:t>1984</a:t>
            </a:r>
            <a:r>
              <a:rPr lang="zh-CN" altLang="en-US" sz="2400" dirty="0">
                <a:solidFill>
                  <a:srgbClr val="002060"/>
                </a:solidFill>
              </a:rPr>
              <a:t>年元月</a:t>
            </a:r>
            <a:r>
              <a:rPr lang="en-US" altLang="zh-CN" sz="2400" dirty="0">
                <a:solidFill>
                  <a:srgbClr val="002060"/>
                </a:solidFill>
              </a:rPr>
              <a:t>6</a:t>
            </a:r>
            <a:r>
              <a:rPr lang="zh-CN" altLang="en-US" sz="2400" dirty="0">
                <a:solidFill>
                  <a:srgbClr val="002060"/>
                </a:solidFill>
              </a:rPr>
              <a:t>日</a:t>
            </a:r>
            <a:r>
              <a:rPr lang="en-US" altLang="zh-CN" sz="2400" dirty="0">
                <a:solidFill>
                  <a:srgbClr val="002060"/>
                </a:solidFill>
              </a:rPr>
              <a:t>, </a:t>
            </a:r>
            <a:r>
              <a:rPr lang="zh-CN" altLang="en-US" sz="2400" dirty="0">
                <a:solidFill>
                  <a:srgbClr val="002060"/>
                </a:solidFill>
              </a:rPr>
              <a:t>神头发电厂停</a:t>
            </a:r>
            <a:r>
              <a:rPr lang="en-US" altLang="zh-CN" sz="2400" dirty="0">
                <a:solidFill>
                  <a:srgbClr val="002060"/>
                </a:solidFill>
              </a:rPr>
              <a:t>#2</a:t>
            </a:r>
            <a:r>
              <a:rPr lang="zh-CN" altLang="en-US" sz="2400" dirty="0">
                <a:solidFill>
                  <a:srgbClr val="002060"/>
                </a:solidFill>
              </a:rPr>
              <a:t>机处理电超速法兰漏油时，运行人员检查润滑油压低，误启高压油泵，从油管拆开处喷油至厂房顶，油回溅到调速汽门起火。</a:t>
            </a:r>
            <a:endParaRPr lang="zh-CN" altLang="en-US" sz="2400" dirty="0">
              <a:solidFill>
                <a:srgbClr val="002060"/>
              </a:solidFill>
            </a:endParaRPr>
          </a:p>
        </p:txBody>
      </p:sp>
    </p:spTree>
  </p:cSld>
  <p:clrMapOvr>
    <a:masterClrMapping/>
  </p:clrMapOvr>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36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836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8365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8365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、锅炉燃油系统防火。</a:t>
            </a:r>
            <a:endParaRPr lang="zh-CN" altLang="en-US" sz="2400" dirty="0">
              <a:solidFill>
                <a:srgbClr val="C00000"/>
              </a:solidFill>
            </a:endParaRPr>
          </a:p>
          <a:p>
            <a:pPr>
              <a:buNone/>
            </a:pPr>
            <a:r>
              <a:rPr lang="en-US" altLang="zh-CN" sz="2400" dirty="0">
                <a:solidFill>
                  <a:srgbClr val="C00000"/>
                </a:solidFill>
              </a:rPr>
              <a:t>       </a:t>
            </a:r>
            <a:r>
              <a:rPr lang="zh-CN" altLang="en-US" sz="2400" dirty="0">
                <a:solidFill>
                  <a:srgbClr val="C00000"/>
                </a:solidFill>
              </a:rPr>
              <a:t>⑴</a:t>
            </a:r>
            <a:r>
              <a:rPr lang="en-US" altLang="zh-CN" sz="2400" dirty="0">
                <a:solidFill>
                  <a:srgbClr val="C00000"/>
                </a:solidFill>
              </a:rPr>
              <a:t>1973</a:t>
            </a:r>
            <a:r>
              <a:rPr lang="zh-CN" altLang="en-US" sz="2400" dirty="0">
                <a:solidFill>
                  <a:srgbClr val="C00000"/>
                </a:solidFill>
              </a:rPr>
              <a:t>年</a:t>
            </a:r>
            <a:r>
              <a:rPr lang="en-US" altLang="zh-CN" sz="2400" dirty="0">
                <a:solidFill>
                  <a:srgbClr val="C00000"/>
                </a:solidFill>
              </a:rPr>
              <a:t>1</a:t>
            </a:r>
            <a:r>
              <a:rPr lang="zh-CN" altLang="en-US" sz="2400" dirty="0">
                <a:solidFill>
                  <a:srgbClr val="C00000"/>
                </a:solidFill>
              </a:rPr>
              <a:t>月</a:t>
            </a:r>
            <a:r>
              <a:rPr lang="en-US" altLang="zh-CN" sz="2400" dirty="0">
                <a:solidFill>
                  <a:srgbClr val="C00000"/>
                </a:solidFill>
              </a:rPr>
              <a:t>9</a:t>
            </a:r>
            <a:r>
              <a:rPr lang="zh-CN" altLang="en-US" sz="2400" dirty="0">
                <a:solidFill>
                  <a:srgbClr val="C00000"/>
                </a:solidFill>
              </a:rPr>
              <a:t>日，天津某发电厂进行</a:t>
            </a:r>
            <a:r>
              <a:rPr lang="en-US" altLang="zh-CN" sz="2400" dirty="0">
                <a:solidFill>
                  <a:srgbClr val="C00000"/>
                </a:solidFill>
              </a:rPr>
              <a:t>#1</a:t>
            </a:r>
            <a:r>
              <a:rPr lang="zh-CN" altLang="en-US" sz="2400" dirty="0">
                <a:solidFill>
                  <a:srgbClr val="C00000"/>
                </a:solidFill>
              </a:rPr>
              <a:t>油罐与</a:t>
            </a:r>
            <a:r>
              <a:rPr lang="en-US" altLang="zh-CN" sz="2400" dirty="0">
                <a:solidFill>
                  <a:srgbClr val="C00000"/>
                </a:solidFill>
              </a:rPr>
              <a:t>#2</a:t>
            </a:r>
            <a:r>
              <a:rPr lang="zh-CN" altLang="en-US" sz="2400" dirty="0">
                <a:solidFill>
                  <a:srgbClr val="C00000"/>
                </a:solidFill>
              </a:rPr>
              <a:t>油罐的污油管连接工作时，</a:t>
            </a:r>
            <a:r>
              <a:rPr lang="en-US" altLang="zh-CN" sz="2400" dirty="0">
                <a:solidFill>
                  <a:srgbClr val="C00000"/>
                </a:solidFill>
              </a:rPr>
              <a:t>#1</a:t>
            </a:r>
            <a:r>
              <a:rPr lang="zh-CN" altLang="en-US" sz="2400" dirty="0">
                <a:solidFill>
                  <a:srgbClr val="C00000"/>
                </a:solidFill>
              </a:rPr>
              <a:t>油罐上污油管阀门未关，火焊时导致</a:t>
            </a:r>
            <a:r>
              <a:rPr lang="en-US" altLang="zh-CN" sz="2400" dirty="0">
                <a:solidFill>
                  <a:srgbClr val="C00000"/>
                </a:solidFill>
              </a:rPr>
              <a:t>1</a:t>
            </a:r>
            <a:r>
              <a:rPr lang="zh-CN" altLang="en-US" sz="2400" dirty="0">
                <a:solidFill>
                  <a:srgbClr val="C00000"/>
                </a:solidFill>
              </a:rPr>
              <a:t>号油罐爆炸着火</a:t>
            </a:r>
            <a:r>
              <a:rPr lang="en-US" altLang="zh-CN" sz="2400" dirty="0">
                <a:solidFill>
                  <a:srgbClr val="C00000"/>
                </a:solidFill>
              </a:rPr>
              <a:t>(2200</a:t>
            </a:r>
            <a:r>
              <a:rPr lang="zh-CN" altLang="en-US" sz="2400" dirty="0">
                <a:solidFill>
                  <a:srgbClr val="C00000"/>
                </a:solidFill>
              </a:rPr>
              <a:t>吨</a:t>
            </a:r>
            <a:r>
              <a:rPr lang="en-US" altLang="zh-CN" sz="2400" dirty="0">
                <a:solidFill>
                  <a:srgbClr val="C00000"/>
                </a:solidFill>
              </a:rPr>
              <a:t>)</a:t>
            </a:r>
            <a:r>
              <a:rPr lang="zh-CN" altLang="en-US" sz="2400" dirty="0">
                <a:solidFill>
                  <a:srgbClr val="C00000"/>
                </a:solidFill>
              </a:rPr>
              <a:t>，持续</a:t>
            </a:r>
            <a:r>
              <a:rPr lang="en-US" altLang="zh-CN" sz="2400" dirty="0">
                <a:solidFill>
                  <a:srgbClr val="C00000"/>
                </a:solidFill>
              </a:rPr>
              <a:t>37</a:t>
            </a:r>
            <a:r>
              <a:rPr lang="zh-CN" altLang="en-US" sz="2400" dirty="0">
                <a:solidFill>
                  <a:srgbClr val="C00000"/>
                </a:solidFill>
              </a:rPr>
              <a:t>小时后才将火扑灭。</a:t>
            </a:r>
            <a:endParaRPr lang="zh-CN" altLang="en-US" sz="2400" dirty="0">
              <a:solidFill>
                <a:srgbClr val="C00000"/>
              </a:solidFill>
            </a:endParaRPr>
          </a:p>
          <a:p>
            <a:pPr>
              <a:buNone/>
            </a:pPr>
            <a:r>
              <a:rPr lang="en-US" altLang="zh-CN" sz="2400" dirty="0">
                <a:solidFill>
                  <a:srgbClr val="C00000"/>
                </a:solidFill>
              </a:rPr>
              <a:t>       </a:t>
            </a:r>
            <a:r>
              <a:rPr lang="zh-CN" altLang="en-US" sz="2400" dirty="0">
                <a:solidFill>
                  <a:srgbClr val="C00000"/>
                </a:solidFill>
              </a:rPr>
              <a:t>⑵</a:t>
            </a:r>
            <a:r>
              <a:rPr lang="en-US" altLang="zh-CN" sz="2400" dirty="0">
                <a:solidFill>
                  <a:srgbClr val="C00000"/>
                </a:solidFill>
              </a:rPr>
              <a:t>1979</a:t>
            </a:r>
            <a:r>
              <a:rPr lang="zh-CN" altLang="en-US" sz="2400" dirty="0">
                <a:solidFill>
                  <a:srgbClr val="C00000"/>
                </a:solidFill>
              </a:rPr>
              <a:t>年</a:t>
            </a:r>
            <a:r>
              <a:rPr lang="en-US" altLang="zh-CN" sz="2400" dirty="0">
                <a:solidFill>
                  <a:srgbClr val="C00000"/>
                </a:solidFill>
              </a:rPr>
              <a:t>11</a:t>
            </a:r>
            <a:r>
              <a:rPr lang="zh-CN" altLang="en-US" sz="2400" dirty="0">
                <a:solidFill>
                  <a:srgbClr val="C00000"/>
                </a:solidFill>
              </a:rPr>
              <a:t>月</a:t>
            </a:r>
            <a:r>
              <a:rPr lang="en-US" altLang="zh-CN" sz="2400" dirty="0">
                <a:solidFill>
                  <a:srgbClr val="C00000"/>
                </a:solidFill>
              </a:rPr>
              <a:t>24</a:t>
            </a:r>
            <a:r>
              <a:rPr lang="zh-CN" altLang="en-US" sz="2400" dirty="0">
                <a:solidFill>
                  <a:srgbClr val="C00000"/>
                </a:solidFill>
              </a:rPr>
              <a:t>日某电厂</a:t>
            </a:r>
            <a:r>
              <a:rPr lang="en-US" altLang="zh-CN" sz="2400" dirty="0">
                <a:solidFill>
                  <a:srgbClr val="C00000"/>
                </a:solidFill>
              </a:rPr>
              <a:t>#8</a:t>
            </a:r>
            <a:r>
              <a:rPr lang="zh-CN" altLang="en-US" sz="2400" dirty="0">
                <a:solidFill>
                  <a:srgbClr val="C00000"/>
                </a:solidFill>
              </a:rPr>
              <a:t>炉油枪的金属软管断裂</a:t>
            </a:r>
            <a:r>
              <a:rPr lang="en-US" altLang="zh-CN" sz="2400" dirty="0">
                <a:solidFill>
                  <a:srgbClr val="C00000"/>
                </a:solidFill>
              </a:rPr>
              <a:t>,</a:t>
            </a:r>
            <a:r>
              <a:rPr lang="zh-CN" altLang="en-US" sz="2400" dirty="0">
                <a:solidFill>
                  <a:srgbClr val="C00000"/>
                </a:solidFill>
              </a:rPr>
              <a:t>燃油大量喷到炉本体及水封铁板上起火被迫停</a:t>
            </a:r>
            <a:r>
              <a:rPr lang="en-US" altLang="zh-CN" sz="2400" dirty="0">
                <a:solidFill>
                  <a:srgbClr val="C00000"/>
                </a:solidFill>
              </a:rPr>
              <a:t>#8</a:t>
            </a:r>
            <a:r>
              <a:rPr lang="zh-CN" altLang="en-US" sz="2400" dirty="0">
                <a:solidFill>
                  <a:srgbClr val="C00000"/>
                </a:solidFill>
              </a:rPr>
              <a:t>炉，油流到</a:t>
            </a:r>
            <a:r>
              <a:rPr lang="en-US" altLang="zh-CN" sz="2400" dirty="0">
                <a:solidFill>
                  <a:srgbClr val="C00000"/>
                </a:solidFill>
              </a:rPr>
              <a:t>#8</a:t>
            </a:r>
            <a:r>
              <a:rPr lang="zh-CN" altLang="en-US" sz="2400" dirty="0">
                <a:solidFill>
                  <a:srgbClr val="C00000"/>
                </a:solidFill>
              </a:rPr>
              <a:t>至</a:t>
            </a:r>
            <a:r>
              <a:rPr lang="en-US" altLang="zh-CN" sz="2400" dirty="0">
                <a:solidFill>
                  <a:srgbClr val="C00000"/>
                </a:solidFill>
              </a:rPr>
              <a:t>#9</a:t>
            </a:r>
            <a:r>
              <a:rPr lang="zh-CN" altLang="en-US" sz="2400" dirty="0">
                <a:solidFill>
                  <a:srgbClr val="C00000"/>
                </a:solidFill>
              </a:rPr>
              <a:t>炉侧电缆竖井，引起电缆着火，造成</a:t>
            </a:r>
            <a:r>
              <a:rPr lang="en-US" altLang="zh-CN" sz="2400" dirty="0">
                <a:solidFill>
                  <a:srgbClr val="C00000"/>
                </a:solidFill>
              </a:rPr>
              <a:t>#9</a:t>
            </a:r>
            <a:r>
              <a:rPr lang="zh-CN" altLang="en-US" sz="2400" dirty="0">
                <a:solidFill>
                  <a:srgbClr val="C00000"/>
                </a:solidFill>
              </a:rPr>
              <a:t>机组也被迫停运。</a:t>
            </a:r>
            <a:endParaRPr lang="zh-CN" altLang="en-US" sz="2400" dirty="0">
              <a:solidFill>
                <a:srgbClr val="C00000"/>
              </a:solidFill>
            </a:endParaRPr>
          </a:p>
          <a:p>
            <a:pPr>
              <a:buNone/>
            </a:pPr>
            <a:r>
              <a:rPr lang="en-US" altLang="zh-CN" sz="2400" dirty="0">
                <a:solidFill>
                  <a:srgbClr val="C00000"/>
                </a:solidFill>
              </a:rPr>
              <a:t>       </a:t>
            </a:r>
            <a:r>
              <a:rPr lang="zh-CN" altLang="en-US" sz="2400" dirty="0">
                <a:solidFill>
                  <a:srgbClr val="C00000"/>
                </a:solidFill>
              </a:rPr>
              <a:t>⑶</a:t>
            </a:r>
            <a:r>
              <a:rPr lang="en-US" altLang="zh-CN" sz="2400" dirty="0">
                <a:solidFill>
                  <a:srgbClr val="C00000"/>
                </a:solidFill>
              </a:rPr>
              <a:t>1985</a:t>
            </a:r>
            <a:r>
              <a:rPr lang="zh-CN" altLang="en-US" sz="2400" dirty="0">
                <a:solidFill>
                  <a:srgbClr val="C00000"/>
                </a:solidFill>
              </a:rPr>
              <a:t>年</a:t>
            </a:r>
            <a:r>
              <a:rPr lang="en-US" altLang="zh-CN" sz="2400" dirty="0">
                <a:solidFill>
                  <a:srgbClr val="C00000"/>
                </a:solidFill>
              </a:rPr>
              <a:t>2</a:t>
            </a:r>
            <a:r>
              <a:rPr lang="zh-CN" altLang="en-US" sz="2400" dirty="0">
                <a:solidFill>
                  <a:srgbClr val="C00000"/>
                </a:solidFill>
              </a:rPr>
              <a:t>月</a:t>
            </a:r>
            <a:r>
              <a:rPr lang="en-US" altLang="zh-CN" sz="2400" dirty="0">
                <a:solidFill>
                  <a:srgbClr val="C00000"/>
                </a:solidFill>
              </a:rPr>
              <a:t>28</a:t>
            </a:r>
            <a:r>
              <a:rPr lang="zh-CN" altLang="en-US" sz="2400" dirty="0">
                <a:solidFill>
                  <a:srgbClr val="C00000"/>
                </a:solidFill>
              </a:rPr>
              <a:t>日</a:t>
            </a:r>
            <a:r>
              <a:rPr lang="en-US" altLang="zh-CN" sz="2400" dirty="0">
                <a:solidFill>
                  <a:srgbClr val="C00000"/>
                </a:solidFill>
              </a:rPr>
              <a:t>, </a:t>
            </a:r>
            <a:r>
              <a:rPr lang="zh-CN" altLang="en-US" sz="2400" dirty="0">
                <a:solidFill>
                  <a:srgbClr val="C00000"/>
                </a:solidFill>
              </a:rPr>
              <a:t>某发电厂由于炉本体检修班长签发工作票错误</a:t>
            </a:r>
            <a:r>
              <a:rPr lang="en-US" altLang="zh-CN" sz="2400" dirty="0">
                <a:solidFill>
                  <a:srgbClr val="C00000"/>
                </a:solidFill>
              </a:rPr>
              <a:t>,</a:t>
            </a:r>
            <a:r>
              <a:rPr lang="zh-CN" altLang="en-US" sz="2400" dirty="0">
                <a:solidFill>
                  <a:srgbClr val="C00000"/>
                </a:solidFill>
              </a:rPr>
              <a:t>误将</a:t>
            </a:r>
            <a:r>
              <a:rPr lang="en-US" altLang="zh-CN" sz="2400" dirty="0">
                <a:solidFill>
                  <a:srgbClr val="C00000"/>
                </a:solidFill>
              </a:rPr>
              <a:t>#3</a:t>
            </a:r>
            <a:r>
              <a:rPr lang="zh-CN" altLang="en-US" sz="2400" dirty="0">
                <a:solidFill>
                  <a:srgbClr val="C00000"/>
                </a:solidFill>
              </a:rPr>
              <a:t>助燃油枪吹扫门缺陷检修，填写成了</a:t>
            </a:r>
            <a:r>
              <a:rPr lang="en-US" altLang="zh-CN" sz="2400" dirty="0">
                <a:solidFill>
                  <a:srgbClr val="C00000"/>
                </a:solidFill>
              </a:rPr>
              <a:t>#3</a:t>
            </a:r>
            <a:r>
              <a:rPr lang="zh-CN" altLang="en-US" sz="2400" dirty="0">
                <a:solidFill>
                  <a:srgbClr val="C00000"/>
                </a:solidFill>
              </a:rPr>
              <a:t>点火油枪吹扫门缺陷检修。工作负责人通知工作人员对</a:t>
            </a:r>
            <a:r>
              <a:rPr lang="en-US" altLang="zh-CN" sz="2400" dirty="0">
                <a:solidFill>
                  <a:srgbClr val="C00000"/>
                </a:solidFill>
              </a:rPr>
              <a:t>#3</a:t>
            </a:r>
            <a:r>
              <a:rPr lang="zh-CN" altLang="en-US" sz="2400" dirty="0">
                <a:solidFill>
                  <a:srgbClr val="C00000"/>
                </a:solidFill>
              </a:rPr>
              <a:t>助燃油枪吹扫门检修，中午下班工作未完就离开了现场。此时</a:t>
            </a:r>
            <a:r>
              <a:rPr lang="en-US" altLang="zh-CN" sz="2400" dirty="0">
                <a:solidFill>
                  <a:srgbClr val="C00000"/>
                </a:solidFill>
              </a:rPr>
              <a:t>#1</a:t>
            </a:r>
            <a:r>
              <a:rPr lang="zh-CN" altLang="en-US" sz="2400" dirty="0">
                <a:solidFill>
                  <a:srgbClr val="C00000"/>
                </a:solidFill>
              </a:rPr>
              <a:t>给煤机断煤</a:t>
            </a:r>
            <a:r>
              <a:rPr lang="en-US" altLang="zh-CN" sz="2400" dirty="0">
                <a:solidFill>
                  <a:srgbClr val="C00000"/>
                </a:solidFill>
              </a:rPr>
              <a:t>,</a:t>
            </a:r>
            <a:r>
              <a:rPr lang="zh-CN" altLang="en-US" sz="2400" dirty="0">
                <a:solidFill>
                  <a:srgbClr val="C00000"/>
                </a:solidFill>
              </a:rPr>
              <a:t>司炉投入五支助燃油枪</a:t>
            </a:r>
            <a:r>
              <a:rPr lang="en-US" altLang="zh-CN" sz="2400" dirty="0">
                <a:solidFill>
                  <a:srgbClr val="C00000"/>
                </a:solidFill>
              </a:rPr>
              <a:t>,</a:t>
            </a:r>
            <a:r>
              <a:rPr lang="zh-CN" altLang="en-US" sz="2400" dirty="0">
                <a:solidFill>
                  <a:srgbClr val="C00000"/>
                </a:solidFill>
              </a:rPr>
              <a:t>油从</a:t>
            </a:r>
            <a:r>
              <a:rPr lang="en-US" altLang="zh-CN" sz="2400" dirty="0">
                <a:solidFill>
                  <a:srgbClr val="C00000"/>
                </a:solidFill>
              </a:rPr>
              <a:t>3</a:t>
            </a:r>
            <a:r>
              <a:rPr lang="zh-CN" altLang="en-US" sz="2400" dirty="0">
                <a:solidFill>
                  <a:srgbClr val="C00000"/>
                </a:solidFill>
              </a:rPr>
              <a:t>号助燃油枪阀门跑出着火停炉。</a:t>
            </a:r>
            <a:endParaRPr lang="zh-CN" altLang="en-US" sz="2400" dirty="0">
              <a:solidFill>
                <a:srgbClr val="C00000"/>
              </a:solidFill>
            </a:endParaRPr>
          </a:p>
        </p:txBody>
      </p:sp>
    </p:spTree>
  </p:cSld>
  <p:clrMapOvr>
    <a:masterClrMapping/>
  </p:clrMapOvr>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46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846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8467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84677"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b="1" dirty="0">
                <a:solidFill>
                  <a:srgbClr val="002060"/>
                </a:solidFill>
              </a:rPr>
              <a:t>       4</a:t>
            </a:r>
            <a:r>
              <a:rPr lang="zh-CN" altLang="en-US" sz="2400" b="1" dirty="0">
                <a:solidFill>
                  <a:srgbClr val="002060"/>
                </a:solidFill>
              </a:rPr>
              <a:t>、锅炉制粉系统防火</a:t>
            </a:r>
            <a:r>
              <a:rPr lang="zh-CN" altLang="en-US" sz="2400" dirty="0">
                <a:solidFill>
                  <a:srgbClr val="002060"/>
                </a:solidFill>
              </a:rPr>
              <a:t>。</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⑴</a:t>
            </a:r>
            <a:r>
              <a:rPr lang="en-US" altLang="zh-CN" sz="2400" dirty="0">
                <a:solidFill>
                  <a:srgbClr val="002060"/>
                </a:solidFill>
              </a:rPr>
              <a:t>1975</a:t>
            </a:r>
            <a:r>
              <a:rPr lang="zh-CN" altLang="en-US" sz="2400" dirty="0">
                <a:solidFill>
                  <a:srgbClr val="002060"/>
                </a:solidFill>
              </a:rPr>
              <a:t>年</a:t>
            </a:r>
            <a:r>
              <a:rPr lang="en-US" altLang="zh-CN" sz="2400" dirty="0">
                <a:solidFill>
                  <a:srgbClr val="002060"/>
                </a:solidFill>
              </a:rPr>
              <a:t>1</a:t>
            </a:r>
            <a:r>
              <a:rPr lang="zh-CN" altLang="en-US" sz="2400" dirty="0">
                <a:solidFill>
                  <a:srgbClr val="002060"/>
                </a:solidFill>
              </a:rPr>
              <a:t>月</a:t>
            </a:r>
            <a:r>
              <a:rPr lang="en-US" altLang="zh-CN" sz="2400" dirty="0">
                <a:solidFill>
                  <a:srgbClr val="002060"/>
                </a:solidFill>
              </a:rPr>
              <a:t>4</a:t>
            </a:r>
            <a:r>
              <a:rPr lang="zh-CN" altLang="en-US" sz="2400" dirty="0">
                <a:solidFill>
                  <a:srgbClr val="002060"/>
                </a:solidFill>
              </a:rPr>
              <a:t>日，某发电厂</a:t>
            </a:r>
            <a:r>
              <a:rPr lang="en-US" altLang="zh-CN" sz="2400" dirty="0">
                <a:solidFill>
                  <a:srgbClr val="002060"/>
                </a:solidFill>
              </a:rPr>
              <a:t>#5</a:t>
            </a:r>
            <a:r>
              <a:rPr lang="zh-CN" altLang="en-US" sz="2400" dirty="0">
                <a:solidFill>
                  <a:srgbClr val="002060"/>
                </a:solidFill>
              </a:rPr>
              <a:t>炉两侧制粉系统负压增大，运行人员误认为磨煤机满煤，将给煤机挡板关小造成磨煤机断煤，引起制粉系统爆炸；磨煤机入口防爆门对着电缆架着火，扩大到</a:t>
            </a:r>
            <a:r>
              <a:rPr lang="en-US" altLang="zh-CN" sz="2400" dirty="0">
                <a:solidFill>
                  <a:srgbClr val="002060"/>
                </a:solidFill>
              </a:rPr>
              <a:t>#5</a:t>
            </a:r>
            <a:r>
              <a:rPr lang="zh-CN" altLang="en-US" sz="2400" dirty="0">
                <a:solidFill>
                  <a:srgbClr val="002060"/>
                </a:solidFill>
              </a:rPr>
              <a:t>、</a:t>
            </a:r>
            <a:r>
              <a:rPr lang="en-US" altLang="zh-CN" sz="2400" dirty="0">
                <a:solidFill>
                  <a:srgbClr val="002060"/>
                </a:solidFill>
              </a:rPr>
              <a:t>#6</a:t>
            </a:r>
            <a:r>
              <a:rPr lang="zh-CN" altLang="en-US" sz="2400" dirty="0">
                <a:solidFill>
                  <a:srgbClr val="002060"/>
                </a:solidFill>
              </a:rPr>
              <a:t>炉操作盘着火</a:t>
            </a:r>
            <a:r>
              <a:rPr lang="en-US" altLang="zh-CN" sz="2400" dirty="0">
                <a:solidFill>
                  <a:srgbClr val="002060"/>
                </a:solidFill>
              </a:rPr>
              <a:t>,</a:t>
            </a:r>
            <a:r>
              <a:rPr lang="zh-CN" altLang="en-US" sz="2400" dirty="0">
                <a:solidFill>
                  <a:srgbClr val="002060"/>
                </a:solidFill>
              </a:rPr>
              <a:t>并被迫停止其它锅炉运行。</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⑵</a:t>
            </a:r>
            <a:r>
              <a:rPr lang="en-US" altLang="zh-CN" sz="2400" dirty="0">
                <a:solidFill>
                  <a:srgbClr val="002060"/>
                </a:solidFill>
              </a:rPr>
              <a:t>1979</a:t>
            </a:r>
            <a:r>
              <a:rPr lang="zh-CN" altLang="en-US" sz="2400" dirty="0">
                <a:solidFill>
                  <a:srgbClr val="002060"/>
                </a:solidFill>
              </a:rPr>
              <a:t>年</a:t>
            </a:r>
            <a:r>
              <a:rPr lang="en-US" altLang="zh-CN" sz="2400" dirty="0">
                <a:solidFill>
                  <a:srgbClr val="002060"/>
                </a:solidFill>
              </a:rPr>
              <a:t>2</a:t>
            </a:r>
            <a:r>
              <a:rPr lang="zh-CN" altLang="en-US" sz="2400" dirty="0">
                <a:solidFill>
                  <a:srgbClr val="002060"/>
                </a:solidFill>
              </a:rPr>
              <a:t>月</a:t>
            </a:r>
            <a:r>
              <a:rPr lang="en-US" altLang="zh-CN" sz="2400" dirty="0">
                <a:solidFill>
                  <a:srgbClr val="002060"/>
                </a:solidFill>
              </a:rPr>
              <a:t>15</a:t>
            </a:r>
            <a:r>
              <a:rPr lang="zh-CN" altLang="en-US" sz="2400" dirty="0">
                <a:solidFill>
                  <a:srgbClr val="002060"/>
                </a:solidFill>
              </a:rPr>
              <a:t>日，神头发电厂</a:t>
            </a:r>
            <a:r>
              <a:rPr lang="en-US" altLang="zh-CN" sz="2400" dirty="0">
                <a:solidFill>
                  <a:srgbClr val="002060"/>
                </a:solidFill>
              </a:rPr>
              <a:t>#2</a:t>
            </a:r>
            <a:r>
              <a:rPr lang="zh-CN" altLang="en-US" sz="2400" dirty="0">
                <a:solidFill>
                  <a:srgbClr val="002060"/>
                </a:solidFill>
              </a:rPr>
              <a:t>炉泄漏停</a:t>
            </a:r>
            <a:r>
              <a:rPr lang="en-US" altLang="zh-CN" sz="2400" dirty="0">
                <a:solidFill>
                  <a:srgbClr val="002060"/>
                </a:solidFill>
              </a:rPr>
              <a:t>50</a:t>
            </a:r>
            <a:r>
              <a:rPr lang="zh-CN" altLang="en-US" sz="2400" dirty="0">
                <a:solidFill>
                  <a:srgbClr val="002060"/>
                </a:solidFill>
              </a:rPr>
              <a:t>天引起煤粉仓自燃：启动后发现</a:t>
            </a:r>
            <a:r>
              <a:rPr lang="en-US" altLang="zh-CN" sz="2400" dirty="0">
                <a:solidFill>
                  <a:srgbClr val="002060"/>
                </a:solidFill>
              </a:rPr>
              <a:t>#1</a:t>
            </a:r>
            <a:r>
              <a:rPr lang="zh-CN" altLang="en-US" sz="2400" dirty="0">
                <a:solidFill>
                  <a:srgbClr val="002060"/>
                </a:solidFill>
              </a:rPr>
              <a:t>制粉系统旋风筒堵塞，处理中引起煤粉仓爆炸，冲坏输煤皮带间与锅炉房隔墙，致使班长等</a:t>
            </a:r>
            <a:r>
              <a:rPr lang="en-US" altLang="zh-CN" sz="2400" dirty="0">
                <a:solidFill>
                  <a:srgbClr val="002060"/>
                </a:solidFill>
              </a:rPr>
              <a:t>3</a:t>
            </a:r>
            <a:r>
              <a:rPr lang="zh-CN" altLang="en-US" sz="2400" dirty="0">
                <a:solidFill>
                  <a:srgbClr val="002060"/>
                </a:solidFill>
              </a:rPr>
              <a:t>人烧成重伤。</a:t>
            </a:r>
            <a:endParaRPr lang="zh-CN" altLang="en-US" sz="2400" dirty="0">
              <a:solidFill>
                <a:srgbClr val="002060"/>
              </a:solidFill>
            </a:endParaRPr>
          </a:p>
          <a:p>
            <a:pPr>
              <a:buNone/>
            </a:pPr>
            <a:r>
              <a:rPr lang="zh-CN" altLang="en-US" sz="2400" dirty="0">
                <a:solidFill>
                  <a:srgbClr val="002060"/>
                </a:solidFill>
              </a:rPr>
              <a:t>       ⑶</a:t>
            </a:r>
            <a:r>
              <a:rPr lang="en-US" altLang="zh-CN" sz="2400" dirty="0">
                <a:solidFill>
                  <a:srgbClr val="002060"/>
                </a:solidFill>
              </a:rPr>
              <a:t>1978</a:t>
            </a:r>
            <a:r>
              <a:rPr lang="zh-CN" altLang="en-US" sz="2400" dirty="0">
                <a:solidFill>
                  <a:srgbClr val="002060"/>
                </a:solidFill>
              </a:rPr>
              <a:t>年</a:t>
            </a:r>
            <a:r>
              <a:rPr lang="en-US" altLang="zh-CN" sz="2400" dirty="0">
                <a:solidFill>
                  <a:srgbClr val="002060"/>
                </a:solidFill>
              </a:rPr>
              <a:t>3</a:t>
            </a:r>
            <a:r>
              <a:rPr lang="zh-CN" altLang="en-US" sz="2400" dirty="0">
                <a:solidFill>
                  <a:srgbClr val="002060"/>
                </a:solidFill>
              </a:rPr>
              <a:t>月</a:t>
            </a:r>
            <a:r>
              <a:rPr lang="en-US" altLang="zh-CN" sz="2400" dirty="0">
                <a:solidFill>
                  <a:srgbClr val="002060"/>
                </a:solidFill>
              </a:rPr>
              <a:t>17</a:t>
            </a:r>
            <a:r>
              <a:rPr lang="zh-CN" altLang="en-US" sz="2400" dirty="0">
                <a:solidFill>
                  <a:srgbClr val="002060"/>
                </a:solidFill>
              </a:rPr>
              <a:t>日，某发电厂由于</a:t>
            </a:r>
            <a:r>
              <a:rPr lang="en-US" altLang="zh-CN" sz="2400" dirty="0">
                <a:solidFill>
                  <a:srgbClr val="002060"/>
                </a:solidFill>
              </a:rPr>
              <a:t>#4</a:t>
            </a:r>
            <a:r>
              <a:rPr lang="zh-CN" altLang="en-US" sz="2400" dirty="0">
                <a:solidFill>
                  <a:srgbClr val="002060"/>
                </a:solidFill>
              </a:rPr>
              <a:t>炉点火后，旋流器推进太多，使没有雾化的燃油卷进一次风管内燃烧。当运行投粉后，煤粉在一次风管内被燃着积粉点燃管道爆炸；将正在清理制粉系统管道中积粉的两人冲倒全身着火死亡。</a:t>
            </a:r>
            <a:endParaRPr lang="zh-CN" altLang="en-US" sz="2400" dirty="0">
              <a:solidFill>
                <a:srgbClr val="002060"/>
              </a:solidFill>
            </a:endParaRPr>
          </a:p>
        </p:txBody>
      </p:sp>
    </p:spTree>
  </p:cSld>
  <p:clrMapOvr>
    <a:masterClrMapping/>
  </p:clrMapOvr>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56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856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8570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8570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002060"/>
                </a:solidFill>
              </a:rPr>
              <a:t>⑷</a:t>
            </a:r>
            <a:r>
              <a:rPr lang="en-US" altLang="zh-CN" sz="2400" dirty="0">
                <a:solidFill>
                  <a:srgbClr val="002060"/>
                </a:solidFill>
              </a:rPr>
              <a:t>1978</a:t>
            </a:r>
            <a:r>
              <a:rPr lang="zh-CN" altLang="en-US" sz="2400" dirty="0">
                <a:solidFill>
                  <a:srgbClr val="002060"/>
                </a:solidFill>
              </a:rPr>
              <a:t>年</a:t>
            </a:r>
            <a:r>
              <a:rPr lang="en-US" altLang="zh-CN" sz="2400" dirty="0">
                <a:solidFill>
                  <a:srgbClr val="002060"/>
                </a:solidFill>
              </a:rPr>
              <a:t>12</a:t>
            </a:r>
            <a:r>
              <a:rPr lang="zh-CN" altLang="en-US" sz="2400" dirty="0">
                <a:solidFill>
                  <a:srgbClr val="002060"/>
                </a:solidFill>
              </a:rPr>
              <a:t>月</a:t>
            </a:r>
            <a:r>
              <a:rPr lang="en-US" altLang="zh-CN" sz="2400" dirty="0">
                <a:solidFill>
                  <a:srgbClr val="002060"/>
                </a:solidFill>
              </a:rPr>
              <a:t>7</a:t>
            </a:r>
            <a:r>
              <a:rPr lang="zh-CN" altLang="en-US" sz="2400" dirty="0">
                <a:solidFill>
                  <a:srgbClr val="002060"/>
                </a:solidFill>
              </a:rPr>
              <a:t>日，某发电厂</a:t>
            </a:r>
            <a:r>
              <a:rPr lang="en-US" altLang="zh-CN" sz="2400" dirty="0">
                <a:solidFill>
                  <a:srgbClr val="002060"/>
                </a:solidFill>
              </a:rPr>
              <a:t>#7</a:t>
            </a:r>
            <a:r>
              <a:rPr lang="zh-CN" altLang="en-US" sz="2400" dirty="0">
                <a:solidFill>
                  <a:srgbClr val="002060"/>
                </a:solidFill>
              </a:rPr>
              <a:t>锅炉由于甲磨煤机断煤，引起制粉系统防爆门爆破</a:t>
            </a:r>
            <a:r>
              <a:rPr lang="en-US" altLang="zh-CN" sz="2400" dirty="0">
                <a:solidFill>
                  <a:srgbClr val="002060"/>
                </a:solidFill>
              </a:rPr>
              <a:t>19</a:t>
            </a:r>
            <a:r>
              <a:rPr lang="zh-CN" altLang="en-US" sz="2400" dirty="0">
                <a:solidFill>
                  <a:srgbClr val="002060"/>
                </a:solidFill>
              </a:rPr>
              <a:t>个；将正在检查设备值班工烧伤百分之七十多，入院后死亡，另有</a:t>
            </a:r>
            <a:r>
              <a:rPr lang="en-US" altLang="zh-CN" sz="2400" dirty="0">
                <a:solidFill>
                  <a:srgbClr val="002060"/>
                </a:solidFill>
              </a:rPr>
              <a:t>4</a:t>
            </a:r>
            <a:r>
              <a:rPr lang="zh-CN" altLang="en-US" sz="2400" dirty="0">
                <a:solidFill>
                  <a:srgbClr val="002060"/>
                </a:solidFill>
              </a:rPr>
              <a:t>名运行人员也不同程度的烧伤。</a:t>
            </a:r>
            <a:endParaRPr lang="zh-CN" altLang="en-US" sz="2400" dirty="0">
              <a:solidFill>
                <a:srgbClr val="002060"/>
              </a:solidFill>
            </a:endParaRPr>
          </a:p>
          <a:p>
            <a:pPr>
              <a:buNone/>
            </a:pPr>
            <a:r>
              <a:rPr lang="zh-CN" altLang="en-US" sz="2400" dirty="0">
                <a:solidFill>
                  <a:srgbClr val="002060"/>
                </a:solidFill>
              </a:rPr>
              <a:t>       ⑸</a:t>
            </a:r>
            <a:r>
              <a:rPr lang="en-US" altLang="zh-CN" sz="2400" dirty="0">
                <a:solidFill>
                  <a:srgbClr val="002060"/>
                </a:solidFill>
              </a:rPr>
              <a:t>1982</a:t>
            </a:r>
            <a:r>
              <a:rPr lang="zh-CN" altLang="en-US" sz="2400" dirty="0">
                <a:solidFill>
                  <a:srgbClr val="002060"/>
                </a:solidFill>
              </a:rPr>
              <a:t>年</a:t>
            </a:r>
            <a:r>
              <a:rPr lang="en-US" altLang="zh-CN" sz="2400" dirty="0">
                <a:solidFill>
                  <a:srgbClr val="002060"/>
                </a:solidFill>
              </a:rPr>
              <a:t>8</a:t>
            </a:r>
            <a:r>
              <a:rPr lang="zh-CN" altLang="en-US" sz="2400" dirty="0">
                <a:solidFill>
                  <a:srgbClr val="002060"/>
                </a:solidFill>
              </a:rPr>
              <a:t>月</a:t>
            </a:r>
            <a:r>
              <a:rPr lang="en-US" altLang="zh-CN" sz="2400" dirty="0">
                <a:solidFill>
                  <a:srgbClr val="002060"/>
                </a:solidFill>
              </a:rPr>
              <a:t>12</a:t>
            </a:r>
            <a:r>
              <a:rPr lang="zh-CN" altLang="en-US" sz="2400" dirty="0">
                <a:solidFill>
                  <a:srgbClr val="002060"/>
                </a:solidFill>
              </a:rPr>
              <a:t>日</a:t>
            </a:r>
            <a:r>
              <a:rPr lang="en-US" altLang="zh-CN" sz="2400" dirty="0">
                <a:solidFill>
                  <a:srgbClr val="002060"/>
                </a:solidFill>
              </a:rPr>
              <a:t>, </a:t>
            </a:r>
            <a:r>
              <a:rPr lang="zh-CN" altLang="en-US" sz="2400" dirty="0">
                <a:solidFill>
                  <a:srgbClr val="002060"/>
                </a:solidFill>
              </a:rPr>
              <a:t>某发电厂</a:t>
            </a:r>
            <a:r>
              <a:rPr lang="en-US" altLang="zh-CN" sz="2400" dirty="0">
                <a:solidFill>
                  <a:srgbClr val="002060"/>
                </a:solidFill>
              </a:rPr>
              <a:t>#2</a:t>
            </a:r>
            <a:r>
              <a:rPr lang="zh-CN" altLang="en-US" sz="2400" dirty="0">
                <a:solidFill>
                  <a:srgbClr val="002060"/>
                </a:solidFill>
              </a:rPr>
              <a:t>炉小修后煤粉仓自燃</a:t>
            </a:r>
            <a:r>
              <a:rPr lang="en-US" altLang="zh-CN" sz="2400" dirty="0">
                <a:solidFill>
                  <a:srgbClr val="002060"/>
                </a:solidFill>
              </a:rPr>
              <a:t>,</a:t>
            </a:r>
            <a:r>
              <a:rPr lang="zh-CN" altLang="en-US" sz="2400" dirty="0">
                <a:solidFill>
                  <a:srgbClr val="002060"/>
                </a:solidFill>
              </a:rPr>
              <a:t>启动</a:t>
            </a:r>
            <a:r>
              <a:rPr lang="en-US" altLang="zh-CN" sz="2400" dirty="0">
                <a:solidFill>
                  <a:srgbClr val="002060"/>
                </a:solidFill>
              </a:rPr>
              <a:t>#4</a:t>
            </a:r>
            <a:r>
              <a:rPr lang="zh-CN" altLang="en-US" sz="2400" dirty="0">
                <a:solidFill>
                  <a:srgbClr val="002060"/>
                </a:solidFill>
              </a:rPr>
              <a:t>磨煤机时引起爆炸，造成煤粉仓上部有九块水泥盖板及两块花纹钢板炸开，将输煤车间皮带值班员烧伤</a:t>
            </a:r>
            <a:r>
              <a:rPr lang="en-US" altLang="zh-CN" sz="2400" dirty="0">
                <a:solidFill>
                  <a:srgbClr val="002060"/>
                </a:solidFill>
              </a:rPr>
              <a:t>95</a:t>
            </a:r>
            <a:r>
              <a:rPr lang="zh-CN" altLang="en-US" sz="2400" dirty="0">
                <a:solidFill>
                  <a:srgbClr val="002060"/>
                </a:solidFill>
              </a:rPr>
              <a:t>％，抢救无效死亡。</a:t>
            </a:r>
            <a:endParaRPr lang="zh-CN" altLang="en-US" sz="2400" dirty="0">
              <a:solidFill>
                <a:srgbClr val="002060"/>
              </a:solidFill>
            </a:endParaRPr>
          </a:p>
          <a:p>
            <a:pPr>
              <a:buNone/>
            </a:pPr>
            <a:r>
              <a:rPr lang="zh-CN" altLang="en-US" sz="2400" dirty="0">
                <a:solidFill>
                  <a:srgbClr val="002060"/>
                </a:solidFill>
              </a:rPr>
              <a:t>       ⑹</a:t>
            </a:r>
            <a:r>
              <a:rPr lang="en-US" altLang="zh-CN" sz="2400" dirty="0">
                <a:solidFill>
                  <a:srgbClr val="002060"/>
                </a:solidFill>
              </a:rPr>
              <a:t>1986</a:t>
            </a:r>
            <a:r>
              <a:rPr lang="zh-CN" altLang="en-US" sz="2400" dirty="0">
                <a:solidFill>
                  <a:srgbClr val="002060"/>
                </a:solidFill>
              </a:rPr>
              <a:t>年</a:t>
            </a:r>
            <a:r>
              <a:rPr lang="en-US" altLang="zh-CN" sz="2400" dirty="0">
                <a:solidFill>
                  <a:srgbClr val="002060"/>
                </a:solidFill>
              </a:rPr>
              <a:t>2</a:t>
            </a:r>
            <a:r>
              <a:rPr lang="zh-CN" altLang="en-US" sz="2400" dirty="0">
                <a:solidFill>
                  <a:srgbClr val="002060"/>
                </a:solidFill>
              </a:rPr>
              <a:t>月</a:t>
            </a:r>
            <a:r>
              <a:rPr lang="en-US" altLang="zh-CN" sz="2400" dirty="0">
                <a:solidFill>
                  <a:srgbClr val="002060"/>
                </a:solidFill>
              </a:rPr>
              <a:t>20</a:t>
            </a:r>
            <a:r>
              <a:rPr lang="zh-CN" altLang="en-US" sz="2400" dirty="0">
                <a:solidFill>
                  <a:srgbClr val="002060"/>
                </a:solidFill>
              </a:rPr>
              <a:t>日</a:t>
            </a:r>
            <a:r>
              <a:rPr lang="en-US" altLang="zh-CN" sz="2400" dirty="0">
                <a:solidFill>
                  <a:srgbClr val="002060"/>
                </a:solidFill>
              </a:rPr>
              <a:t>, </a:t>
            </a:r>
            <a:r>
              <a:rPr lang="zh-CN" altLang="en-US" sz="2400" dirty="0">
                <a:solidFill>
                  <a:srgbClr val="002060"/>
                </a:solidFill>
              </a:rPr>
              <a:t>某发电厂锅炉车间安排在原煤仓焊接作业中，同时又安排取煤粉仓漂子入煤粉仓内工作；从给粉机放粉时引起煤粉大量向上飞扬，遇到焊接火焰引起爆炸，将平台煤粉搅动起来，引起再次爆炸，造成</a:t>
            </a:r>
            <a:r>
              <a:rPr lang="en-US" altLang="zh-CN" sz="2400" dirty="0">
                <a:solidFill>
                  <a:srgbClr val="002060"/>
                </a:solidFill>
              </a:rPr>
              <a:t>1</a:t>
            </a:r>
            <a:r>
              <a:rPr lang="zh-CN" altLang="en-US" sz="2400" dirty="0">
                <a:solidFill>
                  <a:srgbClr val="002060"/>
                </a:solidFill>
              </a:rPr>
              <a:t>人死亡、</a:t>
            </a:r>
            <a:r>
              <a:rPr lang="en-US" altLang="zh-CN" sz="2400" dirty="0">
                <a:solidFill>
                  <a:srgbClr val="002060"/>
                </a:solidFill>
              </a:rPr>
              <a:t>2</a:t>
            </a:r>
            <a:r>
              <a:rPr lang="zh-CN" altLang="en-US" sz="2400" dirty="0">
                <a:solidFill>
                  <a:srgbClr val="002060"/>
                </a:solidFill>
              </a:rPr>
              <a:t>人重伤、</a:t>
            </a:r>
            <a:r>
              <a:rPr lang="en-US" altLang="zh-CN" sz="2400" dirty="0">
                <a:solidFill>
                  <a:srgbClr val="002060"/>
                </a:solidFill>
              </a:rPr>
              <a:t>4</a:t>
            </a:r>
            <a:r>
              <a:rPr lang="zh-CN" altLang="en-US" sz="2400" dirty="0">
                <a:solidFill>
                  <a:srgbClr val="002060"/>
                </a:solidFill>
              </a:rPr>
              <a:t>人轻伤。</a:t>
            </a:r>
            <a:endParaRPr lang="zh-CN" altLang="en-US" sz="2400" dirty="0">
              <a:solidFill>
                <a:srgbClr val="002060"/>
              </a:solidFill>
            </a:endParaRPr>
          </a:p>
          <a:p>
            <a:pPr>
              <a:buNone/>
            </a:pPr>
            <a:r>
              <a:rPr lang="zh-CN" altLang="en-US" sz="2400" dirty="0">
                <a:solidFill>
                  <a:srgbClr val="002060"/>
                </a:solidFill>
              </a:rPr>
              <a:t>       ⑺</a:t>
            </a:r>
            <a:r>
              <a:rPr lang="en-US" altLang="zh-CN" sz="2400" dirty="0">
                <a:solidFill>
                  <a:srgbClr val="002060"/>
                </a:solidFill>
              </a:rPr>
              <a:t>1989</a:t>
            </a:r>
            <a:r>
              <a:rPr lang="zh-CN" altLang="en-US" sz="2400" dirty="0">
                <a:solidFill>
                  <a:srgbClr val="002060"/>
                </a:solidFill>
              </a:rPr>
              <a:t>年</a:t>
            </a:r>
            <a:r>
              <a:rPr lang="en-US" altLang="zh-CN" sz="2400" dirty="0">
                <a:solidFill>
                  <a:srgbClr val="002060"/>
                </a:solidFill>
              </a:rPr>
              <a:t>6</a:t>
            </a:r>
            <a:r>
              <a:rPr lang="zh-CN" altLang="en-US" sz="2400" dirty="0">
                <a:solidFill>
                  <a:srgbClr val="002060"/>
                </a:solidFill>
              </a:rPr>
              <a:t>月</a:t>
            </a:r>
            <a:r>
              <a:rPr lang="en-US" altLang="zh-CN" sz="2400" dirty="0">
                <a:solidFill>
                  <a:srgbClr val="002060"/>
                </a:solidFill>
              </a:rPr>
              <a:t>1</a:t>
            </a:r>
            <a:r>
              <a:rPr lang="zh-CN" altLang="en-US" sz="2400" dirty="0">
                <a:solidFill>
                  <a:srgbClr val="002060"/>
                </a:solidFill>
              </a:rPr>
              <a:t>日，某发电厂由相邻</a:t>
            </a:r>
            <a:r>
              <a:rPr lang="en-US" altLang="zh-CN" sz="2400" dirty="0">
                <a:solidFill>
                  <a:srgbClr val="002060"/>
                </a:solidFill>
              </a:rPr>
              <a:t>24</a:t>
            </a:r>
            <a:r>
              <a:rPr lang="zh-CN" altLang="en-US" sz="2400" dirty="0">
                <a:solidFill>
                  <a:srgbClr val="002060"/>
                </a:solidFill>
              </a:rPr>
              <a:t>号锅炉往启动</a:t>
            </a:r>
            <a:r>
              <a:rPr lang="en-US" altLang="zh-CN" sz="2400" dirty="0">
                <a:solidFill>
                  <a:srgbClr val="002060"/>
                </a:solidFill>
              </a:rPr>
              <a:t>23</a:t>
            </a:r>
            <a:r>
              <a:rPr lang="zh-CN" altLang="en-US" sz="2400" dirty="0">
                <a:solidFill>
                  <a:srgbClr val="002060"/>
                </a:solidFill>
              </a:rPr>
              <a:t>号炉送粉时，煤粉仓温度</a:t>
            </a:r>
            <a:r>
              <a:rPr lang="en-US" altLang="zh-CN" sz="2400" dirty="0">
                <a:solidFill>
                  <a:srgbClr val="002060"/>
                </a:solidFill>
              </a:rPr>
              <a:t>83</a:t>
            </a:r>
            <a:r>
              <a:rPr lang="zh-CN" altLang="en-US" sz="2400" dirty="0">
                <a:solidFill>
                  <a:srgbClr val="002060"/>
                </a:solidFill>
              </a:rPr>
              <a:t>℃不能送粉。车间运行副主任强行让开启送粉机送粉，引起煤粉仓爆炸，将操作送粉机两名工人烧成重伤。</a:t>
            </a:r>
            <a:endParaRPr lang="zh-CN" altLang="en-US" sz="2400" dirty="0">
              <a:solidFill>
                <a:srgbClr val="002060"/>
              </a:solidFill>
            </a:endParaRPr>
          </a:p>
        </p:txBody>
      </p:sp>
    </p:spTree>
  </p:cSld>
  <p:clrMapOvr>
    <a:masterClrMapping/>
  </p:clrMapOvr>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867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8672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8672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a:t>
            </a:r>
            <a:r>
              <a:rPr lang="en-US" altLang="zh-CN" sz="2400" b="1" dirty="0">
                <a:solidFill>
                  <a:srgbClr val="C00000"/>
                </a:solidFill>
              </a:rPr>
              <a:t>5</a:t>
            </a:r>
            <a:r>
              <a:rPr lang="zh-CN" altLang="en-US" sz="2400" b="1" dirty="0">
                <a:solidFill>
                  <a:srgbClr val="C00000"/>
                </a:solidFill>
              </a:rPr>
              <a:t>、防止氢系统爆炸着火。</a:t>
            </a:r>
            <a:endParaRPr lang="zh-CN" altLang="en-US" sz="2400" dirty="0">
              <a:solidFill>
                <a:srgbClr val="C00000"/>
              </a:solidFill>
            </a:endParaRPr>
          </a:p>
          <a:p>
            <a:pPr>
              <a:buNone/>
            </a:pPr>
            <a:r>
              <a:rPr lang="zh-CN" altLang="en-US" sz="2400" dirty="0">
                <a:solidFill>
                  <a:srgbClr val="C00000"/>
                </a:solidFill>
              </a:rPr>
              <a:t>      ⑴</a:t>
            </a:r>
            <a:r>
              <a:rPr lang="en-US" altLang="zh-CN" sz="2400" dirty="0">
                <a:solidFill>
                  <a:srgbClr val="C00000"/>
                </a:solidFill>
              </a:rPr>
              <a:t>1984</a:t>
            </a:r>
            <a:r>
              <a:rPr lang="zh-CN" altLang="en-US" sz="2400" dirty="0">
                <a:solidFill>
                  <a:srgbClr val="C00000"/>
                </a:solidFill>
              </a:rPr>
              <a:t>年</a:t>
            </a:r>
            <a:r>
              <a:rPr lang="en-US" altLang="zh-CN" sz="2400" dirty="0">
                <a:solidFill>
                  <a:srgbClr val="C00000"/>
                </a:solidFill>
              </a:rPr>
              <a:t>6</a:t>
            </a:r>
            <a:r>
              <a:rPr lang="zh-CN" altLang="en-US" sz="2400" dirty="0">
                <a:solidFill>
                  <a:srgbClr val="C00000"/>
                </a:solidFill>
              </a:rPr>
              <a:t>月</a:t>
            </a:r>
            <a:r>
              <a:rPr lang="en-US" altLang="zh-CN" sz="2400" dirty="0">
                <a:solidFill>
                  <a:srgbClr val="C00000"/>
                </a:solidFill>
              </a:rPr>
              <a:t>28</a:t>
            </a:r>
            <a:r>
              <a:rPr lang="zh-CN" altLang="en-US" sz="2400" dirty="0">
                <a:solidFill>
                  <a:srgbClr val="C00000"/>
                </a:solidFill>
              </a:rPr>
              <a:t>日，某发电厂</a:t>
            </a:r>
            <a:r>
              <a:rPr lang="en-US" altLang="zh-CN" sz="2400" dirty="0">
                <a:solidFill>
                  <a:srgbClr val="C00000"/>
                </a:solidFill>
              </a:rPr>
              <a:t>5</a:t>
            </a:r>
            <a:r>
              <a:rPr lang="zh-CN" altLang="en-US" sz="2400" dirty="0">
                <a:solidFill>
                  <a:srgbClr val="C00000"/>
                </a:solidFill>
              </a:rPr>
              <a:t>号二十万机组停机排氢中，由于补氢管路未加堵板，氢气跑出，吹风的家用电风扇换挡时均产生电火花，造成电气检修班两人被炸死、一人重伤。</a:t>
            </a:r>
            <a:endParaRPr lang="zh-CN" altLang="en-US" sz="2400" dirty="0">
              <a:solidFill>
                <a:srgbClr val="C00000"/>
              </a:solidFill>
            </a:endParaRPr>
          </a:p>
          <a:p>
            <a:pPr>
              <a:buNone/>
            </a:pPr>
            <a:r>
              <a:rPr lang="zh-CN" altLang="en-US" sz="2400" dirty="0">
                <a:solidFill>
                  <a:srgbClr val="C00000"/>
                </a:solidFill>
              </a:rPr>
              <a:t>      ⑵</a:t>
            </a:r>
            <a:r>
              <a:rPr lang="en-US" altLang="zh-CN" sz="2400" dirty="0">
                <a:solidFill>
                  <a:srgbClr val="C00000"/>
                </a:solidFill>
              </a:rPr>
              <a:t>1988</a:t>
            </a:r>
            <a:r>
              <a:rPr lang="zh-CN" altLang="en-US" sz="2400" dirty="0">
                <a:solidFill>
                  <a:srgbClr val="C00000"/>
                </a:solidFill>
              </a:rPr>
              <a:t>年</a:t>
            </a:r>
            <a:r>
              <a:rPr lang="en-US" altLang="zh-CN" sz="2400" dirty="0">
                <a:solidFill>
                  <a:srgbClr val="C00000"/>
                </a:solidFill>
              </a:rPr>
              <a:t>5</a:t>
            </a:r>
            <a:r>
              <a:rPr lang="zh-CN" altLang="en-US" sz="2400" dirty="0">
                <a:solidFill>
                  <a:srgbClr val="C00000"/>
                </a:solidFill>
              </a:rPr>
              <a:t>月</a:t>
            </a:r>
            <a:r>
              <a:rPr lang="en-US" altLang="zh-CN" sz="2400" dirty="0">
                <a:solidFill>
                  <a:srgbClr val="C00000"/>
                </a:solidFill>
              </a:rPr>
              <a:t>31</a:t>
            </a:r>
            <a:r>
              <a:rPr lang="zh-CN" altLang="en-US" sz="2400" dirty="0">
                <a:solidFill>
                  <a:srgbClr val="C00000"/>
                </a:solidFill>
              </a:rPr>
              <a:t>日</a:t>
            </a:r>
            <a:r>
              <a:rPr lang="en-US" altLang="zh-CN" sz="2400" dirty="0">
                <a:solidFill>
                  <a:srgbClr val="C00000"/>
                </a:solidFill>
              </a:rPr>
              <a:t>, </a:t>
            </a:r>
            <a:r>
              <a:rPr lang="zh-CN" altLang="en-US" sz="2400" dirty="0">
                <a:solidFill>
                  <a:srgbClr val="C00000"/>
                </a:solidFill>
              </a:rPr>
              <a:t>神头发电厂在</a:t>
            </a:r>
            <a:r>
              <a:rPr lang="en-US" altLang="zh-CN" sz="2400" dirty="0">
                <a:solidFill>
                  <a:srgbClr val="C00000"/>
                </a:solidFill>
              </a:rPr>
              <a:t>#4</a:t>
            </a:r>
            <a:r>
              <a:rPr lang="zh-CN" altLang="en-US" sz="2400" dirty="0">
                <a:solidFill>
                  <a:srgbClr val="C00000"/>
                </a:solidFill>
              </a:rPr>
              <a:t>机组事故抢修排氢后，对氢系统来氢阀门未加堵，汽机检修对</a:t>
            </a:r>
            <a:r>
              <a:rPr lang="en-US" altLang="zh-CN" sz="2400" dirty="0">
                <a:solidFill>
                  <a:srgbClr val="C00000"/>
                </a:solidFill>
              </a:rPr>
              <a:t>#42</a:t>
            </a:r>
            <a:r>
              <a:rPr lang="zh-CN" altLang="en-US" sz="2400" dirty="0">
                <a:solidFill>
                  <a:srgbClr val="C00000"/>
                </a:solidFill>
              </a:rPr>
              <a:t>排烟机入口法兰焊接时，使发电机内氢气爆炸，发电机挡风板损坏及螺栓断裂。</a:t>
            </a:r>
            <a:endParaRPr lang="zh-CN" altLang="en-US" sz="2400" dirty="0">
              <a:solidFill>
                <a:srgbClr val="C00000"/>
              </a:solidFill>
            </a:endParaRPr>
          </a:p>
          <a:p>
            <a:pPr>
              <a:buNone/>
            </a:pPr>
            <a:r>
              <a:rPr lang="zh-CN" altLang="en-US" sz="2400" dirty="0">
                <a:solidFill>
                  <a:srgbClr val="C00000"/>
                </a:solidFill>
              </a:rPr>
              <a:t>      ⑶</a:t>
            </a:r>
            <a:r>
              <a:rPr lang="en-US" altLang="zh-CN" sz="2400" dirty="0">
                <a:solidFill>
                  <a:srgbClr val="C00000"/>
                </a:solidFill>
              </a:rPr>
              <a:t>1989</a:t>
            </a:r>
            <a:r>
              <a:rPr lang="zh-CN" altLang="en-US" sz="2400" dirty="0">
                <a:solidFill>
                  <a:srgbClr val="C00000"/>
                </a:solidFill>
              </a:rPr>
              <a:t>年</a:t>
            </a:r>
            <a:r>
              <a:rPr lang="en-US" altLang="zh-CN" sz="2400" dirty="0">
                <a:solidFill>
                  <a:srgbClr val="C00000"/>
                </a:solidFill>
              </a:rPr>
              <a:t>9</a:t>
            </a:r>
            <a:r>
              <a:rPr lang="zh-CN" altLang="en-US" sz="2400" dirty="0">
                <a:solidFill>
                  <a:srgbClr val="C00000"/>
                </a:solidFill>
              </a:rPr>
              <a:t>月</a:t>
            </a:r>
            <a:r>
              <a:rPr lang="en-US" altLang="zh-CN" sz="2400" dirty="0">
                <a:solidFill>
                  <a:srgbClr val="C00000"/>
                </a:solidFill>
              </a:rPr>
              <a:t>8</a:t>
            </a:r>
            <a:r>
              <a:rPr lang="zh-CN" altLang="en-US" sz="2400" dirty="0">
                <a:solidFill>
                  <a:srgbClr val="C00000"/>
                </a:solidFill>
              </a:rPr>
              <a:t>日</a:t>
            </a:r>
            <a:r>
              <a:rPr lang="en-US" altLang="zh-CN" sz="2400" dirty="0">
                <a:solidFill>
                  <a:srgbClr val="C00000"/>
                </a:solidFill>
              </a:rPr>
              <a:t>, </a:t>
            </a:r>
            <a:r>
              <a:rPr lang="zh-CN" altLang="en-US" sz="2400" dirty="0">
                <a:solidFill>
                  <a:srgbClr val="C00000"/>
                </a:solidFill>
              </a:rPr>
              <a:t>天津某发电厂由于制氢设备压力调整器卡涩，氢罐中混入氧气爆炸，致使值班操作人员女工当场死亡。</a:t>
            </a:r>
            <a:endParaRPr lang="zh-CN" altLang="en-US" sz="2400" dirty="0">
              <a:solidFill>
                <a:srgbClr val="C00000"/>
              </a:solidFill>
            </a:endParaRPr>
          </a:p>
          <a:p>
            <a:pPr>
              <a:buNone/>
            </a:pPr>
            <a:r>
              <a:rPr lang="zh-CN" altLang="en-US" sz="2400" dirty="0">
                <a:solidFill>
                  <a:srgbClr val="C00000"/>
                </a:solidFill>
              </a:rPr>
              <a:t>      ⑷</a:t>
            </a:r>
            <a:r>
              <a:rPr lang="en-US" altLang="zh-CN" sz="2400" dirty="0">
                <a:solidFill>
                  <a:srgbClr val="C00000"/>
                </a:solidFill>
              </a:rPr>
              <a:t>2009</a:t>
            </a:r>
            <a:r>
              <a:rPr lang="zh-CN" altLang="en-US" sz="2400" dirty="0">
                <a:solidFill>
                  <a:srgbClr val="C00000"/>
                </a:solidFill>
              </a:rPr>
              <a:t>年</a:t>
            </a:r>
            <a:r>
              <a:rPr lang="en-US" altLang="zh-CN" sz="2400" dirty="0">
                <a:solidFill>
                  <a:srgbClr val="C00000"/>
                </a:solidFill>
              </a:rPr>
              <a:t>12</a:t>
            </a:r>
            <a:r>
              <a:rPr lang="zh-CN" altLang="en-US" sz="2400" dirty="0">
                <a:solidFill>
                  <a:srgbClr val="C00000"/>
                </a:solidFill>
              </a:rPr>
              <a:t>月</a:t>
            </a:r>
            <a:r>
              <a:rPr lang="en-US" altLang="zh-CN" sz="2400" dirty="0">
                <a:solidFill>
                  <a:srgbClr val="C00000"/>
                </a:solidFill>
              </a:rPr>
              <a:t>30</a:t>
            </a:r>
            <a:r>
              <a:rPr lang="zh-CN" altLang="en-US" sz="2400" dirty="0">
                <a:solidFill>
                  <a:srgbClr val="C00000"/>
                </a:solidFill>
              </a:rPr>
              <a:t>日华北某发电厂二期</a:t>
            </a:r>
            <a:r>
              <a:rPr lang="en-US" altLang="zh-CN" sz="2400" dirty="0">
                <a:solidFill>
                  <a:srgbClr val="C00000"/>
                </a:solidFill>
              </a:rPr>
              <a:t>4</a:t>
            </a:r>
            <a:r>
              <a:rPr lang="zh-CN" altLang="en-US" sz="2400" dirty="0">
                <a:solidFill>
                  <a:srgbClr val="C00000"/>
                </a:solidFill>
              </a:rPr>
              <a:t>号</a:t>
            </a:r>
            <a:r>
              <a:rPr lang="en-US" altLang="zh-CN" sz="2400" dirty="0">
                <a:solidFill>
                  <a:srgbClr val="C00000"/>
                </a:solidFill>
              </a:rPr>
              <a:t>600MW</a:t>
            </a:r>
            <a:r>
              <a:rPr lang="zh-CN" altLang="en-US" sz="2400" dirty="0">
                <a:solidFill>
                  <a:srgbClr val="C00000"/>
                </a:solidFill>
              </a:rPr>
              <a:t>机组停机临修，在寻找</a:t>
            </a:r>
            <a:r>
              <a:rPr lang="en-US" altLang="zh-CN" sz="2400" dirty="0">
                <a:solidFill>
                  <a:srgbClr val="C00000"/>
                </a:solidFill>
              </a:rPr>
              <a:t>4</a:t>
            </a:r>
            <a:r>
              <a:rPr lang="zh-CN" altLang="en-US" sz="2400" dirty="0">
                <a:solidFill>
                  <a:srgbClr val="C00000"/>
                </a:solidFill>
              </a:rPr>
              <a:t>号发电机定子接地故障，打开</a:t>
            </a:r>
            <a:r>
              <a:rPr lang="en-US" altLang="zh-CN" sz="2400" dirty="0">
                <a:solidFill>
                  <a:srgbClr val="C00000"/>
                </a:solidFill>
              </a:rPr>
              <a:t>6.9</a:t>
            </a:r>
            <a:r>
              <a:rPr lang="zh-CN" altLang="en-US" sz="2400" dirty="0">
                <a:solidFill>
                  <a:srgbClr val="C00000"/>
                </a:solidFill>
              </a:rPr>
              <a:t>米封闭母线人孔中，发生氢气爆炸，造成</a:t>
            </a:r>
            <a:r>
              <a:rPr lang="en-US" altLang="zh-CN" sz="2400" dirty="0">
                <a:solidFill>
                  <a:srgbClr val="C00000"/>
                </a:solidFill>
              </a:rPr>
              <a:t>4</a:t>
            </a:r>
            <a:r>
              <a:rPr lang="zh-CN" altLang="en-US" sz="2400" dirty="0">
                <a:solidFill>
                  <a:srgbClr val="C00000"/>
                </a:solidFill>
              </a:rPr>
              <a:t>人死亡，</a:t>
            </a:r>
            <a:r>
              <a:rPr lang="en-US" altLang="zh-CN" sz="2400" dirty="0">
                <a:solidFill>
                  <a:srgbClr val="C00000"/>
                </a:solidFill>
              </a:rPr>
              <a:t>1</a:t>
            </a:r>
            <a:r>
              <a:rPr lang="zh-CN" altLang="en-US" sz="2400" dirty="0">
                <a:solidFill>
                  <a:srgbClr val="C00000"/>
                </a:solidFill>
              </a:rPr>
              <a:t>人重伤。</a:t>
            </a:r>
            <a:endParaRPr lang="zh-CN" altLang="en-US" sz="2400" dirty="0">
              <a:solidFill>
                <a:srgbClr val="C00000"/>
              </a:solidFill>
            </a:endParaRPr>
          </a:p>
        </p:txBody>
      </p:sp>
    </p:spTree>
  </p:cSld>
  <p:clrMapOvr>
    <a:masterClrMapping/>
  </p:clrMapOvr>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77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877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8774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8774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a:t>
            </a:r>
            <a:r>
              <a:rPr lang="en-US" altLang="zh-CN" sz="2400" b="1" dirty="0">
                <a:solidFill>
                  <a:srgbClr val="002060"/>
                </a:solidFill>
              </a:rPr>
              <a:t>6</a:t>
            </a:r>
            <a:r>
              <a:rPr lang="zh-CN" altLang="en-US" sz="2400" b="1" dirty="0">
                <a:solidFill>
                  <a:srgbClr val="002060"/>
                </a:solidFill>
              </a:rPr>
              <a:t>、防止输煤皮带着火。</a:t>
            </a:r>
            <a:endParaRPr lang="zh-CN" altLang="en-US" sz="2400" dirty="0">
              <a:solidFill>
                <a:srgbClr val="002060"/>
              </a:solidFill>
            </a:endParaRPr>
          </a:p>
          <a:p>
            <a:pPr>
              <a:buNone/>
            </a:pPr>
            <a:r>
              <a:rPr lang="zh-CN" altLang="en-US" sz="2400" dirty="0">
                <a:solidFill>
                  <a:srgbClr val="002060"/>
                </a:solidFill>
              </a:rPr>
              <a:t>       ⑴</a:t>
            </a:r>
            <a:r>
              <a:rPr lang="en-US" altLang="zh-CN" sz="2400" dirty="0">
                <a:solidFill>
                  <a:srgbClr val="002060"/>
                </a:solidFill>
              </a:rPr>
              <a:t>1977</a:t>
            </a:r>
            <a:r>
              <a:rPr lang="zh-CN" altLang="en-US" sz="2400" dirty="0">
                <a:solidFill>
                  <a:srgbClr val="002060"/>
                </a:solidFill>
              </a:rPr>
              <a:t>年</a:t>
            </a:r>
            <a:r>
              <a:rPr lang="en-US" altLang="zh-CN" sz="2400" dirty="0">
                <a:solidFill>
                  <a:srgbClr val="002060"/>
                </a:solidFill>
              </a:rPr>
              <a:t>10</a:t>
            </a:r>
            <a:r>
              <a:rPr lang="zh-CN" altLang="en-US" sz="2400" dirty="0">
                <a:solidFill>
                  <a:srgbClr val="002060"/>
                </a:solidFill>
              </a:rPr>
              <a:t>月</a:t>
            </a:r>
            <a:r>
              <a:rPr lang="en-US" altLang="zh-CN" sz="2400" dirty="0">
                <a:solidFill>
                  <a:srgbClr val="002060"/>
                </a:solidFill>
              </a:rPr>
              <a:t>14</a:t>
            </a:r>
            <a:r>
              <a:rPr lang="zh-CN" altLang="en-US" sz="2400" dirty="0">
                <a:solidFill>
                  <a:srgbClr val="002060"/>
                </a:solidFill>
              </a:rPr>
              <a:t>日，某发电厂由于</a:t>
            </a:r>
            <a:r>
              <a:rPr lang="en-US" altLang="zh-CN" sz="2400" dirty="0">
                <a:solidFill>
                  <a:srgbClr val="002060"/>
                </a:solidFill>
              </a:rPr>
              <a:t>4</a:t>
            </a:r>
            <a:r>
              <a:rPr lang="zh-CN" altLang="en-US" sz="2400" dirty="0">
                <a:solidFill>
                  <a:srgbClr val="002060"/>
                </a:solidFill>
              </a:rPr>
              <a:t>号皮带尾部落煤管内存煤自燃，未能及时发现引起皮带着火。输煤皮带值班员发现皮带冒烟时，又错误地将另一侧备用皮带启动，因鼓风作用引起大火，将甲、乙两侧皮带</a:t>
            </a:r>
            <a:r>
              <a:rPr lang="en-US" altLang="zh-CN" sz="2400" dirty="0">
                <a:solidFill>
                  <a:srgbClr val="002060"/>
                </a:solidFill>
              </a:rPr>
              <a:t>(520米)</a:t>
            </a:r>
            <a:r>
              <a:rPr lang="zh-CN" altLang="en-US" sz="2400" dirty="0">
                <a:solidFill>
                  <a:srgbClr val="002060"/>
                </a:solidFill>
              </a:rPr>
              <a:t>及皮带架、电机、电缆全部烧坏。</a:t>
            </a:r>
            <a:endParaRPr lang="zh-CN" altLang="en-US" sz="2400" dirty="0">
              <a:solidFill>
                <a:srgbClr val="002060"/>
              </a:solidFill>
            </a:endParaRPr>
          </a:p>
          <a:p>
            <a:pPr>
              <a:buNone/>
            </a:pPr>
            <a:r>
              <a:rPr lang="zh-CN" altLang="en-US" sz="2400" dirty="0">
                <a:solidFill>
                  <a:srgbClr val="002060"/>
                </a:solidFill>
              </a:rPr>
              <a:t>       ⑵</a:t>
            </a:r>
            <a:r>
              <a:rPr lang="en-US" altLang="zh-CN" sz="2400" dirty="0">
                <a:solidFill>
                  <a:srgbClr val="002060"/>
                </a:solidFill>
              </a:rPr>
              <a:t>1989</a:t>
            </a:r>
            <a:r>
              <a:rPr lang="zh-CN" altLang="en-US" sz="2400" dirty="0">
                <a:solidFill>
                  <a:srgbClr val="002060"/>
                </a:solidFill>
              </a:rPr>
              <a:t>年</a:t>
            </a:r>
            <a:r>
              <a:rPr lang="en-US" altLang="zh-CN" sz="2400" dirty="0">
                <a:solidFill>
                  <a:srgbClr val="002060"/>
                </a:solidFill>
              </a:rPr>
              <a:t>2</a:t>
            </a:r>
            <a:r>
              <a:rPr lang="zh-CN" altLang="en-US" sz="2400" dirty="0">
                <a:solidFill>
                  <a:srgbClr val="002060"/>
                </a:solidFill>
              </a:rPr>
              <a:t>月</a:t>
            </a:r>
            <a:r>
              <a:rPr lang="en-US" altLang="zh-CN" sz="2400" dirty="0">
                <a:solidFill>
                  <a:srgbClr val="002060"/>
                </a:solidFill>
              </a:rPr>
              <a:t>5</a:t>
            </a:r>
            <a:r>
              <a:rPr lang="zh-CN" altLang="en-US" sz="2400" dirty="0">
                <a:solidFill>
                  <a:srgbClr val="002060"/>
                </a:solidFill>
              </a:rPr>
              <a:t>日，东北某发电厂</a:t>
            </a:r>
            <a:r>
              <a:rPr lang="en-US" altLang="zh-CN" sz="2400" dirty="0">
                <a:solidFill>
                  <a:srgbClr val="002060"/>
                </a:solidFill>
              </a:rPr>
              <a:t>10</a:t>
            </a:r>
            <a:r>
              <a:rPr lang="zh-CN" altLang="en-US" sz="2400" dirty="0">
                <a:solidFill>
                  <a:srgbClr val="002060"/>
                </a:solidFill>
              </a:rPr>
              <a:t>号甲侧皮带拉紧装置轴承座严重磨损，造成导向滚筒掉落，运行中皮带与拉紧皮带的槽钢直接磨擦，使其过热将煤粉引燃造成两侧皮带着火，烧坏</a:t>
            </a:r>
            <a:r>
              <a:rPr lang="en-US" altLang="zh-CN" sz="2400" dirty="0">
                <a:solidFill>
                  <a:srgbClr val="002060"/>
                </a:solidFill>
              </a:rPr>
              <a:t>660</a:t>
            </a:r>
            <a:r>
              <a:rPr lang="zh-CN" altLang="en-US" sz="2400" dirty="0">
                <a:solidFill>
                  <a:srgbClr val="002060"/>
                </a:solidFill>
              </a:rPr>
              <a:t>米皮带，并将</a:t>
            </a:r>
            <a:r>
              <a:rPr lang="en-US" altLang="zh-CN" sz="2400" dirty="0">
                <a:solidFill>
                  <a:srgbClr val="002060"/>
                </a:solidFill>
              </a:rPr>
              <a:t>120</a:t>
            </a:r>
            <a:r>
              <a:rPr lang="zh-CN" altLang="en-US" sz="2400" dirty="0">
                <a:solidFill>
                  <a:srgbClr val="002060"/>
                </a:solidFill>
              </a:rPr>
              <a:t>米栈桥和栈桥内的电缆及输煤附属设备烧毁。</a:t>
            </a:r>
            <a:endParaRPr lang="zh-CN" altLang="en-US" sz="2400" dirty="0">
              <a:solidFill>
                <a:srgbClr val="002060"/>
              </a:solidFill>
            </a:endParaRPr>
          </a:p>
          <a:p>
            <a:pPr>
              <a:buNone/>
            </a:pPr>
            <a:r>
              <a:rPr lang="zh-CN" altLang="en-US" sz="2400" dirty="0">
                <a:solidFill>
                  <a:srgbClr val="002060"/>
                </a:solidFill>
              </a:rPr>
              <a:t>        ⑶</a:t>
            </a:r>
            <a:r>
              <a:rPr lang="en-US" altLang="zh-CN" sz="2400" dirty="0">
                <a:solidFill>
                  <a:srgbClr val="002060"/>
                </a:solidFill>
              </a:rPr>
              <a:t>1992</a:t>
            </a:r>
            <a:r>
              <a:rPr lang="zh-CN" altLang="en-US" sz="2400" dirty="0">
                <a:solidFill>
                  <a:srgbClr val="002060"/>
                </a:solidFill>
              </a:rPr>
              <a:t>年</a:t>
            </a:r>
            <a:r>
              <a:rPr lang="en-US" altLang="zh-CN" sz="2400" dirty="0">
                <a:solidFill>
                  <a:srgbClr val="002060"/>
                </a:solidFill>
              </a:rPr>
              <a:t>6</a:t>
            </a:r>
            <a:r>
              <a:rPr lang="zh-CN" altLang="en-US" sz="2400" dirty="0">
                <a:solidFill>
                  <a:srgbClr val="002060"/>
                </a:solidFill>
              </a:rPr>
              <a:t>月</a:t>
            </a:r>
            <a:r>
              <a:rPr lang="en-US" altLang="zh-CN" sz="2400" dirty="0">
                <a:solidFill>
                  <a:srgbClr val="002060"/>
                </a:solidFill>
              </a:rPr>
              <a:t>18</a:t>
            </a:r>
            <a:r>
              <a:rPr lang="zh-CN" altLang="en-US" sz="2400" dirty="0">
                <a:solidFill>
                  <a:srgbClr val="002060"/>
                </a:solidFill>
              </a:rPr>
              <a:t>日，某发电厂甲乙侧皮带头部因布袋除尘器积粉自燃下落着火，烧坏甲乙两侧皮带、皮带托架等，造成两台机组被迫停运</a:t>
            </a:r>
            <a:r>
              <a:rPr lang="en-US" altLang="zh-CN" sz="2400" dirty="0">
                <a:solidFill>
                  <a:srgbClr val="002060"/>
                </a:solidFill>
              </a:rPr>
              <a:t>189</a:t>
            </a:r>
            <a:r>
              <a:rPr lang="zh-CN" altLang="en-US" sz="2400" dirty="0">
                <a:solidFill>
                  <a:srgbClr val="002060"/>
                </a:solidFill>
              </a:rPr>
              <a:t>小时的重大事故。</a:t>
            </a:r>
            <a:endParaRPr lang="zh-CN" altLang="en-US" sz="2400" dirty="0">
              <a:solidFill>
                <a:srgbClr val="002060"/>
              </a:solidFill>
            </a:endParaRPr>
          </a:p>
        </p:txBody>
      </p:sp>
    </p:spTree>
  </p:cSld>
  <p:clrMapOvr>
    <a:masterClrMapping/>
  </p:clrMapOvr>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87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887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8877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8877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（三）防止电气误操作事故</a:t>
            </a:r>
            <a:endParaRPr lang="zh-CN" altLang="en-US" sz="2400" dirty="0">
              <a:solidFill>
                <a:srgbClr val="C00000"/>
              </a:solidFill>
            </a:endParaRPr>
          </a:p>
          <a:p>
            <a:pPr>
              <a:buNone/>
            </a:pPr>
            <a:r>
              <a:rPr lang="zh-CN" altLang="en-US" sz="2400" dirty="0">
                <a:solidFill>
                  <a:srgbClr val="C00000"/>
                </a:solidFill>
              </a:rPr>
              <a:t>       ⑴</a:t>
            </a:r>
            <a:r>
              <a:rPr lang="en-US" altLang="zh-CN" sz="2400" dirty="0">
                <a:solidFill>
                  <a:srgbClr val="C00000"/>
                </a:solidFill>
              </a:rPr>
              <a:t>1979</a:t>
            </a:r>
            <a:r>
              <a:rPr lang="zh-CN" altLang="en-US" sz="2400" dirty="0">
                <a:solidFill>
                  <a:srgbClr val="C00000"/>
                </a:solidFill>
              </a:rPr>
              <a:t>年</a:t>
            </a:r>
            <a:r>
              <a:rPr lang="en-US" altLang="zh-CN" sz="2400" dirty="0">
                <a:solidFill>
                  <a:srgbClr val="C00000"/>
                </a:solidFill>
              </a:rPr>
              <a:t>4</a:t>
            </a:r>
            <a:r>
              <a:rPr lang="zh-CN" altLang="en-US" sz="2400" dirty="0">
                <a:solidFill>
                  <a:srgbClr val="C00000"/>
                </a:solidFill>
              </a:rPr>
              <a:t>月</a:t>
            </a:r>
            <a:r>
              <a:rPr lang="en-US" altLang="zh-CN" sz="2400" dirty="0">
                <a:solidFill>
                  <a:srgbClr val="C00000"/>
                </a:solidFill>
              </a:rPr>
              <a:t>9</a:t>
            </a:r>
            <a:r>
              <a:rPr lang="zh-CN" altLang="en-US" sz="2400" dirty="0">
                <a:solidFill>
                  <a:srgbClr val="C00000"/>
                </a:solidFill>
              </a:rPr>
              <a:t>日，山西某热电厂</a:t>
            </a:r>
            <a:r>
              <a:rPr lang="en-US" altLang="zh-CN" sz="2400" dirty="0">
                <a:solidFill>
                  <a:srgbClr val="C00000"/>
                </a:solidFill>
              </a:rPr>
              <a:t>9</a:t>
            </a:r>
            <a:r>
              <a:rPr lang="zh-CN" altLang="en-US" sz="2400" dirty="0">
                <a:solidFill>
                  <a:srgbClr val="C00000"/>
                </a:solidFill>
              </a:rPr>
              <a:t>号炉</a:t>
            </a:r>
            <a:r>
              <a:rPr lang="en-US" altLang="zh-CN" sz="2400" dirty="0">
                <a:solidFill>
                  <a:srgbClr val="C00000"/>
                </a:solidFill>
              </a:rPr>
              <a:t>l</a:t>
            </a:r>
            <a:r>
              <a:rPr lang="zh-CN" altLang="en-US" sz="2400" dirty="0">
                <a:solidFill>
                  <a:srgbClr val="C00000"/>
                </a:solidFill>
              </a:rPr>
              <a:t>号引风机停电测电机绝缘。该引风机从</a:t>
            </a:r>
            <a:r>
              <a:rPr lang="en-US" altLang="zh-CN" sz="2400" dirty="0">
                <a:solidFill>
                  <a:srgbClr val="C00000"/>
                </a:solidFill>
              </a:rPr>
              <a:t>4</a:t>
            </a:r>
            <a:r>
              <a:rPr lang="zh-CN" altLang="en-US" sz="2400" dirty="0">
                <a:solidFill>
                  <a:srgbClr val="C00000"/>
                </a:solidFill>
              </a:rPr>
              <a:t>月</a:t>
            </a:r>
            <a:r>
              <a:rPr lang="en-US" altLang="zh-CN" sz="2400" dirty="0">
                <a:solidFill>
                  <a:srgbClr val="C00000"/>
                </a:solidFill>
              </a:rPr>
              <a:t>4</a:t>
            </a:r>
            <a:r>
              <a:rPr lang="zh-CN" altLang="en-US" sz="2400" dirty="0">
                <a:solidFill>
                  <a:srgbClr val="C00000"/>
                </a:solidFill>
              </a:rPr>
              <a:t>日临修结束后一直空载运行，但操作人员却误认为是停用设备，操作前没有填写操作票，造成带负荷拉闸，导致</a:t>
            </a:r>
            <a:r>
              <a:rPr lang="en-US" altLang="zh-CN" sz="2400" dirty="0">
                <a:solidFill>
                  <a:srgbClr val="C00000"/>
                </a:solidFill>
              </a:rPr>
              <a:t>8#</a:t>
            </a:r>
            <a:r>
              <a:rPr lang="zh-CN" altLang="en-US" sz="2400" dirty="0">
                <a:solidFill>
                  <a:srgbClr val="C00000"/>
                </a:solidFill>
              </a:rPr>
              <a:t>炉</a:t>
            </a:r>
            <a:r>
              <a:rPr lang="en-US" altLang="zh-CN" sz="2400" dirty="0">
                <a:solidFill>
                  <a:srgbClr val="C00000"/>
                </a:solidFill>
              </a:rPr>
              <a:t>2</a:t>
            </a:r>
            <a:r>
              <a:rPr lang="zh-CN" altLang="en-US" sz="2400" dirty="0">
                <a:solidFill>
                  <a:srgbClr val="C00000"/>
                </a:solidFill>
              </a:rPr>
              <a:t>号磨煤机和</a:t>
            </a:r>
            <a:r>
              <a:rPr lang="en-US" altLang="zh-CN" sz="2400" dirty="0">
                <a:solidFill>
                  <a:srgbClr val="C00000"/>
                </a:solidFill>
              </a:rPr>
              <a:t>2</a:t>
            </a:r>
            <a:r>
              <a:rPr lang="zh-CN" altLang="en-US" sz="2400" dirty="0">
                <a:solidFill>
                  <a:srgbClr val="C00000"/>
                </a:solidFill>
              </a:rPr>
              <a:t>号备用励磁机失电停</a:t>
            </a:r>
            <a:r>
              <a:rPr lang="en-US" altLang="zh-CN" sz="2400" dirty="0">
                <a:solidFill>
                  <a:srgbClr val="C00000"/>
                </a:solidFill>
              </a:rPr>
              <a:t>6</a:t>
            </a:r>
            <a:r>
              <a:rPr lang="zh-CN" altLang="en-US" sz="2400" dirty="0">
                <a:solidFill>
                  <a:srgbClr val="C00000"/>
                </a:solidFill>
              </a:rPr>
              <a:t>机，并烧坏</a:t>
            </a:r>
            <a:r>
              <a:rPr lang="en-US" altLang="zh-CN" sz="2400" dirty="0">
                <a:solidFill>
                  <a:srgbClr val="C00000"/>
                </a:solidFill>
              </a:rPr>
              <a:t>9</a:t>
            </a:r>
            <a:r>
              <a:rPr lang="zh-CN" altLang="en-US" sz="2400" dirty="0">
                <a:solidFill>
                  <a:srgbClr val="C00000"/>
                </a:solidFill>
              </a:rPr>
              <a:t>号炉</a:t>
            </a:r>
            <a:r>
              <a:rPr lang="en-US" altLang="zh-CN" sz="2400" dirty="0">
                <a:solidFill>
                  <a:srgbClr val="C00000"/>
                </a:solidFill>
              </a:rPr>
              <a:t>2</a:t>
            </a:r>
            <a:r>
              <a:rPr lang="zh-CN" altLang="en-US" sz="2400" dirty="0">
                <a:solidFill>
                  <a:srgbClr val="C00000"/>
                </a:solidFill>
              </a:rPr>
              <a:t>号引风机和</a:t>
            </a:r>
            <a:r>
              <a:rPr lang="en-US" altLang="zh-CN" sz="2400" dirty="0">
                <a:solidFill>
                  <a:srgbClr val="C00000"/>
                </a:solidFill>
              </a:rPr>
              <a:t>8#</a:t>
            </a:r>
            <a:r>
              <a:rPr lang="zh-CN" altLang="en-US" sz="2400" dirty="0">
                <a:solidFill>
                  <a:srgbClr val="C00000"/>
                </a:solidFill>
              </a:rPr>
              <a:t>炉</a:t>
            </a:r>
            <a:r>
              <a:rPr lang="en-US" altLang="zh-CN" sz="2400" dirty="0">
                <a:solidFill>
                  <a:srgbClr val="C00000"/>
                </a:solidFill>
              </a:rPr>
              <a:t>2</a:t>
            </a:r>
            <a:r>
              <a:rPr lang="zh-CN" altLang="en-US" sz="2400" dirty="0">
                <a:solidFill>
                  <a:srgbClr val="C00000"/>
                </a:solidFill>
              </a:rPr>
              <a:t>号磨煤机刀闸，同时还将监护人烧伤。</a:t>
            </a:r>
            <a:endParaRPr lang="zh-CN" altLang="en-US" sz="2400" dirty="0">
              <a:solidFill>
                <a:srgbClr val="C00000"/>
              </a:solidFill>
            </a:endParaRPr>
          </a:p>
          <a:p>
            <a:pPr>
              <a:buNone/>
            </a:pPr>
            <a:r>
              <a:rPr lang="zh-CN" altLang="en-US" sz="2400" dirty="0">
                <a:solidFill>
                  <a:srgbClr val="C00000"/>
                </a:solidFill>
              </a:rPr>
              <a:t>       ⑵</a:t>
            </a:r>
            <a:r>
              <a:rPr lang="en-US" altLang="zh-CN" sz="2400" dirty="0">
                <a:solidFill>
                  <a:srgbClr val="C00000"/>
                </a:solidFill>
              </a:rPr>
              <a:t>1987</a:t>
            </a:r>
            <a:r>
              <a:rPr lang="zh-CN" altLang="en-US" sz="2400" dirty="0">
                <a:solidFill>
                  <a:srgbClr val="C00000"/>
                </a:solidFill>
              </a:rPr>
              <a:t>年</a:t>
            </a:r>
            <a:r>
              <a:rPr lang="en-US" altLang="zh-CN" sz="2400" dirty="0">
                <a:solidFill>
                  <a:srgbClr val="C00000"/>
                </a:solidFill>
              </a:rPr>
              <a:t>12</a:t>
            </a:r>
            <a:r>
              <a:rPr lang="zh-CN" altLang="en-US" sz="2400" dirty="0">
                <a:solidFill>
                  <a:srgbClr val="C00000"/>
                </a:solidFill>
              </a:rPr>
              <a:t>月</a:t>
            </a:r>
            <a:r>
              <a:rPr lang="en-US" altLang="zh-CN" sz="2400" dirty="0">
                <a:solidFill>
                  <a:srgbClr val="C00000"/>
                </a:solidFill>
              </a:rPr>
              <a:t>14</a:t>
            </a:r>
            <a:r>
              <a:rPr lang="zh-CN" altLang="en-US" sz="2400" dirty="0">
                <a:solidFill>
                  <a:srgbClr val="C00000"/>
                </a:solidFill>
              </a:rPr>
              <a:t>日，东北某发电厂检修工作人员，在无人监护的情况下调整检修的</a:t>
            </a:r>
            <a:r>
              <a:rPr lang="en-US" altLang="zh-CN" sz="2400" dirty="0">
                <a:solidFill>
                  <a:srgbClr val="C00000"/>
                </a:solidFill>
              </a:rPr>
              <a:t>66kV</a:t>
            </a:r>
            <a:r>
              <a:rPr lang="zh-CN" altLang="en-US" sz="2400" dirty="0">
                <a:solidFill>
                  <a:srgbClr val="C00000"/>
                </a:solidFill>
              </a:rPr>
              <a:t>朝东线北隔离开关时走错位置，误将</a:t>
            </a:r>
            <a:r>
              <a:rPr lang="en-US" altLang="zh-CN" sz="2400" dirty="0">
                <a:solidFill>
                  <a:srgbClr val="C00000"/>
                </a:solidFill>
              </a:rPr>
              <a:t>66kV</a:t>
            </a:r>
            <a:r>
              <a:rPr lang="zh-CN" altLang="en-US" sz="2400" dirty="0">
                <a:solidFill>
                  <a:srgbClr val="C00000"/>
                </a:solidFill>
              </a:rPr>
              <a:t>朝东线南母线隔离开关投入，而造成带地线合隔离开关。</a:t>
            </a:r>
            <a:endParaRPr lang="zh-CN" altLang="en-US" sz="2400" dirty="0">
              <a:solidFill>
                <a:srgbClr val="C00000"/>
              </a:solidFill>
            </a:endParaRPr>
          </a:p>
          <a:p>
            <a:pPr>
              <a:buNone/>
            </a:pPr>
            <a:r>
              <a:rPr lang="zh-CN" altLang="en-US" sz="2400" dirty="0">
                <a:solidFill>
                  <a:srgbClr val="C00000"/>
                </a:solidFill>
              </a:rPr>
              <a:t>        ⑶</a:t>
            </a:r>
            <a:r>
              <a:rPr lang="en-US" altLang="zh-CN" sz="2400" dirty="0">
                <a:solidFill>
                  <a:srgbClr val="C00000"/>
                </a:solidFill>
              </a:rPr>
              <a:t>1989</a:t>
            </a:r>
            <a:r>
              <a:rPr lang="zh-CN" altLang="en-US" sz="2400" dirty="0">
                <a:solidFill>
                  <a:srgbClr val="C00000"/>
                </a:solidFill>
              </a:rPr>
              <a:t>年</a:t>
            </a:r>
            <a:r>
              <a:rPr lang="en-US" altLang="zh-CN" sz="2400" dirty="0">
                <a:solidFill>
                  <a:srgbClr val="C00000"/>
                </a:solidFill>
              </a:rPr>
              <a:t>1</a:t>
            </a:r>
            <a:r>
              <a:rPr lang="zh-CN" altLang="en-US" sz="2400" dirty="0">
                <a:solidFill>
                  <a:srgbClr val="C00000"/>
                </a:solidFill>
              </a:rPr>
              <a:t>月</a:t>
            </a:r>
            <a:r>
              <a:rPr lang="en-US" altLang="zh-CN" sz="2400" dirty="0">
                <a:solidFill>
                  <a:srgbClr val="C00000"/>
                </a:solidFill>
              </a:rPr>
              <a:t>9</a:t>
            </a:r>
            <a:r>
              <a:rPr lang="zh-CN" altLang="en-US" sz="2400" dirty="0">
                <a:solidFill>
                  <a:srgbClr val="C00000"/>
                </a:solidFill>
              </a:rPr>
              <a:t>日，神头一电厂</a:t>
            </a:r>
            <a:r>
              <a:rPr lang="en-US" altLang="zh-CN" sz="2400" dirty="0">
                <a:solidFill>
                  <a:srgbClr val="C00000"/>
                </a:solidFill>
              </a:rPr>
              <a:t>8</a:t>
            </a:r>
            <a:r>
              <a:rPr lang="zh-CN" altLang="en-US" sz="2400" dirty="0">
                <a:solidFill>
                  <a:srgbClr val="C00000"/>
                </a:solidFill>
              </a:rPr>
              <a:t>号机组小修</a:t>
            </a:r>
            <a:r>
              <a:rPr lang="en-US" altLang="zh-CN" sz="2400" dirty="0">
                <a:solidFill>
                  <a:srgbClr val="C00000"/>
                </a:solidFill>
              </a:rPr>
              <a:t>681</a:t>
            </a:r>
            <a:r>
              <a:rPr lang="zh-CN" altLang="en-US" sz="2400" dirty="0">
                <a:solidFill>
                  <a:srgbClr val="C00000"/>
                </a:solidFill>
              </a:rPr>
              <a:t>开关停电，在变压器负荷侧挂地线一组，</a:t>
            </a:r>
            <a:r>
              <a:rPr lang="en-US" altLang="zh-CN" sz="2400" dirty="0">
                <a:solidFill>
                  <a:srgbClr val="C00000"/>
                </a:solidFill>
              </a:rPr>
              <a:t>12</a:t>
            </a:r>
            <a:r>
              <a:rPr lang="zh-CN" altLang="en-US" sz="2400" dirty="0">
                <a:solidFill>
                  <a:srgbClr val="C00000"/>
                </a:solidFill>
              </a:rPr>
              <a:t>时</a:t>
            </a:r>
            <a:r>
              <a:rPr lang="en-US" altLang="zh-CN" sz="2400" dirty="0">
                <a:solidFill>
                  <a:srgbClr val="C00000"/>
                </a:solidFill>
              </a:rPr>
              <a:t>45</a:t>
            </a:r>
            <a:r>
              <a:rPr lang="zh-CN" altLang="en-US" sz="2400" dirty="0">
                <a:solidFill>
                  <a:srgbClr val="C00000"/>
                </a:solidFill>
              </a:rPr>
              <a:t>分开始操作，到配电室将</a:t>
            </a:r>
            <a:r>
              <a:rPr lang="en-US" altLang="zh-CN" sz="2400" dirty="0">
                <a:solidFill>
                  <a:srgbClr val="C00000"/>
                </a:solidFill>
              </a:rPr>
              <a:t>683</a:t>
            </a:r>
            <a:r>
              <a:rPr lang="zh-CN" altLang="en-US" sz="2400" dirty="0">
                <a:solidFill>
                  <a:srgbClr val="C00000"/>
                </a:solidFill>
              </a:rPr>
              <a:t>小车开关拉出柜外，未经验电就在带电的电源闸口上挂地线同时电弧将两名操作人员和随同神头二电厂实习生严重烧伤。</a:t>
            </a:r>
            <a:endParaRPr lang="zh-CN" altLang="en-US" sz="2400" dirty="0">
              <a:solidFill>
                <a:srgbClr val="C00000"/>
              </a:solidFill>
            </a:endParaRPr>
          </a:p>
        </p:txBody>
      </p:sp>
    </p:spTree>
  </p:cSld>
  <p:clrMapOvr>
    <a:masterClrMapping/>
  </p:clrMapOvr>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97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897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8979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8979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C00000"/>
                </a:solidFill>
              </a:rPr>
              <a:t>⑷</a:t>
            </a:r>
            <a:r>
              <a:rPr lang="en-US" altLang="zh-CN" sz="2400" dirty="0">
                <a:solidFill>
                  <a:srgbClr val="C00000"/>
                </a:solidFill>
              </a:rPr>
              <a:t>1991</a:t>
            </a:r>
            <a:r>
              <a:rPr lang="zh-CN" altLang="en-US" sz="2400" dirty="0">
                <a:solidFill>
                  <a:srgbClr val="C00000"/>
                </a:solidFill>
              </a:rPr>
              <a:t>年</a:t>
            </a:r>
            <a:r>
              <a:rPr lang="en-US" altLang="zh-CN" sz="2400" dirty="0">
                <a:solidFill>
                  <a:srgbClr val="C00000"/>
                </a:solidFill>
              </a:rPr>
              <a:t>2</a:t>
            </a:r>
            <a:r>
              <a:rPr lang="zh-CN" altLang="en-US" sz="2400" dirty="0">
                <a:solidFill>
                  <a:srgbClr val="C00000"/>
                </a:solidFill>
              </a:rPr>
              <a:t>月</a:t>
            </a:r>
            <a:r>
              <a:rPr lang="en-US" altLang="zh-CN" sz="2400" dirty="0">
                <a:solidFill>
                  <a:srgbClr val="C00000"/>
                </a:solidFill>
              </a:rPr>
              <a:t>15</a:t>
            </a:r>
            <a:r>
              <a:rPr lang="zh-CN" altLang="en-US" sz="2400" dirty="0">
                <a:solidFill>
                  <a:srgbClr val="C00000"/>
                </a:solidFill>
              </a:rPr>
              <a:t>日，山西某电厂进行厂用</a:t>
            </a:r>
            <a:r>
              <a:rPr lang="en-US" altLang="zh-CN" sz="2400" dirty="0">
                <a:solidFill>
                  <a:srgbClr val="C00000"/>
                </a:solidFill>
              </a:rPr>
              <a:t>3KV</a:t>
            </a:r>
            <a:r>
              <a:rPr lang="zh-CN" altLang="en-US" sz="2400" dirty="0">
                <a:solidFill>
                  <a:srgbClr val="C00000"/>
                </a:solidFill>
              </a:rPr>
              <a:t>备用电源定期联动试验。误将断开备用厂高变开关填入操作项目内。当断开备用厂高变开关时，</a:t>
            </a:r>
            <a:r>
              <a:rPr lang="en-US" altLang="zh-CN" sz="2400" dirty="0">
                <a:solidFill>
                  <a:srgbClr val="C00000"/>
                </a:solidFill>
              </a:rPr>
              <a:t>3KV</a:t>
            </a:r>
            <a:r>
              <a:rPr lang="zh-CN" altLang="en-US" sz="2400" dirty="0">
                <a:solidFill>
                  <a:srgbClr val="C00000"/>
                </a:solidFill>
              </a:rPr>
              <a:t>Ⅳ段所带</a:t>
            </a:r>
            <a:r>
              <a:rPr lang="en-US" altLang="zh-CN" sz="2400" dirty="0">
                <a:solidFill>
                  <a:srgbClr val="C00000"/>
                </a:solidFill>
              </a:rPr>
              <a:t>3</a:t>
            </a:r>
            <a:r>
              <a:rPr lang="zh-CN" altLang="en-US" sz="2400" dirty="0">
                <a:solidFill>
                  <a:srgbClr val="C00000"/>
                </a:solidFill>
              </a:rPr>
              <a:t>号炉辅机失电，造成</a:t>
            </a:r>
            <a:r>
              <a:rPr lang="en-US" altLang="zh-CN" sz="2400" dirty="0">
                <a:solidFill>
                  <a:srgbClr val="C00000"/>
                </a:solidFill>
              </a:rPr>
              <a:t>3</a:t>
            </a:r>
            <a:r>
              <a:rPr lang="zh-CN" altLang="en-US" sz="2400" dirty="0">
                <a:solidFill>
                  <a:srgbClr val="C00000"/>
                </a:solidFill>
              </a:rPr>
              <a:t>号炉灭火。</a:t>
            </a:r>
            <a:endParaRPr lang="zh-CN" altLang="en-US" sz="2400" dirty="0">
              <a:solidFill>
                <a:srgbClr val="C00000"/>
              </a:solidFill>
            </a:endParaRPr>
          </a:p>
          <a:p>
            <a:pPr>
              <a:buNone/>
            </a:pPr>
            <a:r>
              <a:rPr lang="zh-CN" altLang="en-US" sz="2400" dirty="0">
                <a:solidFill>
                  <a:srgbClr val="C00000"/>
                </a:solidFill>
              </a:rPr>
              <a:t>      ⑸</a:t>
            </a:r>
            <a:r>
              <a:rPr lang="en-US" altLang="zh-CN" sz="2400" dirty="0">
                <a:solidFill>
                  <a:srgbClr val="C00000"/>
                </a:solidFill>
              </a:rPr>
              <a:t>1999</a:t>
            </a:r>
            <a:r>
              <a:rPr lang="zh-CN" altLang="en-US" sz="2400" dirty="0">
                <a:solidFill>
                  <a:srgbClr val="C00000"/>
                </a:solidFill>
              </a:rPr>
              <a:t>年</a:t>
            </a:r>
            <a:r>
              <a:rPr lang="en-US" altLang="zh-CN" sz="2400" dirty="0">
                <a:solidFill>
                  <a:srgbClr val="C00000"/>
                </a:solidFill>
              </a:rPr>
              <a:t>7</a:t>
            </a:r>
            <a:r>
              <a:rPr lang="zh-CN" altLang="en-US" sz="2400" dirty="0">
                <a:solidFill>
                  <a:srgbClr val="C00000"/>
                </a:solidFill>
              </a:rPr>
              <a:t>月</a:t>
            </a:r>
            <a:r>
              <a:rPr lang="en-US" altLang="zh-CN" sz="2400" dirty="0">
                <a:solidFill>
                  <a:srgbClr val="C00000"/>
                </a:solidFill>
              </a:rPr>
              <a:t>21</a:t>
            </a:r>
            <a:r>
              <a:rPr lang="zh-CN" altLang="en-US" sz="2400" dirty="0">
                <a:solidFill>
                  <a:srgbClr val="C00000"/>
                </a:solidFill>
              </a:rPr>
              <a:t>日，华北某热电厂</a:t>
            </a:r>
            <a:r>
              <a:rPr lang="en-US" altLang="zh-CN" sz="2400" dirty="0">
                <a:solidFill>
                  <a:srgbClr val="C00000"/>
                </a:solidFill>
              </a:rPr>
              <a:t>2212 </a:t>
            </a:r>
            <a:r>
              <a:rPr lang="zh-CN" altLang="en-US" sz="2400" dirty="0">
                <a:solidFill>
                  <a:srgbClr val="C00000"/>
                </a:solidFill>
                <a:latin typeface="Verdana" panose="020B0604030504040204" pitchFamily="2" charset="0"/>
              </a:rPr>
              <a:t>—</a:t>
            </a:r>
            <a:r>
              <a:rPr lang="en-US" altLang="zh-CN" sz="2400" dirty="0">
                <a:solidFill>
                  <a:srgbClr val="C00000"/>
                </a:solidFill>
              </a:rPr>
              <a:t>5</a:t>
            </a:r>
            <a:r>
              <a:rPr lang="zh-CN" altLang="en-US" sz="2400" dirty="0">
                <a:solidFill>
                  <a:srgbClr val="C00000"/>
                </a:solidFill>
              </a:rPr>
              <a:t>断路器检修工作结束后，发现</a:t>
            </a:r>
            <a:r>
              <a:rPr lang="en-US" altLang="zh-CN" sz="2400" dirty="0">
                <a:solidFill>
                  <a:srgbClr val="C00000"/>
                </a:solidFill>
              </a:rPr>
              <a:t>2212-5</a:t>
            </a:r>
            <a:r>
              <a:rPr lang="zh-CN" altLang="en-US" sz="2400" dirty="0">
                <a:solidFill>
                  <a:srgbClr val="C00000"/>
                </a:solidFill>
              </a:rPr>
              <a:t>断路器电动合切不灵活，继电保护工作人员在没有搞清现场电气设备接线和有关安全措施的情况，仅凭印象认为闭锁</a:t>
            </a:r>
            <a:r>
              <a:rPr lang="en-US" altLang="zh-CN" sz="2400" dirty="0">
                <a:solidFill>
                  <a:srgbClr val="C00000"/>
                </a:solidFill>
              </a:rPr>
              <a:t>2212-5</a:t>
            </a:r>
            <a:r>
              <a:rPr lang="zh-CN" altLang="en-US" sz="2400" dirty="0">
                <a:solidFill>
                  <a:srgbClr val="C00000"/>
                </a:solidFill>
              </a:rPr>
              <a:t>操作回路的触点在</a:t>
            </a:r>
            <a:r>
              <a:rPr lang="en-US" altLang="zh-CN" sz="2400" dirty="0">
                <a:solidFill>
                  <a:srgbClr val="C00000"/>
                </a:solidFill>
              </a:rPr>
              <a:t>2212-4</a:t>
            </a:r>
            <a:r>
              <a:rPr lang="zh-CN" altLang="en-US" sz="2400" dirty="0">
                <a:solidFill>
                  <a:srgbClr val="C00000"/>
                </a:solidFill>
              </a:rPr>
              <a:t>断路器合闸接触器上，擅自合上</a:t>
            </a:r>
            <a:r>
              <a:rPr lang="en-US" altLang="zh-CN" sz="2400" dirty="0">
                <a:solidFill>
                  <a:srgbClr val="C00000"/>
                </a:solidFill>
              </a:rPr>
              <a:t>2212 -4</a:t>
            </a:r>
            <a:r>
              <a:rPr lang="zh-CN" altLang="en-US" sz="2400" dirty="0">
                <a:solidFill>
                  <a:srgbClr val="C00000"/>
                </a:solidFill>
              </a:rPr>
              <a:t>断路器操作小开关，又随意将接触器捅到合闸位置，从而导致了带地线合隔离开关造成全厂停电事故。</a:t>
            </a:r>
            <a:endParaRPr lang="zh-CN" altLang="en-US" sz="2400" dirty="0">
              <a:solidFill>
                <a:srgbClr val="C00000"/>
              </a:solidFill>
            </a:endParaRPr>
          </a:p>
          <a:p>
            <a:pPr>
              <a:buNone/>
            </a:pPr>
            <a:r>
              <a:rPr lang="zh-CN" altLang="en-US" sz="2400" dirty="0">
                <a:solidFill>
                  <a:srgbClr val="C00000"/>
                </a:solidFill>
              </a:rPr>
              <a:t>      ⑹</a:t>
            </a:r>
            <a:r>
              <a:rPr lang="en-US" altLang="zh-CN" sz="2400" dirty="0">
                <a:solidFill>
                  <a:srgbClr val="C00000"/>
                </a:solidFill>
              </a:rPr>
              <a:t>2005</a:t>
            </a:r>
            <a:r>
              <a:rPr lang="zh-CN" altLang="en-US" sz="2400" dirty="0">
                <a:solidFill>
                  <a:srgbClr val="C00000"/>
                </a:solidFill>
              </a:rPr>
              <a:t>年</a:t>
            </a:r>
            <a:r>
              <a:rPr lang="en-US" altLang="zh-CN" sz="2400" dirty="0">
                <a:solidFill>
                  <a:srgbClr val="C00000"/>
                </a:solidFill>
              </a:rPr>
              <a:t>10</a:t>
            </a:r>
            <a:r>
              <a:rPr lang="zh-CN" altLang="en-US" sz="2400" dirty="0">
                <a:solidFill>
                  <a:srgbClr val="C00000"/>
                </a:solidFill>
              </a:rPr>
              <a:t>月</a:t>
            </a:r>
            <a:r>
              <a:rPr lang="en-US" altLang="zh-CN" sz="2400" dirty="0">
                <a:solidFill>
                  <a:srgbClr val="C00000"/>
                </a:solidFill>
              </a:rPr>
              <a:t>15</a:t>
            </a:r>
            <a:r>
              <a:rPr lang="zh-CN" altLang="en-US" sz="2400" dirty="0">
                <a:solidFill>
                  <a:srgbClr val="C00000"/>
                </a:solidFill>
              </a:rPr>
              <a:t>日山西某发电厂在</a:t>
            </a:r>
            <a:r>
              <a:rPr lang="en-US" altLang="zh-CN" sz="2400" dirty="0">
                <a:solidFill>
                  <a:srgbClr val="C00000"/>
                </a:solidFill>
              </a:rPr>
              <a:t>4</a:t>
            </a:r>
            <a:r>
              <a:rPr lang="zh-CN" altLang="en-US" sz="2400" dirty="0">
                <a:solidFill>
                  <a:srgbClr val="C00000"/>
                </a:solidFill>
              </a:rPr>
              <a:t>号机小修中进</a:t>
            </a:r>
            <a:r>
              <a:rPr lang="en-US" altLang="zh-CN" sz="2400" dirty="0">
                <a:solidFill>
                  <a:srgbClr val="C00000"/>
                </a:solidFill>
              </a:rPr>
              <a:t>6KV</a:t>
            </a:r>
            <a:r>
              <a:rPr lang="zh-CN" altLang="en-US" sz="2400" dirty="0">
                <a:solidFill>
                  <a:srgbClr val="C00000"/>
                </a:solidFill>
              </a:rPr>
              <a:t>Ⅳ</a:t>
            </a:r>
            <a:r>
              <a:rPr lang="en-US" altLang="zh-CN" sz="2400" dirty="0">
                <a:solidFill>
                  <a:srgbClr val="C00000"/>
                </a:solidFill>
              </a:rPr>
              <a:t>B</a:t>
            </a:r>
            <a:r>
              <a:rPr lang="zh-CN" altLang="en-US" sz="2400" dirty="0">
                <a:solidFill>
                  <a:srgbClr val="C00000"/>
                </a:solidFill>
              </a:rPr>
              <a:t>由检修转冷备用的操作，应在</a:t>
            </a:r>
            <a:r>
              <a:rPr lang="en-US" altLang="zh-CN" sz="2400" dirty="0">
                <a:solidFill>
                  <a:srgbClr val="C00000"/>
                </a:solidFill>
              </a:rPr>
              <a:t>64B</a:t>
            </a:r>
            <a:r>
              <a:rPr lang="zh-CN" altLang="en-US" sz="2400" dirty="0">
                <a:solidFill>
                  <a:srgbClr val="C00000"/>
                </a:solidFill>
              </a:rPr>
              <a:t>柜后测绝缘，结果走错间隔到相邻的</a:t>
            </a:r>
            <a:r>
              <a:rPr lang="en-US" altLang="zh-CN" sz="2400" dirty="0">
                <a:solidFill>
                  <a:srgbClr val="C00000"/>
                </a:solidFill>
              </a:rPr>
              <a:t>604B</a:t>
            </a:r>
            <a:r>
              <a:rPr lang="zh-CN" altLang="en-US" sz="2400" dirty="0">
                <a:solidFill>
                  <a:srgbClr val="C00000"/>
                </a:solidFill>
              </a:rPr>
              <a:t>柜后测绝缘，打开柜后下门解除闭锁，未验电就测绝缘，造成短路放电，电弧烧伤操作人、监护人死亡</a:t>
            </a:r>
            <a:r>
              <a:rPr lang="zh-CN" altLang="en-US" sz="2400" dirty="0">
                <a:solidFill>
                  <a:srgbClr val="C00000"/>
                </a:solidFill>
              </a:rPr>
              <a:t>。</a:t>
            </a:r>
            <a:endParaRPr lang="zh-CN" altLang="en-US" sz="2400" dirty="0">
              <a:solidFill>
                <a:srgbClr val="C00000"/>
              </a:solidFill>
            </a:endParaRPr>
          </a:p>
        </p:txBody>
      </p:sp>
    </p:spTree>
  </p:cSld>
  <p:clrMapOvr>
    <a:masterClrMapping/>
  </p:clrMapOvr>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08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908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9082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9082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（四）防止大容量锅炉承压部件爆漏事故</a:t>
            </a:r>
            <a:endParaRPr lang="zh-CN" altLang="en-US" sz="2400" dirty="0">
              <a:solidFill>
                <a:srgbClr val="002060"/>
              </a:solidFill>
            </a:endParaRPr>
          </a:p>
          <a:p>
            <a:pPr>
              <a:buNone/>
            </a:pPr>
            <a:r>
              <a:rPr lang="zh-CN" altLang="en-US" sz="2400" dirty="0">
                <a:solidFill>
                  <a:srgbClr val="002060"/>
                </a:solidFill>
              </a:rPr>
              <a:t>       ⑴</a:t>
            </a:r>
            <a:r>
              <a:rPr lang="en-US" altLang="zh-CN" sz="2400" dirty="0">
                <a:solidFill>
                  <a:srgbClr val="002060"/>
                </a:solidFill>
              </a:rPr>
              <a:t>1991</a:t>
            </a:r>
            <a:r>
              <a:rPr lang="zh-CN" altLang="en-US" sz="2400" dirty="0">
                <a:solidFill>
                  <a:srgbClr val="002060"/>
                </a:solidFill>
              </a:rPr>
              <a:t>年</a:t>
            </a:r>
            <a:r>
              <a:rPr lang="en-US" altLang="zh-CN" sz="2400" dirty="0">
                <a:solidFill>
                  <a:srgbClr val="002060"/>
                </a:solidFill>
              </a:rPr>
              <a:t>7</a:t>
            </a:r>
            <a:r>
              <a:rPr lang="zh-CN" altLang="en-US" sz="2400" dirty="0">
                <a:solidFill>
                  <a:srgbClr val="002060"/>
                </a:solidFill>
              </a:rPr>
              <a:t>月</a:t>
            </a:r>
            <a:r>
              <a:rPr lang="en-US" altLang="zh-CN" sz="2400" dirty="0">
                <a:solidFill>
                  <a:srgbClr val="002060"/>
                </a:solidFill>
              </a:rPr>
              <a:t>3</a:t>
            </a:r>
            <a:r>
              <a:rPr lang="zh-CN" altLang="en-US" sz="2400" dirty="0">
                <a:solidFill>
                  <a:srgbClr val="002060"/>
                </a:solidFill>
              </a:rPr>
              <a:t>日，神头一电厂</a:t>
            </a:r>
            <a:r>
              <a:rPr lang="en-US" altLang="zh-CN" sz="2400" dirty="0">
                <a:solidFill>
                  <a:srgbClr val="002060"/>
                </a:solidFill>
              </a:rPr>
              <a:t>#3</a:t>
            </a:r>
            <a:r>
              <a:rPr lang="zh-CN" altLang="en-US" sz="2400" dirty="0">
                <a:solidFill>
                  <a:srgbClr val="002060"/>
                </a:solidFill>
              </a:rPr>
              <a:t>炉左侧高过导汽管爆破，在</a:t>
            </a:r>
            <a:r>
              <a:rPr lang="en-US" altLang="zh-CN" sz="2400" dirty="0">
                <a:solidFill>
                  <a:srgbClr val="002060"/>
                </a:solidFill>
              </a:rPr>
              <a:t>#4</a:t>
            </a:r>
            <a:r>
              <a:rPr lang="zh-CN" altLang="en-US" sz="2400" dirty="0">
                <a:solidFill>
                  <a:srgbClr val="002060"/>
                </a:solidFill>
              </a:rPr>
              <a:t>炉右侧</a:t>
            </a:r>
            <a:r>
              <a:rPr lang="en-US" altLang="zh-CN" sz="2400" dirty="0">
                <a:solidFill>
                  <a:srgbClr val="002060"/>
                </a:solidFill>
              </a:rPr>
              <a:t>38</a:t>
            </a:r>
            <a:r>
              <a:rPr lang="zh-CN" altLang="en-US" sz="2400" dirty="0">
                <a:solidFill>
                  <a:srgbClr val="002060"/>
                </a:solidFill>
              </a:rPr>
              <a:t>米三通阀平台参加小修工作的杨甲兵向炉后跑，从楼梯栏杆向平台翻越时坠落到炉</a:t>
            </a:r>
            <a:r>
              <a:rPr lang="en-US" altLang="zh-CN" sz="2400" dirty="0">
                <a:solidFill>
                  <a:srgbClr val="002060"/>
                </a:solidFill>
              </a:rPr>
              <a:t>O</a:t>
            </a:r>
            <a:r>
              <a:rPr lang="zh-CN" altLang="en-US" sz="2400" dirty="0">
                <a:solidFill>
                  <a:srgbClr val="002060"/>
                </a:solidFill>
              </a:rPr>
              <a:t>米</a:t>
            </a:r>
            <a:r>
              <a:rPr lang="en-US" altLang="zh-CN" sz="2400" dirty="0">
                <a:solidFill>
                  <a:srgbClr val="002060"/>
                </a:solidFill>
              </a:rPr>
              <a:t>#42</a:t>
            </a:r>
            <a:r>
              <a:rPr lang="zh-CN" altLang="en-US" sz="2400" dirty="0">
                <a:solidFill>
                  <a:srgbClr val="002060"/>
                </a:solidFill>
              </a:rPr>
              <a:t>送风机处死亡。</a:t>
            </a:r>
            <a:endParaRPr lang="zh-CN" altLang="en-US" sz="2400" dirty="0">
              <a:solidFill>
                <a:srgbClr val="002060"/>
              </a:solidFill>
            </a:endParaRPr>
          </a:p>
          <a:p>
            <a:pPr>
              <a:buNone/>
            </a:pPr>
            <a:r>
              <a:rPr lang="zh-CN" altLang="en-US" sz="2400" dirty="0">
                <a:solidFill>
                  <a:srgbClr val="002060"/>
                </a:solidFill>
              </a:rPr>
              <a:t>       ⑵</a:t>
            </a:r>
            <a:r>
              <a:rPr lang="en-US" altLang="zh-CN" sz="2400" dirty="0">
                <a:solidFill>
                  <a:srgbClr val="002060"/>
                </a:solidFill>
              </a:rPr>
              <a:t>1991</a:t>
            </a:r>
            <a:r>
              <a:rPr lang="zh-CN" altLang="en-US" sz="2400" dirty="0">
                <a:solidFill>
                  <a:srgbClr val="002060"/>
                </a:solidFill>
              </a:rPr>
              <a:t>年</a:t>
            </a:r>
            <a:r>
              <a:rPr lang="en-US" altLang="zh-CN" sz="2400" dirty="0">
                <a:solidFill>
                  <a:srgbClr val="002060"/>
                </a:solidFill>
              </a:rPr>
              <a:t>8</a:t>
            </a:r>
            <a:r>
              <a:rPr lang="zh-CN" altLang="en-US" sz="2400" dirty="0">
                <a:solidFill>
                  <a:srgbClr val="002060"/>
                </a:solidFill>
              </a:rPr>
              <a:t>月</a:t>
            </a:r>
            <a:r>
              <a:rPr lang="en-US" altLang="zh-CN" sz="2400" dirty="0">
                <a:solidFill>
                  <a:srgbClr val="002060"/>
                </a:solidFill>
              </a:rPr>
              <a:t>22</a:t>
            </a:r>
            <a:r>
              <a:rPr lang="zh-CN" altLang="en-US" sz="2400" dirty="0">
                <a:solidFill>
                  <a:srgbClr val="002060"/>
                </a:solidFill>
              </a:rPr>
              <a:t>日，某发电厂</a:t>
            </a:r>
            <a:r>
              <a:rPr lang="en-US" altLang="zh-CN" sz="2400" dirty="0">
                <a:solidFill>
                  <a:srgbClr val="002060"/>
                </a:solidFill>
              </a:rPr>
              <a:t>1</a:t>
            </a:r>
            <a:r>
              <a:rPr lang="zh-CN" altLang="en-US" sz="2400" dirty="0">
                <a:solidFill>
                  <a:srgbClr val="002060"/>
                </a:solidFill>
              </a:rPr>
              <a:t>号炉点火启动，并网后汽机试验、电气试验进行了</a:t>
            </a:r>
            <a:r>
              <a:rPr lang="en-US" altLang="zh-CN" sz="2400" dirty="0">
                <a:solidFill>
                  <a:srgbClr val="002060"/>
                </a:solidFill>
              </a:rPr>
              <a:t>8h</a:t>
            </a:r>
            <a:r>
              <a:rPr lang="zh-CN" altLang="en-US" sz="2400" dirty="0">
                <a:solidFill>
                  <a:srgbClr val="002060"/>
                </a:solidFill>
              </a:rPr>
              <a:t>。</a:t>
            </a:r>
            <a:r>
              <a:rPr lang="en-US" altLang="zh-CN" sz="2400" dirty="0">
                <a:solidFill>
                  <a:srgbClr val="002060"/>
                </a:solidFill>
              </a:rPr>
              <a:t>14</a:t>
            </a:r>
            <a:r>
              <a:rPr lang="zh-CN" altLang="en-US" sz="2400" dirty="0">
                <a:solidFill>
                  <a:srgbClr val="002060"/>
                </a:solidFill>
              </a:rPr>
              <a:t>时</a:t>
            </a:r>
            <a:r>
              <a:rPr lang="en-US" altLang="zh-CN" sz="2400" dirty="0">
                <a:solidFill>
                  <a:srgbClr val="002060"/>
                </a:solidFill>
              </a:rPr>
              <a:t>45</a:t>
            </a:r>
            <a:r>
              <a:rPr lang="zh-CN" altLang="en-US" sz="2400" dirty="0">
                <a:solidFill>
                  <a:srgbClr val="002060"/>
                </a:solidFill>
              </a:rPr>
              <a:t>分机组带负荷</a:t>
            </a:r>
            <a:r>
              <a:rPr lang="en-US" altLang="zh-CN" sz="2400" dirty="0">
                <a:solidFill>
                  <a:srgbClr val="002060"/>
                </a:solidFill>
              </a:rPr>
              <a:t>60MW</a:t>
            </a:r>
            <a:r>
              <a:rPr lang="zh-CN" altLang="en-US" sz="2400" dirty="0">
                <a:solidFill>
                  <a:srgbClr val="002060"/>
                </a:solidFill>
              </a:rPr>
              <a:t>，</a:t>
            </a:r>
            <a:r>
              <a:rPr lang="en-US" altLang="zh-CN" sz="2400" dirty="0">
                <a:solidFill>
                  <a:srgbClr val="002060"/>
                </a:solidFill>
              </a:rPr>
              <a:t>1 6</a:t>
            </a:r>
            <a:r>
              <a:rPr lang="zh-CN" altLang="en-US" sz="2400" dirty="0">
                <a:solidFill>
                  <a:srgbClr val="002060"/>
                </a:solidFill>
              </a:rPr>
              <a:t>时导汽管爆破被迫停炉。根据金相试验结果得知，导汽管爆破是由于超温引起。水动力调整不当，使各屏水流量不均匀、不恰当。</a:t>
            </a:r>
            <a:endParaRPr lang="zh-CN" altLang="en-US" sz="2400" dirty="0">
              <a:solidFill>
                <a:srgbClr val="002060"/>
              </a:solidFill>
            </a:endParaRPr>
          </a:p>
          <a:p>
            <a:pPr>
              <a:buNone/>
            </a:pPr>
            <a:r>
              <a:rPr lang="zh-CN" altLang="en-US" sz="2400" dirty="0">
                <a:solidFill>
                  <a:srgbClr val="002060"/>
                </a:solidFill>
              </a:rPr>
              <a:t>      ⑶</a:t>
            </a:r>
            <a:r>
              <a:rPr lang="en-US" altLang="zh-CN" sz="2400" dirty="0">
                <a:solidFill>
                  <a:srgbClr val="002060"/>
                </a:solidFill>
              </a:rPr>
              <a:t>1995</a:t>
            </a:r>
            <a:r>
              <a:rPr lang="zh-CN" altLang="en-US" sz="2400" dirty="0">
                <a:solidFill>
                  <a:srgbClr val="002060"/>
                </a:solidFill>
              </a:rPr>
              <a:t>年</a:t>
            </a:r>
            <a:r>
              <a:rPr lang="en-US" altLang="zh-CN" sz="2400" dirty="0">
                <a:solidFill>
                  <a:srgbClr val="002060"/>
                </a:solidFill>
              </a:rPr>
              <a:t>7</a:t>
            </a:r>
            <a:r>
              <a:rPr lang="zh-CN" altLang="en-US" sz="2400" dirty="0">
                <a:solidFill>
                  <a:srgbClr val="002060"/>
                </a:solidFill>
              </a:rPr>
              <a:t>月</a:t>
            </a:r>
            <a:r>
              <a:rPr lang="en-US" altLang="zh-CN" sz="2400" dirty="0">
                <a:solidFill>
                  <a:srgbClr val="002060"/>
                </a:solidFill>
              </a:rPr>
              <a:t>5</a:t>
            </a:r>
            <a:r>
              <a:rPr lang="zh-CN" altLang="en-US" sz="2400" dirty="0">
                <a:solidFill>
                  <a:srgbClr val="002060"/>
                </a:solidFill>
              </a:rPr>
              <a:t>日</a:t>
            </a:r>
            <a:r>
              <a:rPr lang="en-US" altLang="zh-CN" sz="2400" dirty="0">
                <a:solidFill>
                  <a:srgbClr val="002060"/>
                </a:solidFill>
              </a:rPr>
              <a:t>X X</a:t>
            </a:r>
            <a:r>
              <a:rPr lang="zh-CN" altLang="en-US" sz="2400" dirty="0">
                <a:solidFill>
                  <a:srgbClr val="002060"/>
                </a:solidFill>
              </a:rPr>
              <a:t>电厂</a:t>
            </a:r>
            <a:r>
              <a:rPr lang="en-US" altLang="zh-CN" sz="2400" dirty="0">
                <a:solidFill>
                  <a:srgbClr val="002060"/>
                </a:solidFill>
              </a:rPr>
              <a:t>1</a:t>
            </a:r>
            <a:r>
              <a:rPr lang="zh-CN" altLang="en-US" sz="2400" dirty="0">
                <a:solidFill>
                  <a:srgbClr val="002060"/>
                </a:solidFill>
              </a:rPr>
              <a:t>号机组小修后，并网发电</a:t>
            </a:r>
            <a:r>
              <a:rPr lang="en-US" altLang="zh-CN" sz="2400" dirty="0">
                <a:solidFill>
                  <a:srgbClr val="002060"/>
                </a:solidFill>
              </a:rPr>
              <a:t>5</a:t>
            </a:r>
            <a:r>
              <a:rPr lang="zh-CN" altLang="en-US" sz="2400" dirty="0">
                <a:solidFill>
                  <a:srgbClr val="002060"/>
                </a:solidFill>
              </a:rPr>
              <a:t>分钟后</a:t>
            </a:r>
            <a:r>
              <a:rPr lang="en-US" altLang="zh-CN" sz="2400" dirty="0">
                <a:solidFill>
                  <a:srgbClr val="002060"/>
                </a:solidFill>
              </a:rPr>
              <a:t>1</a:t>
            </a:r>
            <a:r>
              <a:rPr lang="zh-CN" altLang="en-US" sz="2400" dirty="0">
                <a:solidFill>
                  <a:srgbClr val="002060"/>
                </a:solidFill>
              </a:rPr>
              <a:t>号炉外导汽管爆破（直流锅炉），该管水平段中部裂开一个大喇叭口，高温蒸汽将附近正在测温的两名热工人员严重灼伤，其中一名因灼伤面积试</a:t>
            </a:r>
            <a:r>
              <a:rPr lang="en-US" altLang="zh-CN" sz="2400" dirty="0">
                <a:solidFill>
                  <a:srgbClr val="002060"/>
                </a:solidFill>
              </a:rPr>
              <a:t>90%</a:t>
            </a:r>
            <a:r>
              <a:rPr lang="zh-CN" altLang="en-US" sz="2400" dirty="0">
                <a:solidFill>
                  <a:srgbClr val="002060"/>
                </a:solidFill>
              </a:rPr>
              <a:t>以上，经抢救医治无效死亡，该</a:t>
            </a:r>
            <a:r>
              <a:rPr lang="en-US" altLang="zh-CN" sz="2400" dirty="0">
                <a:solidFill>
                  <a:srgbClr val="002060"/>
                </a:solidFill>
              </a:rPr>
              <a:t>1</a:t>
            </a:r>
            <a:r>
              <a:rPr lang="zh-CN" altLang="en-US" sz="2400" dirty="0">
                <a:solidFill>
                  <a:srgbClr val="002060"/>
                </a:solidFill>
              </a:rPr>
              <a:t>号炉已运行</a:t>
            </a:r>
            <a:r>
              <a:rPr lang="en-US" altLang="zh-CN" sz="2400" dirty="0">
                <a:solidFill>
                  <a:srgbClr val="002060"/>
                </a:solidFill>
              </a:rPr>
              <a:t>20</a:t>
            </a:r>
            <a:r>
              <a:rPr lang="zh-CN" altLang="en-US" sz="2400" dirty="0">
                <a:solidFill>
                  <a:srgbClr val="002060"/>
                </a:solidFill>
              </a:rPr>
              <a:t>年。</a:t>
            </a:r>
            <a:endParaRPr lang="zh-CN" altLang="en-US" sz="2400" dirty="0">
              <a:solidFill>
                <a:srgbClr val="002060"/>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37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379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33797" name="Rectangle 3"/>
          <p:cNvSpPr>
            <a:spLocks noGrp="1"/>
          </p:cNvSpPr>
          <p:nvPr>
            <p:ph type="body" idx="4294967295"/>
          </p:nvPr>
        </p:nvSpPr>
        <p:spPr>
          <a:xfrm>
            <a:off x="1524000" y="1571625"/>
            <a:ext cx="8786813" cy="5286375"/>
          </a:xfrm>
          <a:ln/>
        </p:spPr>
        <p:txBody>
          <a:bodyPr vert="horz" wrap="square" anchor="t" anchorCtr="0"/>
          <a:p>
            <a:pPr>
              <a:buNone/>
            </a:pPr>
            <a:r>
              <a:rPr lang="zh-CN" altLang="en-US" sz="2400" dirty="0"/>
              <a:t>    </a:t>
            </a:r>
            <a:r>
              <a:rPr lang="en-US" altLang="zh-CN" sz="2400" dirty="0"/>
              <a:t> </a:t>
            </a:r>
            <a:r>
              <a:rPr lang="zh-CN" altLang="en-US" sz="2400" dirty="0"/>
              <a:t> </a:t>
            </a:r>
            <a:r>
              <a:rPr lang="en-US" altLang="zh-CN" sz="4800" dirty="0">
                <a:solidFill>
                  <a:srgbClr val="C00000"/>
                </a:solidFill>
              </a:rPr>
              <a:t>23</a:t>
            </a:r>
            <a:r>
              <a:rPr lang="zh-CN" altLang="en-US" sz="4800" dirty="0">
                <a:solidFill>
                  <a:srgbClr val="C00000"/>
                </a:solidFill>
              </a:rPr>
              <a:t>、</a:t>
            </a:r>
            <a:r>
              <a:rPr lang="en-US" altLang="zh-CN" sz="4800" dirty="0">
                <a:solidFill>
                  <a:srgbClr val="C00000"/>
                </a:solidFill>
              </a:rPr>
              <a:t>2012</a:t>
            </a:r>
            <a:r>
              <a:rPr lang="zh-CN" altLang="en-US" sz="4800" dirty="0">
                <a:solidFill>
                  <a:srgbClr val="C00000"/>
                </a:solidFill>
              </a:rPr>
              <a:t>年</a:t>
            </a:r>
            <a:r>
              <a:rPr lang="en-US" altLang="zh-CN" sz="4800" dirty="0">
                <a:solidFill>
                  <a:srgbClr val="C00000"/>
                </a:solidFill>
              </a:rPr>
              <a:t>4</a:t>
            </a:r>
            <a:r>
              <a:rPr lang="zh-CN" altLang="en-US" sz="4800" dirty="0">
                <a:solidFill>
                  <a:srgbClr val="C00000"/>
                </a:solidFill>
              </a:rPr>
              <a:t>月</a:t>
            </a:r>
            <a:r>
              <a:rPr lang="en-US" altLang="zh-CN" sz="4800" dirty="0">
                <a:solidFill>
                  <a:srgbClr val="C00000"/>
                </a:solidFill>
              </a:rPr>
              <a:t>22</a:t>
            </a:r>
            <a:r>
              <a:rPr lang="zh-CN" altLang="en-US" sz="4800" dirty="0">
                <a:solidFill>
                  <a:srgbClr val="C00000"/>
                </a:solidFill>
              </a:rPr>
              <a:t>日，华东北某某电厂（容量</a:t>
            </a:r>
            <a:r>
              <a:rPr lang="en-US" altLang="zh-CN" sz="4800" dirty="0">
                <a:solidFill>
                  <a:srgbClr val="C00000"/>
                </a:solidFill>
              </a:rPr>
              <a:t>2×100</a:t>
            </a:r>
            <a:r>
              <a:rPr lang="zh-CN" altLang="en-US" sz="4800" dirty="0">
                <a:solidFill>
                  <a:srgbClr val="C00000"/>
                </a:solidFill>
              </a:rPr>
              <a:t>万千瓦</a:t>
            </a:r>
            <a:r>
              <a:rPr lang="en-US" altLang="zh-CN" sz="4800" dirty="0">
                <a:solidFill>
                  <a:srgbClr val="C00000"/>
                </a:solidFill>
              </a:rPr>
              <a:t>+2×60</a:t>
            </a:r>
            <a:r>
              <a:rPr lang="zh-CN" altLang="en-US" sz="4800" dirty="0">
                <a:solidFill>
                  <a:srgbClr val="C00000"/>
                </a:solidFill>
              </a:rPr>
              <a:t>万千瓦</a:t>
            </a:r>
            <a:r>
              <a:rPr lang="en-US" altLang="zh-CN" sz="4800" dirty="0">
                <a:solidFill>
                  <a:srgbClr val="C00000"/>
                </a:solidFill>
              </a:rPr>
              <a:t>+4×30</a:t>
            </a:r>
            <a:r>
              <a:rPr lang="zh-CN" altLang="en-US" sz="4800" dirty="0">
                <a:solidFill>
                  <a:srgbClr val="C00000"/>
                </a:solidFill>
              </a:rPr>
              <a:t>万千瓦）在进行</a:t>
            </a:r>
            <a:r>
              <a:rPr lang="en-US" altLang="zh-CN" sz="4800" dirty="0">
                <a:solidFill>
                  <a:srgbClr val="C00000"/>
                </a:solidFill>
              </a:rPr>
              <a:t>2</a:t>
            </a:r>
            <a:r>
              <a:rPr lang="zh-CN" altLang="en-US" sz="4800" dirty="0">
                <a:solidFill>
                  <a:srgbClr val="C00000"/>
                </a:solidFill>
              </a:rPr>
              <a:t>号机组消缺过程中，</a:t>
            </a:r>
            <a:r>
              <a:rPr lang="en-US" altLang="zh-CN" sz="4800" dirty="0">
                <a:solidFill>
                  <a:srgbClr val="C00000"/>
                </a:solidFill>
              </a:rPr>
              <a:t>1</a:t>
            </a:r>
            <a:r>
              <a:rPr lang="zh-CN" altLang="en-US" sz="4800" dirty="0">
                <a:solidFill>
                  <a:srgbClr val="C00000"/>
                </a:solidFill>
              </a:rPr>
              <a:t>名作业人员从搭设的脚手架上坠落死亡。 </a:t>
            </a:r>
            <a:endParaRPr lang="zh-CN" altLang="en-US" sz="4800" dirty="0">
              <a:solidFill>
                <a:srgbClr val="C00000"/>
              </a:solidFill>
            </a:endParaRPr>
          </a:p>
          <a:p>
            <a:pPr>
              <a:buNone/>
            </a:pPr>
            <a:endParaRPr lang="zh-CN" altLang="en-US" sz="4400" dirty="0">
              <a:solidFill>
                <a:srgbClr val="C00000"/>
              </a:solidFill>
            </a:endParaRPr>
          </a:p>
          <a:p>
            <a:pPr>
              <a:buNone/>
            </a:pPr>
            <a:endParaRPr lang="zh-CN" altLang="en-US" sz="2400" dirty="0">
              <a:solidFill>
                <a:srgbClr val="FF0000"/>
              </a:solidFill>
            </a:endParaRPr>
          </a:p>
          <a:p>
            <a:pPr>
              <a:buNone/>
            </a:pPr>
            <a:endParaRPr lang="zh-CN" altLang="en-US" sz="2400" b="1" dirty="0">
              <a:solidFill>
                <a:srgbClr val="FF0000"/>
              </a:solidFill>
            </a:endParaRPr>
          </a:p>
          <a:p>
            <a:pPr eaLnBrk="1" hangingPunct="1">
              <a:buNone/>
            </a:pPr>
            <a:endParaRPr lang="zh-CN" altLang="en-US" sz="2400" b="1" dirty="0">
              <a:solidFill>
                <a:srgbClr val="C00000"/>
              </a:solidFill>
            </a:endParaRPr>
          </a:p>
          <a:p>
            <a:pPr eaLnBrk="1" hangingPunct="1">
              <a:buNone/>
            </a:pPr>
            <a:endParaRPr lang="zh-CN" altLang="en-US" sz="2400" b="1" dirty="0">
              <a:solidFill>
                <a:srgbClr val="C00000"/>
              </a:solidFill>
            </a:endParaRPr>
          </a:p>
          <a:p>
            <a:pPr eaLnBrk="1" hangingPunct="1">
              <a:buNone/>
            </a:pPr>
            <a:endParaRPr lang="zh-CN" altLang="en-US" sz="2400" b="1" dirty="0"/>
          </a:p>
        </p:txBody>
      </p:sp>
    </p:spTree>
  </p:cSld>
  <p:clrMapOvr>
    <a:masterClrMapping/>
  </p:clrMapOvr>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18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918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9184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9184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（五）防止压力容器及管道爆破事故</a:t>
            </a:r>
            <a:endParaRPr lang="zh-CN" altLang="en-US" sz="2400" dirty="0">
              <a:solidFill>
                <a:srgbClr val="C00000"/>
              </a:solidFill>
            </a:endParaRPr>
          </a:p>
          <a:p>
            <a:pPr>
              <a:buNone/>
            </a:pPr>
            <a:r>
              <a:rPr lang="zh-CN" altLang="en-US" sz="2400" dirty="0">
                <a:solidFill>
                  <a:srgbClr val="C00000"/>
                </a:solidFill>
              </a:rPr>
              <a:t>       ⑴</a:t>
            </a:r>
            <a:r>
              <a:rPr lang="en-US" altLang="zh-CN" sz="2400" dirty="0">
                <a:solidFill>
                  <a:srgbClr val="C00000"/>
                </a:solidFill>
              </a:rPr>
              <a:t>1981</a:t>
            </a:r>
            <a:r>
              <a:rPr lang="zh-CN" altLang="en-US" sz="2400" dirty="0">
                <a:solidFill>
                  <a:srgbClr val="C00000"/>
                </a:solidFill>
              </a:rPr>
              <a:t>年</a:t>
            </a:r>
            <a:r>
              <a:rPr lang="en-US" altLang="zh-CN" sz="2400" dirty="0">
                <a:solidFill>
                  <a:srgbClr val="C00000"/>
                </a:solidFill>
              </a:rPr>
              <a:t>1</a:t>
            </a:r>
            <a:r>
              <a:rPr lang="zh-CN" altLang="en-US" sz="2400" dirty="0">
                <a:solidFill>
                  <a:srgbClr val="C00000"/>
                </a:solidFill>
              </a:rPr>
              <a:t>月</a:t>
            </a:r>
            <a:r>
              <a:rPr lang="en-US" altLang="zh-CN" sz="2400" dirty="0">
                <a:solidFill>
                  <a:srgbClr val="C00000"/>
                </a:solidFill>
              </a:rPr>
              <a:t>1 1</a:t>
            </a:r>
            <a:r>
              <a:rPr lang="zh-CN" altLang="en-US" sz="2400" dirty="0">
                <a:solidFill>
                  <a:srgbClr val="C00000"/>
                </a:solidFill>
              </a:rPr>
              <a:t>日，东北某某发电厂发生</a:t>
            </a:r>
            <a:r>
              <a:rPr lang="en-US" altLang="zh-CN" sz="2400" dirty="0">
                <a:solidFill>
                  <a:srgbClr val="C00000"/>
                </a:solidFill>
              </a:rPr>
              <a:t>7</a:t>
            </a:r>
            <a:r>
              <a:rPr lang="zh-CN" altLang="en-US" sz="2400" dirty="0">
                <a:solidFill>
                  <a:srgbClr val="C00000"/>
                </a:solidFill>
              </a:rPr>
              <a:t>号机组正常运行，运行人员违反规程采用二段抽汽加热（要求采用三段抽汽），当停止大量补水后，未关闭汽源，造成了除氧器超压，安全门虽然动作，但排汽量小于进汽量，压力继续升高，致使除氧器爆炸。事故造成设备和厂房严重损坏，并造成</a:t>
            </a:r>
            <a:r>
              <a:rPr lang="en-US" altLang="zh-CN" sz="2400" dirty="0">
                <a:solidFill>
                  <a:srgbClr val="C00000"/>
                </a:solidFill>
              </a:rPr>
              <a:t>9</a:t>
            </a:r>
            <a:r>
              <a:rPr lang="zh-CN" altLang="en-US" sz="2400" dirty="0">
                <a:solidFill>
                  <a:srgbClr val="C00000"/>
                </a:solidFill>
              </a:rPr>
              <a:t>人死亡，</a:t>
            </a:r>
            <a:r>
              <a:rPr lang="en-US" altLang="zh-CN" sz="2400" dirty="0">
                <a:solidFill>
                  <a:srgbClr val="C00000"/>
                </a:solidFill>
              </a:rPr>
              <a:t>5</a:t>
            </a:r>
            <a:r>
              <a:rPr lang="zh-CN" altLang="en-US" sz="2400" dirty="0">
                <a:solidFill>
                  <a:srgbClr val="C00000"/>
                </a:solidFill>
              </a:rPr>
              <a:t>人受伤。</a:t>
            </a:r>
            <a:endParaRPr lang="zh-CN" altLang="en-US" sz="2400" dirty="0">
              <a:solidFill>
                <a:srgbClr val="C00000"/>
              </a:solidFill>
            </a:endParaRPr>
          </a:p>
          <a:p>
            <a:pPr>
              <a:buNone/>
            </a:pPr>
            <a:r>
              <a:rPr lang="zh-CN" altLang="en-US" sz="2400" dirty="0">
                <a:solidFill>
                  <a:srgbClr val="C00000"/>
                </a:solidFill>
              </a:rPr>
              <a:t>      ⑵</a:t>
            </a:r>
            <a:r>
              <a:rPr lang="en-US" altLang="zh-CN" sz="2400" dirty="0">
                <a:solidFill>
                  <a:srgbClr val="C00000"/>
                </a:solidFill>
              </a:rPr>
              <a:t>1981</a:t>
            </a:r>
            <a:r>
              <a:rPr lang="zh-CN" altLang="en-US" sz="2400" dirty="0">
                <a:solidFill>
                  <a:srgbClr val="C00000"/>
                </a:solidFill>
              </a:rPr>
              <a:t>年</a:t>
            </a:r>
            <a:r>
              <a:rPr lang="en-US" altLang="zh-CN" sz="2400" dirty="0">
                <a:solidFill>
                  <a:srgbClr val="C00000"/>
                </a:solidFill>
              </a:rPr>
              <a:t>4</a:t>
            </a:r>
            <a:r>
              <a:rPr lang="zh-CN" altLang="en-US" sz="2400" dirty="0">
                <a:solidFill>
                  <a:srgbClr val="C00000"/>
                </a:solidFill>
              </a:rPr>
              <a:t>月</a:t>
            </a:r>
            <a:r>
              <a:rPr lang="en-US" altLang="zh-CN" sz="2400" dirty="0">
                <a:solidFill>
                  <a:srgbClr val="C00000"/>
                </a:solidFill>
              </a:rPr>
              <a:t>12</a:t>
            </a:r>
            <a:r>
              <a:rPr lang="zh-CN" altLang="en-US" sz="2400" dirty="0">
                <a:solidFill>
                  <a:srgbClr val="C00000"/>
                </a:solidFill>
              </a:rPr>
              <a:t>日，华中某电厂晚高峰后停机做热备。</a:t>
            </a:r>
            <a:r>
              <a:rPr lang="en-US" altLang="zh-CN" sz="2400" dirty="0">
                <a:solidFill>
                  <a:srgbClr val="C00000"/>
                </a:solidFill>
              </a:rPr>
              <a:t>12</a:t>
            </a:r>
            <a:r>
              <a:rPr lang="zh-CN" altLang="en-US" sz="2400" dirty="0">
                <a:solidFill>
                  <a:srgbClr val="C00000"/>
                </a:solidFill>
              </a:rPr>
              <a:t>日</a:t>
            </a:r>
            <a:r>
              <a:rPr lang="en-US" altLang="zh-CN" sz="2400" dirty="0">
                <a:solidFill>
                  <a:srgbClr val="C00000"/>
                </a:solidFill>
              </a:rPr>
              <a:t>5</a:t>
            </a:r>
            <a:r>
              <a:rPr lang="zh-CN" altLang="en-US" sz="2400" dirty="0">
                <a:solidFill>
                  <a:srgbClr val="C00000"/>
                </a:solidFill>
              </a:rPr>
              <a:t>时</a:t>
            </a:r>
            <a:r>
              <a:rPr lang="en-US" altLang="zh-CN" sz="2400" dirty="0">
                <a:solidFill>
                  <a:srgbClr val="C00000"/>
                </a:solidFill>
              </a:rPr>
              <a:t>6</a:t>
            </a:r>
            <a:r>
              <a:rPr lang="zh-CN" altLang="en-US" sz="2400" dirty="0">
                <a:solidFill>
                  <a:srgbClr val="C00000"/>
                </a:solidFill>
              </a:rPr>
              <a:t>分汽机开始暖管，由于汽机司机没有将除氧器二次蒸汽进汽门关闭，</a:t>
            </a:r>
            <a:r>
              <a:rPr lang="en-US" altLang="zh-CN" sz="2400" dirty="0">
                <a:solidFill>
                  <a:srgbClr val="C00000"/>
                </a:solidFill>
              </a:rPr>
              <a:t>5</a:t>
            </a:r>
            <a:r>
              <a:rPr lang="zh-CN" altLang="en-US" sz="2400" dirty="0">
                <a:solidFill>
                  <a:srgbClr val="C00000"/>
                </a:solidFill>
              </a:rPr>
              <a:t>时</a:t>
            </a:r>
            <a:r>
              <a:rPr lang="en-US" altLang="zh-CN" sz="2400" dirty="0">
                <a:solidFill>
                  <a:srgbClr val="C00000"/>
                </a:solidFill>
              </a:rPr>
              <a:t>27</a:t>
            </a:r>
            <a:r>
              <a:rPr lang="zh-CN" altLang="en-US" sz="2400" dirty="0">
                <a:solidFill>
                  <a:srgbClr val="C00000"/>
                </a:solidFill>
              </a:rPr>
              <a:t>分锅炉点火升压，并联运行的两台除氧器压力上升。</a:t>
            </a:r>
            <a:r>
              <a:rPr lang="en-US" altLang="zh-CN" sz="2400" dirty="0">
                <a:solidFill>
                  <a:srgbClr val="C00000"/>
                </a:solidFill>
              </a:rPr>
              <a:t>5</a:t>
            </a:r>
            <a:r>
              <a:rPr lang="zh-CN" altLang="en-US" sz="2400" dirty="0">
                <a:solidFill>
                  <a:srgbClr val="C00000"/>
                </a:solidFill>
              </a:rPr>
              <a:t>时</a:t>
            </a:r>
            <a:r>
              <a:rPr lang="en-US" altLang="zh-CN" sz="2400" dirty="0">
                <a:solidFill>
                  <a:srgbClr val="C00000"/>
                </a:solidFill>
              </a:rPr>
              <a:t>58</a:t>
            </a:r>
            <a:r>
              <a:rPr lang="zh-CN" altLang="en-US" sz="2400" dirty="0">
                <a:solidFill>
                  <a:srgbClr val="C00000"/>
                </a:solidFill>
              </a:rPr>
              <a:t>分汽机冲转后，厂房内突然一声巨响，</a:t>
            </a:r>
            <a:r>
              <a:rPr lang="en-US" altLang="zh-CN" sz="2400" dirty="0">
                <a:solidFill>
                  <a:srgbClr val="C00000"/>
                </a:solidFill>
              </a:rPr>
              <a:t>1</a:t>
            </a:r>
            <a:r>
              <a:rPr lang="zh-CN" altLang="en-US" sz="2400" dirty="0">
                <a:solidFill>
                  <a:srgbClr val="C00000"/>
                </a:solidFill>
              </a:rPr>
              <a:t>号除氧器塔头爆破，大量汽水外泄，烫伤正在取样的化验工张</a:t>
            </a:r>
            <a:r>
              <a:rPr lang="en-US" altLang="zh-CN" sz="2400" dirty="0">
                <a:solidFill>
                  <a:srgbClr val="C00000"/>
                </a:solidFill>
              </a:rPr>
              <a:t>X X</a:t>
            </a:r>
            <a:r>
              <a:rPr lang="zh-CN" altLang="en-US" sz="2400" dirty="0">
                <a:solidFill>
                  <a:srgbClr val="C00000"/>
                </a:solidFill>
              </a:rPr>
              <a:t>，立即停机、停炉。</a:t>
            </a:r>
            <a:r>
              <a:rPr lang="en-US" altLang="zh-CN" sz="2400" dirty="0">
                <a:solidFill>
                  <a:srgbClr val="C00000"/>
                </a:solidFill>
              </a:rPr>
              <a:t>1</a:t>
            </a:r>
            <a:r>
              <a:rPr lang="zh-CN" altLang="en-US" sz="2400" dirty="0">
                <a:solidFill>
                  <a:srgbClr val="C00000"/>
                </a:solidFill>
              </a:rPr>
              <a:t>号除氧器塔头钢板炸开，最大张口为宽</a:t>
            </a:r>
            <a:r>
              <a:rPr lang="en-US" altLang="zh-CN" sz="2400" dirty="0">
                <a:solidFill>
                  <a:srgbClr val="C00000"/>
                </a:solidFill>
              </a:rPr>
              <a:t>440mm</a:t>
            </a:r>
            <a:r>
              <a:rPr lang="zh-CN" altLang="en-US" sz="2400" dirty="0">
                <a:solidFill>
                  <a:srgbClr val="C00000"/>
                </a:solidFill>
              </a:rPr>
              <a:t>、长</a:t>
            </a:r>
            <a:r>
              <a:rPr lang="en-US" altLang="zh-CN" sz="2400" dirty="0">
                <a:solidFill>
                  <a:srgbClr val="C00000"/>
                </a:solidFill>
              </a:rPr>
              <a:t>2900mm</a:t>
            </a:r>
            <a:r>
              <a:rPr lang="zh-CN" altLang="en-US" sz="2400" dirty="0">
                <a:solidFill>
                  <a:srgbClr val="C00000"/>
                </a:solidFill>
              </a:rPr>
              <a:t>（钢板厚度为</a:t>
            </a:r>
            <a:r>
              <a:rPr lang="en-US" altLang="zh-CN" sz="2400" dirty="0">
                <a:solidFill>
                  <a:srgbClr val="C00000"/>
                </a:solidFill>
              </a:rPr>
              <a:t>6 mm</a:t>
            </a:r>
            <a:r>
              <a:rPr lang="zh-CN" altLang="en-US" sz="2400" dirty="0">
                <a:solidFill>
                  <a:srgbClr val="C00000"/>
                </a:solidFill>
              </a:rPr>
              <a:t>）。</a:t>
            </a:r>
            <a:endParaRPr lang="zh-CN" altLang="en-US" sz="2400" dirty="0">
              <a:solidFill>
                <a:srgbClr val="C00000"/>
              </a:solidFill>
            </a:endParaRPr>
          </a:p>
        </p:txBody>
      </p:sp>
    </p:spTree>
  </p:cSld>
  <p:clrMapOvr>
    <a:masterClrMapping/>
  </p:clrMapOvr>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28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928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9286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9286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C00000"/>
                </a:solidFill>
              </a:rPr>
              <a:t>⑶</a:t>
            </a:r>
            <a:r>
              <a:rPr lang="en-US" altLang="zh-CN" sz="2400" dirty="0">
                <a:solidFill>
                  <a:srgbClr val="C00000"/>
                </a:solidFill>
              </a:rPr>
              <a:t>1983</a:t>
            </a:r>
            <a:r>
              <a:rPr lang="zh-CN" altLang="en-US" sz="2400" dirty="0">
                <a:solidFill>
                  <a:srgbClr val="C00000"/>
                </a:solidFill>
              </a:rPr>
              <a:t>年</a:t>
            </a:r>
            <a:r>
              <a:rPr lang="en-US" altLang="zh-CN" sz="2400" dirty="0">
                <a:solidFill>
                  <a:srgbClr val="C00000"/>
                </a:solidFill>
              </a:rPr>
              <a:t>6</a:t>
            </a:r>
            <a:r>
              <a:rPr lang="zh-CN" altLang="en-US" sz="2400" dirty="0">
                <a:solidFill>
                  <a:srgbClr val="C00000"/>
                </a:solidFill>
              </a:rPr>
              <a:t>月</a:t>
            </a:r>
            <a:r>
              <a:rPr lang="en-US" altLang="zh-CN" sz="2400" dirty="0">
                <a:solidFill>
                  <a:srgbClr val="C00000"/>
                </a:solidFill>
              </a:rPr>
              <a:t>28</a:t>
            </a:r>
            <a:r>
              <a:rPr lang="zh-CN" altLang="en-US" sz="2400" dirty="0">
                <a:solidFill>
                  <a:srgbClr val="C00000"/>
                </a:solidFill>
              </a:rPr>
              <a:t>日，西北某发电厂启动</a:t>
            </a:r>
            <a:r>
              <a:rPr lang="en-US" altLang="zh-CN" sz="2400" dirty="0">
                <a:solidFill>
                  <a:srgbClr val="C00000"/>
                </a:solidFill>
              </a:rPr>
              <a:t>6</a:t>
            </a:r>
            <a:r>
              <a:rPr lang="zh-CN" altLang="en-US" sz="2400" dirty="0">
                <a:solidFill>
                  <a:srgbClr val="C00000"/>
                </a:solidFill>
              </a:rPr>
              <a:t>号机、炉，</a:t>
            </a:r>
            <a:r>
              <a:rPr lang="en-US" altLang="zh-CN" sz="2400" dirty="0">
                <a:solidFill>
                  <a:srgbClr val="C00000"/>
                </a:solidFill>
              </a:rPr>
              <a:t>7</a:t>
            </a:r>
            <a:r>
              <a:rPr lang="zh-CN" altLang="en-US" sz="2400" dirty="0">
                <a:solidFill>
                  <a:srgbClr val="C00000"/>
                </a:solidFill>
              </a:rPr>
              <a:t>时</a:t>
            </a:r>
            <a:r>
              <a:rPr lang="en-US" altLang="zh-CN" sz="2400" dirty="0">
                <a:solidFill>
                  <a:srgbClr val="C00000"/>
                </a:solidFill>
              </a:rPr>
              <a:t>50</a:t>
            </a:r>
            <a:r>
              <a:rPr lang="zh-CN" altLang="en-US" sz="2400" dirty="0">
                <a:solidFill>
                  <a:srgbClr val="C00000"/>
                </a:solidFill>
              </a:rPr>
              <a:t>分</a:t>
            </a:r>
            <a:r>
              <a:rPr lang="en-US" altLang="zh-CN" sz="2400" dirty="0">
                <a:solidFill>
                  <a:srgbClr val="C00000"/>
                </a:solidFill>
              </a:rPr>
              <a:t>5</a:t>
            </a:r>
            <a:r>
              <a:rPr lang="zh-CN" altLang="en-US" sz="2400" dirty="0">
                <a:solidFill>
                  <a:srgbClr val="C00000"/>
                </a:solidFill>
              </a:rPr>
              <a:t>号除氧器突然爆破。除氧器的自由端滚轮滑出导轨，固定端基础震裂，水箱整体北移</a:t>
            </a:r>
            <a:r>
              <a:rPr lang="en-US" altLang="zh-CN" sz="2400" dirty="0">
                <a:solidFill>
                  <a:srgbClr val="C00000"/>
                </a:solidFill>
              </a:rPr>
              <a:t>4. 5cm</a:t>
            </a:r>
            <a:r>
              <a:rPr lang="zh-CN" altLang="en-US" sz="2400" dirty="0">
                <a:solidFill>
                  <a:srgbClr val="C00000"/>
                </a:solidFill>
              </a:rPr>
              <a:t>。爆炸气浪将除氧器层、楼梯问，汽机房顶除氧器侧和除氧器值班室等处全部玻璃震碎。</a:t>
            </a:r>
            <a:endParaRPr lang="zh-CN" altLang="en-US" sz="2400" dirty="0">
              <a:solidFill>
                <a:srgbClr val="C00000"/>
              </a:solidFill>
            </a:endParaRPr>
          </a:p>
          <a:p>
            <a:pPr>
              <a:buNone/>
            </a:pPr>
            <a:r>
              <a:rPr lang="zh-CN" altLang="en-US" sz="2400" dirty="0">
                <a:solidFill>
                  <a:srgbClr val="C00000"/>
                </a:solidFill>
              </a:rPr>
              <a:t>     ⑷</a:t>
            </a:r>
            <a:r>
              <a:rPr lang="en-US" altLang="zh-CN" sz="2400" dirty="0">
                <a:solidFill>
                  <a:srgbClr val="C00000"/>
                </a:solidFill>
              </a:rPr>
              <a:t>2006</a:t>
            </a:r>
            <a:r>
              <a:rPr lang="zh-CN" altLang="en-US" sz="2400" dirty="0">
                <a:solidFill>
                  <a:srgbClr val="C00000"/>
                </a:solidFill>
              </a:rPr>
              <a:t>年</a:t>
            </a:r>
            <a:r>
              <a:rPr lang="en-US" altLang="zh-CN" sz="2400" dirty="0">
                <a:solidFill>
                  <a:srgbClr val="C00000"/>
                </a:solidFill>
              </a:rPr>
              <a:t>12</a:t>
            </a:r>
            <a:r>
              <a:rPr lang="zh-CN" altLang="en-US" sz="2400" dirty="0">
                <a:solidFill>
                  <a:srgbClr val="C00000"/>
                </a:solidFill>
              </a:rPr>
              <a:t>月</a:t>
            </a:r>
            <a:r>
              <a:rPr lang="en-US" altLang="zh-CN" sz="2400" dirty="0">
                <a:solidFill>
                  <a:srgbClr val="C00000"/>
                </a:solidFill>
              </a:rPr>
              <a:t>12</a:t>
            </a:r>
            <a:r>
              <a:rPr lang="zh-CN" altLang="en-US" sz="2400" dirty="0">
                <a:solidFill>
                  <a:srgbClr val="C00000"/>
                </a:solidFill>
              </a:rPr>
              <a:t>日上午</a:t>
            </a:r>
            <a:r>
              <a:rPr lang="en-US" altLang="zh-CN" sz="2400" dirty="0">
                <a:solidFill>
                  <a:srgbClr val="C00000"/>
                </a:solidFill>
              </a:rPr>
              <a:t>9</a:t>
            </a:r>
            <a:r>
              <a:rPr lang="zh-CN" altLang="en-US" sz="2400" dirty="0">
                <a:solidFill>
                  <a:srgbClr val="C00000"/>
                </a:solidFill>
              </a:rPr>
              <a:t>时，华北某电厂</a:t>
            </a:r>
            <a:r>
              <a:rPr lang="en-US" altLang="zh-CN" sz="2400" dirty="0">
                <a:solidFill>
                  <a:srgbClr val="C00000"/>
                </a:solidFill>
              </a:rPr>
              <a:t>1</a:t>
            </a:r>
            <a:r>
              <a:rPr lang="zh-CN" altLang="en-US" sz="2400" dirty="0">
                <a:solidFill>
                  <a:srgbClr val="C00000"/>
                </a:solidFill>
              </a:rPr>
              <a:t>号机主蒸汽管道爆破，造成现场保洁人员两人死亡、五人烧伤重大伤亡事故。</a:t>
            </a:r>
            <a:endParaRPr lang="zh-CN" altLang="en-US" sz="2400" dirty="0">
              <a:solidFill>
                <a:srgbClr val="C00000"/>
              </a:solidFill>
            </a:endParaRPr>
          </a:p>
          <a:p>
            <a:pPr>
              <a:buNone/>
            </a:pPr>
            <a:r>
              <a:rPr lang="zh-CN" altLang="en-US" sz="2400" b="1" dirty="0"/>
              <a:t>     </a:t>
            </a:r>
            <a:r>
              <a:rPr lang="zh-CN" altLang="en-US" sz="2400" b="1" dirty="0">
                <a:solidFill>
                  <a:srgbClr val="002060"/>
                </a:solidFill>
              </a:rPr>
              <a:t>（六）防止锅炉尾部再次燃烧事故</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1995</a:t>
            </a:r>
            <a:r>
              <a:rPr lang="zh-CN" altLang="en-US" sz="2400" dirty="0">
                <a:solidFill>
                  <a:srgbClr val="002060"/>
                </a:solidFill>
              </a:rPr>
              <a:t>年</a:t>
            </a:r>
            <a:r>
              <a:rPr lang="en-US" altLang="zh-CN" sz="2400" dirty="0">
                <a:solidFill>
                  <a:srgbClr val="002060"/>
                </a:solidFill>
              </a:rPr>
              <a:t>10</a:t>
            </a:r>
            <a:r>
              <a:rPr lang="zh-CN" altLang="en-US" sz="2400" dirty="0">
                <a:solidFill>
                  <a:srgbClr val="002060"/>
                </a:solidFill>
              </a:rPr>
              <a:t>月</a:t>
            </a:r>
            <a:r>
              <a:rPr lang="en-US" altLang="zh-CN" sz="2400" dirty="0">
                <a:solidFill>
                  <a:srgbClr val="002060"/>
                </a:solidFill>
              </a:rPr>
              <a:t>13</a:t>
            </a:r>
            <a:r>
              <a:rPr lang="zh-CN" altLang="en-US" sz="2400" dirty="0">
                <a:solidFill>
                  <a:srgbClr val="002060"/>
                </a:solidFill>
              </a:rPr>
              <a:t>日和</a:t>
            </a:r>
            <a:r>
              <a:rPr lang="en-US" altLang="zh-CN" sz="2400" dirty="0">
                <a:solidFill>
                  <a:srgbClr val="002060"/>
                </a:solidFill>
              </a:rPr>
              <a:t>1 1月19日，</a:t>
            </a:r>
            <a:r>
              <a:rPr lang="zh-CN" altLang="en-US" sz="2400" dirty="0">
                <a:solidFill>
                  <a:srgbClr val="002060"/>
                </a:solidFill>
              </a:rPr>
              <a:t>东北某发</a:t>
            </a:r>
            <a:r>
              <a:rPr lang="en-US" altLang="zh-CN" sz="2400" dirty="0">
                <a:solidFill>
                  <a:srgbClr val="002060"/>
                </a:solidFill>
              </a:rPr>
              <a:t>电厂3</a:t>
            </a:r>
            <a:r>
              <a:rPr lang="zh-CN" altLang="en-US" sz="2400" dirty="0">
                <a:solidFill>
                  <a:srgbClr val="002060"/>
                </a:solidFill>
              </a:rPr>
              <a:t>号锅炉</a:t>
            </a:r>
            <a:r>
              <a:rPr lang="en-US" altLang="zh-CN" sz="2400" dirty="0">
                <a:solidFill>
                  <a:srgbClr val="002060"/>
                </a:solidFill>
              </a:rPr>
              <a:t>(2008t/h)</a:t>
            </a:r>
            <a:r>
              <a:rPr lang="zh-CN" altLang="en-US" sz="2400" dirty="0">
                <a:solidFill>
                  <a:srgbClr val="002060"/>
                </a:solidFill>
              </a:rPr>
              <a:t>空气预热器连续发生两次着火事故。由此可见，防水止锅炉尾部再次燃烧事故的主要措施是防止上可燃沉积和着火初期的正确处理。</a:t>
            </a:r>
            <a:endParaRPr lang="zh-CN" altLang="en-US" sz="2400" dirty="0">
              <a:solidFill>
                <a:srgbClr val="002060"/>
              </a:solidFill>
            </a:endParaRPr>
          </a:p>
        </p:txBody>
      </p:sp>
    </p:spTree>
  </p:cSld>
  <p:clrMapOvr>
    <a:masterClrMapping/>
  </p:clrMapOvr>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38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938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9389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9389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（七）防止锅炉炉膛爆炸事故</a:t>
            </a:r>
            <a:endParaRPr lang="zh-CN" altLang="en-US" sz="2400" dirty="0">
              <a:solidFill>
                <a:srgbClr val="C00000"/>
              </a:solidFill>
            </a:endParaRPr>
          </a:p>
          <a:p>
            <a:pPr>
              <a:buNone/>
            </a:pPr>
            <a:r>
              <a:rPr lang="zh-CN" altLang="en-US" sz="2400" dirty="0">
                <a:solidFill>
                  <a:srgbClr val="C00000"/>
                </a:solidFill>
              </a:rPr>
              <a:t>      ⑴</a:t>
            </a:r>
            <a:r>
              <a:rPr lang="en-US" altLang="zh-CN" sz="2400" dirty="0">
                <a:solidFill>
                  <a:srgbClr val="C00000"/>
                </a:solidFill>
              </a:rPr>
              <a:t>1991</a:t>
            </a:r>
            <a:r>
              <a:rPr lang="zh-CN" altLang="en-US" sz="2400" dirty="0">
                <a:solidFill>
                  <a:srgbClr val="C00000"/>
                </a:solidFill>
              </a:rPr>
              <a:t>年</a:t>
            </a:r>
            <a:r>
              <a:rPr lang="en-US" altLang="zh-CN" sz="2400" dirty="0">
                <a:solidFill>
                  <a:srgbClr val="C00000"/>
                </a:solidFill>
              </a:rPr>
              <a:t>12</a:t>
            </a:r>
            <a:r>
              <a:rPr lang="zh-CN" altLang="en-US" sz="2400" dirty="0">
                <a:solidFill>
                  <a:srgbClr val="C00000"/>
                </a:solidFill>
              </a:rPr>
              <a:t>月</a:t>
            </a:r>
            <a:r>
              <a:rPr lang="en-US" altLang="zh-CN" sz="2400" dirty="0">
                <a:solidFill>
                  <a:srgbClr val="C00000"/>
                </a:solidFill>
              </a:rPr>
              <a:t>4</a:t>
            </a:r>
            <a:r>
              <a:rPr lang="zh-CN" altLang="en-US" sz="2400" dirty="0">
                <a:solidFill>
                  <a:srgbClr val="C00000"/>
                </a:solidFill>
              </a:rPr>
              <a:t>日，神头一电厂发生</a:t>
            </a:r>
            <a:r>
              <a:rPr lang="en-US" altLang="zh-CN" sz="2400" dirty="0">
                <a:solidFill>
                  <a:srgbClr val="C00000"/>
                </a:solidFill>
              </a:rPr>
              <a:t>1</a:t>
            </a:r>
            <a:r>
              <a:rPr lang="zh-CN" altLang="en-US" sz="2400" dirty="0">
                <a:solidFill>
                  <a:srgbClr val="C00000"/>
                </a:solidFill>
              </a:rPr>
              <a:t>号锅炉炉膛爆炸事故。运行人员发现</a:t>
            </a:r>
            <a:r>
              <a:rPr lang="en-US" altLang="zh-CN" sz="2400" dirty="0">
                <a:solidFill>
                  <a:srgbClr val="C00000"/>
                </a:solidFill>
              </a:rPr>
              <a:t>1</a:t>
            </a:r>
            <a:r>
              <a:rPr lang="zh-CN" altLang="en-US" sz="2400" dirty="0">
                <a:solidFill>
                  <a:srgbClr val="C00000"/>
                </a:solidFill>
              </a:rPr>
              <a:t>号锅炉下排</a:t>
            </a:r>
            <a:r>
              <a:rPr lang="en-US" altLang="zh-CN" sz="2400" dirty="0">
                <a:solidFill>
                  <a:srgbClr val="C00000"/>
                </a:solidFill>
              </a:rPr>
              <a:t>4</a:t>
            </a:r>
            <a:r>
              <a:rPr lang="zh-CN" altLang="en-US" sz="2400" dirty="0">
                <a:solidFill>
                  <a:srgbClr val="C00000"/>
                </a:solidFill>
              </a:rPr>
              <a:t>台给粉机转速下降，主蒸汽温度由</a:t>
            </a:r>
            <a:r>
              <a:rPr lang="en-US" altLang="zh-CN" sz="2400" dirty="0">
                <a:solidFill>
                  <a:srgbClr val="C00000"/>
                </a:solidFill>
              </a:rPr>
              <a:t>535</a:t>
            </a:r>
            <a:r>
              <a:rPr lang="zh-CN" altLang="en-US" sz="2400" dirty="0">
                <a:solidFill>
                  <a:srgbClr val="C00000"/>
                </a:solidFill>
              </a:rPr>
              <a:t>℃下降到</a:t>
            </a:r>
            <a:r>
              <a:rPr lang="en-US" altLang="zh-CN" sz="2400" dirty="0">
                <a:solidFill>
                  <a:srgbClr val="C00000"/>
                </a:solidFill>
              </a:rPr>
              <a:t>510</a:t>
            </a:r>
            <a:r>
              <a:rPr lang="zh-CN" altLang="en-US" sz="2400" dirty="0">
                <a:solidFill>
                  <a:srgbClr val="C00000"/>
                </a:solidFill>
              </a:rPr>
              <a:t>℃，未能及时发现锅炉灭火采取停炉措施，而是起动上排</a:t>
            </a:r>
            <a:r>
              <a:rPr lang="en-US" altLang="zh-CN" sz="2400" dirty="0">
                <a:solidFill>
                  <a:srgbClr val="C00000"/>
                </a:solidFill>
              </a:rPr>
              <a:t>5</a:t>
            </a:r>
            <a:r>
              <a:rPr lang="zh-CN" altLang="en-US" sz="2400" dirty="0">
                <a:solidFill>
                  <a:srgbClr val="C00000"/>
                </a:solidFill>
              </a:rPr>
              <a:t>号、</a:t>
            </a:r>
            <a:r>
              <a:rPr lang="en-US" altLang="zh-CN" sz="2400" dirty="0">
                <a:solidFill>
                  <a:srgbClr val="C00000"/>
                </a:solidFill>
              </a:rPr>
              <a:t>7</a:t>
            </a:r>
            <a:r>
              <a:rPr lang="zh-CN" altLang="en-US" sz="2400" dirty="0">
                <a:solidFill>
                  <a:srgbClr val="C00000"/>
                </a:solidFill>
              </a:rPr>
              <a:t>号给粉机，又将</a:t>
            </a:r>
            <a:r>
              <a:rPr lang="en-US" altLang="zh-CN" sz="2400" dirty="0">
                <a:solidFill>
                  <a:srgbClr val="C00000"/>
                </a:solidFill>
              </a:rPr>
              <a:t>11</a:t>
            </a:r>
            <a:r>
              <a:rPr lang="zh-CN" altLang="en-US" sz="2400" dirty="0">
                <a:solidFill>
                  <a:srgbClr val="C00000"/>
                </a:solidFill>
              </a:rPr>
              <a:t>号引风机挡板关小，使炉内大量煤粉积聚，引起爆炸。灭火保护装置未投入运行。</a:t>
            </a:r>
            <a:endParaRPr lang="zh-CN" altLang="en-US" sz="2400" dirty="0">
              <a:solidFill>
                <a:srgbClr val="C00000"/>
              </a:solidFill>
            </a:endParaRPr>
          </a:p>
          <a:p>
            <a:pPr>
              <a:buNone/>
            </a:pPr>
            <a:r>
              <a:rPr lang="zh-CN" altLang="en-US" sz="2400" dirty="0">
                <a:solidFill>
                  <a:srgbClr val="C00000"/>
                </a:solidFill>
              </a:rPr>
              <a:t>     ⑵</a:t>
            </a:r>
            <a:r>
              <a:rPr lang="en-US" altLang="zh-CN" sz="2400" dirty="0">
                <a:solidFill>
                  <a:srgbClr val="C00000"/>
                </a:solidFill>
              </a:rPr>
              <a:t>1993</a:t>
            </a:r>
            <a:r>
              <a:rPr lang="zh-CN" altLang="en-US" sz="2400" dirty="0">
                <a:solidFill>
                  <a:srgbClr val="C00000"/>
                </a:solidFill>
              </a:rPr>
              <a:t>年</a:t>
            </a:r>
            <a:r>
              <a:rPr lang="en-US" altLang="zh-CN" sz="2400" dirty="0">
                <a:solidFill>
                  <a:srgbClr val="C00000"/>
                </a:solidFill>
              </a:rPr>
              <a:t>3</a:t>
            </a:r>
            <a:r>
              <a:rPr lang="zh-CN" altLang="en-US" sz="2400" dirty="0">
                <a:solidFill>
                  <a:srgbClr val="C00000"/>
                </a:solidFill>
              </a:rPr>
              <a:t>月</a:t>
            </a:r>
            <a:r>
              <a:rPr lang="en-US" altLang="zh-CN" sz="2400" dirty="0">
                <a:solidFill>
                  <a:srgbClr val="C00000"/>
                </a:solidFill>
              </a:rPr>
              <a:t>10</a:t>
            </a:r>
            <a:r>
              <a:rPr lang="zh-CN" altLang="en-US" sz="2400" dirty="0">
                <a:solidFill>
                  <a:srgbClr val="C00000"/>
                </a:solidFill>
              </a:rPr>
              <a:t>日，华东某电厂</a:t>
            </a:r>
            <a:r>
              <a:rPr lang="en-US" altLang="zh-CN" sz="2400" dirty="0">
                <a:solidFill>
                  <a:srgbClr val="C00000"/>
                </a:solidFill>
              </a:rPr>
              <a:t>1</a:t>
            </a:r>
            <a:r>
              <a:rPr lang="zh-CN" altLang="en-US" sz="2400" dirty="0">
                <a:solidFill>
                  <a:srgbClr val="C00000"/>
                </a:solidFill>
              </a:rPr>
              <a:t>号</a:t>
            </a:r>
            <a:r>
              <a:rPr lang="en-US" altLang="zh-CN" sz="2400" dirty="0">
                <a:solidFill>
                  <a:srgbClr val="C00000"/>
                </a:solidFill>
              </a:rPr>
              <a:t>600MW</a:t>
            </a:r>
            <a:r>
              <a:rPr lang="zh-CN" altLang="en-US" sz="2400" dirty="0">
                <a:solidFill>
                  <a:srgbClr val="C00000"/>
                </a:solidFill>
              </a:rPr>
              <a:t>机组发生特大炉膛爆炸事故。从</a:t>
            </a:r>
            <a:r>
              <a:rPr lang="en-US" altLang="zh-CN" sz="2400" dirty="0">
                <a:solidFill>
                  <a:srgbClr val="C00000"/>
                </a:solidFill>
              </a:rPr>
              <a:t>1993</a:t>
            </a:r>
            <a:r>
              <a:rPr lang="zh-CN" altLang="en-US" sz="2400" dirty="0">
                <a:solidFill>
                  <a:srgbClr val="C00000"/>
                </a:solidFill>
              </a:rPr>
              <a:t>年</a:t>
            </a:r>
            <a:r>
              <a:rPr lang="en-US" altLang="zh-CN" sz="2400" dirty="0">
                <a:solidFill>
                  <a:srgbClr val="C00000"/>
                </a:solidFill>
              </a:rPr>
              <a:t>3</a:t>
            </a:r>
            <a:r>
              <a:rPr lang="zh-CN" altLang="en-US" sz="2400" dirty="0">
                <a:solidFill>
                  <a:srgbClr val="C00000"/>
                </a:solidFill>
              </a:rPr>
              <a:t>月</a:t>
            </a:r>
            <a:r>
              <a:rPr lang="en-US" altLang="zh-CN" sz="2400" dirty="0">
                <a:solidFill>
                  <a:srgbClr val="C00000"/>
                </a:solidFill>
              </a:rPr>
              <a:t>6</a:t>
            </a:r>
            <a:r>
              <a:rPr lang="zh-CN" altLang="en-US" sz="2400" dirty="0">
                <a:solidFill>
                  <a:srgbClr val="C00000"/>
                </a:solidFill>
              </a:rPr>
              <a:t>日开始，</a:t>
            </a:r>
            <a:r>
              <a:rPr lang="en-US" altLang="zh-CN" sz="2400" dirty="0">
                <a:solidFill>
                  <a:srgbClr val="C00000"/>
                </a:solidFill>
              </a:rPr>
              <a:t>1</a:t>
            </a:r>
            <a:r>
              <a:rPr lang="zh-CN" altLang="en-US" sz="2400" dirty="0">
                <a:solidFill>
                  <a:srgbClr val="C00000"/>
                </a:solidFill>
              </a:rPr>
              <a:t>号锅炉运行情况出现异常，为降低再热器管壁温度，喷燃器角度由水平改为下摆至下限，</a:t>
            </a:r>
            <a:r>
              <a:rPr lang="en-US" altLang="zh-CN" sz="2400" dirty="0">
                <a:solidFill>
                  <a:srgbClr val="C00000"/>
                </a:solidFill>
              </a:rPr>
              <a:t>3</a:t>
            </a:r>
            <a:r>
              <a:rPr lang="zh-CN" altLang="en-US" sz="2400" dirty="0">
                <a:solidFill>
                  <a:srgbClr val="C00000"/>
                </a:solidFill>
              </a:rPr>
              <a:t>月</a:t>
            </a:r>
            <a:r>
              <a:rPr lang="en-US" altLang="zh-CN" sz="2400" dirty="0">
                <a:solidFill>
                  <a:srgbClr val="C00000"/>
                </a:solidFill>
              </a:rPr>
              <a:t>9</a:t>
            </a:r>
            <a:r>
              <a:rPr lang="zh-CN" altLang="en-US" sz="2400" dirty="0">
                <a:solidFill>
                  <a:srgbClr val="C00000"/>
                </a:solidFill>
              </a:rPr>
              <a:t>日后锅炉运行状况逐渐恶化。</a:t>
            </a:r>
            <a:r>
              <a:rPr lang="en-US" altLang="zh-CN" sz="2400" dirty="0">
                <a:solidFill>
                  <a:srgbClr val="C00000"/>
                </a:solidFill>
              </a:rPr>
              <a:t>3</a:t>
            </a:r>
            <a:r>
              <a:rPr lang="zh-CN" altLang="en-US" sz="2400" dirty="0">
                <a:solidFill>
                  <a:srgbClr val="C00000"/>
                </a:solidFill>
              </a:rPr>
              <a:t>月</a:t>
            </a:r>
            <a:r>
              <a:rPr lang="en-US" altLang="zh-CN" sz="2400" dirty="0">
                <a:solidFill>
                  <a:srgbClr val="C00000"/>
                </a:solidFill>
              </a:rPr>
              <a:t>10</a:t>
            </a:r>
            <a:r>
              <a:rPr lang="zh-CN" altLang="en-US" sz="2400" dirty="0">
                <a:solidFill>
                  <a:srgbClr val="C00000"/>
                </a:solidFill>
              </a:rPr>
              <a:t>日</a:t>
            </a:r>
            <a:r>
              <a:rPr lang="en-US" altLang="zh-CN" sz="2400" dirty="0">
                <a:solidFill>
                  <a:srgbClr val="C00000"/>
                </a:solidFill>
              </a:rPr>
              <a:t>14</a:t>
            </a:r>
            <a:r>
              <a:rPr lang="zh-CN" altLang="en-US" sz="2400" dirty="0">
                <a:solidFill>
                  <a:srgbClr val="C00000"/>
                </a:solidFill>
              </a:rPr>
              <a:t>：</a:t>
            </a:r>
            <a:r>
              <a:rPr lang="en-US" altLang="zh-CN" sz="2400" dirty="0">
                <a:solidFill>
                  <a:srgbClr val="C00000"/>
                </a:solidFill>
              </a:rPr>
              <a:t>07</a:t>
            </a:r>
            <a:r>
              <a:rPr lang="zh-CN" altLang="en-US" sz="2400" dirty="0">
                <a:solidFill>
                  <a:srgbClr val="C00000"/>
                </a:solidFill>
              </a:rPr>
              <a:t>，锅炉炉膛发生爆炸。事故造成炉底灰斗呈开放性损坏和失稳下塌，包角管和水冷壁联箱破裂，并造成了</a:t>
            </a:r>
            <a:r>
              <a:rPr lang="en-US" altLang="zh-CN" sz="2400" dirty="0">
                <a:solidFill>
                  <a:srgbClr val="C00000"/>
                </a:solidFill>
              </a:rPr>
              <a:t>23</a:t>
            </a:r>
            <a:r>
              <a:rPr lang="zh-CN" altLang="en-US" sz="2400" dirty="0">
                <a:solidFill>
                  <a:srgbClr val="C00000"/>
                </a:solidFill>
              </a:rPr>
              <a:t>人死亡、</a:t>
            </a:r>
            <a:r>
              <a:rPr lang="en-US" altLang="zh-CN" sz="2400" dirty="0">
                <a:solidFill>
                  <a:srgbClr val="C00000"/>
                </a:solidFill>
              </a:rPr>
              <a:t>24</a:t>
            </a:r>
            <a:r>
              <a:rPr lang="zh-CN" altLang="en-US" sz="2400" dirty="0">
                <a:solidFill>
                  <a:srgbClr val="C00000"/>
                </a:solidFill>
              </a:rPr>
              <a:t>人受伤，机组停运</a:t>
            </a:r>
            <a:r>
              <a:rPr lang="en-US" altLang="zh-CN" sz="2400" dirty="0">
                <a:solidFill>
                  <a:srgbClr val="C00000"/>
                </a:solidFill>
              </a:rPr>
              <a:t>132</a:t>
            </a:r>
            <a:r>
              <a:rPr lang="zh-CN" altLang="en-US" sz="2400" dirty="0">
                <a:solidFill>
                  <a:srgbClr val="C00000"/>
                </a:solidFill>
              </a:rPr>
              <a:t>天的特大锅炉炉膛爆炸事故。</a:t>
            </a:r>
            <a:endParaRPr lang="zh-CN" altLang="en-US" sz="2400" dirty="0">
              <a:solidFill>
                <a:srgbClr val="C00000"/>
              </a:solidFill>
            </a:endParaRPr>
          </a:p>
        </p:txBody>
      </p:sp>
    </p:spTree>
  </p:cSld>
  <p:clrMapOvr>
    <a:masterClrMapping/>
  </p:clrMapOvr>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49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949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9491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9491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C00000"/>
                </a:solidFill>
              </a:rPr>
              <a:t>⑶</a:t>
            </a:r>
            <a:r>
              <a:rPr lang="en-US" altLang="zh-CN" sz="2400" dirty="0">
                <a:solidFill>
                  <a:srgbClr val="C00000"/>
                </a:solidFill>
              </a:rPr>
              <a:t>1994</a:t>
            </a:r>
            <a:r>
              <a:rPr lang="zh-CN" altLang="en-US" sz="2400" dirty="0">
                <a:solidFill>
                  <a:srgbClr val="C00000"/>
                </a:solidFill>
              </a:rPr>
              <a:t>年</a:t>
            </a:r>
            <a:r>
              <a:rPr lang="en-US" altLang="zh-CN" sz="2400" dirty="0">
                <a:solidFill>
                  <a:srgbClr val="C00000"/>
                </a:solidFill>
              </a:rPr>
              <a:t>1</a:t>
            </a:r>
            <a:r>
              <a:rPr lang="zh-CN" altLang="en-US" sz="2400" dirty="0">
                <a:solidFill>
                  <a:srgbClr val="C00000"/>
                </a:solidFill>
              </a:rPr>
              <a:t>月</a:t>
            </a:r>
            <a:r>
              <a:rPr lang="en-US" altLang="zh-CN" sz="2400" dirty="0">
                <a:solidFill>
                  <a:srgbClr val="C00000"/>
                </a:solidFill>
              </a:rPr>
              <a:t>4</a:t>
            </a:r>
            <a:r>
              <a:rPr lang="zh-CN" altLang="en-US" sz="2400" dirty="0">
                <a:solidFill>
                  <a:srgbClr val="C00000"/>
                </a:solidFill>
              </a:rPr>
              <a:t>日</a:t>
            </a:r>
            <a:r>
              <a:rPr lang="en-US" altLang="zh-CN" sz="2400" dirty="0">
                <a:solidFill>
                  <a:srgbClr val="C00000"/>
                </a:solidFill>
              </a:rPr>
              <a:t>23</a:t>
            </a:r>
            <a:r>
              <a:rPr lang="zh-CN" altLang="en-US" sz="2400" dirty="0">
                <a:solidFill>
                  <a:srgbClr val="C00000"/>
                </a:solidFill>
              </a:rPr>
              <a:t>时</a:t>
            </a:r>
            <a:r>
              <a:rPr lang="en-US" altLang="zh-CN" sz="2400" dirty="0">
                <a:solidFill>
                  <a:srgbClr val="C00000"/>
                </a:solidFill>
              </a:rPr>
              <a:t>8</a:t>
            </a:r>
            <a:r>
              <a:rPr lang="zh-CN" altLang="en-US" sz="2400" dirty="0">
                <a:solidFill>
                  <a:srgbClr val="C00000"/>
                </a:solidFill>
              </a:rPr>
              <a:t>分，西北某发电厂</a:t>
            </a:r>
            <a:r>
              <a:rPr lang="en-US" altLang="zh-CN" sz="2400" dirty="0">
                <a:solidFill>
                  <a:srgbClr val="C00000"/>
                </a:solidFill>
              </a:rPr>
              <a:t>6</a:t>
            </a:r>
            <a:r>
              <a:rPr lang="zh-CN" altLang="en-US" sz="2400" dirty="0">
                <a:solidFill>
                  <a:srgbClr val="C00000"/>
                </a:solidFill>
              </a:rPr>
              <a:t>号锅炉事故喇叭叫，集控室照明灯转暗后即亮，经查发现</a:t>
            </a:r>
            <a:r>
              <a:rPr lang="en-US" altLang="zh-CN" sz="2400" dirty="0">
                <a:solidFill>
                  <a:srgbClr val="C00000"/>
                </a:solidFill>
              </a:rPr>
              <a:t>6kV</a:t>
            </a:r>
            <a:r>
              <a:rPr lang="zh-CN" altLang="en-US" sz="2400" dirty="0">
                <a:solidFill>
                  <a:srgbClr val="C00000"/>
                </a:solidFill>
              </a:rPr>
              <a:t>母线接地信号。</a:t>
            </a:r>
            <a:r>
              <a:rPr lang="en-US" altLang="zh-CN" sz="2400" dirty="0">
                <a:solidFill>
                  <a:srgbClr val="C00000"/>
                </a:solidFill>
              </a:rPr>
              <a:t>2</a:t>
            </a:r>
            <a:r>
              <a:rPr lang="zh-CN" altLang="en-US" sz="2400" dirty="0">
                <a:solidFill>
                  <a:srgbClr val="C00000"/>
                </a:solidFill>
              </a:rPr>
              <a:t>、</a:t>
            </a:r>
            <a:r>
              <a:rPr lang="en-US" altLang="zh-CN" sz="2400" dirty="0">
                <a:solidFill>
                  <a:srgbClr val="C00000"/>
                </a:solidFill>
              </a:rPr>
              <a:t>3</a:t>
            </a:r>
            <a:r>
              <a:rPr lang="zh-CN" altLang="en-US" sz="2400" dirty="0">
                <a:solidFill>
                  <a:srgbClr val="C00000"/>
                </a:solidFill>
              </a:rPr>
              <a:t>层给粉机跳闸，炉膛负压到头，火焰监视屏无火光，正在监盘的副司炉发现灭火本想按停炉按钮，急忙中误将</a:t>
            </a:r>
            <a:r>
              <a:rPr lang="en-US" altLang="zh-CN" sz="2400" dirty="0">
                <a:solidFill>
                  <a:srgbClr val="C00000"/>
                </a:solidFill>
              </a:rPr>
              <a:t>K1</a:t>
            </a:r>
            <a:r>
              <a:rPr lang="zh-CN" altLang="en-US" sz="2400" dirty="0">
                <a:solidFill>
                  <a:srgbClr val="C00000"/>
                </a:solidFill>
              </a:rPr>
              <a:t>开关拉掉，此时炉膛负压表正到头</a:t>
            </a:r>
            <a:r>
              <a:rPr lang="en-US" altLang="zh-CN" sz="2400" dirty="0">
                <a:solidFill>
                  <a:srgbClr val="C00000"/>
                </a:solidFill>
              </a:rPr>
              <a:t>(+3000Pa)</a:t>
            </a:r>
            <a:r>
              <a:rPr lang="zh-CN" altLang="en-US" sz="2400" dirty="0">
                <a:solidFill>
                  <a:srgbClr val="C00000"/>
                </a:solidFill>
              </a:rPr>
              <a:t>，炉膛已爆燃。去现场检查发现炉本体损坏：在四个角三次风部位密封墙缝开裂和水冷壁变形，</a:t>
            </a:r>
            <a:r>
              <a:rPr lang="en-US" altLang="zh-CN" sz="2400" dirty="0">
                <a:solidFill>
                  <a:srgbClr val="C00000"/>
                </a:solidFill>
              </a:rPr>
              <a:t>3</a:t>
            </a:r>
            <a:r>
              <a:rPr lang="zh-CN" altLang="en-US" sz="2400" dirty="0">
                <a:solidFill>
                  <a:srgbClr val="C00000"/>
                </a:solidFill>
              </a:rPr>
              <a:t>、</a:t>
            </a:r>
            <a:r>
              <a:rPr lang="en-US" altLang="zh-CN" sz="2400" dirty="0">
                <a:solidFill>
                  <a:srgbClr val="C00000"/>
                </a:solidFill>
              </a:rPr>
              <a:t>4</a:t>
            </a:r>
            <a:r>
              <a:rPr lang="zh-CN" altLang="en-US" sz="2400" dirty="0">
                <a:solidFill>
                  <a:srgbClr val="C00000"/>
                </a:solidFill>
              </a:rPr>
              <a:t>号角较为严重，后墙水冷壁密封钢板焊缝开裂。这次灭火是因为</a:t>
            </a:r>
            <a:r>
              <a:rPr lang="en-US" altLang="zh-CN" sz="2400" dirty="0">
                <a:solidFill>
                  <a:srgbClr val="C00000"/>
                </a:solidFill>
              </a:rPr>
              <a:t>6</a:t>
            </a:r>
            <a:r>
              <a:rPr lang="zh-CN" altLang="en-US" sz="2400" dirty="0">
                <a:solidFill>
                  <a:srgbClr val="C00000"/>
                </a:solidFill>
              </a:rPr>
              <a:t>号炉甲磨西侧电动机运行中定子线圈瞬间接地短路跳闸，引起</a:t>
            </a:r>
            <a:r>
              <a:rPr lang="en-US" altLang="zh-CN" sz="2400" dirty="0">
                <a:solidFill>
                  <a:srgbClr val="C00000"/>
                </a:solidFill>
              </a:rPr>
              <a:t>6kV</a:t>
            </a:r>
            <a:r>
              <a:rPr lang="zh-CN" altLang="en-US" sz="2400" dirty="0">
                <a:solidFill>
                  <a:srgbClr val="C00000"/>
                </a:solidFill>
              </a:rPr>
              <a:t>、</a:t>
            </a:r>
            <a:r>
              <a:rPr lang="en-US" altLang="zh-CN" sz="2400" dirty="0">
                <a:solidFill>
                  <a:srgbClr val="C00000"/>
                </a:solidFill>
              </a:rPr>
              <a:t>380v</a:t>
            </a:r>
            <a:r>
              <a:rPr lang="zh-CN" altLang="en-US" sz="2400" dirty="0">
                <a:solidFill>
                  <a:srgbClr val="C00000"/>
                </a:solidFill>
              </a:rPr>
              <a:t>母线电压冲击降低，使</a:t>
            </a:r>
            <a:r>
              <a:rPr lang="en-US" altLang="zh-CN" sz="2400" dirty="0">
                <a:solidFill>
                  <a:srgbClr val="C00000"/>
                </a:solidFill>
              </a:rPr>
              <a:t>2</a:t>
            </a:r>
            <a:r>
              <a:rPr lang="zh-CN" altLang="en-US" sz="2400" dirty="0">
                <a:solidFill>
                  <a:srgbClr val="C00000"/>
                </a:solidFill>
              </a:rPr>
              <a:t>、</a:t>
            </a:r>
            <a:r>
              <a:rPr lang="en-US" altLang="zh-CN" sz="2400" dirty="0">
                <a:solidFill>
                  <a:srgbClr val="C00000"/>
                </a:solidFill>
              </a:rPr>
              <a:t>3</a:t>
            </a:r>
            <a:r>
              <a:rPr lang="zh-CN" altLang="en-US" sz="2400" dirty="0">
                <a:solidFill>
                  <a:srgbClr val="C00000"/>
                </a:solidFill>
              </a:rPr>
              <a:t>层给粉机跳闸。运行人员发现炉膛灭火后，没有及时按紧急停炉按钮（误将火检灯投退开关拉掉）。</a:t>
            </a:r>
            <a:r>
              <a:rPr lang="en-US" altLang="zh-CN" sz="2400" dirty="0">
                <a:solidFill>
                  <a:srgbClr val="C00000"/>
                </a:solidFill>
              </a:rPr>
              <a:t>1</a:t>
            </a:r>
            <a:r>
              <a:rPr lang="zh-CN" altLang="en-US" sz="2400" dirty="0">
                <a:solidFill>
                  <a:srgbClr val="C00000"/>
                </a:solidFill>
              </a:rPr>
              <a:t>、</a:t>
            </a:r>
            <a:r>
              <a:rPr lang="en-US" altLang="zh-CN" sz="2400" dirty="0">
                <a:solidFill>
                  <a:srgbClr val="C00000"/>
                </a:solidFill>
              </a:rPr>
              <a:t>4</a:t>
            </a:r>
            <a:r>
              <a:rPr lang="zh-CN" altLang="en-US" sz="2400" dirty="0">
                <a:solidFill>
                  <a:srgbClr val="C00000"/>
                </a:solidFill>
              </a:rPr>
              <a:t>层给粉机仍在供粉，这是造成灭火打炮的主要原因。</a:t>
            </a:r>
            <a:endParaRPr lang="zh-CN" altLang="en-US" sz="2400" dirty="0">
              <a:solidFill>
                <a:srgbClr val="C00000"/>
              </a:solidFill>
            </a:endParaRPr>
          </a:p>
        </p:txBody>
      </p:sp>
    </p:spTree>
  </p:cSld>
  <p:clrMapOvr>
    <a:masterClrMapping/>
  </p:clrMapOvr>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59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959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9594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9594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002060"/>
                </a:solidFill>
              </a:rPr>
              <a:t>（八）防止锅炉汽包满水和缺水事故</a:t>
            </a:r>
            <a:endParaRPr lang="zh-CN" altLang="en-US" sz="2400" dirty="0">
              <a:solidFill>
                <a:srgbClr val="002060"/>
              </a:solidFill>
            </a:endParaRPr>
          </a:p>
          <a:p>
            <a:pPr>
              <a:buNone/>
            </a:pPr>
            <a:r>
              <a:rPr lang="zh-CN" altLang="en-US" sz="2400" dirty="0">
                <a:solidFill>
                  <a:srgbClr val="002060"/>
                </a:solidFill>
              </a:rPr>
              <a:t>       ⑴</a:t>
            </a:r>
            <a:r>
              <a:rPr lang="en-US" altLang="zh-CN" sz="2400" dirty="0">
                <a:solidFill>
                  <a:srgbClr val="002060"/>
                </a:solidFill>
              </a:rPr>
              <a:t>1982</a:t>
            </a:r>
            <a:r>
              <a:rPr lang="zh-CN" altLang="en-US" sz="2400" dirty="0">
                <a:solidFill>
                  <a:srgbClr val="002060"/>
                </a:solidFill>
              </a:rPr>
              <a:t>年</a:t>
            </a:r>
            <a:r>
              <a:rPr lang="en-US" altLang="zh-CN" sz="2400" dirty="0">
                <a:solidFill>
                  <a:srgbClr val="002060"/>
                </a:solidFill>
              </a:rPr>
              <a:t>7</a:t>
            </a:r>
            <a:r>
              <a:rPr lang="zh-CN" altLang="en-US" sz="2400" dirty="0">
                <a:solidFill>
                  <a:srgbClr val="002060"/>
                </a:solidFill>
              </a:rPr>
              <a:t>月</a:t>
            </a:r>
            <a:r>
              <a:rPr lang="en-US" altLang="zh-CN" sz="2400" dirty="0">
                <a:solidFill>
                  <a:srgbClr val="002060"/>
                </a:solidFill>
              </a:rPr>
              <a:t>25</a:t>
            </a:r>
            <a:r>
              <a:rPr lang="zh-CN" altLang="en-US" sz="2400" dirty="0">
                <a:solidFill>
                  <a:srgbClr val="002060"/>
                </a:solidFill>
              </a:rPr>
              <a:t>日，神头电厂</a:t>
            </a:r>
            <a:r>
              <a:rPr lang="en-US" altLang="zh-CN" sz="2400" dirty="0">
                <a:solidFill>
                  <a:srgbClr val="002060"/>
                </a:solidFill>
              </a:rPr>
              <a:t>3</a:t>
            </a:r>
            <a:r>
              <a:rPr lang="zh-CN" altLang="en-US" sz="2400" dirty="0">
                <a:solidFill>
                  <a:srgbClr val="002060"/>
                </a:solidFill>
              </a:rPr>
              <a:t>号炉在第一次大修后动过程中严重缺水，造成烧坏水冷壁管</a:t>
            </a:r>
            <a:r>
              <a:rPr lang="en-US" altLang="zh-CN" sz="2400" dirty="0">
                <a:solidFill>
                  <a:srgbClr val="002060"/>
                </a:solidFill>
              </a:rPr>
              <a:t>249</a:t>
            </a:r>
            <a:r>
              <a:rPr lang="zh-CN" altLang="en-US" sz="2400" dirty="0">
                <a:solidFill>
                  <a:srgbClr val="002060"/>
                </a:solidFill>
              </a:rPr>
              <a:t>根的事故。</a:t>
            </a:r>
            <a:r>
              <a:rPr lang="en-US" altLang="zh-CN" sz="2400" dirty="0">
                <a:solidFill>
                  <a:srgbClr val="002060"/>
                </a:solidFill>
              </a:rPr>
              <a:t>#3</a:t>
            </a:r>
            <a:r>
              <a:rPr lang="zh-CN" altLang="en-US" sz="2400" dirty="0">
                <a:solidFill>
                  <a:srgbClr val="002060"/>
                </a:solidFill>
              </a:rPr>
              <a:t>炉大修后于</a:t>
            </a:r>
            <a:r>
              <a:rPr lang="en-US" altLang="zh-CN" sz="2400" dirty="0">
                <a:solidFill>
                  <a:srgbClr val="002060"/>
                </a:solidFill>
              </a:rPr>
              <a:t>7</a:t>
            </a:r>
            <a:r>
              <a:rPr lang="zh-CN" altLang="en-US" sz="2400" dirty="0">
                <a:solidFill>
                  <a:srgbClr val="002060"/>
                </a:solidFill>
              </a:rPr>
              <a:t>月</a:t>
            </a:r>
            <a:r>
              <a:rPr lang="en-US" altLang="zh-CN" sz="2400" dirty="0">
                <a:solidFill>
                  <a:srgbClr val="002060"/>
                </a:solidFill>
              </a:rPr>
              <a:t>2 5</a:t>
            </a:r>
            <a:r>
              <a:rPr lang="zh-CN" altLang="en-US" sz="2400" dirty="0">
                <a:solidFill>
                  <a:srgbClr val="002060"/>
                </a:solidFill>
              </a:rPr>
              <a:t>日</a:t>
            </a:r>
            <a:r>
              <a:rPr lang="en-US" altLang="zh-CN" sz="2400" dirty="0">
                <a:solidFill>
                  <a:srgbClr val="002060"/>
                </a:solidFill>
              </a:rPr>
              <a:t>6</a:t>
            </a:r>
            <a:r>
              <a:rPr lang="zh-CN" altLang="en-US" sz="2400" dirty="0">
                <a:solidFill>
                  <a:srgbClr val="002060"/>
                </a:solidFill>
              </a:rPr>
              <a:t>时</a:t>
            </a:r>
            <a:r>
              <a:rPr lang="en-US" altLang="zh-CN" sz="2400" dirty="0">
                <a:solidFill>
                  <a:srgbClr val="002060"/>
                </a:solidFill>
              </a:rPr>
              <a:t>5</a:t>
            </a:r>
            <a:r>
              <a:rPr lang="zh-CN" altLang="en-US" sz="2400" dirty="0">
                <a:solidFill>
                  <a:srgbClr val="002060"/>
                </a:solidFill>
              </a:rPr>
              <a:t>分点火启动，</a:t>
            </a:r>
            <a:r>
              <a:rPr lang="en-US" altLang="zh-CN" sz="2400" dirty="0">
                <a:solidFill>
                  <a:srgbClr val="002060"/>
                </a:solidFill>
              </a:rPr>
              <a:t>15</a:t>
            </a:r>
            <a:r>
              <a:rPr lang="zh-CN" altLang="en-US" sz="2400" dirty="0">
                <a:solidFill>
                  <a:srgbClr val="002060"/>
                </a:solidFill>
              </a:rPr>
              <a:t>时</a:t>
            </a:r>
            <a:r>
              <a:rPr lang="en-US" altLang="zh-CN" sz="2400" dirty="0">
                <a:solidFill>
                  <a:srgbClr val="002060"/>
                </a:solidFill>
              </a:rPr>
              <a:t>47</a:t>
            </a:r>
            <a:r>
              <a:rPr lang="zh-CN" altLang="en-US" sz="2400" dirty="0">
                <a:solidFill>
                  <a:srgbClr val="002060"/>
                </a:solidFill>
              </a:rPr>
              <a:t>分汽机开始冲转。</a:t>
            </a:r>
            <a:r>
              <a:rPr lang="en-US" altLang="zh-CN" sz="2400" dirty="0">
                <a:solidFill>
                  <a:srgbClr val="002060"/>
                </a:solidFill>
              </a:rPr>
              <a:t>17</a:t>
            </a:r>
            <a:r>
              <a:rPr lang="zh-CN" altLang="en-US" sz="2400" dirty="0">
                <a:solidFill>
                  <a:srgbClr val="002060"/>
                </a:solidFill>
              </a:rPr>
              <a:t>时</a:t>
            </a:r>
            <a:r>
              <a:rPr lang="en-US" altLang="zh-CN" sz="2400" dirty="0">
                <a:solidFill>
                  <a:srgbClr val="002060"/>
                </a:solidFill>
              </a:rPr>
              <a:t>30</a:t>
            </a:r>
            <a:r>
              <a:rPr lang="zh-CN" altLang="en-US" sz="2400" dirty="0">
                <a:solidFill>
                  <a:srgbClr val="002060"/>
                </a:solidFill>
              </a:rPr>
              <a:t>分司水看不到水位，立即向司炉汇报，正在现场的运行付主任接电话并指示多冲洗几次。</a:t>
            </a:r>
            <a:r>
              <a:rPr lang="en-US" altLang="zh-CN" sz="2400" dirty="0">
                <a:solidFill>
                  <a:srgbClr val="002060"/>
                </a:solidFill>
              </a:rPr>
              <a:t>18</a:t>
            </a:r>
            <a:r>
              <a:rPr lang="zh-CN" altLang="en-US" sz="2400" dirty="0">
                <a:solidFill>
                  <a:srgbClr val="002060"/>
                </a:solidFill>
              </a:rPr>
              <a:t>时</a:t>
            </a:r>
            <a:r>
              <a:rPr lang="en-US" altLang="zh-CN" sz="2400" dirty="0">
                <a:solidFill>
                  <a:srgbClr val="002060"/>
                </a:solidFill>
              </a:rPr>
              <a:t>20</a:t>
            </a:r>
            <a:r>
              <a:rPr lang="zh-CN" altLang="en-US" sz="2400" dirty="0">
                <a:solidFill>
                  <a:srgbClr val="002060"/>
                </a:solidFill>
              </a:rPr>
              <a:t>分，司水再次看不到水位，对汽包前后水位计经多次冲洗和叫水仍未找到水位。</a:t>
            </a:r>
            <a:r>
              <a:rPr lang="en-US" altLang="zh-CN" sz="2400" dirty="0">
                <a:solidFill>
                  <a:srgbClr val="002060"/>
                </a:solidFill>
              </a:rPr>
              <a:t>18</a:t>
            </a:r>
            <a:r>
              <a:rPr lang="zh-CN" altLang="en-US" sz="2400" dirty="0">
                <a:solidFill>
                  <a:srgbClr val="002060"/>
                </a:solidFill>
              </a:rPr>
              <a:t>时</a:t>
            </a:r>
            <a:r>
              <a:rPr lang="en-US" altLang="zh-CN" sz="2400" dirty="0">
                <a:solidFill>
                  <a:srgbClr val="002060"/>
                </a:solidFill>
              </a:rPr>
              <a:t>30</a:t>
            </a:r>
            <a:r>
              <a:rPr lang="zh-CN" altLang="en-US" sz="2400" dirty="0">
                <a:solidFill>
                  <a:srgbClr val="002060"/>
                </a:solidFill>
              </a:rPr>
              <a:t>多分，司炉助手到炉顶，发观两台就地水位计都无水位指示，就叫司水打电话叫班长上来帮助。班长答复不上去，让赶快找水位。与此同时汽压从</a:t>
            </a:r>
            <a:r>
              <a:rPr lang="en-US" altLang="zh-CN" sz="2400" dirty="0">
                <a:solidFill>
                  <a:srgbClr val="002060"/>
                </a:solidFill>
              </a:rPr>
              <a:t>20kg/C</a:t>
            </a:r>
            <a:r>
              <a:rPr lang="zh-CN" altLang="en-US" sz="2400" dirty="0">
                <a:solidFill>
                  <a:srgbClr val="002060"/>
                </a:solidFill>
              </a:rPr>
              <a:t>㎡降到</a:t>
            </a:r>
            <a:r>
              <a:rPr lang="en-US" altLang="zh-CN" sz="2400" dirty="0">
                <a:solidFill>
                  <a:srgbClr val="002060"/>
                </a:solidFill>
              </a:rPr>
              <a:t>6kg/ C</a:t>
            </a:r>
            <a:r>
              <a:rPr lang="zh-CN" altLang="en-US" sz="2400" dirty="0">
                <a:solidFill>
                  <a:srgbClr val="002060"/>
                </a:solidFill>
              </a:rPr>
              <a:t>㎡，汽机转速下降，打闸之后又挂闸维持</a:t>
            </a:r>
            <a:r>
              <a:rPr lang="en-US" altLang="zh-CN" sz="2400" dirty="0">
                <a:solidFill>
                  <a:srgbClr val="002060"/>
                </a:solidFill>
              </a:rPr>
              <a:t>1200</a:t>
            </a:r>
            <a:r>
              <a:rPr lang="zh-CN" altLang="en-US" sz="2400" dirty="0">
                <a:solidFill>
                  <a:srgbClr val="002060"/>
                </a:solidFill>
              </a:rPr>
              <a:t>转，于是经车间领导和班长的同意</a:t>
            </a:r>
            <a:r>
              <a:rPr lang="en-US" altLang="zh-CN" sz="2400" dirty="0">
                <a:solidFill>
                  <a:srgbClr val="002060"/>
                </a:solidFill>
              </a:rPr>
              <a:t>18</a:t>
            </a:r>
            <a:r>
              <a:rPr lang="zh-CN" altLang="en-US" sz="2400" dirty="0">
                <a:solidFill>
                  <a:srgbClr val="002060"/>
                </a:solidFill>
              </a:rPr>
              <a:t>时</a:t>
            </a:r>
            <a:r>
              <a:rPr lang="en-US" altLang="zh-CN" sz="2400" dirty="0">
                <a:solidFill>
                  <a:srgbClr val="002060"/>
                </a:solidFill>
              </a:rPr>
              <a:t>35</a:t>
            </a:r>
            <a:r>
              <a:rPr lang="zh-CN" altLang="en-US" sz="2400" dirty="0">
                <a:solidFill>
                  <a:srgbClr val="002060"/>
                </a:solidFill>
              </a:rPr>
              <a:t>分先后启动</a:t>
            </a:r>
            <a:r>
              <a:rPr lang="en-US" altLang="zh-CN" sz="2400" dirty="0">
                <a:solidFill>
                  <a:srgbClr val="002060"/>
                </a:solidFill>
              </a:rPr>
              <a:t>32</a:t>
            </a:r>
            <a:r>
              <a:rPr lang="zh-CN" altLang="en-US" sz="2400" dirty="0">
                <a:solidFill>
                  <a:srgbClr val="002060"/>
                </a:solidFill>
              </a:rPr>
              <a:t>号、</a:t>
            </a:r>
            <a:r>
              <a:rPr lang="en-US" altLang="zh-CN" sz="2400" dirty="0">
                <a:solidFill>
                  <a:srgbClr val="002060"/>
                </a:solidFill>
              </a:rPr>
              <a:t>31</a:t>
            </a:r>
            <a:r>
              <a:rPr lang="zh-CN" altLang="en-US" sz="2400" dirty="0">
                <a:solidFill>
                  <a:srgbClr val="002060"/>
                </a:solidFill>
              </a:rPr>
              <a:t>号磨煤机加强燃烧，</a:t>
            </a:r>
            <a:r>
              <a:rPr lang="en-US" altLang="zh-CN" sz="2400" dirty="0">
                <a:solidFill>
                  <a:srgbClr val="002060"/>
                </a:solidFill>
              </a:rPr>
              <a:t>18</a:t>
            </a:r>
            <a:r>
              <a:rPr lang="zh-CN" altLang="en-US" sz="2400" dirty="0">
                <a:solidFill>
                  <a:srgbClr val="002060"/>
                </a:solidFill>
              </a:rPr>
              <a:t>时</a:t>
            </a:r>
            <a:r>
              <a:rPr lang="en-US" altLang="zh-CN" sz="2400" dirty="0">
                <a:solidFill>
                  <a:srgbClr val="002060"/>
                </a:solidFill>
              </a:rPr>
              <a:t>50</a:t>
            </a:r>
            <a:r>
              <a:rPr lang="zh-CN" altLang="en-US" sz="2400" dirty="0">
                <a:solidFill>
                  <a:srgbClr val="002060"/>
                </a:solidFill>
              </a:rPr>
              <a:t>炉内发生巨响，水冷壁爆破，被迫紧急停炉。</a:t>
            </a:r>
            <a:endParaRPr lang="zh-CN" altLang="en-US" sz="2400" dirty="0">
              <a:solidFill>
                <a:srgbClr val="002060"/>
              </a:solidFill>
            </a:endParaRPr>
          </a:p>
        </p:txBody>
      </p:sp>
    </p:spTree>
  </p:cSld>
  <p:clrMapOvr>
    <a:masterClrMapping/>
  </p:clrMapOvr>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969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9696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96965"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dirty="0"/>
              <a:t>      </a:t>
            </a:r>
            <a:r>
              <a:rPr lang="zh-CN" altLang="en-US" sz="2400" dirty="0">
                <a:solidFill>
                  <a:srgbClr val="002060"/>
                </a:solidFill>
              </a:rPr>
              <a:t>⑵</a:t>
            </a:r>
            <a:r>
              <a:rPr lang="en-US" altLang="zh-CN" sz="2400" dirty="0">
                <a:solidFill>
                  <a:srgbClr val="002060"/>
                </a:solidFill>
              </a:rPr>
              <a:t>1990</a:t>
            </a:r>
            <a:r>
              <a:rPr lang="zh-CN" altLang="en-US" sz="2400" dirty="0">
                <a:solidFill>
                  <a:srgbClr val="002060"/>
                </a:solidFill>
              </a:rPr>
              <a:t>年</a:t>
            </a:r>
            <a:r>
              <a:rPr lang="en-US" altLang="zh-CN" sz="2400" dirty="0">
                <a:solidFill>
                  <a:srgbClr val="002060"/>
                </a:solidFill>
              </a:rPr>
              <a:t>1</a:t>
            </a:r>
            <a:r>
              <a:rPr lang="zh-CN" altLang="en-US" sz="2400" dirty="0">
                <a:solidFill>
                  <a:srgbClr val="002060"/>
                </a:solidFill>
              </a:rPr>
              <a:t>月</a:t>
            </a:r>
            <a:r>
              <a:rPr lang="en-US" altLang="zh-CN" sz="2400" dirty="0">
                <a:solidFill>
                  <a:srgbClr val="002060"/>
                </a:solidFill>
              </a:rPr>
              <a:t>25</a:t>
            </a:r>
            <a:r>
              <a:rPr lang="zh-CN" altLang="en-US" sz="2400" dirty="0">
                <a:solidFill>
                  <a:srgbClr val="002060"/>
                </a:solidFill>
              </a:rPr>
              <a:t>日河南某电厂发生</a:t>
            </a:r>
            <a:r>
              <a:rPr lang="en-US" altLang="zh-CN" sz="2400" dirty="0">
                <a:solidFill>
                  <a:srgbClr val="002060"/>
                </a:solidFill>
              </a:rPr>
              <a:t>2</a:t>
            </a:r>
            <a:r>
              <a:rPr lang="zh-CN" altLang="en-US" sz="2400" dirty="0">
                <a:solidFill>
                  <a:srgbClr val="002060"/>
                </a:solidFill>
              </a:rPr>
              <a:t>号锅炉满水造成</a:t>
            </a:r>
            <a:r>
              <a:rPr lang="en-US" altLang="zh-CN" sz="2400" dirty="0">
                <a:solidFill>
                  <a:srgbClr val="002060"/>
                </a:solidFill>
              </a:rPr>
              <a:t>2</a:t>
            </a:r>
            <a:r>
              <a:rPr lang="zh-CN" altLang="en-US" sz="2400" dirty="0">
                <a:solidFill>
                  <a:srgbClr val="002060"/>
                </a:solidFill>
              </a:rPr>
              <a:t>号机组轴系断裂事故。</a:t>
            </a:r>
            <a:r>
              <a:rPr lang="en-US" altLang="zh-CN" sz="2400" dirty="0">
                <a:solidFill>
                  <a:srgbClr val="002060"/>
                </a:solidFill>
              </a:rPr>
              <a:t>2</a:t>
            </a:r>
            <a:r>
              <a:rPr lang="zh-CN" altLang="en-US" sz="2400" dirty="0">
                <a:solidFill>
                  <a:srgbClr val="002060"/>
                </a:solidFill>
              </a:rPr>
              <a:t>号锅炉灭火后，恢复过程中，因给水调整门漏流量大，运行人员未能有效控制汽包水位，导致汽包水位直线上升，汽温急剧下降，运行人员未能及时发现汽温差急剧下降，使低温蒸汽较长时间进入汽轮机。造成汽缸等静止部件在温差应力作用下变形，转轴弯曲，动静部件发生径向严重碰磨，轴系断裂。</a:t>
            </a:r>
            <a:endParaRPr lang="zh-CN" altLang="en-US" sz="2400" dirty="0">
              <a:solidFill>
                <a:srgbClr val="002060"/>
              </a:solidFill>
            </a:endParaRPr>
          </a:p>
          <a:p>
            <a:pPr>
              <a:buNone/>
            </a:pPr>
            <a:r>
              <a:rPr lang="zh-CN" altLang="en-US" sz="2400" dirty="0">
                <a:solidFill>
                  <a:srgbClr val="002060"/>
                </a:solidFill>
              </a:rPr>
              <a:t>      ⑶</a:t>
            </a:r>
            <a:r>
              <a:rPr lang="en-US" altLang="zh-CN" sz="2400" dirty="0">
                <a:solidFill>
                  <a:srgbClr val="002060"/>
                </a:solidFill>
              </a:rPr>
              <a:t>1997</a:t>
            </a:r>
            <a:r>
              <a:rPr lang="zh-CN" altLang="en-US" sz="2400" dirty="0">
                <a:solidFill>
                  <a:srgbClr val="002060"/>
                </a:solidFill>
              </a:rPr>
              <a:t>年</a:t>
            </a:r>
            <a:r>
              <a:rPr lang="en-US" altLang="zh-CN" sz="2400" dirty="0">
                <a:solidFill>
                  <a:srgbClr val="002060"/>
                </a:solidFill>
              </a:rPr>
              <a:t>12</a:t>
            </a:r>
            <a:r>
              <a:rPr lang="zh-CN" altLang="en-US" sz="2400" dirty="0">
                <a:solidFill>
                  <a:srgbClr val="002060"/>
                </a:solidFill>
              </a:rPr>
              <a:t>月</a:t>
            </a:r>
            <a:r>
              <a:rPr lang="en-US" altLang="zh-CN" sz="2400" dirty="0">
                <a:solidFill>
                  <a:srgbClr val="002060"/>
                </a:solidFill>
              </a:rPr>
              <a:t>16</a:t>
            </a:r>
            <a:r>
              <a:rPr lang="zh-CN" altLang="en-US" sz="2400" dirty="0">
                <a:solidFill>
                  <a:srgbClr val="002060"/>
                </a:solidFill>
              </a:rPr>
              <a:t>日，华北某电厂发生亚临界</a:t>
            </a:r>
            <a:r>
              <a:rPr lang="en-US" altLang="zh-CN" sz="2400" dirty="0">
                <a:solidFill>
                  <a:srgbClr val="002060"/>
                </a:solidFill>
              </a:rPr>
              <a:t>1025t/h</a:t>
            </a:r>
            <a:r>
              <a:rPr lang="zh-CN" altLang="en-US" sz="2400" dirty="0">
                <a:solidFill>
                  <a:srgbClr val="002060"/>
                </a:solidFill>
              </a:rPr>
              <a:t>强制循环汽包锅炉严重缺水事故。高压加热器水位保护动作自动解列。由于高压加热器入口三通阀电动头与阀芯传动机构固定键脱落，旁路门未能联动开启，导致锅炉断水；在水循环破坏的情况下，</a:t>
            </a:r>
            <a:r>
              <a:rPr lang="en-US" altLang="zh-CN" sz="2400" dirty="0">
                <a:solidFill>
                  <a:srgbClr val="002060"/>
                </a:solidFill>
              </a:rPr>
              <a:t>B</a:t>
            </a:r>
            <a:r>
              <a:rPr lang="zh-CN" altLang="en-US" sz="2400" dirty="0">
                <a:solidFill>
                  <a:srgbClr val="002060"/>
                </a:solidFill>
              </a:rPr>
              <a:t>、</a:t>
            </a:r>
            <a:r>
              <a:rPr lang="en-US" altLang="zh-CN" sz="2400" dirty="0">
                <a:solidFill>
                  <a:srgbClr val="002060"/>
                </a:solidFill>
              </a:rPr>
              <a:t>C</a:t>
            </a:r>
            <a:r>
              <a:rPr lang="zh-CN" altLang="en-US" sz="2400" dirty="0">
                <a:solidFill>
                  <a:srgbClr val="002060"/>
                </a:solidFill>
              </a:rPr>
              <a:t>循环泵差压低跳泵，</a:t>
            </a:r>
            <a:r>
              <a:rPr lang="en-US" altLang="zh-CN" sz="2400" dirty="0">
                <a:solidFill>
                  <a:srgbClr val="002060"/>
                </a:solidFill>
              </a:rPr>
              <a:t>A</a:t>
            </a:r>
            <a:r>
              <a:rPr lang="zh-CN" altLang="en-US" sz="2400" dirty="0">
                <a:solidFill>
                  <a:srgbClr val="002060"/>
                </a:solidFill>
              </a:rPr>
              <a:t>泵只发差压低报警而未能跳泵，导致</a:t>
            </a:r>
            <a:r>
              <a:rPr lang="en-US" altLang="zh-CN" sz="2400" dirty="0">
                <a:solidFill>
                  <a:srgbClr val="002060"/>
                </a:solidFill>
              </a:rPr>
              <a:t>MFT</a:t>
            </a:r>
            <a:r>
              <a:rPr lang="zh-CN" altLang="en-US" sz="2400" dirty="0">
                <a:solidFill>
                  <a:srgbClr val="002060"/>
                </a:solidFill>
              </a:rPr>
              <a:t>未动作；值班人员未能按规程的规定实施紧急停机，造成水冷壁大面积爆破的重大事故。</a:t>
            </a:r>
            <a:endParaRPr lang="zh-CN" altLang="en-US" sz="2400" dirty="0">
              <a:solidFill>
                <a:srgbClr val="002060"/>
              </a:solidFill>
            </a:endParaRPr>
          </a:p>
        </p:txBody>
      </p:sp>
    </p:spTree>
  </p:cSld>
  <p:clrMapOvr>
    <a:masterClrMapping/>
  </p:clrMapOvr>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9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979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9798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9798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（九）防止汽轮机组超速和轴系断裂事故</a:t>
            </a:r>
            <a:endParaRPr lang="zh-CN" altLang="en-US" sz="2400" dirty="0">
              <a:solidFill>
                <a:srgbClr val="C00000"/>
              </a:solidFill>
            </a:endParaRPr>
          </a:p>
          <a:p>
            <a:pPr>
              <a:buNone/>
            </a:pPr>
            <a:r>
              <a:rPr lang="zh-CN" altLang="en-US" sz="2400" dirty="0">
                <a:solidFill>
                  <a:srgbClr val="C00000"/>
                </a:solidFill>
              </a:rPr>
              <a:t>       ⑴</a:t>
            </a:r>
            <a:r>
              <a:rPr lang="en-US" altLang="zh-CN" sz="2400" dirty="0">
                <a:solidFill>
                  <a:srgbClr val="C00000"/>
                </a:solidFill>
              </a:rPr>
              <a:t>1988</a:t>
            </a:r>
            <a:r>
              <a:rPr lang="zh-CN" altLang="en-US" sz="2400" dirty="0">
                <a:solidFill>
                  <a:srgbClr val="C00000"/>
                </a:solidFill>
              </a:rPr>
              <a:t>年</a:t>
            </a:r>
            <a:r>
              <a:rPr lang="en-US" altLang="zh-CN" sz="2400" dirty="0">
                <a:solidFill>
                  <a:srgbClr val="C00000"/>
                </a:solidFill>
              </a:rPr>
              <a:t>2</a:t>
            </a:r>
            <a:r>
              <a:rPr lang="zh-CN" altLang="en-US" sz="2400" dirty="0">
                <a:solidFill>
                  <a:srgbClr val="C00000"/>
                </a:solidFill>
              </a:rPr>
              <a:t>月</a:t>
            </a:r>
            <a:r>
              <a:rPr lang="en-US" altLang="zh-CN" sz="2400" dirty="0">
                <a:solidFill>
                  <a:srgbClr val="C00000"/>
                </a:solidFill>
              </a:rPr>
              <a:t>12</a:t>
            </a:r>
            <a:r>
              <a:rPr lang="zh-CN" altLang="en-US" sz="2400" dirty="0">
                <a:solidFill>
                  <a:srgbClr val="C00000"/>
                </a:solidFill>
              </a:rPr>
              <a:t>日，西北某发电厂</a:t>
            </a:r>
            <a:r>
              <a:rPr lang="en-US" altLang="zh-CN" sz="2400" dirty="0">
                <a:solidFill>
                  <a:srgbClr val="C00000"/>
                </a:solidFill>
              </a:rPr>
              <a:t>5</a:t>
            </a:r>
            <a:r>
              <a:rPr lang="zh-CN" altLang="en-US" sz="2400" dirty="0">
                <a:solidFill>
                  <a:srgbClr val="C00000"/>
                </a:solidFill>
              </a:rPr>
              <a:t>号小修后进行超速试验，由汽机分场运行技术员主持，</a:t>
            </a:r>
            <a:r>
              <a:rPr lang="en-US" altLang="zh-CN" sz="2400" dirty="0">
                <a:solidFill>
                  <a:srgbClr val="C00000"/>
                </a:solidFill>
              </a:rPr>
              <a:t>5</a:t>
            </a:r>
            <a:r>
              <a:rPr lang="zh-CN" altLang="en-US" sz="2400" dirty="0">
                <a:solidFill>
                  <a:srgbClr val="C00000"/>
                </a:solidFill>
              </a:rPr>
              <a:t>号机司机助手操作，</a:t>
            </a:r>
            <a:r>
              <a:rPr lang="en-US" altLang="zh-CN" sz="2400" dirty="0">
                <a:solidFill>
                  <a:srgbClr val="C00000"/>
                </a:solidFill>
              </a:rPr>
              <a:t>5</a:t>
            </a:r>
            <a:r>
              <a:rPr lang="zh-CN" altLang="en-US" sz="2400" dirty="0">
                <a:solidFill>
                  <a:srgbClr val="C00000"/>
                </a:solidFill>
              </a:rPr>
              <a:t>号机司机在集控室监盘。还有汽机检修副主任、调速班班长参加超速试验，该厂总工程师在场。当机组转速提升到</a:t>
            </a:r>
            <a:r>
              <a:rPr lang="en-US" altLang="zh-CN" sz="2400" dirty="0">
                <a:solidFill>
                  <a:srgbClr val="C00000"/>
                </a:solidFill>
              </a:rPr>
              <a:t>3340r/min</a:t>
            </a:r>
            <a:r>
              <a:rPr lang="zh-CN" altLang="en-US" sz="2400" dirty="0">
                <a:solidFill>
                  <a:srgbClr val="C00000"/>
                </a:solidFill>
              </a:rPr>
              <a:t>时，试验主持人将手放在解脫滑阀上方，提醒试验操作人“慢一点”。</a:t>
            </a:r>
            <a:r>
              <a:rPr lang="en-US" altLang="zh-CN" sz="2400" dirty="0">
                <a:solidFill>
                  <a:srgbClr val="C00000"/>
                </a:solidFill>
              </a:rPr>
              <a:t>16</a:t>
            </a:r>
            <a:r>
              <a:rPr lang="zh-CN" altLang="en-US" sz="2400" dirty="0">
                <a:solidFill>
                  <a:srgbClr val="C00000"/>
                </a:solidFill>
              </a:rPr>
              <a:t>时</a:t>
            </a:r>
            <a:r>
              <a:rPr lang="en-US" altLang="zh-CN" sz="2400" dirty="0">
                <a:solidFill>
                  <a:srgbClr val="C00000"/>
                </a:solidFill>
              </a:rPr>
              <a:t>6</a:t>
            </a:r>
            <a:r>
              <a:rPr lang="zh-CN" altLang="en-US" sz="2400" dirty="0">
                <a:solidFill>
                  <a:srgbClr val="C00000"/>
                </a:solidFill>
              </a:rPr>
              <a:t>分机组转速突升至</a:t>
            </a:r>
            <a:r>
              <a:rPr lang="en-US" altLang="zh-CN" sz="2400" dirty="0">
                <a:solidFill>
                  <a:srgbClr val="C00000"/>
                </a:solidFill>
              </a:rPr>
              <a:t>3456r/min</a:t>
            </a:r>
            <a:r>
              <a:rPr lang="zh-CN" altLang="en-US" sz="2400" dirty="0">
                <a:solidFill>
                  <a:srgbClr val="C00000"/>
                </a:solidFill>
              </a:rPr>
              <a:t>，试验持人立即手打危急保安器、主汽门、调速汽门关闭。随即轰的一声巨响，机组后部着火。两名试验人员被冲倒。</a:t>
            </a:r>
            <a:r>
              <a:rPr lang="en-US" altLang="zh-CN" sz="2400" dirty="0">
                <a:solidFill>
                  <a:srgbClr val="C00000"/>
                </a:solidFill>
              </a:rPr>
              <a:t>1 6</a:t>
            </a:r>
            <a:r>
              <a:rPr lang="zh-CN" altLang="en-US" sz="2400" dirty="0">
                <a:solidFill>
                  <a:srgbClr val="C00000"/>
                </a:solidFill>
              </a:rPr>
              <a:t>时</a:t>
            </a:r>
            <a:r>
              <a:rPr lang="en-US" altLang="zh-CN" sz="2400" dirty="0">
                <a:solidFill>
                  <a:srgbClr val="C00000"/>
                </a:solidFill>
              </a:rPr>
              <a:t>28</a:t>
            </a:r>
            <a:r>
              <a:rPr lang="zh-CN" altLang="en-US" sz="2400" dirty="0">
                <a:solidFill>
                  <a:srgbClr val="C00000"/>
                </a:solidFill>
              </a:rPr>
              <a:t>分火焰全部熄灭。设备损坏情况：该机组轴系断成</a:t>
            </a:r>
            <a:r>
              <a:rPr lang="en-US" altLang="zh-CN" sz="2400" dirty="0">
                <a:solidFill>
                  <a:srgbClr val="C00000"/>
                </a:solidFill>
              </a:rPr>
              <a:t>13</a:t>
            </a:r>
            <a:r>
              <a:rPr lang="zh-CN" altLang="en-US" sz="2400" dirty="0">
                <a:solidFill>
                  <a:srgbClr val="C00000"/>
                </a:solidFill>
              </a:rPr>
              <a:t>段。</a:t>
            </a:r>
            <a:r>
              <a:rPr lang="en-US" altLang="zh-CN" sz="2400" dirty="0">
                <a:solidFill>
                  <a:srgbClr val="C00000"/>
                </a:solidFill>
              </a:rPr>
              <a:t>7</a:t>
            </a:r>
            <a:r>
              <a:rPr lang="zh-CN" altLang="en-US" sz="2400" dirty="0">
                <a:solidFill>
                  <a:srgbClr val="C00000"/>
                </a:solidFill>
              </a:rPr>
              <a:t>个联轴器的螺栓切断。发电机转子风扇叶片全部飞出。低压缸内隔板套、隔板均被打碎，并堆积在缸内。低压转子叶轮上全部叶片折断或拔出。低压缸地脚螺丝多数切断。高压转子损坏轻微，仅甩掉个别围带，轴封稍有磨损。</a:t>
            </a:r>
            <a:endParaRPr lang="zh-CN" altLang="en-US" sz="2400" dirty="0">
              <a:solidFill>
                <a:srgbClr val="C00000"/>
              </a:solidFill>
            </a:endParaRPr>
          </a:p>
        </p:txBody>
      </p:sp>
    </p:spTree>
  </p:cSld>
  <p:clrMapOvr>
    <a:masterClrMapping/>
  </p:clrMapOvr>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90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2990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29901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29901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C00000"/>
                </a:solidFill>
              </a:rPr>
              <a:t>⑵</a:t>
            </a:r>
            <a:r>
              <a:rPr lang="en-US" altLang="zh-CN" sz="2400" dirty="0">
                <a:solidFill>
                  <a:srgbClr val="C00000"/>
                </a:solidFill>
              </a:rPr>
              <a:t>1991</a:t>
            </a:r>
            <a:r>
              <a:rPr lang="zh-CN" altLang="en-US" sz="2400" dirty="0">
                <a:solidFill>
                  <a:srgbClr val="C00000"/>
                </a:solidFill>
              </a:rPr>
              <a:t>年，华东某电厂一台</a:t>
            </a:r>
            <a:r>
              <a:rPr lang="en-US" altLang="zh-CN" sz="2400" dirty="0">
                <a:solidFill>
                  <a:srgbClr val="C00000"/>
                </a:solidFill>
              </a:rPr>
              <a:t>50MW</a:t>
            </a:r>
            <a:r>
              <a:rPr lang="zh-CN" altLang="en-US" sz="2400" dirty="0">
                <a:solidFill>
                  <a:srgbClr val="C00000"/>
                </a:solidFill>
              </a:rPr>
              <a:t>机组在正常停机的过程中，未预先关闭工业抽汽热网电动隔离门，逆止门联锁保护也未投入，而机组打闸后逆止门又未能关闭，致使热网蒸汽倒流进入汽轮机，引起机组严重超速，造成了轴系断裂事故。</a:t>
            </a:r>
            <a:endParaRPr lang="zh-CN" altLang="en-US" sz="2400" dirty="0">
              <a:solidFill>
                <a:srgbClr val="C00000"/>
              </a:solidFill>
            </a:endParaRPr>
          </a:p>
          <a:p>
            <a:pPr>
              <a:buNone/>
            </a:pPr>
            <a:r>
              <a:rPr lang="zh-CN" altLang="en-US" sz="2400" dirty="0">
                <a:solidFill>
                  <a:srgbClr val="C00000"/>
                </a:solidFill>
              </a:rPr>
              <a:t>       ⑶</a:t>
            </a:r>
            <a:r>
              <a:rPr lang="en-US" altLang="zh-CN" sz="2400" dirty="0">
                <a:solidFill>
                  <a:srgbClr val="C00000"/>
                </a:solidFill>
              </a:rPr>
              <a:t>1999</a:t>
            </a:r>
            <a:r>
              <a:rPr lang="zh-CN" altLang="en-US" sz="2400" dirty="0">
                <a:solidFill>
                  <a:srgbClr val="C00000"/>
                </a:solidFill>
              </a:rPr>
              <a:t>年</a:t>
            </a:r>
            <a:r>
              <a:rPr lang="en-US" altLang="zh-CN" sz="2400" dirty="0">
                <a:solidFill>
                  <a:srgbClr val="C00000"/>
                </a:solidFill>
              </a:rPr>
              <a:t>8</a:t>
            </a:r>
            <a:r>
              <a:rPr lang="zh-CN" altLang="en-US" sz="2400" dirty="0">
                <a:solidFill>
                  <a:srgbClr val="C00000"/>
                </a:solidFill>
              </a:rPr>
              <a:t>月</a:t>
            </a:r>
            <a:r>
              <a:rPr lang="en-US" altLang="zh-CN" sz="2400" dirty="0">
                <a:solidFill>
                  <a:srgbClr val="C00000"/>
                </a:solidFill>
              </a:rPr>
              <a:t>19</a:t>
            </a:r>
            <a:r>
              <a:rPr lang="zh-CN" altLang="en-US" sz="2400" dirty="0">
                <a:solidFill>
                  <a:srgbClr val="C00000"/>
                </a:solidFill>
              </a:rPr>
              <a:t>日，东北某电厂</a:t>
            </a:r>
            <a:r>
              <a:rPr lang="en-US" altLang="zh-CN" sz="2400" dirty="0">
                <a:solidFill>
                  <a:srgbClr val="C00000"/>
                </a:solidFill>
              </a:rPr>
              <a:t>200MW</a:t>
            </a:r>
            <a:r>
              <a:rPr lang="zh-CN" altLang="en-US" sz="2400" dirty="0">
                <a:solidFill>
                  <a:srgbClr val="C00000"/>
                </a:solidFill>
              </a:rPr>
              <a:t>机组甩负荷后的热态起动恢复的程中，由于旁路系统未能开启，而中压汽门又滞后于高压汽门开启，使再热蒸汽压力高达</a:t>
            </a:r>
            <a:r>
              <a:rPr lang="en-US" altLang="zh-CN" sz="2400" dirty="0">
                <a:solidFill>
                  <a:srgbClr val="C00000"/>
                </a:solidFill>
              </a:rPr>
              <a:t>2.8MPa</a:t>
            </a:r>
            <a:r>
              <a:rPr lang="zh-CN" altLang="en-US" sz="2400" dirty="0">
                <a:solidFill>
                  <a:srgbClr val="C00000"/>
                </a:solidFill>
              </a:rPr>
              <a:t>，结果导致在中压汽门开启后产生了压力波冲击，低压隔板损，最终造成了轴系断裂的重大事故。</a:t>
            </a:r>
            <a:endParaRPr lang="zh-CN" altLang="en-US" sz="2400" dirty="0">
              <a:solidFill>
                <a:srgbClr val="C00000"/>
              </a:solidFill>
            </a:endParaRPr>
          </a:p>
          <a:p>
            <a:pPr>
              <a:buNone/>
            </a:pPr>
            <a:r>
              <a:rPr lang="zh-CN" altLang="en-US" sz="2400" dirty="0">
                <a:solidFill>
                  <a:srgbClr val="C00000"/>
                </a:solidFill>
              </a:rPr>
              <a:t>       ⑷</a:t>
            </a:r>
            <a:r>
              <a:rPr lang="en-US" altLang="zh-CN" sz="2400" dirty="0">
                <a:solidFill>
                  <a:srgbClr val="C00000"/>
                </a:solidFill>
              </a:rPr>
              <a:t>1999</a:t>
            </a:r>
            <a:r>
              <a:rPr lang="zh-CN" altLang="en-US" sz="2400" dirty="0">
                <a:solidFill>
                  <a:srgbClr val="C00000"/>
                </a:solidFill>
              </a:rPr>
              <a:t>年西北某地方电厂发生一台</a:t>
            </a:r>
            <a:r>
              <a:rPr lang="en-US" altLang="zh-CN" sz="2400" dirty="0">
                <a:solidFill>
                  <a:srgbClr val="C00000"/>
                </a:solidFill>
              </a:rPr>
              <a:t>50MW</a:t>
            </a:r>
            <a:r>
              <a:rPr lang="zh-CN" altLang="en-US" sz="2400" dirty="0">
                <a:solidFill>
                  <a:srgbClr val="C00000"/>
                </a:solidFill>
              </a:rPr>
              <a:t>机组超速事故。其事故原因是由于在机组甩负荷的过程中，抽汽逆止门故障而未能关闭，致使热网蒸汽倒流，从而造成了机组严重超</a:t>
            </a:r>
            <a:r>
              <a:rPr lang="zh-CN" altLang="en-US" sz="2400" dirty="0"/>
              <a:t>速损坏。</a:t>
            </a:r>
            <a:endParaRPr lang="zh-CN" altLang="en-US" sz="2400" dirty="0"/>
          </a:p>
          <a:p>
            <a:pPr>
              <a:buNone/>
            </a:pPr>
            <a:endParaRPr lang="zh-CN" altLang="en-US" sz="2400" dirty="0"/>
          </a:p>
        </p:txBody>
      </p:sp>
    </p:spTree>
  </p:cSld>
  <p:clrMapOvr>
    <a:masterClrMapping/>
  </p:clrMapOvr>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00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000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0003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0003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C00000"/>
                </a:solidFill>
              </a:rPr>
              <a:t>（十）防止汽轮机大轴弯曲、轴瓦烧损事故</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1993</a:t>
            </a:r>
            <a:r>
              <a:rPr lang="zh-CN" altLang="en-US" sz="2400" dirty="0">
                <a:solidFill>
                  <a:srgbClr val="C00000"/>
                </a:solidFill>
              </a:rPr>
              <a:t>年</a:t>
            </a:r>
            <a:r>
              <a:rPr lang="en-US" altLang="zh-CN" sz="2400" dirty="0">
                <a:solidFill>
                  <a:srgbClr val="C00000"/>
                </a:solidFill>
              </a:rPr>
              <a:t>6</a:t>
            </a:r>
            <a:r>
              <a:rPr lang="zh-CN" altLang="en-US" sz="2400" dirty="0">
                <a:solidFill>
                  <a:srgbClr val="C00000"/>
                </a:solidFill>
              </a:rPr>
              <a:t>月</a:t>
            </a:r>
            <a:r>
              <a:rPr lang="en-US" altLang="zh-CN" sz="2400" dirty="0">
                <a:solidFill>
                  <a:srgbClr val="C00000"/>
                </a:solidFill>
              </a:rPr>
              <a:t>14</a:t>
            </a:r>
            <a:r>
              <a:rPr lang="zh-CN" altLang="en-US" sz="2400" dirty="0">
                <a:solidFill>
                  <a:srgbClr val="C00000"/>
                </a:solidFill>
              </a:rPr>
              <a:t>日，西南某电厂</a:t>
            </a:r>
            <a:r>
              <a:rPr lang="en-US" altLang="zh-CN" sz="2400" dirty="0">
                <a:solidFill>
                  <a:srgbClr val="C00000"/>
                </a:solidFill>
              </a:rPr>
              <a:t>125MW</a:t>
            </a:r>
            <a:r>
              <a:rPr lang="zh-CN" altLang="en-US" sz="2400" dirty="0">
                <a:solidFill>
                  <a:srgbClr val="C00000"/>
                </a:solidFill>
              </a:rPr>
              <a:t>汽轮发电机组发生大轴弯曲事故。</a:t>
            </a:r>
            <a:r>
              <a:rPr lang="en-US" altLang="zh-CN" sz="2400" dirty="0">
                <a:solidFill>
                  <a:srgbClr val="C00000"/>
                </a:solidFill>
              </a:rPr>
              <a:t>5</a:t>
            </a:r>
            <a:r>
              <a:rPr lang="zh-CN" altLang="en-US" sz="2400" dirty="0">
                <a:solidFill>
                  <a:srgbClr val="C00000"/>
                </a:solidFill>
              </a:rPr>
              <a:t>月</a:t>
            </a:r>
            <a:r>
              <a:rPr lang="en-US" altLang="zh-CN" sz="2400" dirty="0">
                <a:solidFill>
                  <a:srgbClr val="C00000"/>
                </a:solidFill>
              </a:rPr>
              <a:t>30</a:t>
            </a:r>
            <a:r>
              <a:rPr lang="zh-CN" altLang="en-US" sz="2400" dirty="0">
                <a:solidFill>
                  <a:srgbClr val="C00000"/>
                </a:solidFill>
              </a:rPr>
              <a:t>日</a:t>
            </a:r>
            <a:r>
              <a:rPr lang="en-US" altLang="zh-CN" sz="2400" dirty="0">
                <a:solidFill>
                  <a:srgbClr val="C00000"/>
                </a:solidFill>
              </a:rPr>
              <a:t>22</a:t>
            </a:r>
            <a:r>
              <a:rPr lang="zh-CN" altLang="en-US" sz="2400" dirty="0">
                <a:solidFill>
                  <a:srgbClr val="C00000"/>
                </a:solidFill>
              </a:rPr>
              <a:t>时</a:t>
            </a:r>
            <a:r>
              <a:rPr lang="en-US" altLang="zh-CN" sz="2400" dirty="0">
                <a:solidFill>
                  <a:srgbClr val="C00000"/>
                </a:solidFill>
              </a:rPr>
              <a:t>4</a:t>
            </a:r>
            <a:r>
              <a:rPr lang="zh-CN" altLang="en-US" sz="2400" dirty="0">
                <a:solidFill>
                  <a:srgbClr val="C00000"/>
                </a:solidFill>
              </a:rPr>
              <a:t>号机接中调令停机备用，因消缺工作需要投汽缸快冷却系统。</a:t>
            </a:r>
            <a:r>
              <a:rPr lang="en-US" altLang="zh-CN" sz="2400" dirty="0">
                <a:solidFill>
                  <a:srgbClr val="C00000"/>
                </a:solidFill>
              </a:rPr>
              <a:t>6</a:t>
            </a:r>
            <a:r>
              <a:rPr lang="zh-CN" altLang="en-US" sz="2400" dirty="0">
                <a:solidFill>
                  <a:srgbClr val="C00000"/>
                </a:solidFill>
              </a:rPr>
              <a:t>月</a:t>
            </a:r>
            <a:r>
              <a:rPr lang="en-US" altLang="zh-CN" sz="2400" dirty="0">
                <a:solidFill>
                  <a:srgbClr val="C00000"/>
                </a:solidFill>
              </a:rPr>
              <a:t>3</a:t>
            </a:r>
            <a:r>
              <a:rPr lang="zh-CN" altLang="en-US" sz="2400" dirty="0">
                <a:solidFill>
                  <a:srgbClr val="C00000"/>
                </a:solidFill>
              </a:rPr>
              <a:t>日</a:t>
            </a:r>
            <a:r>
              <a:rPr lang="en-US" altLang="zh-CN" sz="2400" dirty="0">
                <a:solidFill>
                  <a:srgbClr val="C00000"/>
                </a:solidFill>
              </a:rPr>
              <a:t>4</a:t>
            </a:r>
            <a:r>
              <a:rPr lang="zh-CN" altLang="en-US" sz="2400" dirty="0">
                <a:solidFill>
                  <a:srgbClr val="C00000"/>
                </a:solidFill>
              </a:rPr>
              <a:t>时</a:t>
            </a:r>
            <a:r>
              <a:rPr lang="en-US" altLang="zh-CN" sz="2400" dirty="0">
                <a:solidFill>
                  <a:srgbClr val="C00000"/>
                </a:solidFill>
              </a:rPr>
              <a:t>47</a:t>
            </a:r>
            <a:r>
              <a:rPr lang="zh-CN" altLang="en-US" sz="2400" dirty="0">
                <a:solidFill>
                  <a:srgbClr val="C00000"/>
                </a:solidFill>
              </a:rPr>
              <a:t>分机组正准备升速时转速自动下降，值班人员开大启动阀欲提升转速无效，转速继续下降，降至</a:t>
            </a:r>
            <a:r>
              <a:rPr lang="en-US" altLang="zh-CN" sz="2400" dirty="0">
                <a:solidFill>
                  <a:srgbClr val="C00000"/>
                </a:solidFill>
              </a:rPr>
              <a:t>115Or/min</a:t>
            </a:r>
            <a:r>
              <a:rPr lang="zh-CN" altLang="en-US" sz="2400" dirty="0">
                <a:solidFill>
                  <a:srgbClr val="C00000"/>
                </a:solidFill>
              </a:rPr>
              <a:t>时机组振动明显增大，值班人员打闸停机。</a:t>
            </a:r>
            <a:r>
              <a:rPr lang="en-US" altLang="zh-CN" sz="2400" dirty="0">
                <a:solidFill>
                  <a:srgbClr val="C00000"/>
                </a:solidFill>
              </a:rPr>
              <a:t>8</a:t>
            </a:r>
            <a:r>
              <a:rPr lang="zh-CN" altLang="en-US" sz="2400" dirty="0">
                <a:solidFill>
                  <a:srgbClr val="C00000"/>
                </a:solidFill>
              </a:rPr>
              <a:t>时</a:t>
            </a:r>
            <a:r>
              <a:rPr lang="en-US" altLang="zh-CN" sz="2400" dirty="0">
                <a:solidFill>
                  <a:srgbClr val="C00000"/>
                </a:solidFill>
              </a:rPr>
              <a:t>45</a:t>
            </a:r>
            <a:r>
              <a:rPr lang="zh-CN" altLang="en-US" sz="2400" dirty="0">
                <a:solidFill>
                  <a:srgbClr val="C00000"/>
                </a:solidFill>
              </a:rPr>
              <a:t>分第</a:t>
            </a:r>
            <a:r>
              <a:rPr lang="en-US" altLang="zh-CN" sz="2400" dirty="0">
                <a:solidFill>
                  <a:srgbClr val="C00000"/>
                </a:solidFill>
              </a:rPr>
              <a:t>2</a:t>
            </a:r>
            <a:r>
              <a:rPr lang="zh-CN" altLang="en-US" sz="2400" dirty="0">
                <a:solidFill>
                  <a:srgbClr val="C00000"/>
                </a:solidFill>
              </a:rPr>
              <a:t>次冲转</a:t>
            </a:r>
            <a:r>
              <a:rPr lang="en-US" altLang="zh-CN" sz="2400" dirty="0">
                <a:solidFill>
                  <a:srgbClr val="C00000"/>
                </a:solidFill>
              </a:rPr>
              <a:t>1</a:t>
            </a:r>
            <a:r>
              <a:rPr lang="zh-CN" altLang="en-US" sz="2400" dirty="0">
                <a:solidFill>
                  <a:srgbClr val="C00000"/>
                </a:solidFill>
              </a:rPr>
              <a:t>号瓦振动大，打闸停机。揭</a:t>
            </a:r>
            <a:r>
              <a:rPr lang="en-US" altLang="zh-CN" sz="2400" dirty="0">
                <a:solidFill>
                  <a:srgbClr val="C00000"/>
                </a:solidFill>
              </a:rPr>
              <a:t>1</a:t>
            </a:r>
            <a:r>
              <a:rPr lang="zh-CN" altLang="en-US" sz="2400" dirty="0">
                <a:solidFill>
                  <a:srgbClr val="C00000"/>
                </a:solidFill>
              </a:rPr>
              <a:t>、</a:t>
            </a:r>
            <a:r>
              <a:rPr lang="en-US" altLang="zh-CN" sz="2400" dirty="0">
                <a:solidFill>
                  <a:srgbClr val="C00000"/>
                </a:solidFill>
              </a:rPr>
              <a:t>2</a:t>
            </a:r>
            <a:r>
              <a:rPr lang="zh-CN" altLang="en-US" sz="2400" dirty="0">
                <a:solidFill>
                  <a:srgbClr val="C00000"/>
                </a:solidFill>
              </a:rPr>
              <a:t>号瓦检查，轴瓦钨金有轻微磨痕，修刮后装复。</a:t>
            </a:r>
            <a:r>
              <a:rPr lang="en-US" altLang="zh-CN" sz="2400" dirty="0">
                <a:solidFill>
                  <a:srgbClr val="C00000"/>
                </a:solidFill>
              </a:rPr>
              <a:t>6</a:t>
            </a:r>
            <a:r>
              <a:rPr lang="zh-CN" altLang="en-US" sz="2400" dirty="0">
                <a:solidFill>
                  <a:srgbClr val="C00000"/>
                </a:solidFill>
              </a:rPr>
              <a:t>月</a:t>
            </a:r>
            <a:r>
              <a:rPr lang="en-US" altLang="zh-CN" sz="2400" dirty="0">
                <a:solidFill>
                  <a:srgbClr val="C00000"/>
                </a:solidFill>
              </a:rPr>
              <a:t>7</a:t>
            </a:r>
            <a:r>
              <a:rPr lang="zh-CN" altLang="en-US" sz="2400" dirty="0">
                <a:solidFill>
                  <a:srgbClr val="C00000"/>
                </a:solidFill>
              </a:rPr>
              <a:t>日决定第</a:t>
            </a:r>
            <a:r>
              <a:rPr lang="en-US" altLang="zh-CN" sz="2400" dirty="0">
                <a:solidFill>
                  <a:srgbClr val="C00000"/>
                </a:solidFill>
              </a:rPr>
              <a:t>3</a:t>
            </a:r>
            <a:r>
              <a:rPr lang="zh-CN" altLang="en-US" sz="2400" dirty="0">
                <a:solidFill>
                  <a:srgbClr val="C00000"/>
                </a:solidFill>
              </a:rPr>
              <a:t>次开开机，</a:t>
            </a:r>
            <a:r>
              <a:rPr lang="en-US" altLang="zh-CN" sz="2400" dirty="0">
                <a:solidFill>
                  <a:srgbClr val="C00000"/>
                </a:solidFill>
              </a:rPr>
              <a:t>17</a:t>
            </a:r>
            <a:r>
              <a:rPr lang="zh-CN" altLang="en-US" sz="2400" dirty="0">
                <a:solidFill>
                  <a:srgbClr val="C00000"/>
                </a:solidFill>
              </a:rPr>
              <a:t>时</a:t>
            </a:r>
            <a:r>
              <a:rPr lang="en-US" altLang="zh-CN" sz="2400" dirty="0">
                <a:solidFill>
                  <a:srgbClr val="C00000"/>
                </a:solidFill>
              </a:rPr>
              <a:t>27</a:t>
            </a:r>
            <a:r>
              <a:rPr lang="zh-CN" altLang="en-US" sz="2400" dirty="0">
                <a:solidFill>
                  <a:srgbClr val="C00000"/>
                </a:solidFill>
              </a:rPr>
              <a:t>分当转速升至</a:t>
            </a:r>
            <a:r>
              <a:rPr lang="en-US" altLang="zh-CN" sz="2400" dirty="0">
                <a:solidFill>
                  <a:srgbClr val="C00000"/>
                </a:solidFill>
              </a:rPr>
              <a:t>1650r/min</a:t>
            </a:r>
            <a:r>
              <a:rPr lang="zh-CN" altLang="en-US" sz="2400" dirty="0">
                <a:solidFill>
                  <a:srgbClr val="C00000"/>
                </a:solidFill>
              </a:rPr>
              <a:t>之间，</a:t>
            </a:r>
            <a:r>
              <a:rPr lang="en-US" altLang="zh-CN" sz="2400" dirty="0">
                <a:solidFill>
                  <a:srgbClr val="C00000"/>
                </a:solidFill>
              </a:rPr>
              <a:t>1</a:t>
            </a:r>
            <a:r>
              <a:rPr lang="zh-CN" altLang="en-US" sz="2400" dirty="0">
                <a:solidFill>
                  <a:srgbClr val="C00000"/>
                </a:solidFill>
              </a:rPr>
              <a:t>、</a:t>
            </a:r>
            <a:r>
              <a:rPr lang="en-US" altLang="zh-CN" sz="2400" dirty="0">
                <a:solidFill>
                  <a:srgbClr val="C00000"/>
                </a:solidFill>
              </a:rPr>
              <a:t>2</a:t>
            </a:r>
            <a:r>
              <a:rPr lang="zh-CN" altLang="en-US" sz="2400" dirty="0">
                <a:solidFill>
                  <a:srgbClr val="C00000"/>
                </a:solidFill>
              </a:rPr>
              <a:t>号瓦振动大被迫打闸停机。在</a:t>
            </a:r>
            <a:r>
              <a:rPr lang="en-US" altLang="zh-CN" sz="2400" dirty="0">
                <a:solidFill>
                  <a:srgbClr val="C00000"/>
                </a:solidFill>
              </a:rPr>
              <a:t>21</a:t>
            </a:r>
            <a:r>
              <a:rPr lang="zh-CN" altLang="en-US" sz="2400" dirty="0">
                <a:solidFill>
                  <a:srgbClr val="C00000"/>
                </a:solidFill>
              </a:rPr>
              <a:t>时</a:t>
            </a:r>
            <a:r>
              <a:rPr lang="en-US" altLang="zh-CN" sz="2400" dirty="0">
                <a:solidFill>
                  <a:srgbClr val="C00000"/>
                </a:solidFill>
              </a:rPr>
              <a:t>10</a:t>
            </a:r>
            <a:r>
              <a:rPr lang="zh-CN" altLang="en-US" sz="2400" dirty="0">
                <a:solidFill>
                  <a:srgbClr val="C00000"/>
                </a:solidFill>
              </a:rPr>
              <a:t>分第</a:t>
            </a:r>
            <a:r>
              <a:rPr lang="en-US" altLang="zh-CN" sz="2400" dirty="0">
                <a:solidFill>
                  <a:srgbClr val="C00000"/>
                </a:solidFill>
              </a:rPr>
              <a:t>4</a:t>
            </a:r>
            <a:r>
              <a:rPr lang="zh-CN" altLang="en-US" sz="2400" dirty="0">
                <a:solidFill>
                  <a:srgbClr val="C00000"/>
                </a:solidFill>
              </a:rPr>
              <a:t>次冲转，同样是转速升至</a:t>
            </a:r>
            <a:r>
              <a:rPr lang="en-US" altLang="zh-CN" sz="2400" dirty="0">
                <a:solidFill>
                  <a:srgbClr val="C00000"/>
                </a:solidFill>
              </a:rPr>
              <a:t>1650r/min</a:t>
            </a:r>
            <a:r>
              <a:rPr lang="zh-CN" altLang="en-US" sz="2400" dirty="0">
                <a:solidFill>
                  <a:srgbClr val="C00000"/>
                </a:solidFill>
              </a:rPr>
              <a:t>时，</a:t>
            </a:r>
            <a:r>
              <a:rPr lang="en-US" altLang="zh-CN" sz="2400" dirty="0">
                <a:solidFill>
                  <a:srgbClr val="C00000"/>
                </a:solidFill>
              </a:rPr>
              <a:t>1</a:t>
            </a:r>
            <a:r>
              <a:rPr lang="zh-CN" altLang="en-US" sz="2400" dirty="0">
                <a:solidFill>
                  <a:srgbClr val="C00000"/>
                </a:solidFill>
              </a:rPr>
              <a:t>、</a:t>
            </a:r>
            <a:r>
              <a:rPr lang="en-US" altLang="zh-CN" sz="2400" dirty="0">
                <a:solidFill>
                  <a:srgbClr val="C00000"/>
                </a:solidFill>
              </a:rPr>
              <a:t>2</a:t>
            </a:r>
            <a:r>
              <a:rPr lang="zh-CN" altLang="en-US" sz="2400" dirty="0">
                <a:solidFill>
                  <a:srgbClr val="C00000"/>
                </a:solidFill>
              </a:rPr>
              <a:t>号瓦振动大而被迫打闸停机。于</a:t>
            </a:r>
            <a:r>
              <a:rPr lang="en-US" altLang="zh-CN" sz="2400" dirty="0">
                <a:solidFill>
                  <a:srgbClr val="C00000"/>
                </a:solidFill>
              </a:rPr>
              <a:t>14</a:t>
            </a:r>
            <a:r>
              <a:rPr lang="zh-CN" altLang="en-US" sz="2400" dirty="0">
                <a:solidFill>
                  <a:srgbClr val="C00000"/>
                </a:solidFill>
              </a:rPr>
              <a:t>日</a:t>
            </a:r>
            <a:r>
              <a:rPr lang="en-US" altLang="zh-CN" sz="2400" dirty="0">
                <a:solidFill>
                  <a:srgbClr val="C00000"/>
                </a:solidFill>
              </a:rPr>
              <a:t>1 6</a:t>
            </a:r>
            <a:r>
              <a:rPr lang="zh-CN" altLang="en-US" sz="2400" dirty="0">
                <a:solidFill>
                  <a:srgbClr val="C00000"/>
                </a:solidFill>
              </a:rPr>
              <a:t>时第</a:t>
            </a:r>
            <a:r>
              <a:rPr lang="en-US" altLang="zh-CN" sz="2400" dirty="0">
                <a:solidFill>
                  <a:srgbClr val="C00000"/>
                </a:solidFill>
              </a:rPr>
              <a:t>5</a:t>
            </a:r>
            <a:r>
              <a:rPr lang="zh-CN" altLang="en-US" sz="2400" dirty="0">
                <a:solidFill>
                  <a:srgbClr val="C00000"/>
                </a:solidFill>
              </a:rPr>
              <a:t>次试开机，振动仍过大，并认定不能以调整转子平衡来解决，决定揭高、中压缸和低压缸检查。揭缸检查后确认汽轮机大轴弯曲。</a:t>
            </a:r>
            <a:endParaRPr lang="zh-CN" altLang="en-US" sz="2400" dirty="0">
              <a:solidFill>
                <a:srgbClr val="C00000"/>
              </a:solidFill>
            </a:endParaRPr>
          </a:p>
        </p:txBody>
      </p:sp>
    </p:spTree>
  </p:cSld>
  <p:clrMapOvr>
    <a:masterClrMapping/>
  </p:clrMapOvr>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10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010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0106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01061" name="Rectangle 3"/>
          <p:cNvSpPr>
            <a:spLocks noGrp="1"/>
          </p:cNvSpPr>
          <p:nvPr>
            <p:ph type="body" idx="4294967295"/>
          </p:nvPr>
        </p:nvSpPr>
        <p:spPr>
          <a:xfrm>
            <a:off x="1524000" y="1643063"/>
            <a:ext cx="9358313" cy="5214937"/>
          </a:xfrm>
          <a:ln/>
        </p:spPr>
        <p:txBody>
          <a:bodyPr vert="horz" wrap="square" anchor="t" anchorCtr="0"/>
          <a:p>
            <a:pPr>
              <a:buNone/>
            </a:pPr>
            <a:r>
              <a:rPr lang="zh-CN" altLang="en-US" sz="2400" dirty="0"/>
              <a:t>     </a:t>
            </a:r>
            <a:r>
              <a:rPr lang="zh-CN" altLang="en-US" sz="2400" b="1" dirty="0"/>
              <a:t>（</a:t>
            </a:r>
            <a:r>
              <a:rPr lang="zh-CN" altLang="en-US" sz="2400" b="1" dirty="0">
                <a:solidFill>
                  <a:srgbClr val="002060"/>
                </a:solidFill>
              </a:rPr>
              <a:t>十一）防止发电机损坏事故</a:t>
            </a:r>
            <a:endParaRPr lang="zh-CN" altLang="en-US" sz="2400" dirty="0">
              <a:solidFill>
                <a:srgbClr val="002060"/>
              </a:solidFill>
            </a:endParaRPr>
          </a:p>
          <a:p>
            <a:pPr>
              <a:buNone/>
            </a:pPr>
            <a:r>
              <a:rPr lang="zh-CN" altLang="en-US" sz="2400" dirty="0">
                <a:solidFill>
                  <a:srgbClr val="002060"/>
                </a:solidFill>
              </a:rPr>
              <a:t>        ⑴</a:t>
            </a:r>
            <a:r>
              <a:rPr lang="en-US" altLang="zh-CN" sz="2400" dirty="0">
                <a:solidFill>
                  <a:srgbClr val="002060"/>
                </a:solidFill>
              </a:rPr>
              <a:t>1984</a:t>
            </a:r>
            <a:r>
              <a:rPr lang="zh-CN" altLang="en-US" sz="2400" dirty="0">
                <a:solidFill>
                  <a:srgbClr val="002060"/>
                </a:solidFill>
              </a:rPr>
              <a:t>年</a:t>
            </a:r>
            <a:r>
              <a:rPr lang="en-US" altLang="zh-CN" sz="2400" dirty="0">
                <a:solidFill>
                  <a:srgbClr val="002060"/>
                </a:solidFill>
              </a:rPr>
              <a:t>7</a:t>
            </a:r>
            <a:r>
              <a:rPr lang="zh-CN" altLang="en-US" sz="2400" dirty="0">
                <a:solidFill>
                  <a:srgbClr val="002060"/>
                </a:solidFill>
              </a:rPr>
              <a:t>月</a:t>
            </a:r>
            <a:r>
              <a:rPr lang="en-US" altLang="zh-CN" sz="2400" dirty="0">
                <a:solidFill>
                  <a:srgbClr val="002060"/>
                </a:solidFill>
              </a:rPr>
              <a:t>26</a:t>
            </a:r>
            <a:r>
              <a:rPr lang="zh-CN" altLang="en-US" sz="2400" dirty="0">
                <a:solidFill>
                  <a:srgbClr val="002060"/>
                </a:solidFill>
              </a:rPr>
              <a:t>日，华中某热电厂运行人员发现</a:t>
            </a:r>
            <a:r>
              <a:rPr lang="en-US" altLang="zh-CN" sz="2400" dirty="0">
                <a:solidFill>
                  <a:srgbClr val="002060"/>
                </a:solidFill>
              </a:rPr>
              <a:t>5</a:t>
            </a:r>
            <a:r>
              <a:rPr lang="zh-CN" altLang="en-US" sz="2400" dirty="0">
                <a:solidFill>
                  <a:srgbClr val="002060"/>
                </a:solidFill>
              </a:rPr>
              <a:t>号发电机运行中从</a:t>
            </a:r>
            <a:r>
              <a:rPr lang="en-US" altLang="zh-CN" sz="2400" dirty="0">
                <a:solidFill>
                  <a:srgbClr val="002060"/>
                </a:solidFill>
              </a:rPr>
              <a:t>7</a:t>
            </a:r>
            <a:r>
              <a:rPr lang="zh-CN" altLang="en-US" sz="2400" dirty="0">
                <a:solidFill>
                  <a:srgbClr val="002060"/>
                </a:solidFill>
              </a:rPr>
              <a:t>瓦向外喷烟，停机检查发电转子严重烧损。</a:t>
            </a:r>
            <a:r>
              <a:rPr lang="en-US" altLang="zh-CN" sz="2400" dirty="0">
                <a:solidFill>
                  <a:srgbClr val="002060"/>
                </a:solidFill>
              </a:rPr>
              <a:t>6</a:t>
            </a:r>
            <a:r>
              <a:rPr lang="zh-CN" altLang="en-US" sz="2400" dirty="0">
                <a:solidFill>
                  <a:srgbClr val="002060"/>
                </a:solidFill>
              </a:rPr>
              <a:t>月</a:t>
            </a:r>
            <a:r>
              <a:rPr lang="en-US" altLang="zh-CN" sz="2400" dirty="0">
                <a:solidFill>
                  <a:srgbClr val="002060"/>
                </a:solidFill>
              </a:rPr>
              <a:t>28</a:t>
            </a:r>
            <a:r>
              <a:rPr lang="zh-CN" altLang="en-US" sz="2400" dirty="0">
                <a:solidFill>
                  <a:srgbClr val="002060"/>
                </a:solidFill>
              </a:rPr>
              <a:t>日，</a:t>
            </a:r>
            <a:r>
              <a:rPr lang="en-US" altLang="zh-CN" sz="2400" dirty="0">
                <a:solidFill>
                  <a:srgbClr val="002060"/>
                </a:solidFill>
              </a:rPr>
              <a:t>5</a:t>
            </a:r>
            <a:r>
              <a:rPr lang="zh-CN" altLang="en-US" sz="2400" dirty="0">
                <a:solidFill>
                  <a:srgbClr val="002060"/>
                </a:solidFill>
              </a:rPr>
              <a:t>号发电机曾发生一次机内氢气爆炸事故。经抢修该机组于</a:t>
            </a:r>
            <a:r>
              <a:rPr lang="en-US" altLang="zh-CN" sz="2400" dirty="0">
                <a:solidFill>
                  <a:srgbClr val="002060"/>
                </a:solidFill>
              </a:rPr>
              <a:t>7</a:t>
            </a:r>
            <a:r>
              <a:rPr lang="zh-CN" altLang="en-US" sz="2400" dirty="0">
                <a:solidFill>
                  <a:srgbClr val="002060"/>
                </a:solidFill>
              </a:rPr>
              <a:t>月</a:t>
            </a:r>
            <a:r>
              <a:rPr lang="en-US" altLang="zh-CN" sz="2400" dirty="0">
                <a:solidFill>
                  <a:srgbClr val="002060"/>
                </a:solidFill>
              </a:rPr>
              <a:t>21</a:t>
            </a:r>
            <a:r>
              <a:rPr lang="zh-CN" altLang="en-US" sz="2400" dirty="0">
                <a:solidFill>
                  <a:srgbClr val="002060"/>
                </a:solidFill>
              </a:rPr>
              <a:t>日并网运行，并网后不久即出现发电机两侧轴承振动增大的现象，之后</a:t>
            </a:r>
            <a:r>
              <a:rPr lang="en-US" altLang="zh-CN" sz="2400" dirty="0">
                <a:solidFill>
                  <a:srgbClr val="002060"/>
                </a:solidFill>
              </a:rPr>
              <a:t>6</a:t>
            </a:r>
            <a:r>
              <a:rPr lang="zh-CN" altLang="en-US" sz="2400" dirty="0">
                <a:solidFill>
                  <a:srgbClr val="002060"/>
                </a:solidFill>
              </a:rPr>
              <a:t>、</a:t>
            </a:r>
            <a:r>
              <a:rPr lang="en-US" altLang="zh-CN" sz="2400" dirty="0">
                <a:solidFill>
                  <a:srgbClr val="002060"/>
                </a:solidFill>
              </a:rPr>
              <a:t>7</a:t>
            </a:r>
            <a:r>
              <a:rPr lang="zh-CN" altLang="en-US" sz="2400" dirty="0">
                <a:solidFill>
                  <a:srgbClr val="002060"/>
                </a:solidFill>
              </a:rPr>
              <a:t>瓦又发生断续喷烟现象，申请紧急停机。</a:t>
            </a:r>
            <a:endParaRPr lang="zh-CN" altLang="en-US" sz="2400" dirty="0">
              <a:solidFill>
                <a:srgbClr val="002060"/>
              </a:solidFill>
            </a:endParaRPr>
          </a:p>
          <a:p>
            <a:pPr>
              <a:buNone/>
            </a:pPr>
            <a:r>
              <a:rPr lang="zh-CN" altLang="en-US" sz="2400" dirty="0">
                <a:solidFill>
                  <a:srgbClr val="002060"/>
                </a:solidFill>
              </a:rPr>
              <a:t>        ⑵</a:t>
            </a:r>
            <a:r>
              <a:rPr lang="en-US" altLang="zh-CN" sz="2400" dirty="0">
                <a:solidFill>
                  <a:srgbClr val="002060"/>
                </a:solidFill>
              </a:rPr>
              <a:t>1985</a:t>
            </a:r>
            <a:r>
              <a:rPr lang="zh-CN" altLang="en-US" sz="2400" dirty="0">
                <a:solidFill>
                  <a:srgbClr val="002060"/>
                </a:solidFill>
              </a:rPr>
              <a:t>年</a:t>
            </a:r>
            <a:r>
              <a:rPr lang="en-US" altLang="zh-CN" sz="2400" dirty="0">
                <a:solidFill>
                  <a:srgbClr val="002060"/>
                </a:solidFill>
              </a:rPr>
              <a:t>10</a:t>
            </a:r>
            <a:r>
              <a:rPr lang="zh-CN" altLang="en-US" sz="2400" dirty="0">
                <a:solidFill>
                  <a:srgbClr val="002060"/>
                </a:solidFill>
              </a:rPr>
              <a:t>月</a:t>
            </a:r>
            <a:r>
              <a:rPr lang="en-US" altLang="zh-CN" sz="2400" dirty="0">
                <a:solidFill>
                  <a:srgbClr val="002060"/>
                </a:solidFill>
              </a:rPr>
              <a:t>2</a:t>
            </a:r>
            <a:r>
              <a:rPr lang="zh-CN" altLang="en-US" sz="2400" dirty="0">
                <a:solidFill>
                  <a:srgbClr val="002060"/>
                </a:solidFill>
              </a:rPr>
              <a:t>日，华东某发电厂汽机运行在巡视设备时发现</a:t>
            </a:r>
            <a:r>
              <a:rPr lang="en-US" altLang="zh-CN" sz="2400" dirty="0">
                <a:solidFill>
                  <a:srgbClr val="002060"/>
                </a:solidFill>
              </a:rPr>
              <a:t>4</a:t>
            </a:r>
            <a:r>
              <a:rPr lang="zh-CN" altLang="en-US" sz="2400" dirty="0">
                <a:solidFill>
                  <a:srgbClr val="002060"/>
                </a:solidFill>
              </a:rPr>
              <a:t>号发电机有焦味，向电气运行班长报告。此时</a:t>
            </a:r>
            <a:r>
              <a:rPr lang="en-US" altLang="zh-CN" sz="2400" dirty="0">
                <a:solidFill>
                  <a:srgbClr val="002060"/>
                </a:solidFill>
              </a:rPr>
              <a:t>4</a:t>
            </a:r>
            <a:r>
              <a:rPr lang="zh-CN" altLang="en-US" sz="2400" dirty="0">
                <a:solidFill>
                  <a:srgbClr val="002060"/>
                </a:solidFill>
              </a:rPr>
              <a:t>号机发“</a:t>
            </a:r>
            <a:r>
              <a:rPr lang="en-US" altLang="zh-CN" sz="2400" dirty="0">
                <a:solidFill>
                  <a:srgbClr val="002060"/>
                </a:solidFill>
              </a:rPr>
              <a:t>l0kV</a:t>
            </a:r>
            <a:r>
              <a:rPr lang="zh-CN" altLang="en-US" sz="2400" dirty="0">
                <a:solidFill>
                  <a:srgbClr val="002060"/>
                </a:solidFill>
              </a:rPr>
              <a:t>系统接地”信号，检查发电机测温元件接线板处焦味最大，拆开接线板有火星飞出，值长令</a:t>
            </a:r>
            <a:r>
              <a:rPr lang="en-US" altLang="zh-CN" sz="2400" dirty="0">
                <a:solidFill>
                  <a:srgbClr val="002060"/>
                </a:solidFill>
              </a:rPr>
              <a:t>4</a:t>
            </a:r>
            <a:r>
              <a:rPr lang="zh-CN" altLang="en-US" sz="2400" dirty="0">
                <a:solidFill>
                  <a:srgbClr val="002060"/>
                </a:solidFill>
              </a:rPr>
              <a:t>号机解列，停机后抽转子检查，发现发电机定子铁芯已严重烧损，在定子下发现一块</a:t>
            </a:r>
            <a:r>
              <a:rPr lang="en-US" altLang="zh-CN" sz="2400" dirty="0">
                <a:solidFill>
                  <a:srgbClr val="002060"/>
                </a:solidFill>
              </a:rPr>
              <a:t>43X12X15mm</a:t>
            </a:r>
            <a:r>
              <a:rPr lang="zh-CN" altLang="en-US" sz="2400" dirty="0">
                <a:solidFill>
                  <a:srgbClr val="002060"/>
                </a:solidFill>
              </a:rPr>
              <a:t>的金属块，经确认为转子励磁机侧大护环与中心环之问的环键。检查第</a:t>
            </a:r>
            <a:r>
              <a:rPr lang="en-US" altLang="zh-CN" sz="2400" dirty="0">
                <a:solidFill>
                  <a:srgbClr val="002060"/>
                </a:solidFill>
              </a:rPr>
              <a:t>22</a:t>
            </a:r>
            <a:r>
              <a:rPr lang="zh-CN" altLang="en-US" sz="2400" dirty="0">
                <a:solidFill>
                  <a:srgbClr val="002060"/>
                </a:solidFill>
              </a:rPr>
              <a:t>～</a:t>
            </a:r>
            <a:r>
              <a:rPr lang="en-US" altLang="zh-CN" sz="2400" dirty="0">
                <a:solidFill>
                  <a:srgbClr val="002060"/>
                </a:solidFill>
              </a:rPr>
              <a:t>28</a:t>
            </a:r>
            <a:r>
              <a:rPr lang="zh-CN" altLang="en-US" sz="2400" dirty="0">
                <a:solidFill>
                  <a:srgbClr val="002060"/>
                </a:solidFill>
              </a:rPr>
              <a:t>段铁芯严重烧损，下线棒局部有露铜现象。</a:t>
            </a:r>
            <a:endParaRPr lang="zh-CN" altLang="en-US" sz="2400" dirty="0">
              <a:solidFill>
                <a:srgbClr val="002060"/>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48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482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34821" name="Rectangle 3"/>
          <p:cNvSpPr>
            <a:spLocks noGrp="1"/>
          </p:cNvSpPr>
          <p:nvPr>
            <p:ph type="body" idx="4294967295"/>
          </p:nvPr>
        </p:nvSpPr>
        <p:spPr>
          <a:xfrm>
            <a:off x="1524000" y="1571625"/>
            <a:ext cx="8786813" cy="5286375"/>
          </a:xfrm>
          <a:ln/>
        </p:spPr>
        <p:txBody>
          <a:bodyPr vert="horz" wrap="square" anchor="t" anchorCtr="0"/>
          <a:p>
            <a:pPr>
              <a:buNone/>
            </a:pPr>
            <a:r>
              <a:rPr lang="zh-CN" altLang="en-US" sz="2400" dirty="0"/>
              <a:t>     </a:t>
            </a:r>
            <a:r>
              <a:rPr lang="en-US" altLang="zh-CN" sz="4800" dirty="0">
                <a:solidFill>
                  <a:srgbClr val="002060"/>
                </a:solidFill>
              </a:rPr>
              <a:t>24</a:t>
            </a:r>
            <a:r>
              <a:rPr lang="zh-CN" altLang="en-US" sz="4800" dirty="0">
                <a:solidFill>
                  <a:srgbClr val="002060"/>
                </a:solidFill>
              </a:rPr>
              <a:t>、</a:t>
            </a:r>
            <a:r>
              <a:rPr lang="en-US" altLang="zh-CN" sz="4800" dirty="0">
                <a:solidFill>
                  <a:srgbClr val="002060"/>
                </a:solidFill>
              </a:rPr>
              <a:t>2012</a:t>
            </a:r>
            <a:r>
              <a:rPr lang="zh-CN" altLang="en-US" sz="4800" dirty="0">
                <a:solidFill>
                  <a:srgbClr val="002060"/>
                </a:solidFill>
              </a:rPr>
              <a:t>年</a:t>
            </a:r>
            <a:r>
              <a:rPr lang="en-US" altLang="zh-CN" sz="4800" dirty="0">
                <a:solidFill>
                  <a:srgbClr val="002060"/>
                </a:solidFill>
              </a:rPr>
              <a:t>5</a:t>
            </a:r>
            <a:r>
              <a:rPr lang="zh-CN" altLang="en-US" sz="4800" dirty="0">
                <a:solidFill>
                  <a:srgbClr val="002060"/>
                </a:solidFill>
              </a:rPr>
              <a:t>月</a:t>
            </a:r>
            <a:r>
              <a:rPr lang="en-US" altLang="zh-CN" sz="4800" dirty="0">
                <a:solidFill>
                  <a:srgbClr val="002060"/>
                </a:solidFill>
              </a:rPr>
              <a:t>8</a:t>
            </a:r>
            <a:r>
              <a:rPr lang="zh-CN" altLang="en-US" sz="4800" dirty="0">
                <a:solidFill>
                  <a:srgbClr val="002060"/>
                </a:solidFill>
              </a:rPr>
              <a:t>日，某水利水电（集团）有限责任公司某水力发电厂在进行发电机组引出线清扫过程中，</a:t>
            </a:r>
            <a:r>
              <a:rPr lang="en-US" altLang="zh-CN" sz="4800" dirty="0">
                <a:solidFill>
                  <a:srgbClr val="002060"/>
                </a:solidFill>
              </a:rPr>
              <a:t>1</a:t>
            </a:r>
            <a:r>
              <a:rPr lang="zh-CN" altLang="en-US" sz="4800" dirty="0">
                <a:solidFill>
                  <a:srgbClr val="002060"/>
                </a:solidFill>
              </a:rPr>
              <a:t>名作业人员误入带电间隔触电，经抢救无效于</a:t>
            </a:r>
            <a:r>
              <a:rPr lang="en-US" altLang="zh-CN" sz="4800" dirty="0">
                <a:solidFill>
                  <a:srgbClr val="002060"/>
                </a:solidFill>
              </a:rPr>
              <a:t>17</a:t>
            </a:r>
            <a:r>
              <a:rPr lang="zh-CN" altLang="en-US" sz="4800" dirty="0">
                <a:solidFill>
                  <a:srgbClr val="002060"/>
                </a:solidFill>
              </a:rPr>
              <a:t>日死亡。</a:t>
            </a:r>
            <a:endParaRPr lang="zh-CN" altLang="en-US" sz="4800" dirty="0">
              <a:solidFill>
                <a:srgbClr val="002060"/>
              </a:solidFill>
            </a:endParaRPr>
          </a:p>
          <a:p>
            <a:pPr>
              <a:buNone/>
            </a:pPr>
            <a:endParaRPr lang="zh-CN" altLang="en-US" sz="4800" dirty="0">
              <a:solidFill>
                <a:srgbClr val="002060"/>
              </a:solidFill>
            </a:endParaRPr>
          </a:p>
          <a:p>
            <a:pPr>
              <a:buNone/>
            </a:pPr>
            <a:endParaRPr lang="zh-CN" altLang="en-US" sz="4400" dirty="0">
              <a:solidFill>
                <a:srgbClr val="C00000"/>
              </a:solidFill>
            </a:endParaRPr>
          </a:p>
          <a:p>
            <a:pPr>
              <a:buNone/>
            </a:pPr>
            <a:endParaRPr lang="zh-CN" altLang="en-US" sz="2400" dirty="0">
              <a:solidFill>
                <a:srgbClr val="FF0000"/>
              </a:solidFill>
            </a:endParaRPr>
          </a:p>
          <a:p>
            <a:pPr>
              <a:buNone/>
            </a:pPr>
            <a:endParaRPr lang="zh-CN" altLang="en-US" sz="2400" b="1" dirty="0">
              <a:solidFill>
                <a:srgbClr val="FF0000"/>
              </a:solidFill>
            </a:endParaRPr>
          </a:p>
          <a:p>
            <a:pPr eaLnBrk="1" hangingPunct="1">
              <a:buNone/>
            </a:pPr>
            <a:endParaRPr lang="zh-CN" altLang="en-US" sz="2400" b="1" dirty="0">
              <a:solidFill>
                <a:srgbClr val="C00000"/>
              </a:solidFill>
            </a:endParaRPr>
          </a:p>
          <a:p>
            <a:pPr eaLnBrk="1" hangingPunct="1">
              <a:buNone/>
            </a:pPr>
            <a:endParaRPr lang="zh-CN" altLang="en-US" sz="2400" b="1" dirty="0">
              <a:solidFill>
                <a:srgbClr val="C00000"/>
              </a:solidFill>
            </a:endParaRPr>
          </a:p>
          <a:p>
            <a:pPr eaLnBrk="1" hangingPunct="1">
              <a:buNone/>
            </a:pPr>
            <a:endParaRPr lang="zh-CN" altLang="en-US" sz="2400" b="1" dirty="0"/>
          </a:p>
        </p:txBody>
      </p:sp>
    </p:spTree>
  </p:cSld>
  <p:clrMapOvr>
    <a:masterClrMapping/>
  </p:clrMapOvr>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20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020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0208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0208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002060"/>
                </a:solidFill>
              </a:rPr>
              <a:t>⑶</a:t>
            </a:r>
            <a:r>
              <a:rPr lang="en-US" altLang="zh-CN" sz="2400" dirty="0">
                <a:solidFill>
                  <a:srgbClr val="002060"/>
                </a:solidFill>
              </a:rPr>
              <a:t>1985</a:t>
            </a:r>
            <a:r>
              <a:rPr lang="zh-CN" altLang="en-US" sz="2400" dirty="0">
                <a:solidFill>
                  <a:srgbClr val="002060"/>
                </a:solidFill>
              </a:rPr>
              <a:t>年</a:t>
            </a:r>
            <a:r>
              <a:rPr lang="en-US" altLang="zh-CN" sz="2400" dirty="0">
                <a:solidFill>
                  <a:srgbClr val="002060"/>
                </a:solidFill>
              </a:rPr>
              <a:t>3</a:t>
            </a:r>
            <a:r>
              <a:rPr lang="zh-CN" altLang="en-US" sz="2400" dirty="0">
                <a:solidFill>
                  <a:srgbClr val="002060"/>
                </a:solidFill>
              </a:rPr>
              <a:t>月</a:t>
            </a:r>
            <a:r>
              <a:rPr lang="en-US" altLang="zh-CN" sz="2400" dirty="0">
                <a:solidFill>
                  <a:srgbClr val="002060"/>
                </a:solidFill>
              </a:rPr>
              <a:t>10</a:t>
            </a:r>
            <a:r>
              <a:rPr lang="zh-CN" altLang="en-US" sz="2400" dirty="0">
                <a:solidFill>
                  <a:srgbClr val="002060"/>
                </a:solidFill>
              </a:rPr>
              <a:t>日、华东某发电厂</a:t>
            </a:r>
            <a:r>
              <a:rPr lang="en-US" altLang="zh-CN" sz="2400" dirty="0">
                <a:solidFill>
                  <a:srgbClr val="002060"/>
                </a:solidFill>
              </a:rPr>
              <a:t>13</a:t>
            </a:r>
            <a:r>
              <a:rPr lang="zh-CN" altLang="en-US" sz="2400" dirty="0">
                <a:solidFill>
                  <a:srgbClr val="002060"/>
                </a:solidFill>
              </a:rPr>
              <a:t>号</a:t>
            </a:r>
            <a:r>
              <a:rPr lang="en-US" altLang="zh-CN" sz="2400" dirty="0">
                <a:solidFill>
                  <a:srgbClr val="002060"/>
                </a:solidFill>
              </a:rPr>
              <a:t>300MW</a:t>
            </a:r>
            <a:r>
              <a:rPr lang="zh-CN" altLang="en-US" sz="2400" dirty="0">
                <a:solidFill>
                  <a:srgbClr val="002060"/>
                </a:solidFill>
              </a:rPr>
              <a:t>双水内冷发电机湿度仪报警，检查发电机第三组空冷器大量滴水，立即停用，之后又发现</a:t>
            </a:r>
            <a:r>
              <a:rPr lang="en-US" altLang="zh-CN" sz="2400" dirty="0">
                <a:solidFill>
                  <a:srgbClr val="002060"/>
                </a:solidFill>
              </a:rPr>
              <a:t>1</a:t>
            </a:r>
            <a:r>
              <a:rPr lang="zh-CN" altLang="en-US" sz="2400" dirty="0">
                <a:solidFill>
                  <a:srgbClr val="002060"/>
                </a:solidFill>
              </a:rPr>
              <a:t>、</a:t>
            </a:r>
            <a:r>
              <a:rPr lang="en-US" altLang="zh-CN" sz="2400" dirty="0">
                <a:solidFill>
                  <a:srgbClr val="002060"/>
                </a:solidFill>
              </a:rPr>
              <a:t>4</a:t>
            </a:r>
            <a:r>
              <a:rPr lang="zh-CN" altLang="en-US" sz="2400" dirty="0">
                <a:solidFill>
                  <a:srgbClr val="002060"/>
                </a:solidFill>
              </a:rPr>
              <a:t>、</a:t>
            </a:r>
            <a:r>
              <a:rPr lang="en-US" altLang="zh-CN" sz="2400" dirty="0">
                <a:solidFill>
                  <a:srgbClr val="002060"/>
                </a:solidFill>
              </a:rPr>
              <a:t>6</a:t>
            </a:r>
            <a:r>
              <a:rPr lang="zh-CN" altLang="en-US" sz="2400" dirty="0">
                <a:solidFill>
                  <a:srgbClr val="002060"/>
                </a:solidFill>
              </a:rPr>
              <a:t>、</a:t>
            </a:r>
            <a:r>
              <a:rPr lang="en-US" altLang="zh-CN" sz="2400" dirty="0">
                <a:solidFill>
                  <a:srgbClr val="002060"/>
                </a:solidFill>
              </a:rPr>
              <a:t>7</a:t>
            </a:r>
            <a:r>
              <a:rPr lang="zh-CN" altLang="en-US" sz="2400" dirty="0">
                <a:solidFill>
                  <a:srgbClr val="002060"/>
                </a:solidFill>
              </a:rPr>
              <a:t>组空冷器均有不同程度的滴水。</a:t>
            </a:r>
            <a:r>
              <a:rPr lang="en-US" altLang="zh-CN" sz="2400" dirty="0">
                <a:solidFill>
                  <a:srgbClr val="002060"/>
                </a:solidFill>
              </a:rPr>
              <a:t>17</a:t>
            </a:r>
            <a:r>
              <a:rPr lang="zh-CN" altLang="en-US" sz="2400" dirty="0">
                <a:solidFill>
                  <a:srgbClr val="002060"/>
                </a:solidFill>
              </a:rPr>
              <a:t>时</a:t>
            </a:r>
            <a:r>
              <a:rPr lang="en-US" altLang="zh-CN" sz="2400" dirty="0">
                <a:solidFill>
                  <a:srgbClr val="002060"/>
                </a:solidFill>
              </a:rPr>
              <a:t>52</a:t>
            </a:r>
            <a:r>
              <a:rPr lang="zh-CN" altLang="en-US" sz="2400" dirty="0">
                <a:solidFill>
                  <a:srgbClr val="002060"/>
                </a:solidFill>
              </a:rPr>
              <a:t>分</a:t>
            </a:r>
            <a:r>
              <a:rPr lang="en-US" altLang="zh-CN" sz="2400" dirty="0">
                <a:solidFill>
                  <a:srgbClr val="002060"/>
                </a:solidFill>
              </a:rPr>
              <a:t>13</a:t>
            </a:r>
            <a:r>
              <a:rPr lang="zh-CN" altLang="en-US" sz="2400" dirty="0">
                <a:solidFill>
                  <a:srgbClr val="002060"/>
                </a:solidFill>
              </a:rPr>
              <a:t>号发电机内一声巨响，差动保护动作，定子接地报警显示，发电机窥视孔有机玻璃炸碎，向外喷烟并伴有火花飞出。设备损坏情况：发电机三相出口引线短路，铜管烧穿喷水，部分定子线棒绝缘损坏，导线裸露。定子空芯铜管烧断</a:t>
            </a:r>
            <a:r>
              <a:rPr lang="en-US" altLang="zh-CN" sz="2400" dirty="0">
                <a:solidFill>
                  <a:srgbClr val="002060"/>
                </a:solidFill>
              </a:rPr>
              <a:t>1 2</a:t>
            </a:r>
            <a:r>
              <a:rPr lang="zh-CN" altLang="en-US" sz="2400" dirty="0">
                <a:solidFill>
                  <a:srgbClr val="002060"/>
                </a:solidFill>
              </a:rPr>
              <a:t>根。发电机励磁机侧大端盖变形，加强筋导风圈裂纹，小端盖严重损坏。</a:t>
            </a:r>
            <a:endParaRPr lang="zh-CN" altLang="en-US" sz="2400" dirty="0">
              <a:solidFill>
                <a:srgbClr val="002060"/>
              </a:solidFill>
            </a:endParaRPr>
          </a:p>
          <a:p>
            <a:pPr>
              <a:buNone/>
            </a:pPr>
            <a:r>
              <a:rPr lang="zh-CN" altLang="en-US" sz="2400" dirty="0">
                <a:solidFill>
                  <a:srgbClr val="002060"/>
                </a:solidFill>
              </a:rPr>
              <a:t>       ⑷</a:t>
            </a:r>
            <a:r>
              <a:rPr lang="en-US" altLang="zh-CN" sz="2400" dirty="0">
                <a:solidFill>
                  <a:srgbClr val="002060"/>
                </a:solidFill>
              </a:rPr>
              <a:t>1988</a:t>
            </a:r>
            <a:r>
              <a:rPr lang="zh-CN" altLang="en-US" sz="2400" dirty="0">
                <a:solidFill>
                  <a:srgbClr val="002060"/>
                </a:solidFill>
              </a:rPr>
              <a:t>年</a:t>
            </a:r>
            <a:r>
              <a:rPr lang="en-US" altLang="zh-CN" sz="2400" dirty="0">
                <a:solidFill>
                  <a:srgbClr val="002060"/>
                </a:solidFill>
              </a:rPr>
              <a:t>2</a:t>
            </a:r>
            <a:r>
              <a:rPr lang="zh-CN" altLang="en-US" sz="2400" dirty="0">
                <a:solidFill>
                  <a:srgbClr val="002060"/>
                </a:solidFill>
              </a:rPr>
              <a:t>月</a:t>
            </a:r>
            <a:r>
              <a:rPr lang="en-US" altLang="zh-CN" sz="2400" dirty="0">
                <a:solidFill>
                  <a:srgbClr val="002060"/>
                </a:solidFill>
              </a:rPr>
              <a:t>24</a:t>
            </a:r>
            <a:r>
              <a:rPr lang="zh-CN" altLang="en-US" sz="2400" dirty="0">
                <a:solidFill>
                  <a:srgbClr val="002060"/>
                </a:solidFill>
              </a:rPr>
              <a:t>日</a:t>
            </a:r>
            <a:r>
              <a:rPr lang="en-US" altLang="zh-CN" sz="2400" dirty="0">
                <a:solidFill>
                  <a:srgbClr val="002060"/>
                </a:solidFill>
              </a:rPr>
              <a:t>9</a:t>
            </a:r>
            <a:r>
              <a:rPr lang="zh-CN" altLang="en-US" sz="2400" dirty="0">
                <a:solidFill>
                  <a:srgbClr val="002060"/>
                </a:solidFill>
              </a:rPr>
              <a:t>时</a:t>
            </a:r>
            <a:r>
              <a:rPr lang="en-US" altLang="zh-CN" sz="2400" dirty="0">
                <a:solidFill>
                  <a:srgbClr val="002060"/>
                </a:solidFill>
              </a:rPr>
              <a:t>58</a:t>
            </a:r>
            <a:r>
              <a:rPr lang="zh-CN" altLang="en-US" sz="2400" dirty="0">
                <a:solidFill>
                  <a:srgbClr val="002060"/>
                </a:solidFill>
              </a:rPr>
              <a:t>分，神头第一发电厂</a:t>
            </a:r>
            <a:r>
              <a:rPr lang="en-US" altLang="zh-CN" sz="2400" dirty="0">
                <a:solidFill>
                  <a:srgbClr val="002060"/>
                </a:solidFill>
              </a:rPr>
              <a:t>#5</a:t>
            </a:r>
            <a:r>
              <a:rPr lang="zh-CN" altLang="en-US" sz="2400" dirty="0">
                <a:solidFill>
                  <a:srgbClr val="002060"/>
                </a:solidFill>
              </a:rPr>
              <a:t>机停机中</a:t>
            </a:r>
            <a:r>
              <a:rPr lang="en-US" altLang="zh-CN" sz="2400" dirty="0">
                <a:solidFill>
                  <a:srgbClr val="002060"/>
                </a:solidFill>
              </a:rPr>
              <a:t>B</a:t>
            </a:r>
            <a:r>
              <a:rPr lang="zh-CN" altLang="en-US" sz="2400" dirty="0">
                <a:solidFill>
                  <a:srgbClr val="002060"/>
                </a:solidFill>
              </a:rPr>
              <a:t>相开关断不开，产生负序电流烧发电机转子，被迫抽转子检查。经处理于</a:t>
            </a:r>
            <a:r>
              <a:rPr lang="en-US" altLang="zh-CN" sz="2400" dirty="0">
                <a:solidFill>
                  <a:srgbClr val="002060"/>
                </a:solidFill>
              </a:rPr>
              <a:t>3</a:t>
            </a:r>
            <a:r>
              <a:rPr lang="zh-CN" altLang="en-US" sz="2400" dirty="0">
                <a:solidFill>
                  <a:srgbClr val="002060"/>
                </a:solidFill>
              </a:rPr>
              <a:t>月</a:t>
            </a:r>
            <a:r>
              <a:rPr lang="en-US" altLang="zh-CN" sz="2400" dirty="0">
                <a:solidFill>
                  <a:srgbClr val="002060"/>
                </a:solidFill>
              </a:rPr>
              <a:t>14</a:t>
            </a:r>
            <a:r>
              <a:rPr lang="zh-CN" altLang="en-US" sz="2400" dirty="0">
                <a:solidFill>
                  <a:srgbClr val="002060"/>
                </a:solidFill>
              </a:rPr>
              <a:t>日</a:t>
            </a:r>
            <a:r>
              <a:rPr lang="en-US" altLang="zh-CN" sz="2400" dirty="0">
                <a:solidFill>
                  <a:srgbClr val="002060"/>
                </a:solidFill>
              </a:rPr>
              <a:t>1 5</a:t>
            </a:r>
            <a:r>
              <a:rPr lang="zh-CN" altLang="en-US" sz="2400" dirty="0">
                <a:solidFill>
                  <a:srgbClr val="002060"/>
                </a:solidFill>
              </a:rPr>
              <a:t>时</a:t>
            </a:r>
            <a:r>
              <a:rPr lang="en-US" altLang="zh-CN" sz="2400" dirty="0">
                <a:solidFill>
                  <a:srgbClr val="002060"/>
                </a:solidFill>
              </a:rPr>
              <a:t>56</a:t>
            </a:r>
            <a:r>
              <a:rPr lang="zh-CN" altLang="en-US" sz="2400" dirty="0">
                <a:solidFill>
                  <a:srgbClr val="002060"/>
                </a:solidFill>
              </a:rPr>
              <a:t>分并网。事故原因分析：</a:t>
            </a:r>
            <a:r>
              <a:rPr lang="en-US" altLang="zh-CN" sz="2400" dirty="0">
                <a:solidFill>
                  <a:srgbClr val="002060"/>
                </a:solidFill>
              </a:rPr>
              <a:t>5005</a:t>
            </a:r>
            <a:r>
              <a:rPr lang="zh-CN" altLang="en-US" sz="2400" dirty="0">
                <a:solidFill>
                  <a:srgbClr val="002060"/>
                </a:solidFill>
              </a:rPr>
              <a:t>开关</a:t>
            </a:r>
            <a:r>
              <a:rPr lang="en-US" altLang="zh-CN" sz="2400" dirty="0">
                <a:solidFill>
                  <a:srgbClr val="002060"/>
                </a:solidFill>
              </a:rPr>
              <a:t>B</a:t>
            </a:r>
            <a:r>
              <a:rPr lang="zh-CN" altLang="en-US" sz="2400" dirty="0">
                <a:solidFill>
                  <a:srgbClr val="002060"/>
                </a:solidFill>
              </a:rPr>
              <a:t>相开关两套掉闸限流电阻都饶；致使</a:t>
            </a:r>
            <a:r>
              <a:rPr lang="en-US" altLang="zh-CN" sz="2400" dirty="0">
                <a:solidFill>
                  <a:srgbClr val="002060"/>
                </a:solidFill>
              </a:rPr>
              <a:t>B</a:t>
            </a:r>
            <a:r>
              <a:rPr lang="zh-CN" altLang="en-US" sz="2400" dirty="0">
                <a:solidFill>
                  <a:srgbClr val="002060"/>
                </a:solidFill>
              </a:rPr>
              <a:t>相开关未断开</a:t>
            </a:r>
            <a:r>
              <a:rPr lang="en-US" altLang="zh-CN" sz="2400" dirty="0">
                <a:solidFill>
                  <a:srgbClr val="002060"/>
                </a:solidFill>
              </a:rPr>
              <a:t>,</a:t>
            </a:r>
            <a:r>
              <a:rPr lang="zh-CN" altLang="en-US" sz="2400" dirty="0">
                <a:solidFill>
                  <a:srgbClr val="002060"/>
                </a:solidFill>
              </a:rPr>
              <a:t>产生负序电流烧转子。</a:t>
            </a:r>
            <a:endParaRPr lang="zh-CN" altLang="en-US" sz="2400" dirty="0">
              <a:solidFill>
                <a:srgbClr val="002060"/>
              </a:solidFill>
            </a:endParaRPr>
          </a:p>
        </p:txBody>
      </p:sp>
    </p:spTree>
  </p:cSld>
  <p:clrMapOvr>
    <a:masterClrMapping/>
  </p:clrMapOvr>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31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031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0310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0310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002060"/>
                </a:solidFill>
              </a:rPr>
              <a:t>⑸</a:t>
            </a:r>
            <a:r>
              <a:rPr lang="en-US" altLang="zh-CN" sz="2400" dirty="0">
                <a:solidFill>
                  <a:srgbClr val="002060"/>
                </a:solidFill>
              </a:rPr>
              <a:t>1986</a:t>
            </a:r>
            <a:r>
              <a:rPr lang="zh-CN" altLang="en-US" sz="2400" dirty="0">
                <a:solidFill>
                  <a:srgbClr val="002060"/>
                </a:solidFill>
              </a:rPr>
              <a:t>年</a:t>
            </a:r>
            <a:r>
              <a:rPr lang="en-US" altLang="zh-CN" sz="2400" dirty="0">
                <a:solidFill>
                  <a:srgbClr val="002060"/>
                </a:solidFill>
              </a:rPr>
              <a:t>4</a:t>
            </a:r>
            <a:r>
              <a:rPr lang="zh-CN" altLang="en-US" sz="2400" dirty="0">
                <a:solidFill>
                  <a:srgbClr val="002060"/>
                </a:solidFill>
              </a:rPr>
              <a:t>月</a:t>
            </a:r>
            <a:r>
              <a:rPr lang="en-US" altLang="zh-CN" sz="2400" dirty="0">
                <a:solidFill>
                  <a:srgbClr val="002060"/>
                </a:solidFill>
              </a:rPr>
              <a:t>19</a:t>
            </a:r>
            <a:r>
              <a:rPr lang="zh-CN" altLang="en-US" sz="2400" dirty="0">
                <a:solidFill>
                  <a:srgbClr val="002060"/>
                </a:solidFill>
              </a:rPr>
              <a:t>日，山西某发电厂在</a:t>
            </a:r>
            <a:r>
              <a:rPr lang="en-US" altLang="zh-CN" sz="2400" dirty="0">
                <a:solidFill>
                  <a:srgbClr val="002060"/>
                </a:solidFill>
              </a:rPr>
              <a:t>3</a:t>
            </a:r>
            <a:r>
              <a:rPr lang="zh-CN" altLang="en-US" sz="2400" dirty="0">
                <a:solidFill>
                  <a:srgbClr val="002060"/>
                </a:solidFill>
              </a:rPr>
              <a:t>号机小修后的绝缘测定时发现发电机定、转子绝缘降低，但在未查明原因的情况下，经有关领导同意，机组起动并网运行。在并网</a:t>
            </a:r>
            <a:r>
              <a:rPr lang="en-US" altLang="zh-CN" sz="2400" dirty="0">
                <a:solidFill>
                  <a:srgbClr val="002060"/>
                </a:solidFill>
              </a:rPr>
              <a:t>3</a:t>
            </a:r>
            <a:r>
              <a:rPr lang="zh-CN" altLang="en-US" sz="2400" dirty="0">
                <a:solidFill>
                  <a:srgbClr val="002060"/>
                </a:solidFill>
              </a:rPr>
              <a:t>天后，机组开始振动加大，发电机两侧轴承、密封瓦被磁化，机组被迫停机解列。停机后抽转子检查转子励磁机侧护环下第</a:t>
            </a:r>
            <a:r>
              <a:rPr lang="en-US" altLang="zh-CN" sz="2400" dirty="0">
                <a:solidFill>
                  <a:srgbClr val="002060"/>
                </a:solidFill>
              </a:rPr>
              <a:t>3</a:t>
            </a:r>
            <a:r>
              <a:rPr lang="zh-CN" altLang="en-US" sz="2400" dirty="0">
                <a:solidFill>
                  <a:srgbClr val="002060"/>
                </a:solidFill>
              </a:rPr>
              <a:t>、</a:t>
            </a:r>
            <a:r>
              <a:rPr lang="en-US" altLang="zh-CN" sz="2400" dirty="0">
                <a:solidFill>
                  <a:srgbClr val="002060"/>
                </a:solidFill>
              </a:rPr>
              <a:t>4</a:t>
            </a:r>
            <a:r>
              <a:rPr lang="zh-CN" altLang="en-US" sz="2400" dirty="0">
                <a:solidFill>
                  <a:srgbClr val="002060"/>
                </a:solidFill>
              </a:rPr>
              <a:t>槽的引线短路</a:t>
            </a:r>
            <a:r>
              <a:rPr lang="en-US" altLang="zh-CN" sz="2400" dirty="0">
                <a:solidFill>
                  <a:srgbClr val="002060"/>
                </a:solidFill>
              </a:rPr>
              <a:t>;</a:t>
            </a:r>
            <a:r>
              <a:rPr lang="zh-CN" altLang="en-US" sz="2400" dirty="0">
                <a:solidFill>
                  <a:srgbClr val="002060"/>
                </a:solidFill>
              </a:rPr>
              <a:t>导线已与护环相通并局部烧坏，护环内侧有一半径</a:t>
            </a:r>
            <a:r>
              <a:rPr lang="en-US" altLang="zh-CN" sz="2400" dirty="0">
                <a:solidFill>
                  <a:srgbClr val="002060"/>
                </a:solidFill>
              </a:rPr>
              <a:t>50mm</a:t>
            </a:r>
            <a:r>
              <a:rPr lang="zh-CN" altLang="en-US" sz="2400" dirty="0">
                <a:solidFill>
                  <a:srgbClr val="002060"/>
                </a:solidFill>
              </a:rPr>
              <a:t>圆面被烧损且有裂纹，护环已不能使用是发电机转子接地的直接原因。发电机定、转子绝缘下降的原因是发电机进水。该机在抽真空充氢时，汽机凝汽器已灌满水，由于两侧空气门不严，抽真空时，形成负压，凝汽器内的水被抽人抽真空系统的管道。当抽真空完毕后，开启补氢门时，氢气将管道中的水带入发电机内，使发电机定、转转子受潮。</a:t>
            </a:r>
            <a:endParaRPr lang="zh-CN" altLang="en-US" sz="2400" dirty="0">
              <a:solidFill>
                <a:srgbClr val="002060"/>
              </a:solidFill>
            </a:endParaRPr>
          </a:p>
        </p:txBody>
      </p:sp>
    </p:spTree>
  </p:cSld>
  <p:clrMapOvr>
    <a:masterClrMapping/>
  </p:clrMapOvr>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41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041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0413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0413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⑹</a:t>
            </a:r>
            <a:r>
              <a:rPr lang="en-US" altLang="zh-CN" sz="2400" dirty="0">
                <a:solidFill>
                  <a:srgbClr val="002060"/>
                </a:solidFill>
              </a:rPr>
              <a:t>1991</a:t>
            </a:r>
            <a:r>
              <a:rPr lang="zh-CN" altLang="en-US" sz="2400" dirty="0">
                <a:solidFill>
                  <a:srgbClr val="002060"/>
                </a:solidFill>
              </a:rPr>
              <a:t>年</a:t>
            </a:r>
            <a:r>
              <a:rPr lang="en-US" altLang="zh-CN" sz="2400" dirty="0">
                <a:solidFill>
                  <a:srgbClr val="002060"/>
                </a:solidFill>
              </a:rPr>
              <a:t>9</a:t>
            </a:r>
            <a:r>
              <a:rPr lang="zh-CN" altLang="en-US" sz="2400" dirty="0">
                <a:solidFill>
                  <a:srgbClr val="002060"/>
                </a:solidFill>
              </a:rPr>
              <a:t>月</a:t>
            </a:r>
            <a:r>
              <a:rPr lang="en-US" altLang="zh-CN" sz="2400" dirty="0">
                <a:solidFill>
                  <a:srgbClr val="002060"/>
                </a:solidFill>
              </a:rPr>
              <a:t>29</a:t>
            </a:r>
            <a:r>
              <a:rPr lang="zh-CN" altLang="en-US" sz="2400" dirty="0">
                <a:solidFill>
                  <a:srgbClr val="002060"/>
                </a:solidFill>
              </a:rPr>
              <a:t>日，神头一电厂</a:t>
            </a:r>
            <a:r>
              <a:rPr lang="en-US" altLang="zh-CN" sz="2400" dirty="0">
                <a:solidFill>
                  <a:srgbClr val="002060"/>
                </a:solidFill>
              </a:rPr>
              <a:t>#5</a:t>
            </a:r>
            <a:r>
              <a:rPr lang="zh-CN" altLang="en-US" sz="2400" dirty="0">
                <a:solidFill>
                  <a:srgbClr val="002060"/>
                </a:solidFill>
              </a:rPr>
              <a:t>发电机大修后并网，发生定子电压三相不平衡，发电机转子挠度满表，轴振动增大</a:t>
            </a:r>
            <a:r>
              <a:rPr lang="en-US" altLang="zh-CN" sz="2400" dirty="0">
                <a:solidFill>
                  <a:srgbClr val="002060"/>
                </a:solidFill>
              </a:rPr>
              <a:t>,</a:t>
            </a:r>
            <a:r>
              <a:rPr lang="zh-CN" altLang="en-US" sz="2400" dirty="0">
                <a:solidFill>
                  <a:srgbClr val="002060"/>
                </a:solidFill>
              </a:rPr>
              <a:t>七、八瓦处冒烟并伴随有放电声，停机后检查发现励侧九瓦处油管连接法兰螺丝烧化，发电机七瓦处大轴接地刷辩烧断。抽转子后检查发现转子线圈有两处匝间短路，定子铁芯励侧端部和通风孔中发现熔渣，四瓦、九瓦、十瓦不同程度放电烧坏。于</a:t>
            </a:r>
            <a:r>
              <a:rPr lang="en-US" altLang="zh-CN" sz="2400" dirty="0">
                <a:solidFill>
                  <a:srgbClr val="002060"/>
                </a:solidFill>
              </a:rPr>
              <a:t>12</a:t>
            </a:r>
            <a:r>
              <a:rPr lang="zh-CN" altLang="en-US" sz="2400" dirty="0">
                <a:solidFill>
                  <a:srgbClr val="002060"/>
                </a:solidFill>
              </a:rPr>
              <a:t>月</a:t>
            </a:r>
            <a:r>
              <a:rPr lang="en-US" altLang="zh-CN" sz="2400" dirty="0">
                <a:solidFill>
                  <a:srgbClr val="002060"/>
                </a:solidFill>
              </a:rPr>
              <a:t>18</a:t>
            </a:r>
            <a:r>
              <a:rPr lang="zh-CN" altLang="en-US" sz="2400" dirty="0">
                <a:solidFill>
                  <a:srgbClr val="002060"/>
                </a:solidFill>
              </a:rPr>
              <a:t>日将发电机定子铁芯运往北京重型电机厂进行拆卸解体处理。</a:t>
            </a:r>
            <a:endParaRPr lang="zh-CN" altLang="en-US" sz="2400" dirty="0">
              <a:solidFill>
                <a:srgbClr val="002060"/>
              </a:solidFill>
            </a:endParaRPr>
          </a:p>
          <a:p>
            <a:pPr>
              <a:buNone/>
            </a:pPr>
            <a:r>
              <a:rPr lang="zh-CN" altLang="en-US" sz="2400" dirty="0">
                <a:solidFill>
                  <a:srgbClr val="002060"/>
                </a:solidFill>
              </a:rPr>
              <a:t>       ⑺</a:t>
            </a:r>
            <a:r>
              <a:rPr lang="en-US" altLang="zh-CN" sz="2400" dirty="0">
                <a:solidFill>
                  <a:srgbClr val="002060"/>
                </a:solidFill>
              </a:rPr>
              <a:t>1994</a:t>
            </a:r>
            <a:r>
              <a:rPr lang="zh-CN" altLang="en-US" sz="2400" dirty="0">
                <a:solidFill>
                  <a:srgbClr val="002060"/>
                </a:solidFill>
              </a:rPr>
              <a:t>年</a:t>
            </a:r>
            <a:r>
              <a:rPr lang="en-US" altLang="zh-CN" sz="2400" dirty="0">
                <a:solidFill>
                  <a:srgbClr val="002060"/>
                </a:solidFill>
              </a:rPr>
              <a:t>1</a:t>
            </a:r>
            <a:r>
              <a:rPr lang="zh-CN" altLang="en-US" sz="2400" dirty="0">
                <a:solidFill>
                  <a:srgbClr val="002060"/>
                </a:solidFill>
              </a:rPr>
              <a:t>月</a:t>
            </a:r>
            <a:r>
              <a:rPr lang="en-US" altLang="zh-CN" sz="2400" dirty="0">
                <a:solidFill>
                  <a:srgbClr val="002060"/>
                </a:solidFill>
              </a:rPr>
              <a:t>5</a:t>
            </a:r>
            <a:r>
              <a:rPr lang="zh-CN" altLang="en-US" sz="2400" dirty="0">
                <a:solidFill>
                  <a:srgbClr val="002060"/>
                </a:solidFill>
              </a:rPr>
              <a:t>日，东北某发电厂</a:t>
            </a:r>
            <a:r>
              <a:rPr lang="en-US" altLang="zh-CN" sz="2400" dirty="0">
                <a:solidFill>
                  <a:srgbClr val="002060"/>
                </a:solidFill>
              </a:rPr>
              <a:t>2</a:t>
            </a:r>
            <a:r>
              <a:rPr lang="zh-CN" altLang="en-US" sz="2400" dirty="0">
                <a:solidFill>
                  <a:srgbClr val="002060"/>
                </a:solidFill>
              </a:rPr>
              <a:t>号发电机运行中纵、横差保护动作，停机检查发电机励磁机侧三处并头套烧损，</a:t>
            </a:r>
            <a:r>
              <a:rPr lang="en-US" altLang="zh-CN" sz="2400" dirty="0">
                <a:solidFill>
                  <a:srgbClr val="002060"/>
                </a:solidFill>
              </a:rPr>
              <a:t>4</a:t>
            </a:r>
            <a:r>
              <a:rPr lang="zh-CN" altLang="en-US" sz="2400" dirty="0">
                <a:solidFill>
                  <a:srgbClr val="002060"/>
                </a:solidFill>
              </a:rPr>
              <a:t>支线圈绝缘损坏，</a:t>
            </a:r>
            <a:r>
              <a:rPr lang="en-US" altLang="zh-CN" sz="2400" dirty="0">
                <a:solidFill>
                  <a:srgbClr val="002060"/>
                </a:solidFill>
              </a:rPr>
              <a:t>7</a:t>
            </a:r>
            <a:r>
              <a:rPr lang="zh-CN" altLang="en-US" sz="2400" dirty="0">
                <a:solidFill>
                  <a:srgbClr val="002060"/>
                </a:solidFill>
              </a:rPr>
              <a:t>支线棒在耐压试验时击穿。抢修共更换</a:t>
            </a:r>
            <a:r>
              <a:rPr lang="en-US" altLang="zh-CN" sz="2400" dirty="0">
                <a:solidFill>
                  <a:srgbClr val="002060"/>
                </a:solidFill>
              </a:rPr>
              <a:t>14</a:t>
            </a:r>
            <a:r>
              <a:rPr lang="zh-CN" altLang="en-US" sz="2400" dirty="0">
                <a:solidFill>
                  <a:srgbClr val="002060"/>
                </a:solidFill>
              </a:rPr>
              <a:t>支线棒。绝缘损坏的原因经分析是发电机内氢湿度长期超标运行引起的，氢气湿度超标原因主要是密封油系统泄漏，运行人员对氢压和密封油压调整不当。另一个原因是氢冷器漏泄，冷却水漏入发电机内。。</a:t>
            </a:r>
            <a:endParaRPr lang="zh-CN" altLang="en-US" sz="2400" dirty="0">
              <a:solidFill>
                <a:srgbClr val="002060"/>
              </a:solidFill>
            </a:endParaRPr>
          </a:p>
        </p:txBody>
      </p:sp>
    </p:spTree>
  </p:cSld>
  <p:clrMapOvr>
    <a:masterClrMapping/>
  </p:clrMapOvr>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51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051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0515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0515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C00000"/>
                </a:solidFill>
              </a:rPr>
              <a:t>（十二）防止分散控制系统失灵和热工保护拒动事故</a:t>
            </a:r>
            <a:endParaRPr lang="zh-CN" altLang="en-US" sz="2400" dirty="0">
              <a:solidFill>
                <a:srgbClr val="C00000"/>
              </a:solidFill>
            </a:endParaRPr>
          </a:p>
          <a:p>
            <a:pPr>
              <a:buNone/>
            </a:pPr>
            <a:r>
              <a:rPr lang="zh-CN" altLang="en-US" sz="2400" dirty="0">
                <a:solidFill>
                  <a:srgbClr val="C00000"/>
                </a:solidFill>
              </a:rPr>
              <a:t>        ⑴</a:t>
            </a:r>
            <a:r>
              <a:rPr lang="en-US" altLang="zh-CN" sz="2400" dirty="0">
                <a:solidFill>
                  <a:srgbClr val="C00000"/>
                </a:solidFill>
              </a:rPr>
              <a:t> 1997</a:t>
            </a:r>
            <a:r>
              <a:rPr lang="zh-CN" altLang="en-US" sz="2400" dirty="0">
                <a:solidFill>
                  <a:srgbClr val="C00000"/>
                </a:solidFill>
              </a:rPr>
              <a:t>年</a:t>
            </a:r>
            <a:r>
              <a:rPr lang="en-US" altLang="zh-CN" sz="2400" dirty="0">
                <a:solidFill>
                  <a:srgbClr val="C00000"/>
                </a:solidFill>
              </a:rPr>
              <a:t>2</a:t>
            </a:r>
            <a:r>
              <a:rPr lang="zh-CN" altLang="en-US" sz="2400" dirty="0">
                <a:solidFill>
                  <a:srgbClr val="C00000"/>
                </a:solidFill>
              </a:rPr>
              <a:t>月到</a:t>
            </a:r>
            <a:r>
              <a:rPr lang="en-US" altLang="zh-CN" sz="2400" dirty="0">
                <a:solidFill>
                  <a:srgbClr val="C00000"/>
                </a:solidFill>
              </a:rPr>
              <a:t>5</a:t>
            </a:r>
            <a:r>
              <a:rPr lang="zh-CN" altLang="en-US" sz="2400" dirty="0">
                <a:solidFill>
                  <a:srgbClr val="C00000"/>
                </a:solidFill>
              </a:rPr>
              <a:t>月期间，华东某发电厂发生分散控制系统</a:t>
            </a:r>
            <a:r>
              <a:rPr lang="en-US" altLang="zh-CN" sz="2400" dirty="0">
                <a:solidFill>
                  <a:srgbClr val="C00000"/>
                </a:solidFill>
              </a:rPr>
              <a:t>(T-ME/XP</a:t>
            </a:r>
            <a:r>
              <a:rPr lang="zh-CN" altLang="en-US" sz="2400" dirty="0">
                <a:solidFill>
                  <a:srgbClr val="C00000"/>
                </a:solidFill>
              </a:rPr>
              <a:t>系统</a:t>
            </a:r>
            <a:r>
              <a:rPr lang="en-US" altLang="zh-CN" sz="2400" dirty="0">
                <a:solidFill>
                  <a:srgbClr val="C00000"/>
                </a:solidFill>
              </a:rPr>
              <a:t>)</a:t>
            </a:r>
            <a:r>
              <a:rPr lang="zh-CN" altLang="en-US" sz="2400" dirty="0">
                <a:solidFill>
                  <a:srgbClr val="C00000"/>
                </a:solidFill>
              </a:rPr>
              <a:t>频繁故障和死机造成机组停运事故。台州电厂</a:t>
            </a:r>
            <a:r>
              <a:rPr lang="en-US" altLang="zh-CN" sz="2400" dirty="0">
                <a:solidFill>
                  <a:srgbClr val="C00000"/>
                </a:solidFill>
              </a:rPr>
              <a:t>7</a:t>
            </a:r>
            <a:r>
              <a:rPr lang="zh-CN" altLang="en-US" sz="2400" dirty="0">
                <a:solidFill>
                  <a:srgbClr val="C00000"/>
                </a:solidFill>
              </a:rPr>
              <a:t>、</a:t>
            </a:r>
            <a:r>
              <a:rPr lang="en-US" altLang="zh-CN" sz="2400" dirty="0">
                <a:solidFill>
                  <a:srgbClr val="C00000"/>
                </a:solidFill>
              </a:rPr>
              <a:t>8</a:t>
            </a:r>
            <a:r>
              <a:rPr lang="zh-CN" altLang="en-US" sz="2400" dirty="0">
                <a:solidFill>
                  <a:srgbClr val="C00000"/>
                </a:solidFill>
              </a:rPr>
              <a:t>号机组</a:t>
            </a:r>
            <a:r>
              <a:rPr lang="en-US" altLang="zh-CN" sz="2400" dirty="0">
                <a:solidFill>
                  <a:srgbClr val="C00000"/>
                </a:solidFill>
              </a:rPr>
              <a:t>(330MW)</a:t>
            </a:r>
            <a:r>
              <a:rPr lang="zh-CN" altLang="en-US" sz="2400" dirty="0">
                <a:solidFill>
                  <a:srgbClr val="C00000"/>
                </a:solidFill>
              </a:rPr>
              <a:t>，从</a:t>
            </a:r>
            <a:r>
              <a:rPr lang="en-US" altLang="zh-CN" sz="2400" dirty="0">
                <a:solidFill>
                  <a:srgbClr val="C00000"/>
                </a:solidFill>
              </a:rPr>
              <a:t>1997</a:t>
            </a:r>
            <a:r>
              <a:rPr lang="zh-CN" altLang="en-US" sz="2400" dirty="0">
                <a:solidFill>
                  <a:srgbClr val="C00000"/>
                </a:solidFill>
              </a:rPr>
              <a:t>年</a:t>
            </a:r>
            <a:r>
              <a:rPr lang="en-US" altLang="zh-CN" sz="2400" dirty="0">
                <a:solidFill>
                  <a:srgbClr val="C00000"/>
                </a:solidFill>
              </a:rPr>
              <a:t>2</a:t>
            </a:r>
            <a:r>
              <a:rPr lang="zh-CN" altLang="en-US" sz="2400" dirty="0">
                <a:solidFill>
                  <a:srgbClr val="C00000"/>
                </a:solidFill>
              </a:rPr>
              <a:t>月开始</a:t>
            </a:r>
            <a:r>
              <a:rPr lang="en-US" altLang="zh-CN" sz="2400" dirty="0">
                <a:solidFill>
                  <a:srgbClr val="C00000"/>
                </a:solidFill>
              </a:rPr>
              <a:t>7</a:t>
            </a:r>
            <a:r>
              <a:rPr lang="zh-CN" altLang="en-US" sz="2400" dirty="0">
                <a:solidFill>
                  <a:srgbClr val="C00000"/>
                </a:solidFill>
              </a:rPr>
              <a:t>号机组进入试生产至</a:t>
            </a:r>
            <a:r>
              <a:rPr lang="en-US" altLang="zh-CN" sz="2400" dirty="0">
                <a:solidFill>
                  <a:srgbClr val="C00000"/>
                </a:solidFill>
              </a:rPr>
              <a:t>1997</a:t>
            </a:r>
            <a:r>
              <a:rPr lang="zh-CN" altLang="en-US" sz="2400" dirty="0">
                <a:solidFill>
                  <a:srgbClr val="C00000"/>
                </a:solidFill>
              </a:rPr>
              <a:t>年</a:t>
            </a:r>
            <a:r>
              <a:rPr lang="en-US" altLang="zh-CN" sz="2400" dirty="0">
                <a:solidFill>
                  <a:srgbClr val="C00000"/>
                </a:solidFill>
              </a:rPr>
              <a:t>5</a:t>
            </a:r>
            <a:r>
              <a:rPr lang="zh-CN" altLang="en-US" sz="2400" dirty="0">
                <a:solidFill>
                  <a:srgbClr val="C00000"/>
                </a:solidFill>
              </a:rPr>
              <a:t>月，两台机组共发生</a:t>
            </a:r>
            <a:r>
              <a:rPr lang="en-US" altLang="zh-CN" sz="2400" dirty="0">
                <a:solidFill>
                  <a:srgbClr val="C00000"/>
                </a:solidFill>
              </a:rPr>
              <a:t>22</a:t>
            </a:r>
            <a:r>
              <a:rPr lang="zh-CN" altLang="en-US" sz="2400" dirty="0">
                <a:solidFill>
                  <a:srgbClr val="C00000"/>
                </a:solidFill>
              </a:rPr>
              <a:t>次</a:t>
            </a:r>
            <a:r>
              <a:rPr lang="en-US" altLang="zh-CN" sz="2400" dirty="0">
                <a:solidFill>
                  <a:srgbClr val="C00000"/>
                </a:solidFill>
              </a:rPr>
              <a:t>DCS</a:t>
            </a:r>
            <a:r>
              <a:rPr lang="zh-CN" altLang="en-US" sz="2400" dirty="0">
                <a:solidFill>
                  <a:srgbClr val="C00000"/>
                </a:solidFill>
              </a:rPr>
              <a:t>系统故障和死机，其中造成机组不正常跳闸</a:t>
            </a:r>
            <a:r>
              <a:rPr lang="en-US" altLang="zh-CN" sz="2400" dirty="0">
                <a:solidFill>
                  <a:srgbClr val="C00000"/>
                </a:solidFill>
              </a:rPr>
              <a:t>8</a:t>
            </a:r>
            <a:r>
              <a:rPr lang="zh-CN" altLang="en-US" sz="2400" dirty="0">
                <a:solidFill>
                  <a:srgbClr val="C00000"/>
                </a:solidFill>
              </a:rPr>
              <a:t>次。之后又发生多次操作画面故障（</a:t>
            </a:r>
            <a:r>
              <a:rPr lang="en-US" altLang="zh-CN" sz="2400" dirty="0">
                <a:solidFill>
                  <a:srgbClr val="C00000"/>
                </a:solidFill>
              </a:rPr>
              <a:t>8</a:t>
            </a:r>
            <a:r>
              <a:rPr lang="zh-CN" altLang="en-US" sz="2400" dirty="0">
                <a:solidFill>
                  <a:srgbClr val="C00000"/>
                </a:solidFill>
              </a:rPr>
              <a:t>号机组有两次发生全部</a:t>
            </a:r>
            <a:r>
              <a:rPr lang="en-US" altLang="zh-CN" sz="2400" dirty="0">
                <a:solidFill>
                  <a:srgbClr val="C00000"/>
                </a:solidFill>
              </a:rPr>
              <a:t>6</a:t>
            </a:r>
            <a:r>
              <a:rPr lang="zh-CN" altLang="en-US" sz="2400" dirty="0">
                <a:solidFill>
                  <a:srgbClr val="C00000"/>
                </a:solidFill>
              </a:rPr>
              <a:t>台操作员站“黑屏”），其中</a:t>
            </a:r>
            <a:r>
              <a:rPr lang="en-US" altLang="zh-CN" sz="2400" dirty="0">
                <a:solidFill>
                  <a:srgbClr val="C00000"/>
                </a:solidFill>
              </a:rPr>
              <a:t>1</a:t>
            </a:r>
            <a:r>
              <a:rPr lang="zh-CN" altLang="en-US" sz="2400" dirty="0">
                <a:solidFill>
                  <a:srgbClr val="C00000"/>
                </a:solidFill>
              </a:rPr>
              <a:t>次造成</a:t>
            </a:r>
            <a:r>
              <a:rPr lang="en-US" altLang="zh-CN" sz="2400" dirty="0">
                <a:solidFill>
                  <a:srgbClr val="C00000"/>
                </a:solidFill>
              </a:rPr>
              <a:t>8</a:t>
            </a:r>
            <a:r>
              <a:rPr lang="zh-CN" altLang="en-US" sz="2400" dirty="0">
                <a:solidFill>
                  <a:srgbClr val="C00000"/>
                </a:solidFill>
              </a:rPr>
              <a:t>号机组不正常跳闸，严重威胁机组安全。</a:t>
            </a:r>
            <a:endParaRPr lang="zh-CN" altLang="en-US" sz="2400" dirty="0">
              <a:solidFill>
                <a:srgbClr val="C00000"/>
              </a:solidFill>
            </a:endParaRPr>
          </a:p>
          <a:p>
            <a:pPr>
              <a:buNone/>
            </a:pPr>
            <a:r>
              <a:rPr lang="zh-CN" altLang="en-US" sz="2400" dirty="0">
                <a:solidFill>
                  <a:srgbClr val="C00000"/>
                </a:solidFill>
              </a:rPr>
              <a:t>       ⑵</a:t>
            </a:r>
            <a:r>
              <a:rPr lang="en-US" altLang="zh-CN" sz="2400" dirty="0">
                <a:solidFill>
                  <a:srgbClr val="C00000"/>
                </a:solidFill>
              </a:rPr>
              <a:t>1996</a:t>
            </a:r>
            <a:r>
              <a:rPr lang="zh-CN" altLang="en-US" sz="2400" dirty="0">
                <a:solidFill>
                  <a:srgbClr val="C00000"/>
                </a:solidFill>
              </a:rPr>
              <a:t>年</a:t>
            </a:r>
            <a:r>
              <a:rPr lang="en-US" altLang="zh-CN" sz="2400" dirty="0">
                <a:solidFill>
                  <a:srgbClr val="C00000"/>
                </a:solidFill>
              </a:rPr>
              <a:t>3</a:t>
            </a:r>
            <a:r>
              <a:rPr lang="zh-CN" altLang="en-US" sz="2400" dirty="0">
                <a:solidFill>
                  <a:srgbClr val="C00000"/>
                </a:solidFill>
              </a:rPr>
              <a:t>月</a:t>
            </a:r>
            <a:r>
              <a:rPr lang="en-US" altLang="zh-CN" sz="2400" dirty="0">
                <a:solidFill>
                  <a:srgbClr val="C00000"/>
                </a:solidFill>
              </a:rPr>
              <a:t>13</a:t>
            </a:r>
            <a:r>
              <a:rPr lang="zh-CN" altLang="en-US" sz="2400" dirty="0">
                <a:solidFill>
                  <a:srgbClr val="C00000"/>
                </a:solidFill>
              </a:rPr>
              <a:t>日，华北某</a:t>
            </a:r>
            <a:r>
              <a:rPr lang="zh-CN" altLang="en-US" sz="2400" dirty="0">
                <a:solidFill>
                  <a:srgbClr val="C00000"/>
                </a:solidFill>
              </a:rPr>
              <a:t>热电厂发生锅炉超压事故。在此次事故中，因“机跳炉”联锁未投，致使机组跳闸后锅炉燃料没有联动切断。</a:t>
            </a:r>
            <a:endParaRPr lang="zh-CN" altLang="en-US" sz="2400" dirty="0">
              <a:solidFill>
                <a:srgbClr val="C00000"/>
              </a:solidFill>
            </a:endParaRPr>
          </a:p>
        </p:txBody>
      </p:sp>
    </p:spTree>
  </p:cSld>
  <p:clrMapOvr>
    <a:masterClrMapping/>
  </p:clrMapOvr>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61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061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0618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0618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（十三）防止继电保护事故</a:t>
            </a:r>
            <a:endParaRPr lang="zh-CN" altLang="en-US" sz="2400" dirty="0">
              <a:solidFill>
                <a:srgbClr val="002060"/>
              </a:solidFill>
            </a:endParaRPr>
          </a:p>
          <a:p>
            <a:pPr>
              <a:buNone/>
            </a:pPr>
            <a:r>
              <a:rPr lang="zh-CN" altLang="en-US" sz="2400" dirty="0">
                <a:solidFill>
                  <a:srgbClr val="002060"/>
                </a:solidFill>
              </a:rPr>
              <a:t>       ⑴</a:t>
            </a:r>
            <a:r>
              <a:rPr lang="en-US" altLang="zh-CN" sz="2400" dirty="0">
                <a:solidFill>
                  <a:srgbClr val="002060"/>
                </a:solidFill>
              </a:rPr>
              <a:t>1985</a:t>
            </a:r>
            <a:r>
              <a:rPr lang="zh-CN" altLang="en-US" sz="2400" dirty="0">
                <a:solidFill>
                  <a:srgbClr val="002060"/>
                </a:solidFill>
              </a:rPr>
              <a:t>年</a:t>
            </a:r>
            <a:r>
              <a:rPr lang="en-US" altLang="zh-CN" sz="2400" dirty="0">
                <a:solidFill>
                  <a:srgbClr val="002060"/>
                </a:solidFill>
              </a:rPr>
              <a:t>9</a:t>
            </a:r>
            <a:r>
              <a:rPr lang="zh-CN" altLang="en-US" sz="2400" dirty="0">
                <a:solidFill>
                  <a:srgbClr val="002060"/>
                </a:solidFill>
              </a:rPr>
              <a:t>月</a:t>
            </a:r>
            <a:r>
              <a:rPr lang="en-US" altLang="zh-CN" sz="2400" dirty="0">
                <a:solidFill>
                  <a:srgbClr val="002060"/>
                </a:solidFill>
              </a:rPr>
              <a:t>9</a:t>
            </a:r>
            <a:r>
              <a:rPr lang="zh-CN" altLang="en-US" sz="2400" dirty="0">
                <a:solidFill>
                  <a:srgbClr val="002060"/>
                </a:solidFill>
              </a:rPr>
              <a:t>日，东北某发电厂发生</a:t>
            </a:r>
            <a:r>
              <a:rPr lang="en-US" altLang="zh-CN" sz="2400" dirty="0">
                <a:solidFill>
                  <a:srgbClr val="002060"/>
                </a:solidFill>
              </a:rPr>
              <a:t>2</a:t>
            </a:r>
            <a:r>
              <a:rPr lang="zh-CN" altLang="en-US" sz="2400" dirty="0">
                <a:solidFill>
                  <a:srgbClr val="002060"/>
                </a:solidFill>
              </a:rPr>
              <a:t>号炉甲排粉机启动时开关爆炸。因高压备用变压器差动保护定值整定值偏低，造成高压备用变压器差动保护动作，</a:t>
            </a:r>
            <a:r>
              <a:rPr lang="en-US" altLang="zh-CN" sz="2400" dirty="0">
                <a:solidFill>
                  <a:srgbClr val="002060"/>
                </a:solidFill>
              </a:rPr>
              <a:t>6kV</a:t>
            </a:r>
            <a:r>
              <a:rPr lang="zh-CN" altLang="en-US" sz="2400" dirty="0">
                <a:solidFill>
                  <a:srgbClr val="002060"/>
                </a:solidFill>
              </a:rPr>
              <a:t>Ⅱ段厂用电源中断，影响到全厂循环水电源中断，事故扩大到全厂停电。</a:t>
            </a:r>
            <a:endParaRPr lang="zh-CN" altLang="en-US" sz="2400" dirty="0">
              <a:solidFill>
                <a:srgbClr val="002060"/>
              </a:solidFill>
            </a:endParaRPr>
          </a:p>
          <a:p>
            <a:pPr>
              <a:buNone/>
            </a:pPr>
            <a:r>
              <a:rPr lang="zh-CN" altLang="en-US" sz="2400" dirty="0">
                <a:solidFill>
                  <a:srgbClr val="002060"/>
                </a:solidFill>
              </a:rPr>
              <a:t>       ⑵</a:t>
            </a:r>
            <a:r>
              <a:rPr lang="en-US" altLang="zh-CN" sz="2400" dirty="0">
                <a:solidFill>
                  <a:srgbClr val="002060"/>
                </a:solidFill>
              </a:rPr>
              <a:t>1989</a:t>
            </a:r>
            <a:r>
              <a:rPr lang="zh-CN" altLang="en-US" sz="2400" dirty="0">
                <a:solidFill>
                  <a:srgbClr val="002060"/>
                </a:solidFill>
              </a:rPr>
              <a:t>年</a:t>
            </a:r>
            <a:r>
              <a:rPr lang="en-US" altLang="zh-CN" sz="2400" dirty="0">
                <a:solidFill>
                  <a:srgbClr val="002060"/>
                </a:solidFill>
              </a:rPr>
              <a:t>1</a:t>
            </a:r>
            <a:r>
              <a:rPr lang="zh-CN" altLang="en-US" sz="2400" dirty="0">
                <a:solidFill>
                  <a:srgbClr val="002060"/>
                </a:solidFill>
              </a:rPr>
              <a:t>月</a:t>
            </a:r>
            <a:r>
              <a:rPr lang="en-US" altLang="zh-CN" sz="2400" dirty="0">
                <a:solidFill>
                  <a:srgbClr val="002060"/>
                </a:solidFill>
              </a:rPr>
              <a:t>2</a:t>
            </a:r>
            <a:r>
              <a:rPr lang="zh-CN" altLang="en-US" sz="2400" dirty="0">
                <a:solidFill>
                  <a:srgbClr val="002060"/>
                </a:solidFill>
              </a:rPr>
              <a:t>日，东北某发电厂</a:t>
            </a:r>
            <a:r>
              <a:rPr lang="en-US" altLang="zh-CN" sz="2400" dirty="0">
                <a:solidFill>
                  <a:srgbClr val="002060"/>
                </a:solidFill>
              </a:rPr>
              <a:t>5</a:t>
            </a:r>
            <a:r>
              <a:rPr lang="zh-CN" altLang="en-US" sz="2400" dirty="0">
                <a:solidFill>
                  <a:srgbClr val="002060"/>
                </a:solidFill>
              </a:rPr>
              <a:t>号机非全相保护误动，</a:t>
            </a:r>
            <a:r>
              <a:rPr lang="en-US" altLang="zh-CN" sz="2400" dirty="0">
                <a:solidFill>
                  <a:srgbClr val="002060"/>
                </a:solidFill>
              </a:rPr>
              <a:t>5</a:t>
            </a:r>
            <a:r>
              <a:rPr lang="zh-CN" altLang="en-US" sz="2400" dirty="0">
                <a:solidFill>
                  <a:srgbClr val="002060"/>
                </a:solidFill>
              </a:rPr>
              <a:t>号机变压器断路器</a:t>
            </a:r>
            <a:r>
              <a:rPr lang="en-US" altLang="zh-CN" sz="2400" dirty="0">
                <a:solidFill>
                  <a:srgbClr val="002060"/>
                </a:solidFill>
              </a:rPr>
              <a:t>B</a:t>
            </a:r>
            <a:r>
              <a:rPr lang="zh-CN" altLang="en-US" sz="2400" dirty="0">
                <a:solidFill>
                  <a:srgbClr val="002060"/>
                </a:solidFill>
              </a:rPr>
              <a:t>相没跳开，造成</a:t>
            </a:r>
            <a:r>
              <a:rPr lang="en-US" altLang="zh-CN" sz="2400" dirty="0">
                <a:solidFill>
                  <a:srgbClr val="002060"/>
                </a:solidFill>
              </a:rPr>
              <a:t>220kV</a:t>
            </a:r>
            <a:r>
              <a:rPr lang="zh-CN" altLang="en-US" sz="2400" dirty="0">
                <a:solidFill>
                  <a:srgbClr val="002060"/>
                </a:solidFill>
              </a:rPr>
              <a:t>母线非全相运行，引起</a:t>
            </a:r>
            <a:r>
              <a:rPr lang="en-US" altLang="zh-CN" sz="2400" dirty="0">
                <a:solidFill>
                  <a:srgbClr val="002060"/>
                </a:solidFill>
              </a:rPr>
              <a:t>3</a:t>
            </a:r>
            <a:r>
              <a:rPr lang="zh-CN" altLang="en-US" sz="2400" dirty="0">
                <a:solidFill>
                  <a:srgbClr val="002060"/>
                </a:solidFill>
              </a:rPr>
              <a:t>、</a:t>
            </a:r>
            <a:r>
              <a:rPr lang="en-US" altLang="zh-CN" sz="2400" dirty="0">
                <a:solidFill>
                  <a:srgbClr val="002060"/>
                </a:solidFill>
              </a:rPr>
              <a:t>5</a:t>
            </a:r>
            <a:r>
              <a:rPr lang="zh-CN" altLang="en-US" sz="2400" dirty="0">
                <a:solidFill>
                  <a:srgbClr val="002060"/>
                </a:solidFill>
              </a:rPr>
              <a:t>号机解列，多条</a:t>
            </a:r>
            <a:r>
              <a:rPr lang="en-US" altLang="zh-CN" sz="2400" dirty="0">
                <a:solidFill>
                  <a:srgbClr val="002060"/>
                </a:solidFill>
              </a:rPr>
              <a:t>220kV</a:t>
            </a:r>
            <a:r>
              <a:rPr lang="zh-CN" altLang="en-US" sz="2400" dirty="0">
                <a:solidFill>
                  <a:srgbClr val="002060"/>
                </a:solidFill>
              </a:rPr>
              <a:t>线路跳闸电网限电</a:t>
            </a:r>
            <a:r>
              <a:rPr lang="en-US" altLang="zh-CN" sz="2400" dirty="0">
                <a:solidFill>
                  <a:srgbClr val="002060"/>
                </a:solidFill>
              </a:rPr>
              <a:t>241MW</a:t>
            </a:r>
            <a:r>
              <a:rPr lang="zh-CN" altLang="en-US" sz="2400" dirty="0">
                <a:solidFill>
                  <a:srgbClr val="002060"/>
                </a:solidFill>
              </a:rPr>
              <a:t>。</a:t>
            </a:r>
            <a:endParaRPr lang="zh-CN" altLang="en-US" sz="2400" dirty="0">
              <a:solidFill>
                <a:srgbClr val="002060"/>
              </a:solidFill>
            </a:endParaRPr>
          </a:p>
          <a:p>
            <a:pPr>
              <a:buNone/>
            </a:pPr>
            <a:r>
              <a:rPr lang="zh-CN" altLang="en-US" sz="2400" dirty="0">
                <a:solidFill>
                  <a:srgbClr val="002060"/>
                </a:solidFill>
              </a:rPr>
              <a:t>       ⑶</a:t>
            </a:r>
            <a:r>
              <a:rPr lang="en-US" altLang="zh-CN" sz="2400" dirty="0">
                <a:solidFill>
                  <a:srgbClr val="002060"/>
                </a:solidFill>
              </a:rPr>
              <a:t>1998</a:t>
            </a:r>
            <a:r>
              <a:rPr lang="zh-CN" altLang="en-US" sz="2400" dirty="0">
                <a:solidFill>
                  <a:srgbClr val="002060"/>
                </a:solidFill>
              </a:rPr>
              <a:t>年</a:t>
            </a:r>
            <a:r>
              <a:rPr lang="en-US" altLang="zh-CN" sz="2400" dirty="0">
                <a:solidFill>
                  <a:srgbClr val="002060"/>
                </a:solidFill>
              </a:rPr>
              <a:t>8</a:t>
            </a:r>
            <a:r>
              <a:rPr lang="zh-CN" altLang="en-US" sz="2400" dirty="0">
                <a:solidFill>
                  <a:srgbClr val="002060"/>
                </a:solidFill>
              </a:rPr>
              <a:t>月</a:t>
            </a:r>
            <a:r>
              <a:rPr lang="en-US" altLang="zh-CN" sz="2400" dirty="0">
                <a:solidFill>
                  <a:srgbClr val="002060"/>
                </a:solidFill>
              </a:rPr>
              <a:t>17</a:t>
            </a:r>
            <a:r>
              <a:rPr lang="zh-CN" altLang="en-US" sz="2400" dirty="0">
                <a:solidFill>
                  <a:srgbClr val="002060"/>
                </a:solidFill>
              </a:rPr>
              <a:t>日，东北某电厂</a:t>
            </a:r>
            <a:r>
              <a:rPr lang="en-US" altLang="zh-CN" sz="2400" dirty="0">
                <a:solidFill>
                  <a:srgbClr val="002060"/>
                </a:solidFill>
              </a:rPr>
              <a:t>2</a:t>
            </a:r>
            <a:r>
              <a:rPr lang="zh-CN" altLang="en-US" sz="2400" dirty="0">
                <a:solidFill>
                  <a:srgbClr val="002060"/>
                </a:solidFill>
              </a:rPr>
              <a:t>号机组检修，继电保护人员在对</a:t>
            </a:r>
            <a:r>
              <a:rPr lang="en-US" altLang="zh-CN" sz="2400" dirty="0">
                <a:solidFill>
                  <a:srgbClr val="002060"/>
                </a:solidFill>
              </a:rPr>
              <a:t>2</a:t>
            </a:r>
            <a:r>
              <a:rPr lang="zh-CN" altLang="en-US" sz="2400" dirty="0">
                <a:solidFill>
                  <a:srgbClr val="002060"/>
                </a:solidFill>
              </a:rPr>
              <a:t>号机组进行保护校验过程中，走错间隔出现误操作，导致</a:t>
            </a:r>
            <a:r>
              <a:rPr lang="en-US" altLang="zh-CN" sz="2400" dirty="0">
                <a:solidFill>
                  <a:srgbClr val="002060"/>
                </a:solidFill>
              </a:rPr>
              <a:t>1</a:t>
            </a:r>
            <a:r>
              <a:rPr lang="zh-CN" altLang="en-US" sz="2400" dirty="0">
                <a:solidFill>
                  <a:srgbClr val="002060"/>
                </a:solidFill>
              </a:rPr>
              <a:t>号机组发电机差动保护动作，</a:t>
            </a:r>
            <a:r>
              <a:rPr lang="en-US" altLang="zh-CN" sz="2400" dirty="0">
                <a:solidFill>
                  <a:srgbClr val="002060"/>
                </a:solidFill>
              </a:rPr>
              <a:t>1</a:t>
            </a:r>
            <a:r>
              <a:rPr lang="zh-CN" altLang="en-US" sz="2400" dirty="0">
                <a:solidFill>
                  <a:srgbClr val="002060"/>
                </a:solidFill>
              </a:rPr>
              <a:t>号机组跳闸，甩负荷</a:t>
            </a:r>
            <a:r>
              <a:rPr lang="en-US" altLang="zh-CN" sz="2400" dirty="0">
                <a:solidFill>
                  <a:srgbClr val="002060"/>
                </a:solidFill>
              </a:rPr>
              <a:t>359MW</a:t>
            </a:r>
            <a:r>
              <a:rPr lang="zh-CN" altLang="en-US" sz="2400" dirty="0">
                <a:solidFill>
                  <a:srgbClr val="002060"/>
                </a:solidFill>
              </a:rPr>
              <a:t>。</a:t>
            </a:r>
            <a:endParaRPr lang="zh-CN" altLang="en-US" sz="2400" dirty="0">
              <a:solidFill>
                <a:srgbClr val="002060"/>
              </a:solidFill>
            </a:endParaRPr>
          </a:p>
        </p:txBody>
      </p:sp>
    </p:spTree>
  </p:cSld>
  <p:clrMapOvr>
    <a:masterClrMapping/>
  </p:clrMapOvr>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072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0720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0720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（十四）防止大型变压器损坏和互感器爆炸事故</a:t>
            </a:r>
            <a:endParaRPr lang="zh-CN" altLang="en-US" sz="2400" dirty="0">
              <a:solidFill>
                <a:srgbClr val="C00000"/>
              </a:solidFill>
            </a:endParaRPr>
          </a:p>
          <a:p>
            <a:pPr>
              <a:buNone/>
            </a:pPr>
            <a:r>
              <a:rPr lang="zh-CN" altLang="en-US" sz="2400" dirty="0">
                <a:solidFill>
                  <a:srgbClr val="C00000"/>
                </a:solidFill>
              </a:rPr>
              <a:t>        ⑴</a:t>
            </a:r>
            <a:r>
              <a:rPr lang="en-US" altLang="zh-CN" sz="2400" dirty="0">
                <a:solidFill>
                  <a:srgbClr val="C00000"/>
                </a:solidFill>
              </a:rPr>
              <a:t>1978</a:t>
            </a:r>
            <a:r>
              <a:rPr lang="zh-CN" altLang="en-US" sz="2400" dirty="0">
                <a:solidFill>
                  <a:srgbClr val="C00000"/>
                </a:solidFill>
              </a:rPr>
              <a:t>年</a:t>
            </a:r>
            <a:r>
              <a:rPr lang="en-US" altLang="zh-CN" sz="2400" dirty="0">
                <a:solidFill>
                  <a:srgbClr val="C00000"/>
                </a:solidFill>
              </a:rPr>
              <a:t>10</a:t>
            </a:r>
            <a:r>
              <a:rPr lang="zh-CN" altLang="en-US" sz="2400" dirty="0">
                <a:solidFill>
                  <a:srgbClr val="C00000"/>
                </a:solidFill>
              </a:rPr>
              <a:t>月</a:t>
            </a:r>
            <a:r>
              <a:rPr lang="en-US" altLang="zh-CN" sz="2400" dirty="0">
                <a:solidFill>
                  <a:srgbClr val="C00000"/>
                </a:solidFill>
              </a:rPr>
              <a:t>4</a:t>
            </a:r>
            <a:r>
              <a:rPr lang="zh-CN" altLang="en-US" sz="2400" dirty="0">
                <a:solidFill>
                  <a:srgbClr val="C00000"/>
                </a:solidFill>
              </a:rPr>
              <a:t>日，某发电厂＃</a:t>
            </a:r>
            <a:r>
              <a:rPr lang="en-US" altLang="zh-CN" sz="2400" dirty="0">
                <a:solidFill>
                  <a:srgbClr val="C00000"/>
                </a:solidFill>
              </a:rPr>
              <a:t>5</a:t>
            </a:r>
            <a:r>
              <a:rPr lang="zh-CN" altLang="en-US" sz="2400" dirty="0">
                <a:solidFill>
                  <a:srgbClr val="C00000"/>
                </a:solidFill>
              </a:rPr>
              <a:t>主变由于小修中补充一吨油后处理不合格，造成油质劣化、绝缘损坏，“重瓦斯保护”又未接跳闸，引起喷油着火爆炸，造成</a:t>
            </a:r>
            <a:r>
              <a:rPr lang="en-US" altLang="zh-CN" sz="2400" dirty="0">
                <a:solidFill>
                  <a:srgbClr val="C00000"/>
                </a:solidFill>
              </a:rPr>
              <a:t>3</a:t>
            </a:r>
            <a:r>
              <a:rPr lang="zh-CN" altLang="en-US" sz="2400" dirty="0">
                <a:solidFill>
                  <a:srgbClr val="C00000"/>
                </a:solidFill>
              </a:rPr>
              <a:t>人死亡、</a:t>
            </a:r>
            <a:r>
              <a:rPr lang="en-US" altLang="zh-CN" sz="2400" dirty="0">
                <a:solidFill>
                  <a:srgbClr val="C00000"/>
                </a:solidFill>
              </a:rPr>
              <a:t>3</a:t>
            </a:r>
            <a:r>
              <a:rPr lang="zh-CN" altLang="en-US" sz="2400" dirty="0">
                <a:solidFill>
                  <a:srgbClr val="C00000"/>
                </a:solidFill>
              </a:rPr>
              <a:t>人重伤、</a:t>
            </a:r>
            <a:r>
              <a:rPr lang="en-US" altLang="zh-CN" sz="2400" dirty="0">
                <a:solidFill>
                  <a:srgbClr val="C00000"/>
                </a:solidFill>
              </a:rPr>
              <a:t>9</a:t>
            </a:r>
            <a:r>
              <a:rPr lang="zh-CN" altLang="en-US" sz="2400" dirty="0">
                <a:solidFill>
                  <a:srgbClr val="C00000"/>
                </a:solidFill>
              </a:rPr>
              <a:t>人轻伤重大恶性事故。</a:t>
            </a:r>
            <a:endParaRPr lang="zh-CN" altLang="en-US" sz="2400" dirty="0">
              <a:solidFill>
                <a:srgbClr val="C00000"/>
              </a:solidFill>
            </a:endParaRPr>
          </a:p>
          <a:p>
            <a:pPr>
              <a:buNone/>
            </a:pPr>
            <a:r>
              <a:rPr lang="zh-CN" altLang="en-US" sz="2400" dirty="0">
                <a:solidFill>
                  <a:srgbClr val="C00000"/>
                </a:solidFill>
              </a:rPr>
              <a:t>        ⑵</a:t>
            </a:r>
            <a:r>
              <a:rPr lang="en-US" altLang="zh-CN" sz="2400" dirty="0">
                <a:solidFill>
                  <a:srgbClr val="C00000"/>
                </a:solidFill>
              </a:rPr>
              <a:t>1986</a:t>
            </a:r>
            <a:r>
              <a:rPr lang="zh-CN" altLang="en-US" sz="2400" dirty="0">
                <a:solidFill>
                  <a:srgbClr val="C00000"/>
                </a:solidFill>
              </a:rPr>
              <a:t>年</a:t>
            </a:r>
            <a:r>
              <a:rPr lang="en-US" altLang="zh-CN" sz="2400" dirty="0">
                <a:solidFill>
                  <a:srgbClr val="C00000"/>
                </a:solidFill>
              </a:rPr>
              <a:t>6</a:t>
            </a:r>
            <a:r>
              <a:rPr lang="zh-CN" altLang="en-US" sz="2400" dirty="0">
                <a:solidFill>
                  <a:srgbClr val="C00000"/>
                </a:solidFill>
              </a:rPr>
              <a:t>月</a:t>
            </a:r>
            <a:r>
              <a:rPr lang="en-US" altLang="zh-CN" sz="2400" dirty="0">
                <a:solidFill>
                  <a:srgbClr val="C00000"/>
                </a:solidFill>
              </a:rPr>
              <a:t>15</a:t>
            </a:r>
            <a:r>
              <a:rPr lang="zh-CN" altLang="en-US" sz="2400" dirty="0">
                <a:solidFill>
                  <a:srgbClr val="C00000"/>
                </a:solidFill>
              </a:rPr>
              <a:t>日</a:t>
            </a:r>
            <a:r>
              <a:rPr lang="en-US" altLang="zh-CN" sz="2400" dirty="0">
                <a:solidFill>
                  <a:srgbClr val="C00000"/>
                </a:solidFill>
              </a:rPr>
              <a:t>, </a:t>
            </a:r>
            <a:r>
              <a:rPr lang="zh-CN" altLang="en-US" sz="2400" dirty="0">
                <a:solidFill>
                  <a:srgbClr val="C00000"/>
                </a:solidFill>
              </a:rPr>
              <a:t>某发电厂</a:t>
            </a:r>
            <a:r>
              <a:rPr lang="en-US" altLang="zh-CN" sz="2400" dirty="0">
                <a:solidFill>
                  <a:srgbClr val="C00000"/>
                </a:solidFill>
              </a:rPr>
              <a:t>#1</a:t>
            </a:r>
            <a:r>
              <a:rPr lang="zh-CN" altLang="en-US" sz="2400" dirty="0">
                <a:solidFill>
                  <a:srgbClr val="C00000"/>
                </a:solidFill>
              </a:rPr>
              <a:t>主变</a:t>
            </a:r>
            <a:r>
              <a:rPr lang="en-US" altLang="zh-CN" sz="2400" dirty="0">
                <a:solidFill>
                  <a:srgbClr val="C00000"/>
                </a:solidFill>
              </a:rPr>
              <a:t>(</a:t>
            </a:r>
            <a:r>
              <a:rPr lang="zh-CN" altLang="en-US" sz="2400" dirty="0">
                <a:solidFill>
                  <a:srgbClr val="C00000"/>
                </a:solidFill>
              </a:rPr>
              <a:t>三线圈</a:t>
            </a:r>
            <a:r>
              <a:rPr lang="en-US" altLang="zh-CN" sz="2400" dirty="0">
                <a:solidFill>
                  <a:srgbClr val="C00000"/>
                </a:solidFill>
              </a:rPr>
              <a:t>)</a:t>
            </a:r>
            <a:r>
              <a:rPr lang="zh-CN" altLang="en-US" sz="2400" dirty="0">
                <a:solidFill>
                  <a:srgbClr val="C00000"/>
                </a:solidFill>
              </a:rPr>
              <a:t>由于低压</a:t>
            </a:r>
            <a:r>
              <a:rPr lang="en-US" altLang="zh-CN" sz="2400" dirty="0">
                <a:solidFill>
                  <a:srgbClr val="C00000"/>
                </a:solidFill>
              </a:rPr>
              <a:t>6kv</a:t>
            </a:r>
            <a:r>
              <a:rPr lang="zh-CN" altLang="en-US" sz="2400" dirty="0">
                <a:solidFill>
                  <a:srgbClr val="C00000"/>
                </a:solidFill>
              </a:rPr>
              <a:t>侧外部引线三相短路，主变差动保护因继电器拒动，造成发电机主开关及</a:t>
            </a:r>
            <a:r>
              <a:rPr lang="en-US" altLang="zh-CN" sz="2400" dirty="0">
                <a:solidFill>
                  <a:srgbClr val="C00000"/>
                </a:solidFill>
              </a:rPr>
              <a:t>3.5kv</a:t>
            </a:r>
            <a:r>
              <a:rPr lang="zh-CN" altLang="en-US" sz="2400" dirty="0">
                <a:solidFill>
                  <a:srgbClr val="C00000"/>
                </a:solidFill>
              </a:rPr>
              <a:t>侧开关不跳，变压器引线铝板弧光短路，引起变压器喷油着火。</a:t>
            </a:r>
            <a:endParaRPr lang="zh-CN" altLang="en-US" sz="2400" dirty="0">
              <a:solidFill>
                <a:srgbClr val="C00000"/>
              </a:solidFill>
            </a:endParaRPr>
          </a:p>
          <a:p>
            <a:pPr>
              <a:buNone/>
            </a:pPr>
            <a:r>
              <a:rPr lang="zh-CN" altLang="en-US" sz="2400" dirty="0">
                <a:solidFill>
                  <a:srgbClr val="C00000"/>
                </a:solidFill>
              </a:rPr>
              <a:t>       ⑶</a:t>
            </a:r>
            <a:r>
              <a:rPr lang="en-US" altLang="zh-CN" sz="2400" dirty="0">
                <a:solidFill>
                  <a:srgbClr val="C00000"/>
                </a:solidFill>
              </a:rPr>
              <a:t>1991</a:t>
            </a:r>
            <a:r>
              <a:rPr lang="zh-CN" altLang="en-US" sz="2400" dirty="0">
                <a:solidFill>
                  <a:srgbClr val="C00000"/>
                </a:solidFill>
              </a:rPr>
              <a:t>年</a:t>
            </a:r>
            <a:r>
              <a:rPr lang="en-US" altLang="zh-CN" sz="2400" dirty="0">
                <a:solidFill>
                  <a:srgbClr val="C00000"/>
                </a:solidFill>
              </a:rPr>
              <a:t>3</a:t>
            </a:r>
            <a:r>
              <a:rPr lang="zh-CN" altLang="en-US" sz="2400" dirty="0">
                <a:solidFill>
                  <a:srgbClr val="C00000"/>
                </a:solidFill>
              </a:rPr>
              <a:t>月</a:t>
            </a:r>
            <a:r>
              <a:rPr lang="en-US" altLang="zh-CN" sz="2400" dirty="0">
                <a:solidFill>
                  <a:srgbClr val="C00000"/>
                </a:solidFill>
              </a:rPr>
              <a:t>15</a:t>
            </a:r>
            <a:r>
              <a:rPr lang="zh-CN" altLang="en-US" sz="2400" dirty="0">
                <a:solidFill>
                  <a:srgbClr val="C00000"/>
                </a:solidFill>
              </a:rPr>
              <a:t>日，某发电厂</a:t>
            </a:r>
            <a:r>
              <a:rPr lang="en-US" altLang="zh-CN" sz="2400" dirty="0">
                <a:solidFill>
                  <a:srgbClr val="C00000"/>
                </a:solidFill>
              </a:rPr>
              <a:t>#9</a:t>
            </a:r>
            <a:r>
              <a:rPr lang="zh-CN" altLang="en-US" sz="2400" dirty="0">
                <a:solidFill>
                  <a:srgbClr val="C00000"/>
                </a:solidFill>
              </a:rPr>
              <a:t>主变由于</a:t>
            </a:r>
            <a:r>
              <a:rPr lang="en-US" altLang="zh-CN" sz="2400" dirty="0">
                <a:solidFill>
                  <a:srgbClr val="C00000"/>
                </a:solidFill>
              </a:rPr>
              <a:t>A</a:t>
            </a:r>
            <a:r>
              <a:rPr lang="zh-CN" altLang="en-US" sz="2400" dirty="0">
                <a:solidFill>
                  <a:srgbClr val="C00000"/>
                </a:solidFill>
              </a:rPr>
              <a:t>相空气断路器自动偷合闸，造成主变承受冲击电流引起匝间短路，导致变压器释压阀动作喷油起火，封闭母线及高低压套管损坏。</a:t>
            </a:r>
            <a:endParaRPr lang="zh-CN" altLang="en-US" sz="2400" dirty="0">
              <a:solidFill>
                <a:srgbClr val="C00000"/>
              </a:solidFill>
            </a:endParaRPr>
          </a:p>
        </p:txBody>
      </p:sp>
    </p:spTree>
  </p:cSld>
  <p:clrMapOvr>
    <a:masterClrMapping/>
  </p:clrMapOvr>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82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082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0822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0822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zh-CN" altLang="en-US" sz="2800" dirty="0">
                <a:solidFill>
                  <a:srgbClr val="C00000"/>
                </a:solidFill>
              </a:rPr>
              <a:t>⑷</a:t>
            </a:r>
            <a:r>
              <a:rPr lang="en-US" altLang="zh-CN" sz="2800" dirty="0">
                <a:solidFill>
                  <a:srgbClr val="C00000"/>
                </a:solidFill>
              </a:rPr>
              <a:t>1993</a:t>
            </a:r>
            <a:r>
              <a:rPr lang="zh-CN" altLang="en-US" sz="2800" dirty="0">
                <a:solidFill>
                  <a:srgbClr val="C00000"/>
                </a:solidFill>
              </a:rPr>
              <a:t>年</a:t>
            </a:r>
            <a:r>
              <a:rPr lang="en-US" altLang="zh-CN" sz="2800" dirty="0">
                <a:solidFill>
                  <a:srgbClr val="C00000"/>
                </a:solidFill>
              </a:rPr>
              <a:t>7</a:t>
            </a:r>
            <a:r>
              <a:rPr lang="zh-CN" altLang="en-US" sz="2800" dirty="0">
                <a:solidFill>
                  <a:srgbClr val="C00000"/>
                </a:solidFill>
              </a:rPr>
              <a:t>月</a:t>
            </a:r>
            <a:r>
              <a:rPr lang="en-US" altLang="zh-CN" sz="2800" dirty="0">
                <a:solidFill>
                  <a:srgbClr val="C00000"/>
                </a:solidFill>
              </a:rPr>
              <a:t>16</a:t>
            </a:r>
            <a:r>
              <a:rPr lang="zh-CN" altLang="en-US" sz="2800" dirty="0">
                <a:solidFill>
                  <a:srgbClr val="C00000"/>
                </a:solidFill>
              </a:rPr>
              <a:t>日，山西某大型变电站</a:t>
            </a:r>
            <a:r>
              <a:rPr lang="en-US" altLang="zh-CN" sz="2800" dirty="0">
                <a:solidFill>
                  <a:srgbClr val="C00000"/>
                </a:solidFill>
              </a:rPr>
              <a:t>#1</a:t>
            </a:r>
            <a:r>
              <a:rPr lang="zh-CN" altLang="en-US" sz="2800" dirty="0">
                <a:solidFill>
                  <a:srgbClr val="C00000"/>
                </a:solidFill>
              </a:rPr>
              <a:t>主变压器由于</a:t>
            </a:r>
            <a:r>
              <a:rPr lang="en-US" altLang="zh-CN" sz="2800" dirty="0">
                <a:solidFill>
                  <a:srgbClr val="C00000"/>
                </a:solidFill>
              </a:rPr>
              <a:t>10KV</a:t>
            </a:r>
            <a:r>
              <a:rPr lang="zh-CN" altLang="en-US" sz="2800" dirty="0">
                <a:solidFill>
                  <a:srgbClr val="C00000"/>
                </a:solidFill>
              </a:rPr>
              <a:t>开关室，</a:t>
            </a:r>
            <a:r>
              <a:rPr lang="en-US" altLang="zh-CN" sz="2800" dirty="0">
                <a:solidFill>
                  <a:srgbClr val="C00000"/>
                </a:solidFill>
              </a:rPr>
              <a:t>602</a:t>
            </a:r>
            <a:r>
              <a:rPr lang="zh-CN" altLang="en-US" sz="2800" dirty="0">
                <a:solidFill>
                  <a:srgbClr val="C00000"/>
                </a:solidFill>
              </a:rPr>
              <a:t>开关Ｃ相故障起弧引起母线短路，站内电源消失、蓄电池母线断落，造成直流电源中断保护拒动，变压器绝缘损坏爆炸起火。</a:t>
            </a:r>
            <a:r>
              <a:rPr lang="en-US" altLang="zh-CN" sz="2800" dirty="0">
                <a:solidFill>
                  <a:srgbClr val="C00000"/>
                </a:solidFill>
              </a:rPr>
              <a:t>      </a:t>
            </a:r>
            <a:endParaRPr lang="zh-CN" altLang="en-US" sz="2800" dirty="0">
              <a:solidFill>
                <a:srgbClr val="C00000"/>
              </a:solidFill>
            </a:endParaRPr>
          </a:p>
          <a:p>
            <a:pPr>
              <a:buNone/>
            </a:pPr>
            <a:r>
              <a:rPr lang="zh-CN" altLang="en-US" sz="2800" dirty="0">
                <a:solidFill>
                  <a:srgbClr val="C00000"/>
                </a:solidFill>
              </a:rPr>
              <a:t>       ⑸</a:t>
            </a:r>
            <a:r>
              <a:rPr lang="en-US" altLang="zh-CN" sz="2800" dirty="0">
                <a:solidFill>
                  <a:srgbClr val="C00000"/>
                </a:solidFill>
              </a:rPr>
              <a:t>1997</a:t>
            </a:r>
            <a:r>
              <a:rPr lang="zh-CN" altLang="en-US" sz="2800" dirty="0">
                <a:solidFill>
                  <a:srgbClr val="C00000"/>
                </a:solidFill>
              </a:rPr>
              <a:t>年</a:t>
            </a:r>
            <a:r>
              <a:rPr lang="en-US" altLang="zh-CN" sz="2800" dirty="0">
                <a:solidFill>
                  <a:srgbClr val="C00000"/>
                </a:solidFill>
              </a:rPr>
              <a:t>10</a:t>
            </a:r>
            <a:r>
              <a:rPr lang="zh-CN" altLang="en-US" sz="2800" dirty="0">
                <a:solidFill>
                  <a:srgbClr val="C00000"/>
                </a:solidFill>
              </a:rPr>
              <a:t>月</a:t>
            </a:r>
            <a:r>
              <a:rPr lang="en-US" altLang="zh-CN" sz="2800" dirty="0">
                <a:solidFill>
                  <a:srgbClr val="C00000"/>
                </a:solidFill>
              </a:rPr>
              <a:t>20</a:t>
            </a:r>
            <a:r>
              <a:rPr lang="zh-CN" altLang="en-US" sz="2800" dirty="0">
                <a:solidFill>
                  <a:srgbClr val="C00000"/>
                </a:solidFill>
              </a:rPr>
              <a:t>日，某发电厂两台高厂变着火原因是：对碎煤机开关送电时插头接触不良产生弧光引起</a:t>
            </a:r>
            <a:r>
              <a:rPr lang="en-US" altLang="zh-CN" sz="2800" dirty="0">
                <a:solidFill>
                  <a:srgbClr val="C00000"/>
                </a:solidFill>
              </a:rPr>
              <a:t>6KV</a:t>
            </a:r>
            <a:r>
              <a:rPr lang="zh-CN" altLang="en-US" sz="2800" dirty="0">
                <a:solidFill>
                  <a:srgbClr val="C00000"/>
                </a:solidFill>
              </a:rPr>
              <a:t>Ⅰ段母线短路，导致</a:t>
            </a:r>
            <a:r>
              <a:rPr lang="en-US" altLang="zh-CN" sz="2800" dirty="0">
                <a:solidFill>
                  <a:srgbClr val="C00000"/>
                </a:solidFill>
              </a:rPr>
              <a:t>#1</a:t>
            </a:r>
            <a:r>
              <a:rPr lang="zh-CN" altLang="en-US" sz="2800" dirty="0">
                <a:solidFill>
                  <a:srgbClr val="C00000"/>
                </a:solidFill>
              </a:rPr>
              <a:t>高压变套管爆炸起火，三台机组全停。在扑救</a:t>
            </a:r>
            <a:r>
              <a:rPr lang="en-US" altLang="zh-CN" sz="2800" dirty="0">
                <a:solidFill>
                  <a:srgbClr val="C00000"/>
                </a:solidFill>
              </a:rPr>
              <a:t>#1</a:t>
            </a:r>
            <a:r>
              <a:rPr lang="zh-CN" altLang="en-US" sz="2800" dirty="0">
                <a:solidFill>
                  <a:srgbClr val="C00000"/>
                </a:solidFill>
              </a:rPr>
              <a:t>高压变压器火灾时，未及时切断电源，带电扑救火灾，错用泡沫灭火器，导致</a:t>
            </a:r>
            <a:r>
              <a:rPr lang="en-US" altLang="zh-CN" sz="2800" dirty="0">
                <a:solidFill>
                  <a:srgbClr val="C00000"/>
                </a:solidFill>
              </a:rPr>
              <a:t>1</a:t>
            </a:r>
            <a:r>
              <a:rPr lang="zh-CN" altLang="en-US" sz="2800" dirty="0">
                <a:solidFill>
                  <a:srgbClr val="C00000"/>
                </a:solidFill>
              </a:rPr>
              <a:t>人死亡、</a:t>
            </a:r>
            <a:r>
              <a:rPr lang="en-US" altLang="zh-CN" sz="2800" dirty="0">
                <a:solidFill>
                  <a:srgbClr val="C00000"/>
                </a:solidFill>
              </a:rPr>
              <a:t>4</a:t>
            </a:r>
            <a:r>
              <a:rPr lang="zh-CN" altLang="en-US" sz="2800" dirty="0">
                <a:solidFill>
                  <a:srgbClr val="C00000"/>
                </a:solidFill>
              </a:rPr>
              <a:t>人重伤</a:t>
            </a:r>
            <a:r>
              <a:rPr lang="en-US" altLang="zh-CN" sz="2800" dirty="0">
                <a:solidFill>
                  <a:srgbClr val="C00000"/>
                </a:solidFill>
              </a:rPr>
              <a:t>6</a:t>
            </a:r>
            <a:r>
              <a:rPr lang="zh-CN" altLang="en-US" sz="2800" dirty="0">
                <a:solidFill>
                  <a:srgbClr val="C00000"/>
                </a:solidFill>
              </a:rPr>
              <a:t>人烧伤的恶性重大事故。</a:t>
            </a:r>
            <a:endParaRPr lang="zh-CN" altLang="en-US" sz="2800" dirty="0">
              <a:solidFill>
                <a:srgbClr val="C00000"/>
              </a:solidFill>
            </a:endParaRPr>
          </a:p>
        </p:txBody>
      </p:sp>
    </p:spTree>
  </p:cSld>
  <p:clrMapOvr>
    <a:masterClrMapping/>
  </p:clrMapOvr>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92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092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0925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0925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（十五）防止开关事故</a:t>
            </a:r>
            <a:endParaRPr lang="zh-CN" altLang="en-US" sz="2400" dirty="0">
              <a:solidFill>
                <a:srgbClr val="002060"/>
              </a:solidFill>
            </a:endParaRPr>
          </a:p>
          <a:p>
            <a:pPr>
              <a:buNone/>
            </a:pPr>
            <a:r>
              <a:rPr lang="zh-CN" altLang="en-US" sz="2400" dirty="0">
                <a:solidFill>
                  <a:srgbClr val="002060"/>
                </a:solidFill>
              </a:rPr>
              <a:t>      ⑴</a:t>
            </a:r>
            <a:r>
              <a:rPr lang="en-US" altLang="zh-CN" sz="2400" dirty="0">
                <a:solidFill>
                  <a:srgbClr val="002060"/>
                </a:solidFill>
              </a:rPr>
              <a:t>1984</a:t>
            </a:r>
            <a:r>
              <a:rPr lang="zh-CN" altLang="en-US" sz="2400" dirty="0">
                <a:solidFill>
                  <a:srgbClr val="002060"/>
                </a:solidFill>
              </a:rPr>
              <a:t>年</a:t>
            </a:r>
            <a:r>
              <a:rPr lang="en-US" altLang="zh-CN" sz="2400" dirty="0">
                <a:solidFill>
                  <a:srgbClr val="002060"/>
                </a:solidFill>
              </a:rPr>
              <a:t>7</a:t>
            </a:r>
            <a:r>
              <a:rPr lang="zh-CN" altLang="en-US" sz="2400" dirty="0">
                <a:solidFill>
                  <a:srgbClr val="002060"/>
                </a:solidFill>
              </a:rPr>
              <a:t>月</a:t>
            </a:r>
            <a:r>
              <a:rPr lang="en-US" altLang="zh-CN" sz="2400" dirty="0">
                <a:solidFill>
                  <a:srgbClr val="002060"/>
                </a:solidFill>
              </a:rPr>
              <a:t>31</a:t>
            </a:r>
            <a:r>
              <a:rPr lang="zh-CN" altLang="en-US" sz="2400" dirty="0">
                <a:solidFill>
                  <a:srgbClr val="002060"/>
                </a:solidFill>
              </a:rPr>
              <a:t>日，某发电厂在进行</a:t>
            </a:r>
            <a:r>
              <a:rPr lang="en-US" altLang="zh-CN" sz="2400" dirty="0">
                <a:solidFill>
                  <a:srgbClr val="002060"/>
                </a:solidFill>
              </a:rPr>
              <a:t>110kV</a:t>
            </a:r>
            <a:r>
              <a:rPr lang="zh-CN" altLang="en-US" sz="2400" dirty="0">
                <a:solidFill>
                  <a:srgbClr val="002060"/>
                </a:solidFill>
              </a:rPr>
              <a:t>母线倒闸时，操作中隔离开关的引线帽脱落，造成</a:t>
            </a:r>
            <a:r>
              <a:rPr lang="en-US" altLang="zh-CN" sz="2400" dirty="0">
                <a:solidFill>
                  <a:srgbClr val="002060"/>
                </a:solidFill>
              </a:rPr>
              <a:t>110kV</a:t>
            </a:r>
            <a:r>
              <a:rPr lang="zh-CN" altLang="en-US" sz="2400" dirty="0">
                <a:solidFill>
                  <a:srgbClr val="002060"/>
                </a:solidFill>
              </a:rPr>
              <a:t>单相接地。又由于继电保护及接地网存在问题，直流系统供电方式不合理等诸多因素，造成全厂停电，</a:t>
            </a:r>
            <a:r>
              <a:rPr lang="en-US" altLang="zh-CN" sz="2400" dirty="0">
                <a:solidFill>
                  <a:srgbClr val="002060"/>
                </a:solidFill>
              </a:rPr>
              <a:t>6</a:t>
            </a:r>
            <a:r>
              <a:rPr lang="zh-CN" altLang="en-US" sz="2400" dirty="0">
                <a:solidFill>
                  <a:srgbClr val="002060"/>
                </a:solidFill>
              </a:rPr>
              <a:t>号汽轮机超速，设备严重损坏事故。</a:t>
            </a:r>
            <a:endParaRPr lang="zh-CN" altLang="en-US" sz="2400" dirty="0">
              <a:solidFill>
                <a:srgbClr val="002060"/>
              </a:solidFill>
            </a:endParaRPr>
          </a:p>
          <a:p>
            <a:pPr>
              <a:buNone/>
            </a:pPr>
            <a:r>
              <a:rPr lang="zh-CN" altLang="en-US" sz="2400" dirty="0">
                <a:solidFill>
                  <a:srgbClr val="002060"/>
                </a:solidFill>
              </a:rPr>
              <a:t>       ⑵</a:t>
            </a:r>
            <a:r>
              <a:rPr lang="en-US" altLang="zh-CN" sz="2400" dirty="0">
                <a:solidFill>
                  <a:srgbClr val="002060"/>
                </a:solidFill>
              </a:rPr>
              <a:t>1985</a:t>
            </a:r>
            <a:r>
              <a:rPr lang="zh-CN" altLang="en-US" sz="2400" dirty="0">
                <a:solidFill>
                  <a:srgbClr val="002060"/>
                </a:solidFill>
              </a:rPr>
              <a:t>年</a:t>
            </a:r>
            <a:r>
              <a:rPr lang="en-US" altLang="zh-CN" sz="2400" dirty="0">
                <a:solidFill>
                  <a:srgbClr val="002060"/>
                </a:solidFill>
              </a:rPr>
              <a:t>6</a:t>
            </a:r>
            <a:r>
              <a:rPr lang="zh-CN" altLang="en-US" sz="2400" dirty="0">
                <a:solidFill>
                  <a:srgbClr val="002060"/>
                </a:solidFill>
              </a:rPr>
              <a:t>月</a:t>
            </a:r>
            <a:r>
              <a:rPr lang="en-US" altLang="zh-CN" sz="2400" dirty="0">
                <a:solidFill>
                  <a:srgbClr val="002060"/>
                </a:solidFill>
              </a:rPr>
              <a:t>30</a:t>
            </a:r>
            <a:r>
              <a:rPr lang="zh-CN" altLang="en-US" sz="2400" dirty="0">
                <a:solidFill>
                  <a:srgbClr val="002060"/>
                </a:solidFill>
              </a:rPr>
              <a:t>日，东北某发电厂</a:t>
            </a:r>
            <a:r>
              <a:rPr lang="en-US" altLang="zh-CN" sz="2400" dirty="0">
                <a:solidFill>
                  <a:srgbClr val="002060"/>
                </a:solidFill>
              </a:rPr>
              <a:t>220kV</a:t>
            </a:r>
            <a:r>
              <a:rPr lang="zh-CN" altLang="en-US" sz="2400" dirty="0">
                <a:solidFill>
                  <a:srgbClr val="002060"/>
                </a:solidFill>
              </a:rPr>
              <a:t>电青线发生</a:t>
            </a:r>
            <a:r>
              <a:rPr lang="en-US" altLang="zh-CN" sz="2400" dirty="0">
                <a:solidFill>
                  <a:srgbClr val="002060"/>
                </a:solidFill>
              </a:rPr>
              <a:t>C</a:t>
            </a:r>
            <a:r>
              <a:rPr lang="zh-CN" altLang="en-US" sz="2400" dirty="0">
                <a:solidFill>
                  <a:srgbClr val="002060"/>
                </a:solidFill>
              </a:rPr>
              <a:t>相接地，线路高频保护、零序</a:t>
            </a:r>
            <a:r>
              <a:rPr lang="en-US" altLang="zh-CN" sz="2400" dirty="0">
                <a:solidFill>
                  <a:srgbClr val="002060"/>
                </a:solidFill>
              </a:rPr>
              <a:t>I</a:t>
            </a:r>
            <a:r>
              <a:rPr lang="zh-CN" altLang="en-US" sz="2400" dirty="0">
                <a:solidFill>
                  <a:srgbClr val="002060"/>
                </a:solidFill>
              </a:rPr>
              <a:t>、Ⅱ段保护动作，同时出现</a:t>
            </a:r>
            <a:r>
              <a:rPr lang="en-US" altLang="zh-CN" sz="2400" dirty="0">
                <a:solidFill>
                  <a:srgbClr val="002060"/>
                </a:solidFill>
              </a:rPr>
              <a:t>220kV</a:t>
            </a:r>
            <a:r>
              <a:rPr lang="zh-CN" altLang="en-US" sz="2400" dirty="0">
                <a:solidFill>
                  <a:srgbClr val="002060"/>
                </a:solidFill>
              </a:rPr>
              <a:t>电锦线高频保护起动跳闸，厂用高压备用变压器复合电压过流动作，</a:t>
            </a:r>
            <a:r>
              <a:rPr lang="en-US" altLang="zh-CN" sz="2400" dirty="0">
                <a:solidFill>
                  <a:srgbClr val="002060"/>
                </a:solidFill>
              </a:rPr>
              <a:t>220kV</a:t>
            </a:r>
            <a:r>
              <a:rPr lang="zh-CN" altLang="en-US" sz="2400" dirty="0">
                <a:solidFill>
                  <a:srgbClr val="002060"/>
                </a:solidFill>
              </a:rPr>
              <a:t>电青线联切</a:t>
            </a:r>
            <a:r>
              <a:rPr lang="en-US" altLang="zh-CN" sz="2400" dirty="0">
                <a:solidFill>
                  <a:srgbClr val="002060"/>
                </a:solidFill>
              </a:rPr>
              <a:t>2</a:t>
            </a:r>
            <a:r>
              <a:rPr lang="zh-CN" altLang="en-US" sz="2400" dirty="0">
                <a:solidFill>
                  <a:srgbClr val="002060"/>
                </a:solidFill>
              </a:rPr>
              <a:t>号机信号，发</a:t>
            </a:r>
            <a:r>
              <a:rPr lang="en-US" altLang="zh-CN" sz="2400" dirty="0">
                <a:solidFill>
                  <a:srgbClr val="002060"/>
                </a:solidFill>
              </a:rPr>
              <a:t>3</a:t>
            </a:r>
            <a:r>
              <a:rPr lang="zh-CN" altLang="en-US" sz="2400" dirty="0">
                <a:solidFill>
                  <a:srgbClr val="002060"/>
                </a:solidFill>
              </a:rPr>
              <a:t>机过电压信号。随各保护起动，</a:t>
            </a:r>
            <a:r>
              <a:rPr lang="en-US" altLang="zh-CN" sz="2400" dirty="0">
                <a:solidFill>
                  <a:srgbClr val="002060"/>
                </a:solidFill>
              </a:rPr>
              <a:t>220kV</a:t>
            </a:r>
            <a:r>
              <a:rPr lang="zh-CN" altLang="en-US" sz="2400" dirty="0">
                <a:solidFill>
                  <a:srgbClr val="002060"/>
                </a:solidFill>
              </a:rPr>
              <a:t>电青线、电锦线断路器跳闸，</a:t>
            </a:r>
            <a:r>
              <a:rPr lang="en-US" altLang="zh-CN" sz="2400" dirty="0">
                <a:solidFill>
                  <a:srgbClr val="002060"/>
                </a:solidFill>
              </a:rPr>
              <a:t>2</a:t>
            </a:r>
            <a:r>
              <a:rPr lang="zh-CN" altLang="en-US" sz="2400" dirty="0">
                <a:solidFill>
                  <a:srgbClr val="002060"/>
                </a:solidFill>
              </a:rPr>
              <a:t>号发电机变压器</a:t>
            </a:r>
            <a:r>
              <a:rPr lang="en-US" altLang="zh-CN" sz="2400" dirty="0">
                <a:solidFill>
                  <a:srgbClr val="002060"/>
                </a:solidFill>
              </a:rPr>
              <a:t>220kV</a:t>
            </a:r>
            <a:r>
              <a:rPr lang="zh-CN" altLang="en-US" sz="2400" dirty="0">
                <a:solidFill>
                  <a:srgbClr val="002060"/>
                </a:solidFill>
              </a:rPr>
              <a:t>侧</a:t>
            </a:r>
            <a:r>
              <a:rPr lang="en-US" altLang="zh-CN" sz="2400" dirty="0">
                <a:solidFill>
                  <a:srgbClr val="002060"/>
                </a:solidFill>
              </a:rPr>
              <a:t>5122</a:t>
            </a:r>
            <a:r>
              <a:rPr lang="zh-CN" altLang="en-US" sz="2400" dirty="0">
                <a:solidFill>
                  <a:srgbClr val="002060"/>
                </a:solidFill>
              </a:rPr>
              <a:t>断路器及厂用高压备用变压器</a:t>
            </a:r>
            <a:r>
              <a:rPr lang="en-US" altLang="zh-CN" sz="2400" dirty="0">
                <a:solidFill>
                  <a:srgbClr val="002060"/>
                </a:solidFill>
              </a:rPr>
              <a:t>5131</a:t>
            </a:r>
            <a:r>
              <a:rPr lang="zh-CN" altLang="en-US" sz="2400" dirty="0">
                <a:solidFill>
                  <a:srgbClr val="002060"/>
                </a:solidFill>
              </a:rPr>
              <a:t>断路器跳闸。</a:t>
            </a:r>
            <a:r>
              <a:rPr lang="en-US" altLang="zh-CN" sz="2400" dirty="0">
                <a:solidFill>
                  <a:srgbClr val="002060"/>
                </a:solidFill>
              </a:rPr>
              <a:t>220kV</a:t>
            </a:r>
            <a:r>
              <a:rPr lang="zh-CN" altLang="en-US" sz="2400" dirty="0">
                <a:solidFill>
                  <a:srgbClr val="002060"/>
                </a:solidFill>
              </a:rPr>
              <a:t>南北母线电压消失，造成</a:t>
            </a:r>
            <a:r>
              <a:rPr lang="zh-CN" altLang="en-US" sz="2400" dirty="0">
                <a:solidFill>
                  <a:srgbClr val="002060"/>
                </a:solidFill>
              </a:rPr>
              <a:t>全厂停电。</a:t>
            </a:r>
            <a:endParaRPr lang="zh-CN" altLang="en-US" sz="2400" dirty="0">
              <a:solidFill>
                <a:srgbClr val="002060"/>
              </a:solidFill>
            </a:endParaRPr>
          </a:p>
        </p:txBody>
      </p:sp>
    </p:spTree>
  </p:cSld>
  <p:clrMapOvr>
    <a:masterClrMapping/>
  </p:clrMapOvr>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02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102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1027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1027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（十六）防止污闪事故</a:t>
            </a:r>
            <a:endParaRPr lang="zh-CN" altLang="en-US" sz="2400" dirty="0">
              <a:solidFill>
                <a:srgbClr val="C00000"/>
              </a:solidFill>
            </a:endParaRPr>
          </a:p>
          <a:p>
            <a:pPr>
              <a:buNone/>
            </a:pPr>
            <a:r>
              <a:rPr lang="zh-CN" altLang="en-US" sz="2400" dirty="0">
                <a:solidFill>
                  <a:srgbClr val="C00000"/>
                </a:solidFill>
              </a:rPr>
              <a:t>       ⑴</a:t>
            </a:r>
            <a:r>
              <a:rPr lang="en-US" altLang="zh-CN" sz="2400" dirty="0">
                <a:solidFill>
                  <a:srgbClr val="C00000"/>
                </a:solidFill>
              </a:rPr>
              <a:t>1986</a:t>
            </a:r>
            <a:r>
              <a:rPr lang="zh-CN" altLang="en-US" sz="2400" dirty="0">
                <a:solidFill>
                  <a:srgbClr val="C00000"/>
                </a:solidFill>
              </a:rPr>
              <a:t>年</a:t>
            </a:r>
            <a:r>
              <a:rPr lang="en-US" altLang="zh-CN" sz="2400" dirty="0">
                <a:solidFill>
                  <a:srgbClr val="C00000"/>
                </a:solidFill>
              </a:rPr>
              <a:t>4</a:t>
            </a:r>
            <a:r>
              <a:rPr lang="zh-CN" altLang="en-US" sz="2400" dirty="0">
                <a:solidFill>
                  <a:srgbClr val="C00000"/>
                </a:solidFill>
              </a:rPr>
              <a:t>月</a:t>
            </a:r>
            <a:r>
              <a:rPr lang="en-US" altLang="zh-CN" sz="2400" dirty="0">
                <a:solidFill>
                  <a:srgbClr val="C00000"/>
                </a:solidFill>
              </a:rPr>
              <a:t>3</a:t>
            </a:r>
            <a:r>
              <a:rPr lang="zh-CN" altLang="en-US" sz="2400" dirty="0">
                <a:solidFill>
                  <a:srgbClr val="C00000"/>
                </a:solidFill>
              </a:rPr>
              <a:t>日早晨，合山地区下细雨，</a:t>
            </a:r>
            <a:r>
              <a:rPr lang="en-US" altLang="zh-CN" sz="2400" dirty="0">
                <a:solidFill>
                  <a:srgbClr val="C00000"/>
                </a:solidFill>
              </a:rPr>
              <a:t>7</a:t>
            </a:r>
            <a:r>
              <a:rPr lang="zh-CN" altLang="en-US" sz="2400" dirty="0">
                <a:solidFill>
                  <a:srgbClr val="C00000"/>
                </a:solidFill>
              </a:rPr>
              <a:t>时</a:t>
            </a:r>
            <a:r>
              <a:rPr lang="en-US" altLang="zh-CN" sz="2400" dirty="0">
                <a:solidFill>
                  <a:srgbClr val="C00000"/>
                </a:solidFill>
              </a:rPr>
              <a:t>56</a:t>
            </a:r>
            <a:r>
              <a:rPr lang="zh-CN" altLang="en-US" sz="2400" dirty="0">
                <a:solidFill>
                  <a:srgbClr val="C00000"/>
                </a:solidFill>
              </a:rPr>
              <a:t>分，主控室表计受冲击，接着室外一声巨响，</a:t>
            </a:r>
            <a:r>
              <a:rPr lang="en-US" altLang="zh-CN" sz="2400" dirty="0">
                <a:solidFill>
                  <a:srgbClr val="C00000"/>
                </a:solidFill>
              </a:rPr>
              <a:t>5</a:t>
            </a:r>
            <a:r>
              <a:rPr lang="zh-CN" altLang="en-US" sz="2400" dirty="0">
                <a:solidFill>
                  <a:srgbClr val="C00000"/>
                </a:solidFill>
              </a:rPr>
              <a:t>号压器</a:t>
            </a:r>
            <a:r>
              <a:rPr lang="en-US" altLang="zh-CN" sz="2400" dirty="0">
                <a:solidFill>
                  <a:srgbClr val="C00000"/>
                </a:solidFill>
              </a:rPr>
              <a:t>ll0kV</a:t>
            </a:r>
            <a:r>
              <a:rPr lang="zh-CN" altLang="en-US" sz="2400" dirty="0">
                <a:solidFill>
                  <a:srgbClr val="C00000"/>
                </a:solidFill>
              </a:rPr>
              <a:t>侧</a:t>
            </a:r>
            <a:r>
              <a:rPr lang="en-US" altLang="zh-CN" sz="2400" dirty="0">
                <a:solidFill>
                  <a:srgbClr val="C00000"/>
                </a:solidFill>
              </a:rPr>
              <a:t>175</a:t>
            </a:r>
            <a:r>
              <a:rPr lang="zh-CN" altLang="en-US" sz="2400" dirty="0">
                <a:solidFill>
                  <a:srgbClr val="C00000"/>
                </a:solidFill>
              </a:rPr>
              <a:t>断路器母线侧隔离开关绝缘子闪络，</a:t>
            </a:r>
            <a:r>
              <a:rPr lang="en-US" altLang="zh-CN" sz="2400" dirty="0">
                <a:solidFill>
                  <a:srgbClr val="C00000"/>
                </a:solidFill>
              </a:rPr>
              <a:t>ll0kV</a:t>
            </a:r>
            <a:r>
              <a:rPr lang="zh-CN" altLang="en-US" sz="2400" dirty="0">
                <a:solidFill>
                  <a:srgbClr val="C00000"/>
                </a:solidFill>
              </a:rPr>
              <a:t>升压站内电弧光冲天，</a:t>
            </a:r>
            <a:r>
              <a:rPr lang="en-US" altLang="zh-CN" sz="2400" dirty="0">
                <a:solidFill>
                  <a:srgbClr val="C00000"/>
                </a:solidFill>
              </a:rPr>
              <a:t>1</a:t>
            </a:r>
            <a:r>
              <a:rPr lang="zh-CN" altLang="en-US" sz="2400" dirty="0">
                <a:solidFill>
                  <a:srgbClr val="C00000"/>
                </a:solidFill>
              </a:rPr>
              <a:t>、</a:t>
            </a:r>
            <a:r>
              <a:rPr lang="en-US" altLang="zh-CN" sz="2400" dirty="0">
                <a:solidFill>
                  <a:srgbClr val="C00000"/>
                </a:solidFill>
              </a:rPr>
              <a:t>3</a:t>
            </a:r>
            <a:r>
              <a:rPr lang="zh-CN" altLang="en-US" sz="2400" dirty="0">
                <a:solidFill>
                  <a:srgbClr val="C00000"/>
                </a:solidFill>
              </a:rPr>
              <a:t>、</a:t>
            </a:r>
            <a:r>
              <a:rPr lang="en-US" altLang="zh-CN" sz="2400" dirty="0">
                <a:solidFill>
                  <a:srgbClr val="C00000"/>
                </a:solidFill>
              </a:rPr>
              <a:t>5</a:t>
            </a:r>
            <a:r>
              <a:rPr lang="zh-CN" altLang="en-US" sz="2400" dirty="0">
                <a:solidFill>
                  <a:srgbClr val="C00000"/>
                </a:solidFill>
              </a:rPr>
              <a:t>机负荷到零，厂用电中断后停机、停炉。</a:t>
            </a:r>
            <a:r>
              <a:rPr lang="en-US" altLang="zh-CN" sz="2400" dirty="0">
                <a:solidFill>
                  <a:srgbClr val="C00000"/>
                </a:solidFill>
              </a:rPr>
              <a:t>6</a:t>
            </a:r>
            <a:r>
              <a:rPr lang="zh-CN" altLang="en-US" sz="2400" dirty="0">
                <a:solidFill>
                  <a:srgbClr val="C00000"/>
                </a:solidFill>
              </a:rPr>
              <a:t>、</a:t>
            </a:r>
            <a:r>
              <a:rPr lang="en-US" altLang="zh-CN" sz="2400" dirty="0">
                <a:solidFill>
                  <a:srgbClr val="C00000"/>
                </a:solidFill>
              </a:rPr>
              <a:t>7</a:t>
            </a:r>
            <a:r>
              <a:rPr lang="zh-CN" altLang="en-US" sz="2400" dirty="0">
                <a:solidFill>
                  <a:srgbClr val="C00000"/>
                </a:solidFill>
              </a:rPr>
              <a:t>号机由于维持不了行先后停机，</a:t>
            </a:r>
            <a:r>
              <a:rPr lang="en-US" altLang="zh-CN" sz="2400" dirty="0">
                <a:solidFill>
                  <a:srgbClr val="C00000"/>
                </a:solidFill>
              </a:rPr>
              <a:t>8</a:t>
            </a:r>
            <a:r>
              <a:rPr lang="zh-CN" altLang="en-US" sz="2400" dirty="0">
                <a:solidFill>
                  <a:srgbClr val="C00000"/>
                </a:solidFill>
              </a:rPr>
              <a:t>时</a:t>
            </a:r>
            <a:r>
              <a:rPr lang="en-US" altLang="zh-CN" sz="2400" dirty="0">
                <a:solidFill>
                  <a:srgbClr val="C00000"/>
                </a:solidFill>
              </a:rPr>
              <a:t>50</a:t>
            </a:r>
            <a:r>
              <a:rPr lang="zh-CN" altLang="en-US" sz="2400" dirty="0">
                <a:solidFill>
                  <a:srgbClr val="C00000"/>
                </a:solidFill>
              </a:rPr>
              <a:t>分全厂停电。主要原因</a:t>
            </a:r>
            <a:r>
              <a:rPr lang="en-US" altLang="zh-CN" sz="2400" dirty="0">
                <a:solidFill>
                  <a:srgbClr val="C00000"/>
                </a:solidFill>
              </a:rPr>
              <a:t>llOkV</a:t>
            </a:r>
            <a:r>
              <a:rPr lang="zh-CN" altLang="en-US" sz="2400" dirty="0">
                <a:solidFill>
                  <a:srgbClr val="C00000"/>
                </a:solidFill>
              </a:rPr>
              <a:t>隔离开关绝缘子严重污秽没及时清扫，又值事故当日天降细雨、大雾发生闪络，又由于</a:t>
            </a:r>
            <a:r>
              <a:rPr lang="en-US" altLang="zh-CN" sz="2400" dirty="0">
                <a:solidFill>
                  <a:srgbClr val="C00000"/>
                </a:solidFill>
              </a:rPr>
              <a:t>ll0kV</a:t>
            </a:r>
            <a:r>
              <a:rPr lang="zh-CN" altLang="en-US" sz="2400" dirty="0">
                <a:solidFill>
                  <a:srgbClr val="C00000"/>
                </a:solidFill>
              </a:rPr>
              <a:t>母差保护没投，使事故扩大造成全厂停电。</a:t>
            </a:r>
            <a:endParaRPr lang="zh-CN" altLang="en-US" sz="2400" dirty="0">
              <a:solidFill>
                <a:srgbClr val="C00000"/>
              </a:solidFill>
            </a:endParaRPr>
          </a:p>
          <a:p>
            <a:pPr>
              <a:buNone/>
            </a:pPr>
            <a:r>
              <a:rPr lang="zh-CN" altLang="en-US" sz="2400" dirty="0">
                <a:solidFill>
                  <a:srgbClr val="C00000"/>
                </a:solidFill>
              </a:rPr>
              <a:t>        ⑵</a:t>
            </a:r>
            <a:r>
              <a:rPr lang="en-US" altLang="zh-CN" sz="2400" dirty="0">
                <a:solidFill>
                  <a:srgbClr val="C00000"/>
                </a:solidFill>
              </a:rPr>
              <a:t>1990</a:t>
            </a:r>
            <a:r>
              <a:rPr lang="zh-CN" altLang="en-US" sz="2400" dirty="0">
                <a:solidFill>
                  <a:srgbClr val="C00000"/>
                </a:solidFill>
              </a:rPr>
              <a:t>年</a:t>
            </a:r>
            <a:r>
              <a:rPr lang="en-US" altLang="zh-CN" sz="2400" dirty="0">
                <a:solidFill>
                  <a:srgbClr val="C00000"/>
                </a:solidFill>
              </a:rPr>
              <a:t>3</a:t>
            </a:r>
            <a:r>
              <a:rPr lang="zh-CN" altLang="en-US" sz="2400" dirty="0">
                <a:solidFill>
                  <a:srgbClr val="C00000"/>
                </a:solidFill>
              </a:rPr>
              <a:t>月</a:t>
            </a:r>
            <a:r>
              <a:rPr lang="en-US" altLang="zh-CN" sz="2400" dirty="0">
                <a:solidFill>
                  <a:srgbClr val="C00000"/>
                </a:solidFill>
              </a:rPr>
              <a:t>28</a:t>
            </a:r>
            <a:r>
              <a:rPr lang="zh-CN" altLang="en-US" sz="2400" dirty="0">
                <a:solidFill>
                  <a:srgbClr val="C00000"/>
                </a:solidFill>
              </a:rPr>
              <a:t>日</a:t>
            </a:r>
            <a:r>
              <a:rPr lang="en-US" altLang="zh-CN" sz="2400" dirty="0">
                <a:solidFill>
                  <a:srgbClr val="C00000"/>
                </a:solidFill>
              </a:rPr>
              <a:t>4</a:t>
            </a:r>
            <a:r>
              <a:rPr lang="zh-CN" altLang="en-US" sz="2400" dirty="0">
                <a:solidFill>
                  <a:srgbClr val="C00000"/>
                </a:solidFill>
              </a:rPr>
              <a:t>时</a:t>
            </a:r>
            <a:r>
              <a:rPr lang="en-US" altLang="zh-CN" sz="2400" dirty="0">
                <a:solidFill>
                  <a:srgbClr val="C00000"/>
                </a:solidFill>
              </a:rPr>
              <a:t>48</a:t>
            </a:r>
            <a:r>
              <a:rPr lang="zh-CN" altLang="en-US" sz="2400" dirty="0">
                <a:solidFill>
                  <a:srgbClr val="C00000"/>
                </a:solidFill>
              </a:rPr>
              <a:t>分，神头第一发电厂</a:t>
            </a:r>
            <a:r>
              <a:rPr lang="en-US" altLang="zh-CN" sz="2400" dirty="0">
                <a:solidFill>
                  <a:srgbClr val="C00000"/>
                </a:solidFill>
              </a:rPr>
              <a:t>220</a:t>
            </a:r>
            <a:r>
              <a:rPr lang="zh-CN" altLang="en-US" sz="2400" dirty="0">
                <a:solidFill>
                  <a:srgbClr val="C00000"/>
                </a:solidFill>
              </a:rPr>
              <a:t>开关</a:t>
            </a:r>
            <a:r>
              <a:rPr lang="en-US" altLang="zh-CN" sz="2400" dirty="0">
                <a:solidFill>
                  <a:srgbClr val="C00000"/>
                </a:solidFill>
              </a:rPr>
              <a:t>B</a:t>
            </a:r>
            <a:r>
              <a:rPr lang="zh-CN" altLang="en-US" sz="2400" dirty="0">
                <a:solidFill>
                  <a:srgbClr val="C00000"/>
                </a:solidFill>
              </a:rPr>
              <a:t>相瓷瓶闪络诱导</a:t>
            </a:r>
            <a:r>
              <a:rPr lang="en-US" altLang="zh-CN" sz="2400" dirty="0">
                <a:solidFill>
                  <a:srgbClr val="C00000"/>
                </a:solidFill>
              </a:rPr>
              <a:t># 52</a:t>
            </a:r>
            <a:r>
              <a:rPr lang="zh-CN" altLang="en-US" sz="2400" dirty="0">
                <a:solidFill>
                  <a:srgbClr val="C00000"/>
                </a:solidFill>
              </a:rPr>
              <a:t>联</a:t>
            </a:r>
            <a:r>
              <a:rPr lang="en-US" altLang="zh-CN" sz="2400" dirty="0">
                <a:solidFill>
                  <a:srgbClr val="C00000"/>
                </a:solidFill>
              </a:rPr>
              <a:t>B</a:t>
            </a:r>
            <a:r>
              <a:rPr lang="zh-CN" altLang="en-US" sz="2400" dirty="0">
                <a:solidFill>
                  <a:srgbClr val="C00000"/>
                </a:solidFill>
              </a:rPr>
              <a:t>相变压器故障，造成高压套管开裂，变压器两侧开关掉闸，</a:t>
            </a:r>
            <a:r>
              <a:rPr lang="en-US" altLang="zh-CN" sz="2400" dirty="0">
                <a:solidFill>
                  <a:srgbClr val="C00000"/>
                </a:solidFill>
              </a:rPr>
              <a:t>220KV</a:t>
            </a:r>
            <a:r>
              <a:rPr lang="zh-CN" altLang="en-US" sz="2400" dirty="0">
                <a:solidFill>
                  <a:srgbClr val="C00000"/>
                </a:solidFill>
              </a:rPr>
              <a:t>母差保护动作。</a:t>
            </a:r>
            <a:r>
              <a:rPr lang="en-US" altLang="zh-CN" sz="2400" dirty="0">
                <a:solidFill>
                  <a:srgbClr val="C00000"/>
                </a:solidFill>
              </a:rPr>
              <a:t>2020KV</a:t>
            </a:r>
            <a:r>
              <a:rPr lang="zh-CN" altLang="en-US" sz="2400" dirty="0">
                <a:solidFill>
                  <a:srgbClr val="C00000"/>
                </a:solidFill>
              </a:rPr>
              <a:t>外母电气设备掉闸，</a:t>
            </a:r>
            <a:r>
              <a:rPr lang="en-US" altLang="zh-CN" sz="2400" dirty="0">
                <a:solidFill>
                  <a:srgbClr val="C00000"/>
                </a:solidFill>
              </a:rPr>
              <a:t>#3</a:t>
            </a:r>
            <a:r>
              <a:rPr lang="zh-CN" altLang="en-US" sz="2400" dirty="0">
                <a:solidFill>
                  <a:srgbClr val="C00000"/>
                </a:solidFill>
              </a:rPr>
              <a:t>机由于失去厂用电延误并网，</a:t>
            </a:r>
            <a:r>
              <a:rPr lang="en-US" altLang="zh-CN" sz="2400" dirty="0">
                <a:solidFill>
                  <a:srgbClr val="C00000"/>
                </a:solidFill>
              </a:rPr>
              <a:t>#5</a:t>
            </a:r>
            <a:r>
              <a:rPr lang="zh-CN" altLang="en-US" sz="2400" dirty="0">
                <a:solidFill>
                  <a:srgbClr val="C00000"/>
                </a:solidFill>
              </a:rPr>
              <a:t>机失电停机。</a:t>
            </a:r>
            <a:endParaRPr lang="zh-CN" altLang="en-US" sz="2400" dirty="0">
              <a:solidFill>
                <a:srgbClr val="C00000"/>
              </a:solidFill>
            </a:endParaRPr>
          </a:p>
        </p:txBody>
      </p:sp>
    </p:spTree>
  </p:cSld>
  <p:clrMapOvr>
    <a:masterClrMapping/>
  </p:clrMapOvr>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12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112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1130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1130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（十七）防止全厂停电事故</a:t>
            </a:r>
            <a:endParaRPr lang="zh-CN" altLang="en-US" sz="2400" dirty="0">
              <a:solidFill>
                <a:srgbClr val="002060"/>
              </a:solidFill>
            </a:endParaRPr>
          </a:p>
          <a:p>
            <a:pPr>
              <a:buNone/>
            </a:pPr>
            <a:r>
              <a:rPr lang="zh-CN" altLang="en-US" sz="2400" dirty="0">
                <a:solidFill>
                  <a:srgbClr val="002060"/>
                </a:solidFill>
              </a:rPr>
              <a:t>       ⑴</a:t>
            </a:r>
            <a:r>
              <a:rPr lang="en-US" altLang="zh-CN" sz="2400" dirty="0">
                <a:solidFill>
                  <a:srgbClr val="002060"/>
                </a:solidFill>
              </a:rPr>
              <a:t>1984</a:t>
            </a:r>
            <a:r>
              <a:rPr lang="zh-CN" altLang="en-US" sz="2400" dirty="0">
                <a:solidFill>
                  <a:srgbClr val="002060"/>
                </a:solidFill>
              </a:rPr>
              <a:t>年</a:t>
            </a:r>
            <a:r>
              <a:rPr lang="en-US" altLang="zh-CN" sz="2400" dirty="0">
                <a:solidFill>
                  <a:srgbClr val="002060"/>
                </a:solidFill>
              </a:rPr>
              <a:t>3</a:t>
            </a:r>
            <a:r>
              <a:rPr lang="zh-CN" altLang="en-US" sz="2400" dirty="0">
                <a:solidFill>
                  <a:srgbClr val="002060"/>
                </a:solidFill>
              </a:rPr>
              <a:t>月</a:t>
            </a:r>
            <a:r>
              <a:rPr lang="en-US" altLang="zh-CN" sz="2400" dirty="0">
                <a:solidFill>
                  <a:srgbClr val="002060"/>
                </a:solidFill>
              </a:rPr>
              <a:t>27</a:t>
            </a:r>
            <a:r>
              <a:rPr lang="zh-CN" altLang="en-US" sz="2400" dirty="0">
                <a:solidFill>
                  <a:srgbClr val="002060"/>
                </a:solidFill>
              </a:rPr>
              <a:t>日，河北某热电厂发生一起</a:t>
            </a:r>
            <a:r>
              <a:rPr lang="en-US" altLang="zh-CN" sz="2400" dirty="0">
                <a:solidFill>
                  <a:srgbClr val="002060"/>
                </a:solidFill>
              </a:rPr>
              <a:t>110kV</a:t>
            </a:r>
            <a:r>
              <a:rPr lang="zh-CN" altLang="en-US" sz="2400" dirty="0">
                <a:solidFill>
                  <a:srgbClr val="002060"/>
                </a:solidFill>
              </a:rPr>
              <a:t>断路器运行中爆炸，造成</a:t>
            </a:r>
            <a:r>
              <a:rPr lang="en-US" altLang="zh-CN" sz="2400" dirty="0">
                <a:solidFill>
                  <a:srgbClr val="002060"/>
                </a:solidFill>
              </a:rPr>
              <a:t>110kV</a:t>
            </a:r>
            <a:r>
              <a:rPr lang="zh-CN" altLang="en-US" sz="2400" dirty="0">
                <a:solidFill>
                  <a:srgbClr val="002060"/>
                </a:solidFill>
              </a:rPr>
              <a:t>母线全停。检查</a:t>
            </a:r>
            <a:r>
              <a:rPr lang="en-US" altLang="zh-CN" sz="2400" dirty="0">
                <a:solidFill>
                  <a:srgbClr val="002060"/>
                </a:solidFill>
              </a:rPr>
              <a:t>B</a:t>
            </a:r>
            <a:r>
              <a:rPr lang="zh-CN" altLang="en-US" sz="2400" dirty="0">
                <a:solidFill>
                  <a:srgbClr val="002060"/>
                </a:solidFill>
              </a:rPr>
              <a:t>相断路器绝缘子套管全部炸碎，断路器拉杆有明显放电痕迹，断路器消弧室上下脚有电弧烧痕，断路器</a:t>
            </a:r>
            <a:r>
              <a:rPr lang="en-US" altLang="zh-CN" sz="2400" dirty="0">
                <a:solidFill>
                  <a:srgbClr val="002060"/>
                </a:solidFill>
              </a:rPr>
              <a:t>B</a:t>
            </a:r>
            <a:r>
              <a:rPr lang="zh-CN" altLang="en-US" sz="2400" dirty="0">
                <a:solidFill>
                  <a:srgbClr val="002060"/>
                </a:solidFill>
              </a:rPr>
              <a:t>、</a:t>
            </a:r>
            <a:r>
              <a:rPr lang="en-US" altLang="zh-CN" sz="2400" dirty="0">
                <a:solidFill>
                  <a:srgbClr val="002060"/>
                </a:solidFill>
              </a:rPr>
              <a:t>C</a:t>
            </a:r>
            <a:r>
              <a:rPr lang="zh-CN" altLang="en-US" sz="2400" dirty="0">
                <a:solidFill>
                  <a:srgbClr val="002060"/>
                </a:solidFill>
              </a:rPr>
              <a:t>相电流互感器瓷套、帽及底座有严重的放电烧伤痕迹。原因是断路器油中有水，断路器受潮、绝缘降低。</a:t>
            </a:r>
            <a:endParaRPr lang="zh-CN" altLang="en-US" sz="2400" dirty="0">
              <a:solidFill>
                <a:srgbClr val="002060"/>
              </a:solidFill>
            </a:endParaRPr>
          </a:p>
          <a:p>
            <a:pPr>
              <a:buNone/>
            </a:pPr>
            <a:r>
              <a:rPr lang="zh-CN" altLang="en-US" sz="2400" dirty="0">
                <a:solidFill>
                  <a:srgbClr val="002060"/>
                </a:solidFill>
              </a:rPr>
              <a:t>       ⑵</a:t>
            </a:r>
            <a:r>
              <a:rPr lang="en-US" altLang="zh-CN" sz="2400" dirty="0">
                <a:solidFill>
                  <a:srgbClr val="002060"/>
                </a:solidFill>
              </a:rPr>
              <a:t>1986</a:t>
            </a:r>
            <a:r>
              <a:rPr lang="zh-CN" altLang="en-US" sz="2400" dirty="0">
                <a:solidFill>
                  <a:srgbClr val="002060"/>
                </a:solidFill>
              </a:rPr>
              <a:t>年</a:t>
            </a:r>
            <a:r>
              <a:rPr lang="en-US" altLang="zh-CN" sz="2400" dirty="0">
                <a:solidFill>
                  <a:srgbClr val="002060"/>
                </a:solidFill>
              </a:rPr>
              <a:t>7</a:t>
            </a:r>
            <a:r>
              <a:rPr lang="zh-CN" altLang="en-US" sz="2400" dirty="0">
                <a:solidFill>
                  <a:srgbClr val="002060"/>
                </a:solidFill>
              </a:rPr>
              <a:t>月</a:t>
            </a:r>
            <a:r>
              <a:rPr lang="en-US" altLang="zh-CN" sz="2400" dirty="0">
                <a:solidFill>
                  <a:srgbClr val="002060"/>
                </a:solidFill>
              </a:rPr>
              <a:t>26</a:t>
            </a:r>
            <a:r>
              <a:rPr lang="zh-CN" altLang="en-US" sz="2400" dirty="0">
                <a:solidFill>
                  <a:srgbClr val="002060"/>
                </a:solidFill>
              </a:rPr>
              <a:t>日，陡河</a:t>
            </a:r>
            <a:r>
              <a:rPr lang="en-US" altLang="zh-CN" sz="2400" dirty="0">
                <a:solidFill>
                  <a:srgbClr val="002060"/>
                </a:solidFill>
              </a:rPr>
              <a:t>2</a:t>
            </a:r>
            <a:r>
              <a:rPr lang="zh-CN" altLang="en-US" sz="2400" dirty="0">
                <a:solidFill>
                  <a:srgbClr val="002060"/>
                </a:solidFill>
              </a:rPr>
              <a:t>号线</a:t>
            </a:r>
            <a:r>
              <a:rPr lang="en-US" altLang="zh-CN" sz="2400" dirty="0">
                <a:solidFill>
                  <a:srgbClr val="002060"/>
                </a:solidFill>
              </a:rPr>
              <a:t>2213-5</a:t>
            </a:r>
            <a:r>
              <a:rPr lang="zh-CN" altLang="en-US" sz="2400" dirty="0">
                <a:solidFill>
                  <a:srgbClr val="002060"/>
                </a:solidFill>
              </a:rPr>
              <a:t>隔离开关负荷侧</a:t>
            </a:r>
            <a:r>
              <a:rPr lang="en-US" altLang="zh-CN" sz="2400" dirty="0">
                <a:solidFill>
                  <a:srgbClr val="002060"/>
                </a:solidFill>
              </a:rPr>
              <a:t>C</a:t>
            </a:r>
            <a:r>
              <a:rPr lang="zh-CN" altLang="en-US" sz="2400" dirty="0">
                <a:solidFill>
                  <a:srgbClr val="002060"/>
                </a:solidFill>
              </a:rPr>
              <a:t>相支柱绝缘子突然折断</a:t>
            </a:r>
            <a:r>
              <a:rPr lang="en-US" altLang="zh-CN" sz="2400" dirty="0">
                <a:solidFill>
                  <a:srgbClr val="002060"/>
                </a:solidFill>
              </a:rPr>
              <a:t>,</a:t>
            </a:r>
            <a:r>
              <a:rPr lang="zh-CN" altLang="en-US" sz="2400" dirty="0">
                <a:solidFill>
                  <a:srgbClr val="002060"/>
                </a:solidFill>
              </a:rPr>
              <a:t>造成</a:t>
            </a:r>
            <a:r>
              <a:rPr lang="en-US" altLang="zh-CN" sz="2400" dirty="0">
                <a:solidFill>
                  <a:srgbClr val="002060"/>
                </a:solidFill>
              </a:rPr>
              <a:t>C</a:t>
            </a:r>
            <a:r>
              <a:rPr lang="zh-CN" altLang="en-US" sz="2400" dirty="0">
                <a:solidFill>
                  <a:srgbClr val="002060"/>
                </a:solidFill>
              </a:rPr>
              <a:t>相接地短路，后又发展为</a:t>
            </a:r>
            <a:r>
              <a:rPr lang="en-US" altLang="zh-CN" sz="2400" dirty="0">
                <a:solidFill>
                  <a:srgbClr val="002060"/>
                </a:solidFill>
              </a:rPr>
              <a:t>B</a:t>
            </a:r>
            <a:r>
              <a:rPr lang="zh-CN" altLang="en-US" sz="2400" dirty="0">
                <a:solidFill>
                  <a:srgbClr val="002060"/>
                </a:solidFill>
              </a:rPr>
              <a:t>、</a:t>
            </a:r>
            <a:r>
              <a:rPr lang="en-US" altLang="zh-CN" sz="2400" dirty="0">
                <a:solidFill>
                  <a:srgbClr val="002060"/>
                </a:solidFill>
              </a:rPr>
              <a:t>C</a:t>
            </a:r>
            <a:r>
              <a:rPr lang="zh-CN" altLang="en-US" sz="2400" dirty="0">
                <a:solidFill>
                  <a:srgbClr val="002060"/>
                </a:solidFill>
              </a:rPr>
              <a:t>相接地短路，</a:t>
            </a:r>
            <a:r>
              <a:rPr lang="en-US" altLang="zh-CN" sz="2400" dirty="0">
                <a:solidFill>
                  <a:srgbClr val="002060"/>
                </a:solidFill>
              </a:rPr>
              <a:t>220kV</a:t>
            </a:r>
            <a:r>
              <a:rPr lang="zh-CN" altLang="en-US" sz="2400" dirty="0">
                <a:solidFill>
                  <a:srgbClr val="002060"/>
                </a:solidFill>
              </a:rPr>
              <a:t>母差保护动作，</a:t>
            </a:r>
            <a:r>
              <a:rPr lang="en-US" altLang="zh-CN" sz="2400" dirty="0">
                <a:solidFill>
                  <a:srgbClr val="002060"/>
                </a:solidFill>
              </a:rPr>
              <a:t>220kV</a:t>
            </a:r>
            <a:r>
              <a:rPr lang="zh-CN" altLang="en-US" sz="2400" dirty="0">
                <a:solidFill>
                  <a:srgbClr val="002060"/>
                </a:solidFill>
              </a:rPr>
              <a:t>母线所带</a:t>
            </a:r>
            <a:r>
              <a:rPr lang="en-US" altLang="zh-CN" sz="2400" dirty="0">
                <a:solidFill>
                  <a:srgbClr val="002060"/>
                </a:solidFill>
              </a:rPr>
              <a:t>1-4</a:t>
            </a:r>
            <a:r>
              <a:rPr lang="zh-CN" altLang="en-US" sz="2400" dirty="0">
                <a:solidFill>
                  <a:srgbClr val="002060"/>
                </a:solidFill>
              </a:rPr>
              <a:t>号机跳闸。</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⑶</a:t>
            </a:r>
            <a:r>
              <a:rPr lang="en-US" altLang="zh-CN" sz="2400" dirty="0">
                <a:solidFill>
                  <a:srgbClr val="002060"/>
                </a:solidFill>
              </a:rPr>
              <a:t>1993</a:t>
            </a:r>
            <a:r>
              <a:rPr lang="zh-CN" altLang="en-US" sz="2400" dirty="0">
                <a:solidFill>
                  <a:srgbClr val="002060"/>
                </a:solidFill>
              </a:rPr>
              <a:t>年</a:t>
            </a:r>
            <a:r>
              <a:rPr lang="en-US" altLang="zh-CN" sz="2400" dirty="0">
                <a:solidFill>
                  <a:srgbClr val="002060"/>
                </a:solidFill>
              </a:rPr>
              <a:t>10</a:t>
            </a:r>
            <a:r>
              <a:rPr lang="zh-CN" altLang="en-US" sz="2400" dirty="0">
                <a:solidFill>
                  <a:srgbClr val="002060"/>
                </a:solidFill>
              </a:rPr>
              <a:t>月</a:t>
            </a:r>
            <a:r>
              <a:rPr lang="en-US" altLang="zh-CN" sz="2400" dirty="0">
                <a:solidFill>
                  <a:srgbClr val="002060"/>
                </a:solidFill>
              </a:rPr>
              <a:t>21</a:t>
            </a:r>
            <a:r>
              <a:rPr lang="zh-CN" altLang="en-US" sz="2400" dirty="0">
                <a:solidFill>
                  <a:srgbClr val="002060"/>
                </a:solidFill>
              </a:rPr>
              <a:t>日，华东某发电厂</a:t>
            </a:r>
            <a:r>
              <a:rPr lang="en-US" altLang="zh-CN" sz="2400" dirty="0">
                <a:solidFill>
                  <a:srgbClr val="002060"/>
                </a:solidFill>
              </a:rPr>
              <a:t>220kV</a:t>
            </a:r>
            <a:r>
              <a:rPr lang="zh-CN" altLang="en-US" sz="2400" dirty="0">
                <a:solidFill>
                  <a:srgbClr val="002060"/>
                </a:solidFill>
              </a:rPr>
              <a:t>Ⅱ、Ⅲ母线分</a:t>
            </a:r>
            <a:r>
              <a:rPr lang="en-US" altLang="zh-CN" sz="2400" dirty="0">
                <a:solidFill>
                  <a:srgbClr val="002060"/>
                </a:solidFill>
              </a:rPr>
              <a:t>2600</a:t>
            </a:r>
            <a:r>
              <a:rPr lang="zh-CN" altLang="en-US" sz="2400" dirty="0">
                <a:solidFill>
                  <a:srgbClr val="002060"/>
                </a:solidFill>
              </a:rPr>
              <a:t>断路器跳闸，当时无任何信号牌表示。运行人员两次去检查</a:t>
            </a:r>
            <a:r>
              <a:rPr lang="en-US" altLang="zh-CN" sz="2400" dirty="0">
                <a:solidFill>
                  <a:srgbClr val="002060"/>
                </a:solidFill>
              </a:rPr>
              <a:t>600</a:t>
            </a:r>
            <a:r>
              <a:rPr lang="zh-CN" altLang="en-US" sz="2400" dirty="0">
                <a:solidFill>
                  <a:srgbClr val="002060"/>
                </a:solidFill>
              </a:rPr>
              <a:t>断路器三相均在分闸位置。</a:t>
            </a:r>
            <a:r>
              <a:rPr lang="en-US" altLang="zh-CN" sz="2400" dirty="0">
                <a:solidFill>
                  <a:srgbClr val="002060"/>
                </a:solidFill>
              </a:rPr>
              <a:t>1 5</a:t>
            </a:r>
            <a:r>
              <a:rPr lang="zh-CN" altLang="en-US" sz="2400" dirty="0">
                <a:solidFill>
                  <a:srgbClr val="002060"/>
                </a:solidFill>
              </a:rPr>
              <a:t>时</a:t>
            </a:r>
            <a:r>
              <a:rPr lang="en-US" altLang="zh-CN" sz="2400" dirty="0">
                <a:solidFill>
                  <a:srgbClr val="002060"/>
                </a:solidFill>
              </a:rPr>
              <a:t>47</a:t>
            </a:r>
            <a:r>
              <a:rPr lang="zh-CN" altLang="en-US" sz="2400" dirty="0">
                <a:solidFill>
                  <a:srgbClr val="002060"/>
                </a:solidFill>
              </a:rPr>
              <a:t>分按省调令，合上</a:t>
            </a:r>
            <a:r>
              <a:rPr lang="en-US" altLang="zh-CN" sz="2400" dirty="0">
                <a:solidFill>
                  <a:srgbClr val="002060"/>
                </a:solidFill>
              </a:rPr>
              <a:t>2600</a:t>
            </a:r>
            <a:r>
              <a:rPr lang="zh-CN" altLang="en-US" sz="2400" dirty="0">
                <a:solidFill>
                  <a:srgbClr val="002060"/>
                </a:solidFill>
              </a:rPr>
              <a:t>断路器非全相运行保护动作跳闸，造成</a:t>
            </a:r>
            <a:r>
              <a:rPr lang="en-US" altLang="zh-CN" sz="2400" dirty="0">
                <a:solidFill>
                  <a:srgbClr val="002060"/>
                </a:solidFill>
              </a:rPr>
              <a:t>7</a:t>
            </a:r>
            <a:r>
              <a:rPr lang="zh-CN" altLang="en-US" sz="2400" dirty="0">
                <a:solidFill>
                  <a:srgbClr val="002060"/>
                </a:solidFill>
              </a:rPr>
              <a:t>台机全停。</a:t>
            </a:r>
            <a:endParaRPr lang="zh-CN" altLang="en-US" sz="2400" dirty="0">
              <a:solidFill>
                <a:srgbClr val="00206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3"/>
          <p:cNvSpPr>
            <a:spLocks noGrp="1"/>
          </p:cNvSpPr>
          <p:nvPr>
            <p:ph type="body" idx="4294967295"/>
          </p:nvPr>
        </p:nvSpPr>
        <p:spPr>
          <a:xfrm>
            <a:off x="1524000" y="0"/>
            <a:ext cx="9144000" cy="6858000"/>
          </a:xfrm>
          <a:solidFill>
            <a:srgbClr val="00CCFF">
              <a:alpha val="100000"/>
            </a:srgbClr>
          </a:solidFill>
          <a:ln/>
        </p:spPr>
        <p:txBody>
          <a:bodyPr vert="horz" wrap="square" anchor="t" anchorCtr="0"/>
          <a:p>
            <a:pPr eaLnBrk="1" hangingPunct="1">
              <a:buNone/>
            </a:pPr>
            <a:r>
              <a:rPr lang="zh-CN" altLang="en-US" sz="3600" b="1" dirty="0">
                <a:solidFill>
                  <a:srgbClr val="C00000"/>
                </a:solidFill>
              </a:rPr>
              <a:t>第一讲</a:t>
            </a:r>
            <a:r>
              <a:rPr lang="en-US" altLang="zh-CN" sz="3600" b="1" dirty="0">
                <a:solidFill>
                  <a:srgbClr val="C00000"/>
                </a:solidFill>
              </a:rPr>
              <a:t>:</a:t>
            </a:r>
            <a:r>
              <a:rPr lang="zh-CN" altLang="en-US" sz="3600" b="1" dirty="0">
                <a:solidFill>
                  <a:srgbClr val="C00000"/>
                </a:solidFill>
              </a:rPr>
              <a:t>发电企业搞好安全生产的重要意义</a:t>
            </a:r>
            <a:endParaRPr lang="zh-CN" altLang="en-US" sz="3600" b="1" dirty="0">
              <a:solidFill>
                <a:srgbClr val="C00000"/>
              </a:solidFill>
            </a:endParaRPr>
          </a:p>
          <a:p>
            <a:pPr eaLnBrk="1" hangingPunct="1">
              <a:buNone/>
            </a:pPr>
            <a:r>
              <a:rPr lang="zh-CN" altLang="en-US" sz="3600" b="1" dirty="0">
                <a:solidFill>
                  <a:srgbClr val="FF0000"/>
                </a:solidFill>
              </a:rPr>
              <a:t>第二讲</a:t>
            </a:r>
            <a:r>
              <a:rPr lang="en-US" altLang="zh-CN" sz="3600" b="1" dirty="0">
                <a:solidFill>
                  <a:srgbClr val="FF0000"/>
                </a:solidFill>
              </a:rPr>
              <a:t>:</a:t>
            </a:r>
            <a:r>
              <a:rPr lang="zh-CN" altLang="en-US" sz="3600" b="1" dirty="0">
                <a:solidFill>
                  <a:srgbClr val="FF0000"/>
                </a:solidFill>
              </a:rPr>
              <a:t>如何搞好发电企业安全规范化管理</a:t>
            </a:r>
            <a:endParaRPr lang="en-US" altLang="zh-CN" sz="3600" b="1" dirty="0">
              <a:solidFill>
                <a:srgbClr val="FF0000"/>
              </a:solidFill>
            </a:endParaRPr>
          </a:p>
          <a:p>
            <a:pPr eaLnBrk="1" hangingPunct="1">
              <a:buNone/>
            </a:pPr>
            <a:r>
              <a:rPr lang="zh-CN" altLang="en-US" sz="3600" b="1" dirty="0">
                <a:solidFill>
                  <a:schemeClr val="bg1"/>
                </a:solidFill>
              </a:rPr>
              <a:t>第三讲</a:t>
            </a:r>
            <a:r>
              <a:rPr lang="en-US" altLang="zh-CN" sz="3600" b="1" dirty="0">
                <a:solidFill>
                  <a:schemeClr val="bg1"/>
                </a:solidFill>
              </a:rPr>
              <a:t>:</a:t>
            </a:r>
            <a:r>
              <a:rPr lang="zh-CN" altLang="en-US" sz="3600" b="1" dirty="0"/>
              <a:t>严格安全生产规程制度的贯彻执行</a:t>
            </a:r>
            <a:endParaRPr lang="zh-CN" altLang="en-US" sz="3600" b="1" dirty="0"/>
          </a:p>
          <a:p>
            <a:pPr eaLnBrk="1" hangingPunct="1">
              <a:buNone/>
            </a:pPr>
            <a:r>
              <a:rPr lang="zh-CN" altLang="en-US" sz="3600" b="1" dirty="0">
                <a:solidFill>
                  <a:schemeClr val="bg1"/>
                </a:solidFill>
              </a:rPr>
              <a:t>第四讲</a:t>
            </a:r>
            <a:r>
              <a:rPr lang="en-US" altLang="zh-CN" sz="3600" b="1" dirty="0">
                <a:solidFill>
                  <a:schemeClr val="bg1"/>
                </a:solidFill>
              </a:rPr>
              <a:t>:</a:t>
            </a:r>
            <a:r>
              <a:rPr lang="zh-CN" altLang="en-US" sz="3600" b="1" dirty="0"/>
              <a:t>发电企业安全生产教育培训怎么搞</a:t>
            </a:r>
            <a:endParaRPr lang="en-US" altLang="zh-CN" sz="3600" b="1" dirty="0"/>
          </a:p>
          <a:p>
            <a:pPr eaLnBrk="1" hangingPunct="1">
              <a:buNone/>
            </a:pPr>
            <a:r>
              <a:rPr lang="zh-CN" altLang="en-US" sz="3600" b="1" dirty="0">
                <a:solidFill>
                  <a:srgbClr val="F2F2F2"/>
                </a:solidFill>
              </a:rPr>
              <a:t>第五讲</a:t>
            </a:r>
            <a:r>
              <a:rPr lang="en-US" altLang="zh-CN" sz="3600" b="1" dirty="0">
                <a:solidFill>
                  <a:srgbClr val="F2F2F2"/>
                </a:solidFill>
              </a:rPr>
              <a:t>:</a:t>
            </a:r>
            <a:r>
              <a:rPr lang="zh-CN" altLang="en-US" sz="3600" b="1" dirty="0"/>
              <a:t>安全生产保证体系和安全监督体系</a:t>
            </a:r>
            <a:endParaRPr lang="zh-CN" altLang="en-US" sz="3600" b="1" dirty="0"/>
          </a:p>
          <a:p>
            <a:pPr eaLnBrk="1" hangingPunct="1">
              <a:buNone/>
            </a:pPr>
            <a:r>
              <a:rPr lang="zh-CN" altLang="en-US" sz="3600" b="1" dirty="0">
                <a:solidFill>
                  <a:srgbClr val="F2F2F2"/>
                </a:solidFill>
              </a:rPr>
              <a:t>第六讲</a:t>
            </a:r>
            <a:r>
              <a:rPr lang="en-US" altLang="zh-CN" sz="3600" b="1" dirty="0">
                <a:solidFill>
                  <a:srgbClr val="F2F2F2"/>
                </a:solidFill>
              </a:rPr>
              <a:t>:</a:t>
            </a:r>
            <a:r>
              <a:rPr lang="zh-CN" altLang="en-US" sz="3600" b="1" dirty="0"/>
              <a:t>安全生产责任制与法律责任的理解</a:t>
            </a:r>
            <a:endParaRPr lang="en-US" altLang="zh-CN" sz="3600" b="1" dirty="0"/>
          </a:p>
          <a:p>
            <a:pPr eaLnBrk="1" hangingPunct="1">
              <a:buNone/>
            </a:pPr>
            <a:r>
              <a:rPr lang="zh-CN" altLang="en-US" sz="3600" b="1" dirty="0">
                <a:solidFill>
                  <a:srgbClr val="F2F2F2"/>
                </a:solidFill>
              </a:rPr>
              <a:t>第七讲</a:t>
            </a:r>
            <a:r>
              <a:rPr lang="en-US" altLang="zh-CN" sz="3600" b="1" dirty="0">
                <a:solidFill>
                  <a:srgbClr val="F2F2F2"/>
                </a:solidFill>
              </a:rPr>
              <a:t>:</a:t>
            </a:r>
            <a:r>
              <a:rPr lang="zh-CN" altLang="en-US" sz="3600" b="1" dirty="0"/>
              <a:t>风险预控危险点分析与危险源辩识</a:t>
            </a:r>
            <a:endParaRPr lang="zh-CN" altLang="en-US" sz="3600" b="1" dirty="0"/>
          </a:p>
          <a:p>
            <a:pPr eaLnBrk="1" hangingPunct="1">
              <a:buNone/>
            </a:pPr>
            <a:r>
              <a:rPr lang="zh-CN" altLang="en-US" sz="3600" b="1" dirty="0">
                <a:solidFill>
                  <a:srgbClr val="F2F2F2"/>
                </a:solidFill>
              </a:rPr>
              <a:t>第八讲</a:t>
            </a:r>
            <a:r>
              <a:rPr lang="en-US" altLang="zh-CN" sz="3600" b="1" dirty="0">
                <a:solidFill>
                  <a:srgbClr val="F2F2F2"/>
                </a:solidFill>
              </a:rPr>
              <a:t>:</a:t>
            </a:r>
            <a:r>
              <a:rPr lang="zh-CN" altLang="en-US" sz="3600" b="1" dirty="0"/>
              <a:t>认真贯彻落实</a:t>
            </a:r>
            <a:r>
              <a:rPr lang="en-US" altLang="zh-CN" sz="3600" b="1" dirty="0"/>
              <a:t>《</a:t>
            </a:r>
            <a:r>
              <a:rPr lang="zh-CN" altLang="en-US" sz="3600" b="1" dirty="0"/>
              <a:t>二十五项重点反措</a:t>
            </a:r>
            <a:r>
              <a:rPr lang="en-US" altLang="zh-CN" sz="3600" b="1" dirty="0"/>
              <a:t>》</a:t>
            </a:r>
            <a:endParaRPr lang="zh-CN" altLang="en-US" sz="3600" b="1" dirty="0"/>
          </a:p>
          <a:p>
            <a:pPr>
              <a:buNone/>
            </a:pPr>
            <a:r>
              <a:rPr lang="zh-CN" altLang="en-US" sz="3600" b="1" dirty="0">
                <a:solidFill>
                  <a:srgbClr val="F2F2F2"/>
                </a:solidFill>
              </a:rPr>
              <a:t>第九讲</a:t>
            </a:r>
            <a:r>
              <a:rPr lang="en-US" altLang="zh-CN" sz="3600" b="1" dirty="0">
                <a:solidFill>
                  <a:srgbClr val="F2F2F2"/>
                </a:solidFill>
              </a:rPr>
              <a:t>:</a:t>
            </a:r>
            <a:r>
              <a:rPr lang="zh-CN" altLang="en-US" sz="3600" b="1" dirty="0"/>
              <a:t>安全生产标准化规范及标准的宣贯</a:t>
            </a:r>
            <a:endParaRPr lang="zh-CN" altLang="en-US" sz="3600" dirty="0"/>
          </a:p>
          <a:p>
            <a:pPr eaLnBrk="1" hangingPunct="1">
              <a:buNone/>
            </a:pPr>
            <a:r>
              <a:rPr lang="zh-CN" altLang="en-US" sz="3600" b="1" dirty="0">
                <a:solidFill>
                  <a:srgbClr val="F2F2F2"/>
                </a:solidFill>
              </a:rPr>
              <a:t>第十讲</a:t>
            </a:r>
            <a:r>
              <a:rPr lang="en-US" altLang="zh-CN" sz="3600" b="1" dirty="0">
                <a:solidFill>
                  <a:srgbClr val="F2F2F2"/>
                </a:solidFill>
              </a:rPr>
              <a:t>:</a:t>
            </a:r>
            <a:r>
              <a:rPr lang="zh-CN" altLang="en-US" sz="3600" b="1" dirty="0"/>
              <a:t>如何搞好车间及班组安全生产管理</a:t>
            </a:r>
            <a:endParaRPr lang="en-US" altLang="zh-CN" sz="3600" b="1" dirty="0"/>
          </a:p>
          <a:p>
            <a:pPr eaLnBrk="1" hangingPunct="1">
              <a:buNone/>
            </a:pPr>
            <a:endParaRPr lang="zh-CN" altLang="en-US" sz="3600" dirty="0"/>
          </a:p>
          <a:p>
            <a:pPr eaLnBrk="1" hangingPunct="1">
              <a:buNone/>
            </a:pPr>
            <a:endParaRPr lang="zh-CN" altLang="en-US" sz="36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58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584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35845" name="Rectangle 3"/>
          <p:cNvSpPr>
            <a:spLocks noGrp="1"/>
          </p:cNvSpPr>
          <p:nvPr>
            <p:ph type="body" idx="4294967295"/>
          </p:nvPr>
        </p:nvSpPr>
        <p:spPr>
          <a:xfrm>
            <a:off x="1524000" y="1571625"/>
            <a:ext cx="8786813" cy="5286375"/>
          </a:xfrm>
          <a:ln/>
        </p:spPr>
        <p:txBody>
          <a:bodyPr vert="horz" wrap="square" anchor="t" anchorCtr="0"/>
          <a:p>
            <a:pPr>
              <a:buNone/>
            </a:pPr>
            <a:r>
              <a:rPr lang="zh-CN" altLang="en-US" sz="2400" dirty="0"/>
              <a:t>     </a:t>
            </a:r>
            <a:r>
              <a:rPr lang="en-US" altLang="zh-CN" sz="4800" b="1" dirty="0">
                <a:solidFill>
                  <a:srgbClr val="0070C0"/>
                </a:solidFill>
              </a:rPr>
              <a:t>25</a:t>
            </a:r>
            <a:r>
              <a:rPr lang="zh-CN" altLang="en-US" sz="4800" b="1" dirty="0">
                <a:solidFill>
                  <a:srgbClr val="0070C0"/>
                </a:solidFill>
              </a:rPr>
              <a:t>、</a:t>
            </a:r>
            <a:r>
              <a:rPr lang="en-US" altLang="zh-CN" sz="4800" b="1" dirty="0">
                <a:solidFill>
                  <a:srgbClr val="0070C0"/>
                </a:solidFill>
              </a:rPr>
              <a:t>2012</a:t>
            </a:r>
            <a:r>
              <a:rPr lang="zh-CN" altLang="en-US" sz="4800" b="1" dirty="0">
                <a:solidFill>
                  <a:srgbClr val="0070C0"/>
                </a:solidFill>
              </a:rPr>
              <a:t>年</a:t>
            </a:r>
            <a:r>
              <a:rPr lang="en-US" altLang="zh-CN" sz="4800" b="1" dirty="0">
                <a:solidFill>
                  <a:srgbClr val="0070C0"/>
                </a:solidFill>
              </a:rPr>
              <a:t>5</a:t>
            </a:r>
            <a:r>
              <a:rPr lang="zh-CN" altLang="en-US" sz="4800" b="1" dirty="0">
                <a:solidFill>
                  <a:srgbClr val="0070C0"/>
                </a:solidFill>
              </a:rPr>
              <a:t>月</a:t>
            </a:r>
            <a:r>
              <a:rPr lang="en-US" altLang="zh-CN" sz="4800" b="1" dirty="0">
                <a:solidFill>
                  <a:srgbClr val="0070C0"/>
                </a:solidFill>
              </a:rPr>
              <a:t>21</a:t>
            </a:r>
            <a:r>
              <a:rPr lang="zh-CN" altLang="en-US" sz="4800" b="1" dirty="0">
                <a:solidFill>
                  <a:srgbClr val="0070C0"/>
                </a:solidFill>
              </a:rPr>
              <a:t>日，上海年宏防腐保温工程有限公司在广东某某发电厂</a:t>
            </a:r>
            <a:r>
              <a:rPr lang="en-US" altLang="zh-CN" sz="4800" b="1" dirty="0">
                <a:solidFill>
                  <a:srgbClr val="0070C0"/>
                </a:solidFill>
              </a:rPr>
              <a:t>5</a:t>
            </a:r>
            <a:r>
              <a:rPr lang="zh-CN" altLang="en-US" sz="4800" b="1" dirty="0">
                <a:solidFill>
                  <a:srgbClr val="0070C0"/>
                </a:solidFill>
              </a:rPr>
              <a:t>号机脱硫烟气换热器检修过程中，</a:t>
            </a:r>
            <a:r>
              <a:rPr lang="en-US" altLang="zh-CN" sz="4800" b="1" dirty="0">
                <a:solidFill>
                  <a:srgbClr val="0070C0"/>
                </a:solidFill>
              </a:rPr>
              <a:t>1</a:t>
            </a:r>
            <a:r>
              <a:rPr lang="zh-CN" altLang="en-US" sz="4800" b="1" dirty="0">
                <a:solidFill>
                  <a:srgbClr val="0070C0"/>
                </a:solidFill>
              </a:rPr>
              <a:t>名员工被齿轮压住，经抢救无效死亡。</a:t>
            </a:r>
            <a:endParaRPr lang="zh-CN" altLang="en-US" sz="4800" b="1" dirty="0">
              <a:solidFill>
                <a:srgbClr val="0070C0"/>
              </a:solidFill>
            </a:endParaRPr>
          </a:p>
          <a:p>
            <a:pPr>
              <a:buNone/>
            </a:pPr>
            <a:endParaRPr lang="zh-CN" altLang="en-US" sz="4800" dirty="0">
              <a:solidFill>
                <a:srgbClr val="002060"/>
              </a:solidFill>
            </a:endParaRPr>
          </a:p>
          <a:p>
            <a:pPr>
              <a:buNone/>
            </a:pPr>
            <a:endParaRPr lang="zh-CN" altLang="en-US" sz="4400" dirty="0">
              <a:solidFill>
                <a:srgbClr val="C00000"/>
              </a:solidFill>
            </a:endParaRPr>
          </a:p>
          <a:p>
            <a:pPr>
              <a:buNone/>
            </a:pPr>
            <a:endParaRPr lang="zh-CN" altLang="en-US" sz="2400" dirty="0">
              <a:solidFill>
                <a:srgbClr val="FF0000"/>
              </a:solidFill>
            </a:endParaRPr>
          </a:p>
          <a:p>
            <a:pPr>
              <a:buNone/>
            </a:pPr>
            <a:endParaRPr lang="zh-CN" altLang="en-US" sz="2400" b="1" dirty="0">
              <a:solidFill>
                <a:srgbClr val="FF0000"/>
              </a:solidFill>
            </a:endParaRPr>
          </a:p>
          <a:p>
            <a:pPr eaLnBrk="1" hangingPunct="1">
              <a:buNone/>
            </a:pPr>
            <a:endParaRPr lang="zh-CN" altLang="en-US" sz="2400" b="1" dirty="0">
              <a:solidFill>
                <a:srgbClr val="C00000"/>
              </a:solidFill>
            </a:endParaRPr>
          </a:p>
          <a:p>
            <a:pPr eaLnBrk="1" hangingPunct="1">
              <a:buNone/>
            </a:pPr>
            <a:endParaRPr lang="zh-CN" altLang="en-US" sz="2400" b="1" dirty="0">
              <a:solidFill>
                <a:srgbClr val="C00000"/>
              </a:solidFill>
            </a:endParaRPr>
          </a:p>
          <a:p>
            <a:pPr eaLnBrk="1" hangingPunct="1">
              <a:buNone/>
            </a:pPr>
            <a:endParaRPr lang="zh-CN" altLang="en-US" sz="2400" b="1" dirty="0"/>
          </a:p>
        </p:txBody>
      </p:sp>
    </p:spTree>
  </p:cSld>
  <p:clrMapOvr>
    <a:masterClrMapping/>
  </p:clrMapOvr>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23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123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1232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1232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（十八）防止垮坝及水淹厂房及厂房坍塌事故</a:t>
            </a:r>
            <a:endParaRPr lang="zh-CN" altLang="en-US" sz="2400" dirty="0">
              <a:solidFill>
                <a:srgbClr val="C00000"/>
              </a:solidFill>
            </a:endParaRPr>
          </a:p>
          <a:p>
            <a:pPr>
              <a:buNone/>
            </a:pPr>
            <a:r>
              <a:rPr lang="zh-CN" altLang="en-US" sz="2400" dirty="0">
                <a:solidFill>
                  <a:srgbClr val="C00000"/>
                </a:solidFill>
              </a:rPr>
              <a:t>       ⑴</a:t>
            </a:r>
            <a:r>
              <a:rPr lang="en-US" altLang="zh-CN" sz="2400" dirty="0">
                <a:solidFill>
                  <a:srgbClr val="C00000"/>
                </a:solidFill>
              </a:rPr>
              <a:t>1987</a:t>
            </a:r>
            <a:r>
              <a:rPr lang="zh-CN" altLang="en-US" sz="2400" dirty="0">
                <a:solidFill>
                  <a:srgbClr val="C00000"/>
                </a:solidFill>
              </a:rPr>
              <a:t>年</a:t>
            </a:r>
            <a:r>
              <a:rPr lang="en-US" altLang="zh-CN" sz="2400" dirty="0">
                <a:solidFill>
                  <a:srgbClr val="C00000"/>
                </a:solidFill>
              </a:rPr>
              <a:t>6</a:t>
            </a:r>
            <a:r>
              <a:rPr lang="zh-CN" altLang="en-US" sz="2400" dirty="0">
                <a:solidFill>
                  <a:srgbClr val="C00000"/>
                </a:solidFill>
              </a:rPr>
              <a:t>月</a:t>
            </a:r>
            <a:r>
              <a:rPr lang="en-US" altLang="zh-CN" sz="2400" dirty="0">
                <a:solidFill>
                  <a:srgbClr val="C00000"/>
                </a:solidFill>
              </a:rPr>
              <a:t>28</a:t>
            </a:r>
            <a:r>
              <a:rPr lang="zh-CN" altLang="en-US" sz="2400" dirty="0">
                <a:solidFill>
                  <a:srgbClr val="C00000"/>
                </a:solidFill>
              </a:rPr>
              <a:t>日</a:t>
            </a:r>
            <a:r>
              <a:rPr lang="en-US" altLang="zh-CN" sz="2400" dirty="0">
                <a:solidFill>
                  <a:srgbClr val="C00000"/>
                </a:solidFill>
              </a:rPr>
              <a:t>,</a:t>
            </a:r>
            <a:r>
              <a:rPr lang="zh-CN" altLang="en-US" sz="2400" dirty="0">
                <a:solidFill>
                  <a:srgbClr val="C00000"/>
                </a:solidFill>
              </a:rPr>
              <a:t>华东某发电厂在启动</a:t>
            </a:r>
            <a:r>
              <a:rPr lang="en-US" altLang="zh-CN" sz="2400" dirty="0">
                <a:solidFill>
                  <a:srgbClr val="C00000"/>
                </a:solidFill>
              </a:rPr>
              <a:t>2</a:t>
            </a:r>
            <a:r>
              <a:rPr lang="zh-CN" altLang="en-US" sz="2400" dirty="0">
                <a:solidFill>
                  <a:srgbClr val="C00000"/>
                </a:solidFill>
              </a:rPr>
              <a:t>号循环水泵过程中，该泵出水管支架与墙内预埋件焊口断裂，伸缩节拉长，位于电机层出水管环形焊缝整圈断裂，错位达</a:t>
            </a:r>
            <a:r>
              <a:rPr lang="en-US" altLang="zh-CN" sz="2400" dirty="0">
                <a:solidFill>
                  <a:srgbClr val="C00000"/>
                </a:solidFill>
              </a:rPr>
              <a:t>270mm</a:t>
            </a:r>
            <a:r>
              <a:rPr lang="zh-CN" altLang="en-US" sz="2400" dirty="0">
                <a:solidFill>
                  <a:srgbClr val="C00000"/>
                </a:solidFill>
              </a:rPr>
              <a:t>，大量的江水由此断口涌入泵房内，位于控制室以下</a:t>
            </a:r>
            <a:r>
              <a:rPr lang="en-US" altLang="zh-CN" sz="2400" dirty="0">
                <a:solidFill>
                  <a:srgbClr val="C00000"/>
                </a:solidFill>
              </a:rPr>
              <a:t>10.6m</a:t>
            </a:r>
            <a:r>
              <a:rPr lang="zh-CN" altLang="en-US" sz="2400" dirty="0">
                <a:solidFill>
                  <a:srgbClr val="C00000"/>
                </a:solidFill>
              </a:rPr>
              <a:t>标高的设备被淹。</a:t>
            </a:r>
            <a:endParaRPr lang="zh-CN" altLang="en-US" sz="2400" dirty="0">
              <a:solidFill>
                <a:srgbClr val="C00000"/>
              </a:solidFill>
            </a:endParaRPr>
          </a:p>
          <a:p>
            <a:pPr>
              <a:buNone/>
            </a:pPr>
            <a:r>
              <a:rPr lang="zh-CN" altLang="en-US" sz="2400" dirty="0">
                <a:solidFill>
                  <a:srgbClr val="C00000"/>
                </a:solidFill>
              </a:rPr>
              <a:t>       ⑵</a:t>
            </a:r>
            <a:r>
              <a:rPr lang="en-US" altLang="zh-CN" sz="2400" dirty="0">
                <a:solidFill>
                  <a:srgbClr val="C00000"/>
                </a:solidFill>
              </a:rPr>
              <a:t>1998</a:t>
            </a:r>
            <a:r>
              <a:rPr lang="zh-CN" altLang="en-US" sz="2400" dirty="0">
                <a:solidFill>
                  <a:srgbClr val="C00000"/>
                </a:solidFill>
              </a:rPr>
              <a:t>年</a:t>
            </a:r>
            <a:r>
              <a:rPr lang="en-US" altLang="zh-CN" sz="2400" dirty="0">
                <a:solidFill>
                  <a:srgbClr val="C00000"/>
                </a:solidFill>
              </a:rPr>
              <a:t>1</a:t>
            </a:r>
            <a:r>
              <a:rPr lang="zh-CN" altLang="en-US" sz="2400" dirty="0">
                <a:solidFill>
                  <a:srgbClr val="C00000"/>
                </a:solidFill>
              </a:rPr>
              <a:t>月</a:t>
            </a:r>
            <a:r>
              <a:rPr lang="en-US" altLang="zh-CN" sz="2400" dirty="0">
                <a:solidFill>
                  <a:srgbClr val="C00000"/>
                </a:solidFill>
              </a:rPr>
              <a:t>19</a:t>
            </a:r>
            <a:r>
              <a:rPr lang="zh-CN" altLang="en-US" sz="2400" dirty="0">
                <a:solidFill>
                  <a:srgbClr val="C00000"/>
                </a:solidFill>
              </a:rPr>
              <a:t>日，某发电厂锅炉房屋架北端支撑柱混凝土破坏，屋顶面突然坍塌，造成压死</a:t>
            </a:r>
            <a:r>
              <a:rPr lang="en-US" altLang="zh-CN" sz="2400" dirty="0">
                <a:solidFill>
                  <a:srgbClr val="C00000"/>
                </a:solidFill>
              </a:rPr>
              <a:t>6</a:t>
            </a:r>
            <a:r>
              <a:rPr lang="zh-CN" altLang="en-US" sz="2400" dirty="0">
                <a:solidFill>
                  <a:srgbClr val="C00000"/>
                </a:solidFill>
              </a:rPr>
              <a:t>人、伤</a:t>
            </a:r>
            <a:r>
              <a:rPr lang="en-US" altLang="zh-CN" sz="2400" dirty="0">
                <a:solidFill>
                  <a:srgbClr val="C00000"/>
                </a:solidFill>
              </a:rPr>
              <a:t>5</a:t>
            </a:r>
            <a:r>
              <a:rPr lang="zh-CN" altLang="en-US" sz="2400" dirty="0">
                <a:solidFill>
                  <a:srgbClr val="C00000"/>
                </a:solidFill>
              </a:rPr>
              <a:t>人的重大事故，坍塌的屋面结构造成</a:t>
            </a:r>
            <a:r>
              <a:rPr lang="en-US" altLang="zh-CN" sz="2400" dirty="0">
                <a:solidFill>
                  <a:srgbClr val="C00000"/>
                </a:solidFill>
              </a:rPr>
              <a:t>5</a:t>
            </a:r>
            <a:r>
              <a:rPr lang="zh-CN" altLang="en-US" sz="2400" dirty="0">
                <a:solidFill>
                  <a:srgbClr val="C00000"/>
                </a:solidFill>
              </a:rPr>
              <a:t>号锅炉局部受损而被迫停止运行。</a:t>
            </a:r>
            <a:endParaRPr lang="zh-CN" altLang="en-US" sz="2400" dirty="0">
              <a:solidFill>
                <a:srgbClr val="C00000"/>
              </a:solidFill>
            </a:endParaRPr>
          </a:p>
          <a:p>
            <a:pPr>
              <a:buNone/>
            </a:pPr>
            <a:r>
              <a:rPr lang="zh-CN" altLang="en-US" sz="2400" dirty="0">
                <a:solidFill>
                  <a:srgbClr val="C00000"/>
                </a:solidFill>
              </a:rPr>
              <a:t>       ⑶</a:t>
            </a:r>
            <a:r>
              <a:rPr lang="en-US" altLang="zh-CN" sz="2400" dirty="0">
                <a:solidFill>
                  <a:srgbClr val="C00000"/>
                </a:solidFill>
              </a:rPr>
              <a:t>1991</a:t>
            </a:r>
            <a:r>
              <a:rPr lang="zh-CN" altLang="en-US" sz="2400" dirty="0">
                <a:solidFill>
                  <a:srgbClr val="C00000"/>
                </a:solidFill>
              </a:rPr>
              <a:t>年</a:t>
            </a:r>
            <a:r>
              <a:rPr lang="en-US" altLang="zh-CN" sz="2400" dirty="0">
                <a:solidFill>
                  <a:srgbClr val="C00000"/>
                </a:solidFill>
              </a:rPr>
              <a:t>5</a:t>
            </a:r>
            <a:r>
              <a:rPr lang="zh-CN" altLang="en-US" sz="2400" dirty="0">
                <a:solidFill>
                  <a:srgbClr val="C00000"/>
                </a:solidFill>
              </a:rPr>
              <a:t>月</a:t>
            </a:r>
            <a:r>
              <a:rPr lang="en-US" altLang="zh-CN" sz="2400" dirty="0">
                <a:solidFill>
                  <a:srgbClr val="C00000"/>
                </a:solidFill>
              </a:rPr>
              <a:t>27</a:t>
            </a:r>
            <a:r>
              <a:rPr lang="zh-CN" altLang="en-US" sz="2400" dirty="0">
                <a:solidFill>
                  <a:srgbClr val="C00000"/>
                </a:solidFill>
              </a:rPr>
              <a:t>日，某发电厂发生</a:t>
            </a:r>
            <a:r>
              <a:rPr lang="en-US" altLang="zh-CN" sz="2400" dirty="0">
                <a:solidFill>
                  <a:srgbClr val="C00000"/>
                </a:solidFill>
              </a:rPr>
              <a:t>1</a:t>
            </a:r>
            <a:r>
              <a:rPr lang="zh-CN" altLang="en-US" sz="2400" dirty="0">
                <a:solidFill>
                  <a:srgbClr val="C00000"/>
                </a:solidFill>
              </a:rPr>
              <a:t>、</a:t>
            </a:r>
            <a:r>
              <a:rPr lang="en-US" altLang="zh-CN" sz="2400" dirty="0">
                <a:solidFill>
                  <a:srgbClr val="C00000"/>
                </a:solidFill>
              </a:rPr>
              <a:t>2</a:t>
            </a:r>
            <a:r>
              <a:rPr lang="zh-CN" altLang="en-US" sz="2400" dirty="0">
                <a:solidFill>
                  <a:srgbClr val="C00000"/>
                </a:solidFill>
              </a:rPr>
              <a:t>号锅炉厂房屋顶坍塌事故。其事故原因是由于燃煤质量下降，锅炉经常处于正压运行状态。炉顶冒烟、冒灰，致使屋面严重积灰达</a:t>
            </a:r>
            <a:r>
              <a:rPr lang="en-US" altLang="zh-CN" sz="2400" dirty="0">
                <a:solidFill>
                  <a:srgbClr val="C00000"/>
                </a:solidFill>
              </a:rPr>
              <a:t>2m</a:t>
            </a:r>
            <a:r>
              <a:rPr lang="zh-CN" altLang="en-US" sz="2400" dirty="0">
                <a:solidFill>
                  <a:srgbClr val="C00000"/>
                </a:solidFill>
              </a:rPr>
              <a:t>。使屋顶严重超载，导致屋顶坍塌事故的发生。</a:t>
            </a:r>
            <a:endParaRPr lang="zh-CN" altLang="en-US" sz="2400" dirty="0">
              <a:solidFill>
                <a:srgbClr val="C00000"/>
              </a:solidFill>
            </a:endParaRPr>
          </a:p>
        </p:txBody>
      </p:sp>
    </p:spTree>
  </p:cSld>
  <p:clrMapOvr>
    <a:masterClrMapping/>
  </p:clrMapOvr>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33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133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1334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1334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800" b="1" dirty="0">
                <a:solidFill>
                  <a:srgbClr val="002060"/>
                </a:solidFill>
              </a:rPr>
              <a:t>（十九）防止风灾事故</a:t>
            </a:r>
            <a:endParaRPr lang="zh-CN" altLang="en-US" sz="2800" dirty="0">
              <a:solidFill>
                <a:srgbClr val="002060"/>
              </a:solidFill>
            </a:endParaRPr>
          </a:p>
          <a:p>
            <a:pPr>
              <a:buNone/>
            </a:pPr>
            <a:r>
              <a:rPr lang="zh-CN" altLang="en-US" sz="2800" dirty="0">
                <a:solidFill>
                  <a:srgbClr val="002060"/>
                </a:solidFill>
              </a:rPr>
              <a:t>        ⑴</a:t>
            </a:r>
            <a:r>
              <a:rPr lang="en-US" altLang="zh-CN" sz="2800" dirty="0">
                <a:solidFill>
                  <a:srgbClr val="002060"/>
                </a:solidFill>
              </a:rPr>
              <a:t>1995</a:t>
            </a:r>
            <a:r>
              <a:rPr lang="zh-CN" altLang="en-US" sz="2800" dirty="0">
                <a:solidFill>
                  <a:srgbClr val="002060"/>
                </a:solidFill>
              </a:rPr>
              <a:t>年</a:t>
            </a:r>
            <a:r>
              <a:rPr lang="en-US" altLang="zh-CN" sz="2800" dirty="0">
                <a:solidFill>
                  <a:srgbClr val="002060"/>
                </a:solidFill>
              </a:rPr>
              <a:t>5</a:t>
            </a:r>
            <a:r>
              <a:rPr lang="zh-CN" altLang="en-US" sz="2800" dirty="0">
                <a:solidFill>
                  <a:srgbClr val="002060"/>
                </a:solidFill>
              </a:rPr>
              <a:t>月</a:t>
            </a:r>
            <a:r>
              <a:rPr lang="en-US" altLang="zh-CN" sz="2800" dirty="0">
                <a:solidFill>
                  <a:srgbClr val="002060"/>
                </a:solidFill>
              </a:rPr>
              <a:t>7</a:t>
            </a:r>
            <a:r>
              <a:rPr lang="zh-CN" altLang="en-US" sz="2800" dirty="0">
                <a:solidFill>
                  <a:srgbClr val="002060"/>
                </a:solidFill>
              </a:rPr>
              <a:t>日神头地区飓风将神头二电厂主厂房瓦型铁板刮下，飞到神头二电厂启动变避雷器上短路接地，引起神头一电厂</a:t>
            </a:r>
            <a:r>
              <a:rPr lang="en-US" altLang="zh-CN" sz="2800" dirty="0">
                <a:solidFill>
                  <a:srgbClr val="002060"/>
                </a:solidFill>
              </a:rPr>
              <a:t>#52</a:t>
            </a:r>
            <a:r>
              <a:rPr lang="zh-CN" altLang="en-US" sz="2800" dirty="0">
                <a:solidFill>
                  <a:srgbClr val="002060"/>
                </a:solidFill>
              </a:rPr>
              <a:t>联变两侧开关跳闸，造成</a:t>
            </a:r>
            <a:r>
              <a:rPr lang="en-US" altLang="zh-CN" sz="2800" dirty="0">
                <a:solidFill>
                  <a:srgbClr val="002060"/>
                </a:solidFill>
              </a:rPr>
              <a:t>C</a:t>
            </a:r>
            <a:r>
              <a:rPr lang="zh-CN" altLang="en-US" sz="2800" dirty="0">
                <a:solidFill>
                  <a:srgbClr val="002060"/>
                </a:solidFill>
              </a:rPr>
              <a:t>相变压器损坏。中日双方商定：</a:t>
            </a:r>
            <a:r>
              <a:rPr lang="en-US" altLang="zh-CN" sz="2800" dirty="0">
                <a:solidFill>
                  <a:srgbClr val="002060"/>
                </a:solidFill>
              </a:rPr>
              <a:t>C</a:t>
            </a:r>
            <a:r>
              <a:rPr lang="zh-CN" altLang="en-US" sz="2800" dirty="0">
                <a:solidFill>
                  <a:srgbClr val="002060"/>
                </a:solidFill>
              </a:rPr>
              <a:t>相变压器运回日本修复， </a:t>
            </a:r>
            <a:r>
              <a:rPr lang="en-US" altLang="zh-CN" sz="2800" dirty="0">
                <a:solidFill>
                  <a:srgbClr val="002060"/>
                </a:solidFill>
              </a:rPr>
              <a:t>#52</a:t>
            </a:r>
            <a:r>
              <a:rPr lang="zh-CN" altLang="en-US" sz="2800" dirty="0">
                <a:solidFill>
                  <a:srgbClr val="002060"/>
                </a:solidFill>
              </a:rPr>
              <a:t>联变于</a:t>
            </a:r>
            <a:r>
              <a:rPr lang="en-US" altLang="zh-CN" sz="2800" dirty="0">
                <a:solidFill>
                  <a:srgbClr val="002060"/>
                </a:solidFill>
              </a:rPr>
              <a:t>1996</a:t>
            </a:r>
            <a:r>
              <a:rPr lang="zh-CN" altLang="en-US" sz="2800" dirty="0">
                <a:solidFill>
                  <a:srgbClr val="002060"/>
                </a:solidFill>
              </a:rPr>
              <a:t>年</a:t>
            </a:r>
            <a:r>
              <a:rPr lang="en-US" altLang="zh-CN" sz="2800" dirty="0">
                <a:solidFill>
                  <a:srgbClr val="002060"/>
                </a:solidFill>
              </a:rPr>
              <a:t>6</a:t>
            </a:r>
            <a:r>
              <a:rPr lang="zh-CN" altLang="en-US" sz="2800" dirty="0">
                <a:solidFill>
                  <a:srgbClr val="002060"/>
                </a:solidFill>
              </a:rPr>
              <a:t>月</a:t>
            </a:r>
            <a:r>
              <a:rPr lang="en-US" altLang="zh-CN" sz="2800" dirty="0">
                <a:solidFill>
                  <a:srgbClr val="002060"/>
                </a:solidFill>
              </a:rPr>
              <a:t>10</a:t>
            </a:r>
            <a:r>
              <a:rPr lang="zh-CN" altLang="en-US" sz="2800" dirty="0">
                <a:solidFill>
                  <a:srgbClr val="002060"/>
                </a:solidFill>
              </a:rPr>
              <a:t>日恢复运行。</a:t>
            </a:r>
            <a:endParaRPr lang="zh-CN" altLang="en-US" sz="2800" dirty="0">
              <a:solidFill>
                <a:srgbClr val="002060"/>
              </a:solidFill>
            </a:endParaRPr>
          </a:p>
          <a:p>
            <a:pPr>
              <a:buNone/>
            </a:pPr>
            <a:r>
              <a:rPr lang="zh-CN" altLang="en-US" sz="2800" dirty="0">
                <a:solidFill>
                  <a:srgbClr val="002060"/>
                </a:solidFill>
              </a:rPr>
              <a:t>        ⑵</a:t>
            </a:r>
            <a:r>
              <a:rPr lang="en-US" altLang="zh-CN" sz="2800" dirty="0">
                <a:solidFill>
                  <a:srgbClr val="002060"/>
                </a:solidFill>
              </a:rPr>
              <a:t>2004</a:t>
            </a:r>
            <a:r>
              <a:rPr lang="zh-CN" altLang="en-US" sz="2800" dirty="0">
                <a:solidFill>
                  <a:srgbClr val="002060"/>
                </a:solidFill>
              </a:rPr>
              <a:t>年</a:t>
            </a:r>
            <a:r>
              <a:rPr lang="en-US" altLang="zh-CN" sz="2800" dirty="0">
                <a:solidFill>
                  <a:srgbClr val="002060"/>
                </a:solidFill>
              </a:rPr>
              <a:t>9</a:t>
            </a:r>
            <a:r>
              <a:rPr lang="zh-CN" altLang="en-US" sz="2800" dirty="0">
                <a:solidFill>
                  <a:srgbClr val="002060"/>
                </a:solidFill>
              </a:rPr>
              <a:t>月</a:t>
            </a:r>
            <a:r>
              <a:rPr lang="en-US" altLang="zh-CN" sz="2800" dirty="0">
                <a:solidFill>
                  <a:srgbClr val="002060"/>
                </a:solidFill>
              </a:rPr>
              <a:t>16</a:t>
            </a:r>
            <a:r>
              <a:rPr lang="zh-CN" altLang="en-US" sz="2800" dirty="0">
                <a:solidFill>
                  <a:srgbClr val="002060"/>
                </a:solidFill>
              </a:rPr>
              <a:t>日由于东北刮大风，造成清河发电厂三段输煤栈桥头部窗户的合页断裂开，玻璃砸在输煤栈桥下边路过输煤检修人员脖子，造成颈椎骨折瘫痪重伤事故。</a:t>
            </a:r>
            <a:endParaRPr lang="zh-CN" altLang="en-US" sz="2800" dirty="0">
              <a:solidFill>
                <a:srgbClr val="002060"/>
              </a:solidFill>
            </a:endParaRPr>
          </a:p>
        </p:txBody>
      </p:sp>
    </p:spTree>
  </p:cSld>
  <p:clrMapOvr>
    <a:masterClrMapping/>
  </p:clrMapOvr>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43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143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1437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1437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四、电力生产防火防爆的特点及重要意义</a:t>
            </a:r>
            <a:endParaRPr lang="zh-CN" altLang="en-US" sz="2400" dirty="0">
              <a:solidFill>
                <a:srgbClr val="C00000"/>
              </a:solidFill>
            </a:endParaRPr>
          </a:p>
          <a:p>
            <a:pPr>
              <a:buNone/>
            </a:pPr>
            <a:r>
              <a:rPr lang="zh-CN" altLang="en-US" sz="2400" dirty="0">
                <a:solidFill>
                  <a:srgbClr val="C00000"/>
                </a:solidFill>
              </a:rPr>
              <a:t>        在电力生产过程中，各类火灾事故的发生，直接危急到电力系统的安全运行。为此在</a:t>
            </a:r>
            <a:r>
              <a:rPr lang="en-US" altLang="zh-CN" sz="2400" dirty="0">
                <a:solidFill>
                  <a:srgbClr val="C00000"/>
                </a:solidFill>
              </a:rPr>
              <a:t>1987</a:t>
            </a:r>
            <a:r>
              <a:rPr lang="zh-CN" altLang="en-US" sz="2400" dirty="0">
                <a:solidFill>
                  <a:srgbClr val="C00000"/>
                </a:solidFill>
              </a:rPr>
              <a:t>年全国电业安全生产会议将防止火灾事故列为</a:t>
            </a:r>
            <a:r>
              <a:rPr lang="en-US" altLang="zh-CN" sz="2400" dirty="0">
                <a:solidFill>
                  <a:srgbClr val="C00000"/>
                </a:solidFill>
              </a:rPr>
              <a:t>18</a:t>
            </a:r>
            <a:r>
              <a:rPr lang="zh-CN" altLang="en-US" sz="2400" dirty="0">
                <a:solidFill>
                  <a:srgbClr val="C00000"/>
                </a:solidFill>
              </a:rPr>
              <a:t>项重点反措之一；之后原电力工业部于</a:t>
            </a:r>
            <a:r>
              <a:rPr lang="en-US" altLang="zh-CN" sz="2400" dirty="0">
                <a:solidFill>
                  <a:srgbClr val="C00000"/>
                </a:solidFill>
              </a:rPr>
              <a:t>1994</a:t>
            </a:r>
            <a:r>
              <a:rPr lang="zh-CN" altLang="en-US" sz="2400" dirty="0">
                <a:solidFill>
                  <a:srgbClr val="C00000"/>
                </a:solidFill>
              </a:rPr>
              <a:t>年</a:t>
            </a:r>
            <a:r>
              <a:rPr lang="en-US" altLang="zh-CN" sz="2400" dirty="0">
                <a:solidFill>
                  <a:srgbClr val="C00000"/>
                </a:solidFill>
              </a:rPr>
              <a:t> 5月30日颁布了《电力设备典型消防规程》。</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zh-CN" altLang="en-US" sz="2400" dirty="0">
                <a:solidFill>
                  <a:srgbClr val="C00000"/>
                </a:solidFill>
              </a:rPr>
              <a:t>防火防爆工作是一项十分重要的工作，发电企业把防止火灾事故当做反事故斗争的重点来对待，这是因为：火力发电厂的基本燃料是煤和燃油，在发电设备中汽轮发电机组及变压器等设备都要使用大量的油；氢冷发电机内则有大量氢气，油和氢气都是易燃易爆物质，容易引起火灾事故；电缆遍布全厂、全站，数量很大，发生火灾容易蔓延扩大。由于电力生产过程存在着易发生火灾事故的因素，如果不认真抓好预防工作、不提高设备检修维护质量，对火灾隐患不及时消除，就很容易造成火灾。</a:t>
            </a:r>
            <a:endParaRPr lang="zh-CN" altLang="en-US" sz="2400" dirty="0">
              <a:solidFill>
                <a:srgbClr val="C00000"/>
              </a:solidFill>
            </a:endParaRPr>
          </a:p>
        </p:txBody>
      </p:sp>
    </p:spTree>
  </p:cSld>
  <p:clrMapOvr>
    <a:masterClrMapping/>
  </p:clrMapOvr>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53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153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1539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15397"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b="1">
                <a:solidFill>
                  <a:srgbClr val="002060"/>
                </a:solidFill>
              </a:rPr>
              <a:t>     </a:t>
            </a:r>
            <a:r>
              <a:rPr lang="zh-CN" altLang="en-US" sz="2400" b="1">
                <a:solidFill>
                  <a:srgbClr val="002060"/>
                </a:solidFill>
              </a:rPr>
              <a:t>（一）消防工作的方针</a:t>
            </a:r>
            <a:endParaRPr lang="zh-CN" altLang="en-US" sz="2400">
              <a:solidFill>
                <a:srgbClr val="002060"/>
              </a:solidFill>
            </a:endParaRPr>
          </a:p>
          <a:p>
            <a:pPr>
              <a:buNone/>
            </a:pPr>
            <a:r>
              <a:rPr lang="zh-CN" altLang="en-US" sz="2400">
                <a:solidFill>
                  <a:srgbClr val="002060"/>
                </a:solidFill>
              </a:rPr>
              <a:t>     </a:t>
            </a:r>
            <a:r>
              <a:rPr lang="en-US" altLang="zh-CN" sz="2400">
                <a:solidFill>
                  <a:srgbClr val="002060"/>
                </a:solidFill>
              </a:rPr>
              <a:t>《</a:t>
            </a:r>
            <a:r>
              <a:rPr lang="zh-CN" altLang="en-US" sz="2400">
                <a:solidFill>
                  <a:srgbClr val="002060"/>
                </a:solidFill>
              </a:rPr>
              <a:t>消防法</a:t>
            </a:r>
            <a:r>
              <a:rPr lang="en-US" altLang="zh-CN" sz="2400">
                <a:solidFill>
                  <a:srgbClr val="002060"/>
                </a:solidFill>
              </a:rPr>
              <a:t>》</a:t>
            </a:r>
            <a:r>
              <a:rPr lang="zh-CN" altLang="en-US" sz="2400">
                <a:solidFill>
                  <a:srgbClr val="002060"/>
                </a:solidFill>
              </a:rPr>
              <a:t>第一章第二条规定：“消防工作贯彻‘预防为主、防消结合’的方针”。消防工作方针反映了同火灾作斗争的客观规律，科学、准确地表达了“防”和“消”的辩证关系，“防消结合”，就是把同火灾作斗争的两个基本手段</a:t>
            </a:r>
            <a:r>
              <a:rPr lang="en-US" altLang="zh-CN" sz="2400">
                <a:solidFill>
                  <a:srgbClr val="002060"/>
                </a:solidFill>
              </a:rPr>
              <a:t>──</a:t>
            </a:r>
            <a:r>
              <a:rPr lang="zh-CN" altLang="en-US" sz="2400" b="1">
                <a:solidFill>
                  <a:srgbClr val="002060"/>
                </a:solidFill>
              </a:rPr>
              <a:t>预防</a:t>
            </a:r>
            <a:r>
              <a:rPr lang="zh-CN" altLang="en-US" sz="2400">
                <a:solidFill>
                  <a:srgbClr val="002060"/>
                </a:solidFill>
              </a:rPr>
              <a:t>和</a:t>
            </a:r>
            <a:r>
              <a:rPr lang="zh-CN" altLang="en-US" sz="2400" b="1">
                <a:solidFill>
                  <a:srgbClr val="002060"/>
                </a:solidFill>
              </a:rPr>
              <a:t>扑救</a:t>
            </a:r>
            <a:r>
              <a:rPr lang="zh-CN" altLang="en-US" sz="2400">
                <a:solidFill>
                  <a:srgbClr val="002060"/>
                </a:solidFill>
              </a:rPr>
              <a:t>有机地结合起来，做到相辅相成，互相促进。“预防为主”就是在消防工作的指导思想上，把预防火灾放在首位，立足于防，动员、依靠各行各业和人民群众，贯彻落实各项防火的行政措施、技术措施和组织措施，从根本上预防火灾的发生和发展。火灾是可以预防的，只要在思想上、物质上、管理上落实，就可以从根本上取得同火灾斗争的主动权。</a:t>
            </a:r>
            <a:endParaRPr lang="zh-CN" altLang="en-US" sz="2400">
              <a:solidFill>
                <a:srgbClr val="002060"/>
              </a:solidFill>
            </a:endParaRPr>
          </a:p>
        </p:txBody>
      </p:sp>
    </p:spTree>
  </p:cSld>
  <p:clrMapOvr>
    <a:masterClrMapping/>
  </p:clrMapOvr>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64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164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1642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1642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002060"/>
                </a:solidFill>
              </a:rPr>
              <a:t>消防工作方针，首先强调对火灾的预防，也就是火的风险预控。在防火方面，“曲突移薪”、“防患于未然”自古以来被人们所共识，这些至理名言，反映了我国对消防的观念。所以，贯彻执行消防工作方针，就应在“预防为主”上下功夫、花气力。</a:t>
            </a:r>
            <a:endParaRPr lang="zh-CN" altLang="en-US" sz="2400" dirty="0">
              <a:solidFill>
                <a:srgbClr val="002060"/>
              </a:solidFill>
            </a:endParaRPr>
          </a:p>
          <a:p>
            <a:pPr>
              <a:buNone/>
            </a:pPr>
            <a:r>
              <a:rPr lang="zh-CN" altLang="en-US" sz="2400" dirty="0">
                <a:solidFill>
                  <a:srgbClr val="002060"/>
                </a:solidFill>
              </a:rPr>
              <a:t>       “预防为主”，一定要抓好防火宣传教育，使人们重视消防工作，发供电企业要进行各种形式的防火教育。向广大职工群众宣传消防工作方针、原则，认识火灾的危害性和做好防火工作的重要性。同时，还要向广大群众普及消防知识，做好防火措施。提高扑救初期火灾的能力。</a:t>
            </a:r>
            <a:endParaRPr lang="zh-CN" altLang="en-US" sz="2400" dirty="0">
              <a:solidFill>
                <a:srgbClr val="002060"/>
              </a:solidFill>
            </a:endParaRPr>
          </a:p>
          <a:p>
            <a:pPr>
              <a:buNone/>
            </a:pPr>
            <a:r>
              <a:rPr lang="zh-CN" altLang="en-US" sz="2400" dirty="0">
                <a:solidFill>
                  <a:srgbClr val="002060"/>
                </a:solidFill>
              </a:rPr>
              <a:t>       “预防为主”，必须建立消防安全规章制度，开展经常性的防火安全检查，以消除火灾隐患。逐级落实防火责任制，保证防火措施的落实，就能消除引发火灾的缺陷隐患，把火灾消灭在萌芽状态。</a:t>
            </a:r>
            <a:endParaRPr lang="zh-CN" altLang="en-US" sz="2400" dirty="0">
              <a:solidFill>
                <a:srgbClr val="002060"/>
              </a:solidFill>
            </a:endParaRPr>
          </a:p>
          <a:p>
            <a:r>
              <a:rPr lang="en-US" altLang="zh-CN" sz="2400" dirty="0"/>
              <a:t>    </a:t>
            </a:r>
            <a:endParaRPr lang="zh-CN" altLang="en-US" sz="2400" dirty="0"/>
          </a:p>
        </p:txBody>
      </p:sp>
    </p:spTree>
  </p:cSld>
  <p:clrMapOvr>
    <a:masterClrMapping/>
  </p:clrMapOvr>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174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1744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1744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dirty="0"/>
              <a:t>  </a:t>
            </a:r>
            <a:r>
              <a:rPr lang="zh-CN" altLang="en-US" sz="2800" dirty="0">
                <a:solidFill>
                  <a:srgbClr val="002060"/>
                </a:solidFill>
              </a:rPr>
              <a:t>“防消结合”，强调在做好火灾预防工作的同时，做好各项灭火准备，及时在着火初时扑灭火情。做好灭火准备，首先是要有思想准备，枕戈待旦，打有准备之仗，一旦发生火灾做到心中有数，科学指挥灭火，快速扑灭初起火灾。</a:t>
            </a:r>
            <a:endParaRPr lang="zh-CN" altLang="en-US" sz="2800" dirty="0">
              <a:solidFill>
                <a:srgbClr val="002060"/>
              </a:solidFill>
            </a:endParaRPr>
          </a:p>
          <a:p>
            <a:pPr>
              <a:buNone/>
            </a:pPr>
            <a:r>
              <a:rPr lang="en-US" altLang="zh-CN" sz="2800" dirty="0">
                <a:solidFill>
                  <a:srgbClr val="002060"/>
                </a:solidFill>
              </a:rPr>
              <a:t>    </a:t>
            </a:r>
            <a:r>
              <a:rPr lang="zh-CN" altLang="en-US" sz="2800" dirty="0">
                <a:solidFill>
                  <a:srgbClr val="002060"/>
                </a:solidFill>
              </a:rPr>
              <a:t>     因此可见，“防”和“消”是不可分割的整体，“防”是消防工作的主要方面，“消”是弥补“防”的不足，这是达到一个目的两种手段，两者是相辅相成、互为补充的。在实际工作中，则应是“防”中有“消”，“消”中有“防”，防消必须紧密结合。只有正确地理解、全面地把握，认真贯彻执行“预防为主、防消结合”的方针，才能把消防工作做好。</a:t>
            </a:r>
            <a:endParaRPr lang="zh-CN" altLang="en-US" sz="2800" dirty="0">
              <a:solidFill>
                <a:srgbClr val="002060"/>
              </a:solidFill>
            </a:endParaRPr>
          </a:p>
        </p:txBody>
      </p:sp>
    </p:spTree>
  </p:cSld>
  <p:clrMapOvr>
    <a:masterClrMapping/>
  </p:clrMapOvr>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84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184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1846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1846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（二）消防工作的原则 </a:t>
            </a:r>
            <a:r>
              <a:rPr lang="en-US" altLang="zh-CN" sz="2400" dirty="0">
                <a:solidFill>
                  <a:srgbClr val="C00000"/>
                </a:solidFill>
              </a:rPr>
              <a:t>   </a:t>
            </a:r>
            <a:endParaRPr lang="zh-CN" altLang="en-US" sz="2400" dirty="0">
              <a:solidFill>
                <a:srgbClr val="C00000"/>
              </a:solidFill>
            </a:endParaRPr>
          </a:p>
          <a:p>
            <a:pPr>
              <a:buNone/>
            </a:pPr>
            <a:r>
              <a:rPr lang="en-US" altLang="zh-CN" sz="2400" dirty="0">
                <a:solidFill>
                  <a:srgbClr val="C00000"/>
                </a:solidFill>
              </a:rPr>
              <a:t>         </a:t>
            </a:r>
            <a:r>
              <a:rPr lang="zh-CN" altLang="en-US" sz="2400" dirty="0">
                <a:solidFill>
                  <a:srgbClr val="C00000"/>
                </a:solidFill>
              </a:rPr>
              <a:t>消防工作的原则，是“专门机关与群众相结合”。这是我国《消防法》第二条所做的明确规定。消防工作坚持专门机关与群众相结合的原则，是多年来我国消防工作经验的总结和升华，也是消防工作有较强的法制性、政策性和专业技术性，又具有广泛的社会性、群众性的本质所决定的。没有一支专业化的队伍，没有专门消防监督机关的管理，消防工作就会放任自流，火灾也就难以得到有效的控制；没有广大群众的参与，消防工作就失去了基础。在消防安全管理中坚持群众性原则，要求管理者必须树立群众路线的观点，始终不渝地相信群众的智慧和力量；要采取各种方式方法，广泛宣传教育群众，普及消防知识，提高广大群众自身的防灾能力；要组织群众中的骨干，建立义务消防队，要依靠群众才有基础、才有力量，促进消防安全。</a:t>
            </a:r>
            <a:endParaRPr lang="zh-CN" altLang="en-US" sz="2400" dirty="0">
              <a:solidFill>
                <a:srgbClr val="C00000"/>
              </a:solidFill>
            </a:endParaRPr>
          </a:p>
        </p:txBody>
      </p:sp>
    </p:spTree>
  </p:cSld>
  <p:clrMapOvr>
    <a:masterClrMapping/>
  </p:clrMapOvr>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94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194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1949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1949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zh-CN" altLang="en-US" sz="2400" b="1" dirty="0">
                <a:solidFill>
                  <a:srgbClr val="002060"/>
                </a:solidFill>
              </a:rPr>
              <a:t>（三）贯彻“谁主管、谁负责”的原则，搞好消防安全工作</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贯彻“谁主管、谁负责”的原则，改变了消防工作由消防部门一家包揽的局面，要由本单位自己负责；也就是谁主管那项工作，就要对那项工作中的消防安全负责。具体讲：</a:t>
            </a:r>
            <a:endParaRPr lang="zh-CN" altLang="en-US" sz="2400" dirty="0">
              <a:solidFill>
                <a:srgbClr val="002060"/>
              </a:solidFill>
            </a:endParaRPr>
          </a:p>
          <a:p>
            <a:pPr>
              <a:buNone/>
            </a:pPr>
            <a:r>
              <a:rPr lang="en-US" altLang="zh-CN" sz="2400" dirty="0">
                <a:solidFill>
                  <a:srgbClr val="002060"/>
                </a:solidFill>
              </a:rPr>
              <a:t>        1</a:t>
            </a:r>
            <a:r>
              <a:rPr lang="zh-CN" altLang="en-US" sz="2400" dirty="0">
                <a:solidFill>
                  <a:srgbClr val="002060"/>
                </a:solidFill>
              </a:rPr>
              <a:t>、企业要对消防工作加强领导，除安全第一负责人对消防安全工作负全责外，其他领导也要对分管范围内的消防安全工作负责。同时，应设置专门机构或人员具体负责消防安全工作。</a:t>
            </a:r>
            <a:endParaRPr lang="zh-CN" altLang="en-US" sz="2400" dirty="0">
              <a:solidFill>
                <a:srgbClr val="002060"/>
              </a:solidFill>
            </a:endParaRPr>
          </a:p>
          <a:p>
            <a:pPr>
              <a:buNone/>
            </a:pPr>
            <a:r>
              <a:rPr lang="en-US" altLang="zh-CN" sz="2400" dirty="0">
                <a:solidFill>
                  <a:srgbClr val="002060"/>
                </a:solidFill>
              </a:rPr>
              <a:t>        2</a:t>
            </a:r>
            <a:r>
              <a:rPr lang="zh-CN" altLang="en-US" sz="2400" dirty="0">
                <a:solidFill>
                  <a:srgbClr val="002060"/>
                </a:solidFill>
              </a:rPr>
              <a:t>、企业消防监督部门、安全监督部门要对本企业消防工作及时研究，做出部署，抓好落实；其它各生产技术及经营管理部门要对分管业务工作中的消防安全工作负责。</a:t>
            </a:r>
            <a:endParaRPr lang="zh-CN" altLang="en-US" sz="2400" dirty="0">
              <a:solidFill>
                <a:srgbClr val="002060"/>
              </a:solidFill>
            </a:endParaRPr>
          </a:p>
          <a:p>
            <a:pPr>
              <a:buNone/>
            </a:pPr>
            <a:r>
              <a:rPr lang="en-US" altLang="zh-CN" sz="2400" dirty="0">
                <a:solidFill>
                  <a:srgbClr val="002060"/>
                </a:solidFill>
              </a:rPr>
              <a:t>        3</a:t>
            </a:r>
            <a:r>
              <a:rPr lang="zh-CN" altLang="en-US" sz="2400" dirty="0">
                <a:solidFill>
                  <a:srgbClr val="002060"/>
                </a:solidFill>
              </a:rPr>
              <a:t>、企业内各车间（分场）主任要对本车间（分场）的消防安全工作全面负责；副职要对分管范围内的消防安全工作负责</a:t>
            </a:r>
            <a:r>
              <a:rPr lang="zh-CN" altLang="en-US" sz="2400" dirty="0"/>
              <a:t>。</a:t>
            </a:r>
            <a:endParaRPr lang="zh-CN" altLang="en-US" sz="2400" dirty="0"/>
          </a:p>
        </p:txBody>
      </p:sp>
    </p:spTree>
  </p:cSld>
  <p:clrMapOvr>
    <a:masterClrMapping/>
  </p:clrMapOvr>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05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205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2051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2051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002060"/>
                </a:solidFill>
              </a:rPr>
              <a:t>4</a:t>
            </a:r>
            <a:r>
              <a:rPr lang="zh-CN" altLang="en-US" sz="2400" dirty="0">
                <a:solidFill>
                  <a:srgbClr val="002060"/>
                </a:solidFill>
              </a:rPr>
              <a:t>、班组长应对本班组的消防安全工作负责。同时，抓好“谁在岗、谁负责”，把消防安全责任落实到每个职工。</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、分口把关，全方位抓消防。企业的生产系统、多经三产、后勤服务、交通车辆及文化娱乐活动，都要对本系统消防安全工作及时研究，做出部署，抓好落实。</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6</a:t>
            </a:r>
            <a:r>
              <a:rPr lang="zh-CN" altLang="en-US" sz="2400" dirty="0">
                <a:solidFill>
                  <a:srgbClr val="002060"/>
                </a:solidFill>
              </a:rPr>
              <a:t>、按照“谁主管、谁负责”原则，从企业到车间直至班组和岗位职工，都要对所管工作中的消防安全负责。纵向从上到下，一级对一级负责；横向从里到外，实行分线负责。这样，纵向到底，横向到边，上下贯通，纵横交错，形成一个全方位、立体化的消防安全管理网络，实现消防工作人人有责、个个负责的消防安全保证体系。</a:t>
            </a:r>
            <a:endParaRPr lang="zh-CN" altLang="en-US" sz="2400" dirty="0">
              <a:solidFill>
                <a:srgbClr val="002060"/>
              </a:solidFill>
            </a:endParaRPr>
          </a:p>
        </p:txBody>
      </p:sp>
    </p:spTree>
  </p:cSld>
  <p:clrMapOvr>
    <a:masterClrMapping/>
  </p:clrMapOvr>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15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215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2154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2154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C00000"/>
                </a:solidFill>
              </a:rPr>
              <a:t>（四）防火安全责任制的实现形式</a:t>
            </a:r>
            <a:endParaRPr lang="zh-CN" altLang="en-US" sz="2400" dirty="0">
              <a:solidFill>
                <a:srgbClr val="C00000"/>
              </a:solidFill>
            </a:endParaRPr>
          </a:p>
          <a:p>
            <a:pPr>
              <a:buNone/>
            </a:pPr>
            <a:r>
              <a:rPr lang="zh-CN" altLang="en-US" sz="2400" dirty="0">
                <a:solidFill>
                  <a:srgbClr val="C00000"/>
                </a:solidFill>
              </a:rPr>
              <a:t>        强化防火安全责任制落实。一般采取以下三种形式：</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签定消防安全目标责任状。就是将法律赋予企业或消防安全负责人的防火安全责任，结合本企业实际，分解本年度消防安全奋斗目标。在企业与车间之间、企业与部门之间、车间与班组之间、班组与员工之间，层层签定消防安全目标责任状。</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、进行防火安全责任制落实情况评估。由企业分管领导组织消防等部门，对基层单位防火安全责任制落实情况进行评估。</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抓好防火安全责任制考核工作。一是要把消防安全责任制落实作为该单位及消防安全责任人的政绩依据之一；二是要把消防安全责任制落实作为经济责任考核及奖惩的依据；三是要把消防安全责任制落实作为安全</a:t>
            </a:r>
            <a:r>
              <a:rPr lang="zh-CN" altLang="en-US" sz="2400" dirty="0">
                <a:solidFill>
                  <a:srgbClr val="C00000"/>
                </a:solidFill>
              </a:rPr>
              <a:t>达标的主要考核条件之一。</a:t>
            </a:r>
            <a:endParaRPr lang="zh-CN" altLang="en-US" sz="2400" dirty="0">
              <a:solidFill>
                <a:srgbClr val="C00000"/>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68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686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36869" name="Rectangle 3"/>
          <p:cNvSpPr>
            <a:spLocks noGrp="1"/>
          </p:cNvSpPr>
          <p:nvPr>
            <p:ph type="body" idx="4294967295"/>
          </p:nvPr>
        </p:nvSpPr>
        <p:spPr>
          <a:xfrm>
            <a:off x="1524000" y="1571625"/>
            <a:ext cx="8786813" cy="5286375"/>
          </a:xfrm>
          <a:ln/>
        </p:spPr>
        <p:txBody>
          <a:bodyPr vert="horz" wrap="square" anchor="t" anchorCtr="0"/>
          <a:p>
            <a:pPr>
              <a:buNone/>
            </a:pPr>
            <a:r>
              <a:rPr lang="zh-CN" altLang="en-US" sz="2400" dirty="0"/>
              <a:t>   </a:t>
            </a:r>
            <a:r>
              <a:rPr lang="en-US" altLang="zh-CN" sz="2400" dirty="0"/>
              <a:t> </a:t>
            </a:r>
            <a:r>
              <a:rPr lang="zh-CN" altLang="en-US" sz="2400" dirty="0"/>
              <a:t> </a:t>
            </a:r>
            <a:r>
              <a:rPr lang="en-US" altLang="zh-CN" sz="4400" dirty="0">
                <a:solidFill>
                  <a:srgbClr val="C00000"/>
                </a:solidFill>
              </a:rPr>
              <a:t>26</a:t>
            </a:r>
            <a:r>
              <a:rPr lang="zh-CN" altLang="en-US" sz="4400" dirty="0">
                <a:solidFill>
                  <a:srgbClr val="C00000"/>
                </a:solidFill>
              </a:rPr>
              <a:t>、</a:t>
            </a:r>
            <a:r>
              <a:rPr lang="en-US" altLang="zh-CN" sz="4400" dirty="0">
                <a:solidFill>
                  <a:srgbClr val="C00000"/>
                </a:solidFill>
              </a:rPr>
              <a:t>6</a:t>
            </a:r>
            <a:r>
              <a:rPr lang="zh-CN" altLang="en-US" sz="4400" dirty="0">
                <a:solidFill>
                  <a:srgbClr val="C00000"/>
                </a:solidFill>
              </a:rPr>
              <a:t>月</a:t>
            </a:r>
            <a:r>
              <a:rPr lang="en-US" altLang="zh-CN" sz="4400" dirty="0">
                <a:solidFill>
                  <a:srgbClr val="C00000"/>
                </a:solidFill>
              </a:rPr>
              <a:t>8</a:t>
            </a:r>
            <a:r>
              <a:rPr lang="zh-CN" altLang="en-US" sz="4400" dirty="0">
                <a:solidFill>
                  <a:srgbClr val="C00000"/>
                </a:solidFill>
              </a:rPr>
              <a:t>日</a:t>
            </a:r>
            <a:r>
              <a:rPr lang="en-US" altLang="zh-CN" sz="4400" dirty="0">
                <a:solidFill>
                  <a:srgbClr val="C00000"/>
                </a:solidFill>
              </a:rPr>
              <a:t>11</a:t>
            </a:r>
            <a:r>
              <a:rPr lang="zh-CN" altLang="en-US" sz="4400" dirty="0">
                <a:solidFill>
                  <a:srgbClr val="C00000"/>
                </a:solidFill>
              </a:rPr>
              <a:t>时，云南省昭通市威信麟凤镇煤电一体化项目，某火电建设公司施工的一期电厂</a:t>
            </a:r>
            <a:r>
              <a:rPr lang="en-US" altLang="zh-CN" sz="4400" dirty="0">
                <a:solidFill>
                  <a:srgbClr val="C00000"/>
                </a:solidFill>
              </a:rPr>
              <a:t>2</a:t>
            </a:r>
            <a:r>
              <a:rPr lang="zh-CN" altLang="en-US" sz="4400" dirty="0">
                <a:solidFill>
                  <a:srgbClr val="C00000"/>
                </a:solidFill>
              </a:rPr>
              <a:t>号冷却塔发生脚手架垮塌事故，</a:t>
            </a:r>
            <a:r>
              <a:rPr lang="en-US" altLang="zh-CN" sz="4400" dirty="0">
                <a:solidFill>
                  <a:srgbClr val="C00000"/>
                </a:solidFill>
              </a:rPr>
              <a:t>8</a:t>
            </a:r>
            <a:r>
              <a:rPr lang="zh-CN" altLang="en-US" sz="4400" dirty="0">
                <a:solidFill>
                  <a:srgbClr val="C00000"/>
                </a:solidFill>
              </a:rPr>
              <a:t>名工人被埋，致</a:t>
            </a:r>
            <a:r>
              <a:rPr lang="en-US" altLang="zh-CN" sz="4400" dirty="0">
                <a:solidFill>
                  <a:srgbClr val="C00000"/>
                </a:solidFill>
              </a:rPr>
              <a:t>7</a:t>
            </a:r>
            <a:r>
              <a:rPr lang="zh-CN" altLang="en-US" sz="4400" dirty="0">
                <a:solidFill>
                  <a:srgbClr val="C00000"/>
                </a:solidFill>
              </a:rPr>
              <a:t>人遇难，</a:t>
            </a:r>
            <a:r>
              <a:rPr lang="en-US" altLang="zh-CN" sz="4400" dirty="0">
                <a:solidFill>
                  <a:srgbClr val="C00000"/>
                </a:solidFill>
              </a:rPr>
              <a:t>1</a:t>
            </a:r>
            <a:r>
              <a:rPr lang="zh-CN" altLang="en-US" sz="4400" dirty="0">
                <a:solidFill>
                  <a:srgbClr val="C00000"/>
                </a:solidFill>
              </a:rPr>
              <a:t>人受伤。</a:t>
            </a:r>
            <a:r>
              <a:rPr lang="en-US" altLang="zh-CN" sz="4400" dirty="0">
                <a:solidFill>
                  <a:srgbClr val="C00000"/>
                </a:solidFill>
              </a:rPr>
              <a:t> </a:t>
            </a:r>
            <a:endParaRPr lang="zh-CN" altLang="en-US" sz="4400" dirty="0">
              <a:solidFill>
                <a:srgbClr val="C00000"/>
              </a:solidFill>
            </a:endParaRPr>
          </a:p>
          <a:p>
            <a:pPr>
              <a:buNone/>
            </a:pPr>
            <a:endParaRPr lang="zh-CN" altLang="en-US" sz="2400" dirty="0">
              <a:solidFill>
                <a:srgbClr val="FF0000"/>
              </a:solidFill>
            </a:endParaRPr>
          </a:p>
          <a:p>
            <a:pPr>
              <a:buNone/>
            </a:pPr>
            <a:endParaRPr lang="zh-CN" altLang="en-US" sz="2400" b="1" dirty="0">
              <a:solidFill>
                <a:srgbClr val="FF0000"/>
              </a:solidFill>
            </a:endParaRPr>
          </a:p>
          <a:p>
            <a:pPr eaLnBrk="1" hangingPunct="1">
              <a:buNone/>
            </a:pPr>
            <a:endParaRPr lang="zh-CN" altLang="en-US" sz="2400" b="1" dirty="0">
              <a:solidFill>
                <a:srgbClr val="C00000"/>
              </a:solidFill>
            </a:endParaRPr>
          </a:p>
          <a:p>
            <a:pPr eaLnBrk="1" hangingPunct="1">
              <a:buNone/>
            </a:pPr>
            <a:endParaRPr lang="zh-CN" altLang="en-US" sz="2400" b="1" dirty="0">
              <a:solidFill>
                <a:srgbClr val="C00000"/>
              </a:solidFill>
            </a:endParaRPr>
          </a:p>
          <a:p>
            <a:pPr eaLnBrk="1" hangingPunct="1">
              <a:buNone/>
            </a:pPr>
            <a:endParaRPr lang="zh-CN" altLang="en-US" sz="2400" b="1" dirty="0"/>
          </a:p>
        </p:txBody>
      </p:sp>
    </p:spTree>
  </p:cSld>
  <p:clrMapOvr>
    <a:masterClrMapping/>
  </p:clrMapOvr>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25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225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2256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2256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（五）消防安全检查的组织形式</a:t>
            </a:r>
            <a:endParaRPr lang="zh-CN" altLang="en-US" sz="2400" dirty="0">
              <a:solidFill>
                <a:srgbClr val="002060"/>
              </a:solidFill>
            </a:endParaRPr>
          </a:p>
          <a:p>
            <a:pPr>
              <a:buNone/>
            </a:pPr>
            <a:r>
              <a:rPr lang="zh-CN" altLang="en-US" sz="2400" dirty="0">
                <a:solidFill>
                  <a:srgbClr val="002060"/>
                </a:solidFill>
              </a:rPr>
              <a:t>       消防安全检查一般采用定期性检查和随机性突击检查相结合，重点检查和普遍检查相结合，经常性检查和季节性检查相结合，专业性检查与群众性检查相结合。其主要组织形式有：</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、单位自查</a:t>
            </a:r>
            <a:r>
              <a:rPr lang="zh-CN" altLang="en-US" sz="2400" dirty="0">
                <a:solidFill>
                  <a:srgbClr val="002060"/>
                </a:solidFill>
              </a:rPr>
              <a:t>。基层单位的防火检查，是组织群众开展经常性防火检查最基本的形式，对预防火灾具有重要的作用。</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）班组自查</a:t>
            </a:r>
            <a:r>
              <a:rPr lang="zh-CN" altLang="en-US" sz="2400" b="1" dirty="0">
                <a:solidFill>
                  <a:srgbClr val="002060"/>
                </a:solidFill>
              </a:rPr>
              <a:t>。</a:t>
            </a:r>
            <a:r>
              <a:rPr lang="zh-CN" altLang="en-US" sz="2400" dirty="0">
                <a:solidFill>
                  <a:srgbClr val="002060"/>
                </a:solidFill>
              </a:rPr>
              <a:t>这种检查是保证企业防火安全的基础。</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）定期检查。</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）突击检查</a:t>
            </a:r>
            <a:r>
              <a:rPr lang="zh-CN" altLang="en-US" sz="2400" b="1" dirty="0">
                <a:solidFill>
                  <a:srgbClr val="002060"/>
                </a:solidFill>
              </a:rPr>
              <a:t>。</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   2</a:t>
            </a:r>
            <a:r>
              <a:rPr lang="zh-CN" altLang="en-US" sz="2400" b="1" dirty="0">
                <a:solidFill>
                  <a:srgbClr val="002060"/>
                </a:solidFill>
              </a:rPr>
              <a:t>、上级主管部门的检查</a:t>
            </a:r>
            <a:r>
              <a:rPr lang="zh-CN" altLang="en-US" sz="2400" dirty="0">
                <a:solidFill>
                  <a:srgbClr val="002060"/>
                </a:solidFill>
              </a:rPr>
              <a:t>。</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   3</a:t>
            </a:r>
            <a:r>
              <a:rPr lang="zh-CN" altLang="en-US" sz="2400" b="1" dirty="0">
                <a:solidFill>
                  <a:srgbClr val="002060"/>
                </a:solidFill>
              </a:rPr>
              <a:t>、当地消防监督机关的检查。</a:t>
            </a:r>
            <a:r>
              <a:rPr lang="zh-CN" altLang="en-US" sz="2400" dirty="0">
                <a:solidFill>
                  <a:srgbClr val="002060"/>
                </a:solidFill>
              </a:rPr>
              <a:t>消防监督检查，是国家赋予公安消防监督机关的职权之一，是实施消防监督的重要手段。</a:t>
            </a:r>
            <a:endParaRPr lang="zh-CN" altLang="en-US" sz="2400" dirty="0">
              <a:solidFill>
                <a:srgbClr val="002060"/>
              </a:solidFill>
            </a:endParaRPr>
          </a:p>
        </p:txBody>
      </p:sp>
    </p:spTree>
  </p:cSld>
  <p:clrMapOvr>
    <a:masterClrMapping/>
  </p:clrMapOvr>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35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235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2358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2358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（六）抓好火灾隐患的整改</a:t>
            </a:r>
            <a:endParaRPr lang="zh-CN" altLang="en-US" sz="2400" dirty="0">
              <a:solidFill>
                <a:srgbClr val="C00000"/>
              </a:solidFill>
            </a:endParaRPr>
          </a:p>
          <a:p>
            <a:pPr>
              <a:buNone/>
            </a:pPr>
            <a:r>
              <a:rPr lang="zh-CN" altLang="en-US" sz="2400" dirty="0">
                <a:solidFill>
                  <a:srgbClr val="C00000"/>
                </a:solidFill>
              </a:rPr>
              <a:t>        消除火险隐患的关键步骤在整改；整改不落实，任何形式的防火检查都会落空，因而达不到消防安全大检查的目的。</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、火险隐患的含义。</a:t>
            </a:r>
            <a:r>
              <a:rPr lang="zh-CN" altLang="en-US" sz="2400" dirty="0">
                <a:solidFill>
                  <a:srgbClr val="C00000"/>
                </a:solidFill>
              </a:rPr>
              <a:t>火灾隐患是指在电力生产及其它社会生活中有可能造成火灾危害的不安全因素。这种不安全因素有：</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）明显的、容易发现的；</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）潜在的、属于生产过程中科技范畴的；</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）建筑结构、布局以及设备系统和公用设施等方面的缺陷。</a:t>
            </a:r>
            <a:endParaRPr lang="zh-CN" altLang="en-US" sz="2400" dirty="0">
              <a:solidFill>
                <a:srgbClr val="C00000"/>
              </a:solidFill>
            </a:endParaRPr>
          </a:p>
          <a:p>
            <a:pPr>
              <a:buNone/>
            </a:pPr>
            <a:r>
              <a:rPr lang="zh-CN" altLang="en-US" sz="2400" dirty="0">
                <a:solidFill>
                  <a:srgbClr val="C00000"/>
                </a:solidFill>
              </a:rPr>
              <a:t>        火险隐患，根据其危险程度和危害程度，又可分为一般火险隐患和重大火险隐患两类。一般火险隐患，是指这种不安全因素有导致火灾的可能性。重大火灾隐患，是指这种不安全因素导致火灾的可能性很大，其后果又将是损失大、伤亡大、影响大</a:t>
            </a:r>
            <a:r>
              <a:rPr lang="zh-CN" altLang="en-US" sz="2400" dirty="0"/>
              <a:t>。</a:t>
            </a:r>
            <a:endParaRPr lang="zh-CN" altLang="en-US" sz="2400" dirty="0"/>
          </a:p>
        </p:txBody>
      </p:sp>
    </p:spTree>
  </p:cSld>
  <p:clrMapOvr>
    <a:masterClrMapping/>
  </p:clrMapOvr>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46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246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2461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2461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a:t>
            </a:r>
            <a:r>
              <a:rPr lang="en-US" altLang="zh-CN" sz="2400" b="1" dirty="0">
                <a:solidFill>
                  <a:srgbClr val="002060"/>
                </a:solidFill>
              </a:rPr>
              <a:t>2</a:t>
            </a:r>
            <a:r>
              <a:rPr lang="zh-CN" altLang="en-US" sz="2400" b="1" dirty="0">
                <a:solidFill>
                  <a:srgbClr val="002060"/>
                </a:solidFill>
              </a:rPr>
              <a:t>、火灾隐患的整改原则、方法和要求</a:t>
            </a:r>
            <a:r>
              <a:rPr lang="zh-CN" altLang="en-US" sz="2400" dirty="0">
                <a:solidFill>
                  <a:srgbClr val="002060"/>
                </a:solidFill>
              </a:rPr>
              <a:t>。监督整改火险隐患一要坚决，二要有紧迫感，三要从实际出发，按照客观规律办事：</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）整改火险隐患的原则。整改火险隐患必须从实际出发，正确处理好消防安全与电力生产的关系，真正坚持火灾隐患“四不放过”原则，即隐患查不清不放过、整改措施不落实不放过、不彻底整改不放过的原则。</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a:t>
            </a:r>
            <a:r>
              <a:rPr lang="en-US" altLang="zh-CN" sz="2400" dirty="0">
                <a:solidFill>
                  <a:srgbClr val="002060"/>
                </a:solidFill>
              </a:rPr>
              <a:t>2</a:t>
            </a:r>
            <a:r>
              <a:rPr lang="zh-CN" altLang="en-US" sz="2400" dirty="0">
                <a:solidFill>
                  <a:srgbClr val="002060"/>
                </a:solidFill>
              </a:rPr>
              <a:t>）火险隐患的整改方法。火灾隐患整改按整改的难易程度，可以分为当场整改和限期整改两种方法。</a:t>
            </a:r>
            <a:endParaRPr lang="zh-CN" altLang="en-US" sz="2400" dirty="0">
              <a:solidFill>
                <a:srgbClr val="002060"/>
              </a:solidFill>
            </a:endParaRPr>
          </a:p>
          <a:p>
            <a:pPr>
              <a:buNone/>
            </a:pPr>
            <a:r>
              <a:rPr lang="en-US" altLang="zh-CN" sz="2400" dirty="0">
                <a:solidFill>
                  <a:srgbClr val="002060"/>
                </a:solidFill>
              </a:rPr>
              <a:t>     </a:t>
            </a:r>
            <a:r>
              <a:rPr lang="zh-CN" altLang="en-US" sz="2400" dirty="0">
                <a:solidFill>
                  <a:srgbClr val="002060"/>
                </a:solidFill>
              </a:rPr>
              <a:t>（</a:t>
            </a:r>
            <a:r>
              <a:rPr lang="en-US" altLang="zh-CN" sz="2400" dirty="0">
                <a:solidFill>
                  <a:srgbClr val="002060"/>
                </a:solidFill>
              </a:rPr>
              <a:t>3</a:t>
            </a:r>
            <a:r>
              <a:rPr lang="zh-CN" altLang="en-US" sz="2400" dirty="0">
                <a:solidFill>
                  <a:srgbClr val="002060"/>
                </a:solidFill>
              </a:rPr>
              <a:t>）整改火灾隐患的要求。一是抓住主要矛盾，选择最佳方案；二是选择经济方案；三是列出规划逐步解决；四是抓住关键，确保重点；五是关键设备和要害部位要严认真对待；六是遵守规定期限，按时完成。</a:t>
            </a:r>
            <a:endParaRPr lang="zh-CN" altLang="en-US" sz="2400" dirty="0">
              <a:solidFill>
                <a:srgbClr val="002060"/>
              </a:solidFill>
            </a:endParaRPr>
          </a:p>
        </p:txBody>
      </p:sp>
    </p:spTree>
  </p:cSld>
  <p:clrMapOvr>
    <a:masterClrMapping/>
  </p:clrMapOvr>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56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256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2563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2563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、企业、车间自查火险隐患整改的要求：</a:t>
            </a:r>
            <a:endParaRPr lang="zh-CN" altLang="en-US" sz="2400" dirty="0">
              <a:solidFill>
                <a:srgbClr val="C00000"/>
              </a:solidFill>
            </a:endParaRPr>
          </a:p>
          <a:p>
            <a:pPr>
              <a:buNone/>
            </a:pPr>
            <a:r>
              <a:rPr lang="en-US" altLang="zh-CN" sz="2400" dirty="0">
                <a:solidFill>
                  <a:srgbClr val="C00000"/>
                </a:solidFill>
              </a:rPr>
              <a:t>      </a:t>
            </a:r>
            <a:r>
              <a:rPr lang="zh-CN" altLang="en-US" sz="2400" dirty="0">
                <a:solidFill>
                  <a:srgbClr val="C00000"/>
                </a:solidFill>
              </a:rPr>
              <a:t>（</a:t>
            </a:r>
            <a:r>
              <a:rPr lang="en-US" altLang="zh-CN" sz="2400" dirty="0">
                <a:solidFill>
                  <a:srgbClr val="C00000"/>
                </a:solidFill>
              </a:rPr>
              <a:t>1</a:t>
            </a:r>
            <a:r>
              <a:rPr lang="zh-CN" altLang="en-US" sz="2400" dirty="0">
                <a:solidFill>
                  <a:srgbClr val="C00000"/>
                </a:solidFill>
              </a:rPr>
              <a:t>）领导重视。整改火险隐患的效果如何，关键在于单位领导的重视程度。</a:t>
            </a:r>
            <a:endParaRPr lang="zh-CN" altLang="en-US" sz="2400" dirty="0">
              <a:solidFill>
                <a:srgbClr val="C00000"/>
              </a:solidFill>
            </a:endParaRPr>
          </a:p>
          <a:p>
            <a:pPr>
              <a:buNone/>
            </a:pPr>
            <a:r>
              <a:rPr lang="en-US" altLang="zh-CN" sz="2400" dirty="0">
                <a:solidFill>
                  <a:srgbClr val="C00000"/>
                </a:solidFill>
              </a:rPr>
              <a:t>      </a:t>
            </a:r>
            <a:r>
              <a:rPr lang="zh-CN" altLang="en-US" sz="2400" dirty="0">
                <a:solidFill>
                  <a:srgbClr val="C00000"/>
                </a:solidFill>
              </a:rPr>
              <a:t>（</a:t>
            </a:r>
            <a:r>
              <a:rPr lang="en-US" altLang="zh-CN" sz="2400" dirty="0">
                <a:solidFill>
                  <a:srgbClr val="C00000"/>
                </a:solidFill>
              </a:rPr>
              <a:t>2</a:t>
            </a:r>
            <a:r>
              <a:rPr lang="zh-CN" altLang="en-US" sz="2400" dirty="0">
                <a:solidFill>
                  <a:srgbClr val="C00000"/>
                </a:solidFill>
              </a:rPr>
              <a:t>）边查边改。对检查出来的火险隐患，单位能自身整改的，就要立即整改，切不可拖延。</a:t>
            </a:r>
            <a:endParaRPr lang="zh-CN" altLang="en-US" sz="2400" dirty="0">
              <a:solidFill>
                <a:srgbClr val="C00000"/>
              </a:solidFill>
            </a:endParaRPr>
          </a:p>
          <a:p>
            <a:pPr>
              <a:buNone/>
            </a:pPr>
            <a:r>
              <a:rPr lang="en-US" altLang="zh-CN" sz="2400" dirty="0">
                <a:solidFill>
                  <a:srgbClr val="C00000"/>
                </a:solidFill>
              </a:rPr>
              <a:t>       </a:t>
            </a:r>
            <a:r>
              <a:rPr lang="zh-CN" altLang="en-US" sz="2400" dirty="0">
                <a:solidFill>
                  <a:srgbClr val="C00000"/>
                </a:solidFill>
              </a:rPr>
              <a:t>（</a:t>
            </a:r>
            <a:r>
              <a:rPr lang="en-US" altLang="zh-CN" sz="2400" dirty="0">
                <a:solidFill>
                  <a:srgbClr val="C00000"/>
                </a:solidFill>
              </a:rPr>
              <a:t>3</a:t>
            </a:r>
            <a:r>
              <a:rPr lang="zh-CN" altLang="en-US" sz="2400" dirty="0">
                <a:solidFill>
                  <a:srgbClr val="C00000"/>
                </a:solidFill>
              </a:rPr>
              <a:t>）对一时解决不了的火险隐患，单位要采取有效的防范措施，并立项、定人、限时间抓紧整改落实。</a:t>
            </a:r>
            <a:endParaRPr lang="zh-CN" altLang="en-US" sz="2400" dirty="0">
              <a:solidFill>
                <a:srgbClr val="C00000"/>
              </a:solidFill>
            </a:endParaRPr>
          </a:p>
          <a:p>
            <a:pPr>
              <a:buNone/>
            </a:pPr>
            <a:r>
              <a:rPr lang="en-US" altLang="zh-CN" sz="2400" dirty="0">
                <a:solidFill>
                  <a:srgbClr val="C00000"/>
                </a:solidFill>
              </a:rPr>
              <a:t>       </a:t>
            </a:r>
            <a:r>
              <a:rPr lang="zh-CN" altLang="en-US" sz="2400" dirty="0">
                <a:solidFill>
                  <a:srgbClr val="C00000"/>
                </a:solidFill>
              </a:rPr>
              <a:t>（</a:t>
            </a:r>
            <a:r>
              <a:rPr lang="en-US" altLang="zh-CN" sz="2400" dirty="0">
                <a:solidFill>
                  <a:srgbClr val="C00000"/>
                </a:solidFill>
              </a:rPr>
              <a:t>4</a:t>
            </a:r>
            <a:r>
              <a:rPr lang="zh-CN" altLang="en-US" sz="2400" dirty="0">
                <a:solidFill>
                  <a:srgbClr val="C00000"/>
                </a:solidFill>
              </a:rPr>
              <a:t>）对一些重大的火险隐患，单位自身努力难以解决的，应及时向上级主管部门请示报告；同时采取有效的应急安全措施。</a:t>
            </a:r>
            <a:endParaRPr lang="zh-CN" altLang="en-US" sz="2400" dirty="0">
              <a:solidFill>
                <a:srgbClr val="C00000"/>
              </a:solidFill>
            </a:endParaRPr>
          </a:p>
          <a:p>
            <a:pPr>
              <a:buNone/>
            </a:pPr>
            <a:r>
              <a:rPr lang="en-US" altLang="zh-CN" sz="2400" dirty="0">
                <a:solidFill>
                  <a:srgbClr val="C00000"/>
                </a:solidFill>
              </a:rPr>
              <a:t>        </a:t>
            </a:r>
            <a:r>
              <a:rPr lang="zh-CN" altLang="en-US" sz="2400" dirty="0">
                <a:solidFill>
                  <a:srgbClr val="C00000"/>
                </a:solidFill>
              </a:rPr>
              <a:t>（</a:t>
            </a:r>
            <a:r>
              <a:rPr lang="en-US" altLang="zh-CN" sz="2400" dirty="0">
                <a:solidFill>
                  <a:srgbClr val="C00000"/>
                </a:solidFill>
              </a:rPr>
              <a:t>5</a:t>
            </a:r>
            <a:r>
              <a:rPr lang="zh-CN" altLang="en-US" sz="2400" dirty="0">
                <a:solidFill>
                  <a:srgbClr val="C00000"/>
                </a:solidFill>
              </a:rPr>
              <a:t>）对“先天性不足”的建筑布局、耐火等级、防火间距、消防通道、水源等方面的问题，一时确实难以解决的；有关部门应纳入建设、改造规划，逐步加以解决。</a:t>
            </a:r>
            <a:endParaRPr lang="zh-CN" altLang="en-US" sz="2400" dirty="0">
              <a:solidFill>
                <a:srgbClr val="C00000"/>
              </a:solidFill>
            </a:endParaRPr>
          </a:p>
        </p:txBody>
      </p:sp>
    </p:spTree>
  </p:cSld>
  <p:clrMapOvr>
    <a:masterClrMapping/>
  </p:clrMapOvr>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66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266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2666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2666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（七）防火“四大”部位的动火作业管理</a:t>
            </a:r>
            <a:endParaRPr lang="zh-CN" altLang="en-US" sz="2400" dirty="0">
              <a:solidFill>
                <a:srgbClr val="002060"/>
              </a:solidFill>
            </a:endParaRPr>
          </a:p>
          <a:p>
            <a:pPr>
              <a:buNone/>
            </a:pPr>
            <a:r>
              <a:rPr lang="en-US" altLang="zh-CN" sz="2400" dirty="0">
                <a:solidFill>
                  <a:srgbClr val="002060"/>
                </a:solidFill>
              </a:rPr>
              <a:t>        </a:t>
            </a:r>
            <a:r>
              <a:rPr lang="en-US" altLang="zh-CN" sz="2400" b="1" dirty="0">
                <a:solidFill>
                  <a:srgbClr val="002060"/>
                </a:solidFill>
              </a:rPr>
              <a:t>1</a:t>
            </a:r>
            <a:r>
              <a:rPr lang="zh-CN" altLang="en-US" sz="2400" b="1" dirty="0">
                <a:solidFill>
                  <a:srgbClr val="002060"/>
                </a:solidFill>
              </a:rPr>
              <a:t>、何为防火“四大”部位</a:t>
            </a:r>
            <a:r>
              <a:rPr lang="zh-CN" altLang="en-US" sz="2400" dirty="0">
                <a:solidFill>
                  <a:srgbClr val="002060"/>
                </a:solidFill>
              </a:rPr>
              <a:t>。防火四大重点部位是指：火灾危险性大、发生火灾损失大、伤亡大、影响大的部位场所；一般指油罐区、控制室、通信机房、计算机房、档案室、锅炉燃油及制粉系统、氢气系统及制氢站、变压器、电缆隧道、蓄电池室、易燃易爆物品存放场所、以及各单位主管认定的其它部位和场所。</a:t>
            </a:r>
            <a:endParaRPr lang="zh-CN" altLang="en-US" sz="2400" dirty="0">
              <a:solidFill>
                <a:srgbClr val="002060"/>
              </a:solidFill>
            </a:endParaRPr>
          </a:p>
          <a:p>
            <a:pPr>
              <a:buNone/>
            </a:pPr>
            <a:r>
              <a:rPr lang="en-US" altLang="zh-CN" sz="2400" dirty="0">
                <a:solidFill>
                  <a:srgbClr val="002060"/>
                </a:solidFill>
              </a:rPr>
              <a:t>        </a:t>
            </a:r>
            <a:r>
              <a:rPr lang="en-US" altLang="zh-CN" sz="2400" b="1" dirty="0">
                <a:solidFill>
                  <a:srgbClr val="002060"/>
                </a:solidFill>
              </a:rPr>
              <a:t> 2</a:t>
            </a:r>
            <a:r>
              <a:rPr lang="zh-CN" altLang="en-US" sz="2400" b="1" dirty="0">
                <a:solidFill>
                  <a:srgbClr val="002060"/>
                </a:solidFill>
              </a:rPr>
              <a:t>、动火作业四种级别</a:t>
            </a:r>
            <a:r>
              <a:rPr lang="zh-CN" altLang="en-US" sz="2400" dirty="0">
                <a:solidFill>
                  <a:srgbClr val="002060"/>
                </a:solidFill>
              </a:rPr>
              <a:t>。由于动火地点，动火作业对象不同，存在的火灾危险性程度也不一样，采取的安全措施及审批手续都应有所区别，在保证安全的前提下为提高工作效率、简化动火工作票的程序，及时消除设备缺陷及火险隐患；在明火禁区将动火作业分为“三级”（特级、一级、二级）。在非明火禁区动火称为一般动火，由动火负责人（工作负责人）填写“动火作业证”，并进行动火工作监护。</a:t>
            </a:r>
            <a:endParaRPr lang="zh-CN" altLang="en-US" sz="2400" dirty="0">
              <a:solidFill>
                <a:srgbClr val="002060"/>
              </a:solidFill>
            </a:endParaRPr>
          </a:p>
        </p:txBody>
      </p:sp>
    </p:spTree>
  </p:cSld>
  <p:clrMapOvr>
    <a:masterClrMapping/>
  </p:clrMapOvr>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276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2768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2768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a:t>
            </a:r>
            <a:r>
              <a:rPr lang="en-US" altLang="zh-CN" sz="2400" b="1" dirty="0">
                <a:solidFill>
                  <a:srgbClr val="002060"/>
                </a:solidFill>
              </a:rPr>
              <a:t>3</a:t>
            </a:r>
            <a:r>
              <a:rPr lang="zh-CN" altLang="en-US" sz="2400" b="1" dirty="0">
                <a:solidFill>
                  <a:srgbClr val="002060"/>
                </a:solidFill>
              </a:rPr>
              <a:t>、动火作业安全要求</a:t>
            </a:r>
            <a:r>
              <a:rPr lang="zh-CN" altLang="en-US" sz="2400" dirty="0">
                <a:solidFill>
                  <a:srgbClr val="002060"/>
                </a:solidFill>
              </a:rPr>
              <a:t>：</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）动火工作负责人在动火前应做好安全措施，向作业人员交待防火措施和进行安全教育。</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）在首次动火时，各级审批人员和动火工作票签发人均应到现场检查防火安全措施是否正确完备。</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）动火作业中，应每隔</a:t>
            </a:r>
            <a:r>
              <a:rPr lang="en-US" altLang="zh-CN" sz="2400" dirty="0">
                <a:solidFill>
                  <a:srgbClr val="002060"/>
                </a:solidFill>
              </a:rPr>
              <a:t>2</a:t>
            </a:r>
            <a:r>
              <a:rPr lang="zh-CN" altLang="en-US" sz="2400" dirty="0">
                <a:solidFill>
                  <a:srgbClr val="002060"/>
                </a:solidFill>
              </a:rPr>
              <a:t>～</a:t>
            </a:r>
            <a:r>
              <a:rPr lang="en-US" altLang="zh-CN" sz="2400" dirty="0">
                <a:solidFill>
                  <a:srgbClr val="002060"/>
                </a:solidFill>
              </a:rPr>
              <a:t>4</a:t>
            </a:r>
            <a:r>
              <a:rPr lang="zh-CN" altLang="en-US" sz="2400" dirty="0">
                <a:solidFill>
                  <a:srgbClr val="002060"/>
                </a:solidFill>
              </a:rPr>
              <a:t>小时测定一次现场可燃性气体、易燃液体和可燃蒸汽含量或粉尘浓度是否合格。</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）动火监护人应始终在场，动火监护人不得兼任其它工作。</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）动火时遇到下列情况，严禁动火。①油罐车、拉油汽车停靠的区域；②压力容器或管道未泄压前；③存放易燃易爆物品的窗口未清理干净前；④风力达</a:t>
            </a:r>
            <a:r>
              <a:rPr lang="en-US" altLang="zh-CN" sz="2400" dirty="0">
                <a:solidFill>
                  <a:srgbClr val="002060"/>
                </a:solidFill>
              </a:rPr>
              <a:t>5</a:t>
            </a:r>
            <a:r>
              <a:rPr lang="zh-CN" altLang="en-US" sz="2400" dirty="0">
                <a:solidFill>
                  <a:srgbClr val="002060"/>
                </a:solidFill>
              </a:rPr>
              <a:t>级以上的露天作业；⑤遇有火险异常情况未查明原因和消除前。</a:t>
            </a:r>
            <a:endParaRPr lang="zh-CN" altLang="en-US" sz="2400" dirty="0">
              <a:solidFill>
                <a:srgbClr val="002060"/>
              </a:solidFill>
            </a:endParaRPr>
          </a:p>
        </p:txBody>
      </p:sp>
    </p:spTree>
  </p:cSld>
  <p:clrMapOvr>
    <a:masterClrMapping/>
  </p:clrMapOvr>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87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287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2870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2870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800" b="1" dirty="0">
                <a:solidFill>
                  <a:srgbClr val="C00000"/>
                </a:solidFill>
              </a:rPr>
              <a:t>      五、防火与灭火原理及方法</a:t>
            </a:r>
            <a:endParaRPr lang="zh-CN" altLang="en-US" sz="2800" dirty="0">
              <a:solidFill>
                <a:srgbClr val="C00000"/>
              </a:solidFill>
            </a:endParaRPr>
          </a:p>
          <a:p>
            <a:pPr>
              <a:buNone/>
            </a:pPr>
            <a:r>
              <a:rPr lang="zh-CN" altLang="en-US" sz="2800" b="1" dirty="0">
                <a:solidFill>
                  <a:srgbClr val="C00000"/>
                </a:solidFill>
              </a:rPr>
              <a:t>     （一）防火的基本原理</a:t>
            </a:r>
            <a:r>
              <a:rPr lang="en-US" altLang="zh-CN" sz="2800" b="1" dirty="0">
                <a:solidFill>
                  <a:srgbClr val="C00000"/>
                </a:solidFill>
              </a:rPr>
              <a:t>       </a:t>
            </a:r>
            <a:r>
              <a:rPr lang="en-US" altLang="zh-CN" sz="2800" dirty="0">
                <a:solidFill>
                  <a:srgbClr val="C00000"/>
                </a:solidFill>
              </a:rPr>
              <a:t>     </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   </a:t>
            </a:r>
            <a:r>
              <a:rPr lang="zh-CN" altLang="en-US" sz="2800" dirty="0">
                <a:solidFill>
                  <a:srgbClr val="C00000"/>
                </a:solidFill>
              </a:rPr>
              <a:t>根据燃烧原理，一切防火措施都是为了不使燃烧条件形成。人们总结出四种防火基本方法。</a:t>
            </a:r>
            <a:endParaRPr lang="zh-CN" altLang="en-US" sz="28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en-US" altLang="zh-CN" sz="2400" b="1" dirty="0">
                <a:solidFill>
                  <a:srgbClr val="C00000"/>
                </a:solidFill>
              </a:rPr>
              <a:t> 1</a:t>
            </a:r>
            <a:r>
              <a:rPr lang="zh-CN" altLang="en-US" sz="2400" b="1" dirty="0">
                <a:solidFill>
                  <a:srgbClr val="C00000"/>
                </a:solidFill>
              </a:rPr>
              <a:t>、控制可燃物。</a:t>
            </a:r>
            <a:r>
              <a:rPr lang="zh-CN" altLang="en-US" sz="2400" dirty="0">
                <a:solidFill>
                  <a:srgbClr val="C00000"/>
                </a:solidFill>
              </a:rPr>
              <a:t>控制可燃物是破坏燃烧不具备可燃物条件或缩小燃烧范围：</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en-US" altLang="zh-CN" sz="2400" b="1" dirty="0">
                <a:solidFill>
                  <a:srgbClr val="C00000"/>
                </a:solidFill>
              </a:rPr>
              <a:t>2</a:t>
            </a:r>
            <a:r>
              <a:rPr lang="zh-CN" altLang="en-US" sz="2400" b="1" dirty="0">
                <a:solidFill>
                  <a:srgbClr val="C00000"/>
                </a:solidFill>
              </a:rPr>
              <a:t>、隔绝空气。</a:t>
            </a:r>
            <a:r>
              <a:rPr lang="zh-CN" altLang="en-US" sz="2400" dirty="0">
                <a:solidFill>
                  <a:srgbClr val="C00000"/>
                </a:solidFill>
              </a:rPr>
              <a:t>隔绝空气就是破坏燃烧的助燃条件：</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、消除着火源。</a:t>
            </a:r>
            <a:r>
              <a:rPr lang="zh-CN" altLang="en-US" sz="2400" dirty="0">
                <a:solidFill>
                  <a:srgbClr val="C00000"/>
                </a:solidFill>
              </a:rPr>
              <a:t>消除着火源就是破坏燃烧的激发能源：</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4</a:t>
            </a:r>
            <a:r>
              <a:rPr lang="zh-CN" altLang="en-US" sz="2400" b="1" dirty="0">
                <a:solidFill>
                  <a:srgbClr val="C00000"/>
                </a:solidFill>
              </a:rPr>
              <a:t>、防止火势、爆炸波的蔓延</a:t>
            </a:r>
            <a:r>
              <a:rPr lang="zh-CN" altLang="en-US" sz="2400" dirty="0">
                <a:solidFill>
                  <a:srgbClr val="C00000"/>
                </a:solidFill>
              </a:rPr>
              <a:t>。这要从防止形成新的燃烧条件   来防止火灾扩大，减少火灾损坏：</a:t>
            </a:r>
            <a:endParaRPr lang="zh-CN" altLang="en-US" sz="2400" dirty="0">
              <a:solidFill>
                <a:srgbClr val="C00000"/>
              </a:solidFill>
            </a:endParaRPr>
          </a:p>
          <a:p>
            <a:endParaRPr lang="zh-CN" altLang="en-US" sz="2400" dirty="0">
              <a:solidFill>
                <a:srgbClr val="C00000"/>
              </a:solidFill>
            </a:endParaRPr>
          </a:p>
        </p:txBody>
      </p:sp>
    </p:spTree>
  </p:cSld>
  <p:clrMapOvr>
    <a:masterClrMapping/>
  </p:clrMapOvr>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97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297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2973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2973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（二）灭火的基本方法</a:t>
            </a:r>
            <a:r>
              <a:rPr lang="en-US" altLang="zh-CN" sz="2400" b="1" dirty="0">
                <a:solidFill>
                  <a:srgbClr val="C00000"/>
                </a:solidFill>
              </a:rPr>
              <a:t>    </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zh-CN" altLang="en-US" sz="2400" b="1" dirty="0">
                <a:solidFill>
                  <a:srgbClr val="C00000"/>
                </a:solidFill>
              </a:rPr>
              <a:t>１、隔离法。</a:t>
            </a:r>
            <a:r>
              <a:rPr lang="zh-CN" altLang="en-US" sz="2400" dirty="0">
                <a:solidFill>
                  <a:srgbClr val="C00000"/>
                </a:solidFill>
              </a:rPr>
              <a:t>隔离法就是使燃烧物和未燃烧物隔离，将正在燃烧的物质与未燃烧物质隔开中断可燃物质的供给，使火势孤立，不能蔓延；从而限制火灾范围。</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en-US" altLang="zh-CN" sz="2400" b="1" dirty="0">
                <a:solidFill>
                  <a:srgbClr val="C00000"/>
                </a:solidFill>
              </a:rPr>
              <a:t> </a:t>
            </a:r>
            <a:r>
              <a:rPr lang="zh-CN" altLang="en-US" sz="2400" b="1" dirty="0">
                <a:solidFill>
                  <a:srgbClr val="C00000"/>
                </a:solidFill>
              </a:rPr>
              <a:t>２、窒息法。</a:t>
            </a:r>
            <a:r>
              <a:rPr lang="zh-CN" altLang="en-US" sz="2400" dirty="0">
                <a:solidFill>
                  <a:srgbClr val="C00000"/>
                </a:solidFill>
              </a:rPr>
              <a:t>窒息法是减少燃烧区氧量，即隔绝空气，使可燃物质无法获得氧气而停止燃烧；</a:t>
            </a:r>
            <a:endParaRPr lang="en-US" altLang="zh-CN" sz="2400" dirty="0">
              <a:solidFill>
                <a:srgbClr val="C00000"/>
              </a:solidFill>
            </a:endParaRPr>
          </a:p>
          <a:p>
            <a:pPr>
              <a:buNone/>
            </a:pPr>
            <a:r>
              <a:rPr lang="en-US" altLang="zh-CN" sz="2400" dirty="0">
                <a:solidFill>
                  <a:srgbClr val="C00000"/>
                </a:solidFill>
              </a:rPr>
              <a:t>   </a:t>
            </a:r>
            <a:r>
              <a:rPr lang="zh-CN" altLang="en-US" sz="2400" dirty="0">
                <a:solidFill>
                  <a:srgbClr val="C00000"/>
                </a:solidFill>
              </a:rPr>
              <a:t>    </a:t>
            </a:r>
            <a:r>
              <a:rPr lang="zh-CN" altLang="en-US" sz="2400" b="1" dirty="0">
                <a:solidFill>
                  <a:srgbClr val="C00000"/>
                </a:solidFill>
              </a:rPr>
              <a:t>３、冷却法。</a:t>
            </a:r>
            <a:r>
              <a:rPr lang="zh-CN" altLang="en-US" sz="2400" dirty="0">
                <a:solidFill>
                  <a:srgbClr val="C00000"/>
                </a:solidFill>
              </a:rPr>
              <a:t>冷却法就是降低燃烧物的温度，使之降到燃点以下停止燃烧；</a:t>
            </a:r>
            <a:endParaRPr lang="en-US" altLang="zh-CN" sz="2400" dirty="0">
              <a:solidFill>
                <a:srgbClr val="C00000"/>
              </a:solidFill>
            </a:endParaRPr>
          </a:p>
          <a:p>
            <a:pPr>
              <a:buNone/>
            </a:pPr>
            <a:r>
              <a:rPr lang="en-US" altLang="zh-CN" sz="2400" dirty="0">
                <a:solidFill>
                  <a:srgbClr val="C00000"/>
                </a:solidFill>
              </a:rPr>
              <a:t>   </a:t>
            </a:r>
            <a:r>
              <a:rPr lang="zh-CN" altLang="en-US" sz="2400" dirty="0">
                <a:solidFill>
                  <a:srgbClr val="C00000"/>
                </a:solidFill>
              </a:rPr>
              <a:t>    </a:t>
            </a:r>
            <a:r>
              <a:rPr lang="zh-CN" altLang="en-US" sz="2400" b="1" dirty="0">
                <a:solidFill>
                  <a:srgbClr val="C00000"/>
                </a:solidFill>
              </a:rPr>
              <a:t>４、抑制法。</a:t>
            </a:r>
            <a:r>
              <a:rPr lang="zh-CN" altLang="en-US" sz="2400" dirty="0">
                <a:solidFill>
                  <a:srgbClr val="C00000"/>
                </a:solidFill>
              </a:rPr>
              <a:t>抑制法就是中断燃烧的连锁反应，使灭火剂参与到燃烧反应过程中去，中断燃烧的连锁反应。常用的抑制灭火措施是往燃烧物上喷射</a:t>
            </a:r>
            <a:r>
              <a:rPr lang="en-US" altLang="zh-CN" sz="2400" dirty="0">
                <a:solidFill>
                  <a:srgbClr val="C00000"/>
                </a:solidFill>
              </a:rPr>
              <a:t>1211</a:t>
            </a:r>
            <a:r>
              <a:rPr lang="zh-CN" altLang="en-US" sz="2400" dirty="0">
                <a:solidFill>
                  <a:srgbClr val="C00000"/>
                </a:solidFill>
              </a:rPr>
              <a:t>干粉灭火剂覆盖火焰，从而中断燃烧。</a:t>
            </a:r>
            <a:endParaRPr lang="zh-CN" altLang="en-US" sz="2400" dirty="0">
              <a:solidFill>
                <a:srgbClr val="C00000"/>
              </a:solidFill>
            </a:endParaRPr>
          </a:p>
        </p:txBody>
      </p:sp>
    </p:spTree>
  </p:cSld>
  <p:clrMapOvr>
    <a:masterClrMapping/>
  </p:clrMapOvr>
  <p:transition/>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07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307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3075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3075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六、电缆系统防火</a:t>
            </a:r>
            <a:endParaRPr lang="zh-CN" altLang="en-US" sz="2400" dirty="0">
              <a:solidFill>
                <a:srgbClr val="002060"/>
              </a:solidFill>
            </a:endParaRPr>
          </a:p>
          <a:p>
            <a:pPr>
              <a:buNone/>
            </a:pPr>
            <a:r>
              <a:rPr lang="zh-CN" altLang="en-US" sz="2400" b="1" dirty="0">
                <a:solidFill>
                  <a:srgbClr val="002060"/>
                </a:solidFill>
              </a:rPr>
              <a:t>      （一）电缆防火的重要性及电缆火灾特点</a:t>
            </a:r>
            <a:endParaRPr lang="zh-CN" altLang="en-US" sz="2400" dirty="0">
              <a:solidFill>
                <a:srgbClr val="002060"/>
              </a:solidFill>
            </a:endParaRPr>
          </a:p>
          <a:p>
            <a:pPr>
              <a:buNone/>
            </a:pPr>
            <a:r>
              <a:rPr lang="zh-CN" altLang="en-US" sz="2400" dirty="0">
                <a:solidFill>
                  <a:srgbClr val="002060"/>
                </a:solidFill>
              </a:rPr>
              <a:t>       在发电厂电缆普及全厂，少则数万米，多则几十万米，而且又是以夹层、隧道竖井、桥架等形式进行铺设，通向各处设备作为动力电缆或控制电缆。电缆火灾事故不论是由于外界火源引起，还是由于电缆本身故障引起，在着火后都具有“火势凶猛、延燃迅速，扑救困难、烟气危害，损失严重、恢复时间长”等特点：</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en-US" altLang="zh-CN" sz="2400" b="1" dirty="0">
                <a:solidFill>
                  <a:srgbClr val="002060"/>
                </a:solidFill>
              </a:rPr>
              <a:t> 1</a:t>
            </a:r>
            <a:r>
              <a:rPr lang="zh-CN" altLang="en-US" sz="2400" b="1" dirty="0">
                <a:solidFill>
                  <a:srgbClr val="002060"/>
                </a:solidFill>
              </a:rPr>
              <a:t>、火势凶猛，延燃迅速。</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en-US" altLang="zh-CN" sz="2400" b="1" dirty="0">
                <a:solidFill>
                  <a:srgbClr val="002060"/>
                </a:solidFill>
              </a:rPr>
              <a:t> 2</a:t>
            </a:r>
            <a:r>
              <a:rPr lang="zh-CN" altLang="en-US" sz="2400" b="1" dirty="0">
                <a:solidFill>
                  <a:srgbClr val="002060"/>
                </a:solidFill>
              </a:rPr>
              <a:t>、扑救困难，烟气危害。</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en-US" altLang="zh-CN" sz="2400" b="1" dirty="0">
                <a:solidFill>
                  <a:srgbClr val="002060"/>
                </a:solidFill>
              </a:rPr>
              <a:t>3</a:t>
            </a:r>
            <a:r>
              <a:rPr lang="zh-CN" altLang="en-US" sz="2400" b="1" dirty="0">
                <a:solidFill>
                  <a:srgbClr val="002060"/>
                </a:solidFill>
              </a:rPr>
              <a:t>、损失严重，恢复时间长。</a:t>
            </a:r>
            <a:endParaRPr lang="en-US" altLang="zh-CN" sz="2400" b="1" dirty="0">
              <a:solidFill>
                <a:srgbClr val="002060"/>
              </a:solidFill>
            </a:endParaRPr>
          </a:p>
          <a:p>
            <a:pPr>
              <a:buNone/>
            </a:pPr>
            <a:r>
              <a:rPr lang="zh-CN" altLang="en-US" sz="2400" dirty="0">
                <a:solidFill>
                  <a:srgbClr val="002060"/>
                </a:solidFill>
              </a:rPr>
              <a:t>        </a:t>
            </a:r>
            <a:r>
              <a:rPr lang="zh-CN" altLang="en-US" sz="2400" b="1" dirty="0">
                <a:solidFill>
                  <a:srgbClr val="002060"/>
                </a:solidFill>
              </a:rPr>
              <a:t>所以电缆火灾是电力系统中的恶性事故之一。</a:t>
            </a:r>
            <a:endParaRPr lang="zh-CN" altLang="en-US" sz="2400" b="1" dirty="0">
              <a:solidFill>
                <a:srgbClr val="002060"/>
              </a:solidFill>
            </a:endParaRPr>
          </a:p>
          <a:p>
            <a:pPr>
              <a:buNone/>
            </a:pPr>
            <a:endParaRPr lang="en-US" altLang="zh-CN" sz="2400" b="1" dirty="0"/>
          </a:p>
          <a:p>
            <a:pPr>
              <a:buNone/>
            </a:pPr>
            <a:endParaRPr lang="zh-CN" altLang="en-US" sz="2400" dirty="0"/>
          </a:p>
        </p:txBody>
      </p:sp>
    </p:spTree>
  </p:cSld>
  <p:clrMapOvr>
    <a:masterClrMapping/>
  </p:clrMapOvr>
  <p:transition/>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17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317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3178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3178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（二）电缆防火措施</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、防止电缆着火事故的措施：</a:t>
            </a:r>
            <a:endParaRPr lang="zh-CN" altLang="en-US" sz="2400" dirty="0">
              <a:solidFill>
                <a:srgbClr val="C00000"/>
              </a:solidFill>
            </a:endParaRPr>
          </a:p>
          <a:p>
            <a:pPr>
              <a:buNone/>
            </a:pPr>
            <a:r>
              <a:rPr lang="zh-CN" altLang="en-US" sz="2400" dirty="0">
                <a:solidFill>
                  <a:srgbClr val="C00000"/>
                </a:solidFill>
              </a:rPr>
              <a:t>       一是搞好设备维护以及要加强电缆定期巡视检查。</a:t>
            </a:r>
            <a:endParaRPr lang="zh-CN" altLang="en-US" sz="2400" dirty="0">
              <a:solidFill>
                <a:srgbClr val="C00000"/>
              </a:solidFill>
            </a:endParaRPr>
          </a:p>
          <a:p>
            <a:pPr>
              <a:buNone/>
            </a:pPr>
            <a:r>
              <a:rPr lang="zh-CN" altLang="en-US" sz="2400" dirty="0">
                <a:solidFill>
                  <a:srgbClr val="C00000"/>
                </a:solidFill>
              </a:rPr>
              <a:t>       二是搞好电缆定期电气预防性试验，采取措施防止绝缘老化。</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zh-CN" altLang="en-US" sz="2400" dirty="0">
                <a:solidFill>
                  <a:srgbClr val="C00000"/>
                </a:solidFill>
              </a:rPr>
              <a:t>三是提高各种电缆终端头、中间接头的制作质量工艺水平。</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zh-CN" altLang="en-US" sz="2400" dirty="0">
                <a:solidFill>
                  <a:srgbClr val="C00000"/>
                </a:solidFill>
              </a:rPr>
              <a:t>四是为防止电缆机械损伤和外界火源引起电缆着火。</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zh-CN" altLang="en-US" sz="2400" dirty="0">
                <a:solidFill>
                  <a:srgbClr val="C00000"/>
                </a:solidFill>
              </a:rPr>
              <a:t>五是加强电缆运行中防火工作。</a:t>
            </a:r>
            <a:endParaRPr lang="zh-CN" altLang="en-US" sz="2400" dirty="0">
              <a:solidFill>
                <a:srgbClr val="C00000"/>
              </a:solidFill>
            </a:endParaRPr>
          </a:p>
          <a:p>
            <a:pPr>
              <a:buNone/>
            </a:pPr>
            <a:r>
              <a:rPr lang="zh-CN" altLang="en-US" sz="2400" dirty="0">
                <a:solidFill>
                  <a:srgbClr val="C00000"/>
                </a:solidFill>
              </a:rPr>
              <a:t>       六是在电缆沟、电缆夹层</a:t>
            </a:r>
            <a:r>
              <a:rPr lang="zh-CN" altLang="en-US" sz="2400" dirty="0">
                <a:solidFill>
                  <a:srgbClr val="C00000"/>
                </a:solidFill>
              </a:rPr>
              <a:t>等处动火时必须采取防火措施。</a:t>
            </a:r>
            <a:endParaRPr lang="zh-CN" altLang="en-US" sz="2400" dirty="0">
              <a:solidFill>
                <a:srgbClr val="C00000"/>
              </a:solidFill>
            </a:endParaRPr>
          </a:p>
          <a:p>
            <a:pPr>
              <a:buNone/>
            </a:pPr>
            <a:r>
              <a:rPr lang="zh-CN" altLang="en-US" sz="2400" dirty="0">
                <a:solidFill>
                  <a:srgbClr val="C00000"/>
                </a:solidFill>
              </a:rPr>
              <a:t>       七是电缆防火工作应坚持“加强管理、以防为主、重点治理、阻止蔓延”的原则，在对电缆进行防火措施的同时，建立健全电缆管理制度，要明确专人落实责任。</a:t>
            </a:r>
            <a:endParaRPr lang="zh-CN" altLang="en-US" sz="2400" dirty="0">
              <a:solidFill>
                <a:srgbClr val="C00000"/>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78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7892"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37893" name="Rectangle 3"/>
          <p:cNvSpPr>
            <a:spLocks noGrp="1"/>
          </p:cNvSpPr>
          <p:nvPr>
            <p:ph type="body" idx="4294967295"/>
          </p:nvPr>
        </p:nvSpPr>
        <p:spPr>
          <a:xfrm>
            <a:off x="1881188" y="1571625"/>
            <a:ext cx="8786812" cy="4643438"/>
          </a:xfrm>
          <a:ln/>
        </p:spPr>
        <p:txBody>
          <a:bodyPr vert="horz" wrap="square" anchor="t" anchorCtr="0"/>
          <a:p>
            <a:pPr>
              <a:buNone/>
            </a:pPr>
            <a:r>
              <a:rPr lang="en-US" altLang="zh-CN" sz="2800" b="1" dirty="0">
                <a:solidFill>
                  <a:srgbClr val="FF0000"/>
                </a:solidFill>
                <a:latin typeface="黑体" panose="02010609060101010101" pitchFamily="1" charset="-122"/>
                <a:ea typeface="黑体" panose="02010609060101010101" pitchFamily="1" charset="-122"/>
              </a:rPr>
              <a:t> </a:t>
            </a:r>
            <a:r>
              <a:rPr lang="zh-CN" altLang="en-US" sz="2400" b="1" dirty="0">
                <a:solidFill>
                  <a:srgbClr val="FF0000"/>
                </a:solidFill>
                <a:latin typeface="黑体" panose="02010609060101010101" pitchFamily="1" charset="-122"/>
                <a:ea typeface="黑体" panose="02010609060101010101" pitchFamily="1" charset="-122"/>
              </a:rPr>
              <a:t>三、安全生产理论概述</a:t>
            </a:r>
            <a:endParaRPr lang="en-US" altLang="zh-CN" sz="2400" b="1" dirty="0">
              <a:solidFill>
                <a:srgbClr val="FF0000"/>
              </a:solidFill>
              <a:latin typeface="黑体" panose="02010609060101010101" pitchFamily="1" charset="-122"/>
              <a:ea typeface="黑体" panose="02010609060101010101" pitchFamily="1" charset="-122"/>
            </a:endParaRPr>
          </a:p>
          <a:p>
            <a:pPr>
              <a:buNone/>
            </a:pPr>
            <a:r>
              <a:rPr lang="zh-CN" altLang="en-US" sz="2800" b="1" dirty="0">
                <a:solidFill>
                  <a:srgbClr val="FF0000"/>
                </a:solidFill>
              </a:rPr>
              <a:t> </a:t>
            </a:r>
            <a:r>
              <a:rPr lang="zh-CN" altLang="en-US" sz="2400" b="1" dirty="0">
                <a:solidFill>
                  <a:srgbClr val="0070C0"/>
                </a:solidFill>
              </a:rPr>
              <a:t>（一）安全生产管理理论</a:t>
            </a:r>
            <a:endParaRPr lang="en-US" altLang="zh-CN" sz="2400" b="1" dirty="0">
              <a:solidFill>
                <a:srgbClr val="0070C0"/>
              </a:solidFill>
            </a:endParaRPr>
          </a:p>
          <a:p>
            <a:pPr>
              <a:buNone/>
            </a:pPr>
            <a:r>
              <a:rPr lang="en-US" altLang="zh-CN" sz="2400" b="1" dirty="0">
                <a:solidFill>
                  <a:srgbClr val="0070C0"/>
                </a:solidFill>
              </a:rPr>
              <a:t> 1</a:t>
            </a:r>
            <a:r>
              <a:rPr lang="zh-CN" altLang="en-US" sz="2400" b="1" dirty="0">
                <a:solidFill>
                  <a:srgbClr val="0070C0"/>
                </a:solidFill>
              </a:rPr>
              <a:t>、系统原理。</a:t>
            </a:r>
            <a:r>
              <a:rPr lang="zh-CN" altLang="en-US" sz="2400" dirty="0">
                <a:solidFill>
                  <a:srgbClr val="0070C0"/>
                </a:solidFill>
              </a:rPr>
              <a:t>所谓系统是由若干相互作用又相互依赖的部分组合而成，具有特定功能，并处于一定环境中的有机整体，系统论的基本思想是整体性、相关性、目的性、阶层性、综合性、环境适应性。</a:t>
            </a:r>
            <a:endParaRPr lang="zh-CN" altLang="en-US" sz="2400" dirty="0">
              <a:solidFill>
                <a:srgbClr val="0070C0"/>
              </a:solidFill>
            </a:endParaRPr>
          </a:p>
          <a:p>
            <a:pPr>
              <a:buNone/>
            </a:pPr>
            <a:r>
              <a:rPr lang="en-US" altLang="zh-CN" sz="2400" b="1" dirty="0">
                <a:solidFill>
                  <a:srgbClr val="0070C0"/>
                </a:solidFill>
              </a:rPr>
              <a:t> 2</a:t>
            </a:r>
            <a:r>
              <a:rPr lang="zh-CN" altLang="en-US" sz="2400" b="1" dirty="0">
                <a:solidFill>
                  <a:srgbClr val="0070C0"/>
                </a:solidFill>
              </a:rPr>
              <a:t>、人本原理。</a:t>
            </a:r>
            <a:r>
              <a:rPr lang="zh-CN" altLang="en-US" sz="2400" dirty="0">
                <a:solidFill>
                  <a:srgbClr val="0070C0"/>
                </a:solidFill>
              </a:rPr>
              <a:t>人本原理是管理以人为本体，以调动人的积极性为根本。人既是管理的主体，同时又是管理的客体，其核心是如何调动人的积极性。隶属于人本原理的二级原理有：能级原理、 动力原理和激励原理。</a:t>
            </a:r>
            <a:endParaRPr lang="en-US" altLang="zh-CN" sz="2400"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3</a:t>
            </a:r>
            <a:r>
              <a:rPr lang="zh-CN" altLang="en-US" sz="2400" b="1" dirty="0">
                <a:solidFill>
                  <a:srgbClr val="0070C0"/>
                </a:solidFill>
              </a:rPr>
              <a:t>、预防原理：</a:t>
            </a:r>
            <a:r>
              <a:rPr lang="zh-CN" altLang="en-US" sz="2400" dirty="0">
                <a:solidFill>
                  <a:srgbClr val="0070C0"/>
                </a:solidFill>
              </a:rPr>
              <a:t>安全生产应做到预防为主，从本质上实现安全。</a:t>
            </a:r>
            <a:endParaRPr lang="zh-CN" altLang="en-US" sz="2400" dirty="0">
              <a:solidFill>
                <a:srgbClr val="0070C0"/>
              </a:solidFill>
            </a:endParaRPr>
          </a:p>
          <a:p>
            <a:pPr>
              <a:buNone/>
            </a:pPr>
            <a:endParaRPr lang="zh-CN" altLang="en-US" sz="2400" b="1" dirty="0">
              <a:solidFill>
                <a:srgbClr val="0070C0"/>
              </a:solidFill>
            </a:endParaRPr>
          </a:p>
          <a:p>
            <a:pPr>
              <a:buNone/>
            </a:pPr>
            <a:endParaRPr lang="zh-CN" altLang="en-US" sz="2400" dirty="0">
              <a:solidFill>
                <a:srgbClr val="C0000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28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328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3280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3280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a:t>
            </a:r>
            <a:r>
              <a:rPr lang="en-US" altLang="zh-CN" sz="2400" b="1" dirty="0">
                <a:solidFill>
                  <a:srgbClr val="002060"/>
                </a:solidFill>
              </a:rPr>
              <a:t>2</a:t>
            </a:r>
            <a:r>
              <a:rPr lang="zh-CN" altLang="en-US" sz="2400" b="1" dirty="0">
                <a:solidFill>
                  <a:srgbClr val="002060"/>
                </a:solidFill>
              </a:rPr>
              <a:t>、防止电缆着火延燃的主要有以下八方面措施</a:t>
            </a:r>
            <a:r>
              <a:rPr lang="zh-CN" altLang="en-US" sz="2400" dirty="0">
                <a:solidFill>
                  <a:srgbClr val="002060"/>
                </a:solidFill>
              </a:rPr>
              <a:t>：</a:t>
            </a:r>
            <a:endParaRPr lang="zh-CN" altLang="en-US" sz="2400" dirty="0">
              <a:solidFill>
                <a:srgbClr val="002060"/>
              </a:solidFill>
            </a:endParaRPr>
          </a:p>
          <a:p>
            <a:pPr>
              <a:buNone/>
            </a:pPr>
            <a:r>
              <a:rPr lang="zh-CN" altLang="en-US" sz="2400" b="1" dirty="0">
                <a:solidFill>
                  <a:srgbClr val="002060"/>
                </a:solidFill>
              </a:rPr>
              <a:t>      一是单元机组应有单独的电缆通道。</a:t>
            </a:r>
            <a:endParaRPr lang="zh-CN" altLang="en-US" sz="2400" dirty="0">
              <a:solidFill>
                <a:srgbClr val="002060"/>
              </a:solidFill>
            </a:endParaRPr>
          </a:p>
          <a:p>
            <a:pPr>
              <a:buNone/>
            </a:pPr>
            <a:r>
              <a:rPr lang="zh-CN" altLang="en-US" sz="2400" b="1" dirty="0">
                <a:solidFill>
                  <a:srgbClr val="002060"/>
                </a:solidFill>
              </a:rPr>
              <a:t>      二是对沟道内敷设电缆采取防火阻燃措施。</a:t>
            </a:r>
            <a:endParaRPr lang="zh-CN" altLang="en-US" sz="2400" dirty="0">
              <a:solidFill>
                <a:srgbClr val="002060"/>
              </a:solidFill>
            </a:endParaRPr>
          </a:p>
          <a:p>
            <a:pPr>
              <a:buNone/>
            </a:pPr>
            <a:r>
              <a:rPr lang="zh-CN" altLang="en-US" sz="2400" b="1" dirty="0">
                <a:solidFill>
                  <a:srgbClr val="002060"/>
                </a:solidFill>
              </a:rPr>
              <a:t>      三是对竖井内电缆采取防火阻燃措施。</a:t>
            </a:r>
            <a:endParaRPr lang="zh-CN" altLang="en-US" sz="2400" dirty="0">
              <a:solidFill>
                <a:srgbClr val="002060"/>
              </a:solidFill>
            </a:endParaRPr>
          </a:p>
          <a:p>
            <a:pPr>
              <a:buNone/>
            </a:pPr>
            <a:r>
              <a:rPr lang="zh-CN" altLang="en-US" sz="2400" b="1" dirty="0">
                <a:solidFill>
                  <a:srgbClr val="002060"/>
                </a:solidFill>
              </a:rPr>
              <a:t>      四是对机房内架空敷设的电缆采取防火阻燃措施。</a:t>
            </a:r>
            <a:endParaRPr lang="zh-CN" altLang="en-US" sz="2400" dirty="0">
              <a:solidFill>
                <a:srgbClr val="002060"/>
              </a:solidFill>
            </a:endParaRPr>
          </a:p>
          <a:p>
            <a:pPr>
              <a:buNone/>
            </a:pPr>
            <a:r>
              <a:rPr lang="zh-CN" altLang="en-US" sz="2400" b="1" dirty="0">
                <a:solidFill>
                  <a:srgbClr val="002060"/>
                </a:solidFill>
              </a:rPr>
              <a:t>      五是对所有穿越墙壁、楼板的电缆孔洞缝隙采取封堵措施。</a:t>
            </a:r>
            <a:endParaRPr lang="zh-CN" altLang="en-US" sz="2400" dirty="0">
              <a:solidFill>
                <a:srgbClr val="002060"/>
              </a:solidFill>
            </a:endParaRPr>
          </a:p>
          <a:p>
            <a:pPr>
              <a:buNone/>
            </a:pPr>
            <a:r>
              <a:rPr lang="zh-CN" altLang="en-US" sz="2400" b="1" dirty="0">
                <a:solidFill>
                  <a:srgbClr val="002060"/>
                </a:solidFill>
              </a:rPr>
              <a:t>      六是其它方面的电缆防火阻燃措施。</a:t>
            </a:r>
            <a:endParaRPr lang="zh-CN" altLang="en-US" sz="2400" dirty="0">
              <a:solidFill>
                <a:srgbClr val="002060"/>
              </a:solidFill>
            </a:endParaRPr>
          </a:p>
          <a:p>
            <a:pPr>
              <a:buNone/>
            </a:pPr>
            <a:r>
              <a:rPr lang="zh-CN" altLang="en-US" sz="2400" b="1" dirty="0">
                <a:solidFill>
                  <a:srgbClr val="002060"/>
                </a:solidFill>
              </a:rPr>
              <a:t>      七是对有条件的和重要设备采用阻燃型电缆或耐火型电缆。</a:t>
            </a:r>
            <a:endParaRPr lang="zh-CN" altLang="en-US" sz="2400" dirty="0">
              <a:solidFill>
                <a:srgbClr val="002060"/>
              </a:solidFill>
            </a:endParaRPr>
          </a:p>
          <a:p>
            <a:pPr>
              <a:buNone/>
            </a:pPr>
            <a:r>
              <a:rPr lang="zh-CN" altLang="en-US" sz="2400" dirty="0">
                <a:solidFill>
                  <a:srgbClr val="002060"/>
                </a:solidFill>
              </a:rPr>
              <a:t>         对耐燃电缆的基本要求是：①不延燃；②不自燃；③即使燃烧，应尽量减少有毒气体和烟气产生。</a:t>
            </a:r>
            <a:endParaRPr lang="zh-CN" altLang="en-US" sz="2400" dirty="0">
              <a:solidFill>
                <a:srgbClr val="002060"/>
              </a:solidFill>
            </a:endParaRPr>
          </a:p>
          <a:p>
            <a:pPr>
              <a:buNone/>
            </a:pPr>
            <a:r>
              <a:rPr lang="zh-CN" altLang="en-US" sz="2400" b="1" dirty="0">
                <a:solidFill>
                  <a:srgbClr val="002060"/>
                </a:solidFill>
              </a:rPr>
              <a:t>       八是重视消防水系统的管理及安装火灾预警系统。</a:t>
            </a:r>
            <a:endParaRPr lang="zh-CN" altLang="en-US" sz="2400" dirty="0">
              <a:solidFill>
                <a:srgbClr val="002060"/>
              </a:solidFill>
            </a:endParaRPr>
          </a:p>
        </p:txBody>
      </p:sp>
    </p:spTree>
  </p:cSld>
  <p:clrMapOvr>
    <a:masterClrMapping/>
  </p:clrMapOvr>
  <p:transition/>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38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338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3382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3382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七、燃油系统防火防爆</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zh-CN" altLang="en-US" sz="2400" dirty="0">
                <a:solidFill>
                  <a:srgbClr val="C00000"/>
                </a:solidFill>
              </a:rPr>
              <a:t>（</a:t>
            </a:r>
            <a:r>
              <a:rPr lang="zh-CN" altLang="en-US" sz="2400" b="1" dirty="0">
                <a:solidFill>
                  <a:srgbClr val="C00000"/>
                </a:solidFill>
              </a:rPr>
              <a:t>一）燃油系统防火的重要性及火灾危险性</a:t>
            </a:r>
            <a:endParaRPr lang="zh-CN" altLang="en-US" sz="2400" dirty="0">
              <a:solidFill>
                <a:srgbClr val="C00000"/>
              </a:solidFill>
            </a:endParaRPr>
          </a:p>
          <a:p>
            <a:pPr>
              <a:buNone/>
            </a:pPr>
            <a:r>
              <a:rPr lang="zh-CN" altLang="en-US" sz="2400" dirty="0">
                <a:solidFill>
                  <a:srgbClr val="C00000"/>
                </a:solidFill>
              </a:rPr>
              <a:t>       火力发电厂的油区，贮存着大量的燃油。在卸油、贮存、输送、投油使用中，稍有不慎就会发生火灾，其后果是不堪设想的。所以燃油系统是发电厂防火的重点之一。燃油为什么容易着火呢？油是一种燃点和自燃点都比较低的液体，它具有容易蒸发和容易燃烧的特点。由于油气体的比重是空气</a:t>
            </a:r>
            <a:r>
              <a:rPr lang="en-US" altLang="zh-CN" sz="2400" dirty="0">
                <a:solidFill>
                  <a:srgbClr val="C00000"/>
                </a:solidFill>
              </a:rPr>
              <a:t>3.4</a:t>
            </a:r>
            <a:r>
              <a:rPr lang="zh-CN" altLang="en-US" sz="2400" dirty="0">
                <a:solidFill>
                  <a:srgbClr val="C00000"/>
                </a:solidFill>
              </a:rPr>
              <a:t>倍，它容易停滞在一些地势低洼及通风不良的地方。火能顺着油气体的方向延烧，瞬间就能形成大火。油气体虽然具有较大的火灾危险性，但是没有火源，油气体是不会燃烧爆炸的。因此，燃油系统要禁止明火，严格控制动火作业，这是燃油系统防火防爆的关键。同时要加强对燃油设备的管理，并认真做好油区的防静电、防雷、防止电火花、防止撞击磨擦产生火花等措施，以确保油区的安全生产。</a:t>
            </a:r>
            <a:endParaRPr lang="zh-CN" altLang="en-US" sz="2400" dirty="0">
              <a:solidFill>
                <a:srgbClr val="C00000"/>
              </a:solidFill>
            </a:endParaRPr>
          </a:p>
        </p:txBody>
      </p:sp>
    </p:spTree>
  </p:cSld>
  <p:clrMapOvr>
    <a:masterClrMapping/>
  </p:clrMapOvr>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48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348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3485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3485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（二）防止燃油系统着火的措施</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en-US" altLang="zh-CN" sz="2400" b="1" dirty="0">
                <a:solidFill>
                  <a:srgbClr val="002060"/>
                </a:solidFill>
              </a:rPr>
              <a:t>1</a:t>
            </a:r>
            <a:r>
              <a:rPr lang="zh-CN" altLang="en-US" sz="2400" b="1" dirty="0">
                <a:solidFill>
                  <a:srgbClr val="002060"/>
                </a:solidFill>
              </a:rPr>
              <a:t>、油罐区的防火防爆措施。</a:t>
            </a:r>
            <a:r>
              <a:rPr lang="zh-CN" altLang="en-US" sz="2400" dirty="0">
                <a:solidFill>
                  <a:srgbClr val="002060"/>
                </a:solidFill>
              </a:rPr>
              <a:t>油罐区储存大量燃油，如果发生火灾，不仅油罐着火爆炸遭受重大经济损失，而且能危及周围地区的安全。所以油罐区的防火及油罐的布置，必须符合国家有关消防安全技术规定，保证油区外的建筑设施防火间距符合要求。</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en-US" altLang="zh-CN" sz="2400" b="1" dirty="0">
                <a:solidFill>
                  <a:srgbClr val="002060"/>
                </a:solidFill>
                <a:latin typeface="宋体" panose="02010600030101010101" pitchFamily="2" charset="-122"/>
              </a:rPr>
              <a:t>1</a:t>
            </a:r>
            <a:r>
              <a:rPr lang="zh-CN" altLang="en-US" sz="2400" b="1" dirty="0">
                <a:solidFill>
                  <a:srgbClr val="002060"/>
                </a:solidFill>
                <a:latin typeface="宋体" panose="02010600030101010101" pitchFamily="2" charset="-122"/>
              </a:rPr>
              <a:t>）油罐区防火堤的安全要求：</a:t>
            </a:r>
            <a:endParaRPr lang="zh-CN" altLang="en-US" sz="2400" dirty="0">
              <a:solidFill>
                <a:srgbClr val="002060"/>
              </a:solidFill>
              <a:latin typeface="宋体" panose="02010600030101010101" pitchFamily="2" charset="-122"/>
            </a:endParaRPr>
          </a:p>
          <a:p>
            <a:pPr>
              <a:buNone/>
            </a:pPr>
            <a:r>
              <a:rPr lang="zh-CN" altLang="en-US" sz="2400" b="1" dirty="0">
                <a:solidFill>
                  <a:srgbClr val="002060"/>
                </a:solidFill>
                <a:latin typeface="宋体" panose="02010600030101010101" pitchFamily="2" charset="-122"/>
              </a:rPr>
              <a:t>      </a:t>
            </a:r>
            <a:r>
              <a:rPr lang="en-US" altLang="zh-CN" sz="2400" b="1" dirty="0">
                <a:solidFill>
                  <a:srgbClr val="002060"/>
                </a:solidFill>
                <a:latin typeface="宋体" panose="02010600030101010101" pitchFamily="2" charset="-122"/>
              </a:rPr>
              <a:t>2</a:t>
            </a:r>
            <a:r>
              <a:rPr lang="zh-CN" altLang="en-US" sz="2400" b="1" dirty="0">
                <a:solidFill>
                  <a:srgbClr val="002060"/>
                </a:solidFill>
                <a:latin typeface="宋体" panose="02010600030101010101" pitchFamily="2" charset="-122"/>
              </a:rPr>
              <a:t>）贮油罐的防火安全要求</a:t>
            </a:r>
            <a:endParaRPr lang="zh-CN" altLang="en-US" sz="2400" dirty="0">
              <a:solidFill>
                <a:srgbClr val="002060"/>
              </a:solidFill>
              <a:latin typeface="宋体" panose="02010600030101010101" pitchFamily="2" charset="-122"/>
            </a:endParaRPr>
          </a:p>
          <a:p>
            <a:pPr>
              <a:buNone/>
            </a:pPr>
            <a:r>
              <a:rPr lang="zh-CN" altLang="en-US" sz="2400" dirty="0">
                <a:solidFill>
                  <a:srgbClr val="002060"/>
                </a:solidFill>
                <a:latin typeface="宋体" panose="02010600030101010101" pitchFamily="2" charset="-122"/>
              </a:rPr>
              <a:t>    </a:t>
            </a:r>
            <a:r>
              <a:rPr lang="en-US" altLang="zh-CN" sz="2400" dirty="0">
                <a:solidFill>
                  <a:srgbClr val="002060"/>
                </a:solidFill>
                <a:latin typeface="宋体" panose="02010600030101010101" pitchFamily="2" charset="-122"/>
              </a:rPr>
              <a:t>  </a:t>
            </a:r>
            <a:r>
              <a:rPr lang="en-US" altLang="zh-CN" sz="2400" b="1" dirty="0">
                <a:solidFill>
                  <a:srgbClr val="002060"/>
                </a:solidFill>
                <a:latin typeface="宋体" panose="02010600030101010101" pitchFamily="2" charset="-122"/>
              </a:rPr>
              <a:t>3</a:t>
            </a:r>
            <a:r>
              <a:rPr lang="zh-CN" altLang="en-US" sz="2400" b="1" dirty="0">
                <a:solidFill>
                  <a:srgbClr val="002060"/>
                </a:solidFill>
                <a:latin typeface="宋体" panose="02010600030101010101" pitchFamily="2" charset="-122"/>
              </a:rPr>
              <a:t>）油泵房防火安全要求：</a:t>
            </a:r>
            <a:endParaRPr lang="zh-CN" altLang="en-US" sz="2400" dirty="0">
              <a:solidFill>
                <a:srgbClr val="002060"/>
              </a:solidFill>
              <a:latin typeface="宋体" panose="02010600030101010101" pitchFamily="2" charset="-122"/>
            </a:endParaRPr>
          </a:p>
          <a:p>
            <a:pPr>
              <a:buNone/>
            </a:pPr>
            <a:r>
              <a:rPr lang="zh-CN" altLang="en-US" sz="2400" b="1" dirty="0">
                <a:solidFill>
                  <a:srgbClr val="002060"/>
                </a:solidFill>
                <a:latin typeface="宋体" panose="02010600030101010101" pitchFamily="2" charset="-122"/>
              </a:rPr>
              <a:t>      </a:t>
            </a:r>
            <a:r>
              <a:rPr lang="en-US" altLang="zh-CN" sz="2400" b="1" dirty="0">
                <a:solidFill>
                  <a:srgbClr val="002060"/>
                </a:solidFill>
                <a:latin typeface="宋体" panose="02010600030101010101" pitchFamily="2" charset="-122"/>
              </a:rPr>
              <a:t>4</a:t>
            </a:r>
            <a:r>
              <a:rPr lang="zh-CN" altLang="en-US" sz="2400" b="1" dirty="0">
                <a:solidFill>
                  <a:srgbClr val="002060"/>
                </a:solidFill>
                <a:latin typeface="宋体" panose="02010600030101010101" pitchFamily="2" charset="-122"/>
              </a:rPr>
              <a:t>）卸油站的防火安全要求：</a:t>
            </a:r>
            <a:endParaRPr lang="zh-CN" altLang="en-US" sz="2400" dirty="0">
              <a:solidFill>
                <a:srgbClr val="002060"/>
              </a:solidFill>
              <a:latin typeface="宋体" panose="02010600030101010101" pitchFamily="2" charset="-122"/>
            </a:endParaRPr>
          </a:p>
          <a:p>
            <a:pPr>
              <a:buNone/>
            </a:pPr>
            <a:r>
              <a:rPr lang="zh-CN" altLang="en-US" sz="2400" b="1" dirty="0">
                <a:solidFill>
                  <a:srgbClr val="002060"/>
                </a:solidFill>
                <a:latin typeface="宋体" panose="02010600030101010101" pitchFamily="2" charset="-122"/>
              </a:rPr>
              <a:t>      </a:t>
            </a:r>
            <a:r>
              <a:rPr lang="en-US" altLang="zh-CN" sz="2400" b="1" dirty="0">
                <a:solidFill>
                  <a:srgbClr val="002060"/>
                </a:solidFill>
                <a:latin typeface="宋体" panose="02010600030101010101" pitchFamily="2" charset="-122"/>
              </a:rPr>
              <a:t>5</a:t>
            </a:r>
            <a:r>
              <a:rPr lang="zh-CN" altLang="en-US" sz="2400" b="1" dirty="0">
                <a:solidFill>
                  <a:srgbClr val="002060"/>
                </a:solidFill>
                <a:latin typeface="宋体" panose="02010600030101010101" pitchFamily="2" charset="-122"/>
              </a:rPr>
              <a:t>）油区防火其它方面的要求：</a:t>
            </a:r>
            <a:endParaRPr lang="zh-CN" altLang="en-US" sz="2400" dirty="0">
              <a:solidFill>
                <a:srgbClr val="002060"/>
              </a:solidFill>
              <a:latin typeface="宋体" panose="02010600030101010101" pitchFamily="2" charset="-122"/>
            </a:endParaRPr>
          </a:p>
          <a:p>
            <a:pPr>
              <a:buNone/>
            </a:pPr>
            <a:r>
              <a:rPr lang="zh-CN" altLang="en-US" sz="2400" b="1" dirty="0">
                <a:solidFill>
                  <a:srgbClr val="002060"/>
                </a:solidFill>
                <a:latin typeface="宋体" panose="02010600030101010101" pitchFamily="2" charset="-122"/>
              </a:rPr>
              <a:t>      </a:t>
            </a:r>
            <a:r>
              <a:rPr lang="en-US" altLang="zh-CN" sz="2400" b="1" dirty="0">
                <a:solidFill>
                  <a:srgbClr val="002060"/>
                </a:solidFill>
                <a:latin typeface="宋体" panose="02010600030101010101" pitchFamily="2" charset="-122"/>
              </a:rPr>
              <a:t>6</a:t>
            </a:r>
            <a:r>
              <a:rPr lang="zh-CN" altLang="en-US" sz="2400" b="1" dirty="0">
                <a:solidFill>
                  <a:srgbClr val="002060"/>
                </a:solidFill>
                <a:latin typeface="宋体" panose="02010600030101010101" pitchFamily="2" charset="-122"/>
              </a:rPr>
              <a:t>）油区设备检修维护中的安全要求。</a:t>
            </a:r>
            <a:endParaRPr lang="zh-CN" altLang="en-US" sz="2400" dirty="0">
              <a:solidFill>
                <a:srgbClr val="002060"/>
              </a:solidFill>
              <a:latin typeface="宋体" panose="02010600030101010101" pitchFamily="2" charset="-122"/>
            </a:endParaRPr>
          </a:p>
        </p:txBody>
      </p:sp>
    </p:spTree>
  </p:cSld>
  <p:clrMapOvr>
    <a:masterClrMapping/>
  </p:clrMapOvr>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58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358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3587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3587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solidFill>
                  <a:srgbClr val="C00000"/>
                </a:solidFill>
              </a:rPr>
              <a:t>2</a:t>
            </a:r>
            <a:r>
              <a:rPr lang="zh-CN" altLang="en-US" sz="2400" b="1" dirty="0">
                <a:solidFill>
                  <a:srgbClr val="C00000"/>
                </a:solidFill>
              </a:rPr>
              <a:t>、锅炉燃油系统防火措施</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zh-CN" altLang="en-US" sz="2400" dirty="0">
                <a:solidFill>
                  <a:srgbClr val="C00000"/>
                </a:solidFill>
              </a:rPr>
              <a:t>火力发电厂锅炉燃油系统火灾机率比较大。因此除严格执行油区防火防爆有关措施外，还应采取以下主要措施。</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1</a:t>
            </a:r>
            <a:r>
              <a:rPr lang="zh-CN" altLang="en-US" sz="2400" dirty="0">
                <a:solidFill>
                  <a:srgbClr val="C00000"/>
                </a:solidFill>
              </a:rPr>
              <a:t>）提高燃油设备系统的检修维护质量，消除各泄漏点的渗漏缺陷， 对油管沟、油枪平台、升压泵等处油污应及时清理。</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2</a:t>
            </a:r>
            <a:r>
              <a:rPr lang="zh-CN" altLang="en-US" sz="2400" dirty="0">
                <a:solidFill>
                  <a:srgbClr val="C00000"/>
                </a:solidFill>
              </a:rPr>
              <a:t>）燃油管道法兰、阀门、电磁阀、油枪等设备结合面不得用胶皮垫、塑料垫防止由于材质或焊接不良引起泄漏着火。</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3</a:t>
            </a:r>
            <a:r>
              <a:rPr lang="zh-CN" altLang="en-US" sz="2400" dirty="0">
                <a:solidFill>
                  <a:srgbClr val="C00000"/>
                </a:solidFill>
              </a:rPr>
              <a:t>）燃油管道及阀门应有完整的保温层，当周围空气温度在</a:t>
            </a:r>
            <a:r>
              <a:rPr lang="en-US" altLang="zh-CN" sz="2400" dirty="0">
                <a:solidFill>
                  <a:srgbClr val="C00000"/>
                </a:solidFill>
              </a:rPr>
              <a:t>25</a:t>
            </a:r>
            <a:r>
              <a:rPr lang="zh-CN" altLang="en-US" sz="2400" dirty="0">
                <a:solidFill>
                  <a:srgbClr val="C00000"/>
                </a:solidFill>
              </a:rPr>
              <a:t>℃时保温层表面一般不超过</a:t>
            </a:r>
            <a:r>
              <a:rPr lang="en-US" altLang="zh-CN" sz="2400" dirty="0">
                <a:solidFill>
                  <a:srgbClr val="C00000"/>
                </a:solidFill>
              </a:rPr>
              <a:t>35</a:t>
            </a:r>
            <a:r>
              <a:rPr lang="zh-CN" altLang="en-US" sz="2400" dirty="0">
                <a:solidFill>
                  <a:srgbClr val="C00000"/>
                </a:solidFill>
              </a:rPr>
              <a:t>℃。油管道、阀门、法兰附近的高温管道保温层应包裹铁皮。</a:t>
            </a:r>
            <a:endParaRPr lang="zh-CN" altLang="en-US" sz="2400" dirty="0">
              <a:solidFill>
                <a:srgbClr val="C00000"/>
              </a:solidFill>
            </a:endParaRPr>
          </a:p>
          <a:p>
            <a:pPr>
              <a:buNone/>
            </a:pPr>
            <a:r>
              <a:rPr lang="zh-CN" altLang="en-US" sz="2400" dirty="0"/>
              <a:t>      </a:t>
            </a:r>
            <a:r>
              <a:rPr lang="en-US" altLang="zh-CN" sz="2400" dirty="0"/>
              <a:t>  4</a:t>
            </a:r>
            <a:r>
              <a:rPr lang="zh-CN" altLang="en-US" sz="2400" dirty="0"/>
              <a:t>）检修时如发现保温材料内有渗漏时，应消除漏油点，并更换保温材料。</a:t>
            </a:r>
            <a:endParaRPr lang="zh-CN" altLang="en-US" sz="2400" dirty="0"/>
          </a:p>
          <a:p>
            <a:pPr>
              <a:buNone/>
            </a:pPr>
            <a:endParaRPr lang="zh-CN" altLang="en-US" sz="2400" dirty="0"/>
          </a:p>
        </p:txBody>
      </p:sp>
    </p:spTree>
  </p:cSld>
  <p:clrMapOvr>
    <a:masterClrMapping/>
  </p:clrMapOvr>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68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368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3690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3690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C00000"/>
                </a:solidFill>
              </a:rPr>
              <a:t>5</a:t>
            </a:r>
            <a:r>
              <a:rPr lang="zh-CN" altLang="en-US" sz="2400" dirty="0">
                <a:solidFill>
                  <a:srgbClr val="C00000"/>
                </a:solidFill>
              </a:rPr>
              <a:t>）燃油系统设备需动火时，按动火工作票制度办理手续。禁止在充油管道上或未进行采取措施的管道上进行焊接工作。</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6</a:t>
            </a:r>
            <a:r>
              <a:rPr lang="zh-CN" altLang="en-US" sz="2400" dirty="0">
                <a:solidFill>
                  <a:srgbClr val="C00000"/>
                </a:solidFill>
              </a:rPr>
              <a:t>）燃油系统的软管、电磁阀、油枪接头，应定期检查更换。</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7</a:t>
            </a:r>
            <a:r>
              <a:rPr lang="zh-CN" altLang="en-US" sz="2400" dirty="0">
                <a:solidFill>
                  <a:srgbClr val="C00000"/>
                </a:solidFill>
              </a:rPr>
              <a:t>）燃油设备系统检修时，应尽量使用有色金属制成的工具。</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8</a:t>
            </a:r>
            <a:r>
              <a:rPr lang="zh-CN" altLang="en-US" sz="2400" dirty="0">
                <a:solidFill>
                  <a:srgbClr val="C00000"/>
                </a:solidFill>
              </a:rPr>
              <a:t>）严格运行规程执行，杜绝误操作，防止在启动点火及停炉过程中油枪误投入或漏油，引起炉膛爆炸及尾部烟道二次燃烧。</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9</a:t>
            </a:r>
            <a:r>
              <a:rPr lang="zh-CN" altLang="en-US" sz="2400" dirty="0">
                <a:solidFill>
                  <a:srgbClr val="C00000"/>
                </a:solidFill>
              </a:rPr>
              <a:t>）发现锅炉尾部烟道、电除尘二次燃烧时，应立即停止启动切断供油系统，并将吸送风机停止，严密关闭各风门、档板。</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10</a:t>
            </a:r>
            <a:r>
              <a:rPr lang="zh-CN" altLang="en-US" sz="2400" dirty="0">
                <a:solidFill>
                  <a:srgbClr val="C00000"/>
                </a:solidFill>
              </a:rPr>
              <a:t>）燃油系统采取机械雾化的锅炉，必须装设可靠的逆止门以防止压力油窜入蒸汽系统；蒸汽吹扫管道的疏水门必须是正式管路将油、疏水排放到安全地点。靠近机械雾化燃油系统附近的高温蒸气管阀应有完善的保温和装设油、汽隔离防火装置。</a:t>
            </a:r>
            <a:endParaRPr lang="zh-CN" altLang="en-US" sz="2400" dirty="0">
              <a:solidFill>
                <a:srgbClr val="C00000"/>
              </a:solidFill>
            </a:endParaRPr>
          </a:p>
        </p:txBody>
      </p:sp>
    </p:spTree>
  </p:cSld>
  <p:clrMapOvr>
    <a:masterClrMapping/>
  </p:clrMapOvr>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379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3792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3792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八、汽轮机油系统防火</a:t>
            </a:r>
            <a:endParaRPr lang="zh-CN" altLang="en-US" sz="2400" dirty="0">
              <a:solidFill>
                <a:srgbClr val="002060"/>
              </a:solidFill>
            </a:endParaRPr>
          </a:p>
          <a:p>
            <a:pPr>
              <a:buNone/>
            </a:pPr>
            <a:r>
              <a:rPr lang="zh-CN" altLang="en-US" sz="2400" b="1" dirty="0">
                <a:solidFill>
                  <a:srgbClr val="002060"/>
                </a:solidFill>
              </a:rPr>
              <a:t>      （一）汽轮机油系统防火的重要性及火灾特点</a:t>
            </a:r>
            <a:endParaRPr lang="zh-CN" altLang="en-US" sz="2400" dirty="0">
              <a:solidFill>
                <a:srgbClr val="002060"/>
              </a:solidFill>
            </a:endParaRPr>
          </a:p>
          <a:p>
            <a:pPr>
              <a:buNone/>
            </a:pPr>
            <a:r>
              <a:rPr lang="zh-CN" altLang="en-US" sz="2400" dirty="0">
                <a:solidFill>
                  <a:srgbClr val="002060"/>
                </a:solidFill>
              </a:rPr>
              <a:t>         汽轮机油系统着火发展很快，火势凶猛，如不能及时切断油源，火势将迅速蔓延扩大，以致毁掉设备和厂房。为此，原水电部曾发出《关于汽轮机油系统电缆防火技术措施》以及《关于防止电力生产重大事故的重点要求》（</a:t>
            </a:r>
            <a:r>
              <a:rPr lang="en-US" altLang="zh-CN" sz="2400" dirty="0">
                <a:solidFill>
                  <a:srgbClr val="002060"/>
                </a:solidFill>
              </a:rPr>
              <a:t>25</a:t>
            </a:r>
            <a:r>
              <a:rPr lang="zh-CN" altLang="en-US" sz="2400" dirty="0">
                <a:solidFill>
                  <a:srgbClr val="002060"/>
                </a:solidFill>
              </a:rPr>
              <a:t>项重点反措）中，都将防止汽轮机油系统火灾作为发电厂防火重点之一。汽轮发电机组油系统火灾特点有以下几方面。</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en-US" altLang="zh-CN" sz="2400" b="1" dirty="0">
                <a:solidFill>
                  <a:srgbClr val="002060"/>
                </a:solidFill>
              </a:rPr>
              <a:t>1</a:t>
            </a:r>
            <a:r>
              <a:rPr lang="zh-CN" altLang="en-US" sz="2400" b="1" dirty="0">
                <a:solidFill>
                  <a:srgbClr val="002060"/>
                </a:solidFill>
              </a:rPr>
              <a:t>、主要火灾危险在于油系统漏油。</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en-US" altLang="zh-CN" sz="2400" b="1" dirty="0">
                <a:solidFill>
                  <a:srgbClr val="002060"/>
                </a:solidFill>
              </a:rPr>
              <a:t>2</a:t>
            </a:r>
            <a:r>
              <a:rPr lang="zh-CN" altLang="en-US" sz="2400" b="1" dirty="0">
                <a:solidFill>
                  <a:srgbClr val="002060"/>
                </a:solidFill>
              </a:rPr>
              <a:t>、火势猛烈，蔓延迅速。</a:t>
            </a:r>
            <a:endParaRPr lang="en-US" altLang="zh-CN" sz="2400" b="1"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3</a:t>
            </a:r>
            <a:r>
              <a:rPr lang="zh-CN" altLang="en-US" sz="2400" b="1" dirty="0">
                <a:solidFill>
                  <a:srgbClr val="002060"/>
                </a:solidFill>
              </a:rPr>
              <a:t>、容易发生火灾的部位多：</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4</a:t>
            </a:r>
            <a:r>
              <a:rPr lang="zh-CN" altLang="en-US" sz="2400" b="1" dirty="0">
                <a:solidFill>
                  <a:srgbClr val="002060"/>
                </a:solidFill>
              </a:rPr>
              <a:t>、引起汽轮机油系统火灾因素多。</a:t>
            </a:r>
            <a:endParaRPr lang="zh-CN" altLang="en-US" sz="2400" dirty="0">
              <a:solidFill>
                <a:srgbClr val="002060"/>
              </a:solidFill>
            </a:endParaRPr>
          </a:p>
        </p:txBody>
      </p:sp>
    </p:spTree>
  </p:cSld>
  <p:clrMapOvr>
    <a:masterClrMapping/>
  </p:clrMapOvr>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89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389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3894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3894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（二）防止汽轮机油系统着火措施</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）规程规定方面。</a:t>
            </a:r>
            <a:r>
              <a:rPr lang="zh-CN" altLang="en-US" sz="2400" dirty="0">
                <a:solidFill>
                  <a:srgbClr val="002060"/>
                </a:solidFill>
              </a:rPr>
              <a:t>认真贯彻原水利电力部</a:t>
            </a:r>
            <a:r>
              <a:rPr lang="en-US" altLang="zh-CN" sz="2400" dirty="0">
                <a:solidFill>
                  <a:srgbClr val="002060"/>
                </a:solidFill>
              </a:rPr>
              <a:t>(74)</a:t>
            </a:r>
            <a:r>
              <a:rPr lang="zh-CN" altLang="en-US" sz="2400" dirty="0">
                <a:solidFill>
                  <a:srgbClr val="002060"/>
                </a:solidFill>
              </a:rPr>
              <a:t>水电生字第</a:t>
            </a:r>
            <a:r>
              <a:rPr lang="en-US" altLang="zh-CN" sz="2400" dirty="0">
                <a:solidFill>
                  <a:srgbClr val="002060"/>
                </a:solidFill>
              </a:rPr>
              <a:t>50</a:t>
            </a:r>
            <a:r>
              <a:rPr lang="zh-CN" altLang="en-US" sz="2400" dirty="0">
                <a:solidFill>
                  <a:srgbClr val="002060"/>
                </a:solidFill>
              </a:rPr>
              <a:t>文《</a:t>
            </a:r>
            <a:r>
              <a:rPr lang="zh-CN" altLang="en-US" sz="2400" dirty="0">
                <a:solidFill>
                  <a:srgbClr val="002060"/>
                </a:solidFill>
              </a:rPr>
              <a:t>关于汽轮机油系统防火技术措施》及现场运行规程和安规中的有关防火及事故处理的规定。</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2</a:t>
            </a:r>
            <a:r>
              <a:rPr lang="zh-CN" altLang="en-US" sz="2400" b="1" dirty="0">
                <a:solidFill>
                  <a:srgbClr val="002060"/>
                </a:solidFill>
              </a:rPr>
              <a:t>）设计安装方面。</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3</a:t>
            </a:r>
            <a:r>
              <a:rPr lang="zh-CN" altLang="en-US" sz="2400" b="1" dirty="0">
                <a:solidFill>
                  <a:srgbClr val="002060"/>
                </a:solidFill>
              </a:rPr>
              <a:t>）检修维护方面。</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4</a:t>
            </a:r>
            <a:r>
              <a:rPr lang="zh-CN" altLang="en-US" sz="2400" b="1" dirty="0">
                <a:solidFill>
                  <a:srgbClr val="002060"/>
                </a:solidFill>
              </a:rPr>
              <a:t>）运行操作方面。</a:t>
            </a:r>
            <a:r>
              <a:rPr lang="zh-CN" altLang="en-US" sz="2400" dirty="0">
                <a:solidFill>
                  <a:srgbClr val="002060"/>
                </a:solidFill>
              </a:rPr>
              <a:t>汽轮机运行中防火，必须严格执行运行规程、安全工作规程及有关反措规定，从机组冷态启动开机、正常运行、停机或事故停机中必须把防止油系统着火作为一项重点工作来抓。</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5</a:t>
            </a:r>
            <a:r>
              <a:rPr lang="zh-CN" altLang="en-US" sz="2400" b="1" dirty="0">
                <a:solidFill>
                  <a:srgbClr val="002060"/>
                </a:solidFill>
              </a:rPr>
              <a:t>）其它防火要求。</a:t>
            </a:r>
            <a:endParaRPr lang="zh-CN" altLang="en-US" sz="2400" dirty="0">
              <a:solidFill>
                <a:srgbClr val="002060"/>
              </a:solidFill>
            </a:endParaRPr>
          </a:p>
          <a:p>
            <a:pPr>
              <a:buNone/>
            </a:pPr>
            <a:r>
              <a:rPr lang="en-US" altLang="zh-CN" sz="2400" dirty="0">
                <a:solidFill>
                  <a:srgbClr val="002060"/>
                </a:solidFill>
              </a:rPr>
              <a:t>  </a:t>
            </a:r>
            <a:endParaRPr lang="zh-CN" altLang="en-US" sz="2400" dirty="0">
              <a:solidFill>
                <a:srgbClr val="002060"/>
              </a:solidFill>
            </a:endParaRPr>
          </a:p>
        </p:txBody>
      </p:sp>
    </p:spTree>
  </p:cSld>
  <p:clrMapOvr>
    <a:masterClrMapping/>
  </p:clrMapOvr>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99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399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3997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3997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（三）扑救汽机油系统火灾的重点要求</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zh-CN" altLang="en-US" sz="2400" dirty="0">
                <a:solidFill>
                  <a:srgbClr val="002060"/>
                </a:solidFill>
              </a:rPr>
              <a:t>汽机油系统火灾常常是由于漏油或喷油，火势来头非常迅猛，所以扑救汽机油系统火灾是一项艰巨而又复杂的任务。同时，必须明确切断着火源是灭火的关键。</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1</a:t>
            </a:r>
            <a:r>
              <a:rPr lang="zh-CN" altLang="en-US" sz="2400" dirty="0">
                <a:solidFill>
                  <a:srgbClr val="002060"/>
                </a:solidFill>
              </a:rPr>
              <a:t>、当发现初期着火时，首先切断着火油源，改变油流喷射方向，使油柱不射向热体，用水灭火时防止水冲到机本体上。</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、当火势较大不能立即扑灭时应紧急停机，并迅速向消防部门报火警，同时汇报厂领导及有关部门组织灭火。</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3</a:t>
            </a:r>
            <a:r>
              <a:rPr lang="zh-CN" altLang="en-US" sz="2400" dirty="0">
                <a:solidFill>
                  <a:srgbClr val="002060"/>
                </a:solidFill>
              </a:rPr>
              <a:t>、启动润滑油泵维持最低油压，待汽机转子静止后立即停止润滑油泵。严禁启动高压油泵。</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、在火势很大并严重危及主油箱时，应立即开启事故排油门，将油箱的油排至事故蓄油坑，但因注意防止缺油烧瓦。</a:t>
            </a:r>
            <a:endParaRPr lang="zh-CN" altLang="en-US" sz="2400" dirty="0">
              <a:solidFill>
                <a:srgbClr val="002060"/>
              </a:solidFill>
            </a:endParaRPr>
          </a:p>
        </p:txBody>
      </p:sp>
    </p:spTree>
  </p:cSld>
  <p:clrMapOvr>
    <a:masterClrMapping/>
  </p:clrMapOvr>
  <p:transition/>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09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409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4099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4099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九、氢系统防火与防爆</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zh-CN" altLang="en-US" sz="2400" dirty="0">
                <a:solidFill>
                  <a:srgbClr val="C00000"/>
                </a:solidFill>
              </a:rPr>
              <a:t>（</a:t>
            </a:r>
            <a:r>
              <a:rPr lang="zh-CN" altLang="en-US" sz="2400" b="1" dirty="0">
                <a:solidFill>
                  <a:srgbClr val="C00000"/>
                </a:solidFill>
              </a:rPr>
              <a:t>一）氢系统防火防爆的重要性及危险性</a:t>
            </a:r>
            <a:endParaRPr lang="zh-CN" altLang="en-US" sz="2400" dirty="0">
              <a:solidFill>
                <a:srgbClr val="C00000"/>
              </a:solidFill>
            </a:endParaRPr>
          </a:p>
          <a:p>
            <a:pPr>
              <a:buNone/>
            </a:pPr>
            <a:r>
              <a:rPr lang="zh-CN" altLang="en-US" sz="2400" dirty="0">
                <a:solidFill>
                  <a:srgbClr val="C00000"/>
                </a:solidFill>
              </a:rPr>
              <a:t>       氢气是无色、无味、无嗅、无毒的可燃气体，氢气比空气渗透力强；氢气与空气混合，氢含量达</a:t>
            </a:r>
            <a:r>
              <a:rPr lang="en-US" altLang="zh-CN" sz="2400" dirty="0">
                <a:solidFill>
                  <a:srgbClr val="C00000"/>
                </a:solidFill>
              </a:rPr>
              <a:t>4</a:t>
            </a:r>
            <a:r>
              <a:rPr lang="zh-CN" altLang="en-US" sz="2400" dirty="0">
                <a:solidFill>
                  <a:srgbClr val="C00000"/>
                </a:solidFill>
              </a:rPr>
              <a:t>％～</a:t>
            </a:r>
            <a:r>
              <a:rPr lang="en-US" altLang="zh-CN" sz="2400" dirty="0">
                <a:solidFill>
                  <a:srgbClr val="C00000"/>
                </a:solidFill>
              </a:rPr>
              <a:t>75</a:t>
            </a:r>
            <a:r>
              <a:rPr lang="zh-CN" altLang="en-US" sz="2400" dirty="0">
                <a:solidFill>
                  <a:srgbClr val="C00000"/>
                </a:solidFill>
              </a:rPr>
              <a:t>％的范围时，遇明火或高温极易燃烧。</a:t>
            </a:r>
            <a:r>
              <a:rPr lang="en-US" altLang="zh-CN" sz="2400" dirty="0">
                <a:solidFill>
                  <a:srgbClr val="C00000"/>
                </a:solidFill>
              </a:rPr>
              <a:t> </a:t>
            </a:r>
            <a:r>
              <a:rPr lang="zh-CN" altLang="en-US" sz="2400" dirty="0">
                <a:solidFill>
                  <a:srgbClr val="C00000"/>
                </a:solidFill>
              </a:rPr>
              <a:t>它的危险性表现在：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1</a:t>
            </a:r>
            <a:r>
              <a:rPr lang="zh-CN" altLang="en-US" sz="2400" dirty="0">
                <a:solidFill>
                  <a:srgbClr val="C00000"/>
                </a:solidFill>
              </a:rPr>
              <a:t>、由于粘度小，渗透性和扩散性强</a:t>
            </a:r>
            <a:r>
              <a:rPr lang="zh-CN" altLang="en-US" sz="2400" i="1" dirty="0">
                <a:solidFill>
                  <a:srgbClr val="C00000"/>
                </a:solidFill>
              </a:rPr>
              <a:t>，</a:t>
            </a:r>
            <a:r>
              <a:rPr lang="zh-CN" altLang="en-US" sz="2400" dirty="0">
                <a:solidFill>
                  <a:srgbClr val="C00000"/>
                </a:solidFill>
              </a:rPr>
              <a:t>易在设备、沟道、建筑物内部空间积累，遇到火种、热源即发生燃烧、爆炸。</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2</a:t>
            </a:r>
            <a:r>
              <a:rPr lang="zh-CN" altLang="en-US" sz="2400" dirty="0">
                <a:solidFill>
                  <a:srgbClr val="C00000"/>
                </a:solidFill>
              </a:rPr>
              <a:t>、着火能量小，仅</a:t>
            </a:r>
            <a:r>
              <a:rPr lang="en-US" altLang="zh-CN" sz="2400" dirty="0">
                <a:solidFill>
                  <a:srgbClr val="C00000"/>
                </a:solidFill>
              </a:rPr>
              <a:t>0.019</a:t>
            </a:r>
            <a:r>
              <a:rPr lang="zh-CN" altLang="en-US" sz="2400" dirty="0">
                <a:solidFill>
                  <a:srgbClr val="C00000"/>
                </a:solidFill>
              </a:rPr>
              <a:t>毫焦。</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3</a:t>
            </a:r>
            <a:r>
              <a:rPr lang="zh-CN" altLang="en-US" sz="2400" dirty="0">
                <a:solidFill>
                  <a:srgbClr val="C00000"/>
                </a:solidFill>
              </a:rPr>
              <a:t>、爆炸极限范围宽，除与氧气混合能爆炸外，当与氯气混合后，经加热或日光照晒即能爆炸；如与氟混合则立即爆炸。</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4</a:t>
            </a:r>
            <a:r>
              <a:rPr lang="zh-CN" altLang="en-US" sz="2400" dirty="0">
                <a:solidFill>
                  <a:srgbClr val="C00000"/>
                </a:solidFill>
              </a:rPr>
              <a:t>、一旦起火后，其火焰温度高，传播速度快，爆炸范围较广，容易造成较大损失。</a:t>
            </a:r>
            <a:endParaRPr lang="zh-CN" altLang="en-US" sz="2400" dirty="0">
              <a:solidFill>
                <a:srgbClr val="C00000"/>
              </a:solidFill>
            </a:endParaRPr>
          </a:p>
        </p:txBody>
      </p:sp>
    </p:spTree>
  </p:cSld>
  <p:clrMapOvr>
    <a:masterClrMapping/>
  </p:clrMapOvr>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20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420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4202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4202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800" b="1" dirty="0">
                <a:solidFill>
                  <a:srgbClr val="C00000"/>
                </a:solidFill>
              </a:rPr>
              <a:t>（二）防止氢系统着火爆炸主要措施</a:t>
            </a:r>
            <a:endParaRPr lang="zh-CN" altLang="en-US" sz="2800" dirty="0">
              <a:solidFill>
                <a:srgbClr val="C00000"/>
              </a:solidFill>
            </a:endParaRPr>
          </a:p>
          <a:p>
            <a:pPr>
              <a:buNone/>
            </a:pPr>
            <a:r>
              <a:rPr lang="zh-CN" altLang="en-US" sz="2800" b="1" dirty="0">
                <a:solidFill>
                  <a:srgbClr val="C00000"/>
                </a:solidFill>
              </a:rPr>
              <a:t>   </a:t>
            </a:r>
            <a:r>
              <a:rPr lang="en-US" altLang="zh-CN" sz="2800" b="1" dirty="0">
                <a:solidFill>
                  <a:srgbClr val="C00000"/>
                </a:solidFill>
              </a:rPr>
              <a:t>     1</a:t>
            </a:r>
            <a:r>
              <a:rPr lang="zh-CN" altLang="en-US" sz="2800" b="1" dirty="0">
                <a:solidFill>
                  <a:srgbClr val="C00000"/>
                </a:solidFill>
              </a:rPr>
              <a:t>）制氢设备防火防爆措施：</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     </a:t>
            </a:r>
            <a:r>
              <a:rPr lang="en-US" altLang="zh-CN" sz="2800" b="1" dirty="0">
                <a:solidFill>
                  <a:srgbClr val="C00000"/>
                </a:solidFill>
              </a:rPr>
              <a:t>1</a:t>
            </a:r>
            <a:r>
              <a:rPr lang="zh-CN" altLang="en-US" sz="2800" b="1" dirty="0">
                <a:solidFill>
                  <a:srgbClr val="C00000"/>
                </a:solidFill>
              </a:rPr>
              <a:t>、电解槽防火安全要求；</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     </a:t>
            </a:r>
            <a:r>
              <a:rPr lang="en-US" altLang="zh-CN" sz="2800" b="1" dirty="0">
                <a:solidFill>
                  <a:srgbClr val="C00000"/>
                </a:solidFill>
              </a:rPr>
              <a:t>2</a:t>
            </a:r>
            <a:r>
              <a:rPr lang="zh-CN" altLang="en-US" sz="2800" b="1" dirty="0">
                <a:solidFill>
                  <a:srgbClr val="C00000"/>
                </a:solidFill>
              </a:rPr>
              <a:t>、储氢罐防火要求；</a:t>
            </a:r>
            <a:endParaRPr lang="zh-CN" altLang="en-US" sz="2800" dirty="0">
              <a:solidFill>
                <a:srgbClr val="C00000"/>
              </a:solidFill>
            </a:endParaRPr>
          </a:p>
          <a:p>
            <a:pPr>
              <a:buNone/>
            </a:pPr>
            <a:r>
              <a:rPr lang="zh-CN" altLang="en-US" sz="2800" b="1" dirty="0">
                <a:solidFill>
                  <a:srgbClr val="C00000"/>
                </a:solidFill>
              </a:rPr>
              <a:t>        </a:t>
            </a:r>
            <a:r>
              <a:rPr lang="en-US" altLang="zh-CN" sz="2800" b="1" dirty="0">
                <a:solidFill>
                  <a:srgbClr val="C00000"/>
                </a:solidFill>
              </a:rPr>
              <a:t>3</a:t>
            </a:r>
            <a:r>
              <a:rPr lang="zh-CN" altLang="en-US" sz="2800" b="1" dirty="0">
                <a:solidFill>
                  <a:srgbClr val="C00000"/>
                </a:solidFill>
              </a:rPr>
              <a:t>、制氢站其它方面的防火要求；</a:t>
            </a:r>
            <a:endParaRPr lang="zh-CN" altLang="en-US" sz="2800" dirty="0">
              <a:solidFill>
                <a:srgbClr val="C00000"/>
              </a:solidFill>
            </a:endParaRPr>
          </a:p>
          <a:p>
            <a:pPr>
              <a:buNone/>
            </a:pPr>
            <a:r>
              <a:rPr lang="zh-CN" altLang="en-US" sz="2800" b="1" dirty="0">
                <a:solidFill>
                  <a:srgbClr val="C00000"/>
                </a:solidFill>
              </a:rPr>
              <a:t>        </a:t>
            </a:r>
            <a:r>
              <a:rPr lang="en-US" altLang="zh-CN" sz="2800" b="1" dirty="0">
                <a:solidFill>
                  <a:srgbClr val="C00000"/>
                </a:solidFill>
              </a:rPr>
              <a:t>2</a:t>
            </a:r>
            <a:r>
              <a:rPr lang="zh-CN" altLang="en-US" sz="2800" b="1" dirty="0">
                <a:solidFill>
                  <a:srgbClr val="C00000"/>
                </a:solidFill>
              </a:rPr>
              <a:t>）氢冷系统防火防爆措施：</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   </a:t>
            </a:r>
            <a:r>
              <a:rPr lang="en-US" altLang="zh-CN" sz="2800" b="1" dirty="0">
                <a:solidFill>
                  <a:srgbClr val="C00000"/>
                </a:solidFill>
              </a:rPr>
              <a:t> 1</a:t>
            </a:r>
            <a:r>
              <a:rPr lang="zh-CN" altLang="en-US" sz="2800" b="1" dirty="0">
                <a:solidFill>
                  <a:srgbClr val="C00000"/>
                </a:solidFill>
              </a:rPr>
              <a:t>、氢冷发电机运行中防火要求；</a:t>
            </a:r>
            <a:endParaRPr lang="zh-CN" altLang="en-US" sz="2800" dirty="0">
              <a:solidFill>
                <a:srgbClr val="C00000"/>
              </a:solidFill>
            </a:endParaRPr>
          </a:p>
          <a:p>
            <a:pPr>
              <a:buNone/>
            </a:pPr>
            <a:r>
              <a:rPr lang="zh-CN" altLang="en-US" sz="2800" b="1" dirty="0">
                <a:solidFill>
                  <a:srgbClr val="C00000"/>
                </a:solidFill>
              </a:rPr>
              <a:t>        </a:t>
            </a:r>
            <a:r>
              <a:rPr lang="en-US" altLang="zh-CN" sz="2800" b="1" dirty="0">
                <a:solidFill>
                  <a:srgbClr val="C00000"/>
                </a:solidFill>
              </a:rPr>
              <a:t>2</a:t>
            </a:r>
            <a:r>
              <a:rPr lang="zh-CN" altLang="en-US" sz="2800" b="1" dirty="0">
                <a:solidFill>
                  <a:srgbClr val="C00000"/>
                </a:solidFill>
              </a:rPr>
              <a:t>、氢冷系统检修防火要求；</a:t>
            </a:r>
            <a:endParaRPr lang="zh-CN" altLang="en-US" sz="2800" dirty="0">
              <a:solidFill>
                <a:srgbClr val="C00000"/>
              </a:solidFill>
            </a:endParaRPr>
          </a:p>
          <a:p>
            <a:pPr>
              <a:buNone/>
            </a:pPr>
            <a:r>
              <a:rPr lang="zh-CN" altLang="en-US" sz="2800" b="1" dirty="0">
                <a:solidFill>
                  <a:srgbClr val="C00000"/>
                </a:solidFill>
              </a:rPr>
              <a:t>        </a:t>
            </a:r>
            <a:r>
              <a:rPr lang="en-US" altLang="zh-CN" sz="2800" b="1" dirty="0">
                <a:solidFill>
                  <a:srgbClr val="C00000"/>
                </a:solidFill>
              </a:rPr>
              <a:t>3</a:t>
            </a:r>
            <a:r>
              <a:rPr lang="zh-CN" altLang="en-US" sz="2800" b="1" dirty="0">
                <a:solidFill>
                  <a:srgbClr val="C00000"/>
                </a:solidFill>
              </a:rPr>
              <a:t>、氢冷系统其它方面的防火要求。</a:t>
            </a:r>
            <a:endParaRPr lang="zh-CN" altLang="en-US" sz="2800" dirty="0">
              <a:solidFill>
                <a:srgbClr val="C00000"/>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89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8916"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38917" name="Rectangle 3"/>
          <p:cNvSpPr>
            <a:spLocks noGrp="1"/>
          </p:cNvSpPr>
          <p:nvPr>
            <p:ph type="body" idx="4294967295"/>
          </p:nvPr>
        </p:nvSpPr>
        <p:spPr>
          <a:xfrm>
            <a:off x="1881188" y="1643063"/>
            <a:ext cx="8786812" cy="4572000"/>
          </a:xfrm>
          <a:ln/>
        </p:spPr>
        <p:txBody>
          <a:bodyPr vert="horz" wrap="square" anchor="t" anchorCtr="0"/>
          <a:p>
            <a:pPr>
              <a:buNone/>
            </a:pPr>
            <a:r>
              <a:rPr lang="en-US" altLang="zh-CN" sz="2800" b="1" dirty="0">
                <a:solidFill>
                  <a:srgbClr val="FF0000"/>
                </a:solidFill>
                <a:latin typeface="黑体" panose="02010609060101010101" pitchFamily="1" charset="-122"/>
                <a:ea typeface="黑体" panose="02010609060101010101" pitchFamily="1" charset="-122"/>
              </a:rPr>
              <a:t> </a:t>
            </a:r>
            <a:r>
              <a:rPr lang="en-US" altLang="zh-CN" sz="2400" b="1" dirty="0">
                <a:solidFill>
                  <a:srgbClr val="0070C0"/>
                </a:solidFill>
              </a:rPr>
              <a:t>4</a:t>
            </a:r>
            <a:r>
              <a:rPr lang="zh-CN" altLang="en-US" sz="2400" b="1" dirty="0">
                <a:solidFill>
                  <a:srgbClr val="0070C0"/>
                </a:solidFill>
              </a:rPr>
              <a:t>、强制原理：</a:t>
            </a:r>
            <a:r>
              <a:rPr lang="zh-CN" altLang="en-US" sz="2400" dirty="0">
                <a:solidFill>
                  <a:srgbClr val="0070C0"/>
                </a:solidFill>
              </a:rPr>
              <a:t>采取强制管理的手段控制人的意原和行为，使个人 的活动、行为等受到安全生产管理要求的约束，从而实现有效的安全生产管理，这就是强制原理。所谓强制就是绝对服从，不必经被管理者同意便可采取控制行动。</a:t>
            </a:r>
            <a:endParaRPr lang="en-US" altLang="zh-CN" sz="2400"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5</a:t>
            </a:r>
            <a:r>
              <a:rPr lang="zh-CN" altLang="en-US" sz="2400" b="1" dirty="0">
                <a:solidFill>
                  <a:srgbClr val="0070C0"/>
                </a:solidFill>
              </a:rPr>
              <a:t>、整分合原理</a:t>
            </a:r>
            <a:r>
              <a:rPr lang="zh-CN" altLang="en-US" sz="2400" dirty="0">
                <a:solidFill>
                  <a:srgbClr val="0070C0"/>
                </a:solidFill>
              </a:rPr>
              <a:t>。整分合原理是现代高效率的管理必须在整体规划下明确分工，在分工基础上进行有效的综合。整体把握、科学分解、组织综合是整分合原理的主要含义。</a:t>
            </a:r>
            <a:endParaRPr lang="en-US" altLang="zh-CN" sz="2400"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6</a:t>
            </a:r>
            <a:r>
              <a:rPr lang="zh-CN" altLang="en-US" sz="2400" b="1" dirty="0">
                <a:solidFill>
                  <a:srgbClr val="0070C0"/>
                </a:solidFill>
              </a:rPr>
              <a:t>、反馈原理</a:t>
            </a:r>
            <a:r>
              <a:rPr lang="zh-CN" altLang="en-US" sz="2400" dirty="0">
                <a:solidFill>
                  <a:srgbClr val="0070C0"/>
                </a:solidFill>
              </a:rPr>
              <a:t>。反馈原理是控制论的一个非常重要的基本概念。反馈是把控制系统输出信号反送回来，对输入与输出信号进行比较，比较差值作为系统输入信号，再作用系统，对系统起到控制的作用。</a:t>
            </a:r>
            <a:endParaRPr lang="zh-CN" altLang="en-US" sz="2400" b="1" dirty="0">
              <a:solidFill>
                <a:srgbClr val="0070C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30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430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4304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43045"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b="1"/>
              <a:t>      </a:t>
            </a:r>
            <a:r>
              <a:rPr lang="zh-CN" altLang="en-US" sz="2400" b="1">
                <a:solidFill>
                  <a:srgbClr val="002060"/>
                </a:solidFill>
              </a:rPr>
              <a:t>十、充油电气设备防火与防爆</a:t>
            </a:r>
            <a:endParaRPr lang="zh-CN" altLang="en-US" sz="2400">
              <a:solidFill>
                <a:srgbClr val="002060"/>
              </a:solidFill>
            </a:endParaRPr>
          </a:p>
          <a:p>
            <a:pPr>
              <a:buNone/>
            </a:pPr>
            <a:r>
              <a:rPr lang="zh-CN" altLang="en-US" sz="2400" b="1">
                <a:solidFill>
                  <a:srgbClr val="002060"/>
                </a:solidFill>
              </a:rPr>
              <a:t>      （一）充油电气设备防火防爆的重要性</a:t>
            </a:r>
            <a:endParaRPr lang="zh-CN" altLang="en-US" sz="2400">
              <a:solidFill>
                <a:srgbClr val="002060"/>
              </a:solidFill>
            </a:endParaRPr>
          </a:p>
          <a:p>
            <a:pPr>
              <a:buNone/>
            </a:pPr>
            <a:r>
              <a:rPr lang="zh-CN" altLang="en-US" sz="2400">
                <a:solidFill>
                  <a:srgbClr val="002060"/>
                </a:solidFill>
              </a:rPr>
              <a:t>        发电厂都装有相当数量的充油电气设备，如变压器、电抗器、互感器、油断路器等；这些充油电气设备一旦发生故障时，箱体内绝缘油的温度、压力升高喷出甚至爆裂喷出，同时电弧引起绝缘油着火，而且火势发展很快，损失很严重。在防止充油电气设备火灾事故方面，应重点抓好大型变压器防火工作。由于变压器内有大量的变压器油，如果忽视了对变压器的运行监视，放松了日常的检修维护和定期预试工作，发生电气故障极易引起着火爆炸。大型电力变压器爆炸起火后，因其内部有大量变压器油、绕组绝缘材料和铁芯支架、衬垫等可燃物质。尤其是燃烧的油大量向外流淌，使火势迅速蔓延扩大。因此变压器火灾事故所带来的损失是很大的，决不能轻视它的危害性。</a:t>
            </a:r>
            <a:endParaRPr lang="zh-CN" altLang="en-US" sz="2400">
              <a:solidFill>
                <a:srgbClr val="002060"/>
              </a:solidFill>
            </a:endParaRPr>
          </a:p>
        </p:txBody>
      </p:sp>
    </p:spTree>
  </p:cSld>
  <p:clrMapOvr>
    <a:masterClrMapping/>
  </p:clrMapOvr>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40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440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4406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4406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（二）电力变压器防火措施：</a:t>
            </a:r>
            <a:endParaRPr lang="zh-CN" altLang="en-US" sz="2400" b="1" dirty="0">
              <a:solidFill>
                <a:srgbClr val="002060"/>
              </a:solidFill>
            </a:endParaRPr>
          </a:p>
          <a:p>
            <a:pPr>
              <a:buNone/>
            </a:pPr>
            <a:r>
              <a:rPr lang="zh-CN" altLang="en-US" sz="2400" b="1" dirty="0">
                <a:solidFill>
                  <a:srgbClr val="002060"/>
                </a:solidFill>
              </a:rPr>
              <a:t>        </a:t>
            </a:r>
            <a:r>
              <a:rPr lang="en-US" altLang="zh-CN" sz="2400" b="1" dirty="0">
                <a:solidFill>
                  <a:srgbClr val="002060"/>
                </a:solidFill>
                <a:latin typeface="宋体" panose="02010600030101010101" pitchFamily="2" charset="-122"/>
              </a:rPr>
              <a:t>1</a:t>
            </a:r>
            <a:r>
              <a:rPr lang="zh-CN" altLang="en-US" sz="2400" b="1" dirty="0">
                <a:solidFill>
                  <a:srgbClr val="002060"/>
                </a:solidFill>
                <a:latin typeface="宋体" panose="02010600030101010101" pitchFamily="2" charset="-122"/>
              </a:rPr>
              <a:t>）变压器运行的防火要求：</a:t>
            </a:r>
            <a:endParaRPr lang="zh-CN" altLang="en-US" sz="2400" dirty="0">
              <a:solidFill>
                <a:srgbClr val="002060"/>
              </a:solidFill>
              <a:latin typeface="宋体" panose="02010600030101010101" pitchFamily="2" charset="-122"/>
            </a:endParaRPr>
          </a:p>
          <a:p>
            <a:pPr>
              <a:buNone/>
            </a:pPr>
            <a:r>
              <a:rPr lang="zh-CN" altLang="en-US" sz="2400" b="1" dirty="0">
                <a:solidFill>
                  <a:srgbClr val="002060"/>
                </a:solidFill>
                <a:latin typeface="宋体" panose="02010600030101010101" pitchFamily="2" charset="-122"/>
              </a:rPr>
              <a:t>      </a:t>
            </a:r>
            <a:r>
              <a:rPr lang="en-US" altLang="zh-CN" sz="2400" b="1" dirty="0">
                <a:solidFill>
                  <a:srgbClr val="002060"/>
                </a:solidFill>
                <a:latin typeface="宋体" panose="02010600030101010101" pitchFamily="2" charset="-122"/>
              </a:rPr>
              <a:t>2</a:t>
            </a:r>
            <a:r>
              <a:rPr lang="zh-CN" altLang="en-US" sz="2400" b="1" dirty="0">
                <a:solidFill>
                  <a:srgbClr val="002060"/>
                </a:solidFill>
                <a:latin typeface="宋体" panose="02010600030101010101" pitchFamily="2" charset="-122"/>
              </a:rPr>
              <a:t>）变压器检修维护中的防火要求：</a:t>
            </a:r>
            <a:endParaRPr lang="zh-CN" altLang="en-US" sz="2400" dirty="0">
              <a:solidFill>
                <a:srgbClr val="002060"/>
              </a:solidFill>
              <a:latin typeface="宋体" panose="02010600030101010101" pitchFamily="2" charset="-122"/>
            </a:endParaRPr>
          </a:p>
          <a:p>
            <a:pPr>
              <a:buNone/>
            </a:pPr>
            <a:r>
              <a:rPr lang="zh-CN" altLang="en-US" sz="2400" dirty="0">
                <a:solidFill>
                  <a:srgbClr val="002060"/>
                </a:solidFill>
                <a:latin typeface="宋体" panose="02010600030101010101" pitchFamily="2" charset="-122"/>
              </a:rPr>
              <a:t>    </a:t>
            </a:r>
            <a:r>
              <a:rPr lang="en-US" altLang="zh-CN" sz="2400" dirty="0">
                <a:solidFill>
                  <a:srgbClr val="002060"/>
                </a:solidFill>
                <a:latin typeface="宋体" panose="02010600030101010101" pitchFamily="2" charset="-122"/>
              </a:rPr>
              <a:t>  </a:t>
            </a:r>
            <a:r>
              <a:rPr lang="en-US" altLang="zh-CN" sz="2400" b="1" dirty="0">
                <a:solidFill>
                  <a:srgbClr val="002060"/>
                </a:solidFill>
                <a:latin typeface="宋体" panose="02010600030101010101" pitchFamily="2" charset="-122"/>
              </a:rPr>
              <a:t>3</a:t>
            </a:r>
            <a:r>
              <a:rPr lang="zh-CN" altLang="en-US" sz="2400" b="1" dirty="0">
                <a:solidFill>
                  <a:srgbClr val="002060"/>
                </a:solidFill>
                <a:latin typeface="宋体" panose="02010600030101010101" pitchFamily="2" charset="-122"/>
              </a:rPr>
              <a:t>）变压器其它方面防火要求：</a:t>
            </a:r>
            <a:endParaRPr lang="zh-CN" altLang="en-US" sz="2400" dirty="0">
              <a:solidFill>
                <a:srgbClr val="002060"/>
              </a:solidFill>
              <a:latin typeface="宋体" panose="02010600030101010101" pitchFamily="2" charset="-122"/>
            </a:endParaRPr>
          </a:p>
          <a:p>
            <a:pPr>
              <a:buNone/>
            </a:pPr>
            <a:r>
              <a:rPr lang="zh-CN" altLang="en-US" sz="2400" b="1" dirty="0">
                <a:solidFill>
                  <a:srgbClr val="002060"/>
                </a:solidFill>
              </a:rPr>
              <a:t>       （三）其它充油电气设备防火措施</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latin typeface="宋体" panose="02010600030101010101" pitchFamily="2" charset="-122"/>
              </a:rPr>
              <a:t>1</a:t>
            </a:r>
            <a:r>
              <a:rPr lang="zh-CN" altLang="en-US" sz="2400" dirty="0">
                <a:solidFill>
                  <a:srgbClr val="002060"/>
                </a:solidFill>
                <a:latin typeface="宋体" panose="02010600030101010101" pitchFamily="2" charset="-122"/>
              </a:rPr>
              <a:t>、认真搞好对蓄电池维护工作，。</a:t>
            </a:r>
            <a:endParaRPr lang="zh-CN" altLang="en-US" sz="2400" dirty="0">
              <a:solidFill>
                <a:srgbClr val="002060"/>
              </a:solidFill>
              <a:latin typeface="宋体" panose="02010600030101010101" pitchFamily="2" charset="-122"/>
            </a:endParaRPr>
          </a:p>
          <a:p>
            <a:pPr>
              <a:buNone/>
            </a:pPr>
            <a:r>
              <a:rPr lang="zh-CN" altLang="en-US" sz="2400" dirty="0">
                <a:solidFill>
                  <a:srgbClr val="002060"/>
                </a:solidFill>
                <a:latin typeface="宋体" panose="02010600030101010101" pitchFamily="2" charset="-122"/>
              </a:rPr>
              <a:t>    </a:t>
            </a:r>
            <a:r>
              <a:rPr lang="en-US" altLang="zh-CN" sz="2400" dirty="0">
                <a:solidFill>
                  <a:srgbClr val="002060"/>
                </a:solidFill>
                <a:latin typeface="宋体" panose="02010600030101010101" pitchFamily="2" charset="-122"/>
              </a:rPr>
              <a:t>  2</a:t>
            </a:r>
            <a:r>
              <a:rPr lang="zh-CN" altLang="en-US" sz="2400" dirty="0">
                <a:solidFill>
                  <a:srgbClr val="002060"/>
                </a:solidFill>
                <a:latin typeface="宋体" panose="02010600030101010101" pitchFamily="2" charset="-122"/>
              </a:rPr>
              <a:t>、加强油开关的运行管理，同时要抓好检修维护工作。</a:t>
            </a:r>
            <a:endParaRPr lang="zh-CN" altLang="en-US" sz="2400" dirty="0">
              <a:solidFill>
                <a:srgbClr val="002060"/>
              </a:solidFill>
              <a:latin typeface="宋体" panose="02010600030101010101" pitchFamily="2" charset="-122"/>
            </a:endParaRPr>
          </a:p>
          <a:p>
            <a:pPr>
              <a:buNone/>
            </a:pPr>
            <a:r>
              <a:rPr lang="zh-CN" altLang="en-US" sz="2400" dirty="0">
                <a:solidFill>
                  <a:srgbClr val="002060"/>
                </a:solidFill>
                <a:latin typeface="宋体" panose="02010600030101010101" pitchFamily="2" charset="-122"/>
              </a:rPr>
              <a:t>      </a:t>
            </a:r>
            <a:r>
              <a:rPr lang="en-US" altLang="zh-CN" sz="2400" dirty="0">
                <a:solidFill>
                  <a:srgbClr val="002060"/>
                </a:solidFill>
                <a:latin typeface="宋体" panose="02010600030101010101" pitchFamily="2" charset="-122"/>
              </a:rPr>
              <a:t>3</a:t>
            </a:r>
            <a:r>
              <a:rPr lang="zh-CN" altLang="en-US" sz="2400" dirty="0">
                <a:solidFill>
                  <a:srgbClr val="002060"/>
                </a:solidFill>
                <a:latin typeface="宋体" panose="02010600030101010101" pitchFamily="2" charset="-122"/>
              </a:rPr>
              <a:t>、现场解体检修充油电气设备时，必须采取严格的防火措施，防止检修中着火烧损。</a:t>
            </a:r>
            <a:endParaRPr lang="zh-CN" altLang="en-US" sz="2400" dirty="0">
              <a:solidFill>
                <a:srgbClr val="002060"/>
              </a:solidFill>
              <a:latin typeface="宋体" panose="02010600030101010101" pitchFamily="2" charset="-122"/>
            </a:endParaRPr>
          </a:p>
          <a:p>
            <a:pPr>
              <a:buNone/>
            </a:pPr>
            <a:r>
              <a:rPr lang="zh-CN" altLang="en-US" sz="2400" dirty="0">
                <a:latin typeface="宋体" panose="02010600030101010101" pitchFamily="2" charset="-122"/>
              </a:rPr>
              <a:t>      </a:t>
            </a:r>
            <a:r>
              <a:rPr lang="en-US" altLang="zh-CN" sz="2400" dirty="0">
                <a:latin typeface="宋体" panose="02010600030101010101" pitchFamily="2" charset="-122"/>
              </a:rPr>
              <a:t>4</a:t>
            </a:r>
            <a:r>
              <a:rPr lang="zh-CN" altLang="en-US" sz="2400" dirty="0">
                <a:latin typeface="宋体" panose="02010600030101010101" pitchFamily="2" charset="-122"/>
              </a:rPr>
              <a:t>、互感器如发生故障停用时，应停电后切除故障互感器，不宜直接去拉开故障互感器。</a:t>
            </a:r>
            <a:endParaRPr lang="zh-CN" altLang="en-US" sz="2400" dirty="0">
              <a:latin typeface="宋体" panose="02010600030101010101" pitchFamily="2" charset="-122"/>
            </a:endParaRPr>
          </a:p>
        </p:txBody>
      </p:sp>
    </p:spTree>
  </p:cSld>
  <p:clrMapOvr>
    <a:masterClrMapping/>
  </p:clrMapOvr>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50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450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4509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4509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十一、制粉及输煤系统防火与防爆</a:t>
            </a:r>
            <a:endParaRPr lang="zh-CN" altLang="en-US" sz="2400" dirty="0">
              <a:solidFill>
                <a:srgbClr val="C00000"/>
              </a:solidFill>
            </a:endParaRPr>
          </a:p>
          <a:p>
            <a:pPr>
              <a:buNone/>
            </a:pPr>
            <a:r>
              <a:rPr lang="zh-CN" altLang="en-US" sz="2400" b="1" dirty="0">
                <a:solidFill>
                  <a:srgbClr val="C00000"/>
                </a:solidFill>
              </a:rPr>
              <a:t>       （一）制粉及输煤系统防火防爆的重要性及火灾特性</a:t>
            </a:r>
            <a:endParaRPr lang="zh-CN" altLang="en-US" sz="2400" dirty="0">
              <a:solidFill>
                <a:srgbClr val="C00000"/>
              </a:solidFill>
            </a:endParaRPr>
          </a:p>
          <a:p>
            <a:pPr>
              <a:buNone/>
            </a:pPr>
            <a:r>
              <a:rPr lang="zh-CN" altLang="en-US" sz="2400" dirty="0">
                <a:solidFill>
                  <a:srgbClr val="C00000"/>
                </a:solidFill>
              </a:rPr>
              <a:t>       挥发份较高的原煤、煤粉积存时间较长以后会产生自燃，这种自燃现象发生在煤场、原煤仓、煤粉仓</a:t>
            </a:r>
            <a:r>
              <a:rPr lang="zh-CN" altLang="en-US" sz="2400" dirty="0">
                <a:solidFill>
                  <a:srgbClr val="C00000"/>
                </a:solidFill>
              </a:rPr>
              <a:t>、输煤皮带上、除尘设备上，输粉设备内及其地面的积煤、积粉，地面堆积的积煤、积粉自燃中还会发生人员误踩造成烧伤。此外，锅炉制粉系统爆炸，有的致使煤粉仓顶掀开，有的造成设备严重损坏，甚至发生人身伤亡事故，还有的因制粉系统防爆门爆破引起了电缆着火。煤粉的燃烧特性如下：</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1</a:t>
            </a:r>
            <a:r>
              <a:rPr lang="zh-CN" altLang="en-US" sz="2400" dirty="0">
                <a:solidFill>
                  <a:srgbClr val="C00000"/>
                </a:solidFill>
              </a:rPr>
              <a:t>、煤粉比煤块更容易燃烧。煤粉是煤的微小颗粒，它的表面积与同量的煤块比较要大的多，与空气接触后比煤块更易氧化，也容易自燃。</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endParaRPr lang="zh-CN" altLang="en-US" sz="2400" dirty="0">
              <a:solidFill>
                <a:srgbClr val="C00000"/>
              </a:solidFill>
            </a:endParaRPr>
          </a:p>
        </p:txBody>
      </p:sp>
    </p:spTree>
  </p:cSld>
  <p:clrMapOvr>
    <a:masterClrMapping/>
  </p:clrMapOvr>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61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461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4611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4611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C00000"/>
                </a:solidFill>
              </a:rPr>
              <a:t>2</a:t>
            </a:r>
            <a:r>
              <a:rPr lang="zh-CN" altLang="en-US" sz="2400" dirty="0">
                <a:solidFill>
                  <a:srgbClr val="C00000"/>
                </a:solidFill>
              </a:rPr>
              <a:t>、煤粉悬浮在空气中，达到一定的爆炸极限时，就会形成爆炸性的混合物。爆炸的强度在</a:t>
            </a:r>
            <a:r>
              <a:rPr lang="en-US" altLang="zh-CN" sz="2400" dirty="0">
                <a:solidFill>
                  <a:srgbClr val="C00000"/>
                </a:solidFill>
              </a:rPr>
              <a:t>300</a:t>
            </a:r>
            <a:r>
              <a:rPr lang="zh-CN" altLang="en-US" sz="2400" dirty="0">
                <a:solidFill>
                  <a:srgbClr val="C00000"/>
                </a:solidFill>
              </a:rPr>
              <a:t>～</a:t>
            </a:r>
            <a:r>
              <a:rPr lang="en-US" altLang="zh-CN" sz="2400" dirty="0">
                <a:solidFill>
                  <a:srgbClr val="C00000"/>
                </a:solidFill>
              </a:rPr>
              <a:t>400</a:t>
            </a:r>
            <a:r>
              <a:rPr lang="zh-CN" altLang="en-US" sz="2400" dirty="0">
                <a:solidFill>
                  <a:srgbClr val="C00000"/>
                </a:solidFill>
              </a:rPr>
              <a:t>克</a:t>
            </a:r>
            <a:r>
              <a:rPr lang="en-US" altLang="zh-CN" sz="2400" dirty="0">
                <a:solidFill>
                  <a:srgbClr val="C00000"/>
                </a:solidFill>
              </a:rPr>
              <a:t>/</a:t>
            </a:r>
            <a:r>
              <a:rPr lang="zh-CN" altLang="en-US" sz="2400" dirty="0">
                <a:solidFill>
                  <a:srgbClr val="C00000"/>
                </a:solidFill>
              </a:rPr>
              <a:t>米</a:t>
            </a:r>
            <a:r>
              <a:rPr lang="en-US" altLang="zh-CN" sz="2400" baseline="30000" dirty="0">
                <a:solidFill>
                  <a:srgbClr val="C00000"/>
                </a:solidFill>
              </a:rPr>
              <a:t>3</a:t>
            </a:r>
            <a:r>
              <a:rPr lang="zh-CN" altLang="en-US" sz="2400" dirty="0">
                <a:solidFill>
                  <a:srgbClr val="C00000"/>
                </a:solidFill>
              </a:rPr>
              <a:t>时为最高。</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3</a:t>
            </a:r>
            <a:r>
              <a:rPr lang="zh-CN" altLang="en-US" sz="2400" dirty="0">
                <a:solidFill>
                  <a:srgbClr val="C00000"/>
                </a:solidFill>
              </a:rPr>
              <a:t>、在封闭的制粉系统设备内煤粉燃烧时，压力迅速提高，将造成整个系统的破坏，并使火焰外喷烧伤人员、烧坏电缆等。</a:t>
            </a:r>
            <a:endParaRPr lang="zh-CN" altLang="en-US" sz="2400" dirty="0">
              <a:solidFill>
                <a:srgbClr val="C00000"/>
              </a:solidFill>
            </a:endParaRPr>
          </a:p>
          <a:p>
            <a:pPr>
              <a:buNone/>
            </a:pPr>
            <a:r>
              <a:rPr lang="zh-CN" altLang="en-US" sz="2400" dirty="0">
                <a:solidFill>
                  <a:srgbClr val="C00000"/>
                </a:solidFill>
              </a:rPr>
              <a:t>        各种煤一般具有不同程度的自燃能力，所以煤的储存中易自燃起火。煤炭的自燃特征如下：</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en-US" altLang="zh-CN" sz="2400" b="1" dirty="0">
                <a:solidFill>
                  <a:srgbClr val="C00000"/>
                </a:solidFill>
              </a:rPr>
              <a:t> </a:t>
            </a: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、自然的倾向。</a:t>
            </a:r>
            <a:r>
              <a:rPr lang="zh-CN" altLang="en-US" sz="2400" dirty="0">
                <a:solidFill>
                  <a:srgbClr val="C00000"/>
                </a:solidFill>
              </a:rPr>
              <a:t>煤炭具有自燃的特性。</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zh-CN" altLang="en-US" sz="2400" dirty="0">
                <a:solidFill>
                  <a:srgbClr val="C00000"/>
                </a:solidFill>
              </a:rPr>
              <a:t>  </a:t>
            </a:r>
            <a:r>
              <a:rPr lang="en-US" altLang="zh-CN" sz="2400" dirty="0">
                <a:solidFill>
                  <a:srgbClr val="C00000"/>
                </a:solidFill>
              </a:rPr>
              <a:t> </a:t>
            </a:r>
            <a:r>
              <a:rPr lang="en-US" altLang="zh-CN" sz="2400" b="1" dirty="0">
                <a:solidFill>
                  <a:srgbClr val="C00000"/>
                </a:solidFill>
              </a:rPr>
              <a:t>2</a:t>
            </a:r>
            <a:r>
              <a:rPr lang="zh-CN" altLang="en-US" sz="2400" b="1" dirty="0">
                <a:solidFill>
                  <a:srgbClr val="C00000"/>
                </a:solidFill>
              </a:rPr>
              <a:t>、自燃的潜伏期</a:t>
            </a:r>
            <a:r>
              <a:rPr lang="zh-CN" altLang="en-US" sz="2400" dirty="0">
                <a:solidFill>
                  <a:srgbClr val="C00000"/>
                </a:solidFill>
              </a:rPr>
              <a:t>。这种潜伏期较长，通常在</a:t>
            </a:r>
            <a:r>
              <a:rPr lang="en-US" altLang="zh-CN" sz="2400" dirty="0">
                <a:solidFill>
                  <a:srgbClr val="C00000"/>
                </a:solidFill>
              </a:rPr>
              <a:t>90</a:t>
            </a:r>
            <a:r>
              <a:rPr lang="zh-CN" altLang="en-US" sz="2400" dirty="0">
                <a:solidFill>
                  <a:srgbClr val="C00000"/>
                </a:solidFill>
              </a:rPr>
              <a:t>天之内。</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en-US" altLang="zh-CN" sz="2400" b="1" dirty="0">
                <a:solidFill>
                  <a:srgbClr val="C00000"/>
                </a:solidFill>
              </a:rPr>
              <a:t> 3</a:t>
            </a:r>
            <a:r>
              <a:rPr lang="zh-CN" altLang="en-US" sz="2400" b="1" dirty="0">
                <a:solidFill>
                  <a:srgbClr val="C00000"/>
                </a:solidFill>
              </a:rPr>
              <a:t>、自燃的季节。</a:t>
            </a:r>
            <a:r>
              <a:rPr lang="zh-CN" altLang="en-US" sz="2400" dirty="0">
                <a:solidFill>
                  <a:srgbClr val="C00000"/>
                </a:solidFill>
              </a:rPr>
              <a:t>一般在每年的秋季末，特别是连绵阴雨天。</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en-US" altLang="zh-CN" sz="2400" b="1" dirty="0">
                <a:solidFill>
                  <a:srgbClr val="C00000"/>
                </a:solidFill>
              </a:rPr>
              <a:t>4</a:t>
            </a:r>
            <a:r>
              <a:rPr lang="zh-CN" altLang="en-US" sz="2400" b="1" dirty="0">
                <a:solidFill>
                  <a:srgbClr val="C00000"/>
                </a:solidFill>
              </a:rPr>
              <a:t>、自燃的征兆。</a:t>
            </a:r>
            <a:r>
              <a:rPr lang="zh-CN" altLang="en-US" sz="2400" dirty="0">
                <a:solidFill>
                  <a:srgbClr val="C00000"/>
                </a:solidFill>
              </a:rPr>
              <a:t>煤炭在发生自燃前，是有征兆可辨的。因为煤炭在自燃前，要经过发热阶段。</a:t>
            </a:r>
            <a:endParaRPr lang="zh-CN" altLang="en-US" sz="2400" dirty="0">
              <a:solidFill>
                <a:srgbClr val="C00000"/>
              </a:solidFill>
            </a:endParaRPr>
          </a:p>
        </p:txBody>
      </p:sp>
    </p:spTree>
  </p:cSld>
  <p:clrMapOvr>
    <a:masterClrMapping/>
  </p:clrMapOvr>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71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471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4714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4714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（二）防止制粉系统着火爆炸措施</a:t>
            </a:r>
            <a:endParaRPr lang="zh-CN" altLang="en-US" sz="2400" dirty="0">
              <a:solidFill>
                <a:srgbClr val="002060"/>
              </a:solidFill>
            </a:endParaRPr>
          </a:p>
          <a:p>
            <a:pPr>
              <a:buNone/>
            </a:pPr>
            <a:r>
              <a:rPr lang="zh-CN" altLang="en-US" sz="2400" dirty="0">
                <a:solidFill>
                  <a:srgbClr val="002060"/>
                </a:solidFill>
              </a:rPr>
              <a:t>       一是加强制粉系统运行监视调整，防止磨煤机断煤，并根据煤种控制磨煤机出口温度。</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zh-CN" altLang="en-US" sz="2400" dirty="0">
                <a:solidFill>
                  <a:srgbClr val="002060"/>
                </a:solidFill>
              </a:rPr>
              <a:t>二是坚持执行原煤斗定期切换、煤粉仓定期降粉和长期停炉前煤粉仓烧空制度；停止制粉系统后，要充分进行抽粉。</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zh-CN" altLang="en-US" sz="2400" dirty="0">
                <a:solidFill>
                  <a:srgbClr val="002060"/>
                </a:solidFill>
              </a:rPr>
              <a:t>三是制粉系统发生异常处理时，要按照规程制度进行处理；严禁违章指挥、违章作业、冒险蛮干。</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zh-CN" altLang="en-US" sz="2400" dirty="0">
                <a:solidFill>
                  <a:srgbClr val="002060"/>
                </a:solidFill>
              </a:rPr>
              <a:t>四是要及时消除制粉系统泄漏点，降低粉尘浓度，煤粉仓放粉或清理煤粉时，要采取有效防止着火爆燃措施。</a:t>
            </a:r>
            <a:endParaRPr lang="en-US" altLang="zh-CN" sz="2400" dirty="0">
              <a:solidFill>
                <a:srgbClr val="002060"/>
              </a:solidFill>
            </a:endParaRPr>
          </a:p>
          <a:p>
            <a:pPr>
              <a:buNone/>
            </a:pPr>
            <a:r>
              <a:rPr lang="zh-CN" altLang="en-US" sz="2400" dirty="0">
                <a:solidFill>
                  <a:srgbClr val="002060"/>
                </a:solidFill>
              </a:rPr>
              <a:t>         五是制粉系统附近应有消防设施，并备有专用的灭火器材，消防水源要充足、水压要符合要求；煤粉仓的固定灭火系统，要保持完好，并定期使用。</a:t>
            </a:r>
            <a:endParaRPr lang="en-US" altLang="zh-CN" sz="2400" dirty="0">
              <a:solidFill>
                <a:srgbClr val="002060"/>
              </a:solidFill>
            </a:endParaRPr>
          </a:p>
          <a:p>
            <a:pPr>
              <a:buNone/>
            </a:pPr>
            <a:endParaRPr lang="zh-CN" altLang="en-US" sz="2400" dirty="0">
              <a:solidFill>
                <a:srgbClr val="002060"/>
              </a:solidFill>
            </a:endParaRPr>
          </a:p>
          <a:p>
            <a:pPr>
              <a:buNone/>
            </a:pPr>
            <a:endParaRPr lang="zh-CN" altLang="en-US" sz="2400" dirty="0"/>
          </a:p>
        </p:txBody>
      </p:sp>
    </p:spTree>
  </p:cSld>
  <p:clrMapOvr>
    <a:masterClrMapping/>
  </p:clrMapOvr>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481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4816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4816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002060"/>
                </a:solidFill>
              </a:rPr>
              <a:t>六是对防爆门动作后喷出的火焰可能危急人身安全、损坏设备、烧坏电缆的，要改变动作方向或采取其它隔离措施。</a:t>
            </a:r>
            <a:endParaRPr lang="zh-CN" altLang="en-US" sz="2400" dirty="0">
              <a:solidFill>
                <a:srgbClr val="002060"/>
              </a:solidFill>
            </a:endParaRPr>
          </a:p>
          <a:p>
            <a:pPr>
              <a:buNone/>
            </a:pPr>
            <a:r>
              <a:rPr lang="zh-CN" altLang="en-US" sz="2400" dirty="0">
                <a:solidFill>
                  <a:srgbClr val="002060"/>
                </a:solidFill>
              </a:rPr>
              <a:t>       七是对制粉系统附近的设备上、管道上以及地面上的积粉，应定期清扫，以防止煤粉自燃引起火灾。</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zh-CN" altLang="en-US" sz="2400" dirty="0">
                <a:solidFill>
                  <a:srgbClr val="002060"/>
                </a:solidFill>
              </a:rPr>
              <a:t>八是在制粉系统附近为消除缺陷搭设的脚手架，应与热管道保持一定距离，工作结束后应立即拆除。</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zh-CN" altLang="en-US" sz="2400" dirty="0">
                <a:solidFill>
                  <a:srgbClr val="002060"/>
                </a:solidFill>
              </a:rPr>
              <a:t>九是改进煤粉仓不合理结构，对煤粉仓内安装时留下麻坑进行处理，做到四壁光滑，消除死角；对采用钢板结构的煤粉仓，为防止粉仓内壁结露积粉，应进一步完善粉仓外部的保温。</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zh-CN" altLang="en-US" sz="2400" dirty="0">
                <a:solidFill>
                  <a:srgbClr val="002060"/>
                </a:solidFill>
              </a:rPr>
              <a:t>十是对设有输粉机的，要定期启动防止煤粉长时间在仓内存留，防止输粉机向临炉粉仓输粉时，造成煤粉仓自燃爆炸。</a:t>
            </a:r>
            <a:endParaRPr lang="zh-CN" altLang="en-US" sz="2400" dirty="0">
              <a:solidFill>
                <a:srgbClr val="002060"/>
              </a:solidFill>
            </a:endParaRPr>
          </a:p>
          <a:p>
            <a:pPr>
              <a:buNone/>
            </a:pPr>
            <a:r>
              <a:rPr lang="zh-CN" altLang="en-US" sz="2400" dirty="0">
                <a:solidFill>
                  <a:srgbClr val="002060"/>
                </a:solidFill>
              </a:rPr>
              <a:t>       十一是对直吹式制粉系统，防止一次风管内积粉自燃引起着火。</a:t>
            </a:r>
            <a:endParaRPr lang="zh-CN" altLang="en-US" sz="2400" dirty="0">
              <a:solidFill>
                <a:srgbClr val="002060"/>
              </a:solidFill>
            </a:endParaRPr>
          </a:p>
        </p:txBody>
      </p:sp>
    </p:spTree>
  </p:cSld>
  <p:clrMapOvr>
    <a:masterClrMapping/>
  </p:clrMapOvr>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91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491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4918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4918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002060"/>
                </a:solidFill>
              </a:rPr>
              <a:t>（三）防止输煤系统着火措施</a:t>
            </a:r>
            <a:endParaRPr lang="zh-CN" altLang="en-US" sz="2400" dirty="0">
              <a:solidFill>
                <a:srgbClr val="002060"/>
              </a:solidFill>
            </a:endParaRPr>
          </a:p>
          <a:p>
            <a:pPr>
              <a:buNone/>
            </a:pPr>
            <a:r>
              <a:rPr lang="zh-CN" altLang="en-US" sz="2400" dirty="0">
                <a:solidFill>
                  <a:srgbClr val="002060"/>
                </a:solidFill>
              </a:rPr>
              <a:t>      一是输煤皮带停运时，要将皮带上的煤走完以后再停，设备停运中皮带上不要存煤。同时在皮带运行中和停用中，每班都要按规定全面巡视检查，发现问题及时予以消除。</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zh-CN" altLang="en-US" sz="2400" dirty="0">
                <a:solidFill>
                  <a:srgbClr val="002060"/>
                </a:solidFill>
              </a:rPr>
              <a:t>二是对除尘器、落煤筒内积煤及输煤皮带附近积煤要及时清理干净，不在输煤皮带附近堆放积煤及杂物。</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zh-CN" altLang="en-US" sz="2400" dirty="0">
                <a:solidFill>
                  <a:srgbClr val="002060"/>
                </a:solidFill>
              </a:rPr>
              <a:t> 三是做好输煤皮带间除尘工作，防止积粉自燃和爆炸。</a:t>
            </a:r>
            <a:endParaRPr lang="zh-CN" altLang="en-US" sz="2400" dirty="0">
              <a:solidFill>
                <a:srgbClr val="002060"/>
              </a:solidFill>
            </a:endParaRPr>
          </a:p>
          <a:p>
            <a:pPr>
              <a:buNone/>
            </a:pPr>
            <a:r>
              <a:rPr lang="zh-CN" altLang="en-US" sz="2400" dirty="0">
                <a:solidFill>
                  <a:srgbClr val="002060"/>
                </a:solidFill>
              </a:rPr>
              <a:t>        四是加强储煤场的管理，防止自燃：</a:t>
            </a:r>
            <a:endParaRPr lang="zh-CN" altLang="en-US" sz="2400" dirty="0">
              <a:solidFill>
                <a:srgbClr val="002060"/>
              </a:solidFill>
            </a:endParaRPr>
          </a:p>
          <a:p>
            <a:pPr>
              <a:buNone/>
            </a:pPr>
            <a:r>
              <a:rPr lang="zh-CN" altLang="en-US" sz="2400" dirty="0">
                <a:solidFill>
                  <a:srgbClr val="002060"/>
                </a:solidFill>
              </a:rPr>
              <a:t>        五是燃用烟煤及易燃煤种的输煤皮带，宜选用难燃型。</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zh-CN" altLang="en-US" sz="2400" dirty="0">
                <a:solidFill>
                  <a:srgbClr val="002060"/>
                </a:solidFill>
              </a:rPr>
              <a:t>六是在输煤粉尘大的场所明火作业，应办理动火工作票手续。</a:t>
            </a:r>
            <a:endParaRPr lang="zh-CN" altLang="en-US" sz="2400" dirty="0">
              <a:solidFill>
                <a:srgbClr val="002060"/>
              </a:solidFill>
            </a:endParaRPr>
          </a:p>
          <a:p>
            <a:pPr>
              <a:buNone/>
            </a:pPr>
            <a:r>
              <a:rPr lang="zh-CN" altLang="en-US" sz="2400" dirty="0">
                <a:solidFill>
                  <a:srgbClr val="002060"/>
                </a:solidFill>
              </a:rPr>
              <a:t>        七是对输煤系统的消防水、灭火器材要定期检查试验。</a:t>
            </a:r>
            <a:endParaRPr lang="zh-CN" altLang="en-US" sz="2400" dirty="0">
              <a:solidFill>
                <a:srgbClr val="002060"/>
              </a:solidFill>
            </a:endParaRPr>
          </a:p>
        </p:txBody>
      </p:sp>
    </p:spTree>
  </p:cSld>
  <p:clrMapOvr>
    <a:masterClrMapping/>
  </p:clrMapOvr>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02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502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5021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5021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十二、检修现场、修理间及库房防火</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 </a:t>
            </a:r>
            <a:r>
              <a:rPr lang="zh-CN" altLang="en-US" sz="2400" b="1" dirty="0">
                <a:solidFill>
                  <a:srgbClr val="C00000"/>
                </a:solidFill>
              </a:rPr>
              <a:t>  </a:t>
            </a:r>
            <a:r>
              <a:rPr lang="en-US" altLang="zh-CN" sz="2400" b="1" dirty="0">
                <a:solidFill>
                  <a:srgbClr val="C00000"/>
                </a:solidFill>
              </a:rPr>
              <a:t>(</a:t>
            </a:r>
            <a:r>
              <a:rPr lang="zh-CN" altLang="en-US" sz="2400" b="1" dirty="0">
                <a:solidFill>
                  <a:srgbClr val="C00000"/>
                </a:solidFill>
              </a:rPr>
              <a:t>一</a:t>
            </a:r>
            <a:r>
              <a:rPr lang="en-US" altLang="zh-CN" sz="2400" b="1" dirty="0">
                <a:solidFill>
                  <a:srgbClr val="C00000"/>
                </a:solidFill>
              </a:rPr>
              <a:t>) </a:t>
            </a:r>
            <a:r>
              <a:rPr lang="zh-CN" altLang="en-US" sz="2400" b="1" dirty="0">
                <a:solidFill>
                  <a:srgbClr val="C00000"/>
                </a:solidFill>
              </a:rPr>
              <a:t>检修场所脚手架防火要求</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zh-CN" altLang="en-US" sz="2400" dirty="0">
                <a:solidFill>
                  <a:srgbClr val="C00000"/>
                </a:solidFill>
              </a:rPr>
              <a:t>发电厂热力设备附近使用中极易引起着火，因此要加强脚手架安全管理，并采取以下防火措施：</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1</a:t>
            </a:r>
            <a:r>
              <a:rPr lang="zh-CN" altLang="en-US" sz="2400" dirty="0">
                <a:solidFill>
                  <a:srgbClr val="C00000"/>
                </a:solidFill>
              </a:rPr>
              <a:t>、在电缆夹层附近、电缆排架下方、制粉设备系统以及轻油系统和热力设备附近作业时，应搭设金属脚手架。</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2</a:t>
            </a:r>
            <a:r>
              <a:rPr lang="zh-CN" altLang="en-US" sz="2400" dirty="0">
                <a:solidFill>
                  <a:srgbClr val="C00000"/>
                </a:solidFill>
              </a:rPr>
              <a:t>、其它处所搭设的竹、木脚手架，在设备启动、投入运行前必须拆除，并清理现场的可燃、易燃物。</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3</a:t>
            </a:r>
            <a:r>
              <a:rPr lang="zh-CN" altLang="en-US" sz="2400" dirty="0">
                <a:solidFill>
                  <a:srgbClr val="C00000"/>
                </a:solidFill>
              </a:rPr>
              <a:t>、在竹、木脚手架上进行焊接或其它动火作业时，要办理动火工作票，采取具体的防火措施。</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4</a:t>
            </a:r>
            <a:r>
              <a:rPr lang="zh-CN" altLang="en-US" sz="2400" dirty="0">
                <a:solidFill>
                  <a:srgbClr val="C00000"/>
                </a:solidFill>
              </a:rPr>
              <a:t>、在工作结束后应立即拆除所搭设的竹、木脚手架，并迅速运出生产现场。</a:t>
            </a:r>
            <a:endParaRPr lang="zh-CN" altLang="en-US" sz="2400" dirty="0">
              <a:solidFill>
                <a:srgbClr val="C00000"/>
              </a:solidFill>
            </a:endParaRPr>
          </a:p>
        </p:txBody>
      </p:sp>
    </p:spTree>
  </p:cSld>
  <p:clrMapOvr>
    <a:masterClrMapping/>
  </p:clrMapOvr>
  <p:transition/>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12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512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5123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5123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a:t>
            </a:r>
            <a:r>
              <a:rPr lang="en-US" altLang="zh-CN" sz="2400" b="1" dirty="0">
                <a:solidFill>
                  <a:srgbClr val="002060"/>
                </a:solidFill>
              </a:rPr>
              <a:t>(</a:t>
            </a:r>
            <a:r>
              <a:rPr lang="zh-CN" altLang="en-US" sz="2400" b="1" dirty="0">
                <a:solidFill>
                  <a:srgbClr val="002060"/>
                </a:solidFill>
              </a:rPr>
              <a:t>二</a:t>
            </a:r>
            <a:r>
              <a:rPr lang="en-US" altLang="zh-CN" sz="2400" b="1" dirty="0">
                <a:solidFill>
                  <a:srgbClr val="002060"/>
                </a:solidFill>
              </a:rPr>
              <a:t>) </a:t>
            </a:r>
            <a:r>
              <a:rPr lang="zh-CN" altLang="en-US" sz="2400" b="1" dirty="0">
                <a:solidFill>
                  <a:srgbClr val="002060"/>
                </a:solidFill>
              </a:rPr>
              <a:t>焊接作业防火措施</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1</a:t>
            </a:r>
            <a:r>
              <a:rPr lang="zh-CN" altLang="en-US" sz="2400" dirty="0">
                <a:solidFill>
                  <a:srgbClr val="002060"/>
                </a:solidFill>
              </a:rPr>
              <a:t>、电焊机外壳必须接地，接地线应牢固地接在被焊物件上。</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2</a:t>
            </a:r>
            <a:r>
              <a:rPr lang="zh-CN" altLang="en-US" sz="2400" dirty="0">
                <a:solidFill>
                  <a:srgbClr val="002060"/>
                </a:solidFill>
              </a:rPr>
              <a:t>、禁止使用有缺陷的焊接工具和设备。</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3</a:t>
            </a:r>
            <a:r>
              <a:rPr lang="zh-CN" altLang="en-US" sz="2400" dirty="0">
                <a:solidFill>
                  <a:srgbClr val="002060"/>
                </a:solidFill>
              </a:rPr>
              <a:t>、严禁将焊接导线搭设在氧气瓶、乙炔瓶及设备和管线上。</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、乙炔和氧气软管在工作中应防止污染油脂或触及金属熔渣，禁止把乙炔和氧气软管搭在高温管道和电线上。</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5</a:t>
            </a:r>
            <a:r>
              <a:rPr lang="zh-CN" altLang="en-US" sz="2400" dirty="0">
                <a:solidFill>
                  <a:srgbClr val="002060"/>
                </a:solidFill>
              </a:rPr>
              <a:t>、在地下室、隧道及金属容器内焊割作业时，严禁通入氧气用作调节或清扫空间。</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6</a:t>
            </a:r>
            <a:r>
              <a:rPr lang="zh-CN" altLang="en-US" sz="2400" dirty="0">
                <a:solidFill>
                  <a:srgbClr val="002060"/>
                </a:solidFill>
              </a:rPr>
              <a:t>、乙炔气瓶禁止放在高温设备附近，应距离明火</a:t>
            </a:r>
            <a:r>
              <a:rPr lang="en-US" altLang="zh-CN" sz="2400" dirty="0">
                <a:solidFill>
                  <a:srgbClr val="002060"/>
                </a:solidFill>
              </a:rPr>
              <a:t>10</a:t>
            </a:r>
            <a:r>
              <a:rPr lang="zh-CN" altLang="en-US" sz="2400" dirty="0">
                <a:solidFill>
                  <a:srgbClr val="002060"/>
                </a:solidFill>
              </a:rPr>
              <a:t>米以上。</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zh-CN" altLang="en-US" sz="2400" dirty="0">
                <a:solidFill>
                  <a:srgbClr val="002060"/>
                </a:solidFill>
              </a:rPr>
              <a:t> </a:t>
            </a:r>
            <a:r>
              <a:rPr lang="en-US" altLang="zh-CN" sz="2400" dirty="0">
                <a:solidFill>
                  <a:srgbClr val="002060"/>
                </a:solidFill>
              </a:rPr>
              <a:t> 7</a:t>
            </a:r>
            <a:r>
              <a:rPr lang="zh-CN" altLang="en-US" sz="2400" dirty="0">
                <a:solidFill>
                  <a:srgbClr val="002060"/>
                </a:solidFill>
              </a:rPr>
              <a:t>、电焊机冒烟和着火时，应首先断开电源，然后扑救。</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zh-CN" altLang="en-US" sz="2400" dirty="0">
                <a:solidFill>
                  <a:srgbClr val="002060"/>
                </a:solidFill>
              </a:rPr>
              <a:t> </a:t>
            </a:r>
            <a:r>
              <a:rPr lang="en-US" altLang="zh-CN" sz="2400" dirty="0">
                <a:solidFill>
                  <a:srgbClr val="002060"/>
                </a:solidFill>
              </a:rPr>
              <a:t>8</a:t>
            </a:r>
            <a:r>
              <a:rPr lang="zh-CN" altLang="en-US" sz="2400" dirty="0">
                <a:solidFill>
                  <a:srgbClr val="002060"/>
                </a:solidFill>
              </a:rPr>
              <a:t>、乙炔瓶、乙炔发生器发生着火，应使用二氧化碳、干粉或干砂进行灭火，禁止用水、泡沫灭火器。</a:t>
            </a:r>
            <a:endParaRPr lang="zh-CN" altLang="en-US" sz="2400" dirty="0">
              <a:solidFill>
                <a:srgbClr val="002060"/>
              </a:solidFill>
            </a:endParaRPr>
          </a:p>
        </p:txBody>
      </p:sp>
    </p:spTree>
  </p:cSld>
  <p:clrMapOvr>
    <a:masterClrMapping/>
  </p:clrMapOvr>
  <p:transition/>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22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522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5226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5226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a:t>
            </a:r>
            <a:r>
              <a:rPr lang="en-US" altLang="zh-CN" sz="2400" b="1" dirty="0">
                <a:solidFill>
                  <a:srgbClr val="C00000"/>
                </a:solidFill>
              </a:rPr>
              <a:t> (</a:t>
            </a:r>
            <a:r>
              <a:rPr lang="zh-CN" altLang="en-US" sz="2400" b="1" dirty="0">
                <a:solidFill>
                  <a:srgbClr val="C00000"/>
                </a:solidFill>
              </a:rPr>
              <a:t>三</a:t>
            </a:r>
            <a:r>
              <a:rPr lang="en-US" altLang="zh-CN" sz="2400" b="1" dirty="0">
                <a:solidFill>
                  <a:srgbClr val="C00000"/>
                </a:solidFill>
              </a:rPr>
              <a:t>) </a:t>
            </a:r>
            <a:r>
              <a:rPr lang="zh-CN" altLang="en-US" sz="2400" b="1" dirty="0">
                <a:solidFill>
                  <a:srgbClr val="C00000"/>
                </a:solidFill>
              </a:rPr>
              <a:t>检修场所</a:t>
            </a:r>
            <a:r>
              <a:rPr lang="en-US" altLang="zh-CN" sz="2400" b="1" dirty="0">
                <a:solidFill>
                  <a:srgbClr val="C00000"/>
                </a:solidFill>
              </a:rPr>
              <a:t>(</a:t>
            </a:r>
            <a:r>
              <a:rPr lang="zh-CN" altLang="en-US" sz="2400" b="1" dirty="0">
                <a:solidFill>
                  <a:srgbClr val="C00000"/>
                </a:solidFill>
              </a:rPr>
              <a:t>施工现场</a:t>
            </a:r>
            <a:r>
              <a:rPr lang="en-US" altLang="zh-CN" sz="2400" b="1" dirty="0">
                <a:solidFill>
                  <a:srgbClr val="C00000"/>
                </a:solidFill>
              </a:rPr>
              <a:t>)</a:t>
            </a:r>
            <a:r>
              <a:rPr lang="zh-CN" altLang="en-US" sz="2400" b="1" dirty="0">
                <a:solidFill>
                  <a:srgbClr val="C00000"/>
                </a:solidFill>
              </a:rPr>
              <a:t>防火措施</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、检修场所不准大量存放汽油、煤油、酒精及其它易燃物品，所需少量油类、油枪、油壶用后应放在金属箱内。</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、使用汽油等易燃液体进行清洗设备时，需通风良好，严禁明火；在上方有焊接作业，下方严禁进行刷漆和清洗设备工作。</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、沾有油脂的废旧棉纱不得随地乱扔，应集中放在金属容器中，并随时清除。</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、检修中使用电动工器具，电加热等电气工具的电线连接点要牢固，防止虚接导致发热着火；保险丝要符合要求，严禁使用铜、铁、铝丝等代替。</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5</a:t>
            </a:r>
            <a:r>
              <a:rPr lang="zh-CN" altLang="en-US" sz="2400" dirty="0">
                <a:solidFill>
                  <a:srgbClr val="C00000"/>
                </a:solidFill>
              </a:rPr>
              <a:t>、工作结束或收工后，工作负责人要对工作现场进行清理，检查无火种后方可离开现场。</a:t>
            </a:r>
            <a:endParaRPr lang="zh-CN" altLang="en-US" sz="2400" dirty="0">
              <a:solidFill>
                <a:srgbClr val="C00000"/>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99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9940"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39941" name="Rectangle 3"/>
          <p:cNvSpPr>
            <a:spLocks noGrp="1"/>
          </p:cNvSpPr>
          <p:nvPr>
            <p:ph type="body" idx="4294967295"/>
          </p:nvPr>
        </p:nvSpPr>
        <p:spPr>
          <a:xfrm>
            <a:off x="1881188" y="1643063"/>
            <a:ext cx="8786812" cy="4572000"/>
          </a:xfrm>
          <a:ln/>
        </p:spPr>
        <p:txBody>
          <a:bodyPr vert="horz" wrap="square" anchor="t" anchorCtr="0"/>
          <a:p>
            <a:pPr>
              <a:buNone/>
            </a:pPr>
            <a:r>
              <a:rPr lang="zh-CN" altLang="en-US" sz="2400" b="1" dirty="0"/>
              <a:t>  </a:t>
            </a:r>
            <a:r>
              <a:rPr lang="en-US" altLang="zh-CN" sz="2400" b="1" dirty="0">
                <a:solidFill>
                  <a:srgbClr val="FF0000"/>
                </a:solidFill>
              </a:rPr>
              <a:t>7</a:t>
            </a:r>
            <a:r>
              <a:rPr lang="zh-CN" altLang="en-US" sz="2400" b="1" dirty="0">
                <a:solidFill>
                  <a:srgbClr val="FF0000"/>
                </a:solidFill>
              </a:rPr>
              <a:t>、封闭原理。</a:t>
            </a:r>
            <a:r>
              <a:rPr lang="zh-CN" altLang="en-US" sz="2400" dirty="0">
                <a:solidFill>
                  <a:srgbClr val="FF0000"/>
                </a:solidFill>
              </a:rPr>
              <a:t>封闭原理是指任何一个系统内的管理手段必须构成一个连续封闭的回路，才能形成有效的管理运动。一个有效的现代管理系统，必须是一个封闭系统，而且为使系统运转状态优良，可以采用多级闭环反馈系统。</a:t>
            </a:r>
            <a:endParaRPr lang="en-US" altLang="zh-CN" sz="2400" dirty="0">
              <a:solidFill>
                <a:srgbClr val="FF0000"/>
              </a:solidFill>
            </a:endParaRPr>
          </a:p>
          <a:p>
            <a:pPr>
              <a:buNone/>
            </a:pPr>
            <a:r>
              <a:rPr lang="zh-CN" altLang="en-US" sz="2400" b="1" dirty="0">
                <a:solidFill>
                  <a:srgbClr val="FF0000"/>
                </a:solidFill>
              </a:rPr>
              <a:t>  </a:t>
            </a:r>
            <a:r>
              <a:rPr lang="en-US" altLang="zh-CN" sz="2400" b="1" dirty="0">
                <a:solidFill>
                  <a:srgbClr val="FF0000"/>
                </a:solidFill>
              </a:rPr>
              <a:t>8</a:t>
            </a:r>
            <a:r>
              <a:rPr lang="zh-CN" altLang="en-US" sz="2400" b="1" dirty="0">
                <a:solidFill>
                  <a:srgbClr val="FF0000"/>
                </a:solidFill>
              </a:rPr>
              <a:t>、弹性原理。</a:t>
            </a:r>
            <a:r>
              <a:rPr lang="zh-CN" altLang="en-US" sz="2400" dirty="0">
                <a:solidFill>
                  <a:srgbClr val="FF0000"/>
                </a:solidFill>
              </a:rPr>
              <a:t>弹性原理是在系统外部环境和内部条件千变万化和形势下进行的，管理必须要有很强的适应性和灵活性，才能有效地实现动态管理。特别是在建立社会主义市场经济的今天管理工作更需要不断改革，以利于驾驭新形势，解决新问题，适应社会发展的需要。</a:t>
            </a:r>
            <a:endParaRPr lang="en-US" altLang="zh-CN" sz="2400" dirty="0">
              <a:solidFill>
                <a:srgbClr val="FF0000"/>
              </a:solidFill>
            </a:endParaRPr>
          </a:p>
          <a:p>
            <a:pPr>
              <a:buNone/>
            </a:pPr>
            <a:r>
              <a:rPr lang="zh-CN" altLang="en-US" sz="2400" b="1" dirty="0">
                <a:solidFill>
                  <a:srgbClr val="FF0000"/>
                </a:solidFill>
              </a:rPr>
              <a:t>  </a:t>
            </a:r>
            <a:r>
              <a:rPr lang="en-US" altLang="zh-CN" sz="2400" b="1" dirty="0">
                <a:solidFill>
                  <a:srgbClr val="FF0000"/>
                </a:solidFill>
              </a:rPr>
              <a:t>9</a:t>
            </a:r>
            <a:r>
              <a:rPr lang="zh-CN" altLang="en-US" sz="2400" b="1" dirty="0">
                <a:solidFill>
                  <a:srgbClr val="FF0000"/>
                </a:solidFill>
              </a:rPr>
              <a:t>、事故预防与控制的基本原则：</a:t>
            </a:r>
            <a:r>
              <a:rPr lang="zh-CN" altLang="en-US" sz="2400" dirty="0">
                <a:solidFill>
                  <a:srgbClr val="FF0000"/>
                </a:solidFill>
              </a:rPr>
              <a:t>事故预防是指通过采用技术和管理手段使事故不发生；事故控制是通过采取技术的管理手段，使事故发生后不造成严重后果或使后果尽可能减小。</a:t>
            </a:r>
            <a:endParaRPr lang="zh-CN" altLang="en-US" sz="2400" dirty="0">
              <a:solidFill>
                <a:srgbClr val="FF0000"/>
              </a:solidFill>
            </a:endParaRPr>
          </a:p>
          <a:p>
            <a:pPr>
              <a:buNone/>
            </a:pPr>
            <a:endParaRPr lang="zh-CN" altLang="en-US" sz="2400" dirty="0"/>
          </a:p>
          <a:p>
            <a:pPr>
              <a:buNone/>
            </a:pPr>
            <a:endParaRPr lang="zh-CN" altLang="en-US" sz="2800" dirty="0"/>
          </a:p>
          <a:p>
            <a:pPr>
              <a:buNone/>
            </a:pPr>
            <a:endParaRPr lang="zh-CN" altLang="en-US" sz="2400" dirty="0"/>
          </a:p>
          <a:p>
            <a:pPr>
              <a:buNone/>
            </a:pPr>
            <a:endParaRPr lang="zh-CN" altLang="en-US" sz="2400" dirty="0"/>
          </a:p>
          <a:p>
            <a:pPr>
              <a:buNone/>
            </a:pPr>
            <a:endParaRPr lang="zh-CN" altLang="en-US" sz="2400" dirty="0">
              <a:solidFill>
                <a:srgbClr val="0070C0"/>
              </a:solidFill>
            </a:endParaRPr>
          </a:p>
          <a:p>
            <a:pPr>
              <a:buNone/>
            </a:pPr>
            <a:endParaRPr lang="zh-CN" altLang="en-US" sz="2400" b="1" dirty="0">
              <a:solidFill>
                <a:srgbClr val="0070C0"/>
              </a:solidFill>
            </a:endParaRPr>
          </a:p>
          <a:p>
            <a:pPr>
              <a:buNone/>
            </a:pPr>
            <a:endParaRPr lang="zh-CN" altLang="en-US" sz="2400" dirty="0">
              <a:solidFill>
                <a:srgbClr val="C0000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32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532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5328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5328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a:t>
            </a:r>
            <a:r>
              <a:rPr lang="en-US" altLang="zh-CN" sz="2400" b="1" dirty="0">
                <a:solidFill>
                  <a:srgbClr val="002060"/>
                </a:solidFill>
              </a:rPr>
              <a:t>(</a:t>
            </a:r>
            <a:r>
              <a:rPr lang="zh-CN" altLang="en-US" sz="2400" b="1" dirty="0">
                <a:solidFill>
                  <a:srgbClr val="002060"/>
                </a:solidFill>
              </a:rPr>
              <a:t>四</a:t>
            </a:r>
            <a:r>
              <a:rPr lang="en-US" altLang="zh-CN" sz="2400" b="1" dirty="0">
                <a:solidFill>
                  <a:srgbClr val="002060"/>
                </a:solidFill>
              </a:rPr>
              <a:t>) </a:t>
            </a:r>
            <a:r>
              <a:rPr lang="zh-CN" altLang="en-US" sz="2400" b="1" dirty="0">
                <a:solidFill>
                  <a:srgbClr val="002060"/>
                </a:solidFill>
              </a:rPr>
              <a:t>检修场所安全用电防火措施</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、电气设备的电线连接点要牢固，防止虚接导致短路起火。</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、电源开关使用的保险丝额定电流不能大于负荷的</a:t>
            </a:r>
            <a:r>
              <a:rPr lang="en-US" altLang="zh-CN" sz="2400" dirty="0">
                <a:solidFill>
                  <a:srgbClr val="002060"/>
                </a:solidFill>
              </a:rPr>
              <a:t>50</a:t>
            </a:r>
            <a:r>
              <a:rPr lang="zh-CN" altLang="en-US" sz="2400" dirty="0">
                <a:solidFill>
                  <a:srgbClr val="002060"/>
                </a:solidFill>
              </a:rPr>
              <a:t>％，更不能随便用铁、铜、铅丝等代替。</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3</a:t>
            </a:r>
            <a:r>
              <a:rPr lang="zh-CN" altLang="en-US" sz="2400" dirty="0">
                <a:solidFill>
                  <a:srgbClr val="002060"/>
                </a:solidFill>
              </a:rPr>
              <a:t>、电炉、电烙铁、电吹风等电热工器具使用必须符合有关安全规定及制造厂的安全要求。附近、不得堆放易燃物。</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、不得乱拉临时电源线，严禁过多的接入并联负载。</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、遇有电气设备着火时，应立即切断电源然后用二氧化碳或干粉灭火器进行灭火，未切断电源前，严禁用水灭火。</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6</a:t>
            </a:r>
            <a:r>
              <a:rPr lang="zh-CN" altLang="en-US" sz="2400" dirty="0">
                <a:solidFill>
                  <a:srgbClr val="002060"/>
                </a:solidFill>
              </a:rPr>
              <a:t>、在易燃易爆危险场所，使用电气设备时应符合防爆要求，并采取防止着火爆炸的安全措施。</a:t>
            </a:r>
            <a:endParaRPr lang="zh-CN" altLang="en-US" sz="2400" dirty="0">
              <a:solidFill>
                <a:srgbClr val="002060"/>
              </a:solidFill>
            </a:endParaRPr>
          </a:p>
        </p:txBody>
      </p:sp>
    </p:spTree>
  </p:cSld>
  <p:clrMapOvr>
    <a:masterClrMapping/>
  </p:clrMapOvr>
  <p:transition/>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43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543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5430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5430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a:t>
            </a:r>
            <a:r>
              <a:rPr lang="en-US" altLang="zh-CN" sz="2400" b="1" dirty="0">
                <a:solidFill>
                  <a:srgbClr val="C00000"/>
                </a:solidFill>
              </a:rPr>
              <a:t>(</a:t>
            </a:r>
            <a:r>
              <a:rPr lang="zh-CN" altLang="en-US" sz="2400" b="1" dirty="0">
                <a:solidFill>
                  <a:srgbClr val="C00000"/>
                </a:solidFill>
              </a:rPr>
              <a:t>五</a:t>
            </a:r>
            <a:r>
              <a:rPr lang="en-US" altLang="zh-CN" sz="2400" b="1" dirty="0">
                <a:solidFill>
                  <a:srgbClr val="C00000"/>
                </a:solidFill>
              </a:rPr>
              <a:t>) </a:t>
            </a:r>
            <a:r>
              <a:rPr lang="zh-CN" altLang="en-US" sz="2400" b="1" dirty="0">
                <a:solidFill>
                  <a:srgbClr val="C00000"/>
                </a:solidFill>
              </a:rPr>
              <a:t>班组修理间防火安全措施</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zh-CN" altLang="en-US" sz="2400" dirty="0">
                <a:solidFill>
                  <a:srgbClr val="C00000"/>
                </a:solidFill>
              </a:rPr>
              <a:t>  </a:t>
            </a:r>
            <a:r>
              <a:rPr lang="en-US" altLang="zh-CN" sz="2400" dirty="0">
                <a:solidFill>
                  <a:srgbClr val="C00000"/>
                </a:solidFill>
              </a:rPr>
              <a:t>   1</a:t>
            </a:r>
            <a:r>
              <a:rPr lang="zh-CN" altLang="en-US" sz="2400" dirty="0">
                <a:solidFill>
                  <a:srgbClr val="C00000"/>
                </a:solidFill>
              </a:rPr>
              <a:t>、使用过的油抹布、油纱头、油手套等易燃物品不要乱扔，要放在带盖的铁箱里定期清理，以防自燃起火。</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zh-CN" altLang="en-US" sz="2400" dirty="0">
                <a:solidFill>
                  <a:srgbClr val="C00000"/>
                </a:solidFill>
              </a:rPr>
              <a:t> </a:t>
            </a:r>
            <a:r>
              <a:rPr lang="en-US" altLang="zh-CN" sz="2400" dirty="0">
                <a:solidFill>
                  <a:srgbClr val="C00000"/>
                </a:solidFill>
              </a:rPr>
              <a:t> 2</a:t>
            </a:r>
            <a:r>
              <a:rPr lang="zh-CN" altLang="en-US" sz="2400" dirty="0">
                <a:solidFill>
                  <a:srgbClr val="C00000"/>
                </a:solidFill>
              </a:rPr>
              <a:t>、严禁用电炉取暖，更衣室严禁吸烟或明火作业；使用电动工器具或电加热等电气设备必须符合安全防火要求。</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3</a:t>
            </a:r>
            <a:r>
              <a:rPr lang="zh-CN" altLang="en-US" sz="2400" dirty="0">
                <a:solidFill>
                  <a:srgbClr val="C00000"/>
                </a:solidFill>
              </a:rPr>
              <a:t>、灯泡、开关箱下面严禁存放易燃物品，以免受热或其它原因酿成火灾。</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4</a:t>
            </a:r>
            <a:r>
              <a:rPr lang="zh-CN" altLang="en-US" sz="2400" dirty="0">
                <a:solidFill>
                  <a:srgbClr val="C00000"/>
                </a:solidFill>
              </a:rPr>
              <a:t>、在室内刷漆或喷漆时，必须安装通风设备，使可燃气体及时排出室外；室内油漆溶剂只能保持当班使用量，不要多贮存。</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5</a:t>
            </a:r>
            <a:r>
              <a:rPr lang="zh-CN" altLang="en-US" sz="2400" dirty="0">
                <a:solidFill>
                  <a:srgbClr val="C00000"/>
                </a:solidFill>
              </a:rPr>
              <a:t>、不是焊接工，不能进行焊割作业。</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6</a:t>
            </a:r>
            <a:r>
              <a:rPr lang="zh-CN" altLang="en-US" sz="2400" dirty="0">
                <a:solidFill>
                  <a:srgbClr val="C00000"/>
                </a:solidFill>
              </a:rPr>
              <a:t>、每天下班收工时，班长、安全员作业人员对修理间进行检查，确认无火种、切断电源后方可离开下班。</a:t>
            </a:r>
            <a:endParaRPr lang="zh-CN" altLang="en-US" sz="2400" dirty="0">
              <a:solidFill>
                <a:srgbClr val="C00000"/>
              </a:solidFill>
            </a:endParaRPr>
          </a:p>
        </p:txBody>
      </p:sp>
    </p:spTree>
  </p:cSld>
  <p:clrMapOvr>
    <a:masterClrMapping/>
  </p:clrMapOvr>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53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553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5533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5533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（六）焊接作业“十不割焊”</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非焊工不割不焊；</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明火禁区没有动火工作票不割不焊；</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承压部件设备未泄压不割不焊；</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密封容器不割不焊；</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有毒物品和易燃易爆物不清除不割不焊；</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(6)</a:t>
            </a:r>
            <a:r>
              <a:rPr lang="zh-CN" altLang="en-US" sz="2400" dirty="0">
                <a:solidFill>
                  <a:srgbClr val="002060"/>
                </a:solidFill>
              </a:rPr>
              <a:t>进入容器炉膛或地下沟道无人监护不割不焊；</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(7)</a:t>
            </a:r>
            <a:r>
              <a:rPr lang="zh-CN" altLang="en-US" sz="2400" dirty="0">
                <a:solidFill>
                  <a:srgbClr val="002060"/>
                </a:solidFill>
              </a:rPr>
              <a:t>焊件来路不明不割不焊；</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(8)</a:t>
            </a:r>
            <a:r>
              <a:rPr lang="zh-CN" altLang="en-US" sz="2400" dirty="0">
                <a:solidFill>
                  <a:srgbClr val="002060"/>
                </a:solidFill>
              </a:rPr>
              <a:t>焊接工具设备有故障不割不焊；</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(9)</a:t>
            </a:r>
            <a:r>
              <a:rPr lang="zh-CN" altLang="en-US" sz="2400" dirty="0">
                <a:solidFill>
                  <a:srgbClr val="002060"/>
                </a:solidFill>
              </a:rPr>
              <a:t>未穿防护用品不割不焊；</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(10)</a:t>
            </a:r>
            <a:r>
              <a:rPr lang="zh-CN" altLang="en-US" sz="2400" dirty="0">
                <a:solidFill>
                  <a:srgbClr val="002060"/>
                </a:solidFill>
              </a:rPr>
              <a:t>特殊项目焊割无安全措施不割不焊。</a:t>
            </a:r>
            <a:endParaRPr lang="zh-CN" altLang="en-US" sz="2400" dirty="0">
              <a:solidFill>
                <a:srgbClr val="002060"/>
              </a:solidFill>
            </a:endParaRPr>
          </a:p>
        </p:txBody>
      </p:sp>
    </p:spTree>
  </p:cSld>
  <p:clrMapOvr>
    <a:masterClrMapping/>
  </p:clrMapOvr>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63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563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5635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56357"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b="1"/>
              <a:t>       </a:t>
            </a:r>
            <a:r>
              <a:rPr lang="zh-CN" altLang="en-US" sz="2400" b="1">
                <a:solidFill>
                  <a:srgbClr val="C00000"/>
                </a:solidFill>
              </a:rPr>
              <a:t>十三、防止人身伤害安全措施</a:t>
            </a:r>
            <a:endParaRPr lang="zh-CN" altLang="en-US" sz="2400">
              <a:solidFill>
                <a:srgbClr val="C00000"/>
              </a:solidFill>
            </a:endParaRPr>
          </a:p>
          <a:p>
            <a:pPr>
              <a:buNone/>
            </a:pPr>
            <a:r>
              <a:rPr lang="zh-CN" altLang="en-US" sz="2400">
                <a:solidFill>
                  <a:srgbClr val="C00000"/>
                </a:solidFill>
              </a:rPr>
              <a:t>      </a:t>
            </a:r>
            <a:r>
              <a:rPr lang="zh-CN" altLang="en-US" sz="2400" b="1">
                <a:solidFill>
                  <a:srgbClr val="C00000"/>
                </a:solidFill>
              </a:rPr>
              <a:t>（一）总的措施要求</a:t>
            </a:r>
            <a:endParaRPr lang="zh-CN" altLang="en-US" sz="2400">
              <a:solidFill>
                <a:srgbClr val="C00000"/>
              </a:solidFill>
            </a:endParaRPr>
          </a:p>
          <a:p>
            <a:pPr>
              <a:buNone/>
            </a:pPr>
            <a:r>
              <a:rPr lang="zh-CN" altLang="en-US" sz="2400">
                <a:solidFill>
                  <a:srgbClr val="C00000"/>
                </a:solidFill>
              </a:rPr>
              <a:t>       为进一步落实二十五项反措中防止人身伤亡事故措施要求，保障发电厂人身安全，提出了</a:t>
            </a:r>
            <a:r>
              <a:rPr lang="en-US" altLang="zh-CN" sz="2400">
                <a:solidFill>
                  <a:srgbClr val="C00000"/>
                </a:solidFill>
              </a:rPr>
              <a:t>《</a:t>
            </a:r>
            <a:r>
              <a:rPr lang="zh-CN" altLang="en-US" sz="2400">
                <a:solidFill>
                  <a:srgbClr val="C00000"/>
                </a:solidFill>
              </a:rPr>
              <a:t>防止人身伤害安全防护措施</a:t>
            </a:r>
            <a:r>
              <a:rPr lang="en-US" altLang="zh-CN" sz="2400">
                <a:solidFill>
                  <a:srgbClr val="C00000"/>
                </a:solidFill>
              </a:rPr>
              <a:t>》</a:t>
            </a:r>
            <a:r>
              <a:rPr lang="zh-CN" altLang="en-US" sz="2400">
                <a:solidFill>
                  <a:srgbClr val="C00000"/>
                </a:solidFill>
              </a:rPr>
              <a:t>。强调了发电厂防止人身事故措施的原则和重点措施要求，但并未涵盖全部发电企业反事故措施，也不是发电厂防止人身事故措施应有的全部内容。有些内容在已颁发的技术标准和规程中有明确规定，但为了强调有关内容再次重复列出。 因此，在贯彻落实</a:t>
            </a:r>
            <a:r>
              <a:rPr lang="en-US" altLang="zh-CN" sz="2400">
                <a:solidFill>
                  <a:srgbClr val="C00000"/>
                </a:solidFill>
              </a:rPr>
              <a:t>《</a:t>
            </a:r>
            <a:r>
              <a:rPr lang="zh-CN" altLang="en-US" sz="2400">
                <a:solidFill>
                  <a:srgbClr val="C00000"/>
                </a:solidFill>
              </a:rPr>
              <a:t>防止人身伤害安全防护措施</a:t>
            </a:r>
            <a:r>
              <a:rPr lang="en-US" altLang="zh-CN" sz="2400">
                <a:solidFill>
                  <a:srgbClr val="C00000"/>
                </a:solidFill>
              </a:rPr>
              <a:t>》</a:t>
            </a:r>
            <a:r>
              <a:rPr lang="zh-CN" altLang="en-US" sz="2400">
                <a:solidFill>
                  <a:srgbClr val="C00000"/>
                </a:solidFill>
              </a:rPr>
              <a:t>的过程中仍应严格执行相关的技术标准和规程规定。 在每年编制安全措施计划（劳动保护措施计划）及生产组织措施计划和定期修编现场规程中，应先组织学习防止人身事故技术措施。</a:t>
            </a:r>
            <a:endParaRPr lang="zh-CN" altLang="en-US" sz="2400">
              <a:solidFill>
                <a:srgbClr val="C00000"/>
              </a:solidFill>
            </a:endParaRPr>
          </a:p>
          <a:p>
            <a:endParaRPr lang="zh-CN" altLang="en-US" sz="2400">
              <a:solidFill>
                <a:srgbClr val="C00000"/>
              </a:solidFill>
            </a:endParaRPr>
          </a:p>
        </p:txBody>
      </p:sp>
    </p:spTree>
  </p:cSld>
  <p:clrMapOvr>
    <a:masterClrMapping/>
  </p:clrMapOvr>
  <p:transition/>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73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573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5738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57381"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a:t>        </a:t>
            </a:r>
            <a:r>
              <a:rPr lang="zh-CN" altLang="en-US" sz="2400">
                <a:solidFill>
                  <a:srgbClr val="C00000"/>
                </a:solidFill>
              </a:rPr>
              <a:t>发电厂应运用多媒体、广播、企业网站、板报、实物、图片展览、安全教育室，以及安全知识考试、演讲、竞赛等多种形式宣传普及安全常识和安全技术，开展有针对性、形象化的安全培训教育，多渠道营造安全人文环境，提高企业员工的安全文化素质，营造安全生产文化氛围；提高员工安全意识、提高自我保护意识。使员工做到“四不伤害”，不伤害自己、不伤害他人、不被他人伤害、保护他人不受伤害。使员工都能做到“我要安全、我会安全、我能安全”，做到每个人都能自主管理，使“四不伤害”体现在员工的实际行动中。发电厂要依据</a:t>
            </a:r>
            <a:r>
              <a:rPr lang="en-US" altLang="zh-CN" sz="2400">
                <a:solidFill>
                  <a:srgbClr val="C00000"/>
                </a:solidFill>
              </a:rPr>
              <a:t>《</a:t>
            </a:r>
            <a:r>
              <a:rPr lang="zh-CN" altLang="en-US" sz="2400">
                <a:solidFill>
                  <a:srgbClr val="C00000"/>
                </a:solidFill>
              </a:rPr>
              <a:t>安全工作规程</a:t>
            </a:r>
            <a:r>
              <a:rPr lang="en-US" altLang="zh-CN" sz="2400">
                <a:solidFill>
                  <a:srgbClr val="C00000"/>
                </a:solidFill>
              </a:rPr>
              <a:t>》</a:t>
            </a:r>
            <a:r>
              <a:rPr lang="zh-CN" altLang="en-US" sz="2400">
                <a:solidFill>
                  <a:srgbClr val="C00000"/>
                </a:solidFill>
              </a:rPr>
              <a:t>及有关安全规定，结合本单位的生产实际，提出防止“高处坠落、触电伤害、雷击伤害、机械伤害、物体打击、中毒窒息、起重和车辆伤害”事故的安全措施实施细则。</a:t>
            </a:r>
            <a:endParaRPr lang="zh-CN" altLang="en-US" sz="2400">
              <a:solidFill>
                <a:srgbClr val="C00000"/>
              </a:solidFill>
            </a:endParaRPr>
          </a:p>
        </p:txBody>
      </p:sp>
    </p:spTree>
  </p:cSld>
  <p:clrMapOvr>
    <a:masterClrMapping/>
  </p:clrMapOvr>
  <p:transition/>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584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5840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5840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t> </a:t>
            </a:r>
            <a:r>
              <a:rPr lang="zh-CN" altLang="en-US" sz="2400" b="1" dirty="0">
                <a:solidFill>
                  <a:srgbClr val="002060"/>
                </a:solidFill>
              </a:rPr>
              <a:t>（二）作业现场的基本条件</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、作业现场的生产条件和安全设施等应符合有关标准、规范的要求，工作人员的劳动防护用品应合格、齐备。</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、经常有人工作的场所及施工车辆上宜配备急救箱。</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、现场使用的安全工器具应合格并符合有关要求。</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、各类作业人员应被告知其作业现场和工作岗位存在的危险因素、防范措施及事故紧急处理措施。</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、工作场所必须设置安全防护装置和明显的标示牌。</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6</a:t>
            </a:r>
            <a:r>
              <a:rPr lang="zh-CN" altLang="en-US" sz="2400" dirty="0">
                <a:solidFill>
                  <a:srgbClr val="002060"/>
                </a:solidFill>
              </a:rPr>
              <a:t>、作业前，必须完成保证安全的安全措施、组织措施和技术措施，并符合现场实际，做好不安全因素和事故的预想；根据现场实际，完善施工防护设施，做到安全、规范、标准。 </a:t>
            </a:r>
            <a:endParaRPr lang="zh-CN" altLang="en-US" sz="2400" dirty="0">
              <a:solidFill>
                <a:srgbClr val="002060"/>
              </a:solidFill>
            </a:endParaRPr>
          </a:p>
        </p:txBody>
      </p:sp>
    </p:spTree>
  </p:cSld>
  <p:clrMapOvr>
    <a:masterClrMapping/>
  </p:clrMapOvr>
  <p:transition/>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94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594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5942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5942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（三）作业人员的基本条件</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、新录用的工作人员须经过体格检查合格，必须经医师鉴定，无妨碍工作的病症；生产人员必须定期进行体格检查，凡患有不适于担任生产工作病症的人员，经医生鉴定和有关部门批准应调换作其他工作。</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、具备必要的电气知识和业务技能，且按工作性质，熟悉本规程的相关部分，并经考试合格。</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、具备必要的安全生产基础知识，学会紧急救护法，特别要学会触电急救。</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、作业人员必须经过专门培训具有必要的专业知识，具备必要的机械、电气安全知识；必须熟悉安全工作规程，熟悉机组运行检修知识，掌握发电厂集中监控系统使用方法，并经考试合格</a:t>
            </a:r>
            <a:r>
              <a:rPr lang="zh-CN" altLang="en-US" sz="2400" dirty="0">
                <a:solidFill>
                  <a:srgbClr val="C00000"/>
                </a:solidFill>
              </a:rPr>
              <a:t>。</a:t>
            </a:r>
            <a:endParaRPr lang="zh-CN" altLang="en-US" sz="2400" dirty="0">
              <a:solidFill>
                <a:srgbClr val="C00000"/>
              </a:solidFill>
            </a:endParaRPr>
          </a:p>
        </p:txBody>
      </p:sp>
    </p:spTree>
  </p:cSld>
  <p:clrMapOvr>
    <a:masterClrMapping/>
  </p:clrMapOvr>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04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604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6045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6045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（四）劳动保护和职业病预防</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发电厂应建立健全环境管理和职业健康安全管理体系，为员工创造符合国家职业安全卫生标准和要求的工作环境和条件，提供合格的劳动卫生保护用品。设备、工具、用具等设施符合保护劳动者生理、心理健康要求。</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、发电厂应建立健全职业卫生管理制度和操作规程，建立健全职业卫生档案和从业人员健康档案。</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、发电厂新建项目应将职业病防护设施与主体工程同时设计、同时施工、同时投入生产和使用。</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、发电厂应禁止使用被国家明令禁止的有毒、有害物品、材料，应当优先采用有利于防治职业病和保护劳动者健康的新技术、新工艺、新材料。</a:t>
            </a:r>
            <a:endParaRPr lang="zh-CN" altLang="en-US" sz="2400" dirty="0">
              <a:solidFill>
                <a:srgbClr val="002060"/>
              </a:solidFill>
            </a:endParaRPr>
          </a:p>
        </p:txBody>
      </p:sp>
    </p:spTree>
  </p:cSld>
  <p:clrMapOvr>
    <a:masterClrMapping/>
  </p:clrMapOvr>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14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614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6147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6147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、对可能发生急性职业损伤的有毒、有害工作场所，设置报警装置，配置现场急救用品、设备、应急撤离通道；对放射工作场所和放射性同位素的运输贮存，必须配置防护设备报警装置。</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6</a:t>
            </a:r>
            <a:r>
              <a:rPr lang="zh-CN" altLang="en-US" sz="2400" dirty="0">
                <a:solidFill>
                  <a:srgbClr val="002060"/>
                </a:solidFill>
              </a:rPr>
              <a:t>、发电厂应对职业病防护设备、应急救援设施和个人使用的职业病防护用品，进行经常性的检修维护、更换，定期检测其性能和效果，确保其处于正常状态，不得擅自拆除或者停止使用。</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7</a:t>
            </a:r>
            <a:r>
              <a:rPr lang="zh-CN" altLang="en-US" sz="2400" dirty="0">
                <a:solidFill>
                  <a:srgbClr val="002060"/>
                </a:solidFill>
              </a:rPr>
              <a:t>、发电厂应加强职业病防治教育，努力提高从业人员的职业病防治意识，加强监督管理，防止发生职业病。</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8</a:t>
            </a:r>
            <a:r>
              <a:rPr lang="zh-CN" altLang="en-US" sz="2400" dirty="0">
                <a:solidFill>
                  <a:srgbClr val="002060"/>
                </a:solidFill>
              </a:rPr>
              <a:t>、要将人身安全作为劳动保护工作重点，认真执行“个人控制违章，不发生意外；班组控制未遂，不发生轻伤；车间</a:t>
            </a:r>
            <a:r>
              <a:rPr lang="zh-CN" altLang="en-US" sz="2400" dirty="0">
                <a:solidFill>
                  <a:srgbClr val="002060"/>
                </a:solidFill>
              </a:rPr>
              <a:t>控制轻伤，不发生人身重伤；公司控制重伤，不发生人身伤亡”的规定。</a:t>
            </a:r>
            <a:endParaRPr lang="zh-CN" altLang="en-US" sz="2400" dirty="0">
              <a:solidFill>
                <a:srgbClr val="002060"/>
              </a:solidFill>
            </a:endParaRPr>
          </a:p>
        </p:txBody>
      </p:sp>
    </p:spTree>
  </p:cSld>
  <p:clrMapOvr>
    <a:masterClrMapping/>
  </p:clrMapOvr>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24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624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6250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6250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zh-CN" altLang="en-US" sz="2400" b="1" dirty="0">
                <a:solidFill>
                  <a:srgbClr val="C00000"/>
                </a:solidFill>
              </a:rPr>
              <a:t>（五）防止高处坠落及摔跌</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、定期检查建筑物爬梯，安全用具是否完好；严禁使用不合格登高工具、安全带、保险绳。</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、高处作业必须系好安全带，工作人员穿防滑绝缘鞋；在高处作业进行工作转移时，高处移位严禁失去安全防护；高处作业下面严禁通行或逗留，工作地点下的地面应有围栏并挂警示牌。</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、登杆塔时必须身系安全带和防下滑装置，严禁在没有安全防护措施的情况下，攀爬杆塔及建筑物。</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、攀登电杆必须使用脚扣，并系好双保险安全带；杆上有人作业严禁调整拉线，调整拉线应由专业人员监护指挥。 </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、高处作业人员应系好安全带；安全带应挂在牢固的构件上，或安全带专用挂钩上。</a:t>
            </a:r>
            <a:endParaRPr lang="zh-CN" altLang="en-US" sz="2400" dirty="0">
              <a:solidFill>
                <a:srgbClr val="C00000"/>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09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0964"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40965" name="Rectangle 3"/>
          <p:cNvSpPr>
            <a:spLocks noGrp="1"/>
          </p:cNvSpPr>
          <p:nvPr>
            <p:ph type="body" idx="4294967295"/>
          </p:nvPr>
        </p:nvSpPr>
        <p:spPr>
          <a:xfrm>
            <a:off x="1524000" y="1643063"/>
            <a:ext cx="8786813" cy="4643437"/>
          </a:xfrm>
          <a:ln/>
        </p:spPr>
        <p:txBody>
          <a:bodyPr vert="horz" wrap="square" anchor="t" anchorCtr="0"/>
          <a:p>
            <a:pPr>
              <a:buNone/>
            </a:pPr>
            <a:r>
              <a:rPr lang="zh-CN" altLang="en-US" sz="2800" b="1" dirty="0">
                <a:solidFill>
                  <a:srgbClr val="FF0000"/>
                </a:solidFill>
                <a:latin typeface="黑体" panose="02010609060101010101" pitchFamily="1" charset="-122"/>
                <a:ea typeface="黑体" panose="02010609060101010101" pitchFamily="1" charset="-122"/>
              </a:rPr>
              <a:t> </a:t>
            </a:r>
            <a:r>
              <a:rPr lang="en-US" altLang="zh-CN" sz="2800" b="1" dirty="0">
                <a:solidFill>
                  <a:srgbClr val="FF0000"/>
                </a:solidFill>
                <a:latin typeface="黑体" panose="02010609060101010101" pitchFamily="1" charset="-122"/>
                <a:ea typeface="黑体" panose="02010609060101010101" pitchFamily="1" charset="-122"/>
              </a:rPr>
              <a:t> </a:t>
            </a:r>
            <a:r>
              <a:rPr lang="en-US" altLang="zh-CN" sz="2400" b="1" dirty="0">
                <a:solidFill>
                  <a:srgbClr val="C00000"/>
                </a:solidFill>
              </a:rPr>
              <a:t>10</a:t>
            </a:r>
            <a:r>
              <a:rPr lang="zh-CN" altLang="en-US" sz="2400" b="1" dirty="0">
                <a:solidFill>
                  <a:srgbClr val="C00000"/>
                </a:solidFill>
              </a:rPr>
              <a:t>、安全发展理念：</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安全发展</a:t>
            </a:r>
            <a:r>
              <a:rPr lang="zh-CN" altLang="en-US" sz="2400" dirty="0">
                <a:solidFill>
                  <a:srgbClr val="C00000"/>
                </a:solidFill>
              </a:rPr>
              <a:t>”包含</a:t>
            </a:r>
            <a:r>
              <a:rPr lang="zh-CN" altLang="en-US" sz="2400" b="1" dirty="0">
                <a:solidFill>
                  <a:srgbClr val="C00000"/>
                </a:solidFill>
              </a:rPr>
              <a:t>三层含义</a:t>
            </a:r>
            <a:r>
              <a:rPr lang="zh-CN" altLang="en-US" sz="2400" dirty="0">
                <a:solidFill>
                  <a:srgbClr val="C00000"/>
                </a:solidFill>
              </a:rPr>
              <a:t>；</a:t>
            </a:r>
            <a:r>
              <a:rPr lang="zh-CN" altLang="en-US" sz="2400" b="1" dirty="0">
                <a:solidFill>
                  <a:srgbClr val="C00000"/>
                </a:solidFill>
              </a:rPr>
              <a:t>一是</a:t>
            </a:r>
            <a:r>
              <a:rPr lang="zh-CN" altLang="en-US" sz="2400" dirty="0">
                <a:solidFill>
                  <a:srgbClr val="C00000"/>
                </a:solidFill>
              </a:rPr>
              <a:t>“以人为本”安全管理必须要以人的生命为本，人的生命最宝贵，生命安全权益是最大的权益；发展不能牺牲生命为代价，损害劳动者的安全和健康权益。</a:t>
            </a:r>
            <a:r>
              <a:rPr lang="zh-CN" altLang="en-US" sz="2400" b="1" dirty="0">
                <a:solidFill>
                  <a:srgbClr val="C00000"/>
                </a:solidFill>
              </a:rPr>
              <a:t>二是</a:t>
            </a:r>
            <a:r>
              <a:rPr lang="zh-CN" altLang="en-US" sz="2400" dirty="0">
                <a:solidFill>
                  <a:srgbClr val="C00000"/>
                </a:solidFill>
              </a:rPr>
              <a:t>经济社会发展必须以安全为基础、前提和保障。国民经济和区域经济、各个行业和领域、各类生产经营单位的发展，要建立在安全保障能力不断增强、安全生产状况持续改善、劳动者生命安全和身体健康得到切实保障的基础上，做到安全生产与经济社会发展各项工作同步规划、同步部署、同步推进，实现可持续发展。</a:t>
            </a:r>
            <a:r>
              <a:rPr lang="zh-CN" altLang="en-US" sz="2400" b="1" dirty="0">
                <a:solidFill>
                  <a:srgbClr val="C00000"/>
                </a:solidFill>
              </a:rPr>
              <a:t>三是</a:t>
            </a:r>
            <a:r>
              <a:rPr lang="zh-CN" altLang="en-US" sz="2400" dirty="0">
                <a:solidFill>
                  <a:srgbClr val="C00000"/>
                </a:solidFill>
              </a:rPr>
              <a:t>构建社会主义和谐社会必须解决安全生产问题。</a:t>
            </a:r>
            <a:r>
              <a:rPr lang="zh-CN" altLang="en-US" sz="2400" b="1" dirty="0">
                <a:solidFill>
                  <a:srgbClr val="C00000"/>
                </a:solidFill>
              </a:rPr>
              <a:t>坚持安全发展</a:t>
            </a:r>
            <a:r>
              <a:rPr lang="zh-CN" altLang="en-US" sz="2400" dirty="0">
                <a:solidFill>
                  <a:srgbClr val="C00000"/>
                </a:solidFill>
              </a:rPr>
              <a:t>，就是最大限度地提高发展效益，降低发展风险，实现又好又快地发展</a:t>
            </a:r>
            <a:r>
              <a:rPr lang="zh-CN" altLang="en-US" sz="2400" dirty="0"/>
              <a:t>。</a:t>
            </a:r>
            <a:endParaRPr lang="zh-CN" altLang="en-US" sz="2400" dirty="0">
              <a:solidFill>
                <a:srgbClr val="0070C0"/>
              </a:solidFill>
            </a:endParaRPr>
          </a:p>
          <a:p>
            <a:pPr>
              <a:buNone/>
            </a:pPr>
            <a:endParaRPr lang="zh-CN" altLang="en-US" sz="2400" b="1" dirty="0">
              <a:solidFill>
                <a:srgbClr val="0070C0"/>
              </a:solidFill>
            </a:endParaRPr>
          </a:p>
          <a:p>
            <a:pPr>
              <a:buNone/>
            </a:pPr>
            <a:endParaRPr lang="zh-CN" altLang="en-US" sz="2400" dirty="0">
              <a:solidFill>
                <a:srgbClr val="C0000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35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635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6352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6352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en-US" altLang="zh-CN" sz="2400" dirty="0">
                <a:solidFill>
                  <a:srgbClr val="C00000"/>
                </a:solidFill>
              </a:rPr>
              <a:t>6</a:t>
            </a:r>
            <a:r>
              <a:rPr lang="zh-CN" altLang="en-US" sz="2400" dirty="0">
                <a:solidFill>
                  <a:srgbClr val="C00000"/>
                </a:solidFill>
              </a:rPr>
              <a:t>、对建筑物外墙粉刷、房顶维修的吊栏，必须是双保险的安全绳，作业人员的安全带必须拴在建筑物牢固处。</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7</a:t>
            </a:r>
            <a:r>
              <a:rPr lang="zh-CN" altLang="en-US" sz="2400" dirty="0">
                <a:solidFill>
                  <a:srgbClr val="C00000"/>
                </a:solidFill>
              </a:rPr>
              <a:t>、高于</a:t>
            </a:r>
            <a:r>
              <a:rPr lang="en-US" altLang="zh-CN" sz="2400" dirty="0">
                <a:solidFill>
                  <a:srgbClr val="C00000"/>
                </a:solidFill>
              </a:rPr>
              <a:t>2</a:t>
            </a:r>
            <a:r>
              <a:rPr lang="zh-CN" altLang="en-US" sz="2400" dirty="0">
                <a:solidFill>
                  <a:srgbClr val="C00000"/>
                </a:solidFill>
              </a:rPr>
              <a:t>米的作业必须搭设脚手架，临时楼梯步道及各种平台、脚手架均应装设网状护栏；严禁在脚手架的上下层同时工作。</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8</a:t>
            </a:r>
            <a:r>
              <a:rPr lang="zh-CN" altLang="en-US" sz="2400" dirty="0">
                <a:solidFill>
                  <a:srgbClr val="C00000"/>
                </a:solidFill>
              </a:rPr>
              <a:t>、搭设、拆除脚手架，必须办理除委托联系单手续，悬挂脚手架安全合格证；搭设脚手架或简易平台工作，必须由有专业经验的人员担任指挥。脚手架使用材料符合要求，无虫蛀和机械损伤；脚手架的立柱需要垂直放在平实的地面上或垫板上；接头铰链完好且螺栓紧固；脚手架应装有牢固的梯子。</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9</a:t>
            </a:r>
            <a:r>
              <a:rPr lang="zh-CN" altLang="en-US" sz="2400" dirty="0">
                <a:solidFill>
                  <a:srgbClr val="C00000"/>
                </a:solidFill>
              </a:rPr>
              <a:t>、在</a:t>
            </a:r>
            <a:r>
              <a:rPr lang="en-US" altLang="zh-CN" sz="2400" dirty="0">
                <a:solidFill>
                  <a:srgbClr val="C00000"/>
                </a:solidFill>
              </a:rPr>
              <a:t>110KV</a:t>
            </a:r>
            <a:r>
              <a:rPr lang="zh-CN" altLang="en-US" sz="2400" dirty="0">
                <a:solidFill>
                  <a:srgbClr val="C00000"/>
                </a:solidFill>
              </a:rPr>
              <a:t>及以上的电气设备拆接引线，必须搭脚手架。开关、</a:t>
            </a:r>
            <a:r>
              <a:rPr lang="en-US" altLang="zh-CN" sz="2400" dirty="0">
                <a:solidFill>
                  <a:srgbClr val="C00000"/>
                </a:solidFill>
              </a:rPr>
              <a:t>CT</a:t>
            </a:r>
            <a:r>
              <a:rPr lang="zh-CN" altLang="en-US" sz="2400" dirty="0">
                <a:solidFill>
                  <a:srgbClr val="C00000"/>
                </a:solidFill>
              </a:rPr>
              <a:t>等设备上严禁爬跨进行工作，需要检修工作时必须搭脚手架。软梯挂接牢固并由专人扶持或可靠固定，软梯只准一个人攀登使用。</a:t>
            </a:r>
            <a:endParaRPr lang="zh-CN" altLang="en-US" sz="2400" dirty="0">
              <a:solidFill>
                <a:srgbClr val="C00000"/>
              </a:solidFill>
            </a:endParaRPr>
          </a:p>
        </p:txBody>
      </p:sp>
    </p:spTree>
  </p:cSld>
  <p:clrMapOvr>
    <a:masterClrMapping/>
  </p:clrMapOvr>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45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645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6454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6454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FF0000"/>
                </a:solidFill>
              </a:rPr>
              <a:t>10</a:t>
            </a:r>
            <a:r>
              <a:rPr lang="zh-CN" altLang="en-US" sz="2400" dirty="0">
                <a:solidFill>
                  <a:srgbClr val="FF0000"/>
                </a:solidFill>
              </a:rPr>
              <a:t>、高出作业要有防止滑落的安全措施，用绳系好物件要平稳移动防止摆动，上下传递物件禁止抛掷；要用绳系牢后吊送。</a:t>
            </a:r>
            <a:endParaRPr lang="zh-CN" altLang="en-US" sz="2400" dirty="0">
              <a:solidFill>
                <a:srgbClr val="FF0000"/>
              </a:solidFill>
            </a:endParaRPr>
          </a:p>
          <a:p>
            <a:pPr>
              <a:buNone/>
            </a:pPr>
            <a:r>
              <a:rPr lang="zh-CN" altLang="en-US" sz="2400" dirty="0">
                <a:solidFill>
                  <a:srgbClr val="FF0000"/>
                </a:solidFill>
              </a:rPr>
              <a:t>       </a:t>
            </a:r>
            <a:r>
              <a:rPr lang="en-US" altLang="zh-CN" sz="2400" dirty="0">
                <a:solidFill>
                  <a:srgbClr val="FF0000"/>
                </a:solidFill>
              </a:rPr>
              <a:t>11</a:t>
            </a:r>
            <a:r>
              <a:rPr lang="zh-CN" altLang="en-US" sz="2400" dirty="0">
                <a:solidFill>
                  <a:srgbClr val="FF0000"/>
                </a:solidFill>
              </a:rPr>
              <a:t>、生产现场及施工现场的井、孔、洞、坑及沟盖板及时补充完善；无盖板的孔洞周围，必须装设遮拦和设置警告标志。</a:t>
            </a:r>
            <a:endParaRPr lang="zh-CN" altLang="en-US" sz="2400" dirty="0">
              <a:solidFill>
                <a:srgbClr val="FF0000"/>
              </a:solidFill>
            </a:endParaRPr>
          </a:p>
          <a:p>
            <a:pPr>
              <a:buNone/>
            </a:pPr>
            <a:r>
              <a:rPr lang="zh-CN" altLang="en-US" sz="2400" dirty="0">
                <a:solidFill>
                  <a:srgbClr val="FF0000"/>
                </a:solidFill>
              </a:rPr>
              <a:t>       </a:t>
            </a:r>
            <a:r>
              <a:rPr lang="en-US" altLang="zh-CN" sz="2400" dirty="0">
                <a:solidFill>
                  <a:srgbClr val="FF0000"/>
                </a:solidFill>
              </a:rPr>
              <a:t>12</a:t>
            </a:r>
            <a:r>
              <a:rPr lang="zh-CN" altLang="en-US" sz="2400" dirty="0">
                <a:solidFill>
                  <a:srgbClr val="FF0000"/>
                </a:solidFill>
              </a:rPr>
              <a:t>、空建筑物平台的临空面、楼梯、高空走道的防护栏保持完好，厂区道路的下水井盖板、地沟盖板保持完整；楼梯、平台、踏板等应平整、牢固，平台上均应装设栏杆和护板，楼梯踏板尽量使用花纹板等，避免使用园钢筋。工作平台下设围栏，且禁止通行或停留。</a:t>
            </a:r>
            <a:endParaRPr lang="zh-CN" altLang="en-US" sz="2400" dirty="0">
              <a:solidFill>
                <a:srgbClr val="FF0000"/>
              </a:solidFill>
            </a:endParaRPr>
          </a:p>
          <a:p>
            <a:pPr>
              <a:buNone/>
            </a:pPr>
            <a:r>
              <a:rPr lang="zh-CN" altLang="en-US" sz="2400" dirty="0">
                <a:solidFill>
                  <a:srgbClr val="FF0000"/>
                </a:solidFill>
              </a:rPr>
              <a:t>       </a:t>
            </a:r>
            <a:r>
              <a:rPr lang="en-US" altLang="zh-CN" sz="2400" dirty="0">
                <a:solidFill>
                  <a:srgbClr val="FF0000"/>
                </a:solidFill>
              </a:rPr>
              <a:t>13</a:t>
            </a:r>
            <a:r>
              <a:rPr lang="zh-CN" altLang="en-US" sz="2400" dirty="0">
                <a:solidFill>
                  <a:srgbClr val="FF0000"/>
                </a:solidFill>
              </a:rPr>
              <a:t>、严禁在厂房顶、建筑物顶及边缘休息玩耍或行走。</a:t>
            </a:r>
            <a:endParaRPr lang="zh-CN" altLang="en-US" sz="2400" dirty="0">
              <a:solidFill>
                <a:srgbClr val="FF0000"/>
              </a:solidFill>
            </a:endParaRPr>
          </a:p>
          <a:p>
            <a:pPr>
              <a:buNone/>
            </a:pPr>
            <a:r>
              <a:rPr lang="zh-CN" altLang="en-US" sz="2400" dirty="0">
                <a:solidFill>
                  <a:srgbClr val="FF0000"/>
                </a:solidFill>
              </a:rPr>
              <a:t>       </a:t>
            </a:r>
            <a:r>
              <a:rPr lang="en-US" altLang="zh-CN" sz="2400" dirty="0">
                <a:solidFill>
                  <a:srgbClr val="FF0000"/>
                </a:solidFill>
              </a:rPr>
              <a:t>14</a:t>
            </a:r>
            <a:r>
              <a:rPr lang="zh-CN" altLang="en-US" sz="2400" dirty="0">
                <a:solidFill>
                  <a:srgbClr val="FF0000"/>
                </a:solidFill>
              </a:rPr>
              <a:t>、严禁用吊车、铲车、装载机、起重机等作为高空作业的攀登设施。</a:t>
            </a:r>
            <a:endParaRPr lang="zh-CN" altLang="en-US" sz="2400" dirty="0">
              <a:solidFill>
                <a:srgbClr val="FF0000"/>
              </a:solidFill>
            </a:endParaRPr>
          </a:p>
        </p:txBody>
      </p:sp>
    </p:spTree>
  </p:cSld>
  <p:clrMapOvr>
    <a:masterClrMapping/>
  </p:clrMapOvr>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55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655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6557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6557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zh-CN" altLang="en-US" sz="2400" b="1" dirty="0">
                <a:solidFill>
                  <a:srgbClr val="002060"/>
                </a:solidFill>
              </a:rPr>
              <a:t>（六）防止触电及电弧灼伤（看图片）</a:t>
            </a:r>
            <a:endParaRPr lang="zh-CN" altLang="en-US" sz="2400" dirty="0">
              <a:solidFill>
                <a:srgbClr val="002060"/>
              </a:solidFill>
            </a:endParaRPr>
          </a:p>
          <a:p>
            <a:pPr>
              <a:buNone/>
            </a:pPr>
            <a:r>
              <a:rPr lang="en-US" altLang="zh-CN" sz="2400" dirty="0">
                <a:solidFill>
                  <a:srgbClr val="002060"/>
                </a:solidFill>
              </a:rPr>
              <a:t>        1</a:t>
            </a:r>
            <a:r>
              <a:rPr lang="zh-CN" altLang="en-US" sz="2400" dirty="0">
                <a:solidFill>
                  <a:srgbClr val="002060"/>
                </a:solidFill>
              </a:rPr>
              <a:t>、严格《</a:t>
            </a:r>
            <a:r>
              <a:rPr lang="zh-CN" altLang="en-US" sz="2400" dirty="0">
                <a:solidFill>
                  <a:srgbClr val="002060"/>
                </a:solidFill>
              </a:rPr>
              <a:t>安全工作规程》“两票”制度的执行，严禁无票工作、无票操作或不按程序严格执行“两票”制度执行；进行电气作业时，电气工作人员必须穿绝缘鞋和戴绝缘手套，穿工作服，严禁穿化纤衣服进行电气作业工作。</a:t>
            </a:r>
            <a:endParaRPr lang="zh-CN" altLang="en-US" sz="2400" dirty="0">
              <a:solidFill>
                <a:srgbClr val="002060"/>
              </a:solidFill>
            </a:endParaRPr>
          </a:p>
          <a:p>
            <a:pPr>
              <a:buNone/>
            </a:pPr>
            <a:r>
              <a:rPr lang="en-US" altLang="zh-CN" sz="2400" dirty="0">
                <a:solidFill>
                  <a:srgbClr val="002060"/>
                </a:solidFill>
              </a:rPr>
              <a:t>        2</a:t>
            </a:r>
            <a:r>
              <a:rPr lang="zh-CN" altLang="en-US" sz="2400" dirty="0">
                <a:solidFill>
                  <a:srgbClr val="002060"/>
                </a:solidFill>
              </a:rPr>
              <a:t>、必须只能由进行过高压工作培训的人员在高压系统上工作，并必须得到运行人员的许可；严禁检修人员擅自扩大检修工作范围，到临近带电设备上去工作。</a:t>
            </a:r>
            <a:endParaRPr lang="zh-CN" altLang="en-US" sz="2400" dirty="0">
              <a:solidFill>
                <a:srgbClr val="002060"/>
              </a:solidFill>
            </a:endParaRPr>
          </a:p>
          <a:p>
            <a:pPr>
              <a:buNone/>
            </a:pPr>
            <a:r>
              <a:rPr lang="en-US" altLang="zh-CN" sz="2400" dirty="0">
                <a:solidFill>
                  <a:srgbClr val="002060"/>
                </a:solidFill>
              </a:rPr>
              <a:t>        3</a:t>
            </a:r>
            <a:r>
              <a:rPr lang="zh-CN" altLang="en-US" sz="2400" dirty="0">
                <a:solidFill>
                  <a:srgbClr val="002060"/>
                </a:solidFill>
              </a:rPr>
              <a:t>、升压站电气运行人员在倒闸操作时，必须由两人执行， 其中一人对设备熟悉者作监护人，另一人操作。操作人员要戴安全帽、穿绝缘靴、戴绝缘手套。雨天操作应有防雨措施，雷电时严禁操作。电气设备倒闸操作，必须认真、严肃、正确使用操作票，在实施操作过程中执行倒闸操作</a:t>
            </a:r>
            <a:r>
              <a:rPr lang="en-US" altLang="zh-CN" sz="2400" dirty="0">
                <a:solidFill>
                  <a:srgbClr val="002060"/>
                </a:solidFill>
              </a:rPr>
              <a:t> “</a:t>
            </a:r>
            <a:r>
              <a:rPr lang="zh-CN" altLang="en-US" sz="2400" dirty="0">
                <a:solidFill>
                  <a:srgbClr val="002060"/>
                </a:solidFill>
              </a:rPr>
              <a:t>六把关</a:t>
            </a:r>
            <a:r>
              <a:rPr lang="en-US" altLang="zh-CN" sz="2400" dirty="0">
                <a:solidFill>
                  <a:srgbClr val="002060"/>
                </a:solidFill>
              </a:rPr>
              <a:t>”</a:t>
            </a:r>
            <a:r>
              <a:rPr lang="zh-CN" altLang="en-US" sz="2400" dirty="0">
                <a:solidFill>
                  <a:srgbClr val="002060"/>
                </a:solidFill>
              </a:rPr>
              <a:t>规定。</a:t>
            </a:r>
            <a:endParaRPr lang="zh-CN" altLang="en-US" sz="2400" dirty="0">
              <a:solidFill>
                <a:srgbClr val="002060"/>
              </a:solidFill>
            </a:endParaRPr>
          </a:p>
        </p:txBody>
      </p:sp>
    </p:spTree>
  </p:cSld>
  <p:clrMapOvr>
    <a:masterClrMapping/>
  </p:clrMapOvr>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65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665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6659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66597"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dirty="0"/>
              <a:t>       </a:t>
            </a:r>
            <a:r>
              <a:rPr lang="en-US" altLang="zh-CN" sz="2400" dirty="0">
                <a:solidFill>
                  <a:srgbClr val="002060"/>
                </a:solidFill>
              </a:rPr>
              <a:t>4</a:t>
            </a:r>
            <a:r>
              <a:rPr lang="zh-CN" altLang="en-US" sz="2400" dirty="0">
                <a:solidFill>
                  <a:srgbClr val="002060"/>
                </a:solidFill>
              </a:rPr>
              <a:t>、升压站运行人员巡视电气设备时，应穿绝缘鞋，戴安全帽，一般应两人一起进行。经领导批准允许单人巡视电气设备时，不得进行其他工作，不得移开或 越过设备区遮栏。雷雨天巡视电气设备应穿绝缘靴，不得靠近避雷器和避雷针。巡视设备发现高压电气设备断线接地时，室内不得接近故障点</a:t>
            </a:r>
            <a:r>
              <a:rPr lang="en-US" altLang="zh-CN" sz="2400" dirty="0">
                <a:solidFill>
                  <a:srgbClr val="002060"/>
                </a:solidFill>
              </a:rPr>
              <a:t>4</a:t>
            </a:r>
            <a:r>
              <a:rPr lang="zh-CN" altLang="en-US" sz="2400" dirty="0">
                <a:solidFill>
                  <a:srgbClr val="002060"/>
                </a:solidFill>
              </a:rPr>
              <a:t>ｍ以内，室外不得接近故障点８ｍ以内。为了警示现场工作人员和其他人员，在工作地点和相关位置，悬挂</a:t>
            </a:r>
            <a:r>
              <a:rPr lang="en-US" altLang="zh-CN" sz="2400" dirty="0">
                <a:solidFill>
                  <a:srgbClr val="002060"/>
                </a:solidFill>
              </a:rPr>
              <a:t> “</a:t>
            </a:r>
            <a:r>
              <a:rPr lang="zh-CN" altLang="en-US" sz="2400" dirty="0">
                <a:solidFill>
                  <a:srgbClr val="002060"/>
                </a:solidFill>
              </a:rPr>
              <a:t>禁止合闸，有人工作</a:t>
            </a:r>
            <a:r>
              <a:rPr lang="en-US" altLang="zh-CN" sz="2400" dirty="0">
                <a:solidFill>
                  <a:srgbClr val="002060"/>
                </a:solidFill>
              </a:rPr>
              <a:t>”</a:t>
            </a:r>
            <a:r>
              <a:rPr lang="zh-CN" altLang="en-US" sz="2400" dirty="0">
                <a:solidFill>
                  <a:srgbClr val="002060"/>
                </a:solidFill>
              </a:rPr>
              <a:t>、</a:t>
            </a:r>
            <a:r>
              <a:rPr lang="en-US" altLang="zh-CN" sz="2400" dirty="0">
                <a:solidFill>
                  <a:srgbClr val="002060"/>
                </a:solidFill>
              </a:rPr>
              <a:t>“</a:t>
            </a:r>
            <a:r>
              <a:rPr lang="zh-CN" altLang="en-US" sz="2400" dirty="0">
                <a:solidFill>
                  <a:srgbClr val="002060"/>
                </a:solidFill>
              </a:rPr>
              <a:t>止步，高压危险！</a:t>
            </a:r>
            <a:r>
              <a:rPr lang="en-US" altLang="zh-CN" sz="2400" dirty="0">
                <a:solidFill>
                  <a:srgbClr val="002060"/>
                </a:solidFill>
              </a:rPr>
              <a:t>”</a:t>
            </a:r>
            <a:r>
              <a:rPr lang="zh-CN" altLang="en-US" sz="2400" dirty="0">
                <a:solidFill>
                  <a:srgbClr val="002060"/>
                </a:solidFill>
              </a:rPr>
              <a:t>等标示牌。</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、检修人员在电气设备上工作，应做好四项组织措施和四项技术措施，才能保证不发生人身伤亡事故。</a:t>
            </a:r>
            <a:endParaRPr lang="en-US" altLang="zh-CN"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6</a:t>
            </a:r>
            <a:r>
              <a:rPr lang="zh-CN" altLang="en-US" sz="2400" dirty="0">
                <a:solidFill>
                  <a:srgbClr val="002060"/>
                </a:solidFill>
              </a:rPr>
              <a:t> 、非电气人员进入带电设备区域施工，应办理工作票采取安全措施，对裸露的带电部分要用网状围栏隔离并挂安全警告。</a:t>
            </a:r>
            <a:endParaRPr lang="zh-CN" altLang="en-US" sz="2400" dirty="0">
              <a:solidFill>
                <a:srgbClr val="002060"/>
              </a:solidFill>
            </a:endParaRPr>
          </a:p>
          <a:p>
            <a:pPr>
              <a:buNone/>
            </a:pPr>
            <a:endParaRPr lang="en-US" altLang="zh-CN" sz="2400" dirty="0">
              <a:solidFill>
                <a:srgbClr val="002060"/>
              </a:solidFill>
            </a:endParaRPr>
          </a:p>
          <a:p>
            <a:pPr>
              <a:buNone/>
            </a:pPr>
            <a:endParaRPr lang="zh-CN" altLang="en-US" sz="2400" dirty="0">
              <a:solidFill>
                <a:srgbClr val="002060"/>
              </a:solidFill>
            </a:endParaRPr>
          </a:p>
        </p:txBody>
      </p:sp>
    </p:spTree>
  </p:cSld>
  <p:clrMapOvr>
    <a:masterClrMapping/>
  </p:clrMapOvr>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76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676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6762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6762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latin typeface="宋体" panose="02010600030101010101" pitchFamily="2" charset="-122"/>
              </a:rPr>
              <a:t>     </a:t>
            </a:r>
            <a:r>
              <a:rPr lang="en-US" altLang="zh-CN" sz="2400" dirty="0">
                <a:solidFill>
                  <a:srgbClr val="002060"/>
                </a:solidFill>
                <a:latin typeface="宋体" panose="02010600030101010101" pitchFamily="2" charset="-122"/>
              </a:rPr>
              <a:t>7</a:t>
            </a:r>
            <a:r>
              <a:rPr lang="zh-CN" altLang="en-US" sz="2400" dirty="0">
                <a:solidFill>
                  <a:srgbClr val="002060"/>
                </a:solidFill>
                <a:latin typeface="宋体" panose="02010600030101010101" pitchFamily="2" charset="-122"/>
              </a:rPr>
              <a:t>、严格执行防止触电的五条禁令：</a:t>
            </a:r>
            <a:endParaRPr lang="zh-CN" altLang="en-US" sz="2400" dirty="0">
              <a:solidFill>
                <a:srgbClr val="002060"/>
              </a:solidFill>
              <a:latin typeface="宋体" panose="02010600030101010101" pitchFamily="2" charset="-122"/>
            </a:endParaRPr>
          </a:p>
          <a:p>
            <a:pPr>
              <a:buNone/>
            </a:pPr>
            <a:r>
              <a:rPr lang="zh-CN" altLang="en-US" sz="2400" dirty="0">
                <a:solidFill>
                  <a:srgbClr val="002060"/>
                </a:solidFill>
                <a:latin typeface="宋体" panose="02010600030101010101" pitchFamily="2" charset="-122"/>
              </a:rPr>
              <a:t>     </a:t>
            </a:r>
            <a:r>
              <a:rPr lang="en-US" altLang="zh-CN" sz="2400" dirty="0">
                <a:solidFill>
                  <a:srgbClr val="002060"/>
                </a:solidFill>
                <a:latin typeface="宋体" panose="02010600030101010101" pitchFamily="2" charset="-122"/>
              </a:rPr>
              <a:t>8</a:t>
            </a:r>
            <a:r>
              <a:rPr lang="zh-CN" altLang="en-US" sz="2400" dirty="0">
                <a:solidFill>
                  <a:srgbClr val="002060"/>
                </a:solidFill>
                <a:latin typeface="宋体" panose="02010600030101010101" pitchFamily="2" charset="-122"/>
              </a:rPr>
              <a:t>、在配电盘（柜）、电源箱内工作应停电作业，特殊情况不能停电工作的，应用绝缘板或采取其它安全措施；拆接线前核实无误后进行，设备检修中电缆或电线接头拆开后，必须短路接地；锯电缆线前应验明无电并核实无误。</a:t>
            </a:r>
            <a:endParaRPr lang="zh-CN" altLang="en-US" sz="2400" dirty="0">
              <a:solidFill>
                <a:srgbClr val="002060"/>
              </a:solidFill>
              <a:latin typeface="宋体" panose="02010600030101010101" pitchFamily="2" charset="-122"/>
            </a:endParaRPr>
          </a:p>
          <a:p>
            <a:pPr>
              <a:buNone/>
            </a:pPr>
            <a:r>
              <a:rPr lang="zh-CN" altLang="en-US" sz="2400" dirty="0">
                <a:solidFill>
                  <a:srgbClr val="002060"/>
                </a:solidFill>
                <a:latin typeface="宋体" panose="02010600030101010101" pitchFamily="2" charset="-122"/>
              </a:rPr>
              <a:t>     </a:t>
            </a:r>
            <a:r>
              <a:rPr lang="en-US" altLang="zh-CN" sz="2400" dirty="0">
                <a:solidFill>
                  <a:srgbClr val="002060"/>
                </a:solidFill>
                <a:latin typeface="宋体" panose="02010600030101010101" pitchFamily="2" charset="-122"/>
              </a:rPr>
              <a:t>9</a:t>
            </a:r>
            <a:r>
              <a:rPr lang="zh-CN" altLang="en-US" sz="2400" dirty="0">
                <a:solidFill>
                  <a:srgbClr val="002060"/>
                </a:solidFill>
                <a:latin typeface="宋体" panose="02010600030101010101" pitchFamily="2" charset="-122"/>
              </a:rPr>
              <a:t>、检修使用的临时电源和照明电线，应使用胶皮水线或电缆，并装设漏电保护器，临时电源线不准随地乱拉，应悬空架设或放入电缆沟内；非电气人员严禁装拆或移动临时电源；检修现场的临时电源，接线必须规范。电源线及灯具应绝缘良好。</a:t>
            </a:r>
            <a:endParaRPr lang="zh-CN" altLang="en-US" sz="2400" dirty="0">
              <a:solidFill>
                <a:srgbClr val="002060"/>
              </a:solidFill>
              <a:latin typeface="宋体" panose="02010600030101010101" pitchFamily="2" charset="-122"/>
            </a:endParaRPr>
          </a:p>
          <a:p>
            <a:pPr>
              <a:buNone/>
            </a:pPr>
            <a:r>
              <a:rPr lang="zh-CN" altLang="en-US" sz="2400" dirty="0">
                <a:solidFill>
                  <a:srgbClr val="002060"/>
                </a:solidFill>
                <a:latin typeface="宋体" panose="02010600030101010101" pitchFamily="2" charset="-122"/>
              </a:rPr>
              <a:t>     </a:t>
            </a:r>
            <a:r>
              <a:rPr lang="en-US" altLang="zh-CN" sz="2400" dirty="0">
                <a:solidFill>
                  <a:srgbClr val="002060"/>
                </a:solidFill>
                <a:latin typeface="宋体" panose="02010600030101010101" pitchFamily="2" charset="-122"/>
              </a:rPr>
              <a:t>10</a:t>
            </a:r>
            <a:r>
              <a:rPr lang="zh-CN" altLang="en-US" sz="2400" dirty="0">
                <a:solidFill>
                  <a:srgbClr val="002060"/>
                </a:solidFill>
                <a:latin typeface="宋体" panose="02010600030101010101" pitchFamily="2" charset="-122"/>
              </a:rPr>
              <a:t>、所有的电气设备外壳必须有良好的接地，防止漏电伤人；使用临时电源箱、开关刀闸和插座或使用临时低压电气设备、测量试验仪器、电动工器具等必须使用漏电保护器；</a:t>
            </a:r>
            <a:endParaRPr lang="zh-CN" altLang="en-US" sz="2400" dirty="0">
              <a:solidFill>
                <a:srgbClr val="002060"/>
              </a:solidFill>
              <a:latin typeface="宋体" panose="02010600030101010101" pitchFamily="2" charset="-122"/>
            </a:endParaRPr>
          </a:p>
        </p:txBody>
      </p:sp>
    </p:spTree>
  </p:cSld>
  <p:clrMapOvr>
    <a:masterClrMapping/>
  </p:clrMapOvr>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686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6864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6864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400" dirty="0">
                <a:solidFill>
                  <a:srgbClr val="002060"/>
                </a:solidFill>
              </a:rPr>
              <a:t>11</a:t>
            </a:r>
            <a:r>
              <a:rPr lang="zh-CN" altLang="en-US" sz="2400" dirty="0">
                <a:solidFill>
                  <a:srgbClr val="002060"/>
                </a:solidFill>
              </a:rPr>
              <a:t>、对电气设备做高压试验时，必须有专人监护，试验设备区域设安全围栏，并“挂止步、高压危险”标志牌；试验现场做遮栏，挂“止步，高压危险”牌并由专人看护；试验前交待安全注意事项，通知撤离工作人员；被试设备两端不在同一地点，两端应派人看守；在加压前必须要与接线员联系清楚，撤离后方可加压，加压试验时人员撤离设备；试验结束后应先断开电源，并将被试验设备短路接地，充分放电。</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12</a:t>
            </a:r>
            <a:r>
              <a:rPr lang="zh-CN" altLang="en-US" sz="2400" dirty="0">
                <a:solidFill>
                  <a:srgbClr val="002060"/>
                </a:solidFill>
              </a:rPr>
              <a:t>、所有的电动工器具的使用，必须符合《安全规程》及有关安全技术标准的要求；严禁使用未经检查试验的电动工器具，使用移动式电动设备必须使用漏电空气开关，并按规定装设接地线；在电感、电容性设备上作业前或进入其围栏内工作时，应将设备充分接地放电后方可进行。</a:t>
            </a:r>
            <a:endParaRPr lang="zh-CN" altLang="en-US" sz="2400" dirty="0">
              <a:solidFill>
                <a:srgbClr val="002060"/>
              </a:solidFill>
            </a:endParaRPr>
          </a:p>
        </p:txBody>
      </p:sp>
    </p:spTree>
  </p:cSld>
  <p:clrMapOvr>
    <a:masterClrMapping/>
  </p:clrMapOvr>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96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696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6966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6966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400" dirty="0">
                <a:solidFill>
                  <a:srgbClr val="002060"/>
                </a:solidFill>
              </a:rPr>
              <a:t>13</a:t>
            </a:r>
            <a:r>
              <a:rPr lang="zh-CN" altLang="en-US" sz="2400" dirty="0">
                <a:solidFill>
                  <a:srgbClr val="002060"/>
                </a:solidFill>
              </a:rPr>
              <a:t>、重要带电设备必须悬挂醒目警示牌。箱式变必须有门锁，应至少有两把钥匙。一把值班人员使用，一把专供紧急时使用。</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14</a:t>
            </a:r>
            <a:r>
              <a:rPr lang="zh-CN" altLang="en-US" sz="2400" dirty="0">
                <a:solidFill>
                  <a:srgbClr val="002060"/>
                </a:solidFill>
              </a:rPr>
              <a:t>、检修工作地点应有充足照明，升压站、配电室、中控制室等重要生产现场应有事故照明。</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15</a:t>
            </a:r>
            <a:r>
              <a:rPr lang="zh-CN" altLang="en-US" sz="2400" dirty="0">
                <a:solidFill>
                  <a:srgbClr val="002060"/>
                </a:solidFill>
              </a:rPr>
              <a:t>、在带电设备周围严禁使用钢卷尺，皮卷尺和线尺进行测量工作。</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16</a:t>
            </a:r>
            <a:r>
              <a:rPr lang="zh-CN" altLang="en-US" sz="2400" dirty="0">
                <a:solidFill>
                  <a:srgbClr val="002060"/>
                </a:solidFill>
              </a:rPr>
              <a:t>、在电容器上工作，必须先放电、验电，再装设接地线。在装设接地线之前必须验明确无电压。放电、验电时必须使用合格的绝缘工具、穿绝缘鞋、戴绝缘手套。</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17</a:t>
            </a:r>
            <a:r>
              <a:rPr lang="zh-CN" altLang="en-US" sz="2400" b="1" dirty="0">
                <a:solidFill>
                  <a:srgbClr val="002060"/>
                </a:solidFill>
              </a:rPr>
              <a:t>、</a:t>
            </a:r>
            <a:r>
              <a:rPr lang="zh-CN" altLang="en-US" sz="2400" dirty="0">
                <a:solidFill>
                  <a:srgbClr val="002060"/>
                </a:solidFill>
              </a:rPr>
              <a:t>在高低压同杆架设的线路上进行高压线路停电作业前，应将低压带电线路停电。认真核对设备名称、编号，严防走错间隔，防止误蹬带电杆塔。</a:t>
            </a:r>
            <a:endParaRPr lang="zh-CN" altLang="en-US" sz="2400" dirty="0">
              <a:solidFill>
                <a:srgbClr val="002060"/>
              </a:solidFill>
            </a:endParaRPr>
          </a:p>
        </p:txBody>
      </p:sp>
    </p:spTree>
  </p:cSld>
  <p:clrMapOvr>
    <a:masterClrMapping/>
  </p:clrMapOvr>
  <p:transition/>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06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706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7069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7069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400" dirty="0">
                <a:solidFill>
                  <a:srgbClr val="002060"/>
                </a:solidFill>
              </a:rPr>
              <a:t>18</a:t>
            </a:r>
            <a:r>
              <a:rPr lang="zh-CN" altLang="en-US" sz="2400" dirty="0">
                <a:solidFill>
                  <a:srgbClr val="002060"/>
                </a:solidFill>
              </a:rPr>
              <a:t>、从事低压电气工作，严禁使用外壳未接地的电气工器具，严禁使用未带地线的插头插座；操作低压电气设备必须戴绝缘手套、穿绝缘鞋；严禁用湿抹布擦拭带电的电压电器和电灯。</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19</a:t>
            </a:r>
            <a:r>
              <a:rPr lang="zh-CN" altLang="en-US" sz="2400" dirty="0">
                <a:solidFill>
                  <a:srgbClr val="002060"/>
                </a:solidFill>
              </a:rPr>
              <a:t>、移动电气作业，必须使用带触电保安器的移动电源盘；带电作业必须严格遵守有关规定，使用合格的安全工具和电气工具；带电清扫由专人监护。</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20</a:t>
            </a:r>
            <a:r>
              <a:rPr lang="zh-CN" altLang="en-US" sz="2400" dirty="0">
                <a:solidFill>
                  <a:srgbClr val="002060"/>
                </a:solidFill>
              </a:rPr>
              <a:t>、在电气设备附近使用升降车、汽车吊行驶由专人引导，指挥；使用升降车、汽车吊应安置平稳牢固，防止倾倒；吊臂与带电体保证与带电部分的安全距离，防止静电感应。</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21</a:t>
            </a:r>
            <a:r>
              <a:rPr lang="zh-CN" altLang="en-US" sz="2400" dirty="0">
                <a:solidFill>
                  <a:srgbClr val="002060"/>
                </a:solidFill>
              </a:rPr>
              <a:t>、需要对变频柜进行断电检修时，至少要在断电后</a:t>
            </a:r>
            <a:r>
              <a:rPr lang="en-US" altLang="zh-CN" sz="2400" dirty="0">
                <a:solidFill>
                  <a:srgbClr val="002060"/>
                </a:solidFill>
              </a:rPr>
              <a:t>15-20</a:t>
            </a:r>
            <a:r>
              <a:rPr lang="zh-CN" altLang="en-US" sz="2400" dirty="0">
                <a:solidFill>
                  <a:srgbClr val="002060"/>
                </a:solidFill>
              </a:rPr>
              <a:t>分钟后才可打开柜门，并应首先测量直流侧电压，待其降到安全值之后才可操作。需要接触变频器控制板时，应首先释放身体残存的静电。</a:t>
            </a:r>
            <a:endParaRPr lang="zh-CN" altLang="en-US" sz="2400" dirty="0">
              <a:solidFill>
                <a:srgbClr val="002060"/>
              </a:solidFill>
            </a:endParaRPr>
          </a:p>
        </p:txBody>
      </p:sp>
    </p:spTree>
  </p:cSld>
  <p:clrMapOvr>
    <a:masterClrMapping/>
  </p:clrMapOvr>
  <p:transition/>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17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717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7171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7171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002060"/>
                </a:solidFill>
              </a:rPr>
              <a:t>22</a:t>
            </a:r>
            <a:r>
              <a:rPr lang="zh-CN" altLang="en-US" sz="2400" dirty="0">
                <a:solidFill>
                  <a:srgbClr val="002060"/>
                </a:solidFill>
              </a:rPr>
              <a:t>、工作中所有拆除的电线要处理好，带电线头包好，以防发生触电。在巡视检查时如发现有威胁人身安全的缺陷，应采取全部停电、部分停电或其它临时性安全措施。</a:t>
            </a:r>
            <a:endParaRPr lang="en-US" altLang="zh-CN"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23</a:t>
            </a:r>
            <a:r>
              <a:rPr lang="zh-CN" altLang="en-US" sz="2400" dirty="0">
                <a:solidFill>
                  <a:srgbClr val="002060"/>
                </a:solidFill>
              </a:rPr>
              <a:t>、在电容器组上或进入其围栏内工作时，应将电容器多次放电并接地后方可进行。在对电器柜进行检修时，必须把强电和弱电全停后，才能进行检修。</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24</a:t>
            </a:r>
            <a:r>
              <a:rPr lang="zh-CN" altLang="en-US" sz="2400" dirty="0">
                <a:solidFill>
                  <a:srgbClr val="002060"/>
                </a:solidFill>
              </a:rPr>
              <a:t>、在未确认电缆是否带电时，不允许用钳子同时剪开两芯以上电缆。接临时用电设备电源时，先看好用电设备的额定电压与负载选好合适空开，确认空开处于关断，检查旁边是否有触电危险再进行操作。</a:t>
            </a:r>
            <a:endParaRPr lang="en-US" altLang="zh-CN"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25</a:t>
            </a:r>
            <a:r>
              <a:rPr lang="zh-CN" altLang="en-US" sz="2400" dirty="0">
                <a:solidFill>
                  <a:srgbClr val="002060"/>
                </a:solidFill>
              </a:rPr>
              <a:t>、低压电器、电动工具，必须定期进行检验；严禁使用不合格的电动工具。低压电器、电动工具的供电电源，必须带有漏电保护器。</a:t>
            </a:r>
            <a:endParaRPr lang="zh-CN" altLang="en-US" sz="2400" dirty="0">
              <a:solidFill>
                <a:srgbClr val="002060"/>
              </a:solidFill>
            </a:endParaRPr>
          </a:p>
        </p:txBody>
      </p:sp>
    </p:spTree>
  </p:cSld>
  <p:clrMapOvr>
    <a:masterClrMapping/>
  </p:clrMapOvr>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27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727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7274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7274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002060"/>
                </a:solidFill>
              </a:rPr>
              <a:t>26</a:t>
            </a:r>
            <a:r>
              <a:rPr lang="zh-CN" altLang="en-US" sz="2400" dirty="0">
                <a:solidFill>
                  <a:srgbClr val="002060"/>
                </a:solidFill>
              </a:rPr>
              <a:t>、升压站、配电室、箱式变压器等电气设备场所的防护栏及门保持完好。注意人身与带电设备安全距离。并做好安全措施防止误碰运行设备。</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27</a:t>
            </a:r>
            <a:r>
              <a:rPr lang="zh-CN" altLang="en-US" sz="2400" dirty="0">
                <a:solidFill>
                  <a:srgbClr val="002060"/>
                </a:solidFill>
              </a:rPr>
              <a:t>、严禁将带电的</a:t>
            </a:r>
            <a:r>
              <a:rPr lang="en-US" altLang="zh-CN" sz="2400" dirty="0">
                <a:solidFill>
                  <a:srgbClr val="002060"/>
                </a:solidFill>
              </a:rPr>
              <a:t>CT</a:t>
            </a:r>
            <a:r>
              <a:rPr lang="zh-CN" altLang="en-US" sz="2400" dirty="0">
                <a:solidFill>
                  <a:srgbClr val="002060"/>
                </a:solidFill>
              </a:rPr>
              <a:t>开路和</a:t>
            </a:r>
            <a:r>
              <a:rPr lang="en-US" altLang="zh-CN" sz="2400" dirty="0">
                <a:solidFill>
                  <a:srgbClr val="002060"/>
                </a:solidFill>
              </a:rPr>
              <a:t>PT</a:t>
            </a:r>
            <a:r>
              <a:rPr lang="zh-CN" altLang="en-US" sz="2400" dirty="0">
                <a:solidFill>
                  <a:srgbClr val="002060"/>
                </a:solidFill>
              </a:rPr>
              <a:t>短路或将二次绕组接地打开，严禁</a:t>
            </a:r>
            <a:r>
              <a:rPr lang="en-US" altLang="zh-CN" sz="2400" dirty="0">
                <a:solidFill>
                  <a:srgbClr val="002060"/>
                </a:solidFill>
              </a:rPr>
              <a:t>PT</a:t>
            </a:r>
            <a:r>
              <a:rPr lang="zh-CN" altLang="en-US" sz="2400" dirty="0">
                <a:solidFill>
                  <a:srgbClr val="002060"/>
                </a:solidFill>
              </a:rPr>
              <a:t>回路短路或接地。传动试验，二次回路通电前通知有关人员并到现场监护；二次通电试验前，核实接线正确无误，发现异常立即停止工作。</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28</a:t>
            </a:r>
            <a:r>
              <a:rPr lang="zh-CN" altLang="en-US" sz="2400" dirty="0">
                <a:solidFill>
                  <a:srgbClr val="002060"/>
                </a:solidFill>
              </a:rPr>
              <a:t>、必须适用合格的绝缘鞋、绝缘手套、绝缘杆、验电棒、绝缘拉杆等电器绝缘用品，并定期进行检验，不合格的报废。正确使用电工工具仪表，所有绝缘工具，应妥善保管，严禁它用，并应定期检查、校验。一般不允许带电作业，有特殊情况时需有二人以上一起工作，以便进行安全监护。</a:t>
            </a:r>
            <a:endParaRPr lang="zh-CN" altLang="en-US" sz="2400" dirty="0">
              <a:solidFill>
                <a:srgbClr val="002060"/>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19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1988"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41989" name="Rectangle 3"/>
          <p:cNvSpPr>
            <a:spLocks noGrp="1"/>
          </p:cNvSpPr>
          <p:nvPr>
            <p:ph type="body" idx="4294967295"/>
          </p:nvPr>
        </p:nvSpPr>
        <p:spPr>
          <a:xfrm>
            <a:off x="1524000" y="1643063"/>
            <a:ext cx="9144000" cy="4643437"/>
          </a:xfrm>
          <a:ln/>
        </p:spPr>
        <p:txBody>
          <a:bodyPr vert="horz" wrap="square" anchor="t" anchorCtr="0"/>
          <a:p>
            <a:pPr>
              <a:buNone/>
            </a:pPr>
            <a:r>
              <a:rPr lang="zh-CN" altLang="en-US" sz="2800" b="1" dirty="0">
                <a:solidFill>
                  <a:srgbClr val="FF0000"/>
                </a:solidFill>
                <a:latin typeface="黑体" panose="02010609060101010101" pitchFamily="1" charset="-122"/>
                <a:ea typeface="黑体" panose="02010609060101010101" pitchFamily="1" charset="-122"/>
              </a:rPr>
              <a:t>  </a:t>
            </a:r>
            <a:r>
              <a:rPr lang="en-US" altLang="zh-CN" sz="2800" b="1" dirty="0">
                <a:solidFill>
                  <a:srgbClr val="C00000"/>
                </a:solidFill>
              </a:rPr>
              <a:t>11</a:t>
            </a:r>
            <a:r>
              <a:rPr lang="zh-CN" altLang="en-US" sz="2800" b="1" dirty="0">
                <a:solidFill>
                  <a:srgbClr val="C00000"/>
                </a:solidFill>
              </a:rPr>
              <a:t>、安全理念和政策</a:t>
            </a:r>
            <a:r>
              <a:rPr lang="zh-CN" altLang="en-US" sz="2800" dirty="0">
                <a:solidFill>
                  <a:srgbClr val="C00000"/>
                </a:solidFill>
              </a:rPr>
              <a:t>：</a:t>
            </a:r>
            <a:endParaRPr lang="zh-CN" altLang="en-US" sz="2800" dirty="0">
              <a:solidFill>
                <a:srgbClr val="C00000"/>
              </a:solidFill>
            </a:endParaRPr>
          </a:p>
          <a:p>
            <a:pPr>
              <a:buNone/>
            </a:pPr>
            <a:r>
              <a:rPr lang="zh-CN" altLang="en-US" sz="2800" b="1" dirty="0">
                <a:solidFill>
                  <a:srgbClr val="C00000"/>
                </a:solidFill>
              </a:rPr>
              <a:t> </a:t>
            </a:r>
            <a:r>
              <a:rPr lang="zh-CN" altLang="en-US" sz="2800" b="1" dirty="0">
                <a:solidFill>
                  <a:srgbClr val="FF0000"/>
                </a:solidFill>
              </a:rPr>
              <a:t>（</a:t>
            </a:r>
            <a:r>
              <a:rPr lang="en-US" altLang="zh-CN" sz="2800" b="1" dirty="0">
                <a:solidFill>
                  <a:srgbClr val="FF0000"/>
                </a:solidFill>
              </a:rPr>
              <a:t>1</a:t>
            </a:r>
            <a:r>
              <a:rPr lang="zh-CN" altLang="en-US" sz="2800" b="1" dirty="0">
                <a:solidFill>
                  <a:srgbClr val="FF0000"/>
                </a:solidFill>
              </a:rPr>
              <a:t>）安全理念 </a:t>
            </a:r>
            <a:r>
              <a:rPr lang="zh-CN" altLang="en-US" sz="2800" dirty="0">
                <a:solidFill>
                  <a:srgbClr val="C00000"/>
                </a:solidFill>
              </a:rPr>
              <a:t>主要是反映企业对安全生产的所持态度、认知程度和价值 观的综合体现。</a:t>
            </a:r>
            <a:endParaRPr lang="zh-CN" altLang="en-US" sz="2800" dirty="0">
              <a:solidFill>
                <a:srgbClr val="C00000"/>
              </a:solidFill>
            </a:endParaRPr>
          </a:p>
          <a:p>
            <a:pPr>
              <a:buNone/>
            </a:pPr>
            <a:r>
              <a:rPr lang="zh-CN" altLang="en-US" sz="2800" b="1" dirty="0">
                <a:solidFill>
                  <a:srgbClr val="C00000"/>
                </a:solidFill>
              </a:rPr>
              <a:t> </a:t>
            </a:r>
            <a:r>
              <a:rPr lang="zh-CN" altLang="en-US" sz="2800" b="1" dirty="0">
                <a:solidFill>
                  <a:srgbClr val="FF0000"/>
                </a:solidFill>
              </a:rPr>
              <a:t>（</a:t>
            </a:r>
            <a:r>
              <a:rPr lang="en-US" altLang="zh-CN" sz="2800" b="1" dirty="0">
                <a:solidFill>
                  <a:srgbClr val="FF0000"/>
                </a:solidFill>
              </a:rPr>
              <a:t>2</a:t>
            </a:r>
            <a:r>
              <a:rPr lang="zh-CN" altLang="en-US" sz="2800" b="1" dirty="0">
                <a:solidFill>
                  <a:srgbClr val="FF0000"/>
                </a:solidFill>
              </a:rPr>
              <a:t>）安全政策 </a:t>
            </a:r>
            <a:r>
              <a:rPr lang="zh-CN" altLang="en-US" sz="2800" dirty="0">
                <a:solidFill>
                  <a:srgbClr val="C00000"/>
                </a:solidFill>
              </a:rPr>
              <a:t>主要是企业依据国家法律法规在实现企业价值和追求时的行动纲领和工作准则。</a:t>
            </a:r>
            <a:endParaRPr lang="en-US" altLang="zh-CN" sz="2800" dirty="0">
              <a:solidFill>
                <a:srgbClr val="C00000"/>
              </a:solidFill>
            </a:endParaRPr>
          </a:p>
          <a:p>
            <a:pPr>
              <a:buNone/>
            </a:pPr>
            <a:r>
              <a:rPr lang="zh-CN" altLang="en-US" sz="2800" b="1" dirty="0">
                <a:solidFill>
                  <a:srgbClr val="C00000"/>
                </a:solidFill>
              </a:rPr>
              <a:t>  </a:t>
            </a:r>
            <a:r>
              <a:rPr lang="en-US" altLang="zh-CN" sz="2800" b="1" dirty="0">
                <a:solidFill>
                  <a:srgbClr val="C00000"/>
                </a:solidFill>
              </a:rPr>
              <a:t>12</a:t>
            </a:r>
            <a:r>
              <a:rPr lang="zh-CN" altLang="en-US" sz="2800" b="1" dirty="0">
                <a:solidFill>
                  <a:srgbClr val="C00000"/>
                </a:solidFill>
              </a:rPr>
              <a:t>、风险预控管理</a:t>
            </a:r>
            <a:r>
              <a:rPr lang="zh-CN" altLang="en-US" sz="2800" dirty="0">
                <a:solidFill>
                  <a:srgbClr val="C00000"/>
                </a:solidFill>
              </a:rPr>
              <a:t>：是指在生产过程中，应用风险管理控制理论与预知危险、消除危险的有效方法，通过对人身、设备、环境、消防、交通等安全风险识别与分析、评价与度量，并在此基础上制定风险控制措施；用最科学、经济的手段，保证电力生产的安全目标实现管理方法。</a:t>
            </a:r>
            <a:endParaRPr lang="zh-CN" altLang="en-US" sz="2800" dirty="0">
              <a:solidFill>
                <a:srgbClr val="C00000"/>
              </a:solidFill>
            </a:endParaRPr>
          </a:p>
          <a:p>
            <a:pPr>
              <a:buNone/>
            </a:pPr>
            <a:endParaRPr lang="zh-CN" altLang="en-US" sz="2400" b="1" dirty="0">
              <a:solidFill>
                <a:srgbClr val="C00000"/>
              </a:solidFill>
            </a:endParaRPr>
          </a:p>
          <a:p>
            <a:pPr>
              <a:buNone/>
            </a:pPr>
            <a:endParaRPr lang="zh-CN" altLang="en-US" sz="2400" dirty="0">
              <a:solidFill>
                <a:srgbClr val="C0000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37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737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7376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7376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002060"/>
                </a:solidFill>
              </a:rPr>
              <a:t>29</a:t>
            </a:r>
            <a:r>
              <a:rPr lang="zh-CN" altLang="en-US" sz="2400" dirty="0">
                <a:solidFill>
                  <a:srgbClr val="002060"/>
                </a:solidFill>
              </a:rPr>
              <a:t>、在电气设备检修工作时，必须执行工作票，先停电，留人看守或挂警告牌，在有可能触及的带电部分加装临时遮拦或防护罩，然后验电、放电、接地。搬运设备中保证与带电体的安全距离。工作结束后，应认真清理现场，检查携带工具材料有无缺少；检查接地线、短接线、临时线是否拆除，拆除护栏等，通知工作人员撤离现场。</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30</a:t>
            </a:r>
            <a:r>
              <a:rPr lang="zh-CN" altLang="en-US" sz="2400" dirty="0">
                <a:solidFill>
                  <a:srgbClr val="002060"/>
                </a:solidFill>
              </a:rPr>
              <a:t>、未经安全培训和考试不合格的严禁上岗。电工人员必须持证上岗。上岗前必须穿戴好劳动保护用品，不准酒后上班。</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31</a:t>
            </a:r>
            <a:r>
              <a:rPr lang="zh-CN" altLang="en-US" sz="2400" dirty="0">
                <a:solidFill>
                  <a:srgbClr val="002060"/>
                </a:solidFill>
              </a:rPr>
              <a:t>、每个电工人员必须熟练掌握触电急救方法，有人触电应立即切断电源进行急救，配电室除电气人员外其它人员严禁入内，配电室值班运行人员有权责令其离开现场。电工人员在进行巡视检查时，应始终认为该线路处在带电状态，即使该线路确已停电，应认为该线路随时有送电可能。</a:t>
            </a:r>
            <a:endParaRPr lang="zh-CN" altLang="en-US" sz="2400" dirty="0">
              <a:solidFill>
                <a:srgbClr val="002060"/>
              </a:solidFill>
            </a:endParaRPr>
          </a:p>
        </p:txBody>
      </p:sp>
    </p:spTree>
  </p:cSld>
  <p:clrMapOvr>
    <a:masterClrMapping/>
  </p:clrMapOvr>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47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747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7478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7478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002060"/>
                </a:solidFill>
              </a:rPr>
              <a:t>32</a:t>
            </a:r>
            <a:r>
              <a:rPr lang="zh-CN" altLang="en-US" sz="2400" dirty="0">
                <a:solidFill>
                  <a:srgbClr val="002060"/>
                </a:solidFill>
              </a:rPr>
              <a:t>、升压站必须悬挂醒目警示标牌，且场内所有开关门都必须上锁，门锁应至少有二把钥匙，一把专供紧急时使用，一把供值班人员使用。升压站钥匙由值班人员负责保管。</a:t>
            </a:r>
            <a:endParaRPr lang="en-US" altLang="zh-CN"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33</a:t>
            </a:r>
            <a:r>
              <a:rPr lang="zh-CN" altLang="en-US" sz="2400" dirty="0">
                <a:solidFill>
                  <a:srgbClr val="002060"/>
                </a:solidFill>
              </a:rPr>
              <a:t>、一般的工作场所，应选用额定电压为</a:t>
            </a:r>
            <a:r>
              <a:rPr lang="en-US" altLang="zh-CN" sz="2400" dirty="0">
                <a:solidFill>
                  <a:srgbClr val="002060"/>
                </a:solidFill>
              </a:rPr>
              <a:t>220V</a:t>
            </a:r>
            <a:r>
              <a:rPr lang="zh-CN" altLang="en-US" sz="2400" dirty="0">
                <a:solidFill>
                  <a:srgbClr val="002060"/>
                </a:solidFill>
              </a:rPr>
              <a:t>的照明器；对下列特殊场所应使用安全电压照明器：</a:t>
            </a:r>
            <a:endParaRPr lang="zh-CN" altLang="en-US" sz="2400" dirty="0">
              <a:solidFill>
                <a:srgbClr val="002060"/>
              </a:solidFill>
            </a:endParaRPr>
          </a:p>
          <a:p>
            <a:pPr>
              <a:buNone/>
            </a:pPr>
            <a:r>
              <a:rPr lang="zh-CN" altLang="en-US" sz="2400" dirty="0">
                <a:solidFill>
                  <a:srgbClr val="002060"/>
                </a:solidFill>
              </a:rPr>
              <a:t>       ⑴灯具离地面高度低于</a:t>
            </a:r>
            <a:r>
              <a:rPr lang="en-US" altLang="zh-CN" sz="2400" dirty="0">
                <a:solidFill>
                  <a:srgbClr val="002060"/>
                </a:solidFill>
              </a:rPr>
              <a:t>2.4米</a:t>
            </a:r>
            <a:r>
              <a:rPr lang="zh-CN" altLang="en-US" sz="2400" dirty="0">
                <a:solidFill>
                  <a:srgbClr val="002060"/>
                </a:solidFill>
              </a:rPr>
              <a:t>等场所的移动照明器的电压不得大于</a:t>
            </a:r>
            <a:r>
              <a:rPr lang="en-US" altLang="zh-CN" sz="2400" dirty="0">
                <a:solidFill>
                  <a:srgbClr val="002060"/>
                </a:solidFill>
              </a:rPr>
              <a:t>36V</a:t>
            </a:r>
            <a:r>
              <a:rPr lang="zh-CN" altLang="en-US" sz="2400" dirty="0">
                <a:solidFill>
                  <a:srgbClr val="002060"/>
                </a:solidFill>
              </a:rPr>
              <a:t>。</a:t>
            </a:r>
            <a:endParaRPr lang="zh-CN" altLang="en-US" sz="2400" dirty="0">
              <a:solidFill>
                <a:srgbClr val="002060"/>
              </a:solidFill>
            </a:endParaRPr>
          </a:p>
          <a:p>
            <a:pPr>
              <a:buNone/>
            </a:pPr>
            <a:r>
              <a:rPr lang="zh-CN" altLang="en-US" sz="2400" dirty="0">
                <a:solidFill>
                  <a:srgbClr val="002060"/>
                </a:solidFill>
              </a:rPr>
              <a:t>       ⑵在潮湿和易触及带电体场所的照明器的电压不得大于</a:t>
            </a:r>
            <a:r>
              <a:rPr lang="en-US" altLang="zh-CN" sz="2400" dirty="0">
                <a:solidFill>
                  <a:srgbClr val="002060"/>
                </a:solidFill>
              </a:rPr>
              <a:t>24V</a:t>
            </a:r>
            <a:r>
              <a:rPr lang="zh-CN" altLang="en-US" sz="2400" dirty="0">
                <a:solidFill>
                  <a:srgbClr val="002060"/>
                </a:solidFill>
              </a:rPr>
              <a:t>。</a:t>
            </a:r>
            <a:endParaRPr lang="zh-CN" altLang="en-US" sz="2400" dirty="0">
              <a:solidFill>
                <a:srgbClr val="002060"/>
              </a:solidFill>
            </a:endParaRPr>
          </a:p>
          <a:p>
            <a:pPr>
              <a:buNone/>
            </a:pPr>
            <a:r>
              <a:rPr lang="zh-CN" altLang="en-US" sz="2400" dirty="0">
                <a:solidFill>
                  <a:srgbClr val="002060"/>
                </a:solidFill>
              </a:rPr>
              <a:t>       ⑶在特别潮湿的场所的照明器的电压不得大于</a:t>
            </a:r>
            <a:r>
              <a:rPr lang="en-US" altLang="zh-CN" sz="2400" dirty="0">
                <a:solidFill>
                  <a:srgbClr val="002060"/>
                </a:solidFill>
              </a:rPr>
              <a:t>12V</a:t>
            </a:r>
            <a:r>
              <a:rPr lang="zh-CN" altLang="en-US" sz="2400" dirty="0">
                <a:solidFill>
                  <a:srgbClr val="002060"/>
                </a:solidFill>
              </a:rPr>
              <a:t>。</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34</a:t>
            </a:r>
            <a:r>
              <a:rPr lang="zh-CN" altLang="en-US" sz="2400" dirty="0">
                <a:solidFill>
                  <a:srgbClr val="002060"/>
                </a:solidFill>
              </a:rPr>
              <a:t>、防静电感应措施。感应电是电场效应的产物。特别是并行线路和同杆架设的平行线路更为严重。电压越高，平行段越长，间距越小，则感应电压越高。</a:t>
            </a:r>
            <a:endParaRPr lang="zh-CN" altLang="en-US" sz="2400" dirty="0">
              <a:solidFill>
                <a:srgbClr val="002060"/>
              </a:solidFill>
            </a:endParaRPr>
          </a:p>
          <a:p>
            <a:pPr>
              <a:buNone/>
            </a:pPr>
            <a:endParaRPr lang="zh-CN" altLang="en-US" sz="2400" dirty="0"/>
          </a:p>
          <a:p>
            <a:pPr>
              <a:buNone/>
            </a:pPr>
            <a:endParaRPr lang="zh-CN" altLang="en-US" sz="2400" dirty="0"/>
          </a:p>
        </p:txBody>
      </p:sp>
    </p:spTree>
  </p:cSld>
  <p:clrMapOvr>
    <a:masterClrMapping/>
  </p:clrMapOvr>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58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758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7581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7581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002060"/>
                </a:solidFill>
              </a:rPr>
              <a:t>35</a:t>
            </a:r>
            <a:r>
              <a:rPr lang="zh-CN" altLang="en-US" sz="2400" dirty="0">
                <a:solidFill>
                  <a:srgbClr val="002060"/>
                </a:solidFill>
              </a:rPr>
              <a:t>、日常生产工作现场的安全措施</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a:t>
            </a:r>
            <a:r>
              <a:rPr lang="zh-CN" altLang="en-US" sz="2400" dirty="0">
                <a:solidFill>
                  <a:srgbClr val="002060"/>
                </a:solidFill>
              </a:rPr>
              <a:t>  </a:t>
            </a:r>
            <a:r>
              <a:rPr lang="en-US" altLang="zh-CN" sz="2400" dirty="0">
                <a:solidFill>
                  <a:srgbClr val="002060"/>
                </a:solidFill>
              </a:rPr>
              <a:t>(1) </a:t>
            </a:r>
            <a:r>
              <a:rPr lang="zh-CN" altLang="en-US" sz="2400" dirty="0">
                <a:solidFill>
                  <a:srgbClr val="002060"/>
                </a:solidFill>
              </a:rPr>
              <a:t>临时电源要求：工作现场需要拉接</a:t>
            </a:r>
            <a:r>
              <a:rPr lang="en-US" altLang="zh-CN" sz="2400" dirty="0">
                <a:solidFill>
                  <a:srgbClr val="002060"/>
                </a:solidFill>
              </a:rPr>
              <a:t>380</a:t>
            </a:r>
            <a:r>
              <a:rPr lang="zh-CN" altLang="en-US" sz="2400" dirty="0">
                <a:solidFill>
                  <a:srgbClr val="002060"/>
                </a:solidFill>
              </a:rPr>
              <a:t>或</a:t>
            </a:r>
            <a:r>
              <a:rPr lang="en-US" altLang="zh-CN" sz="2400" dirty="0">
                <a:solidFill>
                  <a:srgbClr val="002060"/>
                </a:solidFill>
              </a:rPr>
              <a:t>220V</a:t>
            </a:r>
            <a:r>
              <a:rPr lang="zh-CN" altLang="en-US" sz="2400" dirty="0">
                <a:solidFill>
                  <a:srgbClr val="002060"/>
                </a:solidFill>
              </a:rPr>
              <a:t>临时电源时，要用带有绝缘护套的，截面满足用电负荷要求的导线作为临时电源线。</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(2)</a:t>
            </a:r>
            <a:r>
              <a:rPr lang="zh-CN" altLang="en-US" sz="2400" dirty="0">
                <a:solidFill>
                  <a:srgbClr val="002060"/>
                </a:solidFill>
              </a:rPr>
              <a:t>电源箱要求：临时电源线要接入低压电源箱，低压电源箱要求使用</a:t>
            </a:r>
            <a:r>
              <a:rPr lang="en-US" altLang="zh-CN" sz="2400" dirty="0">
                <a:solidFill>
                  <a:srgbClr val="002060"/>
                </a:solidFill>
              </a:rPr>
              <a:t>DKX</a:t>
            </a:r>
            <a:r>
              <a:rPr lang="zh-CN" altLang="en-US" sz="2400" dirty="0">
                <a:solidFill>
                  <a:srgbClr val="002060"/>
                </a:solidFill>
              </a:rPr>
              <a:t>系列的设备，该系列设备具有防触电、防雨、防火、防小动物等功能。</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 (3)</a:t>
            </a:r>
            <a:r>
              <a:rPr lang="zh-CN" altLang="en-US" sz="2400" dirty="0">
                <a:solidFill>
                  <a:srgbClr val="002060"/>
                </a:solidFill>
              </a:rPr>
              <a:t>电动工器具要求：工作使用的手持式、移动式电动工器具，应是在检查、试验周期以内的完好的工器具。电动工器具的外壳要直接接地。特殊场合下，现场如果没有保护地网或保护接地线的，可以用临时接地棒做接地保护，但接地棒砸入地下深度应大于</a:t>
            </a:r>
            <a:r>
              <a:rPr lang="en-US" altLang="zh-CN" sz="2400" dirty="0">
                <a:solidFill>
                  <a:srgbClr val="002060"/>
                </a:solidFill>
              </a:rPr>
              <a:t>0.6 m</a:t>
            </a:r>
            <a:r>
              <a:rPr lang="zh-CN" altLang="en-US" sz="2400" dirty="0">
                <a:solidFill>
                  <a:srgbClr val="002060"/>
                </a:solidFill>
              </a:rPr>
              <a:t>，电动工器具要求装设漏电保护器。要求一个电动工器具单独配一个漏电保护器。</a:t>
            </a:r>
            <a:endParaRPr lang="zh-CN" altLang="en-US" sz="2400" dirty="0">
              <a:solidFill>
                <a:srgbClr val="002060"/>
              </a:solidFill>
            </a:endParaRPr>
          </a:p>
        </p:txBody>
      </p:sp>
    </p:spTree>
  </p:cSld>
  <p:clrMapOvr>
    <a:masterClrMapping/>
  </p:clrMapOvr>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68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768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7683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7683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solidFill>
                  <a:srgbClr val="C00000"/>
                </a:solidFill>
              </a:rPr>
              <a:t>36</a:t>
            </a:r>
            <a:r>
              <a:rPr lang="zh-CN" altLang="en-US" sz="2400" b="1" dirty="0">
                <a:solidFill>
                  <a:srgbClr val="C00000"/>
                </a:solidFill>
              </a:rPr>
              <a:t>、安全用电三大纪律八项注意和“十不准”</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三大纪律是：</a:t>
            </a:r>
            <a:endParaRPr lang="zh-CN" altLang="en-US" sz="2400" dirty="0">
              <a:solidFill>
                <a:srgbClr val="C00000"/>
              </a:solidFill>
            </a:endParaRPr>
          </a:p>
          <a:p>
            <a:pPr>
              <a:buNone/>
            </a:pPr>
            <a:r>
              <a:rPr lang="zh-CN" altLang="en-US" sz="2400" dirty="0">
                <a:solidFill>
                  <a:srgbClr val="C00000"/>
                </a:solidFill>
              </a:rPr>
              <a:t>       ①非电工不得从事电工作业。</a:t>
            </a:r>
            <a:endParaRPr lang="zh-CN" altLang="en-US" sz="2400" dirty="0">
              <a:solidFill>
                <a:srgbClr val="C00000"/>
              </a:solidFill>
            </a:endParaRPr>
          </a:p>
          <a:p>
            <a:pPr>
              <a:buNone/>
            </a:pPr>
            <a:r>
              <a:rPr lang="zh-CN" altLang="en-US" sz="2400" dirty="0">
                <a:solidFill>
                  <a:srgbClr val="C00000"/>
                </a:solidFill>
              </a:rPr>
              <a:t>       ②电工人员要经过培训、考试、认证后才能从事电气作业。</a:t>
            </a:r>
            <a:endParaRPr lang="zh-CN" altLang="en-US" sz="2400" dirty="0">
              <a:solidFill>
                <a:srgbClr val="C00000"/>
              </a:solidFill>
            </a:endParaRPr>
          </a:p>
          <a:p>
            <a:pPr>
              <a:buNone/>
            </a:pPr>
            <a:r>
              <a:rPr lang="zh-CN" altLang="en-US" sz="2400" dirty="0">
                <a:solidFill>
                  <a:srgbClr val="C00000"/>
                </a:solidFill>
              </a:rPr>
              <a:t>       ③一切电工作业应按保证安全的组织措施和技术措施办。</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(2)</a:t>
            </a:r>
            <a:r>
              <a:rPr lang="zh-CN" altLang="en-US" sz="2400" b="1" dirty="0">
                <a:solidFill>
                  <a:srgbClr val="C00000"/>
                </a:solidFill>
              </a:rPr>
              <a:t>八项注意是：</a:t>
            </a:r>
            <a:endParaRPr lang="zh-CN" altLang="en-US" sz="2400" dirty="0">
              <a:solidFill>
                <a:srgbClr val="C00000"/>
              </a:solidFill>
            </a:endParaRPr>
          </a:p>
          <a:p>
            <a:pPr>
              <a:buNone/>
            </a:pPr>
            <a:r>
              <a:rPr lang="zh-CN" altLang="en-US" sz="2400" dirty="0">
                <a:solidFill>
                  <a:srgbClr val="C00000"/>
                </a:solidFill>
              </a:rPr>
              <a:t>        ①电工作业必须精力集中。</a:t>
            </a:r>
            <a:endParaRPr lang="zh-CN" altLang="en-US" sz="2400" dirty="0">
              <a:solidFill>
                <a:srgbClr val="C00000"/>
              </a:solidFill>
            </a:endParaRPr>
          </a:p>
          <a:p>
            <a:pPr>
              <a:buNone/>
            </a:pPr>
            <a:r>
              <a:rPr lang="zh-CN" altLang="en-US" sz="2400" dirty="0">
                <a:solidFill>
                  <a:srgbClr val="C00000"/>
                </a:solidFill>
              </a:rPr>
              <a:t>        ②穿戴好电气安全防护用具</a:t>
            </a:r>
            <a:endParaRPr lang="zh-CN" altLang="en-US" sz="2400" dirty="0">
              <a:solidFill>
                <a:srgbClr val="C00000"/>
              </a:solidFill>
            </a:endParaRPr>
          </a:p>
          <a:p>
            <a:pPr>
              <a:buNone/>
            </a:pPr>
            <a:r>
              <a:rPr lang="zh-CN" altLang="en-US" sz="2400" dirty="0">
                <a:solidFill>
                  <a:srgbClr val="C00000"/>
                </a:solidFill>
              </a:rPr>
              <a:t>        ③停电、验电、放电不能忘。</a:t>
            </a:r>
            <a:endParaRPr lang="zh-CN" altLang="en-US" sz="2400" dirty="0">
              <a:solidFill>
                <a:srgbClr val="C00000"/>
              </a:solidFill>
            </a:endParaRPr>
          </a:p>
          <a:p>
            <a:pPr>
              <a:buNone/>
            </a:pPr>
            <a:r>
              <a:rPr lang="zh-CN" altLang="en-US" sz="2400" dirty="0">
                <a:solidFill>
                  <a:srgbClr val="C00000"/>
                </a:solidFill>
              </a:rPr>
              <a:t>        ④装设临时接地线、遮栏要做到悬挂标示牌。</a:t>
            </a:r>
            <a:endParaRPr lang="en-US" altLang="zh-CN" sz="2400" dirty="0">
              <a:solidFill>
                <a:srgbClr val="C00000"/>
              </a:solidFill>
            </a:endParaRPr>
          </a:p>
          <a:p>
            <a:pPr>
              <a:buNone/>
            </a:pPr>
            <a:r>
              <a:rPr lang="zh-CN" altLang="en-US" sz="2400" dirty="0">
                <a:solidFill>
                  <a:srgbClr val="C00000"/>
                </a:solidFill>
              </a:rPr>
              <a:t>         ⑤设临时线路要审批、施工中要小心谨慎，防止坠落。</a:t>
            </a:r>
            <a:endParaRPr lang="zh-CN" altLang="en-US" sz="2400" dirty="0">
              <a:solidFill>
                <a:srgbClr val="C00000"/>
              </a:solidFill>
            </a:endParaRPr>
          </a:p>
        </p:txBody>
      </p:sp>
    </p:spTree>
  </p:cSld>
  <p:clrMapOvr>
    <a:masterClrMapping/>
  </p:clrMapOvr>
  <p:transition/>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78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778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7786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7786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C00000"/>
                </a:solidFill>
              </a:rPr>
              <a:t>⑥断电检修、要设监护人。</a:t>
            </a:r>
            <a:endParaRPr lang="zh-CN" altLang="en-US" sz="2400" dirty="0">
              <a:solidFill>
                <a:srgbClr val="C00000"/>
              </a:solidFill>
            </a:endParaRPr>
          </a:p>
          <a:p>
            <a:pPr>
              <a:buNone/>
            </a:pPr>
            <a:r>
              <a:rPr lang="zh-CN" altLang="en-US" sz="2400" dirty="0">
                <a:solidFill>
                  <a:srgbClr val="C00000"/>
                </a:solidFill>
              </a:rPr>
              <a:t>       ⑦定期检查、按时测试、消除隐患。</a:t>
            </a:r>
            <a:endParaRPr lang="zh-CN" altLang="en-US" sz="2400" dirty="0">
              <a:solidFill>
                <a:srgbClr val="C00000"/>
              </a:solidFill>
            </a:endParaRPr>
          </a:p>
          <a:p>
            <a:pPr>
              <a:buNone/>
            </a:pPr>
            <a:r>
              <a:rPr lang="zh-CN" altLang="en-US" sz="2400" dirty="0">
                <a:solidFill>
                  <a:srgbClr val="C00000"/>
                </a:solidFill>
              </a:rPr>
              <a:t>       ⑧发生触电事故，要先切断电源并迅速抢救，同时立即报告。</a:t>
            </a:r>
            <a:endParaRPr lang="zh-CN" altLang="en-US" sz="2400" dirty="0">
              <a:solidFill>
                <a:srgbClr val="C00000"/>
              </a:solidFill>
            </a:endParaRPr>
          </a:p>
          <a:p>
            <a:pPr>
              <a:buNone/>
            </a:pPr>
            <a:r>
              <a:rPr lang="zh-CN" altLang="en-US" sz="2400" b="1" dirty="0"/>
              <a:t>       </a:t>
            </a:r>
            <a:r>
              <a:rPr lang="en-US" altLang="zh-CN" sz="2400" b="1" dirty="0">
                <a:solidFill>
                  <a:srgbClr val="002060"/>
                </a:solidFill>
              </a:rPr>
              <a:t>(3)</a:t>
            </a:r>
            <a:r>
              <a:rPr lang="zh-CN" altLang="en-US" sz="2400" b="1" dirty="0">
                <a:solidFill>
                  <a:srgbClr val="002060"/>
                </a:solidFill>
              </a:rPr>
              <a:t>电气安全“十不准”是：</a:t>
            </a:r>
            <a:endParaRPr lang="zh-CN" altLang="en-US" sz="2400" dirty="0">
              <a:solidFill>
                <a:srgbClr val="002060"/>
              </a:solidFill>
            </a:endParaRPr>
          </a:p>
          <a:p>
            <a:pPr>
              <a:buNone/>
            </a:pPr>
            <a:r>
              <a:rPr lang="zh-CN" altLang="en-US" sz="2400" dirty="0">
                <a:solidFill>
                  <a:srgbClr val="002060"/>
                </a:solidFill>
              </a:rPr>
              <a:t>       ①未持电工合格证，不准安装，维护电气设备。</a:t>
            </a:r>
            <a:endParaRPr lang="zh-CN" altLang="en-US" sz="2400" dirty="0">
              <a:solidFill>
                <a:srgbClr val="002060"/>
              </a:solidFill>
            </a:endParaRPr>
          </a:p>
          <a:p>
            <a:pPr>
              <a:buNone/>
            </a:pPr>
            <a:r>
              <a:rPr lang="zh-CN" altLang="en-US" sz="2400" dirty="0">
                <a:solidFill>
                  <a:srgbClr val="002060"/>
                </a:solidFill>
              </a:rPr>
              <a:t>       ②任何人不准乱动电气设备和开关。</a:t>
            </a:r>
            <a:endParaRPr lang="zh-CN" altLang="en-US" sz="2400" dirty="0">
              <a:solidFill>
                <a:srgbClr val="002060"/>
              </a:solidFill>
            </a:endParaRPr>
          </a:p>
          <a:p>
            <a:pPr>
              <a:buNone/>
            </a:pPr>
            <a:r>
              <a:rPr lang="zh-CN" altLang="en-US" sz="2400" dirty="0">
                <a:solidFill>
                  <a:srgbClr val="002060"/>
                </a:solidFill>
              </a:rPr>
              <a:t>       ③不准使用不合格的电气设备或工器具。</a:t>
            </a:r>
            <a:endParaRPr lang="zh-CN" altLang="en-US" sz="2400" dirty="0">
              <a:solidFill>
                <a:srgbClr val="002060"/>
              </a:solidFill>
            </a:endParaRPr>
          </a:p>
          <a:p>
            <a:pPr>
              <a:buNone/>
            </a:pPr>
            <a:r>
              <a:rPr lang="zh-CN" altLang="en-US" sz="2400" dirty="0">
                <a:solidFill>
                  <a:srgbClr val="002060"/>
                </a:solidFill>
              </a:rPr>
              <a:t>       ④不准用电热设备和灯泡取暖。</a:t>
            </a:r>
            <a:endParaRPr lang="zh-CN" altLang="en-US" sz="2400" dirty="0">
              <a:solidFill>
                <a:srgbClr val="002060"/>
              </a:solidFill>
            </a:endParaRPr>
          </a:p>
          <a:p>
            <a:pPr>
              <a:buNone/>
            </a:pPr>
            <a:r>
              <a:rPr lang="zh-CN" altLang="en-US" sz="2400" dirty="0">
                <a:solidFill>
                  <a:srgbClr val="002060"/>
                </a:solidFill>
              </a:rPr>
              <a:t>       ⑤检修中停电设备，任何人不准擅自合闸和拔去熔断器。</a:t>
            </a:r>
            <a:endParaRPr lang="zh-CN" altLang="en-US" sz="2400" dirty="0">
              <a:solidFill>
                <a:srgbClr val="002060"/>
              </a:solidFill>
            </a:endParaRPr>
          </a:p>
          <a:p>
            <a:pPr>
              <a:buNone/>
            </a:pPr>
            <a:r>
              <a:rPr lang="zh-CN" altLang="en-US" sz="2400" dirty="0">
                <a:solidFill>
                  <a:srgbClr val="002060"/>
                </a:solidFill>
              </a:rPr>
              <a:t>       ⑥熔断丝熔断时，不准随意加大容量或更换铝（铜）丝等。</a:t>
            </a:r>
            <a:endParaRPr lang="zh-CN" altLang="en-US" sz="2400" dirty="0">
              <a:solidFill>
                <a:srgbClr val="002060"/>
              </a:solidFill>
            </a:endParaRPr>
          </a:p>
          <a:p>
            <a:pPr>
              <a:buNone/>
            </a:pPr>
            <a:r>
              <a:rPr lang="zh-CN" altLang="en-US" sz="2400" dirty="0">
                <a:solidFill>
                  <a:srgbClr val="002060"/>
                </a:solidFill>
              </a:rPr>
              <a:t>       ⑦未办动火票不准在电缆夹层或电缆沟进行明火作业</a:t>
            </a:r>
            <a:r>
              <a:rPr lang="zh-CN" altLang="en-US" sz="2400" dirty="0"/>
              <a:t>。</a:t>
            </a:r>
            <a:endParaRPr lang="zh-CN" altLang="en-US" sz="2400" dirty="0">
              <a:solidFill>
                <a:srgbClr val="002060"/>
              </a:solidFill>
            </a:endParaRPr>
          </a:p>
        </p:txBody>
      </p:sp>
    </p:spTree>
  </p:cSld>
  <p:clrMapOvr>
    <a:masterClrMapping/>
  </p:clrMapOvr>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788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7888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7888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002060"/>
                </a:solidFill>
              </a:rPr>
              <a:t>⑧不准随意进入或接近高压电气设备区域。</a:t>
            </a:r>
            <a:endParaRPr lang="zh-CN" altLang="en-US" sz="2400" dirty="0">
              <a:solidFill>
                <a:srgbClr val="002060"/>
              </a:solidFill>
            </a:endParaRPr>
          </a:p>
          <a:p>
            <a:pPr>
              <a:buNone/>
            </a:pPr>
            <a:r>
              <a:rPr lang="zh-CN" altLang="en-US" sz="2400" dirty="0">
                <a:solidFill>
                  <a:srgbClr val="002060"/>
                </a:solidFill>
              </a:rPr>
              <a:t>      ⑨未办工作票（操作票）不准进行电气作业（操作）。</a:t>
            </a:r>
            <a:endParaRPr lang="zh-CN" altLang="en-US" sz="2400" dirty="0">
              <a:solidFill>
                <a:srgbClr val="002060"/>
              </a:solidFill>
            </a:endParaRPr>
          </a:p>
          <a:p>
            <a:pPr>
              <a:buNone/>
            </a:pPr>
            <a:r>
              <a:rPr lang="zh-CN" altLang="en-US" sz="2400" dirty="0">
                <a:solidFill>
                  <a:srgbClr val="002060"/>
                </a:solidFill>
              </a:rPr>
              <a:t>      ⑩发现有人触电，不准在未切断电源时，解救触电者。</a:t>
            </a:r>
            <a:endParaRPr lang="en-US" altLang="zh-CN"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(5)</a:t>
            </a:r>
            <a:r>
              <a:rPr lang="zh-CN" altLang="en-US" sz="2400" b="1" dirty="0">
                <a:solidFill>
                  <a:srgbClr val="002060"/>
                </a:solidFill>
              </a:rPr>
              <a:t>在低压电气设备接线中应遵守以下原则：</a:t>
            </a:r>
            <a:endParaRPr lang="zh-CN" altLang="en-US" sz="2400" dirty="0">
              <a:solidFill>
                <a:srgbClr val="002060"/>
              </a:solidFill>
            </a:endParaRPr>
          </a:p>
          <a:p>
            <a:pPr>
              <a:buNone/>
            </a:pPr>
            <a:r>
              <a:rPr lang="zh-CN" altLang="en-US" sz="2400" b="1" dirty="0">
                <a:solidFill>
                  <a:srgbClr val="002060"/>
                </a:solidFill>
              </a:rPr>
              <a:t>       ①动力保险垂直排列送电原则</a:t>
            </a:r>
            <a:endParaRPr lang="zh-CN" altLang="en-US" sz="2400" dirty="0">
              <a:solidFill>
                <a:srgbClr val="002060"/>
              </a:solidFill>
            </a:endParaRPr>
          </a:p>
          <a:p>
            <a:pPr>
              <a:buNone/>
            </a:pPr>
            <a:r>
              <a:rPr lang="zh-CN" altLang="en-US" sz="2400" b="1" dirty="0">
                <a:solidFill>
                  <a:srgbClr val="002060"/>
                </a:solidFill>
              </a:rPr>
              <a:t>       停电</a:t>
            </a:r>
            <a:r>
              <a:rPr lang="zh-CN" altLang="en-US" sz="2400" dirty="0">
                <a:solidFill>
                  <a:srgbClr val="002060"/>
                </a:solidFill>
              </a:rPr>
              <a:t>：由上向下逐个取下动力保险；</a:t>
            </a:r>
            <a:endParaRPr lang="en-US" altLang="zh-CN" sz="2400" dirty="0">
              <a:solidFill>
                <a:srgbClr val="002060"/>
              </a:solidFill>
            </a:endParaRPr>
          </a:p>
          <a:p>
            <a:pPr>
              <a:buNone/>
            </a:pPr>
            <a:r>
              <a:rPr lang="zh-CN" altLang="en-US" sz="2400" b="1" dirty="0">
                <a:solidFill>
                  <a:srgbClr val="002060"/>
                </a:solidFill>
              </a:rPr>
              <a:t>       送电</a:t>
            </a:r>
            <a:r>
              <a:rPr lang="zh-CN" altLang="en-US" sz="2400" dirty="0">
                <a:solidFill>
                  <a:srgbClr val="002060"/>
                </a:solidFill>
              </a:rPr>
              <a:t>：由下向上逐个给上动力保险</a:t>
            </a:r>
            <a:endParaRPr lang="zh-CN" altLang="en-US" sz="2400" dirty="0">
              <a:solidFill>
                <a:srgbClr val="002060"/>
              </a:solidFill>
            </a:endParaRPr>
          </a:p>
          <a:p>
            <a:pPr>
              <a:buNone/>
            </a:pPr>
            <a:r>
              <a:rPr lang="zh-CN" altLang="en-US" sz="2400" b="1" dirty="0">
                <a:solidFill>
                  <a:srgbClr val="002060"/>
                </a:solidFill>
              </a:rPr>
              <a:t>       ②水平排列的动力保险停送电原则。</a:t>
            </a:r>
            <a:endParaRPr lang="zh-CN" altLang="en-US" sz="2400" dirty="0">
              <a:solidFill>
                <a:srgbClr val="002060"/>
              </a:solidFill>
            </a:endParaRPr>
          </a:p>
          <a:p>
            <a:pPr>
              <a:buNone/>
            </a:pPr>
            <a:r>
              <a:rPr lang="zh-CN" altLang="en-US" sz="2400" b="1" dirty="0">
                <a:solidFill>
                  <a:srgbClr val="002060"/>
                </a:solidFill>
              </a:rPr>
              <a:t>       停电</a:t>
            </a:r>
            <a:r>
              <a:rPr lang="zh-CN" altLang="en-US" sz="2400" dirty="0">
                <a:solidFill>
                  <a:srgbClr val="002060"/>
                </a:solidFill>
              </a:rPr>
              <a:t>：先取中间相，后取两边相；</a:t>
            </a:r>
            <a:endParaRPr lang="en-US" altLang="zh-CN" sz="2400" dirty="0">
              <a:solidFill>
                <a:srgbClr val="002060"/>
              </a:solidFill>
            </a:endParaRPr>
          </a:p>
          <a:p>
            <a:pPr>
              <a:buNone/>
            </a:pPr>
            <a:r>
              <a:rPr lang="zh-CN" altLang="en-US" sz="2400" b="1" dirty="0">
                <a:solidFill>
                  <a:srgbClr val="002060"/>
                </a:solidFill>
              </a:rPr>
              <a:t>       送电</a:t>
            </a:r>
            <a:r>
              <a:rPr lang="zh-CN" altLang="en-US" sz="2400" dirty="0">
                <a:solidFill>
                  <a:srgbClr val="002060"/>
                </a:solidFill>
              </a:rPr>
              <a:t>：先送两边相，后送中间相。</a:t>
            </a:r>
            <a:endParaRPr lang="zh-CN" altLang="en-US" sz="2400" dirty="0">
              <a:solidFill>
                <a:srgbClr val="002060"/>
              </a:solidFill>
            </a:endParaRPr>
          </a:p>
        </p:txBody>
      </p:sp>
    </p:spTree>
  </p:cSld>
  <p:clrMapOvr>
    <a:masterClrMapping/>
  </p:clrMapOvr>
  <p:transition/>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99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799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7990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7990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C00000"/>
                </a:solidFill>
              </a:rPr>
              <a:t>（七）防人身防雷击伤害</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、室内预防雷击：</a:t>
            </a:r>
            <a:endParaRPr lang="zh-CN" altLang="en-US" sz="2400" dirty="0">
              <a:solidFill>
                <a:srgbClr val="C00000"/>
              </a:solidFill>
            </a:endParaRPr>
          </a:p>
          <a:p>
            <a:pPr>
              <a:buNone/>
            </a:pPr>
            <a:r>
              <a:rPr lang="zh-CN" altLang="en-US" sz="2400" dirty="0">
                <a:solidFill>
                  <a:srgbClr val="C00000"/>
                </a:solidFill>
              </a:rPr>
              <a:t>      ⑴电视机在室外天线在雷雨天要与电视机脫离，而与接地线连接。</a:t>
            </a:r>
            <a:endParaRPr lang="zh-CN" altLang="en-US" sz="2400" dirty="0">
              <a:solidFill>
                <a:srgbClr val="C00000"/>
              </a:solidFill>
            </a:endParaRPr>
          </a:p>
          <a:p>
            <a:pPr>
              <a:buNone/>
            </a:pPr>
            <a:r>
              <a:rPr lang="zh-CN" altLang="en-US" sz="2400" dirty="0">
                <a:solidFill>
                  <a:srgbClr val="C00000"/>
                </a:solidFill>
              </a:rPr>
              <a:t>      ⑵雷雨天应关好门窗，防止球形雷窜入室内造成危害；室外工作者应尽快躲入室内。</a:t>
            </a:r>
            <a:endParaRPr lang="zh-CN" altLang="en-US" sz="2400" dirty="0">
              <a:solidFill>
                <a:srgbClr val="C00000"/>
              </a:solidFill>
            </a:endParaRPr>
          </a:p>
          <a:p>
            <a:pPr>
              <a:buNone/>
            </a:pPr>
            <a:r>
              <a:rPr lang="zh-CN" altLang="en-US" sz="2400" dirty="0">
                <a:solidFill>
                  <a:srgbClr val="C00000"/>
                </a:solidFill>
              </a:rPr>
              <a:t>      ⑶雷暴时，人体最好离开可能传来雷电侵入波的线路和设备</a:t>
            </a:r>
            <a:r>
              <a:rPr lang="en-US" altLang="zh-CN" sz="2400" dirty="0">
                <a:solidFill>
                  <a:srgbClr val="C00000"/>
                </a:solidFill>
              </a:rPr>
              <a:t>1.5m</a:t>
            </a:r>
            <a:r>
              <a:rPr lang="zh-CN" altLang="en-US" sz="2400" dirty="0">
                <a:solidFill>
                  <a:srgbClr val="C00000"/>
                </a:solidFill>
              </a:rPr>
              <a:t>以上。拔掉电源插头；不要打电话和手提电话；不要靠近室内的金属设备如暖气片、自来水管、下水管；尽量离开电源线、电话线、广播线，以防止这些线路和设备对人体的二次放电；不宜使用防雷措施不足的电器，不用水龙头；切勿处理开口容器盛载的易燃物品；另外，不要穿潮湿的衣服，不要靠近潮湿的墙壁。</a:t>
            </a:r>
            <a:endParaRPr lang="zh-CN" altLang="en-US" sz="2400" dirty="0">
              <a:solidFill>
                <a:srgbClr val="C00000"/>
              </a:solidFill>
            </a:endParaRPr>
          </a:p>
        </p:txBody>
      </p:sp>
    </p:spTree>
  </p:cSld>
  <p:clrMapOvr>
    <a:masterClrMapping/>
  </p:clrMapOvr>
  <p:transition/>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09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809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8093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8093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、室外避免雷击：</a:t>
            </a:r>
            <a:endParaRPr lang="zh-CN" altLang="en-US" sz="2400" dirty="0">
              <a:solidFill>
                <a:srgbClr val="C00000"/>
              </a:solidFill>
            </a:endParaRPr>
          </a:p>
          <a:p>
            <a:pPr>
              <a:buNone/>
            </a:pPr>
            <a:r>
              <a:rPr lang="zh-CN" altLang="en-US" sz="2400" dirty="0">
                <a:solidFill>
                  <a:srgbClr val="C00000"/>
                </a:solidFill>
              </a:rPr>
              <a:t>      ⑴要远离建筑物的避雷针极其接地引下线，要远离各种天线、电线杆、铁塔、烟囱、旗杆，如有条件应进入有宽大金属构架，防雷设施的建筑物或金属壳的汽车和船只内。</a:t>
            </a:r>
            <a:endParaRPr lang="zh-CN" altLang="en-US" sz="2400" dirty="0">
              <a:solidFill>
                <a:srgbClr val="C00000"/>
              </a:solidFill>
            </a:endParaRPr>
          </a:p>
          <a:p>
            <a:pPr>
              <a:buNone/>
            </a:pPr>
            <a:r>
              <a:rPr lang="zh-CN" altLang="en-US" sz="2400" dirty="0">
                <a:solidFill>
                  <a:srgbClr val="C00000"/>
                </a:solidFill>
              </a:rPr>
              <a:t>      ⑵如果在厂房顶上你没有及时注意到逼近的雷电，不要碰任何东西，直到雷电离开。</a:t>
            </a:r>
            <a:endParaRPr lang="zh-CN" altLang="en-US" sz="2400" dirty="0">
              <a:solidFill>
                <a:srgbClr val="C00000"/>
              </a:solidFill>
            </a:endParaRPr>
          </a:p>
          <a:p>
            <a:pPr>
              <a:buNone/>
            </a:pPr>
            <a:r>
              <a:rPr lang="zh-CN" altLang="en-US" sz="2400" dirty="0">
                <a:solidFill>
                  <a:srgbClr val="C00000"/>
                </a:solidFill>
              </a:rPr>
              <a:t>      ⑶打雷时要应尽量离开山丘、海滨、河边、池旁，切勿站于山顶、楼顶或其他近导电性高的物体；尽快离开铁丝网、金属晒衣绳、孤立的树木和没有防雷装置的孤立小建筑等。</a:t>
            </a:r>
            <a:endParaRPr lang="zh-CN" altLang="en-US" sz="2400" dirty="0">
              <a:solidFill>
                <a:srgbClr val="C00000"/>
              </a:solidFill>
            </a:endParaRPr>
          </a:p>
          <a:p>
            <a:pPr>
              <a:buNone/>
            </a:pPr>
            <a:r>
              <a:rPr lang="zh-CN" altLang="en-US" sz="2400" dirty="0">
                <a:solidFill>
                  <a:srgbClr val="C00000"/>
                </a:solidFill>
              </a:rPr>
              <a:t>      ⑷在旷野应远离树木和桅杆，至少离树</a:t>
            </a:r>
            <a:r>
              <a:rPr lang="en-US" altLang="zh-CN" sz="2400" dirty="0">
                <a:solidFill>
                  <a:srgbClr val="C00000"/>
                </a:solidFill>
              </a:rPr>
              <a:t>5</a:t>
            </a:r>
            <a:r>
              <a:rPr lang="zh-CN" altLang="en-US" sz="2400" dirty="0">
                <a:solidFill>
                  <a:srgbClr val="C00000"/>
                </a:solidFill>
              </a:rPr>
              <a:t>米远；雷雨天气尽量不要在旷野里行走，要穿塑料等不浸水的雨衣，要走慢点，步子小点；不宜把羽毛球拍等扛在肩，不宜进行室外球类运动。</a:t>
            </a:r>
            <a:endParaRPr lang="zh-CN" altLang="en-US" sz="2400" dirty="0">
              <a:solidFill>
                <a:srgbClr val="C00000"/>
              </a:solidFill>
            </a:endParaRPr>
          </a:p>
        </p:txBody>
      </p:sp>
    </p:spTree>
  </p:cSld>
  <p:clrMapOvr>
    <a:masterClrMapping/>
  </p:clrMapOvr>
  <p:transition/>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19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819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8195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8195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C00000"/>
                </a:solidFill>
              </a:rPr>
              <a:t>⑸在生产现场不要拿金属器具，切勿接触天线、水管、铁丝网、金属门窗、建筑物外墙、远离电线等带电设备或其他类似金属装置；不宜开摩托、骑自行车；不要用金属杆的雨伞。</a:t>
            </a:r>
            <a:endParaRPr lang="zh-CN" altLang="en-US" sz="2400" dirty="0">
              <a:solidFill>
                <a:srgbClr val="C00000"/>
              </a:solidFill>
            </a:endParaRPr>
          </a:p>
          <a:p>
            <a:pPr>
              <a:buNone/>
            </a:pPr>
            <a:r>
              <a:rPr lang="zh-CN" altLang="en-US" sz="2400" dirty="0">
                <a:solidFill>
                  <a:srgbClr val="C00000"/>
                </a:solidFill>
              </a:rPr>
              <a:t>      ⑹人在遭受雷击前，会突然有头发竖起或皮肤颤动的感觉，这时应立即躺倒在地，或选择低洼处蹲下，双卿并拢两只鞋底相互接触，减小跨步电压，双臂抱膝，头部下俯，尽量缩小暴露面即可，衣服</a:t>
            </a:r>
            <a:r>
              <a:rPr lang="zh-CN" altLang="en-US" sz="2400" dirty="0">
                <a:solidFill>
                  <a:srgbClr val="C00000"/>
                </a:solidFill>
                <a:latin typeface="Verdana" panose="020B0604030504040204" pitchFamily="2" charset="0"/>
              </a:rPr>
              <a:t>—</a:t>
            </a:r>
            <a:r>
              <a:rPr lang="zh-CN" altLang="en-US" sz="2400" dirty="0">
                <a:solidFill>
                  <a:srgbClr val="C00000"/>
                </a:solidFill>
              </a:rPr>
              <a:t>定不要接触地面。尽可能站在一个孤立的表面上。</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雷击抢救的方法。受雷击被烧伤或严重休克的人，身体并不带电，应马上让其躺下，扑灭身上的火，并对他进行抢救。若伤者已停止呼吸或心脏跳动，应迅速对其进行口对口人工呼吸和心脏按摩，在送医院的途中要继续进行心脏复苏的急救。</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5</a:t>
            </a:r>
            <a:r>
              <a:rPr lang="zh-CN" altLang="en-US" sz="2400" dirty="0">
                <a:solidFill>
                  <a:srgbClr val="C00000"/>
                </a:solidFill>
              </a:rPr>
              <a:t>、发现雷雨天气迅速到安全处所躲避，严禁在大树下、电杆旁躲避。</a:t>
            </a:r>
            <a:endParaRPr lang="zh-CN" altLang="en-US" sz="2400" dirty="0">
              <a:solidFill>
                <a:srgbClr val="C00000"/>
              </a:solidFill>
            </a:endParaRPr>
          </a:p>
        </p:txBody>
      </p:sp>
    </p:spTree>
  </p:cSld>
  <p:clrMapOvr>
    <a:masterClrMapping/>
  </p:clrMapOvr>
  <p:transition/>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29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829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8298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8298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（八）防止机械伤害和物体打击</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、严禁在运转设备的输煤皮带、给煤机、转动设备轴头、靠背轮及风轮处进行清擦工作；严禁用手摸齿轮、链条、轴头等转动部分，清扫齿轮、链条和皮带等转动部分要停止设备运行。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、在停运转动设备上从事检修维护工作，要严格执行工作票制度，必须切断电源、悬挂安全标志牌，并做好辅助制动措施。</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、所有转动设备的靠背轮、皮带机滚筒都有完整的防护设施；转动机器必须设置防护罩或遮拦，严禁在运行中折开。。</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、严禁在皮带栈桥、起吊孔、起吊物下部、建筑物附近、脚手架处通过或停留。</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、皮带机运转中，严禁在滚筒或皮带下部进行清扫卫生；不论皮带机是否在运转，严禁跨越皮带或从皮带下部钻过去。</a:t>
            </a:r>
            <a:endParaRPr lang="zh-CN" altLang="en-US" sz="2400" dirty="0">
              <a:solidFill>
                <a:srgbClr val="002060"/>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30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3012"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43013" name="Rectangle 3"/>
          <p:cNvSpPr>
            <a:spLocks noGrp="1"/>
          </p:cNvSpPr>
          <p:nvPr>
            <p:ph type="body" idx="4294967295"/>
          </p:nvPr>
        </p:nvSpPr>
        <p:spPr>
          <a:xfrm>
            <a:off x="1524000" y="1571625"/>
            <a:ext cx="8786813" cy="4714875"/>
          </a:xfrm>
          <a:ln/>
        </p:spPr>
        <p:txBody>
          <a:bodyPr vert="horz" wrap="square" anchor="t" anchorCtr="0"/>
          <a:p>
            <a:pPr>
              <a:buNone/>
            </a:pPr>
            <a:r>
              <a:rPr lang="zh-CN" altLang="en-US" sz="2800" b="1" dirty="0">
                <a:solidFill>
                  <a:srgbClr val="FF0000"/>
                </a:solidFill>
                <a:latin typeface="黑体" panose="02010609060101010101" pitchFamily="1" charset="-122"/>
                <a:ea typeface="黑体" panose="02010609060101010101" pitchFamily="1" charset="-122"/>
              </a:rPr>
              <a:t> </a:t>
            </a:r>
            <a:r>
              <a:rPr lang="en-US" altLang="zh-CN" sz="2800" b="1" dirty="0">
                <a:solidFill>
                  <a:srgbClr val="FF0000"/>
                </a:solidFill>
                <a:latin typeface="黑体" panose="02010609060101010101" pitchFamily="1" charset="-122"/>
                <a:ea typeface="黑体" panose="02010609060101010101" pitchFamily="1" charset="-122"/>
              </a:rPr>
              <a:t> </a:t>
            </a:r>
            <a:r>
              <a:rPr lang="en-US" altLang="zh-CN" sz="2400" b="1" dirty="0">
                <a:solidFill>
                  <a:srgbClr val="FF0000"/>
                </a:solidFill>
              </a:rPr>
              <a:t>13</a:t>
            </a:r>
            <a:r>
              <a:rPr lang="zh-CN" altLang="en-US" sz="2400" b="1" dirty="0">
                <a:solidFill>
                  <a:srgbClr val="FF0000"/>
                </a:solidFill>
              </a:rPr>
              <a:t>、风险预控管理的原则：</a:t>
            </a:r>
            <a:endParaRPr lang="zh-CN" altLang="en-US" sz="2400" dirty="0">
              <a:solidFill>
                <a:srgbClr val="FF0000"/>
              </a:solidFill>
            </a:endParaRPr>
          </a:p>
          <a:p>
            <a:pPr>
              <a:buNone/>
            </a:pPr>
            <a:r>
              <a:rPr lang="zh-CN" altLang="en-US" sz="2400" b="1" dirty="0">
                <a:solidFill>
                  <a:srgbClr val="FF0000"/>
                </a:solidFill>
              </a:rPr>
              <a:t>  （</a:t>
            </a:r>
            <a:r>
              <a:rPr lang="en-US" altLang="zh-CN" sz="2400" b="1" dirty="0">
                <a:solidFill>
                  <a:srgbClr val="FF0000"/>
                </a:solidFill>
              </a:rPr>
              <a:t>1</a:t>
            </a:r>
            <a:r>
              <a:rPr lang="zh-CN" altLang="en-US" sz="2400" b="1" dirty="0">
                <a:solidFill>
                  <a:srgbClr val="FF0000"/>
                </a:solidFill>
              </a:rPr>
              <a:t>）全过程管理原则</a:t>
            </a:r>
            <a:r>
              <a:rPr lang="zh-CN" altLang="en-US" sz="2400" dirty="0">
                <a:solidFill>
                  <a:srgbClr val="FF0000"/>
                </a:solidFill>
              </a:rPr>
              <a:t>。体现对规范人员行为、提高设备健康水平、改善生产环境和严格工作流程的全过程管理。</a:t>
            </a:r>
            <a:endParaRPr lang="zh-CN" altLang="en-US" sz="2400" dirty="0">
              <a:solidFill>
                <a:srgbClr val="FF0000"/>
              </a:solidFill>
            </a:endParaRPr>
          </a:p>
          <a:p>
            <a:pPr>
              <a:buNone/>
            </a:pPr>
            <a:r>
              <a:rPr lang="zh-CN" altLang="en-US" sz="2400" b="1" dirty="0">
                <a:solidFill>
                  <a:srgbClr val="FF0000"/>
                </a:solidFill>
              </a:rPr>
              <a:t>  （</a:t>
            </a:r>
            <a:r>
              <a:rPr lang="en-US" altLang="zh-CN" sz="2400" b="1" dirty="0">
                <a:solidFill>
                  <a:srgbClr val="FF0000"/>
                </a:solidFill>
              </a:rPr>
              <a:t>2</a:t>
            </a:r>
            <a:r>
              <a:rPr lang="zh-CN" altLang="en-US" sz="2400" b="1" dirty="0">
                <a:solidFill>
                  <a:srgbClr val="FF0000"/>
                </a:solidFill>
              </a:rPr>
              <a:t>）实事求是的原则</a:t>
            </a:r>
            <a:r>
              <a:rPr lang="zh-CN" altLang="en-US" sz="2400" dirty="0">
                <a:solidFill>
                  <a:srgbClr val="FF0000"/>
                </a:solidFill>
              </a:rPr>
              <a:t>。围绕生产实际，自上而下的进行，做到横向到边、纵向到底。结合</a:t>
            </a:r>
            <a:r>
              <a:rPr lang="zh-CN" altLang="en-US" sz="2400" dirty="0">
                <a:solidFill>
                  <a:srgbClr val="FF0000"/>
                </a:solidFill>
              </a:rPr>
              <a:t>实际制定相应的防范措施。</a:t>
            </a:r>
            <a:endParaRPr lang="zh-CN" altLang="en-US" sz="2400" dirty="0">
              <a:solidFill>
                <a:srgbClr val="FF0000"/>
              </a:solidFill>
            </a:endParaRPr>
          </a:p>
          <a:p>
            <a:pPr>
              <a:buNone/>
            </a:pPr>
            <a:r>
              <a:rPr lang="zh-CN" altLang="en-US" sz="2400" b="1" dirty="0">
                <a:solidFill>
                  <a:srgbClr val="FF0000"/>
                </a:solidFill>
              </a:rPr>
              <a:t>  （</a:t>
            </a:r>
            <a:r>
              <a:rPr lang="en-US" altLang="zh-CN" sz="2400" b="1" dirty="0">
                <a:solidFill>
                  <a:srgbClr val="FF0000"/>
                </a:solidFill>
              </a:rPr>
              <a:t>3</a:t>
            </a:r>
            <a:r>
              <a:rPr lang="zh-CN" altLang="en-US" sz="2400" b="1" dirty="0">
                <a:solidFill>
                  <a:srgbClr val="FF0000"/>
                </a:solidFill>
              </a:rPr>
              <a:t>）定量分析和评价的原则</a:t>
            </a:r>
            <a:r>
              <a:rPr lang="zh-CN" altLang="en-US" sz="2400" dirty="0">
                <a:solidFill>
                  <a:srgbClr val="FF0000"/>
                </a:solidFill>
              </a:rPr>
              <a:t>。采用科学的分析方法，既要定性分析，更要定量分析，以定量分析为主。</a:t>
            </a:r>
            <a:endParaRPr lang="zh-CN" altLang="en-US" sz="2400" dirty="0">
              <a:solidFill>
                <a:srgbClr val="FF0000"/>
              </a:solidFill>
            </a:endParaRPr>
          </a:p>
          <a:p>
            <a:pPr>
              <a:buNone/>
            </a:pPr>
            <a:r>
              <a:rPr lang="zh-CN" altLang="en-US" sz="2400" b="1" dirty="0">
                <a:solidFill>
                  <a:srgbClr val="FF0000"/>
                </a:solidFill>
              </a:rPr>
              <a:t> （</a:t>
            </a:r>
            <a:r>
              <a:rPr lang="en-US" altLang="zh-CN" sz="2400" b="1" dirty="0">
                <a:solidFill>
                  <a:srgbClr val="FF0000"/>
                </a:solidFill>
              </a:rPr>
              <a:t>4</a:t>
            </a:r>
            <a:r>
              <a:rPr lang="zh-CN" altLang="en-US" sz="2400" b="1" dirty="0">
                <a:solidFill>
                  <a:srgbClr val="FF0000"/>
                </a:solidFill>
              </a:rPr>
              <a:t>）与生产管理紧密结合的原则</a:t>
            </a:r>
            <a:r>
              <a:rPr lang="zh-CN" altLang="en-US" sz="2400" dirty="0">
                <a:solidFill>
                  <a:srgbClr val="FF0000"/>
                </a:solidFill>
              </a:rPr>
              <a:t>。定期对生产中的系统、设备和作业环境进行风险识别、危险点分析以及制定控制措施，风险管理过程的控制应作为生产安全保障体系的重要内容。</a:t>
            </a:r>
            <a:endParaRPr lang="zh-CN" altLang="en-US" sz="2400" dirty="0">
              <a:solidFill>
                <a:srgbClr val="FF0000"/>
              </a:solidFill>
            </a:endParaRPr>
          </a:p>
          <a:p>
            <a:pPr>
              <a:buNone/>
            </a:pPr>
            <a:r>
              <a:rPr lang="zh-CN" altLang="en-US" sz="2400" b="1" dirty="0">
                <a:solidFill>
                  <a:srgbClr val="FF0000"/>
                </a:solidFill>
              </a:rPr>
              <a:t> （</a:t>
            </a:r>
            <a:r>
              <a:rPr lang="en-US" altLang="zh-CN" sz="2400" b="1" dirty="0">
                <a:solidFill>
                  <a:srgbClr val="FF0000"/>
                </a:solidFill>
              </a:rPr>
              <a:t>5</a:t>
            </a:r>
            <a:r>
              <a:rPr lang="zh-CN" altLang="en-US" sz="2400" b="1" dirty="0">
                <a:solidFill>
                  <a:srgbClr val="FF0000"/>
                </a:solidFill>
              </a:rPr>
              <a:t>）持续改进的原则</a:t>
            </a:r>
            <a:r>
              <a:rPr lang="zh-CN" altLang="en-US" sz="2400" dirty="0">
                <a:solidFill>
                  <a:srgbClr val="FF0000"/>
                </a:solidFill>
              </a:rPr>
              <a:t>。定期对风险管理过程进行监督和评价，与安全检查和安全性评价相结合，发现问题，持续改进。</a:t>
            </a:r>
            <a:endParaRPr lang="zh-CN" altLang="en-US" sz="2400" dirty="0">
              <a:solidFill>
                <a:srgbClr val="FF0000"/>
              </a:solidFill>
            </a:endParaRPr>
          </a:p>
          <a:p>
            <a:pPr>
              <a:buNone/>
            </a:pPr>
            <a:endParaRPr lang="zh-CN" altLang="en-US" sz="2400" dirty="0">
              <a:solidFill>
                <a:srgbClr val="0070C0"/>
              </a:solidFill>
            </a:endParaRPr>
          </a:p>
          <a:p>
            <a:pPr>
              <a:buNone/>
            </a:pPr>
            <a:endParaRPr lang="zh-CN" altLang="en-US" sz="2400" b="1" dirty="0">
              <a:solidFill>
                <a:srgbClr val="0070C0"/>
              </a:solidFill>
            </a:endParaRPr>
          </a:p>
          <a:p>
            <a:pPr>
              <a:buNone/>
            </a:pPr>
            <a:endParaRPr lang="zh-CN" altLang="en-US" sz="2400" dirty="0">
              <a:solidFill>
                <a:srgbClr val="C0000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40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840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8400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8400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400" dirty="0">
                <a:solidFill>
                  <a:srgbClr val="002060"/>
                </a:solidFill>
              </a:rPr>
              <a:t>6</a:t>
            </a:r>
            <a:r>
              <a:rPr lang="zh-CN" altLang="en-US" sz="2400" dirty="0">
                <a:solidFill>
                  <a:srgbClr val="002060"/>
                </a:solidFill>
              </a:rPr>
              <a:t>、加强高处作业和交叉作业的管理，防止杂物从高空掉下，严禁从建筑物顶部、线路杆塔上及其它高处往下扔零部件、杂物等，应用工具袋、吊笼等调运。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7</a:t>
            </a:r>
            <a:r>
              <a:rPr lang="zh-CN" altLang="en-US" sz="2400" dirty="0">
                <a:solidFill>
                  <a:srgbClr val="002060"/>
                </a:solidFill>
              </a:rPr>
              <a:t>、电动、气动设备检修，必须切断电源、气源，并从控制回路或机械设备上采取防止误启动和转动的措施；转动设备启动，必须检查。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8</a:t>
            </a:r>
            <a:r>
              <a:rPr lang="zh-CN" altLang="en-US" sz="2400" dirty="0">
                <a:solidFill>
                  <a:srgbClr val="002060"/>
                </a:solidFill>
              </a:rPr>
              <a:t>、施工中应尽量减少立体交叉作业。无法错开的垂直交叉作业，层间必须搭设严密、牢固的防护隔离设施。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9</a:t>
            </a:r>
            <a:r>
              <a:rPr lang="zh-CN" altLang="en-US" sz="2400" dirty="0">
                <a:solidFill>
                  <a:srgbClr val="002060"/>
                </a:solidFill>
              </a:rPr>
              <a:t>、严禁在升降口、起吊孔外堆放物品及杂物或抛扔杂物。各运转层的杂物均应从电梯运输到</a:t>
            </a:r>
            <a:r>
              <a:rPr lang="en-US" altLang="zh-CN" sz="2400" dirty="0">
                <a:solidFill>
                  <a:srgbClr val="002060"/>
                </a:solidFill>
              </a:rPr>
              <a:t>0</a:t>
            </a:r>
            <a:r>
              <a:rPr lang="zh-CN" altLang="en-US" sz="2400" dirty="0">
                <a:solidFill>
                  <a:srgbClr val="002060"/>
                </a:solidFill>
              </a:rPr>
              <a:t>米，所有升降孔应设挂标志牌。</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10</a:t>
            </a:r>
            <a:r>
              <a:rPr lang="zh-CN" altLang="en-US" sz="2400" dirty="0">
                <a:solidFill>
                  <a:srgbClr val="002060"/>
                </a:solidFill>
              </a:rPr>
              <a:t>、加强高处作业和交叉作业管理，防止杂物掉下或随意从高处扔小件，严禁不带安全帽进入生产区域。</a:t>
            </a:r>
            <a:endParaRPr lang="zh-CN" altLang="en-US" sz="2400" dirty="0">
              <a:solidFill>
                <a:srgbClr val="002060"/>
              </a:solidFill>
            </a:endParaRPr>
          </a:p>
        </p:txBody>
      </p:sp>
    </p:spTree>
  </p:cSld>
  <p:clrMapOvr>
    <a:masterClrMapping/>
  </p:clrMapOvr>
  <p:transition/>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50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850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8502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8502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C00000"/>
                </a:solidFill>
              </a:rPr>
              <a:t>（九）防止烧烫伤</a:t>
            </a:r>
            <a:r>
              <a:rPr lang="zh-CN" altLang="en-US" sz="2400" dirty="0">
                <a:solidFill>
                  <a:srgbClr val="C00000"/>
                </a:solidFill>
              </a:rPr>
              <a:t>、</a:t>
            </a:r>
            <a:r>
              <a:rPr lang="zh-CN" altLang="en-US" sz="2400" b="1" dirty="0">
                <a:solidFill>
                  <a:srgbClr val="C00000"/>
                </a:solidFill>
              </a:rPr>
              <a:t>中毒、窒息伤害</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、严禁在运行中的水位计、安全门、排汽门、防爆门、高温管道上或附近长时间停留；严禁在运行中热力设备附近值班休息等；</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、锅炉运行中，严禁在本体人孔、看火孔、防爆门、除尘器人孔处从事检修维护或保温工作；观察焦炉看火时要防止烫伤；</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、热力设备的疏水扩容器、热水井、疏水箱、地沟等处安全设施必须保持完好，有安全警告标志，有防止烧烫伤的措施；</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、进入热力设备内部、地下沟道、高温容器内，必须采取防止烧烫伤的措施；</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、严禁用汽油清洗设备零部件；汽油不能装在敞口的油盘中，要装在密闭的容器内；油棉纱放在铁箱内定期清理；</a:t>
            </a:r>
            <a:endParaRPr lang="zh-CN" altLang="en-US" sz="2400" dirty="0">
              <a:solidFill>
                <a:srgbClr val="C00000"/>
              </a:solidFill>
            </a:endParaRPr>
          </a:p>
        </p:txBody>
      </p:sp>
    </p:spTree>
  </p:cSld>
  <p:clrMapOvr>
    <a:masterClrMapping/>
  </p:clrMapOvr>
  <p:transition/>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60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860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8605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8605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C00000"/>
                </a:solidFill>
              </a:rPr>
              <a:t>6</a:t>
            </a:r>
            <a:r>
              <a:rPr lang="zh-CN" altLang="en-US" sz="2400" dirty="0">
                <a:solidFill>
                  <a:srgbClr val="C00000"/>
                </a:solidFill>
              </a:rPr>
              <a:t>、进入热力设备内部、地下沟道、高温容器内、煤仓及焦炉焦炉内，必须采取防止中毒窒息的防护措施。</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7</a:t>
            </a:r>
            <a:r>
              <a:rPr lang="zh-CN" altLang="en-US" sz="2400" dirty="0">
                <a:solidFill>
                  <a:srgbClr val="C00000"/>
                </a:solidFill>
              </a:rPr>
              <a:t>、完善锅炉</a:t>
            </a:r>
            <a:r>
              <a:rPr lang="en-US" altLang="zh-CN" sz="2400" dirty="0">
                <a:solidFill>
                  <a:srgbClr val="C00000"/>
                </a:solidFill>
              </a:rPr>
              <a:t>0</a:t>
            </a:r>
            <a:r>
              <a:rPr lang="zh-CN" altLang="en-US" sz="2400" dirty="0">
                <a:solidFill>
                  <a:srgbClr val="C00000"/>
                </a:solidFill>
              </a:rPr>
              <a:t>米捞渣杌处安全警告标志，锅炉运行中严禁在锅炉冷灰斗处工作。</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8</a:t>
            </a:r>
            <a:r>
              <a:rPr lang="zh-CN" altLang="en-US" sz="2400" dirty="0">
                <a:solidFill>
                  <a:srgbClr val="C00000"/>
                </a:solidFill>
              </a:rPr>
              <a:t>、各有关单位要对在炉本体、炉顶、除氧器顶部及汽机疏水容器和加热器附近工作的运行人员、检修人员、清扫工和保温队民工进行安全忠告和自我防护知识的教育，防止发生烧烫伤或其它伤害事故。</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9</a:t>
            </a:r>
            <a:r>
              <a:rPr lang="zh-CN" altLang="en-US" sz="2400" dirty="0">
                <a:solidFill>
                  <a:srgbClr val="C00000"/>
                </a:solidFill>
              </a:rPr>
              <a:t>、进入</a:t>
            </a:r>
            <a:r>
              <a:rPr lang="en-US" altLang="zh-CN" sz="2400" dirty="0">
                <a:solidFill>
                  <a:srgbClr val="C00000"/>
                </a:solidFill>
              </a:rPr>
              <a:t>6FS</a:t>
            </a:r>
            <a:r>
              <a:rPr lang="zh-CN" altLang="en-US" sz="2400" dirty="0">
                <a:solidFill>
                  <a:srgbClr val="C00000"/>
                </a:solidFill>
              </a:rPr>
              <a:t>组合电器室检查或进行检修维护时，应先打开通风装置，然后才能进入室内。</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10</a:t>
            </a:r>
            <a:r>
              <a:rPr lang="zh-CN" altLang="en-US" sz="2400" dirty="0">
                <a:solidFill>
                  <a:srgbClr val="C00000"/>
                </a:solidFill>
              </a:rPr>
              <a:t>、不准一人从事</a:t>
            </a:r>
            <a:r>
              <a:rPr lang="en-US" altLang="zh-CN" sz="2400" dirty="0">
                <a:solidFill>
                  <a:srgbClr val="C00000"/>
                </a:solidFill>
              </a:rPr>
              <a:t>6FS</a:t>
            </a:r>
            <a:r>
              <a:rPr lang="zh-CN" altLang="en-US" sz="2400" dirty="0">
                <a:solidFill>
                  <a:srgbClr val="C00000"/>
                </a:solidFill>
              </a:rPr>
              <a:t>组合电器检修工作，工作人员不准在</a:t>
            </a:r>
            <a:r>
              <a:rPr lang="en-US" altLang="zh-CN" sz="2400" dirty="0">
                <a:solidFill>
                  <a:srgbClr val="C00000"/>
                </a:solidFill>
              </a:rPr>
              <a:t>6FS</a:t>
            </a:r>
            <a:r>
              <a:rPr lang="zh-CN" altLang="en-US" sz="2400" dirty="0">
                <a:solidFill>
                  <a:srgbClr val="C00000"/>
                </a:solidFill>
              </a:rPr>
              <a:t>设备防暴膜附近停留。</a:t>
            </a:r>
            <a:endParaRPr lang="zh-CN" altLang="en-US" sz="2400" dirty="0">
              <a:solidFill>
                <a:srgbClr val="C00000"/>
              </a:solidFill>
            </a:endParaRPr>
          </a:p>
        </p:txBody>
      </p:sp>
    </p:spTree>
  </p:cSld>
  <p:clrMapOvr>
    <a:masterClrMapping/>
  </p:clrMapOvr>
  <p:transition/>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70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870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8707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8707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C00000"/>
                </a:solidFill>
              </a:rPr>
              <a:t>11</a:t>
            </a:r>
            <a:r>
              <a:rPr lang="zh-CN" altLang="en-US" sz="2400" dirty="0">
                <a:solidFill>
                  <a:srgbClr val="C00000"/>
                </a:solidFill>
              </a:rPr>
              <a:t>、设备解体前，必须对</a:t>
            </a:r>
            <a:r>
              <a:rPr lang="en-US" altLang="zh-CN" sz="2400" dirty="0">
                <a:solidFill>
                  <a:srgbClr val="C00000"/>
                </a:solidFill>
              </a:rPr>
              <a:t>6FS</a:t>
            </a:r>
            <a:r>
              <a:rPr lang="zh-CN" altLang="en-US" sz="2400" dirty="0">
                <a:solidFill>
                  <a:srgbClr val="C00000"/>
                </a:solidFill>
              </a:rPr>
              <a:t>气体进行检验根据有毒气体的含量，采取安全防护措施，检修人员需着防护服并根据需要佩戴防毒面具。打开设备封盖后，检修人员应暂离现场</a:t>
            </a:r>
            <a:r>
              <a:rPr lang="en-US" altLang="zh-CN" sz="2400" dirty="0">
                <a:solidFill>
                  <a:srgbClr val="C00000"/>
                </a:solidFill>
              </a:rPr>
              <a:t>30</a:t>
            </a:r>
            <a:r>
              <a:rPr lang="zh-CN" altLang="en-US" sz="2400" dirty="0">
                <a:solidFill>
                  <a:srgbClr val="C00000"/>
                </a:solidFill>
              </a:rPr>
              <a:t>分钟。取出吸附剂和清除风尘时，检修人员应戴防毒面具和防护手套。</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12</a:t>
            </a:r>
            <a:r>
              <a:rPr lang="zh-CN" altLang="en-US" sz="2400" dirty="0">
                <a:solidFill>
                  <a:srgbClr val="C00000"/>
                </a:solidFill>
              </a:rPr>
              <a:t>、设备内的</a:t>
            </a:r>
            <a:r>
              <a:rPr lang="en-US" altLang="zh-CN" sz="2400" dirty="0">
                <a:solidFill>
                  <a:srgbClr val="C00000"/>
                </a:solidFill>
              </a:rPr>
              <a:t>6FS</a:t>
            </a:r>
            <a:r>
              <a:rPr lang="zh-CN" altLang="en-US" sz="2400" dirty="0">
                <a:solidFill>
                  <a:srgbClr val="C00000"/>
                </a:solidFill>
              </a:rPr>
              <a:t>气体不得向大气排放，应采用净化装置回收，经处理合格后方准使用。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13</a:t>
            </a:r>
            <a:r>
              <a:rPr lang="zh-CN" altLang="en-US" sz="2400" dirty="0">
                <a:solidFill>
                  <a:srgbClr val="C00000"/>
                </a:solidFill>
              </a:rPr>
              <a:t>、进行气体采样和处理一般渗漏时要戴防毒面具并进行通风。</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14</a:t>
            </a:r>
            <a:r>
              <a:rPr lang="zh-CN" altLang="en-US" sz="2400" dirty="0">
                <a:solidFill>
                  <a:srgbClr val="C00000"/>
                </a:solidFill>
              </a:rPr>
              <a:t>、进入变压器箱体前作业先通风，工作人员轮换工作并由专人监护。</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 </a:t>
            </a:r>
            <a:r>
              <a:rPr lang="zh-CN" altLang="en-US" sz="2400" dirty="0">
                <a:solidFill>
                  <a:srgbClr val="C00000"/>
                </a:solidFill>
              </a:rPr>
              <a:t> </a:t>
            </a:r>
            <a:r>
              <a:rPr lang="en-US" altLang="zh-CN" sz="2400" dirty="0">
                <a:solidFill>
                  <a:srgbClr val="C00000"/>
                </a:solidFill>
              </a:rPr>
              <a:t> 15</a:t>
            </a:r>
            <a:r>
              <a:rPr lang="zh-CN" altLang="en-US" sz="2400" dirty="0">
                <a:solidFill>
                  <a:srgbClr val="C00000"/>
                </a:solidFill>
              </a:rPr>
              <a:t>、进入电缆沟前排除井内浊气，必须由二人以上进行工作。</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16</a:t>
            </a:r>
            <a:r>
              <a:rPr lang="zh-CN" altLang="en-US" sz="2400" dirty="0">
                <a:solidFill>
                  <a:srgbClr val="C00000"/>
                </a:solidFill>
              </a:rPr>
              <a:t>、进入有限空间作业，工作前必须检查落实安全措施。</a:t>
            </a:r>
            <a:endParaRPr lang="zh-CN" altLang="en-US" sz="2400" dirty="0">
              <a:solidFill>
                <a:srgbClr val="C00000"/>
              </a:solidFill>
            </a:endParaRPr>
          </a:p>
        </p:txBody>
      </p:sp>
    </p:spTree>
  </p:cSld>
  <p:clrMapOvr>
    <a:masterClrMapping/>
  </p:clrMapOvr>
  <p:transition/>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80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880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8810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8810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（十）防止起重和车辆伤害</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、起重工和司机必须经过专门训练，并经考试合格取得相应的资格证后方可担任；起重作业必须统一指挥和专人监护，起重作业指挥信号应符合</a:t>
            </a:r>
            <a:r>
              <a:rPr lang="en-US" altLang="zh-CN" sz="2400" dirty="0">
                <a:solidFill>
                  <a:srgbClr val="002060"/>
                </a:solidFill>
              </a:rPr>
              <a:t>GB5082</a:t>
            </a:r>
            <a:r>
              <a:rPr lang="zh-CN" altLang="en-US" sz="2400" dirty="0">
                <a:solidFill>
                  <a:srgbClr val="002060"/>
                </a:solidFill>
              </a:rPr>
              <a:t>《起重作业指挥信号标准</a:t>
            </a:r>
            <a:r>
              <a:rPr lang="zh-CN" altLang="en-US" sz="2400" dirty="0">
                <a:solidFill>
                  <a:srgbClr val="002060"/>
                </a:solidFill>
              </a:rPr>
              <a:t>》的规定。</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、起重设备应有可靠的安全装置，发现起重设备有缺陷严禁使用；吨位不清不吊，埋在地下的物件不吊，带棱角快口未垫好不吊，氧气瓶、乙炔发生器等具有爆炸性物不吊，行车司机要执行“十不吊”的规定。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、起吊重物时，严禁使用机动车辆牵引起吊重物，严禁超名牌起吊，严禁人员随同起重物起吊升降；起吊时重物下严禁站人。</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、在建筑物上固定起吊的滑轮，支点必须牢固可靠，必须有可靠的闭锁装置；禁止违章起吊作业。</a:t>
            </a:r>
            <a:endParaRPr lang="zh-CN" altLang="en-US" sz="2400" dirty="0">
              <a:solidFill>
                <a:srgbClr val="002060"/>
              </a:solidFill>
            </a:endParaRPr>
          </a:p>
        </p:txBody>
      </p:sp>
    </p:spTree>
  </p:cSld>
  <p:clrMapOvr>
    <a:masterClrMapping/>
  </p:clrMapOvr>
  <p:transition/>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891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8912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8912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a:t>
            </a:r>
            <a:r>
              <a:rPr lang="en-US" altLang="zh-CN" sz="2400" dirty="0">
                <a:solidFill>
                  <a:srgbClr val="002060"/>
                </a:solidFill>
              </a:rPr>
              <a:t>5</a:t>
            </a:r>
            <a:r>
              <a:rPr lang="zh-CN" altLang="en-US" sz="2400" dirty="0">
                <a:solidFill>
                  <a:srgbClr val="002060"/>
                </a:solidFill>
              </a:rPr>
              <a:t>、钢丝绳等起重工器具符合荷载要求；起吊重物捆绑牢固；起吊速度平稳；起重臂下和起吊物件下严禁通行和停留；起吊中物件平稳，起吊速度均匀，防止摆动；汽车吊四架脚架支在牢固地面或枕木上且在水平位置工作；物件捆绑牢固平稳，对大的和不规则物件应系以牢固的挂绳；每一次作业的第一钩或起重量达到额定起吊重量的</a:t>
            </a:r>
            <a:r>
              <a:rPr lang="en-US" altLang="zh-CN" sz="2400" dirty="0">
                <a:solidFill>
                  <a:srgbClr val="002060"/>
                </a:solidFill>
              </a:rPr>
              <a:t>80</a:t>
            </a:r>
            <a:r>
              <a:rPr lang="zh-CN" altLang="en-US" sz="2400" dirty="0">
                <a:solidFill>
                  <a:srgbClr val="002060"/>
                </a:solidFill>
              </a:rPr>
              <a:t>％时，必须试刹车。</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6</a:t>
            </a:r>
            <a:r>
              <a:rPr lang="zh-CN" altLang="en-US" sz="2400" dirty="0">
                <a:solidFill>
                  <a:srgbClr val="002060"/>
                </a:solidFill>
              </a:rPr>
              <a:t>、作业中，固定一名有司机经验、并经信号考试合格的起重工担任信号员，行车司相机只听从信号员指挥，其他任何人员不得干预。</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7</a:t>
            </a:r>
            <a:r>
              <a:rPr lang="zh-CN" altLang="en-US" sz="2400" dirty="0">
                <a:solidFill>
                  <a:srgbClr val="002060"/>
                </a:solidFill>
              </a:rPr>
              <a:t>、起吊过程中，重物超过人体膝盖部位时，严禁用手直接触摸起吊重物。必要时使用牵引绳和推拉钩。</a:t>
            </a:r>
            <a:endParaRPr lang="zh-CN" altLang="en-US" sz="2400" dirty="0">
              <a:solidFill>
                <a:srgbClr val="002060"/>
              </a:solidFill>
            </a:endParaRPr>
          </a:p>
        </p:txBody>
      </p:sp>
    </p:spTree>
  </p:cSld>
  <p:clrMapOvr>
    <a:masterClrMapping/>
  </p:clrMapOvr>
  <p:transition/>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01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901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9014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9014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002060"/>
                </a:solidFill>
              </a:rPr>
              <a:t>8</a:t>
            </a:r>
            <a:r>
              <a:rPr lang="zh-CN" altLang="en-US" sz="2400" dirty="0">
                <a:solidFill>
                  <a:srgbClr val="002060"/>
                </a:solidFill>
              </a:rPr>
              <a:t>、建立健全交通安全管理机构，按照“谁主管、谁负责”的原则，对本单位所有的车辆加强管理，不符合要求的车辆必须进行封存；交通安全应与安全生产同布置、同考核、同奖惩。</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9</a:t>
            </a:r>
            <a:r>
              <a:rPr lang="zh-CN" altLang="en-US" sz="2400" dirty="0">
                <a:solidFill>
                  <a:srgbClr val="002060"/>
                </a:solidFill>
              </a:rPr>
              <a:t>、加强对驾驶员的管理，驾驶人员必须经过专门训练，并经考试合格取得上岗证（准驾证）；定期组织驾驶员进行安全技术培训，提高驾驶员的安全行车意识和驾驶技术水平，对考试、考核不合格或经常违章肇事的司机，不准从事驾驶员工作。</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10</a:t>
            </a:r>
            <a:r>
              <a:rPr lang="zh-CN" altLang="en-US" sz="2400" dirty="0">
                <a:solidFill>
                  <a:srgbClr val="002060"/>
                </a:solidFill>
              </a:rPr>
              <a:t>、在发电厂内的车辆速度应有明确的限制，进入发电厂的车辆必须控制速度，在场区车辆不能超速行使、不能占道行使、不能曲线行使、不能违章驾驶。</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11</a:t>
            </a:r>
            <a:r>
              <a:rPr lang="zh-CN" altLang="en-US" sz="2400" dirty="0">
                <a:solidFill>
                  <a:srgbClr val="002060"/>
                </a:solidFill>
              </a:rPr>
              <a:t>、车辆的安全装置必须完善可靠，严禁带缺陷行驶；各种车辆的技术状况必须符合国家规定，安全装置完善可靠。</a:t>
            </a:r>
            <a:endParaRPr lang="zh-CN" altLang="en-US" sz="2400" dirty="0">
              <a:solidFill>
                <a:srgbClr val="002060"/>
              </a:solidFill>
            </a:endParaRPr>
          </a:p>
        </p:txBody>
      </p:sp>
    </p:spTree>
  </p:cSld>
  <p:clrMapOvr>
    <a:masterClrMapping/>
  </p:clrMapOvr>
  <p:transition/>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11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911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9117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9117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002060"/>
                </a:solidFill>
              </a:rPr>
              <a:t>12</a:t>
            </a:r>
            <a:r>
              <a:rPr lang="zh-CN" altLang="en-US" sz="2400" dirty="0">
                <a:solidFill>
                  <a:srgbClr val="002060"/>
                </a:solidFill>
              </a:rPr>
              <a:t>、汽车行驶时，随车装卸人员必须坐在安全的位置上，严禁坐在车厢侧板上、驾驶室顶板上或驾驶室与货物之间，严禁站在踏板上；在装运整体重物时，严禁人货混载；厂内特种车辆，除规定座位外，不得搭乘。</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13</a:t>
            </a:r>
            <a:r>
              <a:rPr lang="zh-CN" altLang="en-US" sz="2400" dirty="0">
                <a:solidFill>
                  <a:srgbClr val="002060"/>
                </a:solidFill>
              </a:rPr>
              <a:t>、建立健全交通安全监督、考核、保障制约机制，必须实行“准驾证”制度。无本企业准驾证人员，严禁驾驶本企业车辆。</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14</a:t>
            </a:r>
            <a:r>
              <a:rPr lang="zh-CN" altLang="en-US" sz="2400" dirty="0">
                <a:solidFill>
                  <a:srgbClr val="002060"/>
                </a:solidFill>
              </a:rPr>
              <a:t>、公司及部门领导，必须要经常督促检查所属单位车船交通安全情况，把车船交通安全作为重要工作纳入议事日程，并及时总结，解决存在的问题，严肃查处事故责任者。</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15</a:t>
            </a:r>
            <a:r>
              <a:rPr lang="zh-CN" altLang="en-US" sz="2400" dirty="0">
                <a:solidFill>
                  <a:srgbClr val="002060"/>
                </a:solidFill>
              </a:rPr>
              <a:t>、必须认真执行国家交通法规，建立健全本企业车船交通管理制度，严密安全管理措施，做到监督、检查、考核工作到位，保障行驶安全。</a:t>
            </a:r>
            <a:endParaRPr lang="zh-CN" altLang="en-US" sz="2400" dirty="0">
              <a:solidFill>
                <a:srgbClr val="002060"/>
              </a:solidFill>
            </a:endParaRPr>
          </a:p>
          <a:p>
            <a:endParaRPr lang="zh-CN" altLang="en-US" sz="2400" dirty="0">
              <a:solidFill>
                <a:srgbClr val="002060"/>
              </a:solidFill>
            </a:endParaRPr>
          </a:p>
        </p:txBody>
      </p:sp>
    </p:spTree>
  </p:cSld>
  <p:clrMapOvr>
    <a:masterClrMapping/>
  </p:clrMapOvr>
  <p:transition/>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21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921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9219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9219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002060"/>
                </a:solidFill>
              </a:rPr>
              <a:t>16</a:t>
            </a:r>
            <a:r>
              <a:rPr lang="zh-CN" altLang="en-US" sz="2400" dirty="0">
                <a:solidFill>
                  <a:srgbClr val="002060"/>
                </a:solidFill>
              </a:rPr>
              <a:t>、严禁酒后驾车，私自驾车，无证驾车，疲劳驾驶，超速行驶，超载行驶。严禁领导干部迫使驾驶员违章驾车。</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17</a:t>
            </a:r>
            <a:r>
              <a:rPr lang="zh-CN" altLang="en-US" sz="2400" dirty="0">
                <a:solidFill>
                  <a:srgbClr val="002060"/>
                </a:solidFill>
              </a:rPr>
              <a:t>、各种车辆和起重设备和升降车在架空高压线附近作业时，必须划定明确的作业范围，并设专人监护。</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18</a:t>
            </a:r>
            <a:r>
              <a:rPr lang="zh-CN" altLang="en-US" sz="2400" dirty="0">
                <a:solidFill>
                  <a:srgbClr val="002060"/>
                </a:solidFill>
              </a:rPr>
              <a:t>、司机必须熟知《</a:t>
            </a:r>
            <a:r>
              <a:rPr lang="zh-CN" altLang="en-US" sz="2400" dirty="0">
                <a:solidFill>
                  <a:srgbClr val="002060"/>
                </a:solidFill>
              </a:rPr>
              <a:t>中华人民共和国道路交通安全法》中的相关条款。</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19</a:t>
            </a:r>
            <a:r>
              <a:rPr lang="zh-CN" altLang="en-US" sz="2400" dirty="0">
                <a:solidFill>
                  <a:srgbClr val="002060"/>
                </a:solidFill>
              </a:rPr>
              <a:t>、职工通勤车司机载客行驶时，要特别注意道路安全标志，严禁超速、违章超车。遇有乘客上、下车时，坚持停车开门、关门起步的原则。</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20</a:t>
            </a:r>
            <a:r>
              <a:rPr lang="zh-CN" altLang="en-US" sz="2400" dirty="0">
                <a:solidFill>
                  <a:srgbClr val="002060"/>
                </a:solidFill>
              </a:rPr>
              <a:t>、骑摩托车上下班必须戴头盔或安全帽，不能酒后驾驶、超速行使、占道行使、违章驾驶、更不能违章带人。</a:t>
            </a:r>
            <a:endParaRPr lang="zh-CN" altLang="en-US" sz="2400" dirty="0">
              <a:solidFill>
                <a:srgbClr val="002060"/>
              </a:solidFill>
            </a:endParaRPr>
          </a:p>
        </p:txBody>
      </p:sp>
    </p:spTree>
  </p:cSld>
  <p:clrMapOvr>
    <a:masterClrMapping/>
  </p:clrMapOvr>
  <p:transition/>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32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932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9322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9322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（十）人身伤害紧急救护措施</a:t>
            </a:r>
            <a:endParaRPr lang="zh-CN" altLang="en-US" sz="2400" dirty="0">
              <a:solidFill>
                <a:srgbClr val="C00000"/>
              </a:solidFill>
            </a:endParaRPr>
          </a:p>
          <a:p>
            <a:pPr>
              <a:buNone/>
            </a:pPr>
            <a:r>
              <a:rPr lang="zh-CN" altLang="en-US" sz="2400" dirty="0">
                <a:solidFill>
                  <a:srgbClr val="C00000"/>
                </a:solidFill>
              </a:rPr>
              <a:t>        当发生人身伤害时，应根据不同的伤害，如高空摔跌、机械伤害、触电伤害、物体打击及起重伤害、灼烫伤害、火灾伤害、交通伤害、淹溺伤害、窒息伤害、高温中暑、冻伤等，采用“三快”（即：快抢、快救、快送）不同的救护措施进行科学救护和急救。</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紧急救治原则。应急救护人员应达到“沉着大胆，细心负责、分清轻、重、缓、急，果断实施急救方法，先处理重伤害者、再处理较轻伤害者，在同一伤害者中，先救治生命，再处理局部，观察现场环境，确保自己及伤害者安全；充分运用现场可支配的人力、物力来协助急救”。</a:t>
            </a:r>
            <a:endParaRPr lang="zh-CN" altLang="en-US" sz="2400" dirty="0">
              <a:solidFill>
                <a:srgbClr val="C00000"/>
              </a:solidFil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40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4036"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44037" name="Rectangle 3"/>
          <p:cNvSpPr>
            <a:spLocks noGrp="1"/>
          </p:cNvSpPr>
          <p:nvPr>
            <p:ph type="body" idx="4294967295"/>
          </p:nvPr>
        </p:nvSpPr>
        <p:spPr>
          <a:xfrm>
            <a:off x="1524000" y="1571625"/>
            <a:ext cx="8786813" cy="4714875"/>
          </a:xfrm>
          <a:ln/>
        </p:spPr>
        <p:txBody>
          <a:bodyPr vert="horz" wrap="square" anchor="t" anchorCtr="0"/>
          <a:p>
            <a:pPr>
              <a:buNone/>
            </a:pPr>
            <a:r>
              <a:rPr lang="zh-CN" altLang="en-US" sz="2800" b="1" dirty="0">
                <a:solidFill>
                  <a:srgbClr val="FF0000"/>
                </a:solidFill>
                <a:latin typeface="黑体" panose="02010609060101010101" pitchFamily="1" charset="-122"/>
                <a:ea typeface="黑体" panose="02010609060101010101" pitchFamily="1" charset="-122"/>
              </a:rPr>
              <a:t>  </a:t>
            </a:r>
            <a:r>
              <a:rPr lang="en-US" altLang="zh-CN" sz="2400" b="1" dirty="0">
                <a:solidFill>
                  <a:srgbClr val="C00000"/>
                </a:solidFill>
              </a:rPr>
              <a:t>14</a:t>
            </a:r>
            <a:r>
              <a:rPr lang="zh-CN" altLang="en-US" sz="2400" b="1" dirty="0">
                <a:solidFill>
                  <a:srgbClr val="C00000"/>
                </a:solidFill>
              </a:rPr>
              <a:t>、安全科学管理的组织原则：</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a:t>
            </a:r>
            <a:r>
              <a:rPr lang="zh-CN" altLang="en-US" sz="2400" b="1" dirty="0">
                <a:solidFill>
                  <a:srgbClr val="C00000"/>
                </a:solidFill>
              </a:rPr>
              <a:t>计划性原则</a:t>
            </a:r>
            <a:r>
              <a:rPr lang="zh-CN" altLang="en-US" sz="2400" dirty="0">
                <a:solidFill>
                  <a:srgbClr val="C00000"/>
                </a:solidFill>
              </a:rPr>
              <a:t>。计划的目的应指出最终结果的成效，从</a:t>
            </a:r>
            <a:r>
              <a:rPr lang="zh-CN" altLang="en-US" sz="2400" dirty="0">
                <a:solidFill>
                  <a:srgbClr val="C00000"/>
                </a:solidFill>
              </a:rPr>
              <a:t>计划任务书中就是要知晓今后一个时期能够达到什么样的指标。</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a:t>
            </a:r>
            <a:r>
              <a:rPr lang="zh-CN" altLang="en-US" sz="2400" b="1" dirty="0">
                <a:solidFill>
                  <a:srgbClr val="C00000"/>
                </a:solidFill>
              </a:rPr>
              <a:t>效果原则</a:t>
            </a:r>
            <a:r>
              <a:rPr lang="zh-CN" altLang="en-US" sz="2400" dirty="0">
                <a:solidFill>
                  <a:srgbClr val="C00000"/>
                </a:solidFill>
              </a:rPr>
              <a:t>。主要看计划组织管理的效应，方案的可能性。</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a:t>
            </a:r>
            <a:r>
              <a:rPr lang="zh-CN" altLang="en-US" sz="2400" b="1" dirty="0">
                <a:solidFill>
                  <a:srgbClr val="C00000"/>
                </a:solidFill>
              </a:rPr>
              <a:t>反馈原则</a:t>
            </a:r>
            <a:r>
              <a:rPr lang="zh-CN" altLang="en-US" sz="2400" dirty="0">
                <a:solidFill>
                  <a:srgbClr val="C00000"/>
                </a:solidFill>
              </a:rPr>
              <a:t>。反馈就是取得管理系统所用结果的情报。</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a:t>
            </a:r>
            <a:r>
              <a:rPr lang="zh-CN" altLang="en-US" sz="2400" b="1" dirty="0">
                <a:solidFill>
                  <a:srgbClr val="C00000"/>
                </a:solidFill>
              </a:rPr>
              <a:t>阶梯原则</a:t>
            </a:r>
            <a:r>
              <a:rPr lang="zh-CN" altLang="en-US" sz="2400" dirty="0">
                <a:solidFill>
                  <a:srgbClr val="C00000"/>
                </a:solidFill>
              </a:rPr>
              <a:t>。它表示一个复杂而又系统的事件，按其特性可看作多个阶梯等级，并意味着从低水平向高水平发展。</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a:t>
            </a:r>
            <a:r>
              <a:rPr lang="zh-CN" altLang="en-US" sz="2400" b="1" dirty="0">
                <a:solidFill>
                  <a:srgbClr val="C00000"/>
                </a:solidFill>
              </a:rPr>
              <a:t>不得混放并存原则</a:t>
            </a:r>
            <a:r>
              <a:rPr lang="zh-CN" altLang="en-US" sz="2400" dirty="0">
                <a:solidFill>
                  <a:srgbClr val="C00000"/>
                </a:solidFill>
              </a:rPr>
              <a:t>。将物质、材料、设备、人员及其它客体在时间和空间上分开，以免其相互作用，产生危害。</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6</a:t>
            </a:r>
            <a:r>
              <a:rPr lang="zh-CN" altLang="en-US" sz="2400" dirty="0">
                <a:solidFill>
                  <a:srgbClr val="C00000"/>
                </a:solidFill>
              </a:rPr>
              <a:t>）</a:t>
            </a:r>
            <a:r>
              <a:rPr lang="zh-CN" altLang="en-US" sz="2400" b="1" dirty="0">
                <a:solidFill>
                  <a:srgbClr val="C00000"/>
                </a:solidFill>
              </a:rPr>
              <a:t>单项解决原则</a:t>
            </a:r>
            <a:r>
              <a:rPr lang="zh-CN" altLang="en-US" sz="2400" dirty="0">
                <a:solidFill>
                  <a:srgbClr val="C00000"/>
                </a:solidFill>
              </a:rPr>
              <a:t>。</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7</a:t>
            </a:r>
            <a:r>
              <a:rPr lang="zh-CN" altLang="en-US" sz="2400" dirty="0">
                <a:solidFill>
                  <a:srgbClr val="C00000"/>
                </a:solidFill>
              </a:rPr>
              <a:t>）</a:t>
            </a:r>
            <a:r>
              <a:rPr lang="zh-CN" altLang="en-US" sz="2400" b="1" dirty="0">
                <a:solidFill>
                  <a:srgbClr val="C00000"/>
                </a:solidFill>
              </a:rPr>
              <a:t>精神鼓励和物质鼓励相结合的原则</a:t>
            </a:r>
            <a:r>
              <a:rPr lang="zh-CN" altLang="en-US" sz="2400" dirty="0">
                <a:solidFill>
                  <a:srgbClr val="C00000"/>
                </a:solidFill>
              </a:rPr>
              <a:t>。</a:t>
            </a:r>
            <a:endParaRPr lang="zh-CN" altLang="en-US" sz="2400" dirty="0">
              <a:solidFill>
                <a:srgbClr val="C00000"/>
              </a:solidFill>
            </a:endParaRPr>
          </a:p>
          <a:p>
            <a:pPr>
              <a:buNone/>
            </a:pPr>
            <a:endParaRPr lang="zh-CN" altLang="en-US" sz="2400" dirty="0">
              <a:solidFill>
                <a:srgbClr val="0070C0"/>
              </a:solidFill>
            </a:endParaRPr>
          </a:p>
          <a:p>
            <a:pPr>
              <a:buNone/>
            </a:pPr>
            <a:endParaRPr lang="zh-CN" altLang="en-US" sz="2400" b="1" dirty="0">
              <a:solidFill>
                <a:srgbClr val="0070C0"/>
              </a:solidFill>
            </a:endParaRPr>
          </a:p>
          <a:p>
            <a:pPr>
              <a:buNone/>
            </a:pPr>
            <a:endParaRPr lang="zh-CN" altLang="en-US" sz="2400" dirty="0">
              <a:solidFill>
                <a:srgbClr val="C00000"/>
              </a:solidFill>
            </a:endParaRPr>
          </a:p>
          <a:p>
            <a:pPr>
              <a:buNone/>
            </a:pPr>
            <a:endParaRPr lang="zh-CN" altLang="en-US" sz="24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42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942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9424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9424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、创伤伤害现场急救常识：</a:t>
            </a:r>
            <a:endParaRPr lang="zh-CN" altLang="en-US" sz="2400" dirty="0">
              <a:solidFill>
                <a:srgbClr val="002060"/>
              </a:solidFill>
            </a:endParaRPr>
          </a:p>
          <a:p>
            <a:pPr>
              <a:buNone/>
            </a:pPr>
            <a:r>
              <a:rPr lang="zh-CN" altLang="en-US" sz="2400" dirty="0">
                <a:solidFill>
                  <a:srgbClr val="002060"/>
                </a:solidFill>
              </a:rPr>
              <a:t>      ⑴让受害人迅速脱离险区，仰卧平躺休息、解开领扣和裤带利于呼吸，保证受害人处在清醒状态下的各种医疗救护。</a:t>
            </a:r>
            <a:endParaRPr lang="zh-CN" altLang="en-US" sz="2400" dirty="0">
              <a:solidFill>
                <a:srgbClr val="002060"/>
              </a:solidFill>
            </a:endParaRPr>
          </a:p>
          <a:p>
            <a:pPr>
              <a:buNone/>
            </a:pPr>
            <a:r>
              <a:rPr lang="zh-CN" altLang="en-US" sz="2400" dirty="0">
                <a:solidFill>
                  <a:srgbClr val="002060"/>
                </a:solidFill>
              </a:rPr>
              <a:t>      ⑵受害人创伤部位流血较大时，启用急救药箱进行止血。</a:t>
            </a:r>
            <a:endParaRPr lang="zh-CN" altLang="en-US" sz="2400" dirty="0">
              <a:solidFill>
                <a:srgbClr val="002060"/>
              </a:solidFill>
            </a:endParaRPr>
          </a:p>
          <a:p>
            <a:pPr>
              <a:buNone/>
            </a:pPr>
            <a:r>
              <a:rPr lang="zh-CN" altLang="en-US" sz="2400" dirty="0">
                <a:solidFill>
                  <a:srgbClr val="002060"/>
                </a:solidFill>
              </a:rPr>
              <a:t>      ⑶创伤外露部位，用无菌敷料或现场最清洁的布料加压包扎。</a:t>
            </a:r>
            <a:endParaRPr lang="zh-CN" altLang="en-US" sz="2400" dirty="0">
              <a:solidFill>
                <a:srgbClr val="002060"/>
              </a:solidFill>
            </a:endParaRPr>
          </a:p>
          <a:p>
            <a:pPr>
              <a:buNone/>
            </a:pPr>
            <a:r>
              <a:rPr lang="zh-CN" altLang="en-US" sz="2400" dirty="0">
                <a:solidFill>
                  <a:srgbClr val="002060"/>
                </a:solidFill>
              </a:rPr>
              <a:t>      ⑷创伤肢体骨折部位在搬运或移动前，应进行现场简易固定后在搬移，颈椎损伤在转运时应固定颈部，胸腰椎损伤应平托转运，轴向翻动，不可扭转和屈曲脊髓，继发脊髓损伤。</a:t>
            </a:r>
            <a:endParaRPr lang="zh-CN" altLang="en-US" sz="2400" dirty="0">
              <a:solidFill>
                <a:srgbClr val="002060"/>
              </a:solidFill>
            </a:endParaRPr>
          </a:p>
          <a:p>
            <a:pPr>
              <a:buNone/>
            </a:pPr>
            <a:r>
              <a:rPr lang="zh-CN" altLang="en-US" sz="2400" dirty="0">
                <a:solidFill>
                  <a:srgbClr val="002060"/>
                </a:solidFill>
              </a:rPr>
              <a:t>      ⑸对受害人创伤的断肢体部分应用无菌敷料或现场最清洁的布料妥善保护，同时与受害人一同转送医院。</a:t>
            </a:r>
            <a:endParaRPr lang="zh-CN" altLang="en-US" sz="2400" dirty="0">
              <a:solidFill>
                <a:srgbClr val="002060"/>
              </a:solidFill>
            </a:endParaRPr>
          </a:p>
          <a:p>
            <a:pPr>
              <a:buNone/>
            </a:pPr>
            <a:r>
              <a:rPr lang="zh-CN" altLang="en-US" sz="2400" dirty="0">
                <a:solidFill>
                  <a:srgbClr val="002060"/>
                </a:solidFill>
              </a:rPr>
              <a:t>      ⑹受害人昏迷状态下应仰卧平躺、颈部后仰、头偏向一侧。</a:t>
            </a:r>
            <a:endParaRPr lang="zh-CN" altLang="en-US" sz="2400" dirty="0">
              <a:solidFill>
                <a:srgbClr val="002060"/>
              </a:solidFill>
            </a:endParaRPr>
          </a:p>
          <a:p>
            <a:pPr>
              <a:buNone/>
            </a:pPr>
            <a:r>
              <a:rPr lang="zh-CN" altLang="en-US" sz="2400" dirty="0">
                <a:solidFill>
                  <a:srgbClr val="002060"/>
                </a:solidFill>
              </a:rPr>
              <a:t>      ⑺</a:t>
            </a:r>
            <a:r>
              <a:rPr lang="zh-CN" altLang="en-US" sz="2400" dirty="0">
                <a:solidFill>
                  <a:srgbClr val="002060"/>
                </a:solidFill>
              </a:rPr>
              <a:t>呼吸、心跳停止时，应立即进行人工呼吸、心肺复苏法。</a:t>
            </a:r>
            <a:endParaRPr lang="zh-CN" altLang="en-US" sz="2400" dirty="0">
              <a:solidFill>
                <a:srgbClr val="002060"/>
              </a:solidFill>
            </a:endParaRPr>
          </a:p>
        </p:txBody>
      </p:sp>
    </p:spTree>
  </p:cSld>
  <p:clrMapOvr>
    <a:masterClrMapping/>
  </p:clrMapOvr>
  <p:transition/>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52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952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9526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9526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C00000"/>
                </a:solidFill>
              </a:rPr>
              <a:t>3</a:t>
            </a:r>
            <a:r>
              <a:rPr lang="zh-CN" altLang="en-US" sz="2400" dirty="0">
                <a:solidFill>
                  <a:srgbClr val="C00000"/>
                </a:solidFill>
              </a:rPr>
              <a:t>、烧伤、灼伤、烫伤等现场急救常识。</a:t>
            </a:r>
            <a:endParaRPr lang="zh-CN" altLang="en-US" sz="2400" dirty="0">
              <a:solidFill>
                <a:srgbClr val="C00000"/>
              </a:solidFill>
            </a:endParaRPr>
          </a:p>
          <a:p>
            <a:pPr>
              <a:buNone/>
            </a:pPr>
            <a:r>
              <a:rPr lang="zh-CN" altLang="en-US" sz="2400" dirty="0">
                <a:solidFill>
                  <a:srgbClr val="C00000"/>
                </a:solidFill>
              </a:rPr>
              <a:t>     ⑴让受害人迅速脱离险区，且不能带火奔跑，加重呼吸道烧伤。</a:t>
            </a:r>
            <a:endParaRPr lang="zh-CN" altLang="en-US" sz="2400" dirty="0">
              <a:solidFill>
                <a:srgbClr val="C00000"/>
              </a:solidFill>
            </a:endParaRPr>
          </a:p>
          <a:p>
            <a:pPr>
              <a:buNone/>
            </a:pPr>
            <a:r>
              <a:rPr lang="zh-CN" altLang="en-US" sz="2400" dirty="0">
                <a:solidFill>
                  <a:srgbClr val="C00000"/>
                </a:solidFill>
              </a:rPr>
              <a:t>     ⑵带火者迅速卧倒，就地打滚灭火，或用水灭火，也可用其它灭火方式灭火，但禁止使用灭火器直接对受害人灭火。</a:t>
            </a:r>
            <a:endParaRPr lang="zh-CN" altLang="en-US" sz="2400" dirty="0">
              <a:solidFill>
                <a:srgbClr val="C00000"/>
              </a:solidFill>
            </a:endParaRPr>
          </a:p>
          <a:p>
            <a:pPr>
              <a:buNone/>
            </a:pPr>
            <a:r>
              <a:rPr lang="zh-CN" altLang="en-US" sz="2400" dirty="0">
                <a:solidFill>
                  <a:srgbClr val="C00000"/>
                </a:solidFill>
              </a:rPr>
              <a:t>     ⑶采用较凉的清洁水源冷却、冲洗、浸泡烧伤部位，剪脱掉伤害部位的器物或衣服，用无菌敷料或现场最清洁的布料覆盖伤害部位。</a:t>
            </a:r>
            <a:endParaRPr lang="zh-CN" altLang="en-US" sz="2400" dirty="0">
              <a:solidFill>
                <a:srgbClr val="C00000"/>
              </a:solidFill>
            </a:endParaRPr>
          </a:p>
          <a:p>
            <a:pPr>
              <a:buNone/>
            </a:pPr>
            <a:r>
              <a:rPr lang="zh-CN" altLang="en-US" sz="2400" dirty="0">
                <a:solidFill>
                  <a:srgbClr val="C00000"/>
                </a:solidFill>
              </a:rPr>
              <a:t>     ⑷切勿拉、碰伤害者伤害部位，严禁刺破水泡、抹涂药膏、粘贴伤害处皮肤。</a:t>
            </a:r>
            <a:endParaRPr lang="zh-CN" altLang="en-US" sz="2400" dirty="0">
              <a:solidFill>
                <a:srgbClr val="C00000"/>
              </a:solidFill>
            </a:endParaRPr>
          </a:p>
          <a:p>
            <a:pPr>
              <a:buNone/>
            </a:pPr>
            <a:r>
              <a:rPr lang="zh-CN" altLang="en-US" sz="2400" dirty="0">
                <a:solidFill>
                  <a:srgbClr val="C00000"/>
                </a:solidFill>
              </a:rPr>
              <a:t>     ⑸</a:t>
            </a:r>
            <a:r>
              <a:rPr lang="zh-CN" altLang="en-US" sz="2400" dirty="0">
                <a:solidFill>
                  <a:srgbClr val="C00000"/>
                </a:solidFill>
              </a:rPr>
              <a:t>口渴严重时可饮淡盐水，减少皮肤渗出，有利于预防休克。</a:t>
            </a:r>
            <a:endParaRPr lang="zh-CN" altLang="en-US" sz="2400" dirty="0">
              <a:solidFill>
                <a:srgbClr val="C00000"/>
              </a:solidFill>
            </a:endParaRPr>
          </a:p>
        </p:txBody>
      </p:sp>
    </p:spTree>
  </p:cSld>
  <p:clrMapOvr>
    <a:masterClrMapping/>
  </p:clrMapOvr>
  <p:transition/>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62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962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96292"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9629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3200" dirty="0">
                <a:solidFill>
                  <a:srgbClr val="002060"/>
                </a:solidFill>
              </a:rPr>
              <a:t>4</a:t>
            </a:r>
            <a:r>
              <a:rPr lang="zh-CN" altLang="en-US" sz="3200" dirty="0">
                <a:solidFill>
                  <a:srgbClr val="002060"/>
                </a:solidFill>
              </a:rPr>
              <a:t>、淹溺伤害现场急救常识。</a:t>
            </a:r>
            <a:endParaRPr lang="zh-CN" altLang="en-US" sz="3200" dirty="0">
              <a:solidFill>
                <a:srgbClr val="002060"/>
              </a:solidFill>
            </a:endParaRPr>
          </a:p>
          <a:p>
            <a:pPr>
              <a:buNone/>
            </a:pPr>
            <a:r>
              <a:rPr lang="zh-CN" altLang="en-US" sz="3200" dirty="0">
                <a:solidFill>
                  <a:srgbClr val="002060"/>
                </a:solidFill>
              </a:rPr>
              <a:t>      ⑴迅速将溺水者脱离溺水现场；清除口、鼻异物，保持呼吸畅通。</a:t>
            </a:r>
            <a:endParaRPr lang="zh-CN" altLang="en-US" sz="3200" dirty="0">
              <a:solidFill>
                <a:srgbClr val="002060"/>
              </a:solidFill>
            </a:endParaRPr>
          </a:p>
          <a:p>
            <a:pPr>
              <a:buNone/>
            </a:pPr>
            <a:r>
              <a:rPr lang="zh-CN" altLang="en-US" sz="3200" dirty="0">
                <a:solidFill>
                  <a:srgbClr val="002060"/>
                </a:solidFill>
              </a:rPr>
              <a:t>      ⑵令溺水者头低位拍打背部，使进入呼吸道和肺中的水流出（时间不要长）。</a:t>
            </a:r>
            <a:endParaRPr lang="zh-CN" altLang="en-US" sz="3200" dirty="0">
              <a:solidFill>
                <a:srgbClr val="002060"/>
              </a:solidFill>
            </a:endParaRPr>
          </a:p>
          <a:p>
            <a:pPr>
              <a:buNone/>
            </a:pPr>
            <a:r>
              <a:rPr lang="zh-CN" altLang="en-US" sz="3200" dirty="0">
                <a:solidFill>
                  <a:srgbClr val="002060"/>
                </a:solidFill>
              </a:rPr>
              <a:t>      ⑶如有呼吸抑制，迅速进行人工呼吸；如有心跳停止，立即进行胸外心脏挤压。</a:t>
            </a:r>
            <a:endParaRPr lang="zh-CN" altLang="en-US" sz="3200" dirty="0">
              <a:solidFill>
                <a:srgbClr val="002060"/>
              </a:solidFill>
            </a:endParaRPr>
          </a:p>
          <a:p>
            <a:pPr>
              <a:buNone/>
            </a:pPr>
            <a:r>
              <a:rPr lang="zh-CN" altLang="en-US" sz="3200" dirty="0">
                <a:solidFill>
                  <a:srgbClr val="002060"/>
                </a:solidFill>
              </a:rPr>
              <a:t>      ⑷</a:t>
            </a:r>
            <a:r>
              <a:rPr lang="zh-CN" altLang="en-US" sz="3200" dirty="0">
                <a:solidFill>
                  <a:srgbClr val="002060"/>
                </a:solidFill>
              </a:rPr>
              <a:t>换上干的衣服，注意侥保温。</a:t>
            </a:r>
            <a:endParaRPr lang="zh-CN" altLang="en-US" sz="3200" dirty="0">
              <a:solidFill>
                <a:srgbClr val="002060"/>
              </a:solidFill>
            </a:endParaRPr>
          </a:p>
        </p:txBody>
      </p:sp>
    </p:spTree>
  </p:cSld>
  <p:clrMapOvr>
    <a:masterClrMapping/>
  </p:clrMapOvr>
  <p:transition/>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73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973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97316"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9731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C00000"/>
                </a:solidFill>
              </a:rPr>
              <a:t>5</a:t>
            </a:r>
            <a:r>
              <a:rPr lang="zh-CN" altLang="en-US" sz="2400" dirty="0">
                <a:solidFill>
                  <a:srgbClr val="C00000"/>
                </a:solidFill>
              </a:rPr>
              <a:t>、重大交通事故现场伤害急救原则和急救常识。</a:t>
            </a:r>
            <a:endParaRPr lang="zh-CN" altLang="en-US" sz="2400" dirty="0">
              <a:solidFill>
                <a:srgbClr val="C00000"/>
              </a:solidFill>
            </a:endParaRPr>
          </a:p>
          <a:p>
            <a:pPr>
              <a:buNone/>
            </a:pPr>
            <a:r>
              <a:rPr lang="zh-CN" altLang="en-US" sz="2400" dirty="0">
                <a:solidFill>
                  <a:srgbClr val="C00000"/>
                </a:solidFill>
              </a:rPr>
              <a:t>       ⑴认真察看事故现场人员伤害情况：正确判断伤害人员伤害程度和受伤部位；注意正确搬动伤员方法，保护脊柱和骨折肢体。</a:t>
            </a:r>
            <a:endParaRPr lang="zh-CN" altLang="en-US" sz="2400" dirty="0">
              <a:solidFill>
                <a:srgbClr val="C00000"/>
              </a:solidFill>
            </a:endParaRPr>
          </a:p>
          <a:p>
            <a:pPr>
              <a:buNone/>
            </a:pPr>
            <a:r>
              <a:rPr lang="zh-CN" altLang="en-US" sz="2400" dirty="0">
                <a:solidFill>
                  <a:srgbClr val="C00000"/>
                </a:solidFill>
              </a:rPr>
              <a:t>       ⑵对受伤害人员头脑清醒者应给予安慰提示，保持清醒，不要喊叫和睡觉。</a:t>
            </a:r>
            <a:endParaRPr lang="zh-CN" altLang="en-US" sz="2400" dirty="0">
              <a:solidFill>
                <a:srgbClr val="C00000"/>
              </a:solidFill>
            </a:endParaRPr>
          </a:p>
          <a:p>
            <a:pPr>
              <a:buNone/>
            </a:pPr>
            <a:r>
              <a:rPr lang="zh-CN" altLang="en-US" sz="2400" dirty="0">
                <a:solidFill>
                  <a:srgbClr val="C00000"/>
                </a:solidFill>
              </a:rPr>
              <a:t>       ⑶对大量失血伤害人员在可能止血的条件下，应利用现有条件进行绑扎止血，包扎伤口，固定骨折，注意保温。</a:t>
            </a:r>
            <a:endParaRPr lang="zh-CN" altLang="en-US" sz="2400" dirty="0">
              <a:solidFill>
                <a:srgbClr val="C00000"/>
              </a:solidFill>
            </a:endParaRPr>
          </a:p>
          <a:p>
            <a:pPr>
              <a:buNone/>
            </a:pPr>
            <a:r>
              <a:rPr lang="zh-CN" altLang="en-US" sz="2400" dirty="0">
                <a:solidFill>
                  <a:srgbClr val="C00000"/>
                </a:solidFill>
              </a:rPr>
              <a:t>       ⑷在救护前，应排除交通二次伤害的风险，向道路前后发出警示信号；救护时，应排除发生漏油爆炸、倾翻、滑动等风险。</a:t>
            </a:r>
            <a:endParaRPr lang="zh-CN" altLang="en-US" sz="2400" dirty="0">
              <a:solidFill>
                <a:srgbClr val="C00000"/>
              </a:solidFill>
            </a:endParaRPr>
          </a:p>
          <a:p>
            <a:pPr>
              <a:buNone/>
            </a:pPr>
            <a:r>
              <a:rPr lang="zh-CN" altLang="en-US" sz="2400" dirty="0">
                <a:solidFill>
                  <a:srgbClr val="C00000"/>
                </a:solidFill>
              </a:rPr>
              <a:t>       ⑸按照“先救命，后救伤”和“先心肺复苏，后处理受伤部位”的原则，进行施救；应遵循“先近，后远：先易，后难”和“先救重伤后救轻伤”抢险救援原则，进行抢救、减少伤亡。</a:t>
            </a:r>
            <a:endParaRPr lang="zh-CN" altLang="en-US" sz="2400" dirty="0">
              <a:solidFill>
                <a:srgbClr val="C00000"/>
              </a:solidFill>
            </a:endParaRPr>
          </a:p>
          <a:p>
            <a:pPr>
              <a:buNone/>
            </a:pPr>
            <a:endParaRPr lang="zh-CN" altLang="en-US" sz="2400" dirty="0"/>
          </a:p>
        </p:txBody>
      </p:sp>
    </p:spTree>
  </p:cSld>
  <p:clrMapOvr>
    <a:masterClrMapping/>
  </p:clrMapOvr>
  <p:transition/>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83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983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98340"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9834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002060"/>
                </a:solidFill>
              </a:rPr>
              <a:t>（十一）有限空间作业基本知识</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a:t>
            </a:r>
            <a:r>
              <a:rPr lang="zh-CN" altLang="en-US" sz="2400" b="1" dirty="0">
                <a:solidFill>
                  <a:srgbClr val="002060"/>
                </a:solidFill>
              </a:rPr>
              <a:t>什么是有限空间</a:t>
            </a:r>
            <a:r>
              <a:rPr lang="en-US" altLang="zh-CN" sz="2400" b="1" dirty="0">
                <a:solidFill>
                  <a:srgbClr val="002060"/>
                </a:solidFill>
              </a:rPr>
              <a:t>?</a:t>
            </a:r>
            <a:r>
              <a:rPr lang="zh-CN" altLang="en-US" sz="2400" dirty="0">
                <a:solidFill>
                  <a:srgbClr val="002060"/>
                </a:solidFill>
              </a:rPr>
              <a:t>有限空间是指封闭或部分封闭，进出口较为狭窄 有限，未被设计为固定工作场所，自然通风不良，易造成有 毒有害、易燃易爆物质积聚或氧含量不足的空间。有限空间作业是指作业人员进人有限空间实施的作 业活动。</a:t>
            </a:r>
            <a:r>
              <a:rPr lang="en-US" altLang="zh-CN" sz="2400" dirty="0">
                <a:solidFill>
                  <a:srgbClr val="002060"/>
                </a:solidFill>
              </a:rPr>
              <a:t> </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2</a:t>
            </a:r>
            <a:r>
              <a:rPr lang="zh-CN" altLang="en-US" sz="2400" b="1" dirty="0">
                <a:solidFill>
                  <a:srgbClr val="002060"/>
                </a:solidFill>
              </a:rPr>
              <a:t>、有限空间的种类有哪些</a:t>
            </a:r>
            <a:r>
              <a:rPr lang="en-US" altLang="zh-CN" sz="2400" b="1" dirty="0">
                <a:solidFill>
                  <a:srgbClr val="002060"/>
                </a:solidFill>
              </a:rPr>
              <a:t>? </a:t>
            </a:r>
            <a:r>
              <a:rPr lang="zh-CN" altLang="en-US" sz="2400" dirty="0">
                <a:solidFill>
                  <a:srgbClr val="002060"/>
                </a:solidFill>
              </a:rPr>
              <a:t>有限空间的种类有以下几种</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密闭设备</a:t>
            </a:r>
            <a:r>
              <a:rPr lang="en-US" altLang="zh-CN" sz="2400" dirty="0">
                <a:solidFill>
                  <a:srgbClr val="002060"/>
                </a:solidFill>
              </a:rPr>
              <a:t>:</a:t>
            </a:r>
            <a:r>
              <a:rPr lang="zh-CN" altLang="en-US" sz="2400" dirty="0">
                <a:solidFill>
                  <a:srgbClr val="002060"/>
                </a:solidFill>
              </a:rPr>
              <a:t>如船舱、贮罐、车载槽罐、反应塔</a:t>
            </a:r>
            <a:r>
              <a:rPr lang="en-US" altLang="zh-CN" sz="2400" dirty="0">
                <a:solidFill>
                  <a:srgbClr val="002060"/>
                </a:solidFill>
              </a:rPr>
              <a:t>(</a:t>
            </a:r>
            <a:r>
              <a:rPr lang="zh-CN" altLang="en-US" sz="2400" dirty="0">
                <a:solidFill>
                  <a:srgbClr val="002060"/>
                </a:solidFill>
              </a:rPr>
              <a:t>釜</a:t>
            </a:r>
            <a:r>
              <a:rPr lang="en-US" altLang="zh-CN" sz="2400" dirty="0">
                <a:solidFill>
                  <a:srgbClr val="002060"/>
                </a:solidFill>
              </a:rPr>
              <a:t>)</a:t>
            </a:r>
            <a:r>
              <a:rPr lang="zh-CN" altLang="en-US" sz="2400" dirty="0">
                <a:solidFill>
                  <a:srgbClr val="002060"/>
                </a:solidFill>
              </a:rPr>
              <a:t>、冷藏箱、压力容器、管道、烟道、锅炉汽包等</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地下有限空间</a:t>
            </a:r>
            <a:r>
              <a:rPr lang="en-US" altLang="zh-CN" sz="2400" dirty="0">
                <a:solidFill>
                  <a:srgbClr val="002060"/>
                </a:solidFill>
              </a:rPr>
              <a:t>:</a:t>
            </a:r>
            <a:r>
              <a:rPr lang="zh-CN" altLang="en-US" sz="2400" dirty="0">
                <a:solidFill>
                  <a:srgbClr val="002060"/>
                </a:solidFill>
              </a:rPr>
              <a:t>如地下管道、地下室、地 下工程、暗沟、隧道、涵洞、废井、地窖、污水池</a:t>
            </a:r>
            <a:r>
              <a:rPr lang="en-US" altLang="zh-CN" sz="2400" dirty="0">
                <a:solidFill>
                  <a:srgbClr val="002060"/>
                </a:solidFill>
              </a:rPr>
              <a:t>(</a:t>
            </a:r>
            <a:r>
              <a:rPr lang="zh-CN" altLang="en-US" sz="2400" dirty="0">
                <a:solidFill>
                  <a:srgbClr val="002060"/>
                </a:solidFill>
              </a:rPr>
              <a:t>井</a:t>
            </a:r>
            <a:r>
              <a:rPr lang="en-US" altLang="zh-CN" sz="2400" dirty="0">
                <a:solidFill>
                  <a:srgbClr val="002060"/>
                </a:solidFill>
              </a:rPr>
              <a:t>)</a:t>
            </a:r>
            <a:r>
              <a:rPr lang="zh-CN" altLang="en-US" sz="2400" dirty="0">
                <a:solidFill>
                  <a:srgbClr val="002060"/>
                </a:solidFill>
              </a:rPr>
              <a:t> 、化粪池、下水道等</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地上有限空间</a:t>
            </a:r>
            <a:r>
              <a:rPr lang="en-US" altLang="zh-CN" sz="2400" dirty="0">
                <a:solidFill>
                  <a:srgbClr val="002060"/>
                </a:solidFill>
              </a:rPr>
              <a:t>:</a:t>
            </a:r>
            <a:r>
              <a:rPr lang="zh-CN" altLang="en-US" sz="2400" dirty="0">
                <a:solidFill>
                  <a:srgbClr val="002060"/>
                </a:solidFill>
              </a:rPr>
              <a:t>如储藏室、酒糟池、发酵池、垃圾站、 温室、冷库、料仓等。</a:t>
            </a:r>
            <a:r>
              <a:rPr lang="en-US" altLang="zh-CN" sz="2400" dirty="0">
                <a:solidFill>
                  <a:srgbClr val="002060"/>
                </a:solidFill>
              </a:rPr>
              <a:t> </a:t>
            </a:r>
            <a:endParaRPr lang="zh-CN" altLang="en-US" sz="2400" dirty="0">
              <a:solidFill>
                <a:srgbClr val="002060"/>
              </a:solidFill>
            </a:endParaRPr>
          </a:p>
          <a:p>
            <a:pPr>
              <a:buNone/>
            </a:pPr>
            <a:endParaRPr lang="zh-CN" altLang="en-US" sz="2400" dirty="0"/>
          </a:p>
        </p:txBody>
      </p:sp>
    </p:spTree>
  </p:cSld>
  <p:clrMapOvr>
    <a:masterClrMapping/>
  </p:clrMapOvr>
  <p:transition/>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3993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39936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39936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400" b="1" dirty="0">
                <a:solidFill>
                  <a:srgbClr val="002060"/>
                </a:solidFill>
              </a:rPr>
              <a:t>3</a:t>
            </a:r>
            <a:r>
              <a:rPr lang="zh-CN" altLang="en-US" sz="2400" b="1" dirty="0">
                <a:solidFill>
                  <a:srgbClr val="002060"/>
                </a:solidFill>
              </a:rPr>
              <a:t>、有限空间作业存在哪些危害</a:t>
            </a:r>
            <a:r>
              <a:rPr lang="en-US" altLang="zh-CN" sz="2400" b="1" dirty="0">
                <a:solidFill>
                  <a:srgbClr val="002060"/>
                </a:solidFill>
              </a:rPr>
              <a:t>? </a:t>
            </a:r>
            <a:r>
              <a:rPr lang="zh-CN" altLang="en-US" sz="2400" dirty="0">
                <a:solidFill>
                  <a:srgbClr val="002060"/>
                </a:solidFill>
              </a:rPr>
              <a:t>主要存在以下危害</a:t>
            </a:r>
            <a:r>
              <a:rPr lang="en-US" altLang="zh-CN" sz="2400" dirty="0">
                <a:solidFill>
                  <a:srgbClr val="002060"/>
                </a:solidFill>
              </a:rPr>
              <a:t>: </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中毒危害</a:t>
            </a:r>
            <a:r>
              <a:rPr lang="en-US" altLang="zh-CN" sz="2400" dirty="0">
                <a:solidFill>
                  <a:srgbClr val="002060"/>
                </a:solidFill>
              </a:rPr>
              <a:t>:</a:t>
            </a:r>
            <a:r>
              <a:rPr lang="zh-CN" altLang="en-US" sz="2400" dirty="0">
                <a:solidFill>
                  <a:srgbClr val="002060"/>
                </a:solidFill>
              </a:rPr>
              <a:t>有限空间容易积聚高浓度的有毒有害 物质。有毒有害物质可以是原来就存在于有限空间内的，可以是作业过程中逐渐积聚的</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(2)</a:t>
            </a:r>
            <a:r>
              <a:rPr lang="zh-CN" altLang="en-US" sz="2400" b="1" dirty="0">
                <a:solidFill>
                  <a:srgbClr val="002060"/>
                </a:solidFill>
              </a:rPr>
              <a:t>缺氧危害</a:t>
            </a:r>
            <a:r>
              <a:rPr lang="en-US" altLang="zh-CN" sz="2400" dirty="0">
                <a:solidFill>
                  <a:srgbClr val="002060"/>
                </a:solidFill>
              </a:rPr>
              <a:t>:</a:t>
            </a:r>
            <a:r>
              <a:rPr lang="zh-CN" altLang="en-US" sz="2400" dirty="0">
                <a:solidFill>
                  <a:srgbClr val="002060"/>
                </a:solidFill>
              </a:rPr>
              <a:t>空气中氧浓度过低会引起缺氧。</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(3)</a:t>
            </a:r>
            <a:r>
              <a:rPr lang="zh-CN" altLang="en-US" sz="2400" b="1" dirty="0">
                <a:solidFill>
                  <a:srgbClr val="002060"/>
                </a:solidFill>
              </a:rPr>
              <a:t>富氧危害</a:t>
            </a:r>
            <a:r>
              <a:rPr lang="en-US" altLang="zh-CN" sz="2400" dirty="0">
                <a:solidFill>
                  <a:srgbClr val="002060"/>
                </a:solidFill>
              </a:rPr>
              <a:t>:</a:t>
            </a:r>
            <a:r>
              <a:rPr lang="zh-CN" altLang="en-US" sz="2400" dirty="0">
                <a:solidFill>
                  <a:srgbClr val="002060"/>
                </a:solidFill>
              </a:rPr>
              <a:t>富氧是应用物理或化学方法将空气中的氧气进行收集，使收集后气体中的富氧含量</a:t>
            </a:r>
            <a:r>
              <a:rPr lang="en-US" altLang="zh-CN" sz="2400" dirty="0">
                <a:solidFill>
                  <a:srgbClr val="002060"/>
                </a:solidFill>
              </a:rPr>
              <a:t>21%</a:t>
            </a:r>
            <a:r>
              <a:rPr lang="zh-CN" altLang="en-US" sz="2400" dirty="0">
                <a:solidFill>
                  <a:srgbClr val="002060"/>
                </a:solidFill>
              </a:rPr>
              <a:t>。人长期生活在富氧环境，人体内自由基会过量产生，从而引起细胞结构和功能的破坏。</a:t>
            </a:r>
            <a:r>
              <a:rPr lang="en-US" altLang="zh-CN" sz="2400" dirty="0">
                <a:solidFill>
                  <a:srgbClr val="002060"/>
                </a:solidFill>
              </a:rPr>
              <a:t> </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(4)</a:t>
            </a:r>
            <a:r>
              <a:rPr lang="zh-CN" altLang="en-US" sz="2400" b="1" dirty="0">
                <a:solidFill>
                  <a:srgbClr val="002060"/>
                </a:solidFill>
              </a:rPr>
              <a:t>燃爆危害</a:t>
            </a:r>
            <a:r>
              <a:rPr lang="en-US" altLang="zh-CN" sz="2400" dirty="0">
                <a:solidFill>
                  <a:srgbClr val="002060"/>
                </a:solidFill>
              </a:rPr>
              <a:t>:</a:t>
            </a:r>
            <a:r>
              <a:rPr lang="zh-CN" altLang="en-US" sz="2400" dirty="0">
                <a:solidFill>
                  <a:srgbClr val="002060"/>
                </a:solidFill>
              </a:rPr>
              <a:t>空气中存在易燃、易爆物质，浓度过高 遇火会引起爆炸或者燃烧。</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(5)</a:t>
            </a:r>
            <a:r>
              <a:rPr lang="zh-CN" altLang="en-US" sz="2400" b="1" dirty="0">
                <a:solidFill>
                  <a:srgbClr val="002060"/>
                </a:solidFill>
              </a:rPr>
              <a:t>其他危害</a:t>
            </a:r>
            <a:r>
              <a:rPr lang="en-US" altLang="zh-CN" sz="2400" dirty="0">
                <a:solidFill>
                  <a:srgbClr val="002060"/>
                </a:solidFill>
              </a:rPr>
              <a:t>:</a:t>
            </a:r>
            <a:r>
              <a:rPr lang="zh-CN" altLang="en-US" sz="2400" dirty="0">
                <a:solidFill>
                  <a:srgbClr val="002060"/>
                </a:solidFill>
              </a:rPr>
              <a:t>其他任何威胁生命或健康的环境条件。如坠落、溺水、物体打击、电击等。</a:t>
            </a:r>
            <a:r>
              <a:rPr lang="en-US" altLang="zh-CN" sz="2400" dirty="0"/>
              <a:t> </a:t>
            </a:r>
            <a:endParaRPr lang="zh-CN" altLang="en-US" sz="2400" dirty="0"/>
          </a:p>
        </p:txBody>
      </p:sp>
    </p:spTree>
  </p:cSld>
  <p:clrMapOvr>
    <a:masterClrMapping/>
  </p:clrMapOvr>
  <p:transition/>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03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003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00388"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40038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b="1" dirty="0">
                <a:solidFill>
                  <a:srgbClr val="C00000"/>
                </a:solidFill>
              </a:rPr>
              <a:t>4</a:t>
            </a:r>
            <a:r>
              <a:rPr lang="zh-CN" altLang="en-US" sz="2400" b="1" dirty="0">
                <a:solidFill>
                  <a:srgbClr val="C00000"/>
                </a:solidFill>
              </a:rPr>
              <a:t>、有限空间作业安全措施</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进人作业现场前，要详细了解现场情况，对作业现场进行危害识别和评估，并有针对性地准备检侧与防护器材</a:t>
            </a:r>
            <a:r>
              <a:rPr lang="en-US" altLang="zh-CN" sz="2400" dirty="0">
                <a:solidFill>
                  <a:srgbClr val="C00000"/>
                </a:solidFill>
              </a:rPr>
              <a:t>; </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进人作业现场后，首先对有限空间进行氧气、可燃气体、硫化氢、一氧化碳等气体检测</a:t>
            </a:r>
            <a:r>
              <a:rPr lang="en-US" altLang="zh-CN" sz="2400" dirty="0">
                <a:solidFill>
                  <a:srgbClr val="C00000"/>
                </a:solidFill>
              </a:rPr>
              <a:t>; </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对作业面可能存在的高</a:t>
            </a:r>
            <a:r>
              <a:rPr lang="en-US" altLang="zh-CN" sz="2400" dirty="0">
                <a:solidFill>
                  <a:srgbClr val="C00000"/>
                </a:solidFill>
              </a:rPr>
              <a:t>(</a:t>
            </a:r>
            <a:r>
              <a:rPr lang="zh-CN" altLang="en-US" sz="2400" dirty="0">
                <a:solidFill>
                  <a:srgbClr val="C00000"/>
                </a:solidFill>
              </a:rPr>
              <a:t>低</a:t>
            </a:r>
            <a:r>
              <a:rPr lang="en-US" altLang="zh-CN" sz="2400" dirty="0">
                <a:solidFill>
                  <a:srgbClr val="C00000"/>
                </a:solidFill>
              </a:rPr>
              <a:t>)</a:t>
            </a:r>
            <a:r>
              <a:rPr lang="zh-CN" altLang="en-US" sz="2400" dirty="0">
                <a:solidFill>
                  <a:srgbClr val="C00000"/>
                </a:solidFill>
              </a:rPr>
              <a:t>温及危害物质进行有效隔离</a:t>
            </a:r>
            <a:r>
              <a:rPr lang="en-US" altLang="zh-CN" sz="2400" dirty="0">
                <a:solidFill>
                  <a:srgbClr val="C00000"/>
                </a:solidFill>
              </a:rPr>
              <a:t>; </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采取通风净化等措施，使有限空间工作条件符合 要求</a:t>
            </a:r>
            <a:r>
              <a:rPr lang="en-US" altLang="zh-CN" sz="2400" dirty="0">
                <a:solidFill>
                  <a:srgbClr val="C00000"/>
                </a:solidFill>
              </a:rPr>
              <a:t>; </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进人有限空间时应佩戴隔离式空气呼吸器或佩戴氧气报警器和正确的过滤式空气呼吸器</a:t>
            </a:r>
            <a:r>
              <a:rPr lang="en-US" altLang="zh-CN" sz="2400" dirty="0">
                <a:solidFill>
                  <a:srgbClr val="C00000"/>
                </a:solidFill>
              </a:rPr>
              <a:t>; </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(6)</a:t>
            </a:r>
            <a:r>
              <a:rPr lang="zh-CN" altLang="en-US" sz="2400" dirty="0">
                <a:solidFill>
                  <a:srgbClr val="C00000"/>
                </a:solidFill>
              </a:rPr>
              <a:t>进人有限空间时应佩带有效的通讯工具，系安全绳。</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(7)</a:t>
            </a:r>
            <a:r>
              <a:rPr lang="zh-CN" altLang="en-US" sz="2400" dirty="0">
                <a:solidFill>
                  <a:srgbClr val="C00000"/>
                </a:solidFill>
              </a:rPr>
              <a:t>配备监护员和应急救援人员</a:t>
            </a:r>
            <a:r>
              <a:rPr lang="en-US" altLang="zh-CN" sz="2400" dirty="0">
                <a:solidFill>
                  <a:srgbClr val="C00000"/>
                </a:solidFill>
              </a:rPr>
              <a:t>; </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(8)</a:t>
            </a:r>
            <a:r>
              <a:rPr lang="zh-CN" altLang="en-US" sz="2400" dirty="0">
                <a:solidFill>
                  <a:srgbClr val="C00000"/>
                </a:solidFill>
              </a:rPr>
              <a:t>严格安全管理，落实作业许可。</a:t>
            </a:r>
            <a:r>
              <a:rPr lang="en-US" altLang="zh-CN" sz="2400" dirty="0">
                <a:solidFill>
                  <a:srgbClr val="C00000"/>
                </a:solidFill>
              </a:rPr>
              <a:t> </a:t>
            </a:r>
            <a:endParaRPr lang="zh-CN" altLang="en-US" sz="2400" dirty="0">
              <a:solidFill>
                <a:srgbClr val="C00000"/>
              </a:solidFill>
            </a:endParaRPr>
          </a:p>
        </p:txBody>
      </p:sp>
    </p:spTree>
  </p:cSld>
  <p:clrMapOvr>
    <a:masterClrMapping/>
  </p:clrMapOvr>
  <p:transition/>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1410" name="矩形 1"/>
          <p:cNvSpPr/>
          <p:nvPr/>
        </p:nvSpPr>
        <p:spPr>
          <a:xfrm>
            <a:off x="1311275" y="1928813"/>
            <a:ext cx="9642475" cy="3169285"/>
          </a:xfrm>
          <a:prstGeom prst="rect">
            <a:avLst/>
          </a:prstGeom>
          <a:noFill/>
          <a:ln w="9525">
            <a:noFill/>
          </a:ln>
        </p:spPr>
        <p:txBody>
          <a:bodyPr>
            <a:spAutoFit/>
          </a:bodyPr>
          <a:p>
            <a:pPr marL="1143000" indent="-1143000" algn="ctr"/>
            <a:endParaRPr lang="en-US" altLang="zh-CN" sz="6000" b="1" dirty="0">
              <a:solidFill>
                <a:srgbClr val="CC0000"/>
              </a:solidFill>
              <a:effectLst>
                <a:outerShdw blurRad="38100" dist="38100" dir="2700000">
                  <a:srgbClr val="000000"/>
                </a:outerShdw>
              </a:effectLst>
              <a:latin typeface="Verdana" panose="020B0604030504040204" pitchFamily="2" charset="0"/>
              <a:ea typeface="仿宋_GB2312" charset="-122"/>
            </a:endParaRPr>
          </a:p>
          <a:p>
            <a:pPr marL="1143000" indent="-1143000" algn="ctr"/>
            <a:r>
              <a:rPr lang="zh-CN" altLang="en-US" sz="6000" b="1" dirty="0">
                <a:solidFill>
                  <a:srgbClr val="CC0000"/>
                </a:solidFill>
                <a:effectLst>
                  <a:outerShdw blurRad="38100" dist="38100" dir="2700000">
                    <a:srgbClr val="000000"/>
                  </a:outerShdw>
                </a:effectLst>
                <a:latin typeface="Verdana" panose="020B0604030504040204" pitchFamily="2" charset="0"/>
                <a:ea typeface="仿宋_GB2312" charset="-122"/>
              </a:rPr>
              <a:t>第九讲：  </a:t>
            </a:r>
            <a:endParaRPr lang="en-US" altLang="zh-CN" sz="6000" b="1" dirty="0">
              <a:solidFill>
                <a:srgbClr val="CC0000"/>
              </a:solidFill>
              <a:effectLst>
                <a:outerShdw blurRad="38100" dist="38100" dir="2700000">
                  <a:srgbClr val="000000"/>
                </a:outerShdw>
              </a:effectLst>
              <a:latin typeface="Verdana" panose="020B0604030504040204" pitchFamily="2" charset="0"/>
              <a:ea typeface="仿宋_GB2312" charset="-122"/>
            </a:endParaRPr>
          </a:p>
          <a:p>
            <a:pPr marL="1143000" indent="-1143000" algn="ctr"/>
            <a:endParaRPr lang="en-US" altLang="zh-CN" sz="4000" b="1" dirty="0">
              <a:solidFill>
                <a:srgbClr val="C00000"/>
              </a:solidFill>
              <a:latin typeface="Verdana" panose="020B0604030504040204" pitchFamily="2" charset="0"/>
            </a:endParaRPr>
          </a:p>
          <a:p>
            <a:pPr marL="1143000" indent="-1143000" algn="ctr"/>
            <a:r>
              <a:rPr lang="zh-CN" altLang="en-US" sz="4000" b="1" dirty="0">
                <a:solidFill>
                  <a:srgbClr val="C00000"/>
                </a:solidFill>
                <a:latin typeface="Verdana" panose="020B0604030504040204" pitchFamily="2" charset="0"/>
              </a:rPr>
              <a:t>如何搞好车间及班组安全生产管理</a:t>
            </a:r>
            <a:endParaRPr lang="zh-CN" altLang="en-US" sz="4000" dirty="0">
              <a:solidFill>
                <a:srgbClr val="C00000"/>
              </a:solidFill>
              <a:latin typeface="Verdana" panose="020B0604030504040204" pitchFamily="2" charset="0"/>
            </a:endParaRPr>
          </a:p>
        </p:txBody>
      </p:sp>
      <p:sp>
        <p:nvSpPr>
          <p:cNvPr id="401411" name="矩形 2"/>
          <p:cNvSpPr/>
          <p:nvPr/>
        </p:nvSpPr>
        <p:spPr>
          <a:xfrm>
            <a:off x="2452688" y="857250"/>
            <a:ext cx="7572375" cy="706755"/>
          </a:xfrm>
          <a:prstGeom prst="rect">
            <a:avLst/>
          </a:prstGeom>
          <a:noFill/>
          <a:ln w="9525">
            <a:noFill/>
          </a:ln>
        </p:spPr>
        <p:txBody>
          <a:bodyPr>
            <a:spAutoFit/>
          </a:bodyPr>
          <a:p>
            <a:r>
              <a:rPr lang="zh-CN" altLang="en-US" sz="4000" b="1" dirty="0">
                <a:solidFill>
                  <a:srgbClr val="C00000"/>
                </a:solidFill>
                <a:latin typeface="Verdana" panose="020B0604030504040204" pitchFamily="2" charset="0"/>
              </a:rPr>
              <a:t>火力发电厂安全培训教育讲座</a:t>
            </a:r>
            <a:r>
              <a:rPr lang="en-US" altLang="zh-CN" sz="2400" b="1" dirty="0">
                <a:solidFill>
                  <a:srgbClr val="C00000"/>
                </a:solidFill>
                <a:latin typeface="Verdana" panose="020B0604030504040204" pitchFamily="2" charset="0"/>
              </a:rPr>
              <a:t>(</a:t>
            </a:r>
            <a:r>
              <a:rPr lang="zh-CN" altLang="en-US" sz="2400" b="1" dirty="0">
                <a:solidFill>
                  <a:srgbClr val="C00000"/>
                </a:solidFill>
                <a:latin typeface="Verdana" panose="020B0604030504040204" pitchFamily="2" charset="0"/>
              </a:rPr>
              <a:t>六</a:t>
            </a:r>
            <a:r>
              <a:rPr lang="en-US" altLang="zh-CN" sz="2400" b="1" dirty="0">
                <a:solidFill>
                  <a:srgbClr val="C00000"/>
                </a:solidFill>
                <a:latin typeface="Verdana" panose="020B0604030504040204" pitchFamily="2" charset="0"/>
              </a:rPr>
              <a:t>)</a:t>
            </a:r>
            <a:endParaRPr lang="zh-CN" altLang="en-US" sz="2400" dirty="0">
              <a:solidFill>
                <a:srgbClr val="0070C0"/>
              </a:solidFill>
              <a:latin typeface="Verdana" panose="020B0604030504040204" pitchFamily="2" charset="0"/>
            </a:endParaRPr>
          </a:p>
        </p:txBody>
      </p:sp>
      <p:sp>
        <p:nvSpPr>
          <p:cNvPr id="401412" name="Rectangle 4"/>
          <p:cNvSpPr/>
          <p:nvPr/>
        </p:nvSpPr>
        <p:spPr>
          <a:xfrm>
            <a:off x="1524000" y="2064"/>
            <a:ext cx="309880" cy="826135"/>
          </a:xfrm>
          <a:prstGeom prst="rect">
            <a:avLst/>
          </a:prstGeom>
          <a:noFill/>
          <a:ln w="9525">
            <a:noFill/>
          </a:ln>
        </p:spPr>
        <p:txBody>
          <a:bodyPr wrap="none" tIns="152352" bIns="152352" anchor="ctr" anchorCtr="0">
            <a:spAutoFit/>
          </a:bodyPr>
          <a:p>
            <a:pPr eaLnBrk="0" hangingPunct="0"/>
            <a:endParaRPr lang="zh-CN" altLang="en-US" sz="1600" b="1" dirty="0">
              <a:latin typeface="Verdana" panose="020B0604030504040204" pitchFamily="2" charset="0"/>
            </a:endParaRPr>
          </a:p>
          <a:p>
            <a:pPr eaLnBrk="0" hangingPunct="0"/>
            <a:endParaRPr lang="zh-CN" altLang="en-US" dirty="0">
              <a:latin typeface="Verdana" panose="020B0604030504040204" pitchFamily="2" charset="0"/>
            </a:endParaRPr>
          </a:p>
        </p:txBody>
      </p:sp>
      <p:sp>
        <p:nvSpPr>
          <p:cNvPr id="401413" name="Rectangle 5"/>
          <p:cNvSpPr/>
          <p:nvPr/>
        </p:nvSpPr>
        <p:spPr>
          <a:xfrm>
            <a:off x="1524000" y="2064"/>
            <a:ext cx="309880" cy="826135"/>
          </a:xfrm>
          <a:prstGeom prst="rect">
            <a:avLst/>
          </a:prstGeom>
          <a:noFill/>
          <a:ln w="9525">
            <a:noFill/>
          </a:ln>
        </p:spPr>
        <p:txBody>
          <a:bodyPr wrap="none" tIns="152352" bIns="152352" anchor="ctr" anchorCtr="0">
            <a:spAutoFit/>
          </a:bodyPr>
          <a:p>
            <a:pPr eaLnBrk="0" hangingPunct="0"/>
            <a:endParaRPr lang="zh-CN" altLang="en-US" sz="1600" b="1" dirty="0">
              <a:latin typeface="Verdana" panose="020B0604030504040204" pitchFamily="2" charset="0"/>
            </a:endParaRPr>
          </a:p>
          <a:p>
            <a:pPr eaLnBrk="0" hangingPunct="0"/>
            <a:endParaRPr lang="zh-CN" altLang="en-US" dirty="0">
              <a:latin typeface="Verdana" panose="020B0604030504040204" pitchFamily="2" charset="0"/>
            </a:endParaRPr>
          </a:p>
        </p:txBody>
      </p:sp>
      <p:pic>
        <p:nvPicPr>
          <p:cNvPr id="401414" name="Picture 7" descr="C:\Users\qq\AppData\Local\Microsoft\Windows\Temporary Internet Files\Content.IE5\IX4KTZ7J\MC900078708[1].wmf"/>
          <p:cNvPicPr>
            <a:picLocks noChangeAspect="1"/>
          </p:cNvPicPr>
          <p:nvPr/>
        </p:nvPicPr>
        <p:blipFill>
          <a:blip r:embed="rId1"/>
          <a:stretch>
            <a:fillRect/>
          </a:stretch>
        </p:blipFill>
        <p:spPr>
          <a:xfrm>
            <a:off x="7381875" y="1857375"/>
            <a:ext cx="2425700" cy="2276475"/>
          </a:xfrm>
          <a:prstGeom prst="rect">
            <a:avLst/>
          </a:prstGeom>
          <a:noFill/>
          <a:ln w="9525">
            <a:noFill/>
          </a:ln>
        </p:spPr>
      </p:pic>
      <p:pic>
        <p:nvPicPr>
          <p:cNvPr id="401415" name="Picture 10" descr="C:\Users\qq\AppData\Local\Microsoft\Windows\Temporary Internet Files\Content.IE5\5UC5OBS8\MC900439308[1].jpg"/>
          <p:cNvPicPr>
            <a:picLocks noChangeAspect="1"/>
          </p:cNvPicPr>
          <p:nvPr/>
        </p:nvPicPr>
        <p:blipFill>
          <a:blip r:embed="rId2"/>
          <a:stretch>
            <a:fillRect/>
          </a:stretch>
        </p:blipFill>
        <p:spPr>
          <a:xfrm>
            <a:off x="2095500" y="1928813"/>
            <a:ext cx="2214563" cy="2214562"/>
          </a:xfrm>
          <a:prstGeom prst="rect">
            <a:avLst/>
          </a:prstGeom>
          <a:noFill/>
          <a:ln w="9525">
            <a:noFill/>
          </a:ln>
        </p:spPr>
      </p:pic>
    </p:spTree>
  </p:cSld>
  <p:clrMapOvr>
    <a:masterClrMapping/>
  </p:clrMapOvr>
  <p:transition/>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24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024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02436" name="Rectangle 2"/>
          <p:cNvSpPr>
            <a:spLocks noGrp="1"/>
          </p:cNvSpPr>
          <p:nvPr>
            <p:ph type="title" idx="4294967295"/>
          </p:nvPr>
        </p:nvSpPr>
        <p:spPr>
          <a:ln/>
        </p:spPr>
        <p:txBody>
          <a:bodyPr vert="horz" wrap="square" anchor="b" anchorCtr="0"/>
          <a:p>
            <a:pPr eaLnBrk="1" hangingPunct="1"/>
            <a:r>
              <a:rPr lang="zh-CN" altLang="en-US" b="1">
                <a:solidFill>
                  <a:srgbClr val="0070C0"/>
                </a:solidFill>
              </a:rPr>
              <a:t>本讲：内容提要</a:t>
            </a:r>
            <a:endParaRPr lang="zh-CN" altLang="en-US" b="1">
              <a:solidFill>
                <a:srgbClr val="0070C0"/>
              </a:solidFill>
            </a:endParaRPr>
          </a:p>
        </p:txBody>
      </p:sp>
      <p:sp>
        <p:nvSpPr>
          <p:cNvPr id="402437" name="Rectangle 3"/>
          <p:cNvSpPr>
            <a:spLocks noGrp="1"/>
          </p:cNvSpPr>
          <p:nvPr>
            <p:ph type="body" idx="4294967295"/>
          </p:nvPr>
        </p:nvSpPr>
        <p:spPr>
          <a:xfrm>
            <a:off x="2024063" y="1643063"/>
            <a:ext cx="8132762" cy="5214937"/>
          </a:xfrm>
          <a:ln/>
        </p:spPr>
        <p:txBody>
          <a:bodyPr vert="horz" wrap="square" anchor="t" anchorCtr="0"/>
          <a:p>
            <a:pPr>
              <a:buNone/>
            </a:pPr>
            <a:r>
              <a:rPr lang="zh-CN" altLang="en-US" sz="3200" dirty="0"/>
              <a:t>  </a:t>
            </a:r>
            <a:r>
              <a:rPr lang="zh-CN" altLang="en-US" sz="3200" b="1" dirty="0">
                <a:solidFill>
                  <a:srgbClr val="0070C0"/>
                </a:solidFill>
              </a:rPr>
              <a:t>一、做好生产部门（车间）安全基础管理工作；</a:t>
            </a:r>
            <a:endParaRPr lang="zh-CN" altLang="en-US" sz="3200" b="1" dirty="0">
              <a:solidFill>
                <a:srgbClr val="0070C0"/>
              </a:solidFill>
            </a:endParaRPr>
          </a:p>
          <a:p>
            <a:pPr>
              <a:buNone/>
            </a:pPr>
            <a:r>
              <a:rPr lang="zh-CN" altLang="en-US" sz="3200" b="1" dirty="0">
                <a:solidFill>
                  <a:srgbClr val="0070C0"/>
                </a:solidFill>
              </a:rPr>
              <a:t>  二、加强对生产设备系统的运行管理</a:t>
            </a:r>
            <a:r>
              <a:rPr lang="zh-CN" altLang="en-US" sz="3200" b="1" dirty="0">
                <a:solidFill>
                  <a:srgbClr val="0070C0"/>
                </a:solidFill>
              </a:rPr>
              <a:t>；</a:t>
            </a:r>
            <a:endParaRPr lang="zh-CN" altLang="en-US" sz="3200" b="1" dirty="0">
              <a:solidFill>
                <a:srgbClr val="0070C0"/>
              </a:solidFill>
            </a:endParaRPr>
          </a:p>
          <a:p>
            <a:pPr>
              <a:buNone/>
            </a:pPr>
            <a:r>
              <a:rPr lang="zh-CN" altLang="en-US" sz="3200" b="1" dirty="0">
                <a:solidFill>
                  <a:srgbClr val="0070C0"/>
                </a:solidFill>
              </a:rPr>
              <a:t>  三、狠抓事故隐患排查治理，把好安全生产管理细节关</a:t>
            </a:r>
            <a:r>
              <a:rPr lang="zh-CN" altLang="en-US" sz="3200" b="1" dirty="0">
                <a:solidFill>
                  <a:srgbClr val="0070C0"/>
                </a:solidFill>
              </a:rPr>
              <a:t>；</a:t>
            </a:r>
            <a:endParaRPr lang="zh-CN" altLang="en-US" sz="3200" b="1" dirty="0">
              <a:solidFill>
                <a:srgbClr val="0070C0"/>
              </a:solidFill>
            </a:endParaRPr>
          </a:p>
          <a:p>
            <a:pPr>
              <a:buNone/>
            </a:pPr>
            <a:r>
              <a:rPr lang="zh-CN" altLang="en-US" sz="3200" b="1" dirty="0">
                <a:solidFill>
                  <a:srgbClr val="0070C0"/>
                </a:solidFill>
              </a:rPr>
              <a:t>  四、搞好作业环境治理，实现安全文明生产；</a:t>
            </a:r>
            <a:endParaRPr lang="en-US" altLang="zh-CN" sz="3200" b="1" dirty="0">
              <a:solidFill>
                <a:srgbClr val="0070C0"/>
              </a:solidFill>
            </a:endParaRPr>
          </a:p>
          <a:p>
            <a:pPr>
              <a:buNone/>
            </a:pPr>
            <a:r>
              <a:rPr lang="zh-CN" altLang="en-US" sz="3200" b="1" dirty="0">
                <a:solidFill>
                  <a:srgbClr val="0070C0"/>
                </a:solidFill>
              </a:rPr>
              <a:t>  五、怎样搞好发电企业班组安全管理</a:t>
            </a:r>
            <a:r>
              <a:rPr lang="zh-CN" altLang="en-US" sz="3200" b="1" dirty="0">
                <a:solidFill>
                  <a:srgbClr val="0070C0"/>
                </a:solidFill>
              </a:rPr>
              <a:t>；</a:t>
            </a:r>
            <a:endParaRPr lang="zh-CN" altLang="en-US" sz="3200" b="1" dirty="0">
              <a:solidFill>
                <a:srgbClr val="0070C0"/>
              </a:solidFill>
            </a:endParaRPr>
          </a:p>
          <a:p>
            <a:pPr eaLnBrk="1" hangingPunct="1">
              <a:buNone/>
            </a:pPr>
            <a:endParaRPr lang="zh-CN" altLang="en-US" sz="2800" b="1" dirty="0">
              <a:solidFill>
                <a:srgbClr val="0070C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34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034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03460" name="Rectangle 2"/>
          <p:cNvSpPr>
            <a:spLocks noGrp="1"/>
          </p:cNvSpPr>
          <p:nvPr>
            <p:ph type="title" idx="4294967295"/>
          </p:nvPr>
        </p:nvSpPr>
        <p:spPr>
          <a:ln/>
        </p:spPr>
        <p:txBody>
          <a:bodyPr vert="horz" wrap="square" anchor="b" anchorCtr="0"/>
          <a:p>
            <a:pPr eaLnBrk="1" hangingPunct="1"/>
            <a:r>
              <a:rPr lang="zh-CN" altLang="en-US" b="1">
                <a:solidFill>
                  <a:srgbClr val="0070C0"/>
                </a:solidFill>
              </a:rPr>
              <a:t>本讲：内容提要</a:t>
            </a:r>
            <a:endParaRPr lang="zh-CN" altLang="en-US" b="1">
              <a:solidFill>
                <a:srgbClr val="0070C0"/>
              </a:solidFill>
            </a:endParaRPr>
          </a:p>
        </p:txBody>
      </p:sp>
      <p:sp>
        <p:nvSpPr>
          <p:cNvPr id="403461" name="Rectangle 3"/>
          <p:cNvSpPr>
            <a:spLocks noGrp="1"/>
          </p:cNvSpPr>
          <p:nvPr>
            <p:ph type="body" idx="4294967295"/>
          </p:nvPr>
        </p:nvSpPr>
        <p:spPr>
          <a:xfrm>
            <a:off x="2095500" y="1643063"/>
            <a:ext cx="8132763" cy="5214937"/>
          </a:xfrm>
          <a:ln/>
        </p:spPr>
        <p:txBody>
          <a:bodyPr vert="horz" wrap="square" anchor="t" anchorCtr="0"/>
          <a:p>
            <a:pPr>
              <a:buNone/>
            </a:pPr>
            <a:r>
              <a:rPr lang="zh-CN" altLang="en-US" sz="3200" b="1" dirty="0">
                <a:solidFill>
                  <a:srgbClr val="0070C0"/>
                </a:solidFill>
              </a:rPr>
              <a:t>六、班长如何抓好班组安全工作；</a:t>
            </a:r>
            <a:endParaRPr lang="zh-CN" altLang="en-US" sz="3200" b="1" dirty="0">
              <a:solidFill>
                <a:srgbClr val="0070C0"/>
              </a:solidFill>
            </a:endParaRPr>
          </a:p>
          <a:p>
            <a:pPr>
              <a:buNone/>
            </a:pPr>
            <a:r>
              <a:rPr lang="zh-CN" altLang="en-US" sz="3200" b="1" dirty="0">
                <a:solidFill>
                  <a:srgbClr val="0070C0"/>
                </a:solidFill>
              </a:rPr>
              <a:t>七、怎样搞好班组安全日活动；</a:t>
            </a:r>
            <a:endParaRPr lang="zh-CN" altLang="en-US" sz="3200" b="1" dirty="0">
              <a:solidFill>
                <a:srgbClr val="0070C0"/>
              </a:solidFill>
            </a:endParaRPr>
          </a:p>
          <a:p>
            <a:pPr>
              <a:buNone/>
            </a:pPr>
            <a:r>
              <a:rPr lang="zh-CN" altLang="en-US" sz="3200" b="1" dirty="0">
                <a:solidFill>
                  <a:srgbClr val="0070C0"/>
                </a:solidFill>
              </a:rPr>
              <a:t>八、认真搞好班组安全标准化，推行</a:t>
            </a:r>
            <a:r>
              <a:rPr lang="en-US" altLang="zh-CN" sz="3200" b="1" dirty="0">
                <a:solidFill>
                  <a:srgbClr val="0070C0"/>
                </a:solidFill>
              </a:rPr>
              <a:t>8S</a:t>
            </a:r>
            <a:r>
              <a:rPr lang="zh-CN" altLang="en-US" sz="3200" b="1" dirty="0">
                <a:solidFill>
                  <a:srgbClr val="0070C0"/>
                </a:solidFill>
              </a:rPr>
              <a:t>管理做到规范化；</a:t>
            </a:r>
            <a:endParaRPr lang="zh-CN" altLang="en-US" sz="3200" b="1" dirty="0">
              <a:solidFill>
                <a:srgbClr val="0070C0"/>
              </a:solidFill>
            </a:endParaRPr>
          </a:p>
          <a:p>
            <a:pPr>
              <a:buNone/>
            </a:pPr>
            <a:r>
              <a:rPr lang="zh-CN" altLang="en-US" sz="3200" b="1" dirty="0">
                <a:solidFill>
                  <a:srgbClr val="0070C0"/>
                </a:solidFill>
              </a:rPr>
              <a:t>九、部门（车间）安全管理台帐；</a:t>
            </a:r>
            <a:endParaRPr lang="zh-CN" altLang="en-US" sz="3200" b="1" dirty="0">
              <a:solidFill>
                <a:srgbClr val="0070C0"/>
              </a:solidFill>
            </a:endParaRPr>
          </a:p>
          <a:p>
            <a:pPr>
              <a:buNone/>
            </a:pPr>
            <a:r>
              <a:rPr lang="zh-CN" altLang="en-US" sz="3200" b="1" dirty="0">
                <a:solidFill>
                  <a:srgbClr val="0070C0"/>
                </a:solidFill>
              </a:rPr>
              <a:t>十、班组及员工安全管理台帐；</a:t>
            </a:r>
            <a:endParaRPr lang="en-US" altLang="zh-CN" sz="3200" b="1" dirty="0">
              <a:solidFill>
                <a:srgbClr val="0070C0"/>
              </a:solidFill>
            </a:endParaRPr>
          </a:p>
          <a:p>
            <a:pPr>
              <a:buNone/>
            </a:pPr>
            <a:r>
              <a:rPr lang="zh-CN" altLang="en-US" sz="3200" b="1" dirty="0">
                <a:solidFill>
                  <a:srgbClr val="0070C0"/>
                </a:solidFill>
              </a:rPr>
              <a:t>十一</a:t>
            </a:r>
            <a:r>
              <a:rPr lang="zh-CN" altLang="en-US" sz="3200" b="1" dirty="0">
                <a:solidFill>
                  <a:srgbClr val="0070C0"/>
                </a:solidFill>
              </a:rPr>
              <a:t>、安全工作常抓不懈，安全教育要警钟长鸣；尾声（结束语）</a:t>
            </a:r>
            <a:endParaRPr lang="zh-CN" altLang="en-US" sz="3200" b="1" dirty="0">
              <a:solidFill>
                <a:srgbClr val="0070C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50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5060"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45061" name="Rectangle 3"/>
          <p:cNvSpPr>
            <a:spLocks noGrp="1"/>
          </p:cNvSpPr>
          <p:nvPr>
            <p:ph type="body" idx="4294967295"/>
          </p:nvPr>
        </p:nvSpPr>
        <p:spPr>
          <a:xfrm>
            <a:off x="1881188" y="1643063"/>
            <a:ext cx="8786812" cy="4714875"/>
          </a:xfrm>
          <a:ln/>
        </p:spPr>
        <p:txBody>
          <a:bodyPr vert="horz" wrap="square" anchor="t" anchorCtr="0"/>
          <a:p>
            <a:pPr>
              <a:buNone/>
            </a:pPr>
            <a:r>
              <a:rPr lang="zh-CN" altLang="en-US" sz="2800" b="1" dirty="0">
                <a:solidFill>
                  <a:srgbClr val="FF0000"/>
                </a:solidFill>
                <a:latin typeface="黑体" panose="02010609060101010101" pitchFamily="1" charset="-122"/>
                <a:ea typeface="黑体" panose="02010609060101010101" pitchFamily="1" charset="-122"/>
              </a:rPr>
              <a:t>  </a:t>
            </a:r>
            <a:r>
              <a:rPr lang="en-US" altLang="zh-CN" sz="2400" b="1" dirty="0">
                <a:solidFill>
                  <a:srgbClr val="C00000"/>
                </a:solidFill>
              </a:rPr>
              <a:t>15</a:t>
            </a:r>
            <a:r>
              <a:rPr lang="zh-CN" altLang="en-US" sz="2400" b="1" dirty="0">
                <a:solidFill>
                  <a:srgbClr val="C00000"/>
                </a:solidFill>
              </a:rPr>
              <a:t>、防止事故“五原则”：</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）可以预防的原则。</a:t>
            </a:r>
            <a:r>
              <a:rPr lang="zh-CN" altLang="en-US" sz="2400" dirty="0">
                <a:solidFill>
                  <a:srgbClr val="C00000"/>
                </a:solidFill>
              </a:rPr>
              <a:t>预防就是把防患于未然作为目标。</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2</a:t>
            </a:r>
            <a:r>
              <a:rPr lang="zh-CN" altLang="en-US" sz="2400" b="1" dirty="0">
                <a:solidFill>
                  <a:srgbClr val="C00000"/>
                </a:solidFill>
              </a:rPr>
              <a:t>）偶然损失的原则。</a:t>
            </a:r>
            <a:r>
              <a:rPr lang="zh-CN" altLang="en-US" sz="2400" dirty="0">
                <a:solidFill>
                  <a:srgbClr val="C00000"/>
                </a:solidFill>
              </a:rPr>
              <a:t>事故与伤害程度之间存在着偶然性的概率原则。事故的后果产生的损失大小或损失种类由偶然性决定。反复发生的同种事故常常并不一定产生相同的损失。事后不管有无损失，作为防止灾害的根本的重要的事情是防患于未然，因为如果完全防止了事故，其结果就避免了损失。</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）继发原因的原则。</a:t>
            </a:r>
            <a:r>
              <a:rPr lang="zh-CN" altLang="en-US" sz="2400" dirty="0">
                <a:solidFill>
                  <a:srgbClr val="C00000"/>
                </a:solidFill>
              </a:rPr>
              <a:t>事故原因可分为直接原因和间接原因。</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4</a:t>
            </a:r>
            <a:r>
              <a:rPr lang="zh-CN" altLang="en-US" sz="2400" b="1" dirty="0">
                <a:solidFill>
                  <a:srgbClr val="C00000"/>
                </a:solidFill>
              </a:rPr>
              <a:t>）选择对策的原则。</a:t>
            </a:r>
            <a:r>
              <a:rPr lang="zh-CN" altLang="en-US" sz="2400" dirty="0">
                <a:solidFill>
                  <a:srgbClr val="C00000"/>
                </a:solidFill>
              </a:rPr>
              <a:t>防止事故对策时，如果没有选择最恰当的对策，效果就不会好。应选定以基本原因为对象的对策。</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5</a:t>
            </a:r>
            <a:r>
              <a:rPr lang="zh-CN" altLang="en-US" sz="2400" b="1" dirty="0">
                <a:solidFill>
                  <a:srgbClr val="C00000"/>
                </a:solidFill>
              </a:rPr>
              <a:t>）危险因素防护原则。</a:t>
            </a:r>
            <a:endParaRPr lang="zh-CN" altLang="en-US" sz="2400" dirty="0">
              <a:solidFill>
                <a:srgbClr val="C00000"/>
              </a:solidFill>
            </a:endParaRPr>
          </a:p>
          <a:p>
            <a:pPr>
              <a:buNone/>
            </a:pPr>
            <a:endParaRPr lang="zh-CN" altLang="en-US" sz="2400" dirty="0">
              <a:solidFill>
                <a:srgbClr val="0070C0"/>
              </a:solidFill>
            </a:endParaRPr>
          </a:p>
          <a:p>
            <a:pPr>
              <a:buNone/>
            </a:pPr>
            <a:endParaRPr lang="zh-CN" altLang="en-US" sz="2400" b="1" dirty="0">
              <a:solidFill>
                <a:srgbClr val="0070C0"/>
              </a:solidFill>
            </a:endParaRPr>
          </a:p>
          <a:p>
            <a:pPr>
              <a:buNone/>
            </a:pPr>
            <a:endParaRPr lang="zh-CN" altLang="en-US" sz="2400" dirty="0">
              <a:solidFill>
                <a:srgbClr val="C00000"/>
              </a:solidFill>
            </a:endParaRPr>
          </a:p>
          <a:p>
            <a:pPr>
              <a:buNone/>
            </a:pPr>
            <a:endParaRPr lang="zh-CN" altLang="en-US" sz="2400" dirty="0">
              <a:solidFill>
                <a:srgbClr val="FF0000"/>
              </a:solidFill>
            </a:endParaRPr>
          </a:p>
          <a:p>
            <a:pPr>
              <a:buNone/>
            </a:pPr>
            <a:endParaRPr lang="zh-CN" altLang="en-US" sz="2400" b="1" dirty="0">
              <a:solidFill>
                <a:srgbClr val="FF0000"/>
              </a:solidFill>
            </a:endParaRPr>
          </a:p>
          <a:p>
            <a:pPr eaLnBrk="1" hangingPunct="1">
              <a:buNone/>
            </a:pPr>
            <a:endParaRPr lang="zh-CN" altLang="en-US" sz="24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44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044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0448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04485"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800" b="1">
                <a:solidFill>
                  <a:srgbClr val="C00000"/>
                </a:solidFill>
              </a:rPr>
              <a:t>      </a:t>
            </a:r>
            <a:r>
              <a:rPr lang="zh-CN" altLang="en-US" sz="2800" b="1">
                <a:solidFill>
                  <a:srgbClr val="C00000"/>
                </a:solidFill>
              </a:rPr>
              <a:t>一、做好生产部门（车间）安全基础管理工作</a:t>
            </a:r>
            <a:endParaRPr lang="zh-CN" altLang="en-US" sz="2800">
              <a:solidFill>
                <a:srgbClr val="C00000"/>
              </a:solidFill>
            </a:endParaRPr>
          </a:p>
          <a:p>
            <a:pPr>
              <a:buNone/>
            </a:pPr>
            <a:r>
              <a:rPr lang="zh-CN" altLang="en-US" sz="2800" b="1">
                <a:solidFill>
                  <a:srgbClr val="C00000"/>
                </a:solidFill>
              </a:rPr>
              <a:t>     </a:t>
            </a:r>
            <a:r>
              <a:rPr lang="zh-CN" altLang="en-US" sz="2400" b="1">
                <a:solidFill>
                  <a:srgbClr val="C00000"/>
                </a:solidFill>
              </a:rPr>
              <a:t>（一）做好生产部门（车间）安全管理工作的重要意义</a:t>
            </a:r>
            <a:endParaRPr lang="zh-CN" altLang="en-US" sz="2400">
              <a:solidFill>
                <a:srgbClr val="C00000"/>
              </a:solidFill>
            </a:endParaRPr>
          </a:p>
          <a:p>
            <a:pPr>
              <a:buNone/>
            </a:pPr>
            <a:r>
              <a:rPr lang="zh-CN" altLang="en-US" sz="2400">
                <a:solidFill>
                  <a:srgbClr val="C00000"/>
                </a:solidFill>
              </a:rPr>
              <a:t>       生产部门（车间）及包括承包运行及检修维护单位是发电企业安全管理的前沿阵地，生产部门（车间）安全管理工作是企业安全管理主要内容，车间作为企业中层机构，起着承上启下、上传下达的重要作用，对抓好基层班组的安全管理工作非常重要，为此车间安全工作是能否搞好企业安全生产的重要环节；只有抓好生产部门（车间）的安全生产管理，在管理上务实与创新，才能提高发电企业整体安全水平。因此，搞好企业安全管理，班组是基础、车间是关键；抓好生产部门（车间）安全生产是企业安全管理的中心。生产现场的安全管理是在动态中进行的随机性很大，只要有一个生产环节出了问题，就无法确保安全生产。</a:t>
            </a:r>
            <a:endParaRPr lang="zh-CN" altLang="en-US" sz="2400">
              <a:solidFill>
                <a:srgbClr val="C00000"/>
              </a:solidFill>
            </a:endParaRPr>
          </a:p>
        </p:txBody>
      </p:sp>
    </p:spTree>
  </p:cSld>
  <p:clrMapOvr>
    <a:masterClrMapping/>
  </p:clrMapOvr>
  <p:transition/>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55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055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0550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0550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a:t>
            </a:r>
            <a:r>
              <a:rPr lang="zh-CN" altLang="en-US" sz="2800" b="1" dirty="0">
                <a:solidFill>
                  <a:srgbClr val="7030A0"/>
                </a:solidFill>
              </a:rPr>
              <a:t>（二）抓好大事首先要切实抓好安全生产</a:t>
            </a:r>
            <a:endParaRPr lang="zh-CN" altLang="en-US" sz="2800" dirty="0">
              <a:solidFill>
                <a:srgbClr val="7030A0"/>
              </a:solidFill>
            </a:endParaRPr>
          </a:p>
          <a:p>
            <a:pPr>
              <a:buNone/>
            </a:pPr>
            <a:r>
              <a:rPr lang="zh-CN" altLang="en-US" sz="2800" dirty="0">
                <a:solidFill>
                  <a:srgbClr val="7030A0"/>
                </a:solidFill>
              </a:rPr>
              <a:t>       进一步提高对安全生产重要性的认识，</a:t>
            </a:r>
            <a:r>
              <a:rPr lang="zh-CN" altLang="en-US" sz="2800" b="1" dirty="0">
                <a:solidFill>
                  <a:srgbClr val="7030A0"/>
                </a:solidFill>
              </a:rPr>
              <a:t>做到</a:t>
            </a:r>
            <a:r>
              <a:rPr lang="en-US" altLang="zh-CN" sz="2800" b="1" dirty="0">
                <a:solidFill>
                  <a:srgbClr val="7030A0"/>
                </a:solidFill>
              </a:rPr>
              <a:t>“</a:t>
            </a:r>
            <a:r>
              <a:rPr lang="zh-CN" altLang="en-US" sz="2800" b="1" dirty="0">
                <a:solidFill>
                  <a:srgbClr val="7030A0"/>
                </a:solidFill>
              </a:rPr>
              <a:t>三个绝不</a:t>
            </a:r>
            <a:r>
              <a:rPr lang="en-US" altLang="zh-CN" sz="2800" b="1" dirty="0">
                <a:solidFill>
                  <a:srgbClr val="7030A0"/>
                </a:solidFill>
              </a:rPr>
              <a:t>”</a:t>
            </a:r>
            <a:r>
              <a:rPr lang="zh-CN" altLang="en-US" sz="2800" b="1" dirty="0">
                <a:solidFill>
                  <a:srgbClr val="7030A0"/>
                </a:solidFill>
              </a:rPr>
              <a:t>、“四个要”</a:t>
            </a:r>
            <a:r>
              <a:rPr lang="zh-CN" altLang="en-US" sz="2800" dirty="0">
                <a:solidFill>
                  <a:srgbClr val="7030A0"/>
                </a:solidFill>
              </a:rPr>
              <a:t>，</a:t>
            </a:r>
            <a:r>
              <a:rPr lang="zh-CN" altLang="en-US" sz="2800" b="1" dirty="0">
                <a:solidFill>
                  <a:srgbClr val="7030A0"/>
                </a:solidFill>
              </a:rPr>
              <a:t>绝</a:t>
            </a:r>
            <a:r>
              <a:rPr lang="zh-CN" altLang="en-US" sz="2800" dirty="0">
                <a:solidFill>
                  <a:srgbClr val="7030A0"/>
                </a:solidFill>
              </a:rPr>
              <a:t>不能过高地估计安全生产的好形势，</a:t>
            </a:r>
            <a:r>
              <a:rPr lang="zh-CN" altLang="en-US" sz="2800" b="1" dirty="0">
                <a:solidFill>
                  <a:srgbClr val="7030A0"/>
                </a:solidFill>
              </a:rPr>
              <a:t>绝</a:t>
            </a:r>
            <a:r>
              <a:rPr lang="zh-CN" altLang="en-US" sz="2800" dirty="0">
                <a:solidFill>
                  <a:srgbClr val="7030A0"/>
                </a:solidFill>
              </a:rPr>
              <a:t>不能过高地估计干部职工群众对安全重要性的认识，</a:t>
            </a:r>
            <a:r>
              <a:rPr lang="zh-CN" altLang="en-US" sz="2800" b="1" dirty="0">
                <a:solidFill>
                  <a:srgbClr val="7030A0"/>
                </a:solidFill>
              </a:rPr>
              <a:t>绝</a:t>
            </a:r>
            <a:r>
              <a:rPr lang="zh-CN" altLang="en-US" sz="2800" dirty="0">
                <a:solidFill>
                  <a:srgbClr val="7030A0"/>
                </a:solidFill>
              </a:rPr>
              <a:t>不能过高地估计各级政府管理安全的能力和水平。</a:t>
            </a:r>
            <a:r>
              <a:rPr lang="zh-CN" altLang="en-US" sz="2800" b="1" dirty="0">
                <a:solidFill>
                  <a:srgbClr val="7030A0"/>
                </a:solidFill>
              </a:rPr>
              <a:t>要</a:t>
            </a:r>
            <a:r>
              <a:rPr lang="zh-CN" altLang="en-US" sz="2800" dirty="0">
                <a:solidFill>
                  <a:srgbClr val="7030A0"/>
                </a:solidFill>
              </a:rPr>
              <a:t>随时随地如临深渊，如履薄冰，战战兢兢，怀着敬畏的心情抓好安全生产。</a:t>
            </a:r>
            <a:r>
              <a:rPr lang="zh-CN" altLang="en-US" sz="2800" b="1" dirty="0">
                <a:solidFill>
                  <a:srgbClr val="7030A0"/>
                </a:solidFill>
              </a:rPr>
              <a:t>要</a:t>
            </a:r>
            <a:r>
              <a:rPr lang="zh-CN" altLang="en-US" sz="2800" dirty="0">
                <a:solidFill>
                  <a:srgbClr val="7030A0"/>
                </a:solidFill>
              </a:rPr>
              <a:t>加强领导，健全机制，加大投入，</a:t>
            </a:r>
            <a:r>
              <a:rPr lang="zh-CN" altLang="en-US" sz="2800" b="1" dirty="0">
                <a:solidFill>
                  <a:srgbClr val="7030A0"/>
                </a:solidFill>
              </a:rPr>
              <a:t>要</a:t>
            </a:r>
            <a:r>
              <a:rPr lang="zh-CN" altLang="en-US" sz="2800" dirty="0">
                <a:solidFill>
                  <a:srgbClr val="7030A0"/>
                </a:solidFill>
              </a:rPr>
              <a:t>更新理念，更新装备，加强教育、培训，强化基层基础，</a:t>
            </a:r>
            <a:r>
              <a:rPr lang="zh-CN" altLang="en-US" sz="2800" b="1" dirty="0">
                <a:solidFill>
                  <a:srgbClr val="7030A0"/>
                </a:solidFill>
              </a:rPr>
              <a:t>要</a:t>
            </a:r>
            <a:r>
              <a:rPr lang="zh-CN" altLang="en-US" sz="2800" dirty="0">
                <a:solidFill>
                  <a:srgbClr val="7030A0"/>
                </a:solidFill>
              </a:rPr>
              <a:t>查处事故，严格考核，追究责任，切实把安全生产的责任落到实处。</a:t>
            </a:r>
            <a:endParaRPr lang="zh-CN" altLang="en-US" sz="2800" dirty="0">
              <a:solidFill>
                <a:srgbClr val="7030A0"/>
              </a:solidFill>
            </a:endParaRPr>
          </a:p>
        </p:txBody>
      </p:sp>
    </p:spTree>
  </p:cSld>
  <p:clrMapOvr>
    <a:masterClrMapping/>
  </p:clrMapOvr>
  <p:transition/>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65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065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0653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06533" name="Rectangle 3"/>
          <p:cNvSpPr>
            <a:spLocks noGrp="1"/>
          </p:cNvSpPr>
          <p:nvPr>
            <p:ph type="body" idx="4294967295"/>
          </p:nvPr>
        </p:nvSpPr>
        <p:spPr>
          <a:xfrm>
            <a:off x="2095500" y="1785938"/>
            <a:ext cx="9144000" cy="5214937"/>
          </a:xfrm>
          <a:ln/>
        </p:spPr>
        <p:txBody>
          <a:bodyPr vert="horz" wrap="square" anchor="t" anchorCtr="0"/>
          <a:p>
            <a:pPr eaLnBrk="1" hangingPunct="1">
              <a:lnSpc>
                <a:spcPct val="90000"/>
              </a:lnSpc>
              <a:buNone/>
            </a:pPr>
            <a:r>
              <a:rPr lang="zh-CN" altLang="en-US" sz="3200" b="1" dirty="0">
                <a:solidFill>
                  <a:srgbClr val="000099"/>
                </a:solidFill>
                <a:effectLst>
                  <a:outerShdw blurRad="38100" dist="38100" dir="2700000">
                    <a:srgbClr val="000000"/>
                  </a:outerShdw>
                </a:effectLst>
                <a:latin typeface="楷体_GB2312" pitchFamily="1" charset="-122"/>
                <a:ea typeface="楷体_GB2312" pitchFamily="1" charset="-122"/>
              </a:rPr>
              <a:t>安全工作“八个第一”</a:t>
            </a:r>
            <a:endParaRPr lang="en-US" altLang="zh-CN" sz="3200" b="1" dirty="0">
              <a:solidFill>
                <a:srgbClr val="000099"/>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r>
              <a:rPr lang="en-US" altLang="zh-CN" sz="3200" b="1" dirty="0">
                <a:effectLst>
                  <a:outerShdw blurRad="38100" dist="38100" dir="2700000">
                    <a:srgbClr val="FFFFFF"/>
                  </a:outerShdw>
                </a:effectLst>
                <a:latin typeface="楷体_GB2312" pitchFamily="1" charset="-122"/>
                <a:ea typeface="楷体_GB2312" pitchFamily="1" charset="-122"/>
              </a:rPr>
              <a:t>1</a:t>
            </a:r>
            <a:r>
              <a:rPr lang="zh-CN" altLang="en-US" sz="3200" b="1" dirty="0">
                <a:effectLst>
                  <a:outerShdw blurRad="38100" dist="38100" dir="2700000">
                    <a:srgbClr val="FFFFFF"/>
                  </a:outerShdw>
                </a:effectLst>
                <a:latin typeface="楷体_GB2312" pitchFamily="1" charset="-122"/>
                <a:ea typeface="楷体_GB2312" pitchFamily="1" charset="-122"/>
              </a:rPr>
              <a:t>、会议时间冲突时，安全会议第一；    </a:t>
            </a:r>
            <a:endParaRPr lang="zh-CN" altLang="en-US" sz="3200"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sz="3200" b="1" dirty="0">
                <a:effectLst>
                  <a:outerShdw blurRad="38100" dist="38100" dir="2700000">
                    <a:srgbClr val="FFFFFF"/>
                  </a:outerShdw>
                </a:effectLst>
                <a:latin typeface="楷体_GB2312" pitchFamily="1" charset="-122"/>
                <a:ea typeface="楷体_GB2312" pitchFamily="1" charset="-122"/>
              </a:rPr>
              <a:t>2</a:t>
            </a:r>
            <a:r>
              <a:rPr lang="zh-CN" altLang="en-US" sz="3200" b="1" dirty="0">
                <a:effectLst>
                  <a:outerShdw blurRad="38100" dist="38100" dir="2700000">
                    <a:srgbClr val="FFFFFF"/>
                  </a:outerShdw>
                </a:effectLst>
                <a:latin typeface="楷体_GB2312" pitchFamily="1" charset="-122"/>
                <a:ea typeface="楷体_GB2312" pitchFamily="1" charset="-122"/>
              </a:rPr>
              <a:t>、工作同时进行时，安全工作第一； </a:t>
            </a:r>
            <a:endParaRPr lang="en-US" altLang="zh-CN" sz="3200"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sz="3200" b="1" dirty="0">
                <a:effectLst>
                  <a:outerShdw blurRad="38100" dist="38100" dir="2700000">
                    <a:srgbClr val="FFFFFF"/>
                  </a:outerShdw>
                </a:effectLst>
                <a:latin typeface="楷体_GB2312" pitchFamily="1" charset="-122"/>
                <a:ea typeface="楷体_GB2312" pitchFamily="1" charset="-122"/>
              </a:rPr>
              <a:t>3</a:t>
            </a:r>
            <a:r>
              <a:rPr lang="zh-CN" altLang="en-US" sz="3200" b="1" dirty="0">
                <a:effectLst>
                  <a:outerShdw blurRad="38100" dist="38100" dir="2700000">
                    <a:srgbClr val="FFFFFF"/>
                  </a:outerShdw>
                </a:effectLst>
                <a:latin typeface="楷体_GB2312" pitchFamily="1" charset="-122"/>
                <a:ea typeface="楷体_GB2312" pitchFamily="1" charset="-122"/>
              </a:rPr>
              <a:t>、处理矛盾关系时，安全问题第一； </a:t>
            </a:r>
            <a:endParaRPr lang="en-US" altLang="zh-CN" sz="3200"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sz="3200" b="1" dirty="0">
                <a:effectLst>
                  <a:outerShdw blurRad="38100" dist="38100" dir="2700000">
                    <a:srgbClr val="FFFFFF"/>
                  </a:outerShdw>
                </a:effectLst>
                <a:latin typeface="楷体_GB2312" pitchFamily="1" charset="-122"/>
                <a:ea typeface="楷体_GB2312" pitchFamily="1" charset="-122"/>
              </a:rPr>
              <a:t>4</a:t>
            </a:r>
            <a:r>
              <a:rPr lang="zh-CN" altLang="en-US" sz="3200" b="1" dirty="0">
                <a:effectLst>
                  <a:outerShdw blurRad="38100" dist="38100" dir="2700000">
                    <a:srgbClr val="FFFFFF"/>
                  </a:outerShdw>
                </a:effectLst>
                <a:latin typeface="楷体_GB2312" pitchFamily="1" charset="-122"/>
                <a:ea typeface="楷体_GB2312" pitchFamily="1" charset="-122"/>
              </a:rPr>
              <a:t>、实施检修计划时，安全质量第一； </a:t>
            </a:r>
            <a:endParaRPr lang="en-US" altLang="zh-CN" sz="3200"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sz="3200" b="1" dirty="0">
                <a:effectLst>
                  <a:outerShdw blurRad="38100" dist="38100" dir="2700000">
                    <a:srgbClr val="FFFFFF"/>
                  </a:outerShdw>
                </a:effectLst>
                <a:latin typeface="楷体_GB2312" pitchFamily="1" charset="-122"/>
                <a:ea typeface="楷体_GB2312" pitchFamily="1" charset="-122"/>
              </a:rPr>
              <a:t>5</a:t>
            </a:r>
            <a:r>
              <a:rPr lang="zh-CN" altLang="en-US" sz="3200" b="1" dirty="0">
                <a:effectLst>
                  <a:outerShdw blurRad="38100" dist="38100" dir="2700000">
                    <a:srgbClr val="FFFFFF"/>
                  </a:outerShdw>
                </a:effectLst>
                <a:latin typeface="楷体_GB2312" pitchFamily="1" charset="-122"/>
                <a:ea typeface="楷体_GB2312" pitchFamily="1" charset="-122"/>
              </a:rPr>
              <a:t>、执行规章制度时，安全规程第一； </a:t>
            </a:r>
            <a:endParaRPr lang="zh-CN" altLang="en-US" sz="3200"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sz="3200" b="1" dirty="0">
                <a:effectLst>
                  <a:outerShdw blurRad="38100" dist="38100" dir="2700000">
                    <a:srgbClr val="FFFFFF"/>
                  </a:outerShdw>
                </a:effectLst>
                <a:latin typeface="楷体_GB2312" pitchFamily="1" charset="-122"/>
                <a:ea typeface="楷体_GB2312" pitchFamily="1" charset="-122"/>
              </a:rPr>
              <a:t>6</a:t>
            </a:r>
            <a:r>
              <a:rPr lang="zh-CN" altLang="en-US" sz="3200" b="1" dirty="0">
                <a:effectLst>
                  <a:outerShdw blurRad="38100" dist="38100" dir="2700000">
                    <a:srgbClr val="FFFFFF"/>
                  </a:outerShdw>
                </a:effectLst>
                <a:latin typeface="楷体_GB2312" pitchFamily="1" charset="-122"/>
                <a:ea typeface="楷体_GB2312" pitchFamily="1" charset="-122"/>
              </a:rPr>
              <a:t>、下发生产任务时，安全措施第一； </a:t>
            </a:r>
            <a:endParaRPr lang="en-US" altLang="zh-CN" sz="3200"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sz="3200" b="1" dirty="0">
                <a:effectLst>
                  <a:outerShdw blurRad="38100" dist="38100" dir="2700000">
                    <a:srgbClr val="FFFFFF"/>
                  </a:outerShdw>
                </a:effectLst>
                <a:latin typeface="楷体_GB2312" pitchFamily="1" charset="-122"/>
                <a:ea typeface="楷体_GB2312" pitchFamily="1" charset="-122"/>
              </a:rPr>
              <a:t>7</a:t>
            </a:r>
            <a:r>
              <a:rPr lang="zh-CN" altLang="en-US" sz="3200" b="1" dirty="0">
                <a:effectLst>
                  <a:outerShdw blurRad="38100" dist="38100" dir="2700000">
                    <a:srgbClr val="FFFFFF"/>
                  </a:outerShdw>
                </a:effectLst>
                <a:latin typeface="楷体_GB2312" pitchFamily="1" charset="-122"/>
                <a:ea typeface="楷体_GB2312" pitchFamily="1" charset="-122"/>
              </a:rPr>
              <a:t>、加强薄弱环节时，安全内容第一； </a:t>
            </a:r>
            <a:endParaRPr lang="en-US" altLang="zh-CN" sz="3200"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r>
              <a:rPr lang="en-US" altLang="zh-CN" sz="3200" b="1" dirty="0">
                <a:effectLst>
                  <a:outerShdw blurRad="38100" dist="38100" dir="2700000">
                    <a:srgbClr val="FFFFFF"/>
                  </a:outerShdw>
                </a:effectLst>
                <a:latin typeface="楷体_GB2312" pitchFamily="1" charset="-122"/>
                <a:ea typeface="楷体_GB2312" pitchFamily="1" charset="-122"/>
              </a:rPr>
              <a:t>8</a:t>
            </a:r>
            <a:r>
              <a:rPr lang="zh-CN" altLang="en-US" sz="3200" b="1" dirty="0">
                <a:effectLst>
                  <a:outerShdw blurRad="38100" dist="38100" dir="2700000">
                    <a:srgbClr val="FFFFFF"/>
                  </a:outerShdw>
                </a:effectLst>
                <a:latin typeface="楷体_GB2312" pitchFamily="1" charset="-122"/>
                <a:ea typeface="楷体_GB2312" pitchFamily="1" charset="-122"/>
              </a:rPr>
              <a:t>、检查贯彻落实时，安全落实第一。</a:t>
            </a:r>
            <a:endParaRPr lang="zh-CN" altLang="en-US" sz="3200" b="1" dirty="0">
              <a:effectLst>
                <a:outerShdw blurRad="38100" dist="38100" dir="2700000">
                  <a:srgbClr val="FFFFFF"/>
                </a:outerShdw>
              </a:effectLst>
              <a:latin typeface="楷体_GB2312" pitchFamily="1" charset="-122"/>
              <a:ea typeface="楷体_GB2312" pitchFamily="1" charset="-122"/>
            </a:endParaRPr>
          </a:p>
          <a:p>
            <a:pPr eaLnBrk="1" hangingPunct="1">
              <a:lnSpc>
                <a:spcPct val="90000"/>
              </a:lnSpc>
              <a:buNone/>
            </a:pPr>
            <a:endParaRPr lang="zh-CN" altLang="en-US" sz="2400" b="1" dirty="0">
              <a:effectLst>
                <a:outerShdw blurRad="38100" dist="38100" dir="2700000">
                  <a:srgbClr val="FFFFFF"/>
                </a:outerShdw>
              </a:effectLst>
              <a:latin typeface="楷体_GB2312" pitchFamily="1" charset="-122"/>
              <a:ea typeface="楷体_GB2312" pitchFamily="1" charset="-122"/>
            </a:endParaRPr>
          </a:p>
        </p:txBody>
      </p:sp>
    </p:spTree>
  </p:cSld>
  <p:clrMapOvr>
    <a:masterClrMapping/>
  </p:clrMapOvr>
  <p:transition/>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75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075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0755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07557" name="Rectangle 3"/>
          <p:cNvSpPr>
            <a:spLocks noGrp="1"/>
          </p:cNvSpPr>
          <p:nvPr>
            <p:ph type="body" idx="4294967295"/>
          </p:nvPr>
        </p:nvSpPr>
        <p:spPr>
          <a:xfrm>
            <a:off x="1738313" y="1857375"/>
            <a:ext cx="9144000" cy="5214938"/>
          </a:xfrm>
          <a:ln/>
        </p:spPr>
        <p:txBody>
          <a:bodyPr vert="horz" wrap="square" anchor="t" anchorCtr="0"/>
          <a:p>
            <a:pPr eaLnBrk="1" hangingPunct="1">
              <a:lnSpc>
                <a:spcPct val="90000"/>
              </a:lnSpc>
              <a:buNone/>
            </a:pPr>
            <a:r>
              <a:rPr lang="zh-CN" altLang="en-US" sz="3200" b="1" dirty="0">
                <a:solidFill>
                  <a:srgbClr val="000099"/>
                </a:solidFill>
                <a:effectLst>
                  <a:outerShdw blurRad="38100" dist="38100" dir="2700000">
                    <a:srgbClr val="000000"/>
                  </a:outerShdw>
                </a:effectLst>
                <a:latin typeface="楷体_GB2312" pitchFamily="1" charset="-122"/>
                <a:ea typeface="楷体_GB2312" pitchFamily="1" charset="-122"/>
              </a:rPr>
              <a:t>  </a:t>
            </a:r>
            <a:r>
              <a:rPr lang="zh-CN" altLang="en-US" sz="4000" b="1" dirty="0">
                <a:solidFill>
                  <a:srgbClr val="000099"/>
                </a:solidFill>
                <a:effectLst>
                  <a:outerShdw blurRad="38100" dist="38100" dir="2700000">
                    <a:srgbClr val="000000"/>
                  </a:outerShdw>
                </a:effectLst>
                <a:latin typeface="楷体_GB2312" pitchFamily="1" charset="-122"/>
                <a:ea typeface="楷体_GB2312" pitchFamily="1" charset="-122"/>
              </a:rPr>
              <a:t>安全工作“十个不得”</a:t>
            </a:r>
            <a:endParaRPr lang="en-US" altLang="zh-CN" sz="4000" b="1" dirty="0">
              <a:solidFill>
                <a:srgbClr val="000099"/>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r>
              <a:rPr lang="zh-CN" altLang="en-US" sz="4000" b="1" dirty="0">
                <a:effectLst>
                  <a:outerShdw blurRad="38100" dist="38100" dir="2700000">
                    <a:srgbClr val="FFFFFF"/>
                  </a:outerShdw>
                </a:effectLst>
                <a:latin typeface="楷体_GB2312" pitchFamily="1" charset="-122"/>
                <a:ea typeface="楷体_GB2312" pitchFamily="1" charset="-122"/>
              </a:rPr>
              <a:t>  </a:t>
            </a:r>
            <a:r>
              <a:rPr lang="zh-CN" altLang="en-US" sz="4000" b="1" dirty="0">
                <a:solidFill>
                  <a:srgbClr val="C00000"/>
                </a:solidFill>
                <a:effectLst>
                  <a:outerShdw blurRad="38100" dist="38100" dir="2700000">
                    <a:srgbClr val="000000"/>
                  </a:outerShdw>
                </a:effectLst>
                <a:latin typeface="楷体_GB2312" pitchFamily="1" charset="-122"/>
                <a:ea typeface="楷体_GB2312" pitchFamily="1" charset="-122"/>
              </a:rPr>
              <a:t>安全思想偏不得；安全规程违不得；    </a:t>
            </a:r>
            <a:endParaRPr lang="zh-CN" altLang="en-US" sz="4000" b="1" dirty="0">
              <a:solidFill>
                <a:srgbClr val="C00000"/>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r>
              <a:rPr lang="zh-CN" altLang="en-US" sz="4000" b="1" dirty="0">
                <a:solidFill>
                  <a:srgbClr val="C00000"/>
                </a:solidFill>
                <a:effectLst>
                  <a:outerShdw blurRad="38100" dist="38100" dir="2700000">
                    <a:srgbClr val="000000"/>
                  </a:outerShdw>
                </a:effectLst>
                <a:latin typeface="楷体_GB2312" pitchFamily="1" charset="-122"/>
                <a:ea typeface="楷体_GB2312" pitchFamily="1" charset="-122"/>
              </a:rPr>
              <a:t>  安全知识缺不得；安全费用省不得； </a:t>
            </a:r>
            <a:endParaRPr lang="en-US" altLang="zh-CN" sz="4000" b="1" dirty="0">
              <a:solidFill>
                <a:srgbClr val="C00000"/>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r>
              <a:rPr lang="zh-CN" altLang="en-US" sz="4000" b="1" dirty="0">
                <a:solidFill>
                  <a:srgbClr val="C00000"/>
                </a:solidFill>
                <a:effectLst>
                  <a:outerShdw blurRad="38100" dist="38100" dir="2700000">
                    <a:srgbClr val="000000"/>
                  </a:outerShdw>
                </a:effectLst>
                <a:latin typeface="楷体_GB2312" pitchFamily="1" charset="-122"/>
                <a:ea typeface="楷体_GB2312" pitchFamily="1" charset="-122"/>
              </a:rPr>
              <a:t>  安全质量差不得；安全工作懒不得； </a:t>
            </a:r>
            <a:endParaRPr lang="en-US" altLang="zh-CN" sz="4000" b="1" dirty="0">
              <a:solidFill>
                <a:srgbClr val="C00000"/>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r>
              <a:rPr lang="zh-CN" altLang="en-US" sz="4000" b="1" dirty="0">
                <a:solidFill>
                  <a:srgbClr val="C00000"/>
                </a:solidFill>
                <a:effectLst>
                  <a:outerShdw blurRad="38100" dist="38100" dir="2700000">
                    <a:srgbClr val="000000"/>
                  </a:outerShdw>
                </a:effectLst>
                <a:latin typeface="楷体_GB2312" pitchFamily="1" charset="-122"/>
                <a:ea typeface="楷体_GB2312" pitchFamily="1" charset="-122"/>
              </a:rPr>
              <a:t>  安全教育少不得；安全活动减不得； </a:t>
            </a:r>
            <a:endParaRPr lang="en-US" altLang="zh-CN" sz="4000" b="1" dirty="0">
              <a:solidFill>
                <a:srgbClr val="C00000"/>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r>
              <a:rPr lang="zh-CN" altLang="en-US" sz="4000" b="1" dirty="0">
                <a:solidFill>
                  <a:srgbClr val="C00000"/>
                </a:solidFill>
                <a:effectLst>
                  <a:outerShdw blurRad="38100" dist="38100" dir="2700000">
                    <a:srgbClr val="000000"/>
                  </a:outerShdw>
                </a:effectLst>
                <a:latin typeface="楷体_GB2312" pitchFamily="1" charset="-122"/>
                <a:ea typeface="楷体_GB2312" pitchFamily="1" charset="-122"/>
              </a:rPr>
              <a:t>  安全管理粗不得；安全考核松不得。 </a:t>
            </a:r>
            <a:endParaRPr lang="zh-CN" altLang="en-US" sz="4000" b="1" dirty="0">
              <a:solidFill>
                <a:srgbClr val="C00000"/>
              </a:solidFill>
              <a:effectLst>
                <a:outerShdw blurRad="38100" dist="38100" dir="2700000">
                  <a:srgbClr val="000000"/>
                </a:outerShdw>
              </a:effectLst>
              <a:latin typeface="楷体_GB2312" pitchFamily="1" charset="-122"/>
              <a:ea typeface="楷体_GB2312" pitchFamily="1" charset="-122"/>
            </a:endParaRPr>
          </a:p>
          <a:p>
            <a:pPr eaLnBrk="1" hangingPunct="1">
              <a:lnSpc>
                <a:spcPct val="90000"/>
              </a:lnSpc>
              <a:buNone/>
            </a:pPr>
            <a:endParaRPr lang="zh-CN" altLang="en-US" sz="2400" b="1" dirty="0">
              <a:effectLst>
                <a:outerShdw blurRad="38100" dist="38100" dir="2700000">
                  <a:srgbClr val="FFFFFF"/>
                </a:outerShdw>
              </a:effectLst>
              <a:latin typeface="楷体_GB2312" pitchFamily="1" charset="-122"/>
              <a:ea typeface="楷体_GB2312" pitchFamily="1" charset="-122"/>
            </a:endParaRPr>
          </a:p>
        </p:txBody>
      </p:sp>
    </p:spTree>
  </p:cSld>
  <p:clrMapOvr>
    <a:masterClrMapping/>
  </p:clrMapOvr>
  <p:transition/>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85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085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0858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0858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（三）安全管理工作的重点内容</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、危及人身安全的；</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、影响设备安全运行的；</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、危及电网安全稳定的；</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、危及集体财产安全的；</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、可能导致火灾事故的；</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6</a:t>
            </a:r>
            <a:r>
              <a:rPr lang="zh-CN" altLang="en-US" sz="2400" dirty="0">
                <a:solidFill>
                  <a:srgbClr val="002060"/>
                </a:solidFill>
              </a:rPr>
              <a:t>、可能导致误操作事故的；</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7</a:t>
            </a:r>
            <a:r>
              <a:rPr lang="zh-CN" altLang="en-US" sz="2400" dirty="0">
                <a:solidFill>
                  <a:srgbClr val="002060"/>
                </a:solidFill>
              </a:rPr>
              <a:t>、可能导致设备严重损坏的；</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8</a:t>
            </a:r>
            <a:r>
              <a:rPr lang="zh-CN" altLang="en-US" sz="2400" dirty="0">
                <a:solidFill>
                  <a:srgbClr val="002060"/>
                </a:solidFill>
              </a:rPr>
              <a:t>、影响工业卫生文明生产的；</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9</a:t>
            </a:r>
            <a:r>
              <a:rPr lang="zh-CN" altLang="en-US" sz="2400" dirty="0">
                <a:solidFill>
                  <a:srgbClr val="002060"/>
                </a:solidFill>
              </a:rPr>
              <a:t>、影响班组安全标准化管理的；</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10</a:t>
            </a:r>
            <a:r>
              <a:rPr lang="zh-CN" altLang="en-US" sz="2400" dirty="0">
                <a:solidFill>
                  <a:srgbClr val="002060"/>
                </a:solidFill>
              </a:rPr>
              <a:t>、影响生产部门（车间）安全工作的。</a:t>
            </a:r>
            <a:endParaRPr lang="zh-CN" altLang="en-US" sz="2400" dirty="0">
              <a:solidFill>
                <a:srgbClr val="002060"/>
              </a:solidFill>
            </a:endParaRPr>
          </a:p>
        </p:txBody>
      </p:sp>
    </p:spTree>
  </p:cSld>
  <p:clrMapOvr>
    <a:masterClrMapping/>
  </p:clrMapOvr>
  <p:transition/>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096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0960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0960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（四）开展好安全风险预控管理工作</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、抓好安全性评价整改工作；</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、抓好应急预案培训学习及演练工作；</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、抓好</a:t>
            </a:r>
            <a:r>
              <a:rPr lang="en-US" altLang="zh-CN" sz="2400" dirty="0">
                <a:solidFill>
                  <a:srgbClr val="C00000"/>
                </a:solidFill>
              </a:rPr>
              <a:t>25</a:t>
            </a:r>
            <a:r>
              <a:rPr lang="zh-CN" altLang="en-US" sz="2400" dirty="0">
                <a:solidFill>
                  <a:srgbClr val="C00000"/>
                </a:solidFill>
              </a:rPr>
              <a:t>项反措及安、反措计划落实工作；</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、抓好工作危险性分析及危险点预控工作；</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、抓好无违章班组、无违章个人、无违章作业现场的“三无”竞赛工作，坚持“六个凡事”，即</a:t>
            </a:r>
            <a:r>
              <a:rPr lang="zh-CN" altLang="en-US" sz="2400" b="1" dirty="0">
                <a:solidFill>
                  <a:srgbClr val="C00000"/>
                </a:solidFill>
              </a:rPr>
              <a:t>凡事</a:t>
            </a:r>
            <a:r>
              <a:rPr lang="zh-CN" altLang="en-US" sz="2400" dirty="0">
                <a:solidFill>
                  <a:srgbClr val="C00000"/>
                </a:solidFill>
              </a:rPr>
              <a:t>有人负责、</a:t>
            </a:r>
            <a:r>
              <a:rPr lang="zh-CN" altLang="en-US" sz="2400" b="1" dirty="0">
                <a:solidFill>
                  <a:srgbClr val="C00000"/>
                </a:solidFill>
              </a:rPr>
              <a:t>凡事</a:t>
            </a:r>
            <a:r>
              <a:rPr lang="zh-CN" altLang="en-US" sz="2400" dirty="0">
                <a:solidFill>
                  <a:srgbClr val="C00000"/>
                </a:solidFill>
              </a:rPr>
              <a:t>有章可循、</a:t>
            </a:r>
            <a:r>
              <a:rPr lang="zh-CN" altLang="en-US" sz="2400" b="1" dirty="0">
                <a:solidFill>
                  <a:srgbClr val="C00000"/>
                </a:solidFill>
              </a:rPr>
              <a:t>凡事</a:t>
            </a:r>
            <a:r>
              <a:rPr lang="zh-CN" altLang="en-US" sz="2400" dirty="0">
                <a:solidFill>
                  <a:srgbClr val="C00000"/>
                </a:solidFill>
              </a:rPr>
              <a:t>抓危险点控制、</a:t>
            </a:r>
            <a:r>
              <a:rPr lang="zh-CN" altLang="en-US" sz="2400" b="1" dirty="0">
                <a:solidFill>
                  <a:srgbClr val="C00000"/>
                </a:solidFill>
              </a:rPr>
              <a:t>凡事</a:t>
            </a:r>
            <a:r>
              <a:rPr lang="zh-CN" altLang="en-US" sz="2400" dirty="0">
                <a:solidFill>
                  <a:srgbClr val="C00000"/>
                </a:solidFill>
              </a:rPr>
              <a:t>要有“后备安全保护” ，</a:t>
            </a:r>
            <a:r>
              <a:rPr lang="zh-CN" altLang="en-US" sz="2400" b="1" dirty="0">
                <a:solidFill>
                  <a:srgbClr val="C00000"/>
                </a:solidFill>
              </a:rPr>
              <a:t>凡事</a:t>
            </a:r>
            <a:r>
              <a:rPr lang="zh-CN" altLang="en-US" sz="2400" dirty="0">
                <a:solidFill>
                  <a:srgbClr val="C00000"/>
                </a:solidFill>
              </a:rPr>
              <a:t>要执行“三工制”即工前安全忠告、工作过程中安全监护把关、工作结束后进行小结或安全讲评，</a:t>
            </a:r>
            <a:r>
              <a:rPr lang="zh-CN" altLang="en-US" sz="2400" b="1" dirty="0">
                <a:solidFill>
                  <a:srgbClr val="C00000"/>
                </a:solidFill>
              </a:rPr>
              <a:t>凡事</a:t>
            </a:r>
            <a:r>
              <a:rPr lang="zh-CN" altLang="en-US" sz="2400" dirty="0">
                <a:solidFill>
                  <a:srgbClr val="C00000"/>
                </a:solidFill>
              </a:rPr>
              <a:t>要把安全放在心中。</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6</a:t>
            </a:r>
            <a:r>
              <a:rPr lang="zh-CN" altLang="en-US" sz="2400" dirty="0">
                <a:solidFill>
                  <a:srgbClr val="C00000"/>
                </a:solidFill>
              </a:rPr>
              <a:t>、抓好《安规》逐条对照检查，对未执行条款提出整改措施。</a:t>
            </a:r>
            <a:endParaRPr lang="zh-CN" altLang="en-US" sz="2400" dirty="0">
              <a:solidFill>
                <a:srgbClr val="C00000"/>
              </a:solidFill>
            </a:endParaRPr>
          </a:p>
        </p:txBody>
      </p:sp>
    </p:spTree>
  </p:cSld>
  <p:clrMapOvr>
    <a:masterClrMapping/>
  </p:clrMapOvr>
  <p:transition/>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6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106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1062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1062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（五）生产部门（车间）管理人员的例行工作</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、每日早晨上班前到控制室查看运行日志、值班记录表单等；</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、每日保证半天多时间巡视生产现场，对发生的不安全情况及时调查了解并参加分析会，每日检查班组安全管理工作；</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、抓好作业现场危险点预控的督查及</a:t>
            </a:r>
            <a:r>
              <a:rPr lang="zh-CN" altLang="en-US" sz="2400" dirty="0">
                <a:solidFill>
                  <a:srgbClr val="002060"/>
                </a:solidFill>
              </a:rPr>
              <a:t>监督动两票的正确执行；</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、抓好每个轮值安全日活动进行检查，并作出评价上报车间；</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、及时下发上级的安全文件、通报等安全教育材料，填写车间安全台帐、上报安全报表、故障原始报告，整理各种安全资料；</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6</a:t>
            </a:r>
            <a:r>
              <a:rPr lang="zh-CN" altLang="en-US" sz="2400" dirty="0">
                <a:solidFill>
                  <a:srgbClr val="002060"/>
                </a:solidFill>
              </a:rPr>
              <a:t>、每月由生产部门（车间）主任召开一次安全生产例会，每季度车间分管领导或培训员组织一次反事故或消防演习；</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7</a:t>
            </a:r>
            <a:r>
              <a:rPr lang="zh-CN" altLang="en-US" sz="2400" dirty="0">
                <a:solidFill>
                  <a:srgbClr val="002060"/>
                </a:solidFill>
              </a:rPr>
              <a:t>、每月</a:t>
            </a:r>
            <a:r>
              <a:rPr lang="en-US" altLang="zh-CN" sz="2400" dirty="0">
                <a:solidFill>
                  <a:srgbClr val="002060"/>
                </a:solidFill>
              </a:rPr>
              <a:t>2</a:t>
            </a:r>
            <a:r>
              <a:rPr lang="zh-CN" altLang="en-US" sz="2400" dirty="0">
                <a:solidFill>
                  <a:srgbClr val="002060"/>
                </a:solidFill>
              </a:rPr>
              <a:t>日前向上级安全生产主管部门报出有关安全月报表，每季初</a:t>
            </a:r>
            <a:r>
              <a:rPr lang="en-US" altLang="zh-CN" sz="2400" dirty="0">
                <a:solidFill>
                  <a:srgbClr val="002060"/>
                </a:solidFill>
              </a:rPr>
              <a:t>5</a:t>
            </a:r>
            <a:r>
              <a:rPr lang="zh-CN" altLang="en-US" sz="2400" dirty="0">
                <a:solidFill>
                  <a:srgbClr val="002060"/>
                </a:solidFill>
              </a:rPr>
              <a:t>日前写出生产部门（车间）安全生产分析总结报告。</a:t>
            </a:r>
            <a:endParaRPr lang="zh-CN" altLang="en-US" sz="2400" dirty="0">
              <a:solidFill>
                <a:srgbClr val="002060"/>
              </a:solidFill>
            </a:endParaRPr>
          </a:p>
        </p:txBody>
      </p:sp>
    </p:spTree>
  </p:cSld>
  <p:clrMapOvr>
    <a:masterClrMapping/>
  </p:clrMapOvr>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16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116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1165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1165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（六）生产部门（承包单位）安全管理内容</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、应具备下列规程制度：</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〉安全工作规程、事故调查规程、安全性评价标准、二十五项重点反措汇编，运行规程、检修工艺规程、消防规程及上级有关技术标准条例。</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〉集团公司颁发的《安全工作规定》《安全监督规定》《</a:t>
            </a:r>
            <a:r>
              <a:rPr lang="zh-CN" altLang="en-US" sz="2400" dirty="0">
                <a:solidFill>
                  <a:srgbClr val="C00000"/>
                </a:solidFill>
              </a:rPr>
              <a:t>安全奖惩规定》及本风场有关实施细则。</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〉企业印发《安全生产管理制度汇编》及本车间有关安全规定制度等。</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〉企业印发的“二类障碍实施细则”、“异常统计标准”、及千次操作无异常及万项操作无差错竞赛办法</a:t>
            </a:r>
            <a:r>
              <a:rPr lang="zh-CN" altLang="en-US" sz="2400" dirty="0">
                <a:solidFill>
                  <a:srgbClr val="C00000"/>
                </a:solidFill>
              </a:rPr>
              <a:t>等。</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〉安全标准化建设考核规定及安全生产奖惩考核办法。</a:t>
            </a:r>
            <a:endParaRPr lang="zh-CN" altLang="en-US" sz="2400" dirty="0">
              <a:solidFill>
                <a:srgbClr val="C00000"/>
              </a:solidFill>
            </a:endParaRPr>
          </a:p>
        </p:txBody>
      </p:sp>
    </p:spTree>
  </p:cSld>
  <p:clrMapOvr>
    <a:masterClrMapping/>
  </p:clrMapOvr>
  <p:transition/>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26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126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1267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12677" name="Rectangle 3"/>
          <p:cNvSpPr>
            <a:spLocks noGrp="1"/>
          </p:cNvSpPr>
          <p:nvPr>
            <p:ph type="body" idx="4294967295"/>
          </p:nvPr>
        </p:nvSpPr>
        <p:spPr>
          <a:xfrm>
            <a:off x="1382713" y="1571625"/>
            <a:ext cx="9285287" cy="5286375"/>
          </a:xfrm>
          <a:ln/>
        </p:spPr>
        <p:txBody>
          <a:bodyPr vert="horz" wrap="square" anchor="t" anchorCtr="0"/>
          <a:p>
            <a:pPr>
              <a:buNone/>
            </a:pPr>
            <a:r>
              <a:rPr lang="zh-CN" altLang="en-US" sz="2400" b="1" dirty="0"/>
              <a:t>      </a:t>
            </a:r>
            <a:r>
              <a:rPr lang="en-US" altLang="zh-CN" sz="2400" b="1" dirty="0">
                <a:solidFill>
                  <a:srgbClr val="C00000"/>
                </a:solidFill>
              </a:rPr>
              <a:t>2</a:t>
            </a:r>
            <a:r>
              <a:rPr lang="zh-CN" altLang="en-US" sz="2400" b="1" dirty="0">
                <a:solidFill>
                  <a:srgbClr val="C00000"/>
                </a:solidFill>
              </a:rPr>
              <a:t>、应具备下列台帐记录薄</a:t>
            </a:r>
            <a:endParaRPr lang="zh-CN" altLang="en-US" sz="2400" dirty="0">
              <a:solidFill>
                <a:srgbClr val="C00000"/>
              </a:solidFill>
            </a:endParaRPr>
          </a:p>
          <a:p>
            <a:pPr>
              <a:buNone/>
            </a:pPr>
            <a:r>
              <a:rPr lang="zh-CN" altLang="en-US" sz="2400" dirty="0">
                <a:solidFill>
                  <a:srgbClr val="C00000"/>
                </a:solidFill>
              </a:rPr>
              <a:t>     ⑴车间安全台帐及不安全情况登记薄、安全生产分析会记录薄；</a:t>
            </a:r>
            <a:endParaRPr lang="zh-CN" altLang="en-US" sz="2400" dirty="0">
              <a:solidFill>
                <a:srgbClr val="C00000"/>
              </a:solidFill>
            </a:endParaRPr>
          </a:p>
          <a:p>
            <a:pPr>
              <a:buNone/>
            </a:pPr>
            <a:r>
              <a:rPr lang="zh-CN" altLang="en-US" sz="2400" dirty="0">
                <a:solidFill>
                  <a:srgbClr val="C00000"/>
                </a:solidFill>
              </a:rPr>
              <a:t>     ⑵安全监督工作日记薄及安全监督整改通知书存根；</a:t>
            </a:r>
            <a:endParaRPr lang="zh-CN" altLang="en-US" sz="2400" dirty="0">
              <a:solidFill>
                <a:srgbClr val="C00000"/>
              </a:solidFill>
            </a:endParaRPr>
          </a:p>
          <a:p>
            <a:pPr>
              <a:buNone/>
            </a:pPr>
            <a:r>
              <a:rPr lang="zh-CN" altLang="en-US" sz="2400" dirty="0">
                <a:solidFill>
                  <a:srgbClr val="C00000"/>
                </a:solidFill>
              </a:rPr>
              <a:t>     ⑶动火工作票及危险因素控制卡执行登记薄。</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、应具备的安全资料、档案：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）历年人身事故及设备故障原始报告；</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）历年事故快报、整改通知、安全简报、安全文件；</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）历年安反措计划情况报表；车间员工安全档案；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）历年安全大检查整改情况及火险隐患整改通知；</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）历年安全监督通知书和严重违章处罚通知单存根；</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6</a:t>
            </a:r>
            <a:r>
              <a:rPr lang="zh-CN" altLang="en-US" sz="2400" dirty="0">
                <a:solidFill>
                  <a:srgbClr val="C00000"/>
                </a:solidFill>
              </a:rPr>
              <a:t>）历年班组安全标准化竞赛考核表；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7</a:t>
            </a:r>
            <a:r>
              <a:rPr lang="zh-CN" altLang="en-US" sz="2400" dirty="0">
                <a:solidFill>
                  <a:srgbClr val="C00000"/>
                </a:solidFill>
              </a:rPr>
              <a:t>）雇用工包括承包工、短期劳务工安全合同及安全协议。</a:t>
            </a:r>
            <a:br>
              <a:rPr lang="en-US" altLang="zh-CN" sz="2400" dirty="0">
                <a:solidFill>
                  <a:srgbClr val="C00000"/>
                </a:solidFill>
              </a:rPr>
            </a:br>
            <a:endParaRPr lang="zh-CN" altLang="en-US" sz="2400" dirty="0">
              <a:solidFill>
                <a:srgbClr val="C00000"/>
              </a:solidFill>
            </a:endParaRPr>
          </a:p>
        </p:txBody>
      </p:sp>
    </p:spTree>
  </p:cSld>
  <p:clrMapOvr>
    <a:masterClrMapping/>
  </p:clrMapOvr>
  <p:transition/>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36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136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1370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1370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二、加强对生产设备系统的运行管理。</a:t>
            </a:r>
            <a:endParaRPr lang="zh-CN" altLang="en-US" sz="2400" dirty="0">
              <a:solidFill>
                <a:srgbClr val="002060"/>
              </a:solidFill>
            </a:endParaRPr>
          </a:p>
          <a:p>
            <a:pPr>
              <a:buNone/>
            </a:pPr>
            <a:r>
              <a:rPr lang="zh-CN" altLang="en-US" sz="2400" dirty="0">
                <a:solidFill>
                  <a:srgbClr val="002060"/>
                </a:solidFill>
              </a:rPr>
              <a:t>        认真贯彻执行规章制度，抓好日常运行管理。操作票制度是为了操作人员准确无误地进行设备操作，保证人身及设备安全的必要手段。工作票制度是为了保证在设备检修、维护工作期间的人身及设备安全的组织措施等。因此，要从严格执行各项规章制度，全面实施各项安全措施来加强生产管理。首先要完善和严格执行安全生产的各项规程制度。包括《安全工作规程》、《电力调度规程》、《各专业运行规程》、《安全生产管理制度》等。其次要完善保障安全的器材配置，在工作场所要配备好必要的绝缘工器具、消防器材、防汛物资等。加强设备日常维护检修。应根据《设备检修制度》的要求，做到</a:t>
            </a:r>
            <a:r>
              <a:rPr lang="en-US" altLang="zh-CN" sz="2400" dirty="0">
                <a:solidFill>
                  <a:srgbClr val="002060"/>
                </a:solidFill>
              </a:rPr>
              <a:t>“</a:t>
            </a:r>
            <a:r>
              <a:rPr lang="zh-CN" altLang="en-US" sz="2400" dirty="0">
                <a:solidFill>
                  <a:srgbClr val="002060"/>
                </a:solidFill>
              </a:rPr>
              <a:t>应修必修，修必修好</a:t>
            </a:r>
            <a:r>
              <a:rPr lang="en-US" altLang="zh-CN" sz="2400" dirty="0">
                <a:solidFill>
                  <a:srgbClr val="002060"/>
                </a:solidFill>
              </a:rPr>
              <a:t>”</a:t>
            </a:r>
            <a:r>
              <a:rPr lang="zh-CN" altLang="en-US" sz="2400" dirty="0">
                <a:solidFill>
                  <a:srgbClr val="002060"/>
                </a:solidFill>
              </a:rPr>
              <a:t>，切忌</a:t>
            </a:r>
            <a:r>
              <a:rPr lang="en-US" altLang="zh-CN" sz="2400" dirty="0">
                <a:solidFill>
                  <a:srgbClr val="002060"/>
                </a:solidFill>
              </a:rPr>
              <a:t>“</a:t>
            </a:r>
            <a:r>
              <a:rPr lang="zh-CN" altLang="en-US" sz="2400" dirty="0">
                <a:solidFill>
                  <a:srgbClr val="002060"/>
                </a:solidFill>
              </a:rPr>
              <a:t>硬拼、硬撑</a:t>
            </a:r>
            <a:r>
              <a:rPr lang="en-US" altLang="zh-CN" sz="2400" dirty="0">
                <a:solidFill>
                  <a:srgbClr val="002060"/>
                </a:solidFill>
              </a:rPr>
              <a:t>”</a:t>
            </a:r>
            <a:r>
              <a:rPr lang="zh-CN" altLang="en-US" sz="2400" dirty="0">
                <a:solidFill>
                  <a:srgbClr val="002060"/>
                </a:solidFill>
              </a:rPr>
              <a:t>，要确保设备随时都处于健康状态。同时要在</a:t>
            </a:r>
            <a:r>
              <a:rPr lang="en-US" altLang="zh-CN" sz="2400" dirty="0">
                <a:solidFill>
                  <a:srgbClr val="002060"/>
                </a:solidFill>
              </a:rPr>
              <a:t>“</a:t>
            </a:r>
            <a:r>
              <a:rPr lang="zh-CN" altLang="en-US" sz="2400" dirty="0">
                <a:solidFill>
                  <a:srgbClr val="002060"/>
                </a:solidFill>
              </a:rPr>
              <a:t>安全第一</a:t>
            </a:r>
            <a:r>
              <a:rPr lang="en-US" altLang="zh-CN" sz="2400" dirty="0">
                <a:solidFill>
                  <a:srgbClr val="002060"/>
                </a:solidFill>
              </a:rPr>
              <a:t>”</a:t>
            </a:r>
            <a:r>
              <a:rPr lang="zh-CN" altLang="en-US" sz="2400" dirty="0">
                <a:solidFill>
                  <a:srgbClr val="002060"/>
                </a:solidFill>
              </a:rPr>
              <a:t>的前提下，结合生产实际进行技术更新和改造，提高设备安全性能。</a:t>
            </a:r>
            <a:endParaRPr lang="zh-CN" altLang="en-US" sz="2400" dirty="0">
              <a:solidFill>
                <a:srgbClr val="002060"/>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
          <p:cNvSpPr/>
          <p:nvPr/>
        </p:nvSpPr>
        <p:spPr>
          <a:xfrm>
            <a:off x="1311275" y="1928813"/>
            <a:ext cx="9642475" cy="2245360"/>
          </a:xfrm>
          <a:prstGeom prst="rect">
            <a:avLst/>
          </a:prstGeom>
          <a:noFill/>
          <a:ln w="9525">
            <a:noFill/>
          </a:ln>
        </p:spPr>
        <p:txBody>
          <a:bodyPr>
            <a:spAutoFit/>
          </a:bodyPr>
          <a:p>
            <a:pPr marL="1143000" indent="-1143000" algn="ctr"/>
            <a:r>
              <a:rPr lang="zh-CN" altLang="en-US" sz="6000" b="1" dirty="0">
                <a:solidFill>
                  <a:srgbClr val="CC0000"/>
                </a:solidFill>
                <a:effectLst>
                  <a:outerShdw blurRad="38100" dist="38100" dir="2700000">
                    <a:srgbClr val="000000"/>
                  </a:outerShdw>
                </a:effectLst>
                <a:latin typeface="Verdana" panose="020B0604030504040204" pitchFamily="2" charset="0"/>
                <a:ea typeface="仿宋_GB2312" charset="-122"/>
              </a:rPr>
              <a:t>第一讲：  </a:t>
            </a:r>
            <a:endParaRPr lang="en-US" altLang="zh-CN" sz="6000" b="1" dirty="0">
              <a:solidFill>
                <a:srgbClr val="CC0000"/>
              </a:solidFill>
              <a:effectLst>
                <a:outerShdw blurRad="38100" dist="38100" dir="2700000">
                  <a:srgbClr val="000000"/>
                </a:outerShdw>
              </a:effectLst>
              <a:latin typeface="Verdana" panose="020B0604030504040204" pitchFamily="2" charset="0"/>
              <a:ea typeface="仿宋_GB2312" charset="-122"/>
            </a:endParaRPr>
          </a:p>
          <a:p>
            <a:pPr marL="1143000" indent="-1143000" algn="ctr"/>
            <a:endParaRPr lang="en-US" altLang="zh-CN" sz="4000" b="1" dirty="0">
              <a:solidFill>
                <a:srgbClr val="0070C0"/>
              </a:solidFill>
              <a:latin typeface="Verdana" panose="020B0604030504040204" pitchFamily="2" charset="0"/>
            </a:endParaRPr>
          </a:p>
          <a:p>
            <a:pPr marL="1143000" indent="-1143000" algn="ctr"/>
            <a:r>
              <a:rPr lang="zh-CN" altLang="en-US" sz="4000" b="1" dirty="0">
                <a:solidFill>
                  <a:srgbClr val="0070C0"/>
                </a:solidFill>
                <a:latin typeface="Verdana" panose="020B0604030504040204" pitchFamily="2" charset="0"/>
              </a:rPr>
              <a:t>发电企业搞好安全生产的重要意义</a:t>
            </a:r>
            <a:endParaRPr lang="zh-CN" altLang="en-US" sz="4000" dirty="0">
              <a:solidFill>
                <a:srgbClr val="0070C0"/>
              </a:solidFill>
              <a:latin typeface="Verdana" panose="020B0604030504040204" pitchFamily="2" charset="0"/>
            </a:endParaRPr>
          </a:p>
        </p:txBody>
      </p:sp>
      <p:sp>
        <p:nvSpPr>
          <p:cNvPr id="9219" name="矩形 2"/>
          <p:cNvSpPr/>
          <p:nvPr/>
        </p:nvSpPr>
        <p:spPr>
          <a:xfrm>
            <a:off x="2452688" y="857250"/>
            <a:ext cx="7572375" cy="706755"/>
          </a:xfrm>
          <a:prstGeom prst="rect">
            <a:avLst/>
          </a:prstGeom>
          <a:noFill/>
          <a:ln w="9525">
            <a:noFill/>
          </a:ln>
        </p:spPr>
        <p:txBody>
          <a:bodyPr>
            <a:spAutoFit/>
          </a:bodyPr>
          <a:p>
            <a:r>
              <a:rPr lang="zh-CN" altLang="en-US" sz="4000" b="1" dirty="0">
                <a:solidFill>
                  <a:srgbClr val="C00000"/>
                </a:solidFill>
                <a:latin typeface="Verdana" panose="020B0604030504040204" pitchFamily="2" charset="0"/>
              </a:rPr>
              <a:t>火力发电厂安全培训教育讲座</a:t>
            </a:r>
            <a:r>
              <a:rPr lang="en-US" altLang="zh-CN" sz="2800" b="1" dirty="0">
                <a:solidFill>
                  <a:srgbClr val="C00000"/>
                </a:solidFill>
                <a:latin typeface="Verdana" panose="020B0604030504040204" pitchFamily="2" charset="0"/>
              </a:rPr>
              <a:t>(</a:t>
            </a:r>
            <a:r>
              <a:rPr lang="zh-CN" altLang="en-US" sz="2800" b="1" dirty="0">
                <a:solidFill>
                  <a:srgbClr val="C00000"/>
                </a:solidFill>
                <a:latin typeface="Verdana" panose="020B0604030504040204" pitchFamily="2" charset="0"/>
              </a:rPr>
              <a:t>一</a:t>
            </a:r>
            <a:r>
              <a:rPr lang="en-US" altLang="zh-CN" sz="2800" b="1" dirty="0">
                <a:solidFill>
                  <a:srgbClr val="C00000"/>
                </a:solidFill>
                <a:latin typeface="Verdana" panose="020B0604030504040204" pitchFamily="2" charset="0"/>
              </a:rPr>
              <a:t>)</a:t>
            </a:r>
            <a:endParaRPr lang="zh-CN" altLang="en-US" sz="2800" dirty="0">
              <a:solidFill>
                <a:srgbClr val="0070C0"/>
              </a:solidFill>
              <a:latin typeface="Verdana" panose="020B0604030504040204" pitchFamily="2" charset="0"/>
            </a:endParaRPr>
          </a:p>
        </p:txBody>
      </p:sp>
      <p:sp>
        <p:nvSpPr>
          <p:cNvPr id="9220" name="Rectangle 3"/>
          <p:cNvSpPr/>
          <p:nvPr/>
        </p:nvSpPr>
        <p:spPr>
          <a:xfrm>
            <a:off x="1524000" y="-184467"/>
            <a:ext cx="2590800" cy="826135"/>
          </a:xfrm>
          <a:prstGeom prst="rect">
            <a:avLst/>
          </a:prstGeom>
          <a:noFill/>
          <a:ln w="9525">
            <a:noFill/>
          </a:ln>
        </p:spPr>
        <p:txBody>
          <a:bodyPr wrap="none" tIns="152352" bIns="152352" anchor="ctr" anchorCtr="0">
            <a:spAutoFit/>
          </a:bodyPr>
          <a:p>
            <a:pPr eaLnBrk="0" hangingPunct="0">
              <a:buChar char="•"/>
            </a:pPr>
            <a:r>
              <a:rPr lang="en-US" altLang="zh-CN" sz="1600" dirty="0">
                <a:latin typeface="黑体" panose="02010609060101010101" pitchFamily="1" charset="-122"/>
              </a:rPr>
              <a:t>5  </a:t>
            </a:r>
            <a:r>
              <a:rPr lang="zh-CN" altLang="en-US" sz="1600" dirty="0">
                <a:latin typeface="黑体" panose="02010609060101010101" pitchFamily="1" charset="-122"/>
              </a:rPr>
              <a:t>核心要求（评分项目）</a:t>
            </a:r>
            <a:endParaRPr lang="zh-CN" altLang="en-US" sz="1600" b="1" dirty="0">
              <a:latin typeface="Verdana" panose="020B0604030504040204" pitchFamily="2" charset="0"/>
            </a:endParaRPr>
          </a:p>
          <a:p>
            <a:pPr eaLnBrk="0" hangingPunct="0"/>
            <a:endParaRPr lang="zh-CN" altLang="en-US" dirty="0">
              <a:latin typeface="Verdana" panose="020B0604030504040204" pitchFamily="2" charset="0"/>
            </a:endParaRPr>
          </a:p>
        </p:txBody>
      </p:sp>
      <p:sp>
        <p:nvSpPr>
          <p:cNvPr id="9221" name="Rectangle 4"/>
          <p:cNvSpPr/>
          <p:nvPr/>
        </p:nvSpPr>
        <p:spPr>
          <a:xfrm>
            <a:off x="1524000" y="-184467"/>
            <a:ext cx="2590800" cy="826135"/>
          </a:xfrm>
          <a:prstGeom prst="rect">
            <a:avLst/>
          </a:prstGeom>
          <a:noFill/>
          <a:ln w="9525">
            <a:noFill/>
          </a:ln>
        </p:spPr>
        <p:txBody>
          <a:bodyPr wrap="none" tIns="152352" bIns="152352" anchor="ctr" anchorCtr="0">
            <a:spAutoFit/>
          </a:bodyPr>
          <a:p>
            <a:pPr eaLnBrk="0" hangingPunct="0">
              <a:buChar char="•"/>
            </a:pPr>
            <a:r>
              <a:rPr lang="en-US" altLang="zh-CN" sz="1600" dirty="0">
                <a:latin typeface="黑体" panose="02010609060101010101" pitchFamily="1" charset="-122"/>
              </a:rPr>
              <a:t>5  </a:t>
            </a:r>
            <a:r>
              <a:rPr lang="zh-CN" altLang="en-US" sz="1600" dirty="0">
                <a:latin typeface="黑体" panose="02010609060101010101" pitchFamily="1" charset="-122"/>
              </a:rPr>
              <a:t>核心要求（评分项目）</a:t>
            </a:r>
            <a:endParaRPr lang="zh-CN" altLang="en-US" sz="1600" b="1" dirty="0">
              <a:latin typeface="Verdana" panose="020B0604030504040204" pitchFamily="2" charset="0"/>
            </a:endParaRPr>
          </a:p>
          <a:p>
            <a:pPr eaLnBrk="0" hangingPunct="0"/>
            <a:endParaRPr lang="zh-CN" altLang="en-US" dirty="0">
              <a:latin typeface="Verdana" panose="020B0604030504040204" pitchFamily="2" charset="0"/>
            </a:endParaRPr>
          </a:p>
        </p:txBody>
      </p:sp>
      <p:sp>
        <p:nvSpPr>
          <p:cNvPr id="9222" name="Rectangle 5"/>
          <p:cNvSpPr/>
          <p:nvPr/>
        </p:nvSpPr>
        <p:spPr>
          <a:xfrm>
            <a:off x="1524000" y="-184467"/>
            <a:ext cx="2590800" cy="826135"/>
          </a:xfrm>
          <a:prstGeom prst="rect">
            <a:avLst/>
          </a:prstGeom>
          <a:noFill/>
          <a:ln w="9525">
            <a:noFill/>
          </a:ln>
        </p:spPr>
        <p:txBody>
          <a:bodyPr wrap="none" tIns="152352" bIns="152352" anchor="ctr" anchorCtr="0">
            <a:spAutoFit/>
          </a:bodyPr>
          <a:p>
            <a:pPr eaLnBrk="0" hangingPunct="0">
              <a:buChar char="•"/>
            </a:pPr>
            <a:r>
              <a:rPr lang="en-US" altLang="zh-CN" sz="1600" dirty="0">
                <a:latin typeface="黑体" panose="02010609060101010101" pitchFamily="1" charset="-122"/>
              </a:rPr>
              <a:t>5  </a:t>
            </a:r>
            <a:r>
              <a:rPr lang="zh-CN" altLang="en-US" sz="1600" dirty="0">
                <a:latin typeface="黑体" panose="02010609060101010101" pitchFamily="1" charset="-122"/>
              </a:rPr>
              <a:t>核心要求（评分项目）</a:t>
            </a:r>
            <a:endParaRPr lang="zh-CN" altLang="en-US" sz="1600" b="1" dirty="0">
              <a:latin typeface="Verdana" panose="020B0604030504040204" pitchFamily="2" charset="0"/>
            </a:endParaRPr>
          </a:p>
          <a:p>
            <a:pPr eaLnBrk="0" hangingPunct="0"/>
            <a:endParaRPr lang="zh-CN" altLang="en-US" dirty="0">
              <a:latin typeface="Verdana" panose="020B0604030504040204" pitchFamily="2" charset="0"/>
            </a:endParaRPr>
          </a:p>
        </p:txBody>
      </p:sp>
      <p:pic>
        <p:nvPicPr>
          <p:cNvPr id="9223" name="Picture 7" descr="D:\Program Files\Microsoft Office\MEDIA\CAGCAT10\j0292020.wmf"/>
          <p:cNvPicPr>
            <a:picLocks noChangeAspect="1"/>
          </p:cNvPicPr>
          <p:nvPr/>
        </p:nvPicPr>
        <p:blipFill>
          <a:blip r:embed="rId1"/>
          <a:stretch>
            <a:fillRect/>
          </a:stretch>
        </p:blipFill>
        <p:spPr>
          <a:xfrm>
            <a:off x="8310563" y="1571625"/>
            <a:ext cx="1868487" cy="1773238"/>
          </a:xfrm>
          <a:prstGeom prst="rect">
            <a:avLst/>
          </a:prstGeom>
          <a:noFill/>
          <a:ln w="9525">
            <a:noFill/>
          </a:ln>
        </p:spPr>
      </p:pic>
      <p:pic>
        <p:nvPicPr>
          <p:cNvPr id="9224" name="Picture 8" descr="D:\Program Files\Microsoft Office\MEDIA\CAGCAT10\j0297551.wmf"/>
          <p:cNvPicPr>
            <a:picLocks noChangeAspect="1"/>
          </p:cNvPicPr>
          <p:nvPr/>
        </p:nvPicPr>
        <p:blipFill>
          <a:blip r:embed="rId2"/>
          <a:stretch>
            <a:fillRect/>
          </a:stretch>
        </p:blipFill>
        <p:spPr>
          <a:xfrm>
            <a:off x="1738313" y="4214813"/>
            <a:ext cx="1195387" cy="1824037"/>
          </a:xfrm>
          <a:prstGeom prst="rect">
            <a:avLst/>
          </a:prstGeom>
          <a:noFill/>
          <a:ln w="9525">
            <a:noFill/>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60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6084"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46085" name="Rectangle 3"/>
          <p:cNvSpPr>
            <a:spLocks noGrp="1"/>
          </p:cNvSpPr>
          <p:nvPr>
            <p:ph type="body" idx="4294967295"/>
          </p:nvPr>
        </p:nvSpPr>
        <p:spPr>
          <a:xfrm>
            <a:off x="1738313" y="1643063"/>
            <a:ext cx="8929687" cy="4572000"/>
          </a:xfrm>
          <a:ln/>
        </p:spPr>
        <p:txBody>
          <a:bodyPr vert="horz" wrap="square" anchor="t" anchorCtr="0"/>
          <a:p>
            <a:pPr>
              <a:buNone/>
            </a:pPr>
            <a:r>
              <a:rPr lang="zh-CN" altLang="en-US" sz="2400" b="1" dirty="0">
                <a:solidFill>
                  <a:srgbClr val="FF0000"/>
                </a:solidFill>
              </a:rPr>
              <a:t> </a:t>
            </a:r>
            <a:r>
              <a:rPr lang="zh-CN" altLang="en-US" sz="2400" b="1" dirty="0">
                <a:solidFill>
                  <a:srgbClr val="0070C0"/>
                </a:solidFill>
              </a:rPr>
              <a:t>（三）安全生产基本概念</a:t>
            </a:r>
            <a:endParaRPr lang="zh-CN" altLang="en-US" sz="2400"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1</a:t>
            </a:r>
            <a:r>
              <a:rPr lang="zh-CN" altLang="en-US" sz="2400" b="1" dirty="0">
                <a:solidFill>
                  <a:srgbClr val="0070C0"/>
                </a:solidFill>
              </a:rPr>
              <a:t>、什么是安全？安全概念</a:t>
            </a:r>
            <a:r>
              <a:rPr lang="zh-CN" altLang="en-US" sz="2400" dirty="0">
                <a:solidFill>
                  <a:srgbClr val="0070C0"/>
                </a:solidFill>
              </a:rPr>
              <a:t>。</a:t>
            </a:r>
            <a:r>
              <a:rPr lang="en-US" altLang="zh-CN" sz="2400" dirty="0">
                <a:solidFill>
                  <a:srgbClr val="0070C0"/>
                </a:solidFill>
              </a:rPr>
              <a:t>“</a:t>
            </a:r>
            <a:r>
              <a:rPr lang="zh-CN" altLang="en-US" sz="2400" dirty="0">
                <a:solidFill>
                  <a:srgbClr val="0070C0"/>
                </a:solidFill>
              </a:rPr>
              <a:t>无危则安，无损则全</a:t>
            </a:r>
            <a:r>
              <a:rPr lang="en-US" altLang="zh-CN" sz="2400" dirty="0">
                <a:solidFill>
                  <a:srgbClr val="0070C0"/>
                </a:solidFill>
              </a:rPr>
              <a:t>”</a:t>
            </a:r>
            <a:r>
              <a:rPr lang="zh-CN" altLang="en-US" sz="2400" dirty="0">
                <a:solidFill>
                  <a:srgbClr val="0070C0"/>
                </a:solidFill>
              </a:rPr>
              <a:t>，从字面意义来看，安全就是没有伤害、没有损失、没有威胁、没有事故发生。在《职业安全健康管理体系审核规范》中，安全被定义为</a:t>
            </a:r>
            <a:r>
              <a:rPr lang="en-US" altLang="zh-CN" sz="2400" dirty="0">
                <a:solidFill>
                  <a:srgbClr val="0070C0"/>
                </a:solidFill>
              </a:rPr>
              <a:t>“</a:t>
            </a:r>
            <a:r>
              <a:rPr lang="zh-CN" altLang="en-US" sz="2400" dirty="0">
                <a:solidFill>
                  <a:srgbClr val="0070C0"/>
                </a:solidFill>
              </a:rPr>
              <a:t>免遭不可接受的风险的伤害</a:t>
            </a:r>
            <a:r>
              <a:rPr lang="en-US" altLang="zh-CN" sz="2400" dirty="0">
                <a:solidFill>
                  <a:srgbClr val="0070C0"/>
                </a:solidFill>
              </a:rPr>
              <a:t>”</a:t>
            </a:r>
            <a:r>
              <a:rPr lang="zh-CN" altLang="en-US" sz="2400" dirty="0">
                <a:solidFill>
                  <a:srgbClr val="0070C0"/>
                </a:solidFill>
              </a:rPr>
              <a:t>。《英汉安全专业术语词典》中将安全定义为</a:t>
            </a:r>
            <a:r>
              <a:rPr lang="en-US" altLang="zh-CN" sz="2400" dirty="0">
                <a:solidFill>
                  <a:srgbClr val="0070C0"/>
                </a:solidFill>
              </a:rPr>
              <a:t>“</a:t>
            </a:r>
            <a:r>
              <a:rPr lang="zh-CN" altLang="en-US" sz="2400" dirty="0">
                <a:solidFill>
                  <a:srgbClr val="0070C0"/>
                </a:solidFill>
              </a:rPr>
              <a:t>安全意味着可以容许的风险程度，比较地无受害之忧和损害概率降低的通用术语</a:t>
            </a:r>
            <a:r>
              <a:rPr lang="en-US" altLang="zh-CN" sz="2400" dirty="0">
                <a:solidFill>
                  <a:srgbClr val="0070C0"/>
                </a:solidFill>
              </a:rPr>
              <a:t>”</a:t>
            </a:r>
            <a:r>
              <a:rPr lang="zh-CN" altLang="en-US" sz="2400" dirty="0">
                <a:solidFill>
                  <a:srgbClr val="0070C0"/>
                </a:solidFill>
              </a:rPr>
              <a:t>。</a:t>
            </a:r>
            <a:endParaRPr lang="en-US" altLang="zh-CN" sz="2400" dirty="0">
              <a:solidFill>
                <a:srgbClr val="0070C0"/>
              </a:solidFill>
            </a:endParaRPr>
          </a:p>
          <a:p>
            <a:pPr>
              <a:buNone/>
            </a:pPr>
            <a:r>
              <a:rPr lang="zh-CN" altLang="en-US" sz="2400" dirty="0">
                <a:solidFill>
                  <a:srgbClr val="0070C0"/>
                </a:solidFill>
              </a:rPr>
              <a:t>  </a:t>
            </a:r>
            <a:r>
              <a:rPr lang="en-US" altLang="zh-CN" sz="2400" b="1" dirty="0">
                <a:solidFill>
                  <a:srgbClr val="0070C0"/>
                </a:solidFill>
              </a:rPr>
              <a:t>2</a:t>
            </a:r>
            <a:r>
              <a:rPr lang="zh-CN" altLang="en-US" sz="2400" b="1" dirty="0">
                <a:solidFill>
                  <a:srgbClr val="0070C0"/>
                </a:solidFill>
              </a:rPr>
              <a:t>、安全生产。《辞海》</a:t>
            </a:r>
            <a:r>
              <a:rPr lang="zh-CN" altLang="en-US" sz="2400" dirty="0">
                <a:solidFill>
                  <a:srgbClr val="0070C0"/>
                </a:solidFill>
              </a:rPr>
              <a:t>中将安全生产解释为：为预防生产过程中发生人身伤害、设备故障，形成良好劳动环境和秩序而采取的一系列措施和活动。原电力工业部颁发《电力企业各级领导人员安全生产职责规定》第</a:t>
            </a:r>
            <a:r>
              <a:rPr lang="en-US" altLang="zh-CN" sz="2400" dirty="0">
                <a:solidFill>
                  <a:srgbClr val="0070C0"/>
                </a:solidFill>
              </a:rPr>
              <a:t>26</a:t>
            </a:r>
            <a:r>
              <a:rPr lang="zh-CN" altLang="en-US" sz="2400" dirty="0">
                <a:solidFill>
                  <a:srgbClr val="0070C0"/>
                </a:solidFill>
              </a:rPr>
              <a:t>条规定中指出“安全生产”是指广义上的生产，包括施工、检修、修造、试验等。</a:t>
            </a:r>
            <a:endParaRPr lang="zh-CN" altLang="en-US" sz="2400" dirty="0">
              <a:solidFill>
                <a:srgbClr val="0070C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47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147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1472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1472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002060"/>
                </a:solidFill>
              </a:rPr>
              <a:t>抓好设备管理是预防事故的主要渠道之一，对设备要实行状态检修，实行设备点检制，无论主设备还是辅助设备发现缺陷要及时消缺，随时保持设备完好率，要紧紧抓住以下六个环节。</a:t>
            </a:r>
            <a:r>
              <a:rPr lang="en-US" altLang="zh-CN" sz="2400" dirty="0">
                <a:solidFill>
                  <a:srgbClr val="002060"/>
                </a:solidFill>
              </a:rPr>
              <a:t> </a:t>
            </a:r>
            <a:br>
              <a:rPr lang="en-US" altLang="zh-CN" sz="2400" dirty="0">
                <a:solidFill>
                  <a:srgbClr val="002060"/>
                </a:solidFill>
              </a:rPr>
            </a:br>
            <a:r>
              <a:rPr lang="en-US" altLang="zh-CN" sz="2400" dirty="0">
                <a:solidFill>
                  <a:srgbClr val="002060"/>
                </a:solidFill>
              </a:rPr>
              <a:t>    </a:t>
            </a:r>
            <a:r>
              <a:rPr lang="en-US" altLang="zh-CN" sz="2400" b="1" dirty="0">
                <a:solidFill>
                  <a:srgbClr val="002060"/>
                </a:solidFill>
              </a:rPr>
              <a:t>1</a:t>
            </a:r>
            <a:r>
              <a:rPr lang="zh-CN" altLang="en-US" sz="2400" b="1" dirty="0">
                <a:solidFill>
                  <a:srgbClr val="002060"/>
                </a:solidFill>
              </a:rPr>
              <a:t>、设备更新改造技术管理</a:t>
            </a:r>
            <a:r>
              <a:rPr lang="zh-CN" altLang="en-US" sz="2400" dirty="0">
                <a:solidFill>
                  <a:srgbClr val="002060"/>
                </a:solidFill>
              </a:rPr>
              <a:t>。</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2</a:t>
            </a:r>
            <a:r>
              <a:rPr lang="zh-CN" altLang="en-US" sz="2400" b="1" dirty="0">
                <a:solidFill>
                  <a:srgbClr val="002060"/>
                </a:solidFill>
              </a:rPr>
              <a:t>、要求运行操作坚持做到以下几点</a:t>
            </a:r>
            <a:r>
              <a:rPr lang="zh-CN" altLang="en-US" sz="2400" dirty="0">
                <a:solidFill>
                  <a:srgbClr val="002060"/>
                </a:solidFill>
              </a:rPr>
              <a:t>：</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）操作前，必须对设备设施的传动、电器部位的安全防护装置、辅助设备安全性进行认真检查，确认完好后才能操作。</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）严格遵守运行操作规程，若设备设施某个部位发生异常，自己不能排除时，应立即报告检修人员排除。一旦发生设备事故要保护好现场，及时向领导报告，并协同上级部门按</a:t>
            </a:r>
            <a:r>
              <a:rPr lang="en-US" altLang="zh-CN" sz="2400" dirty="0">
                <a:solidFill>
                  <a:srgbClr val="002060"/>
                </a:solidFill>
              </a:rPr>
              <a:t>“</a:t>
            </a:r>
            <a:r>
              <a:rPr lang="zh-CN" altLang="en-US" sz="2400" dirty="0">
                <a:solidFill>
                  <a:srgbClr val="002060"/>
                </a:solidFill>
              </a:rPr>
              <a:t>四不放过</a:t>
            </a:r>
            <a:r>
              <a:rPr lang="en-US" altLang="zh-CN" sz="2400" dirty="0">
                <a:solidFill>
                  <a:srgbClr val="002060"/>
                </a:solidFill>
              </a:rPr>
              <a:t>”</a:t>
            </a:r>
            <a:r>
              <a:rPr lang="zh-CN" altLang="en-US" sz="2400" dirty="0">
                <a:solidFill>
                  <a:srgbClr val="002060"/>
                </a:solidFill>
              </a:rPr>
              <a:t>原则进行处理。</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）操作后要认真检查设备运行情况、根据</a:t>
            </a:r>
            <a:r>
              <a:rPr lang="en-US" altLang="zh-CN" sz="2400" dirty="0">
                <a:solidFill>
                  <a:srgbClr val="002060"/>
                </a:solidFill>
              </a:rPr>
              <a:t>“</a:t>
            </a:r>
            <a:r>
              <a:rPr lang="zh-CN" altLang="en-US" sz="2400" dirty="0">
                <a:solidFill>
                  <a:srgbClr val="002060"/>
                </a:solidFill>
              </a:rPr>
              <a:t>运行台帐登记流程</a:t>
            </a:r>
            <a:r>
              <a:rPr lang="en-US" altLang="zh-CN" sz="2400" dirty="0">
                <a:solidFill>
                  <a:srgbClr val="002060"/>
                </a:solidFill>
              </a:rPr>
              <a:t>”</a:t>
            </a:r>
            <a:r>
              <a:rPr lang="zh-CN" altLang="en-US" sz="2400" dirty="0">
                <a:solidFill>
                  <a:srgbClr val="002060"/>
                </a:solidFill>
              </a:rPr>
              <a:t>进行登记、整理台帐，保持设备设施有良好的运行状态。</a:t>
            </a:r>
            <a:endParaRPr lang="zh-CN" altLang="en-US" sz="2400" dirty="0">
              <a:solidFill>
                <a:srgbClr val="002060"/>
              </a:solidFill>
            </a:endParaRPr>
          </a:p>
        </p:txBody>
      </p:sp>
    </p:spTree>
  </p:cSld>
  <p:clrMapOvr>
    <a:masterClrMapping/>
  </p:clrMapOvr>
  <p:transition/>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57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157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1574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1574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a:t>
            </a:r>
            <a:r>
              <a:rPr lang="en-US" altLang="zh-CN" sz="2400" b="1" dirty="0">
                <a:solidFill>
                  <a:srgbClr val="002060"/>
                </a:solidFill>
              </a:rPr>
              <a:t>3</a:t>
            </a:r>
            <a:r>
              <a:rPr lang="zh-CN" altLang="en-US" sz="2400" b="1" dirty="0">
                <a:solidFill>
                  <a:srgbClr val="002060"/>
                </a:solidFill>
              </a:rPr>
              <a:t>、正确使用特种设备及特殊设备。</a:t>
            </a:r>
            <a:r>
              <a:rPr lang="zh-CN" altLang="en-US" sz="2400" dirty="0">
                <a:solidFill>
                  <a:srgbClr val="002060"/>
                </a:solidFill>
              </a:rPr>
              <a:t>车间应教育职工遵守特种设备安全操作规程，正确使用手、电动工具，严格按章操作，不得随意拆卸安全防护装置，并加强对手动工具的维护和保管。</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4</a:t>
            </a:r>
            <a:r>
              <a:rPr lang="zh-CN" altLang="en-US" sz="2400" b="1" dirty="0">
                <a:solidFill>
                  <a:srgbClr val="002060"/>
                </a:solidFill>
              </a:rPr>
              <a:t>、完善安全保护闭锁装置</a:t>
            </a:r>
            <a:r>
              <a:rPr lang="zh-CN" altLang="en-US" sz="2400" dirty="0">
                <a:solidFill>
                  <a:srgbClr val="002060"/>
                </a:solidFill>
              </a:rPr>
              <a:t>。安全保护闭锁装置，其作用是尽可能做到万一人为在操作失误的情况下，也能避免事故发生。</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5</a:t>
            </a:r>
            <a:r>
              <a:rPr lang="zh-CN" altLang="en-US" sz="2400" b="1" dirty="0">
                <a:solidFill>
                  <a:srgbClr val="002060"/>
                </a:solidFill>
              </a:rPr>
              <a:t>、</a:t>
            </a:r>
            <a:r>
              <a:rPr lang="en-US" altLang="zh-CN" sz="2400" b="1" dirty="0">
                <a:solidFill>
                  <a:srgbClr val="002060"/>
                </a:solidFill>
              </a:rPr>
              <a:t>“</a:t>
            </a:r>
            <a:r>
              <a:rPr lang="zh-CN" altLang="en-US" sz="2400" b="1" dirty="0">
                <a:solidFill>
                  <a:srgbClr val="002060"/>
                </a:solidFill>
              </a:rPr>
              <a:t>现场三措</a:t>
            </a:r>
            <a:r>
              <a:rPr lang="en-US" altLang="zh-CN" sz="2400" b="1" dirty="0">
                <a:solidFill>
                  <a:srgbClr val="002060"/>
                </a:solidFill>
              </a:rPr>
              <a:t>”</a:t>
            </a:r>
            <a:r>
              <a:rPr lang="zh-CN" altLang="en-US" sz="2400" b="1" dirty="0">
                <a:solidFill>
                  <a:srgbClr val="002060"/>
                </a:solidFill>
              </a:rPr>
              <a:t>是作业现场的基本安全保证</a:t>
            </a:r>
            <a:r>
              <a:rPr lang="zh-CN" altLang="en-US" sz="2400" dirty="0">
                <a:solidFill>
                  <a:srgbClr val="002060"/>
                </a:solidFill>
              </a:rPr>
              <a:t>。对起吊作业及特殊作业和危险作业，必须严格制定现场</a:t>
            </a:r>
            <a:r>
              <a:rPr lang="en-US" altLang="zh-CN" sz="2400" dirty="0">
                <a:solidFill>
                  <a:srgbClr val="002060"/>
                </a:solidFill>
              </a:rPr>
              <a:t>“</a:t>
            </a:r>
            <a:r>
              <a:rPr lang="zh-CN" altLang="en-US" sz="2400" dirty="0">
                <a:solidFill>
                  <a:srgbClr val="002060"/>
                </a:solidFill>
              </a:rPr>
              <a:t>三措</a:t>
            </a:r>
            <a:r>
              <a:rPr lang="en-US" altLang="zh-CN" sz="2400" dirty="0">
                <a:solidFill>
                  <a:srgbClr val="002060"/>
                </a:solidFill>
              </a:rPr>
              <a:t>”</a:t>
            </a:r>
            <a:r>
              <a:rPr lang="zh-CN" altLang="en-US" sz="2400" dirty="0">
                <a:solidFill>
                  <a:srgbClr val="002060"/>
                </a:solidFill>
              </a:rPr>
              <a:t>，并报告公司有关部门审批，对现场工作人员进行技术交底和危险点分析，确保施工顺利进行。</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6</a:t>
            </a:r>
            <a:r>
              <a:rPr lang="zh-CN" altLang="en-US" sz="2400" b="1" dirty="0">
                <a:solidFill>
                  <a:srgbClr val="002060"/>
                </a:solidFill>
              </a:rPr>
              <a:t>、正确使用、保管安全工器具</a:t>
            </a:r>
            <a:r>
              <a:rPr lang="zh-CN" altLang="en-US" sz="2400" dirty="0">
                <a:solidFill>
                  <a:srgbClr val="002060"/>
                </a:solidFill>
              </a:rPr>
              <a:t>。安全工器具、消防器具和设施，要定期进行校验，及时更换不合格器具，建立安全工器具管理簿，使其都具有自己的</a:t>
            </a:r>
            <a:r>
              <a:rPr lang="en-US" altLang="zh-CN" sz="2400" dirty="0">
                <a:solidFill>
                  <a:srgbClr val="002060"/>
                </a:solidFill>
              </a:rPr>
              <a:t>“</a:t>
            </a:r>
            <a:r>
              <a:rPr lang="zh-CN" altLang="en-US" sz="2400" dirty="0">
                <a:solidFill>
                  <a:srgbClr val="002060"/>
                </a:solidFill>
              </a:rPr>
              <a:t>身份</a:t>
            </a:r>
            <a:r>
              <a:rPr lang="en-US" altLang="zh-CN" sz="2400" dirty="0">
                <a:solidFill>
                  <a:srgbClr val="002060"/>
                </a:solidFill>
              </a:rPr>
              <a:t>”</a:t>
            </a:r>
            <a:r>
              <a:rPr lang="zh-CN" altLang="en-US" sz="2400" dirty="0">
                <a:solidFill>
                  <a:srgbClr val="002060"/>
                </a:solidFill>
              </a:rPr>
              <a:t>卡。</a:t>
            </a:r>
            <a:endParaRPr lang="zh-CN" altLang="en-US" sz="2400" dirty="0">
              <a:solidFill>
                <a:srgbClr val="002060"/>
              </a:solidFill>
            </a:endParaRPr>
          </a:p>
        </p:txBody>
      </p:sp>
    </p:spTree>
  </p:cSld>
  <p:clrMapOvr>
    <a:masterClrMapping/>
  </p:clrMapOvr>
  <p:transition/>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67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167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1677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16773"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b="1" dirty="0"/>
              <a:t>      </a:t>
            </a:r>
            <a:r>
              <a:rPr lang="zh-CN" altLang="en-US" sz="2400" b="1" dirty="0">
                <a:solidFill>
                  <a:srgbClr val="C00000"/>
                </a:solidFill>
              </a:rPr>
              <a:t>三、狠抓事故隐患排查治理，把好安全生产管理细节关。</a:t>
            </a:r>
            <a:endParaRPr lang="zh-CN" altLang="en-US" sz="2400" dirty="0">
              <a:solidFill>
                <a:srgbClr val="C00000"/>
              </a:solidFill>
            </a:endParaRPr>
          </a:p>
          <a:p>
            <a:pPr>
              <a:buNone/>
            </a:pPr>
            <a:r>
              <a:rPr lang="en-US" altLang="zh-CN" sz="2400" dirty="0">
                <a:solidFill>
                  <a:srgbClr val="C00000"/>
                </a:solidFill>
              </a:rPr>
              <a:t>      </a:t>
            </a:r>
            <a:r>
              <a:rPr lang="en-US" altLang="zh-CN" sz="2400" b="1" dirty="0">
                <a:solidFill>
                  <a:srgbClr val="C00000"/>
                </a:solidFill>
              </a:rPr>
              <a:t>1</a:t>
            </a:r>
            <a:r>
              <a:rPr lang="zh-CN" altLang="en-US" sz="2400" b="1" dirty="0">
                <a:solidFill>
                  <a:srgbClr val="C00000"/>
                </a:solidFill>
              </a:rPr>
              <a:t>、把隐患当事故处理</a:t>
            </a:r>
            <a:r>
              <a:rPr lang="zh-CN" altLang="en-US" sz="2400" dirty="0">
                <a:solidFill>
                  <a:srgbClr val="C00000"/>
                </a:solidFill>
              </a:rPr>
              <a:t>，首先是发现问题，找出事故隐患或危险点。这也是落实“关口前移控制源头”的重要措施，及时发现超前防范，这样就能防微杜渐。把隐患当作事故处理，就是要将事故消灭在萌芽之中。即使今天产生了一起轻微隐患，那么明天或者后天则有可能发生一起更严重的事故。因此要认识到风险的严重性，小题大做、举一反三，找出事故的根源和内在联系，然后采取积极有效的措施就隐患风险控制到最低限度。把隐患当作事故处理，就是要始终保持清醒的头脑，居安思危，增强危机感、紧迫感、责任感、使命感，始终如一坚持全方位、多层次削减隐患。对可能发生的事故隐患进行处理，才能真正实现由“管结果”向“管过程”转变，由事故处理向隐患治理转变。这样的作法比出现事故后的“亡羊补牢”要高明得多，也有效得多。</a:t>
            </a:r>
            <a:endParaRPr lang="zh-CN" altLang="en-US" sz="2400" dirty="0">
              <a:solidFill>
                <a:srgbClr val="C00000"/>
              </a:solidFill>
            </a:endParaRPr>
          </a:p>
        </p:txBody>
      </p:sp>
    </p:spTree>
  </p:cSld>
  <p:clrMapOvr>
    <a:masterClrMapping/>
  </p:clrMapOvr>
  <p:transition/>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77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177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1779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17797"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b="1" dirty="0"/>
              <a:t>       </a:t>
            </a:r>
            <a:r>
              <a:rPr lang="en-US" altLang="zh-CN" sz="2400" b="1" dirty="0">
                <a:solidFill>
                  <a:srgbClr val="FF0000"/>
                </a:solidFill>
              </a:rPr>
              <a:t>2</a:t>
            </a:r>
            <a:r>
              <a:rPr lang="zh-CN" altLang="en-US" sz="2400" b="1" dirty="0">
                <a:solidFill>
                  <a:srgbClr val="FF0000"/>
                </a:solidFill>
              </a:rPr>
              <a:t>、员工在生产工作中养成良好的习惯非常重要</a:t>
            </a:r>
            <a:r>
              <a:rPr lang="zh-CN" altLang="en-US" sz="2400" dirty="0">
                <a:solidFill>
                  <a:srgbClr val="FF0000"/>
                </a:solidFill>
              </a:rPr>
              <a:t>。然而，生产现场的习惯性违章现象是安全生产的一种通病，某些员工做事凭经验，时间一长便成习惯，不良的习惯导致违章。比如，有的员工高处作业不系安全带；设备检修时不认真执行工作票制度，作业现场安全措施落实不到位或流于形式。如电气设备检修为了省事，不验电、不挂接地线、不设安全遮栏等。这些在实际工作中养成的违章违纪和不良的工作方式，将严重威胁着安全生产。</a:t>
            </a:r>
            <a:r>
              <a:rPr lang="zh-CN" altLang="en-US" sz="2400" b="1" dirty="0">
                <a:solidFill>
                  <a:srgbClr val="FF0000"/>
                </a:solidFill>
              </a:rPr>
              <a:t>我们一定要树立“风险可以防范、失误可以避免、事故能够控制”的理念</a:t>
            </a:r>
            <a:r>
              <a:rPr lang="zh-CN" altLang="en-US" sz="2400" dirty="0">
                <a:solidFill>
                  <a:srgbClr val="FF0000"/>
                </a:solidFill>
              </a:rPr>
              <a:t>。时时、处处牢记《安全工作规程》和安全生产规章制度。要加强安全生产的宣传教育：</a:t>
            </a:r>
            <a:r>
              <a:rPr lang="zh-CN" altLang="en-US" sz="2400" b="1" dirty="0">
                <a:solidFill>
                  <a:srgbClr val="FF0000"/>
                </a:solidFill>
              </a:rPr>
              <a:t>一要</a:t>
            </a:r>
            <a:r>
              <a:rPr lang="zh-CN" altLang="en-US" sz="2400" dirty="0">
                <a:solidFill>
                  <a:srgbClr val="FF0000"/>
                </a:solidFill>
              </a:rPr>
              <a:t>培训到现场，改变凭经验做事的坏习惯；</a:t>
            </a:r>
            <a:r>
              <a:rPr lang="zh-CN" altLang="en-US" sz="2400" b="1" dirty="0">
                <a:solidFill>
                  <a:srgbClr val="FF0000"/>
                </a:solidFill>
              </a:rPr>
              <a:t>二要</a:t>
            </a:r>
            <a:r>
              <a:rPr lang="zh-CN" altLang="en-US" sz="2400" dirty="0">
                <a:solidFill>
                  <a:srgbClr val="FF0000"/>
                </a:solidFill>
              </a:rPr>
              <a:t>加强安全监管力度，纠正习惯性违章，做到不讲人情、不讲面子严格处罚。</a:t>
            </a:r>
            <a:r>
              <a:rPr lang="zh-CN" altLang="en-US" sz="2400" b="1" dirty="0">
                <a:solidFill>
                  <a:srgbClr val="FF0000"/>
                </a:solidFill>
              </a:rPr>
              <a:t>三要</a:t>
            </a:r>
            <a:r>
              <a:rPr lang="zh-CN" altLang="en-US" sz="2400" dirty="0">
                <a:solidFill>
                  <a:srgbClr val="FF0000"/>
                </a:solidFill>
              </a:rPr>
              <a:t>端正员工思想态度，能力提高全员安全意识，对照《安规》查漏洞、找差距。</a:t>
            </a:r>
            <a:endParaRPr lang="zh-CN" altLang="en-US" sz="2400" dirty="0">
              <a:solidFill>
                <a:srgbClr val="FF0000"/>
              </a:solidFill>
            </a:endParaRPr>
          </a:p>
        </p:txBody>
      </p:sp>
    </p:spTree>
  </p:cSld>
  <p:clrMapOvr>
    <a:masterClrMapping/>
  </p:clrMapOvr>
  <p:transition/>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88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188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1882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1882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solidFill>
                  <a:srgbClr val="FF0000"/>
                </a:solidFill>
              </a:rPr>
              <a:t>3</a:t>
            </a:r>
            <a:r>
              <a:rPr lang="zh-CN" altLang="en-US" sz="2400" b="1" dirty="0">
                <a:solidFill>
                  <a:srgbClr val="FF0000"/>
                </a:solidFill>
              </a:rPr>
              <a:t>、把好安全生产管理细节关。</a:t>
            </a:r>
            <a:r>
              <a:rPr lang="zh-CN" altLang="en-US" sz="2400" dirty="0">
                <a:solidFill>
                  <a:srgbClr val="FF0000"/>
                </a:solidFill>
              </a:rPr>
              <a:t>安全生产是一条射线，只有起点，没有终点。只有将各项具体工作做实、做细、做好，才能保证安全生产。因此，要抓好发电安全生产管理，就要紧紧围绕安全生产工作目标，把好安全生产管理细节关。要把安全生产管理工作结合到实现安全目标的过程中去，要和现场安全检查工作结合起来；要加强对现场监督的管理，确保班组作业安全；要狠抓制度的执行，严格落实各项安全措施；要把安全生产工作与业务培训工作结合起来，突出对员工安全意识和基本技能的培训。</a:t>
            </a:r>
            <a:endParaRPr lang="zh-CN" altLang="en-US" sz="2400" dirty="0">
              <a:solidFill>
                <a:srgbClr val="FF0000"/>
              </a:solidFill>
            </a:endParaRPr>
          </a:p>
          <a:p>
            <a:pPr>
              <a:buNone/>
            </a:pPr>
            <a:r>
              <a:rPr lang="zh-CN" altLang="en-US" sz="2400" b="1" dirty="0">
                <a:solidFill>
                  <a:srgbClr val="FF0000"/>
                </a:solidFill>
              </a:rPr>
              <a:t>       </a:t>
            </a:r>
            <a:r>
              <a:rPr lang="en-US" altLang="zh-CN" sz="2400" b="1" dirty="0">
                <a:solidFill>
                  <a:srgbClr val="FF0000"/>
                </a:solidFill>
              </a:rPr>
              <a:t>4</a:t>
            </a:r>
            <a:r>
              <a:rPr lang="zh-CN" altLang="en-US" sz="2400" b="1" dirty="0">
                <a:solidFill>
                  <a:srgbClr val="FF0000"/>
                </a:solidFill>
              </a:rPr>
              <a:t>、要重防范、勤巡查、严管理、抓落实</a:t>
            </a:r>
            <a:r>
              <a:rPr lang="zh-CN" altLang="en-US" sz="2400" dirty="0">
                <a:solidFill>
                  <a:srgbClr val="FF0000"/>
                </a:solidFill>
              </a:rPr>
              <a:t>。生产部门（车间）在日常生产管理中，要结合本部门自身实际，把事故防范工作放在首位；管理人员对主要危险源要经常巡视检查，掌握设备设施的运行状况，对引发事故的各种因素要密切监控、积极防范；要强化安全生产风险预控管理，消除引发事故的各种因素和不安全状态。</a:t>
            </a:r>
            <a:endParaRPr lang="zh-CN" altLang="en-US" sz="2400" dirty="0">
              <a:solidFill>
                <a:srgbClr val="FF0000"/>
              </a:solidFill>
            </a:endParaRPr>
          </a:p>
        </p:txBody>
      </p:sp>
    </p:spTree>
  </p:cSld>
  <p:clrMapOvr>
    <a:masterClrMapping/>
  </p:clrMapOvr>
  <p:transition/>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198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1984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1984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solidFill>
                  <a:srgbClr val="C00000"/>
                </a:solidFill>
              </a:rPr>
              <a:t>5</a:t>
            </a:r>
            <a:r>
              <a:rPr lang="zh-CN" altLang="en-US" sz="2400" b="1" dirty="0">
                <a:solidFill>
                  <a:srgbClr val="C00000"/>
                </a:solidFill>
              </a:rPr>
              <a:t>、严格“四不放过”贯彻执行</a:t>
            </a:r>
            <a:r>
              <a:rPr lang="en-US" altLang="zh-CN" sz="2400" b="1" dirty="0">
                <a:solidFill>
                  <a:srgbClr val="C00000"/>
                </a:solidFill>
              </a:rPr>
              <a:t>,</a:t>
            </a:r>
            <a:r>
              <a:rPr lang="zh-CN" altLang="en-US" sz="2400" b="1" dirty="0">
                <a:solidFill>
                  <a:srgbClr val="C00000"/>
                </a:solidFill>
              </a:rPr>
              <a:t>搞好异常分析。</a:t>
            </a:r>
            <a:r>
              <a:rPr lang="zh-CN" altLang="en-US" sz="2400" dirty="0">
                <a:solidFill>
                  <a:srgbClr val="C00000"/>
                </a:solidFill>
              </a:rPr>
              <a:t>要按照“四不放过”原则，建立完善的事故、障碍、异常分析制度，各类事件分析必须按照实事求是、尊重科学的原则，及时、准确地查清事故原因，查明事故性质和责任，总结发生故障教训，提出整改措施，并对责任者提出处理意见。做到事故原因不清楚不放过，事故责任者和应受教育者没有受到教育不放过，没有采取防范措施不放过，事故责任者没有受到处罚不放过。</a:t>
            </a:r>
            <a:r>
              <a:rPr lang="zh-CN" altLang="en-US" sz="2400" b="1" dirty="0">
                <a:solidFill>
                  <a:srgbClr val="C00000"/>
                </a:solidFill>
              </a:rPr>
              <a:t>要通过贯彻“四不放过”原则 ，</a:t>
            </a:r>
            <a:r>
              <a:rPr lang="zh-CN" altLang="en-US" sz="2400" dirty="0">
                <a:solidFill>
                  <a:srgbClr val="C00000"/>
                </a:solidFill>
              </a:rPr>
              <a:t>切实解决安全生产上存在的不严格、不规范、不到位和不落实等问题，对于因为工作懈怠，导致事故和严重不安全事件的，严肃追究责任进行处罚。对事故、障碍、异常分析，必须明确规定参加分析人员、主持人的级别和分析的具体要求。车间要认真组织分析发生二类障碍及以上不安全事件。调查分析报告必须有事件经过、原因分析和责任分析、防范措施、考核处理意见等内容。</a:t>
            </a:r>
            <a:br>
              <a:rPr lang="en-US" altLang="zh-CN" sz="2400" dirty="0">
                <a:solidFill>
                  <a:srgbClr val="C00000"/>
                </a:solidFill>
              </a:rPr>
            </a:br>
            <a:endParaRPr lang="zh-CN" altLang="en-US" sz="2400" dirty="0">
              <a:solidFill>
                <a:srgbClr val="C00000"/>
              </a:solidFill>
            </a:endParaRPr>
          </a:p>
        </p:txBody>
      </p:sp>
    </p:spTree>
  </p:cSld>
  <p:clrMapOvr>
    <a:masterClrMapping/>
  </p:clrMapOvr>
  <p:transition/>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08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208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2086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20869" name="Rectangle 3"/>
          <p:cNvSpPr>
            <a:spLocks noGrp="1"/>
          </p:cNvSpPr>
          <p:nvPr>
            <p:ph type="body" idx="4294967295"/>
          </p:nvPr>
        </p:nvSpPr>
        <p:spPr>
          <a:xfrm>
            <a:off x="1738313" y="1643063"/>
            <a:ext cx="8929687" cy="5214937"/>
          </a:xfrm>
          <a:ln/>
        </p:spPr>
        <p:txBody>
          <a:bodyPr vert="horz" wrap="square" anchor="t" anchorCtr="0"/>
          <a:p>
            <a:pPr>
              <a:buNone/>
            </a:pPr>
            <a:r>
              <a:rPr lang="zh-CN" altLang="en-US" sz="2400" dirty="0">
                <a:solidFill>
                  <a:srgbClr val="0000CC"/>
                </a:solidFill>
              </a:rPr>
              <a:t>     </a:t>
            </a:r>
            <a:r>
              <a:rPr lang="zh-CN" altLang="en-US" sz="3200" b="1" dirty="0">
                <a:solidFill>
                  <a:srgbClr val="C00000"/>
                </a:solidFill>
              </a:rPr>
              <a:t>事故反映企业存在着安全风险</a:t>
            </a:r>
            <a:endParaRPr lang="en-US" altLang="zh-CN" sz="3200" b="1" dirty="0">
              <a:solidFill>
                <a:srgbClr val="C00000"/>
              </a:solidFill>
            </a:endParaRPr>
          </a:p>
          <a:p>
            <a:pPr>
              <a:buNone/>
            </a:pPr>
            <a:r>
              <a:rPr lang="zh-CN" altLang="en-US" sz="3200" b="1" dirty="0"/>
              <a:t>  </a:t>
            </a:r>
            <a:r>
              <a:rPr lang="zh-CN" altLang="en-US" sz="2800" b="1" dirty="0">
                <a:solidFill>
                  <a:srgbClr val="0070C0"/>
                </a:solidFill>
              </a:rPr>
              <a:t>人的不安全行为</a:t>
            </a:r>
            <a:endParaRPr lang="zh-CN" altLang="en-US" sz="2800" b="1" dirty="0">
              <a:solidFill>
                <a:srgbClr val="0070C0"/>
              </a:solidFill>
            </a:endParaRPr>
          </a:p>
          <a:p>
            <a:pPr>
              <a:buNone/>
            </a:pPr>
            <a:r>
              <a:rPr lang="zh-CN" altLang="en-US" sz="3200" b="1" dirty="0">
                <a:solidFill>
                  <a:srgbClr val="7030A0"/>
                </a:solidFill>
              </a:rPr>
              <a:t>  </a:t>
            </a:r>
            <a:r>
              <a:rPr lang="zh-CN" altLang="en-US" sz="2800" b="1" dirty="0">
                <a:solidFill>
                  <a:srgbClr val="7030A0"/>
                </a:solidFill>
              </a:rPr>
              <a:t>物的不安全状态</a:t>
            </a:r>
            <a:r>
              <a:rPr lang="zh-CN" altLang="en-US" sz="3200" b="1" dirty="0">
                <a:solidFill>
                  <a:srgbClr val="7030A0"/>
                </a:solidFill>
              </a:rPr>
              <a:t>                 </a:t>
            </a:r>
            <a:r>
              <a:rPr lang="zh-CN" altLang="en-US" sz="3200" b="1" dirty="0">
                <a:solidFill>
                  <a:srgbClr val="FF0000"/>
                </a:solidFill>
              </a:rPr>
              <a:t>构成危险因素</a:t>
            </a:r>
            <a:endParaRPr lang="zh-CN" altLang="en-US" sz="3200" b="1" dirty="0">
              <a:solidFill>
                <a:srgbClr val="FF0000"/>
              </a:solidFill>
            </a:endParaRPr>
          </a:p>
          <a:p>
            <a:pPr>
              <a:buNone/>
            </a:pPr>
            <a:r>
              <a:rPr lang="zh-CN" altLang="en-US" sz="3200" b="1" dirty="0"/>
              <a:t>  </a:t>
            </a:r>
            <a:r>
              <a:rPr lang="zh-CN" altLang="en-US" sz="2800" b="1" dirty="0">
                <a:solidFill>
                  <a:srgbClr val="002060"/>
                </a:solidFill>
              </a:rPr>
              <a:t>环境不安全因素</a:t>
            </a:r>
            <a:endParaRPr lang="en-US" altLang="zh-CN" sz="2800" b="1" dirty="0">
              <a:solidFill>
                <a:srgbClr val="002060"/>
              </a:solidFill>
            </a:endParaRPr>
          </a:p>
          <a:p>
            <a:pPr>
              <a:buNone/>
            </a:pPr>
            <a:endParaRPr lang="zh-CN" altLang="en-US" sz="2000" b="1" dirty="0"/>
          </a:p>
          <a:p>
            <a:pPr>
              <a:buNone/>
            </a:pPr>
            <a:r>
              <a:rPr lang="zh-CN" altLang="en-US" sz="3200" b="1" dirty="0"/>
              <a:t>          企业管理失控           </a:t>
            </a:r>
            <a:r>
              <a:rPr lang="zh-CN" altLang="en-US" sz="3200" b="1" dirty="0">
                <a:solidFill>
                  <a:srgbClr val="FFC000"/>
                </a:solidFill>
                <a:latin typeface="黑体" panose="02010609060101010101" pitchFamily="1" charset="-122"/>
                <a:ea typeface="黑体" panose="02010609060101010101" pitchFamily="1" charset="-122"/>
              </a:rPr>
              <a:t>导致事故发生</a:t>
            </a:r>
            <a:endParaRPr lang="zh-CN" altLang="en-US" sz="3200" b="1" dirty="0">
              <a:solidFill>
                <a:srgbClr val="FFC000"/>
              </a:solidFill>
              <a:latin typeface="黑体" panose="02010609060101010101" pitchFamily="1" charset="-122"/>
              <a:ea typeface="黑体" panose="02010609060101010101" pitchFamily="1" charset="-122"/>
            </a:endParaRPr>
          </a:p>
          <a:p>
            <a:pPr>
              <a:buNone/>
            </a:pPr>
            <a:endParaRPr lang="zh-CN" altLang="en-US" sz="1600" b="1" dirty="0"/>
          </a:p>
          <a:p>
            <a:pPr>
              <a:buNone/>
            </a:pPr>
            <a:r>
              <a:rPr lang="zh-CN" altLang="en-US" sz="3200" b="1" dirty="0"/>
              <a:t>           </a:t>
            </a:r>
            <a:r>
              <a:rPr lang="zh-CN" altLang="en-US" sz="3200" b="1" dirty="0">
                <a:solidFill>
                  <a:srgbClr val="C00000"/>
                </a:solidFill>
              </a:rPr>
              <a:t>企业存在安全生产风险</a:t>
            </a:r>
            <a:endParaRPr lang="zh-CN" altLang="en-US" sz="3200" b="1" dirty="0">
              <a:solidFill>
                <a:srgbClr val="C00000"/>
              </a:solidFill>
            </a:endParaRPr>
          </a:p>
          <a:p>
            <a:pPr>
              <a:buNone/>
            </a:pPr>
            <a:endParaRPr lang="zh-CN" altLang="en-US" sz="2400" b="1" dirty="0">
              <a:solidFill>
                <a:srgbClr val="EF0B52"/>
              </a:solidFill>
            </a:endParaRPr>
          </a:p>
          <a:p>
            <a:pPr>
              <a:buNone/>
            </a:pPr>
            <a:endParaRPr lang="zh-CN" altLang="en-US" sz="2400" dirty="0">
              <a:solidFill>
                <a:srgbClr val="C00000"/>
              </a:solidFill>
            </a:endParaRPr>
          </a:p>
        </p:txBody>
      </p:sp>
      <p:sp>
        <p:nvSpPr>
          <p:cNvPr id="420870" name="AutoShape 5"/>
          <p:cNvSpPr/>
          <p:nvPr/>
        </p:nvSpPr>
        <p:spPr>
          <a:xfrm>
            <a:off x="5738813" y="2714625"/>
            <a:ext cx="741362" cy="741363"/>
          </a:xfrm>
          <a:prstGeom prst="notchedRightArrow">
            <a:avLst>
              <a:gd name="adj1" fmla="val 50000"/>
              <a:gd name="adj2" fmla="val 25000"/>
            </a:avLst>
          </a:prstGeom>
          <a:solidFill>
            <a:srgbClr val="FF0000"/>
          </a:solidFill>
          <a:ln w="9525">
            <a:noFill/>
          </a:ln>
        </p:spPr>
        <p:txBody>
          <a:bodyPr wrap="none" lIns="90000" tIns="46800" rIns="90000" bIns="46800" anchor="ctr" anchorCtr="0"/>
          <a:p>
            <a:pPr marL="609600" indent="-609600" algn="ctr" eaLnBrk="0" fontAlgn="ctr" hangingPunct="0">
              <a:lnSpc>
                <a:spcPct val="80000"/>
              </a:lnSpc>
              <a:spcBef>
                <a:spcPct val="20000"/>
              </a:spcBef>
            </a:pPr>
            <a:endParaRPr lang="zh-CN" altLang="en-US" sz="3200" b="1" dirty="0">
              <a:solidFill>
                <a:srgbClr val="FF0000"/>
              </a:solidFill>
              <a:latin typeface="Times New Roman" panose="02020603050405020304" pitchFamily="2" charset="0"/>
            </a:endParaRPr>
          </a:p>
        </p:txBody>
      </p:sp>
      <p:sp>
        <p:nvSpPr>
          <p:cNvPr id="420871" name="AutoShape 5"/>
          <p:cNvSpPr/>
          <p:nvPr/>
        </p:nvSpPr>
        <p:spPr>
          <a:xfrm>
            <a:off x="2309813" y="4286250"/>
            <a:ext cx="741362" cy="741363"/>
          </a:xfrm>
          <a:prstGeom prst="notchedRightArrow">
            <a:avLst>
              <a:gd name="adj1" fmla="val 50000"/>
              <a:gd name="adj2" fmla="val 25000"/>
            </a:avLst>
          </a:prstGeom>
          <a:solidFill>
            <a:srgbClr val="FF0000"/>
          </a:solidFill>
          <a:ln w="9525">
            <a:noFill/>
          </a:ln>
        </p:spPr>
        <p:txBody>
          <a:bodyPr wrap="none" lIns="90000" tIns="46800" rIns="90000" bIns="46800" anchor="ctr" anchorCtr="0"/>
          <a:p>
            <a:pPr marL="609600" indent="-609600" algn="ctr" eaLnBrk="0" fontAlgn="ctr" hangingPunct="0">
              <a:lnSpc>
                <a:spcPct val="80000"/>
              </a:lnSpc>
              <a:spcBef>
                <a:spcPct val="20000"/>
              </a:spcBef>
            </a:pPr>
            <a:endParaRPr lang="zh-CN" altLang="en-US" sz="3200" b="1" dirty="0">
              <a:solidFill>
                <a:srgbClr val="FF0000"/>
              </a:solidFill>
              <a:latin typeface="Times New Roman" panose="02020603050405020304" pitchFamily="2" charset="0"/>
            </a:endParaRPr>
          </a:p>
        </p:txBody>
      </p:sp>
      <p:sp>
        <p:nvSpPr>
          <p:cNvPr id="420872" name="AutoShape 5"/>
          <p:cNvSpPr/>
          <p:nvPr/>
        </p:nvSpPr>
        <p:spPr>
          <a:xfrm>
            <a:off x="6238875" y="4214813"/>
            <a:ext cx="741363" cy="741362"/>
          </a:xfrm>
          <a:prstGeom prst="notchedRightArrow">
            <a:avLst>
              <a:gd name="adj1" fmla="val 50000"/>
              <a:gd name="adj2" fmla="val 25000"/>
            </a:avLst>
          </a:prstGeom>
          <a:solidFill>
            <a:srgbClr val="FF0000"/>
          </a:solidFill>
          <a:ln w="9525">
            <a:noFill/>
          </a:ln>
        </p:spPr>
        <p:txBody>
          <a:bodyPr wrap="none" lIns="90000" tIns="46800" rIns="90000" bIns="46800" anchor="ctr" anchorCtr="0"/>
          <a:p>
            <a:pPr marL="609600" indent="-609600" algn="ctr" eaLnBrk="0" fontAlgn="ctr" hangingPunct="0">
              <a:lnSpc>
                <a:spcPct val="80000"/>
              </a:lnSpc>
              <a:spcBef>
                <a:spcPct val="20000"/>
              </a:spcBef>
            </a:pPr>
            <a:endParaRPr lang="zh-CN" altLang="en-US" sz="3200" b="1" dirty="0">
              <a:solidFill>
                <a:srgbClr val="FF0000"/>
              </a:solidFill>
              <a:latin typeface="Times New Roman" panose="02020603050405020304" pitchFamily="2" charset="0"/>
            </a:endParaRPr>
          </a:p>
        </p:txBody>
      </p:sp>
      <p:sp>
        <p:nvSpPr>
          <p:cNvPr id="420873" name="AutoShape 5"/>
          <p:cNvSpPr/>
          <p:nvPr/>
        </p:nvSpPr>
        <p:spPr>
          <a:xfrm>
            <a:off x="2595563" y="5143500"/>
            <a:ext cx="741362" cy="741363"/>
          </a:xfrm>
          <a:prstGeom prst="notchedRightArrow">
            <a:avLst>
              <a:gd name="adj1" fmla="val 50000"/>
              <a:gd name="adj2" fmla="val 25000"/>
            </a:avLst>
          </a:prstGeom>
          <a:solidFill>
            <a:srgbClr val="FF0000"/>
          </a:solidFill>
          <a:ln w="9525">
            <a:noFill/>
          </a:ln>
        </p:spPr>
        <p:txBody>
          <a:bodyPr wrap="none" lIns="90000" tIns="46800" rIns="90000" bIns="46800" anchor="ctr" anchorCtr="0"/>
          <a:p>
            <a:pPr marL="609600" indent="-609600" algn="ctr" eaLnBrk="0" fontAlgn="ctr" hangingPunct="0">
              <a:lnSpc>
                <a:spcPct val="80000"/>
              </a:lnSpc>
              <a:spcBef>
                <a:spcPct val="20000"/>
              </a:spcBef>
            </a:pPr>
            <a:endParaRPr lang="zh-CN" altLang="en-US" sz="3200" b="1" dirty="0">
              <a:solidFill>
                <a:srgbClr val="FF0000"/>
              </a:solidFill>
              <a:latin typeface="Times New Roman" panose="02020603050405020304" pitchFamily="2" charset="0"/>
            </a:endParaRPr>
          </a:p>
        </p:txBody>
      </p:sp>
    </p:spTree>
  </p:cSld>
  <p:clrMapOvr>
    <a:masterClrMapping/>
  </p:clrMapOvr>
  <p:transition/>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18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218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2189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2189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EF0B52"/>
                </a:solidFill>
              </a:rPr>
              <a:t>      </a:t>
            </a:r>
            <a:r>
              <a:rPr lang="zh-CN" altLang="en-US" sz="3200" b="1" dirty="0">
                <a:solidFill>
                  <a:srgbClr val="EF0B52"/>
                </a:solidFill>
              </a:rPr>
              <a:t>事故原因的四个因素：</a:t>
            </a:r>
            <a:endParaRPr lang="en-US" altLang="zh-CN" sz="3200" b="1" dirty="0">
              <a:solidFill>
                <a:srgbClr val="EF0B52"/>
              </a:solidFill>
            </a:endParaRPr>
          </a:p>
          <a:p>
            <a:pPr>
              <a:buNone/>
            </a:pPr>
            <a:r>
              <a:rPr lang="zh-CN" altLang="en-US" sz="3600" dirty="0"/>
              <a:t>   </a:t>
            </a:r>
            <a:r>
              <a:rPr lang="en-US" altLang="zh-CN" sz="3600" dirty="0"/>
              <a:t>1</a:t>
            </a:r>
            <a:r>
              <a:rPr lang="zh-CN" altLang="en-US" sz="3600" dirty="0"/>
              <a:t>、人的不安全行为，</a:t>
            </a:r>
            <a:br>
              <a:rPr lang="zh-CN" altLang="en-US" sz="3600" dirty="0"/>
            </a:br>
            <a:r>
              <a:rPr lang="en-US" altLang="zh-CN" sz="3600" dirty="0"/>
              <a:t>2</a:t>
            </a:r>
            <a:r>
              <a:rPr lang="zh-CN" altLang="en-US" sz="3600" dirty="0"/>
              <a:t>、物（设备、物料）</a:t>
            </a:r>
            <a:endParaRPr lang="en-US" altLang="zh-CN" sz="3600" dirty="0"/>
          </a:p>
          <a:p>
            <a:pPr>
              <a:buNone/>
            </a:pPr>
            <a:r>
              <a:rPr lang="zh-CN" altLang="en-US" sz="3600" dirty="0"/>
              <a:t>        的不安全状态，</a:t>
            </a:r>
            <a:br>
              <a:rPr lang="zh-CN" altLang="en-US" sz="3600" dirty="0"/>
            </a:br>
            <a:r>
              <a:rPr lang="en-US" altLang="zh-CN" sz="3600" dirty="0"/>
              <a:t>3</a:t>
            </a:r>
            <a:r>
              <a:rPr lang="zh-CN" altLang="en-US" sz="3600" dirty="0"/>
              <a:t>、环境的不安全因素，</a:t>
            </a:r>
            <a:br>
              <a:rPr lang="zh-CN" altLang="en-US" sz="3600" dirty="0"/>
            </a:br>
            <a:r>
              <a:rPr lang="en-US" altLang="zh-CN" sz="3600" dirty="0"/>
              <a:t>4</a:t>
            </a:r>
            <a:r>
              <a:rPr lang="zh-CN" altLang="en-US" sz="3600" dirty="0"/>
              <a:t>、管理工作失去控制</a:t>
            </a:r>
            <a:r>
              <a:rPr lang="zh-CN" altLang="en-US" sz="3600" dirty="0">
                <a:latin typeface="宋体" panose="02010600030101010101" pitchFamily="2" charset="-122"/>
              </a:rPr>
              <a:t>。</a:t>
            </a:r>
            <a:endParaRPr lang="en-US" altLang="zh-CN" sz="3600" b="1" dirty="0">
              <a:solidFill>
                <a:srgbClr val="EF0B52"/>
              </a:solidFill>
            </a:endParaRPr>
          </a:p>
          <a:p>
            <a:pPr>
              <a:buNone/>
            </a:pPr>
            <a:endParaRPr lang="zh-CN" altLang="en-US" sz="2400" b="1" dirty="0">
              <a:solidFill>
                <a:srgbClr val="EF0B52"/>
              </a:solidFill>
            </a:endParaRPr>
          </a:p>
          <a:p>
            <a:pPr>
              <a:buNone/>
            </a:pPr>
            <a:endParaRPr lang="zh-CN" altLang="en-US" sz="2400" dirty="0">
              <a:solidFill>
                <a:srgbClr val="C00000"/>
              </a:solidFill>
            </a:endParaRPr>
          </a:p>
        </p:txBody>
      </p:sp>
      <p:pic>
        <p:nvPicPr>
          <p:cNvPr id="421894" name="图示 9"/>
          <p:cNvPicPr>
            <a:picLocks noChangeAspect="1"/>
          </p:cNvPicPr>
          <p:nvPr/>
        </p:nvPicPr>
        <p:blipFill>
          <a:blip r:embed="rId1"/>
          <a:stretch>
            <a:fillRect/>
          </a:stretch>
        </p:blipFill>
        <p:spPr>
          <a:xfrm>
            <a:off x="5810250" y="1571625"/>
            <a:ext cx="4514850" cy="4143375"/>
          </a:xfrm>
          <a:prstGeom prst="rect">
            <a:avLst/>
          </a:prstGeom>
          <a:noFill/>
          <a:ln w="9525">
            <a:noFill/>
          </a:ln>
        </p:spPr>
      </p:pic>
    </p:spTree>
  </p:cSld>
  <p:clrMapOvr>
    <a:masterClrMapping/>
  </p:clrMapOvr>
  <p:transition/>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29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229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2291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2291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3200" b="1" dirty="0"/>
              <a:t>     </a:t>
            </a:r>
            <a:r>
              <a:rPr lang="zh-CN" altLang="en-US" sz="2800" b="1" dirty="0">
                <a:solidFill>
                  <a:srgbClr val="C00000"/>
                </a:solidFill>
              </a:rPr>
              <a:t>四、怎样搞好发电企业班组安全管理</a:t>
            </a:r>
            <a:endParaRPr lang="en-US" altLang="zh-CN" sz="2800" b="1" dirty="0">
              <a:solidFill>
                <a:srgbClr val="C00000"/>
              </a:solidFill>
            </a:endParaRPr>
          </a:p>
          <a:p>
            <a:pPr>
              <a:buNone/>
            </a:pPr>
            <a:r>
              <a:rPr lang="zh-CN" altLang="en-US" sz="2400" b="1" dirty="0">
                <a:solidFill>
                  <a:srgbClr val="C00000"/>
                </a:solidFill>
              </a:rPr>
              <a:t>     </a:t>
            </a:r>
            <a:r>
              <a:rPr lang="zh-CN" altLang="en-US" sz="2800" b="1" dirty="0">
                <a:solidFill>
                  <a:srgbClr val="C00000"/>
                </a:solidFill>
              </a:rPr>
              <a:t>（一）班组安全管理的重要意义</a:t>
            </a:r>
            <a:endParaRPr lang="zh-CN" altLang="en-US" sz="2800" dirty="0">
              <a:solidFill>
                <a:srgbClr val="C00000"/>
              </a:solidFill>
            </a:endParaRPr>
          </a:p>
          <a:p>
            <a:pPr>
              <a:buNone/>
            </a:pPr>
            <a:r>
              <a:rPr lang="zh-CN" altLang="en-US" sz="2400" b="1" dirty="0">
                <a:solidFill>
                  <a:srgbClr val="C00000"/>
                </a:solidFill>
              </a:rPr>
              <a:t>       </a:t>
            </a:r>
            <a:r>
              <a:rPr lang="en-US" altLang="zh-CN" sz="2800" b="1" dirty="0">
                <a:solidFill>
                  <a:srgbClr val="C00000"/>
                </a:solidFill>
              </a:rPr>
              <a:t>1</a:t>
            </a:r>
            <a:r>
              <a:rPr lang="zh-CN" altLang="en-US" sz="2800" b="1" dirty="0">
                <a:solidFill>
                  <a:srgbClr val="C00000"/>
                </a:solidFill>
              </a:rPr>
              <a:t>、班组安全管理概述。</a:t>
            </a:r>
            <a:r>
              <a:rPr lang="zh-CN" altLang="en-US" sz="2800" dirty="0">
                <a:solidFill>
                  <a:srgbClr val="C00000"/>
                </a:solidFill>
              </a:rPr>
              <a:t>班组是企业的细胞，是企业管理的基层单位，是搞好企业安全生产的基础。企业的一切工作最终都要通过班组去落实，企业的各项任务都要依靠班组去完成，它是保证电厂安全生产的一个重要环节。为此班组是企业各项工作的落脚点，是企业管理中最基层的一级管理组织。因此，对安全生产来说，班组是一个至关重要的单位。所以，全面提高班组管理素质，实现班组安全管理标准化、规范化，是提高企业安全管理水平，实现安全生产的一项重要工作。</a:t>
            </a:r>
            <a:endParaRPr lang="zh-CN" altLang="en-US" sz="2800" dirty="0">
              <a:solidFill>
                <a:srgbClr val="C00000"/>
              </a:solidFill>
            </a:endParaRPr>
          </a:p>
          <a:p>
            <a:pPr>
              <a:buNone/>
            </a:pPr>
            <a:r>
              <a:rPr lang="zh-CN" altLang="en-US" sz="2400" b="1" dirty="0">
                <a:solidFill>
                  <a:srgbClr val="C00000"/>
                </a:solidFill>
              </a:rPr>
              <a:t>        </a:t>
            </a:r>
            <a:endParaRPr lang="zh-CN" altLang="en-US" sz="2400" dirty="0">
              <a:solidFill>
                <a:srgbClr val="C00000"/>
              </a:solidFill>
            </a:endParaRPr>
          </a:p>
        </p:txBody>
      </p:sp>
    </p:spTree>
  </p:cSld>
  <p:clrMapOvr>
    <a:masterClrMapping/>
  </p:clrMapOvr>
  <p:transition/>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39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239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2394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2394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solidFill>
                  <a:srgbClr val="002060"/>
                </a:solidFill>
              </a:rPr>
              <a:t>2</a:t>
            </a:r>
            <a:r>
              <a:rPr lang="zh-CN" altLang="en-US" sz="2400" b="1" dirty="0">
                <a:solidFill>
                  <a:srgbClr val="002060"/>
                </a:solidFill>
              </a:rPr>
              <a:t>、班组安全管理的重要性。</a:t>
            </a:r>
            <a:r>
              <a:rPr lang="zh-CN" altLang="en-US" sz="2400" dirty="0">
                <a:solidFill>
                  <a:srgbClr val="002060"/>
                </a:solidFill>
              </a:rPr>
              <a:t>从安全生产的角度来讲，一个安全合格的班组，应该既要完成各项生产任务，又能确保安全的班组。据有关统计资料分析，有</a:t>
            </a:r>
            <a:r>
              <a:rPr lang="en-US" altLang="zh-CN" sz="2400" dirty="0">
                <a:solidFill>
                  <a:srgbClr val="002060"/>
                </a:solidFill>
              </a:rPr>
              <a:t>90%</a:t>
            </a:r>
            <a:r>
              <a:rPr lang="zh-CN" altLang="en-US" sz="2400" dirty="0">
                <a:solidFill>
                  <a:srgbClr val="002060"/>
                </a:solidFill>
              </a:rPr>
              <a:t>以上故障发生在班组，若对事故发生的原因进行分析的话，其中</a:t>
            </a:r>
            <a:r>
              <a:rPr lang="en-US" altLang="zh-CN" sz="2400" dirty="0">
                <a:solidFill>
                  <a:srgbClr val="002060"/>
                </a:solidFill>
              </a:rPr>
              <a:t>70%</a:t>
            </a:r>
            <a:r>
              <a:rPr lang="zh-CN" altLang="en-US" sz="2400" dirty="0">
                <a:solidFill>
                  <a:srgbClr val="002060"/>
                </a:solidFill>
              </a:rPr>
              <a:t>多均为人为因素造成。这就清楚地告我们，要控制事故的发生，关键是在做人的工作，尤其是生产班组职工的工作：即班组安全管理工作。另外，我们的各项安全管理工作，也常常是管面上的多，围绕班组这个“前沿阵地”少，许多安全工作及规程制度、措施和监督没有落实到班组。存在“</a:t>
            </a:r>
            <a:r>
              <a:rPr lang="zh-CN" altLang="en-US" sz="2400" b="1" dirty="0">
                <a:solidFill>
                  <a:srgbClr val="002060"/>
                </a:solidFill>
              </a:rPr>
              <a:t>三多三少</a:t>
            </a:r>
            <a:r>
              <a:rPr lang="zh-CN" altLang="en-US" sz="2400" dirty="0">
                <a:solidFill>
                  <a:srgbClr val="002060"/>
                </a:solidFill>
              </a:rPr>
              <a:t>”的问题：措施要求多，具体落实少；上边布置多，下面解决少；被动应付多，主动预防少。其次，从职工素质来看，有的技术水平低与现代化电力生产不相适应，还有些人安全意识淡簿，缺乏自我保护意识和能力。这个不安全状况必须迅速改变，而改善这一状况的措施之一，就是加强班组安全管理。</a:t>
            </a:r>
            <a:endParaRPr lang="zh-CN" altLang="en-US" sz="2400" dirty="0">
              <a:solidFill>
                <a:srgbClr val="002060"/>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71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7108"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47109" name="Rectangle 3"/>
          <p:cNvSpPr>
            <a:spLocks noGrp="1"/>
          </p:cNvSpPr>
          <p:nvPr>
            <p:ph type="body" idx="4294967295"/>
          </p:nvPr>
        </p:nvSpPr>
        <p:spPr>
          <a:xfrm>
            <a:off x="1738313" y="1643063"/>
            <a:ext cx="8929687" cy="4572000"/>
          </a:xfrm>
          <a:ln/>
        </p:spPr>
        <p:txBody>
          <a:bodyPr vert="horz" wrap="square" anchor="t" anchorCtr="0"/>
          <a:p>
            <a:pPr>
              <a:buNone/>
            </a:pPr>
            <a:r>
              <a:rPr lang="zh-CN" altLang="en-US" sz="2400" dirty="0">
                <a:solidFill>
                  <a:srgbClr val="0070C0"/>
                </a:solidFill>
              </a:rPr>
              <a:t>  </a:t>
            </a:r>
            <a:r>
              <a:rPr lang="en-US" altLang="zh-CN" sz="2400" dirty="0">
                <a:solidFill>
                  <a:srgbClr val="0070C0"/>
                </a:solidFill>
              </a:rPr>
              <a:t>3</a:t>
            </a:r>
            <a:r>
              <a:rPr lang="zh-CN" altLang="en-US" sz="2400" dirty="0">
                <a:solidFill>
                  <a:srgbClr val="0070C0"/>
                </a:solidFill>
              </a:rPr>
              <a:t>、</a:t>
            </a:r>
            <a:r>
              <a:rPr lang="zh-CN" altLang="en-US" sz="2400" b="1" dirty="0">
                <a:solidFill>
                  <a:srgbClr val="0070C0"/>
                </a:solidFill>
              </a:rPr>
              <a:t>劳动保护</a:t>
            </a:r>
            <a:r>
              <a:rPr lang="zh-CN" altLang="en-US" sz="2400" dirty="0">
                <a:solidFill>
                  <a:srgbClr val="0070C0"/>
                </a:solidFill>
              </a:rPr>
              <a:t>。就是消除作业人员在生产劳动过程中存在的不安全、不卫生因素，达到保护劳动者的安全与健康的的目的。职业健康体系，主要是研究、控制、消除生产过程中一切有碍于职工身体健康的不卫生、有毒、有害因素，从而制定防止职业病的技术措施及组织措施，所以也是劳动保护一项重要内容。</a:t>
            </a:r>
            <a:endParaRPr lang="en-US" altLang="zh-CN" sz="2400" dirty="0">
              <a:solidFill>
                <a:srgbClr val="0070C0"/>
              </a:solidFill>
            </a:endParaRPr>
          </a:p>
          <a:p>
            <a:pPr>
              <a:buNone/>
            </a:pPr>
            <a:r>
              <a:rPr lang="zh-CN" altLang="en-US" sz="2400" dirty="0">
                <a:solidFill>
                  <a:srgbClr val="0070C0"/>
                </a:solidFill>
              </a:rPr>
              <a:t>  </a:t>
            </a:r>
            <a:r>
              <a:rPr lang="en-US" altLang="zh-CN" sz="2400" dirty="0">
                <a:solidFill>
                  <a:srgbClr val="0070C0"/>
                </a:solidFill>
              </a:rPr>
              <a:t>4</a:t>
            </a:r>
            <a:r>
              <a:rPr lang="zh-CN" altLang="en-US" sz="2400" dirty="0">
                <a:solidFill>
                  <a:srgbClr val="0070C0"/>
                </a:solidFill>
              </a:rPr>
              <a:t>、</a:t>
            </a:r>
            <a:r>
              <a:rPr lang="zh-CN" altLang="en-US" sz="2400" b="1" dirty="0">
                <a:solidFill>
                  <a:srgbClr val="0070C0"/>
                </a:solidFill>
              </a:rPr>
              <a:t>安全生产与劳动保护工作</a:t>
            </a:r>
            <a:r>
              <a:rPr lang="zh-CN" altLang="en-US" sz="2400" dirty="0">
                <a:solidFill>
                  <a:srgbClr val="0070C0"/>
                </a:solidFill>
              </a:rPr>
              <a:t>。有人把劳动保护也称之为安全生产工作。这两个概念有时可以通用的，因为劳动保护工作的基本任务是消除生产中的不安全、不卫生因素，防止伤亡事故和职业病的发生。但是严格讲，这两个概念也不完全相同。不同点是：劳动保护工作，除了防止工伤事故和职业病外，还有其它内容，如：实现劳逸结合，实行女工保护等。安生产工作除了保护工人的安全健康外，还有要证机器的安全、防火、防盗、防破坏，保护国家及个人财产，保证生产正常进行等等。</a:t>
            </a:r>
            <a:endParaRPr lang="zh-CN" altLang="en-US" sz="2400" dirty="0">
              <a:solidFill>
                <a:srgbClr val="0070C0"/>
              </a:solidFill>
            </a:endParaRPr>
          </a:p>
          <a:p>
            <a:pPr>
              <a:buNone/>
            </a:pPr>
            <a:endParaRPr lang="zh-CN" altLang="en-US" sz="2400" dirty="0"/>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49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249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2496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2496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a:t>
            </a:r>
            <a:r>
              <a:rPr lang="en-US" altLang="zh-CN" sz="2400" b="1" dirty="0">
                <a:solidFill>
                  <a:srgbClr val="002060"/>
                </a:solidFill>
              </a:rPr>
              <a:t>3</a:t>
            </a:r>
            <a:r>
              <a:rPr lang="zh-CN" altLang="en-US" sz="2400" b="1" dirty="0">
                <a:solidFill>
                  <a:srgbClr val="002060"/>
                </a:solidFill>
              </a:rPr>
              <a:t>、班组在企业中的地位。</a:t>
            </a:r>
            <a:r>
              <a:rPr lang="zh-CN" altLang="en-US" sz="2400" dirty="0">
                <a:solidFill>
                  <a:srgbClr val="002060"/>
                </a:solidFill>
              </a:rPr>
              <a:t>班组是企业管理</a:t>
            </a:r>
            <a:r>
              <a:rPr lang="zh-CN" altLang="en-US" sz="2400" dirty="0"/>
              <a:t>中最</a:t>
            </a:r>
            <a:r>
              <a:rPr lang="zh-CN" altLang="en-US" sz="2400" dirty="0">
                <a:solidFill>
                  <a:srgbClr val="002060"/>
                </a:solidFill>
              </a:rPr>
              <a:t>基层的单位，</a:t>
            </a:r>
            <a:r>
              <a:rPr lang="zh-CN" altLang="en-US" sz="2400" dirty="0"/>
              <a:t>是安全生产的执行层。</a:t>
            </a:r>
            <a:r>
              <a:rPr lang="zh-CN" altLang="en-US" sz="2400" dirty="0">
                <a:solidFill>
                  <a:srgbClr val="002060"/>
                </a:solidFill>
              </a:rPr>
              <a:t>加强班组安全管理，搞好班组建设，充分发挥班组在企业管理中的作用，是搞好安全生产的需要。因此必须充分认识班组在发电厂安全生产中的重要位置和它的作用：</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）班组是企业安全生产活动的基本单位。</a:t>
            </a:r>
            <a:r>
              <a:rPr lang="zh-CN" altLang="en-US" sz="2400" dirty="0">
                <a:solidFill>
                  <a:srgbClr val="002060"/>
                </a:solidFill>
              </a:rPr>
              <a:t>企业的各项安全生产工作任务，都要通过班组直接来完成，都必须依靠班组每个成员去实现。因此，安全生产各项工作必须从班组抓起，只有每个班组的安全工作搞得好，才能保证全厂安全生产各项任务完成。所以，班组是保证全面完成生产任务和和搞好安全工作的基础。</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2</a:t>
            </a:r>
            <a:r>
              <a:rPr lang="zh-CN" altLang="en-US" sz="2400" b="1" dirty="0">
                <a:solidFill>
                  <a:srgbClr val="002060"/>
                </a:solidFill>
              </a:rPr>
              <a:t>）班组安全管理是企业安全管理的基础。</a:t>
            </a:r>
            <a:r>
              <a:rPr lang="zh-CN" altLang="en-US" sz="2400" dirty="0">
                <a:solidFill>
                  <a:srgbClr val="002060"/>
                </a:solidFill>
              </a:rPr>
              <a:t>班组是全厂一切工作的落脚点，全厂各方面的工作都要在班组贯彻落实，管理基础工作的大量原始记录、统计、报表等都要在班组及时、准确、全面地记录、填报、传递。班组管理工作做得怎样，直接反映出厂安全管理水平。</a:t>
            </a:r>
            <a:endParaRPr lang="zh-CN" altLang="en-US" sz="2400" dirty="0">
              <a:solidFill>
                <a:srgbClr val="002060"/>
              </a:solidFill>
            </a:endParaRPr>
          </a:p>
          <a:p>
            <a:endParaRPr lang="zh-CN" altLang="en-US" sz="2400" dirty="0">
              <a:solidFill>
                <a:srgbClr val="002060"/>
              </a:solidFill>
            </a:endParaRPr>
          </a:p>
        </p:txBody>
      </p:sp>
    </p:spTree>
  </p:cSld>
  <p:clrMapOvr>
    <a:masterClrMapping/>
  </p:clrMapOvr>
  <p:transition/>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59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259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2598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2598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a:t>
            </a:r>
            <a:r>
              <a:rPr lang="en-US" altLang="zh-CN" sz="2400" b="1" dirty="0">
                <a:solidFill>
                  <a:srgbClr val="C00000"/>
                </a:solidFill>
              </a:rPr>
              <a:t>3</a:t>
            </a:r>
            <a:r>
              <a:rPr lang="zh-CN" altLang="en-US" sz="2400" b="1" dirty="0">
                <a:solidFill>
                  <a:srgbClr val="C00000"/>
                </a:solidFill>
              </a:rPr>
              <a:t>）班组是提高工人素质的实践场所。</a:t>
            </a:r>
            <a:r>
              <a:rPr lang="zh-CN" altLang="en-US" sz="2400" dirty="0">
                <a:solidFill>
                  <a:srgbClr val="C00000"/>
                </a:solidFill>
              </a:rPr>
              <a:t>班组是培养和锻炼职工队伍的阵地，班组的日常安全教育和技术培训，主要靠班组结合生产任务搞好岗位练兵、老工人传帮带、推广新技术和新管理方法等。班组通过这些活动，认真组织职工学技术、苦练基本功，做到应知应会，并要认真搞好职工日常安全教育工作，使他们不断提高生产技能和技术素质及增长安全知识。因此，班组是提高职工队伍的基本场所，也是培养人才的场所。</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4</a:t>
            </a:r>
            <a:r>
              <a:rPr lang="zh-CN" altLang="en-US" sz="2400" b="1" dirty="0">
                <a:solidFill>
                  <a:srgbClr val="C00000"/>
                </a:solidFill>
              </a:rPr>
              <a:t>）班长担负着保证企业安全生产的重任。</a:t>
            </a:r>
            <a:r>
              <a:rPr lang="zh-CN" altLang="en-US" sz="2400" dirty="0">
                <a:solidFill>
                  <a:srgbClr val="C00000"/>
                </a:solidFill>
              </a:rPr>
              <a:t>因此，班长的位置在一个发电厂是举足轻重的，班组安全工作的好坏关键在班长；所以，班长既是生产第一线的指挥员，又是班组安全生产第一责任者：处在“兵头将尾”的特殊地位。班长能否把全班人员团结起来，创造性地工作，抓好班组安全管理，就显得十分重要。因此，必须提高班长的安全素质。</a:t>
            </a:r>
            <a:endParaRPr lang="zh-CN" altLang="en-US" sz="2400" dirty="0">
              <a:solidFill>
                <a:srgbClr val="C00000"/>
              </a:solidFill>
            </a:endParaRPr>
          </a:p>
        </p:txBody>
      </p:sp>
    </p:spTree>
  </p:cSld>
  <p:clrMapOvr>
    <a:masterClrMapping/>
  </p:clrMapOvr>
  <p:transition/>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70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270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2701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2701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3600" b="1" dirty="0"/>
              <a:t>（</a:t>
            </a:r>
            <a:r>
              <a:rPr lang="zh-CN" altLang="en-US" sz="3600" b="1" dirty="0">
                <a:solidFill>
                  <a:srgbClr val="002060"/>
                </a:solidFill>
              </a:rPr>
              <a:t>二）班组安全生产目标 </a:t>
            </a:r>
            <a:endParaRPr lang="zh-CN" altLang="en-US" sz="3600" dirty="0">
              <a:solidFill>
                <a:srgbClr val="002060"/>
              </a:solidFill>
            </a:endParaRPr>
          </a:p>
          <a:p>
            <a:pPr>
              <a:buNone/>
            </a:pPr>
            <a:r>
              <a:rPr lang="zh-CN" altLang="en-US" sz="3200" dirty="0">
                <a:solidFill>
                  <a:srgbClr val="002060"/>
                </a:solidFill>
              </a:rPr>
              <a:t>    </a:t>
            </a:r>
            <a:r>
              <a:rPr lang="en-US" altLang="zh-CN" sz="3200" dirty="0">
                <a:solidFill>
                  <a:srgbClr val="002060"/>
                </a:solidFill>
              </a:rPr>
              <a:t>   1</a:t>
            </a:r>
            <a:r>
              <a:rPr lang="zh-CN" altLang="en-US" sz="3200" dirty="0">
                <a:solidFill>
                  <a:srgbClr val="002060"/>
                </a:solidFill>
              </a:rPr>
              <a:t>、</a:t>
            </a:r>
            <a:r>
              <a:rPr lang="zh-CN" altLang="en-US" sz="3200" b="1" dirty="0">
                <a:solidFill>
                  <a:srgbClr val="002060"/>
                </a:solidFill>
              </a:rPr>
              <a:t>班组控制未遂和异常</a:t>
            </a:r>
            <a:r>
              <a:rPr lang="zh-CN" altLang="en-US" sz="3200" dirty="0">
                <a:solidFill>
                  <a:srgbClr val="002060"/>
                </a:solidFill>
              </a:rPr>
              <a:t>，不发生轻伤和二类障碍，杜绝责任故障。</a:t>
            </a:r>
            <a:r>
              <a:rPr lang="zh-CN" altLang="en-US" sz="3200" b="1" dirty="0">
                <a:solidFill>
                  <a:srgbClr val="002060"/>
                </a:solidFill>
              </a:rPr>
              <a:t>班员控制差错和违章</a:t>
            </a:r>
            <a:r>
              <a:rPr lang="zh-CN" altLang="en-US" sz="3200" dirty="0">
                <a:solidFill>
                  <a:srgbClr val="002060"/>
                </a:solidFill>
              </a:rPr>
              <a:t>，不发生未遂和异常，杜绝严重违章行为。</a:t>
            </a:r>
            <a:endParaRPr lang="zh-CN" altLang="en-US" sz="3200" dirty="0">
              <a:solidFill>
                <a:srgbClr val="002060"/>
              </a:solidFill>
            </a:endParaRPr>
          </a:p>
          <a:p>
            <a:pPr>
              <a:buNone/>
            </a:pPr>
            <a:r>
              <a:rPr lang="zh-CN" altLang="en-US" sz="3200" dirty="0">
                <a:solidFill>
                  <a:srgbClr val="002060"/>
                </a:solidFill>
              </a:rPr>
              <a:t>     </a:t>
            </a:r>
            <a:r>
              <a:rPr lang="en-US" altLang="zh-CN" sz="3200" dirty="0">
                <a:solidFill>
                  <a:srgbClr val="002060"/>
                </a:solidFill>
              </a:rPr>
              <a:t>  2</a:t>
            </a:r>
            <a:r>
              <a:rPr lang="zh-CN" altLang="en-US" sz="3200" dirty="0">
                <a:solidFill>
                  <a:srgbClr val="002060"/>
                </a:solidFill>
              </a:rPr>
              <a:t>、班组应根据发电厂</a:t>
            </a:r>
            <a:r>
              <a:rPr lang="en-US" altLang="zh-CN" sz="3200" dirty="0">
                <a:solidFill>
                  <a:srgbClr val="002060"/>
                </a:solidFill>
              </a:rPr>
              <a:t>(</a:t>
            </a:r>
            <a:r>
              <a:rPr lang="zh-CN" altLang="en-US" sz="3200" dirty="0">
                <a:solidFill>
                  <a:srgbClr val="002060"/>
                </a:solidFill>
              </a:rPr>
              <a:t>公司</a:t>
            </a:r>
            <a:r>
              <a:rPr lang="en-US" altLang="zh-CN" sz="3200" dirty="0">
                <a:solidFill>
                  <a:srgbClr val="002060"/>
                </a:solidFill>
              </a:rPr>
              <a:t>)</a:t>
            </a:r>
            <a:r>
              <a:rPr lang="zh-CN" altLang="en-US" sz="3200" dirty="0">
                <a:solidFill>
                  <a:srgbClr val="002060"/>
                </a:solidFill>
              </a:rPr>
              <a:t>、部门的年度安全生产目标，逐条分解制订班组的年度安全生产目标。班组安全生产目标应包括控制未遂，不发生轻伤和障碍等内容。</a:t>
            </a:r>
            <a:r>
              <a:rPr lang="en-US" altLang="zh-CN" sz="3200" dirty="0">
                <a:solidFill>
                  <a:srgbClr val="002060"/>
                </a:solidFill>
              </a:rPr>
              <a:t> </a:t>
            </a:r>
            <a:endParaRPr lang="zh-CN" altLang="en-US" sz="3200" dirty="0">
              <a:solidFill>
                <a:srgbClr val="002060"/>
              </a:solidFill>
            </a:endParaRPr>
          </a:p>
        </p:txBody>
      </p:sp>
    </p:spTree>
  </p:cSld>
  <p:clrMapOvr>
    <a:masterClrMapping/>
  </p:clrMapOvr>
  <p:transition/>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80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280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2803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2803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800" b="1" dirty="0">
                <a:solidFill>
                  <a:srgbClr val="002060"/>
                </a:solidFill>
              </a:rPr>
              <a:t>3</a:t>
            </a:r>
            <a:r>
              <a:rPr lang="zh-CN" altLang="en-US" sz="2800" b="1" dirty="0">
                <a:solidFill>
                  <a:srgbClr val="002060"/>
                </a:solidFill>
              </a:rPr>
              <a:t>、班组安全生产基本目相标：</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(1)</a:t>
            </a:r>
            <a:r>
              <a:rPr lang="zh-CN" altLang="en-US" sz="2800" dirty="0">
                <a:solidFill>
                  <a:srgbClr val="002060"/>
                </a:solidFill>
              </a:rPr>
              <a:t>不发生人身轻伤及以上伤害事故；</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 (2)</a:t>
            </a:r>
            <a:r>
              <a:rPr lang="zh-CN" altLang="en-US" sz="2800" dirty="0">
                <a:solidFill>
                  <a:srgbClr val="002060"/>
                </a:solidFill>
              </a:rPr>
              <a:t>一不发生二类及以上设备障碍；</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 (3)</a:t>
            </a:r>
            <a:r>
              <a:rPr lang="zh-CN" altLang="en-US" sz="2800" dirty="0">
                <a:solidFill>
                  <a:srgbClr val="002060"/>
                </a:solidFill>
              </a:rPr>
              <a:t>不发生人为责任的设备异常事件；</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 (4)</a:t>
            </a:r>
            <a:r>
              <a:rPr lang="zh-CN" altLang="en-US" sz="2800" dirty="0">
                <a:solidFill>
                  <a:srgbClr val="002060"/>
                </a:solidFill>
              </a:rPr>
              <a:t>不发生火警及以上火灾事故；</a:t>
            </a:r>
            <a:r>
              <a:rPr lang="en-US" altLang="zh-CN" sz="2800" dirty="0">
                <a:solidFill>
                  <a:srgbClr val="002060"/>
                </a:solidFill>
              </a:rPr>
              <a:t> </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 (5)</a:t>
            </a:r>
            <a:r>
              <a:rPr lang="zh-CN" altLang="en-US" sz="2800" dirty="0">
                <a:solidFill>
                  <a:srgbClr val="002060"/>
                </a:solidFill>
              </a:rPr>
              <a:t>不发生职   危害事件；</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 (6)</a:t>
            </a:r>
            <a:r>
              <a:rPr lang="zh-CN" altLang="en-US" sz="2800" dirty="0">
                <a:solidFill>
                  <a:srgbClr val="002060"/>
                </a:solidFill>
              </a:rPr>
              <a:t>不发生环境污染事件；</a:t>
            </a:r>
            <a:r>
              <a:rPr lang="en-US" altLang="zh-CN" sz="2800" dirty="0">
                <a:solidFill>
                  <a:srgbClr val="002060"/>
                </a:solidFill>
              </a:rPr>
              <a:t> </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(7)</a:t>
            </a:r>
            <a:r>
              <a:rPr lang="zh-CN" altLang="en-US" sz="2800" dirty="0">
                <a:solidFill>
                  <a:srgbClr val="002060"/>
                </a:solidFill>
              </a:rPr>
              <a:t>不发生严重违章行为；</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 (8)</a:t>
            </a:r>
            <a:r>
              <a:rPr lang="zh-CN" altLang="en-US" sz="2800" dirty="0">
                <a:solidFill>
                  <a:srgbClr val="002060"/>
                </a:solidFill>
              </a:rPr>
              <a:t>不发生厂内交通事故。</a:t>
            </a:r>
            <a:endParaRPr lang="zh-CN" altLang="en-US" sz="2800" dirty="0">
              <a:solidFill>
                <a:srgbClr val="002060"/>
              </a:solidFill>
            </a:endParaRPr>
          </a:p>
        </p:txBody>
      </p:sp>
    </p:spTree>
  </p:cSld>
  <p:clrMapOvr>
    <a:masterClrMapping/>
  </p:clrMapOvr>
  <p:transition/>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90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290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2906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2906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（三）班组安全管理方法</a:t>
            </a:r>
            <a:endParaRPr lang="zh-CN" altLang="en-US" sz="2400" dirty="0">
              <a:solidFill>
                <a:srgbClr val="002060"/>
              </a:solidFill>
            </a:endParaRPr>
          </a:p>
          <a:p>
            <a:pPr>
              <a:buNone/>
            </a:pPr>
            <a:r>
              <a:rPr lang="zh-CN" altLang="en-US" sz="2400" dirty="0">
                <a:solidFill>
                  <a:srgbClr val="002060"/>
                </a:solidFill>
              </a:rPr>
              <a:t>       班组安全管理是为了保障班组每个成员在生产作业中的安全健康，保护班组所使用设备、设施、工器具等国家或集体财产不受意外损失而采取的安全措施。</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、班组安全管理的原则。</a:t>
            </a:r>
            <a:r>
              <a:rPr lang="zh-CN" altLang="en-US" sz="2400" dirty="0">
                <a:solidFill>
                  <a:srgbClr val="002060"/>
                </a:solidFill>
              </a:rPr>
              <a:t>班组安全管理，应坚持以下原则：</a:t>
            </a:r>
            <a:endParaRPr lang="zh-CN" altLang="en-US" sz="2400" dirty="0">
              <a:solidFill>
                <a:srgbClr val="002060"/>
              </a:solidFill>
            </a:endParaRPr>
          </a:p>
          <a:p>
            <a:pPr>
              <a:buNone/>
            </a:pPr>
            <a:r>
              <a:rPr lang="zh-CN" altLang="en-US" sz="2400" b="1" dirty="0">
                <a:solidFill>
                  <a:srgbClr val="002060"/>
                </a:solidFill>
              </a:rPr>
              <a:t>      ⑴目的性原则</a:t>
            </a:r>
            <a:r>
              <a:rPr lang="zh-CN" altLang="en-US" sz="2400" dirty="0">
                <a:solidFill>
                  <a:srgbClr val="002060"/>
                </a:solidFill>
              </a:rPr>
              <a:t>。根据班组人员情况和工作现场的变化与发展，使班组的安全管理过程与之相适应，以有的放矢地实行安全管理。</a:t>
            </a:r>
            <a:endParaRPr lang="zh-CN" altLang="en-US" sz="2400" dirty="0">
              <a:solidFill>
                <a:srgbClr val="002060"/>
              </a:solidFill>
            </a:endParaRPr>
          </a:p>
          <a:p>
            <a:pPr>
              <a:buNone/>
            </a:pPr>
            <a:r>
              <a:rPr lang="zh-CN" altLang="en-US" sz="2400" b="1" dirty="0">
                <a:solidFill>
                  <a:srgbClr val="002060"/>
                </a:solidFill>
              </a:rPr>
              <a:t>      ⑵民主性的原则</a:t>
            </a:r>
            <a:r>
              <a:rPr lang="zh-CN" altLang="en-US" sz="2400" dirty="0">
                <a:solidFill>
                  <a:srgbClr val="002060"/>
                </a:solidFill>
              </a:rPr>
              <a:t>。通过在班组实行民主，调动班组每个成员的积极性。参与班组的安全生产管理，充分发挥班组每一个成员的责任感和聪明才智，班组全体成员一道共同搞好班组安全建设。</a:t>
            </a:r>
            <a:endParaRPr lang="zh-CN" altLang="en-US" sz="2400" dirty="0">
              <a:solidFill>
                <a:srgbClr val="002060"/>
              </a:solidFill>
            </a:endParaRPr>
          </a:p>
          <a:p>
            <a:pPr>
              <a:buNone/>
            </a:pPr>
            <a:r>
              <a:rPr lang="zh-CN" altLang="en-US" sz="2400" b="1" dirty="0">
                <a:solidFill>
                  <a:srgbClr val="002060"/>
                </a:solidFill>
              </a:rPr>
              <a:t>      ⑶闭环性原则</a:t>
            </a:r>
            <a:r>
              <a:rPr lang="zh-CN" altLang="en-US" sz="2400" dirty="0">
                <a:solidFill>
                  <a:srgbClr val="002060"/>
                </a:solidFill>
              </a:rPr>
              <a:t>。班组内的安全管理手段必须构成一个连续闭环式的回路，这样才能有效地实施班组的安全管理。</a:t>
            </a:r>
            <a:endParaRPr lang="zh-CN" altLang="en-US" sz="2400" dirty="0">
              <a:solidFill>
                <a:srgbClr val="002060"/>
              </a:solidFill>
            </a:endParaRPr>
          </a:p>
        </p:txBody>
      </p:sp>
    </p:spTree>
  </p:cSld>
  <p:clrMapOvr>
    <a:masterClrMapping/>
  </p:clrMapOvr>
  <p:transition/>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300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3008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3008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800" b="1" dirty="0">
                <a:solidFill>
                  <a:srgbClr val="002060"/>
                </a:solidFill>
              </a:rPr>
              <a:t>       </a:t>
            </a:r>
            <a:r>
              <a:rPr lang="en-US" altLang="zh-CN" sz="2800" b="1" dirty="0">
                <a:solidFill>
                  <a:srgbClr val="002060"/>
                </a:solidFill>
              </a:rPr>
              <a:t>2</a:t>
            </a:r>
            <a:r>
              <a:rPr lang="zh-CN" altLang="en-US" sz="2800" b="1" dirty="0">
                <a:solidFill>
                  <a:srgbClr val="002060"/>
                </a:solidFill>
              </a:rPr>
              <a:t>、安全管理基本原则：</a:t>
            </a:r>
            <a:r>
              <a:rPr lang="en-US" altLang="zh-CN" sz="2800" b="1" dirty="0">
                <a:solidFill>
                  <a:srgbClr val="002060"/>
                </a:solidFill>
              </a:rPr>
              <a:t> </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1</a:t>
            </a:r>
            <a:r>
              <a:rPr lang="zh-CN" altLang="en-US" sz="2800" dirty="0">
                <a:solidFill>
                  <a:srgbClr val="002060"/>
                </a:solidFill>
              </a:rPr>
              <a:t>）班组安全工作必须认真贯彻“安全全第一、预防为主、综合治理”的方针，在各项生产活动中确保人身安全和设备安全。</a:t>
            </a:r>
            <a:r>
              <a:rPr lang="en-US" altLang="zh-CN" sz="2800" dirty="0">
                <a:solidFill>
                  <a:srgbClr val="002060"/>
                </a:solidFill>
              </a:rPr>
              <a:t> </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2</a:t>
            </a:r>
            <a:r>
              <a:rPr lang="zh-CN" altLang="en-US" sz="2800" dirty="0">
                <a:solidFill>
                  <a:srgbClr val="002060"/>
                </a:solidFill>
              </a:rPr>
              <a:t>）发电厂要制订安全生产管理制度、企业标准和岗位职责，积极做好安全生产、职业健康知识和法律法规的宣传和普及工作，以防机械伤害、防职业病、防触电、防高空坠落、防高温中暑、防中毒为重点，规范作业环境和作业条件管理，按规定为企业员工配备个人防护用品，完善各类防护措施，做好职业病的防治工作，保护员工身心健康。</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endParaRPr lang="zh-CN" altLang="en-US" sz="2400" dirty="0">
              <a:solidFill>
                <a:srgbClr val="002060"/>
              </a:solidFill>
            </a:endParaRPr>
          </a:p>
        </p:txBody>
      </p:sp>
    </p:spTree>
  </p:cSld>
  <p:clrMapOvr>
    <a:masterClrMapping/>
  </p:clrMapOvr>
  <p:transition/>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11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311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3110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3110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800" dirty="0">
                <a:solidFill>
                  <a:srgbClr val="002060"/>
                </a:solidFill>
              </a:rPr>
              <a:t>（</a:t>
            </a:r>
            <a:r>
              <a:rPr lang="en-US" altLang="zh-CN" sz="2800" dirty="0">
                <a:solidFill>
                  <a:srgbClr val="002060"/>
                </a:solidFill>
              </a:rPr>
              <a:t>3</a:t>
            </a:r>
            <a:r>
              <a:rPr lang="zh-CN" altLang="en-US" sz="2800" dirty="0">
                <a:solidFill>
                  <a:srgbClr val="002060"/>
                </a:solidFill>
              </a:rPr>
              <a:t>）班长是本班组的安全生产第一责任人。班组全体成员在班长的直接领导下充分发挥作用，共同做好班组安全生产工作。</a:t>
            </a:r>
            <a:r>
              <a:rPr lang="en-US" altLang="zh-CN" sz="2800" dirty="0">
                <a:solidFill>
                  <a:srgbClr val="002060"/>
                </a:solidFill>
              </a:rPr>
              <a:t> </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4</a:t>
            </a:r>
            <a:r>
              <a:rPr lang="zh-CN" altLang="en-US" sz="2800" dirty="0">
                <a:solidFill>
                  <a:srgbClr val="002060"/>
                </a:solidFill>
              </a:rPr>
              <a:t>）班组应认 落实岗位职责，强化目标考核，规范过程控制，全面推行标准化作业。</a:t>
            </a:r>
            <a:r>
              <a:rPr lang="en-US" altLang="zh-CN" sz="2800" dirty="0">
                <a:solidFill>
                  <a:srgbClr val="002060"/>
                </a:solidFill>
              </a:rPr>
              <a:t> </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5</a:t>
            </a:r>
            <a:r>
              <a:rPr lang="zh-CN" altLang="en-US" sz="2800" dirty="0">
                <a:solidFill>
                  <a:srgbClr val="002060"/>
                </a:solidFill>
              </a:rPr>
              <a:t>）班组成员应自觉遵守和执行集团公司及本企业制订的安全生产规章制度、各项企业标准和管理制度。</a:t>
            </a:r>
            <a:r>
              <a:rPr lang="en-US" altLang="zh-CN" sz="2800" dirty="0">
                <a:solidFill>
                  <a:srgbClr val="002060"/>
                </a:solidFill>
              </a:rPr>
              <a:t> </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6</a:t>
            </a:r>
            <a:r>
              <a:rPr lang="zh-CN" altLang="en-US" sz="2800" dirty="0">
                <a:solidFill>
                  <a:srgbClr val="002060"/>
                </a:solidFill>
              </a:rPr>
              <a:t>）班组应按“管生产必须管安全”的原则，做到“五同时”，即计划、布置、检查、总结、考核班组生产工作的同时，要计划、布置、检查、总结、考核安全工作。</a:t>
            </a:r>
            <a:r>
              <a:rPr lang="en-US" altLang="zh-CN" sz="2800" dirty="0">
                <a:solidFill>
                  <a:srgbClr val="002060"/>
                </a:solidFill>
              </a:rPr>
              <a:t> </a:t>
            </a:r>
            <a:endParaRPr lang="en-US" altLang="zh-CN" sz="2800" dirty="0">
              <a:solidFill>
                <a:srgbClr val="002060"/>
              </a:solidFill>
            </a:endParaRPr>
          </a:p>
          <a:p>
            <a:pPr>
              <a:buNone/>
            </a:pPr>
            <a:r>
              <a:rPr lang="zh-CN" altLang="en-US" sz="2400" b="1" dirty="0">
                <a:solidFill>
                  <a:srgbClr val="002060"/>
                </a:solidFill>
              </a:rPr>
              <a:t>         </a:t>
            </a:r>
            <a:endParaRPr lang="zh-CN" altLang="en-US" sz="2400" dirty="0">
              <a:solidFill>
                <a:srgbClr val="002060"/>
              </a:solidFill>
            </a:endParaRPr>
          </a:p>
        </p:txBody>
      </p:sp>
    </p:spTree>
  </p:cSld>
  <p:clrMapOvr>
    <a:masterClrMapping/>
  </p:clrMapOvr>
  <p:transition/>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21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321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3213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3213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en-US" altLang="zh-CN" sz="2400" dirty="0">
                <a:solidFill>
                  <a:srgbClr val="C00000"/>
                </a:solidFill>
              </a:rPr>
              <a:t> </a:t>
            </a:r>
            <a:r>
              <a:rPr lang="zh-CN" altLang="en-US" sz="2400" dirty="0">
                <a:solidFill>
                  <a:srgbClr val="C00000"/>
                </a:solidFill>
              </a:rPr>
              <a:t>   </a:t>
            </a:r>
            <a:r>
              <a:rPr lang="en-US" altLang="zh-CN" sz="2800" b="1" dirty="0">
                <a:solidFill>
                  <a:srgbClr val="C00000"/>
                </a:solidFill>
              </a:rPr>
              <a:t>3</a:t>
            </a:r>
            <a:r>
              <a:rPr lang="zh-CN" altLang="en-US" sz="2800" b="1" dirty="0">
                <a:solidFill>
                  <a:srgbClr val="C00000"/>
                </a:solidFill>
              </a:rPr>
              <a:t>、安全管理基本要求： </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1</a:t>
            </a:r>
            <a:r>
              <a:rPr lang="zh-CN" altLang="en-US" sz="2800" dirty="0">
                <a:solidFill>
                  <a:srgbClr val="C00000"/>
                </a:solidFill>
              </a:rPr>
              <a:t>）班组应设立“五大员”</a:t>
            </a:r>
            <a:r>
              <a:rPr lang="en-US" altLang="zh-CN" sz="2800" dirty="0">
                <a:solidFill>
                  <a:srgbClr val="C00000"/>
                </a:solidFill>
              </a:rPr>
              <a:t>(</a:t>
            </a:r>
            <a:r>
              <a:rPr lang="zh-CN" altLang="en-US" sz="2800" dirty="0">
                <a:solidFill>
                  <a:srgbClr val="C00000"/>
                </a:solidFill>
              </a:rPr>
              <a:t>安全员、宣传员、培训员、工具材料保管员、考勤员</a:t>
            </a:r>
            <a:r>
              <a:rPr lang="en-US" altLang="zh-CN" sz="2800" dirty="0">
                <a:solidFill>
                  <a:srgbClr val="C00000"/>
                </a:solidFill>
              </a:rPr>
              <a:t>)</a:t>
            </a:r>
            <a:r>
              <a:rPr lang="zh-CN" altLang="en-US" sz="2800" dirty="0">
                <a:solidFill>
                  <a:srgbClr val="C00000"/>
                </a:solidFill>
              </a:rPr>
              <a:t>，并明确职责，共同参与班组的安全生产管理，完成基层班组的安全监督、宣传教育、技术培训、标准化管理、工作定额、工作业绩目标考核等。</a:t>
            </a:r>
            <a:r>
              <a:rPr lang="en-US" altLang="zh-CN" sz="2800" dirty="0">
                <a:solidFill>
                  <a:srgbClr val="C00000"/>
                </a:solidFill>
              </a:rPr>
              <a:t> </a:t>
            </a:r>
            <a:endParaRPr lang="en-US" altLang="zh-CN"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2</a:t>
            </a:r>
            <a:r>
              <a:rPr lang="zh-CN" altLang="en-US" sz="2800" dirty="0">
                <a:solidFill>
                  <a:srgbClr val="C00000"/>
                </a:solidFill>
              </a:rPr>
              <a:t>）班组应明确安全责任，制订安全生产责任制，把安全责任落实到人。</a:t>
            </a:r>
            <a:r>
              <a:rPr lang="en-US" altLang="zh-CN" sz="2800" dirty="0">
                <a:solidFill>
                  <a:srgbClr val="C00000"/>
                </a:solidFill>
              </a:rPr>
              <a:t> </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3</a:t>
            </a:r>
            <a:r>
              <a:rPr lang="zh-CN" altLang="en-US" sz="2800" dirty="0">
                <a:solidFill>
                  <a:srgbClr val="C00000"/>
                </a:solidFill>
              </a:rPr>
              <a:t>）班组应收集备齐适用的安全生产法规、制度、标准、应急预案等，并及时更新。 </a:t>
            </a:r>
            <a:endParaRPr lang="zh-CN" altLang="en-US" sz="2800" dirty="0">
              <a:solidFill>
                <a:srgbClr val="C00000"/>
              </a:solidFill>
            </a:endParaRPr>
          </a:p>
          <a:p>
            <a:pPr>
              <a:buNone/>
            </a:pPr>
            <a:endParaRPr lang="en-US" altLang="zh-CN" sz="2400" dirty="0">
              <a:solidFill>
                <a:srgbClr val="C00000"/>
              </a:solidFill>
            </a:endParaRPr>
          </a:p>
          <a:p>
            <a:pPr>
              <a:buNone/>
            </a:pPr>
            <a:endParaRPr lang="zh-CN" altLang="en-US" sz="2400" dirty="0"/>
          </a:p>
        </p:txBody>
      </p:sp>
    </p:spTree>
  </p:cSld>
  <p:clrMapOvr>
    <a:masterClrMapping/>
  </p:clrMapOvr>
  <p:transition/>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31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331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3315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3315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solidFill>
                  <a:srgbClr val="002060"/>
                </a:solidFill>
              </a:rPr>
              <a:t>4</a:t>
            </a:r>
            <a:r>
              <a:rPr lang="zh-CN" altLang="en-US" sz="2400" b="1" dirty="0">
                <a:solidFill>
                  <a:srgbClr val="002060"/>
                </a:solidFill>
              </a:rPr>
              <a:t>、班组安全管理的基本内容。</a:t>
            </a:r>
            <a:r>
              <a:rPr lang="zh-CN" altLang="en-US" sz="2400" dirty="0">
                <a:solidFill>
                  <a:srgbClr val="002060"/>
                </a:solidFill>
              </a:rPr>
              <a:t>班组安全管理的基本内容包括建立健全班组安全生产的各项规章制度，建立班组安全台帐和必要的设备班组安全及其它有关生产台帐，开展班组安全检查、安全性评价、安全教育和培训、危险点分析、风险控制及应急预案学习和演练。</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5</a:t>
            </a:r>
            <a:r>
              <a:rPr lang="zh-CN" altLang="en-US" sz="2400" b="1" dirty="0">
                <a:solidFill>
                  <a:srgbClr val="002060"/>
                </a:solidFill>
              </a:rPr>
              <a:t>、班组安全规章制度。</a:t>
            </a:r>
            <a:r>
              <a:rPr lang="zh-CN" altLang="en-US" sz="2400" dirty="0">
                <a:solidFill>
                  <a:srgbClr val="002060"/>
                </a:solidFill>
              </a:rPr>
              <a:t>安全生产规章制度是班组安全管理的重要依据，是班组每一个成员必须遵守的行为准则。班组安全规章制度一部分由企业或车间制定，一部分由班组根据本班组的实际情况制定，并由车间或企业安全监督部门审批后执行。班组安全规章制度主要包括：安全生产责任制、安全检查制度、安全教育和培训制度安全生产奖惩制度、危险点分析、风险控制及应急预案学习和演练等制度。</a:t>
            </a:r>
            <a:endParaRPr lang="zh-CN" altLang="en-US" sz="2400" dirty="0">
              <a:solidFill>
                <a:srgbClr val="002060"/>
              </a:solidFill>
            </a:endParaRPr>
          </a:p>
        </p:txBody>
      </p:sp>
    </p:spTree>
  </p:cSld>
  <p:clrMapOvr>
    <a:masterClrMapping/>
  </p:clrMapOvr>
  <p:transition/>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41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341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3418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3418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solidFill>
                  <a:srgbClr val="002060"/>
                </a:solidFill>
              </a:rPr>
              <a:t>6</a:t>
            </a:r>
            <a:r>
              <a:rPr lang="zh-CN" altLang="en-US" sz="2400" b="1" dirty="0">
                <a:solidFill>
                  <a:srgbClr val="002060"/>
                </a:solidFill>
              </a:rPr>
              <a:t>、班组安全标准化作业和规范化管理。</a:t>
            </a:r>
            <a:r>
              <a:rPr lang="zh-CN" altLang="en-US" sz="2400" dirty="0">
                <a:solidFill>
                  <a:srgbClr val="002060"/>
                </a:solidFill>
              </a:rPr>
              <a:t>班组实行安全标准化作业和规范化管理，是为了防止人的不安全行为和物的不安全状态，也就是控制不安全事件的发生。要达到这个目的，其有效途径是大力推行标准化，逐步达到作业程序标准化、操作程序标准化、安全设施标准化、个体防护用品使用标准化、作业环境程序标准化、工器具摆放和使用标准化、安全用语标准化。实行标准化作业和规范化管理，就是要统一和优化作业的程序。标准化作业就是从根本上解决职工在劳动过程中的安全健康的重要措施。标准化作业要求全员贯彻执行，所以要抓好培训教育工作，要学习、宣传、训练、推广标准化作业。推行标准化作业，让每一个成员了解标准化作业的内容和如何实现标准化。实现标准化，从一定意义上讲要改变以往的不良习惯做法；因此，必须制定严格制度，严格考核，长期坚持下去。</a:t>
            </a:r>
            <a:endParaRPr lang="zh-CN" altLang="en-US" sz="2400" dirty="0">
              <a:solidFill>
                <a:srgbClr val="002060"/>
              </a:solidFil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81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8132"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48133" name="Rectangle 3"/>
          <p:cNvSpPr>
            <a:spLocks noGrp="1"/>
          </p:cNvSpPr>
          <p:nvPr>
            <p:ph type="body" idx="4294967295"/>
          </p:nvPr>
        </p:nvSpPr>
        <p:spPr>
          <a:xfrm>
            <a:off x="1738313" y="1643063"/>
            <a:ext cx="8929687" cy="4572000"/>
          </a:xfrm>
          <a:ln/>
        </p:spPr>
        <p:txBody>
          <a:bodyPr vert="horz" wrap="square" anchor="t" anchorCtr="0"/>
          <a:p>
            <a:pPr>
              <a:buNone/>
            </a:pPr>
            <a:r>
              <a:rPr lang="zh-CN" altLang="en-US" sz="2400" dirty="0">
                <a:solidFill>
                  <a:srgbClr val="0070C0"/>
                </a:solidFill>
              </a:rPr>
              <a:t>  </a:t>
            </a:r>
            <a:r>
              <a:rPr lang="en-US" altLang="zh-CN" sz="2400" dirty="0">
                <a:solidFill>
                  <a:srgbClr val="C00000"/>
                </a:solidFill>
              </a:rPr>
              <a:t>5</a:t>
            </a:r>
            <a:r>
              <a:rPr lang="zh-CN" altLang="en-US" sz="2400" dirty="0">
                <a:solidFill>
                  <a:srgbClr val="C00000"/>
                </a:solidFill>
              </a:rPr>
              <a:t>、本质安全概念。本质安全是指通过设计手段使生产设备或生产系统本身具有安全性，即使在误操作或发生故障的情况下也不会造成事故。具体包括两方面的内容：</a:t>
            </a:r>
            <a:endParaRPr lang="en-US" altLang="zh-CN"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）失误</a:t>
            </a:r>
            <a:r>
              <a:rPr lang="zh-CN" altLang="en-US" sz="2400" dirty="0">
                <a:solidFill>
                  <a:srgbClr val="C00000"/>
                </a:solidFill>
                <a:latin typeface="Verdana" panose="020B0604030504040204" pitchFamily="2" charset="0"/>
              </a:rPr>
              <a:t>——</a:t>
            </a:r>
            <a:r>
              <a:rPr lang="zh-CN" altLang="en-US" sz="2400" dirty="0">
                <a:solidFill>
                  <a:srgbClr val="C00000"/>
                </a:solidFill>
              </a:rPr>
              <a:t>安全功能。指操作者即使操作失误，也不会发生生产故障或伤害，或者说设备、设施和技术工艺本身具有自动防止人的不安全行为的功能。</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）故障</a:t>
            </a:r>
            <a:r>
              <a:rPr lang="zh-CN" altLang="en-US" sz="2400" dirty="0">
                <a:solidFill>
                  <a:srgbClr val="C00000"/>
                </a:solidFill>
                <a:latin typeface="Verdana" panose="020B0604030504040204" pitchFamily="2" charset="0"/>
              </a:rPr>
              <a:t>——</a:t>
            </a:r>
            <a:r>
              <a:rPr lang="zh-CN" altLang="en-US" sz="2400" dirty="0">
                <a:solidFill>
                  <a:srgbClr val="C00000"/>
                </a:solidFill>
              </a:rPr>
              <a:t>安全功能。指设备、设施和生产工艺发生故障或损坏时，还能暂时维持生产工作或自动转变为安全状态。</a:t>
            </a:r>
            <a:endParaRPr lang="zh-CN" altLang="en-US" sz="2400" dirty="0">
              <a:solidFill>
                <a:srgbClr val="C00000"/>
              </a:solidFill>
            </a:endParaRPr>
          </a:p>
          <a:p>
            <a:pPr>
              <a:buNone/>
            </a:pPr>
            <a:r>
              <a:rPr lang="zh-CN" altLang="en-US" sz="2400" dirty="0">
                <a:solidFill>
                  <a:srgbClr val="C00000"/>
                </a:solidFill>
              </a:rPr>
              <a:t>        本质安全是生产中“预防为主”的根本体现，也是安全生产的最高境界。实际上，由于设备、设施、技术、资金和人们对事故控制的认识等原因，目前还很难做到真正的本质安全，只能作为追求的安全奋斗目标。</a:t>
            </a:r>
            <a:endParaRPr lang="zh-CN" altLang="en-US" sz="2400" dirty="0">
              <a:solidFill>
                <a:srgbClr val="C00000"/>
              </a:solidFill>
            </a:endParaRPr>
          </a:p>
          <a:p>
            <a:pPr>
              <a:buNone/>
            </a:pPr>
            <a:endParaRPr lang="zh-CN" altLang="en-US" sz="2400" dirty="0"/>
          </a:p>
          <a:p>
            <a:pPr>
              <a:buNone/>
            </a:pPr>
            <a:endParaRPr lang="zh-CN" altLang="en-US" sz="2400" dirty="0"/>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52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352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3520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3520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a:t>
            </a:r>
            <a:r>
              <a:rPr lang="en-US" altLang="zh-CN" sz="2400" b="1" dirty="0">
                <a:solidFill>
                  <a:srgbClr val="002060"/>
                </a:solidFill>
              </a:rPr>
              <a:t>7</a:t>
            </a:r>
            <a:r>
              <a:rPr lang="zh-CN" altLang="en-US" sz="2400" b="1" dirty="0">
                <a:solidFill>
                  <a:srgbClr val="002060"/>
                </a:solidFill>
              </a:rPr>
              <a:t>、班组安全检查。</a:t>
            </a:r>
            <a:r>
              <a:rPr lang="zh-CN" altLang="en-US" sz="2400" dirty="0">
                <a:solidFill>
                  <a:srgbClr val="002060"/>
                </a:solidFill>
              </a:rPr>
              <a:t>班组安全检查的目的是，</a:t>
            </a:r>
            <a:r>
              <a:rPr lang="zh-CN" altLang="en-US" sz="2400" dirty="0">
                <a:solidFill>
                  <a:srgbClr val="002060"/>
                </a:solidFill>
              </a:rPr>
              <a:t>通过班组成员检查发现和查明各种危险和事故隐患，并加以有效地防范和整改，及时监督各种安全规程制度的贯彻实施，制止各种违章行为。</a:t>
            </a:r>
            <a:endParaRPr lang="zh-CN" altLang="en-US" sz="2400" dirty="0">
              <a:solidFill>
                <a:srgbClr val="002060"/>
              </a:solidFill>
            </a:endParaRPr>
          </a:p>
          <a:p>
            <a:pPr>
              <a:buNone/>
            </a:pPr>
            <a:r>
              <a:rPr lang="zh-CN" altLang="en-US" sz="2400" dirty="0">
                <a:solidFill>
                  <a:srgbClr val="002060"/>
                </a:solidFill>
              </a:rPr>
              <a:t>        安全检查的形式很多，应用最多的是一班三检制。它可以及时了解、掌握和发现工作现场、岗位所存在的不良工作条件的危险和各种隐患，有利于及时消除隐患。工人师傅说：班前查安全，思想添根弦；班中查安全，作业保平安；班后查安全，警钟鸣不断。班前检查重点是工器具、作业环境和个人防护用品的穿戴，班中检查重点是设备运行状况、纠正违章作业行为，班后安全检查重点是工作现场，不能留下隐患。班组安全检查的另一个普遍使用的方法是定期安全检查，即周五安全检查。安全检查小组由班长、技术员、工会小组长、安全员（劳动保护监督员）参加，对本班组安全生产状况及工房和小仓库进行安全检查。</a:t>
            </a:r>
            <a:endParaRPr lang="zh-CN" altLang="en-US" sz="2400" dirty="0">
              <a:solidFill>
                <a:srgbClr val="002060"/>
              </a:solidFill>
            </a:endParaRPr>
          </a:p>
        </p:txBody>
      </p:sp>
    </p:spTree>
  </p:cSld>
  <p:clrMapOvr>
    <a:masterClrMapping/>
  </p:clrMapOvr>
  <p:transition/>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62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362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3622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3622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solidFill>
                  <a:srgbClr val="002060"/>
                </a:solidFill>
              </a:rPr>
              <a:t>8</a:t>
            </a:r>
            <a:r>
              <a:rPr lang="zh-CN" altLang="en-US" sz="2400" b="1" dirty="0">
                <a:solidFill>
                  <a:srgbClr val="002060"/>
                </a:solidFill>
              </a:rPr>
              <a:t>、怎样搞好班组日常安全管理。</a:t>
            </a:r>
            <a:r>
              <a:rPr lang="zh-CN" altLang="en-US" sz="2400" dirty="0">
                <a:solidFill>
                  <a:srgbClr val="002060"/>
                </a:solidFill>
              </a:rPr>
              <a:t>管理工作是保证安全及各项工作顺利进行的链条。因此，首先必须下功夫抓基础管理工作。</a:t>
            </a:r>
            <a:endParaRPr lang="zh-CN" altLang="en-US" sz="2400" dirty="0">
              <a:solidFill>
                <a:srgbClr val="002060"/>
              </a:solidFill>
            </a:endParaRPr>
          </a:p>
          <a:p>
            <a:pPr>
              <a:buNone/>
            </a:pPr>
            <a:r>
              <a:rPr lang="zh-CN" altLang="en-US" sz="2400" dirty="0">
                <a:solidFill>
                  <a:srgbClr val="002060"/>
                </a:solidFill>
              </a:rPr>
              <a:t>       ⑴每周的安全日活动必须认真进行，分析本班组安全情况，提出下一步工作打算。</a:t>
            </a:r>
            <a:endParaRPr lang="zh-CN" altLang="en-US" sz="2400" dirty="0">
              <a:solidFill>
                <a:srgbClr val="002060"/>
              </a:solidFill>
            </a:endParaRPr>
          </a:p>
          <a:p>
            <a:pPr>
              <a:buNone/>
            </a:pPr>
            <a:r>
              <a:rPr lang="zh-CN" altLang="en-US" sz="2400" dirty="0">
                <a:solidFill>
                  <a:srgbClr val="002060"/>
                </a:solidFill>
              </a:rPr>
              <a:t>       ⑵认真开展班前碰头会或安全站班会与班后讲评会，碰头会上布置任务，明确分工、安全注意事项，班后会进行工作总结，当班发生不安全情况必须及时向领导汇报。</a:t>
            </a:r>
            <a:endParaRPr lang="zh-CN" altLang="en-US" sz="2400" dirty="0">
              <a:solidFill>
                <a:srgbClr val="002060"/>
              </a:solidFill>
            </a:endParaRPr>
          </a:p>
          <a:p>
            <a:pPr>
              <a:buNone/>
            </a:pPr>
            <a:r>
              <a:rPr lang="zh-CN" altLang="en-US" sz="2400" dirty="0">
                <a:solidFill>
                  <a:srgbClr val="002060"/>
                </a:solidFill>
              </a:rPr>
              <a:t>       ⑶搞好科学管理建立原始记录卡片，台帐要认真详细。</a:t>
            </a:r>
            <a:endParaRPr lang="zh-CN" altLang="en-US" sz="2400" dirty="0">
              <a:solidFill>
                <a:srgbClr val="002060"/>
              </a:solidFill>
            </a:endParaRPr>
          </a:p>
          <a:p>
            <a:pPr>
              <a:buNone/>
            </a:pPr>
            <a:r>
              <a:rPr lang="zh-CN" altLang="en-US" sz="2400" dirty="0">
                <a:solidFill>
                  <a:srgbClr val="002060"/>
                </a:solidFill>
              </a:rPr>
              <a:t>       ⑷认真贯彻安规“两票”及安全措施，对岗位责任制及培训、运行、检修、安全管理制度等一丝不苟地执行。</a:t>
            </a:r>
            <a:endParaRPr lang="zh-CN" altLang="en-US" sz="2400" dirty="0">
              <a:solidFill>
                <a:srgbClr val="002060"/>
              </a:solidFill>
            </a:endParaRPr>
          </a:p>
          <a:p>
            <a:pPr>
              <a:buNone/>
            </a:pPr>
            <a:r>
              <a:rPr lang="zh-CN" altLang="en-US" sz="2400" dirty="0">
                <a:solidFill>
                  <a:srgbClr val="002060"/>
                </a:solidFill>
              </a:rPr>
              <a:t>       ⑸搞好安全统计工作。对全班的故障及个人“五无”天数的统计，并对缺陷隐患的消除，要准确、认真地填写报表。</a:t>
            </a:r>
            <a:endParaRPr lang="zh-CN" altLang="en-US" sz="2400" dirty="0">
              <a:solidFill>
                <a:srgbClr val="002060"/>
              </a:solidFill>
            </a:endParaRPr>
          </a:p>
        </p:txBody>
      </p:sp>
    </p:spTree>
  </p:cSld>
  <p:clrMapOvr>
    <a:masterClrMapping/>
  </p:clrMapOvr>
  <p:transition/>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72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372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3725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3725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a:t>
            </a:r>
            <a:r>
              <a:rPr lang="zh-CN" altLang="en-US" sz="3200" b="1" dirty="0">
                <a:solidFill>
                  <a:srgbClr val="C00000"/>
                </a:solidFill>
              </a:rPr>
              <a:t>（四）班组安全教育与训练</a:t>
            </a:r>
            <a:endParaRPr lang="zh-CN" altLang="en-US" sz="3200" dirty="0">
              <a:solidFill>
                <a:srgbClr val="C00000"/>
              </a:solidFill>
            </a:endParaRPr>
          </a:p>
          <a:p>
            <a:pPr>
              <a:buNone/>
            </a:pPr>
            <a:r>
              <a:rPr lang="zh-CN" altLang="en-US" sz="2400" dirty="0">
                <a:solidFill>
                  <a:srgbClr val="C00000"/>
                </a:solidFill>
              </a:rPr>
              <a:t>       班组安全教育与训练的目的，是使班组每一个成员掌握基本的安全知识，提高班组每一个成员的安全意识和技能。安全教育是保留在作业（操作）者头脑中的静态记忆，而安全意识和技能则是在外界刺激下表现出来的实际行动，安全意识和技能要经过反复的教育与训练才能具备。因此，要经常对班组成员进行安全教育与训练。班组安全教育的主要内容有：</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、安全责任制教育</a:t>
            </a:r>
            <a:r>
              <a:rPr lang="zh-CN" altLang="en-US" sz="2400" dirty="0">
                <a:solidFill>
                  <a:srgbClr val="C00000"/>
                </a:solidFill>
              </a:rPr>
              <a:t>。教育班组每个成员增强搞好安全生产的自觉性和责任感，使班组每个成员从被动的“要我安全”转为主动的“我要安全”，自觉地遵章守纪，严格执行规程制度，做安全生产模范。</a:t>
            </a:r>
            <a:endParaRPr lang="zh-CN" altLang="en-US" sz="2400" dirty="0">
              <a:solidFill>
                <a:srgbClr val="C00000"/>
              </a:solidFill>
            </a:endParaRPr>
          </a:p>
        </p:txBody>
      </p:sp>
    </p:spTree>
  </p:cSld>
  <p:clrMapOvr>
    <a:masterClrMapping/>
  </p:clrMapOvr>
  <p:transition/>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82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382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3827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3827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FF0000"/>
                </a:solidFill>
              </a:rPr>
              <a:t>       </a:t>
            </a:r>
            <a:r>
              <a:rPr lang="en-US" altLang="zh-CN" sz="2400" b="1" dirty="0">
                <a:solidFill>
                  <a:srgbClr val="FF0000"/>
                </a:solidFill>
              </a:rPr>
              <a:t>2</a:t>
            </a:r>
            <a:r>
              <a:rPr lang="zh-CN" altLang="en-US" sz="2400" b="1" dirty="0">
                <a:solidFill>
                  <a:srgbClr val="FF0000"/>
                </a:solidFill>
              </a:rPr>
              <a:t>、安全生产方针教育</a:t>
            </a:r>
            <a:r>
              <a:rPr lang="zh-CN" altLang="en-US" sz="2400" dirty="0">
                <a:solidFill>
                  <a:srgbClr val="FF0000"/>
                </a:solidFill>
              </a:rPr>
              <a:t>。班组每个一成员都要了解安全生产方针的内容和含义，并结合班组的实际，讨论、理解安全生产方针的重要意义，消除有碍贯彻安全生产方针的错误思想，只有使班组每一个成员正确理解安全生产方针，切实贯彻安全生产方针。</a:t>
            </a:r>
            <a:endParaRPr lang="zh-CN" altLang="en-US" sz="2400" dirty="0">
              <a:solidFill>
                <a:srgbClr val="FF0000"/>
              </a:solidFill>
            </a:endParaRPr>
          </a:p>
          <a:p>
            <a:pPr>
              <a:buNone/>
            </a:pPr>
            <a:r>
              <a:rPr lang="zh-CN" altLang="en-US" sz="2400" b="1" dirty="0">
                <a:solidFill>
                  <a:srgbClr val="FF0000"/>
                </a:solidFill>
              </a:rPr>
              <a:t>       </a:t>
            </a:r>
            <a:r>
              <a:rPr lang="en-US" altLang="zh-CN" sz="2400" b="1" dirty="0">
                <a:solidFill>
                  <a:srgbClr val="FF0000"/>
                </a:solidFill>
              </a:rPr>
              <a:t>3</a:t>
            </a:r>
            <a:r>
              <a:rPr lang="zh-CN" altLang="en-US" sz="2400" b="1" dirty="0">
                <a:solidFill>
                  <a:srgbClr val="FF0000"/>
                </a:solidFill>
              </a:rPr>
              <a:t>、安全法规和规章制度教育</a:t>
            </a:r>
            <a:r>
              <a:rPr lang="zh-CN" altLang="en-US" sz="2400" dirty="0">
                <a:solidFill>
                  <a:srgbClr val="FF0000"/>
                </a:solidFill>
              </a:rPr>
              <a:t>。通过对班组成员进行安全规章制度教育，使班组每个一成员了解、熟悉、掌握和落实国家的安全生产法律法规和企业有关安全生产的规章制度，要使班组每个成员认识到，安全生产规章制度是用血的教训换来的。通过安全法规教育，增强职工的法制观念，使大家认清违章作业、违章指挥就是违“法”，提高遵章守纪、抵制违章指挥、违章作业的自觉性。实践证明，“遵章是幸福的保障，违制是灾祸的开端”，“一人违章，众人遭殃”，“违章作业是自杀，违章指挥就是杀人”。</a:t>
            </a:r>
            <a:endParaRPr lang="zh-CN" altLang="en-US" sz="2400" dirty="0">
              <a:solidFill>
                <a:srgbClr val="FF0000"/>
              </a:solidFill>
            </a:endParaRPr>
          </a:p>
        </p:txBody>
      </p:sp>
    </p:spTree>
  </p:cSld>
  <p:clrMapOvr>
    <a:masterClrMapping/>
  </p:clrMapOvr>
  <p:transition/>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92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392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3930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3930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a:t>
            </a:r>
            <a:r>
              <a:rPr lang="en-US" altLang="zh-CN" sz="2400" b="1" dirty="0">
                <a:solidFill>
                  <a:srgbClr val="C00000"/>
                </a:solidFill>
              </a:rPr>
              <a:t>4</a:t>
            </a:r>
            <a:r>
              <a:rPr lang="zh-CN" altLang="en-US" sz="2400" b="1" dirty="0">
                <a:solidFill>
                  <a:srgbClr val="C00000"/>
                </a:solidFill>
              </a:rPr>
              <a:t>、事故案例和典型不安全事件教育</a:t>
            </a:r>
            <a:r>
              <a:rPr lang="zh-CN" altLang="en-US" sz="2400" dirty="0">
                <a:solidFill>
                  <a:srgbClr val="C00000"/>
                </a:solidFill>
              </a:rPr>
              <a:t>。事故案例和典型不安全事件是班组安全教育的极好教材，班组要结合本企业、车间及我单位的事故案例和典型不安全事件进行教育。它不仅可以使班组成员了解事故给职工生命和国家或集体财产造成的损失。</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5</a:t>
            </a:r>
            <a:r>
              <a:rPr lang="zh-CN" altLang="en-US" sz="2400" b="1" dirty="0">
                <a:solidFill>
                  <a:srgbClr val="C00000"/>
                </a:solidFill>
              </a:rPr>
              <a:t>、如何向全班人员进行安全教育</a:t>
            </a:r>
            <a:r>
              <a:rPr lang="zh-CN" altLang="en-US" sz="2400" dirty="0">
                <a:solidFill>
                  <a:srgbClr val="C00000"/>
                </a:solidFill>
              </a:rPr>
              <a:t>。班组的安全教育是经常性的。要坚持班前布置工作中讲安全、班中查安全、班后总结安全，特别是抓好学习日的安全活动，安全教育的主要内容有：</a:t>
            </a:r>
            <a:endParaRPr lang="zh-CN" altLang="en-US" sz="2400" dirty="0">
              <a:solidFill>
                <a:srgbClr val="C00000"/>
              </a:solidFill>
            </a:endParaRPr>
          </a:p>
          <a:p>
            <a:pPr>
              <a:buNone/>
            </a:pPr>
            <a:r>
              <a:rPr lang="zh-CN" altLang="en-US" sz="2400" dirty="0">
                <a:solidFill>
                  <a:srgbClr val="C00000"/>
                </a:solidFill>
              </a:rPr>
              <a:t>      ⑴端正态度，严格遵守现场安全制度，讲安全生产的重要性，树立“安全生产”的思想；正确使用防护用品、安全工具；</a:t>
            </a:r>
            <a:endParaRPr lang="zh-CN" altLang="en-US" sz="2400" dirty="0">
              <a:solidFill>
                <a:srgbClr val="C00000"/>
              </a:solidFill>
            </a:endParaRPr>
          </a:p>
          <a:p>
            <a:pPr>
              <a:buNone/>
            </a:pPr>
            <a:r>
              <a:rPr lang="zh-CN" altLang="en-US" sz="2400" dirty="0">
                <a:solidFill>
                  <a:srgbClr val="C00000"/>
                </a:solidFill>
              </a:rPr>
              <a:t>     ⑵防止事故的发生必须提出事故预想及控制措施；</a:t>
            </a:r>
            <a:endParaRPr lang="zh-CN" altLang="en-US" sz="2400" dirty="0">
              <a:solidFill>
                <a:srgbClr val="C00000"/>
              </a:solidFill>
            </a:endParaRPr>
          </a:p>
          <a:p>
            <a:pPr>
              <a:buNone/>
            </a:pPr>
            <a:r>
              <a:rPr lang="zh-CN" altLang="en-US" sz="2400" dirty="0">
                <a:solidFill>
                  <a:srgbClr val="C00000"/>
                </a:solidFill>
              </a:rPr>
              <a:t>     ⑶工作人员必须具备安全知识；</a:t>
            </a:r>
            <a:endParaRPr lang="zh-CN" altLang="en-US" sz="2400" dirty="0">
              <a:solidFill>
                <a:srgbClr val="C00000"/>
              </a:solidFill>
            </a:endParaRPr>
          </a:p>
          <a:p>
            <a:pPr>
              <a:buNone/>
            </a:pPr>
            <a:r>
              <a:rPr lang="zh-CN" altLang="en-US" sz="2400" dirty="0">
                <a:solidFill>
                  <a:srgbClr val="C00000"/>
                </a:solidFill>
              </a:rPr>
              <a:t>     </a:t>
            </a:r>
            <a:endParaRPr lang="zh-CN" altLang="en-US" sz="2400" dirty="0">
              <a:solidFill>
                <a:srgbClr val="C00000"/>
              </a:solidFill>
            </a:endParaRPr>
          </a:p>
        </p:txBody>
      </p:sp>
    </p:spTree>
  </p:cSld>
  <p:clrMapOvr>
    <a:masterClrMapping/>
  </p:clrMapOvr>
  <p:transition/>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403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4032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4032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FF0000"/>
                </a:solidFill>
              </a:rPr>
              <a:t>⑷整理本班组兄弟班组发生故障实例进行教育；</a:t>
            </a:r>
            <a:endParaRPr lang="zh-CN" altLang="en-US" sz="2400" dirty="0">
              <a:solidFill>
                <a:srgbClr val="FF0000"/>
              </a:solidFill>
            </a:endParaRPr>
          </a:p>
          <a:p>
            <a:pPr>
              <a:buNone/>
            </a:pPr>
            <a:r>
              <a:rPr lang="zh-CN" altLang="en-US" sz="2400" dirty="0">
                <a:solidFill>
                  <a:srgbClr val="FF0000"/>
                </a:solidFill>
              </a:rPr>
              <a:t>      ⑸安规的学习及逐条对照检查；</a:t>
            </a:r>
            <a:endParaRPr lang="zh-CN" altLang="en-US" sz="2400" dirty="0">
              <a:solidFill>
                <a:srgbClr val="FF0000"/>
              </a:solidFill>
            </a:endParaRPr>
          </a:p>
          <a:p>
            <a:pPr>
              <a:buNone/>
            </a:pPr>
            <a:r>
              <a:rPr lang="zh-CN" altLang="en-US" sz="2400" dirty="0">
                <a:solidFill>
                  <a:srgbClr val="FF0000"/>
                </a:solidFill>
              </a:rPr>
              <a:t>      ⑹组织学习有关安全文件、通报等；</a:t>
            </a:r>
            <a:endParaRPr lang="zh-CN" altLang="en-US" sz="2400" dirty="0">
              <a:solidFill>
                <a:srgbClr val="FF0000"/>
              </a:solidFill>
            </a:endParaRPr>
          </a:p>
          <a:p>
            <a:pPr>
              <a:buNone/>
            </a:pPr>
            <a:r>
              <a:rPr lang="zh-CN" altLang="en-US" sz="2400" dirty="0">
                <a:solidFill>
                  <a:srgbClr val="FF0000"/>
                </a:solidFill>
              </a:rPr>
              <a:t>      ⑺工作危险因素控制卡安全措施；</a:t>
            </a:r>
            <a:endParaRPr lang="zh-CN" altLang="en-US" sz="2400" dirty="0">
              <a:solidFill>
                <a:srgbClr val="FF0000"/>
              </a:solidFill>
            </a:endParaRPr>
          </a:p>
          <a:p>
            <a:pPr>
              <a:buNone/>
            </a:pPr>
            <a:r>
              <a:rPr lang="zh-CN" altLang="en-US" sz="2400" dirty="0">
                <a:solidFill>
                  <a:srgbClr val="FF0000"/>
                </a:solidFill>
              </a:rPr>
              <a:t>      ⑻消防安全二十条及火灾发生十注意。</a:t>
            </a:r>
            <a:endParaRPr lang="en-US" altLang="zh-CN" sz="2400" dirty="0">
              <a:solidFill>
                <a:srgbClr val="FF0000"/>
              </a:solidFill>
            </a:endParaRPr>
          </a:p>
          <a:p>
            <a:pPr>
              <a:buNone/>
            </a:pPr>
            <a:r>
              <a:rPr lang="zh-CN" altLang="en-US" sz="2400" dirty="0">
                <a:solidFill>
                  <a:srgbClr val="C00000"/>
                </a:solidFill>
              </a:rPr>
              <a:t>      </a:t>
            </a:r>
            <a:r>
              <a:rPr lang="en-US" altLang="zh-CN" sz="2400" b="1" dirty="0">
                <a:solidFill>
                  <a:srgbClr val="C00000"/>
                </a:solidFill>
              </a:rPr>
              <a:t>6</a:t>
            </a:r>
            <a:r>
              <a:rPr lang="zh-CN" altLang="en-US" sz="2400" b="1" dirty="0">
                <a:solidFill>
                  <a:srgbClr val="C00000"/>
                </a:solidFill>
              </a:rPr>
              <a:t>、以人为本，抓好安全教育</a:t>
            </a:r>
            <a:r>
              <a:rPr lang="zh-CN" altLang="en-US" sz="2400" dirty="0">
                <a:solidFill>
                  <a:srgbClr val="C00000"/>
                </a:solidFill>
              </a:rPr>
              <a:t>。以人为本，强化安全管理，就是关爱人的生命，尊重人的尊严，就是人性化管理；主要是针对安全素质比较低的人，认真抓好员工的安全教育和技术培训工作，提高其安全素质。因此，我们的各级管理干部在安全生产工作中，要时刻抓住“人”这个主要因素；根据不同的工作任务、时间、地点、环境、人物，采取“对症下药”的安全措施对策，消除人的不安全因素。</a:t>
            </a:r>
            <a:endParaRPr lang="zh-CN" altLang="en-US" sz="2400" dirty="0">
              <a:solidFill>
                <a:srgbClr val="C00000"/>
              </a:solidFill>
            </a:endParaRPr>
          </a:p>
          <a:p>
            <a:pPr>
              <a:buNone/>
            </a:pPr>
            <a:endParaRPr lang="zh-CN" altLang="en-US" sz="2400" dirty="0">
              <a:solidFill>
                <a:srgbClr val="C00000"/>
              </a:solidFill>
            </a:endParaRPr>
          </a:p>
        </p:txBody>
      </p:sp>
    </p:spTree>
  </p:cSld>
  <p:clrMapOvr>
    <a:masterClrMapping/>
  </p:clrMapOvr>
  <p:transition/>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13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413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4134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4134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800" b="1" dirty="0"/>
              <a:t>（五）怎样搞好班组安全建设</a:t>
            </a:r>
            <a:endParaRPr lang="zh-CN" altLang="en-US" sz="2800" dirty="0"/>
          </a:p>
          <a:p>
            <a:pPr>
              <a:buNone/>
            </a:pPr>
            <a:r>
              <a:rPr lang="zh-CN" altLang="en-US" sz="2800" b="1" dirty="0"/>
              <a:t>       </a:t>
            </a:r>
            <a:r>
              <a:rPr lang="en-US" altLang="zh-CN" sz="2800" b="1" dirty="0"/>
              <a:t>1</a:t>
            </a:r>
            <a:r>
              <a:rPr lang="zh-CN" altLang="en-US" sz="2800" b="1" dirty="0"/>
              <a:t>、班组在发电厂安全生产中的地位。</a:t>
            </a:r>
            <a:r>
              <a:rPr lang="zh-CN" altLang="en-US" sz="2800" dirty="0"/>
              <a:t>班组在发电厂组织管理中是最基层一级的组织，是生产第一线最基层的群众集体；是发电企业保证安全、经济、稳发，完成及搞好各项工作的基层单位。班组是企业的细胞，是搞好安全生产的基础，是基层开展安全工作的主要对象。因此，班组工作的好坏，直接关系到车间和全厂工作的好坏，搞好班组管理是搞好企业管理的重要内容。要求各班组建立科学的、行之有效的管理制度</a:t>
            </a:r>
            <a:r>
              <a:rPr lang="zh-CN" altLang="en-US" sz="2800" dirty="0"/>
              <a:t>，做到安全文明生产，建立良好工作秩序，培养一支具有主人翁责任感和组织纪律性强，技术过硬的文明职工队伍。</a:t>
            </a:r>
            <a:endParaRPr lang="zh-CN" altLang="en-US" sz="2800" dirty="0"/>
          </a:p>
        </p:txBody>
      </p:sp>
    </p:spTree>
  </p:cSld>
  <p:clrMapOvr>
    <a:masterClrMapping/>
  </p:clrMapOvr>
  <p:transition/>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23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423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4237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4237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t>2</a:t>
            </a:r>
            <a:r>
              <a:rPr lang="zh-CN" altLang="en-US" sz="2400" b="1" dirty="0"/>
              <a:t>、班组安全建设的意义。</a:t>
            </a:r>
            <a:r>
              <a:rPr lang="zh-CN" altLang="en-US" sz="2400" dirty="0"/>
              <a:t>班组是企业的基层组织，是加强企业管理，搞好安全生产的基础，是企业完成安全生产各项工作的主要承担者和直接实现者；企业安全管理的各项工作必须紧密围绕生产班组第一开展才有效。因此，各级领导必须重视和加强班组安全建设，不断提高班组安全管理水平。为了更好地开展班组安全建设，</a:t>
            </a:r>
            <a:r>
              <a:rPr lang="en-US" altLang="zh-CN" sz="2400" dirty="0"/>
              <a:t>1988</a:t>
            </a:r>
            <a:r>
              <a:rPr lang="zh-CN" altLang="en-US" sz="2400" dirty="0"/>
              <a:t>年全国总工会和原国家经济委员会联合发出了《</a:t>
            </a:r>
            <a:r>
              <a:rPr lang="zh-CN" altLang="en-US" sz="2400" dirty="0"/>
              <a:t>工业企业班组安全建设意见纲要》，工会组织与企业共同抓好班组安全建设，推动企业的安全生产工作。</a:t>
            </a:r>
            <a:endParaRPr lang="zh-CN" altLang="en-US" sz="2400" dirty="0"/>
          </a:p>
          <a:p>
            <a:pPr>
              <a:buNone/>
            </a:pPr>
            <a:r>
              <a:rPr lang="zh-CN" altLang="en-US" sz="2400" dirty="0"/>
              <a:t>        加强班组安全建设是企业贯彻落实“安全第一、以人为本，预防为主、综合治理”方针的需要，是提高员工安全素质和自我保护能力的需要，也是发动职工群众参与安全管理和与安全教育的重要途径。</a:t>
            </a:r>
            <a:endParaRPr lang="zh-CN" altLang="en-US" sz="2400" dirty="0"/>
          </a:p>
        </p:txBody>
      </p:sp>
    </p:spTree>
  </p:cSld>
  <p:clrMapOvr>
    <a:masterClrMapping/>
  </p:clrMapOvr>
  <p:transition/>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33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433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4339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4339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t>3</a:t>
            </a:r>
            <a:r>
              <a:rPr lang="zh-CN" altLang="en-US" sz="2400" b="1" dirty="0"/>
              <a:t>、班组安全建设的目标。</a:t>
            </a:r>
            <a:r>
              <a:rPr lang="zh-CN" altLang="en-US" sz="2400" dirty="0"/>
              <a:t>班组安全建设的目标是，把国家安全生产方针、政策、法律、法规和企业的规章制度落实到班组；在保障员工安全健康的前提下组织生产劳动；落实安全生产责任制；实行安全生产目标管理，逐步实现标准化、规范化、制度。</a:t>
            </a:r>
            <a:endParaRPr lang="zh-CN" altLang="en-US" sz="2400" dirty="0"/>
          </a:p>
          <a:p>
            <a:pPr>
              <a:buNone/>
            </a:pPr>
            <a:r>
              <a:rPr lang="zh-CN" altLang="en-US" sz="2400" b="1" dirty="0"/>
              <a:t>        </a:t>
            </a:r>
            <a:r>
              <a:rPr lang="en-US" altLang="zh-CN" sz="2400" b="1" dirty="0"/>
              <a:t>4</a:t>
            </a:r>
            <a:r>
              <a:rPr lang="zh-CN" altLang="en-US" sz="2400" b="1" dirty="0"/>
              <a:t>、确定班组安全建设目标的基本方法。</a:t>
            </a:r>
            <a:r>
              <a:rPr lang="zh-CN" altLang="en-US" sz="2400" dirty="0"/>
              <a:t>由班长根据企业总目标和车间的安全目标，会同班组全体成员一起提出可行的目标。</a:t>
            </a:r>
            <a:endParaRPr lang="zh-CN" altLang="en-US" sz="2400" dirty="0"/>
          </a:p>
          <a:p>
            <a:pPr>
              <a:buNone/>
            </a:pPr>
            <a:r>
              <a:rPr lang="zh-CN" altLang="en-US" sz="2400" b="1" dirty="0"/>
              <a:t>        </a:t>
            </a:r>
            <a:r>
              <a:rPr lang="en-US" altLang="zh-CN" sz="2400" b="1" dirty="0"/>
              <a:t>5</a:t>
            </a:r>
            <a:r>
              <a:rPr lang="zh-CN" altLang="en-US" sz="2400" b="1" dirty="0"/>
              <a:t>、加强班组安全建设的领导。</a:t>
            </a:r>
            <a:r>
              <a:rPr lang="zh-CN" altLang="en-US" sz="2400" dirty="0"/>
              <a:t>企业要把班组安全建设纳入安全管理工作的重要议事日程，企业要切实加强班组安全建设的领导，不断提高班组安全管理水平，保障员工的安全健康。要加强对班组长和班组安全员的安全培训和业务指导，不断提高他们的安全管理水平。要结合创安全标准化班组和安全先进班组，广泛开展各种形式的竞赛活动，加强考核、评比、检查、指导。不断总结经验，使班组安全建设工作逐渐深入，促进企业安全发展。</a:t>
            </a:r>
            <a:endParaRPr lang="zh-CN" altLang="en-US" sz="2400" dirty="0"/>
          </a:p>
          <a:p>
            <a:pPr>
              <a:buNone/>
            </a:pPr>
            <a:endParaRPr lang="zh-CN" altLang="en-US" sz="2400" dirty="0">
              <a:solidFill>
                <a:srgbClr val="002060"/>
              </a:solidFill>
            </a:endParaRPr>
          </a:p>
        </p:txBody>
      </p:sp>
    </p:spTree>
  </p:cSld>
  <p:clrMapOvr>
    <a:masterClrMapping/>
  </p:clrMapOvr>
  <p:transition/>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44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444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4442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4442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（六）抓好班组安全工作的几个基本环节</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、时时刻刻抓规章制度的贯彻</a:t>
            </a:r>
            <a:r>
              <a:rPr lang="zh-CN" altLang="en-US" sz="2400" dirty="0">
                <a:solidFill>
                  <a:srgbClr val="C00000"/>
                </a:solidFill>
              </a:rPr>
              <a:t>：</a:t>
            </a:r>
            <a:endParaRPr lang="zh-CN" altLang="en-US" sz="2400" dirty="0">
              <a:solidFill>
                <a:srgbClr val="C00000"/>
              </a:solidFill>
            </a:endParaRPr>
          </a:p>
          <a:p>
            <a:pPr>
              <a:buNone/>
            </a:pPr>
            <a:r>
              <a:rPr lang="zh-CN" altLang="en-US" sz="2400" dirty="0">
                <a:solidFill>
                  <a:srgbClr val="C00000"/>
                </a:solidFill>
              </a:rPr>
              <a:t>       ⑴抓规程制度的执行，重点是安规、运规及设备检修维护规程和交接班、巡回检查、定期试验切换制执行。</a:t>
            </a:r>
            <a:endParaRPr lang="zh-CN" altLang="en-US" sz="2400" dirty="0">
              <a:solidFill>
                <a:srgbClr val="C00000"/>
              </a:solidFill>
            </a:endParaRPr>
          </a:p>
          <a:p>
            <a:pPr>
              <a:buNone/>
            </a:pPr>
            <a:r>
              <a:rPr lang="zh-CN" altLang="en-US" sz="2400" dirty="0">
                <a:solidFill>
                  <a:srgbClr val="C00000"/>
                </a:solidFill>
              </a:rPr>
              <a:t>       ⑵严格“两票”执行。操作票主要包括电气及热机操作票，工作票主要包括电气一、二种工作票、热力机械工作票、热控工作票及动火特级和一、二级工作票和现场明火作业证等。</a:t>
            </a:r>
            <a:endParaRPr lang="zh-CN" altLang="en-US" sz="2400" dirty="0">
              <a:solidFill>
                <a:srgbClr val="C00000"/>
              </a:solidFill>
            </a:endParaRPr>
          </a:p>
          <a:p>
            <a:pPr>
              <a:buNone/>
            </a:pPr>
            <a:r>
              <a:rPr lang="zh-CN" altLang="en-US" sz="2400" dirty="0">
                <a:solidFill>
                  <a:srgbClr val="C00000"/>
                </a:solidFill>
              </a:rPr>
              <a:t>       ①执行操作票要做到三审（批准人、监护人、操作人），三清楚（即调度下达命令清楚、操作命令清楚、操作人员重复命令清楚），二查（查操作票项目任务，查设备双重编号），二落实（发布命令时交待问题必要时考问落实，执行操作任务时要做到三秒思考、核对设备、唱票复诵与手势要落实）；在操作前想一想，操作后看一看，不留尾巴、一丝不苟。</a:t>
            </a:r>
            <a:endParaRPr lang="zh-CN" altLang="en-US" sz="2400" dirty="0">
              <a:solidFill>
                <a:srgbClr val="C00000"/>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91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9156"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49157" name="Rectangle 3"/>
          <p:cNvSpPr>
            <a:spLocks noGrp="1"/>
          </p:cNvSpPr>
          <p:nvPr>
            <p:ph type="body" idx="4294967295"/>
          </p:nvPr>
        </p:nvSpPr>
        <p:spPr>
          <a:xfrm>
            <a:off x="1524000" y="1714500"/>
            <a:ext cx="8929688" cy="4572000"/>
          </a:xfrm>
          <a:ln/>
        </p:spPr>
        <p:txBody>
          <a:bodyPr vert="horz" wrap="square" anchor="t" anchorCtr="0"/>
          <a:p>
            <a:pPr>
              <a:buNone/>
            </a:pPr>
            <a:r>
              <a:rPr lang="zh-CN" altLang="en-US" sz="2400" b="1" dirty="0"/>
              <a:t>   </a:t>
            </a:r>
            <a:r>
              <a:rPr lang="zh-CN" altLang="en-US" sz="2400" b="1" dirty="0">
                <a:solidFill>
                  <a:srgbClr val="0070C0"/>
                </a:solidFill>
              </a:rPr>
              <a:t>（二）怎样理解安全生产的方针</a:t>
            </a:r>
            <a:endParaRPr lang="zh-CN" altLang="en-US" sz="2400"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1</a:t>
            </a:r>
            <a:r>
              <a:rPr lang="zh-CN" altLang="en-US" sz="2400" b="1" dirty="0">
                <a:solidFill>
                  <a:srgbClr val="0070C0"/>
                </a:solidFill>
              </a:rPr>
              <a:t>、安全生产方针理解。</a:t>
            </a:r>
            <a:endParaRPr lang="en-US" altLang="zh-CN" sz="2400" b="1" dirty="0">
              <a:solidFill>
                <a:srgbClr val="0070C0"/>
              </a:solidFill>
            </a:endParaRPr>
          </a:p>
          <a:p>
            <a:pPr>
              <a:buNone/>
            </a:pPr>
            <a:r>
              <a:rPr lang="zh-CN" altLang="en-US" sz="2400" dirty="0">
                <a:solidFill>
                  <a:srgbClr val="0070C0"/>
                </a:solidFill>
              </a:rPr>
              <a:t>        </a:t>
            </a:r>
            <a:r>
              <a:rPr lang="zh-CN" altLang="en-US" sz="2400" b="1" dirty="0">
                <a:solidFill>
                  <a:srgbClr val="0070C0"/>
                </a:solidFill>
              </a:rPr>
              <a:t>方针</a:t>
            </a:r>
            <a:r>
              <a:rPr lang="zh-CN" altLang="en-US" sz="2400" dirty="0">
                <a:solidFill>
                  <a:srgbClr val="0070C0"/>
                </a:solidFill>
              </a:rPr>
              <a:t>是工作的指南，它给人们指出行动的方向。企业在进行安全生产管理时，如果不正确理解和不认真贯彻安全生产方针，企业的安全管理工作也就难以以搞好。</a:t>
            </a:r>
            <a:endParaRPr lang="en-US" altLang="zh-CN" sz="2400" dirty="0">
              <a:solidFill>
                <a:srgbClr val="0070C0"/>
              </a:solidFill>
            </a:endParaRPr>
          </a:p>
          <a:p>
            <a:pPr>
              <a:buNone/>
            </a:pPr>
            <a:r>
              <a:rPr lang="zh-CN" altLang="en-US" sz="2400" dirty="0">
                <a:solidFill>
                  <a:srgbClr val="0070C0"/>
                </a:solidFill>
              </a:rPr>
              <a:t>       </a:t>
            </a:r>
            <a:r>
              <a:rPr lang="zh-CN" altLang="en-US" sz="2400" b="1" dirty="0">
                <a:solidFill>
                  <a:srgbClr val="0070C0"/>
                </a:solidFill>
              </a:rPr>
              <a:t>“安全第一、预防为主”</a:t>
            </a:r>
            <a:r>
              <a:rPr lang="zh-CN" altLang="en-US" sz="2400" dirty="0">
                <a:solidFill>
                  <a:srgbClr val="0070C0"/>
                </a:solidFill>
              </a:rPr>
              <a:t>就是要求我们企业各级领导者要把安全生产统一起来，抓生产首先要抓安全、保证安全；在生产活动中把安全工作放在首位，尤其当生产与安全发生矛盾时，生产要服从安全；要将安全生产作为头等大事来抓，并作为企业各级领导的第一职责。</a:t>
            </a:r>
            <a:r>
              <a:rPr lang="zh-CN" altLang="en-US" sz="2400" b="1" dirty="0">
                <a:solidFill>
                  <a:srgbClr val="0070C0"/>
                </a:solidFill>
              </a:rPr>
              <a:t>这就是“安全第一”的含义</a:t>
            </a:r>
            <a:r>
              <a:rPr lang="zh-CN" altLang="en-US" sz="2400" dirty="0">
                <a:solidFill>
                  <a:srgbClr val="0070C0"/>
                </a:solidFill>
              </a:rPr>
              <a:t>。</a:t>
            </a:r>
            <a:r>
              <a:rPr lang="zh-CN" altLang="en-US" sz="2400" b="1" dirty="0">
                <a:solidFill>
                  <a:srgbClr val="0070C0"/>
                </a:solidFill>
              </a:rPr>
              <a:t>“预防为主”是实现“安全第一”的基础</a:t>
            </a:r>
            <a:r>
              <a:rPr lang="zh-CN" altLang="en-US" sz="2400" dirty="0">
                <a:solidFill>
                  <a:srgbClr val="0070C0"/>
                </a:solidFill>
              </a:rPr>
              <a:t>。安全工作就是要做到“防微杜渐”、“防患于未然”，把安全管理的重点放在预防上。</a:t>
            </a:r>
            <a:endParaRPr lang="zh-CN" altLang="en-US" sz="2800" b="1" dirty="0">
              <a:solidFill>
                <a:srgbClr val="0070C0"/>
              </a:solidFill>
            </a:endParaRPr>
          </a:p>
          <a:p>
            <a:pPr eaLnBrk="1" hangingPunct="1">
              <a:buNone/>
            </a:pPr>
            <a:endParaRPr lang="zh-CN" altLang="en-US" sz="2600" b="1" dirty="0">
              <a:solidFill>
                <a:srgbClr val="0070C0"/>
              </a:solidFill>
            </a:endParaRPr>
          </a:p>
          <a:p>
            <a:pPr eaLnBrk="1" hangingPunct="1">
              <a:buNone/>
            </a:pPr>
            <a:endParaRPr lang="zh-CN" altLang="en-US" sz="2600" b="1" dirty="0"/>
          </a:p>
        </p:txBody>
      </p:sp>
    </p:spTree>
  </p:cSld>
  <p:clrMapOvr>
    <a:masterClrMapping/>
  </p:clrMapOvr>
  <p:transition/>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54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454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4544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45445"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a:solidFill>
                  <a:srgbClr val="FF0000"/>
                </a:solidFill>
              </a:rPr>
              <a:t>       ②</a:t>
            </a:r>
            <a:r>
              <a:rPr lang="zh-CN" altLang="en-US" sz="2400">
                <a:solidFill>
                  <a:srgbClr val="FF0000"/>
                </a:solidFill>
              </a:rPr>
              <a:t>对工作票执行要做到“三不办理、一不工作”。工作票填写不符合规定要求不办理，安全措施未正确完备不办理，工作完毕未经验收合格不办理；一不工作，即应开工作票无票不许工作。</a:t>
            </a:r>
            <a:endParaRPr lang="zh-CN" altLang="en-US" sz="2400">
              <a:solidFill>
                <a:srgbClr val="FF0000"/>
              </a:solidFill>
            </a:endParaRPr>
          </a:p>
          <a:p>
            <a:pPr>
              <a:buNone/>
            </a:pPr>
            <a:r>
              <a:rPr lang="zh-CN" altLang="en-US" sz="2400">
                <a:solidFill>
                  <a:srgbClr val="FF0000"/>
                </a:solidFill>
              </a:rPr>
              <a:t>        </a:t>
            </a:r>
            <a:r>
              <a:rPr lang="en-US" altLang="zh-CN" sz="2400">
                <a:solidFill>
                  <a:srgbClr val="FF0000"/>
                </a:solidFill>
              </a:rPr>
              <a:t>⑶</a:t>
            </a:r>
            <a:r>
              <a:rPr lang="zh-CN" altLang="en-US" sz="2400">
                <a:solidFill>
                  <a:srgbClr val="FF0000"/>
                </a:solidFill>
              </a:rPr>
              <a:t>交接班必须做到六清（运行方式清、检查设备清、检修交待清、安全措施清、异常现象及设备缺陷清、领导指示清）。接班前及巡回检查做到五到：该走的走到，该闻的闻到，该摸的摸到，该看的看到，该听的听到，两个重点检查（关键设备部位重点检查，运行薄弱设备重点检查）。</a:t>
            </a:r>
            <a:endParaRPr lang="zh-CN" altLang="en-US" sz="2400">
              <a:solidFill>
                <a:srgbClr val="FF0000"/>
              </a:solidFill>
            </a:endParaRPr>
          </a:p>
          <a:p>
            <a:pPr>
              <a:buNone/>
            </a:pPr>
            <a:r>
              <a:rPr lang="zh-CN" altLang="en-US" sz="2400">
                <a:solidFill>
                  <a:srgbClr val="FF0000"/>
                </a:solidFill>
              </a:rPr>
              <a:t>        </a:t>
            </a:r>
            <a:r>
              <a:rPr lang="en-US" altLang="zh-CN" sz="2400">
                <a:solidFill>
                  <a:srgbClr val="FF0000"/>
                </a:solidFill>
              </a:rPr>
              <a:t>⑷</a:t>
            </a:r>
            <a:r>
              <a:rPr lang="zh-CN" altLang="en-US" sz="2400">
                <a:solidFill>
                  <a:srgbClr val="FF0000"/>
                </a:solidFill>
              </a:rPr>
              <a:t>抓住“三个关键”：运行上抓住维护调整、重大操作、异常处理；检修上抓住设备维护及时消缺、巡回检查、特殊作业安全监护。</a:t>
            </a:r>
            <a:endParaRPr lang="zh-CN" altLang="en-US" sz="2400">
              <a:solidFill>
                <a:srgbClr val="FF0000"/>
              </a:solidFill>
            </a:endParaRPr>
          </a:p>
          <a:p>
            <a:pPr>
              <a:buNone/>
            </a:pPr>
            <a:r>
              <a:rPr lang="zh-CN" altLang="en-US" sz="2400">
                <a:solidFill>
                  <a:srgbClr val="FF0000"/>
                </a:solidFill>
              </a:rPr>
              <a:t>        </a:t>
            </a:r>
            <a:r>
              <a:rPr lang="en-US" altLang="zh-CN" sz="2400">
                <a:solidFill>
                  <a:srgbClr val="FF0000"/>
                </a:solidFill>
              </a:rPr>
              <a:t>⑸</a:t>
            </a:r>
            <a:r>
              <a:rPr lang="zh-CN" altLang="en-US" sz="2400">
                <a:solidFill>
                  <a:srgbClr val="FF0000"/>
                </a:solidFill>
              </a:rPr>
              <a:t>坚持“三个态度”：严、细、勤。</a:t>
            </a:r>
            <a:endParaRPr lang="zh-CN" altLang="en-US" sz="2400">
              <a:solidFill>
                <a:srgbClr val="FF0000"/>
              </a:solidFill>
            </a:endParaRPr>
          </a:p>
        </p:txBody>
      </p:sp>
    </p:spTree>
  </p:cSld>
  <p:clrMapOvr>
    <a:masterClrMapping/>
  </p:clrMapOvr>
  <p:transition/>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64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464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4646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4646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a:t>
            </a:r>
            <a:r>
              <a:rPr lang="en-US" altLang="zh-CN" sz="2400" b="1" dirty="0">
                <a:solidFill>
                  <a:srgbClr val="C00000"/>
                </a:solidFill>
              </a:rPr>
              <a:t>2</a:t>
            </a:r>
            <a:r>
              <a:rPr lang="zh-CN" altLang="en-US" sz="2400" b="1" dirty="0">
                <a:solidFill>
                  <a:srgbClr val="C00000"/>
                </a:solidFill>
              </a:rPr>
              <a:t>、要不停顿地抓好安全技术培训。</a:t>
            </a:r>
            <a:r>
              <a:rPr lang="zh-CN" altLang="en-US" sz="2400" dirty="0">
                <a:solidFill>
                  <a:srgbClr val="C00000"/>
                </a:solidFill>
              </a:rPr>
              <a:t>安全教育要经常化，技术培训要多样化，考问讲解经常化；运行上要做到事故预想班班有，岗位培训天天抓，设备系统常常画画，随时提问互相学，苦练基本功。检修上要做到工作危险预想人人有，班前安全忠告天天抓，技术比武常常搞，苦练内功，做到一专多能。要联系本班组设备系统、作业环境现场</a:t>
            </a:r>
            <a:r>
              <a:rPr lang="zh-CN" altLang="en-US" sz="2400" dirty="0">
                <a:solidFill>
                  <a:srgbClr val="C00000"/>
                </a:solidFill>
              </a:rPr>
              <a:t>的实际进行安全教育，并经考试合格。</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、要高度重视安全文明生产。</a:t>
            </a:r>
            <a:r>
              <a:rPr lang="zh-CN" altLang="en-US" sz="2400" dirty="0">
                <a:solidFill>
                  <a:srgbClr val="C00000"/>
                </a:solidFill>
              </a:rPr>
              <a:t>下大力气抓好现场管理。清洁卫生工作班班搞，做到设备标志清楚、记录要整洁，表报准确认真，做到规范化管理。创造有条不紊、整整齐齐的作业环境，不仅符合现代企业生产现场管理的要求，而且能给操作者心理带来良好的影响，不仅提高了生产效率，更能促使职工养成良好的安全文明生产</a:t>
            </a:r>
            <a:r>
              <a:rPr lang="zh-CN" altLang="en-US" sz="2400" dirty="0">
                <a:solidFill>
                  <a:srgbClr val="C00000"/>
                </a:solidFill>
              </a:rPr>
              <a:t>习惯。</a:t>
            </a:r>
            <a:endParaRPr lang="zh-CN" altLang="en-US" sz="2400" dirty="0">
              <a:solidFill>
                <a:srgbClr val="C00000"/>
              </a:solidFill>
            </a:endParaRPr>
          </a:p>
        </p:txBody>
      </p:sp>
    </p:spTree>
  </p:cSld>
  <p:clrMapOvr>
    <a:masterClrMapping/>
  </p:clrMapOvr>
  <p:transition/>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74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474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4749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4749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（七）创建安全标准化班组活动的重要意义</a:t>
            </a:r>
            <a:endParaRPr lang="zh-CN" altLang="en-US" sz="2400" dirty="0">
              <a:solidFill>
                <a:srgbClr val="002060"/>
              </a:solidFill>
            </a:endParaRPr>
          </a:p>
          <a:p>
            <a:pPr>
              <a:buNone/>
            </a:pPr>
            <a:r>
              <a:rPr lang="zh-CN" altLang="en-US" sz="2400" dirty="0">
                <a:solidFill>
                  <a:srgbClr val="002060"/>
                </a:solidFill>
              </a:rPr>
              <a:t>       班组是企业最基层的组织单元，也是搞好安全生产的基础。据有关资料统计，</a:t>
            </a:r>
            <a:r>
              <a:rPr lang="en-US" altLang="zh-CN" sz="2400" dirty="0">
                <a:solidFill>
                  <a:srgbClr val="002060"/>
                </a:solidFill>
              </a:rPr>
              <a:t>70%</a:t>
            </a:r>
            <a:r>
              <a:rPr lang="zh-CN" altLang="en-US" sz="2400" dirty="0">
                <a:solidFill>
                  <a:srgbClr val="002060"/>
                </a:solidFill>
              </a:rPr>
              <a:t>以上的事故发生在班组。因此搞好班组建设，开展创安全标准化班组活动，对搞好安全生产具有十分重要的意义。生产中自动化程度越高，就越要求操作者的行为规范化，作业中必须做到标准化，最大限度地保障职工的安全和健康。标准化作业是搞好电力生产的重要手段，是企业管理的重要组成部分，也是提高安全管理水平：搞好安全生产的必由之路。</a:t>
            </a:r>
            <a:endParaRPr lang="en-US" altLang="zh-CN"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、什么是标准化？</a:t>
            </a:r>
            <a:r>
              <a:rPr lang="zh-CN" altLang="en-US" sz="2400" dirty="0">
                <a:solidFill>
                  <a:srgbClr val="002060"/>
                </a:solidFill>
              </a:rPr>
              <a:t>标准化工作是现代化大生产的客观要求，是搞好安全生产的重要手段。因此安全标准化是企业</a:t>
            </a:r>
            <a:r>
              <a:rPr lang="zh-CN" altLang="en-US" sz="2400" dirty="0">
                <a:solidFill>
                  <a:srgbClr val="002060"/>
                </a:solidFill>
              </a:rPr>
              <a:t>安全管理工作的重要组成部分，是搞好安全生产的一项重要内容。标准化是国家及行业部门规定技术标准以及企业制定管理标准。</a:t>
            </a:r>
            <a:endParaRPr lang="zh-CN" altLang="en-US" sz="2400" dirty="0">
              <a:solidFill>
                <a:srgbClr val="002060"/>
              </a:solidFill>
            </a:endParaRPr>
          </a:p>
          <a:p>
            <a:pPr>
              <a:buNone/>
            </a:pPr>
            <a:r>
              <a:rPr lang="zh-CN" altLang="en-US" sz="2400" b="1" dirty="0"/>
              <a:t>       </a:t>
            </a:r>
            <a:endParaRPr lang="zh-CN" altLang="en-US" sz="2400" dirty="0"/>
          </a:p>
        </p:txBody>
      </p:sp>
    </p:spTree>
  </p:cSld>
  <p:clrMapOvr>
    <a:masterClrMapping/>
  </p:clrMapOvr>
  <p:transition/>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85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485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4851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4851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solidFill>
                  <a:srgbClr val="C00000"/>
                </a:solidFill>
              </a:rPr>
              <a:t>2</a:t>
            </a:r>
            <a:r>
              <a:rPr lang="zh-CN" altLang="en-US" sz="2400" b="1" dirty="0">
                <a:solidFill>
                  <a:srgbClr val="C00000"/>
                </a:solidFill>
              </a:rPr>
              <a:t>、标准化包括规范化、程序化、制度化、系统化等分支：</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(1)</a:t>
            </a:r>
            <a:r>
              <a:rPr lang="zh-CN" altLang="en-US" sz="2400" b="1" dirty="0">
                <a:solidFill>
                  <a:srgbClr val="C00000"/>
                </a:solidFill>
              </a:rPr>
              <a:t>规范化，属于管理标准</a:t>
            </a:r>
            <a:r>
              <a:rPr lang="zh-CN" altLang="en-US" sz="2400" dirty="0">
                <a:solidFill>
                  <a:srgbClr val="C00000"/>
                </a:solidFill>
              </a:rPr>
              <a:t>。如各种规范化条例、分析方法、准则和规定、</a:t>
            </a:r>
            <a:r>
              <a:rPr lang="zh-CN" altLang="en-US" sz="2400" dirty="0">
                <a:solidFill>
                  <a:srgbClr val="C00000"/>
                </a:solidFill>
              </a:rPr>
              <a:t>各种措施和通知及必须强制执行的，都称规范化。</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(2)</a:t>
            </a:r>
            <a:r>
              <a:rPr lang="zh-CN" altLang="en-US" sz="2400" b="1" dirty="0">
                <a:solidFill>
                  <a:srgbClr val="C00000"/>
                </a:solidFill>
              </a:rPr>
              <a:t>程序化，是指工作标准顺序</a:t>
            </a:r>
            <a:r>
              <a:rPr lang="zh-CN" altLang="en-US" sz="2400" dirty="0">
                <a:solidFill>
                  <a:srgbClr val="C00000"/>
                </a:solidFill>
              </a:rPr>
              <a:t>。在生产岗位规定出流程图来指导安全工作，它是一种定型化、正规化的作法。工作程序</a:t>
            </a:r>
            <a:r>
              <a:rPr lang="zh-CN" altLang="en-US" sz="2400" dirty="0">
                <a:solidFill>
                  <a:srgbClr val="C00000"/>
                </a:solidFill>
                <a:latin typeface="Verdana" panose="020B0604030504040204" pitchFamily="2" charset="0"/>
              </a:rPr>
              <a:t>—</a:t>
            </a:r>
            <a:r>
              <a:rPr lang="zh-CN" altLang="en-US" sz="2400" dirty="0">
                <a:solidFill>
                  <a:srgbClr val="C00000"/>
                </a:solidFill>
              </a:rPr>
              <a:t>是指办事程序和时间安排程序。</a:t>
            </a:r>
            <a:endParaRPr lang="en-US" altLang="zh-CN" sz="2400" dirty="0">
              <a:solidFill>
                <a:srgbClr val="C00000"/>
              </a:solidFill>
            </a:endParaRPr>
          </a:p>
          <a:p>
            <a:pPr>
              <a:buNone/>
            </a:pPr>
            <a:r>
              <a:rPr lang="zh-CN" altLang="en-US" sz="2400" b="1" dirty="0">
                <a:solidFill>
                  <a:srgbClr val="C00000"/>
                </a:solidFill>
              </a:rPr>
              <a:t>       </a:t>
            </a:r>
            <a:r>
              <a:rPr lang="en-US" altLang="zh-CN" sz="2400" dirty="0">
                <a:solidFill>
                  <a:srgbClr val="C00000"/>
                </a:solidFill>
              </a:rPr>
              <a:t>(3)</a:t>
            </a:r>
            <a:r>
              <a:rPr lang="zh-CN" altLang="en-US" sz="2400" dirty="0">
                <a:solidFill>
                  <a:srgbClr val="C00000"/>
                </a:solidFill>
              </a:rPr>
              <a:t>制度化：是基础工作标准规定。主要是将一些日常基础工作形成制度，来规范人们的行为，自觉遵守规章制度，做到令行禁止，纠正习惯性违章。</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系统化，是各子系统标准形成一个整体系统。它是标准化管理一个总的的标准体系。</a:t>
            </a:r>
            <a:endParaRPr lang="en-US" altLang="zh-CN" sz="2400" dirty="0">
              <a:solidFill>
                <a:srgbClr val="C00000"/>
              </a:solidFill>
            </a:endParaRPr>
          </a:p>
          <a:p>
            <a:pPr>
              <a:buNone/>
            </a:pPr>
            <a:endParaRPr lang="zh-CN" altLang="en-US" sz="2400" dirty="0">
              <a:solidFill>
                <a:srgbClr val="C00000"/>
              </a:solidFill>
            </a:endParaRPr>
          </a:p>
        </p:txBody>
      </p:sp>
    </p:spTree>
  </p:cSld>
  <p:clrMapOvr>
    <a:masterClrMapping/>
  </p:clrMapOvr>
  <p:transition/>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95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495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4954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4954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solidFill>
                  <a:srgbClr val="002060"/>
                </a:solidFill>
              </a:rPr>
              <a:t>3</a:t>
            </a:r>
            <a:r>
              <a:rPr lang="zh-CN" altLang="en-US" sz="2400" b="1" dirty="0">
                <a:solidFill>
                  <a:srgbClr val="002060"/>
                </a:solidFill>
              </a:rPr>
              <a:t>、安全标准化作业的主要内容。</a:t>
            </a:r>
            <a:r>
              <a:rPr lang="zh-CN" altLang="en-US" sz="2400" dirty="0">
                <a:solidFill>
                  <a:srgbClr val="002060"/>
                </a:solidFill>
              </a:rPr>
              <a:t>按照工作人员（运行人员、检修人员）的工作性质，标准化作业分为三个系列。每个系列都要制定若干安全标准化作业标准和要求。一般有以下要求：</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(1)</a:t>
            </a:r>
            <a:r>
              <a:rPr lang="zh-CN" altLang="en-US" sz="2400" b="1" dirty="0">
                <a:solidFill>
                  <a:srgbClr val="002060"/>
                </a:solidFill>
              </a:rPr>
              <a:t>作业顺序标准</a:t>
            </a:r>
            <a:r>
              <a:rPr lang="zh-CN" altLang="en-US" sz="2400" dirty="0">
                <a:solidFill>
                  <a:srgbClr val="002060"/>
                </a:solidFill>
              </a:rPr>
              <a:t>。根据不同岗位、不同专责、不同工种的作业要求，以工作准备，作业开始到作业结束的全过程；定出先做什么，后做什么，使作业顺序标准化。</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(2)</a:t>
            </a:r>
            <a:r>
              <a:rPr lang="zh-CN" altLang="en-US" sz="2400" b="1" dirty="0">
                <a:solidFill>
                  <a:srgbClr val="002060"/>
                </a:solidFill>
              </a:rPr>
              <a:t>运行操作标准</a:t>
            </a:r>
            <a:r>
              <a:rPr lang="zh-CN" altLang="en-US" sz="2400" dirty="0">
                <a:solidFill>
                  <a:srgbClr val="002060"/>
                </a:solidFill>
              </a:rPr>
              <a:t>。根据不同岗位，不同设备操作的每个步骤要求，从具体操作行为上规定操作人员应该怎么操作，使操作人员行为规范化。</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(3)</a:t>
            </a:r>
            <a:r>
              <a:rPr lang="zh-CN" altLang="en-US" sz="2400" b="1" dirty="0">
                <a:solidFill>
                  <a:srgbClr val="002060"/>
                </a:solidFill>
              </a:rPr>
              <a:t>设备维护标准</a:t>
            </a:r>
            <a:r>
              <a:rPr lang="zh-CN" altLang="en-US" sz="2400" dirty="0">
                <a:solidFill>
                  <a:srgbClr val="002060"/>
                </a:solidFill>
              </a:rPr>
              <a:t>。随着时间的推移，设备发生磨损、老化等，需不断维护保养，做定期检查维护，及时更换易损零部件，在标准中应有明确规定。</a:t>
            </a:r>
            <a:endParaRPr lang="zh-CN" altLang="en-US" sz="2400" dirty="0">
              <a:solidFill>
                <a:srgbClr val="002060"/>
              </a:solidFill>
            </a:endParaRPr>
          </a:p>
        </p:txBody>
      </p:sp>
    </p:spTree>
  </p:cSld>
  <p:clrMapOvr>
    <a:masterClrMapping/>
  </p:clrMapOvr>
  <p:transition/>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505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5056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5056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en-US" altLang="zh-CN" sz="2400" b="1" dirty="0">
                <a:solidFill>
                  <a:srgbClr val="002060"/>
                </a:solidFill>
                <a:latin typeface="宋体" panose="02010600030101010101" pitchFamily="2" charset="-122"/>
              </a:rPr>
              <a:t>(4)</a:t>
            </a:r>
            <a:r>
              <a:rPr lang="zh-CN" altLang="en-US" sz="2400" b="1" dirty="0">
                <a:solidFill>
                  <a:srgbClr val="002060"/>
                </a:solidFill>
              </a:rPr>
              <a:t>检修工艺标准</a:t>
            </a:r>
            <a:r>
              <a:rPr lang="zh-CN" altLang="en-US" sz="2400" dirty="0">
                <a:solidFill>
                  <a:srgbClr val="002060"/>
                </a:solidFill>
              </a:rPr>
              <a:t>。根据检修不同设备、系统等不同的技术要求，制定不同设备检修相应技术要求及工艺标准。</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latin typeface="宋体" panose="02010600030101010101" pitchFamily="2" charset="-122"/>
              </a:rPr>
              <a:t>(5)</a:t>
            </a:r>
            <a:r>
              <a:rPr lang="zh-CN" altLang="en-US" sz="2400" b="1" dirty="0">
                <a:solidFill>
                  <a:srgbClr val="002060"/>
                </a:solidFill>
              </a:rPr>
              <a:t>工器具、吊具标准</a:t>
            </a:r>
            <a:r>
              <a:rPr lang="zh-CN" altLang="en-US" sz="2400" dirty="0">
                <a:solidFill>
                  <a:srgbClr val="002060"/>
                </a:solidFill>
              </a:rPr>
              <a:t>。设备检修、维护试验和运行操作中，使用的一切工具、吊具等，应达到完好状态，做到标准化管理。</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latin typeface="宋体" panose="02010600030101010101" pitchFamily="2" charset="-122"/>
              </a:rPr>
              <a:t>(6)</a:t>
            </a:r>
            <a:r>
              <a:rPr lang="zh-CN" altLang="en-US" sz="2400" b="1" dirty="0">
                <a:solidFill>
                  <a:srgbClr val="002060"/>
                </a:solidFill>
                <a:latin typeface="宋体" panose="02010600030101010101" pitchFamily="2" charset="-122"/>
              </a:rPr>
              <a:t>安全文明生产标准</a:t>
            </a:r>
            <a:r>
              <a:rPr lang="zh-CN" altLang="en-US" sz="2400" dirty="0">
                <a:solidFill>
                  <a:srgbClr val="002060"/>
                </a:solidFill>
              </a:rPr>
              <a:t>。通过推广</a:t>
            </a:r>
            <a:r>
              <a:rPr lang="en-US" altLang="zh-CN" sz="2400" dirty="0">
                <a:solidFill>
                  <a:srgbClr val="002060"/>
                </a:solidFill>
              </a:rPr>
              <a:t>8S</a:t>
            </a:r>
            <a:r>
              <a:rPr lang="zh-CN" altLang="en-US" sz="2400" dirty="0">
                <a:solidFill>
                  <a:srgbClr val="002060"/>
                </a:solidFill>
              </a:rPr>
              <a:t>管理，做到安全文明生产。生产现场和作业场所要符合安全文明生产标准，各种安全防护装置、设施、齐全符合安全要求做到标准化。设备安全防护设施，作业场所的通道、平台护栏、盖板及消防设施等所涉及到的一切与安全文明生产有关的内容应有具体规定，均应制定标准。</a:t>
            </a:r>
            <a:endParaRPr lang="zh-CN" altLang="en-US" sz="2400" dirty="0">
              <a:solidFill>
                <a:srgbClr val="002060"/>
              </a:solidFill>
            </a:endParaRPr>
          </a:p>
          <a:p>
            <a:pPr>
              <a:buNone/>
            </a:pPr>
            <a:r>
              <a:rPr lang="zh-CN" altLang="en-US" sz="2400" dirty="0">
                <a:solidFill>
                  <a:srgbClr val="002060"/>
                </a:solidFill>
                <a:latin typeface="宋体" panose="02010600030101010101" pitchFamily="2" charset="-122"/>
              </a:rPr>
              <a:t>     </a:t>
            </a:r>
            <a:r>
              <a:rPr lang="en-US" altLang="zh-CN" sz="2400" b="1" dirty="0">
                <a:solidFill>
                  <a:srgbClr val="002060"/>
                </a:solidFill>
                <a:latin typeface="宋体" panose="02010600030101010101" pitchFamily="2" charset="-122"/>
              </a:rPr>
              <a:t>(7)</a:t>
            </a:r>
            <a:r>
              <a:rPr lang="zh-CN" altLang="en-US" sz="2400" b="1" dirty="0">
                <a:solidFill>
                  <a:srgbClr val="002060"/>
                </a:solidFill>
                <a:latin typeface="宋体" panose="02010600030101010101" pitchFamily="2" charset="-122"/>
              </a:rPr>
              <a:t>质量检验标准</a:t>
            </a:r>
            <a:r>
              <a:rPr lang="zh-CN" altLang="en-US" sz="2400" dirty="0">
                <a:solidFill>
                  <a:srgbClr val="002060"/>
                </a:solidFill>
              </a:rPr>
              <a:t>。生产管理人员对设备检修、维护、试验和运行定期工作等作业检验，均应制定不同设备、系统和不同岗位、工种的检验方法监督检查等标准。</a:t>
            </a:r>
            <a:endParaRPr lang="zh-CN" altLang="en-US" sz="2400" dirty="0">
              <a:solidFill>
                <a:srgbClr val="002060"/>
              </a:solidFill>
            </a:endParaRPr>
          </a:p>
        </p:txBody>
      </p:sp>
    </p:spTree>
  </p:cSld>
  <p:clrMapOvr>
    <a:masterClrMapping/>
  </p:clrMapOvr>
  <p:transition/>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15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515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5158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5158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en-US" altLang="zh-CN" sz="2400" b="1" dirty="0">
                <a:solidFill>
                  <a:srgbClr val="C00000"/>
                </a:solidFill>
              </a:rPr>
              <a:t>4</a:t>
            </a:r>
            <a:r>
              <a:rPr lang="zh-CN" altLang="en-US" sz="2400" b="1" dirty="0">
                <a:solidFill>
                  <a:srgbClr val="C00000"/>
                </a:solidFill>
              </a:rPr>
              <a:t>、标准化作业的标准制定原则。</a:t>
            </a:r>
            <a:r>
              <a:rPr lang="zh-CN" altLang="en-US" sz="2400" dirty="0">
                <a:solidFill>
                  <a:srgbClr val="C00000"/>
                </a:solidFill>
              </a:rPr>
              <a:t>作业标准制定的原则是：</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根据岗位工种的内容，全面系统地考虑技术、设备、环境等作业条件，科学合理地编排作业顺序（</a:t>
            </a:r>
            <a:r>
              <a:rPr lang="zh-CN" altLang="en-US" sz="2400" dirty="0">
                <a:solidFill>
                  <a:srgbClr val="C00000"/>
                </a:solidFill>
              </a:rPr>
              <a:t>先做什么，后做什么）。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按工作内容和技术、设备、环境条件。规定检修作业（运行操作）行为及其应达到的工作标准。包括工作准备标准、行为标准、工器具使用标准、作业用语和手势标准：作业衔接和协调标准、作业现场安全管理标准等干到什么程序的工作要求标准。</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安全规程制度是制定标准化的基础，编制标准化作业要比现有规程制度安全性高、技术性高；因为他是在规程简化、优化的基础上规定出不准干什么，可以干什么，应该干什么的标准。</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安全标准化作业标准制定，要贯彻统一、协调、精炼、优化的原则，使现场工作人员记得住，学得会、用得上、愿意干。</a:t>
            </a:r>
            <a:endParaRPr lang="zh-CN" altLang="en-US" sz="2400" dirty="0">
              <a:solidFill>
                <a:srgbClr val="C00000"/>
              </a:solidFill>
            </a:endParaRPr>
          </a:p>
        </p:txBody>
      </p:sp>
    </p:spTree>
  </p:cSld>
  <p:clrMapOvr>
    <a:masterClrMapping/>
  </p:clrMapOvr>
  <p:transition/>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26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526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5261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5261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a:t>
            </a:r>
            <a:r>
              <a:rPr lang="en-US" altLang="zh-CN" sz="2400" b="1" dirty="0">
                <a:solidFill>
                  <a:srgbClr val="C00000"/>
                </a:solidFill>
              </a:rPr>
              <a:t>5</a:t>
            </a:r>
            <a:r>
              <a:rPr lang="zh-CN" altLang="en-US" sz="2400" b="1" dirty="0">
                <a:solidFill>
                  <a:srgbClr val="C00000"/>
                </a:solidFill>
              </a:rPr>
              <a:t>、班组一日安全工作标准化程序。</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）准备阶段</a:t>
            </a:r>
            <a:r>
              <a:rPr lang="zh-CN" altLang="en-US" sz="2400" dirty="0">
                <a:solidFill>
                  <a:srgbClr val="C00000"/>
                </a:solidFill>
              </a:rPr>
              <a:t>。准备阶段主要抓三个环节：一是班组长在工作前要检查现场，根据现场条件、工作环境、工作任务制定安全措施。二是班长在班前会上详细布置和安排当天工作任务、安全措施等。三是班组工作人员要根据班长安排的工作任务和交待安全注意事项，工作前要检查两票”执行情况和安全措施落实情况，并将安全工器具准备齐全，穿戴好安全防护用品做到规范化。</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2</a:t>
            </a:r>
            <a:r>
              <a:rPr lang="zh-CN" altLang="en-US" sz="2400" b="1" dirty="0">
                <a:solidFill>
                  <a:srgbClr val="C00000"/>
                </a:solidFill>
              </a:rPr>
              <a:t>）实施阶段</a:t>
            </a:r>
            <a:r>
              <a:rPr lang="zh-CN" altLang="en-US" sz="2400" dirty="0">
                <a:solidFill>
                  <a:srgbClr val="C00000"/>
                </a:solidFill>
              </a:rPr>
              <a:t>。实施阶段主要是指班组职工在工作中要做到标准化作业，在作业中按照 “两票”执行程序，制定每项工作步骤，抓住安全重点环节，使班组一日安全标准化作业落到实处。</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）结束阶段。</a:t>
            </a:r>
            <a:r>
              <a:rPr lang="zh-CN" altLang="en-US" sz="2400" dirty="0">
                <a:solidFill>
                  <a:srgbClr val="C00000"/>
                </a:solidFill>
              </a:rPr>
              <a:t>工作结束前工作人员要检查作业现场，工作结束后，班长要坚持开好班后会，总结一天安全工作和任务完成情况。</a:t>
            </a:r>
            <a:endParaRPr lang="zh-CN" altLang="en-US" sz="2400" dirty="0">
              <a:solidFill>
                <a:srgbClr val="C00000"/>
              </a:solidFill>
            </a:endParaRPr>
          </a:p>
        </p:txBody>
      </p:sp>
    </p:spTree>
  </p:cSld>
  <p:clrMapOvr>
    <a:masterClrMapping/>
  </p:clrMapOvr>
  <p:transition/>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36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536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5363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5363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（八）可追溯性记录管理</a:t>
            </a:r>
            <a:r>
              <a:rPr lang="en-US" altLang="zh-CN" sz="2400" b="1"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、班组在工作中产生的需保存的记录，如交接班记录、设备异动记录、检修记录、检定记录等，应建立“记录登记表”， 按保存期限对记录进行管理。归档的记录应注明保存期，保存期满后要进行处理。</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、记录的形式</a:t>
            </a:r>
            <a:r>
              <a:rPr lang="en-US" altLang="zh-CN" sz="2400" dirty="0">
                <a:solidFill>
                  <a:srgbClr val="002060"/>
                </a:solidFill>
              </a:rPr>
              <a:t>(</a:t>
            </a:r>
            <a:r>
              <a:rPr lang="zh-CN" altLang="en-US" sz="2400" dirty="0">
                <a:solidFill>
                  <a:srgbClr val="002060"/>
                </a:solidFill>
              </a:rPr>
              <a:t>记录表、记录簿等</a:t>
            </a:r>
            <a:r>
              <a:rPr lang="en-US" altLang="zh-CN" sz="2400" dirty="0">
                <a:solidFill>
                  <a:srgbClr val="002060"/>
                </a:solidFill>
              </a:rPr>
              <a:t>)</a:t>
            </a:r>
            <a:r>
              <a:rPr lang="zh-CN" altLang="en-US" sz="2400" dirty="0">
                <a:solidFill>
                  <a:srgbClr val="002060"/>
                </a:solidFill>
              </a:rPr>
              <a:t>应统一、规范，并具有唯一的可追溯的编号</a:t>
            </a:r>
            <a:r>
              <a:rPr lang="en-US" altLang="zh-CN" sz="2400" dirty="0">
                <a:solidFill>
                  <a:srgbClr val="002060"/>
                </a:solidFill>
              </a:rPr>
              <a:t>(</a:t>
            </a:r>
            <a:r>
              <a:rPr lang="zh-CN" altLang="en-US" sz="2400" dirty="0">
                <a:solidFill>
                  <a:srgbClr val="002060"/>
                </a:solidFill>
              </a:rPr>
              <a:t>流水号</a:t>
            </a:r>
            <a:r>
              <a:rPr lang="en-US" altLang="zh-CN" sz="2400" dirty="0">
                <a:solidFill>
                  <a:srgbClr val="002060"/>
                </a:solidFill>
              </a:rPr>
              <a:t>)</a:t>
            </a:r>
            <a:r>
              <a:rPr lang="zh-CN" altLang="en-US" sz="2400" dirty="0">
                <a:solidFill>
                  <a:srgbClr val="002060"/>
                </a:solidFill>
              </a:rPr>
              <a:t>。</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、凡超过保存期的记录，应按程序进行销毁，并在记录登记表中的注明“已销毁”。超过保存期限仍需续期保存的记录应盖章续期保存，续期保存的记录应在记录登记表中注明“续存”。</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、采用电子媒体形式的记录，应满足相应文件保管的要求，以防止文件或数据丢失。 </a:t>
            </a:r>
            <a:endParaRPr lang="zh-CN" altLang="en-US" sz="2400" dirty="0">
              <a:solidFill>
                <a:srgbClr val="002060"/>
              </a:solidFill>
            </a:endParaRPr>
          </a:p>
        </p:txBody>
      </p:sp>
    </p:spTree>
  </p:cSld>
  <p:clrMapOvr>
    <a:masterClrMapping/>
  </p:clrMapOvr>
  <p:transition/>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46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546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5466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5466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002060"/>
                </a:solidFill>
              </a:rPr>
              <a:t>5</a:t>
            </a:r>
            <a:r>
              <a:rPr lang="zh-CN" altLang="en-US" sz="2400" dirty="0">
                <a:solidFill>
                  <a:srgbClr val="002060"/>
                </a:solidFill>
              </a:rPr>
              <a:t>、班组应设置如下记录：</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班组工作日志</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运行值班记录</a:t>
            </a:r>
            <a:r>
              <a:rPr lang="en-US" altLang="zh-CN" sz="2400" dirty="0">
                <a:solidFill>
                  <a:srgbClr val="002060"/>
                </a:solidFill>
              </a:rPr>
              <a:t>(</a:t>
            </a:r>
            <a:r>
              <a:rPr lang="zh-CN" altLang="en-US" sz="2400" dirty="0">
                <a:solidFill>
                  <a:srgbClr val="002060"/>
                </a:solidFill>
              </a:rPr>
              <a:t>包括交接班记录</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班组安全活动记录</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班组技术培训记录</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事故、障碍、异常或未遂记录。</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6</a:t>
            </a:r>
            <a:r>
              <a:rPr lang="zh-CN" altLang="en-US" sz="2400" dirty="0">
                <a:solidFill>
                  <a:srgbClr val="002060"/>
                </a:solidFill>
              </a:rPr>
              <a:t>、运行班</a:t>
            </a:r>
            <a:r>
              <a:rPr lang="en-US" altLang="zh-CN" sz="2400" dirty="0">
                <a:solidFill>
                  <a:srgbClr val="002060"/>
                </a:solidFill>
              </a:rPr>
              <a:t>(</a:t>
            </a:r>
            <a:r>
              <a:rPr lang="zh-CN" altLang="en-US" sz="2400" dirty="0">
                <a:solidFill>
                  <a:srgbClr val="002060"/>
                </a:solidFill>
              </a:rPr>
              <a:t>值</a:t>
            </a:r>
            <a:r>
              <a:rPr lang="en-US" altLang="zh-CN" sz="2400" dirty="0">
                <a:solidFill>
                  <a:srgbClr val="002060"/>
                </a:solidFill>
              </a:rPr>
              <a:t>)</a:t>
            </a:r>
            <a:r>
              <a:rPr lang="zh-CN" altLang="en-US" sz="2400" dirty="0">
                <a:solidFill>
                  <a:srgbClr val="002060"/>
                </a:solidFill>
              </a:rPr>
              <a:t>的机组重要参数指标记录应不少于每两小时抄录一次。</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7</a:t>
            </a:r>
            <a:r>
              <a:rPr lang="zh-CN" altLang="en-US" sz="2400" dirty="0">
                <a:solidFill>
                  <a:srgbClr val="002060"/>
                </a:solidFill>
              </a:rPr>
              <a:t>、运行值班记录若采用电子文档记录的，除系统应同时具有定期自动备份功能和设置交班后不能修改功能外，每班</a:t>
            </a:r>
            <a:r>
              <a:rPr lang="en-US" altLang="zh-CN" sz="2400" dirty="0">
                <a:solidFill>
                  <a:srgbClr val="002060"/>
                </a:solidFill>
              </a:rPr>
              <a:t>(</a:t>
            </a:r>
            <a:r>
              <a:rPr lang="zh-CN" altLang="en-US" sz="2400" dirty="0">
                <a:solidFill>
                  <a:srgbClr val="002060"/>
                </a:solidFill>
              </a:rPr>
              <a:t>值</a:t>
            </a:r>
            <a:r>
              <a:rPr lang="en-US" altLang="zh-CN" sz="2400" dirty="0">
                <a:solidFill>
                  <a:srgbClr val="002060"/>
                </a:solidFill>
              </a:rPr>
              <a:t>)</a:t>
            </a:r>
            <a:r>
              <a:rPr lang="zh-CN" altLang="en-US" sz="2400" dirty="0">
                <a:solidFill>
                  <a:srgbClr val="002060"/>
                </a:solidFill>
              </a:rPr>
              <a:t>交班前应将本班电子文档记录打印成实体书面文档后签名移交。</a:t>
            </a:r>
            <a:endParaRPr lang="zh-CN" altLang="en-US" sz="2400" dirty="0">
              <a:solidFill>
                <a:srgbClr val="002060"/>
              </a:solidFill>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501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50180"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50181" name="Rectangle 3"/>
          <p:cNvSpPr>
            <a:spLocks noGrp="1"/>
          </p:cNvSpPr>
          <p:nvPr>
            <p:ph type="body" idx="4294967295"/>
          </p:nvPr>
        </p:nvSpPr>
        <p:spPr>
          <a:xfrm>
            <a:off x="1524000" y="1714500"/>
            <a:ext cx="8929688" cy="4572000"/>
          </a:xfrm>
          <a:ln/>
        </p:spPr>
        <p:txBody>
          <a:bodyPr vert="horz" wrap="square" anchor="t" anchorCtr="0"/>
          <a:p>
            <a:pPr>
              <a:buNone/>
            </a:pPr>
            <a:r>
              <a:rPr lang="zh-CN" altLang="en-US" sz="2400" b="1" dirty="0"/>
              <a:t>      </a:t>
            </a:r>
            <a:r>
              <a:rPr lang="en-US" altLang="zh-CN" sz="2800" b="1" dirty="0"/>
              <a:t>2</a:t>
            </a:r>
            <a:r>
              <a:rPr lang="zh-CN" altLang="en-US" sz="2800" b="1" dirty="0"/>
              <a:t>、安全生产方针的含义。 </a:t>
            </a:r>
            <a:endParaRPr lang="zh-CN" altLang="en-US" sz="2800" b="1" dirty="0"/>
          </a:p>
          <a:p>
            <a:pPr>
              <a:buNone/>
            </a:pPr>
            <a:r>
              <a:rPr lang="zh-CN" altLang="en-US" sz="2800" b="1" dirty="0"/>
              <a:t>    （</a:t>
            </a:r>
            <a:r>
              <a:rPr lang="en-US" altLang="zh-CN" sz="2800" b="1" dirty="0"/>
              <a:t>1</a:t>
            </a:r>
            <a:r>
              <a:rPr lang="zh-CN" altLang="en-US" sz="2800" b="1" dirty="0"/>
              <a:t>）必须坚持以人为本。把安全生产作为经济工作中的首要任务来抓。 </a:t>
            </a:r>
            <a:endParaRPr lang="zh-CN" altLang="en-US" sz="2800" b="1" dirty="0"/>
          </a:p>
          <a:p>
            <a:pPr>
              <a:buNone/>
            </a:pPr>
            <a:r>
              <a:rPr lang="zh-CN" altLang="en-US" sz="2800" b="1" dirty="0"/>
              <a:t>    （</a:t>
            </a:r>
            <a:r>
              <a:rPr lang="en-US" altLang="zh-CN" sz="2800" b="1" dirty="0"/>
              <a:t>2</a:t>
            </a:r>
            <a:r>
              <a:rPr lang="zh-CN" altLang="en-US" sz="2800" b="1" dirty="0"/>
              <a:t>）安全是生产经营活动的基本条件。不允许以生命为代价来换取经济的发展。不具备安全生产条件或达不到安全生产要求的，不得从事生产经营活动。 </a:t>
            </a:r>
            <a:endParaRPr lang="zh-CN" altLang="en-US" sz="2800" b="1" dirty="0"/>
          </a:p>
          <a:p>
            <a:pPr>
              <a:buNone/>
            </a:pPr>
            <a:r>
              <a:rPr lang="zh-CN" altLang="en-US" sz="2800" b="1" dirty="0"/>
              <a:t>    （</a:t>
            </a:r>
            <a:r>
              <a:rPr lang="en-US" altLang="zh-CN" sz="2800" b="1" dirty="0"/>
              <a:t>3</a:t>
            </a:r>
            <a:r>
              <a:rPr lang="zh-CN" altLang="en-US" sz="2800" b="1" dirty="0"/>
              <a:t>）把预防生产事故的发生放在安全生产工作的首位。 </a:t>
            </a:r>
            <a:endParaRPr lang="zh-CN" altLang="en-US" sz="2800" b="1" dirty="0"/>
          </a:p>
          <a:p>
            <a:pPr>
              <a:buNone/>
            </a:pPr>
            <a:r>
              <a:rPr lang="zh-CN" altLang="en-US" sz="2800" b="1" dirty="0"/>
              <a:t>    （</a:t>
            </a:r>
            <a:r>
              <a:rPr lang="en-US" altLang="zh-CN" sz="2800" b="1" dirty="0"/>
              <a:t>4</a:t>
            </a:r>
            <a:r>
              <a:rPr lang="zh-CN" altLang="en-US" sz="2800" b="1" dirty="0"/>
              <a:t>）要依法追究生产事故责任人的责任。</a:t>
            </a:r>
            <a:endParaRPr lang="zh-CN" altLang="en-US" sz="2800" b="1" dirty="0"/>
          </a:p>
          <a:p>
            <a:pPr eaLnBrk="1" hangingPunct="1">
              <a:buNone/>
            </a:pPr>
            <a:endParaRPr lang="zh-CN" altLang="en-US" sz="2600" b="1" dirty="0">
              <a:solidFill>
                <a:srgbClr val="0070C0"/>
              </a:solidFill>
            </a:endParaRPr>
          </a:p>
          <a:p>
            <a:pPr eaLnBrk="1" hangingPunct="1">
              <a:buNone/>
            </a:pPr>
            <a:endParaRPr lang="zh-CN" altLang="en-US" sz="2600" b="1" dirty="0"/>
          </a:p>
        </p:txBody>
      </p:sp>
    </p:spTree>
  </p:cSld>
  <p:clrMapOvr>
    <a:masterClrMapping/>
  </p:clrMapOvr>
  <p:transition/>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56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556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5568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5568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800" b="1" dirty="0">
                <a:solidFill>
                  <a:srgbClr val="C00000"/>
                </a:solidFill>
              </a:rPr>
              <a:t>（九）班组定置管理 </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1</a:t>
            </a:r>
            <a:r>
              <a:rPr lang="zh-CN" altLang="en-US" sz="2800" dirty="0">
                <a:solidFill>
                  <a:srgbClr val="C00000"/>
                </a:solidFill>
              </a:rPr>
              <a:t>、工作场所、办公场所</a:t>
            </a:r>
            <a:r>
              <a:rPr lang="en-US" altLang="zh-CN" sz="2800" dirty="0">
                <a:solidFill>
                  <a:srgbClr val="C00000"/>
                </a:solidFill>
              </a:rPr>
              <a:t>(</a:t>
            </a:r>
            <a:r>
              <a:rPr lang="zh-CN" altLang="en-US" sz="2800" dirty="0">
                <a:solidFill>
                  <a:srgbClr val="C00000"/>
                </a:solidFill>
              </a:rPr>
              <a:t>班房</a:t>
            </a:r>
            <a:r>
              <a:rPr lang="en-US" altLang="zh-CN" sz="2800" dirty="0">
                <a:solidFill>
                  <a:srgbClr val="C00000"/>
                </a:solidFill>
              </a:rPr>
              <a:t>)</a:t>
            </a:r>
            <a:r>
              <a:rPr lang="zh-CN" altLang="en-US" sz="2800" dirty="0">
                <a:solidFill>
                  <a:srgbClr val="C00000"/>
                </a:solidFill>
              </a:rPr>
              <a:t>以及值班室、交接班室、休息室等应实行定置管理，所有设施、物品保管整齐有序，严格按定置摆放。</a:t>
            </a:r>
            <a:r>
              <a:rPr lang="en-US" altLang="zh-CN" sz="2800" dirty="0">
                <a:solidFill>
                  <a:srgbClr val="C00000"/>
                </a:solidFill>
              </a:rPr>
              <a:t> </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2</a:t>
            </a:r>
            <a:r>
              <a:rPr lang="zh-CN" altLang="en-US" sz="2800" dirty="0">
                <a:solidFill>
                  <a:srgbClr val="C00000"/>
                </a:solidFill>
              </a:rPr>
              <a:t>、上述场所应在明显处悬挂定置图。</a:t>
            </a:r>
            <a:r>
              <a:rPr lang="en-US" altLang="zh-CN" sz="2800" dirty="0">
                <a:solidFill>
                  <a:srgbClr val="C00000"/>
                </a:solidFill>
              </a:rPr>
              <a:t> </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3</a:t>
            </a:r>
            <a:r>
              <a:rPr lang="zh-CN" altLang="en-US" sz="2800" dirty="0">
                <a:solidFill>
                  <a:srgbClr val="C00000"/>
                </a:solidFill>
              </a:rPr>
              <a:t>、开展“</a:t>
            </a:r>
            <a:r>
              <a:rPr lang="en-US" altLang="zh-CN" sz="2800" dirty="0">
                <a:solidFill>
                  <a:srgbClr val="C00000"/>
                </a:solidFill>
              </a:rPr>
              <a:t>8S”</a:t>
            </a:r>
            <a:r>
              <a:rPr lang="zh-CN" altLang="en-US" sz="2800" dirty="0">
                <a:solidFill>
                  <a:srgbClr val="C00000"/>
                </a:solidFill>
              </a:rPr>
              <a:t>活动，保持办公场所及检修间、试验室等场所清洁有序，室内达到“五净”</a:t>
            </a:r>
            <a:r>
              <a:rPr lang="en-US" altLang="zh-CN" sz="2800" dirty="0">
                <a:solidFill>
                  <a:srgbClr val="C00000"/>
                </a:solidFill>
              </a:rPr>
              <a:t>(</a:t>
            </a:r>
            <a:r>
              <a:rPr lang="zh-CN" altLang="en-US" sz="2800" dirty="0">
                <a:solidFill>
                  <a:srgbClr val="C00000"/>
                </a:solidFill>
              </a:rPr>
              <a:t>门窗干净、桌椅干净、地面干净、箱柜干净、墙壁干净</a:t>
            </a:r>
            <a:r>
              <a:rPr lang="en-US" altLang="zh-CN" sz="2800" dirty="0">
                <a:solidFill>
                  <a:srgbClr val="C00000"/>
                </a:solidFill>
              </a:rPr>
              <a:t>)</a:t>
            </a:r>
            <a:r>
              <a:rPr lang="zh-CN" altLang="en-US" sz="2800" dirty="0">
                <a:solidFill>
                  <a:srgbClr val="C00000"/>
                </a:solidFill>
              </a:rPr>
              <a:t>，“五整齐”</a:t>
            </a:r>
            <a:r>
              <a:rPr lang="en-US" altLang="zh-CN" sz="2800" dirty="0">
                <a:solidFill>
                  <a:srgbClr val="C00000"/>
                </a:solidFill>
              </a:rPr>
              <a:t>(</a:t>
            </a:r>
            <a:r>
              <a:rPr lang="zh-CN" altLang="en-US" sz="2800" dirty="0">
                <a:solidFill>
                  <a:srgbClr val="C00000"/>
                </a:solidFill>
              </a:rPr>
              <a:t>桌椅整齐、箱柜整齐、桌面用品整齐、上墙图表整齐、柜桌内物品整齐</a:t>
            </a:r>
            <a:r>
              <a:rPr lang="en-US" altLang="zh-CN" sz="2800" dirty="0">
                <a:solidFill>
                  <a:srgbClr val="C00000"/>
                </a:solidFill>
              </a:rPr>
              <a:t>)</a:t>
            </a:r>
            <a:r>
              <a:rPr lang="zh-CN" altLang="en-US" sz="2800" dirty="0">
                <a:solidFill>
                  <a:srgbClr val="C00000"/>
                </a:solidFill>
              </a:rPr>
              <a:t>。门窗、桌椅箱柜无损坏。</a:t>
            </a:r>
            <a:r>
              <a:rPr lang="en-US" altLang="zh-CN" sz="2800" dirty="0">
                <a:solidFill>
                  <a:srgbClr val="C00000"/>
                </a:solidFill>
              </a:rPr>
              <a:t> </a:t>
            </a:r>
            <a:endParaRPr lang="zh-CN" altLang="en-US" sz="2800" dirty="0">
              <a:solidFill>
                <a:srgbClr val="C00000"/>
              </a:solidFill>
            </a:endParaRPr>
          </a:p>
        </p:txBody>
      </p:sp>
    </p:spTree>
  </p:cSld>
  <p:clrMapOvr>
    <a:masterClrMapping/>
  </p:clrMapOvr>
  <p:transition/>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67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567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5670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5670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（十）规程制度管理</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、生产班组应配置现行有效的国家相关法律法规文件、集团公司和本企业颁发的相关管理制度、企业标准等文件资料，包括：</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电业安全工作规程；</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管辖设备必要的行业标准及导则；</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现场运行规程、系统图册；</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“两票三制”管理制度；</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标准工作票、标准操作票；</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(6)</a:t>
            </a:r>
            <a:r>
              <a:rPr lang="zh-CN" altLang="en-US" sz="2400" dirty="0">
                <a:solidFill>
                  <a:srgbClr val="002060"/>
                </a:solidFill>
              </a:rPr>
              <a:t>电力生产设备的管理制度；</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(7)</a:t>
            </a:r>
            <a:r>
              <a:rPr lang="zh-CN" altLang="en-US" sz="2400" dirty="0">
                <a:solidFill>
                  <a:srgbClr val="002060"/>
                </a:solidFill>
              </a:rPr>
              <a:t>设备缺陷管理制度；</a:t>
            </a:r>
            <a:endParaRPr lang="zh-CN" altLang="en-US" sz="2400" dirty="0">
              <a:solidFill>
                <a:srgbClr val="002060"/>
              </a:solidFill>
            </a:endParaRPr>
          </a:p>
        </p:txBody>
      </p:sp>
    </p:spTree>
  </p:cSld>
  <p:clrMapOvr>
    <a:masterClrMapping/>
  </p:clrMapOvr>
  <p:transition/>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77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577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5773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5773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400" dirty="0">
                <a:solidFill>
                  <a:srgbClr val="002060"/>
                </a:solidFill>
              </a:rPr>
              <a:t>(8)</a:t>
            </a:r>
            <a:r>
              <a:rPr lang="zh-CN" altLang="en-US" sz="2400" dirty="0">
                <a:solidFill>
                  <a:srgbClr val="002060"/>
                </a:solidFill>
              </a:rPr>
              <a:t>设备检修规程、管理制度；</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(9)</a:t>
            </a:r>
            <a:r>
              <a:rPr lang="zh-CN" altLang="en-US" sz="2400" dirty="0">
                <a:solidFill>
                  <a:srgbClr val="002060"/>
                </a:solidFill>
              </a:rPr>
              <a:t>检修作业文件包或检修作业指导书；</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(10)</a:t>
            </a:r>
            <a:r>
              <a:rPr lang="zh-CN" altLang="en-US" sz="2400" dirty="0">
                <a:solidFill>
                  <a:srgbClr val="002060"/>
                </a:solidFill>
              </a:rPr>
              <a:t>设备检修标准隔离措施；</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(11)</a:t>
            </a:r>
            <a:r>
              <a:rPr lang="zh-CN" altLang="en-US" sz="2400" dirty="0">
                <a:solidFill>
                  <a:srgbClr val="002060"/>
                </a:solidFill>
              </a:rPr>
              <a:t>主辅设备的工艺规程和质量标准或检修修工序工艺卡；</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(12)</a:t>
            </a:r>
            <a:r>
              <a:rPr lang="zh-CN" altLang="en-US" sz="2400" dirty="0">
                <a:solidFill>
                  <a:srgbClr val="002060"/>
                </a:solidFill>
              </a:rPr>
              <a:t>机组大小修、工程项目的施工组织方案和安全施工措施。</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、生产班组应根据本企业每年公布现行有效的安全生产规程制度清单，列出本班组、各专业、各岗位现时执行的规程制度一览表，并根据修订情况及时更新、增删目录。</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、班组应制订适合的管理制度，其中包括以下制度：</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岗位职责制度：</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班组安全生产责任制度：</a:t>
            </a:r>
            <a:endParaRPr lang="zh-CN" altLang="en-US" sz="2400" dirty="0">
              <a:solidFill>
                <a:srgbClr val="002060"/>
              </a:solidFill>
            </a:endParaRPr>
          </a:p>
          <a:p>
            <a:pPr>
              <a:buNone/>
            </a:pPr>
            <a:r>
              <a:rPr lang="zh-CN" altLang="en-US" sz="2400" dirty="0">
                <a:solidFill>
                  <a:srgbClr val="002060"/>
                </a:solidFill>
              </a:rPr>
              <a:t>      </a:t>
            </a:r>
            <a:endParaRPr lang="zh-CN" altLang="en-US" sz="2400" dirty="0">
              <a:solidFill>
                <a:srgbClr val="002060"/>
              </a:solidFill>
            </a:endParaRPr>
          </a:p>
        </p:txBody>
      </p:sp>
    </p:spTree>
  </p:cSld>
  <p:clrMapOvr>
    <a:masterClrMapping/>
  </p:clrMapOvr>
  <p:transition/>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87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587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5875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5875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班组生产技术管理制度：</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班组经济考核分配制度：</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班组设备管理制度</a:t>
            </a:r>
            <a:r>
              <a:rPr lang="en-US" altLang="zh-CN" sz="2400" dirty="0">
                <a:solidFill>
                  <a:srgbClr val="002060"/>
                </a:solidFill>
              </a:rPr>
              <a:t>(</a:t>
            </a:r>
            <a:r>
              <a:rPr lang="zh-CN" altLang="en-US" sz="2400" dirty="0">
                <a:solidFill>
                  <a:srgbClr val="002060"/>
                </a:solidFill>
              </a:rPr>
              <a:t>台账、设备分工、检修验收、设备缺陷、操作监护、定期检查和维护、技术资料管理等</a:t>
            </a:r>
            <a:r>
              <a:rPr lang="en-US" altLang="zh-CN" sz="2400" dirty="0">
                <a:solidFill>
                  <a:srgbClr val="002060"/>
                </a:solidFill>
              </a:rPr>
              <a:t>)</a:t>
            </a:r>
            <a:r>
              <a:rPr lang="zh-CN" altLang="en-US" sz="2400" dirty="0">
                <a:solidFill>
                  <a:srgbClr val="002060"/>
                </a:solidFill>
              </a:rPr>
              <a:t>；</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(6)</a:t>
            </a:r>
            <a:r>
              <a:rPr lang="zh-CN" altLang="en-US" sz="2400" dirty="0">
                <a:solidFill>
                  <a:srgbClr val="002060"/>
                </a:solidFill>
              </a:rPr>
              <a:t>班组工器具维护保养管理制度；</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(7)</a:t>
            </a:r>
            <a:r>
              <a:rPr lang="zh-CN" altLang="en-US" sz="2400" dirty="0">
                <a:solidFill>
                  <a:srgbClr val="002060"/>
                </a:solidFill>
              </a:rPr>
              <a:t>现场文明生产实施细则</a:t>
            </a:r>
            <a:r>
              <a:rPr lang="en-US" altLang="zh-CN" sz="2400" dirty="0">
                <a:solidFill>
                  <a:srgbClr val="002060"/>
                </a:solidFill>
              </a:rPr>
              <a:t>(</a:t>
            </a:r>
            <a:r>
              <a:rPr lang="zh-CN" altLang="en-US" sz="2400" dirty="0">
                <a:solidFill>
                  <a:srgbClr val="002060"/>
                </a:solidFill>
              </a:rPr>
              <a:t>集控室及现场管理制度、班房及设备卫生定期清扫、“</a:t>
            </a:r>
            <a:r>
              <a:rPr lang="en-US" altLang="zh-CN" sz="2400" dirty="0">
                <a:solidFill>
                  <a:srgbClr val="002060"/>
                </a:solidFill>
              </a:rPr>
              <a:t>8S</a:t>
            </a:r>
            <a:r>
              <a:rPr lang="zh-CN" altLang="en-US" sz="2400" dirty="0">
                <a:solidFill>
                  <a:srgbClr val="002060"/>
                </a:solidFill>
              </a:rPr>
              <a:t>”和定置管理</a:t>
            </a:r>
            <a:r>
              <a:rPr lang="en-US" altLang="zh-CN" sz="2400" dirty="0">
                <a:solidFill>
                  <a:srgbClr val="002060"/>
                </a:solidFill>
              </a:rPr>
              <a:t>)</a:t>
            </a:r>
            <a:r>
              <a:rPr lang="zh-CN" altLang="en-US" sz="2400" dirty="0">
                <a:solidFill>
                  <a:srgbClr val="002060"/>
                </a:solidFill>
              </a:rPr>
              <a:t>；</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(8)</a:t>
            </a:r>
            <a:r>
              <a:rPr lang="zh-CN" altLang="en-US" sz="2400" dirty="0">
                <a:solidFill>
                  <a:srgbClr val="002060"/>
                </a:solidFill>
              </a:rPr>
              <a:t>交接班制度；</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(9)</a:t>
            </a:r>
            <a:r>
              <a:rPr lang="zh-CN" altLang="en-US" sz="2400" dirty="0">
                <a:solidFill>
                  <a:srgbClr val="002060"/>
                </a:solidFill>
              </a:rPr>
              <a:t>班组考勤管理规定；</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(10)</a:t>
            </a:r>
            <a:r>
              <a:rPr lang="zh-CN" altLang="en-US" sz="2400" dirty="0">
                <a:solidFill>
                  <a:srgbClr val="002060"/>
                </a:solidFill>
              </a:rPr>
              <a:t>班组岗位培训制度。</a:t>
            </a:r>
            <a:endParaRPr lang="zh-CN" altLang="en-US" sz="2400" dirty="0">
              <a:solidFill>
                <a:srgbClr val="002060"/>
              </a:solidFill>
            </a:endParaRPr>
          </a:p>
        </p:txBody>
      </p:sp>
    </p:spTree>
  </p:cSld>
  <p:clrMapOvr>
    <a:masterClrMapping/>
  </p:clrMapOvr>
  <p:transition/>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97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597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5978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5978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C00000"/>
                </a:solidFill>
              </a:rPr>
              <a:t>五、怎样搞好班组安全日活动</a:t>
            </a:r>
            <a:endParaRPr lang="zh-CN" altLang="en-US" sz="2400" b="1" dirty="0">
              <a:solidFill>
                <a:srgbClr val="C00000"/>
              </a:solidFill>
            </a:endParaRPr>
          </a:p>
          <a:p>
            <a:pPr>
              <a:buNone/>
            </a:pPr>
            <a:r>
              <a:rPr lang="zh-CN" altLang="en-US" sz="2400" dirty="0">
                <a:solidFill>
                  <a:srgbClr val="C00000"/>
                </a:solidFill>
              </a:rPr>
              <a:t>       安全日是班组安全活动的基本方式，是班组安全建设的重要内容。坚持开展定期的安全日活动，是为加强班组人员安全教育，而开展的一项长期性工作。安全日活动也是企业安全管理的主要内容之一，是巩固和加强企业安全基础的重要一环，为此，要坚持开展好每周的安全日活动。所以各生产单位必须认真抓好安全日活动，使安全日活动做到制度化、规范化、经常化。</a:t>
            </a:r>
            <a:endParaRPr lang="zh-CN" altLang="en-US" sz="2400" dirty="0">
              <a:solidFill>
                <a:srgbClr val="C00000"/>
              </a:solidFill>
            </a:endParaRPr>
          </a:p>
          <a:p>
            <a:pPr>
              <a:buNone/>
            </a:pPr>
            <a:r>
              <a:rPr lang="zh-CN" altLang="en-US" sz="2400" b="1" dirty="0">
                <a:solidFill>
                  <a:srgbClr val="C00000"/>
                </a:solidFill>
              </a:rPr>
              <a:t>       （一）班组安全日活动的基本要求</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、开展班组安全日活动是企业保证安全生产的行之有效的方法之一，是夯实安全基础的有力保障。各检修维护</a:t>
            </a:r>
            <a:r>
              <a:rPr lang="zh-CN" altLang="en-US" sz="2400" dirty="0">
                <a:solidFill>
                  <a:srgbClr val="C00000"/>
                </a:solidFill>
              </a:rPr>
              <a:t>班组应坚持开展每周四下午两小时的安全活动，运行班组也应坚持每一轮值学习班上午进行安全日活动，安全日活动时间不能少于两小时。</a:t>
            </a:r>
            <a:endParaRPr lang="zh-CN" altLang="en-US" sz="2400" dirty="0">
              <a:solidFill>
                <a:srgbClr val="C00000"/>
              </a:solidFill>
            </a:endParaRPr>
          </a:p>
        </p:txBody>
      </p:sp>
    </p:spTree>
  </p:cSld>
  <p:clrMapOvr>
    <a:masterClrMapping/>
  </p:clrMapOvr>
  <p:transition/>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608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6080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6080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C00000"/>
                </a:solidFill>
              </a:rPr>
              <a:t>2</a:t>
            </a:r>
            <a:r>
              <a:rPr lang="zh-CN" altLang="en-US" sz="2400" dirty="0">
                <a:solidFill>
                  <a:srgbClr val="C00000"/>
                </a:solidFill>
              </a:rPr>
              <a:t>、</a:t>
            </a:r>
            <a:r>
              <a:rPr lang="zh-CN" altLang="en-US" sz="2400" b="1" dirty="0">
                <a:solidFill>
                  <a:srgbClr val="C00000"/>
                </a:solidFill>
              </a:rPr>
              <a:t>安全日活动时间不得随意占用</a:t>
            </a:r>
            <a:r>
              <a:rPr lang="zh-CN" altLang="en-US" sz="2400" dirty="0">
                <a:solidFill>
                  <a:srgbClr val="C00000"/>
                </a:solidFill>
              </a:rPr>
              <a:t>。除特殊情况本部门的班组不能按时进行活动时，应取得公司分管领导或安全总监同意变更时间；某一班组因现场生产工作的需要不能按时进行活动，应经部门主要领导或安全员同意变更活动时间，但事后必须补课。机组检修作业时，安全日活动应在上午出工前或当天收工后进行。</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a:t>
            </a:r>
            <a:r>
              <a:rPr lang="zh-CN" altLang="en-US" sz="2400" b="1" dirty="0">
                <a:solidFill>
                  <a:srgbClr val="C00000"/>
                </a:solidFill>
              </a:rPr>
              <a:t>安全日活动应以班组为主组织进行</a:t>
            </a:r>
            <a:r>
              <a:rPr lang="zh-CN" altLang="en-US" sz="2400" dirty="0">
                <a:solidFill>
                  <a:srgbClr val="C00000"/>
                </a:solidFill>
              </a:rPr>
              <a:t>，也可由部门统一组织专题安全教育活动。安全日活动由班长主持，班组安全员负责做好记录；生产部门的领导、安全员要根据厂安全日活动的主题，结合本单位实际对周安全日活动进行具体安排确定活动内容。</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a:t>
            </a:r>
            <a:r>
              <a:rPr lang="zh-CN" altLang="en-US" sz="2400" b="1" dirty="0">
                <a:solidFill>
                  <a:srgbClr val="C00000"/>
                </a:solidFill>
              </a:rPr>
              <a:t>班组安全日活动要有针对性</a:t>
            </a:r>
            <a:r>
              <a:rPr lang="zh-CN" altLang="en-US" sz="2400" dirty="0">
                <a:solidFill>
                  <a:srgbClr val="C00000"/>
                </a:solidFill>
              </a:rPr>
              <a:t>。活动前必须有计划、有重点，要创造条件让每个成员都能参与讨论，发言中要结合自身实际，真正把自己融入到活动中去。通过安全活动使班员的安全意识得到强化，安全技能得到加强，使班组的安全管理水平得到提高。</a:t>
            </a:r>
            <a:endParaRPr lang="zh-CN" altLang="en-US" sz="2400" dirty="0">
              <a:solidFill>
                <a:srgbClr val="C00000"/>
              </a:solidFill>
            </a:endParaRPr>
          </a:p>
        </p:txBody>
      </p:sp>
    </p:spTree>
  </p:cSld>
  <p:clrMapOvr>
    <a:masterClrMapping/>
  </p:clrMapOvr>
  <p:transition/>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18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618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6182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6182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800" dirty="0"/>
              <a:t>       </a:t>
            </a:r>
            <a:r>
              <a:rPr lang="en-US" altLang="zh-CN" sz="2800" dirty="0">
                <a:solidFill>
                  <a:srgbClr val="C00000"/>
                </a:solidFill>
              </a:rPr>
              <a:t>5</a:t>
            </a:r>
            <a:r>
              <a:rPr lang="zh-CN" altLang="en-US" sz="2800" dirty="0">
                <a:solidFill>
                  <a:srgbClr val="C00000"/>
                </a:solidFill>
              </a:rPr>
              <a:t>、为使班组安全日活动真正收到实效，各生产单位的领导和管理人员必须参加每周安全日活动，作为包班干部与班员一起进行安全日活动的学习和讨论，包班管理人员每次参加班组安全日活动后，要及时在班组安全台帐上签字。对安全日活动中存在问题或不足，包班干部应会同班长、安全员进行研究及时改进，并制定搞好安全日活动的对策措施。</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6</a:t>
            </a:r>
            <a:r>
              <a:rPr lang="zh-CN" altLang="en-US" sz="2800" dirty="0">
                <a:solidFill>
                  <a:srgbClr val="C00000"/>
                </a:solidFill>
              </a:rPr>
              <a:t>、“安全日”活动结束前，应留一定时间，用来征求员工对安全工作的意见，班长及包班干部对大家提出相关问题给于明确的答复（解释），以便“安全日”活动取得比较满意的效果。</a:t>
            </a:r>
            <a:endParaRPr lang="zh-CN" altLang="en-US" sz="2800" dirty="0">
              <a:solidFill>
                <a:srgbClr val="C00000"/>
              </a:solidFill>
            </a:endParaRPr>
          </a:p>
        </p:txBody>
      </p:sp>
    </p:spTree>
  </p:cSld>
  <p:clrMapOvr>
    <a:masterClrMapping/>
  </p:clrMapOvr>
  <p:transition/>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28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628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6285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6285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002060"/>
                </a:solidFill>
              </a:rPr>
              <a:t>（二）班组安全日活动的方式方法</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、安全日活动要形式多样、注重实效。可以采用观看安全展览、安全录象片或到安全教育室进行专题教育；以及采用座谈会、演讲及写安全心得体会外，还要组织培训讲课等多种形式。</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动员班组人员积极参与主持安全日活动。班组安全日活动也可由班长组织，让班组人员轮流主持安全日活动，班员在主持安全日活动以前，要开动脑筋、认真思考、征求其他班员的意见，并准备好活动内容，这样可以集思广益搞好安全日活动，使班组安全日活动收到实效。</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突出专业特点进行安全日活动。班组要针对专业特点，在安全日活动中分析本专业工作中可能出现的危险点、危险源，讨论制定消除危险因素和控制措施，达到超前管理，真正使安全日活动在生产活动中起到作用。</a:t>
            </a:r>
            <a:endParaRPr lang="zh-CN" altLang="en-US" sz="2400" dirty="0">
              <a:solidFill>
                <a:srgbClr val="002060"/>
              </a:solidFill>
            </a:endParaRPr>
          </a:p>
          <a:p>
            <a:endParaRPr lang="zh-CN" altLang="en-US" sz="2400" dirty="0"/>
          </a:p>
        </p:txBody>
      </p:sp>
    </p:spTree>
  </p:cSld>
  <p:clrMapOvr>
    <a:masterClrMapping/>
  </p:clrMapOvr>
  <p:transition/>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38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638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6387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6387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t>4</a:t>
            </a:r>
            <a:r>
              <a:rPr lang="zh-CN" altLang="en-US" sz="2400" dirty="0"/>
              <a:t>、结合生产实际在现场开展班组安全日活动。组织全班人员开展自我安全检查活动，或到现场参加安全生产的实践活动。</a:t>
            </a:r>
            <a:endParaRPr lang="zh-CN" altLang="en-US" sz="2400" dirty="0"/>
          </a:p>
          <a:p>
            <a:pPr>
              <a:buNone/>
            </a:pPr>
            <a:r>
              <a:rPr lang="zh-CN" altLang="en-US" sz="2400" dirty="0"/>
              <a:t>       </a:t>
            </a:r>
            <a:r>
              <a:rPr lang="en-US" altLang="zh-CN" sz="2400" dirty="0"/>
              <a:t>5</a:t>
            </a:r>
            <a:r>
              <a:rPr lang="zh-CN" altLang="en-US" sz="2400" dirty="0"/>
              <a:t>、班长要与每位员工签定“四不伤害”保证书，应让每一位班组成员明确自己的安全责任和制定实现“四不伤害”的控制措施；并在安全日活动中不定期的进行检查落实情况。</a:t>
            </a:r>
            <a:endParaRPr lang="en-US" altLang="zh-CN" sz="2400" dirty="0"/>
          </a:p>
          <a:p>
            <a:pPr>
              <a:buNone/>
            </a:pPr>
            <a:r>
              <a:rPr lang="zh-CN" altLang="en-US" sz="2400" dirty="0"/>
              <a:t>       </a:t>
            </a:r>
            <a:r>
              <a:rPr lang="en-US" altLang="zh-CN" sz="2400" dirty="0"/>
              <a:t>6</a:t>
            </a:r>
            <a:r>
              <a:rPr lang="zh-CN" altLang="en-US" sz="2400" dirty="0"/>
              <a:t>、“安全日”活动要有充分准备，活动前准备好上周（月）的安全工作总结，班长在平时要注重对生产骨干的培养，提高他们的安全知识和意识，在“安全日”活动前提示骨干带头发言。</a:t>
            </a:r>
            <a:endParaRPr lang="zh-CN" altLang="en-US" sz="2400" dirty="0"/>
          </a:p>
          <a:p>
            <a:pPr>
              <a:buNone/>
            </a:pPr>
            <a:r>
              <a:rPr lang="zh-CN" altLang="en-US" sz="2400" dirty="0"/>
              <a:t>       </a:t>
            </a:r>
            <a:r>
              <a:rPr lang="en-US" altLang="zh-CN" sz="2400" dirty="0"/>
              <a:t>7</a:t>
            </a:r>
            <a:r>
              <a:rPr lang="zh-CN" altLang="en-US" sz="2400" dirty="0"/>
              <a:t>、班组安全日活动也可以采用“请进来、走出去”的方法。组织本班组成员参加其他班组的安全日活动，学习他们的先进经验，从中达到启发和教育；也可以请其他班组人员参加本班组的安全日活动，帮助排查和分析本班组的不安全情况。</a:t>
            </a:r>
            <a:endParaRPr lang="zh-CN" altLang="en-US" sz="2400" dirty="0"/>
          </a:p>
        </p:txBody>
      </p:sp>
    </p:spTree>
  </p:cSld>
  <p:clrMapOvr>
    <a:masterClrMapping/>
  </p:clrMapOvr>
  <p:transition/>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48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648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6490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6490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（三）班组安全日活动的主要内容</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1</a:t>
            </a:r>
            <a:r>
              <a:rPr lang="zh-CN" altLang="en-US" sz="2400" b="1" dirty="0">
                <a:solidFill>
                  <a:srgbClr val="C00000"/>
                </a:solidFill>
              </a:rPr>
              <a:t>、安全日活动内容的安排要具体</a:t>
            </a:r>
            <a:r>
              <a:rPr lang="zh-CN" altLang="en-US" sz="2400" dirty="0">
                <a:solidFill>
                  <a:srgbClr val="C00000"/>
                </a:solidFill>
              </a:rPr>
              <a:t>。部门领导、安全员要根据厂部下发安全日活动主题，结合本单位实际对班组安全日活动内容进行具体安排。安全日活动内容一般为每月第一周为总结上月本班安全情况，本月最后一周为对班组的安全管理和现场所辖设备及安全设施进行检查；月中其它周安全日活动内容为学习讨论或进行培训教育等。</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、班组安全日活动内容主要包括以下八个方面：</a:t>
            </a:r>
            <a:endParaRPr lang="zh-CN" altLang="en-US" sz="2400" dirty="0">
              <a:solidFill>
                <a:srgbClr val="C00000"/>
              </a:solidFill>
            </a:endParaRPr>
          </a:p>
          <a:p>
            <a:pPr>
              <a:buNone/>
            </a:pPr>
            <a:r>
              <a:rPr lang="zh-CN" altLang="en-US" sz="2400" dirty="0">
                <a:solidFill>
                  <a:srgbClr val="C00000"/>
                </a:solidFill>
              </a:rPr>
              <a:t>       ⑴对厂安全生产例会及本部门安全例会精神认真组织学习贯彻开展讨论，做到班组内人人皆知。</a:t>
            </a:r>
            <a:endParaRPr lang="zh-CN" altLang="en-US" sz="2400" dirty="0">
              <a:solidFill>
                <a:srgbClr val="C00000"/>
              </a:solidFill>
            </a:endParaRPr>
          </a:p>
          <a:p>
            <a:pPr>
              <a:buNone/>
            </a:pPr>
            <a:r>
              <a:rPr lang="zh-CN" altLang="en-US" sz="2400" dirty="0">
                <a:solidFill>
                  <a:srgbClr val="C00000"/>
                </a:solidFill>
              </a:rPr>
              <a:t>       ⑵</a:t>
            </a:r>
            <a:r>
              <a:rPr lang="zh-CN" altLang="en-US" sz="2400" dirty="0">
                <a:solidFill>
                  <a:srgbClr val="C00000"/>
                </a:solidFill>
              </a:rPr>
              <a:t>学习讨论上级和本厂安全通报、安全文件，吸取外单位的事故教训和安全生产经验。</a:t>
            </a:r>
            <a:endParaRPr lang="zh-CN" altLang="en-US" sz="2400" dirty="0">
              <a:solidFill>
                <a:srgbClr val="C00000"/>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512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51204"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51205" name="Rectangle 3"/>
          <p:cNvSpPr>
            <a:spLocks noGrp="1"/>
          </p:cNvSpPr>
          <p:nvPr>
            <p:ph type="body" idx="4294967295"/>
          </p:nvPr>
        </p:nvSpPr>
        <p:spPr>
          <a:xfrm>
            <a:off x="1524000" y="1714500"/>
            <a:ext cx="8929688" cy="4572000"/>
          </a:xfrm>
          <a:ln/>
        </p:spPr>
        <p:txBody>
          <a:bodyPr vert="horz" wrap="square" anchor="t" anchorCtr="0"/>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、什么是新的安全生产方针。</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《安全生产法》</a:t>
            </a:r>
            <a:r>
              <a:rPr lang="zh-CN" altLang="en-US" sz="2400" dirty="0">
                <a:solidFill>
                  <a:srgbClr val="C00000"/>
                </a:solidFill>
              </a:rPr>
              <a:t>在总结我国安全生产管理经验的基础上，将“安全第一、预防为主”规定为安全生产工作的基本方针。在党的十六届五中全会上，党和国家坚持以科学发展为指导，从经济和社会发展的全局出发，不断深化对安全生产规律认识，提出了“安全第一、预防为主、综合治理”的安全生产方针。</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⑴“安全第一”</a:t>
            </a:r>
            <a:r>
              <a:rPr lang="zh-CN" altLang="en-US" sz="2400" dirty="0">
                <a:solidFill>
                  <a:srgbClr val="C00000"/>
                </a:solidFill>
              </a:rPr>
              <a:t>，就是在生产经营活动中，在处理保证安全与生产经营的关系上，要始终把安全放在首要位置，优先考虑从业人员和其他人员的人身安全，实行“安全优先”的原则。</a:t>
            </a:r>
            <a:endParaRPr lang="zh-CN" altLang="en-US" sz="2400" dirty="0">
              <a:solidFill>
                <a:srgbClr val="C00000"/>
              </a:solidFill>
            </a:endParaRPr>
          </a:p>
          <a:p>
            <a:pPr>
              <a:buNone/>
            </a:pPr>
            <a:r>
              <a:rPr lang="zh-CN" altLang="en-US" sz="2400" dirty="0">
                <a:solidFill>
                  <a:srgbClr val="C00000"/>
                </a:solidFill>
              </a:rPr>
              <a:t>      </a:t>
            </a:r>
            <a:r>
              <a:rPr lang="zh-CN" altLang="en-US" sz="2400" b="1" dirty="0">
                <a:solidFill>
                  <a:srgbClr val="C00000"/>
                </a:solidFill>
              </a:rPr>
              <a:t>⑵“预防为主”</a:t>
            </a:r>
            <a:r>
              <a:rPr lang="zh-CN" altLang="en-US" sz="2400" dirty="0">
                <a:solidFill>
                  <a:srgbClr val="C00000"/>
                </a:solidFill>
              </a:rPr>
              <a:t>，就是按照系统化、科学化的管理思想，按照事故发生的规律和特点，千方百计预防事故的发生，做到防患于未然，将事故消灭在萌芽状态。</a:t>
            </a:r>
            <a:endParaRPr lang="zh-CN" altLang="en-US" sz="2400" dirty="0">
              <a:solidFill>
                <a:srgbClr val="C00000"/>
              </a:solidFill>
            </a:endParaRPr>
          </a:p>
        </p:txBody>
      </p:sp>
    </p:spTree>
  </p:cSld>
  <p:clrMapOvr>
    <a:masterClrMapping/>
  </p:clrMapOvr>
  <p:transition/>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59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659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6592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65925"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a:t>       </a:t>
            </a:r>
            <a:r>
              <a:rPr lang="en-US" altLang="zh-CN" sz="2400">
                <a:solidFill>
                  <a:srgbClr val="C00000"/>
                </a:solidFill>
              </a:rPr>
              <a:t>⑶</a:t>
            </a:r>
            <a:r>
              <a:rPr lang="zh-CN" altLang="en-US" sz="2400">
                <a:solidFill>
                  <a:srgbClr val="C00000"/>
                </a:solidFill>
              </a:rPr>
              <a:t>总结分析一周的安全生产情况，对发生的不安全现象进行分析，摆违章、违制的危害，吸取教训、改进工作，提出下一周的安全工作打算和措施。</a:t>
            </a:r>
            <a:endParaRPr lang="zh-CN" altLang="en-US" sz="2400">
              <a:solidFill>
                <a:srgbClr val="C00000"/>
              </a:solidFill>
            </a:endParaRPr>
          </a:p>
          <a:p>
            <a:pPr>
              <a:buNone/>
            </a:pPr>
            <a:r>
              <a:rPr lang="zh-CN" altLang="en-US" sz="2400">
                <a:solidFill>
                  <a:srgbClr val="C00000"/>
                </a:solidFill>
              </a:rPr>
              <a:t>       </a:t>
            </a:r>
            <a:r>
              <a:rPr lang="en-US" altLang="zh-CN" sz="2400">
                <a:solidFill>
                  <a:srgbClr val="C00000"/>
                </a:solidFill>
              </a:rPr>
              <a:t>⑷</a:t>
            </a:r>
            <a:r>
              <a:rPr lang="zh-CN" altLang="en-US" sz="2400">
                <a:solidFill>
                  <a:srgbClr val="C00000"/>
                </a:solidFill>
              </a:rPr>
              <a:t>重温学习</a:t>
            </a:r>
            <a:r>
              <a:rPr lang="en-US" altLang="zh-CN" sz="2400">
                <a:solidFill>
                  <a:srgbClr val="C00000"/>
                </a:solidFill>
              </a:rPr>
              <a:t>《</a:t>
            </a:r>
            <a:r>
              <a:rPr lang="zh-CN" altLang="en-US" sz="2400">
                <a:solidFill>
                  <a:srgbClr val="C00000"/>
                </a:solidFill>
              </a:rPr>
              <a:t>安全工作规程</a:t>
            </a:r>
            <a:r>
              <a:rPr lang="en-US" altLang="zh-CN" sz="2400">
                <a:solidFill>
                  <a:srgbClr val="C00000"/>
                </a:solidFill>
              </a:rPr>
              <a:t>》</a:t>
            </a:r>
            <a:r>
              <a:rPr lang="zh-CN" altLang="en-US" sz="2400">
                <a:solidFill>
                  <a:srgbClr val="C00000"/>
                </a:solidFill>
              </a:rPr>
              <a:t>及“两票”制度，找出执行规程制度中存在的问题，提出进一步严格执行规程制度的具体办法。</a:t>
            </a:r>
            <a:endParaRPr lang="zh-CN" altLang="en-US" sz="2400">
              <a:solidFill>
                <a:srgbClr val="C00000"/>
              </a:solidFill>
            </a:endParaRPr>
          </a:p>
          <a:p>
            <a:pPr>
              <a:buNone/>
            </a:pPr>
            <a:r>
              <a:rPr lang="zh-CN" altLang="en-US" sz="2400">
                <a:solidFill>
                  <a:srgbClr val="C00000"/>
                </a:solidFill>
              </a:rPr>
              <a:t>       </a:t>
            </a:r>
            <a:r>
              <a:rPr lang="en-US" altLang="zh-CN" sz="2400">
                <a:solidFill>
                  <a:srgbClr val="C00000"/>
                </a:solidFill>
              </a:rPr>
              <a:t>⑸</a:t>
            </a:r>
            <a:r>
              <a:rPr lang="zh-CN" altLang="en-US" sz="2400">
                <a:solidFill>
                  <a:srgbClr val="C00000"/>
                </a:solidFill>
              </a:rPr>
              <a:t>总结、交流、推广安全先进经验，表扬安全生产好人好事。</a:t>
            </a:r>
            <a:endParaRPr lang="zh-CN" altLang="en-US" sz="2400">
              <a:solidFill>
                <a:srgbClr val="C00000"/>
              </a:solidFill>
            </a:endParaRPr>
          </a:p>
          <a:p>
            <a:pPr>
              <a:buNone/>
            </a:pPr>
            <a:r>
              <a:rPr lang="zh-CN" altLang="en-US" sz="2400">
                <a:solidFill>
                  <a:srgbClr val="C00000"/>
                </a:solidFill>
              </a:rPr>
              <a:t>       </a:t>
            </a:r>
            <a:r>
              <a:rPr lang="en-US" altLang="zh-CN" sz="2400">
                <a:solidFill>
                  <a:srgbClr val="C00000"/>
                </a:solidFill>
              </a:rPr>
              <a:t>⑹</a:t>
            </a:r>
            <a:r>
              <a:rPr lang="zh-CN" altLang="en-US" sz="2400">
                <a:solidFill>
                  <a:srgbClr val="C00000"/>
                </a:solidFill>
              </a:rPr>
              <a:t>开展危险点分析，是班组安全日活动的重要内容之一。以一项工作任务为一个专题，在班组安全日活动中发动全班讨论分析，找出此项工作的危险点并有针对性地提出预控措施。</a:t>
            </a:r>
            <a:endParaRPr lang="zh-CN" altLang="en-US" sz="2400">
              <a:solidFill>
                <a:srgbClr val="C00000"/>
              </a:solidFill>
            </a:endParaRPr>
          </a:p>
          <a:p>
            <a:pPr>
              <a:buNone/>
            </a:pPr>
            <a:r>
              <a:rPr lang="zh-CN" altLang="en-US" sz="2400">
                <a:solidFill>
                  <a:srgbClr val="C00000"/>
                </a:solidFill>
              </a:rPr>
              <a:t>       </a:t>
            </a:r>
            <a:r>
              <a:rPr lang="en-US" altLang="zh-CN" sz="2400">
                <a:solidFill>
                  <a:srgbClr val="C00000"/>
                </a:solidFill>
              </a:rPr>
              <a:t>⑺</a:t>
            </a:r>
            <a:r>
              <a:rPr lang="zh-CN" altLang="en-US" sz="2400">
                <a:solidFill>
                  <a:srgbClr val="C00000"/>
                </a:solidFill>
              </a:rPr>
              <a:t>为使班组实现无异常、未遂以上不安全事件的奋斗目标，在安全活动中班长要组织讨论制定班组“控制异常未遂”的措施。</a:t>
            </a:r>
            <a:endParaRPr lang="zh-CN" altLang="en-US" sz="2400">
              <a:solidFill>
                <a:srgbClr val="C00000"/>
              </a:solidFill>
            </a:endParaRPr>
          </a:p>
        </p:txBody>
      </p:sp>
    </p:spTree>
  </p:cSld>
  <p:clrMapOvr>
    <a:masterClrMapping/>
  </p:clrMapOvr>
  <p:transition/>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69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669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6694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6694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C00000"/>
                </a:solidFill>
              </a:rPr>
              <a:t>⑻参加部门组织的集体安全日活动，完成上级下达的其它安全活动任务。</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、安全日活动学习应注重动脑、动手能力的训练，与让全体人员学会本岗位各类急救措施、现场安全设施的规范设置，以及熟悉安全用具和消防设施、灭火器材的使用。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、在班组安全日活动中，让大家在本班范围内采用演讲、征文、写心得体会外，还要组织安全技术问答、安全知识竞赛、安全培训、事故预想、反事故演习和应急预案演练等。</a:t>
            </a:r>
            <a:endParaRPr lang="en-US" altLang="zh-CN" sz="2400" dirty="0">
              <a:solidFill>
                <a:srgbClr val="C00000"/>
              </a:solidFill>
            </a:endParaRPr>
          </a:p>
          <a:p>
            <a:pPr>
              <a:buNone/>
            </a:pPr>
            <a:r>
              <a:rPr lang="zh-CN" altLang="en-US" sz="2400" b="1" dirty="0"/>
              <a:t>     </a:t>
            </a:r>
            <a:r>
              <a:rPr lang="zh-CN" altLang="en-US" sz="2400" b="1" dirty="0">
                <a:solidFill>
                  <a:srgbClr val="002060"/>
                </a:solidFill>
              </a:rPr>
              <a:t>（四）搞好班组安全日活动的措施</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、部门主任要亲自抓并督促副职及管理人员一起包班参加安全活动。部门主任要在第二天厂早例会上简要汇报班组安全日活动情况，部门安全员每月初要将班组安全日活动情况专题汇报安监部。</a:t>
            </a:r>
            <a:endParaRPr lang="zh-CN" altLang="en-US" sz="2400" dirty="0">
              <a:solidFill>
                <a:srgbClr val="002060"/>
              </a:solidFill>
            </a:endParaRPr>
          </a:p>
        </p:txBody>
      </p:sp>
    </p:spTree>
  </p:cSld>
  <p:clrMapOvr>
    <a:masterClrMapping/>
  </p:clrMapOvr>
  <p:transition/>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79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679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6797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6797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班长首先要提高对安全日活动重要性认识，持之以恒抓好班组安全日活动，开动脑筋、思考问题，讲究工作方法和艺术，发扬民主不搞“一言堂”，让大家畅所欲言、人人参加讨论，使安全日活动充满民主气氛。</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、对出现不安全问题的员工要事前做好思想教育工作，帮助其在“安全日”时主动提高认识、谈体会、找原因、定对策，及通过其他员工一起参加讨论，做到共同接受教育、共同提高。</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、为了使对安全日活动真正收到实效。公司及生产部门领导和安监人员要检查班组安全日活动情况，要查阅班组安全日活动记录、签注意见；并参加安全日活动和大家一起讨论。</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各级生产领导要十分重视安全日活动中提出的安全建议和对策，要责成有关部门进行落实，提出对策措施和整改期限。生产部门安全员应督促有关人员或班组贯彻执行领导批示，并将落实情况登记在安全台帐上。</a:t>
            </a:r>
            <a:endParaRPr lang="zh-CN" altLang="en-US" sz="2400" dirty="0">
              <a:solidFill>
                <a:srgbClr val="002060"/>
              </a:solidFill>
            </a:endParaRPr>
          </a:p>
        </p:txBody>
      </p:sp>
    </p:spTree>
  </p:cSld>
  <p:clrMapOvr>
    <a:masterClrMapping/>
  </p:clrMapOvr>
  <p:transition/>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89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689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6899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6899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3200" dirty="0"/>
              <a:t>     </a:t>
            </a:r>
            <a:r>
              <a:rPr lang="en-US" altLang="zh-CN" sz="3200" dirty="0">
                <a:solidFill>
                  <a:srgbClr val="002060"/>
                </a:solidFill>
              </a:rPr>
              <a:t>6</a:t>
            </a:r>
            <a:r>
              <a:rPr lang="zh-CN" altLang="en-US" sz="3200" dirty="0">
                <a:solidFill>
                  <a:srgbClr val="002060"/>
                </a:solidFill>
              </a:rPr>
              <a:t>、认真做好安全日活动记录，是开展好班组安全日活动的重要环节。安全日活动完毕后班组安全员要立即进行登记。记录内容包括：时间、应到人数、实到人数、学习内容、发言讨论情况、教训和问题及改进措施等。</a:t>
            </a:r>
            <a:endParaRPr lang="zh-CN" altLang="en-US" sz="3200" dirty="0">
              <a:solidFill>
                <a:srgbClr val="002060"/>
              </a:solidFill>
            </a:endParaRPr>
          </a:p>
          <a:p>
            <a:pPr>
              <a:buNone/>
            </a:pPr>
            <a:r>
              <a:rPr lang="zh-CN" altLang="en-US" sz="3200" dirty="0">
                <a:solidFill>
                  <a:srgbClr val="002060"/>
                </a:solidFill>
              </a:rPr>
              <a:t>     </a:t>
            </a:r>
            <a:r>
              <a:rPr lang="en-US" altLang="zh-CN" sz="3200" dirty="0">
                <a:solidFill>
                  <a:srgbClr val="002060"/>
                </a:solidFill>
              </a:rPr>
              <a:t>7</a:t>
            </a:r>
            <a:r>
              <a:rPr lang="zh-CN" altLang="en-US" sz="3200" dirty="0">
                <a:solidFill>
                  <a:srgbClr val="002060"/>
                </a:solidFill>
              </a:rPr>
              <a:t>、班组安全日活动能否真正收到实效，是衡量部门领导政绩的重要依据之一，也是安全工作考评的主要内容；为此，班组安全日活动能否收到实效要与部门领导及包班人员的经济责任制考核挂勾，并加大奖惩力度。</a:t>
            </a:r>
            <a:endParaRPr lang="zh-CN" altLang="en-US" sz="3200" dirty="0">
              <a:solidFill>
                <a:srgbClr val="002060"/>
              </a:solidFill>
            </a:endParaRPr>
          </a:p>
          <a:p>
            <a:pPr>
              <a:buNone/>
            </a:pPr>
            <a:endParaRPr lang="en-US" altLang="zh-CN" sz="3200" dirty="0"/>
          </a:p>
          <a:p>
            <a:pPr>
              <a:buNone/>
            </a:pPr>
            <a:endParaRPr lang="en-US" altLang="zh-CN" sz="3200" dirty="0"/>
          </a:p>
          <a:p>
            <a:pPr>
              <a:buNone/>
            </a:pPr>
            <a:endParaRPr lang="zh-CN" altLang="en-US" sz="3200" dirty="0"/>
          </a:p>
        </p:txBody>
      </p:sp>
    </p:spTree>
  </p:cSld>
  <p:clrMapOvr>
    <a:masterClrMapping/>
  </p:clrMapOvr>
  <p:transition/>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00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700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7002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70021"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b="1" dirty="0">
                <a:solidFill>
                  <a:srgbClr val="C00000"/>
                </a:solidFill>
              </a:rPr>
              <a:t>      </a:t>
            </a:r>
            <a:r>
              <a:rPr lang="zh-CN" altLang="en-US" sz="2400" b="1" dirty="0">
                <a:solidFill>
                  <a:srgbClr val="C00000"/>
                </a:solidFill>
              </a:rPr>
              <a:t>六、认真搞好班组安全标准化，推行</a:t>
            </a:r>
            <a:r>
              <a:rPr lang="en-US" altLang="zh-CN" sz="2400" b="1" dirty="0">
                <a:solidFill>
                  <a:srgbClr val="C00000"/>
                </a:solidFill>
              </a:rPr>
              <a:t>8S</a:t>
            </a:r>
            <a:r>
              <a:rPr lang="zh-CN" altLang="en-US" sz="2400" b="1" dirty="0">
                <a:solidFill>
                  <a:srgbClr val="C00000"/>
                </a:solidFill>
              </a:rPr>
              <a:t>管理做到规范化</a:t>
            </a:r>
            <a:endParaRPr lang="zh-CN" altLang="en-US" sz="2400" dirty="0">
              <a:solidFill>
                <a:srgbClr val="C00000"/>
              </a:solidFill>
            </a:endParaRPr>
          </a:p>
          <a:p>
            <a:pPr>
              <a:buNone/>
            </a:pPr>
            <a:r>
              <a:rPr lang="en-US" altLang="zh-CN" sz="2400" b="1" dirty="0">
                <a:solidFill>
                  <a:srgbClr val="C00000"/>
                </a:solidFill>
              </a:rPr>
              <a:t>     </a:t>
            </a:r>
            <a:r>
              <a:rPr lang="zh-CN" altLang="en-US" sz="2400" b="1" dirty="0">
                <a:solidFill>
                  <a:srgbClr val="C00000"/>
                </a:solidFill>
              </a:rPr>
              <a:t>（一）</a:t>
            </a:r>
            <a:r>
              <a:rPr lang="en-US" altLang="zh-CN" sz="2400" b="1" dirty="0">
                <a:solidFill>
                  <a:srgbClr val="C00000"/>
                </a:solidFill>
              </a:rPr>
              <a:t>8S</a:t>
            </a:r>
            <a:r>
              <a:rPr lang="zh-CN" altLang="en-US" sz="2400" b="1" dirty="0">
                <a:solidFill>
                  <a:srgbClr val="C00000"/>
                </a:solidFill>
              </a:rPr>
              <a:t>管理概述</a:t>
            </a:r>
            <a:endParaRPr lang="zh-CN" altLang="en-US" sz="2400" dirty="0">
              <a:solidFill>
                <a:srgbClr val="C00000"/>
              </a:solidFill>
            </a:endParaRPr>
          </a:p>
          <a:p>
            <a:pPr>
              <a:buNone/>
            </a:pPr>
            <a:r>
              <a:rPr lang="en-US" altLang="zh-CN" sz="2400" dirty="0">
                <a:solidFill>
                  <a:srgbClr val="C00000"/>
                </a:solidFill>
              </a:rPr>
              <a:t>      </a:t>
            </a:r>
            <a:r>
              <a:rPr lang="en-US" altLang="zh-CN" sz="2400" b="1" dirty="0">
                <a:solidFill>
                  <a:srgbClr val="C00000"/>
                </a:solidFill>
              </a:rPr>
              <a:t>1</a:t>
            </a:r>
            <a:r>
              <a:rPr lang="zh-CN" altLang="en-US" sz="2400" dirty="0">
                <a:solidFill>
                  <a:srgbClr val="C00000"/>
                </a:solidFill>
              </a:rPr>
              <a:t>、</a:t>
            </a:r>
            <a:r>
              <a:rPr lang="zh-CN" altLang="en-US" sz="2400" b="1" dirty="0">
                <a:solidFill>
                  <a:srgbClr val="C00000"/>
                </a:solidFill>
              </a:rPr>
              <a:t>什么是</a:t>
            </a:r>
            <a:r>
              <a:rPr lang="en-US" altLang="zh-CN" sz="2400" b="1" dirty="0">
                <a:solidFill>
                  <a:srgbClr val="C00000"/>
                </a:solidFill>
              </a:rPr>
              <a:t>8S</a:t>
            </a:r>
            <a:r>
              <a:rPr lang="zh-CN" altLang="en-US" sz="2400" b="1" dirty="0">
                <a:solidFill>
                  <a:srgbClr val="C00000"/>
                </a:solidFill>
              </a:rPr>
              <a:t>管理？</a:t>
            </a:r>
            <a:r>
              <a:rPr lang="en-US" altLang="zh-CN" sz="2400" dirty="0">
                <a:solidFill>
                  <a:srgbClr val="C00000"/>
                </a:solidFill>
              </a:rPr>
              <a:t>8S</a:t>
            </a:r>
            <a:r>
              <a:rPr lang="zh-CN" altLang="en-US" sz="2400" dirty="0">
                <a:solidFill>
                  <a:srgbClr val="C00000"/>
                </a:solidFill>
              </a:rPr>
              <a:t>就是整理（</a:t>
            </a:r>
            <a:r>
              <a:rPr lang="en-US" altLang="zh-CN" sz="2000" dirty="0"/>
              <a:t> STIRI </a:t>
            </a:r>
            <a:r>
              <a:rPr lang="zh-CN" altLang="en-US" sz="2400" dirty="0">
                <a:solidFill>
                  <a:srgbClr val="C00000"/>
                </a:solidFill>
              </a:rPr>
              <a:t>）、整顿（</a:t>
            </a:r>
            <a:r>
              <a:rPr lang="en-US" altLang="zh-CN" sz="2000" dirty="0"/>
              <a:t>SEITON </a:t>
            </a:r>
            <a:r>
              <a:rPr lang="zh-CN" altLang="en-US" sz="2400" dirty="0">
                <a:solidFill>
                  <a:srgbClr val="C00000"/>
                </a:solidFill>
              </a:rPr>
              <a:t>）、清扫（</a:t>
            </a:r>
            <a:r>
              <a:rPr lang="en-US" altLang="zh-CN" sz="2000" dirty="0"/>
              <a:t> SEISO </a:t>
            </a:r>
            <a:r>
              <a:rPr lang="zh-CN" altLang="en-US" sz="2400" dirty="0">
                <a:solidFill>
                  <a:srgbClr val="C00000"/>
                </a:solidFill>
              </a:rPr>
              <a:t>）、清洁（</a:t>
            </a:r>
            <a:r>
              <a:rPr lang="en-US" altLang="zh-CN" sz="2000" dirty="0"/>
              <a:t> SEIKETSU </a:t>
            </a:r>
            <a:r>
              <a:rPr lang="zh-CN" altLang="en-US" sz="2400" dirty="0">
                <a:solidFill>
                  <a:srgbClr val="C00000"/>
                </a:solidFill>
              </a:rPr>
              <a:t>）、素养（</a:t>
            </a:r>
            <a:r>
              <a:rPr lang="en-US" altLang="zh-CN" sz="2000" dirty="0"/>
              <a:t> SHITSUKE </a:t>
            </a:r>
            <a:r>
              <a:rPr lang="zh-CN" altLang="en-US" sz="2400" dirty="0">
                <a:solidFill>
                  <a:srgbClr val="C00000"/>
                </a:solidFill>
              </a:rPr>
              <a:t>）、安全（</a:t>
            </a:r>
            <a:r>
              <a:rPr lang="en-US" altLang="zh-CN" sz="2000" dirty="0"/>
              <a:t> SAFETY </a:t>
            </a:r>
            <a:r>
              <a:rPr lang="zh-CN" altLang="en-US" sz="2400" dirty="0">
                <a:solidFill>
                  <a:srgbClr val="C00000"/>
                </a:solidFill>
              </a:rPr>
              <a:t>）、节约（</a:t>
            </a:r>
            <a:r>
              <a:rPr lang="en-US" altLang="zh-CN" sz="2000" dirty="0">
                <a:solidFill>
                  <a:srgbClr val="C00000"/>
                </a:solidFill>
              </a:rPr>
              <a:t>SAVE</a:t>
            </a:r>
            <a:r>
              <a:rPr lang="zh-CN" altLang="en-US" sz="2400" dirty="0">
                <a:solidFill>
                  <a:srgbClr val="C00000"/>
                </a:solidFill>
              </a:rPr>
              <a:t>）、服务（</a:t>
            </a:r>
            <a:r>
              <a:rPr lang="en-US" altLang="zh-CN" sz="2000" dirty="0">
                <a:solidFill>
                  <a:srgbClr val="C00000"/>
                </a:solidFill>
              </a:rPr>
              <a:t>SERVICE</a:t>
            </a:r>
            <a:r>
              <a:rPr lang="zh-CN" altLang="en-US" sz="2400" dirty="0">
                <a:solidFill>
                  <a:srgbClr val="C00000"/>
                </a:solidFill>
              </a:rPr>
              <a:t>）八个项目，因其古罗马发音均以</a:t>
            </a:r>
            <a:r>
              <a:rPr lang="en-US" altLang="zh-CN" sz="2400" dirty="0">
                <a:solidFill>
                  <a:srgbClr val="C00000"/>
                </a:solidFill>
              </a:rPr>
              <a:t>“S”</a:t>
            </a:r>
            <a:r>
              <a:rPr lang="zh-CN" altLang="en-US" sz="2400" dirty="0">
                <a:solidFill>
                  <a:srgbClr val="C00000"/>
                </a:solidFill>
              </a:rPr>
              <a:t>开头，简称为</a:t>
            </a:r>
            <a:r>
              <a:rPr lang="en-US" altLang="zh-CN" sz="2400" dirty="0">
                <a:solidFill>
                  <a:srgbClr val="C00000"/>
                </a:solidFill>
              </a:rPr>
              <a:t>8S</a:t>
            </a:r>
            <a:r>
              <a:rPr lang="zh-CN" altLang="en-US" sz="2400" dirty="0">
                <a:solidFill>
                  <a:srgbClr val="C00000"/>
                </a:solidFill>
              </a:rPr>
              <a:t>。</a:t>
            </a:r>
            <a:endParaRPr lang="zh-CN" altLang="en-US" sz="2400" dirty="0">
              <a:solidFill>
                <a:srgbClr val="C00000"/>
              </a:solidFill>
            </a:endParaRPr>
          </a:p>
          <a:p>
            <a:pPr>
              <a:buNone/>
            </a:pPr>
            <a:r>
              <a:rPr lang="en-US" altLang="zh-CN" sz="2400" dirty="0">
                <a:solidFill>
                  <a:srgbClr val="C00000"/>
                </a:solidFill>
              </a:rPr>
              <a:t>      </a:t>
            </a:r>
            <a:r>
              <a:rPr lang="en-US" altLang="zh-CN" sz="2400" b="1" dirty="0">
                <a:solidFill>
                  <a:srgbClr val="C00000"/>
                </a:solidFill>
              </a:rPr>
              <a:t>2</a:t>
            </a:r>
            <a:r>
              <a:rPr lang="zh-CN" altLang="en-US" sz="2400" b="1" dirty="0">
                <a:solidFill>
                  <a:srgbClr val="C00000"/>
                </a:solidFill>
              </a:rPr>
              <a:t>、</a:t>
            </a:r>
            <a:r>
              <a:rPr lang="en-US" altLang="zh-CN" sz="2400" b="1" dirty="0">
                <a:solidFill>
                  <a:srgbClr val="C00000"/>
                </a:solidFill>
              </a:rPr>
              <a:t>5S</a:t>
            </a:r>
            <a:r>
              <a:rPr lang="zh-CN" altLang="en-US" sz="2400" b="1" dirty="0">
                <a:solidFill>
                  <a:srgbClr val="C00000"/>
                </a:solidFill>
              </a:rPr>
              <a:t>管理的由来</a:t>
            </a:r>
            <a:r>
              <a:rPr lang="zh-CN" altLang="en-US" sz="2400" dirty="0">
                <a:solidFill>
                  <a:srgbClr val="C00000"/>
                </a:solidFill>
              </a:rPr>
              <a:t>。安全</a:t>
            </a:r>
            <a:r>
              <a:rPr lang="en-US" altLang="zh-CN" sz="2400" dirty="0">
                <a:solidFill>
                  <a:srgbClr val="C00000"/>
                </a:solidFill>
              </a:rPr>
              <a:t>5S</a:t>
            </a:r>
            <a:r>
              <a:rPr lang="zh-CN" altLang="en-US" sz="2400" dirty="0">
                <a:solidFill>
                  <a:srgbClr val="C00000"/>
                </a:solidFill>
              </a:rPr>
              <a:t>管理理论起源于日本</a:t>
            </a:r>
            <a:r>
              <a:rPr lang="en-US" altLang="zh-CN" sz="2400" dirty="0">
                <a:solidFill>
                  <a:srgbClr val="C00000"/>
                </a:solidFill>
              </a:rPr>
              <a:t>,</a:t>
            </a:r>
            <a:r>
              <a:rPr lang="zh-CN" altLang="en-US" sz="2400" dirty="0">
                <a:solidFill>
                  <a:srgbClr val="C00000"/>
                </a:solidFill>
              </a:rPr>
              <a:t>来自日文的</a:t>
            </a:r>
            <a:r>
              <a:rPr lang="en-US" altLang="zh-CN" sz="2400" dirty="0">
                <a:solidFill>
                  <a:srgbClr val="C00000"/>
                </a:solidFill>
              </a:rPr>
              <a:t>“</a:t>
            </a:r>
            <a:r>
              <a:rPr lang="zh-CN" altLang="en-US" sz="2400" dirty="0">
                <a:solidFill>
                  <a:srgbClr val="C00000"/>
                </a:solidFill>
              </a:rPr>
              <a:t>整理、整顿、清扫、清洁、素养</a:t>
            </a:r>
            <a:r>
              <a:rPr lang="en-US" altLang="zh-CN" sz="2400" dirty="0">
                <a:solidFill>
                  <a:srgbClr val="C00000"/>
                </a:solidFill>
              </a:rPr>
              <a:t>”</a:t>
            </a:r>
            <a:r>
              <a:rPr lang="zh-CN" altLang="en-US" sz="2400" dirty="0">
                <a:solidFill>
                  <a:srgbClr val="C00000"/>
                </a:solidFill>
              </a:rPr>
              <a:t>发音的第一字母</a:t>
            </a:r>
            <a:r>
              <a:rPr lang="en-US" altLang="zh-CN" sz="2400" dirty="0">
                <a:solidFill>
                  <a:srgbClr val="C00000"/>
                </a:solidFill>
              </a:rPr>
              <a:t>“S”</a:t>
            </a:r>
            <a:r>
              <a:rPr lang="zh-CN" altLang="en-US" sz="2400" dirty="0">
                <a:solidFill>
                  <a:srgbClr val="C00000"/>
                </a:solidFill>
              </a:rPr>
              <a:t>，统称</a:t>
            </a:r>
            <a:r>
              <a:rPr lang="en-US" altLang="zh-CN" sz="2400" dirty="0">
                <a:solidFill>
                  <a:srgbClr val="C00000"/>
                </a:solidFill>
              </a:rPr>
              <a:t>“5S”</a:t>
            </a:r>
            <a:r>
              <a:rPr lang="zh-CN" altLang="en-US" sz="2400" dirty="0">
                <a:solidFill>
                  <a:srgbClr val="C00000"/>
                </a:solidFill>
              </a:rPr>
              <a:t>。</a:t>
            </a:r>
            <a:r>
              <a:rPr lang="en-US" altLang="zh-CN" sz="2400" dirty="0">
                <a:solidFill>
                  <a:srgbClr val="C00000"/>
                </a:solidFill>
              </a:rPr>
              <a:t> 5S</a:t>
            </a:r>
            <a:r>
              <a:rPr lang="zh-CN" altLang="en-US" sz="2400" dirty="0">
                <a:solidFill>
                  <a:srgbClr val="C00000"/>
                </a:solidFill>
              </a:rPr>
              <a:t>活动是日本企业普遍采用的一种现场管理方法，现在已在世界许多企业得到广泛应用。进入我国后</a:t>
            </a:r>
            <a:r>
              <a:rPr lang="en-US" altLang="zh-CN" sz="2400" dirty="0">
                <a:solidFill>
                  <a:srgbClr val="C00000"/>
                </a:solidFill>
              </a:rPr>
              <a:t>,</a:t>
            </a:r>
            <a:r>
              <a:rPr lang="zh-CN" altLang="en-US" sz="2400" dirty="0">
                <a:solidFill>
                  <a:srgbClr val="C00000"/>
                </a:solidFill>
              </a:rPr>
              <a:t>海尔集团公司引进</a:t>
            </a:r>
            <a:r>
              <a:rPr lang="en-US" altLang="zh-CN" sz="2400" dirty="0">
                <a:solidFill>
                  <a:srgbClr val="C00000"/>
                </a:solidFill>
              </a:rPr>
              <a:t>“</a:t>
            </a:r>
            <a:r>
              <a:rPr lang="zh-CN" altLang="en-US" sz="2400" dirty="0">
                <a:solidFill>
                  <a:srgbClr val="C00000"/>
                </a:solidFill>
              </a:rPr>
              <a:t>安全</a:t>
            </a:r>
            <a:r>
              <a:rPr lang="en-US" altLang="zh-CN" sz="2400" dirty="0">
                <a:solidFill>
                  <a:srgbClr val="C00000"/>
                </a:solidFill>
              </a:rPr>
              <a:t>”</a:t>
            </a:r>
            <a:r>
              <a:rPr lang="zh-CN" altLang="en-US" sz="2400" dirty="0">
                <a:solidFill>
                  <a:srgbClr val="C00000"/>
                </a:solidFill>
              </a:rPr>
              <a:t>一词</a:t>
            </a:r>
            <a:r>
              <a:rPr lang="en-US" altLang="zh-CN" sz="2400" dirty="0">
                <a:solidFill>
                  <a:srgbClr val="C00000"/>
                </a:solidFill>
              </a:rPr>
              <a:t>, </a:t>
            </a:r>
            <a:r>
              <a:rPr lang="zh-CN" altLang="en-US" sz="2400" dirty="0">
                <a:solidFill>
                  <a:srgbClr val="C00000"/>
                </a:solidFill>
              </a:rPr>
              <a:t>发扬成为</a:t>
            </a:r>
            <a:r>
              <a:rPr lang="en-US" altLang="zh-CN" sz="2400" dirty="0">
                <a:solidFill>
                  <a:srgbClr val="C00000"/>
                </a:solidFill>
              </a:rPr>
              <a:t>“6S”</a:t>
            </a:r>
            <a:r>
              <a:rPr lang="zh-CN" altLang="en-US" sz="2400" dirty="0">
                <a:solidFill>
                  <a:srgbClr val="C00000"/>
                </a:solidFill>
              </a:rPr>
              <a:t>管理理论。开展</a:t>
            </a:r>
            <a:r>
              <a:rPr lang="en-US" altLang="zh-CN" sz="2400" dirty="0">
                <a:solidFill>
                  <a:srgbClr val="C00000"/>
                </a:solidFill>
              </a:rPr>
              <a:t>6S</a:t>
            </a:r>
            <a:r>
              <a:rPr lang="zh-CN" altLang="en-US" sz="2400" dirty="0">
                <a:solidFill>
                  <a:srgbClr val="C00000"/>
                </a:solidFill>
              </a:rPr>
              <a:t>活动有助于改善物质环境，提高职工素质，对提高工作效率，保证产品质量，降低产品成本具有重要的意义。</a:t>
            </a:r>
            <a:endParaRPr lang="zh-CN" altLang="en-US" sz="2400" dirty="0">
              <a:solidFill>
                <a:srgbClr val="C00000"/>
              </a:solidFill>
            </a:endParaRPr>
          </a:p>
        </p:txBody>
      </p:sp>
    </p:spTree>
  </p:cSld>
  <p:clrMapOvr>
    <a:masterClrMapping/>
  </p:clrMapOvr>
  <p:transition/>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710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7104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71045"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dirty="0"/>
              <a:t>       </a:t>
            </a:r>
            <a:r>
              <a:rPr lang="zh-CN" altLang="en-US" sz="2400" dirty="0">
                <a:solidFill>
                  <a:srgbClr val="C00000"/>
                </a:solidFill>
              </a:rPr>
              <a:t>在我国的发电企业中，</a:t>
            </a:r>
            <a:r>
              <a:rPr lang="en-US" altLang="zh-CN" sz="2400" dirty="0">
                <a:solidFill>
                  <a:srgbClr val="C00000"/>
                </a:solidFill>
              </a:rPr>
              <a:t>6S</a:t>
            </a:r>
            <a:r>
              <a:rPr lang="zh-CN" altLang="en-US" sz="2400" dirty="0">
                <a:solidFill>
                  <a:srgbClr val="C00000"/>
                </a:solidFill>
              </a:rPr>
              <a:t>活动也被普遍接受和应用，为各类发电企业生产现场的有序管理提供了有效的管理手段，极大得改善了现场的生产环境和职工的工作效率。而班组作为生产一线的最基本单位，切实有效地在班组中开展这项活动，将会对班组及企业各个方面的管理工作起到积极的推动作用。</a:t>
            </a:r>
            <a:r>
              <a:rPr lang="en-US" altLang="zh-CN" sz="2400" dirty="0">
                <a:solidFill>
                  <a:srgbClr val="C00000"/>
                </a:solidFill>
              </a:rPr>
              <a:t>6S</a:t>
            </a:r>
            <a:r>
              <a:rPr lang="zh-CN" altLang="en-US" sz="2400" dirty="0">
                <a:solidFill>
                  <a:srgbClr val="C00000"/>
                </a:solidFill>
              </a:rPr>
              <a:t>管理理论为员工创造了一个整洁、舒适、合理的工作场所和空间环境，有效地改变了以往电力生产现场一片混乱、工件乱堆乱放、办公室杂乱无章、工作场所通道不畅等现象，解决了生产效力低下，员工越干越没劲等系列问题，最大限度地提高了工作效率和士气，让员工工作得更安全、更舒畅，将浪费降到最低点。</a:t>
            </a:r>
            <a:endParaRPr lang="zh-CN" altLang="en-US" sz="2400" dirty="0">
              <a:solidFill>
                <a:srgbClr val="C00000"/>
              </a:solidFill>
            </a:endParaRPr>
          </a:p>
          <a:p>
            <a:pPr>
              <a:buNone/>
            </a:pPr>
            <a:r>
              <a:rPr lang="en-US" altLang="zh-CN" sz="2400" b="1" dirty="0">
                <a:solidFill>
                  <a:srgbClr val="C00000"/>
                </a:solidFill>
              </a:rPr>
              <a:t>      3</a:t>
            </a:r>
            <a:r>
              <a:rPr lang="zh-CN" altLang="en-US" sz="2400" dirty="0">
                <a:solidFill>
                  <a:srgbClr val="C00000"/>
                </a:solidFill>
              </a:rPr>
              <a:t>、</a:t>
            </a:r>
            <a:r>
              <a:rPr lang="en-US" altLang="zh-CN" sz="2400" dirty="0">
                <a:solidFill>
                  <a:srgbClr val="C00000"/>
                </a:solidFill>
              </a:rPr>
              <a:t>6S</a:t>
            </a:r>
            <a:r>
              <a:rPr lang="zh-CN" altLang="en-US" sz="2400" dirty="0">
                <a:solidFill>
                  <a:srgbClr val="C00000"/>
                </a:solidFill>
              </a:rPr>
              <a:t>管理的发展。</a:t>
            </a:r>
            <a:r>
              <a:rPr lang="en-US" altLang="zh-CN" sz="2400" dirty="0">
                <a:solidFill>
                  <a:srgbClr val="C00000"/>
                </a:solidFill>
              </a:rPr>
              <a:t>7S=6S+</a:t>
            </a:r>
            <a:r>
              <a:rPr lang="zh-CN" altLang="en-US" sz="2400" dirty="0">
                <a:solidFill>
                  <a:srgbClr val="C00000"/>
                </a:solidFill>
              </a:rPr>
              <a:t>节约（</a:t>
            </a:r>
            <a:r>
              <a:rPr lang="en-US" altLang="zh-CN" sz="2400" dirty="0">
                <a:solidFill>
                  <a:srgbClr val="C00000"/>
                </a:solidFill>
              </a:rPr>
              <a:t>SAVE</a:t>
            </a:r>
            <a:r>
              <a:rPr lang="zh-CN" altLang="en-US" sz="2400" dirty="0">
                <a:solidFill>
                  <a:srgbClr val="C00000"/>
                </a:solidFill>
              </a:rPr>
              <a:t>）；</a:t>
            </a:r>
            <a:r>
              <a:rPr lang="en-US" altLang="zh-CN" sz="2400" dirty="0">
                <a:solidFill>
                  <a:srgbClr val="C00000"/>
                </a:solidFill>
              </a:rPr>
              <a:t>8S=7S+</a:t>
            </a:r>
            <a:r>
              <a:rPr lang="zh-CN" altLang="en-US" sz="2400" dirty="0">
                <a:solidFill>
                  <a:srgbClr val="C00000"/>
                </a:solidFill>
              </a:rPr>
              <a:t>服务（</a:t>
            </a:r>
            <a:r>
              <a:rPr lang="en-US" altLang="zh-CN" sz="2400" dirty="0">
                <a:solidFill>
                  <a:srgbClr val="C00000"/>
                </a:solidFill>
              </a:rPr>
              <a:t>SERVICE</a:t>
            </a:r>
            <a:r>
              <a:rPr lang="zh-CN" altLang="en-US" sz="2400" dirty="0">
                <a:solidFill>
                  <a:srgbClr val="C00000"/>
                </a:solidFill>
              </a:rPr>
              <a:t>），也有</a:t>
            </a:r>
            <a:r>
              <a:rPr lang="en-US" altLang="zh-CN" sz="2400" dirty="0">
                <a:solidFill>
                  <a:srgbClr val="C00000"/>
                </a:solidFill>
              </a:rPr>
              <a:t>8S=7S+</a:t>
            </a:r>
            <a:r>
              <a:rPr lang="zh-CN" altLang="en-US" sz="2400" dirty="0">
                <a:solidFill>
                  <a:srgbClr val="C00000"/>
                </a:solidFill>
              </a:rPr>
              <a:t>学习（</a:t>
            </a:r>
            <a:r>
              <a:rPr lang="en-US" altLang="zh-CN" sz="2400" dirty="0">
                <a:solidFill>
                  <a:srgbClr val="C00000"/>
                </a:solidFill>
              </a:rPr>
              <a:t>study</a:t>
            </a:r>
            <a:r>
              <a:rPr lang="zh-CN" altLang="en-US" sz="2400" dirty="0">
                <a:solidFill>
                  <a:srgbClr val="C00000"/>
                </a:solidFill>
              </a:rPr>
              <a:t>）的说法。</a:t>
            </a:r>
            <a:endParaRPr lang="zh-CN" altLang="en-US" sz="2400" dirty="0">
              <a:solidFill>
                <a:srgbClr val="C00000"/>
              </a:solidFill>
            </a:endParaRPr>
          </a:p>
        </p:txBody>
      </p:sp>
    </p:spTree>
  </p:cSld>
  <p:clrMapOvr>
    <a:masterClrMapping/>
  </p:clrMapOvr>
  <p:transition/>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20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720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7206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72069"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dirty="0"/>
              <a:t>      </a:t>
            </a:r>
            <a:r>
              <a:rPr lang="zh-CN" altLang="en-US" sz="2400" b="1" dirty="0">
                <a:solidFill>
                  <a:srgbClr val="002060"/>
                </a:solidFill>
              </a:rPr>
              <a:t>（二）</a:t>
            </a:r>
            <a:r>
              <a:rPr lang="en-US" altLang="zh-CN" sz="2400" b="1" dirty="0">
                <a:solidFill>
                  <a:srgbClr val="002060"/>
                </a:solidFill>
              </a:rPr>
              <a:t>8S</a:t>
            </a:r>
            <a:r>
              <a:rPr lang="zh-CN" altLang="en-US" sz="2400" b="1" dirty="0">
                <a:solidFill>
                  <a:srgbClr val="002060"/>
                </a:solidFill>
              </a:rPr>
              <a:t>的定义、目的及实施要领</a:t>
            </a:r>
            <a:endParaRPr lang="zh-CN" altLang="en-US" sz="2400" dirty="0">
              <a:solidFill>
                <a:srgbClr val="002060"/>
              </a:solidFill>
            </a:endParaRPr>
          </a:p>
          <a:p>
            <a:pPr>
              <a:buNone/>
            </a:pPr>
            <a:r>
              <a:rPr lang="en-US" altLang="zh-CN" sz="2400" b="1" dirty="0">
                <a:solidFill>
                  <a:srgbClr val="002060"/>
                </a:solidFill>
              </a:rPr>
              <a:t>        1S</a:t>
            </a:r>
            <a:r>
              <a:rPr lang="en-US" altLang="zh-CN" sz="2400" dirty="0">
                <a:solidFill>
                  <a:srgbClr val="002060"/>
                </a:solidFill>
                <a:latin typeface="Verdana" panose="020B0604030504040204" pitchFamily="2" charset="0"/>
              </a:rPr>
              <a:t>——</a:t>
            </a:r>
            <a:r>
              <a:rPr lang="zh-CN" altLang="en-US" sz="2400" dirty="0">
                <a:solidFill>
                  <a:srgbClr val="002060"/>
                </a:solidFill>
              </a:rPr>
              <a:t>整理</a:t>
            </a:r>
            <a:r>
              <a:rPr lang="en-US" altLang="zh-CN" sz="2400" dirty="0">
                <a:solidFill>
                  <a:srgbClr val="002060"/>
                </a:solidFill>
              </a:rPr>
              <a:t>(</a:t>
            </a:r>
            <a:r>
              <a:rPr lang="en-US" altLang="zh-CN" sz="2400" dirty="0"/>
              <a:t>Seiri</a:t>
            </a:r>
            <a:r>
              <a:rPr lang="en-US" altLang="zh-CN" sz="2400" dirty="0">
                <a:solidFill>
                  <a:srgbClr val="002060"/>
                </a:solidFill>
              </a:rPr>
              <a:t>)</a:t>
            </a:r>
            <a:r>
              <a:rPr lang="zh-CN" altLang="en-US" sz="2400" dirty="0">
                <a:solidFill>
                  <a:srgbClr val="002060"/>
                </a:solidFill>
              </a:rPr>
              <a:t>。定义：区分必要与不要物</a:t>
            </a:r>
            <a:r>
              <a:rPr lang="en-US" altLang="zh-CN" sz="2400" dirty="0">
                <a:solidFill>
                  <a:srgbClr val="002060"/>
                </a:solidFill>
              </a:rPr>
              <a:t>,</a:t>
            </a:r>
            <a:r>
              <a:rPr lang="zh-CN" altLang="en-US" sz="2400" dirty="0">
                <a:solidFill>
                  <a:srgbClr val="002060"/>
                </a:solidFill>
              </a:rPr>
              <a:t>将不要物除去</a:t>
            </a:r>
            <a:r>
              <a:rPr lang="en-US" altLang="zh-CN" sz="2400" dirty="0">
                <a:solidFill>
                  <a:srgbClr val="002060"/>
                </a:solidFill>
              </a:rPr>
              <a:t>,</a:t>
            </a:r>
            <a:r>
              <a:rPr lang="zh-CN" altLang="en-US" sz="2400" dirty="0">
                <a:solidFill>
                  <a:srgbClr val="002060"/>
                </a:solidFill>
              </a:rPr>
              <a:t>并作处理以区分</a:t>
            </a:r>
            <a:r>
              <a:rPr lang="en-US" altLang="zh-CN" sz="2400" dirty="0">
                <a:solidFill>
                  <a:srgbClr val="002060"/>
                </a:solidFill>
                <a:latin typeface="Verdana" panose="020B0604030504040204" pitchFamily="2" charset="0"/>
              </a:rPr>
              <a:t>—</a:t>
            </a:r>
            <a:r>
              <a:rPr lang="zh-CN" altLang="en-US" sz="2400" dirty="0">
                <a:solidFill>
                  <a:srgbClr val="002060"/>
                </a:solidFill>
              </a:rPr>
              <a:t>提高效率的开始</a:t>
            </a:r>
            <a:r>
              <a:rPr lang="en-US" altLang="zh-CN" sz="2400" dirty="0">
                <a:solidFill>
                  <a:srgbClr val="002060"/>
                </a:solidFill>
              </a:rPr>
              <a:t>. </a:t>
            </a:r>
            <a:r>
              <a:rPr lang="zh-CN" altLang="en-US" sz="2400" dirty="0">
                <a:solidFill>
                  <a:srgbClr val="002060"/>
                </a:solidFill>
              </a:rPr>
              <a:t>将工作场所任何东西区分为有必要的与不必要的，有必要的与不必要的明确、严格的区分开来，不要的东西的尽快地处理掉。留出空间。空间活用防止误用、误选营造清爽的工作环境。</a:t>
            </a:r>
            <a:r>
              <a:rPr lang="en-US" altLang="zh-CN" sz="2400" dirty="0">
                <a:solidFill>
                  <a:srgbClr val="002060"/>
                </a:solidFill>
              </a:rPr>
              <a:t>  </a:t>
            </a:r>
            <a:endParaRPr lang="zh-CN" altLang="en-US" sz="2400" dirty="0">
              <a:solidFill>
                <a:srgbClr val="002060"/>
              </a:solidFill>
            </a:endParaRPr>
          </a:p>
          <a:p>
            <a:pPr>
              <a:buNone/>
            </a:pPr>
            <a:r>
              <a:rPr lang="en-US" altLang="zh-CN" sz="2400" dirty="0">
                <a:solidFill>
                  <a:srgbClr val="002060"/>
                </a:solidFill>
              </a:rPr>
              <a:t>       </a:t>
            </a:r>
            <a:r>
              <a:rPr lang="zh-CN" altLang="en-US" sz="2400" b="1" dirty="0">
                <a:solidFill>
                  <a:srgbClr val="002060"/>
                </a:solidFill>
              </a:rPr>
              <a:t>目的</a:t>
            </a:r>
            <a:r>
              <a:rPr lang="zh-CN" altLang="en-US" sz="2400" dirty="0">
                <a:solidFill>
                  <a:srgbClr val="002060"/>
                </a:solidFill>
              </a:rPr>
              <a:t>：区分要用和不要用的，不要用的清除掉，把</a:t>
            </a:r>
            <a:r>
              <a:rPr lang="en-US" altLang="zh-CN" sz="2400" dirty="0">
                <a:solidFill>
                  <a:srgbClr val="002060"/>
                </a:solidFill>
              </a:rPr>
              <a:t>“</a:t>
            </a:r>
            <a:r>
              <a:rPr lang="zh-CN" altLang="en-US" sz="2400" dirty="0">
                <a:solidFill>
                  <a:srgbClr val="002060"/>
                </a:solidFill>
              </a:rPr>
              <a:t>空间</a:t>
            </a:r>
            <a:r>
              <a:rPr lang="en-US" altLang="zh-CN" sz="2400" dirty="0">
                <a:solidFill>
                  <a:srgbClr val="002060"/>
                </a:solidFill>
              </a:rPr>
              <a:t>”</a:t>
            </a:r>
            <a:r>
              <a:rPr lang="zh-CN" altLang="en-US" sz="2400" dirty="0">
                <a:solidFill>
                  <a:srgbClr val="002060"/>
                </a:solidFill>
              </a:rPr>
              <a:t>腾出来活用。</a:t>
            </a:r>
            <a:r>
              <a:rPr lang="en-US" altLang="zh-CN" sz="2400" dirty="0">
                <a:solidFill>
                  <a:srgbClr val="002060"/>
                </a:solidFill>
              </a:rPr>
              <a:t>  </a:t>
            </a:r>
            <a:endParaRPr lang="zh-CN" altLang="en-US" sz="2400" dirty="0">
              <a:solidFill>
                <a:srgbClr val="002060"/>
              </a:solidFill>
            </a:endParaRPr>
          </a:p>
          <a:p>
            <a:pPr>
              <a:buNone/>
            </a:pPr>
            <a:r>
              <a:rPr lang="en-US" altLang="zh-CN" sz="2400" dirty="0">
                <a:solidFill>
                  <a:srgbClr val="002060"/>
                </a:solidFill>
              </a:rPr>
              <a:t>       </a:t>
            </a:r>
            <a:r>
              <a:rPr lang="zh-CN" altLang="en-US" sz="2400" b="1" dirty="0">
                <a:solidFill>
                  <a:srgbClr val="002060"/>
                </a:solidFill>
              </a:rPr>
              <a:t>实施要领</a:t>
            </a:r>
            <a:r>
              <a:rPr lang="zh-CN" altLang="en-US" sz="2400" dirty="0">
                <a:solidFill>
                  <a:srgbClr val="002060"/>
                </a:solidFill>
              </a:rPr>
              <a:t>。对工作场所（范围）进行全面检查，包括看得到和看不到的地方。制定</a:t>
            </a:r>
            <a:r>
              <a:rPr lang="en-US" altLang="zh-CN" sz="2400" dirty="0">
                <a:solidFill>
                  <a:srgbClr val="002060"/>
                </a:solidFill>
              </a:rPr>
              <a:t>“</a:t>
            </a:r>
            <a:r>
              <a:rPr lang="zh-CN" altLang="en-US" sz="2400" dirty="0">
                <a:solidFill>
                  <a:srgbClr val="002060"/>
                </a:solidFill>
              </a:rPr>
              <a:t>要</a:t>
            </a:r>
            <a:r>
              <a:rPr lang="en-US" altLang="zh-CN" sz="2400" dirty="0">
                <a:solidFill>
                  <a:srgbClr val="002060"/>
                </a:solidFill>
              </a:rPr>
              <a:t>”</a:t>
            </a:r>
            <a:r>
              <a:rPr lang="zh-CN" altLang="en-US" sz="2400" dirty="0">
                <a:solidFill>
                  <a:srgbClr val="002060"/>
                </a:solidFill>
              </a:rPr>
              <a:t>和</a:t>
            </a:r>
            <a:r>
              <a:rPr lang="en-US" altLang="zh-CN" sz="2400" dirty="0">
                <a:solidFill>
                  <a:srgbClr val="002060"/>
                </a:solidFill>
              </a:rPr>
              <a:t>“</a:t>
            </a:r>
            <a:r>
              <a:rPr lang="zh-CN" altLang="en-US" sz="2400" dirty="0">
                <a:solidFill>
                  <a:srgbClr val="002060"/>
                </a:solidFill>
              </a:rPr>
              <a:t>不要</a:t>
            </a:r>
            <a:r>
              <a:rPr lang="en-US" altLang="zh-CN" sz="2400" dirty="0">
                <a:solidFill>
                  <a:srgbClr val="002060"/>
                </a:solidFill>
              </a:rPr>
              <a:t>”</a:t>
            </a:r>
            <a:r>
              <a:rPr lang="zh-CN" altLang="en-US" sz="2400" dirty="0">
                <a:solidFill>
                  <a:srgbClr val="002060"/>
                </a:solidFill>
              </a:rPr>
              <a:t>的基准则，按照基准清除不要的物品，制定非物品的处理方法，并按此方法清理非必需品，每日自我检查。</a:t>
            </a:r>
            <a:endParaRPr lang="zh-CN" altLang="en-US" sz="2400" dirty="0">
              <a:solidFill>
                <a:srgbClr val="002060"/>
              </a:solidFill>
            </a:endParaRPr>
          </a:p>
        </p:txBody>
      </p:sp>
    </p:spTree>
  </p:cSld>
  <p:clrMapOvr>
    <a:masterClrMapping/>
  </p:clrMapOvr>
  <p:transition/>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30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730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7309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73093"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b="1" dirty="0"/>
              <a:t>       </a:t>
            </a:r>
            <a:r>
              <a:rPr lang="en-US" altLang="zh-CN" sz="2400" b="1" dirty="0">
                <a:solidFill>
                  <a:srgbClr val="002060"/>
                </a:solidFill>
              </a:rPr>
              <a:t>2S</a:t>
            </a:r>
            <a:r>
              <a:rPr lang="en-US" altLang="zh-CN" sz="2400" dirty="0">
                <a:solidFill>
                  <a:srgbClr val="002060"/>
                </a:solidFill>
                <a:latin typeface="Verdana" panose="020B0604030504040204" pitchFamily="2" charset="0"/>
              </a:rPr>
              <a:t>——</a:t>
            </a:r>
            <a:r>
              <a:rPr lang="zh-CN" altLang="en-US" sz="2400" dirty="0">
                <a:solidFill>
                  <a:srgbClr val="002060"/>
                </a:solidFill>
              </a:rPr>
              <a:t>整顿</a:t>
            </a:r>
            <a:r>
              <a:rPr lang="en-US" altLang="zh-CN" sz="2400" dirty="0">
                <a:solidFill>
                  <a:srgbClr val="002060"/>
                </a:solidFill>
              </a:rPr>
              <a:t>(</a:t>
            </a:r>
            <a:r>
              <a:rPr lang="en-US" altLang="zh-CN" sz="2400" dirty="0"/>
              <a:t>Seiton</a:t>
            </a:r>
            <a:r>
              <a:rPr lang="en-US" altLang="zh-CN" sz="2400" dirty="0">
                <a:solidFill>
                  <a:srgbClr val="002060"/>
                </a:solidFill>
              </a:rPr>
              <a:t>)</a:t>
            </a:r>
            <a:r>
              <a:rPr lang="zh-CN" altLang="en-US" sz="2400" dirty="0">
                <a:solidFill>
                  <a:srgbClr val="002060"/>
                </a:solidFill>
              </a:rPr>
              <a:t>。</a:t>
            </a:r>
            <a:r>
              <a:rPr lang="zh-CN" altLang="en-US" sz="2400" b="1" dirty="0">
                <a:solidFill>
                  <a:srgbClr val="002060"/>
                </a:solidFill>
              </a:rPr>
              <a:t>定义</a:t>
            </a:r>
            <a:r>
              <a:rPr lang="zh-CN" altLang="en-US" sz="2400" dirty="0">
                <a:solidFill>
                  <a:srgbClr val="002060"/>
                </a:solidFill>
              </a:rPr>
              <a:t>：将必要物以容易使用的方式在既定场所放置</a:t>
            </a:r>
            <a:r>
              <a:rPr lang="en-US" altLang="zh-CN" sz="2400" dirty="0">
                <a:solidFill>
                  <a:srgbClr val="002060"/>
                </a:solidFill>
              </a:rPr>
              <a:t>,</a:t>
            </a:r>
            <a:r>
              <a:rPr lang="zh-CN" altLang="en-US" sz="2400" dirty="0">
                <a:solidFill>
                  <a:srgbClr val="002060"/>
                </a:solidFill>
              </a:rPr>
              <a:t>并且明示</a:t>
            </a:r>
            <a:r>
              <a:rPr lang="en-US" altLang="zh-CN" sz="2400" dirty="0">
                <a:solidFill>
                  <a:srgbClr val="002060"/>
                </a:solidFill>
                <a:latin typeface="Verdana" panose="020B0604030504040204" pitchFamily="2" charset="0"/>
              </a:rPr>
              <a:t>—</a:t>
            </a:r>
            <a:r>
              <a:rPr lang="zh-CN" altLang="en-US" sz="2400" dirty="0">
                <a:solidFill>
                  <a:srgbClr val="002060"/>
                </a:solidFill>
              </a:rPr>
              <a:t>得以消除寻找对整理之后的现场的必要品分类放置，要用的东西依规定定位、定量摆放排列整齐，明确数量，有效标识。</a:t>
            </a:r>
            <a:endParaRPr lang="zh-CN" altLang="en-US" sz="2400" dirty="0">
              <a:solidFill>
                <a:srgbClr val="002060"/>
              </a:solidFill>
            </a:endParaRPr>
          </a:p>
          <a:p>
            <a:pPr>
              <a:buNone/>
            </a:pPr>
            <a:r>
              <a:rPr lang="en-US" altLang="zh-CN" sz="2400" dirty="0">
                <a:solidFill>
                  <a:srgbClr val="002060"/>
                </a:solidFill>
              </a:rPr>
              <a:t>       </a:t>
            </a:r>
            <a:r>
              <a:rPr lang="zh-CN" altLang="en-US" sz="2400" b="1" dirty="0">
                <a:solidFill>
                  <a:srgbClr val="002060"/>
                </a:solidFill>
              </a:rPr>
              <a:t>目的</a:t>
            </a:r>
            <a:r>
              <a:rPr lang="en-US" altLang="zh-CN" sz="2400" dirty="0">
                <a:solidFill>
                  <a:srgbClr val="002060"/>
                </a:solidFill>
              </a:rPr>
              <a:t>:</a:t>
            </a:r>
            <a:r>
              <a:rPr lang="zh-CN" altLang="en-US" sz="2400" dirty="0">
                <a:solidFill>
                  <a:srgbClr val="002060"/>
                </a:solidFill>
              </a:rPr>
              <a:t>工作场所一目了然，整整齐齐的工作环境，找出清除物品的时间清除过多的积压物品，不用浪费时间找东西。</a:t>
            </a:r>
            <a:endParaRPr lang="zh-CN" altLang="en-US" sz="2400" dirty="0">
              <a:solidFill>
                <a:srgbClr val="002060"/>
              </a:solidFill>
            </a:endParaRPr>
          </a:p>
          <a:p>
            <a:pPr>
              <a:buNone/>
            </a:pPr>
            <a:r>
              <a:rPr lang="en-US" altLang="zh-CN" sz="2400" dirty="0">
                <a:solidFill>
                  <a:srgbClr val="002060"/>
                </a:solidFill>
              </a:rPr>
              <a:t>       </a:t>
            </a:r>
            <a:r>
              <a:rPr lang="zh-CN" altLang="en-US" sz="2400" b="1" dirty="0">
                <a:solidFill>
                  <a:srgbClr val="002060"/>
                </a:solidFill>
              </a:rPr>
              <a:t>实施要领</a:t>
            </a:r>
            <a:r>
              <a:rPr lang="en-US" altLang="zh-CN" sz="2400" dirty="0">
                <a:solidFill>
                  <a:srgbClr val="002060"/>
                </a:solidFill>
              </a:rPr>
              <a:t>:</a:t>
            </a:r>
            <a:r>
              <a:rPr lang="zh-CN" altLang="en-US" sz="2400" dirty="0">
                <a:solidFill>
                  <a:srgbClr val="002060"/>
                </a:solidFill>
              </a:rPr>
              <a:t>彻底地进行整理，确实放置场所。规定摆放方法行标识，大量使用</a:t>
            </a:r>
            <a:r>
              <a:rPr lang="en-US" altLang="zh-CN" sz="2400" dirty="0">
                <a:solidFill>
                  <a:srgbClr val="002060"/>
                </a:solidFill>
              </a:rPr>
              <a:t>“</a:t>
            </a:r>
            <a:r>
              <a:rPr lang="zh-CN" altLang="en-US" sz="2400" dirty="0">
                <a:solidFill>
                  <a:srgbClr val="002060"/>
                </a:solidFill>
              </a:rPr>
              <a:t>目视管理</a:t>
            </a:r>
            <a:r>
              <a:rPr lang="en-US" altLang="zh-CN" sz="2400" dirty="0">
                <a:solidFill>
                  <a:srgbClr val="002060"/>
                </a:solidFill>
              </a:rPr>
              <a:t>”</a:t>
            </a:r>
            <a:r>
              <a:rPr lang="zh-CN" altLang="en-US" sz="2400" dirty="0">
                <a:solidFill>
                  <a:srgbClr val="002060"/>
                </a:solidFill>
              </a:rPr>
              <a:t>。</a:t>
            </a:r>
            <a:endParaRPr lang="zh-CN" altLang="en-US" sz="2400" dirty="0">
              <a:solidFill>
                <a:srgbClr val="002060"/>
              </a:solidFill>
            </a:endParaRPr>
          </a:p>
          <a:p>
            <a:pPr>
              <a:buNone/>
            </a:pPr>
            <a:r>
              <a:rPr lang="en-US" altLang="zh-CN" sz="2400" b="1" dirty="0">
                <a:solidFill>
                  <a:srgbClr val="002060"/>
                </a:solidFill>
              </a:rPr>
              <a:t>        3S</a:t>
            </a:r>
            <a:r>
              <a:rPr lang="en-US" altLang="zh-CN" sz="2400" dirty="0">
                <a:solidFill>
                  <a:srgbClr val="002060"/>
                </a:solidFill>
                <a:latin typeface="Verdana" panose="020B0604030504040204" pitchFamily="2" charset="0"/>
              </a:rPr>
              <a:t>——</a:t>
            </a:r>
            <a:r>
              <a:rPr lang="zh-CN" altLang="en-US" sz="2400" dirty="0">
                <a:solidFill>
                  <a:srgbClr val="002060"/>
                </a:solidFill>
              </a:rPr>
              <a:t>清扫</a:t>
            </a:r>
            <a:r>
              <a:rPr lang="en-US" altLang="zh-CN" sz="2400" dirty="0">
                <a:solidFill>
                  <a:srgbClr val="002060"/>
                </a:solidFill>
              </a:rPr>
              <a:t>(</a:t>
            </a:r>
            <a:r>
              <a:rPr lang="en-US" altLang="zh-CN" sz="2400" dirty="0"/>
              <a:t>Seisou</a:t>
            </a:r>
            <a:r>
              <a:rPr lang="en-US" altLang="zh-CN" sz="2400" dirty="0">
                <a:solidFill>
                  <a:srgbClr val="002060"/>
                </a:solidFill>
              </a:rPr>
              <a:t>)</a:t>
            </a:r>
            <a:r>
              <a:rPr lang="zh-CN" altLang="en-US" sz="2400" dirty="0">
                <a:solidFill>
                  <a:srgbClr val="002060"/>
                </a:solidFill>
              </a:rPr>
              <a:t>。清除垃圾，美化环境。清除工作场所内的脏污，将工作场所清扫干净，保持工作场所干净、亮洁，并防止污染的发生。</a:t>
            </a:r>
            <a:r>
              <a:rPr lang="en-US" altLang="zh-CN" sz="2400" dirty="0">
                <a:solidFill>
                  <a:srgbClr val="002060"/>
                </a:solidFill>
              </a:rPr>
              <a:t>   </a:t>
            </a:r>
            <a:endParaRPr lang="zh-CN" altLang="en-US" sz="2400" dirty="0">
              <a:solidFill>
                <a:srgbClr val="002060"/>
              </a:solidFill>
            </a:endParaRPr>
          </a:p>
          <a:p>
            <a:pPr>
              <a:buNone/>
            </a:pPr>
            <a:r>
              <a:rPr lang="en-US" altLang="zh-CN" sz="2400" dirty="0">
                <a:solidFill>
                  <a:srgbClr val="002060"/>
                </a:solidFill>
              </a:rPr>
              <a:t>       </a:t>
            </a:r>
            <a:r>
              <a:rPr lang="zh-CN" altLang="en-US" sz="2400" b="1" dirty="0">
                <a:solidFill>
                  <a:srgbClr val="002060"/>
                </a:solidFill>
              </a:rPr>
              <a:t>目的</a:t>
            </a:r>
            <a:r>
              <a:rPr lang="zh-CN" altLang="en-US" sz="2400" dirty="0">
                <a:solidFill>
                  <a:srgbClr val="002060"/>
                </a:solidFill>
              </a:rPr>
              <a:t>：消除</a:t>
            </a:r>
            <a:r>
              <a:rPr lang="en-US" altLang="zh-CN" sz="2400" dirty="0">
                <a:solidFill>
                  <a:srgbClr val="002060"/>
                </a:solidFill>
              </a:rPr>
              <a:t>“</a:t>
            </a:r>
            <a:r>
              <a:rPr lang="zh-CN" altLang="en-US" sz="2400" dirty="0">
                <a:solidFill>
                  <a:srgbClr val="002060"/>
                </a:solidFill>
              </a:rPr>
              <a:t>脏污</a:t>
            </a:r>
            <a:r>
              <a:rPr lang="en-US" altLang="zh-CN" sz="2400" dirty="0">
                <a:solidFill>
                  <a:srgbClr val="002060"/>
                </a:solidFill>
              </a:rPr>
              <a:t>”</a:t>
            </a:r>
            <a:r>
              <a:rPr lang="zh-CN" altLang="en-US" sz="2400" dirty="0">
                <a:solidFill>
                  <a:srgbClr val="002060"/>
                </a:solidFill>
              </a:rPr>
              <a:t>，保持工作场所干干净净、明明亮亮。</a:t>
            </a:r>
            <a:r>
              <a:rPr lang="en-US" altLang="zh-CN" sz="2400" dirty="0">
                <a:solidFill>
                  <a:srgbClr val="002060"/>
                </a:solidFill>
              </a:rPr>
              <a:t>   </a:t>
            </a:r>
            <a:endParaRPr lang="zh-CN" altLang="en-US" sz="2400" dirty="0">
              <a:solidFill>
                <a:srgbClr val="002060"/>
              </a:solidFill>
            </a:endParaRPr>
          </a:p>
        </p:txBody>
      </p:sp>
    </p:spTree>
  </p:cSld>
  <p:clrMapOvr>
    <a:masterClrMapping/>
  </p:clrMapOvr>
  <p:transition/>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41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741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7411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74117"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b="1" dirty="0">
                <a:solidFill>
                  <a:srgbClr val="002060"/>
                </a:solidFill>
              </a:rPr>
              <a:t>      </a:t>
            </a:r>
            <a:r>
              <a:rPr lang="zh-CN" altLang="en-US" sz="2400" b="1" dirty="0">
                <a:solidFill>
                  <a:srgbClr val="002060"/>
                </a:solidFill>
              </a:rPr>
              <a:t>实施要领</a:t>
            </a:r>
            <a:r>
              <a:rPr lang="zh-CN" altLang="en-US" sz="2400" dirty="0">
                <a:solidFill>
                  <a:srgbClr val="002060"/>
                </a:solidFill>
              </a:rPr>
              <a:t>。建立清扫责任区，每个员工在岗位及责任范围内（包括物品与机械设备）进行彻底清扫，对清扫过程中发生的问题及时进行整修，查明污垢的发生源，予以杜绝、明确清扫对象、方法、重点、周期、使用工具等项目。</a:t>
            </a:r>
            <a:r>
              <a:rPr lang="en-US" altLang="zh-CN" sz="2400" dirty="0">
                <a:solidFill>
                  <a:srgbClr val="002060"/>
                </a:solidFill>
              </a:rPr>
              <a:t> </a:t>
            </a:r>
            <a:endParaRPr lang="zh-CN" altLang="en-US" sz="2400" dirty="0">
              <a:solidFill>
                <a:srgbClr val="002060"/>
              </a:solidFill>
            </a:endParaRPr>
          </a:p>
          <a:p>
            <a:pPr>
              <a:buNone/>
            </a:pPr>
            <a:r>
              <a:rPr lang="en-US" altLang="zh-CN" sz="2400" b="1" dirty="0">
                <a:solidFill>
                  <a:srgbClr val="002060"/>
                </a:solidFill>
              </a:rPr>
              <a:t>       4S</a:t>
            </a:r>
            <a:r>
              <a:rPr lang="en-US" altLang="zh-CN" sz="2400" dirty="0">
                <a:solidFill>
                  <a:srgbClr val="002060"/>
                </a:solidFill>
                <a:latin typeface="Verdana" panose="020B0604030504040204" pitchFamily="2" charset="0"/>
              </a:rPr>
              <a:t>——</a:t>
            </a:r>
            <a:r>
              <a:rPr lang="zh-CN" altLang="en-US" sz="2400" dirty="0">
                <a:solidFill>
                  <a:srgbClr val="002060"/>
                </a:solidFill>
              </a:rPr>
              <a:t>清洁</a:t>
            </a:r>
            <a:r>
              <a:rPr lang="en-US" altLang="zh-CN" sz="2400" dirty="0">
                <a:solidFill>
                  <a:srgbClr val="002060"/>
                </a:solidFill>
              </a:rPr>
              <a:t>(</a:t>
            </a:r>
            <a:r>
              <a:rPr lang="en-US" altLang="zh-CN" sz="2400" dirty="0"/>
              <a:t>Seiketsu</a:t>
            </a:r>
            <a:r>
              <a:rPr lang="en-US" altLang="zh-CN" sz="2400" dirty="0">
                <a:solidFill>
                  <a:srgbClr val="002060"/>
                </a:solidFill>
              </a:rPr>
              <a:t>)</a:t>
            </a:r>
            <a:r>
              <a:rPr lang="zh-CN" altLang="en-US" sz="2400" dirty="0">
                <a:solidFill>
                  <a:srgbClr val="002060"/>
                </a:solidFill>
              </a:rPr>
              <a:t>。将上面</a:t>
            </a:r>
            <a:r>
              <a:rPr lang="en-US" altLang="zh-CN" sz="2400" dirty="0">
                <a:solidFill>
                  <a:srgbClr val="002060"/>
                </a:solidFill>
              </a:rPr>
              <a:t>3S</a:t>
            </a:r>
            <a:r>
              <a:rPr lang="zh-CN" altLang="en-US" sz="2400" dirty="0">
                <a:solidFill>
                  <a:srgbClr val="002060"/>
                </a:solidFill>
              </a:rPr>
              <a:t>（整理、整顿、清扫）实施的做法制度化、规范化，并维持成果。。</a:t>
            </a:r>
            <a:r>
              <a:rPr lang="en-US" altLang="zh-CN" sz="2400" dirty="0">
                <a:solidFill>
                  <a:srgbClr val="002060"/>
                </a:solidFill>
              </a:rPr>
              <a:t>  </a:t>
            </a:r>
            <a:endParaRPr lang="zh-CN" altLang="en-US" sz="2400" dirty="0">
              <a:solidFill>
                <a:srgbClr val="002060"/>
              </a:solidFill>
            </a:endParaRPr>
          </a:p>
          <a:p>
            <a:pPr>
              <a:buNone/>
            </a:pPr>
            <a:r>
              <a:rPr lang="en-US" altLang="zh-CN" sz="2400" dirty="0">
                <a:solidFill>
                  <a:srgbClr val="002060"/>
                </a:solidFill>
              </a:rPr>
              <a:t>       </a:t>
            </a:r>
            <a:r>
              <a:rPr lang="zh-CN" altLang="en-US" sz="2400" b="1" dirty="0">
                <a:solidFill>
                  <a:srgbClr val="002060"/>
                </a:solidFill>
              </a:rPr>
              <a:t>目的</a:t>
            </a:r>
            <a:r>
              <a:rPr lang="zh-CN" altLang="en-US" sz="2400" dirty="0">
                <a:solidFill>
                  <a:srgbClr val="002060"/>
                </a:solidFill>
              </a:rPr>
              <a:t>：通过制度化来维持整理、整顿、清扫的成果，并显现</a:t>
            </a:r>
            <a:r>
              <a:rPr lang="en-US" altLang="zh-CN" sz="2400" dirty="0">
                <a:solidFill>
                  <a:srgbClr val="002060"/>
                </a:solidFill>
              </a:rPr>
              <a:t>“</a:t>
            </a:r>
            <a:r>
              <a:rPr lang="zh-CN" altLang="en-US" sz="2400" dirty="0">
                <a:solidFill>
                  <a:srgbClr val="002060"/>
                </a:solidFill>
              </a:rPr>
              <a:t>异常</a:t>
            </a:r>
            <a:r>
              <a:rPr lang="en-US" altLang="zh-CN" sz="2400" dirty="0">
                <a:solidFill>
                  <a:srgbClr val="002060"/>
                </a:solidFill>
              </a:rPr>
              <a:t>”</a:t>
            </a:r>
            <a:r>
              <a:rPr lang="zh-CN" altLang="en-US" sz="2400" dirty="0">
                <a:solidFill>
                  <a:srgbClr val="002060"/>
                </a:solidFill>
              </a:rPr>
              <a:t>之所在。</a:t>
            </a:r>
            <a:r>
              <a:rPr lang="en-US" altLang="zh-CN" sz="2400" dirty="0">
                <a:solidFill>
                  <a:srgbClr val="002060"/>
                </a:solidFill>
              </a:rPr>
              <a:t>   </a:t>
            </a:r>
            <a:endParaRPr lang="zh-CN" altLang="en-US" sz="2400" dirty="0">
              <a:solidFill>
                <a:srgbClr val="002060"/>
              </a:solidFill>
            </a:endParaRPr>
          </a:p>
          <a:p>
            <a:pPr>
              <a:buNone/>
            </a:pPr>
            <a:r>
              <a:rPr lang="en-US" altLang="zh-CN" sz="2400" dirty="0">
                <a:solidFill>
                  <a:srgbClr val="002060"/>
                </a:solidFill>
              </a:rPr>
              <a:t>        </a:t>
            </a:r>
            <a:r>
              <a:rPr lang="zh-CN" altLang="en-US" sz="2400" b="1" dirty="0">
                <a:solidFill>
                  <a:srgbClr val="002060"/>
                </a:solidFill>
              </a:rPr>
              <a:t>实施要领</a:t>
            </a:r>
            <a:r>
              <a:rPr lang="zh-CN" altLang="en-US" sz="2400" dirty="0">
                <a:solidFill>
                  <a:srgbClr val="002060"/>
                </a:solidFill>
              </a:rPr>
              <a:t>：维持整理、整顿、清扫工作；制定目视管理及看板管理的标准；制定实施办法 及检查考证标准；制定奖惩制度、加强执行；领导小组成员经常巡查，带动全员重视。</a:t>
            </a:r>
            <a:br>
              <a:rPr lang="en-US" altLang="zh-CN" sz="2400" dirty="0">
                <a:solidFill>
                  <a:srgbClr val="002060"/>
                </a:solidFill>
              </a:rPr>
            </a:br>
            <a:endParaRPr lang="zh-CN" altLang="en-US" sz="2400" dirty="0">
              <a:solidFill>
                <a:srgbClr val="002060"/>
              </a:solidFill>
            </a:endParaRPr>
          </a:p>
        </p:txBody>
      </p:sp>
    </p:spTree>
  </p:cSld>
  <p:clrMapOvr>
    <a:masterClrMapping/>
  </p:clrMapOvr>
  <p:transition/>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51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751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7514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75141"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b="1" dirty="0">
                <a:solidFill>
                  <a:srgbClr val="002060"/>
                </a:solidFill>
              </a:rPr>
              <a:t>       5S</a:t>
            </a:r>
            <a:r>
              <a:rPr lang="en-US" altLang="zh-CN" sz="2400" dirty="0">
                <a:solidFill>
                  <a:srgbClr val="002060"/>
                </a:solidFill>
                <a:latin typeface="Verdana" panose="020B0604030504040204" pitchFamily="2" charset="0"/>
              </a:rPr>
              <a:t>——</a:t>
            </a:r>
            <a:r>
              <a:rPr lang="zh-CN" altLang="en-US" sz="2400" dirty="0">
                <a:solidFill>
                  <a:srgbClr val="002060"/>
                </a:solidFill>
              </a:rPr>
              <a:t>素养</a:t>
            </a:r>
            <a:r>
              <a:rPr lang="en-US" altLang="zh-CN" sz="2400" dirty="0">
                <a:solidFill>
                  <a:srgbClr val="002060"/>
                </a:solidFill>
              </a:rPr>
              <a:t>(Shitsuke)</a:t>
            </a:r>
            <a:r>
              <a:rPr lang="zh-CN" altLang="en-US" sz="2400" dirty="0">
                <a:solidFill>
                  <a:srgbClr val="002060"/>
                </a:solidFill>
              </a:rPr>
              <a:t>。养成遵守规定的良好工作</a:t>
            </a:r>
            <a:r>
              <a:rPr lang="en-US" altLang="zh-CN" sz="2400" dirty="0">
                <a:solidFill>
                  <a:srgbClr val="002060"/>
                </a:solidFill>
                <a:hlinkClick r:id="rId1"/>
              </a:rPr>
              <a:t>习惯</a:t>
            </a:r>
            <a:r>
              <a:rPr lang="en-US" altLang="zh-CN" sz="2400" dirty="0">
                <a:solidFill>
                  <a:srgbClr val="002060"/>
                </a:solidFill>
              </a:rPr>
              <a:t>,</a:t>
            </a:r>
            <a:r>
              <a:rPr lang="zh-CN" altLang="en-US" sz="2400" dirty="0">
                <a:solidFill>
                  <a:srgbClr val="002060"/>
                </a:solidFill>
              </a:rPr>
              <a:t>进而发挥自动自发的精神形成制度；提升人的品质，人人依规定行事，从心态上养成习惯。</a:t>
            </a:r>
            <a:r>
              <a:rPr lang="en-US" altLang="zh-CN" sz="2400" dirty="0">
                <a:solidFill>
                  <a:srgbClr val="002060"/>
                </a:solidFill>
              </a:rPr>
              <a:t>   </a:t>
            </a:r>
            <a:endParaRPr lang="zh-CN" altLang="en-US" sz="2400" dirty="0">
              <a:solidFill>
                <a:srgbClr val="002060"/>
              </a:solidFill>
            </a:endParaRPr>
          </a:p>
          <a:p>
            <a:pPr>
              <a:buNone/>
            </a:pPr>
            <a:r>
              <a:rPr lang="en-US" altLang="zh-CN" sz="2400" dirty="0">
                <a:solidFill>
                  <a:srgbClr val="002060"/>
                </a:solidFill>
              </a:rPr>
              <a:t>      </a:t>
            </a:r>
            <a:r>
              <a:rPr lang="zh-CN" altLang="en-US" sz="2400" b="1" dirty="0">
                <a:solidFill>
                  <a:srgbClr val="002060"/>
                </a:solidFill>
              </a:rPr>
              <a:t>目的</a:t>
            </a:r>
            <a:r>
              <a:rPr lang="zh-CN" altLang="en-US" sz="2400" dirty="0">
                <a:solidFill>
                  <a:srgbClr val="002060"/>
                </a:solidFill>
              </a:rPr>
              <a:t>：提高人文化、技术及文明素质，养成工作讲究认真的习惯。提高员工文明礼貌水准，增强团队意识，养成按规定行事的良好工作习惯。</a:t>
            </a:r>
            <a:endParaRPr lang="zh-CN" altLang="en-US" sz="2400" dirty="0">
              <a:solidFill>
                <a:srgbClr val="002060"/>
              </a:solidFill>
            </a:endParaRPr>
          </a:p>
          <a:p>
            <a:pPr>
              <a:buNone/>
            </a:pPr>
            <a:r>
              <a:rPr lang="en-US" altLang="zh-CN" sz="2400" b="1" dirty="0">
                <a:solidFill>
                  <a:srgbClr val="002060"/>
                </a:solidFill>
              </a:rPr>
              <a:t>       </a:t>
            </a:r>
            <a:r>
              <a:rPr lang="zh-CN" altLang="en-US" sz="2400" b="1" dirty="0">
                <a:solidFill>
                  <a:srgbClr val="002060"/>
                </a:solidFill>
              </a:rPr>
              <a:t>实施要领</a:t>
            </a:r>
            <a:r>
              <a:rPr lang="en-US" altLang="zh-CN" sz="2400" dirty="0">
                <a:solidFill>
                  <a:srgbClr val="002060"/>
                </a:solidFill>
              </a:rPr>
              <a:t>:</a:t>
            </a:r>
            <a:r>
              <a:rPr lang="zh-CN" altLang="en-US" sz="2400" dirty="0">
                <a:solidFill>
                  <a:srgbClr val="002060"/>
                </a:solidFill>
              </a:rPr>
              <a:t>持续推行整理、整顿、清扫、直到成为全员工共有的习惯，制定员工行为准则及礼仪守则，帮助员工达到修养是低限度的要求，企业视觉识别系统推行、教育训练、员工严格遵守规章制度、推行各种精神提升活动、培养员工责任感，铸造团队精神。</a:t>
            </a:r>
            <a:br>
              <a:rPr lang="en-US" altLang="zh-CN" sz="2400" dirty="0">
                <a:solidFill>
                  <a:srgbClr val="002060"/>
                </a:solidFill>
              </a:rPr>
            </a:br>
            <a:endParaRPr lang="zh-CN" altLang="en-US" sz="2400" dirty="0">
              <a:solidFill>
                <a:srgbClr val="002060"/>
              </a:solidFill>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522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52228"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52229" name="Rectangle 3"/>
          <p:cNvSpPr>
            <a:spLocks noGrp="1"/>
          </p:cNvSpPr>
          <p:nvPr>
            <p:ph type="body" idx="4294967295"/>
          </p:nvPr>
        </p:nvSpPr>
        <p:spPr>
          <a:xfrm>
            <a:off x="1524000" y="1714500"/>
            <a:ext cx="8929688" cy="4572000"/>
          </a:xfrm>
          <a:ln/>
        </p:spPr>
        <p:txBody>
          <a:bodyPr vert="horz" wrap="square" anchor="t" anchorCtr="0"/>
          <a:p>
            <a:pPr>
              <a:buNone/>
            </a:pPr>
            <a:r>
              <a:rPr lang="en-US" altLang="zh-CN" sz="2400">
                <a:solidFill>
                  <a:srgbClr val="002060"/>
                </a:solidFill>
              </a:rPr>
              <a:t>         </a:t>
            </a:r>
            <a:r>
              <a:rPr lang="en-US" altLang="zh-CN" sz="2800" b="1">
                <a:solidFill>
                  <a:srgbClr val="002060"/>
                </a:solidFill>
              </a:rPr>
              <a:t>⑶“</a:t>
            </a:r>
            <a:r>
              <a:rPr lang="zh-CN" altLang="en-US" sz="2800" b="1">
                <a:solidFill>
                  <a:srgbClr val="002060"/>
                </a:solidFill>
              </a:rPr>
              <a:t>综合治理”</a:t>
            </a:r>
            <a:r>
              <a:rPr lang="zh-CN" altLang="en-US" sz="2800">
                <a:solidFill>
                  <a:srgbClr val="002060"/>
                </a:solidFill>
              </a:rPr>
              <a:t>，就是</a:t>
            </a:r>
            <a:r>
              <a:rPr lang="zh-CN" altLang="en-US" sz="2800" b="1">
                <a:solidFill>
                  <a:srgbClr val="002060"/>
                </a:solidFill>
              </a:rPr>
              <a:t>标本兼治</a:t>
            </a:r>
            <a:r>
              <a:rPr lang="zh-CN" altLang="en-US" sz="2800">
                <a:solidFill>
                  <a:srgbClr val="002060"/>
                </a:solidFill>
              </a:rPr>
              <a:t>，</a:t>
            </a:r>
            <a:r>
              <a:rPr lang="zh-CN" altLang="en-US" sz="2800" b="1">
                <a:solidFill>
                  <a:srgbClr val="002060"/>
                </a:solidFill>
              </a:rPr>
              <a:t>重在治本</a:t>
            </a:r>
            <a:r>
              <a:rPr lang="zh-CN" altLang="en-US" sz="2800">
                <a:solidFill>
                  <a:srgbClr val="002060"/>
                </a:solidFill>
              </a:rPr>
              <a:t>，在采取断然措施遏制重特大事故，</a:t>
            </a:r>
            <a:r>
              <a:rPr lang="zh-CN" altLang="en-US" sz="2800" b="1">
                <a:solidFill>
                  <a:srgbClr val="002060"/>
                </a:solidFill>
              </a:rPr>
              <a:t>实现治标的同时，积极探索和实施治本之策，</a:t>
            </a:r>
            <a:r>
              <a:rPr lang="zh-CN" altLang="en-US" sz="2800">
                <a:solidFill>
                  <a:srgbClr val="002060"/>
                </a:solidFill>
              </a:rPr>
              <a:t>综合运用科学手段、法律手段、经济手段和必要的行政手段，从发展规划、安全投入、科技进步、经济政策、教育培训、安全立法、激励约束、企业管理、监督体制、社会监督以及追究事故主任、查处违法违纪等方面着手，解决影响制约我国安全生产的历史性、深层次问题，</a:t>
            </a:r>
            <a:r>
              <a:rPr lang="zh-CN" altLang="en-US" sz="2800" b="1">
                <a:solidFill>
                  <a:srgbClr val="002060"/>
                </a:solidFill>
              </a:rPr>
              <a:t>做到思想认识上警钟长鸣，制度保证上严密有效，技术支撑上坚强有力，监督检查上严格细致，事故处理上严肃认真。</a:t>
            </a:r>
            <a:endParaRPr lang="zh-CN" altLang="en-US" sz="2800" b="1">
              <a:solidFill>
                <a:srgbClr val="002060"/>
              </a:solidFill>
            </a:endParaRPr>
          </a:p>
        </p:txBody>
      </p:sp>
    </p:spTree>
  </p:cSld>
  <p:clrMapOvr>
    <a:masterClrMapping/>
  </p:clrMapOvr>
  <p:transition/>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61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761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7616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76165" name="Rectangle 3"/>
          <p:cNvSpPr>
            <a:spLocks noGrp="1"/>
          </p:cNvSpPr>
          <p:nvPr>
            <p:ph type="body" idx="4294967295"/>
          </p:nvPr>
        </p:nvSpPr>
        <p:spPr>
          <a:xfrm>
            <a:off x="1311275" y="1643063"/>
            <a:ext cx="9356725" cy="5214937"/>
          </a:xfrm>
          <a:ln/>
        </p:spPr>
        <p:txBody>
          <a:bodyPr vert="horz" wrap="square" anchor="t" anchorCtr="0"/>
          <a:p>
            <a:pPr>
              <a:buNone/>
            </a:pPr>
            <a:r>
              <a:rPr lang="en-US" altLang="zh-CN" sz="2400" b="1" dirty="0">
                <a:solidFill>
                  <a:srgbClr val="002060"/>
                </a:solidFill>
              </a:rPr>
              <a:t>       6S</a:t>
            </a:r>
            <a:r>
              <a:rPr lang="en-US" altLang="zh-CN" sz="2400" dirty="0">
                <a:solidFill>
                  <a:srgbClr val="002060"/>
                </a:solidFill>
                <a:latin typeface="Verdana" panose="020B0604030504040204" pitchFamily="2" charset="0"/>
              </a:rPr>
              <a:t>——</a:t>
            </a:r>
            <a:r>
              <a:rPr lang="zh-CN" altLang="en-US" sz="2400" dirty="0">
                <a:solidFill>
                  <a:srgbClr val="002060"/>
                </a:solidFill>
              </a:rPr>
              <a:t>安全（</a:t>
            </a:r>
            <a:r>
              <a:rPr lang="en-US" altLang="zh-CN" sz="2400" dirty="0">
                <a:solidFill>
                  <a:srgbClr val="002060"/>
                </a:solidFill>
              </a:rPr>
              <a:t>Safety</a:t>
            </a:r>
            <a:r>
              <a:rPr lang="zh-CN" altLang="en-US" sz="2400" dirty="0">
                <a:solidFill>
                  <a:srgbClr val="002060"/>
                </a:solidFill>
              </a:rPr>
              <a:t>）：关爱生命，以人为本。防微杜渐、警钟长鸣、杜绝违章、消除一切不安全隐患。管理上制定正确作业流程，配置适当的工作人员监督指示功能，对不合安全规定的因素及时消除，加强作业人员安全意识教育，签订安全责任书。</a:t>
            </a:r>
            <a:endParaRPr lang="zh-CN" altLang="en-US" sz="2400" dirty="0">
              <a:solidFill>
                <a:srgbClr val="002060"/>
              </a:solidFill>
            </a:endParaRPr>
          </a:p>
          <a:p>
            <a:pPr>
              <a:buNone/>
            </a:pPr>
            <a:r>
              <a:rPr lang="en-US" altLang="zh-CN" sz="2400" dirty="0">
                <a:solidFill>
                  <a:srgbClr val="002060"/>
                </a:solidFill>
              </a:rPr>
              <a:t>       </a:t>
            </a:r>
            <a:r>
              <a:rPr lang="zh-CN" altLang="en-US" sz="2400" b="1" dirty="0">
                <a:solidFill>
                  <a:srgbClr val="002060"/>
                </a:solidFill>
              </a:rPr>
              <a:t>目的</a:t>
            </a:r>
            <a:r>
              <a:rPr lang="en-US" altLang="zh-CN" sz="2400" dirty="0">
                <a:solidFill>
                  <a:srgbClr val="002060"/>
                </a:solidFill>
              </a:rPr>
              <a:t>: </a:t>
            </a:r>
            <a:r>
              <a:rPr lang="zh-CN" altLang="en-US" sz="2400" dirty="0">
                <a:solidFill>
                  <a:srgbClr val="002060"/>
                </a:solidFill>
              </a:rPr>
              <a:t>预知危险，风险控制，防患末然。确保工作中安全，实现安全生产</a:t>
            </a:r>
            <a:endParaRPr lang="zh-CN" altLang="en-US" sz="2400" dirty="0">
              <a:solidFill>
                <a:srgbClr val="002060"/>
              </a:solidFill>
            </a:endParaRPr>
          </a:p>
          <a:p>
            <a:pPr>
              <a:buNone/>
            </a:pPr>
            <a:r>
              <a:rPr lang="en-US" altLang="zh-CN" sz="2400" dirty="0">
                <a:solidFill>
                  <a:srgbClr val="002060"/>
                </a:solidFill>
              </a:rPr>
              <a:t>        </a:t>
            </a:r>
            <a:r>
              <a:rPr lang="zh-CN" altLang="en-US" sz="2400" b="1" dirty="0">
                <a:solidFill>
                  <a:srgbClr val="002060"/>
                </a:solidFill>
              </a:rPr>
              <a:t>实施要领</a:t>
            </a:r>
            <a:r>
              <a:rPr lang="en-US" altLang="zh-CN" sz="2400" dirty="0">
                <a:solidFill>
                  <a:srgbClr val="002060"/>
                </a:solidFill>
              </a:rPr>
              <a:t>:</a:t>
            </a:r>
            <a:r>
              <a:rPr lang="zh-CN" altLang="en-US" sz="2400" dirty="0">
                <a:solidFill>
                  <a:srgbClr val="002060"/>
                </a:solidFill>
              </a:rPr>
              <a:t>落实安全工作，时查时防、专人负责，除隐患、安全生产。</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7S</a:t>
            </a:r>
            <a:r>
              <a:rPr lang="en-US" altLang="zh-CN" sz="2400" dirty="0">
                <a:solidFill>
                  <a:srgbClr val="002060"/>
                </a:solidFill>
                <a:latin typeface="Verdana" panose="020B0604030504040204" pitchFamily="2" charset="0"/>
              </a:rPr>
              <a:t>——</a:t>
            </a:r>
            <a:r>
              <a:rPr lang="zh-CN" altLang="en-US" sz="2400" dirty="0">
                <a:solidFill>
                  <a:srgbClr val="002060"/>
                </a:solidFill>
              </a:rPr>
              <a:t>节约（</a:t>
            </a:r>
            <a:r>
              <a:rPr lang="en-US" altLang="zh-CN" sz="2400" dirty="0">
                <a:solidFill>
                  <a:srgbClr val="002060"/>
                </a:solidFill>
              </a:rPr>
              <a:t>Savb</a:t>
            </a:r>
            <a:r>
              <a:rPr lang="zh-CN" altLang="en-US" sz="2400" dirty="0">
                <a:solidFill>
                  <a:srgbClr val="002060"/>
                </a:solidFill>
              </a:rPr>
              <a:t>）：定义</a:t>
            </a:r>
            <a:r>
              <a:rPr lang="en-US" altLang="zh-CN" sz="2400" dirty="0">
                <a:solidFill>
                  <a:srgbClr val="002060"/>
                </a:solidFill>
              </a:rPr>
              <a:t>:</a:t>
            </a:r>
            <a:r>
              <a:rPr lang="zh-CN" altLang="en-US" sz="2400" dirty="0">
                <a:solidFill>
                  <a:srgbClr val="002060"/>
                </a:solidFill>
              </a:rPr>
              <a:t>勤俭节约，爱护公物，节约为荣 浪费为耻。减少企业的人力、成本、空间、时间、库存、物料消耗等因素。</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zh-CN" altLang="en-US" sz="2400" b="1" dirty="0">
                <a:solidFill>
                  <a:srgbClr val="002060"/>
                </a:solidFill>
              </a:rPr>
              <a:t>目的</a:t>
            </a:r>
            <a:r>
              <a:rPr lang="en-US" altLang="zh-CN" sz="2400" dirty="0">
                <a:solidFill>
                  <a:srgbClr val="002060"/>
                </a:solidFill>
              </a:rPr>
              <a:t>:</a:t>
            </a:r>
            <a:r>
              <a:rPr lang="zh-CN" altLang="en-US" sz="2400" dirty="0">
                <a:solidFill>
                  <a:srgbClr val="002060"/>
                </a:solidFill>
              </a:rPr>
              <a:t>养成降低成本习惯，加强作业人员减少浪费意识教育。</a:t>
            </a:r>
            <a:endParaRPr lang="zh-CN" altLang="en-US" sz="2400" dirty="0">
              <a:solidFill>
                <a:srgbClr val="002060"/>
              </a:solidFill>
            </a:endParaRPr>
          </a:p>
        </p:txBody>
      </p:sp>
    </p:spTree>
  </p:cSld>
  <p:clrMapOvr>
    <a:masterClrMapping/>
  </p:clrMapOvr>
  <p:transition/>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71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771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7718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7718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800" dirty="0">
                <a:solidFill>
                  <a:srgbClr val="002060"/>
                </a:solidFill>
              </a:rPr>
              <a:t>       </a:t>
            </a:r>
            <a:r>
              <a:rPr lang="zh-CN" altLang="en-US" sz="2800" b="1" dirty="0">
                <a:solidFill>
                  <a:srgbClr val="002060"/>
                </a:solidFill>
              </a:rPr>
              <a:t>实施要领</a:t>
            </a:r>
            <a:r>
              <a:rPr lang="en-US" altLang="zh-CN" sz="2800" dirty="0">
                <a:solidFill>
                  <a:srgbClr val="002060"/>
                </a:solidFill>
              </a:rPr>
              <a:t>:</a:t>
            </a:r>
            <a:r>
              <a:rPr lang="zh-CN" altLang="en-US" sz="2800" dirty="0">
                <a:solidFill>
                  <a:srgbClr val="002060"/>
                </a:solidFill>
              </a:rPr>
              <a:t>能用的东西尽可能利用，以自己就是主人的心态对待企业的资源，切勿随意丢弃，丢弃前要思考其剩余的使用价值。</a:t>
            </a:r>
            <a:endParaRPr lang="zh-CN" altLang="en-US" sz="2800" dirty="0">
              <a:solidFill>
                <a:srgbClr val="002060"/>
              </a:solidFill>
            </a:endParaRPr>
          </a:p>
          <a:p>
            <a:pPr>
              <a:buNone/>
            </a:pPr>
            <a:r>
              <a:rPr lang="zh-CN" altLang="en-US" sz="2800" b="1" dirty="0">
                <a:solidFill>
                  <a:srgbClr val="002060"/>
                </a:solidFill>
              </a:rPr>
              <a:t>        </a:t>
            </a:r>
            <a:r>
              <a:rPr lang="en-US" altLang="zh-CN" sz="2800" b="1" dirty="0">
                <a:solidFill>
                  <a:srgbClr val="002060"/>
                </a:solidFill>
              </a:rPr>
              <a:t>8S</a:t>
            </a:r>
            <a:r>
              <a:rPr lang="en-US" altLang="zh-CN" sz="2800" dirty="0">
                <a:solidFill>
                  <a:srgbClr val="002060"/>
                </a:solidFill>
                <a:latin typeface="Verdana" panose="020B0604030504040204" pitchFamily="2" charset="0"/>
              </a:rPr>
              <a:t>——</a:t>
            </a:r>
            <a:r>
              <a:rPr lang="zh-CN" altLang="en-US" sz="2800" dirty="0">
                <a:solidFill>
                  <a:srgbClr val="002060"/>
                </a:solidFill>
              </a:rPr>
              <a:t>服务（</a:t>
            </a:r>
            <a:r>
              <a:rPr lang="en-US" altLang="zh-CN" sz="2800" dirty="0">
                <a:solidFill>
                  <a:srgbClr val="002060"/>
                </a:solidFill>
              </a:rPr>
              <a:t>Serveice</a:t>
            </a:r>
            <a:r>
              <a:rPr lang="zh-CN" altLang="en-US" sz="2800" dirty="0">
                <a:solidFill>
                  <a:srgbClr val="002060"/>
                </a:solidFill>
              </a:rPr>
              <a:t>）：强化服务意识</a:t>
            </a:r>
            <a:r>
              <a:rPr lang="en-US" altLang="zh-CN" sz="2800" dirty="0">
                <a:solidFill>
                  <a:srgbClr val="002060"/>
                </a:solidFill>
              </a:rPr>
              <a:t>,</a:t>
            </a:r>
            <a:r>
              <a:rPr lang="zh-CN" altLang="en-US" sz="2800" dirty="0">
                <a:solidFill>
                  <a:srgbClr val="002060"/>
                </a:solidFill>
              </a:rPr>
              <a:t>树立检修为运行服务思想，为业主服务好就是效益的理念。</a:t>
            </a:r>
            <a:endParaRPr lang="zh-CN" altLang="en-US" sz="2800" dirty="0">
              <a:solidFill>
                <a:srgbClr val="002060"/>
              </a:solidFill>
            </a:endParaRPr>
          </a:p>
          <a:p>
            <a:pPr>
              <a:buNone/>
            </a:pPr>
            <a:r>
              <a:rPr lang="zh-CN" altLang="en-US" sz="2800" dirty="0">
                <a:solidFill>
                  <a:srgbClr val="002060"/>
                </a:solidFill>
              </a:rPr>
              <a:t>       </a:t>
            </a:r>
            <a:r>
              <a:rPr lang="zh-CN" altLang="en-US" sz="2800" b="1" dirty="0">
                <a:solidFill>
                  <a:srgbClr val="002060"/>
                </a:solidFill>
              </a:rPr>
              <a:t>目的</a:t>
            </a:r>
            <a:r>
              <a:rPr lang="en-US" altLang="zh-CN" sz="2800" dirty="0">
                <a:solidFill>
                  <a:srgbClr val="002060"/>
                </a:solidFill>
              </a:rPr>
              <a:t>:</a:t>
            </a:r>
            <a:r>
              <a:rPr lang="zh-CN" altLang="en-US" sz="2800" dirty="0">
                <a:solidFill>
                  <a:srgbClr val="002060"/>
                </a:solidFill>
              </a:rPr>
              <a:t>通过优质诚信服务，修后保质期服务，提高企业信誉度，开拓市场。</a:t>
            </a:r>
            <a:r>
              <a:rPr lang="en-US" altLang="zh-CN" sz="2800" dirty="0">
                <a:solidFill>
                  <a:srgbClr val="002060"/>
                </a:solidFill>
              </a:rPr>
              <a:t> </a:t>
            </a:r>
            <a:endParaRPr lang="zh-CN" altLang="en-US" sz="2800" dirty="0">
              <a:solidFill>
                <a:srgbClr val="002060"/>
              </a:solidFill>
            </a:endParaRPr>
          </a:p>
          <a:p>
            <a:pPr>
              <a:buNone/>
            </a:pPr>
            <a:r>
              <a:rPr lang="zh-CN" altLang="en-US" sz="2800" dirty="0">
                <a:solidFill>
                  <a:srgbClr val="002060"/>
                </a:solidFill>
              </a:rPr>
              <a:t>       </a:t>
            </a:r>
            <a:r>
              <a:rPr lang="zh-CN" altLang="en-US" sz="2800" b="1" dirty="0">
                <a:solidFill>
                  <a:srgbClr val="002060"/>
                </a:solidFill>
              </a:rPr>
              <a:t>实施要领</a:t>
            </a:r>
            <a:r>
              <a:rPr lang="zh-CN" altLang="en-US" sz="2800" dirty="0">
                <a:solidFill>
                  <a:srgbClr val="002060"/>
                </a:solidFill>
              </a:rPr>
              <a:t>：能力不断提高管理水平、提高人员技术水平不和设备检修质量和工艺水平，提升自身的综合素质，确保服务质量。</a:t>
            </a:r>
            <a:endParaRPr lang="en-US" altLang="zh-CN" sz="2800" dirty="0">
              <a:solidFill>
                <a:srgbClr val="002060"/>
              </a:solidFill>
            </a:endParaRPr>
          </a:p>
          <a:p>
            <a:pPr>
              <a:buNone/>
            </a:pPr>
            <a:endParaRPr lang="zh-CN" altLang="en-US" sz="2400" dirty="0">
              <a:solidFill>
                <a:srgbClr val="002060"/>
              </a:solidFill>
            </a:endParaRPr>
          </a:p>
        </p:txBody>
      </p:sp>
    </p:spTree>
  </p:cSld>
  <p:clrMapOvr>
    <a:masterClrMapping/>
  </p:clrMapOvr>
  <p:transition/>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82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782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7821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7821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t> </a:t>
            </a:r>
            <a:r>
              <a:rPr lang="zh-CN" altLang="en-US" sz="2400" b="1" dirty="0">
                <a:solidFill>
                  <a:srgbClr val="C00000"/>
                </a:solidFill>
              </a:rPr>
              <a:t>（三）班组推行</a:t>
            </a:r>
            <a:r>
              <a:rPr lang="en-US" altLang="zh-CN" sz="2400" b="1" dirty="0">
                <a:solidFill>
                  <a:srgbClr val="C00000"/>
                </a:solidFill>
              </a:rPr>
              <a:t>8S</a:t>
            </a:r>
            <a:r>
              <a:rPr lang="zh-CN" altLang="en-US" sz="2400" b="1" dirty="0">
                <a:solidFill>
                  <a:srgbClr val="C00000"/>
                </a:solidFill>
              </a:rPr>
              <a:t>现场管理活动的意义</a:t>
            </a:r>
            <a:endParaRPr lang="zh-CN" altLang="en-US" sz="2400" dirty="0">
              <a:solidFill>
                <a:srgbClr val="C00000"/>
              </a:solidFill>
            </a:endParaRPr>
          </a:p>
          <a:p>
            <a:pPr>
              <a:buNone/>
            </a:pPr>
            <a:r>
              <a:rPr lang="zh-CN" altLang="en-US" sz="2400" dirty="0">
                <a:solidFill>
                  <a:srgbClr val="C00000"/>
                </a:solidFill>
              </a:rPr>
              <a:t>        班组管理水平的高低直接影响着企业各项经济指标的实现。按照</a:t>
            </a:r>
            <a:r>
              <a:rPr lang="en-US" altLang="zh-CN" sz="2400" dirty="0">
                <a:solidFill>
                  <a:srgbClr val="C00000"/>
                </a:solidFill>
              </a:rPr>
              <a:t>“</a:t>
            </a:r>
            <a:r>
              <a:rPr lang="zh-CN" altLang="en-US" sz="2400" dirty="0">
                <a:solidFill>
                  <a:srgbClr val="C00000"/>
                </a:solidFill>
              </a:rPr>
              <a:t>大处着眼，小处着手</a:t>
            </a:r>
            <a:r>
              <a:rPr lang="en-US" altLang="zh-CN" sz="2400" dirty="0">
                <a:solidFill>
                  <a:srgbClr val="C00000"/>
                </a:solidFill>
              </a:rPr>
              <a:t>”</a:t>
            </a:r>
            <a:r>
              <a:rPr lang="zh-CN" altLang="en-US" sz="2400" dirty="0">
                <a:solidFill>
                  <a:srgbClr val="C00000"/>
                </a:solidFill>
              </a:rPr>
              <a:t>的原则，建立</a:t>
            </a:r>
            <a:r>
              <a:rPr lang="en-US" altLang="zh-CN" sz="2400" dirty="0">
                <a:solidFill>
                  <a:srgbClr val="C00000"/>
                </a:solidFill>
              </a:rPr>
              <a:t>“8S”</a:t>
            </a:r>
            <a:r>
              <a:rPr lang="zh-CN" altLang="en-US" sz="2400" dirty="0">
                <a:solidFill>
                  <a:srgbClr val="C00000"/>
                </a:solidFill>
              </a:rPr>
              <a:t>精细化安全管理标准，将精细化管理渗透到班组安全管理工作中，进一步夯实基础管理，提高班组的综合管理水平。</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、消除电力企业班组现场不良状况</a:t>
            </a:r>
            <a:r>
              <a:rPr lang="en-US" altLang="zh-CN" sz="2400" dirty="0">
                <a:solidFill>
                  <a:srgbClr val="C00000"/>
                </a:solidFill>
              </a:rPr>
              <a:t>; </a:t>
            </a:r>
            <a:r>
              <a:rPr lang="zh-CN" altLang="en-US" sz="2400" dirty="0">
                <a:solidFill>
                  <a:srgbClr val="C00000"/>
                </a:solidFill>
              </a:rPr>
              <a:t>人造环境，环境育人。如果没有一个好的工作环境，企业就无法造就人才，更无法留住人才。推行</a:t>
            </a:r>
            <a:r>
              <a:rPr lang="en-US" altLang="zh-CN" sz="2400" dirty="0">
                <a:solidFill>
                  <a:srgbClr val="C00000"/>
                </a:solidFill>
              </a:rPr>
              <a:t>8S</a:t>
            </a:r>
            <a:r>
              <a:rPr lang="zh-CN" altLang="en-US" sz="2400" dirty="0">
                <a:solidFill>
                  <a:srgbClr val="C00000"/>
                </a:solidFill>
              </a:rPr>
              <a:t>管理，不仅能改善生产环境、提高产品质量，更重要的是通过</a:t>
            </a:r>
            <a:r>
              <a:rPr lang="en-US" altLang="zh-CN" sz="2400" dirty="0">
                <a:solidFill>
                  <a:srgbClr val="C00000"/>
                </a:solidFill>
              </a:rPr>
              <a:t>8S</a:t>
            </a:r>
            <a:r>
              <a:rPr lang="zh-CN" altLang="en-US" sz="2400" dirty="0">
                <a:solidFill>
                  <a:srgbClr val="C00000"/>
                </a:solidFill>
              </a:rPr>
              <a:t>现场管理活动，可以改善员工精神面貌，培养和吸引一流的人才，缔造一流的企业。电力企业班组中常出现的现场不良状况，即使不断地引进很多先进优秀的管理方法也不会有什么显著的效果，要想彻底改变这种状况就必须从简单实用的</a:t>
            </a:r>
            <a:r>
              <a:rPr lang="en-US" altLang="zh-CN" sz="2400" dirty="0">
                <a:solidFill>
                  <a:srgbClr val="C00000"/>
                </a:solidFill>
              </a:rPr>
              <a:t>8S</a:t>
            </a:r>
            <a:r>
              <a:rPr lang="zh-CN" altLang="en-US" sz="2400" dirty="0">
                <a:solidFill>
                  <a:srgbClr val="C00000"/>
                </a:solidFill>
              </a:rPr>
              <a:t>开始，从基础抓起、从班组抓起、从整理、整顿抓起。</a:t>
            </a:r>
            <a:endParaRPr lang="zh-CN" altLang="en-US" sz="2400" dirty="0">
              <a:solidFill>
                <a:srgbClr val="C00000"/>
              </a:solidFill>
            </a:endParaRPr>
          </a:p>
        </p:txBody>
      </p:sp>
    </p:spTree>
  </p:cSld>
  <p:clrMapOvr>
    <a:masterClrMapping/>
  </p:clrMapOvr>
  <p:transition/>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92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792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7923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7923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、培训员工的主动性、积极性和团队精神</a:t>
            </a:r>
            <a:r>
              <a:rPr lang="en-US" altLang="zh-CN" sz="2400" dirty="0">
                <a:solidFill>
                  <a:srgbClr val="C00000"/>
                </a:solidFill>
              </a:rPr>
              <a:t>; </a:t>
            </a:r>
            <a:r>
              <a:rPr lang="zh-CN" altLang="en-US" sz="2400" dirty="0">
                <a:solidFill>
                  <a:srgbClr val="C00000"/>
                </a:solidFill>
              </a:rPr>
              <a:t>企业开展</a:t>
            </a:r>
            <a:r>
              <a:rPr lang="en-US" altLang="zh-CN" sz="2400" dirty="0">
                <a:solidFill>
                  <a:srgbClr val="C00000"/>
                </a:solidFill>
              </a:rPr>
              <a:t>8S</a:t>
            </a:r>
            <a:r>
              <a:rPr lang="zh-CN" altLang="en-US" sz="2400" dirty="0">
                <a:solidFill>
                  <a:srgbClr val="C00000"/>
                </a:solidFill>
              </a:rPr>
              <a:t>活动，使每个员工的素质提高，素养提升，员工的精神面貌就会发生深刻的变化。在这样的企业、班组工作，有一种优越感和成就感，必然会产生一种凝聚力。当企业、班组出现困难时，员工就会主动、积极寻找问题的原因和解决办法。爱岗位就像爱他自己一样，会献出他的爱心，会安心的在这个企业、班组工作，从而提升了员工的归属感。由于开展</a:t>
            </a:r>
            <a:r>
              <a:rPr lang="en-US" altLang="zh-CN" sz="2400" dirty="0">
                <a:solidFill>
                  <a:srgbClr val="C00000"/>
                </a:solidFill>
              </a:rPr>
              <a:t>8S</a:t>
            </a:r>
            <a:r>
              <a:rPr lang="zh-CN" altLang="en-US" sz="2400" dirty="0">
                <a:solidFill>
                  <a:srgbClr val="C00000"/>
                </a:solidFill>
              </a:rPr>
              <a:t>活动，需要员工的共同配合和努力，只有发挥团队的智慧和力量，才能体现明显的效果。因此，在推行</a:t>
            </a:r>
            <a:r>
              <a:rPr lang="en-US" altLang="zh-CN" sz="2400" dirty="0">
                <a:solidFill>
                  <a:srgbClr val="C00000"/>
                </a:solidFill>
              </a:rPr>
              <a:t>8S</a:t>
            </a:r>
            <a:r>
              <a:rPr lang="zh-CN" altLang="en-US" sz="2400" dirty="0">
                <a:solidFill>
                  <a:srgbClr val="C00000"/>
                </a:solidFill>
              </a:rPr>
              <a:t>活动取得显著效果的同时，也培养了电力企业的团队合作精神，改善和提高了电力企业的形象。</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、班组是发电企业的最基层生产单位，一个企业各项安全生产活动、规章制度的执行、经营指标实现等的好坏，取决于每个班组的生产活动和管理水平。</a:t>
            </a:r>
            <a:endParaRPr lang="zh-CN" altLang="en-US" sz="2400" dirty="0">
              <a:solidFill>
                <a:srgbClr val="C00000"/>
              </a:solidFill>
            </a:endParaRPr>
          </a:p>
        </p:txBody>
      </p:sp>
    </p:spTree>
  </p:cSld>
  <p:clrMapOvr>
    <a:masterClrMapping/>
  </p:clrMapOvr>
  <p:transition/>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02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802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8026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8026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在发电企业班组中开展</a:t>
            </a:r>
            <a:r>
              <a:rPr lang="en-US" altLang="zh-CN" sz="2400" dirty="0">
                <a:solidFill>
                  <a:srgbClr val="C00000"/>
                </a:solidFill>
              </a:rPr>
              <a:t>5S</a:t>
            </a:r>
            <a:r>
              <a:rPr lang="zh-CN" altLang="en-US" sz="2400" dirty="0">
                <a:solidFill>
                  <a:srgbClr val="C00000"/>
                </a:solidFill>
              </a:rPr>
              <a:t>活动的意义有以下几点：</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）加强班组管理的条理性，对班组台帐、公用台帐、安全工器具和技术资料等进行有效管理，即强调了在班组中对“物”的管理。</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）在班组内创造一个言行规范的工作氛围，使现场工作人员保持良好的精神面貌和工作作风。</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）改善班组工作环境，提高班组人员的满意度，营造团结、和谐、积极向上的工作气氛，提高班组整体的凝聚力和战斗力。</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）培养班组成员严格执行相关规章制度和安全规定，减少班组人员违章操作的数量，提高安全管理水平。</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）规范生产操作，减少资源浪费，节能降耗。</a:t>
            </a:r>
            <a:endParaRPr lang="zh-CN" altLang="en-US" sz="2400" dirty="0">
              <a:solidFill>
                <a:srgbClr val="C00000"/>
              </a:solidFill>
            </a:endParaRPr>
          </a:p>
        </p:txBody>
      </p:sp>
    </p:spTree>
  </p:cSld>
  <p:clrMapOvr>
    <a:masterClrMapping/>
  </p:clrMapOvr>
  <p:transition/>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812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8128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8128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、总之。在发电企业班组中积极开展</a:t>
            </a:r>
            <a:r>
              <a:rPr lang="en-US" altLang="zh-CN" sz="2400" dirty="0">
                <a:solidFill>
                  <a:srgbClr val="C00000"/>
                </a:solidFill>
              </a:rPr>
              <a:t>8S</a:t>
            </a:r>
            <a:r>
              <a:rPr lang="zh-CN" altLang="en-US" sz="2400" dirty="0">
                <a:solidFill>
                  <a:srgbClr val="C00000"/>
                </a:solidFill>
              </a:rPr>
              <a:t>活动，将会极大的推动班组乃至整个企业的各方面管理工作。它不仅在生产一线的班组创造整洁、有序工作环境，同时也使得班组人员在生产操作中规范自己的行为，减少失误和违章。现在，已经有许多企业引入了</a:t>
            </a:r>
            <a:r>
              <a:rPr lang="en-US" altLang="zh-CN" sz="2400" dirty="0">
                <a:solidFill>
                  <a:srgbClr val="C00000"/>
                </a:solidFill>
              </a:rPr>
              <a:t>8S</a:t>
            </a:r>
            <a:r>
              <a:rPr lang="zh-CN" altLang="en-US" sz="2400" dirty="0">
                <a:solidFill>
                  <a:srgbClr val="C00000"/>
                </a:solidFill>
              </a:rPr>
              <a:t>的管理理念，并且取得显著成效，相信</a:t>
            </a:r>
            <a:r>
              <a:rPr lang="en-US" altLang="zh-CN" sz="2400" dirty="0">
                <a:solidFill>
                  <a:srgbClr val="C00000"/>
                </a:solidFill>
              </a:rPr>
              <a:t>8S</a:t>
            </a:r>
            <a:r>
              <a:rPr lang="zh-CN" altLang="en-US" sz="2400" dirty="0">
                <a:solidFill>
                  <a:srgbClr val="C00000"/>
                </a:solidFill>
              </a:rPr>
              <a:t>活动在发电企业班组的管理工作中必将发挥重要的作用。</a:t>
            </a:r>
            <a:endParaRPr lang="en-US" altLang="zh-CN" sz="2400" dirty="0">
              <a:solidFill>
                <a:srgbClr val="C00000"/>
              </a:solidFill>
            </a:endParaRPr>
          </a:p>
          <a:p>
            <a:pPr>
              <a:buNone/>
            </a:pPr>
            <a:r>
              <a:rPr lang="zh-CN" altLang="en-US" sz="2400" b="1" dirty="0"/>
              <a:t>     </a:t>
            </a:r>
            <a:r>
              <a:rPr lang="zh-CN" altLang="en-US" sz="2400" b="1" dirty="0">
                <a:solidFill>
                  <a:srgbClr val="002060"/>
                </a:solidFill>
              </a:rPr>
              <a:t>（四）在发电企业班组管理中开展</a:t>
            </a:r>
            <a:r>
              <a:rPr lang="en-US" altLang="zh-CN" sz="2400" b="1" dirty="0">
                <a:solidFill>
                  <a:srgbClr val="002060"/>
                </a:solidFill>
              </a:rPr>
              <a:t>8S</a:t>
            </a:r>
            <a:r>
              <a:rPr lang="zh-CN" altLang="en-US" sz="2400" b="1" dirty="0">
                <a:solidFill>
                  <a:srgbClr val="002060"/>
                </a:solidFill>
              </a:rPr>
              <a:t>活动的方法</a:t>
            </a:r>
            <a:endParaRPr lang="zh-CN" altLang="en-US" sz="2400" dirty="0">
              <a:solidFill>
                <a:srgbClr val="002060"/>
              </a:solidFill>
            </a:endParaRPr>
          </a:p>
          <a:p>
            <a:pPr>
              <a:buNone/>
            </a:pPr>
            <a:r>
              <a:rPr lang="zh-CN" altLang="en-US" sz="2400" dirty="0">
                <a:solidFill>
                  <a:srgbClr val="002060"/>
                </a:solidFill>
              </a:rPr>
              <a:t>       班组的管理，分为对班组“物”的管理和“人”的管理两大方面。物的管理主要包括：文献资料管理和班组内的工器具管理，主要应用”</a:t>
            </a:r>
            <a:r>
              <a:rPr lang="en-US" altLang="zh-CN" sz="2400" dirty="0">
                <a:solidFill>
                  <a:srgbClr val="002060"/>
                </a:solidFill>
              </a:rPr>
              <a:t>5S</a:t>
            </a:r>
            <a:r>
              <a:rPr lang="zh-CN" altLang="en-US" sz="2400" dirty="0">
                <a:solidFill>
                  <a:srgbClr val="002060"/>
                </a:solidFill>
              </a:rPr>
              <a:t>”的“清理”活动，使物品“整顿”，对工器具的管理还要适当应用“清扫”和“清洁”，如对存放的地清扫和保持工具的清洁等。人的管理重点要应用</a:t>
            </a:r>
            <a:r>
              <a:rPr lang="en-US" altLang="zh-CN" sz="2400" dirty="0">
                <a:solidFill>
                  <a:srgbClr val="002060"/>
                </a:solidFill>
              </a:rPr>
              <a:t>5S</a:t>
            </a:r>
            <a:r>
              <a:rPr lang="zh-CN" altLang="en-US" sz="2400" dirty="0">
                <a:solidFill>
                  <a:srgbClr val="002060"/>
                </a:solidFill>
              </a:rPr>
              <a:t>的“自律”活动，人员言行的“自律”不仅保证其他”</a:t>
            </a:r>
            <a:r>
              <a:rPr lang="en-US" altLang="zh-CN" sz="2400" dirty="0">
                <a:solidFill>
                  <a:srgbClr val="002060"/>
                </a:solidFill>
              </a:rPr>
              <a:t>4S</a:t>
            </a:r>
            <a:r>
              <a:rPr lang="zh-CN" altLang="en-US" sz="2400" dirty="0">
                <a:solidFill>
                  <a:srgbClr val="002060"/>
                </a:solidFill>
              </a:rPr>
              <a:t>”活动的顺利开展，同时，也是班组安全生产、规范操作的有力保障。</a:t>
            </a:r>
            <a:endParaRPr lang="zh-CN" altLang="en-US" sz="2400" dirty="0">
              <a:solidFill>
                <a:srgbClr val="002060"/>
              </a:solidFill>
            </a:endParaRPr>
          </a:p>
        </p:txBody>
      </p:sp>
    </p:spTree>
  </p:cSld>
  <p:clrMapOvr>
    <a:masterClrMapping/>
  </p:clrMapOvr>
  <p:transition/>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23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823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8230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8230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在班组管理中应用</a:t>
            </a:r>
            <a:r>
              <a:rPr lang="en-US" altLang="zh-CN" sz="2400" dirty="0">
                <a:solidFill>
                  <a:srgbClr val="002060"/>
                </a:solidFill>
              </a:rPr>
              <a:t>8S</a:t>
            </a:r>
            <a:r>
              <a:rPr lang="zh-CN" altLang="en-US" sz="2400" dirty="0">
                <a:solidFill>
                  <a:srgbClr val="002060"/>
                </a:solidFill>
              </a:rPr>
              <a:t>活动的具体方法如下：</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1</a:t>
            </a:r>
            <a:r>
              <a:rPr lang="zh-CN" altLang="en-US" sz="2400" b="1" dirty="0">
                <a:solidFill>
                  <a:srgbClr val="002060"/>
                </a:solidFill>
              </a:rPr>
              <a:t>、班组安全台帐、文件、简报和技术文献等检修资料的管理</a:t>
            </a:r>
            <a:r>
              <a:rPr lang="zh-CN" altLang="en-US" sz="2400" dirty="0">
                <a:solidFill>
                  <a:srgbClr val="002060"/>
                </a:solidFill>
              </a:rPr>
              <a:t>。班组应具备的安全规章制度、安全文件、台帐是班组管理建设的一个重要组成部分，是保证班组安全生产和不发生违章违纪的依据，同时，通过台帐文件等的学习能提高班组成员安全意识、技术水平，提供技术依据。因此这项工作应是班组管理中一个重要部分，可以重点从</a:t>
            </a:r>
            <a:r>
              <a:rPr lang="en-US" altLang="zh-CN" sz="2400" dirty="0">
                <a:solidFill>
                  <a:srgbClr val="002060"/>
                </a:solidFill>
              </a:rPr>
              <a:t>5S</a:t>
            </a:r>
            <a:r>
              <a:rPr lang="zh-CN" altLang="en-US" sz="2400" dirty="0">
                <a:solidFill>
                  <a:srgbClr val="002060"/>
                </a:solidFill>
              </a:rPr>
              <a:t>的“清理”和“整顿”两方面来进行：</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对厂部下发到班组的各种安全文件，技术资料，预防措施，事故处理预案，安全台帐等资料要进行清理和整顿。可以将不同的文件进行分类，并放入贴好标签的的文件夹中，标签上要标明文件的名称、和时间，说明文件夹中收藏为“什么时间”及“什么文件” ；此外，在收到文件时，可在其上标出收到的时间，这样可以更方便地进行分类整理和保存。</a:t>
            </a:r>
            <a:endParaRPr lang="zh-CN" altLang="en-US" sz="2400" dirty="0">
              <a:solidFill>
                <a:srgbClr val="002060"/>
              </a:solidFill>
            </a:endParaRPr>
          </a:p>
          <a:p>
            <a:pPr>
              <a:buNone/>
            </a:pPr>
            <a:endParaRPr lang="zh-CN" altLang="en-US" sz="2400" dirty="0">
              <a:solidFill>
                <a:srgbClr val="002060"/>
              </a:solidFill>
            </a:endParaRPr>
          </a:p>
        </p:txBody>
      </p:sp>
    </p:spTree>
  </p:cSld>
  <p:clrMapOvr>
    <a:masterClrMapping/>
  </p:clrMapOvr>
  <p:transition/>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33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833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8333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8333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本年度文件和有效的技术资料，技改方案和安全措施等，应放于一目了然，方便存取的地方，贴示意图说明“什么地方、放的是什么资料和台帐”；对于过期和失效的技术资料，要根据情况进行清理；对于前几年的公司部门文件，建议保存最近两年的，而那些拿取不便的地方可存放这些过期文件。</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）还应注意保持文献资料的完好和整洁，发现破损的要及时进行修补。</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）对于班组设备管理档案，详实记录现场每台设备的各项运行参数，并进行分类，分时间，分位置存放，并指定专人负责。</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2</a:t>
            </a:r>
            <a:r>
              <a:rPr lang="zh-CN" altLang="en-US" sz="2400" b="1" dirty="0">
                <a:solidFill>
                  <a:srgbClr val="002060"/>
                </a:solidFill>
              </a:rPr>
              <a:t>、班组生产现场工器具的管理。</a:t>
            </a:r>
            <a:r>
              <a:rPr lang="zh-CN" altLang="en-US" sz="2400" dirty="0">
                <a:solidFill>
                  <a:srgbClr val="002060"/>
                </a:solidFill>
              </a:rPr>
              <a:t>发电企业班组中有大量的工器具，常常由于管理不善而造成积压、丢失、损坏甚至遗留于设备内部而引发事故。</a:t>
            </a:r>
            <a:endParaRPr lang="zh-CN" altLang="en-US" sz="2400" dirty="0">
              <a:solidFill>
                <a:srgbClr val="002060"/>
              </a:solidFill>
            </a:endParaRPr>
          </a:p>
        </p:txBody>
      </p:sp>
    </p:spTree>
  </p:cSld>
  <p:clrMapOvr>
    <a:masterClrMapping/>
  </p:clrMapOvr>
  <p:transition/>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43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843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8435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8435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002060"/>
                </a:solidFill>
              </a:rPr>
              <a:t>加强班组工器具的管理非常重要，“清理”不合格、废弃的工器具，使用中的工具达到存放“整顿”，实现有序管理和保存：</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在工器具的保存上，专用工具、精密工具等采用集中管理，该由班组保存的工具，应由班组长指定专人保管，并在适当的地点存放；对于存放班组和公用工具的工具柜等地点，要对工具根据功能、大小、使用频率等分类存放，对于过期失效、损坏和不合格的安全工器具要及时申报进行更换，如绝缘手套，绝缘靴，接地线防烫服等。对于个人保管的工器具，如验电笔、防护耳罩、手电筒等，应放入个人工具箱内。不论是个人保管还是班组保管，都应对工器具及时清理和整顿，做到分门别类。在工具柜和存放地点，可以张贴工具存放位置示意图，指明工具名称及编号、数量、存放的具体位置、专职负责人等信息，对于需要定期检验的安全工器具，如高压验电器、绝缘手套、绝缘靴等用品，还应注明检验日期、结果、检验人等情况</a:t>
            </a:r>
            <a:endParaRPr lang="zh-CN" altLang="en-US" sz="2400" dirty="0">
              <a:solidFill>
                <a:srgbClr val="002060"/>
              </a:solidFill>
            </a:endParaRPr>
          </a:p>
          <a:p>
            <a:pPr>
              <a:buNone/>
            </a:pPr>
            <a:endParaRPr lang="zh-CN" altLang="en-US" sz="2400" dirty="0">
              <a:solidFill>
                <a:srgbClr val="002060"/>
              </a:solidFill>
            </a:endParaRPr>
          </a:p>
        </p:txBody>
      </p:sp>
    </p:spTree>
  </p:cSld>
  <p:clrMapOvr>
    <a:masterClrMapping/>
  </p:clrMapOvr>
  <p:transition/>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53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853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8538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8538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dirty="0">
                <a:solidFill>
                  <a:srgbClr val="002060"/>
                </a:solidFill>
              </a:rPr>
              <a:t>（</a:t>
            </a:r>
            <a:r>
              <a:rPr lang="en-US" altLang="zh-CN" sz="2400" dirty="0">
                <a:solidFill>
                  <a:srgbClr val="002060"/>
                </a:solidFill>
              </a:rPr>
              <a:t>2</a:t>
            </a:r>
            <a:r>
              <a:rPr lang="zh-CN" altLang="en-US" sz="2400" dirty="0">
                <a:solidFill>
                  <a:srgbClr val="002060"/>
                </a:solidFill>
              </a:rPr>
              <a:t>）在使用工器具时，尤其要做好收工后工具的检点和清理工作，确保开工前和工作结束后工具无遗漏，无损坏；而且在工作中要有意识的把工具放在易拿取的位置，即使在工作中也能对工器具做到心知肚明，不但可以提高工作的效率，而且也能减少工器具的遗漏。此外，使用完工具后，要将工具及时放置于指定存放地点，清点数量和使用状况的好坏。</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）还要注意保持工器具及其存放地点的干净整洁，也就是</a:t>
            </a:r>
            <a:r>
              <a:rPr lang="en-US" altLang="zh-CN" sz="2400" dirty="0">
                <a:solidFill>
                  <a:srgbClr val="002060"/>
                </a:solidFill>
              </a:rPr>
              <a:t>5S</a:t>
            </a:r>
            <a:r>
              <a:rPr lang="zh-CN" altLang="en-US" sz="2400" dirty="0">
                <a:solidFill>
                  <a:srgbClr val="002060"/>
                </a:solidFill>
              </a:rPr>
              <a:t>中提到的“清洁”，这就需要工作人员定期对存放地进行清扫，清除杂物油渍等；此外，在使用完工器具后要进行必要的清理，益于工具的保养。</a:t>
            </a:r>
            <a:endParaRPr lang="zh-CN" altLang="en-US" sz="2400" dirty="0">
              <a:solidFill>
                <a:srgbClr val="002060"/>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532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53252"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53253" name="Rectangle 3"/>
          <p:cNvSpPr>
            <a:spLocks noGrp="1"/>
          </p:cNvSpPr>
          <p:nvPr>
            <p:ph type="body" idx="4294967295"/>
          </p:nvPr>
        </p:nvSpPr>
        <p:spPr>
          <a:xfrm>
            <a:off x="1524000" y="1714500"/>
            <a:ext cx="8929688" cy="4572000"/>
          </a:xfrm>
          <a:ln/>
        </p:spPr>
        <p:txBody>
          <a:bodyPr vert="horz" wrap="square" anchor="t" anchorCtr="0"/>
          <a:p>
            <a:pPr>
              <a:buNone/>
            </a:pPr>
            <a:r>
              <a:rPr lang="zh-CN" altLang="en-US" sz="2400" dirty="0"/>
              <a:t>     </a:t>
            </a:r>
            <a:r>
              <a:rPr lang="en-US" altLang="zh-CN" sz="2400" b="1" dirty="0">
                <a:solidFill>
                  <a:srgbClr val="0070C0"/>
                </a:solidFill>
              </a:rPr>
              <a:t>4</a:t>
            </a:r>
            <a:r>
              <a:rPr lang="zh-CN" altLang="en-US" sz="2400" b="1" dirty="0">
                <a:solidFill>
                  <a:srgbClr val="0070C0"/>
                </a:solidFill>
              </a:rPr>
              <a:t>、端正态度、提高认识、认真贯彻安全生产方针。</a:t>
            </a:r>
            <a:endParaRPr lang="zh-CN" altLang="en-US" sz="2400" dirty="0">
              <a:solidFill>
                <a:srgbClr val="0070C0"/>
              </a:solidFill>
            </a:endParaRPr>
          </a:p>
          <a:p>
            <a:pPr>
              <a:buNone/>
            </a:pPr>
            <a:r>
              <a:rPr lang="zh-CN" altLang="en-US" sz="2400" dirty="0">
                <a:solidFill>
                  <a:srgbClr val="0070C0"/>
                </a:solidFill>
              </a:rPr>
              <a:t>    要正确理解安全生产方针，从六个方面提高认识。</a:t>
            </a:r>
            <a:endParaRPr lang="zh-CN" altLang="en-US" sz="2400" dirty="0">
              <a:solidFill>
                <a:srgbClr val="0070C0"/>
              </a:solidFill>
            </a:endParaRPr>
          </a:p>
          <a:p>
            <a:pPr>
              <a:buNone/>
            </a:pPr>
            <a:r>
              <a:rPr lang="zh-CN" altLang="en-US" sz="2400" dirty="0">
                <a:solidFill>
                  <a:srgbClr val="0070C0"/>
                </a:solidFill>
              </a:rPr>
              <a:t>    </a:t>
            </a:r>
            <a:r>
              <a:rPr lang="en-US" altLang="zh-CN" sz="2400" dirty="0">
                <a:solidFill>
                  <a:srgbClr val="0070C0"/>
                </a:solidFill>
              </a:rPr>
              <a:t>(l)</a:t>
            </a:r>
            <a:r>
              <a:rPr lang="zh-CN" altLang="en-US" sz="2400" dirty="0">
                <a:solidFill>
                  <a:srgbClr val="0070C0"/>
                </a:solidFill>
              </a:rPr>
              <a:t>根除重生产、轻安全的思想。纠正“生产有计划，安全一句诸”等忽视安全的片面法。</a:t>
            </a:r>
            <a:endParaRPr lang="zh-CN" altLang="en-US" sz="2400" dirty="0">
              <a:solidFill>
                <a:srgbClr val="0070C0"/>
              </a:solidFill>
            </a:endParaRPr>
          </a:p>
          <a:p>
            <a:pPr>
              <a:buNone/>
            </a:pPr>
            <a:r>
              <a:rPr lang="zh-CN" altLang="en-US" sz="2400" dirty="0">
                <a:solidFill>
                  <a:srgbClr val="0070C0"/>
                </a:solidFill>
              </a:rPr>
              <a:t>   </a:t>
            </a:r>
            <a:r>
              <a:rPr lang="en-US" altLang="zh-CN" sz="2400" dirty="0">
                <a:solidFill>
                  <a:srgbClr val="0070C0"/>
                </a:solidFill>
              </a:rPr>
              <a:t>(2)</a:t>
            </a:r>
            <a:r>
              <a:rPr lang="zh-CN" altLang="en-US" sz="2400" dirty="0">
                <a:solidFill>
                  <a:srgbClr val="0070C0"/>
                </a:solidFill>
              </a:rPr>
              <a:t>不应该把安全与生产对立起来。必须弄清安全与生产两者辩证统一的关系。</a:t>
            </a:r>
            <a:endParaRPr lang="zh-CN" altLang="en-US" sz="2400" dirty="0">
              <a:solidFill>
                <a:srgbClr val="0070C0"/>
              </a:solidFill>
            </a:endParaRPr>
          </a:p>
          <a:p>
            <a:pPr>
              <a:buNone/>
            </a:pPr>
            <a:r>
              <a:rPr lang="zh-CN" altLang="en-US" sz="2400" dirty="0">
                <a:solidFill>
                  <a:srgbClr val="0070C0"/>
                </a:solidFill>
              </a:rPr>
              <a:t>   </a:t>
            </a:r>
            <a:r>
              <a:rPr lang="en-US" altLang="zh-CN" sz="2400" dirty="0">
                <a:solidFill>
                  <a:srgbClr val="0070C0"/>
                </a:solidFill>
              </a:rPr>
              <a:t>(3)</a:t>
            </a:r>
            <a:r>
              <a:rPr lang="zh-CN" altLang="en-US" sz="2400" dirty="0">
                <a:solidFill>
                  <a:srgbClr val="0070C0"/>
                </a:solidFill>
              </a:rPr>
              <a:t>要尊重客观规律，讲究按科学办事，绝对不能冒险蛮干。</a:t>
            </a:r>
            <a:endParaRPr lang="zh-CN" altLang="en-US" sz="2400" dirty="0">
              <a:solidFill>
                <a:srgbClr val="0070C0"/>
              </a:solidFill>
            </a:endParaRPr>
          </a:p>
          <a:p>
            <a:pPr>
              <a:buNone/>
            </a:pPr>
            <a:r>
              <a:rPr lang="zh-CN" altLang="en-US" sz="2400" dirty="0">
                <a:solidFill>
                  <a:srgbClr val="0070C0"/>
                </a:solidFill>
              </a:rPr>
              <a:t>   </a:t>
            </a:r>
            <a:r>
              <a:rPr lang="en-US" altLang="zh-CN" sz="2400" dirty="0">
                <a:solidFill>
                  <a:srgbClr val="0070C0"/>
                </a:solidFill>
              </a:rPr>
              <a:t>(4)</a:t>
            </a:r>
            <a:r>
              <a:rPr lang="zh-CN" altLang="en-US" sz="2400" dirty="0">
                <a:solidFill>
                  <a:srgbClr val="0070C0"/>
                </a:solidFill>
              </a:rPr>
              <a:t>根除消极悲观无所作为及事故难免的论点。有人认为“常在河边走，哪能不湿鞋？“只要搞生产，事故裁难免”。这些论点不仅是片面的、消极的，而且是有害的。这种观点实际上是一些同志忽视安全生产的一种借口，对安全生产危害很大。</a:t>
            </a:r>
            <a:endParaRPr lang="zh-CN" altLang="en-US" sz="2400" dirty="0">
              <a:solidFill>
                <a:srgbClr val="0070C0"/>
              </a:solidFill>
            </a:endParaRPr>
          </a:p>
        </p:txBody>
      </p:sp>
    </p:spTree>
  </p:cSld>
  <p:clrMapOvr>
    <a:masterClrMapping/>
  </p:clrMapOvr>
  <p:transition/>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64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864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8640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8640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002060"/>
                </a:solidFill>
              </a:rPr>
              <a:t>       </a:t>
            </a:r>
            <a:r>
              <a:rPr lang="en-US" altLang="zh-CN" sz="2400" b="1" dirty="0">
                <a:solidFill>
                  <a:srgbClr val="002060"/>
                </a:solidFill>
              </a:rPr>
              <a:t>3</a:t>
            </a:r>
            <a:r>
              <a:rPr lang="zh-CN" altLang="en-US" sz="2400" b="1" dirty="0">
                <a:solidFill>
                  <a:srgbClr val="002060"/>
                </a:solidFill>
              </a:rPr>
              <a:t>、班组生产工作现场的管理</a:t>
            </a:r>
            <a:r>
              <a:rPr lang="zh-CN" altLang="en-US" sz="2400" dirty="0">
                <a:solidFill>
                  <a:srgbClr val="002060"/>
                </a:solidFill>
              </a:rPr>
              <a:t>：发电企业的生产工作现场包括检修工作现场、运行集控室、值班室、和就地运行操作现场等，无论是属于哪种，保持一个整齐有序，清洁美观的工作现场非常重要。设备的清洁可以减少其因污损引发的故障，整洁的环境可以改善人员的精神状况，提高工作效率；有序的现场能减少人员的不必要失误，严格的自律保证人员的规范操作和行为。</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4</a:t>
            </a:r>
            <a:r>
              <a:rPr lang="zh-CN" altLang="en-US" sz="2400" b="1" dirty="0">
                <a:solidFill>
                  <a:srgbClr val="002060"/>
                </a:solidFill>
              </a:rPr>
              <a:t>、在班组开展</a:t>
            </a:r>
            <a:r>
              <a:rPr lang="en-US" altLang="zh-CN" sz="2400" b="1" dirty="0">
                <a:solidFill>
                  <a:srgbClr val="002060"/>
                </a:solidFill>
              </a:rPr>
              <a:t>8S</a:t>
            </a:r>
            <a:r>
              <a:rPr lang="zh-CN" altLang="en-US" sz="2400" b="1" dirty="0">
                <a:solidFill>
                  <a:srgbClr val="002060"/>
                </a:solidFill>
              </a:rPr>
              <a:t>活动时要注意的几个方面：</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a:t>
            </a:r>
            <a:r>
              <a:rPr lang="en-US" altLang="zh-CN" sz="2400" dirty="0">
                <a:solidFill>
                  <a:srgbClr val="002060"/>
                </a:solidFill>
              </a:rPr>
              <a:t>8S</a:t>
            </a:r>
            <a:r>
              <a:rPr lang="zh-CN" altLang="en-US" sz="2400" dirty="0">
                <a:solidFill>
                  <a:srgbClr val="002060"/>
                </a:solidFill>
              </a:rPr>
              <a:t>活动在班组的开展，需要班组长身体力行。</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a:t>
            </a:r>
            <a:r>
              <a:rPr lang="en-US" altLang="zh-CN" sz="2400" dirty="0">
                <a:solidFill>
                  <a:srgbClr val="002060"/>
                </a:solidFill>
              </a:rPr>
              <a:t>8S</a:t>
            </a:r>
            <a:r>
              <a:rPr lang="zh-CN" altLang="en-US" sz="2400" dirty="0">
                <a:solidFill>
                  <a:srgbClr val="002060"/>
                </a:solidFill>
              </a:rPr>
              <a:t>活动开展要做到持之以恒。</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）要经常对班组成员进行</a:t>
            </a:r>
            <a:r>
              <a:rPr lang="en-US" altLang="zh-CN" sz="2400" dirty="0">
                <a:solidFill>
                  <a:srgbClr val="002060"/>
                </a:solidFill>
              </a:rPr>
              <a:t>8S</a:t>
            </a:r>
            <a:r>
              <a:rPr lang="zh-CN" altLang="en-US" sz="2400" dirty="0">
                <a:solidFill>
                  <a:srgbClr val="002060"/>
                </a:solidFill>
              </a:rPr>
              <a:t>的教育培训。</a:t>
            </a:r>
            <a:endParaRPr lang="en-US" altLang="zh-CN" sz="2400" dirty="0">
              <a:solidFill>
                <a:srgbClr val="002060"/>
              </a:solidFill>
            </a:endParaRPr>
          </a:p>
          <a:p>
            <a:pPr>
              <a:buNone/>
            </a:pPr>
            <a:r>
              <a:rPr lang="zh-CN" altLang="en-US" sz="2400" b="1" dirty="0">
                <a:solidFill>
                  <a:srgbClr val="002060"/>
                </a:solidFill>
              </a:rPr>
              <a:t>     </a:t>
            </a:r>
            <a:r>
              <a:rPr lang="zh-CN" altLang="en-US" sz="2400" dirty="0">
                <a:solidFill>
                  <a:srgbClr val="002060"/>
                </a:solidFill>
              </a:rPr>
              <a:t>（</a:t>
            </a:r>
            <a:r>
              <a:rPr lang="en-US" altLang="zh-CN" sz="2400" dirty="0">
                <a:solidFill>
                  <a:srgbClr val="002060"/>
                </a:solidFill>
              </a:rPr>
              <a:t>4</a:t>
            </a:r>
            <a:r>
              <a:rPr lang="zh-CN" altLang="en-US" sz="2400" dirty="0">
                <a:solidFill>
                  <a:srgbClr val="002060"/>
                </a:solidFill>
              </a:rPr>
              <a:t>）</a:t>
            </a:r>
            <a:r>
              <a:rPr lang="zh-CN" altLang="en-US" sz="2400" dirty="0">
                <a:solidFill>
                  <a:srgbClr val="002060"/>
                </a:solidFill>
                <a:latin typeface="宋体" panose="02010600030101010101" pitchFamily="2" charset="-122"/>
              </a:rPr>
              <a:t>搞好</a:t>
            </a:r>
            <a:r>
              <a:rPr lang="en-US" altLang="zh-CN" sz="2400" dirty="0">
                <a:solidFill>
                  <a:srgbClr val="002060"/>
                </a:solidFill>
                <a:latin typeface="宋体" panose="02010600030101010101" pitchFamily="2" charset="-122"/>
              </a:rPr>
              <a:t>8S</a:t>
            </a:r>
            <a:r>
              <a:rPr lang="zh-CN" altLang="en-US" sz="2400" dirty="0">
                <a:solidFill>
                  <a:srgbClr val="002060"/>
                </a:solidFill>
                <a:latin typeface="宋体" panose="02010600030101010101" pitchFamily="2" charset="-122"/>
              </a:rPr>
              <a:t>活动前的宣传造势。</a:t>
            </a:r>
            <a:endParaRPr lang="en-US" altLang="zh-CN" sz="2400" dirty="0">
              <a:solidFill>
                <a:srgbClr val="002060"/>
              </a:solidFill>
              <a:latin typeface="宋体" panose="02010600030101010101" pitchFamily="2" charset="-122"/>
            </a:endParaRPr>
          </a:p>
          <a:p>
            <a:pPr>
              <a:buNone/>
            </a:pPr>
            <a:endParaRPr lang="zh-CN" altLang="en-US" sz="2400" dirty="0"/>
          </a:p>
          <a:p>
            <a:pPr>
              <a:buNone/>
            </a:pPr>
            <a:endParaRPr lang="zh-CN" altLang="en-US" sz="2400" dirty="0"/>
          </a:p>
        </p:txBody>
      </p:sp>
    </p:spTree>
  </p:cSld>
  <p:clrMapOvr>
    <a:masterClrMapping/>
  </p:clrMapOvr>
  <p:transition/>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74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874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8742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8742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C00000"/>
                </a:solidFill>
              </a:rPr>
              <a:t>（五）</a:t>
            </a:r>
            <a:r>
              <a:rPr lang="en-US" altLang="zh-CN" sz="2400" b="1" dirty="0">
                <a:solidFill>
                  <a:srgbClr val="C00000"/>
                </a:solidFill>
              </a:rPr>
              <a:t>8S</a:t>
            </a:r>
            <a:r>
              <a:rPr lang="zh-CN" altLang="en-US" sz="2400" b="1" dirty="0">
                <a:solidFill>
                  <a:srgbClr val="C00000"/>
                </a:solidFill>
              </a:rPr>
              <a:t>管理在电力企业班组中的实施步骤</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、组成班组</a:t>
            </a:r>
            <a:r>
              <a:rPr lang="en-US" altLang="zh-CN" sz="2400" b="1" dirty="0">
                <a:solidFill>
                  <a:srgbClr val="C00000"/>
                </a:solidFill>
              </a:rPr>
              <a:t>8S</a:t>
            </a:r>
            <a:r>
              <a:rPr lang="zh-CN" altLang="en-US" sz="2400" b="1" dirty="0">
                <a:solidFill>
                  <a:srgbClr val="C00000"/>
                </a:solidFill>
              </a:rPr>
              <a:t>管理推行小组</a:t>
            </a:r>
            <a:r>
              <a:rPr lang="zh-CN" altLang="en-US" sz="2400" dirty="0">
                <a:solidFill>
                  <a:srgbClr val="C00000"/>
                </a:solidFill>
              </a:rPr>
              <a:t>。小组由班长、党小组长、工会小组长、专业组长、安全员及技术员等组成。职责是：</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）共同参与制订</a:t>
            </a:r>
            <a:r>
              <a:rPr lang="en-US" altLang="zh-CN" sz="2400" dirty="0">
                <a:solidFill>
                  <a:srgbClr val="C00000"/>
                </a:solidFill>
              </a:rPr>
              <a:t>8S</a:t>
            </a:r>
            <a:r>
              <a:rPr lang="zh-CN" altLang="en-US" sz="2400" dirty="0">
                <a:solidFill>
                  <a:srgbClr val="C00000"/>
                </a:solidFill>
              </a:rPr>
              <a:t>活动的计划，参与</a:t>
            </a:r>
            <a:r>
              <a:rPr lang="en-US" altLang="zh-CN" sz="2400" dirty="0">
                <a:solidFill>
                  <a:srgbClr val="C00000"/>
                </a:solidFill>
              </a:rPr>
              <a:t>8S</a:t>
            </a:r>
            <a:r>
              <a:rPr lang="zh-CN" altLang="en-US" sz="2400" dirty="0">
                <a:solidFill>
                  <a:srgbClr val="C00000"/>
                </a:solidFill>
              </a:rPr>
              <a:t>活动的评比。</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）拟定本班组活动办法。</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）完成本班组自查、抽查表及评分表。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）负责本班组规划活动。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）进行本班组宣传教育、促进</a:t>
            </a:r>
            <a:r>
              <a:rPr lang="en-US" altLang="zh-CN" sz="2400" dirty="0">
                <a:solidFill>
                  <a:srgbClr val="C00000"/>
                </a:solidFill>
              </a:rPr>
              <a:t>8S</a:t>
            </a:r>
            <a:r>
              <a:rPr lang="zh-CN" altLang="en-US" sz="2400" dirty="0">
                <a:solidFill>
                  <a:srgbClr val="C00000"/>
                </a:solidFill>
              </a:rPr>
              <a:t>活动等。</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6</a:t>
            </a:r>
            <a:r>
              <a:rPr lang="zh-CN" altLang="en-US" sz="2400" dirty="0">
                <a:solidFill>
                  <a:srgbClr val="C00000"/>
                </a:solidFill>
              </a:rPr>
              <a:t>）定期检查、促进改善。</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7</a:t>
            </a:r>
            <a:r>
              <a:rPr lang="zh-CN" altLang="en-US" sz="2400" dirty="0">
                <a:solidFill>
                  <a:srgbClr val="C00000"/>
                </a:solidFill>
              </a:rPr>
              <a:t>）进行活动指导及有争议的处理。</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8</a:t>
            </a:r>
            <a:r>
              <a:rPr lang="zh-CN" altLang="en-US" sz="2400" dirty="0">
                <a:solidFill>
                  <a:srgbClr val="C00000"/>
                </a:solidFill>
              </a:rPr>
              <a:t>）处理其他有关</a:t>
            </a:r>
            <a:r>
              <a:rPr lang="en-US" altLang="zh-CN" sz="2400" dirty="0">
                <a:solidFill>
                  <a:srgbClr val="C00000"/>
                </a:solidFill>
              </a:rPr>
              <a:t>8S</a:t>
            </a:r>
            <a:r>
              <a:rPr lang="zh-CN" altLang="en-US" sz="2400" dirty="0">
                <a:solidFill>
                  <a:srgbClr val="C00000"/>
                </a:solidFill>
              </a:rPr>
              <a:t>活动的事务。</a:t>
            </a:r>
            <a:endParaRPr lang="zh-CN" altLang="en-US" sz="2400" dirty="0">
              <a:solidFill>
                <a:srgbClr val="C00000"/>
              </a:solidFill>
            </a:endParaRPr>
          </a:p>
        </p:txBody>
      </p:sp>
    </p:spTree>
  </p:cSld>
  <p:clrMapOvr>
    <a:masterClrMapping/>
  </p:clrMapOvr>
  <p:transition/>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84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884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8845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8845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en-US" altLang="zh-CN" sz="2400" b="1" dirty="0">
                <a:solidFill>
                  <a:srgbClr val="C00000"/>
                </a:solidFill>
              </a:rPr>
              <a:t>2</a:t>
            </a:r>
            <a:r>
              <a:rPr lang="zh-CN" altLang="en-US" sz="2400" b="1" dirty="0">
                <a:solidFill>
                  <a:srgbClr val="C00000"/>
                </a:solidFill>
              </a:rPr>
              <a:t>、深刻理解提高认识</a:t>
            </a:r>
            <a:r>
              <a:rPr lang="zh-CN" altLang="en-US" sz="2400" dirty="0">
                <a:solidFill>
                  <a:srgbClr val="C00000"/>
                </a:solidFill>
              </a:rPr>
              <a:t>。推行小组要多次集中学习</a:t>
            </a:r>
            <a:r>
              <a:rPr lang="en-US" altLang="zh-CN" sz="2400" dirty="0">
                <a:solidFill>
                  <a:srgbClr val="C00000"/>
                </a:solidFill>
              </a:rPr>
              <a:t>“8S”</a:t>
            </a:r>
            <a:r>
              <a:rPr lang="zh-CN" altLang="en-US" sz="2400" dirty="0">
                <a:solidFill>
                  <a:srgbClr val="C00000"/>
                </a:solidFill>
              </a:rPr>
              <a:t>管理理论，深入剖析其中的内涵，在工作中既不能死搬教条，又不能脱离实际，凭空主观臆造。要贴近实际，灵活运用，干工作要有计划，有步骤。工作中要先有布置，中间有检查，完工后要有讲评和总结，只有这样才能把</a:t>
            </a:r>
            <a:r>
              <a:rPr lang="en-US" altLang="zh-CN" sz="2400" dirty="0">
                <a:solidFill>
                  <a:srgbClr val="C00000"/>
                </a:solidFill>
              </a:rPr>
              <a:t>“8S”</a:t>
            </a:r>
            <a:r>
              <a:rPr lang="zh-CN" altLang="en-US" sz="2400" dirty="0">
                <a:solidFill>
                  <a:srgbClr val="C00000"/>
                </a:solidFill>
              </a:rPr>
              <a:t>管理永恒的注入到班组。</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、制定活动方针和目标</a:t>
            </a:r>
            <a:r>
              <a:rPr lang="zh-CN" altLang="en-US" sz="2400" dirty="0">
                <a:solidFill>
                  <a:srgbClr val="C00000"/>
                </a:solidFill>
              </a:rPr>
              <a:t>。可以跟班组的实际相结合，目标不宜过大，但必须具有量化和可操作性。班组的</a:t>
            </a:r>
            <a:r>
              <a:rPr lang="en-US" altLang="zh-CN" sz="2400" dirty="0">
                <a:solidFill>
                  <a:srgbClr val="C00000"/>
                </a:solidFill>
              </a:rPr>
              <a:t>8S</a:t>
            </a:r>
            <a:r>
              <a:rPr lang="zh-CN" altLang="en-US" sz="2400" dirty="0">
                <a:solidFill>
                  <a:srgbClr val="C00000"/>
                </a:solidFill>
              </a:rPr>
              <a:t>活动方针是</a:t>
            </a:r>
            <a:r>
              <a:rPr lang="en-US" altLang="zh-CN" sz="2400" dirty="0">
                <a:solidFill>
                  <a:srgbClr val="C00000"/>
                </a:solidFill>
              </a:rPr>
              <a:t>“</a:t>
            </a:r>
            <a:r>
              <a:rPr lang="zh-CN" altLang="en-US" sz="2400" dirty="0">
                <a:solidFill>
                  <a:srgbClr val="C00000"/>
                </a:solidFill>
              </a:rPr>
              <a:t>以人为本、全员参与、自主管理、安全文明</a:t>
            </a:r>
            <a:r>
              <a:rPr lang="en-US" altLang="zh-CN" sz="2400" dirty="0">
                <a:solidFill>
                  <a:srgbClr val="C00000"/>
                </a:solidFill>
              </a:rPr>
              <a:t>”</a:t>
            </a:r>
            <a:r>
              <a:rPr lang="zh-CN" altLang="en-US" sz="2400" dirty="0">
                <a:solidFill>
                  <a:srgbClr val="C00000"/>
                </a:solidFill>
              </a:rPr>
              <a:t>；</a:t>
            </a:r>
            <a:r>
              <a:rPr lang="en-US" altLang="zh-CN" sz="2400" dirty="0">
                <a:solidFill>
                  <a:srgbClr val="C00000"/>
                </a:solidFill>
              </a:rPr>
              <a:t>8S</a:t>
            </a:r>
            <a:r>
              <a:rPr lang="zh-CN" altLang="en-US" sz="2400" dirty="0">
                <a:solidFill>
                  <a:srgbClr val="C00000"/>
                </a:solidFill>
              </a:rPr>
              <a:t>活动的目标是：创造舒适的工作环境；现场不要物为零；物品放置</a:t>
            </a:r>
            <a:r>
              <a:rPr lang="en-US" altLang="zh-CN" sz="2400" dirty="0">
                <a:solidFill>
                  <a:srgbClr val="C00000"/>
                </a:solidFill>
              </a:rPr>
              <a:t>100%</a:t>
            </a:r>
            <a:r>
              <a:rPr lang="zh-CN" altLang="en-US" sz="2400" dirty="0">
                <a:solidFill>
                  <a:srgbClr val="C00000"/>
                </a:solidFill>
              </a:rPr>
              <a:t>设定。</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4</a:t>
            </a:r>
            <a:r>
              <a:rPr lang="zh-CN" altLang="en-US" sz="2400" b="1" dirty="0">
                <a:solidFill>
                  <a:srgbClr val="C00000"/>
                </a:solidFill>
              </a:rPr>
              <a:t>、拟订工作计划</a:t>
            </a:r>
            <a:r>
              <a:rPr lang="zh-CN" altLang="en-US" sz="2400" dirty="0">
                <a:solidFill>
                  <a:srgbClr val="C00000"/>
                </a:solidFill>
              </a:rPr>
              <a:t>：工作计划利用全面质量管理</a:t>
            </a:r>
            <a:r>
              <a:rPr lang="en-US" altLang="zh-CN" sz="2400" b="1" dirty="0">
                <a:solidFill>
                  <a:srgbClr val="C00000"/>
                </a:solidFill>
              </a:rPr>
              <a:t>PDCA</a:t>
            </a:r>
            <a:r>
              <a:rPr lang="zh-CN" altLang="en-US" sz="2400" dirty="0">
                <a:solidFill>
                  <a:srgbClr val="C00000"/>
                </a:solidFill>
              </a:rPr>
              <a:t>循环，</a:t>
            </a:r>
            <a:r>
              <a:rPr lang="en-US" altLang="zh-CN" sz="2400" dirty="0">
                <a:solidFill>
                  <a:srgbClr val="C00000"/>
                </a:solidFill>
              </a:rPr>
              <a:t>P</a:t>
            </a:r>
            <a:r>
              <a:rPr lang="zh-CN" altLang="en-US" sz="2400" dirty="0">
                <a:solidFill>
                  <a:srgbClr val="C00000"/>
                </a:solidFill>
              </a:rPr>
              <a:t>即决定目的、目标、方法；</a:t>
            </a:r>
            <a:r>
              <a:rPr lang="en-US" altLang="zh-CN" sz="2400" dirty="0">
                <a:solidFill>
                  <a:srgbClr val="C00000"/>
                </a:solidFill>
              </a:rPr>
              <a:t>D</a:t>
            </a:r>
            <a:r>
              <a:rPr lang="zh-CN" altLang="en-US" sz="2400" dirty="0">
                <a:solidFill>
                  <a:srgbClr val="C00000"/>
                </a:solidFill>
              </a:rPr>
              <a:t>即开展教育、培训、工作实施；</a:t>
            </a:r>
            <a:r>
              <a:rPr lang="en-US" altLang="zh-CN" sz="2400" dirty="0">
                <a:solidFill>
                  <a:srgbClr val="C00000"/>
                </a:solidFill>
              </a:rPr>
              <a:t>C</a:t>
            </a:r>
            <a:r>
              <a:rPr lang="zh-CN" altLang="en-US" sz="2400" dirty="0">
                <a:solidFill>
                  <a:srgbClr val="C00000"/>
                </a:solidFill>
              </a:rPr>
              <a:t>即检查实施结果；</a:t>
            </a:r>
            <a:r>
              <a:rPr lang="en-US" altLang="zh-CN" sz="2400" dirty="0">
                <a:solidFill>
                  <a:srgbClr val="C00000"/>
                </a:solidFill>
              </a:rPr>
              <a:t>A</a:t>
            </a:r>
            <a:r>
              <a:rPr lang="zh-CN" altLang="en-US" sz="2400" dirty="0">
                <a:solidFill>
                  <a:srgbClr val="C00000"/>
                </a:solidFill>
              </a:rPr>
              <a:t>即采取整改措施。由</a:t>
            </a:r>
            <a:r>
              <a:rPr lang="en-US" altLang="zh-CN" sz="2400" dirty="0">
                <a:solidFill>
                  <a:srgbClr val="C00000"/>
                </a:solidFill>
              </a:rPr>
              <a:t>8S</a:t>
            </a:r>
            <a:r>
              <a:rPr lang="zh-CN" altLang="en-US" sz="2400" dirty="0">
                <a:solidFill>
                  <a:srgbClr val="C00000"/>
                </a:solidFill>
              </a:rPr>
              <a:t>管理领导小组拟定《班组实施</a:t>
            </a:r>
            <a:r>
              <a:rPr lang="en-US" altLang="zh-CN" sz="2400" dirty="0">
                <a:solidFill>
                  <a:srgbClr val="C00000"/>
                </a:solidFill>
              </a:rPr>
              <a:t>8S</a:t>
            </a:r>
            <a:r>
              <a:rPr lang="zh-CN" altLang="en-US" sz="2400" dirty="0">
                <a:solidFill>
                  <a:srgbClr val="C00000"/>
                </a:solidFill>
              </a:rPr>
              <a:t>管理程序》</a:t>
            </a:r>
            <a:r>
              <a:rPr lang="zh-CN" altLang="en-US" sz="2400" dirty="0">
                <a:solidFill>
                  <a:srgbClr val="C00000"/>
                </a:solidFill>
              </a:rPr>
              <a:t>，要经全班员工集体讨论，达成共识。</a:t>
            </a:r>
            <a:endParaRPr lang="zh-CN" altLang="en-US" sz="2400" dirty="0">
              <a:solidFill>
                <a:srgbClr val="C00000"/>
              </a:solidFill>
            </a:endParaRPr>
          </a:p>
        </p:txBody>
      </p:sp>
    </p:spTree>
  </p:cSld>
  <p:clrMapOvr>
    <a:masterClrMapping/>
  </p:clrMapOvr>
  <p:transition/>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94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894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8947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8947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a:t>
            </a:r>
            <a:r>
              <a:rPr lang="en-US" altLang="zh-CN" sz="2400" b="1" dirty="0">
                <a:solidFill>
                  <a:srgbClr val="C00000"/>
                </a:solidFill>
              </a:rPr>
              <a:t>5</a:t>
            </a:r>
            <a:r>
              <a:rPr lang="zh-CN" altLang="en-US" sz="2400" b="1" dirty="0">
                <a:solidFill>
                  <a:srgbClr val="C00000"/>
                </a:solidFill>
              </a:rPr>
              <a:t>、定期对</a:t>
            </a:r>
            <a:r>
              <a:rPr lang="en-US" altLang="zh-CN" sz="2400" b="1" dirty="0">
                <a:solidFill>
                  <a:srgbClr val="C00000"/>
                </a:solidFill>
              </a:rPr>
              <a:t>8S</a:t>
            </a:r>
            <a:r>
              <a:rPr lang="zh-CN" altLang="en-US" sz="2400" b="1" dirty="0">
                <a:solidFill>
                  <a:srgbClr val="C00000"/>
                </a:solidFill>
              </a:rPr>
              <a:t>的推行进行检查评估</a:t>
            </a:r>
            <a:r>
              <a:rPr lang="zh-CN" altLang="en-US" sz="2400" dirty="0">
                <a:solidFill>
                  <a:srgbClr val="C00000"/>
                </a:solidFill>
              </a:rPr>
              <a:t>：</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）每周将各组的问题点集中记录，并将汇总表交班委，以利于班长会及时讨论解决问题。</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a:t>
            </a:r>
            <a:r>
              <a:rPr lang="zh-CN" altLang="en-US" sz="2400" dirty="0">
                <a:solidFill>
                  <a:srgbClr val="C00000"/>
                </a:solidFill>
              </a:rPr>
              <a:t>）定期检查分析，以免堆积问题太多，难有成效。</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3</a:t>
            </a:r>
            <a:r>
              <a:rPr lang="zh-CN" altLang="en-US" sz="2400" dirty="0">
                <a:solidFill>
                  <a:srgbClr val="C00000"/>
                </a:solidFill>
              </a:rPr>
              <a:t>）查找隐患：在通道上放置物品或超出通道范围放置物品；在安全通道附近放置物品；在消火栓或配电柜前放置物品；不规则地堆放锐利物品；未将油废棉纱头放在带盖的不燃容器内。</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4</a:t>
            </a:r>
            <a:r>
              <a:rPr lang="zh-CN" altLang="en-US" sz="2400" dirty="0">
                <a:solidFill>
                  <a:srgbClr val="C00000"/>
                </a:solidFill>
              </a:rPr>
              <a:t>）作业重点：是否经常保持服装清洁；作业时鞋带等是否松脱；需戴安全防护用品时是否严格执行；是否有电线或管道横穿通道的不安全现象；工作场所地面是否有不用物品。</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）班组每周进行一次</a:t>
            </a:r>
            <a:r>
              <a:rPr lang="en-US" altLang="zh-CN" sz="2400" dirty="0">
                <a:solidFill>
                  <a:srgbClr val="C00000"/>
                </a:solidFill>
              </a:rPr>
              <a:t>“</a:t>
            </a:r>
            <a:r>
              <a:rPr lang="zh-CN" altLang="en-US" sz="2400" dirty="0">
                <a:solidFill>
                  <a:srgbClr val="C00000"/>
                </a:solidFill>
              </a:rPr>
              <a:t>查隐患、找差距、比不足</a:t>
            </a:r>
            <a:r>
              <a:rPr lang="en-US" altLang="zh-CN" sz="2400" dirty="0">
                <a:solidFill>
                  <a:srgbClr val="C00000"/>
                </a:solidFill>
              </a:rPr>
              <a:t>”</a:t>
            </a:r>
            <a:r>
              <a:rPr lang="zh-CN" altLang="en-US" sz="2400" dirty="0">
                <a:solidFill>
                  <a:srgbClr val="C00000"/>
                </a:solidFill>
              </a:rPr>
              <a:t>活动，落实责任人对班组所有工器具进行彻底的安全检查，有隐患立即整改。</a:t>
            </a:r>
            <a:endParaRPr lang="zh-CN" altLang="en-US" sz="2400" dirty="0">
              <a:solidFill>
                <a:srgbClr val="C00000"/>
              </a:solidFill>
            </a:endParaRPr>
          </a:p>
        </p:txBody>
      </p:sp>
    </p:spTree>
  </p:cSld>
  <p:clrMapOvr>
    <a:masterClrMapping/>
  </p:clrMapOvr>
  <p:transition/>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04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904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9050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9050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（六）</a:t>
            </a:r>
            <a:r>
              <a:rPr lang="en-US" altLang="zh-CN" sz="2400" b="1" dirty="0">
                <a:solidFill>
                  <a:srgbClr val="002060"/>
                </a:solidFill>
              </a:rPr>
              <a:t>8S</a:t>
            </a:r>
            <a:r>
              <a:rPr lang="zh-CN" altLang="en-US" sz="2400" b="1" dirty="0">
                <a:solidFill>
                  <a:srgbClr val="002060"/>
                </a:solidFill>
              </a:rPr>
              <a:t>管理在电力企业班组中的实施要领</a:t>
            </a:r>
            <a:endParaRPr lang="zh-CN" altLang="en-US" sz="2400" dirty="0">
              <a:solidFill>
                <a:srgbClr val="002060"/>
              </a:solidFill>
            </a:endParaRPr>
          </a:p>
          <a:p>
            <a:pPr>
              <a:buNone/>
            </a:pPr>
            <a:r>
              <a:rPr lang="zh-CN" altLang="en-US" sz="2400" dirty="0">
                <a:solidFill>
                  <a:srgbClr val="002060"/>
                </a:solidFill>
              </a:rPr>
              <a:t>        企业班组中存在生产设备保养不良、工具管理混乱、工作场所通道不畅、员工仪容穿着不整齐和坐姿不规范的现象。</a:t>
            </a:r>
            <a:r>
              <a:rPr lang="en-US" altLang="zh-CN" sz="2400" dirty="0">
                <a:solidFill>
                  <a:srgbClr val="002060"/>
                </a:solidFill>
              </a:rPr>
              <a:t>8S</a:t>
            </a:r>
            <a:r>
              <a:rPr lang="zh-CN" altLang="en-US" sz="2400" dirty="0">
                <a:solidFill>
                  <a:srgbClr val="002060"/>
                </a:solidFill>
              </a:rPr>
              <a:t>是实行企业科学管理的最基本的要求，企业班组通过推进</a:t>
            </a:r>
            <a:r>
              <a:rPr lang="en-US" altLang="zh-CN" sz="2400" dirty="0">
                <a:solidFill>
                  <a:srgbClr val="002060"/>
                </a:solidFill>
              </a:rPr>
              <a:t>8S</a:t>
            </a:r>
            <a:r>
              <a:rPr lang="zh-CN" altLang="en-US" sz="2400" dirty="0">
                <a:solidFill>
                  <a:srgbClr val="002060"/>
                </a:solidFill>
              </a:rPr>
              <a:t>活动，可以彻底消除上述不良现象。</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a:t>
            </a:r>
            <a:r>
              <a:rPr lang="zh-CN" altLang="en-US" sz="2400" b="1" dirty="0">
                <a:solidFill>
                  <a:srgbClr val="002060"/>
                </a:solidFill>
              </a:rPr>
              <a:t>整理的实施要领</a:t>
            </a:r>
            <a:r>
              <a:rPr lang="zh-CN" altLang="en-US" sz="2400" dirty="0">
                <a:solidFill>
                  <a:srgbClr val="002060"/>
                </a:solidFill>
              </a:rPr>
              <a:t>。整理的实施要领是将生产中产生的多余成品、垃圾、废品、多余的工具、报废的设备、员工个人生活用品等，要坚决清理出现场，从而创造出一个良好的工作环境，消除作业过程中的混乱，保障安全生产。</a:t>
            </a:r>
            <a:r>
              <a:rPr lang="en-US" altLang="zh-CN" sz="2400" dirty="0">
                <a:solidFill>
                  <a:srgbClr val="002060"/>
                </a:solidFill>
              </a:rPr>
              <a:t>  </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a:t>
            </a:r>
            <a:r>
              <a:rPr lang="zh-CN" altLang="en-US" sz="2400" b="1" dirty="0">
                <a:solidFill>
                  <a:srgbClr val="002060"/>
                </a:solidFill>
              </a:rPr>
              <a:t>整顿的实施要领</a:t>
            </a:r>
            <a:r>
              <a:rPr lang="zh-CN" altLang="en-US" sz="2400" dirty="0">
                <a:solidFill>
                  <a:srgbClr val="002060"/>
                </a:solidFill>
              </a:rPr>
              <a:t>。整顿的实施要领是将工作现场需要保留下的必需品按照</a:t>
            </a:r>
            <a:r>
              <a:rPr lang="en-US" altLang="zh-CN" sz="2400" dirty="0">
                <a:solidFill>
                  <a:srgbClr val="002060"/>
                </a:solidFill>
              </a:rPr>
              <a:t>“</a:t>
            </a:r>
            <a:r>
              <a:rPr lang="zh-CN" altLang="en-US" sz="2400" dirty="0">
                <a:solidFill>
                  <a:srgbClr val="002060"/>
                </a:solidFill>
              </a:rPr>
              <a:t>三定原则</a:t>
            </a:r>
            <a:r>
              <a:rPr lang="en-US" altLang="zh-CN" sz="2400" dirty="0">
                <a:solidFill>
                  <a:srgbClr val="002060"/>
                </a:solidFill>
              </a:rPr>
              <a:t>”</a:t>
            </a:r>
            <a:r>
              <a:rPr lang="zh-CN" altLang="en-US" sz="2400" dirty="0">
                <a:solidFill>
                  <a:srgbClr val="002060"/>
                </a:solidFill>
              </a:rPr>
              <a:t>（定物、定位、定量）进行科学合理的布置和摆放，并设置明确、有效的标识，以便在最短的时间内取得所要之物。</a:t>
            </a:r>
            <a:endParaRPr lang="zh-CN" altLang="en-US" sz="2400" dirty="0">
              <a:solidFill>
                <a:srgbClr val="002060"/>
              </a:solidFill>
            </a:endParaRPr>
          </a:p>
        </p:txBody>
      </p:sp>
    </p:spTree>
  </p:cSld>
  <p:clrMapOvr>
    <a:masterClrMapping/>
  </p:clrMapOvr>
  <p:transition/>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915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9152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9152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C00000"/>
                </a:solidFill>
              </a:rPr>
              <a:t>（七 ）</a:t>
            </a:r>
            <a:r>
              <a:rPr lang="en-US" altLang="zh-CN" sz="2400" b="1" dirty="0">
                <a:solidFill>
                  <a:srgbClr val="C00000"/>
                </a:solidFill>
              </a:rPr>
              <a:t>8S</a:t>
            </a:r>
            <a:r>
              <a:rPr lang="zh-CN" altLang="en-US" sz="2400" b="1" dirty="0">
                <a:solidFill>
                  <a:srgbClr val="C00000"/>
                </a:solidFill>
              </a:rPr>
              <a:t>管理在企业班组中的实施难点及对策</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a:t>
            </a:r>
            <a:r>
              <a:rPr lang="zh-CN" altLang="en-US" sz="2400" b="1" dirty="0">
                <a:solidFill>
                  <a:srgbClr val="C00000"/>
                </a:solidFill>
              </a:rPr>
              <a:t>、顽疾</a:t>
            </a:r>
            <a:r>
              <a:rPr lang="zh-CN" altLang="en-US" sz="2400" dirty="0">
                <a:solidFill>
                  <a:srgbClr val="C00000"/>
                </a:solidFill>
              </a:rPr>
              <a:t>。难改人的习惯一但养成，要改变是很困难的。因此在推行</a:t>
            </a:r>
            <a:r>
              <a:rPr lang="en-US" altLang="zh-CN" sz="2400" dirty="0">
                <a:solidFill>
                  <a:srgbClr val="C00000"/>
                </a:solidFill>
              </a:rPr>
              <a:t>8S</a:t>
            </a:r>
            <a:r>
              <a:rPr lang="zh-CN" altLang="en-US" sz="2400" dirty="0">
                <a:solidFill>
                  <a:srgbClr val="C00000"/>
                </a:solidFill>
              </a:rPr>
              <a:t>管理过程中，要纠偏员工的坏习惯需要有耐心，不宜用通报批评、扣奖等极端方式。在推行</a:t>
            </a:r>
            <a:r>
              <a:rPr lang="en-US" altLang="zh-CN" sz="2400" dirty="0">
                <a:solidFill>
                  <a:srgbClr val="C00000"/>
                </a:solidFill>
              </a:rPr>
              <a:t>8S</a:t>
            </a:r>
            <a:r>
              <a:rPr lang="zh-CN" altLang="en-US" sz="2400" dirty="0">
                <a:solidFill>
                  <a:srgbClr val="C00000"/>
                </a:solidFill>
              </a:rPr>
              <a:t>管理中</a:t>
            </a:r>
            <a:r>
              <a:rPr lang="en-US" altLang="zh-CN" sz="2400" dirty="0">
                <a:solidFill>
                  <a:srgbClr val="C00000"/>
                </a:solidFill>
              </a:rPr>
              <a:t>“</a:t>
            </a:r>
            <a:r>
              <a:rPr lang="zh-CN" altLang="en-US" sz="2400" dirty="0">
                <a:solidFill>
                  <a:srgbClr val="C00000"/>
                </a:solidFill>
              </a:rPr>
              <a:t>要求人员长时间离位以及下班时，桌面物品应归好位，桌椅定位放置</a:t>
            </a:r>
            <a:r>
              <a:rPr lang="en-US" altLang="zh-CN" sz="2400" dirty="0">
                <a:solidFill>
                  <a:srgbClr val="C00000"/>
                </a:solidFill>
              </a:rPr>
              <a:t>”</a:t>
            </a:r>
            <a:r>
              <a:rPr lang="zh-CN" altLang="en-US" sz="2400" dirty="0">
                <a:solidFill>
                  <a:srgbClr val="C00000"/>
                </a:solidFill>
              </a:rPr>
              <a:t>，但有个别员工做不到，主要是未养成这个习惯，帮助个别员工纠正顽疾。</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2</a:t>
            </a:r>
            <a:r>
              <a:rPr lang="zh-CN" altLang="en-US" sz="2400" b="1" dirty="0">
                <a:solidFill>
                  <a:srgbClr val="C00000"/>
                </a:solidFill>
              </a:rPr>
              <a:t>、思想抵触</a:t>
            </a:r>
            <a:r>
              <a:rPr lang="zh-CN" altLang="en-US" sz="2400" dirty="0">
                <a:solidFill>
                  <a:srgbClr val="C00000"/>
                </a:solidFill>
              </a:rPr>
              <a:t>。在</a:t>
            </a:r>
            <a:r>
              <a:rPr lang="en-US" altLang="zh-CN" sz="2400" dirty="0">
                <a:solidFill>
                  <a:srgbClr val="C00000"/>
                </a:solidFill>
              </a:rPr>
              <a:t>8S</a:t>
            </a:r>
            <a:r>
              <a:rPr lang="zh-CN" altLang="en-US" sz="2400" dirty="0">
                <a:solidFill>
                  <a:srgbClr val="C00000"/>
                </a:solidFill>
              </a:rPr>
              <a:t>活动推进过程中，难免会有个别员工产生思想抵触，他们认为</a:t>
            </a:r>
            <a:r>
              <a:rPr lang="en-US" altLang="zh-CN" sz="2400" dirty="0">
                <a:solidFill>
                  <a:srgbClr val="C00000"/>
                </a:solidFill>
              </a:rPr>
              <a:t>“8S”</a:t>
            </a:r>
            <a:r>
              <a:rPr lang="zh-CN" altLang="en-US" sz="2400" dirty="0">
                <a:solidFill>
                  <a:srgbClr val="C00000"/>
                </a:solidFill>
              </a:rPr>
              <a:t>是做做形式的，是班长的事跟己无关。</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3</a:t>
            </a:r>
            <a:r>
              <a:rPr lang="zh-CN" altLang="en-US" sz="2400" b="1" dirty="0">
                <a:solidFill>
                  <a:srgbClr val="C00000"/>
                </a:solidFill>
              </a:rPr>
              <a:t>、执行打折扣</a:t>
            </a:r>
            <a:r>
              <a:rPr lang="zh-CN" altLang="en-US" sz="2400" dirty="0">
                <a:solidFill>
                  <a:srgbClr val="C00000"/>
                </a:solidFill>
              </a:rPr>
              <a:t>。在</a:t>
            </a:r>
            <a:r>
              <a:rPr lang="en-US" altLang="zh-CN" sz="2400" dirty="0">
                <a:solidFill>
                  <a:srgbClr val="C00000"/>
                </a:solidFill>
              </a:rPr>
              <a:t>8S</a:t>
            </a:r>
            <a:r>
              <a:rPr lang="zh-CN" altLang="en-US" sz="2400" dirty="0">
                <a:solidFill>
                  <a:srgbClr val="C00000"/>
                </a:solidFill>
              </a:rPr>
              <a:t>活动推进过程中，有的员工为了省力、省时，而将管理的要求打折扣，使</a:t>
            </a:r>
            <a:r>
              <a:rPr lang="en-US" altLang="zh-CN" sz="2400" dirty="0">
                <a:solidFill>
                  <a:srgbClr val="C00000"/>
                </a:solidFill>
              </a:rPr>
              <a:t>“8S”</a:t>
            </a:r>
            <a:r>
              <a:rPr lang="zh-CN" altLang="en-US" sz="2400" dirty="0">
                <a:solidFill>
                  <a:srgbClr val="C00000"/>
                </a:solidFill>
              </a:rPr>
              <a:t>管理不能真正落实到实处。针对这一现象，班组可采取个别沟通、通报批评、绩效考核的方法；</a:t>
            </a:r>
            <a:r>
              <a:rPr lang="zh-CN" altLang="en-US" sz="2400" dirty="0">
                <a:solidFill>
                  <a:srgbClr val="C00000"/>
                </a:solidFill>
              </a:rPr>
              <a:t>另外可采取班组核心带头执行，在榜样的号召及持之以恒的坚持，很快员工就会养成习惯。</a:t>
            </a:r>
            <a:endParaRPr lang="zh-CN" altLang="en-US" sz="2400" dirty="0">
              <a:solidFill>
                <a:srgbClr val="C00000"/>
              </a:solidFill>
            </a:endParaRPr>
          </a:p>
        </p:txBody>
      </p:sp>
    </p:spTree>
  </p:cSld>
  <p:clrMapOvr>
    <a:masterClrMapping/>
  </p:clrMapOvr>
  <p:transition/>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25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925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9254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9254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400" b="1" dirty="0">
                <a:solidFill>
                  <a:srgbClr val="002060"/>
                </a:solidFill>
              </a:rPr>
              <a:t>（八）开展安全标准化和“</a:t>
            </a:r>
            <a:r>
              <a:rPr lang="en-US" altLang="zh-CN" sz="2400" b="1" dirty="0">
                <a:solidFill>
                  <a:srgbClr val="002060"/>
                </a:solidFill>
              </a:rPr>
              <a:t>8S</a:t>
            </a:r>
            <a:r>
              <a:rPr lang="zh-CN" altLang="en-US" sz="2400" b="1" dirty="0">
                <a:solidFill>
                  <a:srgbClr val="002060"/>
                </a:solidFill>
              </a:rPr>
              <a:t>”管理工作的重要性</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安全标准化，就是将标准化工作引入和延伸到安全工作中来，其内涵就是企业在生产管理过程中，要自觉贯彻执行国家和上级部门的安全生产法律、法规、规程、规章和标准，并将这些内容细化，并在企业生产管理工作的全过程、全方位、全员中、全天候地切实得到贯彻实施，使企业的安全生产工作得到不断加强并持续改进，使企业的本质安全水平不断得到提升。</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a:t>
            </a:r>
            <a:r>
              <a:rPr lang="en-US" altLang="zh-CN" sz="2400" dirty="0">
                <a:solidFill>
                  <a:srgbClr val="002060"/>
                </a:solidFill>
              </a:rPr>
              <a:t>8S</a:t>
            </a:r>
            <a:r>
              <a:rPr lang="zh-CN" altLang="en-US" sz="2400" dirty="0">
                <a:solidFill>
                  <a:srgbClr val="002060"/>
                </a:solidFill>
              </a:rPr>
              <a:t>管理是通过现场现物的规范，明确“场所、方法、标识”、确定“定点、定容、定量”及大量使用“目视”“看板”管理等方法、手段，构筑一个整洁、明了、一目了然的工作现场，确保空间有效利用，减少各种“寻找”的时间，提高效率，创造明朗、有序的工作环境。让员工养成革除马虎之心、认真对待每一件小事、有规定按规定去做的良好习惯。</a:t>
            </a:r>
            <a:endParaRPr lang="zh-CN" altLang="en-US" sz="2400" dirty="0">
              <a:solidFill>
                <a:srgbClr val="002060"/>
              </a:solidFill>
            </a:endParaRPr>
          </a:p>
        </p:txBody>
      </p:sp>
    </p:spTree>
  </p:cSld>
  <p:clrMapOvr>
    <a:masterClrMapping/>
  </p:clrMapOvr>
  <p:transition/>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35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935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9357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9357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002060"/>
                </a:solidFill>
              </a:rPr>
              <a:t>3</a:t>
            </a:r>
            <a:r>
              <a:rPr lang="zh-CN" altLang="en-US" sz="2400" dirty="0">
                <a:solidFill>
                  <a:srgbClr val="002060"/>
                </a:solidFill>
              </a:rPr>
              <a:t>、强化</a:t>
            </a:r>
            <a:r>
              <a:rPr lang="en-US" altLang="zh-CN" sz="2400" dirty="0">
                <a:solidFill>
                  <a:srgbClr val="002060"/>
                </a:solidFill>
              </a:rPr>
              <a:t>8S</a:t>
            </a:r>
            <a:r>
              <a:rPr lang="zh-CN" altLang="en-US" sz="2400" dirty="0">
                <a:solidFill>
                  <a:srgbClr val="002060"/>
                </a:solidFill>
              </a:rPr>
              <a:t>行为养成，健全</a:t>
            </a:r>
            <a:r>
              <a:rPr lang="en-US" altLang="zh-CN" sz="2400" dirty="0">
                <a:solidFill>
                  <a:srgbClr val="002060"/>
                </a:solidFill>
              </a:rPr>
              <a:t>5E</a:t>
            </a:r>
            <a:r>
              <a:rPr lang="zh-CN" altLang="en-US" sz="2400" dirty="0">
                <a:solidFill>
                  <a:srgbClr val="002060"/>
                </a:solidFill>
              </a:rPr>
              <a:t>动态标准。标准化促进</a:t>
            </a:r>
            <a:r>
              <a:rPr lang="en-US" altLang="zh-CN" sz="2400" dirty="0">
                <a:solidFill>
                  <a:srgbClr val="002060"/>
                </a:solidFill>
              </a:rPr>
              <a:t>8S</a:t>
            </a:r>
            <a:r>
              <a:rPr lang="zh-CN" altLang="en-US" sz="2400" dirty="0">
                <a:solidFill>
                  <a:srgbClr val="002060"/>
                </a:solidFill>
              </a:rPr>
              <a:t>行为规范，把制度约束的刚性管理和人性化引导的柔性教育相结合。用</a:t>
            </a:r>
            <a:r>
              <a:rPr lang="en-US" altLang="zh-CN" sz="2400" dirty="0">
                <a:solidFill>
                  <a:srgbClr val="002060"/>
                </a:solidFill>
              </a:rPr>
              <a:t>8S</a:t>
            </a:r>
            <a:r>
              <a:rPr lang="zh-CN" altLang="en-US" sz="2400" dirty="0">
                <a:solidFill>
                  <a:srgbClr val="002060"/>
                </a:solidFill>
              </a:rPr>
              <a:t>规范对接严细化管理，与现行各项制度和现场管理衔接融合，实现班组</a:t>
            </a:r>
            <a:r>
              <a:rPr lang="en-US" altLang="zh-CN" sz="2400" dirty="0">
                <a:solidFill>
                  <a:srgbClr val="002060"/>
                </a:solidFill>
              </a:rPr>
              <a:t>“</a:t>
            </a:r>
            <a:r>
              <a:rPr lang="zh-CN" altLang="en-US" sz="2400" dirty="0">
                <a:solidFill>
                  <a:srgbClr val="002060"/>
                </a:solidFill>
              </a:rPr>
              <a:t>精细管理、自我规范</a:t>
            </a:r>
            <a:r>
              <a:rPr lang="en-US" altLang="zh-CN" sz="2400" dirty="0">
                <a:solidFill>
                  <a:srgbClr val="002060"/>
                </a:solidFill>
              </a:rPr>
              <a:t>”</a:t>
            </a:r>
            <a:r>
              <a:rPr lang="zh-CN" altLang="en-US" sz="2400" dirty="0">
                <a:solidFill>
                  <a:srgbClr val="002060"/>
                </a:solidFill>
              </a:rPr>
              <a:t>。健全</a:t>
            </a:r>
            <a:r>
              <a:rPr lang="en-US" altLang="zh-CN" sz="2400" dirty="0">
                <a:solidFill>
                  <a:srgbClr val="002060"/>
                </a:solidFill>
              </a:rPr>
              <a:t>5E</a:t>
            </a:r>
            <a:r>
              <a:rPr lang="zh-CN" altLang="en-US" sz="2400" dirty="0">
                <a:solidFill>
                  <a:srgbClr val="002060"/>
                </a:solidFill>
              </a:rPr>
              <a:t>动态标准，以每个人、每件事、每一天、每一处、每一个环节为</a:t>
            </a:r>
            <a:r>
              <a:rPr lang="en-US" altLang="zh-CN" sz="2400" dirty="0">
                <a:solidFill>
                  <a:srgbClr val="002060"/>
                </a:solidFill>
              </a:rPr>
              <a:t>5E</a:t>
            </a:r>
            <a:r>
              <a:rPr lang="zh-CN" altLang="en-US" sz="2400" dirty="0">
                <a:solidFill>
                  <a:srgbClr val="002060"/>
                </a:solidFill>
              </a:rPr>
              <a:t>动态管理标准，建立动态标准体系，与本质安全型班组相结合，建立全面覆盖的标准、考核、奖惩等管理体系，做到人人、事事、时时、处处有标准。将现场的每一台设备、每一处设施、每一个岗位的责任范围、管理标准、隐患排查等全部量化分解，对现场物料实行</a:t>
            </a:r>
            <a:r>
              <a:rPr lang="en-US" altLang="zh-CN" sz="2400" dirty="0">
                <a:solidFill>
                  <a:srgbClr val="002060"/>
                </a:solidFill>
              </a:rPr>
              <a:t>“</a:t>
            </a:r>
            <a:r>
              <a:rPr lang="zh-CN" altLang="en-US" sz="2400" dirty="0">
                <a:solidFill>
                  <a:srgbClr val="002060"/>
                </a:solidFill>
              </a:rPr>
              <a:t>定位置、定标准</a:t>
            </a:r>
            <a:r>
              <a:rPr lang="en-US" altLang="zh-CN" sz="2400" dirty="0">
                <a:solidFill>
                  <a:srgbClr val="002060"/>
                </a:solidFill>
              </a:rPr>
              <a:t>”</a:t>
            </a:r>
            <a:r>
              <a:rPr lang="zh-CN" altLang="en-US" sz="2400" dirty="0">
                <a:solidFill>
                  <a:srgbClr val="002060"/>
                </a:solidFill>
              </a:rPr>
              <a:t>，确保了每名职工都能熟悉自己的岗位要求，明确岗位职责，掌握岗位标准，使职工上岗前就清楚地知道</a:t>
            </a:r>
            <a:r>
              <a:rPr lang="en-US" altLang="zh-CN" sz="2400" dirty="0">
                <a:solidFill>
                  <a:srgbClr val="002060"/>
                </a:solidFill>
              </a:rPr>
              <a:t>“</a:t>
            </a:r>
            <a:r>
              <a:rPr lang="zh-CN" altLang="en-US" sz="2400" dirty="0">
                <a:solidFill>
                  <a:srgbClr val="002060"/>
                </a:solidFill>
              </a:rPr>
              <a:t>干什么、怎么干、干到什么程度</a:t>
            </a:r>
            <a:r>
              <a:rPr lang="en-US" altLang="zh-CN" sz="2400" dirty="0">
                <a:solidFill>
                  <a:srgbClr val="002060"/>
                </a:solidFill>
              </a:rPr>
              <a:t>”</a:t>
            </a:r>
            <a:r>
              <a:rPr lang="zh-CN" altLang="en-US" sz="2400" dirty="0">
                <a:solidFill>
                  <a:srgbClr val="002060"/>
                </a:solidFill>
              </a:rPr>
              <a:t>，形成了工作有标准，事事有人管的良好局面。</a:t>
            </a:r>
            <a:endParaRPr lang="zh-CN" altLang="en-US" sz="2400" dirty="0">
              <a:solidFill>
                <a:srgbClr val="002060"/>
              </a:solidFill>
            </a:endParaRPr>
          </a:p>
        </p:txBody>
      </p:sp>
    </p:spTree>
  </p:cSld>
  <p:clrMapOvr>
    <a:masterClrMapping/>
  </p:clrMapOvr>
  <p:transition/>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45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945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9459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9459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002060"/>
                </a:solidFill>
              </a:rPr>
              <a:t>4</a:t>
            </a:r>
            <a:r>
              <a:rPr lang="zh-CN" altLang="en-US" sz="2400" dirty="0">
                <a:solidFill>
                  <a:srgbClr val="002060"/>
                </a:solidFill>
              </a:rPr>
              <a:t>、提高员工素养，不断强化自我约束，远离疏忽、麻痹和侥幸。对员工来说就是要居安思危，从平时点滴小事做起，加强自身修养，努力养成不断追求“零错误”、“零误差”的习惯，充分发挥习惯成自然的正面效应。安全标准化活动主体是企业、是基层和员工。标准和制度再好，没有企业各级管理人员和岗位员工去实施也不能取得实效。因此，强化员工素养、落实责任至关重要。建立与现代企业制度相适应的</a:t>
            </a:r>
            <a:r>
              <a:rPr lang="en-US" altLang="zh-CN" sz="2400" dirty="0">
                <a:solidFill>
                  <a:srgbClr val="002060"/>
                </a:solidFill>
              </a:rPr>
              <a:t>8S</a:t>
            </a:r>
            <a:r>
              <a:rPr lang="zh-CN" altLang="en-US" sz="2400" dirty="0">
                <a:solidFill>
                  <a:srgbClr val="002060"/>
                </a:solidFill>
              </a:rPr>
              <a:t>管理新机制，确立了“公司（厂）为决策层，车间为管理层，班组为操作层”的三级管理格局，分级管理，逐级负责，并强力推行了“车间为核心，班组为基础”的安全管理体制，达到“管好人、干好活、负好责、保安全”的目的，这就更需要自律和自我约束，靠日积月累形成的遵章守纪的好习惯，提升了企业的安全质量标准化工作水平。</a:t>
            </a:r>
            <a:endParaRPr lang="zh-CN" altLang="en-US" sz="2400" dirty="0">
              <a:solidFill>
                <a:srgbClr val="002060"/>
              </a:solidFill>
            </a:endParaRPr>
          </a:p>
        </p:txBody>
      </p:sp>
    </p:spTree>
  </p:cSld>
  <p:clrMapOvr>
    <a:masterClrMapping/>
  </p:clrMapOvr>
  <p:transition/>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56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956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9562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9562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002060"/>
                </a:solidFill>
              </a:rPr>
              <a:t>5</a:t>
            </a:r>
            <a:r>
              <a:rPr lang="zh-CN" altLang="en-US" sz="2400" dirty="0">
                <a:solidFill>
                  <a:srgbClr val="002060"/>
                </a:solidFill>
              </a:rPr>
              <a:t>、营造安全文化氛围，约束人性弱点。实施推行“</a:t>
            </a:r>
            <a:r>
              <a:rPr lang="en-US" altLang="zh-CN" sz="2400" dirty="0">
                <a:solidFill>
                  <a:srgbClr val="002060"/>
                </a:solidFill>
              </a:rPr>
              <a:t>8S</a:t>
            </a:r>
            <a:r>
              <a:rPr lang="zh-CN" altLang="en-US" sz="2400" dirty="0">
                <a:solidFill>
                  <a:srgbClr val="002060"/>
                </a:solidFill>
              </a:rPr>
              <a:t>”管理过程中，要通过文化来约束人性的弱点，培养职工形成“让安全成为习惯，让习惯更安全”的理念。人性的弱点主要表现在懒和贪两个方面：一是懒惰，只要没有外在压力，就不愿多做事；二是爱贪小便宜，总想以最小的付出，得到最大的回报等。因此落实“</a:t>
            </a:r>
            <a:r>
              <a:rPr lang="en-US" altLang="zh-CN" sz="2400" dirty="0">
                <a:solidFill>
                  <a:srgbClr val="002060"/>
                </a:solidFill>
              </a:rPr>
              <a:t>8S</a:t>
            </a:r>
            <a:r>
              <a:rPr lang="zh-CN" altLang="en-US" sz="2400" dirty="0">
                <a:solidFill>
                  <a:srgbClr val="002060"/>
                </a:solidFill>
              </a:rPr>
              <a:t>”管理，就必须靠文化来约束人性的弱点。以及全厂各岗位、设备处醒目的安全标语、安全标志、安全宣传画形成的整体视角文化效应，使员工形成了良好的安全心态以及一整套约定俗成的行为规范。从而，即使行为不受控的人在这种安全文化氛围浓厚的集体中，也很快被“同化”。在安全文化的“场能”作用下，使人们感到必须对自己不负责任的行为进行调整和个性的重新塑造，使安全责任“内化于心、固化于制、外化于行” ，来保证企业安全标准化工作的持续改进。</a:t>
            </a:r>
            <a:endParaRPr lang="zh-CN" altLang="en-US" sz="2400" dirty="0">
              <a:solidFill>
                <a:srgbClr val="002060"/>
              </a:solidFill>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542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54276"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54277" name="Rectangle 3"/>
          <p:cNvSpPr>
            <a:spLocks noGrp="1"/>
          </p:cNvSpPr>
          <p:nvPr>
            <p:ph type="body" idx="4294967295"/>
          </p:nvPr>
        </p:nvSpPr>
        <p:spPr>
          <a:xfrm>
            <a:off x="1524000" y="1714500"/>
            <a:ext cx="8929688" cy="4572000"/>
          </a:xfrm>
          <a:ln/>
        </p:spPr>
        <p:txBody>
          <a:bodyPr vert="horz" wrap="square" anchor="t" anchorCtr="0"/>
          <a:p>
            <a:pPr>
              <a:buNone/>
            </a:pPr>
            <a:r>
              <a:rPr lang="zh-CN" altLang="en-US" sz="2400" dirty="0">
                <a:solidFill>
                  <a:srgbClr val="0070C0"/>
                </a:solidFill>
              </a:rPr>
              <a:t>     </a:t>
            </a:r>
            <a:r>
              <a:rPr lang="en-US" altLang="zh-CN" sz="2800" dirty="0">
                <a:solidFill>
                  <a:srgbClr val="C00000"/>
                </a:solidFill>
              </a:rPr>
              <a:t>(5)</a:t>
            </a:r>
            <a:r>
              <a:rPr lang="zh-CN" altLang="en-US" sz="2800" b="1" dirty="0">
                <a:solidFill>
                  <a:srgbClr val="C00000"/>
                </a:solidFill>
              </a:rPr>
              <a:t>根除危害安全的几种心理因素</a:t>
            </a:r>
            <a:r>
              <a:rPr lang="zh-CN" altLang="en-US" sz="2800" dirty="0">
                <a:solidFill>
                  <a:srgbClr val="C00000"/>
                </a:solidFill>
              </a:rPr>
              <a:t>。</a:t>
            </a:r>
            <a:endParaRPr lang="zh-CN" altLang="en-US" sz="2800" dirty="0">
              <a:solidFill>
                <a:srgbClr val="C00000"/>
              </a:solidFill>
            </a:endParaRPr>
          </a:p>
          <a:p>
            <a:pPr>
              <a:buNone/>
            </a:pPr>
            <a:r>
              <a:rPr lang="zh-CN" altLang="en-US" sz="2800" dirty="0">
                <a:solidFill>
                  <a:srgbClr val="C00000"/>
                </a:solidFill>
              </a:rPr>
              <a:t>     ①麻痹思想及及侥幸心理。</a:t>
            </a:r>
            <a:endParaRPr lang="zh-CN" altLang="en-US" sz="2800" dirty="0">
              <a:solidFill>
                <a:srgbClr val="C00000"/>
              </a:solidFill>
            </a:endParaRPr>
          </a:p>
          <a:p>
            <a:pPr>
              <a:buNone/>
            </a:pPr>
            <a:r>
              <a:rPr lang="zh-CN" altLang="en-US" sz="2800" dirty="0">
                <a:solidFill>
                  <a:srgbClr val="C00000"/>
                </a:solidFill>
              </a:rPr>
              <a:t>     ②不按客观规律办事，相信“碰巧”，也就是碰运气。</a:t>
            </a:r>
            <a:endParaRPr lang="zh-CN" altLang="en-US" sz="2800" dirty="0">
              <a:solidFill>
                <a:srgbClr val="C00000"/>
              </a:solidFill>
            </a:endParaRPr>
          </a:p>
          <a:p>
            <a:pPr>
              <a:buNone/>
            </a:pPr>
            <a:r>
              <a:rPr lang="zh-CN" altLang="en-US" sz="2800" dirty="0">
                <a:solidFill>
                  <a:srgbClr val="C00000"/>
                </a:solidFill>
              </a:rPr>
              <a:t>     ③主观臆断，图省事，怕麻烦。</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(6)</a:t>
            </a:r>
            <a:r>
              <a:rPr lang="zh-CN" altLang="en-US" sz="2800" b="1" dirty="0">
                <a:solidFill>
                  <a:srgbClr val="C00000"/>
                </a:solidFill>
              </a:rPr>
              <a:t>要贯彻安全生产方针就必必须牢固地树立“安全第一”的思想</a:t>
            </a:r>
            <a:r>
              <a:rPr lang="zh-CN" altLang="en-US" sz="2800" dirty="0">
                <a:solidFill>
                  <a:srgbClr val="C00000"/>
                </a:solidFill>
              </a:rPr>
              <a:t>。就是要求：“在进行生产的时候把安全工作放在首位，作为头等大事来抓。”可见，只有牢固地树立“安全第一”的思想，才能把安全工作放在首位，把安全生产当作头等大事来抓。</a:t>
            </a:r>
            <a:endParaRPr lang="zh-CN" altLang="en-US" sz="2800" dirty="0">
              <a:solidFill>
                <a:srgbClr val="C00000"/>
              </a:solidFill>
            </a:endParaRPr>
          </a:p>
        </p:txBody>
      </p:sp>
    </p:spTree>
  </p:cSld>
  <p:clrMapOvr>
    <a:masterClrMapping/>
  </p:clrMapOvr>
  <p:transition/>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66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966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9664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9664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solidFill>
                  <a:srgbClr val="C00000"/>
                </a:solidFill>
              </a:rPr>
              <a:t>        七、部门（车间）安全管理台帐目录</a:t>
            </a:r>
            <a:endParaRPr lang="zh-CN" altLang="en-US" sz="2400" b="1" dirty="0">
              <a:solidFill>
                <a:srgbClr val="C00000"/>
              </a:solidFill>
            </a:endParaRPr>
          </a:p>
          <a:p>
            <a:pPr>
              <a:buNone/>
            </a:pPr>
            <a:r>
              <a:rPr lang="zh-CN" altLang="en-US" sz="2400" b="1" dirty="0">
                <a:latin typeface="宋体" panose="02010600030101010101" pitchFamily="2" charset="-122"/>
              </a:rPr>
              <a:t>      </a:t>
            </a:r>
            <a:r>
              <a:rPr lang="en-US" altLang="zh-CN" sz="2400" b="1" dirty="0">
                <a:solidFill>
                  <a:srgbClr val="C00000"/>
                </a:solidFill>
                <a:latin typeface="宋体" panose="02010600030101010101" pitchFamily="2" charset="-122"/>
              </a:rPr>
              <a:t>1</a:t>
            </a:r>
            <a:r>
              <a:rPr lang="zh-CN" altLang="en-US" sz="2400" dirty="0">
                <a:solidFill>
                  <a:srgbClr val="C00000"/>
                </a:solidFill>
                <a:latin typeface="宋体" panose="02010600030101010101" pitchFamily="2" charset="-122"/>
              </a:rPr>
              <a:t>、安全生产管理网</a:t>
            </a:r>
            <a:endParaRPr lang="zh-CN" altLang="en-US" sz="2400" dirty="0">
              <a:solidFill>
                <a:srgbClr val="C00000"/>
              </a:solidFill>
              <a:latin typeface="宋体" panose="02010600030101010101" pitchFamily="2" charset="-122"/>
            </a:endParaRPr>
          </a:p>
          <a:p>
            <a:pPr>
              <a:buNone/>
            </a:pPr>
            <a:r>
              <a:rPr lang="zh-CN" altLang="en-US" sz="2400" dirty="0">
                <a:solidFill>
                  <a:srgbClr val="C00000"/>
                </a:solidFill>
                <a:latin typeface="宋体" panose="02010600030101010101" pitchFamily="2" charset="-122"/>
              </a:rPr>
              <a:t>      </a:t>
            </a:r>
            <a:r>
              <a:rPr lang="en-US" altLang="zh-CN" sz="2400" dirty="0">
                <a:solidFill>
                  <a:srgbClr val="C00000"/>
                </a:solidFill>
                <a:latin typeface="宋体" panose="02010600030101010101" pitchFamily="2" charset="-122"/>
              </a:rPr>
              <a:t>2</a:t>
            </a:r>
            <a:r>
              <a:rPr lang="zh-CN" altLang="en-US" sz="2400" dirty="0">
                <a:solidFill>
                  <a:srgbClr val="C00000"/>
                </a:solidFill>
                <a:latin typeface="宋体" panose="02010600030101010101" pitchFamily="2" charset="-122"/>
              </a:rPr>
              <a:t>、本单位（各班组）员工情况一览表</a:t>
            </a:r>
            <a:endParaRPr lang="zh-CN" altLang="en-US" sz="2400" dirty="0">
              <a:solidFill>
                <a:srgbClr val="C00000"/>
              </a:solidFill>
              <a:latin typeface="宋体" panose="02010600030101010101" pitchFamily="2" charset="-122"/>
            </a:endParaRPr>
          </a:p>
          <a:p>
            <a:pPr>
              <a:buNone/>
            </a:pPr>
            <a:r>
              <a:rPr lang="zh-CN" altLang="en-US" sz="2400" b="1" dirty="0">
                <a:solidFill>
                  <a:srgbClr val="C00000"/>
                </a:solidFill>
                <a:latin typeface="宋体" panose="02010600030101010101" pitchFamily="2" charset="-122"/>
              </a:rPr>
              <a:t>      </a:t>
            </a:r>
            <a:r>
              <a:rPr lang="en-US" altLang="zh-CN" sz="2400" b="1" dirty="0">
                <a:solidFill>
                  <a:srgbClr val="C00000"/>
                </a:solidFill>
                <a:latin typeface="宋体" panose="02010600030101010101" pitchFamily="2" charset="-122"/>
              </a:rPr>
              <a:t>3</a:t>
            </a:r>
            <a:r>
              <a:rPr lang="zh-CN" altLang="en-US" sz="2400" b="1" dirty="0">
                <a:solidFill>
                  <a:srgbClr val="C00000"/>
                </a:solidFill>
                <a:latin typeface="宋体" panose="02010600030101010101" pitchFamily="2" charset="-122"/>
              </a:rPr>
              <a:t>、</a:t>
            </a:r>
            <a:r>
              <a:rPr lang="zh-CN" altLang="en-US" sz="2400" dirty="0">
                <a:solidFill>
                  <a:srgbClr val="C00000"/>
                </a:solidFill>
                <a:latin typeface="宋体" panose="02010600030101010101" pitchFamily="2" charset="-122"/>
              </a:rPr>
              <a:t>特种工登记表</a:t>
            </a:r>
            <a:endParaRPr lang="zh-CN" altLang="en-US" sz="2400" dirty="0">
              <a:solidFill>
                <a:srgbClr val="C00000"/>
              </a:solidFill>
              <a:latin typeface="宋体" panose="02010600030101010101" pitchFamily="2" charset="-122"/>
            </a:endParaRPr>
          </a:p>
          <a:p>
            <a:pPr>
              <a:buNone/>
            </a:pPr>
            <a:r>
              <a:rPr lang="zh-CN" altLang="en-US" sz="2400" dirty="0">
                <a:solidFill>
                  <a:srgbClr val="C00000"/>
                </a:solidFill>
                <a:latin typeface="宋体" panose="02010600030101010101" pitchFamily="2" charset="-122"/>
              </a:rPr>
              <a:t>      </a:t>
            </a:r>
            <a:r>
              <a:rPr lang="en-US" altLang="zh-CN" sz="2400" dirty="0">
                <a:solidFill>
                  <a:srgbClr val="C00000"/>
                </a:solidFill>
                <a:latin typeface="宋体" panose="02010600030101010101" pitchFamily="2" charset="-122"/>
              </a:rPr>
              <a:t>4</a:t>
            </a:r>
            <a:r>
              <a:rPr lang="zh-CN" altLang="en-US" sz="2400" dirty="0">
                <a:solidFill>
                  <a:srgbClr val="C00000"/>
                </a:solidFill>
                <a:latin typeface="宋体" panose="02010600030101010101" pitchFamily="2" charset="-122"/>
              </a:rPr>
              <a:t>、本单位历年安全生产情况登记表</a:t>
            </a:r>
            <a:endParaRPr lang="zh-CN" altLang="en-US" sz="2400" dirty="0">
              <a:solidFill>
                <a:srgbClr val="C00000"/>
              </a:solidFill>
              <a:latin typeface="宋体" panose="02010600030101010101" pitchFamily="2" charset="-122"/>
            </a:endParaRPr>
          </a:p>
          <a:p>
            <a:pPr>
              <a:buNone/>
            </a:pPr>
            <a:r>
              <a:rPr lang="zh-CN" altLang="en-US" sz="2400" dirty="0">
                <a:solidFill>
                  <a:srgbClr val="C00000"/>
                </a:solidFill>
              </a:rPr>
              <a:t>        </a:t>
            </a:r>
            <a:r>
              <a:rPr lang="en-US" altLang="zh-CN" sz="2400" dirty="0">
                <a:solidFill>
                  <a:srgbClr val="C00000"/>
                </a:solidFill>
              </a:rPr>
              <a:t>5</a:t>
            </a:r>
            <a:r>
              <a:rPr lang="zh-CN" altLang="en-US" sz="2400" dirty="0">
                <a:solidFill>
                  <a:srgbClr val="C00000"/>
                </a:solidFill>
              </a:rPr>
              <a:t>、历年两票及安反措计划执行情况</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6</a:t>
            </a:r>
            <a:r>
              <a:rPr lang="zh-CN" altLang="en-US" sz="2400" dirty="0">
                <a:solidFill>
                  <a:srgbClr val="C00000"/>
                </a:solidFill>
              </a:rPr>
              <a:t>、部门及各班组安全情况逐月统计表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7</a:t>
            </a:r>
            <a:r>
              <a:rPr lang="zh-CN" altLang="en-US" sz="2400" dirty="0">
                <a:solidFill>
                  <a:srgbClr val="C00000"/>
                </a:solidFill>
              </a:rPr>
              <a:t>、安全、反事故措施计划完成情况登记</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8</a:t>
            </a:r>
            <a:r>
              <a:rPr lang="zh-CN" altLang="en-US" sz="2400" dirty="0">
                <a:solidFill>
                  <a:srgbClr val="C00000"/>
                </a:solidFill>
              </a:rPr>
              <a:t>、事故（一类障碍）登记表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9</a:t>
            </a:r>
            <a:r>
              <a:rPr lang="zh-CN" altLang="en-US" sz="2400" dirty="0">
                <a:solidFill>
                  <a:srgbClr val="C00000"/>
                </a:solidFill>
              </a:rPr>
              <a:t>、不安全事件登记表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10</a:t>
            </a:r>
            <a:r>
              <a:rPr lang="zh-CN" altLang="en-US" sz="2400" dirty="0">
                <a:solidFill>
                  <a:srgbClr val="C00000"/>
                </a:solidFill>
              </a:rPr>
              <a:t>、人身伤害事故登记表</a:t>
            </a:r>
            <a:endParaRPr lang="zh-CN" altLang="en-US" sz="2400" dirty="0">
              <a:solidFill>
                <a:srgbClr val="C00000"/>
              </a:solidFill>
            </a:endParaRPr>
          </a:p>
        </p:txBody>
      </p:sp>
    </p:spTree>
  </p:cSld>
  <p:clrMapOvr>
    <a:masterClrMapping/>
  </p:clrMapOvr>
  <p:transition/>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76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976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9766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97669"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2400" dirty="0">
                <a:solidFill>
                  <a:srgbClr val="C00000"/>
                </a:solidFill>
              </a:rPr>
              <a:t>11</a:t>
            </a:r>
            <a:r>
              <a:rPr lang="zh-CN" altLang="en-US" sz="2400" dirty="0">
                <a:solidFill>
                  <a:srgbClr val="C00000"/>
                </a:solidFill>
              </a:rPr>
              <a:t>、人身不安全事件登记表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12</a:t>
            </a:r>
            <a:r>
              <a:rPr lang="zh-CN" altLang="en-US" sz="2400" dirty="0">
                <a:solidFill>
                  <a:srgbClr val="C00000"/>
                </a:solidFill>
              </a:rPr>
              <a:t>、不安全事件登记薄</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13</a:t>
            </a:r>
            <a:r>
              <a:rPr lang="zh-CN" altLang="en-US" sz="2400" dirty="0">
                <a:solidFill>
                  <a:srgbClr val="C00000"/>
                </a:solidFill>
              </a:rPr>
              <a:t>、部门月度安全生产例会登记</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14</a:t>
            </a:r>
            <a:r>
              <a:rPr lang="zh-CN" altLang="en-US" sz="2400" dirty="0">
                <a:solidFill>
                  <a:srgbClr val="C00000"/>
                </a:solidFill>
              </a:rPr>
              <a:t>、月度安全生产重点工作</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15</a:t>
            </a:r>
            <a:r>
              <a:rPr lang="zh-CN" altLang="en-US" sz="2400" dirty="0">
                <a:solidFill>
                  <a:srgbClr val="C00000"/>
                </a:solidFill>
              </a:rPr>
              <a:t>、部门年度安全控制目标及保证措施</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16</a:t>
            </a:r>
            <a:r>
              <a:rPr lang="zh-CN" altLang="en-US" sz="2400" dirty="0">
                <a:solidFill>
                  <a:srgbClr val="C00000"/>
                </a:solidFill>
              </a:rPr>
              <a:t>、本部门（车间）人员名单及安规考试成绩表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17</a:t>
            </a:r>
            <a:r>
              <a:rPr lang="zh-CN" altLang="en-US" sz="2400" dirty="0">
                <a:solidFill>
                  <a:srgbClr val="C00000"/>
                </a:solidFill>
              </a:rPr>
              <a:t>、新入厂（外来）人员培训教育登记表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18</a:t>
            </a:r>
            <a:r>
              <a:rPr lang="zh-CN" altLang="en-US" sz="2400" dirty="0">
                <a:solidFill>
                  <a:srgbClr val="C00000"/>
                </a:solidFill>
              </a:rPr>
              <a:t>、月度（）班组安全文明规范化管理检查考评表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19</a:t>
            </a:r>
            <a:r>
              <a:rPr lang="zh-CN" altLang="en-US" sz="2400" dirty="0">
                <a:solidFill>
                  <a:srgbClr val="C00000"/>
                </a:solidFill>
              </a:rPr>
              <a:t>、月度各班组安全员竞赛考核情况登记表</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20</a:t>
            </a:r>
            <a:r>
              <a:rPr lang="zh-CN" altLang="en-US" sz="2400" dirty="0">
                <a:solidFill>
                  <a:srgbClr val="C00000"/>
                </a:solidFill>
              </a:rPr>
              <a:t>、控制障碍、人身轻伤及以上事故的措施要求</a:t>
            </a:r>
            <a:endParaRPr lang="en-US" altLang="zh-CN"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21</a:t>
            </a:r>
            <a:r>
              <a:rPr lang="zh-CN" altLang="en-US" sz="2400" dirty="0">
                <a:solidFill>
                  <a:srgbClr val="C00000"/>
                </a:solidFill>
              </a:rPr>
              <a:t>、安全生产奖惩记录</a:t>
            </a:r>
            <a:endParaRPr lang="zh-CN" altLang="en-US" sz="2400" dirty="0">
              <a:solidFill>
                <a:srgbClr val="C00000"/>
              </a:solidFill>
            </a:endParaRPr>
          </a:p>
          <a:p>
            <a:pPr>
              <a:buNone/>
            </a:pPr>
            <a:r>
              <a:rPr lang="zh-CN" altLang="en-US" sz="2400" dirty="0">
                <a:solidFill>
                  <a:srgbClr val="C00000"/>
                </a:solidFill>
              </a:rPr>
              <a:t>       </a:t>
            </a:r>
            <a:endParaRPr lang="zh-CN" altLang="en-US" sz="2400" dirty="0">
              <a:solidFill>
                <a:srgbClr val="C00000"/>
              </a:solidFill>
            </a:endParaRPr>
          </a:p>
        </p:txBody>
      </p:sp>
    </p:spTree>
  </p:cSld>
  <p:clrMapOvr>
    <a:masterClrMapping/>
  </p:clrMapOvr>
  <p:transition/>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86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986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9869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98693"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zh-CN" altLang="en-US" sz="2400" b="1" dirty="0">
                <a:solidFill>
                  <a:srgbClr val="002060"/>
                </a:solidFill>
              </a:rPr>
              <a:t>八、班组及员工安全管理台帐目录</a:t>
            </a:r>
            <a:endParaRPr lang="zh-CN" altLang="en-US" sz="2400" b="1"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、班组年度安全控制目标</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、安全生产管理网</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3</a:t>
            </a:r>
            <a:r>
              <a:rPr lang="zh-CN" altLang="en-US" sz="2400" dirty="0">
                <a:solidFill>
                  <a:srgbClr val="002060"/>
                </a:solidFill>
              </a:rPr>
              <a:t>、特种工登记表</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4</a:t>
            </a:r>
            <a:r>
              <a:rPr lang="zh-CN" altLang="en-US" sz="2400" dirty="0">
                <a:solidFill>
                  <a:srgbClr val="002060"/>
                </a:solidFill>
              </a:rPr>
              <a:t>、本班组历年安全生产情况登记表</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5</a:t>
            </a:r>
            <a:r>
              <a:rPr lang="zh-CN" altLang="en-US" sz="2400" dirty="0">
                <a:solidFill>
                  <a:srgbClr val="002060"/>
                </a:solidFill>
              </a:rPr>
              <a:t>、历年两票及安反措计划执行情况登记表</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6</a:t>
            </a:r>
            <a:r>
              <a:rPr lang="zh-CN" altLang="en-US" sz="2400" dirty="0">
                <a:solidFill>
                  <a:srgbClr val="002060"/>
                </a:solidFill>
              </a:rPr>
              <a:t>、本班组安全情况逐月统计表</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7</a:t>
            </a:r>
            <a:r>
              <a:rPr lang="zh-CN" altLang="en-US" sz="2400" dirty="0">
                <a:solidFill>
                  <a:srgbClr val="002060"/>
                </a:solidFill>
              </a:rPr>
              <a:t>、本班组员工安全情况逐月统计表</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8</a:t>
            </a:r>
            <a:r>
              <a:rPr lang="zh-CN" altLang="en-US" sz="2400" dirty="0">
                <a:solidFill>
                  <a:srgbClr val="002060"/>
                </a:solidFill>
              </a:rPr>
              <a:t>、安全、反事故措施计划完成情况登记</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9</a:t>
            </a:r>
            <a:r>
              <a:rPr lang="zh-CN" altLang="en-US" sz="2400" dirty="0">
                <a:solidFill>
                  <a:srgbClr val="002060"/>
                </a:solidFill>
              </a:rPr>
              <a:t>、本班组发生故障登记表</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10</a:t>
            </a:r>
            <a:r>
              <a:rPr lang="zh-CN" altLang="en-US" sz="2400" dirty="0">
                <a:solidFill>
                  <a:srgbClr val="002060"/>
                </a:solidFill>
              </a:rPr>
              <a:t>、不安全事件登记表</a:t>
            </a:r>
            <a:endParaRPr lang="zh-CN" altLang="en-US" sz="2400" dirty="0">
              <a:solidFill>
                <a:srgbClr val="002060"/>
              </a:solidFill>
            </a:endParaRPr>
          </a:p>
        </p:txBody>
      </p:sp>
    </p:spTree>
  </p:cSld>
  <p:clrMapOvr>
    <a:masterClrMapping/>
  </p:clrMapOvr>
  <p:transition/>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97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4997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49971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499717"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solidFill>
                  <a:srgbClr val="002060"/>
                </a:solidFill>
              </a:rPr>
              <a:t>      </a:t>
            </a:r>
            <a:r>
              <a:rPr lang="en-US" altLang="zh-CN" sz="2400" dirty="0">
                <a:solidFill>
                  <a:srgbClr val="002060"/>
                </a:solidFill>
              </a:rPr>
              <a:t>11</a:t>
            </a:r>
            <a:r>
              <a:rPr lang="zh-CN" altLang="en-US" sz="2400" dirty="0">
                <a:solidFill>
                  <a:srgbClr val="002060"/>
                </a:solidFill>
              </a:rPr>
              <a:t>、人身不安全事件登记表</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12</a:t>
            </a:r>
            <a:r>
              <a:rPr lang="zh-CN" altLang="en-US" sz="2400" dirty="0">
                <a:solidFill>
                  <a:srgbClr val="002060"/>
                </a:solidFill>
              </a:rPr>
              <a:t>、不安全事件登记薄</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13</a:t>
            </a:r>
            <a:r>
              <a:rPr lang="zh-CN" altLang="en-US" sz="2400" dirty="0">
                <a:solidFill>
                  <a:srgbClr val="002060"/>
                </a:solidFill>
              </a:rPr>
              <a:t>、控制异常、未遂及以上不安全事件的措施</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14</a:t>
            </a:r>
            <a:r>
              <a:rPr lang="zh-CN" altLang="en-US" sz="2400" dirty="0">
                <a:solidFill>
                  <a:srgbClr val="002060"/>
                </a:solidFill>
              </a:rPr>
              <a:t>、本月安全生产总结及下月重点工作</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15</a:t>
            </a:r>
            <a:r>
              <a:rPr lang="zh-CN" altLang="en-US" sz="2400" dirty="0">
                <a:solidFill>
                  <a:srgbClr val="002060"/>
                </a:solidFill>
              </a:rPr>
              <a:t>、本班组人员名单及安规考试成绩表</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16</a:t>
            </a:r>
            <a:r>
              <a:rPr lang="zh-CN" altLang="en-US" sz="2400" dirty="0">
                <a:solidFill>
                  <a:srgbClr val="002060"/>
                </a:solidFill>
              </a:rPr>
              <a:t>、新入厂（外来）人员培训教育登记表</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17</a:t>
            </a:r>
            <a:r>
              <a:rPr lang="zh-CN" altLang="en-US" sz="2400" dirty="0">
                <a:solidFill>
                  <a:srgbClr val="002060"/>
                </a:solidFill>
              </a:rPr>
              <a:t>、安全生产奖惩记录</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18</a:t>
            </a:r>
            <a:r>
              <a:rPr lang="zh-CN" altLang="en-US" sz="2400" dirty="0">
                <a:solidFill>
                  <a:srgbClr val="002060"/>
                </a:solidFill>
              </a:rPr>
              <a:t>、班组周（轮值）安全日活动记录</a:t>
            </a:r>
            <a:endParaRPr lang="zh-CN" altLang="en-US" sz="2400" b="1" dirty="0">
              <a:solidFill>
                <a:srgbClr val="002060"/>
              </a:solidFill>
            </a:endParaRPr>
          </a:p>
          <a:p>
            <a:pPr>
              <a:buNone/>
            </a:pPr>
            <a:r>
              <a:rPr lang="zh-CN" altLang="en-US" sz="2400" dirty="0">
                <a:solidFill>
                  <a:srgbClr val="002060"/>
                </a:solidFill>
              </a:rPr>
              <a:t>      </a:t>
            </a:r>
            <a:r>
              <a:rPr lang="en-US" altLang="zh-CN" sz="2400" dirty="0">
                <a:solidFill>
                  <a:srgbClr val="002060"/>
                </a:solidFill>
              </a:rPr>
              <a:t>19</a:t>
            </a:r>
            <a:r>
              <a:rPr lang="zh-CN" altLang="en-US" sz="2400" dirty="0">
                <a:solidFill>
                  <a:srgbClr val="002060"/>
                </a:solidFill>
              </a:rPr>
              <a:t>、安全文件、通报、快报、简报</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20</a:t>
            </a:r>
            <a:r>
              <a:rPr lang="zh-CN" altLang="en-US" sz="2400" dirty="0">
                <a:solidFill>
                  <a:srgbClr val="002060"/>
                </a:solidFill>
              </a:rPr>
              <a:t>、安全方面规程制度配备情况登记</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21</a:t>
            </a:r>
            <a:r>
              <a:rPr lang="zh-CN" altLang="en-US" sz="2400" dirty="0">
                <a:solidFill>
                  <a:srgbClr val="002060"/>
                </a:solidFill>
              </a:rPr>
              <a:t>、安全记事栏</a:t>
            </a:r>
            <a:endParaRPr lang="zh-CN" altLang="en-US" sz="2400" dirty="0">
              <a:solidFill>
                <a:srgbClr val="002060"/>
              </a:solidFill>
            </a:endParaRPr>
          </a:p>
        </p:txBody>
      </p:sp>
    </p:spTree>
  </p:cSld>
  <p:clrMapOvr>
    <a:masterClrMapping/>
  </p:clrMapOvr>
  <p:transition/>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07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5007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50074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如何搞好车间及班组安全生产管理</a:t>
            </a:r>
            <a:endParaRPr lang="zh-CN" altLang="en-US" sz="3600">
              <a:solidFill>
                <a:srgbClr val="C00000"/>
              </a:solidFill>
            </a:endParaRPr>
          </a:p>
        </p:txBody>
      </p:sp>
      <p:sp>
        <p:nvSpPr>
          <p:cNvPr id="500741"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b="1" dirty="0"/>
              <a:t>       </a:t>
            </a:r>
            <a:r>
              <a:rPr lang="zh-CN" altLang="en-US" sz="2800" b="1" dirty="0">
                <a:solidFill>
                  <a:srgbClr val="C00000"/>
                </a:solidFill>
              </a:rPr>
              <a:t>尾声</a:t>
            </a:r>
            <a:endParaRPr lang="zh-CN" altLang="en-US" sz="2800" dirty="0">
              <a:solidFill>
                <a:srgbClr val="C00000"/>
              </a:solidFill>
            </a:endParaRPr>
          </a:p>
          <a:p>
            <a:pPr>
              <a:buNone/>
            </a:pPr>
            <a:r>
              <a:rPr lang="zh-CN" altLang="en-US" sz="2800" dirty="0">
                <a:solidFill>
                  <a:srgbClr val="C00000"/>
                </a:solidFill>
              </a:rPr>
              <a:t>        安全工作是个圆，安全工作只有起点，没有终点，是永无止境的，是企业管理永恒主题；只有企业各级领导真正重视上下齐抓共管，责任到位抓落实，做到安全警钟长鸣，安全教育常抓不懈，不断提高安全管理水平，才能确保安全生产，促进企业安全生产工作的稳步健康发展。</a:t>
            </a:r>
            <a:endParaRPr lang="zh-CN" altLang="en-US" sz="2800" dirty="0">
              <a:solidFill>
                <a:srgbClr val="C00000"/>
              </a:solidFill>
            </a:endParaRPr>
          </a:p>
          <a:p>
            <a:pPr>
              <a:buNone/>
            </a:pPr>
            <a:r>
              <a:rPr lang="zh-CN" altLang="en-US" sz="2800" dirty="0">
                <a:solidFill>
                  <a:srgbClr val="C00000"/>
                </a:solidFill>
              </a:rPr>
              <a:t>   </a:t>
            </a:r>
            <a:r>
              <a:rPr lang="en-US" altLang="zh-CN" sz="2800" dirty="0">
                <a:solidFill>
                  <a:srgbClr val="C00000"/>
                </a:solidFill>
              </a:rPr>
              <a:t>    </a:t>
            </a:r>
            <a:r>
              <a:rPr lang="zh-CN" altLang="en-US" sz="2800" b="1" dirty="0">
                <a:solidFill>
                  <a:srgbClr val="C00000"/>
                </a:solidFill>
              </a:rPr>
              <a:t>谢谢大家，欢迎提问。</a:t>
            </a:r>
            <a:endParaRPr lang="zh-CN" altLang="en-US" sz="2800" b="1" dirty="0">
              <a:solidFill>
                <a:srgbClr val="C00000"/>
              </a:solidFill>
            </a:endParaRPr>
          </a:p>
          <a:p>
            <a:pPr algn="ctr">
              <a:buNone/>
            </a:pPr>
            <a:r>
              <a:rPr lang="zh-CN" altLang="en-US" sz="2800" b="1" dirty="0">
                <a:solidFill>
                  <a:srgbClr val="C00000"/>
                </a:solidFill>
              </a:rPr>
              <a:t>           </a:t>
            </a:r>
            <a:r>
              <a:rPr lang="zh-CN" altLang="en-US" sz="2400" b="1" dirty="0">
                <a:solidFill>
                  <a:srgbClr val="C00000"/>
                </a:solidFill>
              </a:rPr>
              <a:t>冀锦云</a:t>
            </a:r>
            <a:endParaRPr lang="zh-CN" altLang="en-US" sz="2400" dirty="0">
              <a:solidFill>
                <a:srgbClr val="C00000"/>
              </a:solidFill>
            </a:endParaRPr>
          </a:p>
          <a:p>
            <a:pPr algn="ctr">
              <a:buNone/>
            </a:pPr>
            <a:r>
              <a:rPr lang="zh-CN" altLang="en-US" sz="2400" b="1" dirty="0">
                <a:solidFill>
                  <a:srgbClr val="C00000"/>
                </a:solidFill>
              </a:rPr>
              <a:t>                 二</a:t>
            </a:r>
            <a:r>
              <a:rPr lang="en-US" altLang="zh-CN" sz="2400" b="1" dirty="0">
                <a:solidFill>
                  <a:srgbClr val="C00000"/>
                </a:solidFill>
              </a:rPr>
              <a:t>0</a:t>
            </a:r>
            <a:r>
              <a:rPr lang="zh-CN" altLang="en-US" sz="2400" b="1" dirty="0">
                <a:solidFill>
                  <a:srgbClr val="C00000"/>
                </a:solidFill>
              </a:rPr>
              <a:t>一二年四月二十八日</a:t>
            </a:r>
            <a:endParaRPr lang="zh-CN" altLang="en-US" sz="2400" dirty="0">
              <a:solidFill>
                <a:srgbClr val="C00000"/>
              </a:solidFill>
            </a:endParaRPr>
          </a:p>
        </p:txBody>
      </p:sp>
    </p:spTree>
  </p:cSld>
  <p:clrMapOvr>
    <a:masterClrMapping/>
  </p:clrMapOvr>
  <p:transition/>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5017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501764" name="Rectangle 2"/>
          <p:cNvSpPr>
            <a:spLocks noGrp="1"/>
          </p:cNvSpPr>
          <p:nvPr>
            <p:ph type="title" idx="4294967295"/>
          </p:nvPr>
        </p:nvSpPr>
        <p:spPr>
          <a:ln/>
        </p:spPr>
        <p:txBody>
          <a:bodyPr vert="horz" wrap="square" anchor="b" anchorCtr="0"/>
          <a:p>
            <a:pPr marL="1143000" indent="-1143000"/>
            <a:r>
              <a:rPr lang="zh-CN" altLang="en-US" sz="3600" b="1" dirty="0">
                <a:solidFill>
                  <a:srgbClr val="002060"/>
                </a:solidFill>
              </a:rPr>
              <a:t>认真贯彻落实</a:t>
            </a:r>
            <a:r>
              <a:rPr lang="en-US" altLang="zh-CN" sz="3600" b="1" dirty="0">
                <a:solidFill>
                  <a:srgbClr val="002060"/>
                </a:solidFill>
              </a:rPr>
              <a:t>《</a:t>
            </a:r>
            <a:r>
              <a:rPr lang="zh-CN" altLang="en-US" sz="3600" b="1" dirty="0">
                <a:solidFill>
                  <a:srgbClr val="002060"/>
                </a:solidFill>
              </a:rPr>
              <a:t>二十五项重点反措</a:t>
            </a:r>
            <a:r>
              <a:rPr lang="en-US" altLang="zh-CN" sz="3600" b="1" dirty="0">
                <a:solidFill>
                  <a:srgbClr val="002060"/>
                </a:solidFill>
              </a:rPr>
              <a:t>》</a:t>
            </a:r>
            <a:endParaRPr lang="zh-CN" altLang="en-US" sz="3600" dirty="0">
              <a:solidFill>
                <a:srgbClr val="002060"/>
              </a:solidFill>
            </a:endParaRPr>
          </a:p>
        </p:txBody>
      </p:sp>
      <p:sp>
        <p:nvSpPr>
          <p:cNvPr id="501765" name="Rectangle 3"/>
          <p:cNvSpPr>
            <a:spLocks noGrp="1"/>
          </p:cNvSpPr>
          <p:nvPr>
            <p:ph type="body" idx="4294967295"/>
          </p:nvPr>
        </p:nvSpPr>
        <p:spPr>
          <a:xfrm>
            <a:off x="1311275" y="1643063"/>
            <a:ext cx="9356725" cy="5214937"/>
          </a:xfrm>
          <a:ln/>
        </p:spPr>
        <p:txBody>
          <a:bodyPr vert="horz" wrap="square" anchor="t" anchorCtr="0"/>
          <a:p>
            <a:pPr>
              <a:buNone/>
            </a:pPr>
            <a:r>
              <a:rPr lang="zh-CN" altLang="en-US" sz="2400" dirty="0"/>
              <a:t>       </a:t>
            </a:r>
            <a:r>
              <a:rPr lang="en-US" altLang="zh-CN" sz="3200" b="1" dirty="0">
                <a:solidFill>
                  <a:srgbClr val="002060"/>
                </a:solidFill>
              </a:rPr>
              <a:t>5</a:t>
            </a:r>
            <a:r>
              <a:rPr lang="zh-CN" altLang="en-US" sz="3200" b="1" dirty="0">
                <a:solidFill>
                  <a:srgbClr val="002060"/>
                </a:solidFill>
              </a:rPr>
              <a:t>、有限空间作业者应注意什么</a:t>
            </a:r>
            <a:r>
              <a:rPr lang="en-US" altLang="zh-CN" sz="3200" b="1" dirty="0">
                <a:solidFill>
                  <a:srgbClr val="002060"/>
                </a:solidFill>
              </a:rPr>
              <a:t>? </a:t>
            </a:r>
            <a:endParaRPr lang="en-US" altLang="zh-CN" sz="3200" b="1" dirty="0">
              <a:solidFill>
                <a:srgbClr val="002060"/>
              </a:solidFill>
            </a:endParaRPr>
          </a:p>
          <a:p>
            <a:pPr>
              <a:buNone/>
            </a:pPr>
            <a:r>
              <a:rPr lang="zh-CN" altLang="en-US" sz="3200" b="1" dirty="0">
                <a:solidFill>
                  <a:srgbClr val="002060"/>
                </a:solidFill>
              </a:rPr>
              <a:t>       </a:t>
            </a:r>
            <a:r>
              <a:rPr lang="zh-CN" altLang="en-US" sz="3200" dirty="0">
                <a:solidFill>
                  <a:srgbClr val="002060"/>
                </a:solidFill>
              </a:rPr>
              <a:t>有限空间作业前，</a:t>
            </a:r>
            <a:r>
              <a:rPr lang="zh-CN" altLang="en-US" sz="3200" b="1" dirty="0">
                <a:solidFill>
                  <a:srgbClr val="002060"/>
                </a:solidFill>
              </a:rPr>
              <a:t>一是</a:t>
            </a:r>
            <a:r>
              <a:rPr lang="zh-CN" altLang="en-US" sz="3200" dirty="0">
                <a:solidFill>
                  <a:srgbClr val="002060"/>
                </a:solidFill>
              </a:rPr>
              <a:t>要了解有限空间作业存在的危害，增强防范意识</a:t>
            </a:r>
            <a:r>
              <a:rPr lang="en-US" altLang="zh-CN" sz="3200" dirty="0">
                <a:solidFill>
                  <a:srgbClr val="002060"/>
                </a:solidFill>
              </a:rPr>
              <a:t>;</a:t>
            </a:r>
            <a:r>
              <a:rPr lang="zh-CN" altLang="en-US" sz="3200" b="1" dirty="0">
                <a:solidFill>
                  <a:srgbClr val="002060"/>
                </a:solidFill>
              </a:rPr>
              <a:t>二是</a:t>
            </a:r>
            <a:r>
              <a:rPr lang="zh-CN" altLang="en-US" sz="3200" dirty="0">
                <a:solidFill>
                  <a:srgbClr val="002060"/>
                </a:solidFill>
              </a:rPr>
              <a:t>认真遵守操作规程，杜绝违章作业</a:t>
            </a:r>
            <a:r>
              <a:rPr lang="en-US" altLang="zh-CN" sz="3200" dirty="0">
                <a:solidFill>
                  <a:srgbClr val="002060"/>
                </a:solidFill>
              </a:rPr>
              <a:t>;</a:t>
            </a:r>
            <a:r>
              <a:rPr lang="zh-CN" altLang="en-US" sz="3200" b="1" dirty="0">
                <a:solidFill>
                  <a:srgbClr val="002060"/>
                </a:solidFill>
              </a:rPr>
              <a:t>三是</a:t>
            </a:r>
            <a:r>
              <a:rPr lang="zh-CN" altLang="en-US" sz="3200" dirty="0">
                <a:solidFill>
                  <a:srgbClr val="002060"/>
                </a:solidFill>
              </a:rPr>
              <a:t>要按规定佩戴个人防护用品和应急设备</a:t>
            </a:r>
            <a:r>
              <a:rPr lang="en-US" altLang="zh-CN" sz="3200" dirty="0">
                <a:solidFill>
                  <a:srgbClr val="002060"/>
                </a:solidFill>
              </a:rPr>
              <a:t>;</a:t>
            </a:r>
            <a:r>
              <a:rPr lang="zh-CN" altLang="en-US" sz="3200" b="1" dirty="0">
                <a:solidFill>
                  <a:srgbClr val="002060"/>
                </a:solidFill>
              </a:rPr>
              <a:t>四是</a:t>
            </a:r>
            <a:r>
              <a:rPr lang="zh-CN" altLang="en-US" sz="3200" dirty="0">
                <a:solidFill>
                  <a:srgbClr val="002060"/>
                </a:solidFill>
              </a:rPr>
              <a:t>要定期接受有限空间专业业培训</a:t>
            </a:r>
            <a:r>
              <a:rPr lang="en-US" altLang="zh-CN" sz="3200" dirty="0">
                <a:solidFill>
                  <a:srgbClr val="002060"/>
                </a:solidFill>
              </a:rPr>
              <a:t>;</a:t>
            </a:r>
            <a:r>
              <a:rPr lang="zh-CN" altLang="en-US" sz="3200" b="1" dirty="0">
                <a:solidFill>
                  <a:srgbClr val="002060"/>
                </a:solidFill>
              </a:rPr>
              <a:t>五是</a:t>
            </a:r>
            <a:r>
              <a:rPr lang="zh-CN" altLang="en-US" sz="3200" dirty="0">
                <a:solidFill>
                  <a:srgbClr val="002060"/>
                </a:solidFill>
              </a:rPr>
              <a:t>对作业前的各项安全措施进行确认，措施不到位应拒绝作业。当发生急性中毒、窒息事故时，</a:t>
            </a:r>
            <a:r>
              <a:rPr lang="zh-CN" altLang="en-US" sz="3200" b="1" dirty="0">
                <a:solidFill>
                  <a:srgbClr val="002060"/>
                </a:solidFill>
              </a:rPr>
              <a:t>救援人员</a:t>
            </a:r>
            <a:r>
              <a:rPr lang="zh-CN" altLang="en-US" sz="3200" dirty="0">
                <a:solidFill>
                  <a:srgbClr val="002060"/>
                </a:solidFill>
              </a:rPr>
              <a:t>应在做好个人防护并配带必要救援设备的前提下，才能进行救援。</a:t>
            </a:r>
            <a:r>
              <a:rPr lang="zh-CN" altLang="en-US" sz="3200" b="1" dirty="0">
                <a:solidFill>
                  <a:srgbClr val="002060"/>
                </a:solidFill>
              </a:rPr>
              <a:t>严禁盲目施救，</a:t>
            </a:r>
            <a:r>
              <a:rPr lang="zh-CN" altLang="en-US" sz="3200" dirty="0">
                <a:solidFill>
                  <a:srgbClr val="002060"/>
                </a:solidFill>
              </a:rPr>
              <a:t>防止事故扩大。 </a:t>
            </a:r>
            <a:endParaRPr lang="zh-CN" altLang="en-US" sz="3200" dirty="0">
              <a:solidFill>
                <a:srgbClr val="002060"/>
              </a:solidFill>
            </a:endParaRPr>
          </a:p>
        </p:txBody>
      </p:sp>
    </p:spTree>
  </p:cSld>
  <p:clrMapOvr>
    <a:masterClrMapping/>
  </p:clrMapOvr>
  <p:transition/>
</p:sld>
</file>

<file path=ppt/slides/slide48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552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55300"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55301" name="Rectangle 3"/>
          <p:cNvSpPr>
            <a:spLocks noGrp="1"/>
          </p:cNvSpPr>
          <p:nvPr>
            <p:ph type="body" idx="4294967295"/>
          </p:nvPr>
        </p:nvSpPr>
        <p:spPr>
          <a:xfrm>
            <a:off x="1524000" y="1714500"/>
            <a:ext cx="8929688" cy="4572000"/>
          </a:xfrm>
          <a:ln/>
        </p:spPr>
        <p:txBody>
          <a:bodyPr vert="horz" wrap="square" anchor="t" anchorCtr="0"/>
          <a:p>
            <a:pPr>
              <a:buNone/>
            </a:pPr>
            <a:r>
              <a:rPr lang="zh-CN" altLang="en-US" sz="2400" dirty="0"/>
              <a:t>   </a:t>
            </a:r>
            <a:r>
              <a:rPr lang="zh-CN" altLang="en-US" sz="2400" b="1" dirty="0">
                <a:solidFill>
                  <a:srgbClr val="002060"/>
                </a:solidFill>
              </a:rPr>
              <a:t>（三）安全生产为何是企业的头等大事</a:t>
            </a:r>
            <a:endParaRPr lang="zh-CN" altLang="en-US" sz="2400" b="1" dirty="0">
              <a:solidFill>
                <a:srgbClr val="002060"/>
              </a:solidFill>
            </a:endParaRPr>
          </a:p>
          <a:p>
            <a:pPr>
              <a:buNone/>
            </a:pPr>
            <a:r>
              <a:rPr lang="zh-CN" altLang="en-US" sz="2400" dirty="0">
                <a:solidFill>
                  <a:srgbClr val="002060"/>
                </a:solidFill>
              </a:rPr>
              <a:t>       一九八</a:t>
            </a:r>
            <a:r>
              <a:rPr lang="en-US" altLang="zh-CN" sz="2400" dirty="0">
                <a:solidFill>
                  <a:srgbClr val="002060"/>
                </a:solidFill>
              </a:rPr>
              <a:t>0</a:t>
            </a:r>
            <a:r>
              <a:rPr lang="zh-CN" altLang="en-US" sz="2400" dirty="0">
                <a:solidFill>
                  <a:srgbClr val="002060"/>
                </a:solidFill>
              </a:rPr>
              <a:t>年国务院在关于处理“</a:t>
            </a:r>
            <a:r>
              <a:rPr lang="zh-CN" altLang="en-US" sz="2400" b="1" dirty="0">
                <a:solidFill>
                  <a:srgbClr val="002060"/>
                </a:solidFill>
              </a:rPr>
              <a:t>渤海二号钻井船</a:t>
            </a:r>
            <a:r>
              <a:rPr lang="zh-CN" altLang="en-US" sz="2400" dirty="0">
                <a:solidFill>
                  <a:srgbClr val="002060"/>
                </a:solidFill>
              </a:rPr>
              <a:t>”重大事故</a:t>
            </a:r>
            <a:r>
              <a:rPr lang="en-US" altLang="zh-CN" sz="2000" dirty="0">
                <a:solidFill>
                  <a:srgbClr val="002060"/>
                </a:solidFill>
              </a:rPr>
              <a:t>(1979年11月25日，石油工业部海洋石油勘探局渤海2</a:t>
            </a:r>
            <a:r>
              <a:rPr lang="zh-CN" altLang="en-US" sz="2000" dirty="0">
                <a:solidFill>
                  <a:srgbClr val="002060"/>
                </a:solidFill>
              </a:rPr>
              <a:t>号钻井船在渤海湾内翻沉，造成船上</a:t>
            </a:r>
            <a:r>
              <a:rPr lang="en-US" altLang="zh-CN" sz="2000" dirty="0">
                <a:solidFill>
                  <a:srgbClr val="002060"/>
                </a:solidFill>
              </a:rPr>
              <a:t>72</a:t>
            </a:r>
            <a:r>
              <a:rPr lang="zh-CN" altLang="en-US" sz="2000" dirty="0">
                <a:solidFill>
                  <a:srgbClr val="002060"/>
                </a:solidFill>
              </a:rPr>
              <a:t>名职工死亡</a:t>
            </a:r>
            <a:r>
              <a:rPr lang="en-US" altLang="zh-CN" sz="2000" dirty="0">
                <a:solidFill>
                  <a:srgbClr val="002060"/>
                </a:solidFill>
              </a:rPr>
              <a:t>)</a:t>
            </a:r>
            <a:r>
              <a:rPr lang="zh-CN" altLang="en-US" sz="2400" dirty="0">
                <a:solidFill>
                  <a:srgbClr val="002060"/>
                </a:solidFill>
              </a:rPr>
              <a:t>的决定中指出：</a:t>
            </a:r>
            <a:r>
              <a:rPr lang="zh-CN" altLang="en-US" sz="2400" b="1" dirty="0">
                <a:solidFill>
                  <a:srgbClr val="002060"/>
                </a:solidFill>
              </a:rPr>
              <a:t>“安全生产是全国一切经济部门和生产企业的头等大事”，</a:t>
            </a:r>
            <a:r>
              <a:rPr lang="zh-CN" altLang="en-US" sz="2400" dirty="0">
                <a:solidFill>
                  <a:srgbClr val="002060"/>
                </a:solidFill>
              </a:rPr>
              <a:t>要真正掌握领会国务院决定的精神实质，就要从以下两个方面提高认识。</a:t>
            </a:r>
            <a:endParaRPr lang="zh-CN" altLang="en-US" sz="2400" dirty="0">
              <a:solidFill>
                <a:srgbClr val="002060"/>
              </a:solidFill>
            </a:endParaRPr>
          </a:p>
          <a:p>
            <a:pPr>
              <a:buNone/>
            </a:pPr>
            <a:r>
              <a:rPr lang="zh-CN" altLang="en-US" sz="2400" dirty="0">
                <a:solidFill>
                  <a:srgbClr val="002060"/>
                </a:solidFill>
              </a:rPr>
              <a:t>       </a:t>
            </a:r>
            <a:r>
              <a:rPr lang="en-US" altLang="zh-CN" sz="2400" b="1" dirty="0">
                <a:solidFill>
                  <a:srgbClr val="002060"/>
                </a:solidFill>
              </a:rPr>
              <a:t>1</a:t>
            </a:r>
            <a:r>
              <a:rPr lang="zh-CN" altLang="en-US" sz="2400" b="1" dirty="0">
                <a:solidFill>
                  <a:srgbClr val="002060"/>
                </a:solidFill>
              </a:rPr>
              <a:t>、安全生产是头等大事</a:t>
            </a:r>
            <a:r>
              <a:rPr lang="zh-CN" altLang="en-US" sz="2400" dirty="0">
                <a:solidFill>
                  <a:srgbClr val="002060"/>
                </a:solidFill>
              </a:rPr>
              <a:t>，是由我们国家的性质及社会主义经济规律决定，也就是说要提高经济效益必须注重安全生产。</a:t>
            </a:r>
            <a:endParaRPr lang="zh-CN" altLang="en-US" sz="2400" dirty="0">
              <a:solidFill>
                <a:srgbClr val="002060"/>
              </a:solidFill>
            </a:endParaRPr>
          </a:p>
          <a:p>
            <a:pPr>
              <a:buNone/>
            </a:pPr>
            <a:r>
              <a:rPr lang="zh-CN" altLang="en-US" sz="2400" b="1" dirty="0">
                <a:solidFill>
                  <a:srgbClr val="002060"/>
                </a:solidFill>
              </a:rPr>
              <a:t>      </a:t>
            </a:r>
            <a:r>
              <a:rPr lang="en-US" altLang="zh-CN" sz="2400" b="1" dirty="0">
                <a:solidFill>
                  <a:srgbClr val="002060"/>
                </a:solidFill>
              </a:rPr>
              <a:t>2</a:t>
            </a:r>
            <a:r>
              <a:rPr lang="zh-CN" altLang="en-US" sz="2400" b="1" dirty="0">
                <a:solidFill>
                  <a:srgbClr val="002060"/>
                </a:solidFill>
              </a:rPr>
              <a:t>、安全生产是我们党和国家的一贯方针，是社会主义企业的一项基本原则，</a:t>
            </a:r>
            <a:r>
              <a:rPr lang="zh-CN" altLang="en-US" sz="2400" dirty="0">
                <a:solidFill>
                  <a:srgbClr val="002060"/>
                </a:solidFill>
              </a:rPr>
              <a:t>新中国早在五十年代社会主义建设初期，就提出“安全第一”的方针。建国</a:t>
            </a:r>
            <a:r>
              <a:rPr lang="en-US" altLang="zh-CN" sz="2400" dirty="0">
                <a:solidFill>
                  <a:srgbClr val="002060"/>
                </a:solidFill>
              </a:rPr>
              <a:t>60</a:t>
            </a:r>
            <a:r>
              <a:rPr lang="zh-CN" altLang="en-US" sz="2400" dirty="0">
                <a:solidFill>
                  <a:srgbClr val="002060"/>
                </a:solidFill>
              </a:rPr>
              <a:t>多年来，为了实现这一方针。</a:t>
            </a:r>
            <a:r>
              <a:rPr lang="zh-CN" altLang="en-US" sz="2400" dirty="0">
                <a:solidFill>
                  <a:srgbClr val="002060"/>
                </a:solidFill>
              </a:rPr>
              <a:t>国家制定了一系列安全生产政策、法令、法制、规定等。</a:t>
            </a:r>
            <a:endParaRPr lang="zh-CN" altLang="en-US" sz="2400" dirty="0">
              <a:solidFill>
                <a:srgbClr val="002060"/>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02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0244" name="Rectangle 2"/>
          <p:cNvSpPr>
            <a:spLocks noGrp="1"/>
          </p:cNvSpPr>
          <p:nvPr>
            <p:ph type="title" idx="4294967295"/>
          </p:nvPr>
        </p:nvSpPr>
        <p:spPr>
          <a:ln/>
        </p:spPr>
        <p:txBody>
          <a:bodyPr vert="horz" wrap="square" anchor="b" anchorCtr="0"/>
          <a:p>
            <a:pPr eaLnBrk="1" hangingPunct="1"/>
            <a:r>
              <a:rPr lang="zh-CN" altLang="en-US" b="1">
                <a:solidFill>
                  <a:srgbClr val="0070C0"/>
                </a:solidFill>
              </a:rPr>
              <a:t>本讲：内容提要</a:t>
            </a:r>
            <a:endParaRPr lang="zh-CN" altLang="en-US" b="1">
              <a:solidFill>
                <a:srgbClr val="0070C0"/>
              </a:solidFill>
            </a:endParaRPr>
          </a:p>
        </p:txBody>
      </p:sp>
      <p:sp>
        <p:nvSpPr>
          <p:cNvPr id="10245" name="Rectangle 3"/>
          <p:cNvSpPr>
            <a:spLocks noGrp="1"/>
          </p:cNvSpPr>
          <p:nvPr>
            <p:ph type="body" idx="4294967295"/>
          </p:nvPr>
        </p:nvSpPr>
        <p:spPr>
          <a:xfrm>
            <a:off x="2024063" y="1643063"/>
            <a:ext cx="8132762" cy="5214937"/>
          </a:xfrm>
          <a:ln/>
        </p:spPr>
        <p:txBody>
          <a:bodyPr vert="horz" wrap="square" anchor="t" anchorCtr="0"/>
          <a:p>
            <a:pPr>
              <a:buNone/>
            </a:pPr>
            <a:r>
              <a:rPr lang="en-US" altLang="zh-CN" sz="3200" dirty="0"/>
              <a:t>  </a:t>
            </a:r>
            <a:r>
              <a:rPr lang="zh-CN" altLang="en-US" sz="3200" b="1" dirty="0">
                <a:solidFill>
                  <a:srgbClr val="FF0000"/>
                </a:solidFill>
              </a:rPr>
              <a:t>一、电网结构及电力企业的基本情况；</a:t>
            </a:r>
            <a:endParaRPr lang="zh-CN" altLang="en-US" sz="3200" b="1" dirty="0">
              <a:solidFill>
                <a:srgbClr val="FF0000"/>
              </a:solidFill>
            </a:endParaRPr>
          </a:p>
          <a:p>
            <a:pPr>
              <a:buNone/>
            </a:pPr>
            <a:r>
              <a:rPr lang="zh-CN" altLang="en-US" sz="3200" b="1" dirty="0">
                <a:solidFill>
                  <a:srgbClr val="FF0000"/>
                </a:solidFill>
              </a:rPr>
              <a:t>  二、近期国内重特大事故及电力行业事故教训</a:t>
            </a:r>
            <a:r>
              <a:rPr lang="zh-CN" altLang="en-US" sz="3200" b="1" dirty="0">
                <a:solidFill>
                  <a:srgbClr val="FF0000"/>
                </a:solidFill>
              </a:rPr>
              <a:t>；</a:t>
            </a:r>
            <a:endParaRPr lang="zh-CN" altLang="en-US" sz="3200" b="1" dirty="0">
              <a:solidFill>
                <a:srgbClr val="FF0000"/>
              </a:solidFill>
            </a:endParaRPr>
          </a:p>
          <a:p>
            <a:pPr>
              <a:buNone/>
            </a:pPr>
            <a:r>
              <a:rPr lang="zh-CN" altLang="en-US" sz="3200" b="1" dirty="0">
                <a:solidFill>
                  <a:srgbClr val="FF0000"/>
                </a:solidFill>
              </a:rPr>
              <a:t>  三、安全生产理论概述</a:t>
            </a:r>
            <a:r>
              <a:rPr lang="zh-CN" altLang="en-US" sz="3200" b="1" dirty="0">
                <a:solidFill>
                  <a:srgbClr val="FF0000"/>
                </a:solidFill>
              </a:rPr>
              <a:t>；</a:t>
            </a:r>
            <a:endParaRPr lang="zh-CN" altLang="en-US" sz="3200" b="1" dirty="0">
              <a:solidFill>
                <a:srgbClr val="FF0000"/>
              </a:solidFill>
            </a:endParaRPr>
          </a:p>
          <a:p>
            <a:pPr>
              <a:buNone/>
            </a:pPr>
            <a:r>
              <a:rPr lang="zh-CN" altLang="en-US" sz="3200" b="1" dirty="0">
                <a:solidFill>
                  <a:srgbClr val="FF0000"/>
                </a:solidFill>
              </a:rPr>
              <a:t>  四、什么是安全生产方针</a:t>
            </a:r>
            <a:r>
              <a:rPr lang="zh-CN" altLang="en-US" sz="3200" b="1" dirty="0">
                <a:solidFill>
                  <a:srgbClr val="FF0000"/>
                </a:solidFill>
              </a:rPr>
              <a:t>；</a:t>
            </a:r>
            <a:endParaRPr lang="zh-CN" altLang="en-US" sz="3200" b="1" dirty="0">
              <a:solidFill>
                <a:srgbClr val="FF0000"/>
              </a:solidFill>
            </a:endParaRPr>
          </a:p>
          <a:p>
            <a:pPr>
              <a:buNone/>
            </a:pPr>
            <a:r>
              <a:rPr lang="zh-CN" altLang="en-US" sz="3200" b="1" dirty="0">
                <a:solidFill>
                  <a:srgbClr val="FF0000"/>
                </a:solidFill>
              </a:rPr>
              <a:t>  五、牢固树立“安全”理念，始终坚持安全发展</a:t>
            </a:r>
            <a:r>
              <a:rPr lang="zh-CN" altLang="en-US" sz="3200" b="1" dirty="0">
                <a:solidFill>
                  <a:srgbClr val="FF0000"/>
                </a:solidFill>
              </a:rPr>
              <a:t>；</a:t>
            </a:r>
            <a:endParaRPr lang="zh-CN" altLang="en-US" sz="3200" b="1" dirty="0">
              <a:solidFill>
                <a:srgbClr val="FF0000"/>
              </a:solidFill>
            </a:endParaRPr>
          </a:p>
          <a:p>
            <a:pPr>
              <a:buNone/>
            </a:pPr>
            <a:r>
              <a:rPr lang="zh-CN" altLang="en-US" sz="3200" b="1" dirty="0">
                <a:solidFill>
                  <a:srgbClr val="FF0000"/>
                </a:solidFill>
              </a:rPr>
              <a:t>  六、电力生产必须坚持“安全第一”的方针的重要意义</a:t>
            </a:r>
            <a:r>
              <a:rPr lang="zh-CN" altLang="en-US" sz="3200" b="1" dirty="0">
                <a:solidFill>
                  <a:srgbClr val="FF0000"/>
                </a:solidFill>
              </a:rPr>
              <a:t>。</a:t>
            </a:r>
            <a:endParaRPr lang="zh-CN" altLang="en-US" sz="32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563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56324"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56325" name="Rectangle 3"/>
          <p:cNvSpPr>
            <a:spLocks noGrp="1"/>
          </p:cNvSpPr>
          <p:nvPr>
            <p:ph type="body" idx="4294967295"/>
          </p:nvPr>
        </p:nvSpPr>
        <p:spPr>
          <a:xfrm>
            <a:off x="1524000" y="1714500"/>
            <a:ext cx="8929688" cy="4572000"/>
          </a:xfrm>
          <a:ln/>
        </p:spPr>
        <p:txBody>
          <a:bodyPr vert="horz" wrap="square" anchor="t" anchorCtr="0"/>
          <a:p>
            <a:pPr>
              <a:buNone/>
            </a:pPr>
            <a:r>
              <a:rPr lang="zh-CN" altLang="en-US" sz="2400" b="1" dirty="0"/>
              <a:t>     </a:t>
            </a:r>
            <a:r>
              <a:rPr lang="zh-CN" altLang="en-US" sz="2400" b="1" dirty="0">
                <a:solidFill>
                  <a:srgbClr val="C00000"/>
                </a:solidFill>
              </a:rPr>
              <a:t>（四）“安全发展”指导原则的确立，为做好安全生产工作指明了方向 。</a:t>
            </a:r>
            <a:endParaRPr lang="zh-CN" altLang="en-US" sz="2400" dirty="0">
              <a:solidFill>
                <a:srgbClr val="C00000"/>
              </a:solidFill>
            </a:endParaRPr>
          </a:p>
          <a:p>
            <a:pPr>
              <a:buNone/>
            </a:pPr>
            <a:r>
              <a:rPr lang="zh-CN" altLang="en-US" sz="2400" dirty="0">
                <a:solidFill>
                  <a:srgbClr val="C00000"/>
                </a:solidFill>
              </a:rPr>
              <a:t>        十六届五中全会《建议》指出，要坚持节约发展、清洁发展、</a:t>
            </a:r>
            <a:r>
              <a:rPr lang="zh-CN" altLang="en-US" sz="2400" b="1" dirty="0">
                <a:solidFill>
                  <a:srgbClr val="C00000"/>
                </a:solidFill>
              </a:rPr>
              <a:t>安全发展</a:t>
            </a:r>
            <a:r>
              <a:rPr lang="zh-CN" altLang="en-US" sz="2400" dirty="0">
                <a:solidFill>
                  <a:srgbClr val="C00000"/>
                </a:solidFill>
              </a:rPr>
              <a:t>，实现可持续发展。胡锦涛在中央政治局第</a:t>
            </a:r>
            <a:r>
              <a:rPr lang="en-US" altLang="zh-CN" sz="2400" dirty="0">
                <a:solidFill>
                  <a:srgbClr val="C00000"/>
                </a:solidFill>
              </a:rPr>
              <a:t>30</a:t>
            </a:r>
            <a:r>
              <a:rPr lang="zh-CN" altLang="en-US" sz="2400" dirty="0">
                <a:solidFill>
                  <a:srgbClr val="C00000"/>
                </a:solidFill>
              </a:rPr>
              <a:t>次集体学习会上强调，把“安全发展”作为一个重要理念纳入我国社会主义现代化建设的总体战略，这是我们对于科学发展观认识的深化。</a:t>
            </a:r>
            <a:r>
              <a:rPr lang="zh-CN" altLang="en-US" sz="2400" b="1" dirty="0">
                <a:solidFill>
                  <a:srgbClr val="C00000"/>
                </a:solidFill>
              </a:rPr>
              <a:t>“安全发展”</a:t>
            </a:r>
            <a:r>
              <a:rPr lang="zh-CN" altLang="en-US" sz="2400" dirty="0">
                <a:solidFill>
                  <a:srgbClr val="C00000"/>
                </a:solidFill>
              </a:rPr>
              <a:t>是指国民经济和区域经济、各个行业和领域、各类生产经营单位的发展，以及社会的进步和发展，必须把安全作为基础前提和保障，自觉遵循党和国家安全生产方针政策和法律法规，把发展建立在安全保障能力不断增强、安全生产状况持续改善、劳动者生命安全和身体健康得到切实保证的基础上，促进安全生产与经济社会的同步协调发展</a:t>
            </a:r>
            <a:r>
              <a:rPr lang="zh-CN" altLang="en-US" sz="2400" b="1" dirty="0">
                <a:solidFill>
                  <a:srgbClr val="C00000"/>
                </a:solidFill>
              </a:rPr>
              <a:t>。</a:t>
            </a:r>
            <a:endParaRPr lang="zh-CN" altLang="en-US" sz="2400" dirty="0">
              <a:solidFill>
                <a:srgbClr val="C00000"/>
              </a:solidFill>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5734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57348"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57349" name="Rectangle 3"/>
          <p:cNvSpPr>
            <a:spLocks noGrp="1"/>
          </p:cNvSpPr>
          <p:nvPr>
            <p:ph type="body" idx="4294967295"/>
          </p:nvPr>
        </p:nvSpPr>
        <p:spPr>
          <a:xfrm>
            <a:off x="1524000" y="1714500"/>
            <a:ext cx="8929688" cy="4572000"/>
          </a:xfrm>
          <a:ln/>
        </p:spPr>
        <p:txBody>
          <a:bodyPr vert="horz" wrap="square" anchor="t" anchorCtr="0"/>
          <a:p>
            <a:pPr>
              <a:buNone/>
            </a:pPr>
            <a:r>
              <a:rPr lang="zh-CN" altLang="en-US" sz="2400" b="1" dirty="0"/>
              <a:t>   </a:t>
            </a:r>
            <a:r>
              <a:rPr lang="zh-CN" altLang="en-US" sz="2400" b="1" dirty="0">
                <a:solidFill>
                  <a:srgbClr val="002060"/>
                </a:solidFill>
              </a:rPr>
              <a:t>（五）深入贯彻落实科学发展观，必须牢固树立安全发展理念</a:t>
            </a:r>
            <a:r>
              <a:rPr lang="en-US" altLang="zh-CN" sz="2400" dirty="0">
                <a:solidFill>
                  <a:srgbClr val="002060"/>
                </a:solidFill>
              </a:rPr>
              <a:t> </a:t>
            </a:r>
            <a:endParaRPr lang="zh-CN" altLang="en-US" sz="2400" dirty="0">
              <a:solidFill>
                <a:srgbClr val="002060"/>
              </a:solidFill>
            </a:endParaRPr>
          </a:p>
          <a:p>
            <a:pPr>
              <a:buNone/>
            </a:pPr>
            <a:r>
              <a:rPr lang="zh-CN" altLang="en-US" sz="2400" b="1" dirty="0">
                <a:solidFill>
                  <a:srgbClr val="002060"/>
                </a:solidFill>
              </a:rPr>
              <a:t>       牢固树立“安全发展”理念，促进发电企业安全和谐发展。</a:t>
            </a:r>
            <a:r>
              <a:rPr lang="zh-CN" altLang="en-US" sz="2400" dirty="0">
                <a:solidFill>
                  <a:srgbClr val="002060"/>
                </a:solidFill>
              </a:rPr>
              <a:t>科学发展观的根本要求、科学内涵和精神实质，决定了发电企业必须牢固树立安全发展理念。只有坚持安全发展，才能落实科学发展观，也是践行科学发展观的重要途径。发电厂是电力生产的主要单位，具有技术密集、专业知识密集、独立垄断生产等一系列特点，其安全生产管理更不容忽视。因为电力企业一旦发生安全事故，不但直接威胁到现场工作人员和运行人员的生命和人身安全，而且影响到人民生活的正常用电及企事业单位的正常生产，社会影响较大。安全生产要有小马过河意识。从小马过河中所体现在安全生产中借鉴，一是科学性、二是合理性、三是实践性，电力生产工作如小马过河，过去了就保证了安全，这就是科学发展、安全发展的解释。</a:t>
            </a:r>
            <a:endParaRPr lang="zh-CN" altLang="en-US" sz="2400" dirty="0">
              <a:solidFill>
                <a:srgbClr val="002060"/>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583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58372"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58373" name="Rectangle 3"/>
          <p:cNvSpPr>
            <a:spLocks noGrp="1"/>
          </p:cNvSpPr>
          <p:nvPr>
            <p:ph type="body" idx="4294967295"/>
          </p:nvPr>
        </p:nvSpPr>
        <p:spPr>
          <a:xfrm>
            <a:off x="1168400" y="1785938"/>
            <a:ext cx="9713913" cy="4572000"/>
          </a:xfrm>
          <a:ln/>
        </p:spPr>
        <p:txBody>
          <a:bodyPr vert="horz" wrap="square" anchor="t" anchorCtr="0"/>
          <a:p>
            <a:pPr>
              <a:buNone/>
            </a:pPr>
            <a:r>
              <a:rPr lang="zh-CN" altLang="en-US" sz="2400" dirty="0"/>
              <a:t>        </a:t>
            </a:r>
            <a:r>
              <a:rPr lang="zh-CN" altLang="en-US" sz="2400" b="1" dirty="0">
                <a:solidFill>
                  <a:srgbClr val="C00000"/>
                </a:solidFill>
              </a:rPr>
              <a:t>六、电力生产必须坚持“安全第一”的方针的重要意义</a:t>
            </a:r>
            <a:endParaRPr lang="en-US" altLang="zh-CN" sz="2400" b="1" dirty="0">
              <a:solidFill>
                <a:srgbClr val="C00000"/>
              </a:solidFill>
            </a:endParaRPr>
          </a:p>
          <a:p>
            <a:pPr>
              <a:buNone/>
            </a:pPr>
            <a:r>
              <a:rPr lang="en-US" altLang="zh-CN" sz="2800" b="1" dirty="0"/>
              <a:t>    </a:t>
            </a:r>
            <a:r>
              <a:rPr lang="zh-CN" altLang="en-US" sz="2800" b="1" dirty="0"/>
              <a:t>  </a:t>
            </a:r>
            <a:r>
              <a:rPr lang="zh-CN" altLang="en-US" sz="2400" b="1" dirty="0"/>
              <a:t>（一）电力生产“安全第一”的方针认识与理解</a:t>
            </a:r>
            <a:endParaRPr lang="zh-CN" altLang="en-US" sz="2400" dirty="0"/>
          </a:p>
          <a:p>
            <a:pPr>
              <a:buNone/>
            </a:pPr>
            <a:r>
              <a:rPr lang="en-US" altLang="zh-CN" sz="2800" b="1" dirty="0"/>
              <a:t>       </a:t>
            </a:r>
            <a:r>
              <a:rPr lang="en-US" altLang="zh-CN" sz="2400" b="1" dirty="0">
                <a:solidFill>
                  <a:srgbClr val="FF0000"/>
                </a:solidFill>
              </a:rPr>
              <a:t>1</a:t>
            </a:r>
            <a:r>
              <a:rPr lang="zh-CN" altLang="en-US" sz="2400" b="1" dirty="0">
                <a:solidFill>
                  <a:srgbClr val="FF0000"/>
                </a:solidFill>
              </a:rPr>
              <a:t>、什么是电力生产“安全第一”的方针？</a:t>
            </a:r>
            <a:endParaRPr lang="zh-CN" altLang="en-US" sz="2400" b="1" dirty="0">
              <a:solidFill>
                <a:srgbClr val="FF0000"/>
              </a:solidFill>
            </a:endParaRPr>
          </a:p>
          <a:p>
            <a:pPr>
              <a:buNone/>
            </a:pPr>
            <a:r>
              <a:rPr lang="en-US" altLang="zh-CN" sz="2800" b="1" dirty="0">
                <a:solidFill>
                  <a:srgbClr val="FF0000"/>
                </a:solidFill>
              </a:rPr>
              <a:t>       </a:t>
            </a:r>
            <a:r>
              <a:rPr lang="zh-CN" altLang="en-US" sz="2800" b="1" dirty="0">
                <a:solidFill>
                  <a:srgbClr val="FF0000"/>
                </a:solidFill>
              </a:rPr>
              <a:t>对发电企业来讲：就是要加强安全生产领导，发挥安全保证及安全监督两个体系作用，认真落实各级人员安全生产责任制；充分发动群众开展反事故活动，在进行发电生产的时候，把安全工作放在首位，作为头等大事来抓；在生产工作中，牢固树立“安全第一”的思想，把安全发、供电作为全厂的首要任务和中心环节踏踏实实地抓好，真正解决生产过程中存在的各种问题，把安全生产搞好。</a:t>
            </a:r>
            <a:endParaRPr lang="zh-CN" altLang="en-US" sz="2800" b="1" dirty="0">
              <a:solidFill>
                <a:srgbClr val="FF0000"/>
              </a:solidFill>
            </a:endParaRPr>
          </a:p>
          <a:p>
            <a:pPr>
              <a:buNone/>
            </a:pPr>
            <a:r>
              <a:rPr lang="en-US" altLang="zh-CN" sz="2400" b="1" dirty="0">
                <a:solidFill>
                  <a:srgbClr val="FF0000"/>
                </a:solidFill>
              </a:rPr>
              <a:t>       </a:t>
            </a:r>
            <a:endParaRPr lang="zh-CN" altLang="en-US" sz="2400" b="1" dirty="0">
              <a:solidFill>
                <a:srgbClr val="FF0000"/>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593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59396"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59397" name="Rectangle 3"/>
          <p:cNvSpPr>
            <a:spLocks noGrp="1"/>
          </p:cNvSpPr>
          <p:nvPr>
            <p:ph type="body" idx="4294967295"/>
          </p:nvPr>
        </p:nvSpPr>
        <p:spPr>
          <a:xfrm>
            <a:off x="1524000" y="1714500"/>
            <a:ext cx="8929688" cy="4572000"/>
          </a:xfrm>
          <a:ln/>
        </p:spPr>
        <p:txBody>
          <a:bodyPr vert="horz" wrap="square" anchor="t" anchorCtr="0"/>
          <a:p>
            <a:pPr>
              <a:buNone/>
            </a:pPr>
            <a:r>
              <a:rPr lang="en-US" altLang="zh-CN" sz="2400" dirty="0"/>
              <a:t>        </a:t>
            </a:r>
            <a:r>
              <a:rPr lang="zh-CN" altLang="en-US" sz="3200" dirty="0">
                <a:solidFill>
                  <a:srgbClr val="C00000"/>
                </a:solidFill>
              </a:rPr>
              <a:t>各级领导要牢固树立“安全第一、唯此为大”的理念，把安全生产摆到突出位置，作为</a:t>
            </a:r>
            <a:r>
              <a:rPr lang="zh-CN" altLang="en-US" sz="3200" b="1" dirty="0">
                <a:solidFill>
                  <a:srgbClr val="C00000"/>
                </a:solidFill>
              </a:rPr>
              <a:t>头等大事</a:t>
            </a:r>
            <a:r>
              <a:rPr lang="zh-CN" altLang="en-US" sz="3200" dirty="0">
                <a:solidFill>
                  <a:srgbClr val="C00000"/>
                </a:solidFill>
              </a:rPr>
              <a:t>来抓，也就是作为</a:t>
            </a:r>
            <a:r>
              <a:rPr lang="zh-CN" altLang="en-US" sz="3200" b="1" dirty="0">
                <a:solidFill>
                  <a:srgbClr val="C00000"/>
                </a:solidFill>
              </a:rPr>
              <a:t>天大的事</a:t>
            </a:r>
            <a:r>
              <a:rPr lang="zh-CN" altLang="en-US" sz="3200" dirty="0">
                <a:solidFill>
                  <a:srgbClr val="C00000"/>
                </a:solidFill>
              </a:rPr>
              <a:t>来对待；做到“三亲自”、“四到位”。“三亲自”即对安全工作亲自组织安排，对安全生产亲自组织分析，对重点安反措计划及安全整改措施亲自检查落实；安全工作“四到位”：即思想到位、责任到位、措施到位、检查落实考核奖惩到位，促使安全管理步步到位。</a:t>
            </a:r>
            <a:endParaRPr lang="zh-CN" altLang="en-US" sz="3200" dirty="0">
              <a:solidFill>
                <a:srgbClr val="C00000"/>
              </a:solidFill>
            </a:endParaRPr>
          </a:p>
          <a:p>
            <a:pPr>
              <a:buNone/>
            </a:pPr>
            <a:endParaRPr lang="zh-CN" altLang="en-US" sz="2400" dirty="0">
              <a:solidFill>
                <a:srgbClr val="C00000"/>
              </a:solidFill>
            </a:endParaRPr>
          </a:p>
          <a:p>
            <a:pPr>
              <a:buNone/>
            </a:pPr>
            <a:r>
              <a:rPr lang="zh-CN" altLang="en-US" sz="2400" b="1" dirty="0">
                <a:solidFill>
                  <a:srgbClr val="C00000"/>
                </a:solidFill>
              </a:rPr>
              <a:t>       </a:t>
            </a:r>
            <a:endParaRPr lang="zh-CN" altLang="en-US" sz="2400" dirty="0">
              <a:solidFill>
                <a:srgbClr val="C00000"/>
              </a:solidFill>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604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60420"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60421" name="Rectangle 3"/>
          <p:cNvSpPr>
            <a:spLocks noGrp="1"/>
          </p:cNvSpPr>
          <p:nvPr>
            <p:ph type="body" idx="4294967295"/>
          </p:nvPr>
        </p:nvSpPr>
        <p:spPr>
          <a:xfrm>
            <a:off x="1168400" y="1785938"/>
            <a:ext cx="9713913" cy="4572000"/>
          </a:xfrm>
          <a:ln/>
        </p:spPr>
        <p:txBody>
          <a:bodyPr vert="horz" wrap="square" anchor="t" anchorCtr="0"/>
          <a:p>
            <a:pPr>
              <a:buNone/>
            </a:pPr>
            <a:r>
              <a:rPr lang="zh-CN" altLang="en-US" sz="2400" dirty="0"/>
              <a:t>     </a:t>
            </a:r>
            <a:r>
              <a:rPr lang="zh-CN" altLang="en-US" sz="2400" b="1" dirty="0"/>
              <a:t>（二）电力生产为什么坚持“安全第一”的方针？</a:t>
            </a:r>
            <a:endParaRPr lang="zh-CN" altLang="en-US" sz="2400" dirty="0"/>
          </a:p>
          <a:p>
            <a:pPr>
              <a:buNone/>
            </a:pPr>
            <a:r>
              <a:rPr lang="zh-CN" altLang="en-US" sz="2400" dirty="0"/>
              <a:t>    </a:t>
            </a:r>
            <a:r>
              <a:rPr lang="en-US" altLang="zh-CN" sz="2400" dirty="0"/>
              <a:t>1</a:t>
            </a:r>
            <a:r>
              <a:rPr lang="zh-CN" altLang="en-US" sz="2400" dirty="0"/>
              <a:t>、从电力生产目的及自身需要看安全的重要性。电力工业是重要的能源工业，在国民经济地位很重要。它的生产目的，主要是向各行各业提供可靠的动力，又是</a:t>
            </a:r>
            <a:r>
              <a:rPr lang="zh-CN" altLang="en-US" sz="2400" dirty="0">
                <a:latin typeface="Verdana" panose="020B0604030504040204" pitchFamily="2" charset="0"/>
              </a:rPr>
              <a:t>—</a:t>
            </a:r>
            <a:r>
              <a:rPr lang="zh-CN" altLang="en-US" sz="2400" dirty="0"/>
              <a:t>个广泛性的服务行业，在我国国民经济建设和人民生活中起着举足轻重的作用。电能应用的广泛性，决定了电力工业是一种社会公益型行为；因为，电力生产的安全可靠性关系着整个国民经济建设和人民生活。</a:t>
            </a:r>
            <a:endParaRPr lang="zh-CN" altLang="en-US" sz="2400" dirty="0"/>
          </a:p>
          <a:p>
            <a:pPr>
              <a:buNone/>
            </a:pPr>
            <a:r>
              <a:rPr lang="zh-CN" altLang="en-US" sz="2400" dirty="0"/>
              <a:t>     </a:t>
            </a:r>
            <a:r>
              <a:rPr lang="en-US" altLang="zh-CN" sz="2400" dirty="0"/>
              <a:t>2</a:t>
            </a:r>
            <a:r>
              <a:rPr lang="zh-CN" altLang="en-US" sz="2400" dirty="0"/>
              <a:t>、从电力生产特点（特殊性）看安全的重要性。</a:t>
            </a:r>
            <a:endParaRPr lang="zh-CN" altLang="en-US" sz="2400" dirty="0"/>
          </a:p>
          <a:p>
            <a:pPr>
              <a:buNone/>
            </a:pPr>
            <a:r>
              <a:rPr lang="zh-CN" altLang="en-US" sz="2400" dirty="0"/>
              <a:t>     ①发、供、用密切相关，产、供、销同时完成，电力不能储存，发、供、用电必须保持连续性，并必须保证电能质量。因为，电网是由发电厂、输电线路、变电站和用户组成</a:t>
            </a:r>
            <a:r>
              <a:rPr lang="zh-CN" altLang="en-US" sz="2400" dirty="0">
                <a:latin typeface="Verdana" panose="020B0604030504040204" pitchFamily="2" charset="0"/>
              </a:rPr>
              <a:t>—</a:t>
            </a:r>
            <a:r>
              <a:rPr lang="zh-CN" altLang="en-US" sz="2400" dirty="0"/>
              <a:t>个统一的电力系统，任何</a:t>
            </a:r>
            <a:r>
              <a:rPr lang="zh-CN" altLang="en-US" sz="2400" dirty="0">
                <a:latin typeface="Verdana" panose="020B0604030504040204" pitchFamily="2" charset="0"/>
              </a:rPr>
              <a:t>—</a:t>
            </a:r>
            <a:r>
              <a:rPr lang="zh-CN" altLang="en-US" sz="2400" dirty="0"/>
              <a:t>个环节的破坏，都将影响全网能量的平衡。</a:t>
            </a:r>
            <a:endParaRPr lang="zh-CN" altLang="en-US" sz="2400"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614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61444"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61445" name="Rectangle 3"/>
          <p:cNvSpPr>
            <a:spLocks noGrp="1"/>
          </p:cNvSpPr>
          <p:nvPr>
            <p:ph type="body" idx="4294967295"/>
          </p:nvPr>
        </p:nvSpPr>
        <p:spPr>
          <a:xfrm>
            <a:off x="1239838" y="1785938"/>
            <a:ext cx="9713912" cy="4572000"/>
          </a:xfrm>
          <a:ln/>
        </p:spPr>
        <p:txBody>
          <a:bodyPr vert="horz" wrap="square" anchor="t" anchorCtr="0"/>
          <a:p>
            <a:pPr>
              <a:buNone/>
            </a:pPr>
            <a:r>
              <a:rPr lang="zh-CN" altLang="en-US" sz="2400" dirty="0"/>
              <a:t>    </a:t>
            </a:r>
            <a:r>
              <a:rPr lang="zh-CN" altLang="en-US" sz="2400" dirty="0">
                <a:solidFill>
                  <a:srgbClr val="7030A0"/>
                </a:solidFill>
              </a:rPr>
              <a:t>②电力生产过程复杂，并采用了各种先进的设备，自动化程度高，专业化分工细，是技术密集的行业。</a:t>
            </a:r>
            <a:endParaRPr lang="zh-CN" altLang="en-US" sz="2400" dirty="0">
              <a:solidFill>
                <a:srgbClr val="7030A0"/>
              </a:solidFill>
            </a:endParaRPr>
          </a:p>
          <a:p>
            <a:pPr>
              <a:buNone/>
            </a:pPr>
            <a:r>
              <a:rPr lang="zh-CN" altLang="en-US" sz="2400" dirty="0">
                <a:solidFill>
                  <a:srgbClr val="7030A0"/>
                </a:solidFill>
              </a:rPr>
              <a:t>    ③线长、点多、面广、量大，工作分散，各个电厂、变电站虽然分布在各地，发、供、用电设备都通过电网连成</a:t>
            </a:r>
            <a:r>
              <a:rPr lang="zh-CN" altLang="en-US" sz="2400" dirty="0">
                <a:solidFill>
                  <a:srgbClr val="7030A0"/>
                </a:solidFill>
                <a:latin typeface="Verdana" panose="020B0604030504040204" pitchFamily="2" charset="0"/>
              </a:rPr>
              <a:t>—</a:t>
            </a:r>
            <a:r>
              <a:rPr lang="zh-CN" altLang="en-US" sz="2400" dirty="0">
                <a:solidFill>
                  <a:srgbClr val="7030A0"/>
                </a:solidFill>
              </a:rPr>
              <a:t>个整体。</a:t>
            </a:r>
            <a:endParaRPr lang="zh-CN" altLang="en-US" sz="2400" dirty="0">
              <a:solidFill>
                <a:srgbClr val="7030A0"/>
              </a:solidFill>
            </a:endParaRPr>
          </a:p>
          <a:p>
            <a:pPr>
              <a:buNone/>
            </a:pPr>
            <a:r>
              <a:rPr lang="zh-CN" altLang="en-US" sz="2400" dirty="0">
                <a:solidFill>
                  <a:srgbClr val="7030A0"/>
                </a:solidFill>
              </a:rPr>
              <a:t>    ④电网管理的高度集中统一。</a:t>
            </a:r>
            <a:endParaRPr lang="zh-CN" altLang="en-US" sz="2400" dirty="0">
              <a:solidFill>
                <a:srgbClr val="7030A0"/>
              </a:solidFill>
            </a:endParaRPr>
          </a:p>
          <a:p>
            <a:pPr>
              <a:buNone/>
            </a:pPr>
            <a:r>
              <a:rPr lang="zh-CN" altLang="en-US" sz="2400" dirty="0">
                <a:solidFill>
                  <a:srgbClr val="7030A0"/>
                </a:solidFill>
              </a:rPr>
              <a:t>    ⑤电力生产任务是服务于社会，服务于人民。</a:t>
            </a:r>
            <a:endParaRPr lang="zh-CN" altLang="en-US" sz="2400" dirty="0">
              <a:solidFill>
                <a:srgbClr val="7030A0"/>
              </a:solidFill>
            </a:endParaRPr>
          </a:p>
          <a:p>
            <a:pPr>
              <a:buNone/>
            </a:pPr>
            <a:r>
              <a:rPr lang="zh-CN" altLang="en-US" sz="2400" dirty="0">
                <a:solidFill>
                  <a:srgbClr val="7030A0"/>
                </a:solidFill>
              </a:rPr>
              <a:t>     </a:t>
            </a:r>
            <a:r>
              <a:rPr lang="en-US" altLang="zh-CN" sz="2400" dirty="0">
                <a:solidFill>
                  <a:srgbClr val="7030A0"/>
                </a:solidFill>
              </a:rPr>
              <a:t>3</a:t>
            </a:r>
            <a:r>
              <a:rPr lang="zh-CN" altLang="en-US" sz="2400" dirty="0">
                <a:solidFill>
                  <a:srgbClr val="7030A0"/>
                </a:solidFill>
              </a:rPr>
              <a:t>、“安全第一”是由电力在国民经济中的战略地位所决定的。早在</a:t>
            </a:r>
            <a:r>
              <a:rPr lang="en-US" altLang="zh-CN" sz="2400" dirty="0">
                <a:solidFill>
                  <a:srgbClr val="7030A0"/>
                </a:solidFill>
              </a:rPr>
              <a:t>1958</a:t>
            </a:r>
            <a:r>
              <a:rPr lang="zh-CN" altLang="en-US" sz="2400" dirty="0">
                <a:solidFill>
                  <a:srgbClr val="7030A0"/>
                </a:solidFill>
              </a:rPr>
              <a:t>年</a:t>
            </a:r>
            <a:r>
              <a:rPr lang="en-US" altLang="zh-CN" sz="2400" dirty="0">
                <a:solidFill>
                  <a:srgbClr val="7030A0"/>
                </a:solidFill>
              </a:rPr>
              <a:t>9</a:t>
            </a:r>
            <a:r>
              <a:rPr lang="zh-CN" altLang="en-US" sz="2400" dirty="0">
                <a:solidFill>
                  <a:srgbClr val="7030A0"/>
                </a:solidFill>
              </a:rPr>
              <a:t>月，毛主席在最高国务会议上提出：“一为粮，二为纲，加上机器叫三大元帅。三大元帅升帐，就有胜利的希望。还有两个先行官，一个是铁路、</a:t>
            </a:r>
            <a:r>
              <a:rPr lang="zh-CN" altLang="en-US" sz="2400" dirty="0">
                <a:solidFill>
                  <a:srgbClr val="7030A0"/>
                </a:solidFill>
                <a:latin typeface="Verdana" panose="020B0604030504040204" pitchFamily="2" charset="0"/>
              </a:rPr>
              <a:t>—</a:t>
            </a:r>
            <a:r>
              <a:rPr lang="zh-CN" altLang="en-US" sz="2400" dirty="0">
                <a:solidFill>
                  <a:srgbClr val="7030A0"/>
                </a:solidFill>
              </a:rPr>
              <a:t>个是电力。”主席把电力誉为先行官，一语道出</a:t>
            </a:r>
            <a:r>
              <a:rPr lang="zh-CN" altLang="en-US" sz="2400" dirty="0">
                <a:solidFill>
                  <a:srgbClr val="7030A0"/>
                </a:solidFill>
              </a:rPr>
              <a:t>电力工业在国民经济中的地位。电力工业在国民经济中的作用、地位及基本特征，决定了电力工业具有与其它行业不同的性质，即要求有极高的可靠性、安全性。</a:t>
            </a:r>
            <a:endParaRPr lang="zh-CN" altLang="en-US" sz="2400" dirty="0">
              <a:solidFill>
                <a:srgbClr val="7030A0"/>
              </a:solidFill>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624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62468"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62469" name="Rectangle 3"/>
          <p:cNvSpPr>
            <a:spLocks noGrp="1"/>
          </p:cNvSpPr>
          <p:nvPr>
            <p:ph type="body" idx="4294967295"/>
          </p:nvPr>
        </p:nvSpPr>
        <p:spPr>
          <a:xfrm>
            <a:off x="1168400" y="1785938"/>
            <a:ext cx="9713913" cy="4572000"/>
          </a:xfrm>
          <a:ln/>
        </p:spPr>
        <p:txBody>
          <a:bodyPr vert="horz" wrap="square" anchor="t" anchorCtr="0"/>
          <a:p>
            <a:pPr>
              <a:buNone/>
            </a:pPr>
            <a:r>
              <a:rPr lang="zh-CN" altLang="en-US" sz="2400" dirty="0"/>
              <a:t>       </a:t>
            </a:r>
            <a:r>
              <a:rPr lang="en-US" altLang="zh-CN" sz="2400" dirty="0">
                <a:solidFill>
                  <a:srgbClr val="FF0000"/>
                </a:solidFill>
              </a:rPr>
              <a:t>4</a:t>
            </a:r>
            <a:r>
              <a:rPr lang="zh-CN" altLang="en-US" sz="2400" dirty="0">
                <a:solidFill>
                  <a:srgbClr val="FF0000"/>
                </a:solidFill>
              </a:rPr>
              <a:t>、“安全第一”是实现电力生产生产企业自身效益的基础和保证。从电力企业内部来讲，安全生产是经济效益的基础，安全工作搞不好，完成生产任务就没有保证，而且发生事故又必然带来直接经济损失，生产任务上不去，又要负担额外的经济损失，经济效益必然下降。此外，对生产的各项考核指标，如发电量、标准煤耗、售电量、线损率、劳动生产率、上缴利润、可调小时，发、供电可靠性指标等都同安全生产有密切关系。当然企业实现安全生产不仅是保证了自身经济效益的提高，更重要的是对发展和提高整个国民经济效益将作出重大贡献。其重要意义将远远超过电力企业自身经济效益提高。</a:t>
            </a:r>
            <a:endParaRPr lang="zh-CN" altLang="en-US" sz="2400" dirty="0">
              <a:solidFill>
                <a:srgbClr val="FF0000"/>
              </a:solidFill>
            </a:endParaRPr>
          </a:p>
          <a:p>
            <a:pPr>
              <a:buNone/>
            </a:pPr>
            <a:r>
              <a:rPr lang="zh-CN" altLang="en-US" sz="2400" dirty="0">
                <a:solidFill>
                  <a:srgbClr val="FF0000"/>
                </a:solidFill>
              </a:rPr>
              <a:t>       </a:t>
            </a:r>
            <a:r>
              <a:rPr lang="en-US" altLang="zh-CN" sz="2400" dirty="0">
                <a:solidFill>
                  <a:srgbClr val="FF0000"/>
                </a:solidFill>
              </a:rPr>
              <a:t>5</a:t>
            </a:r>
            <a:r>
              <a:rPr lang="zh-CN" altLang="en-US" sz="2400" dirty="0">
                <a:solidFill>
                  <a:srgbClr val="FF0000"/>
                </a:solidFill>
              </a:rPr>
              <a:t>、“安全第一”是电力工业的客观规律所决定的，是由多年实践经验的积累，甚至是用血的教训总结出来的。</a:t>
            </a:r>
            <a:endParaRPr lang="zh-CN" altLang="en-US" sz="2400" dirty="0">
              <a:solidFill>
                <a:srgbClr val="FF0000"/>
              </a:solidFill>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634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63492"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63493" name="Rectangle 3"/>
          <p:cNvSpPr>
            <a:spLocks noGrp="1"/>
          </p:cNvSpPr>
          <p:nvPr>
            <p:ph type="body" idx="4294967295"/>
          </p:nvPr>
        </p:nvSpPr>
        <p:spPr>
          <a:xfrm>
            <a:off x="1311275" y="1785938"/>
            <a:ext cx="9213850" cy="4572000"/>
          </a:xfrm>
          <a:ln/>
        </p:spPr>
        <p:txBody>
          <a:bodyPr vert="horz" wrap="square" anchor="t" anchorCtr="0"/>
          <a:p>
            <a:pPr>
              <a:buNone/>
            </a:pPr>
            <a:r>
              <a:rPr lang="zh-CN" altLang="en-US" sz="2400" dirty="0"/>
              <a:t>    </a:t>
            </a:r>
            <a:r>
              <a:rPr lang="zh-CN" altLang="en-US" sz="2400" b="1" dirty="0">
                <a:solidFill>
                  <a:srgbClr val="002060"/>
                </a:solidFill>
              </a:rPr>
              <a:t>（三）如何贯彻电力生产“安全第一”的方针？</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1</a:t>
            </a:r>
            <a:r>
              <a:rPr lang="zh-CN" altLang="en-US" sz="2400" dirty="0">
                <a:solidFill>
                  <a:srgbClr val="002060"/>
                </a:solidFill>
              </a:rPr>
              <a:t>、要搞好电力安全生产，就必须牢固树立“安全第一”的思想想。要牢固树立“安全第一”的思想，就要正确认识安全与不安全因素的辩证关系，在电业生产过程中，安全与不安全因素是对立的统一。所以我们强调“安全第一”的思想，就是要发挥主观能动性，促进不安全因素向安全转化，禁止不安全因素发展为事故。万一出了事故怎么办？出了事故是坏事，但也包含了转化为好事的可能性。通过事故分析，提高思想觉悟，进一步树立“安全第一”的思想，举一反三地提出相应的预防措施，真正吸取事故教训，从而避免今后类似事故的发生。</a:t>
            </a:r>
            <a:endParaRPr lang="zh-CN" altLang="en-US" sz="2400" dirty="0">
              <a:solidFill>
                <a:srgbClr val="002060"/>
              </a:solidFill>
            </a:endParaRPr>
          </a:p>
          <a:p>
            <a:pPr>
              <a:buNone/>
            </a:pPr>
            <a:r>
              <a:rPr lang="zh-CN" altLang="en-US" sz="2400" dirty="0">
                <a:solidFill>
                  <a:srgbClr val="002060"/>
                </a:solidFill>
              </a:rPr>
              <a:t>     </a:t>
            </a:r>
            <a:r>
              <a:rPr lang="en-US" altLang="zh-CN" sz="2400" dirty="0">
                <a:solidFill>
                  <a:srgbClr val="002060"/>
                </a:solidFill>
              </a:rPr>
              <a:t>2</a:t>
            </a:r>
            <a:r>
              <a:rPr lang="zh-CN" altLang="en-US" sz="2400" dirty="0">
                <a:solidFill>
                  <a:srgbClr val="002060"/>
                </a:solidFill>
              </a:rPr>
              <a:t>、要坚持贯彻电力生产“安全第一”的方针，就必须把防止重大事故当作反事故重点来抓。因为电力生产发生重大事故，不仅会造成人身伤亡、</a:t>
            </a:r>
            <a:r>
              <a:rPr lang="zh-CN" altLang="en-US" sz="2400" dirty="0">
                <a:solidFill>
                  <a:srgbClr val="002060"/>
                </a:solidFill>
              </a:rPr>
              <a:t>设备的严重损坏，也会导致大批用户停电。</a:t>
            </a:r>
            <a:endParaRPr lang="zh-CN" altLang="en-US" sz="2400" dirty="0">
              <a:solidFill>
                <a:srgbClr val="002060"/>
              </a:solidFill>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645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64516"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64517" name="Rectangle 3"/>
          <p:cNvSpPr>
            <a:spLocks noGrp="1"/>
          </p:cNvSpPr>
          <p:nvPr>
            <p:ph type="body" idx="4294967295"/>
          </p:nvPr>
        </p:nvSpPr>
        <p:spPr>
          <a:xfrm>
            <a:off x="1311275" y="1785938"/>
            <a:ext cx="9213850" cy="4572000"/>
          </a:xfrm>
          <a:ln/>
        </p:spPr>
        <p:txBody>
          <a:bodyPr vert="horz" wrap="square" anchor="t" anchorCtr="0"/>
          <a:p>
            <a:pPr>
              <a:buNone/>
            </a:pPr>
            <a:r>
              <a:rPr lang="zh-CN" altLang="en-US" sz="2800" dirty="0"/>
              <a:t>        </a:t>
            </a:r>
            <a:r>
              <a:rPr lang="zh-CN" altLang="en-US" sz="2800" dirty="0">
                <a:solidFill>
                  <a:srgbClr val="7030A0"/>
                </a:solidFill>
              </a:rPr>
              <a:t>由于电力生产中构成重大事故因素比较多，所以造成事故机率也就大，如果不能掌握设备客观规律，随时都可能发生人身伤亡、设备损坏、火灾、全厂（站）停电或大面积停电重大事故。因此各级领导和广大职工，必须做好安全工作，把防止重大事故当作反事故斗争重点来抓，</a:t>
            </a:r>
            <a:endParaRPr lang="zh-CN" altLang="en-US" sz="2800" dirty="0">
              <a:solidFill>
                <a:srgbClr val="7030A0"/>
              </a:solidFill>
            </a:endParaRPr>
          </a:p>
          <a:p>
            <a:pPr>
              <a:buNone/>
            </a:pPr>
            <a:r>
              <a:rPr lang="zh-CN" altLang="en-US" sz="2800" dirty="0">
                <a:solidFill>
                  <a:srgbClr val="7030A0"/>
                </a:solidFill>
              </a:rPr>
              <a:t>       </a:t>
            </a:r>
            <a:r>
              <a:rPr lang="en-US" altLang="zh-CN" sz="2800" dirty="0">
                <a:solidFill>
                  <a:srgbClr val="7030A0"/>
                </a:solidFill>
              </a:rPr>
              <a:t>3</a:t>
            </a:r>
            <a:r>
              <a:rPr lang="zh-CN" altLang="en-US" sz="2800" dirty="0">
                <a:solidFill>
                  <a:srgbClr val="7030A0"/>
                </a:solidFill>
              </a:rPr>
              <a:t>、可靠性管理也符合“安全第一”的方针，可靠性管理实际上是全过程的安全管理，从规划设计、制造、施工、生产各个环节上都要安全可靠发电。</a:t>
            </a:r>
            <a:endParaRPr lang="zh-CN" altLang="en-US" sz="2800" dirty="0">
              <a:solidFill>
                <a:srgbClr val="7030A0"/>
              </a:solidFill>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655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65540"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65541" name="Rectangle 3"/>
          <p:cNvSpPr>
            <a:spLocks noGrp="1"/>
          </p:cNvSpPr>
          <p:nvPr>
            <p:ph type="body" idx="4294967295"/>
          </p:nvPr>
        </p:nvSpPr>
        <p:spPr>
          <a:xfrm>
            <a:off x="1311275" y="1785938"/>
            <a:ext cx="9213850" cy="4572000"/>
          </a:xfrm>
          <a:ln/>
        </p:spPr>
        <p:txBody>
          <a:bodyPr vert="horz" wrap="square" anchor="t" anchorCtr="0"/>
          <a:p>
            <a:pPr>
              <a:buNone/>
            </a:pPr>
            <a:r>
              <a:rPr lang="zh-CN" altLang="en-US" sz="2800" dirty="0"/>
              <a:t>        </a:t>
            </a:r>
            <a:r>
              <a:rPr lang="zh-CN" altLang="en-US" sz="3200" b="1" dirty="0">
                <a:solidFill>
                  <a:srgbClr val="C00000"/>
                </a:solidFill>
              </a:rPr>
              <a:t>（四）认真贯彻电力生产“安全第一”的方针，进一步规范安全管理。</a:t>
            </a:r>
            <a:endParaRPr lang="zh-CN" altLang="en-US" sz="3200" dirty="0">
              <a:solidFill>
                <a:srgbClr val="C00000"/>
              </a:solidFill>
            </a:endParaRPr>
          </a:p>
          <a:p>
            <a:pPr>
              <a:buNone/>
            </a:pPr>
            <a:r>
              <a:rPr lang="zh-CN" altLang="en-US" sz="3200" dirty="0">
                <a:solidFill>
                  <a:srgbClr val="C00000"/>
                </a:solidFill>
              </a:rPr>
              <a:t>      </a:t>
            </a:r>
            <a:r>
              <a:rPr lang="en-US" altLang="zh-CN" sz="3200" dirty="0">
                <a:solidFill>
                  <a:srgbClr val="C00000"/>
                </a:solidFill>
              </a:rPr>
              <a:t>1</a:t>
            </a:r>
            <a:r>
              <a:rPr lang="zh-CN" altLang="en-US" sz="3200" dirty="0">
                <a:solidFill>
                  <a:srgbClr val="C00000"/>
                </a:solidFill>
              </a:rPr>
              <a:t>、安全生产是电力企业最根本的效益所在，它是电力企业生存和发展的基石，关系到国家的财产安全、人民生活利益，影响着电力企业员工的切身利益和企业本身的内外形象。近年来，电力安全生产步入良性循环轨道。但安全生产的现实提醒我们：安全生产管理工作还存在不足，我们不能高枕无忧，要不断加以改进。</a:t>
            </a:r>
            <a:endParaRPr lang="zh-CN" altLang="en-US" sz="3200" dirty="0">
              <a:solidFill>
                <a:srgbClr val="C00000"/>
              </a:solidFill>
            </a:endParaRPr>
          </a:p>
          <a:p>
            <a:pPr>
              <a:buNone/>
            </a:pPr>
            <a:r>
              <a:rPr lang="zh-CN" altLang="en-US" sz="3200" dirty="0">
                <a:solidFill>
                  <a:srgbClr val="C00000"/>
                </a:solidFill>
              </a:rPr>
              <a:t>     </a:t>
            </a:r>
            <a:endParaRPr lang="zh-CN" altLang="en-US" sz="3200" dirty="0">
              <a:solidFill>
                <a:srgbClr val="C00000"/>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12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1268"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11269" name="Rectangle 3"/>
          <p:cNvSpPr>
            <a:spLocks noGrp="1"/>
          </p:cNvSpPr>
          <p:nvPr>
            <p:ph type="body" idx="4294967295"/>
          </p:nvPr>
        </p:nvSpPr>
        <p:spPr>
          <a:xfrm>
            <a:off x="1809750" y="1643063"/>
            <a:ext cx="8132763" cy="5214937"/>
          </a:xfrm>
          <a:ln/>
        </p:spPr>
        <p:txBody>
          <a:bodyPr vert="horz" wrap="square" anchor="t" anchorCtr="0"/>
          <a:p>
            <a:pPr>
              <a:buNone/>
            </a:pPr>
            <a:r>
              <a:rPr lang="en-US" altLang="zh-CN" sz="3200" dirty="0"/>
              <a:t>  </a:t>
            </a:r>
            <a:r>
              <a:rPr lang="zh-CN" altLang="en-US" sz="2400" b="1" dirty="0">
                <a:solidFill>
                  <a:srgbClr val="FF0000"/>
                </a:solidFill>
              </a:rPr>
              <a:t>一、电网结构及电力企业的基本情况（略）</a:t>
            </a:r>
            <a:endParaRPr lang="en-US" altLang="zh-CN" sz="2400" b="1" dirty="0">
              <a:solidFill>
                <a:srgbClr val="FF0000"/>
              </a:solidFill>
            </a:endParaRPr>
          </a:p>
          <a:p>
            <a:pPr>
              <a:buNone/>
            </a:pPr>
            <a:r>
              <a:rPr lang="zh-CN" altLang="en-US" sz="2400" b="1" dirty="0">
                <a:solidFill>
                  <a:srgbClr val="FF0000"/>
                </a:solidFill>
              </a:rPr>
              <a:t>  二、近期国内重大事故及电力行业事故教训</a:t>
            </a:r>
            <a:endParaRPr lang="en-US" altLang="zh-CN" sz="2400" b="1" dirty="0">
              <a:solidFill>
                <a:srgbClr val="FF0000"/>
              </a:solidFill>
            </a:endParaRPr>
          </a:p>
          <a:p>
            <a:pPr>
              <a:buNone/>
            </a:pPr>
            <a:r>
              <a:rPr lang="zh-CN" altLang="en-US" sz="2400" b="1" dirty="0">
                <a:solidFill>
                  <a:srgbClr val="FF0000"/>
                </a:solidFill>
              </a:rPr>
              <a:t>（一）近期全国重特大伤亡事故（略）</a:t>
            </a:r>
            <a:endParaRPr lang="en-US" altLang="zh-CN" sz="2400" b="1" dirty="0">
              <a:solidFill>
                <a:srgbClr val="FF0000"/>
              </a:solidFill>
            </a:endParaRPr>
          </a:p>
          <a:p>
            <a:pPr>
              <a:buNone/>
            </a:pPr>
            <a:r>
              <a:rPr lang="zh-CN" altLang="en-US" sz="2400" b="1" dirty="0">
                <a:solidFill>
                  <a:srgbClr val="C00000"/>
                </a:solidFill>
              </a:rPr>
              <a:t>（二）电力系统兄弟单位发生典型事故</a:t>
            </a:r>
            <a:endParaRPr lang="en-US" altLang="zh-CN" sz="2400" b="1" dirty="0">
              <a:solidFill>
                <a:srgbClr val="C00000"/>
              </a:solidFill>
            </a:endParaRPr>
          </a:p>
          <a:p>
            <a:pPr>
              <a:buNone/>
            </a:pPr>
            <a:r>
              <a:rPr lang="zh-CN" altLang="en-US" sz="2400" b="1" dirty="0"/>
              <a:t>   </a:t>
            </a:r>
            <a:r>
              <a:rPr lang="en-US" altLang="zh-CN" sz="2400" b="1" dirty="0">
                <a:solidFill>
                  <a:srgbClr val="0070C0"/>
                </a:solidFill>
              </a:rPr>
              <a:t>1</a:t>
            </a:r>
            <a:r>
              <a:rPr lang="zh-CN" altLang="en-US" sz="2400" b="1" dirty="0">
                <a:solidFill>
                  <a:srgbClr val="0070C0"/>
                </a:solidFill>
              </a:rPr>
              <a:t>、</a:t>
            </a:r>
            <a:r>
              <a:rPr lang="en-US" altLang="zh-CN" sz="2400" b="1" dirty="0">
                <a:solidFill>
                  <a:srgbClr val="0070C0"/>
                </a:solidFill>
              </a:rPr>
              <a:t>2010</a:t>
            </a:r>
            <a:r>
              <a:rPr lang="zh-CN" altLang="en-US" sz="2400" b="1" dirty="0">
                <a:solidFill>
                  <a:srgbClr val="0070C0"/>
                </a:solidFill>
              </a:rPr>
              <a:t>年</a:t>
            </a:r>
            <a:r>
              <a:rPr lang="en-US" altLang="zh-CN" sz="2400" b="1" dirty="0">
                <a:solidFill>
                  <a:srgbClr val="0070C0"/>
                </a:solidFill>
              </a:rPr>
              <a:t>1</a:t>
            </a:r>
            <a:r>
              <a:rPr lang="zh-CN" altLang="en-US" sz="2400" b="1" dirty="0">
                <a:solidFill>
                  <a:srgbClr val="0070C0"/>
                </a:solidFill>
              </a:rPr>
              <a:t>月</a:t>
            </a:r>
            <a:r>
              <a:rPr lang="en-US" altLang="zh-CN" sz="2400" b="1" dirty="0">
                <a:solidFill>
                  <a:srgbClr val="0070C0"/>
                </a:solidFill>
              </a:rPr>
              <a:t>26</a:t>
            </a:r>
            <a:r>
              <a:rPr lang="zh-CN" altLang="en-US" sz="2400" b="1" dirty="0">
                <a:solidFill>
                  <a:srgbClr val="0070C0"/>
                </a:solidFill>
              </a:rPr>
              <a:t>日</a:t>
            </a:r>
            <a:r>
              <a:rPr lang="en-US" altLang="zh-CN" sz="2400" b="1" dirty="0">
                <a:solidFill>
                  <a:srgbClr val="0070C0"/>
                </a:solidFill>
              </a:rPr>
              <a:t>9</a:t>
            </a:r>
            <a:r>
              <a:rPr lang="zh-CN" altLang="en-US" sz="2400" b="1" dirty="0">
                <a:solidFill>
                  <a:srgbClr val="0070C0"/>
                </a:solidFill>
              </a:rPr>
              <a:t>时</a:t>
            </a:r>
            <a:r>
              <a:rPr lang="en-US" altLang="zh-CN" sz="2400" b="1" dirty="0">
                <a:solidFill>
                  <a:srgbClr val="0070C0"/>
                </a:solidFill>
              </a:rPr>
              <a:t>9</a:t>
            </a:r>
            <a:r>
              <a:rPr lang="zh-CN" altLang="en-US" sz="2400" b="1" dirty="0">
                <a:solidFill>
                  <a:srgbClr val="0070C0"/>
                </a:solidFill>
              </a:rPr>
              <a:t>分东北某发电厂机械伤害死亡事故。该厂热动检修分场球磨机设备专责人，接到运行人员</a:t>
            </a:r>
            <a:r>
              <a:rPr lang="en-US" altLang="zh-CN" sz="2400" b="1" dirty="0">
                <a:solidFill>
                  <a:srgbClr val="0070C0"/>
                </a:solidFill>
              </a:rPr>
              <a:t>8</a:t>
            </a:r>
            <a:r>
              <a:rPr lang="zh-CN" altLang="en-US" sz="2400" b="1" dirty="0">
                <a:solidFill>
                  <a:srgbClr val="0070C0"/>
                </a:solidFill>
              </a:rPr>
              <a:t>号炉</a:t>
            </a:r>
            <a:r>
              <a:rPr lang="en-US" altLang="zh-CN" sz="2400" b="1" dirty="0">
                <a:solidFill>
                  <a:srgbClr val="0070C0"/>
                </a:solidFill>
              </a:rPr>
              <a:t>1</a:t>
            </a:r>
            <a:r>
              <a:rPr lang="zh-CN" altLang="en-US" sz="2400" b="1" dirty="0">
                <a:solidFill>
                  <a:srgbClr val="0070C0"/>
                </a:solidFill>
              </a:rPr>
              <a:t>号球磨机入口下煤筒法兰漏煤缺陷通知后，独自一人到运行中的</a:t>
            </a:r>
            <a:r>
              <a:rPr lang="en-US" altLang="zh-CN" sz="2400" b="1" dirty="0">
                <a:solidFill>
                  <a:srgbClr val="0070C0"/>
                </a:solidFill>
              </a:rPr>
              <a:t>8</a:t>
            </a:r>
            <a:r>
              <a:rPr lang="zh-CN" altLang="en-US" sz="2400" b="1" dirty="0">
                <a:solidFill>
                  <a:srgbClr val="0070C0"/>
                </a:solidFill>
              </a:rPr>
              <a:t>号炉</a:t>
            </a:r>
            <a:r>
              <a:rPr lang="en-US" altLang="zh-CN" sz="2400" b="1" dirty="0">
                <a:solidFill>
                  <a:srgbClr val="0070C0"/>
                </a:solidFill>
              </a:rPr>
              <a:t>1</a:t>
            </a:r>
            <a:r>
              <a:rPr lang="zh-CN" altLang="en-US" sz="2400" b="1" dirty="0">
                <a:solidFill>
                  <a:srgbClr val="0070C0"/>
                </a:solidFill>
              </a:rPr>
              <a:t>号球磨机；攀上球磨机入口大瓦的基础，背向罐体仰头观察下煤筒法兰漏煤，造成背部与旋转的球磨机罐体端盖钢瓦螺栓相碰，导致背部创伤、肋骨骨折，因胸腹脏器损伤导致血气胸死亡。</a:t>
            </a:r>
            <a:endParaRPr lang="zh-CN" altLang="en-US" sz="2400" b="1" dirty="0">
              <a:solidFill>
                <a:srgbClr val="0070C0"/>
              </a:solidFill>
            </a:endParaRPr>
          </a:p>
          <a:p>
            <a:pPr>
              <a:buNone/>
            </a:pPr>
            <a:endParaRPr lang="zh-CN" altLang="en-US" sz="2800" dirty="0">
              <a:solidFill>
                <a:srgbClr val="C0000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665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66564"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66565" name="Rectangle 3"/>
          <p:cNvSpPr>
            <a:spLocks noGrp="1"/>
          </p:cNvSpPr>
          <p:nvPr>
            <p:ph type="body" idx="4294967295"/>
          </p:nvPr>
        </p:nvSpPr>
        <p:spPr>
          <a:xfrm>
            <a:off x="1311275" y="1785938"/>
            <a:ext cx="9213850" cy="4572000"/>
          </a:xfrm>
          <a:ln/>
        </p:spPr>
        <p:txBody>
          <a:bodyPr vert="horz" wrap="square" anchor="t" anchorCtr="0"/>
          <a:p>
            <a:pPr>
              <a:buNone/>
            </a:pPr>
            <a:r>
              <a:rPr lang="zh-CN" altLang="en-US" sz="2800" dirty="0"/>
              <a:t>      </a:t>
            </a:r>
            <a:r>
              <a:rPr lang="en-US" altLang="zh-CN" sz="3200" dirty="0">
                <a:solidFill>
                  <a:srgbClr val="C00000"/>
                </a:solidFill>
              </a:rPr>
              <a:t>2</a:t>
            </a:r>
            <a:r>
              <a:rPr lang="zh-CN" altLang="en-US" sz="3200" dirty="0">
                <a:solidFill>
                  <a:srgbClr val="C00000"/>
                </a:solidFill>
              </a:rPr>
              <a:t>、安全生产管理，是电力企业根据自身生产的特点，对生产过程中的人和设备的安全状况进行必要的、经常性的、不断完善和发展创新的管理。</a:t>
            </a:r>
            <a:r>
              <a:rPr lang="zh-CN" altLang="en-US" sz="3200" dirty="0"/>
              <a:t> </a:t>
            </a:r>
            <a:endParaRPr lang="en-US" altLang="zh-CN" sz="3200" dirty="0"/>
          </a:p>
          <a:p>
            <a:pPr>
              <a:buNone/>
            </a:pPr>
            <a:r>
              <a:rPr lang="zh-CN" altLang="en-US" sz="3200" dirty="0">
                <a:solidFill>
                  <a:srgbClr val="C00000"/>
                </a:solidFill>
              </a:rPr>
              <a:t>       所以，要实现电力企业的安全生产，就必须有一整套的安全管理制度、标准、细则、作业指导书等来规范，规范人的行为，规范设备操作流程和程序，以避免人员重大伤亡和电网瓦解事故的发生。</a:t>
            </a:r>
            <a:endParaRPr lang="en-US" altLang="zh-CN" sz="3200" dirty="0">
              <a:solidFill>
                <a:srgbClr val="C00000"/>
              </a:solidFill>
            </a:endParaRPr>
          </a:p>
          <a:p>
            <a:pPr>
              <a:buNone/>
            </a:pPr>
            <a:r>
              <a:rPr lang="zh-CN" altLang="en-US" sz="2800" dirty="0">
                <a:solidFill>
                  <a:srgbClr val="C00000"/>
                </a:solidFill>
              </a:rPr>
              <a:t>      </a:t>
            </a:r>
            <a:endParaRPr lang="zh-CN" altLang="en-US" sz="2800" dirty="0">
              <a:solidFill>
                <a:srgbClr val="C00000"/>
              </a:solidFill>
            </a:endParaRPr>
          </a:p>
          <a:p>
            <a:pPr>
              <a:buNone/>
            </a:pPr>
            <a:endParaRPr lang="en-US" altLang="zh-CN" sz="2800" dirty="0"/>
          </a:p>
          <a:p>
            <a:pPr>
              <a:buNone/>
            </a:pPr>
            <a:br>
              <a:rPr lang="en-US" altLang="zh-CN" sz="2800" dirty="0"/>
            </a:br>
            <a:endParaRPr lang="zh-CN" altLang="en-US" sz="2800"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675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67588"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67589" name="Rectangle 3"/>
          <p:cNvSpPr>
            <a:spLocks noGrp="1"/>
          </p:cNvSpPr>
          <p:nvPr>
            <p:ph type="body" idx="4294967295"/>
          </p:nvPr>
        </p:nvSpPr>
        <p:spPr>
          <a:xfrm>
            <a:off x="1311275" y="1785938"/>
            <a:ext cx="9213850" cy="4572000"/>
          </a:xfrm>
          <a:ln/>
        </p:spPr>
        <p:txBody>
          <a:bodyPr vert="horz" wrap="square" anchor="t" anchorCtr="0"/>
          <a:p>
            <a:pPr>
              <a:buNone/>
            </a:pPr>
            <a:r>
              <a:rPr lang="zh-CN" altLang="en-US" sz="2800" dirty="0"/>
              <a:t>        </a:t>
            </a:r>
            <a:r>
              <a:rPr lang="en-US" altLang="zh-CN" sz="2800" dirty="0">
                <a:solidFill>
                  <a:srgbClr val="C00000"/>
                </a:solidFill>
              </a:rPr>
              <a:t>3</a:t>
            </a:r>
            <a:r>
              <a:rPr lang="zh-CN" altLang="en-US" sz="2800" dirty="0">
                <a:solidFill>
                  <a:srgbClr val="C00000"/>
                </a:solidFill>
              </a:rPr>
              <a:t>、企业千条线、现场一根针。如何规范安全生产管理，推行“七个三”的管理方法：即①抓三个第一负责人（厂长、部门主任及班组长）；②抓执行工作票的三种人（工作票签发人、工作负责人及工作许可人）；③抓三类人员的安全管理（特种设备使用、特殊作业、临时工包括承包工程的人员）；④不做“三种最危险的人”（不遵章守纪的人、不在安全状态的人、不注重学习的人）；⑤树立“三个一”的理念（一念之差、一触即发、一瞬之间）；⑥落实三级安全控制目标（厂总的目标、生产部门及班组安全控制目标）；⑦抓安全生产强调三个做起（从心做起、从严做起、从细做起）</a:t>
            </a:r>
            <a:r>
              <a:rPr lang="zh-CN" altLang="en-US" sz="2800" dirty="0"/>
              <a:t>。</a:t>
            </a:r>
            <a:endParaRPr lang="zh-CN" altLang="en-US" sz="2800"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686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68612"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68613" name="Rectangle 3"/>
          <p:cNvSpPr>
            <a:spLocks noGrp="1"/>
          </p:cNvSpPr>
          <p:nvPr>
            <p:ph type="body" idx="4294967295"/>
          </p:nvPr>
        </p:nvSpPr>
        <p:spPr>
          <a:xfrm>
            <a:off x="1311275" y="1785938"/>
            <a:ext cx="9213850" cy="4572000"/>
          </a:xfrm>
          <a:ln/>
        </p:spPr>
        <p:txBody>
          <a:bodyPr vert="horz" wrap="square" anchor="t" anchorCtr="0"/>
          <a:p>
            <a:pPr>
              <a:buNone/>
            </a:pPr>
            <a:r>
              <a:rPr lang="zh-CN" altLang="en-US" sz="4400" dirty="0"/>
              <a:t>    </a:t>
            </a:r>
            <a:r>
              <a:rPr lang="en-US" altLang="zh-CN" sz="4400" dirty="0">
                <a:solidFill>
                  <a:srgbClr val="C00000"/>
                </a:solidFill>
              </a:rPr>
              <a:t>4</a:t>
            </a:r>
            <a:r>
              <a:rPr lang="zh-CN" altLang="en-US" sz="4400" dirty="0">
                <a:solidFill>
                  <a:srgbClr val="C00000"/>
                </a:solidFill>
              </a:rPr>
              <a:t>、在安全管理上要克服“三高”现象，即：领导干部高高在上，基层员工高枕无忧，规章制度束之高阁；解决安全工作落实不下去，安全管理严不起来问题，真正从管理上实现本质安全。</a:t>
            </a:r>
            <a:endParaRPr lang="zh-CN" altLang="en-US" sz="4400" dirty="0">
              <a:solidFill>
                <a:srgbClr val="C00000"/>
              </a:solidFill>
            </a:endParaRPr>
          </a:p>
          <a:p>
            <a:pPr>
              <a:buNone/>
            </a:pPr>
            <a:endParaRPr lang="en-US" altLang="zh-CN" sz="2800" dirty="0"/>
          </a:p>
          <a:p>
            <a:pPr>
              <a:buNone/>
            </a:pPr>
            <a:br>
              <a:rPr lang="en-US" altLang="zh-CN" sz="2800" dirty="0"/>
            </a:br>
            <a:endParaRPr lang="zh-CN" altLang="en-US" sz="2800"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696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69636"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69637" name="Rectangle 3"/>
          <p:cNvSpPr>
            <a:spLocks noGrp="1"/>
          </p:cNvSpPr>
          <p:nvPr>
            <p:ph type="body" idx="4294967295"/>
          </p:nvPr>
        </p:nvSpPr>
        <p:spPr>
          <a:xfrm>
            <a:off x="1311275" y="1785938"/>
            <a:ext cx="9213850" cy="4572000"/>
          </a:xfrm>
          <a:ln/>
        </p:spPr>
        <p:txBody>
          <a:bodyPr vert="horz" wrap="square" anchor="t" anchorCtr="0"/>
          <a:p>
            <a:pPr>
              <a:buNone/>
            </a:pPr>
            <a:r>
              <a:rPr lang="en-US" altLang="zh-CN" sz="2800" b="1" dirty="0"/>
              <a:t>      </a:t>
            </a:r>
            <a:r>
              <a:rPr lang="zh-CN" altLang="en-US" sz="2400" b="1" dirty="0"/>
              <a:t>七、胡锦涛总书记关于安全生产工作指示精神</a:t>
            </a:r>
            <a:endParaRPr lang="zh-CN" altLang="en-US" sz="2400" dirty="0"/>
          </a:p>
          <a:p>
            <a:pPr>
              <a:buNone/>
            </a:pPr>
            <a:r>
              <a:rPr lang="en-US" altLang="zh-CN" sz="2400" dirty="0"/>
              <a:t>       </a:t>
            </a:r>
            <a:r>
              <a:rPr lang="en-US" altLang="zh-CN" sz="2400" b="1" dirty="0">
                <a:solidFill>
                  <a:srgbClr val="0070C0"/>
                </a:solidFill>
              </a:rPr>
              <a:t>1</a:t>
            </a:r>
            <a:r>
              <a:rPr lang="zh-CN" altLang="en-US" sz="2400" b="1" dirty="0">
                <a:solidFill>
                  <a:srgbClr val="0070C0"/>
                </a:solidFill>
              </a:rPr>
              <a:t>、学习胡锦涛总书记的讲话，强化安全生产管理。</a:t>
            </a:r>
            <a:endParaRPr lang="zh-CN" altLang="en-US" sz="2400" b="1" dirty="0">
              <a:solidFill>
                <a:srgbClr val="0070C0"/>
              </a:solidFill>
            </a:endParaRPr>
          </a:p>
          <a:p>
            <a:pPr>
              <a:buNone/>
            </a:pPr>
            <a:r>
              <a:rPr lang="en-US" altLang="zh-CN" sz="2400" b="1" dirty="0">
                <a:solidFill>
                  <a:srgbClr val="0070C0"/>
                </a:solidFill>
              </a:rPr>
              <a:t>       2006</a:t>
            </a:r>
            <a:r>
              <a:rPr lang="zh-CN" altLang="en-US" sz="2400" b="1" dirty="0">
                <a:solidFill>
                  <a:srgbClr val="0070C0"/>
                </a:solidFill>
              </a:rPr>
              <a:t>年</a:t>
            </a:r>
            <a:r>
              <a:rPr lang="en-US" altLang="zh-CN" sz="2400" b="1" dirty="0">
                <a:solidFill>
                  <a:srgbClr val="0070C0"/>
                </a:solidFill>
              </a:rPr>
              <a:t>3</a:t>
            </a:r>
            <a:r>
              <a:rPr lang="zh-CN" altLang="en-US" sz="2400" b="1" dirty="0">
                <a:solidFill>
                  <a:srgbClr val="0070C0"/>
                </a:solidFill>
              </a:rPr>
              <a:t>月</a:t>
            </a:r>
            <a:r>
              <a:rPr lang="en-US" altLang="zh-CN" sz="2400" b="1" dirty="0">
                <a:solidFill>
                  <a:srgbClr val="0070C0"/>
                </a:solidFill>
              </a:rPr>
              <a:t>18</a:t>
            </a:r>
            <a:r>
              <a:rPr lang="zh-CN" altLang="en-US" sz="2400" b="1" dirty="0">
                <a:solidFill>
                  <a:srgbClr val="0070C0"/>
                </a:solidFill>
              </a:rPr>
              <a:t>日胡锦涛总书记在中央政治局第</a:t>
            </a:r>
            <a:r>
              <a:rPr lang="en-US" altLang="zh-CN" sz="2400" b="1" dirty="0">
                <a:solidFill>
                  <a:srgbClr val="0070C0"/>
                </a:solidFill>
              </a:rPr>
              <a:t>30</a:t>
            </a:r>
            <a:r>
              <a:rPr lang="zh-CN" altLang="en-US" sz="2400" b="1" dirty="0">
                <a:solidFill>
                  <a:srgbClr val="0070C0"/>
                </a:solidFill>
              </a:rPr>
              <a:t>次集体学习时的讲话，是指导安全生产工作的方针性、纲领性文件。这次中共中央政治局集体学习，主题是安全生产。胡锦涛总书记主持学习中强调：“人的生命是最宝贵的。我国是社会主义国家，我们的发展不能以牺牲精神文明为代价，不能以牺牲生态环境为代价，不能以牺牲生命为代价。”</a:t>
            </a:r>
            <a:endParaRPr lang="en-US" altLang="zh-CN" sz="2400" b="1" dirty="0">
              <a:solidFill>
                <a:srgbClr val="0070C0"/>
              </a:solidFill>
            </a:endParaRPr>
          </a:p>
          <a:p>
            <a:pPr>
              <a:buNone/>
            </a:pPr>
            <a:r>
              <a:rPr lang="en-US" altLang="zh-CN" sz="2400" b="1" dirty="0">
                <a:solidFill>
                  <a:srgbClr val="0070C0"/>
                </a:solidFill>
              </a:rPr>
              <a:t>        </a:t>
            </a:r>
            <a:r>
              <a:rPr lang="zh-CN" altLang="en-US" sz="2400" b="1" dirty="0">
                <a:solidFill>
                  <a:srgbClr val="0070C0"/>
                </a:solidFill>
              </a:rPr>
              <a:t>胡锦涛强调：“加强安全生产工作，关键是要落实安全第一、预防为主、综合治理的方针；要做到思想认识上警钟长鸣、制度保证上严密有效、技术支撑上坚强有力、监督检查严格细致、事故处理上严肃认真。”从五个方面对安全生产提出了要求。。</a:t>
            </a:r>
            <a:endParaRPr lang="en-US" altLang="zh-CN" sz="2400" b="1" dirty="0">
              <a:solidFill>
                <a:srgbClr val="0070C0"/>
              </a:solidFill>
            </a:endParaRPr>
          </a:p>
          <a:p>
            <a:pPr>
              <a:buNone/>
            </a:pPr>
            <a:endParaRPr lang="zh-CN" altLang="en-US" sz="2400"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706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70660"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70661" name="Rectangle 3"/>
          <p:cNvSpPr>
            <a:spLocks noGrp="1"/>
          </p:cNvSpPr>
          <p:nvPr>
            <p:ph type="body" idx="4294967295"/>
          </p:nvPr>
        </p:nvSpPr>
        <p:spPr>
          <a:xfrm>
            <a:off x="1524000" y="1714500"/>
            <a:ext cx="8358188" cy="4643438"/>
          </a:xfrm>
          <a:ln/>
        </p:spPr>
        <p:txBody>
          <a:bodyPr vert="horz" wrap="square" anchor="t" anchorCtr="0"/>
          <a:p>
            <a:pPr>
              <a:buNone/>
            </a:pPr>
            <a:r>
              <a:rPr lang="en-US" altLang="zh-CN" sz="2800" b="1" dirty="0"/>
              <a:t>      </a:t>
            </a:r>
            <a:r>
              <a:rPr lang="zh-CN" altLang="en-US" sz="2400" b="1" dirty="0">
                <a:solidFill>
                  <a:srgbClr val="C00000"/>
                </a:solidFill>
              </a:rPr>
              <a:t>胡锦涛总书记强调</a:t>
            </a:r>
            <a:r>
              <a:rPr lang="zh-CN" altLang="en-US" sz="2400" dirty="0">
                <a:solidFill>
                  <a:srgbClr val="C00000"/>
                </a:solidFill>
              </a:rPr>
              <a:t>：“搞好安全生产，领导是关键。各级党委和政府要充分认识加强安全生产工作的长期性、艰巨性、复杂性，加强领导，转变作风，狠抓落实。要坚持把实现安全发展、保障人民财产安全和健康作为关系全局的重大责任，与经济社会发展同步规划、同步部署、同步推进，促进安全上生产与经济社会发展相协调。要经常分析安全生产形势，深入把握安全生产的规律和特点，抓紧解决安全生产的突出矛盾和问题，有针对性地提出加强安全生产工作的政策举措。要搞好舆论宣传和引导，开展各种形式的安全生产活动，动员全党全社会共同关心和支持安全生产工作，形成齐抓共管的最大合力。”</a:t>
            </a:r>
            <a:endParaRPr lang="zh-CN" altLang="en-US" sz="2400" dirty="0">
              <a:solidFill>
                <a:srgbClr val="C00000"/>
              </a:solidFill>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716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71684"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71685" name="Rectangle 3"/>
          <p:cNvSpPr>
            <a:spLocks noGrp="1"/>
          </p:cNvSpPr>
          <p:nvPr>
            <p:ph type="body" idx="4294967295"/>
          </p:nvPr>
        </p:nvSpPr>
        <p:spPr>
          <a:xfrm>
            <a:off x="1311275" y="1643063"/>
            <a:ext cx="9499600" cy="4643437"/>
          </a:xfrm>
          <a:ln/>
        </p:spPr>
        <p:txBody>
          <a:bodyPr vert="horz" wrap="square" anchor="t" anchorCtr="0"/>
          <a:p>
            <a:pPr>
              <a:buNone/>
            </a:pPr>
            <a:r>
              <a:rPr lang="en-US" altLang="zh-CN" sz="2800" b="1" dirty="0"/>
              <a:t> </a:t>
            </a:r>
            <a:r>
              <a:rPr lang="zh-CN" altLang="en-US" sz="2800" b="1" dirty="0"/>
              <a:t>     </a:t>
            </a:r>
            <a:r>
              <a:rPr lang="en-US" altLang="zh-CN" sz="3200" dirty="0">
                <a:solidFill>
                  <a:srgbClr val="002060"/>
                </a:solidFill>
              </a:rPr>
              <a:t>2</a:t>
            </a:r>
            <a:r>
              <a:rPr lang="zh-CN" altLang="en-US" sz="3200" dirty="0">
                <a:solidFill>
                  <a:srgbClr val="002060"/>
                </a:solidFill>
              </a:rPr>
              <a:t>、各级领导要牢固树立“安全第一、唯此为大”的理念，把安全生产摆到突出位置，作为</a:t>
            </a:r>
            <a:r>
              <a:rPr lang="zh-CN" altLang="en-US" sz="3200" b="1" dirty="0">
                <a:solidFill>
                  <a:srgbClr val="002060"/>
                </a:solidFill>
              </a:rPr>
              <a:t>头等大事</a:t>
            </a:r>
            <a:r>
              <a:rPr lang="zh-CN" altLang="en-US" sz="3200" dirty="0">
                <a:solidFill>
                  <a:srgbClr val="002060"/>
                </a:solidFill>
              </a:rPr>
              <a:t>来抓，也就是作为</a:t>
            </a:r>
            <a:r>
              <a:rPr lang="zh-CN" altLang="en-US" sz="3200" b="1" dirty="0">
                <a:solidFill>
                  <a:srgbClr val="002060"/>
                </a:solidFill>
              </a:rPr>
              <a:t>天大的事</a:t>
            </a:r>
            <a:r>
              <a:rPr lang="zh-CN" altLang="en-US" sz="3200" dirty="0">
                <a:solidFill>
                  <a:srgbClr val="002060"/>
                </a:solidFill>
              </a:rPr>
              <a:t>来对待；做到“三亲自”、“四到位”。“三亲自”即对安全工作亲自组织安排，对安全生产亲自组织分析，对重点安反措计划及安全整改措施亲自检查落实；安全工作“四到位”：即思想到位、责任到位、措施到位、检查落实考核奖惩到位，促使安全管理步步到位。</a:t>
            </a:r>
            <a:endParaRPr lang="zh-CN" altLang="en-US" sz="3200" dirty="0">
              <a:solidFill>
                <a:srgbClr val="002060"/>
              </a:solidFill>
            </a:endParaRPr>
          </a:p>
          <a:p>
            <a:pPr>
              <a:buNone/>
            </a:pPr>
            <a:endParaRPr lang="zh-CN" altLang="en-US" sz="2400" dirty="0">
              <a:solidFill>
                <a:srgbClr val="002060"/>
              </a:solidFill>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727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72708"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72709" name="Rectangle 3"/>
          <p:cNvSpPr>
            <a:spLocks noGrp="1"/>
          </p:cNvSpPr>
          <p:nvPr>
            <p:ph type="body" idx="4294967295"/>
          </p:nvPr>
        </p:nvSpPr>
        <p:spPr>
          <a:xfrm>
            <a:off x="1311275" y="1714500"/>
            <a:ext cx="9213850" cy="4643438"/>
          </a:xfrm>
          <a:ln/>
        </p:spPr>
        <p:txBody>
          <a:bodyPr vert="horz" wrap="square" anchor="t" anchorCtr="0"/>
          <a:p>
            <a:pPr>
              <a:buNone/>
            </a:pPr>
            <a:r>
              <a:rPr lang="zh-CN" altLang="en-US" sz="2800" dirty="0">
                <a:solidFill>
                  <a:srgbClr val="C00000"/>
                </a:solidFill>
              </a:rPr>
              <a:t>     </a:t>
            </a:r>
            <a:r>
              <a:rPr lang="en-US" altLang="zh-CN" sz="2800" b="1" dirty="0">
                <a:solidFill>
                  <a:srgbClr val="C00000"/>
                </a:solidFill>
              </a:rPr>
              <a:t>3</a:t>
            </a:r>
            <a:r>
              <a:rPr lang="zh-CN" altLang="en-US" sz="2800" b="1" dirty="0">
                <a:solidFill>
                  <a:srgbClr val="C00000"/>
                </a:solidFill>
              </a:rPr>
              <a:t>、贯彻安全生产工作“两个格局”、“三个不变”、“四个第一”、“五个纳入”。安全工作“两个格局”即：安全生产工作实现分级管理，逐级考核，形成厂、部及班组三级安全生产管理新格局；党政共团齐抓安全，实行全方位抓安全，形成行政抓分管、党委抓党员、工会抓群防、共青团抓岗、安监部抓网，围绕安全生产各司其职、各负其责，形成“人人管安全、个个保安全”及全员保安全的新格局。安全生产工作的“三个不变”，坚持安全生产工作谁主管谁负责不变，坚持安全工作一票否决的地位和作用不变，坚持安全监督工作具有强制性监督检查考核不变。</a:t>
            </a:r>
            <a:endParaRPr lang="zh-CN" altLang="en-US" sz="2800" b="1" dirty="0">
              <a:solidFill>
                <a:srgbClr val="C00000"/>
              </a:solidFill>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737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73732"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73733" name="Rectangle 3"/>
          <p:cNvSpPr>
            <a:spLocks noGrp="1"/>
          </p:cNvSpPr>
          <p:nvPr>
            <p:ph type="body" idx="4294967295"/>
          </p:nvPr>
        </p:nvSpPr>
        <p:spPr>
          <a:xfrm>
            <a:off x="1311275" y="1785938"/>
            <a:ext cx="9213850" cy="4572000"/>
          </a:xfrm>
          <a:ln/>
        </p:spPr>
        <p:txBody>
          <a:bodyPr vert="horz" wrap="square" anchor="t" anchorCtr="0"/>
          <a:p>
            <a:pPr>
              <a:buNone/>
            </a:pPr>
            <a:r>
              <a:rPr lang="en-US" altLang="zh-CN" sz="2800"/>
              <a:t>      </a:t>
            </a:r>
            <a:r>
              <a:rPr lang="zh-CN" altLang="en-US" sz="3200" b="1">
                <a:solidFill>
                  <a:srgbClr val="C00000"/>
                </a:solidFill>
                <a:latin typeface="黑体" panose="02010609060101010101" pitchFamily="1" charset="-122"/>
                <a:ea typeface="黑体" panose="02010609060101010101" pitchFamily="1" charset="-122"/>
              </a:rPr>
              <a:t>安全生产工作坚持“四个第一”</a:t>
            </a:r>
            <a:r>
              <a:rPr lang="zh-CN" altLang="en-US" sz="3200">
                <a:solidFill>
                  <a:srgbClr val="C00000"/>
                </a:solidFill>
                <a:latin typeface="黑体" panose="02010609060101010101" pitchFamily="1" charset="-122"/>
                <a:ea typeface="黑体" panose="02010609060101010101" pitchFamily="1" charset="-122"/>
              </a:rPr>
              <a:t>，各级生产领导的第一责任是安全，生产管理第一任务是安全，经济责任制考核的第一指标是安全，计划、布置、检查、评比、总结工作中的第一个项目是安全。安全生产工作“五个纳入”，把安全生产工作纳入领导议事日程，纳入各项生产工作计划，纳入经济责任制考核，纳入思想政治工作，纳入领导干部及员工的业绩考核条件。</a:t>
            </a:r>
            <a:endParaRPr lang="zh-CN" altLang="en-US" sz="3200">
              <a:solidFill>
                <a:srgbClr val="C00000"/>
              </a:solidFill>
              <a:latin typeface="黑体" panose="02010609060101010101" pitchFamily="1" charset="-122"/>
              <a:ea typeface="黑体" panose="02010609060101010101" pitchFamily="1" charset="-122"/>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747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74756"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74757" name="Rectangle 3"/>
          <p:cNvSpPr>
            <a:spLocks noGrp="1"/>
          </p:cNvSpPr>
          <p:nvPr>
            <p:ph type="body" idx="4294967295"/>
          </p:nvPr>
        </p:nvSpPr>
        <p:spPr>
          <a:xfrm>
            <a:off x="1311275" y="1643063"/>
            <a:ext cx="9213850" cy="4714875"/>
          </a:xfrm>
          <a:ln/>
        </p:spPr>
        <p:txBody>
          <a:bodyPr vert="horz" wrap="square" anchor="t" anchorCtr="0"/>
          <a:p>
            <a:pPr>
              <a:buNone/>
            </a:pPr>
            <a:r>
              <a:rPr lang="zh-CN" altLang="en-US" sz="2800" dirty="0"/>
              <a:t>       </a:t>
            </a:r>
            <a:r>
              <a:rPr lang="en-US" altLang="zh-CN" sz="3200" dirty="0">
                <a:solidFill>
                  <a:srgbClr val="002060"/>
                </a:solidFill>
              </a:rPr>
              <a:t>4</a:t>
            </a:r>
            <a:r>
              <a:rPr lang="zh-CN" altLang="en-US" sz="3200" dirty="0">
                <a:solidFill>
                  <a:srgbClr val="002060"/>
                </a:solidFill>
              </a:rPr>
              <a:t>、完善机制、强化管理、狠抓落实，</a:t>
            </a:r>
            <a:r>
              <a:rPr lang="zh-CN" altLang="en-US" sz="3200" b="1" dirty="0">
                <a:solidFill>
                  <a:srgbClr val="002060"/>
                </a:solidFill>
              </a:rPr>
              <a:t>安全工作必须做到高标准严要求</a:t>
            </a:r>
            <a:r>
              <a:rPr lang="zh-CN" altLang="en-US" sz="3200" dirty="0">
                <a:solidFill>
                  <a:srgbClr val="002060"/>
                </a:solidFill>
              </a:rPr>
              <a:t>。各级领导必须重视安全制度建设，完善安全生产工作四个机制（激励机制、约束机制、监督机制、创新机制）；靠制度规范安全生产，用文化提升安全管理水平，在安全生产工作中，变管结果为管因素，变事后把关为事前预防，变粗放型管理为严细管理，变管事为主为管人为主，通过强化管理在各级生产领导和管理人员中，树立“立足基层、真抓实管、严谨细致、务求实效”的作风。</a:t>
            </a:r>
            <a:endParaRPr lang="zh-CN" altLang="en-US" sz="3200" dirty="0">
              <a:solidFill>
                <a:srgbClr val="002060"/>
              </a:solidFill>
            </a:endParaRPr>
          </a:p>
          <a:p>
            <a:pPr>
              <a:buNone/>
            </a:pPr>
            <a:endParaRPr lang="zh-CN" altLang="en-US" sz="3200" dirty="0">
              <a:solidFill>
                <a:srgbClr val="FF0000"/>
              </a:solidFill>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757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75780"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75781" name="Rectangle 3"/>
          <p:cNvSpPr>
            <a:spLocks noGrp="1"/>
          </p:cNvSpPr>
          <p:nvPr>
            <p:ph type="body" idx="4294967295"/>
          </p:nvPr>
        </p:nvSpPr>
        <p:spPr>
          <a:xfrm>
            <a:off x="1311275" y="1643063"/>
            <a:ext cx="9213850" cy="4714875"/>
          </a:xfrm>
          <a:ln/>
        </p:spPr>
        <p:txBody>
          <a:bodyPr vert="horz" wrap="square" anchor="t" anchorCtr="0"/>
          <a:p>
            <a:pPr>
              <a:buNone/>
            </a:pPr>
            <a:r>
              <a:rPr lang="zh-CN" altLang="en-US" sz="2800" dirty="0">
                <a:solidFill>
                  <a:srgbClr val="002060"/>
                </a:solidFill>
              </a:rPr>
              <a:t>      </a:t>
            </a:r>
            <a:r>
              <a:rPr lang="en-US" altLang="zh-CN" sz="3600" b="1" dirty="0">
                <a:solidFill>
                  <a:srgbClr val="002060"/>
                </a:solidFill>
              </a:rPr>
              <a:t>5</a:t>
            </a:r>
            <a:r>
              <a:rPr lang="zh-CN" altLang="en-US" sz="3600" b="1" dirty="0">
                <a:solidFill>
                  <a:srgbClr val="002060"/>
                </a:solidFill>
              </a:rPr>
              <a:t>、建立健全“四个安全体系”</a:t>
            </a:r>
            <a:r>
              <a:rPr lang="zh-CN" altLang="en-US" sz="3600" dirty="0">
                <a:solidFill>
                  <a:srgbClr val="002060"/>
                </a:solidFill>
              </a:rPr>
              <a:t>。建立以“职业安全健康管理体系”为蓝本的企业内部安全管理体系，建立以落实《安全生产法》为目标的企业紧急状态下的安全管理应急体系，建立以各级行政一把手为核心企业三级网络组成的安全保证体系，建立以安监部为主的三级网络组成的安全监督体系。</a:t>
            </a:r>
            <a:endParaRPr lang="zh-CN" altLang="en-US" sz="3600" dirty="0">
              <a:solidFill>
                <a:srgbClr val="002060"/>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22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229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12293" name="Rectangle 3"/>
          <p:cNvSpPr>
            <a:spLocks noGrp="1"/>
          </p:cNvSpPr>
          <p:nvPr>
            <p:ph type="body" idx="4294967295"/>
          </p:nvPr>
        </p:nvSpPr>
        <p:spPr>
          <a:xfrm>
            <a:off x="1809750" y="1643063"/>
            <a:ext cx="8132763" cy="5214937"/>
          </a:xfrm>
          <a:ln/>
        </p:spPr>
        <p:txBody>
          <a:bodyPr vert="horz" wrap="square" anchor="t" anchorCtr="0"/>
          <a:p>
            <a:pPr>
              <a:buNone/>
            </a:pPr>
            <a:r>
              <a:rPr lang="zh-CN" altLang="en-US" sz="3200" b="1" dirty="0"/>
              <a:t>  </a:t>
            </a:r>
            <a:r>
              <a:rPr lang="en-US" altLang="zh-CN" sz="3200" b="1" dirty="0">
                <a:solidFill>
                  <a:srgbClr val="0070C0"/>
                </a:solidFill>
              </a:rPr>
              <a:t>2</a:t>
            </a:r>
            <a:r>
              <a:rPr lang="zh-CN" altLang="en-US" sz="3200" b="1" dirty="0">
                <a:solidFill>
                  <a:srgbClr val="0070C0"/>
                </a:solidFill>
              </a:rPr>
              <a:t>、</a:t>
            </a:r>
            <a:r>
              <a:rPr lang="en-US" altLang="zh-CN" sz="3200" b="1" dirty="0">
                <a:solidFill>
                  <a:srgbClr val="0070C0"/>
                </a:solidFill>
              </a:rPr>
              <a:t> 2010</a:t>
            </a:r>
            <a:r>
              <a:rPr lang="zh-CN" altLang="en-US" sz="3200" b="1" dirty="0">
                <a:solidFill>
                  <a:srgbClr val="0070C0"/>
                </a:solidFill>
              </a:rPr>
              <a:t>年</a:t>
            </a:r>
            <a:r>
              <a:rPr lang="en-US" altLang="zh-CN" sz="3200" b="1" dirty="0">
                <a:solidFill>
                  <a:srgbClr val="0070C0"/>
                </a:solidFill>
              </a:rPr>
              <a:t>03</a:t>
            </a:r>
            <a:r>
              <a:rPr lang="zh-CN" altLang="en-US" sz="3200" b="1" dirty="0">
                <a:solidFill>
                  <a:srgbClr val="0070C0"/>
                </a:solidFill>
              </a:rPr>
              <a:t>月</a:t>
            </a:r>
            <a:r>
              <a:rPr lang="en-US" altLang="zh-CN" sz="3200" b="1" dirty="0">
                <a:solidFill>
                  <a:srgbClr val="0070C0"/>
                </a:solidFill>
              </a:rPr>
              <a:t>16</a:t>
            </a:r>
            <a:r>
              <a:rPr lang="zh-CN" altLang="en-US" sz="3200" b="1" dirty="0">
                <a:solidFill>
                  <a:srgbClr val="0070C0"/>
                </a:solidFill>
              </a:rPr>
              <a:t>日西北某发电厂更换煤仓防磨衬板着火死亡事故。</a:t>
            </a:r>
            <a:r>
              <a:rPr lang="en-US" altLang="zh-CN" sz="3200" b="1" dirty="0">
                <a:solidFill>
                  <a:srgbClr val="0070C0"/>
                </a:solidFill>
              </a:rPr>
              <a:t>16</a:t>
            </a:r>
            <a:r>
              <a:rPr lang="zh-CN" altLang="en-US" sz="3200" b="1" dirty="0">
                <a:solidFill>
                  <a:srgbClr val="0070C0"/>
                </a:solidFill>
              </a:rPr>
              <a:t>日</a:t>
            </a:r>
            <a:r>
              <a:rPr lang="en-US" altLang="zh-CN" sz="3200" b="1" dirty="0">
                <a:solidFill>
                  <a:srgbClr val="0070C0"/>
                </a:solidFill>
              </a:rPr>
              <a:t>13</a:t>
            </a:r>
            <a:r>
              <a:rPr lang="zh-CN" altLang="en-US" sz="3200" b="1" dirty="0">
                <a:solidFill>
                  <a:srgbClr val="0070C0"/>
                </a:solidFill>
              </a:rPr>
              <a:t>时</a:t>
            </a:r>
            <a:r>
              <a:rPr lang="en-US" altLang="zh-CN" sz="3200" b="1" dirty="0">
                <a:solidFill>
                  <a:srgbClr val="0070C0"/>
                </a:solidFill>
              </a:rPr>
              <a:t>30</a:t>
            </a:r>
            <a:r>
              <a:rPr lang="zh-CN" altLang="en-US" sz="3200" b="1" dirty="0">
                <a:solidFill>
                  <a:srgbClr val="0070C0"/>
                </a:solidFill>
              </a:rPr>
              <a:t>分左右，河南汤阴金华塑料厂</a:t>
            </a:r>
            <a:r>
              <a:rPr lang="en-US" altLang="zh-CN" sz="3200" b="1" dirty="0">
                <a:solidFill>
                  <a:srgbClr val="0070C0"/>
                </a:solidFill>
              </a:rPr>
              <a:t>8</a:t>
            </a:r>
            <a:r>
              <a:rPr lang="zh-CN" altLang="en-US" sz="3200" b="1" dirty="0">
                <a:solidFill>
                  <a:srgbClr val="0070C0"/>
                </a:solidFill>
              </a:rPr>
              <a:t>名员工在更换煤仓防磨衬板时，电焊火渣掉落在施工架板上，导致起火，火势迅速蔓延，仓内</a:t>
            </a:r>
            <a:r>
              <a:rPr lang="en-US" altLang="zh-CN" sz="3200" b="1" dirty="0">
                <a:solidFill>
                  <a:srgbClr val="0070C0"/>
                </a:solidFill>
              </a:rPr>
              <a:t>4</a:t>
            </a:r>
            <a:r>
              <a:rPr lang="zh-CN" altLang="en-US" sz="3200" b="1" dirty="0">
                <a:solidFill>
                  <a:srgbClr val="0070C0"/>
                </a:solidFill>
              </a:rPr>
              <a:t>人未能逃离，仓外</a:t>
            </a:r>
            <a:r>
              <a:rPr lang="en-US" altLang="zh-CN" sz="3200" b="1" dirty="0">
                <a:solidFill>
                  <a:srgbClr val="0070C0"/>
                </a:solidFill>
              </a:rPr>
              <a:t>4</a:t>
            </a:r>
            <a:r>
              <a:rPr lang="zh-CN" altLang="en-US" sz="3200" b="1" dirty="0">
                <a:solidFill>
                  <a:srgbClr val="0070C0"/>
                </a:solidFill>
              </a:rPr>
              <a:t>人用灭火器未能阻止火势，报警后，蒲城县消防人员赶到现场，约一个小时扑灭了大火。经现场搜救，发现仓内</a:t>
            </a:r>
            <a:r>
              <a:rPr lang="en-US" altLang="zh-CN" sz="3200" b="1" dirty="0">
                <a:solidFill>
                  <a:srgbClr val="0070C0"/>
                </a:solidFill>
              </a:rPr>
              <a:t>4</a:t>
            </a:r>
            <a:r>
              <a:rPr lang="zh-CN" altLang="en-US" sz="3200" b="1" dirty="0">
                <a:solidFill>
                  <a:srgbClr val="0070C0"/>
                </a:solidFill>
              </a:rPr>
              <a:t>人已经死亡。</a:t>
            </a:r>
            <a:endParaRPr lang="zh-CN" altLang="en-US" sz="3200" b="1" dirty="0">
              <a:solidFill>
                <a:srgbClr val="0070C0"/>
              </a:solidFill>
            </a:endParaRPr>
          </a:p>
          <a:p>
            <a:pPr>
              <a:buNone/>
            </a:pPr>
            <a:endParaRPr lang="zh-CN" altLang="en-US" sz="2800" dirty="0">
              <a:solidFill>
                <a:srgbClr val="C00000"/>
              </a:solidFill>
            </a:endParaRPr>
          </a:p>
          <a:p>
            <a:pPr>
              <a:buNone/>
            </a:pPr>
            <a:endParaRPr lang="zh-CN" altLang="en-US" sz="2800" dirty="0">
              <a:solidFill>
                <a:srgbClr val="FF000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600" b="1" dirty="0">
              <a:solidFill>
                <a:srgbClr val="C00000"/>
              </a:solidFill>
            </a:endParaRPr>
          </a:p>
          <a:p>
            <a:pPr eaLnBrk="1" hangingPunct="1">
              <a:buNone/>
            </a:pPr>
            <a:endParaRPr lang="zh-CN" altLang="en-US" sz="2600" b="1"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768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76804"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76805" name="Rectangle 3"/>
          <p:cNvSpPr>
            <a:spLocks noGrp="1"/>
          </p:cNvSpPr>
          <p:nvPr>
            <p:ph type="body" idx="4294967295"/>
          </p:nvPr>
        </p:nvSpPr>
        <p:spPr>
          <a:xfrm>
            <a:off x="1311275" y="1643063"/>
            <a:ext cx="9213850" cy="4714875"/>
          </a:xfrm>
          <a:ln/>
        </p:spPr>
        <p:txBody>
          <a:bodyPr vert="horz" wrap="square" anchor="t" anchorCtr="0"/>
          <a:p>
            <a:pPr>
              <a:buNone/>
            </a:pPr>
            <a:r>
              <a:rPr lang="zh-CN" altLang="en-US" sz="2800" b="1" dirty="0">
                <a:solidFill>
                  <a:srgbClr val="C00000"/>
                </a:solidFill>
              </a:rPr>
              <a:t>       </a:t>
            </a:r>
            <a:r>
              <a:rPr lang="en-US" altLang="zh-CN" sz="2800" b="1" dirty="0">
                <a:solidFill>
                  <a:srgbClr val="C00000"/>
                </a:solidFill>
              </a:rPr>
              <a:t>6</a:t>
            </a:r>
            <a:r>
              <a:rPr lang="zh-CN" altLang="en-US" sz="2800" b="1" dirty="0">
                <a:solidFill>
                  <a:srgbClr val="C00000"/>
                </a:solidFill>
              </a:rPr>
              <a:t>、企业内部管理要实行“五道防线”：一是思想防线，也叫基础防线；这主要是解决干部职工对安全工作的认识，牢固树立“安全第一”的思想，这是搞好安全生产的基本保证。二是自我防线，也叫确保防线；要求贯彻本岗位安全生产责任制，在确认、确信、确实安全无危险隐患的情况下开始工作，这是搞好安全生产的关键。三是群众防线，就是建立互查、互帮、互保的群防体系。四是制度防线，首先要建立完善安全管理制度及确保安全生产的措施。五是组织防线，这主要是建立安全工作组织保证体系。</a:t>
            </a:r>
            <a:endParaRPr lang="zh-CN" altLang="en-US" sz="2800" b="1" dirty="0">
              <a:solidFill>
                <a:srgbClr val="C00000"/>
              </a:solidFill>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778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77828"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77829" name="Rectangle 3"/>
          <p:cNvSpPr>
            <a:spLocks noGrp="1"/>
          </p:cNvSpPr>
          <p:nvPr>
            <p:ph type="body" idx="4294967295"/>
          </p:nvPr>
        </p:nvSpPr>
        <p:spPr>
          <a:xfrm>
            <a:off x="1311275" y="1643063"/>
            <a:ext cx="9213850" cy="4714875"/>
          </a:xfrm>
          <a:ln/>
        </p:spPr>
        <p:txBody>
          <a:bodyPr vert="horz" wrap="square" anchor="t" anchorCtr="0"/>
          <a:p>
            <a:pPr>
              <a:buNone/>
            </a:pPr>
            <a:r>
              <a:rPr lang="zh-CN" altLang="en-US" sz="2800" dirty="0">
                <a:solidFill>
                  <a:srgbClr val="002060"/>
                </a:solidFill>
              </a:rPr>
              <a:t>      </a:t>
            </a:r>
            <a:r>
              <a:rPr lang="en-US" altLang="zh-CN" sz="2800" b="1" dirty="0">
                <a:solidFill>
                  <a:srgbClr val="0070C0"/>
                </a:solidFill>
              </a:rPr>
              <a:t>7</a:t>
            </a:r>
            <a:r>
              <a:rPr lang="zh-CN" altLang="en-US" sz="2800" b="1" dirty="0">
                <a:solidFill>
                  <a:srgbClr val="0070C0"/>
                </a:solidFill>
              </a:rPr>
              <a:t>、积极开展风险预控管理工作，建立完善风险动态管理体系。风险预控管理是对以往安全工作和现有安全管理手段的总结、提炼、延伸，是突出预防为主、实施过程控制、改进工作的科学手段。实施风险动态管理的目的是建立健全风险预控机制，整体提高企业安全管理水平。要正确理解安全性评价与风险评估的关系，作为风险预控管理的两个方面，安全性评价侧重对物的不安全性的评估分析与整改，风险评估侧重对人员和管理的不安全性的评估分析与控制，它们互为补充、相辅相成，实现对不同管理对象的风险辨识和预控。</a:t>
            </a:r>
            <a:endParaRPr lang="zh-CN" altLang="en-US" sz="2800" b="1" dirty="0">
              <a:solidFill>
                <a:srgbClr val="0070C0"/>
              </a:solidFill>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788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78852"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78853" name="Rectangle 3"/>
          <p:cNvSpPr>
            <a:spLocks noGrp="1"/>
          </p:cNvSpPr>
          <p:nvPr>
            <p:ph type="body" idx="4294967295"/>
          </p:nvPr>
        </p:nvSpPr>
        <p:spPr>
          <a:xfrm>
            <a:off x="1311275" y="1643063"/>
            <a:ext cx="9213850" cy="4714875"/>
          </a:xfrm>
          <a:ln/>
        </p:spPr>
        <p:txBody>
          <a:bodyPr vert="horz" wrap="square" anchor="t" anchorCtr="0"/>
          <a:p>
            <a:pPr>
              <a:buNone/>
            </a:pPr>
            <a:r>
              <a:rPr lang="en-US" altLang="zh-CN" sz="2800"/>
              <a:t>      </a:t>
            </a:r>
            <a:r>
              <a:rPr lang="zh-CN" altLang="en-US" sz="3600" b="1">
                <a:solidFill>
                  <a:srgbClr val="0070C0"/>
                </a:solidFill>
              </a:rPr>
              <a:t>开展风险评估，从生产环境、物质条件、人员素质、安全管理等方面，查找隐患和薄弱环节，系统分析和评估企业安全风险，采取措施控制各类事故。结合生产实际应用，对企业整体或局部风险度进行定量或定性评估，适当划分风险等级，确定可接受的风险度，并依据风险评估结论，对相关单位发出风险告警，实施风险预控管理，有效降低企业安全风险度。</a:t>
            </a:r>
            <a:endParaRPr lang="zh-CN" altLang="en-US" sz="3600" b="1">
              <a:solidFill>
                <a:srgbClr val="0070C0"/>
              </a:solidFill>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798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79876"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79877" name="Rectangle 3"/>
          <p:cNvSpPr>
            <a:spLocks noGrp="1"/>
          </p:cNvSpPr>
          <p:nvPr>
            <p:ph type="body" idx="4294967295"/>
          </p:nvPr>
        </p:nvSpPr>
        <p:spPr>
          <a:xfrm>
            <a:off x="1311275" y="1571625"/>
            <a:ext cx="9213850" cy="4714875"/>
          </a:xfrm>
          <a:ln/>
        </p:spPr>
        <p:txBody>
          <a:bodyPr vert="horz" wrap="square" anchor="t" anchorCtr="0"/>
          <a:p>
            <a:pPr>
              <a:buNone/>
            </a:pPr>
            <a:r>
              <a:rPr lang="zh-CN" altLang="en-US" sz="2800" dirty="0"/>
              <a:t>       </a:t>
            </a:r>
            <a:r>
              <a:rPr lang="en-US" altLang="zh-CN" sz="3200" b="1" dirty="0">
                <a:solidFill>
                  <a:srgbClr val="C00000"/>
                </a:solidFill>
              </a:rPr>
              <a:t>8</a:t>
            </a:r>
            <a:r>
              <a:rPr lang="zh-CN" altLang="en-US" sz="3200" dirty="0">
                <a:solidFill>
                  <a:srgbClr val="C00000"/>
                </a:solidFill>
              </a:rPr>
              <a:t>、建立安全长效机制形成全面、全员、全方位、全过程、全天候抓安全的氛围。</a:t>
            </a:r>
            <a:r>
              <a:rPr lang="zh-CN" altLang="en-US" sz="3200" b="1" dirty="0">
                <a:solidFill>
                  <a:srgbClr val="C00000"/>
                </a:solidFill>
              </a:rPr>
              <a:t>“五全”</a:t>
            </a:r>
            <a:r>
              <a:rPr lang="zh-CN" altLang="en-US" sz="3200" dirty="0">
                <a:solidFill>
                  <a:srgbClr val="C00000"/>
                </a:solidFill>
              </a:rPr>
              <a:t>安全管理首先是要树立全面的观点。企业要实行有效的安全生产管理，必须在“全面”上下功夫；也就是管理的对象是全面的、管理的范围是全面的、管理所依靠的人员是全面的。做到全员安全管理“不缺位”、全方位安全管理“不空档”、全过程安全管理“不断层”、全天候安全管理“不松紧”；也就是全面控制具有全员、全过程、全方位和全天候控制的特点。</a:t>
            </a:r>
            <a:endParaRPr lang="zh-CN" altLang="en-US" sz="3200" dirty="0">
              <a:solidFill>
                <a:srgbClr val="C00000"/>
              </a:solidFill>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808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80900"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80901"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800" b="1" dirty="0"/>
              <a:t>        </a:t>
            </a:r>
            <a:r>
              <a:rPr lang="zh-CN" altLang="en-US" sz="2800" b="1" dirty="0">
                <a:solidFill>
                  <a:srgbClr val="0070C0"/>
                </a:solidFill>
              </a:rPr>
              <a:t>八、继续学习贯彻实施《安全生产法》，认真落实安全生产责任制，做到分口抓安全、分口把关，逐级控制、层层负责。</a:t>
            </a:r>
            <a:endParaRPr lang="zh-CN" altLang="en-US" sz="2800" b="1" dirty="0">
              <a:solidFill>
                <a:srgbClr val="0070C0"/>
              </a:solidFill>
            </a:endParaRPr>
          </a:p>
          <a:p>
            <a:pPr>
              <a:buNone/>
            </a:pPr>
            <a:r>
              <a:rPr lang="zh-CN" altLang="en-US" sz="2800" b="1" dirty="0">
                <a:solidFill>
                  <a:srgbClr val="0070C0"/>
                </a:solidFill>
              </a:rPr>
              <a:t>      </a:t>
            </a:r>
            <a:r>
              <a:rPr lang="en-US" altLang="zh-CN" sz="2800" b="1" dirty="0">
                <a:solidFill>
                  <a:srgbClr val="0070C0"/>
                </a:solidFill>
              </a:rPr>
              <a:t>1</a:t>
            </a:r>
            <a:r>
              <a:rPr lang="zh-CN" altLang="en-US" sz="2800" b="1" dirty="0">
                <a:solidFill>
                  <a:srgbClr val="0070C0"/>
                </a:solidFill>
              </a:rPr>
              <a:t>、各单位行政正职及班长都是本部门的安全第一责任者，对安全工作全面负责；其他行政副职为所分管工作负全责，并承担安全责任。</a:t>
            </a:r>
            <a:endParaRPr lang="zh-CN" altLang="en-US" sz="2800" b="1" dirty="0">
              <a:solidFill>
                <a:srgbClr val="0070C0"/>
              </a:solidFill>
            </a:endParaRPr>
          </a:p>
          <a:p>
            <a:pPr>
              <a:buNone/>
            </a:pPr>
            <a:r>
              <a:rPr lang="zh-CN" altLang="en-US" sz="2800" b="1" dirty="0">
                <a:solidFill>
                  <a:srgbClr val="0070C0"/>
                </a:solidFill>
              </a:rPr>
              <a:t>       </a:t>
            </a:r>
            <a:r>
              <a:rPr lang="en-US" altLang="zh-CN" sz="2800" b="1" dirty="0">
                <a:solidFill>
                  <a:srgbClr val="0070C0"/>
                </a:solidFill>
              </a:rPr>
              <a:t>2</a:t>
            </a:r>
            <a:r>
              <a:rPr lang="zh-CN" altLang="en-US" sz="2800" b="1" dirty="0">
                <a:solidFill>
                  <a:srgbClr val="0070C0"/>
                </a:solidFill>
              </a:rPr>
              <a:t>、推行年度安全生产目标承包责任制，坚持“分级控制、分口把关”的原则，层层分解，逐级签订责任状，加大执行力，狠抓落实。要将年度安全生产目标逐级分解，落实到二级单位、班组和个人，实行效益挂钩风险共担。</a:t>
            </a:r>
            <a:endParaRPr lang="zh-CN" altLang="en-US" sz="2800" b="1" dirty="0">
              <a:solidFill>
                <a:srgbClr val="0070C0"/>
              </a:solidFill>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8192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81924" name="Rectangle 2"/>
          <p:cNvSpPr>
            <a:spLocks noGrp="1"/>
          </p:cNvSpPr>
          <p:nvPr>
            <p:ph type="title" idx="4294967295"/>
          </p:nvPr>
        </p:nvSpPr>
        <p:spPr>
          <a:ln/>
        </p:spPr>
        <p:txBody>
          <a:bodyPr vert="horz" wrap="square" anchor="b" anchorCtr="0"/>
          <a:p>
            <a:pPr marL="1143000" indent="-1143000"/>
            <a:r>
              <a:rPr lang="zh-CN" altLang="en-US" sz="3600" b="1">
                <a:solidFill>
                  <a:srgbClr val="0070C0"/>
                </a:solidFill>
              </a:rPr>
              <a:t>发电企业搞好安全生产的重要意义</a:t>
            </a:r>
            <a:endParaRPr lang="zh-CN" altLang="en-US" sz="3600">
              <a:solidFill>
                <a:srgbClr val="0070C0"/>
              </a:solidFill>
            </a:endParaRPr>
          </a:p>
        </p:txBody>
      </p:sp>
      <p:sp>
        <p:nvSpPr>
          <p:cNvPr id="81925" name="Rectangle 3"/>
          <p:cNvSpPr>
            <a:spLocks noGrp="1"/>
          </p:cNvSpPr>
          <p:nvPr>
            <p:ph type="body" idx="4294967295"/>
          </p:nvPr>
        </p:nvSpPr>
        <p:spPr>
          <a:xfrm>
            <a:off x="1311275" y="1571625"/>
            <a:ext cx="9213850" cy="4714875"/>
          </a:xfrm>
          <a:ln/>
        </p:spPr>
        <p:txBody>
          <a:bodyPr vert="horz" wrap="square" anchor="t" anchorCtr="0"/>
          <a:p>
            <a:pPr>
              <a:buNone/>
            </a:pPr>
            <a:r>
              <a:rPr lang="zh-CN" altLang="en-US" sz="2800" dirty="0"/>
              <a:t>        </a:t>
            </a:r>
            <a:r>
              <a:rPr lang="zh-CN" altLang="en-US" sz="3200" b="1" dirty="0">
                <a:solidFill>
                  <a:srgbClr val="0070C0"/>
                </a:solidFill>
              </a:rPr>
              <a:t>认真落实《</a:t>
            </a:r>
            <a:r>
              <a:rPr lang="zh-CN" altLang="en-US" sz="3200" b="1" dirty="0">
                <a:solidFill>
                  <a:srgbClr val="0070C0"/>
                </a:solidFill>
              </a:rPr>
              <a:t>安全生产奖惩规定》，加大安全生产的考核力度，使安全生产工作与每个员工的切身利益紧密联系在一起，切实增强各级人员安全生产的压力感和责任感，在全厂形成自上而下的安全责任保证体系。</a:t>
            </a:r>
            <a:endParaRPr lang="zh-CN" altLang="en-US" sz="3200" b="1" dirty="0">
              <a:solidFill>
                <a:srgbClr val="0070C0"/>
              </a:solidFill>
            </a:endParaRPr>
          </a:p>
          <a:p>
            <a:pPr>
              <a:buNone/>
            </a:pPr>
            <a:r>
              <a:rPr lang="zh-CN" altLang="en-US" sz="3200" b="1" dirty="0">
                <a:solidFill>
                  <a:srgbClr val="0070C0"/>
                </a:solidFill>
              </a:rPr>
              <a:t>       </a:t>
            </a:r>
            <a:r>
              <a:rPr lang="en-US" altLang="zh-CN" sz="3200" b="1" dirty="0">
                <a:solidFill>
                  <a:srgbClr val="0070C0"/>
                </a:solidFill>
              </a:rPr>
              <a:t>3</a:t>
            </a:r>
            <a:r>
              <a:rPr lang="zh-CN" altLang="en-US" sz="3200" b="1" dirty="0">
                <a:solidFill>
                  <a:srgbClr val="0070C0"/>
                </a:solidFill>
              </a:rPr>
              <a:t>、落实各级人员安全生产责任制，要从领导做起认真执行安全生产责任制到位标准；并要深入基层调查研究，督促检查、掌握第一手资料，解决安全生产突出问题。解决“严不起来，落实不下去的”不安全状况 。</a:t>
            </a:r>
            <a:endParaRPr lang="zh-CN" altLang="en-US" sz="3200" b="1" dirty="0">
              <a:solidFill>
                <a:srgbClr val="0070C0"/>
              </a:solidFill>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矩形 1"/>
          <p:cNvSpPr/>
          <p:nvPr/>
        </p:nvSpPr>
        <p:spPr>
          <a:xfrm>
            <a:off x="1311275" y="1928813"/>
            <a:ext cx="9642475" cy="2245360"/>
          </a:xfrm>
          <a:prstGeom prst="rect">
            <a:avLst/>
          </a:prstGeom>
          <a:noFill/>
          <a:ln w="9525">
            <a:noFill/>
          </a:ln>
        </p:spPr>
        <p:txBody>
          <a:bodyPr>
            <a:spAutoFit/>
          </a:bodyPr>
          <a:p>
            <a:pPr marL="1143000" indent="-1143000" algn="ctr"/>
            <a:r>
              <a:rPr lang="zh-CN" altLang="en-US" sz="6000" b="1" dirty="0">
                <a:solidFill>
                  <a:srgbClr val="CC0000"/>
                </a:solidFill>
                <a:effectLst>
                  <a:outerShdw blurRad="38100" dist="38100" dir="2700000">
                    <a:srgbClr val="000000"/>
                  </a:outerShdw>
                </a:effectLst>
                <a:latin typeface="Verdana" panose="020B0604030504040204" pitchFamily="2" charset="0"/>
                <a:ea typeface="仿宋_GB2312" charset="-122"/>
              </a:rPr>
              <a:t>第二讲：  </a:t>
            </a:r>
            <a:endParaRPr lang="en-US" altLang="zh-CN" sz="6000" b="1" dirty="0">
              <a:solidFill>
                <a:srgbClr val="CC0000"/>
              </a:solidFill>
              <a:effectLst>
                <a:outerShdw blurRad="38100" dist="38100" dir="2700000">
                  <a:srgbClr val="000000"/>
                </a:outerShdw>
              </a:effectLst>
              <a:latin typeface="Verdana" panose="020B0604030504040204" pitchFamily="2" charset="0"/>
              <a:ea typeface="仿宋_GB2312" charset="-122"/>
            </a:endParaRPr>
          </a:p>
          <a:p>
            <a:pPr marL="1143000" indent="-1143000" algn="ctr"/>
            <a:endParaRPr lang="en-US" altLang="zh-CN" sz="4000" b="1" dirty="0">
              <a:solidFill>
                <a:srgbClr val="0070C0"/>
              </a:solidFill>
              <a:latin typeface="Verdana" panose="020B0604030504040204" pitchFamily="2" charset="0"/>
            </a:endParaRPr>
          </a:p>
          <a:p>
            <a:pPr marL="1143000" indent="-1143000" algn="ctr"/>
            <a:r>
              <a:rPr lang="zh-CN" altLang="en-US" sz="4000" b="1" dirty="0">
                <a:solidFill>
                  <a:srgbClr val="C00000"/>
                </a:solidFill>
                <a:latin typeface="Verdana" panose="020B0604030504040204" pitchFamily="2" charset="0"/>
              </a:rPr>
              <a:t>如何搞好电力生产企业安全规范化管理</a:t>
            </a:r>
            <a:endParaRPr lang="zh-CN" altLang="en-US" sz="4000" dirty="0">
              <a:solidFill>
                <a:srgbClr val="C00000"/>
              </a:solidFill>
              <a:latin typeface="Verdana" panose="020B0604030504040204" pitchFamily="2" charset="0"/>
            </a:endParaRPr>
          </a:p>
        </p:txBody>
      </p:sp>
      <p:sp>
        <p:nvSpPr>
          <p:cNvPr id="82947" name="矩形 2"/>
          <p:cNvSpPr/>
          <p:nvPr/>
        </p:nvSpPr>
        <p:spPr>
          <a:xfrm>
            <a:off x="2238375" y="785813"/>
            <a:ext cx="7786688" cy="706755"/>
          </a:xfrm>
          <a:prstGeom prst="rect">
            <a:avLst/>
          </a:prstGeom>
          <a:noFill/>
          <a:ln w="9525">
            <a:noFill/>
          </a:ln>
        </p:spPr>
        <p:txBody>
          <a:bodyPr>
            <a:spAutoFit/>
          </a:bodyPr>
          <a:p>
            <a:r>
              <a:rPr lang="zh-CN" altLang="en-US" sz="4000" b="1" dirty="0">
                <a:solidFill>
                  <a:srgbClr val="C00000"/>
                </a:solidFill>
                <a:latin typeface="Verdana" panose="020B0604030504040204" pitchFamily="2" charset="0"/>
              </a:rPr>
              <a:t>火力发电厂安全培训教育讲座</a:t>
            </a:r>
            <a:r>
              <a:rPr lang="en-US" altLang="zh-CN" sz="2800" b="1" dirty="0">
                <a:solidFill>
                  <a:srgbClr val="C00000"/>
                </a:solidFill>
                <a:latin typeface="Verdana" panose="020B0604030504040204" pitchFamily="2" charset="0"/>
              </a:rPr>
              <a:t>(</a:t>
            </a:r>
            <a:r>
              <a:rPr lang="zh-CN" altLang="en-US" sz="2800" b="1" dirty="0">
                <a:solidFill>
                  <a:srgbClr val="C00000"/>
                </a:solidFill>
                <a:latin typeface="Verdana" panose="020B0604030504040204" pitchFamily="2" charset="0"/>
              </a:rPr>
              <a:t>一</a:t>
            </a:r>
            <a:r>
              <a:rPr lang="en-US" altLang="zh-CN" sz="2800" b="1" dirty="0">
                <a:solidFill>
                  <a:srgbClr val="C00000"/>
                </a:solidFill>
                <a:latin typeface="Verdana" panose="020B0604030504040204" pitchFamily="2" charset="0"/>
              </a:rPr>
              <a:t>)</a:t>
            </a:r>
            <a:endParaRPr lang="zh-CN" altLang="en-US" sz="2800" dirty="0">
              <a:solidFill>
                <a:srgbClr val="0070C0"/>
              </a:solidFill>
              <a:latin typeface="Verdana" panose="020B0604030504040204" pitchFamily="2" charset="0"/>
            </a:endParaRPr>
          </a:p>
        </p:txBody>
      </p:sp>
      <p:sp>
        <p:nvSpPr>
          <p:cNvPr id="82948" name="Rectangle 3"/>
          <p:cNvSpPr/>
          <p:nvPr/>
        </p:nvSpPr>
        <p:spPr>
          <a:xfrm>
            <a:off x="1524000" y="-184467"/>
            <a:ext cx="2590800" cy="826135"/>
          </a:xfrm>
          <a:prstGeom prst="rect">
            <a:avLst/>
          </a:prstGeom>
          <a:noFill/>
          <a:ln w="9525">
            <a:noFill/>
          </a:ln>
        </p:spPr>
        <p:txBody>
          <a:bodyPr wrap="none" tIns="152352" bIns="152352" anchor="ctr" anchorCtr="0">
            <a:spAutoFit/>
          </a:bodyPr>
          <a:p>
            <a:pPr eaLnBrk="0" hangingPunct="0">
              <a:buChar char="•"/>
            </a:pPr>
            <a:r>
              <a:rPr lang="en-US" altLang="zh-CN" sz="1600" dirty="0">
                <a:latin typeface="黑体" panose="02010609060101010101" pitchFamily="1" charset="-122"/>
              </a:rPr>
              <a:t>5  </a:t>
            </a:r>
            <a:r>
              <a:rPr lang="zh-CN" altLang="en-US" sz="1600" dirty="0">
                <a:latin typeface="黑体" panose="02010609060101010101" pitchFamily="1" charset="-122"/>
              </a:rPr>
              <a:t>核心要求（评分项目）</a:t>
            </a:r>
            <a:endParaRPr lang="zh-CN" altLang="en-US" sz="1600" b="1" dirty="0">
              <a:latin typeface="Verdana" panose="020B0604030504040204" pitchFamily="2" charset="0"/>
            </a:endParaRPr>
          </a:p>
          <a:p>
            <a:pPr eaLnBrk="0" hangingPunct="0"/>
            <a:endParaRPr lang="zh-CN" altLang="en-US" dirty="0">
              <a:latin typeface="Verdana" panose="020B0604030504040204" pitchFamily="2" charset="0"/>
            </a:endParaRPr>
          </a:p>
        </p:txBody>
      </p:sp>
      <p:sp>
        <p:nvSpPr>
          <p:cNvPr id="82949" name="Rectangle 4"/>
          <p:cNvSpPr/>
          <p:nvPr/>
        </p:nvSpPr>
        <p:spPr>
          <a:xfrm>
            <a:off x="1524000" y="-184467"/>
            <a:ext cx="2590800" cy="826135"/>
          </a:xfrm>
          <a:prstGeom prst="rect">
            <a:avLst/>
          </a:prstGeom>
          <a:noFill/>
          <a:ln w="9525">
            <a:noFill/>
          </a:ln>
        </p:spPr>
        <p:txBody>
          <a:bodyPr wrap="none" tIns="152352" bIns="152352" anchor="ctr" anchorCtr="0">
            <a:spAutoFit/>
          </a:bodyPr>
          <a:p>
            <a:pPr eaLnBrk="0" hangingPunct="0">
              <a:buChar char="•"/>
            </a:pPr>
            <a:r>
              <a:rPr lang="en-US" altLang="zh-CN" sz="1600" dirty="0">
                <a:latin typeface="黑体" panose="02010609060101010101" pitchFamily="1" charset="-122"/>
              </a:rPr>
              <a:t>5  </a:t>
            </a:r>
            <a:r>
              <a:rPr lang="zh-CN" altLang="en-US" sz="1600" dirty="0">
                <a:latin typeface="黑体" panose="02010609060101010101" pitchFamily="1" charset="-122"/>
              </a:rPr>
              <a:t>核心要求（评分项目）</a:t>
            </a:r>
            <a:endParaRPr lang="zh-CN" altLang="en-US" sz="1600" b="1" dirty="0">
              <a:latin typeface="Verdana" panose="020B0604030504040204" pitchFamily="2" charset="0"/>
            </a:endParaRPr>
          </a:p>
          <a:p>
            <a:pPr eaLnBrk="0" hangingPunct="0"/>
            <a:endParaRPr lang="zh-CN" altLang="en-US" dirty="0">
              <a:latin typeface="Verdana" panose="020B0604030504040204" pitchFamily="2" charset="0"/>
            </a:endParaRPr>
          </a:p>
        </p:txBody>
      </p:sp>
      <p:sp>
        <p:nvSpPr>
          <p:cNvPr id="82950" name="Rectangle 5"/>
          <p:cNvSpPr/>
          <p:nvPr/>
        </p:nvSpPr>
        <p:spPr>
          <a:xfrm>
            <a:off x="1524000" y="-184467"/>
            <a:ext cx="2590800" cy="826135"/>
          </a:xfrm>
          <a:prstGeom prst="rect">
            <a:avLst/>
          </a:prstGeom>
          <a:noFill/>
          <a:ln w="9525">
            <a:noFill/>
          </a:ln>
        </p:spPr>
        <p:txBody>
          <a:bodyPr wrap="none" tIns="152352" bIns="152352" anchor="ctr" anchorCtr="0">
            <a:spAutoFit/>
          </a:bodyPr>
          <a:p>
            <a:pPr eaLnBrk="0" hangingPunct="0">
              <a:buChar char="•"/>
            </a:pPr>
            <a:r>
              <a:rPr lang="en-US" altLang="zh-CN" sz="1600" dirty="0">
                <a:latin typeface="黑体" panose="02010609060101010101" pitchFamily="1" charset="-122"/>
              </a:rPr>
              <a:t>5  </a:t>
            </a:r>
            <a:r>
              <a:rPr lang="zh-CN" altLang="en-US" sz="1600" dirty="0">
                <a:latin typeface="黑体" panose="02010609060101010101" pitchFamily="1" charset="-122"/>
              </a:rPr>
              <a:t>核心要求（评分项目）</a:t>
            </a:r>
            <a:endParaRPr lang="zh-CN" altLang="en-US" sz="1600" b="1" dirty="0">
              <a:latin typeface="Verdana" panose="020B0604030504040204" pitchFamily="2" charset="0"/>
            </a:endParaRPr>
          </a:p>
          <a:p>
            <a:pPr eaLnBrk="0" hangingPunct="0"/>
            <a:endParaRPr lang="zh-CN" altLang="en-US" dirty="0">
              <a:latin typeface="Verdana" panose="020B0604030504040204" pitchFamily="2" charset="0"/>
            </a:endParaRPr>
          </a:p>
        </p:txBody>
      </p:sp>
      <p:pic>
        <p:nvPicPr>
          <p:cNvPr id="82951" name="Picture 7" descr="D:\Program Files\Microsoft Office\MEDIA\CAGCAT10\j0291984.wmf"/>
          <p:cNvPicPr>
            <a:picLocks noChangeAspect="1"/>
          </p:cNvPicPr>
          <p:nvPr/>
        </p:nvPicPr>
        <p:blipFill>
          <a:blip r:embed="rId1"/>
          <a:stretch>
            <a:fillRect/>
          </a:stretch>
        </p:blipFill>
        <p:spPr>
          <a:xfrm>
            <a:off x="1524000" y="1571625"/>
            <a:ext cx="1808163" cy="1914525"/>
          </a:xfrm>
          <a:prstGeom prst="rect">
            <a:avLst/>
          </a:prstGeom>
          <a:noFill/>
          <a:ln w="9525">
            <a:noFill/>
          </a:ln>
        </p:spPr>
      </p:pic>
      <p:pic>
        <p:nvPicPr>
          <p:cNvPr id="82952" name="Picture 8" descr="D:\Program Files\Microsoft Office\MEDIA\CAGCAT10\j0301252.wmf"/>
          <p:cNvPicPr>
            <a:picLocks noChangeAspect="1"/>
          </p:cNvPicPr>
          <p:nvPr/>
        </p:nvPicPr>
        <p:blipFill>
          <a:blip r:embed="rId2"/>
          <a:stretch>
            <a:fillRect/>
          </a:stretch>
        </p:blipFill>
        <p:spPr>
          <a:xfrm>
            <a:off x="8596313" y="4357688"/>
            <a:ext cx="1830387" cy="1857375"/>
          </a:xfrm>
          <a:prstGeom prst="rect">
            <a:avLst/>
          </a:prstGeom>
          <a:noFill/>
          <a:ln w="9525">
            <a:noFill/>
          </a:ln>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8397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83972" name="Rectangle 2"/>
          <p:cNvSpPr>
            <a:spLocks noGrp="1"/>
          </p:cNvSpPr>
          <p:nvPr>
            <p:ph type="title" idx="4294967295"/>
          </p:nvPr>
        </p:nvSpPr>
        <p:spPr>
          <a:ln/>
        </p:spPr>
        <p:txBody>
          <a:bodyPr vert="horz" wrap="square" anchor="b" anchorCtr="0"/>
          <a:p>
            <a:pPr eaLnBrk="1" hangingPunct="1"/>
            <a:r>
              <a:rPr lang="zh-CN" altLang="en-US" b="1">
                <a:solidFill>
                  <a:srgbClr val="0070C0"/>
                </a:solidFill>
              </a:rPr>
              <a:t>本讲：内容提要</a:t>
            </a:r>
            <a:endParaRPr lang="zh-CN" altLang="en-US" b="1">
              <a:solidFill>
                <a:srgbClr val="0070C0"/>
              </a:solidFill>
            </a:endParaRPr>
          </a:p>
        </p:txBody>
      </p:sp>
      <p:sp>
        <p:nvSpPr>
          <p:cNvPr id="83973" name="Rectangle 3"/>
          <p:cNvSpPr>
            <a:spLocks noGrp="1"/>
          </p:cNvSpPr>
          <p:nvPr>
            <p:ph type="body" idx="4294967295"/>
          </p:nvPr>
        </p:nvSpPr>
        <p:spPr>
          <a:xfrm>
            <a:off x="2024063" y="1643063"/>
            <a:ext cx="8132762" cy="5214937"/>
          </a:xfrm>
          <a:ln/>
        </p:spPr>
        <p:txBody>
          <a:bodyPr vert="horz" wrap="square" anchor="t" anchorCtr="0"/>
          <a:p>
            <a:pPr>
              <a:buNone/>
            </a:pPr>
            <a:r>
              <a:rPr lang="zh-CN" altLang="en-US" sz="3600" b="1">
                <a:solidFill>
                  <a:srgbClr val="0070C0"/>
                </a:solidFill>
              </a:rPr>
              <a:t>一、电力生产企业安全规范化管理原则</a:t>
            </a:r>
            <a:endParaRPr lang="zh-CN" altLang="en-US" sz="3600" b="1">
              <a:solidFill>
                <a:srgbClr val="0070C0"/>
              </a:solidFill>
            </a:endParaRPr>
          </a:p>
          <a:p>
            <a:pPr>
              <a:buNone/>
            </a:pPr>
            <a:r>
              <a:rPr lang="zh-CN" altLang="en-US" sz="3600" b="1">
                <a:solidFill>
                  <a:srgbClr val="0070C0"/>
                </a:solidFill>
              </a:rPr>
              <a:t>二、安全理念与安全认识观</a:t>
            </a:r>
            <a:endParaRPr lang="zh-CN" altLang="en-US" sz="3600" b="1">
              <a:solidFill>
                <a:srgbClr val="0070C0"/>
              </a:solidFill>
            </a:endParaRPr>
          </a:p>
          <a:p>
            <a:pPr>
              <a:buNone/>
            </a:pPr>
            <a:r>
              <a:rPr lang="zh-CN" altLang="en-US" sz="3600" b="1">
                <a:solidFill>
                  <a:srgbClr val="0070C0"/>
                </a:solidFill>
              </a:rPr>
              <a:t>三、安全生产管理的几个环节</a:t>
            </a:r>
            <a:endParaRPr lang="zh-CN" altLang="en-US" sz="3600" b="1">
              <a:solidFill>
                <a:srgbClr val="0070C0"/>
              </a:solidFill>
            </a:endParaRPr>
          </a:p>
          <a:p>
            <a:pPr>
              <a:buNone/>
            </a:pPr>
            <a:r>
              <a:rPr lang="zh-CN" altLang="en-US" sz="3600" b="1">
                <a:solidFill>
                  <a:srgbClr val="0070C0"/>
                </a:solidFill>
              </a:rPr>
              <a:t>四、如何搞好安全生产规范化管理</a:t>
            </a:r>
            <a:endParaRPr lang="zh-CN" altLang="en-US" sz="3600" b="1">
              <a:solidFill>
                <a:srgbClr val="0070C0"/>
              </a:solidFill>
            </a:endParaRPr>
          </a:p>
          <a:p>
            <a:pPr>
              <a:buNone/>
            </a:pPr>
            <a:r>
              <a:rPr lang="zh-CN" altLang="en-US" sz="3600" b="1">
                <a:solidFill>
                  <a:srgbClr val="0070C0"/>
                </a:solidFill>
              </a:rPr>
              <a:t>五、怎样搞好发电企业的安全管理</a:t>
            </a:r>
            <a:endParaRPr lang="zh-CN" altLang="en-US" sz="3600" b="1">
              <a:solidFill>
                <a:srgbClr val="0070C0"/>
              </a:solidFill>
            </a:endParaRPr>
          </a:p>
          <a:p>
            <a:pPr>
              <a:buNone/>
            </a:pPr>
            <a:r>
              <a:rPr lang="zh-CN" altLang="en-US" sz="3600" b="1">
                <a:solidFill>
                  <a:srgbClr val="0070C0"/>
                </a:solidFill>
              </a:rPr>
              <a:t>六、怎样开展发电企业安全性评价</a:t>
            </a:r>
            <a:endParaRPr lang="zh-CN" altLang="en-US" sz="3600" b="1">
              <a:solidFill>
                <a:srgbClr val="0070C0"/>
              </a:solidFill>
            </a:endParaRPr>
          </a:p>
          <a:p>
            <a:pPr eaLnBrk="1" hangingPunct="1">
              <a:buNone/>
            </a:pPr>
            <a:endParaRPr lang="zh-CN" altLang="en-US" sz="2600" b="1">
              <a:solidFill>
                <a:srgbClr val="C00000"/>
              </a:solidFill>
            </a:endParaRPr>
          </a:p>
          <a:p>
            <a:pPr eaLnBrk="1" hangingPunct="1">
              <a:buNone/>
            </a:pPr>
            <a:endParaRPr lang="zh-CN" altLang="en-US" sz="2600" b="1"/>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8499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8499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84997" name="Rectangle 3"/>
          <p:cNvSpPr>
            <a:spLocks noGrp="1"/>
          </p:cNvSpPr>
          <p:nvPr>
            <p:ph type="body" idx="4294967295"/>
          </p:nvPr>
        </p:nvSpPr>
        <p:spPr>
          <a:xfrm>
            <a:off x="1311275" y="1571625"/>
            <a:ext cx="9213850" cy="4714875"/>
          </a:xfrm>
          <a:ln/>
        </p:spPr>
        <p:txBody>
          <a:bodyPr vert="horz" wrap="square" anchor="t" anchorCtr="0"/>
          <a:p>
            <a:pPr>
              <a:buNone/>
            </a:pPr>
            <a:r>
              <a:rPr lang="en-US" altLang="zh-CN" sz="2800" b="1"/>
              <a:t>    </a:t>
            </a:r>
            <a:r>
              <a:rPr lang="zh-CN" altLang="en-US" sz="2800" b="1">
                <a:solidFill>
                  <a:srgbClr val="C00000"/>
                </a:solidFill>
              </a:rPr>
              <a:t>一、电力生产企业安全规范化管理的基本原则</a:t>
            </a:r>
            <a:endParaRPr lang="zh-CN" altLang="en-US" sz="2800">
              <a:solidFill>
                <a:srgbClr val="C00000"/>
              </a:solidFill>
            </a:endParaRPr>
          </a:p>
          <a:p>
            <a:pPr>
              <a:buNone/>
            </a:pPr>
            <a:r>
              <a:rPr lang="zh-CN" altLang="en-US" sz="2800" b="1">
                <a:solidFill>
                  <a:srgbClr val="C00000"/>
                </a:solidFill>
              </a:rPr>
              <a:t>   （一）电力生产安全管理“十大”原则</a:t>
            </a:r>
            <a:endParaRPr lang="zh-CN" altLang="en-US" sz="2800">
              <a:solidFill>
                <a:srgbClr val="C00000"/>
              </a:solidFill>
            </a:endParaRPr>
          </a:p>
          <a:p>
            <a:pPr>
              <a:buNone/>
            </a:pPr>
            <a:r>
              <a:rPr lang="zh-CN" altLang="en-US" sz="2800">
                <a:solidFill>
                  <a:srgbClr val="C00000"/>
                </a:solidFill>
              </a:rPr>
              <a:t>    </a:t>
            </a:r>
            <a:r>
              <a:rPr lang="en-US" altLang="zh-CN" sz="2400" b="1">
                <a:solidFill>
                  <a:srgbClr val="C00000"/>
                </a:solidFill>
              </a:rPr>
              <a:t>①</a:t>
            </a:r>
            <a:r>
              <a:rPr lang="zh-CN" altLang="en-US" sz="2400" b="1">
                <a:solidFill>
                  <a:srgbClr val="C00000"/>
                </a:solidFill>
              </a:rPr>
              <a:t>坚持“管生产必须管安全”和“谁主管谁负责”的原则，这一原则要求企业领导要把安全和生产看成是一个整体，实行安全生产“三同步”和做到“五同时”。</a:t>
            </a:r>
            <a:endParaRPr lang="zh-CN" altLang="en-US" sz="2400" b="1">
              <a:solidFill>
                <a:srgbClr val="C00000"/>
              </a:solidFill>
            </a:endParaRPr>
          </a:p>
          <a:p>
            <a:pPr>
              <a:buNone/>
            </a:pPr>
            <a:r>
              <a:rPr lang="zh-CN" altLang="en-US" sz="2400" b="1">
                <a:solidFill>
                  <a:srgbClr val="C00000"/>
                </a:solidFill>
              </a:rPr>
              <a:t>    </a:t>
            </a:r>
            <a:r>
              <a:rPr lang="en-US" altLang="zh-CN" sz="2400" b="1">
                <a:solidFill>
                  <a:srgbClr val="C00000"/>
                </a:solidFill>
              </a:rPr>
              <a:t>②</a:t>
            </a:r>
            <a:r>
              <a:rPr lang="zh-CN" altLang="en-US" sz="2400" b="1">
                <a:solidFill>
                  <a:srgbClr val="C00000"/>
                </a:solidFill>
              </a:rPr>
              <a:t>全面安全管理的原则，即做到全部、全员、全方位、全过程、全天候“五全”的安全管理。</a:t>
            </a:r>
            <a:endParaRPr lang="zh-CN" altLang="en-US" sz="2400" b="1">
              <a:solidFill>
                <a:srgbClr val="C00000"/>
              </a:solidFill>
            </a:endParaRPr>
          </a:p>
          <a:p>
            <a:pPr>
              <a:buNone/>
            </a:pPr>
            <a:r>
              <a:rPr lang="zh-CN" altLang="en-US" sz="2400" b="1">
                <a:solidFill>
                  <a:srgbClr val="C00000"/>
                </a:solidFill>
              </a:rPr>
              <a:t>    </a:t>
            </a:r>
            <a:r>
              <a:rPr lang="en-US" altLang="zh-CN" sz="2400" b="1">
                <a:solidFill>
                  <a:srgbClr val="C00000"/>
                </a:solidFill>
              </a:rPr>
              <a:t>③</a:t>
            </a:r>
            <a:r>
              <a:rPr lang="zh-CN" altLang="en-US" sz="2400" b="1">
                <a:solidFill>
                  <a:srgbClr val="C00000"/>
                </a:solidFill>
              </a:rPr>
              <a:t>分级管理、逐级负责的管理原则。</a:t>
            </a:r>
            <a:endParaRPr lang="zh-CN" altLang="en-US" sz="2400" b="1">
              <a:solidFill>
                <a:srgbClr val="C00000"/>
              </a:solidFill>
            </a:endParaRPr>
          </a:p>
          <a:p>
            <a:pPr>
              <a:buNone/>
            </a:pPr>
            <a:r>
              <a:rPr lang="zh-CN" altLang="en-US" sz="2400" b="1">
                <a:solidFill>
                  <a:srgbClr val="C00000"/>
                </a:solidFill>
              </a:rPr>
              <a:t>    </a:t>
            </a:r>
            <a:r>
              <a:rPr lang="en-US" altLang="zh-CN" sz="2400" b="1">
                <a:solidFill>
                  <a:srgbClr val="C00000"/>
                </a:solidFill>
              </a:rPr>
              <a:t>④“</a:t>
            </a:r>
            <a:r>
              <a:rPr lang="zh-CN" altLang="en-US" sz="2400" b="1">
                <a:solidFill>
                  <a:srgbClr val="C00000"/>
                </a:solidFill>
              </a:rPr>
              <a:t>安全第一”及安全一票否决的原则，生产管理必须把安全放在首位，摆在突出位置，作为头等大事来抓。对于企业评优、达标升级、业绩评估中，安全生产具有一票否决的原则。</a:t>
            </a:r>
            <a:endParaRPr lang="zh-CN" altLang="en-US" sz="2400" b="1">
              <a:solidFill>
                <a:srgbClr val="C00000"/>
              </a:solidFill>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8601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8602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86021" name="Rectangle 3"/>
          <p:cNvSpPr>
            <a:spLocks noGrp="1"/>
          </p:cNvSpPr>
          <p:nvPr>
            <p:ph type="body" idx="4294967295"/>
          </p:nvPr>
        </p:nvSpPr>
        <p:spPr>
          <a:xfrm>
            <a:off x="1311275" y="1571625"/>
            <a:ext cx="9213850" cy="4714875"/>
          </a:xfrm>
          <a:ln/>
        </p:spPr>
        <p:txBody>
          <a:bodyPr vert="horz" wrap="square" anchor="t" anchorCtr="0"/>
          <a:p>
            <a:pPr>
              <a:buNone/>
            </a:pPr>
            <a:r>
              <a:rPr lang="en-US" altLang="zh-CN" sz="2400">
                <a:solidFill>
                  <a:srgbClr val="C00000"/>
                </a:solidFill>
              </a:rPr>
              <a:t>    </a:t>
            </a:r>
            <a:r>
              <a:rPr lang="en-US" altLang="zh-CN" sz="2400" b="1">
                <a:solidFill>
                  <a:srgbClr val="C00000"/>
                </a:solidFill>
              </a:rPr>
              <a:t>⑤</a:t>
            </a:r>
            <a:r>
              <a:rPr lang="zh-CN" altLang="en-US" sz="2400" b="1">
                <a:solidFill>
                  <a:srgbClr val="C00000"/>
                </a:solidFill>
              </a:rPr>
              <a:t>发生不安全事件要贯彻“四不放过”和“说清楚”的原则，克服过程不清、原因不明、对策不全、措施不力等问题。</a:t>
            </a:r>
            <a:endParaRPr lang="zh-CN" altLang="en-US" sz="2400" b="1">
              <a:solidFill>
                <a:srgbClr val="C00000"/>
              </a:solidFill>
            </a:endParaRPr>
          </a:p>
          <a:p>
            <a:pPr>
              <a:buNone/>
            </a:pPr>
            <a:r>
              <a:rPr lang="zh-CN" altLang="en-US" sz="2400" b="1">
                <a:solidFill>
                  <a:srgbClr val="C00000"/>
                </a:solidFill>
              </a:rPr>
              <a:t>    </a:t>
            </a:r>
            <a:r>
              <a:rPr lang="en-US" altLang="zh-CN" sz="2400" b="1">
                <a:solidFill>
                  <a:srgbClr val="C00000"/>
                </a:solidFill>
              </a:rPr>
              <a:t>⑥</a:t>
            </a:r>
            <a:r>
              <a:rPr lang="zh-CN" altLang="en-US" sz="2400" b="1">
                <a:solidFill>
                  <a:srgbClr val="C00000"/>
                </a:solidFill>
              </a:rPr>
              <a:t>发电企业在生产中要认真贯彻落实“四保”原则。即：坚持保人身、保设备、保电网、保不污染环境的“四保”原则。</a:t>
            </a:r>
            <a:endParaRPr lang="zh-CN" altLang="en-US" sz="2400" b="1">
              <a:solidFill>
                <a:srgbClr val="C00000"/>
              </a:solidFill>
            </a:endParaRPr>
          </a:p>
          <a:p>
            <a:pPr>
              <a:buNone/>
            </a:pPr>
            <a:r>
              <a:rPr lang="zh-CN" altLang="en-US" sz="2400" b="1">
                <a:solidFill>
                  <a:srgbClr val="C00000"/>
                </a:solidFill>
              </a:rPr>
              <a:t>    </a:t>
            </a:r>
            <a:r>
              <a:rPr lang="en-US" altLang="zh-CN" sz="2400" b="1">
                <a:solidFill>
                  <a:srgbClr val="C00000"/>
                </a:solidFill>
              </a:rPr>
              <a:t>⑦</a:t>
            </a:r>
            <a:r>
              <a:rPr lang="zh-CN" altLang="en-US" sz="2400" b="1">
                <a:solidFill>
                  <a:srgbClr val="C00000"/>
                </a:solidFill>
              </a:rPr>
              <a:t>坚持“谁主管，谁负责；谁组织，谁负责；谁在岗，谁负责”；谁检查，谁负责；谁实施，谁负责；安全生产人人有责”的原则。</a:t>
            </a:r>
            <a:endParaRPr lang="zh-CN" altLang="en-US" sz="2400" b="1">
              <a:solidFill>
                <a:srgbClr val="C00000"/>
              </a:solidFill>
            </a:endParaRPr>
          </a:p>
          <a:p>
            <a:pPr>
              <a:buNone/>
            </a:pPr>
            <a:r>
              <a:rPr lang="zh-CN" altLang="en-US" sz="2400" b="1">
                <a:solidFill>
                  <a:srgbClr val="C00000"/>
                </a:solidFill>
              </a:rPr>
              <a:t>     </a:t>
            </a:r>
            <a:r>
              <a:rPr lang="en-US" altLang="zh-CN" sz="2400" b="1">
                <a:solidFill>
                  <a:srgbClr val="C00000"/>
                </a:solidFill>
              </a:rPr>
              <a:t>⑧“</a:t>
            </a:r>
            <a:r>
              <a:rPr lang="zh-CN" altLang="en-US" sz="2400" b="1">
                <a:solidFill>
                  <a:srgbClr val="C00000"/>
                </a:solidFill>
              </a:rPr>
              <a:t>以人为本、本质安全”及“四不伤害”的安全管理原则。以人为本的原则。人是生产力的首要因素，以人为本首先要以人的生命和健康为本，要把人的因素放在首位，尊重人权，珍爱生命。企业应为职工创造安全舒适的生产环境和保障劳动安全的工作条件，千方百计地保护员工的生命安全和身体健康。</a:t>
            </a:r>
            <a:endParaRPr lang="zh-CN" altLang="en-US" sz="2400" b="1">
              <a:solidFill>
                <a:srgbClr val="C00000"/>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33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331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13317" name="Rectangle 3"/>
          <p:cNvSpPr>
            <a:spLocks noGrp="1"/>
          </p:cNvSpPr>
          <p:nvPr>
            <p:ph type="body" idx="4294967295"/>
          </p:nvPr>
        </p:nvSpPr>
        <p:spPr>
          <a:xfrm>
            <a:off x="1524000" y="1785938"/>
            <a:ext cx="8858250" cy="5072062"/>
          </a:xfrm>
          <a:ln/>
        </p:spPr>
        <p:txBody>
          <a:bodyPr vert="horz" wrap="square" anchor="t" anchorCtr="0"/>
          <a:p>
            <a:pPr>
              <a:buNone/>
            </a:pPr>
            <a:r>
              <a:rPr lang="zh-CN" altLang="en-US" sz="3200" b="1" dirty="0"/>
              <a:t>  </a:t>
            </a:r>
            <a:r>
              <a:rPr lang="en-US" altLang="zh-CN" sz="2800" b="1" dirty="0">
                <a:solidFill>
                  <a:srgbClr val="0070C0"/>
                </a:solidFill>
              </a:rPr>
              <a:t>3</a:t>
            </a:r>
            <a:r>
              <a:rPr lang="zh-CN" altLang="en-US" sz="2800" b="1" dirty="0">
                <a:solidFill>
                  <a:srgbClr val="0070C0"/>
                </a:solidFill>
              </a:rPr>
              <a:t>、</a:t>
            </a:r>
            <a:r>
              <a:rPr lang="en-US" altLang="zh-CN" sz="2800" b="1" dirty="0">
                <a:solidFill>
                  <a:srgbClr val="0070C0"/>
                </a:solidFill>
              </a:rPr>
              <a:t>2010</a:t>
            </a:r>
            <a:r>
              <a:rPr lang="zh-CN" altLang="en-US" sz="2800" b="1" dirty="0">
                <a:solidFill>
                  <a:srgbClr val="0070C0"/>
                </a:solidFill>
              </a:rPr>
              <a:t>年</a:t>
            </a:r>
            <a:r>
              <a:rPr lang="en-US" altLang="zh-CN" sz="2800" b="1" dirty="0">
                <a:solidFill>
                  <a:srgbClr val="0070C0"/>
                </a:solidFill>
              </a:rPr>
              <a:t>03</a:t>
            </a:r>
            <a:r>
              <a:rPr lang="zh-CN" altLang="en-US" sz="2800" b="1" dirty="0">
                <a:solidFill>
                  <a:srgbClr val="0070C0"/>
                </a:solidFill>
              </a:rPr>
              <a:t>月</a:t>
            </a:r>
            <a:r>
              <a:rPr lang="en-US" altLang="zh-CN" sz="2800" b="1" dirty="0">
                <a:solidFill>
                  <a:srgbClr val="0070C0"/>
                </a:solidFill>
              </a:rPr>
              <a:t>17</a:t>
            </a:r>
            <a:r>
              <a:rPr lang="zh-CN" altLang="en-US" sz="2800" b="1" dirty="0">
                <a:solidFill>
                  <a:srgbClr val="0070C0"/>
                </a:solidFill>
              </a:rPr>
              <a:t>日南方某某电厂燃料系统工程发生高空坠落死亡事故。浙江某某公司承建的电厂燃料系统工程，施工人员在</a:t>
            </a:r>
            <a:r>
              <a:rPr lang="en-US" altLang="zh-CN" sz="2800" b="1" dirty="0">
                <a:solidFill>
                  <a:srgbClr val="0070C0"/>
                </a:solidFill>
              </a:rPr>
              <a:t>28.7</a:t>
            </a:r>
            <a:r>
              <a:rPr lang="zh-CN" altLang="en-US" sz="2800" b="1" dirty="0">
                <a:solidFill>
                  <a:srgbClr val="0070C0"/>
                </a:solidFill>
              </a:rPr>
              <a:t>米层煤仓进行煤斗组装作业，搭设的作业平台，未按照设计搭设、未经验收。</a:t>
            </a:r>
            <a:r>
              <a:rPr lang="en-US" altLang="zh-CN" sz="2800" b="1" dirty="0">
                <a:solidFill>
                  <a:srgbClr val="0070C0"/>
                </a:solidFill>
              </a:rPr>
              <a:t>17</a:t>
            </a:r>
            <a:r>
              <a:rPr lang="zh-CN" altLang="en-US" sz="2800" b="1" dirty="0">
                <a:solidFill>
                  <a:srgbClr val="0070C0"/>
                </a:solidFill>
              </a:rPr>
              <a:t>日</a:t>
            </a:r>
            <a:r>
              <a:rPr lang="en-US" altLang="zh-CN" sz="2800" b="1" dirty="0">
                <a:solidFill>
                  <a:srgbClr val="0070C0"/>
                </a:solidFill>
              </a:rPr>
              <a:t>12</a:t>
            </a:r>
            <a:r>
              <a:rPr lang="zh-CN" altLang="en-US" sz="2800" b="1" dirty="0">
                <a:solidFill>
                  <a:srgbClr val="0070C0"/>
                </a:solidFill>
              </a:rPr>
              <a:t>时</a:t>
            </a:r>
            <a:r>
              <a:rPr lang="en-US" altLang="zh-CN" sz="2800" b="1" dirty="0">
                <a:solidFill>
                  <a:srgbClr val="0070C0"/>
                </a:solidFill>
              </a:rPr>
              <a:t>30</a:t>
            </a:r>
            <a:r>
              <a:rPr lang="zh-CN" altLang="en-US" sz="2800" b="1" dirty="0">
                <a:solidFill>
                  <a:srgbClr val="0070C0"/>
                </a:solidFill>
              </a:rPr>
              <a:t>分开始，施工人员陆续将</a:t>
            </a:r>
            <a:r>
              <a:rPr lang="en-US" altLang="zh-CN" sz="2800" b="1" dirty="0">
                <a:solidFill>
                  <a:srgbClr val="0070C0"/>
                </a:solidFill>
              </a:rPr>
              <a:t>30</a:t>
            </a:r>
            <a:r>
              <a:rPr lang="zh-CN" altLang="en-US" sz="2800" b="1" dirty="0">
                <a:solidFill>
                  <a:srgbClr val="0070C0"/>
                </a:solidFill>
              </a:rPr>
              <a:t>多块钢板放置在平台上，总重量超过</a:t>
            </a:r>
            <a:r>
              <a:rPr lang="en-US" altLang="zh-CN" sz="2800" b="1" dirty="0">
                <a:solidFill>
                  <a:srgbClr val="0070C0"/>
                </a:solidFill>
              </a:rPr>
              <a:t>40</a:t>
            </a:r>
            <a:r>
              <a:rPr lang="zh-CN" altLang="en-US" sz="2800" b="1" dirty="0">
                <a:solidFill>
                  <a:srgbClr val="0070C0"/>
                </a:solidFill>
              </a:rPr>
              <a:t>吨。</a:t>
            </a:r>
            <a:r>
              <a:rPr lang="en-US" altLang="zh-CN" sz="2800" b="1" dirty="0">
                <a:solidFill>
                  <a:srgbClr val="0070C0"/>
                </a:solidFill>
              </a:rPr>
              <a:t>13</a:t>
            </a:r>
            <a:r>
              <a:rPr lang="zh-CN" altLang="en-US" sz="2800" b="1" dirty="0">
                <a:solidFill>
                  <a:srgbClr val="0070C0"/>
                </a:solidFill>
              </a:rPr>
              <a:t>时</a:t>
            </a:r>
            <a:r>
              <a:rPr lang="en-US" altLang="zh-CN" sz="2800" b="1" dirty="0">
                <a:solidFill>
                  <a:srgbClr val="0070C0"/>
                </a:solidFill>
              </a:rPr>
              <a:t>45</a:t>
            </a:r>
            <a:r>
              <a:rPr lang="zh-CN" altLang="en-US" sz="2800" b="1" dirty="0">
                <a:solidFill>
                  <a:srgbClr val="0070C0"/>
                </a:solidFill>
              </a:rPr>
              <a:t>分平台坍塌，平台上的</a:t>
            </a:r>
            <a:r>
              <a:rPr lang="en-US" altLang="zh-CN" sz="2800" b="1" dirty="0">
                <a:solidFill>
                  <a:srgbClr val="0070C0"/>
                </a:solidFill>
              </a:rPr>
              <a:t>8</a:t>
            </a:r>
            <a:r>
              <a:rPr lang="zh-CN" altLang="en-US" sz="2800" b="1" dirty="0">
                <a:solidFill>
                  <a:srgbClr val="0070C0"/>
                </a:solidFill>
              </a:rPr>
              <a:t>名施工人员及卷钢板、工字钢一起坠落至</a:t>
            </a:r>
            <a:r>
              <a:rPr lang="en-US" altLang="zh-CN" sz="2800" b="1" dirty="0">
                <a:solidFill>
                  <a:srgbClr val="0070C0"/>
                </a:solidFill>
              </a:rPr>
              <a:t>17</a:t>
            </a:r>
            <a:r>
              <a:rPr lang="zh-CN" altLang="en-US" sz="2800" b="1" dirty="0">
                <a:solidFill>
                  <a:srgbClr val="0070C0"/>
                </a:solidFill>
              </a:rPr>
              <a:t>米层，造成正在作业的浙江二建公司</a:t>
            </a:r>
            <a:r>
              <a:rPr lang="en-US" altLang="zh-CN" sz="2800" b="1" dirty="0">
                <a:solidFill>
                  <a:srgbClr val="0070C0"/>
                </a:solidFill>
              </a:rPr>
              <a:t>8</a:t>
            </a:r>
            <a:r>
              <a:rPr lang="zh-CN" altLang="en-US" sz="2800" b="1" dirty="0">
                <a:solidFill>
                  <a:srgbClr val="0070C0"/>
                </a:solidFill>
              </a:rPr>
              <a:t>名施工人员，</a:t>
            </a:r>
            <a:r>
              <a:rPr lang="en-US" altLang="zh-CN" sz="2800" b="1" dirty="0">
                <a:solidFill>
                  <a:srgbClr val="0070C0"/>
                </a:solidFill>
              </a:rPr>
              <a:t>4</a:t>
            </a:r>
            <a:r>
              <a:rPr lang="zh-CN" altLang="en-US" sz="2800" b="1" dirty="0">
                <a:solidFill>
                  <a:srgbClr val="0070C0"/>
                </a:solidFill>
              </a:rPr>
              <a:t>人当场死亡，</a:t>
            </a:r>
            <a:r>
              <a:rPr lang="en-US" altLang="zh-CN" sz="2800" b="1" dirty="0">
                <a:solidFill>
                  <a:srgbClr val="0070C0"/>
                </a:solidFill>
              </a:rPr>
              <a:t>2</a:t>
            </a:r>
            <a:r>
              <a:rPr lang="zh-CN" altLang="en-US" sz="2800" b="1" dirty="0">
                <a:solidFill>
                  <a:srgbClr val="0070C0"/>
                </a:solidFill>
              </a:rPr>
              <a:t>人送往医院救治途中死亡，</a:t>
            </a:r>
            <a:r>
              <a:rPr lang="en-US" altLang="zh-CN" sz="2800" b="1" dirty="0">
                <a:solidFill>
                  <a:srgbClr val="0070C0"/>
                </a:solidFill>
              </a:rPr>
              <a:t>2</a:t>
            </a:r>
            <a:r>
              <a:rPr lang="zh-CN" altLang="en-US" sz="2800" b="1" dirty="0">
                <a:solidFill>
                  <a:srgbClr val="0070C0"/>
                </a:solidFill>
              </a:rPr>
              <a:t>人重伤”。</a:t>
            </a:r>
            <a:endParaRPr lang="zh-CN" altLang="en-US" sz="2800" b="1" dirty="0">
              <a:solidFill>
                <a:srgbClr val="0070C0"/>
              </a:solidFill>
            </a:endParaRPr>
          </a:p>
          <a:p>
            <a:pPr>
              <a:buNone/>
            </a:pPr>
            <a:endParaRPr lang="zh-CN" altLang="en-US" sz="2800" b="1" dirty="0">
              <a:solidFill>
                <a:srgbClr val="FF0000"/>
              </a:solidFill>
            </a:endParaRPr>
          </a:p>
          <a:p>
            <a:pPr eaLnBrk="1" hangingPunct="1">
              <a:buNone/>
            </a:pPr>
            <a:endParaRPr lang="zh-CN" altLang="en-US" sz="2800" b="1" dirty="0">
              <a:solidFill>
                <a:srgbClr val="C00000"/>
              </a:solidFill>
            </a:endParaRPr>
          </a:p>
          <a:p>
            <a:pPr eaLnBrk="1" hangingPunct="1">
              <a:buNone/>
            </a:pPr>
            <a:endParaRPr lang="zh-CN" altLang="en-US" sz="2800" b="1" dirty="0">
              <a:solidFill>
                <a:srgbClr val="C00000"/>
              </a:solidFill>
            </a:endParaRPr>
          </a:p>
          <a:p>
            <a:pPr eaLnBrk="1" hangingPunct="1">
              <a:buNone/>
            </a:pPr>
            <a:endParaRPr lang="zh-CN" altLang="en-US" sz="2600" b="1" dirty="0"/>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8704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8704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87045" name="Rectangle 3"/>
          <p:cNvSpPr>
            <a:spLocks noGrp="1"/>
          </p:cNvSpPr>
          <p:nvPr>
            <p:ph type="body" idx="4294967295"/>
          </p:nvPr>
        </p:nvSpPr>
        <p:spPr>
          <a:xfrm>
            <a:off x="1311275" y="1571625"/>
            <a:ext cx="9213850" cy="4714875"/>
          </a:xfrm>
          <a:ln/>
        </p:spPr>
        <p:txBody>
          <a:bodyPr vert="horz" wrap="square" anchor="t" anchorCtr="0"/>
          <a:p>
            <a:pPr>
              <a:buNone/>
            </a:pPr>
            <a:r>
              <a:rPr lang="en-US" altLang="zh-CN" sz="2400"/>
              <a:t>      </a:t>
            </a:r>
            <a:r>
              <a:rPr lang="en-US" altLang="zh-CN" sz="2800" b="1">
                <a:solidFill>
                  <a:srgbClr val="C00000"/>
                </a:solidFill>
              </a:rPr>
              <a:t>⑨ “</a:t>
            </a:r>
            <a:r>
              <a:rPr lang="zh-CN" altLang="en-US" sz="2800" b="1">
                <a:solidFill>
                  <a:srgbClr val="C00000"/>
                </a:solidFill>
              </a:rPr>
              <a:t>四个凡事”的原则。即：凡事有人负责、凡事有章可循、凡事有据可查、凡事有人监督。凡事有人负责就是工作要落实到人，明确安全责任；凡事有章可循就是工作要有计划和措施，按规程制度办事；凡事有据可查就是工作要有记载，做好总结和存档工作；凡事有人监督就是工作要有检查评价和考核。</a:t>
            </a:r>
            <a:endParaRPr lang="zh-CN" altLang="en-US" sz="2800" b="1">
              <a:solidFill>
                <a:srgbClr val="C00000"/>
              </a:solidFill>
            </a:endParaRPr>
          </a:p>
          <a:p>
            <a:pPr>
              <a:buNone/>
            </a:pPr>
            <a:r>
              <a:rPr lang="zh-CN" altLang="en-US" sz="2800" b="1">
                <a:solidFill>
                  <a:srgbClr val="C00000"/>
                </a:solidFill>
              </a:rPr>
              <a:t>      </a:t>
            </a:r>
            <a:r>
              <a:rPr lang="en-US" altLang="zh-CN" sz="2800" b="1">
                <a:solidFill>
                  <a:srgbClr val="C00000"/>
                </a:solidFill>
              </a:rPr>
              <a:t>⑩</a:t>
            </a:r>
            <a:r>
              <a:rPr lang="zh-CN" altLang="en-US" sz="2800" b="1">
                <a:solidFill>
                  <a:srgbClr val="C00000"/>
                </a:solidFill>
              </a:rPr>
              <a:t>外包工程及临时用工（包括外聘人员、雇佣工、劳务工管理）坚持“谁发包，谁负责；谁准入，谁负责；为谁服务、谁负责原则；”克服以“包”代管、以“罚”代管的错误倾向。</a:t>
            </a:r>
            <a:endParaRPr lang="zh-CN" altLang="en-US" sz="2800" b="1">
              <a:solidFill>
                <a:srgbClr val="C00000"/>
              </a:solidFill>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8806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8806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88069" name="Rectangle 3"/>
          <p:cNvSpPr>
            <a:spLocks noGrp="1"/>
          </p:cNvSpPr>
          <p:nvPr>
            <p:ph type="body" idx="4294967295"/>
          </p:nvPr>
        </p:nvSpPr>
        <p:spPr>
          <a:xfrm>
            <a:off x="1311275" y="1571625"/>
            <a:ext cx="9213850" cy="4714875"/>
          </a:xfrm>
          <a:ln/>
        </p:spPr>
        <p:txBody>
          <a:bodyPr vert="horz" wrap="square" anchor="t" anchorCtr="0"/>
          <a:p>
            <a:pPr>
              <a:buNone/>
            </a:pPr>
            <a:r>
              <a:rPr lang="zh-CN" altLang="en-US" sz="2400" b="1" dirty="0">
                <a:solidFill>
                  <a:srgbClr val="0070C0"/>
                </a:solidFill>
              </a:rPr>
              <a:t>    </a:t>
            </a:r>
            <a:r>
              <a:rPr lang="zh-CN" altLang="en-US" sz="3200" b="1" dirty="0">
                <a:solidFill>
                  <a:srgbClr val="0070C0"/>
                </a:solidFill>
              </a:rPr>
              <a:t>（二）严格贯彻“三个始终”“四个坚持”，强化安全管理原则</a:t>
            </a:r>
            <a:endParaRPr lang="zh-CN" altLang="en-US" sz="3200" b="1" dirty="0">
              <a:solidFill>
                <a:srgbClr val="0070C0"/>
              </a:solidFill>
            </a:endParaRPr>
          </a:p>
          <a:p>
            <a:pPr>
              <a:buNone/>
            </a:pPr>
            <a:r>
              <a:rPr lang="zh-CN" altLang="en-US" sz="3200" b="1" dirty="0">
                <a:solidFill>
                  <a:srgbClr val="0070C0"/>
                </a:solidFill>
              </a:rPr>
              <a:t>     </a:t>
            </a:r>
            <a:r>
              <a:rPr lang="en-US" altLang="zh-CN" sz="3200" b="1" dirty="0">
                <a:solidFill>
                  <a:srgbClr val="0070C0"/>
                </a:solidFill>
              </a:rPr>
              <a:t>1</a:t>
            </a:r>
            <a:r>
              <a:rPr lang="zh-CN" altLang="en-US" sz="3200" b="1" dirty="0">
                <a:solidFill>
                  <a:srgbClr val="0070C0"/>
                </a:solidFill>
              </a:rPr>
              <a:t>、要强化安全管理原则，必须做到“三个始终”。即安全生产的警钟要始终常鸣，巩固安全生产基础的弦要始终绷紧，加强安全生产作为重中之重的要求要始终牢记。</a:t>
            </a:r>
            <a:endParaRPr lang="en-US" altLang="zh-CN" sz="3200" b="1" dirty="0">
              <a:solidFill>
                <a:srgbClr val="0070C0"/>
              </a:solidFill>
            </a:endParaRPr>
          </a:p>
          <a:p>
            <a:pPr>
              <a:buNone/>
            </a:pPr>
            <a:r>
              <a:rPr lang="zh-CN" altLang="en-US" sz="3200" b="1" dirty="0">
                <a:solidFill>
                  <a:srgbClr val="0070C0"/>
                </a:solidFill>
              </a:rPr>
              <a:t>     </a:t>
            </a:r>
            <a:r>
              <a:rPr lang="en-US" altLang="zh-CN" sz="3200" b="1" dirty="0">
                <a:solidFill>
                  <a:srgbClr val="0070C0"/>
                </a:solidFill>
              </a:rPr>
              <a:t>2</a:t>
            </a:r>
            <a:r>
              <a:rPr lang="zh-CN" altLang="en-US" sz="3200" b="1" dirty="0">
                <a:solidFill>
                  <a:srgbClr val="0070C0"/>
                </a:solidFill>
              </a:rPr>
              <a:t>、强化安全管理必须从落实责任制抓起，从员工安全教育和技术培训、规范化管理、标准化作业、严格安全奖惩和加强现场监督几方面进行安全控制。</a:t>
            </a:r>
            <a:endParaRPr lang="zh-CN" altLang="en-US" sz="3200" b="1" dirty="0">
              <a:solidFill>
                <a:srgbClr val="0070C0"/>
              </a:solidFill>
            </a:endParaRPr>
          </a:p>
          <a:p>
            <a:endParaRPr lang="zh-CN" altLang="en-US" sz="2400" b="1" dirty="0">
              <a:solidFill>
                <a:srgbClr val="0070C0"/>
              </a:solidFill>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8909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8909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89093" name="Rectangle 3"/>
          <p:cNvSpPr>
            <a:spLocks noGrp="1"/>
          </p:cNvSpPr>
          <p:nvPr>
            <p:ph type="body" idx="4294967295"/>
          </p:nvPr>
        </p:nvSpPr>
        <p:spPr>
          <a:xfrm>
            <a:off x="1311275" y="1571625"/>
            <a:ext cx="9213850" cy="4714875"/>
          </a:xfrm>
          <a:ln/>
        </p:spPr>
        <p:txBody>
          <a:bodyPr vert="horz" wrap="square" anchor="t" anchorCtr="0"/>
          <a:p>
            <a:pPr>
              <a:buNone/>
            </a:pPr>
            <a:r>
              <a:rPr lang="zh-CN" altLang="en-US" sz="2400" b="1" dirty="0"/>
              <a:t>      </a:t>
            </a:r>
            <a:r>
              <a:rPr lang="en-US" altLang="zh-CN" sz="2400" b="1" dirty="0">
                <a:solidFill>
                  <a:srgbClr val="0070C0"/>
                </a:solidFill>
              </a:rPr>
              <a:t>3</a:t>
            </a:r>
            <a:r>
              <a:rPr lang="zh-CN" altLang="en-US" sz="2400" b="1" dirty="0">
                <a:solidFill>
                  <a:srgbClr val="0070C0"/>
                </a:solidFill>
              </a:rPr>
              <a:t>、要树立科学的安全管理理念，必须做到“四个坚持”：一是坚持安全第一，保证安全是公司的首要工作，当安全与其他工作发生矛盾时，必须坚决服从安全；二是坚持以人为本，科学合理安排工作，使之与员工时间、精力匹配和平衡，切实维护员工的生命和健康安全；三是坚持责任到位，安全责任重于泰山，必须不断健全以主要负责人为安全第一责任人、各级领导分工负责的安全生产责任体系，把安全责任层层落实到每个工作、每个环节、每个岗位、每个员工；四是坚持科学方法，实施系统、全过程、闭环的安全管理，落实安全生产综合预控法，依靠科技进步，积极采用新设备、新工艺、新技术，提高安全工作实效。各级领导要以讲政治、讲使命感、讲责任心的态度对待安全工作，要时刻保持高度的政治敏感性，及时有效地遏制安全生产中出现的苗头性、倾向性、趋势性的问题，及时、妥善地处理好。</a:t>
            </a:r>
            <a:endParaRPr lang="zh-CN" altLang="en-US" sz="2400" b="1" dirty="0">
              <a:solidFill>
                <a:srgbClr val="0070C0"/>
              </a:solidFill>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9011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9011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90117" name="Rectangle 3"/>
          <p:cNvSpPr>
            <a:spLocks noGrp="1"/>
          </p:cNvSpPr>
          <p:nvPr>
            <p:ph type="body" idx="4294967295"/>
          </p:nvPr>
        </p:nvSpPr>
        <p:spPr>
          <a:xfrm>
            <a:off x="1311275" y="1571625"/>
            <a:ext cx="9213850" cy="4714875"/>
          </a:xfrm>
          <a:ln/>
        </p:spPr>
        <p:txBody>
          <a:bodyPr vert="horz" wrap="square" anchor="t" anchorCtr="0"/>
          <a:p>
            <a:pPr>
              <a:buNone/>
            </a:pPr>
            <a:r>
              <a:rPr lang="zh-CN" altLang="en-US" sz="2400" dirty="0"/>
              <a:t>     </a:t>
            </a:r>
            <a:r>
              <a:rPr lang="zh-CN" altLang="en-US" sz="2400" b="1" dirty="0">
                <a:solidFill>
                  <a:srgbClr val="C00000"/>
                </a:solidFill>
              </a:rPr>
              <a:t>（三）电力生产企业安全教育原则</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1</a:t>
            </a:r>
            <a:r>
              <a:rPr lang="zh-CN" altLang="en-US" sz="2400" b="1" dirty="0">
                <a:solidFill>
                  <a:srgbClr val="C00000"/>
                </a:solidFill>
              </a:rPr>
              <a:t>、坚持超前预防的原则</a:t>
            </a:r>
            <a:r>
              <a:rPr lang="zh-CN" altLang="en-US" sz="2400" dirty="0">
                <a:solidFill>
                  <a:srgbClr val="C00000"/>
                </a:solidFill>
              </a:rPr>
              <a:t>。有条俗语说：“安全多下及时雨，教育少放马后炮。”在所有的安全教育中，都应体现“预防为主”的思想，即把安全教育作为超前预防事故的一个基本环节，把“超前预防”事故作为安全教育的出发点和落脚点。</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2</a:t>
            </a:r>
            <a:r>
              <a:rPr lang="zh-CN" altLang="en-US" sz="2400" b="1" dirty="0">
                <a:solidFill>
                  <a:srgbClr val="C00000"/>
                </a:solidFill>
              </a:rPr>
              <a:t>、坚持理论联系实际的原则</a:t>
            </a:r>
            <a:r>
              <a:rPr lang="zh-CN" altLang="en-US" sz="2400" dirty="0">
                <a:solidFill>
                  <a:srgbClr val="C00000"/>
                </a:solidFill>
              </a:rPr>
              <a:t>。确定的教育内容应具有针对性，每次教育应解决哪些问题，达到什么样的预期目的都应明确，做到心中有数；在教育中，应围绕所确立的教育目的开展工作，真正解决问题，讲求实效，不走过场；要引导职工增强安全意识，把教育中学到的安全技术应用到实际工作中去。要把职工安全意识是否增强了，安全技术是否掌握了，安全防护能力是否提高了，安全要求是否落实到行动上，作为检查教育成效的唯一标准。</a:t>
            </a:r>
            <a:endParaRPr lang="zh-CN" altLang="en-US" sz="2400" dirty="0">
              <a:solidFill>
                <a:srgbClr val="C00000"/>
              </a:solidFill>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911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9114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91141" name="Rectangle 3"/>
          <p:cNvSpPr>
            <a:spLocks noGrp="1"/>
          </p:cNvSpPr>
          <p:nvPr>
            <p:ph type="body" idx="4294967295"/>
          </p:nvPr>
        </p:nvSpPr>
        <p:spPr>
          <a:xfrm>
            <a:off x="1311275" y="1571625"/>
            <a:ext cx="9213850" cy="4714875"/>
          </a:xfrm>
          <a:ln/>
        </p:spPr>
        <p:txBody>
          <a:bodyPr vert="horz" wrap="square" anchor="t" anchorCtr="0"/>
          <a:p>
            <a:pPr>
              <a:buNone/>
            </a:pPr>
            <a:r>
              <a:rPr lang="zh-CN" altLang="en-US" sz="2400" dirty="0"/>
              <a:t>     </a:t>
            </a:r>
            <a:r>
              <a:rPr lang="en-US" altLang="zh-CN" sz="2400" b="1" dirty="0">
                <a:solidFill>
                  <a:srgbClr val="C00000"/>
                </a:solidFill>
              </a:rPr>
              <a:t>3</a:t>
            </a:r>
            <a:r>
              <a:rPr lang="zh-CN" altLang="en-US" sz="2400" b="1" dirty="0">
                <a:solidFill>
                  <a:srgbClr val="C00000"/>
                </a:solidFill>
              </a:rPr>
              <a:t>、坚持教育与被教育者双向交流的原则</a:t>
            </a:r>
            <a:r>
              <a:rPr lang="zh-CN" altLang="en-US" sz="2400" dirty="0">
                <a:solidFill>
                  <a:srgbClr val="C00000"/>
                </a:solidFill>
              </a:rPr>
              <a:t>。在安全教育中，要尊重广大职工群众的主体地位，采取组织遵章守纪或事故责任者现身说法等方式，让职工群众自己教育自己，变“要我参加安全教育”为“我要参加安全教育”。</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4</a:t>
            </a:r>
            <a:r>
              <a:rPr lang="zh-CN" altLang="en-US" sz="2400" b="1" dirty="0">
                <a:solidFill>
                  <a:srgbClr val="C00000"/>
                </a:solidFill>
              </a:rPr>
              <a:t>、坚持安全教育者首先受教育的原则</a:t>
            </a:r>
            <a:r>
              <a:rPr lang="zh-CN" altLang="en-US" sz="2400" dirty="0">
                <a:solidFill>
                  <a:srgbClr val="C00000"/>
                </a:solidFill>
              </a:rPr>
              <a:t>。这不但因为他们是职工群众安全教育的组织者，先受教育才能抓好教育，而且因为他们是安全生产的指挥者，如果安全管理者自身忽视安全或缺乏相应的安全技术，势必疏于防范和出现主观臆断的违章指挥，其后果很可能造成群死群伤，带来严的大面积的危害，因此，安全教育者必须首先接受安全教育。新任命的各级生产领导人员，应经，过有关安全生产的方针、法规、规程制度和岗位安全职责的学习；在岗的各级生产领导人员，也要定期参加安全生产法规、规程制度的学习和考试。</a:t>
            </a:r>
            <a:endParaRPr lang="zh-CN" altLang="en-US" sz="2400" dirty="0">
              <a:solidFill>
                <a:srgbClr val="C00000"/>
              </a:solidFill>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9216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9216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92165" name="Rectangle 3"/>
          <p:cNvSpPr>
            <a:spLocks noGrp="1"/>
          </p:cNvSpPr>
          <p:nvPr>
            <p:ph type="body" idx="4294967295"/>
          </p:nvPr>
        </p:nvSpPr>
        <p:spPr>
          <a:xfrm>
            <a:off x="1311275" y="1571625"/>
            <a:ext cx="9213850" cy="4714875"/>
          </a:xfrm>
          <a:ln/>
        </p:spPr>
        <p:txBody>
          <a:bodyPr vert="horz" wrap="square" anchor="t" anchorCtr="0"/>
          <a:p>
            <a:pPr>
              <a:buNone/>
            </a:pPr>
            <a:r>
              <a:rPr lang="zh-CN" altLang="en-US" sz="2400" dirty="0">
                <a:solidFill>
                  <a:srgbClr val="C00000"/>
                </a:solidFill>
              </a:rPr>
              <a:t>     </a:t>
            </a:r>
            <a:r>
              <a:rPr lang="en-US" altLang="zh-CN" sz="2400" b="1" dirty="0">
                <a:solidFill>
                  <a:srgbClr val="C00000"/>
                </a:solidFill>
              </a:rPr>
              <a:t>5</a:t>
            </a:r>
            <a:r>
              <a:rPr lang="zh-CN" altLang="en-US" sz="2400" b="1" dirty="0">
                <a:solidFill>
                  <a:srgbClr val="C00000"/>
                </a:solidFill>
              </a:rPr>
              <a:t>、坚持解决安全思想问题与落实安全设施相结合的原则</a:t>
            </a:r>
            <a:r>
              <a:rPr lang="zh-CN" altLang="en-US" sz="2400" dirty="0">
                <a:solidFill>
                  <a:srgbClr val="C00000"/>
                </a:solidFill>
              </a:rPr>
              <a:t>。安全教育能帮助职工提高对安全生产重要性的认识，了解和掌握安全技术，进而转变为自我防护能力。</a:t>
            </a:r>
            <a:r>
              <a:rPr lang="zh-CN" altLang="en-US" sz="2400" dirty="0">
                <a:solidFill>
                  <a:srgbClr val="C00000"/>
                </a:solidFill>
              </a:rPr>
              <a:t>但是，安全教育并非万能，安全素质再高的职工也会发生失误，从安全设施上加强防护，就能在人出现失误的时候得到可靠的保护，重视防护设施的建设。</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6</a:t>
            </a:r>
            <a:r>
              <a:rPr lang="zh-CN" altLang="en-US" sz="2400" b="1" dirty="0">
                <a:solidFill>
                  <a:srgbClr val="C00000"/>
                </a:solidFill>
              </a:rPr>
              <a:t>、坚持谋求整体效果的原则</a:t>
            </a:r>
            <a:r>
              <a:rPr lang="zh-CN" altLang="en-US" sz="2400" dirty="0">
                <a:solidFill>
                  <a:srgbClr val="C00000"/>
                </a:solidFill>
              </a:rPr>
              <a:t>。不能把每次教育看成孤立的应当做培养职工安全素质诸多环节中的一个链条，各次教育之间的内在有机联系。使教育链条紧密相扣与延伸中得到逐步的提高。</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7</a:t>
            </a:r>
            <a:r>
              <a:rPr lang="zh-CN" altLang="en-US" sz="2400" b="1" dirty="0">
                <a:solidFill>
                  <a:srgbClr val="C00000"/>
                </a:solidFill>
              </a:rPr>
              <a:t>、坚持正确处理“四个关系”的原则</a:t>
            </a:r>
            <a:r>
              <a:rPr lang="zh-CN" altLang="en-US" sz="2400" dirty="0">
                <a:solidFill>
                  <a:srgbClr val="C00000"/>
                </a:solidFill>
              </a:rPr>
              <a:t>。贯彻上级安全生产方针、政策，学习安全文件、事故</a:t>
            </a:r>
            <a:r>
              <a:rPr lang="zh-CN" altLang="en-US" sz="2400" dirty="0">
                <a:solidFill>
                  <a:srgbClr val="C00000"/>
                </a:solidFill>
              </a:rPr>
              <a:t>通报等，要正确处理好“四个关系”：即“正确处理学和用的关系”、“正确处理虚和实的关系”、“正确处理软和硬的关系”、“正确处理点和面的关系”。</a:t>
            </a:r>
            <a:endParaRPr lang="zh-CN" altLang="en-US" sz="2400" dirty="0">
              <a:solidFill>
                <a:srgbClr val="C00000"/>
              </a:solidFill>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9318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9318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93189"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dirty="0"/>
              <a:t>   </a:t>
            </a:r>
            <a:r>
              <a:rPr lang="zh-CN" altLang="en-US" sz="2400" b="1" dirty="0">
                <a:solidFill>
                  <a:srgbClr val="0070C0"/>
                </a:solidFill>
              </a:rPr>
              <a:t>（四）事故调查处理的五个原则</a:t>
            </a:r>
            <a:endParaRPr lang="zh-CN" altLang="en-US" sz="2400" b="1"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1</a:t>
            </a:r>
            <a:r>
              <a:rPr lang="zh-CN" altLang="en-US" sz="2400" b="1" dirty="0">
                <a:solidFill>
                  <a:srgbClr val="0070C0"/>
                </a:solidFill>
              </a:rPr>
              <a:t>、实事求是、尊重科学的原则。对事故的调查处理不仅要揭示事故发生的内外原因，找出事故发生的机理，研究事故发生的规律，制定预防重复发生事故的措施，做出事故性质和事故责任的认定，依法对有关责任人进行处理，也是为加强安全生产、防范事故制定对策提供科学的依据。这一切都源于事故调查的结论。因此，事故调查处理必须以事实为依据，严肃认真地对待。</a:t>
            </a:r>
            <a:endParaRPr lang="zh-CN" altLang="en-US" sz="2400" b="1"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2</a:t>
            </a:r>
            <a:r>
              <a:rPr lang="zh-CN" altLang="en-US" sz="2400" b="1" dirty="0">
                <a:solidFill>
                  <a:srgbClr val="0070C0"/>
                </a:solidFill>
              </a:rPr>
              <a:t>、贯彻“四不放过”原则。</a:t>
            </a:r>
            <a:r>
              <a:rPr lang="en-US" altLang="zh-CN" sz="2400" b="1" dirty="0">
                <a:solidFill>
                  <a:srgbClr val="0070C0"/>
                </a:solidFill>
                <a:hlinkClick r:id="rId1"/>
              </a:rPr>
              <a:t>事故</a:t>
            </a:r>
            <a:r>
              <a:rPr lang="zh-CN" altLang="en-US" sz="2400" b="1" dirty="0">
                <a:solidFill>
                  <a:srgbClr val="0070C0"/>
                </a:solidFill>
              </a:rPr>
              <a:t>处理的“四不放过”原则。是指在调查处理</a:t>
            </a:r>
            <a:r>
              <a:rPr lang="en-US" altLang="zh-CN" sz="2400" b="1" dirty="0">
                <a:solidFill>
                  <a:srgbClr val="0070C0"/>
                </a:solidFill>
                <a:hlinkClick r:id="rId1"/>
              </a:rPr>
              <a:t>事故</a:t>
            </a:r>
            <a:r>
              <a:rPr lang="zh-CN" altLang="en-US" sz="2400" b="1" dirty="0">
                <a:solidFill>
                  <a:srgbClr val="0070C0"/>
                </a:solidFill>
              </a:rPr>
              <a:t>时，必须坚持</a:t>
            </a:r>
            <a:r>
              <a:rPr lang="en-US" altLang="zh-CN" sz="2400" b="1" dirty="0">
                <a:solidFill>
                  <a:srgbClr val="0070C0"/>
                </a:solidFill>
                <a:hlinkClick r:id="rId1"/>
              </a:rPr>
              <a:t>事故</a:t>
            </a:r>
            <a:r>
              <a:rPr lang="zh-CN" altLang="en-US" sz="2400" b="1" dirty="0">
                <a:solidFill>
                  <a:srgbClr val="0070C0"/>
                </a:solidFill>
              </a:rPr>
              <a:t>原因分析不清不放过，</a:t>
            </a:r>
            <a:r>
              <a:rPr lang="en-US" altLang="zh-CN" sz="2400" b="1" dirty="0">
                <a:solidFill>
                  <a:srgbClr val="0070C0"/>
                </a:solidFill>
                <a:hlinkClick r:id="rId1"/>
              </a:rPr>
              <a:t>事故</a:t>
            </a:r>
            <a:r>
              <a:rPr lang="zh-CN" altLang="en-US" sz="2400" b="1" dirty="0">
                <a:solidFill>
                  <a:srgbClr val="0070C0"/>
                </a:solidFill>
              </a:rPr>
              <a:t>责任者和群众没有受到教育不放过，没有采取切实可行的防范措施不放过，</a:t>
            </a:r>
            <a:r>
              <a:rPr lang="en-US" altLang="zh-CN" sz="2400" b="1" dirty="0">
                <a:solidFill>
                  <a:srgbClr val="0070C0"/>
                </a:solidFill>
                <a:hlinkClick r:id="rId1"/>
              </a:rPr>
              <a:t>事故</a:t>
            </a:r>
            <a:r>
              <a:rPr lang="zh-CN" altLang="en-US" sz="2400" b="1" dirty="0">
                <a:solidFill>
                  <a:srgbClr val="0070C0"/>
                </a:solidFill>
              </a:rPr>
              <a:t>责任者没有受到严肃处理不放过的原则；它要求对</a:t>
            </a:r>
            <a:r>
              <a:rPr lang="en-US" altLang="zh-CN" sz="2400" b="1" dirty="0">
                <a:solidFill>
                  <a:srgbClr val="0070C0"/>
                </a:solidFill>
                <a:hlinkClick r:id="rId1"/>
              </a:rPr>
              <a:t>事故</a:t>
            </a:r>
            <a:r>
              <a:rPr lang="zh-CN" altLang="en-US" sz="2400" b="1" dirty="0">
                <a:solidFill>
                  <a:srgbClr val="0070C0"/>
                </a:solidFill>
              </a:rPr>
              <a:t>必须进行严重认真的调查处理，接受教训，防止同类</a:t>
            </a:r>
            <a:r>
              <a:rPr lang="en-US" altLang="zh-CN" sz="2400" b="1" dirty="0">
                <a:solidFill>
                  <a:srgbClr val="0070C0"/>
                </a:solidFill>
                <a:hlinkClick r:id="rId1"/>
              </a:rPr>
              <a:t>事故</a:t>
            </a:r>
            <a:r>
              <a:rPr lang="zh-CN" altLang="en-US" sz="2400" b="1" dirty="0">
                <a:solidFill>
                  <a:srgbClr val="0070C0"/>
                </a:solidFill>
              </a:rPr>
              <a:t>重复发生。</a:t>
            </a:r>
            <a:endParaRPr lang="zh-CN" altLang="en-US" sz="2400" b="1" dirty="0">
              <a:solidFill>
                <a:srgbClr val="0070C0"/>
              </a:solidFill>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9421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9421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94213" name="Rectangle 3"/>
          <p:cNvSpPr>
            <a:spLocks noGrp="1"/>
          </p:cNvSpPr>
          <p:nvPr>
            <p:ph type="body" idx="4294967295"/>
          </p:nvPr>
        </p:nvSpPr>
        <p:spPr>
          <a:xfrm>
            <a:off x="1311275" y="1571625"/>
            <a:ext cx="9213850" cy="4714875"/>
          </a:xfrm>
          <a:ln/>
        </p:spPr>
        <p:txBody>
          <a:bodyPr vert="horz" wrap="square" anchor="t" anchorCtr="0"/>
          <a:p>
            <a:pPr>
              <a:buNone/>
            </a:pPr>
            <a:r>
              <a:rPr lang="zh-CN" altLang="en-US" sz="2400" dirty="0"/>
              <a:t>    </a:t>
            </a:r>
            <a:r>
              <a:rPr lang="zh-CN" altLang="en-US" sz="2400" b="1" dirty="0">
                <a:solidFill>
                  <a:srgbClr val="0070C0"/>
                </a:solidFill>
              </a:rPr>
              <a:t>“四不放过”原则的含义是：</a:t>
            </a:r>
            <a:r>
              <a:rPr lang="en-US" altLang="zh-CN" sz="2400" b="1" dirty="0">
                <a:solidFill>
                  <a:srgbClr val="0070C0"/>
                </a:solidFill>
              </a:rPr>
              <a:t>   </a:t>
            </a:r>
            <a:endParaRPr lang="zh-CN" altLang="en-US" sz="2400" b="1"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1</a:t>
            </a:r>
            <a:r>
              <a:rPr lang="zh-CN" altLang="en-US" sz="2400" b="1" dirty="0">
                <a:solidFill>
                  <a:srgbClr val="0070C0"/>
                </a:solidFill>
              </a:rPr>
              <a:t>）“四不放过”原则的第一层含义，是要求在调查</a:t>
            </a:r>
            <a:r>
              <a:rPr lang="en-US" altLang="zh-CN" sz="2400" b="1" dirty="0">
                <a:solidFill>
                  <a:srgbClr val="0070C0"/>
                </a:solidFill>
                <a:hlinkClick r:id="rId1"/>
              </a:rPr>
              <a:t>事故</a:t>
            </a:r>
            <a:r>
              <a:rPr lang="zh-CN" altLang="en-US" sz="2400" b="1" dirty="0">
                <a:solidFill>
                  <a:srgbClr val="0070C0"/>
                </a:solidFill>
              </a:rPr>
              <a:t>时，首先要把</a:t>
            </a:r>
            <a:r>
              <a:rPr lang="en-US" altLang="zh-CN" sz="2400" b="1" dirty="0">
                <a:solidFill>
                  <a:srgbClr val="0070C0"/>
                </a:solidFill>
                <a:hlinkClick r:id="rId1"/>
              </a:rPr>
              <a:t>事故</a:t>
            </a:r>
            <a:r>
              <a:rPr lang="zh-CN" altLang="en-US" sz="2400" b="1" dirty="0">
                <a:solidFill>
                  <a:srgbClr val="0070C0"/>
                </a:solidFill>
              </a:rPr>
              <a:t>原因分析清楚，找出</a:t>
            </a:r>
            <a:r>
              <a:rPr lang="en-US" altLang="zh-CN" sz="2400" b="1" dirty="0">
                <a:solidFill>
                  <a:srgbClr val="0070C0"/>
                </a:solidFill>
                <a:hlinkClick r:id="rId1"/>
              </a:rPr>
              <a:t>事故</a:t>
            </a:r>
            <a:r>
              <a:rPr lang="zh-CN" altLang="en-US" sz="2400" b="1" dirty="0">
                <a:solidFill>
                  <a:srgbClr val="0070C0"/>
                </a:solidFill>
              </a:rPr>
              <a:t>发生的真正原因，不能把次要原因当成真正原因，并搞清各因素之间的因果关系。</a:t>
            </a:r>
            <a:r>
              <a:rPr lang="en-US" altLang="zh-CN" sz="2400" b="1" dirty="0">
                <a:solidFill>
                  <a:srgbClr val="0070C0"/>
                </a:solidFill>
              </a:rPr>
              <a:t> </a:t>
            </a:r>
            <a:br>
              <a:rPr lang="en-US" altLang="zh-CN" sz="2400" b="1" dirty="0">
                <a:solidFill>
                  <a:srgbClr val="0070C0"/>
                </a:solidFill>
              </a:rPr>
            </a:br>
            <a:r>
              <a:rPr lang="en-US" altLang="zh-CN" sz="2400" b="1" dirty="0">
                <a:solidFill>
                  <a:srgbClr val="0070C0"/>
                </a:solidFill>
              </a:rPr>
              <a:t> </a:t>
            </a:r>
            <a:r>
              <a:rPr lang="zh-CN" altLang="en-US" sz="2400" b="1" dirty="0">
                <a:solidFill>
                  <a:srgbClr val="0070C0"/>
                </a:solidFill>
              </a:rPr>
              <a:t>（</a:t>
            </a:r>
            <a:r>
              <a:rPr lang="en-US" altLang="zh-CN" sz="2400" b="1" dirty="0">
                <a:solidFill>
                  <a:srgbClr val="0070C0"/>
                </a:solidFill>
              </a:rPr>
              <a:t>2</a:t>
            </a:r>
            <a:r>
              <a:rPr lang="zh-CN" altLang="en-US" sz="2400" b="1" dirty="0">
                <a:solidFill>
                  <a:srgbClr val="0070C0"/>
                </a:solidFill>
              </a:rPr>
              <a:t>）“四不放过”原则的第二层含义，是要求在调查处理</a:t>
            </a:r>
            <a:r>
              <a:rPr lang="en-US" altLang="zh-CN" sz="2400" b="1" dirty="0">
                <a:solidFill>
                  <a:srgbClr val="0070C0"/>
                </a:solidFill>
                <a:hlinkClick r:id="rId1"/>
              </a:rPr>
              <a:t>事故</a:t>
            </a:r>
            <a:r>
              <a:rPr lang="zh-CN" altLang="en-US" sz="2400" b="1" dirty="0">
                <a:solidFill>
                  <a:srgbClr val="0070C0"/>
                </a:solidFill>
              </a:rPr>
              <a:t>时，不能认为原因分析清楚了，有关人员也处理了就算完成任务了，还必须使</a:t>
            </a:r>
            <a:r>
              <a:rPr lang="en-US" altLang="zh-CN" sz="2400" b="1" dirty="0">
                <a:solidFill>
                  <a:srgbClr val="0070C0"/>
                </a:solidFill>
                <a:hlinkClick r:id="rId1"/>
              </a:rPr>
              <a:t>事故</a:t>
            </a:r>
            <a:r>
              <a:rPr lang="zh-CN" altLang="en-US" sz="2400" b="1" dirty="0">
                <a:solidFill>
                  <a:srgbClr val="0070C0"/>
                </a:solidFill>
              </a:rPr>
              <a:t>责任者和广大群众了解</a:t>
            </a:r>
            <a:r>
              <a:rPr lang="en-US" altLang="zh-CN" sz="2400" b="1" dirty="0">
                <a:solidFill>
                  <a:srgbClr val="0070C0"/>
                </a:solidFill>
                <a:hlinkClick r:id="rId1"/>
              </a:rPr>
              <a:t>事故</a:t>
            </a:r>
            <a:r>
              <a:rPr lang="zh-CN" altLang="en-US" sz="2400" b="1" dirty="0">
                <a:solidFill>
                  <a:srgbClr val="0070C0"/>
                </a:solidFill>
              </a:rPr>
              <a:t>发生的原因及所造成的危害，吸取教训，今后工作中更加重视安全工作。</a:t>
            </a:r>
            <a:r>
              <a:rPr lang="en-US" altLang="zh-CN" sz="2400" b="1" dirty="0">
                <a:solidFill>
                  <a:srgbClr val="0070C0"/>
                </a:solidFill>
              </a:rPr>
              <a:t> </a:t>
            </a:r>
            <a:br>
              <a:rPr lang="en-US" altLang="zh-CN" sz="2400" b="1" dirty="0">
                <a:solidFill>
                  <a:srgbClr val="0070C0"/>
                </a:solidFill>
              </a:rPr>
            </a:br>
            <a:r>
              <a:rPr lang="en-US" altLang="zh-CN" sz="2400" b="1" dirty="0">
                <a:solidFill>
                  <a:srgbClr val="0070C0"/>
                </a:solidFill>
              </a:rPr>
              <a:t> </a:t>
            </a:r>
            <a:r>
              <a:rPr lang="zh-CN" altLang="en-US" sz="2400" b="1" dirty="0">
                <a:solidFill>
                  <a:srgbClr val="0070C0"/>
                </a:solidFill>
              </a:rPr>
              <a:t>（</a:t>
            </a:r>
            <a:r>
              <a:rPr lang="en-US" altLang="zh-CN" sz="2400" b="1" dirty="0">
                <a:solidFill>
                  <a:srgbClr val="0070C0"/>
                </a:solidFill>
              </a:rPr>
              <a:t>3</a:t>
            </a:r>
            <a:r>
              <a:rPr lang="zh-CN" altLang="en-US" sz="2400" b="1" dirty="0">
                <a:solidFill>
                  <a:srgbClr val="0070C0"/>
                </a:solidFill>
              </a:rPr>
              <a:t>）“四不放过”原则的第三层含义，针对</a:t>
            </a:r>
            <a:r>
              <a:rPr lang="en-US" altLang="zh-CN" sz="2400" b="1" dirty="0">
                <a:solidFill>
                  <a:srgbClr val="0070C0"/>
                </a:solidFill>
                <a:hlinkClick r:id="rId1"/>
              </a:rPr>
              <a:t>事故</a:t>
            </a:r>
            <a:r>
              <a:rPr lang="zh-CN" altLang="en-US" sz="2400" b="1" dirty="0">
                <a:solidFill>
                  <a:srgbClr val="0070C0"/>
                </a:solidFill>
              </a:rPr>
              <a:t>发生的原因，提出防止</a:t>
            </a:r>
            <a:r>
              <a:rPr lang="en-US" altLang="zh-CN" sz="2400" b="1" dirty="0">
                <a:solidFill>
                  <a:srgbClr val="0070C0"/>
                </a:solidFill>
                <a:hlinkClick r:id="rId1"/>
              </a:rPr>
              <a:t>事故</a:t>
            </a:r>
            <a:r>
              <a:rPr lang="zh-CN" altLang="en-US" sz="2400" b="1" dirty="0">
                <a:solidFill>
                  <a:srgbClr val="0070C0"/>
                </a:solidFill>
              </a:rPr>
              <a:t>发生的针对性的预防措施，并督促加以实施。</a:t>
            </a:r>
            <a:br>
              <a:rPr lang="en-US" altLang="zh-CN" sz="2400" b="1" dirty="0">
                <a:solidFill>
                  <a:srgbClr val="0070C0"/>
                </a:solidFill>
              </a:rPr>
            </a:br>
            <a:r>
              <a:rPr lang="en-US" altLang="zh-CN" sz="2400" b="1" dirty="0">
                <a:solidFill>
                  <a:srgbClr val="0070C0"/>
                </a:solidFill>
              </a:rPr>
              <a:t> </a:t>
            </a:r>
            <a:r>
              <a:rPr lang="zh-CN" altLang="en-US" sz="2400" b="1" dirty="0">
                <a:solidFill>
                  <a:srgbClr val="0070C0"/>
                </a:solidFill>
              </a:rPr>
              <a:t>（</a:t>
            </a:r>
            <a:r>
              <a:rPr lang="en-US" altLang="zh-CN" sz="2400" b="1" dirty="0">
                <a:solidFill>
                  <a:srgbClr val="0070C0"/>
                </a:solidFill>
              </a:rPr>
              <a:t>4</a:t>
            </a:r>
            <a:r>
              <a:rPr lang="zh-CN" altLang="en-US" sz="2400" b="1" dirty="0">
                <a:solidFill>
                  <a:srgbClr val="0070C0"/>
                </a:solidFill>
              </a:rPr>
              <a:t>）“四不放过”原则的第四层含义，也是安全</a:t>
            </a:r>
            <a:r>
              <a:rPr lang="en-US" altLang="zh-CN" sz="2400" b="1" dirty="0">
                <a:solidFill>
                  <a:srgbClr val="0070C0"/>
                </a:solidFill>
                <a:hlinkClick r:id="rId1"/>
              </a:rPr>
              <a:t>事故</a:t>
            </a:r>
            <a:r>
              <a:rPr lang="zh-CN" altLang="en-US" sz="2400" b="1" dirty="0">
                <a:solidFill>
                  <a:srgbClr val="0070C0"/>
                </a:solidFill>
              </a:rPr>
              <a:t>责任追究制的具体体现，对</a:t>
            </a:r>
            <a:r>
              <a:rPr lang="en-US" altLang="zh-CN" sz="2400" b="1" dirty="0">
                <a:solidFill>
                  <a:srgbClr val="0070C0"/>
                </a:solidFill>
                <a:hlinkClick r:id="rId1"/>
              </a:rPr>
              <a:t>事故</a:t>
            </a:r>
            <a:r>
              <a:rPr lang="zh-CN" altLang="en-US" sz="2400" b="1" dirty="0">
                <a:solidFill>
                  <a:srgbClr val="0070C0"/>
                </a:solidFill>
              </a:rPr>
              <a:t>责任者要严格按照安全</a:t>
            </a:r>
            <a:r>
              <a:rPr lang="en-US" altLang="zh-CN" sz="2400" b="1" dirty="0">
                <a:solidFill>
                  <a:srgbClr val="0070C0"/>
                </a:solidFill>
                <a:hlinkClick r:id="rId1"/>
              </a:rPr>
              <a:t>事故</a:t>
            </a:r>
            <a:r>
              <a:rPr lang="zh-CN" altLang="en-US" sz="2400" b="1" dirty="0">
                <a:solidFill>
                  <a:srgbClr val="0070C0"/>
                </a:solidFill>
              </a:rPr>
              <a:t>责任追究规定和有关法律、法规的规定进行严肃处理。</a:t>
            </a:r>
            <a:r>
              <a:rPr lang="en-US" altLang="zh-CN" sz="2400" b="1" dirty="0">
                <a:solidFill>
                  <a:srgbClr val="0070C0"/>
                </a:solidFill>
              </a:rPr>
              <a:t> </a:t>
            </a:r>
            <a:endParaRPr lang="zh-CN" altLang="en-US" sz="2400" b="1" dirty="0">
              <a:solidFill>
                <a:srgbClr val="0070C0"/>
              </a:solidFill>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9523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9523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95237" name="Rectangle 3"/>
          <p:cNvSpPr>
            <a:spLocks noGrp="1"/>
          </p:cNvSpPr>
          <p:nvPr>
            <p:ph type="body" idx="4294967295"/>
          </p:nvPr>
        </p:nvSpPr>
        <p:spPr>
          <a:xfrm>
            <a:off x="1311275" y="1571625"/>
            <a:ext cx="9213850" cy="4714875"/>
          </a:xfrm>
          <a:ln/>
        </p:spPr>
        <p:txBody>
          <a:bodyPr vert="horz" wrap="square" anchor="t" anchorCtr="0"/>
          <a:p>
            <a:pPr>
              <a:buNone/>
            </a:pPr>
            <a:r>
              <a:rPr lang="zh-CN" altLang="en-US" sz="2400" b="1" dirty="0"/>
              <a:t>    </a:t>
            </a:r>
            <a:r>
              <a:rPr lang="zh-CN" altLang="en-US" sz="2400" b="1" dirty="0">
                <a:solidFill>
                  <a:srgbClr val="0070C0"/>
                </a:solidFill>
              </a:rPr>
              <a:t>要认真贯彻“四不放过”原则，还要做到“三大讲”，即大讲事故影响与损失、大讲事故教训与责任、大讲事故原因与对策。</a:t>
            </a:r>
            <a:endParaRPr lang="zh-CN" altLang="en-US" sz="2400" b="1"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3</a:t>
            </a:r>
            <a:r>
              <a:rPr lang="zh-CN" altLang="en-US" sz="2400" b="1" dirty="0">
                <a:solidFill>
                  <a:srgbClr val="0070C0"/>
                </a:solidFill>
              </a:rPr>
              <a:t>、公正、公开的原则。公正，就是实事求是，以事实为依据，以法律为准绳，既不包庇事故责任人，更不冤枉无辜。公开，就是对事故调查处理的结果要公开。作用主要有</a:t>
            </a:r>
            <a:r>
              <a:rPr lang="en-US" altLang="zh-CN" sz="2400" b="1" dirty="0">
                <a:solidFill>
                  <a:srgbClr val="0070C0"/>
                </a:solidFill>
              </a:rPr>
              <a:t>3</a:t>
            </a:r>
            <a:r>
              <a:rPr lang="zh-CN" altLang="en-US" sz="2400" b="1" dirty="0">
                <a:solidFill>
                  <a:srgbClr val="0070C0"/>
                </a:solidFill>
              </a:rPr>
              <a:t>个：一是能引起全社会对安全生产工作的重视；二是能使较大范围的干部群众吸取事故的教训；三是能在一定程度上挽回事故的影响。</a:t>
            </a:r>
            <a:endParaRPr lang="zh-CN" altLang="en-US" sz="2400" b="1"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4</a:t>
            </a:r>
            <a:r>
              <a:rPr lang="zh-CN" altLang="en-US" sz="2400" b="1" dirty="0">
                <a:solidFill>
                  <a:srgbClr val="0070C0"/>
                </a:solidFill>
              </a:rPr>
              <a:t>、分级管辖原则。事故的调查处理，是依照事故发生的严重级别来进行的，重大人身事故和对环境有严重影响的事件，当地及上级政府部门组织调查。</a:t>
            </a:r>
            <a:endParaRPr lang="zh-CN" altLang="en-US" sz="2400" b="1"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5</a:t>
            </a:r>
            <a:r>
              <a:rPr lang="zh-CN" altLang="en-US" sz="2400" b="1" dirty="0">
                <a:solidFill>
                  <a:srgbClr val="0070C0"/>
                </a:solidFill>
              </a:rPr>
              <a:t>、说清楚的原则。凡是发生异常及以上故障，要按照分级管辖的原则由主要负责人向上级领导（部门）说清楚。</a:t>
            </a:r>
            <a:endParaRPr lang="zh-CN" altLang="en-US" sz="2400" b="1" dirty="0">
              <a:solidFill>
                <a:srgbClr val="0070C0"/>
              </a:solidFill>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9625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9626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96261"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dirty="0"/>
              <a:t>   </a:t>
            </a:r>
            <a:r>
              <a:rPr lang="zh-CN" altLang="en-US" sz="2400" b="1" dirty="0">
                <a:solidFill>
                  <a:srgbClr val="FF0000"/>
                </a:solidFill>
              </a:rPr>
              <a:t>（五）风险预控管理必须贯彻“注重细节”原则</a:t>
            </a:r>
            <a:endParaRPr lang="zh-CN" altLang="en-US" sz="2400" dirty="0">
              <a:solidFill>
                <a:srgbClr val="FF0000"/>
              </a:solidFill>
            </a:endParaRPr>
          </a:p>
          <a:p>
            <a:pPr>
              <a:buNone/>
            </a:pPr>
            <a:r>
              <a:rPr lang="zh-CN" altLang="en-US" sz="2400" dirty="0">
                <a:solidFill>
                  <a:srgbClr val="FF0000"/>
                </a:solidFill>
              </a:rPr>
              <a:t>        </a:t>
            </a:r>
            <a:r>
              <a:rPr lang="zh-CN" altLang="en-US" sz="2400" b="1" dirty="0">
                <a:solidFill>
                  <a:srgbClr val="FF0000"/>
                </a:solidFill>
              </a:rPr>
              <a:t>注重细节，就是重视细小的环节</a:t>
            </a:r>
            <a:r>
              <a:rPr lang="zh-CN" altLang="en-US" sz="2400" dirty="0">
                <a:solidFill>
                  <a:srgbClr val="FF0000"/>
                </a:solidFill>
              </a:rPr>
              <a:t>。</a:t>
            </a:r>
            <a:endParaRPr lang="zh-CN" altLang="en-US" sz="2400" dirty="0">
              <a:solidFill>
                <a:srgbClr val="FF0000"/>
              </a:solidFill>
            </a:endParaRPr>
          </a:p>
          <a:p>
            <a:pPr>
              <a:buNone/>
            </a:pPr>
            <a:r>
              <a:rPr lang="zh-CN" altLang="en-US" sz="2400" b="1" dirty="0">
                <a:solidFill>
                  <a:srgbClr val="FF0000"/>
                </a:solidFill>
              </a:rPr>
              <a:t>     </a:t>
            </a:r>
            <a:r>
              <a:rPr lang="en-US" altLang="zh-CN" sz="2400" b="1" dirty="0">
                <a:solidFill>
                  <a:srgbClr val="FF0000"/>
                </a:solidFill>
              </a:rPr>
              <a:t>1</a:t>
            </a:r>
            <a:r>
              <a:rPr lang="zh-CN" altLang="en-US" sz="2400" b="1" dirty="0">
                <a:solidFill>
                  <a:srgbClr val="FF0000"/>
                </a:solidFill>
              </a:rPr>
              <a:t>、要充分认识细节所起的作用</a:t>
            </a:r>
            <a:r>
              <a:rPr lang="zh-CN" altLang="en-US" sz="2400" dirty="0">
                <a:solidFill>
                  <a:srgbClr val="FF0000"/>
                </a:solidFill>
              </a:rPr>
              <a:t>。安全生产无小事，垒砌安全基础，应从细节做起；治理事故隐患，控制事故风险，也必须从大处着眼，从小处入手。注重细节是降低风险的关键因素。</a:t>
            </a:r>
            <a:endParaRPr lang="zh-CN" altLang="en-US" sz="2400" dirty="0">
              <a:solidFill>
                <a:srgbClr val="FF0000"/>
              </a:solidFill>
            </a:endParaRPr>
          </a:p>
          <a:p>
            <a:pPr>
              <a:buNone/>
            </a:pPr>
            <a:r>
              <a:rPr lang="zh-CN" altLang="en-US" sz="2400" b="1" dirty="0">
                <a:solidFill>
                  <a:srgbClr val="FF0000"/>
                </a:solidFill>
              </a:rPr>
              <a:t>     </a:t>
            </a:r>
            <a:r>
              <a:rPr lang="en-US" altLang="zh-CN" sz="2400" b="1" dirty="0">
                <a:solidFill>
                  <a:srgbClr val="FF0000"/>
                </a:solidFill>
              </a:rPr>
              <a:t>2</a:t>
            </a:r>
            <a:r>
              <a:rPr lang="zh-CN" altLang="en-US" sz="2400" b="1" dirty="0">
                <a:solidFill>
                  <a:srgbClr val="FF0000"/>
                </a:solidFill>
              </a:rPr>
              <a:t>、要全面地查找存在的危险因素，综合分析。</a:t>
            </a:r>
            <a:r>
              <a:rPr lang="zh-CN" altLang="en-US" sz="2400" dirty="0">
                <a:solidFill>
                  <a:srgbClr val="FF0000"/>
                </a:solidFill>
              </a:rPr>
              <a:t>引发风险等级的原因细节有多个，其中必然有起主导作用的细节，也有从服于主导细节的辅助性细节，都不能忽视。因此，对引发风险的原因细节，必须全面查清，必须针对危险因素逐个制定控制措施。</a:t>
            </a:r>
            <a:endParaRPr lang="zh-CN" altLang="en-US" sz="2400" dirty="0">
              <a:solidFill>
                <a:srgbClr val="FF0000"/>
              </a:solidFill>
            </a:endParaRPr>
          </a:p>
          <a:p>
            <a:pPr>
              <a:buNone/>
            </a:pPr>
            <a:r>
              <a:rPr lang="zh-CN" altLang="en-US" sz="2400" b="1" dirty="0">
                <a:solidFill>
                  <a:srgbClr val="FF0000"/>
                </a:solidFill>
              </a:rPr>
              <a:t>     </a:t>
            </a:r>
            <a:r>
              <a:rPr lang="en-US" altLang="zh-CN" sz="2400" b="1" dirty="0">
                <a:solidFill>
                  <a:srgbClr val="FF0000"/>
                </a:solidFill>
              </a:rPr>
              <a:t>3</a:t>
            </a:r>
            <a:r>
              <a:rPr lang="zh-CN" altLang="en-US" sz="2400" b="1" dirty="0">
                <a:solidFill>
                  <a:srgbClr val="FF0000"/>
                </a:solidFill>
              </a:rPr>
              <a:t>、从细节着手，落实每一项控制措施。</a:t>
            </a:r>
            <a:r>
              <a:rPr lang="zh-CN" altLang="en-US" sz="2400" dirty="0">
                <a:solidFill>
                  <a:srgbClr val="FF0000"/>
                </a:solidFill>
              </a:rPr>
              <a:t>为完成一项工作任务，需要制定多项风险控制措施，每项措施都很重要。只有全部落实了，才能营造出适应确保人身、设备和财产的安全网络。</a:t>
            </a:r>
            <a:endParaRPr lang="zh-CN" altLang="en-US" sz="2400" dirty="0">
              <a:solidFill>
                <a:srgbClr val="FF0000"/>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433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434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电力系统兄弟单位发生的典型事故</a:t>
            </a:r>
            <a:endParaRPr lang="zh-CN" altLang="en-US" sz="3600">
              <a:solidFill>
                <a:srgbClr val="0070C0"/>
              </a:solidFill>
            </a:endParaRPr>
          </a:p>
        </p:txBody>
      </p:sp>
      <p:sp>
        <p:nvSpPr>
          <p:cNvPr id="14341" name="Rectangle 3"/>
          <p:cNvSpPr>
            <a:spLocks noGrp="1"/>
          </p:cNvSpPr>
          <p:nvPr>
            <p:ph type="body" idx="4294967295"/>
          </p:nvPr>
        </p:nvSpPr>
        <p:spPr>
          <a:xfrm>
            <a:off x="1524000" y="1643063"/>
            <a:ext cx="9144000" cy="5357812"/>
          </a:xfrm>
          <a:ln/>
        </p:spPr>
        <p:txBody>
          <a:bodyPr vert="horz" wrap="square" anchor="t" anchorCtr="0"/>
          <a:p>
            <a:pPr>
              <a:buNone/>
            </a:pPr>
            <a:r>
              <a:rPr lang="zh-CN" altLang="en-US" sz="3200" b="1" dirty="0"/>
              <a:t>  </a:t>
            </a:r>
            <a:r>
              <a:rPr lang="en-US" altLang="zh-CN" sz="2800" b="1" dirty="0">
                <a:solidFill>
                  <a:srgbClr val="0070C0"/>
                </a:solidFill>
              </a:rPr>
              <a:t>4</a:t>
            </a:r>
            <a:r>
              <a:rPr lang="zh-CN" altLang="en-US" sz="2800" b="1" dirty="0">
                <a:solidFill>
                  <a:srgbClr val="0070C0"/>
                </a:solidFill>
              </a:rPr>
              <a:t>、</a:t>
            </a:r>
            <a:r>
              <a:rPr lang="en-US" altLang="zh-CN" sz="2800" b="1" dirty="0">
                <a:solidFill>
                  <a:srgbClr val="0070C0"/>
                </a:solidFill>
              </a:rPr>
              <a:t>2010</a:t>
            </a:r>
            <a:r>
              <a:rPr lang="zh-CN" altLang="en-US" sz="2800" b="1" dirty="0">
                <a:solidFill>
                  <a:srgbClr val="0070C0"/>
                </a:solidFill>
              </a:rPr>
              <a:t>年</a:t>
            </a:r>
            <a:r>
              <a:rPr lang="en-US" altLang="zh-CN" sz="2800" b="1" dirty="0">
                <a:solidFill>
                  <a:srgbClr val="0070C0"/>
                </a:solidFill>
              </a:rPr>
              <a:t>03</a:t>
            </a:r>
            <a:r>
              <a:rPr lang="zh-CN" altLang="en-US" sz="2800" b="1" dirty="0">
                <a:solidFill>
                  <a:srgbClr val="0070C0"/>
                </a:solidFill>
              </a:rPr>
              <a:t>月</a:t>
            </a:r>
            <a:r>
              <a:rPr lang="en-US" altLang="zh-CN" sz="2800" b="1" dirty="0">
                <a:solidFill>
                  <a:srgbClr val="0070C0"/>
                </a:solidFill>
              </a:rPr>
              <a:t>31</a:t>
            </a:r>
            <a:r>
              <a:rPr lang="zh-CN" altLang="en-US" sz="2800" b="1" dirty="0">
                <a:solidFill>
                  <a:srgbClr val="0070C0"/>
                </a:solidFill>
              </a:rPr>
              <a:t>日华北某某厂人身触电死亡事故。该厂进行</a:t>
            </a:r>
            <a:r>
              <a:rPr lang="en-US" altLang="zh-CN" sz="2800" b="1" dirty="0">
                <a:solidFill>
                  <a:srgbClr val="0070C0"/>
                </a:solidFill>
              </a:rPr>
              <a:t>#2</a:t>
            </a:r>
            <a:r>
              <a:rPr lang="zh-CN" altLang="en-US" sz="2800" b="1" dirty="0">
                <a:solidFill>
                  <a:srgbClr val="0070C0"/>
                </a:solidFill>
              </a:rPr>
              <a:t>启备变间隔所属设备进行春检工作。</a:t>
            </a:r>
            <a:r>
              <a:rPr lang="en-US" altLang="zh-CN" sz="2800" b="1" dirty="0">
                <a:solidFill>
                  <a:srgbClr val="0070C0"/>
                </a:solidFill>
              </a:rPr>
              <a:t>9</a:t>
            </a:r>
            <a:r>
              <a:rPr lang="zh-CN" altLang="en-US" sz="2800" b="1" dirty="0">
                <a:solidFill>
                  <a:srgbClr val="0070C0"/>
                </a:solidFill>
              </a:rPr>
              <a:t>时</a:t>
            </a:r>
            <a:r>
              <a:rPr lang="en-US" altLang="zh-CN" sz="2800" b="1" dirty="0">
                <a:solidFill>
                  <a:srgbClr val="0070C0"/>
                </a:solidFill>
              </a:rPr>
              <a:t>55</a:t>
            </a:r>
            <a:r>
              <a:rPr lang="zh-CN" altLang="en-US" sz="2800" b="1" dirty="0">
                <a:solidFill>
                  <a:srgbClr val="0070C0"/>
                </a:solidFill>
              </a:rPr>
              <a:t>分工作班成员忽然听见爆炸声，同时看到另一名工作成员×××处冒烟着火，工作人员立即通知值长停机，随后用手提式灭火器灭火，将×××从工作处抬下开始进行触电急救，并通知</a:t>
            </a:r>
            <a:r>
              <a:rPr lang="en-US" altLang="zh-CN" sz="2800" b="1" dirty="0">
                <a:solidFill>
                  <a:srgbClr val="0070C0"/>
                </a:solidFill>
              </a:rPr>
              <a:t>120</a:t>
            </a:r>
            <a:r>
              <a:rPr lang="zh-CN" altLang="en-US" sz="2800" b="1" dirty="0">
                <a:solidFill>
                  <a:srgbClr val="0070C0"/>
                </a:solidFill>
              </a:rPr>
              <a:t>救护人员。</a:t>
            </a:r>
            <a:r>
              <a:rPr lang="en-US" altLang="zh-CN" sz="2800" b="1" dirty="0">
                <a:solidFill>
                  <a:srgbClr val="0070C0"/>
                </a:solidFill>
              </a:rPr>
              <a:t>10</a:t>
            </a:r>
            <a:r>
              <a:rPr lang="zh-CN" altLang="en-US" sz="2800" b="1" dirty="0">
                <a:solidFill>
                  <a:srgbClr val="0070C0"/>
                </a:solidFill>
              </a:rPr>
              <a:t>时</a:t>
            </a:r>
            <a:r>
              <a:rPr lang="en-US" altLang="zh-CN" sz="2800" b="1" dirty="0">
                <a:solidFill>
                  <a:srgbClr val="0070C0"/>
                </a:solidFill>
              </a:rPr>
              <a:t>15</a:t>
            </a:r>
            <a:r>
              <a:rPr lang="zh-CN" altLang="en-US" sz="2800" b="1" dirty="0">
                <a:solidFill>
                  <a:srgbClr val="0070C0"/>
                </a:solidFill>
              </a:rPr>
              <a:t>分左右，</a:t>
            </a:r>
            <a:r>
              <a:rPr lang="en-US" altLang="zh-CN" sz="2800" b="1" dirty="0">
                <a:solidFill>
                  <a:srgbClr val="0070C0"/>
                </a:solidFill>
              </a:rPr>
              <a:t>120</a:t>
            </a:r>
            <a:r>
              <a:rPr lang="zh-CN" altLang="en-US" sz="2800" b="1" dirty="0">
                <a:solidFill>
                  <a:srgbClr val="0070C0"/>
                </a:solidFill>
              </a:rPr>
              <a:t>救护人员到达现场，将受伤人员送医院进行抢救，</a:t>
            </a:r>
            <a:r>
              <a:rPr lang="en-US" altLang="zh-CN" sz="2800" b="1" dirty="0">
                <a:solidFill>
                  <a:srgbClr val="0070C0"/>
                </a:solidFill>
              </a:rPr>
              <a:t>11</a:t>
            </a:r>
            <a:r>
              <a:rPr lang="zh-CN" altLang="en-US" sz="2800" b="1" dirty="0">
                <a:solidFill>
                  <a:srgbClr val="0070C0"/>
                </a:solidFill>
              </a:rPr>
              <a:t>时</a:t>
            </a:r>
            <a:r>
              <a:rPr lang="en-US" altLang="zh-CN" sz="2800" b="1" dirty="0">
                <a:solidFill>
                  <a:srgbClr val="0070C0"/>
                </a:solidFill>
              </a:rPr>
              <a:t>35</a:t>
            </a:r>
            <a:r>
              <a:rPr lang="zh-CN" altLang="en-US" sz="2800" b="1" dirty="0">
                <a:solidFill>
                  <a:srgbClr val="0070C0"/>
                </a:solidFill>
              </a:rPr>
              <a:t>分，抢救无效死亡。事故原因：打开带电母线的</a:t>
            </a:r>
            <a:r>
              <a:rPr lang="en-US" altLang="zh-CN" sz="2800" b="1" dirty="0">
                <a:solidFill>
                  <a:srgbClr val="0070C0"/>
                </a:solidFill>
              </a:rPr>
              <a:t>3A</a:t>
            </a:r>
            <a:r>
              <a:rPr lang="zh-CN" altLang="en-US" sz="2800" b="1" dirty="0">
                <a:solidFill>
                  <a:srgbClr val="0070C0"/>
                </a:solidFill>
              </a:rPr>
              <a:t>备用分支母线检修人孔，明知安全作业距离不够，违章进行瓷瓶的清扫作业。</a:t>
            </a:r>
            <a:endParaRPr lang="zh-CN" altLang="en-US" sz="2800" b="1" dirty="0">
              <a:solidFill>
                <a:srgbClr val="0070C0"/>
              </a:solidFill>
            </a:endParaRPr>
          </a:p>
          <a:p>
            <a:pPr>
              <a:buNone/>
            </a:pPr>
            <a:endParaRPr lang="zh-CN" altLang="en-US" sz="2800" b="1" dirty="0">
              <a:solidFill>
                <a:srgbClr val="0070C0"/>
              </a:solidFill>
            </a:endParaRPr>
          </a:p>
          <a:p>
            <a:pPr eaLnBrk="1" hangingPunct="1">
              <a:buNone/>
            </a:pPr>
            <a:endParaRPr lang="zh-CN" altLang="en-US" sz="2800" b="1" dirty="0">
              <a:solidFill>
                <a:srgbClr val="0070C0"/>
              </a:solidFill>
            </a:endParaRPr>
          </a:p>
          <a:p>
            <a:pPr eaLnBrk="1" hangingPunct="1">
              <a:buNone/>
            </a:pPr>
            <a:endParaRPr lang="zh-CN" altLang="en-US" sz="2800" b="1" dirty="0">
              <a:solidFill>
                <a:srgbClr val="C00000"/>
              </a:solidFill>
            </a:endParaRPr>
          </a:p>
          <a:p>
            <a:pPr eaLnBrk="1" hangingPunct="1">
              <a:buNone/>
            </a:pPr>
            <a:endParaRPr lang="zh-CN" altLang="en-US" sz="2600" b="1" dirty="0"/>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9728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9728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97285"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dirty="0"/>
              <a:t>    </a:t>
            </a:r>
            <a:r>
              <a:rPr lang="zh-CN" altLang="en-US" sz="2400" b="1" dirty="0">
                <a:solidFill>
                  <a:srgbClr val="0070C0"/>
                </a:solidFill>
              </a:rPr>
              <a:t>（六）危险因素分析原则</a:t>
            </a:r>
            <a:endParaRPr lang="zh-CN" altLang="en-US" sz="2400" b="1" dirty="0">
              <a:solidFill>
                <a:srgbClr val="0070C0"/>
              </a:solidFill>
            </a:endParaRPr>
          </a:p>
          <a:p>
            <a:pPr>
              <a:buNone/>
            </a:pPr>
            <a:r>
              <a:rPr lang="zh-CN" altLang="en-US" sz="2400" b="1" dirty="0">
                <a:solidFill>
                  <a:srgbClr val="0070C0"/>
                </a:solidFill>
              </a:rPr>
              <a:t>       危险因素分析的成功与否，直接关系到安全生产风险管理的成败。应坚持科学性、系统性、重点突出及量化管理的原则。</a:t>
            </a:r>
            <a:endParaRPr lang="zh-CN" altLang="en-US" sz="2400" b="1"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1</a:t>
            </a:r>
            <a:r>
              <a:rPr lang="zh-CN" altLang="en-US" sz="2400" b="1" dirty="0">
                <a:solidFill>
                  <a:srgbClr val="0070C0"/>
                </a:solidFill>
              </a:rPr>
              <a:t>、科学性原则。进行危险因素分析时，必须采用科学的方法对所分析的系统进行分解，将系统分解为子系统，子系统分解为要素，用科学规范的词语准确描述危险因素及其性质、状态和可能导致的事故，为风险评价提供确切、可靠的危险因素。</a:t>
            </a:r>
            <a:endParaRPr lang="zh-CN" altLang="en-US" sz="2400" b="1"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2</a:t>
            </a:r>
            <a:r>
              <a:rPr lang="zh-CN" altLang="en-US" sz="2400" b="1" dirty="0">
                <a:solidFill>
                  <a:srgbClr val="0070C0"/>
                </a:solidFill>
              </a:rPr>
              <a:t>、系统性原则。危险因素可能存在于生产活动的各个方面、各种状态和不同的时期，因此要对系统进行全面详细的剖析，研究系统与系统、子系统与子系统、要素与要素、系统与子系统、系统与要素以及子系统与要素之间相互联系和相互关系。针对危险有害因素分析的对象及其目标和要求，进行全面系统的分析。</a:t>
            </a:r>
            <a:endParaRPr lang="zh-CN" altLang="en-US" sz="2400" b="1" dirty="0">
              <a:solidFill>
                <a:srgbClr val="0070C0"/>
              </a:solidFill>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9830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9830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98309"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b="1" dirty="0"/>
              <a:t>      </a:t>
            </a:r>
            <a:r>
              <a:rPr lang="en-US" altLang="zh-CN" sz="2400" b="1" dirty="0">
                <a:solidFill>
                  <a:srgbClr val="0070C0"/>
                </a:solidFill>
              </a:rPr>
              <a:t>3</a:t>
            </a:r>
            <a:r>
              <a:rPr lang="zh-CN" altLang="en-US" sz="2400" b="1" dirty="0">
                <a:solidFill>
                  <a:srgbClr val="0070C0"/>
                </a:solidFill>
              </a:rPr>
              <a:t>、实用与重点突出原则。进行危险因素分析的目的是为了很好地进行风险预控管理，实现风险预控管理目标。因此，危险因素分析一定要从实用的角度出发。生产中的危险因素对安全生产的影响程度是不一样的，一些危险因素可能对安全生产具有较大影响，它们一旦导致生产事故发生，就会造成重大的人员伤亡，这些危险因素是分析的重点。同时对于已经识别出出的主要危险因素必须做出深入、系统、透彻的分析。由于危险有害因素的性质、特点不同，危险有害因素分析的内容会有所差异。一般应包括：危险有害因素的性质和特点、存在环境（场所）与存在形式、危险物质的状态、可能导致的事故类型、受各种条件的影响、与生产过程的关系等。</a:t>
            </a:r>
            <a:endParaRPr lang="zh-CN" altLang="en-US" sz="2400" b="1" dirty="0">
              <a:solidFill>
                <a:srgbClr val="0070C0"/>
              </a:solidFill>
            </a:endParaRPr>
          </a:p>
          <a:p>
            <a:pPr>
              <a:buNone/>
            </a:pPr>
            <a:r>
              <a:rPr lang="zh-CN" altLang="en-US" sz="2400" b="1" dirty="0">
                <a:solidFill>
                  <a:srgbClr val="0070C0"/>
                </a:solidFill>
              </a:rPr>
              <a:t>     </a:t>
            </a:r>
            <a:r>
              <a:rPr lang="en-US" altLang="zh-CN" sz="2400" b="1" dirty="0">
                <a:solidFill>
                  <a:srgbClr val="0070C0"/>
                </a:solidFill>
              </a:rPr>
              <a:t>4</a:t>
            </a:r>
            <a:r>
              <a:rPr lang="zh-CN" altLang="en-US" sz="2400" b="1" dirty="0">
                <a:solidFill>
                  <a:srgbClr val="0070C0"/>
                </a:solidFill>
              </a:rPr>
              <a:t>、量化管理的原则。实行量化管理，用数据说明问题，是真实反映危险因素分析的科学方法。</a:t>
            </a:r>
            <a:endParaRPr lang="zh-CN" altLang="en-US" sz="2400" b="1" dirty="0">
              <a:solidFill>
                <a:srgbClr val="0070C0"/>
              </a:solidFill>
            </a:endParaRPr>
          </a:p>
          <a:p>
            <a:pPr>
              <a:buNone/>
            </a:pPr>
            <a:r>
              <a:rPr lang="zh-CN" altLang="en-US" sz="2400" dirty="0">
                <a:solidFill>
                  <a:srgbClr val="0070C0"/>
                </a:solidFill>
              </a:rPr>
              <a:t>。</a:t>
            </a:r>
            <a:endParaRPr lang="zh-CN" altLang="en-US" sz="2400" dirty="0">
              <a:solidFill>
                <a:srgbClr val="0070C0"/>
              </a:solidFill>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9933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9933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99333" name="Rectangle 3"/>
          <p:cNvSpPr>
            <a:spLocks noGrp="1"/>
          </p:cNvSpPr>
          <p:nvPr>
            <p:ph type="body" idx="4294967295"/>
          </p:nvPr>
        </p:nvSpPr>
        <p:spPr>
          <a:xfrm>
            <a:off x="1454150" y="1571625"/>
            <a:ext cx="9213850" cy="4714875"/>
          </a:xfrm>
          <a:ln/>
        </p:spPr>
        <p:txBody>
          <a:bodyPr vert="horz" wrap="square" anchor="t" anchorCtr="0"/>
          <a:p>
            <a:pPr>
              <a:buNone/>
            </a:pPr>
            <a:r>
              <a:rPr lang="en-US" altLang="zh-CN" sz="2400" b="1" dirty="0">
                <a:solidFill>
                  <a:srgbClr val="C00000"/>
                </a:solidFill>
              </a:rPr>
              <a:t>     </a:t>
            </a:r>
            <a:r>
              <a:rPr lang="zh-CN" altLang="en-US" sz="2400" b="1" dirty="0">
                <a:solidFill>
                  <a:srgbClr val="C00000"/>
                </a:solidFill>
              </a:rPr>
              <a:t>二、安全理念与安全认识观</a:t>
            </a:r>
            <a:endParaRPr lang="zh-CN" altLang="en-US" sz="2400" dirty="0">
              <a:solidFill>
                <a:srgbClr val="C00000"/>
              </a:solidFill>
            </a:endParaRPr>
          </a:p>
          <a:p>
            <a:pPr>
              <a:buNone/>
            </a:pPr>
            <a:r>
              <a:rPr lang="en-US" altLang="zh-CN" sz="2400" b="1" dirty="0">
                <a:solidFill>
                  <a:srgbClr val="C00000"/>
                </a:solidFill>
              </a:rPr>
              <a:t>    </a:t>
            </a:r>
            <a:r>
              <a:rPr lang="zh-CN" altLang="en-US" sz="2400" b="1" dirty="0">
                <a:solidFill>
                  <a:srgbClr val="C00000"/>
                </a:solidFill>
              </a:rPr>
              <a:t>（一）安全及安全理念的新认识</a:t>
            </a:r>
            <a:endParaRPr lang="zh-CN" altLang="en-US" sz="2400" dirty="0">
              <a:solidFill>
                <a:srgbClr val="C00000"/>
              </a:solidFill>
            </a:endParaRPr>
          </a:p>
          <a:p>
            <a:pPr>
              <a:buNone/>
            </a:pPr>
            <a:r>
              <a:rPr lang="en-US" altLang="zh-CN" sz="2400" b="1" dirty="0">
                <a:solidFill>
                  <a:srgbClr val="C00000"/>
                </a:solidFill>
              </a:rPr>
              <a:t>     1</a:t>
            </a:r>
            <a:r>
              <a:rPr lang="zh-CN" altLang="en-US" sz="2400" b="1" dirty="0">
                <a:solidFill>
                  <a:srgbClr val="C00000"/>
                </a:solidFill>
              </a:rPr>
              <a:t>、安全理念。</a:t>
            </a:r>
            <a:r>
              <a:rPr lang="zh-CN" altLang="en-US" sz="2400" dirty="0">
                <a:solidFill>
                  <a:srgbClr val="C00000"/>
                </a:solidFill>
              </a:rPr>
              <a:t>就是安全工作的指导思想。安全理念要创新，在新形势下，对企业的安全工作提出了新的更高的要求。</a:t>
            </a:r>
            <a:endParaRPr lang="zh-CN" altLang="en-US" sz="2400" dirty="0">
              <a:solidFill>
                <a:srgbClr val="C00000"/>
              </a:solidFill>
            </a:endParaRPr>
          </a:p>
          <a:p>
            <a:pPr>
              <a:buNone/>
            </a:pPr>
            <a:r>
              <a:rPr lang="en-US" altLang="zh-CN" sz="2400" b="1" dirty="0">
                <a:solidFill>
                  <a:srgbClr val="C00000"/>
                </a:solidFill>
              </a:rPr>
              <a:t>     2</a:t>
            </a:r>
            <a:r>
              <a:rPr lang="zh-CN" altLang="en-US" sz="2400" b="1" dirty="0">
                <a:solidFill>
                  <a:srgbClr val="C00000"/>
                </a:solidFill>
              </a:rPr>
              <a:t>、安全管理理念</a:t>
            </a:r>
            <a:r>
              <a:rPr lang="zh-CN" altLang="en-US" sz="2400" dirty="0">
                <a:solidFill>
                  <a:srgbClr val="C00000"/>
                </a:solidFill>
              </a:rPr>
              <a:t>。隐患是可以消除的，违章是可以预防的，失误是应当避免的，风险是可以防范的，事故是能够控制的。</a:t>
            </a:r>
            <a:endParaRPr lang="zh-CN" altLang="en-US" sz="2400" dirty="0">
              <a:solidFill>
                <a:srgbClr val="C00000"/>
              </a:solidFill>
            </a:endParaRPr>
          </a:p>
          <a:p>
            <a:pPr>
              <a:buNone/>
            </a:pPr>
            <a:r>
              <a:rPr lang="en-US" altLang="zh-CN" sz="2400" b="1" dirty="0">
                <a:solidFill>
                  <a:srgbClr val="C00000"/>
                </a:solidFill>
              </a:rPr>
              <a:t>     3</a:t>
            </a:r>
            <a:r>
              <a:rPr lang="zh-CN" altLang="en-US" sz="2400" b="1" dirty="0">
                <a:solidFill>
                  <a:srgbClr val="C00000"/>
                </a:solidFill>
              </a:rPr>
              <a:t>、安全工作理念</a:t>
            </a:r>
            <a:r>
              <a:rPr lang="zh-CN" altLang="en-US" sz="2400" dirty="0">
                <a:solidFill>
                  <a:srgbClr val="C00000"/>
                </a:solidFill>
              </a:rPr>
              <a:t>。“策划、程序、修正、卓越”，策划就是要做到科学、统筹、周密，程序做到规范、严谨、可控、修正就是做到调整、改进、完善，卓越就是要做到先进、超越、优异，在工作要求上没有最好，只有更好。</a:t>
            </a:r>
            <a:endParaRPr lang="zh-CN" altLang="en-US" sz="2400" dirty="0">
              <a:solidFill>
                <a:srgbClr val="C00000"/>
              </a:solidFill>
            </a:endParaRPr>
          </a:p>
          <a:p>
            <a:pPr>
              <a:buNone/>
            </a:pPr>
            <a:r>
              <a:rPr lang="en-US" altLang="zh-CN" sz="2400" b="1" dirty="0">
                <a:solidFill>
                  <a:srgbClr val="C00000"/>
                </a:solidFill>
              </a:rPr>
              <a:t>     4</a:t>
            </a:r>
            <a:r>
              <a:rPr lang="zh-CN" altLang="en-US" sz="2400" b="1" dirty="0">
                <a:solidFill>
                  <a:srgbClr val="C00000"/>
                </a:solidFill>
              </a:rPr>
              <a:t>、树立任何事故是可避免的理念</a:t>
            </a:r>
            <a:r>
              <a:rPr lang="zh-CN" altLang="en-US" sz="2400" dirty="0">
                <a:solidFill>
                  <a:srgbClr val="C00000"/>
                </a:solidFill>
              </a:rPr>
              <a:t>。消除了隐患就是控制了事故。事故预防的四个因素也称“</a:t>
            </a:r>
            <a:r>
              <a:rPr lang="en-US" altLang="zh-CN" sz="2400" dirty="0">
                <a:solidFill>
                  <a:srgbClr val="C00000"/>
                </a:solidFill>
              </a:rPr>
              <a:t>4M</a:t>
            </a:r>
            <a:r>
              <a:rPr lang="zh-CN" altLang="en-US" sz="2400" dirty="0">
                <a:solidFill>
                  <a:srgbClr val="C00000"/>
                </a:solidFill>
              </a:rPr>
              <a:t>”要素（人、机、环境及管理）。</a:t>
            </a:r>
            <a:endParaRPr lang="zh-CN" altLang="en-US" sz="2400" dirty="0">
              <a:solidFill>
                <a:srgbClr val="C00000"/>
              </a:solidFill>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0035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0035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00357" name="Rectangle 3"/>
          <p:cNvSpPr>
            <a:spLocks noGrp="1"/>
          </p:cNvSpPr>
          <p:nvPr>
            <p:ph type="body" idx="4294967295"/>
          </p:nvPr>
        </p:nvSpPr>
        <p:spPr>
          <a:xfrm>
            <a:off x="1454150" y="1571625"/>
            <a:ext cx="9213850" cy="4714875"/>
          </a:xfrm>
          <a:ln/>
        </p:spPr>
        <p:txBody>
          <a:bodyPr vert="horz" wrap="square" anchor="t" anchorCtr="0"/>
          <a:p>
            <a:pPr>
              <a:buNone/>
            </a:pPr>
            <a:r>
              <a:rPr lang="en-US" altLang="zh-CN" sz="2400" b="1" dirty="0"/>
              <a:t>     </a:t>
            </a:r>
            <a:r>
              <a:rPr lang="en-US" altLang="zh-CN" sz="2400" b="1" dirty="0">
                <a:solidFill>
                  <a:srgbClr val="C00000"/>
                </a:solidFill>
              </a:rPr>
              <a:t>5</a:t>
            </a:r>
            <a:r>
              <a:rPr lang="zh-CN" altLang="en-US" sz="2400" b="1" dirty="0">
                <a:solidFill>
                  <a:srgbClr val="C00000"/>
                </a:solidFill>
              </a:rPr>
              <a:t>、安全性评价由来。</a:t>
            </a:r>
            <a:r>
              <a:rPr lang="zh-CN" altLang="en-US" sz="2400" dirty="0">
                <a:solidFill>
                  <a:srgbClr val="C00000"/>
                </a:solidFill>
              </a:rPr>
              <a:t>关于安全性评价，是借鉴国外的“风险评估”现代管理方法，</a:t>
            </a:r>
            <a:r>
              <a:rPr lang="en-US" altLang="zh-CN" sz="2400" dirty="0">
                <a:solidFill>
                  <a:srgbClr val="C00000"/>
                </a:solidFill>
              </a:rPr>
              <a:t>1990</a:t>
            </a:r>
            <a:r>
              <a:rPr lang="zh-CN" altLang="en-US" sz="2400" dirty="0">
                <a:solidFill>
                  <a:srgbClr val="C00000"/>
                </a:solidFill>
              </a:rPr>
              <a:t>年由华北电力集团公司组织人员编写了《火力发电厂安全性评价标准》，从</a:t>
            </a:r>
            <a:r>
              <a:rPr lang="zh-CN" altLang="en-US" sz="2400" b="1" dirty="0">
                <a:solidFill>
                  <a:srgbClr val="C00000"/>
                </a:solidFill>
              </a:rPr>
              <a:t>四个</a:t>
            </a:r>
            <a:r>
              <a:rPr lang="zh-CN" altLang="en-US" sz="2400" dirty="0">
                <a:solidFill>
                  <a:srgbClr val="C00000"/>
                </a:solidFill>
              </a:rPr>
              <a:t>方面进行评价。</a:t>
            </a:r>
            <a:endParaRPr lang="zh-CN" altLang="en-US" sz="2400" dirty="0">
              <a:solidFill>
                <a:srgbClr val="C00000"/>
              </a:solidFill>
            </a:endParaRPr>
          </a:p>
          <a:p>
            <a:pPr>
              <a:buNone/>
            </a:pPr>
            <a:r>
              <a:rPr lang="en-US" altLang="zh-CN" sz="2400" b="1" dirty="0">
                <a:solidFill>
                  <a:srgbClr val="C00000"/>
                </a:solidFill>
              </a:rPr>
              <a:t>    </a:t>
            </a:r>
            <a:r>
              <a:rPr lang="zh-CN" altLang="en-US" sz="2400" b="1" dirty="0">
                <a:solidFill>
                  <a:srgbClr val="C00000"/>
                </a:solidFill>
              </a:rPr>
              <a:t> </a:t>
            </a:r>
            <a:r>
              <a:rPr lang="en-US" altLang="zh-CN" sz="2400" b="1" dirty="0">
                <a:solidFill>
                  <a:srgbClr val="C00000"/>
                </a:solidFill>
              </a:rPr>
              <a:t>6</a:t>
            </a:r>
            <a:r>
              <a:rPr lang="zh-CN" altLang="en-US" sz="2400" b="1" dirty="0">
                <a:solidFill>
                  <a:srgbClr val="C00000"/>
                </a:solidFill>
              </a:rPr>
              <a:t>、安全职责理解。</a:t>
            </a:r>
            <a:r>
              <a:rPr lang="zh-CN" altLang="en-US" sz="2400" dirty="0">
                <a:solidFill>
                  <a:srgbClr val="C00000"/>
                </a:solidFill>
              </a:rPr>
              <a:t>职责是职务、责任合一的意思。只要承担了一定的职务，就必须承担相应的责任。因此，要认真落实本岗位安全生产责任制，尽职尽责地抓好安全管理工作；克服“领导干部高高在上、基层员工高枕无忧、规章制度束之高阁，以及基础工作不到位、基本功不扎实、基层单位管理不严问题”。坚持“以责论处”原则，以及发生不安全事件后“说清楚”制度执行。</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7</a:t>
            </a:r>
            <a:r>
              <a:rPr lang="zh-CN" altLang="en-US" sz="2400" b="1" dirty="0">
                <a:solidFill>
                  <a:srgbClr val="C00000"/>
                </a:solidFill>
              </a:rPr>
              <a:t>、安全生产无小事。</a:t>
            </a:r>
            <a:r>
              <a:rPr lang="zh-CN" altLang="en-US" sz="2400" dirty="0">
                <a:solidFill>
                  <a:srgbClr val="C00000"/>
                </a:solidFill>
              </a:rPr>
              <a:t>安全生产重“小”才不会失“大”。小孔不补大洞难堵，小患不防大患难档，小事无所谓大祸临头，小缺陷不消除大缺陷难处理。抽一块砖头倒一堵墙，松一颗螺丝断一根梁。绊人的桩不在高 ，违章的事不在小。</a:t>
            </a:r>
            <a:endParaRPr lang="zh-CN" altLang="en-US" sz="2400" dirty="0">
              <a:solidFill>
                <a:srgbClr val="C00000"/>
              </a:solidFill>
            </a:endParaRP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0137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0138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01381"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b="1" dirty="0"/>
              <a:t>     </a:t>
            </a:r>
            <a:r>
              <a:rPr lang="en-US" altLang="zh-CN" sz="2400" b="1" dirty="0">
                <a:solidFill>
                  <a:srgbClr val="C00000"/>
                </a:solidFill>
              </a:rPr>
              <a:t>8</a:t>
            </a:r>
            <a:r>
              <a:rPr lang="zh-CN" altLang="en-US" sz="2400" b="1" dirty="0">
                <a:solidFill>
                  <a:srgbClr val="C00000"/>
                </a:solidFill>
              </a:rPr>
              <a:t>、安全工作是个圆。</a:t>
            </a:r>
            <a:r>
              <a:rPr lang="zh-CN" altLang="en-US" sz="2400" dirty="0">
                <a:solidFill>
                  <a:srgbClr val="C00000"/>
                </a:solidFill>
              </a:rPr>
              <a:t>安全工作不能松劲、不能停顿，要做到常抓不懈，时时刻刻不能放松。安全生产是一条射线，只有起点，没有终点。只有将工作做实、做细、做好，才能保证安全生产。</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9</a:t>
            </a:r>
            <a:r>
              <a:rPr lang="zh-CN" altLang="en-US" sz="2400" b="1" dirty="0">
                <a:solidFill>
                  <a:srgbClr val="C00000"/>
                </a:solidFill>
              </a:rPr>
              <a:t>、安全工作必须务实，要有新思路。</a:t>
            </a:r>
            <a:r>
              <a:rPr lang="zh-CN" altLang="en-US" sz="2400" dirty="0">
                <a:solidFill>
                  <a:srgbClr val="C00000"/>
                </a:solidFill>
              </a:rPr>
              <a:t>讲实际、说实话、摸实情、出实招、干实事、肯实干、求实效，工作要真到位做实在。安全生产工作新思路，就是把员工由被动接受，转变为主动工作。</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10</a:t>
            </a:r>
            <a:r>
              <a:rPr lang="zh-CN" altLang="en-US" sz="2400" b="1" dirty="0">
                <a:solidFill>
                  <a:srgbClr val="C00000"/>
                </a:solidFill>
              </a:rPr>
              <a:t>、安全管理工作要强调“严”字。</a:t>
            </a:r>
            <a:r>
              <a:rPr lang="zh-CN" altLang="en-US" sz="2400" dirty="0">
                <a:solidFill>
                  <a:srgbClr val="C00000"/>
                </a:solidFill>
              </a:rPr>
              <a:t>安全工作要强调“严”字当头，严格管理、严格考核。严格管理要严而有据、严而得法。</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11</a:t>
            </a:r>
            <a:r>
              <a:rPr lang="zh-CN" altLang="en-US" sz="2400" b="1" dirty="0">
                <a:solidFill>
                  <a:srgbClr val="C00000"/>
                </a:solidFill>
              </a:rPr>
              <a:t>、安全管理需要“情感效应”</a:t>
            </a:r>
            <a:r>
              <a:rPr lang="zh-CN" altLang="en-US" sz="2400" dirty="0">
                <a:solidFill>
                  <a:srgbClr val="C00000"/>
                </a:solidFill>
              </a:rPr>
              <a:t>。搞好安全管理应注入更多的“情感效应”。“安全情感”体现在以人为本上。</a:t>
            </a:r>
            <a:endParaRPr lang="zh-CN" altLang="en-US" sz="2400"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12</a:t>
            </a:r>
            <a:r>
              <a:rPr lang="zh-CN" altLang="en-US" sz="2400" b="1" dirty="0">
                <a:solidFill>
                  <a:srgbClr val="C00000"/>
                </a:solidFill>
              </a:rPr>
              <a:t>、搞好人本管理，依靠技术进步，做到本质安全。</a:t>
            </a:r>
            <a:r>
              <a:rPr lang="zh-CN" altLang="en-US" sz="2400" dirty="0">
                <a:solidFill>
                  <a:srgbClr val="C00000"/>
                </a:solidFill>
              </a:rPr>
              <a:t>安全管理工作必须由科学技术来做保障，搞好以人为本的安全管理，加强设备管理和技术改造，实现本质安全。</a:t>
            </a:r>
            <a:endParaRPr lang="zh-CN" altLang="en-US" sz="2400" dirty="0">
              <a:solidFill>
                <a:srgbClr val="C00000"/>
              </a:solidFill>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02403"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02404"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02405"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b="1" dirty="0"/>
              <a:t>      </a:t>
            </a:r>
            <a:r>
              <a:rPr lang="zh-CN" altLang="en-US" sz="2400" b="1" dirty="0">
                <a:solidFill>
                  <a:srgbClr val="C00000"/>
                </a:solidFill>
              </a:rPr>
              <a:t>三、安全生产管理的几个环节</a:t>
            </a:r>
            <a:endParaRPr lang="zh-CN" altLang="en-US" sz="2400" dirty="0">
              <a:solidFill>
                <a:srgbClr val="C00000"/>
              </a:solidFill>
            </a:endParaRPr>
          </a:p>
          <a:p>
            <a:pPr>
              <a:buNone/>
            </a:pPr>
            <a:r>
              <a:rPr lang="zh-CN" altLang="en-US" sz="2400" dirty="0">
                <a:solidFill>
                  <a:srgbClr val="C00000"/>
                </a:solidFill>
              </a:rPr>
              <a:t>        安全生产是企业管理的永恒主题，是企业一切经营活动的前提，也是企业综合素质反映。为此做好企业安全生产工作，必须从管理上要把住几个环节：</a:t>
            </a:r>
            <a:endParaRPr lang="zh-CN" altLang="en-US" sz="2400" dirty="0">
              <a:solidFill>
                <a:srgbClr val="C00000"/>
              </a:solidFill>
            </a:endParaRPr>
          </a:p>
          <a:p>
            <a:pPr>
              <a:buNone/>
            </a:pPr>
            <a:r>
              <a:rPr lang="zh-CN" altLang="en-US" sz="2400" b="1" dirty="0">
                <a:solidFill>
                  <a:srgbClr val="C00000"/>
                </a:solidFill>
              </a:rPr>
              <a:t>     （一）运行工作的基本环节</a:t>
            </a:r>
            <a:endParaRPr lang="zh-CN" altLang="en-US" sz="2400" dirty="0">
              <a:solidFill>
                <a:srgbClr val="C00000"/>
              </a:solidFill>
            </a:endParaRPr>
          </a:p>
          <a:p>
            <a:pPr>
              <a:buNone/>
            </a:pPr>
            <a:r>
              <a:rPr lang="zh-CN" altLang="en-US" sz="2400" dirty="0">
                <a:solidFill>
                  <a:srgbClr val="C00000"/>
                </a:solidFill>
              </a:rPr>
              <a:t>     </a:t>
            </a:r>
            <a:r>
              <a:rPr lang="en-US" altLang="zh-CN" sz="2400" dirty="0">
                <a:solidFill>
                  <a:srgbClr val="C00000"/>
                </a:solidFill>
              </a:rPr>
              <a:t>1</a:t>
            </a:r>
            <a:r>
              <a:rPr lang="zh-CN" altLang="en-US" sz="2400" dirty="0">
                <a:solidFill>
                  <a:srgbClr val="C00000"/>
                </a:solidFill>
              </a:rPr>
              <a:t>、</a:t>
            </a:r>
            <a:r>
              <a:rPr lang="zh-CN" altLang="en-US" sz="2400" b="1" dirty="0">
                <a:solidFill>
                  <a:srgbClr val="C00000"/>
                </a:solidFill>
              </a:rPr>
              <a:t>时时刻刻抓规章制度的贯彻，主要抓好“两票、三制”贯彻执行。把住三个环节，①维护调整，②重大操作，③故障处理。开展三个分析，①岗位分析，②定期分析，③专业分析。坚持三个态度，严、细、恒。</a:t>
            </a:r>
            <a:endParaRPr lang="zh-CN" altLang="en-US" sz="2400" b="1" dirty="0">
              <a:solidFill>
                <a:srgbClr val="C00000"/>
              </a:solidFill>
            </a:endParaRPr>
          </a:p>
          <a:p>
            <a:pPr>
              <a:buNone/>
            </a:pPr>
            <a:r>
              <a:rPr lang="zh-CN" altLang="en-US" sz="2400" b="1" dirty="0">
                <a:solidFill>
                  <a:srgbClr val="C00000"/>
                </a:solidFill>
              </a:rPr>
              <a:t>     </a:t>
            </a:r>
            <a:r>
              <a:rPr lang="en-US" altLang="zh-CN" sz="2400" b="1" dirty="0">
                <a:solidFill>
                  <a:srgbClr val="C00000"/>
                </a:solidFill>
              </a:rPr>
              <a:t>2</a:t>
            </a:r>
            <a:r>
              <a:rPr lang="zh-CN" altLang="en-US" sz="2400" b="1" dirty="0">
                <a:solidFill>
                  <a:srgbClr val="C00000"/>
                </a:solidFill>
              </a:rPr>
              <a:t>、要不停顿地抓好技术培训。培训工作要经常抓、天天抓、班班抓、多样化，严格考核，常抓不懈。重点是“两票”培训、技术比武和操作表演等。</a:t>
            </a:r>
            <a:endParaRPr lang="zh-CN" altLang="en-US" sz="2400" b="1" dirty="0">
              <a:solidFill>
                <a:srgbClr val="C00000"/>
              </a:solidFill>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03427"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03428"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03429" name="Rectangle 3"/>
          <p:cNvSpPr>
            <a:spLocks noGrp="1"/>
          </p:cNvSpPr>
          <p:nvPr>
            <p:ph type="body" idx="4294967295"/>
          </p:nvPr>
        </p:nvSpPr>
        <p:spPr>
          <a:xfrm>
            <a:off x="1809750" y="1714500"/>
            <a:ext cx="8643938" cy="3714750"/>
          </a:xfrm>
          <a:ln/>
        </p:spPr>
        <p:txBody>
          <a:bodyPr vert="horz" wrap="square" anchor="t" anchorCtr="0"/>
          <a:p>
            <a:pPr>
              <a:buNone/>
            </a:pPr>
            <a:r>
              <a:rPr lang="zh-CN" altLang="en-US" sz="2400" dirty="0"/>
              <a:t>     </a:t>
            </a:r>
            <a:r>
              <a:rPr lang="en-US" altLang="zh-CN" sz="2800" dirty="0">
                <a:solidFill>
                  <a:srgbClr val="C00000"/>
                </a:solidFill>
              </a:rPr>
              <a:t>3</a:t>
            </a:r>
            <a:r>
              <a:rPr lang="zh-CN" altLang="en-US" sz="2800" dirty="0">
                <a:solidFill>
                  <a:srgbClr val="C00000"/>
                </a:solidFill>
              </a:rPr>
              <a:t>、</a:t>
            </a:r>
            <a:r>
              <a:rPr lang="zh-CN" altLang="en-US" sz="2800" b="1" dirty="0">
                <a:solidFill>
                  <a:srgbClr val="C00000"/>
                </a:solidFill>
              </a:rPr>
              <a:t>下大力气抓好运行规范化管理。运行管理干部要参加碰头会和重大操作跟踪把关。</a:t>
            </a:r>
            <a:endParaRPr lang="zh-CN" altLang="en-US" sz="2800" b="1" dirty="0">
              <a:solidFill>
                <a:srgbClr val="C00000"/>
              </a:solidFill>
            </a:endParaRPr>
          </a:p>
          <a:p>
            <a:pPr>
              <a:buNone/>
            </a:pPr>
            <a:r>
              <a:rPr lang="zh-CN" altLang="en-US" sz="2800" b="1" dirty="0">
                <a:solidFill>
                  <a:srgbClr val="C00000"/>
                </a:solidFill>
              </a:rPr>
              <a:t>     </a:t>
            </a:r>
            <a:r>
              <a:rPr lang="en-US" altLang="zh-CN" sz="2800" b="1" dirty="0">
                <a:solidFill>
                  <a:srgbClr val="C00000"/>
                </a:solidFill>
              </a:rPr>
              <a:t>4</a:t>
            </a:r>
            <a:r>
              <a:rPr lang="zh-CN" altLang="en-US" sz="2800" b="1" dirty="0">
                <a:solidFill>
                  <a:srgbClr val="C00000"/>
                </a:solidFill>
              </a:rPr>
              <a:t>、交班时应做到“五交代”：</a:t>
            </a:r>
            <a:endParaRPr lang="zh-CN" altLang="en-US" sz="2800" b="1" dirty="0">
              <a:solidFill>
                <a:srgbClr val="C00000"/>
              </a:solidFill>
            </a:endParaRPr>
          </a:p>
          <a:p>
            <a:pPr>
              <a:buNone/>
            </a:pPr>
            <a:r>
              <a:rPr lang="zh-CN" altLang="en-US" sz="2800" b="1" dirty="0">
                <a:solidFill>
                  <a:srgbClr val="C00000"/>
                </a:solidFill>
              </a:rPr>
              <a:t>    ①交代运行方式，设备启停、切换、试验及注意事项；</a:t>
            </a:r>
            <a:endParaRPr lang="zh-CN" altLang="en-US" sz="2800" b="1" dirty="0">
              <a:solidFill>
                <a:srgbClr val="C00000"/>
              </a:solidFill>
            </a:endParaRPr>
          </a:p>
          <a:p>
            <a:pPr>
              <a:buNone/>
            </a:pPr>
            <a:r>
              <a:rPr lang="zh-CN" altLang="en-US" sz="2800" b="1" dirty="0">
                <a:solidFill>
                  <a:srgbClr val="C00000"/>
                </a:solidFill>
              </a:rPr>
              <a:t>    ②交代设备检修情况及所做好的安全措施；</a:t>
            </a:r>
            <a:endParaRPr lang="zh-CN" altLang="en-US" sz="2800" b="1" dirty="0">
              <a:solidFill>
                <a:srgbClr val="C00000"/>
              </a:solidFill>
            </a:endParaRPr>
          </a:p>
          <a:p>
            <a:pPr>
              <a:buNone/>
            </a:pPr>
            <a:r>
              <a:rPr lang="zh-CN" altLang="en-US" sz="2800" b="1" dirty="0">
                <a:solidFill>
                  <a:srgbClr val="C00000"/>
                </a:solidFill>
              </a:rPr>
              <a:t>    ③交代设备运行状况、设备缺陷以及预防事故所做的措施；</a:t>
            </a:r>
            <a:endParaRPr lang="zh-CN" altLang="en-US" sz="2800" b="1" dirty="0">
              <a:solidFill>
                <a:srgbClr val="C00000"/>
              </a:solidFill>
            </a:endParaRPr>
          </a:p>
          <a:p>
            <a:pPr>
              <a:buNone/>
            </a:pPr>
            <a:r>
              <a:rPr lang="zh-CN" altLang="en-US" sz="2800" b="1" dirty="0">
                <a:solidFill>
                  <a:srgbClr val="C00000"/>
                </a:solidFill>
              </a:rPr>
              <a:t>    ④交代调度及上级的指示、命令、布置任务及落实、完成情况；</a:t>
            </a:r>
            <a:endParaRPr lang="zh-CN" altLang="en-US" sz="2800" b="1" dirty="0">
              <a:solidFill>
                <a:srgbClr val="C00000"/>
              </a:solidFill>
            </a:endParaRPr>
          </a:p>
          <a:p>
            <a:pPr>
              <a:buNone/>
            </a:pPr>
            <a:r>
              <a:rPr lang="zh-CN" altLang="en-US" sz="2800" b="1" dirty="0">
                <a:solidFill>
                  <a:srgbClr val="C00000"/>
                </a:solidFill>
              </a:rPr>
              <a:t>    </a:t>
            </a:r>
            <a:endParaRPr lang="zh-CN" altLang="en-US" sz="2800" b="1" dirty="0">
              <a:solidFill>
                <a:srgbClr val="C00000"/>
              </a:solidFill>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04451"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04452"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04453"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dirty="0"/>
              <a:t>     </a:t>
            </a:r>
            <a:r>
              <a:rPr lang="zh-CN" altLang="en-US" sz="2800" b="1" dirty="0">
                <a:solidFill>
                  <a:srgbClr val="C00000"/>
                </a:solidFill>
              </a:rPr>
              <a:t>⑤根据本班运行情况向下一班交代需要注意的事项，进行安全技术交底。</a:t>
            </a:r>
            <a:endParaRPr lang="zh-CN" altLang="en-US" sz="2800" b="1" dirty="0">
              <a:solidFill>
                <a:srgbClr val="C00000"/>
              </a:solidFill>
            </a:endParaRPr>
          </a:p>
          <a:p>
            <a:pPr>
              <a:buNone/>
            </a:pPr>
            <a:r>
              <a:rPr lang="zh-CN" altLang="en-US" sz="2800" b="1" dirty="0">
                <a:solidFill>
                  <a:srgbClr val="C00000"/>
                </a:solidFill>
              </a:rPr>
              <a:t>    </a:t>
            </a:r>
            <a:r>
              <a:rPr lang="en-US" altLang="zh-CN" sz="2800" b="1" dirty="0">
                <a:solidFill>
                  <a:srgbClr val="C00000"/>
                </a:solidFill>
              </a:rPr>
              <a:t>5</a:t>
            </a:r>
            <a:r>
              <a:rPr lang="zh-CN" altLang="en-US" sz="2800" b="1" dirty="0">
                <a:solidFill>
                  <a:srgbClr val="C00000"/>
                </a:solidFill>
              </a:rPr>
              <a:t>、接班时应做到“五清楚”：</a:t>
            </a:r>
            <a:endParaRPr lang="zh-CN" altLang="en-US" sz="2800" b="1" dirty="0">
              <a:solidFill>
                <a:srgbClr val="C00000"/>
              </a:solidFill>
            </a:endParaRPr>
          </a:p>
          <a:p>
            <a:pPr>
              <a:buNone/>
            </a:pPr>
            <a:r>
              <a:rPr lang="zh-CN" altLang="en-US" sz="2800" b="1" dirty="0">
                <a:solidFill>
                  <a:srgbClr val="C00000"/>
                </a:solidFill>
              </a:rPr>
              <a:t>    ①机组、设备运行方式清楚；</a:t>
            </a:r>
            <a:endParaRPr lang="zh-CN" altLang="en-US" sz="2800" b="1" dirty="0">
              <a:solidFill>
                <a:srgbClr val="C00000"/>
              </a:solidFill>
            </a:endParaRPr>
          </a:p>
          <a:p>
            <a:pPr>
              <a:buNone/>
            </a:pPr>
            <a:r>
              <a:rPr lang="zh-CN" altLang="en-US" sz="2800" b="1" dirty="0">
                <a:solidFill>
                  <a:srgbClr val="C00000"/>
                </a:solidFill>
              </a:rPr>
              <a:t>    ②设备运行状况、存在的缺陷及防范措施清楚；</a:t>
            </a:r>
            <a:endParaRPr lang="zh-CN" altLang="en-US" sz="2800" b="1" dirty="0">
              <a:solidFill>
                <a:srgbClr val="C00000"/>
              </a:solidFill>
            </a:endParaRPr>
          </a:p>
          <a:p>
            <a:pPr>
              <a:buNone/>
            </a:pPr>
            <a:r>
              <a:rPr lang="zh-CN" altLang="en-US" sz="2800" b="1" dirty="0">
                <a:solidFill>
                  <a:srgbClr val="C00000"/>
                </a:solidFill>
              </a:rPr>
              <a:t>    ③设备检修维护所做的安全措施清楚；</a:t>
            </a:r>
            <a:endParaRPr lang="zh-CN" altLang="en-US" sz="2800" b="1" dirty="0">
              <a:solidFill>
                <a:srgbClr val="C00000"/>
              </a:solidFill>
            </a:endParaRPr>
          </a:p>
          <a:p>
            <a:pPr>
              <a:buNone/>
            </a:pPr>
            <a:r>
              <a:rPr lang="zh-CN" altLang="en-US" sz="2800" b="1" dirty="0">
                <a:solidFill>
                  <a:srgbClr val="C00000"/>
                </a:solidFill>
              </a:rPr>
              <a:t>    ④调度及上级的指示、命令、布置的任务清楚：</a:t>
            </a:r>
            <a:endParaRPr lang="zh-CN" altLang="en-US" sz="2800" b="1" dirty="0">
              <a:solidFill>
                <a:srgbClr val="C00000"/>
              </a:solidFill>
            </a:endParaRPr>
          </a:p>
          <a:p>
            <a:pPr>
              <a:buNone/>
            </a:pPr>
            <a:r>
              <a:rPr lang="zh-CN" altLang="en-US" sz="2800" b="1" dirty="0">
                <a:solidFill>
                  <a:srgbClr val="C00000"/>
                </a:solidFill>
              </a:rPr>
              <a:t>    ⑤</a:t>
            </a:r>
            <a:r>
              <a:rPr lang="zh-CN" altLang="en-US" sz="2800" b="1" dirty="0">
                <a:solidFill>
                  <a:srgbClr val="C00000"/>
                </a:solidFill>
              </a:rPr>
              <a:t>本班将要进行的工作及注意事项清楚。</a:t>
            </a:r>
            <a:endParaRPr lang="zh-CN" altLang="en-US" sz="2800" b="1" dirty="0">
              <a:solidFill>
                <a:srgbClr val="C00000"/>
              </a:solidFill>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05475"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05476"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05477"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b="1" dirty="0"/>
              <a:t>    </a:t>
            </a:r>
            <a:r>
              <a:rPr lang="zh-CN" altLang="en-US" sz="2800" b="1" dirty="0">
                <a:solidFill>
                  <a:srgbClr val="002060"/>
                </a:solidFill>
              </a:rPr>
              <a:t>（二）检修工作的基本环节</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1</a:t>
            </a:r>
            <a:r>
              <a:rPr lang="zh-CN" altLang="en-US" sz="2800" dirty="0">
                <a:solidFill>
                  <a:srgbClr val="002060"/>
                </a:solidFill>
              </a:rPr>
              <a:t>、</a:t>
            </a:r>
            <a:r>
              <a:rPr lang="zh-CN" altLang="en-US" sz="2800" b="1" dirty="0">
                <a:solidFill>
                  <a:srgbClr val="002060"/>
                </a:solidFill>
              </a:rPr>
              <a:t>检修工作的三个方针</a:t>
            </a:r>
            <a:r>
              <a:rPr lang="zh-CN" altLang="en-US" sz="2800" dirty="0">
                <a:solidFill>
                  <a:srgbClr val="002060"/>
                </a:solidFill>
              </a:rPr>
              <a:t>。①贯彻检修为运行服务的方针，②坚持设备检修“质量第一”的方针，③实行设备管理“预防为主”的方针。（计划检修、状态检修、设备诊断等）</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2</a:t>
            </a:r>
            <a:r>
              <a:rPr lang="zh-CN" altLang="en-US" sz="2800" dirty="0">
                <a:solidFill>
                  <a:srgbClr val="002060"/>
                </a:solidFill>
              </a:rPr>
              <a:t>、</a:t>
            </a:r>
            <a:r>
              <a:rPr lang="zh-CN" altLang="en-US" sz="2800" b="1" dirty="0">
                <a:solidFill>
                  <a:srgbClr val="002060"/>
                </a:solidFill>
              </a:rPr>
              <a:t>检修管理工作的三个关键</a:t>
            </a:r>
            <a:r>
              <a:rPr lang="zh-CN" altLang="en-US" sz="2800" dirty="0">
                <a:solidFill>
                  <a:srgbClr val="002060"/>
                </a:solidFill>
              </a:rPr>
              <a:t>。①严格检修质量责任制、验收制，②落实检修技术责任制，③加强检修班组的标准化建设，搞好班组安全管理。</a:t>
            </a:r>
            <a:endParaRPr lang="zh-CN" altLang="en-US" sz="2800" dirty="0">
              <a:solidFill>
                <a:srgbClr val="002060"/>
              </a:solidFill>
            </a:endParaRPr>
          </a:p>
          <a:p>
            <a:pPr>
              <a:buNone/>
            </a:pPr>
            <a:r>
              <a:rPr lang="zh-CN" altLang="en-US" sz="2800" dirty="0">
                <a:solidFill>
                  <a:srgbClr val="002060"/>
                </a:solidFill>
              </a:rPr>
              <a:t>     </a:t>
            </a:r>
            <a:r>
              <a:rPr lang="en-US" altLang="zh-CN" sz="2800" dirty="0">
                <a:solidFill>
                  <a:srgbClr val="002060"/>
                </a:solidFill>
              </a:rPr>
              <a:t>3</a:t>
            </a:r>
            <a:r>
              <a:rPr lang="zh-CN" altLang="en-US" sz="2800" dirty="0">
                <a:solidFill>
                  <a:srgbClr val="002060"/>
                </a:solidFill>
              </a:rPr>
              <a:t>、</a:t>
            </a:r>
            <a:r>
              <a:rPr lang="zh-CN" altLang="en-US" sz="2800" b="1" dirty="0">
                <a:solidFill>
                  <a:srgbClr val="002060"/>
                </a:solidFill>
              </a:rPr>
              <a:t>加强设备巡视检查，搞好设备诊断</a:t>
            </a:r>
            <a:r>
              <a:rPr lang="zh-CN" altLang="en-US" sz="2800" dirty="0">
                <a:solidFill>
                  <a:srgbClr val="002060"/>
                </a:solidFill>
              </a:rPr>
              <a:t>，及时消除设备缺陷，严格工作票执行，防止人身伤害、设备损坏事故发生。</a:t>
            </a:r>
            <a:endParaRPr lang="zh-CN" altLang="en-US" sz="2800" dirty="0">
              <a:solidFill>
                <a:srgbClr val="002060"/>
              </a:solidFill>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日期占位符 3"/>
          <p:cNvSpPr txBox="1">
            <a:spLocks noGrp="1"/>
          </p:cNvSpPr>
          <p:nvPr/>
        </p:nvSpPr>
        <p:spPr>
          <a:xfrm>
            <a:off x="2133600" y="6245225"/>
            <a:ext cx="1981200" cy="476250"/>
          </a:xfrm>
          <a:prstGeom prst="rect">
            <a:avLst/>
          </a:prstGeom>
          <a:noFill/>
          <a:ln w="9525">
            <a:noFill/>
          </a:ln>
        </p:spPr>
        <p:txBody>
          <a:bodyPr/>
          <a:p>
            <a:fld id="{BB962C8B-B14F-4D97-AF65-F5344CB8AC3E}" type="datetime1">
              <a:rPr lang="zh-CN" altLang="en-US" sz="1200" dirty="0">
                <a:latin typeface="Verdana" panose="020B0604030504040204" pitchFamily="2" charset="0"/>
              </a:rPr>
            </a:fld>
            <a:endParaRPr lang="zh-CN" altLang="en-US" sz="1200" dirty="0">
              <a:latin typeface="Verdana" panose="020B0604030504040204" pitchFamily="2" charset="0"/>
            </a:endParaRPr>
          </a:p>
        </p:txBody>
      </p:sp>
      <p:sp>
        <p:nvSpPr>
          <p:cNvPr id="106499" name="灯片编号占位符 5"/>
          <p:cNvSpPr txBox="1">
            <a:spLocks noGrp="1"/>
          </p:cNvSpPr>
          <p:nvPr/>
        </p:nvSpPr>
        <p:spPr>
          <a:xfrm>
            <a:off x="8077200" y="6245225"/>
            <a:ext cx="1981200" cy="476250"/>
          </a:xfrm>
          <a:prstGeom prst="rect">
            <a:avLst/>
          </a:prstGeom>
          <a:noFill/>
          <a:ln w="9525">
            <a:noFill/>
          </a:ln>
        </p:spPr>
        <p:txBody>
          <a:bodyPr/>
          <a:p>
            <a:pPr algn="r"/>
            <a:fld id="{9A0DB2DC-4C9A-4742-B13C-FB6460FD3503}" type="slidenum">
              <a:rPr lang="en-US" altLang="zh-CN" sz="1200" dirty="0">
                <a:latin typeface="Verdana" panose="020B0604030504040204" pitchFamily="2" charset="0"/>
              </a:rPr>
            </a:fld>
            <a:endParaRPr lang="en-US" altLang="zh-CN" sz="1200" dirty="0">
              <a:latin typeface="Verdana" panose="020B0604030504040204" pitchFamily="2" charset="0"/>
            </a:endParaRPr>
          </a:p>
        </p:txBody>
      </p:sp>
      <p:sp>
        <p:nvSpPr>
          <p:cNvPr id="106500" name="Rectangle 2"/>
          <p:cNvSpPr>
            <a:spLocks noGrp="1"/>
          </p:cNvSpPr>
          <p:nvPr>
            <p:ph type="title" idx="4294967295"/>
          </p:nvPr>
        </p:nvSpPr>
        <p:spPr>
          <a:ln/>
        </p:spPr>
        <p:txBody>
          <a:bodyPr vert="horz" wrap="square" anchor="b" anchorCtr="0"/>
          <a:p>
            <a:pPr marL="1143000" indent="-1143000"/>
            <a:r>
              <a:rPr lang="zh-CN" altLang="en-US" sz="3600" b="1">
                <a:solidFill>
                  <a:srgbClr val="C00000"/>
                </a:solidFill>
              </a:rPr>
              <a:t>如何搞好电力生产企业安全规范化管理</a:t>
            </a:r>
            <a:endParaRPr lang="zh-CN" altLang="en-US" sz="3600">
              <a:solidFill>
                <a:srgbClr val="C00000"/>
              </a:solidFill>
            </a:endParaRPr>
          </a:p>
        </p:txBody>
      </p:sp>
      <p:sp>
        <p:nvSpPr>
          <p:cNvPr id="106501" name="Rectangle 3"/>
          <p:cNvSpPr>
            <a:spLocks noGrp="1"/>
          </p:cNvSpPr>
          <p:nvPr>
            <p:ph type="body" idx="4294967295"/>
          </p:nvPr>
        </p:nvSpPr>
        <p:spPr>
          <a:xfrm>
            <a:off x="1454150" y="1571625"/>
            <a:ext cx="9213850" cy="4714875"/>
          </a:xfrm>
          <a:ln/>
        </p:spPr>
        <p:txBody>
          <a:bodyPr vert="horz" wrap="square" anchor="t" anchorCtr="0"/>
          <a:p>
            <a:pPr>
              <a:buNone/>
            </a:pPr>
            <a:r>
              <a:rPr lang="zh-CN" altLang="en-US" sz="2400" b="1" dirty="0"/>
              <a:t>     </a:t>
            </a:r>
            <a:r>
              <a:rPr lang="zh-CN" altLang="en-US" sz="2400" b="1" dirty="0">
                <a:solidFill>
                  <a:srgbClr val="C00000"/>
                </a:solidFill>
              </a:rPr>
              <a:t>（三）生产职能部门管理工作的基本环节</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1</a:t>
            </a:r>
            <a:r>
              <a:rPr lang="zh-CN" altLang="en-US" sz="2400" b="1" dirty="0">
                <a:solidFill>
                  <a:srgbClr val="C00000"/>
                </a:solidFill>
              </a:rPr>
              <a:t>、当好生产副总的参谋助手</a:t>
            </a:r>
            <a:r>
              <a:rPr lang="zh-CN" altLang="en-US" sz="2400" dirty="0">
                <a:solidFill>
                  <a:srgbClr val="C00000"/>
                </a:solidFill>
              </a:rPr>
              <a:t>。生产管理人员在专业技术上要精通，要熟悉系统，设备状态了如指掌；检修工艺要精通，操作程序要熟悉，规章制度顺口溜；在专业管理上要成为总工程师的左右手，技术管理走在基层单位前面。</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2</a:t>
            </a:r>
            <a:r>
              <a:rPr lang="zh-CN" altLang="en-US" sz="2400" b="1" dirty="0">
                <a:solidFill>
                  <a:srgbClr val="C00000"/>
                </a:solidFill>
              </a:rPr>
              <a:t>、加强生产部门管理，发挥职能作用搞好生产管理</a:t>
            </a:r>
            <a:r>
              <a:rPr lang="zh-CN" altLang="en-US" sz="2400" dirty="0">
                <a:solidFill>
                  <a:srgbClr val="C00000"/>
                </a:solidFill>
              </a:rPr>
              <a:t>。加强专业人员培训，提高管理人员素质。业务上要做到三个掌握：①掌握规章制度，②掌握专业技术、图纸资料，③掌握设备运行、检修消缺及材料备品备件情况。</a:t>
            </a:r>
            <a:endParaRPr lang="zh-CN" altLang="en-US" sz="2400" dirty="0">
              <a:solidFill>
                <a:srgbClr val="C00000"/>
              </a:solidFill>
            </a:endParaRPr>
          </a:p>
          <a:p>
            <a:pPr>
              <a:buNone/>
            </a:pPr>
            <a:r>
              <a:rPr lang="zh-CN" altLang="en-US" sz="2400" dirty="0">
                <a:solidFill>
                  <a:srgbClr val="C00000"/>
                </a:solidFill>
              </a:rPr>
              <a:t>     </a:t>
            </a:r>
            <a:r>
              <a:rPr lang="en-US" altLang="zh-CN" sz="2400" b="1" dirty="0">
                <a:solidFill>
                  <a:srgbClr val="C00000"/>
                </a:solidFill>
              </a:rPr>
              <a:t>3</a:t>
            </a:r>
            <a:r>
              <a:rPr lang="zh-CN" altLang="en-US" sz="2400" b="1" dirty="0">
                <a:solidFill>
                  <a:srgbClr val="C00000"/>
                </a:solidFill>
              </a:rPr>
              <a:t>、安全不仅仅是管理，更是服务</a:t>
            </a:r>
            <a:r>
              <a:rPr lang="zh-CN" altLang="en-US" sz="2400" dirty="0">
                <a:solidFill>
                  <a:srgbClr val="C00000"/>
                </a:solidFill>
              </a:rPr>
              <a:t>。面向基层、下现场、到班组，管理服务于生产、服务于基层。生产管理人员每天要有半天或三分之一时间深入现场检查了解情况，帮助基层做好生产管理工作。</a:t>
            </a:r>
            <a:endParaRPr lang="zh-CN" altLang="en-US" sz="2400" dirty="0">
              <a:solidFill>
                <a:srgbClr val="C00000"/>
              </a:solidFill>
            </a:endParaRPr>
          </a:p>
        </p:txBody>
      </p:sp>
    </p:spTree>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SPECIAL_SOURCE" val="bdnull"/>
</p:tagLst>
</file>

<file path=ppt/tags/tag15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4.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Profile">
  <a:themeElements>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fontScheme nam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00000"/>
        </a:lt1>
        <a:dk2>
          <a:srgbClr val="FFFFFF"/>
        </a:dk2>
        <a:lt2>
          <a:srgbClr val="A50021"/>
        </a:lt2>
        <a:accent1>
          <a:srgbClr val="FF9900"/>
        </a:accent1>
        <a:accent2>
          <a:srgbClr val="FF3300"/>
        </a:accent2>
        <a:accent3>
          <a:srgbClr val="C1AAAA"/>
        </a:accent3>
        <a:accent4>
          <a:srgbClr val="DCDCDC"/>
        </a:accent4>
        <a:accent5>
          <a:srgbClr val="FFCAAA"/>
        </a:accent5>
        <a:accent6>
          <a:srgbClr val="E52D00"/>
        </a:accent6>
        <a:hlink>
          <a:srgbClr val="FFFFCC"/>
        </a:hlink>
        <a:folHlink>
          <a:srgbClr val="FFCC99"/>
        </a:folHlink>
      </a:clrScheme>
      <a:clrMap bg1="lt1" tx1="dk1" bg2="lt2" tx2="dk2" accent1="accent1" accent2="accent2" accent3="accent3" accent4="accent4" accent5="accent5" accent6="accent6" hlink="hlink" folHlink="folHlink"/>
    </a:extraClrScheme>
    <a:extraClrScheme>
      <a:clrScheme name="">
        <a:dk1>
          <a:srgbClr val="FFFFFF"/>
        </a:dk1>
        <a:lt1>
          <a:srgbClr val="51072E"/>
        </a:lt1>
        <a:dk2>
          <a:srgbClr val="FFFFFF"/>
        </a:dk2>
        <a:lt2>
          <a:srgbClr val="3C001E"/>
        </a:lt2>
        <a:accent1>
          <a:srgbClr val="89A38F"/>
        </a:accent1>
        <a:accent2>
          <a:srgbClr val="666699"/>
        </a:accent2>
        <a:accent3>
          <a:srgbClr val="B3AAAC"/>
        </a:accent3>
        <a:accent4>
          <a:srgbClr val="DCDCDC"/>
        </a:accent4>
        <a:accent5>
          <a:srgbClr val="C4CEC6"/>
        </a:accent5>
        <a:accent6>
          <a:srgbClr val="5B5B89"/>
        </a:accent6>
        <a:hlink>
          <a:srgbClr val="80800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FFFFFF"/>
        </a:dk2>
        <a:lt2>
          <a:srgbClr val="333333"/>
        </a:lt2>
        <a:accent1>
          <a:srgbClr val="3399FF"/>
        </a:accent1>
        <a:accent2>
          <a:srgbClr val="CC0000"/>
        </a:accent2>
        <a:accent3>
          <a:srgbClr val="AAAAAA"/>
        </a:accent3>
        <a:accent4>
          <a:srgbClr val="DCDCDC"/>
        </a:accent4>
        <a:accent5>
          <a:srgbClr val="ADCAFF"/>
        </a:accent5>
        <a:accent6>
          <a:srgbClr val="B70000"/>
        </a:accent6>
        <a:hlink>
          <a:srgbClr val="666699"/>
        </a:hlink>
        <a:folHlink>
          <a:srgbClr val="6600CC"/>
        </a:folHlink>
      </a:clrScheme>
      <a:clrMap bg1="lt1" tx1="dk1" bg2="lt2" tx2="dk2" accent1="accent1" accent2="accent2" accent3="accent3" accent4="accent4" accent5="accent5" accent6="accent6" hlink="hlink" folHlink="folHlink"/>
    </a:extraClrScheme>
    <a:extraClrScheme>
      <a:clrScheme name="">
        <a:dk1>
          <a:srgbClr val="FFFFFF"/>
        </a:dk1>
        <a:lt1>
          <a:srgbClr val="330000"/>
        </a:lt1>
        <a:dk2>
          <a:srgbClr val="FFFFFF"/>
        </a:dk2>
        <a:lt2>
          <a:srgbClr val="4B3D1B"/>
        </a:lt2>
        <a:accent1>
          <a:srgbClr val="CC9900"/>
        </a:accent1>
        <a:accent2>
          <a:srgbClr val="CC6600"/>
        </a:accent2>
        <a:accent3>
          <a:srgbClr val="ADAAAA"/>
        </a:accent3>
        <a:accent4>
          <a:srgbClr val="DCDCDC"/>
        </a:accent4>
        <a:accent5>
          <a:srgbClr val="E2CAAA"/>
        </a:accent5>
        <a:accent6>
          <a:srgbClr val="B75B00"/>
        </a:accent6>
        <a:hlink>
          <a:srgbClr val="666699"/>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FFFFFF"/>
        </a:dk2>
        <a:lt2>
          <a:srgbClr val="006666"/>
        </a:lt2>
        <a:accent1>
          <a:srgbClr val="0099CC"/>
        </a:accent1>
        <a:accent2>
          <a:srgbClr val="6666FF"/>
        </a:accent2>
        <a:accent3>
          <a:srgbClr val="AAADB9"/>
        </a:accent3>
        <a:accent4>
          <a:srgbClr val="DCDCDC"/>
        </a:accent4>
        <a:accent5>
          <a:srgbClr val="AACAE2"/>
        </a:accent5>
        <a:accent6>
          <a:srgbClr val="5B5BE5"/>
        </a:accent6>
        <a:hlink>
          <a:srgbClr val="FFFFCC"/>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6666"/>
        </a:lt1>
        <a:dk2>
          <a:srgbClr val="FFFFFF"/>
        </a:dk2>
        <a:lt2>
          <a:srgbClr val="003366"/>
        </a:lt2>
        <a:accent1>
          <a:srgbClr val="6699FF"/>
        </a:accent1>
        <a:accent2>
          <a:srgbClr val="00CCFF"/>
        </a:accent2>
        <a:accent3>
          <a:srgbClr val="AAB9B9"/>
        </a:accent3>
        <a:accent4>
          <a:srgbClr val="DCDCDC"/>
        </a:accent4>
        <a:accent5>
          <a:srgbClr val="B9CAFF"/>
        </a:accent5>
        <a:accent6>
          <a:srgbClr val="00B7E5"/>
        </a:accent6>
        <a:hlink>
          <a:srgbClr val="FFFFCC"/>
        </a:hlink>
        <a:folHlink>
          <a:srgbClr val="33CCCC"/>
        </a:folHlink>
      </a:clrScheme>
      <a:clrMap bg1="lt1" tx1="dk1" bg2="lt2" tx2="dk2" accent1="accent1" accent2="accent2" accent3="accent3" accent4="accent4" accent5="accent5" accent6="accent6" hlink="hlink" folHlink="folHlink"/>
    </a:extraClrScheme>
    <a:extraClrScheme>
      <a:clrScheme name="">
        <a:dk1>
          <a:srgbClr val="000000"/>
        </a:dk1>
        <a:lt1>
          <a:srgbClr val="619CB1"/>
        </a:lt1>
        <a:dk2>
          <a:srgbClr val="FFFFFF"/>
        </a:dk2>
        <a:lt2>
          <a:srgbClr val="4E899E"/>
        </a:lt2>
        <a:accent1>
          <a:srgbClr val="FFCC00"/>
        </a:accent1>
        <a:accent2>
          <a:srgbClr val="B6523E"/>
        </a:accent2>
        <a:accent3>
          <a:srgbClr val="B7CBD4"/>
        </a:accent3>
        <a:accent4>
          <a:srgbClr val="000000"/>
        </a:accent4>
        <a:accent5>
          <a:srgbClr val="FFE2AA"/>
        </a:accent5>
        <a:accent6>
          <a:srgbClr val="A3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
        <a:dk1>
          <a:srgbClr val="FFFFFF"/>
        </a:dk1>
        <a:lt1>
          <a:srgbClr val="336600"/>
        </a:lt1>
        <a:dk2>
          <a:srgbClr val="FFFFFF"/>
        </a:dk2>
        <a:lt2>
          <a:srgbClr val="598600"/>
        </a:lt2>
        <a:accent1>
          <a:srgbClr val="33CC33"/>
        </a:accent1>
        <a:accent2>
          <a:srgbClr val="99CC00"/>
        </a:accent2>
        <a:accent3>
          <a:srgbClr val="ADB9AA"/>
        </a:accent3>
        <a:accent4>
          <a:srgbClr val="DCDCDC"/>
        </a:accent4>
        <a:accent5>
          <a:srgbClr val="ADE2AD"/>
        </a:accent5>
        <a:accent6>
          <a:srgbClr val="89B700"/>
        </a:accent6>
        <a:hlink>
          <a:srgbClr val="FFCC00"/>
        </a:hlink>
        <a:folHlink>
          <a:srgbClr val="FFFF9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ofile">
  <a:themeElements>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fontScheme nam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00000"/>
        </a:lt1>
        <a:dk2>
          <a:srgbClr val="FFFFFF"/>
        </a:dk2>
        <a:lt2>
          <a:srgbClr val="A50021"/>
        </a:lt2>
        <a:accent1>
          <a:srgbClr val="FF9900"/>
        </a:accent1>
        <a:accent2>
          <a:srgbClr val="FF3300"/>
        </a:accent2>
        <a:accent3>
          <a:srgbClr val="C1AAAA"/>
        </a:accent3>
        <a:accent4>
          <a:srgbClr val="DCDCDC"/>
        </a:accent4>
        <a:accent5>
          <a:srgbClr val="FFCAAA"/>
        </a:accent5>
        <a:accent6>
          <a:srgbClr val="E52D00"/>
        </a:accent6>
        <a:hlink>
          <a:srgbClr val="FFFFCC"/>
        </a:hlink>
        <a:folHlink>
          <a:srgbClr val="FFCC99"/>
        </a:folHlink>
      </a:clrScheme>
      <a:clrMap bg1="lt1" tx1="dk1" bg2="lt2" tx2="dk2" accent1="accent1" accent2="accent2" accent3="accent3" accent4="accent4" accent5="accent5" accent6="accent6" hlink="hlink" folHlink="folHlink"/>
    </a:extraClrScheme>
    <a:extraClrScheme>
      <a:clrScheme name="">
        <a:dk1>
          <a:srgbClr val="FFFFFF"/>
        </a:dk1>
        <a:lt1>
          <a:srgbClr val="51072E"/>
        </a:lt1>
        <a:dk2>
          <a:srgbClr val="FFFFFF"/>
        </a:dk2>
        <a:lt2>
          <a:srgbClr val="3C001E"/>
        </a:lt2>
        <a:accent1>
          <a:srgbClr val="89A38F"/>
        </a:accent1>
        <a:accent2>
          <a:srgbClr val="666699"/>
        </a:accent2>
        <a:accent3>
          <a:srgbClr val="B3AAAC"/>
        </a:accent3>
        <a:accent4>
          <a:srgbClr val="DCDCDC"/>
        </a:accent4>
        <a:accent5>
          <a:srgbClr val="C4CEC6"/>
        </a:accent5>
        <a:accent6>
          <a:srgbClr val="5B5B89"/>
        </a:accent6>
        <a:hlink>
          <a:srgbClr val="80800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FFFFFF"/>
        </a:dk2>
        <a:lt2>
          <a:srgbClr val="333333"/>
        </a:lt2>
        <a:accent1>
          <a:srgbClr val="3399FF"/>
        </a:accent1>
        <a:accent2>
          <a:srgbClr val="CC0000"/>
        </a:accent2>
        <a:accent3>
          <a:srgbClr val="AAAAAA"/>
        </a:accent3>
        <a:accent4>
          <a:srgbClr val="DCDCDC"/>
        </a:accent4>
        <a:accent5>
          <a:srgbClr val="ADCAFF"/>
        </a:accent5>
        <a:accent6>
          <a:srgbClr val="B70000"/>
        </a:accent6>
        <a:hlink>
          <a:srgbClr val="666699"/>
        </a:hlink>
        <a:folHlink>
          <a:srgbClr val="6600CC"/>
        </a:folHlink>
      </a:clrScheme>
      <a:clrMap bg1="lt1" tx1="dk1" bg2="lt2" tx2="dk2" accent1="accent1" accent2="accent2" accent3="accent3" accent4="accent4" accent5="accent5" accent6="accent6" hlink="hlink" folHlink="folHlink"/>
    </a:extraClrScheme>
    <a:extraClrScheme>
      <a:clrScheme name="">
        <a:dk1>
          <a:srgbClr val="FFFFFF"/>
        </a:dk1>
        <a:lt1>
          <a:srgbClr val="330000"/>
        </a:lt1>
        <a:dk2>
          <a:srgbClr val="FFFFFF"/>
        </a:dk2>
        <a:lt2>
          <a:srgbClr val="4B3D1B"/>
        </a:lt2>
        <a:accent1>
          <a:srgbClr val="CC9900"/>
        </a:accent1>
        <a:accent2>
          <a:srgbClr val="CC6600"/>
        </a:accent2>
        <a:accent3>
          <a:srgbClr val="ADAAAA"/>
        </a:accent3>
        <a:accent4>
          <a:srgbClr val="DCDCDC"/>
        </a:accent4>
        <a:accent5>
          <a:srgbClr val="E2CAAA"/>
        </a:accent5>
        <a:accent6>
          <a:srgbClr val="B75B00"/>
        </a:accent6>
        <a:hlink>
          <a:srgbClr val="666699"/>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FFFFFF"/>
        </a:dk2>
        <a:lt2>
          <a:srgbClr val="006666"/>
        </a:lt2>
        <a:accent1>
          <a:srgbClr val="0099CC"/>
        </a:accent1>
        <a:accent2>
          <a:srgbClr val="6666FF"/>
        </a:accent2>
        <a:accent3>
          <a:srgbClr val="AAADB9"/>
        </a:accent3>
        <a:accent4>
          <a:srgbClr val="DCDCDC"/>
        </a:accent4>
        <a:accent5>
          <a:srgbClr val="AACAE2"/>
        </a:accent5>
        <a:accent6>
          <a:srgbClr val="5B5BE5"/>
        </a:accent6>
        <a:hlink>
          <a:srgbClr val="FFFFCC"/>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6666"/>
        </a:lt1>
        <a:dk2>
          <a:srgbClr val="FFFFFF"/>
        </a:dk2>
        <a:lt2>
          <a:srgbClr val="003366"/>
        </a:lt2>
        <a:accent1>
          <a:srgbClr val="6699FF"/>
        </a:accent1>
        <a:accent2>
          <a:srgbClr val="00CCFF"/>
        </a:accent2>
        <a:accent3>
          <a:srgbClr val="AAB9B9"/>
        </a:accent3>
        <a:accent4>
          <a:srgbClr val="DCDCDC"/>
        </a:accent4>
        <a:accent5>
          <a:srgbClr val="B9CAFF"/>
        </a:accent5>
        <a:accent6>
          <a:srgbClr val="00B7E5"/>
        </a:accent6>
        <a:hlink>
          <a:srgbClr val="FFFFCC"/>
        </a:hlink>
        <a:folHlink>
          <a:srgbClr val="33CCCC"/>
        </a:folHlink>
      </a:clrScheme>
      <a:clrMap bg1="lt1" tx1="dk1" bg2="lt2" tx2="dk2" accent1="accent1" accent2="accent2" accent3="accent3" accent4="accent4" accent5="accent5" accent6="accent6" hlink="hlink" folHlink="folHlink"/>
    </a:extraClrScheme>
    <a:extraClrScheme>
      <a:clrScheme name="">
        <a:dk1>
          <a:srgbClr val="000000"/>
        </a:dk1>
        <a:lt1>
          <a:srgbClr val="619CB1"/>
        </a:lt1>
        <a:dk2>
          <a:srgbClr val="FFFFFF"/>
        </a:dk2>
        <a:lt2>
          <a:srgbClr val="4E899E"/>
        </a:lt2>
        <a:accent1>
          <a:srgbClr val="FFCC00"/>
        </a:accent1>
        <a:accent2>
          <a:srgbClr val="B6523E"/>
        </a:accent2>
        <a:accent3>
          <a:srgbClr val="B7CBD4"/>
        </a:accent3>
        <a:accent4>
          <a:srgbClr val="000000"/>
        </a:accent4>
        <a:accent5>
          <a:srgbClr val="FFE2AA"/>
        </a:accent5>
        <a:accent6>
          <a:srgbClr val="A3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
        <a:dk1>
          <a:srgbClr val="FFFFFF"/>
        </a:dk1>
        <a:lt1>
          <a:srgbClr val="336600"/>
        </a:lt1>
        <a:dk2>
          <a:srgbClr val="FFFFFF"/>
        </a:dk2>
        <a:lt2>
          <a:srgbClr val="598600"/>
        </a:lt2>
        <a:accent1>
          <a:srgbClr val="33CC33"/>
        </a:accent1>
        <a:accent2>
          <a:srgbClr val="99CC00"/>
        </a:accent2>
        <a:accent3>
          <a:srgbClr val="ADB9AA"/>
        </a:accent3>
        <a:accent4>
          <a:srgbClr val="DCDCDC"/>
        </a:accent4>
        <a:accent5>
          <a:srgbClr val="ADE2AD"/>
        </a:accent5>
        <a:accent6>
          <a:srgbClr val="89B700"/>
        </a:accent6>
        <a:hlink>
          <a:srgbClr val="FFCC00"/>
        </a:hlink>
        <a:folHlink>
          <a:srgbClr val="FFFF9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ofile_2">
  <a:themeElements>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fontScheme nam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00000"/>
        </a:lt1>
        <a:dk2>
          <a:srgbClr val="FFFFFF"/>
        </a:dk2>
        <a:lt2>
          <a:srgbClr val="A50021"/>
        </a:lt2>
        <a:accent1>
          <a:srgbClr val="FF9900"/>
        </a:accent1>
        <a:accent2>
          <a:srgbClr val="FF3300"/>
        </a:accent2>
        <a:accent3>
          <a:srgbClr val="C1AAAA"/>
        </a:accent3>
        <a:accent4>
          <a:srgbClr val="DCDCDC"/>
        </a:accent4>
        <a:accent5>
          <a:srgbClr val="FFCAAA"/>
        </a:accent5>
        <a:accent6>
          <a:srgbClr val="E52D00"/>
        </a:accent6>
        <a:hlink>
          <a:srgbClr val="FFFFCC"/>
        </a:hlink>
        <a:folHlink>
          <a:srgbClr val="FFCC99"/>
        </a:folHlink>
      </a:clrScheme>
      <a:clrMap bg1="lt1" tx1="dk1" bg2="lt2" tx2="dk2" accent1="accent1" accent2="accent2" accent3="accent3" accent4="accent4" accent5="accent5" accent6="accent6" hlink="hlink" folHlink="folHlink"/>
    </a:extraClrScheme>
    <a:extraClrScheme>
      <a:clrScheme name="">
        <a:dk1>
          <a:srgbClr val="FFFFFF"/>
        </a:dk1>
        <a:lt1>
          <a:srgbClr val="51072E"/>
        </a:lt1>
        <a:dk2>
          <a:srgbClr val="FFFFFF"/>
        </a:dk2>
        <a:lt2>
          <a:srgbClr val="3C001E"/>
        </a:lt2>
        <a:accent1>
          <a:srgbClr val="89A38F"/>
        </a:accent1>
        <a:accent2>
          <a:srgbClr val="666699"/>
        </a:accent2>
        <a:accent3>
          <a:srgbClr val="B3AAAC"/>
        </a:accent3>
        <a:accent4>
          <a:srgbClr val="DCDCDC"/>
        </a:accent4>
        <a:accent5>
          <a:srgbClr val="C4CEC6"/>
        </a:accent5>
        <a:accent6>
          <a:srgbClr val="5B5B89"/>
        </a:accent6>
        <a:hlink>
          <a:srgbClr val="80800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FFFFFF"/>
        </a:dk2>
        <a:lt2>
          <a:srgbClr val="333333"/>
        </a:lt2>
        <a:accent1>
          <a:srgbClr val="3399FF"/>
        </a:accent1>
        <a:accent2>
          <a:srgbClr val="CC0000"/>
        </a:accent2>
        <a:accent3>
          <a:srgbClr val="AAAAAA"/>
        </a:accent3>
        <a:accent4>
          <a:srgbClr val="DCDCDC"/>
        </a:accent4>
        <a:accent5>
          <a:srgbClr val="ADCAFF"/>
        </a:accent5>
        <a:accent6>
          <a:srgbClr val="B70000"/>
        </a:accent6>
        <a:hlink>
          <a:srgbClr val="666699"/>
        </a:hlink>
        <a:folHlink>
          <a:srgbClr val="6600CC"/>
        </a:folHlink>
      </a:clrScheme>
      <a:clrMap bg1="lt1" tx1="dk1" bg2="lt2" tx2="dk2" accent1="accent1" accent2="accent2" accent3="accent3" accent4="accent4" accent5="accent5" accent6="accent6" hlink="hlink" folHlink="folHlink"/>
    </a:extraClrScheme>
    <a:extraClrScheme>
      <a:clrScheme name="">
        <a:dk1>
          <a:srgbClr val="FFFFFF"/>
        </a:dk1>
        <a:lt1>
          <a:srgbClr val="330000"/>
        </a:lt1>
        <a:dk2>
          <a:srgbClr val="FFFFFF"/>
        </a:dk2>
        <a:lt2>
          <a:srgbClr val="4B3D1B"/>
        </a:lt2>
        <a:accent1>
          <a:srgbClr val="CC9900"/>
        </a:accent1>
        <a:accent2>
          <a:srgbClr val="CC6600"/>
        </a:accent2>
        <a:accent3>
          <a:srgbClr val="ADAAAA"/>
        </a:accent3>
        <a:accent4>
          <a:srgbClr val="DCDCDC"/>
        </a:accent4>
        <a:accent5>
          <a:srgbClr val="E2CAAA"/>
        </a:accent5>
        <a:accent6>
          <a:srgbClr val="B75B00"/>
        </a:accent6>
        <a:hlink>
          <a:srgbClr val="666699"/>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FFFFFF"/>
        </a:dk2>
        <a:lt2>
          <a:srgbClr val="006666"/>
        </a:lt2>
        <a:accent1>
          <a:srgbClr val="0099CC"/>
        </a:accent1>
        <a:accent2>
          <a:srgbClr val="6666FF"/>
        </a:accent2>
        <a:accent3>
          <a:srgbClr val="AAADB9"/>
        </a:accent3>
        <a:accent4>
          <a:srgbClr val="DCDCDC"/>
        </a:accent4>
        <a:accent5>
          <a:srgbClr val="AACAE2"/>
        </a:accent5>
        <a:accent6>
          <a:srgbClr val="5B5BE5"/>
        </a:accent6>
        <a:hlink>
          <a:srgbClr val="FFFFCC"/>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6666"/>
        </a:lt1>
        <a:dk2>
          <a:srgbClr val="FFFFFF"/>
        </a:dk2>
        <a:lt2>
          <a:srgbClr val="003366"/>
        </a:lt2>
        <a:accent1>
          <a:srgbClr val="6699FF"/>
        </a:accent1>
        <a:accent2>
          <a:srgbClr val="00CCFF"/>
        </a:accent2>
        <a:accent3>
          <a:srgbClr val="AAB9B9"/>
        </a:accent3>
        <a:accent4>
          <a:srgbClr val="DCDCDC"/>
        </a:accent4>
        <a:accent5>
          <a:srgbClr val="B9CAFF"/>
        </a:accent5>
        <a:accent6>
          <a:srgbClr val="00B7E5"/>
        </a:accent6>
        <a:hlink>
          <a:srgbClr val="FFFFCC"/>
        </a:hlink>
        <a:folHlink>
          <a:srgbClr val="33CCCC"/>
        </a:folHlink>
      </a:clrScheme>
      <a:clrMap bg1="lt1" tx1="dk1" bg2="lt2" tx2="dk2" accent1="accent1" accent2="accent2" accent3="accent3" accent4="accent4" accent5="accent5" accent6="accent6" hlink="hlink" folHlink="folHlink"/>
    </a:extraClrScheme>
    <a:extraClrScheme>
      <a:clrScheme name="">
        <a:dk1>
          <a:srgbClr val="000000"/>
        </a:dk1>
        <a:lt1>
          <a:srgbClr val="619CB1"/>
        </a:lt1>
        <a:dk2>
          <a:srgbClr val="FFFFFF"/>
        </a:dk2>
        <a:lt2>
          <a:srgbClr val="4E899E"/>
        </a:lt2>
        <a:accent1>
          <a:srgbClr val="FFCC00"/>
        </a:accent1>
        <a:accent2>
          <a:srgbClr val="B6523E"/>
        </a:accent2>
        <a:accent3>
          <a:srgbClr val="B7CBD4"/>
        </a:accent3>
        <a:accent4>
          <a:srgbClr val="000000"/>
        </a:accent4>
        <a:accent5>
          <a:srgbClr val="FFE2AA"/>
        </a:accent5>
        <a:accent6>
          <a:srgbClr val="A3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
        <a:dk1>
          <a:srgbClr val="FFFFFF"/>
        </a:dk1>
        <a:lt1>
          <a:srgbClr val="336600"/>
        </a:lt1>
        <a:dk2>
          <a:srgbClr val="FFFFFF"/>
        </a:dk2>
        <a:lt2>
          <a:srgbClr val="598600"/>
        </a:lt2>
        <a:accent1>
          <a:srgbClr val="33CC33"/>
        </a:accent1>
        <a:accent2>
          <a:srgbClr val="99CC00"/>
        </a:accent2>
        <a:accent3>
          <a:srgbClr val="ADB9AA"/>
        </a:accent3>
        <a:accent4>
          <a:srgbClr val="DCDCDC"/>
        </a:accent4>
        <a:accent5>
          <a:srgbClr val="ADE2AD"/>
        </a:accent5>
        <a:accent6>
          <a:srgbClr val="89B700"/>
        </a:accent6>
        <a:hlink>
          <a:srgbClr val="FFCC00"/>
        </a:hlink>
        <a:folHlink>
          <a:srgbClr val="FFFF9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0</TotalTime>
  <Words>144000</Words>
  <Application>WPS 演示</Application>
  <PresentationFormat>全屏显示(4:3)</PresentationFormat>
  <Paragraphs>5787</Paragraphs>
  <Slides>486</Slides>
  <Notes>60</Notes>
  <HiddenSlides>0</HiddenSlides>
  <MMClips>0</MMClips>
  <ScaleCrop>false</ScaleCrop>
  <HeadingPairs>
    <vt:vector size="6" baseType="variant">
      <vt:variant>
        <vt:lpstr>已用的字体</vt:lpstr>
      </vt:variant>
      <vt:variant>
        <vt:i4>20</vt:i4>
      </vt:variant>
      <vt:variant>
        <vt:lpstr>主题</vt:lpstr>
      </vt:variant>
      <vt:variant>
        <vt:i4>4</vt:i4>
      </vt:variant>
      <vt:variant>
        <vt:lpstr>幻灯片标题</vt:lpstr>
      </vt:variant>
      <vt:variant>
        <vt:i4>486</vt:i4>
      </vt:variant>
    </vt:vector>
  </HeadingPairs>
  <TitlesOfParts>
    <vt:vector size="510" baseType="lpstr">
      <vt:lpstr>Arial</vt:lpstr>
      <vt:lpstr>宋体</vt:lpstr>
      <vt:lpstr>Wingdings</vt:lpstr>
      <vt:lpstr>Verdana</vt:lpstr>
      <vt:lpstr>Calibri</vt:lpstr>
      <vt:lpstr>仿宋_GB2312</vt:lpstr>
      <vt:lpstr>仿宋</vt:lpstr>
      <vt:lpstr>黑体</vt:lpstr>
      <vt:lpstr>华文隶书</vt:lpstr>
      <vt:lpstr>楷体_GB2312</vt:lpstr>
      <vt:lpstr>新宋体</vt:lpstr>
      <vt:lpstr>Times New Roman</vt:lpstr>
      <vt:lpstr>华文新魏</vt:lpstr>
      <vt:lpstr>华文行楷</vt:lpstr>
      <vt:lpstr>隶书</vt:lpstr>
      <vt:lpstr>微软雅黑</vt:lpstr>
      <vt:lpstr>Arial Unicode MS</vt:lpstr>
      <vt:lpstr>汉仪旗黑-85S</vt:lpstr>
      <vt:lpstr>李旭科毛笔行书</vt:lpstr>
      <vt:lpstr>楷体</vt:lpstr>
      <vt:lpstr>Profile</vt:lpstr>
      <vt:lpstr>1_Profile</vt:lpstr>
      <vt:lpstr>Profile_2</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发电企业班长安全培训教育讲座</dc:title>
  <dc:creator>番茄花园</dc:creator>
  <cp:lastModifiedBy>monkeyhappy</cp:lastModifiedBy>
  <cp:revision>236</cp:revision>
  <dcterms:created xsi:type="dcterms:W3CDTF">2011-02-13T02:51:46Z</dcterms:created>
  <dcterms:modified xsi:type="dcterms:W3CDTF">2024-01-15T07:23:52Z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141C4122C092473B8746F17E1528AC4D_12</vt:lpwstr>
  </property>
</Properties>
</file>