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59" r:id="rId4"/>
    <p:sldId id="271" r:id="rId5"/>
    <p:sldId id="272" r:id="rId6"/>
    <p:sldId id="325" r:id="rId7"/>
    <p:sldId id="273" r:id="rId8"/>
    <p:sldId id="313" r:id="rId9"/>
    <p:sldId id="275" r:id="rId10"/>
    <p:sldId id="276" r:id="rId11"/>
    <p:sldId id="317" r:id="rId12"/>
    <p:sldId id="316" r:id="rId13"/>
    <p:sldId id="278" r:id="rId14"/>
    <p:sldId id="279" r:id="rId15"/>
    <p:sldId id="280" r:id="rId16"/>
    <p:sldId id="314" r:id="rId17"/>
    <p:sldId id="318" r:id="rId18"/>
    <p:sldId id="282" r:id="rId19"/>
    <p:sldId id="283" r:id="rId20"/>
    <p:sldId id="319" r:id="rId21"/>
    <p:sldId id="285" r:id="rId22"/>
    <p:sldId id="287" r:id="rId23"/>
    <p:sldId id="321" r:id="rId24"/>
    <p:sldId id="291" r:id="rId25"/>
    <p:sldId id="293" r:id="rId26"/>
    <p:sldId id="294" r:id="rId27"/>
    <p:sldId id="315" r:id="rId28"/>
    <p:sldId id="297" r:id="rId29"/>
    <p:sldId id="298" r:id="rId30"/>
    <p:sldId id="322" r:id="rId31"/>
    <p:sldId id="301" r:id="rId32"/>
    <p:sldId id="302" r:id="rId33"/>
    <p:sldId id="323" r:id="rId34"/>
    <p:sldId id="304" r:id="rId35"/>
    <p:sldId id="305" r:id="rId36"/>
    <p:sldId id="324" r:id="rId37"/>
    <p:sldId id="307" r:id="rId38"/>
    <p:sldId id="308" r:id="rId39"/>
    <p:sldId id="268" r:id="rId40"/>
    <p:sldId id="361" r:id="rId41"/>
  </p:sldIdLst>
  <p:sldSz cx="9144000" cy="6858000" type="screen4x3"/>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99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448"/>
    <p:restoredTop sz="94660"/>
  </p:normalViewPr>
  <p:slideViewPr>
    <p:cSldViewPr showGuides="1">
      <p:cViewPr varScale="1">
        <p:scale>
          <a:sx n="97" d="100"/>
          <a:sy n="97" d="100"/>
        </p:scale>
        <p:origin x="-114" y="-444"/>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gs" Target="tags/tag20.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duotone>
              <a:schemeClr val="bg1"/>
              <a:srgbClr val="FFFFFF"/>
            </a:duotone>
          </a:blip>
          <a:stretch>
            <a:fillRect/>
          </a:stretch>
        </a:blipFill>
        <a:effectLst/>
      </p:bgPr>
    </p:bg>
    <p:spTree>
      <p:nvGrpSpPr>
        <p:cNvPr id="1" name=""/>
        <p:cNvGrpSpPr/>
        <p:nvPr/>
      </p:nvGrpSpPr>
      <p:grpSpPr/>
      <p:sp>
        <p:nvSpPr>
          <p:cNvPr id="36866" name="标题 36865"/>
          <p:cNvSpPr>
            <a:spLocks noGrp="1"/>
          </p:cNvSpPr>
          <p:nvPr>
            <p:ph type="ctrTitle" sz="quarter"/>
          </p:nvPr>
        </p:nvSpPr>
        <p:spPr>
          <a:xfrm>
            <a:off x="685800" y="1676400"/>
            <a:ext cx="7772400" cy="18288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36867" name="副标题 36866"/>
          <p:cNvSpPr>
            <a:spLocks noGrp="1"/>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a:buClr>
                <a:schemeClr val="hlink"/>
              </a:buClr>
              <a:buSzPct val="65000"/>
              <a:buFont typeface="Wingdings" panose="05000000000000000000" pitchFamily="2" charset="2"/>
              <a:buNone/>
              <a:defRPr/>
            </a:lvl1pPr>
            <a:lvl2pPr marL="457200" lvl="1" indent="0" algn="ctr">
              <a:buClr>
                <a:schemeClr val="folHlink"/>
              </a:buClr>
              <a:buSzPct val="65000"/>
              <a:buFont typeface="Wingdings" panose="05000000000000000000" pitchFamily="2" charset="2"/>
              <a:buNone/>
              <a:defRPr/>
            </a:lvl2pPr>
            <a:lvl3pPr marL="914400" lvl="2" indent="0" algn="ctr">
              <a:buClr>
                <a:schemeClr val="hlink"/>
              </a:buClr>
              <a:buSzPct val="65000"/>
              <a:buFont typeface="Wingdings" panose="05000000000000000000" pitchFamily="2" charset="2"/>
              <a:buNone/>
              <a:defRPr/>
            </a:lvl3pPr>
            <a:lvl4pPr marL="1371600" lvl="3" indent="0" algn="ctr">
              <a:buClr>
                <a:schemeClr val="folHlink"/>
              </a:buClr>
              <a:buSzPct val="65000"/>
              <a:buFont typeface="Wingdings" panose="05000000000000000000" pitchFamily="2" charset="2"/>
              <a:buNone/>
              <a:defRPr/>
            </a:lvl4pPr>
            <a:lvl5pPr marL="1828800" lvl="4" indent="0" algn="ctr">
              <a:buClr>
                <a:schemeClr val="hlink"/>
              </a:buClr>
              <a:buSzPct val="65000"/>
              <a:buFont typeface="Wingdings" panose="05000000000000000000" pitchFamily="2" charset="2"/>
              <a:buNone/>
              <a:defRPr/>
            </a:lvl5pPr>
          </a:lstStyle>
          <a:p>
            <a:pPr lvl="0"/>
            <a:r>
              <a:rPr lang="zh-CN" altLang="en-US" dirty="0"/>
              <a:t>单击此处编辑母版副标题样式</a:t>
            </a:r>
            <a:endParaRPr lang="zh-CN" altLang="en-US" dirty="0"/>
          </a:p>
        </p:txBody>
      </p:sp>
      <p:sp>
        <p:nvSpPr>
          <p:cNvPr id="36868" name="日期占位符 36867"/>
          <p:cNvSpPr>
            <a:spLocks noGrp="1"/>
          </p:cNvSpPr>
          <p:nvPr>
            <p:ph type="dt" sz="quarter" idx="2"/>
          </p:nvPr>
        </p:nvSpPr>
        <p:spPr>
          <a:xfrm>
            <a:off x="457200" y="6245225"/>
            <a:ext cx="2133600" cy="476250"/>
          </a:xfrm>
          <a:prstGeom prst="rect">
            <a:avLst/>
          </a:prstGeom>
          <a:noFill/>
          <a:ln w="9525">
            <a:noFill/>
          </a:ln>
        </p:spPr>
        <p:txBody>
          <a:bodyPr anchor="b" anchorCtr="0"/>
          <a:lstStyle>
            <a:lvl1pPr>
              <a:defRPr sz="1400"/>
            </a:lvl1pPr>
          </a:lstStyle>
          <a:p>
            <a:fld id="{BB962C8B-B14F-4D97-AF65-F5344CB8AC3E}" type="datetime1">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
        <p:nvSpPr>
          <p:cNvPr id="36869" name="页脚占位符 36868"/>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endParaRPr lang="zh-CN" altLang="en-US" dirty="0">
              <a:effectLst>
                <a:outerShdw blurRad="38100" dist="38100" dir="2700000">
                  <a:srgbClr val="000000"/>
                </a:outerShdw>
              </a:effectLst>
              <a:latin typeface="Arial" panose="020B0604020202020204" pitchFamily="34" charset="0"/>
            </a:endParaRPr>
          </a:p>
        </p:txBody>
      </p:sp>
      <p:sp>
        <p:nvSpPr>
          <p:cNvPr id="36870" name="灯片编号占位符 36869"/>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81000"/>
            <a:ext cx="2057400"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81000"/>
            <a:ext cx="6052930" cy="5715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67995" y="944880"/>
            <a:ext cx="4620260" cy="5103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2504"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981200"/>
            <a:ext cx="4032504"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duotone>
              <a:schemeClr val="bg1"/>
              <a:srgbClr val="FFFFFF"/>
            </a:duotone>
          </a:blip>
          <a:stretch>
            <a:fillRect/>
          </a:stretch>
        </a:blipFill>
        <a:effectLst/>
      </p:bgPr>
    </p:bg>
    <p:spTree>
      <p:nvGrpSpPr>
        <p:cNvPr id="1" name=""/>
        <p:cNvGrpSpPr/>
        <p:nvPr/>
      </p:nvGrpSpPr>
      <p:grpSpPr/>
      <p:sp>
        <p:nvSpPr>
          <p:cNvPr id="35842" name="标题 35841"/>
          <p:cNvSpPr>
            <a:spLocks noGrp="1"/>
          </p:cNvSpPr>
          <p:nvPr>
            <p:ph type="title"/>
          </p:nvPr>
        </p:nvSpPr>
        <p:spPr>
          <a:xfrm>
            <a:off x="457200" y="381000"/>
            <a:ext cx="8229600" cy="13716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5843" name="文本占位符 35842"/>
          <p:cNvSpPr>
            <a:spLocks noGrp="1"/>
          </p:cNvSpPr>
          <p:nvPr>
            <p:ph type="body" idx="1"/>
          </p:nvPr>
        </p:nvSpPr>
        <p:spPr>
          <a:xfrm>
            <a:off x="457200" y="1981200"/>
            <a:ext cx="82296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5844" name="日期占位符 35843"/>
          <p:cNvSpPr>
            <a:spLocks noGrp="1"/>
          </p:cNvSpPr>
          <p:nvPr>
            <p:ph type="dt" sz="half" idx="2"/>
          </p:nvPr>
        </p:nvSpPr>
        <p:spPr>
          <a:xfrm>
            <a:off x="457200" y="6245225"/>
            <a:ext cx="2133600" cy="476250"/>
          </a:xfrm>
          <a:prstGeom prst="rect">
            <a:avLst/>
          </a:prstGeom>
          <a:noFill/>
          <a:ln w="9525">
            <a:noFill/>
          </a:ln>
        </p:spPr>
        <p:txBody>
          <a:bodyPr anchor="b" anchorCtr="0"/>
          <a:lstStyle>
            <a:lvl1pPr>
              <a:defRPr sz="1400"/>
            </a:lvl1pPr>
          </a:lstStyle>
          <a:p>
            <a:pPr lvl="0"/>
            <a:fld id="{BB962C8B-B14F-4D97-AF65-F5344CB8AC3E}" type="datetime1">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sp>
        <p:nvSpPr>
          <p:cNvPr id="35845" name="页脚占位符 35844"/>
          <p:cNvSpPr>
            <a:spLocks noGrp="1"/>
          </p:cNvSpPr>
          <p:nvPr>
            <p:ph type="ftr" sz="quarter" idx="3"/>
          </p:nvPr>
        </p:nvSpPr>
        <p:spPr>
          <a:xfrm>
            <a:off x="3124200" y="6245225"/>
            <a:ext cx="2895600" cy="476250"/>
          </a:xfrm>
          <a:prstGeom prst="rect">
            <a:avLst/>
          </a:prstGeom>
          <a:noFill/>
          <a:ln w="9525">
            <a:noFill/>
          </a:ln>
        </p:spPr>
        <p:txBody>
          <a:bodyPr anchor="b" anchorCtr="0"/>
          <a:lstStyle>
            <a:lvl1pPr algn="ctr">
              <a:defRPr sz="1400"/>
            </a:lvl1pPr>
          </a:lstStyle>
          <a:p>
            <a:pPr lvl="0"/>
            <a:endParaRPr lang="zh-CN" altLang="en-US" dirty="0">
              <a:effectLst>
                <a:outerShdw blurRad="38100" dist="38100" dir="2700000">
                  <a:srgbClr val="000000"/>
                </a:outerShdw>
              </a:effectLst>
              <a:latin typeface="Arial" panose="020B0604020202020204" pitchFamily="34" charset="0"/>
            </a:endParaRPr>
          </a:p>
        </p:txBody>
      </p:sp>
      <p:sp>
        <p:nvSpPr>
          <p:cNvPr id="35846" name="灯片编号占位符 35845"/>
          <p:cNvSpPr>
            <a:spLocks noGrp="1"/>
          </p:cNvSpPr>
          <p:nvPr>
            <p:ph type="sldNum" sz="quarter" idx="4"/>
          </p:nvPr>
        </p:nvSpPr>
        <p:spPr>
          <a:xfrm>
            <a:off x="6553200" y="6245225"/>
            <a:ext cx="2133600" cy="476250"/>
          </a:xfrm>
          <a:prstGeom prst="rect">
            <a:avLst/>
          </a:prstGeom>
          <a:noFill/>
          <a:ln w="9525">
            <a:noFill/>
          </a:ln>
        </p:spPr>
        <p:txBody>
          <a:bodyPr anchor="b" anchorCtr="0"/>
          <a:lstStyle>
            <a:lvl1pPr algn="r">
              <a:defRPr sz="1400"/>
            </a:lvl1pPr>
          </a:lstStyle>
          <a:p>
            <a:pPr lvl="0"/>
            <a:fld id="{9A0DB2DC-4C9A-4742-B13C-FB6460FD3503}" type="slidenum">
              <a:rPr lang="zh-CN" altLang="en-US" dirty="0">
                <a:effectLst>
                  <a:outerShdw blurRad="38100" dist="38100" dir="2700000">
                    <a:srgbClr val="000000"/>
                  </a:outerShdw>
                </a:effectLst>
                <a:latin typeface="Arial" panose="020B0604020202020204" pitchFamily="34" charset="0"/>
              </a:rPr>
            </a:fld>
            <a:endParaRPr lang="zh-CN" altLang="en-US" dirty="0">
              <a:effectLst>
                <a:outerShdw blurRad="38100" dist="38100" dir="2700000">
                  <a:srgbClr val="000000"/>
                </a:outerShdw>
              </a:effectLst>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63661"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fo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Char char="n"/>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7.jpeg"/><Relationship Id="rId4" Type="http://schemas.openxmlformats.org/officeDocument/2006/relationships/tags" Target="../tags/tag17.xml"/><Relationship Id="rId3" Type="http://schemas.openxmlformats.org/officeDocument/2006/relationships/image" Target="../media/image6.jpeg"/><Relationship Id="rId2" Type="http://schemas.openxmlformats.org/officeDocument/2006/relationships/tags" Target="../tags/tag1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p:cNvSpPr>
          <p:nvPr>
            <p:ph type="ctrTitle"/>
          </p:nvPr>
        </p:nvSpPr>
        <p:spPr>
          <a:xfrm>
            <a:off x="685800" y="1268413"/>
            <a:ext cx="8062913" cy="2332037"/>
          </a:xfrm>
          <a:ln/>
        </p:spPr>
        <p:txBody>
          <a:bodyPr anchor="ctr" anchorCtr="0"/>
          <a:p>
            <a:pPr defTabSz="914400">
              <a:buSzTx/>
              <a:buFontTx/>
              <a:buNone/>
            </a:pPr>
            <a:r>
              <a:rPr lang="zh-CN" altLang="en-US" sz="6000" b="1" kern="1200" baseline="0" dirty="0">
                <a:solidFill>
                  <a:schemeClr val="tx1"/>
                </a:solidFill>
                <a:latin typeface="Tahoma" panose="020B0604030504040204" pitchFamily="34" charset="0"/>
                <a:ea typeface="宋体" panose="02010600030101010101" pitchFamily="2" charset="-122"/>
              </a:rPr>
              <a:t>氧化铝厂生产培训教材</a:t>
            </a:r>
            <a:r>
              <a:rPr lang="zh-CN" altLang="en-US" kern="1200" baseline="0" dirty="0">
                <a:latin typeface="Tahoma" panose="020B0604030504040204" pitchFamily="34" charset="0"/>
                <a:ea typeface="宋体" panose="02010600030101010101" pitchFamily="2" charset="-122"/>
              </a:rPr>
              <a:t> </a:t>
            </a:r>
            <a:endParaRPr lang="zh-CN" altLang="en-US" kern="1200" baseline="0" dirty="0">
              <a:latin typeface="Tahoma" panose="020B0604030504040204" pitchFamily="34"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927249" y="38611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89749" y="47971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522085" y="47975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454421" y="47971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3" name="文本占位符 107522"/>
          <p:cNvSpPr>
            <a:spLocks noGrp="1"/>
          </p:cNvSpPr>
          <p:nvPr>
            <p:ph type="body" idx="1"/>
          </p:nvPr>
        </p:nvSpPr>
        <p:spPr>
          <a:xfrm>
            <a:off x="457200" y="1052513"/>
            <a:ext cx="8229600" cy="5043487"/>
          </a:xfrm>
          <a:ln/>
        </p:spPr>
        <p:txBody>
          <a:bodyPr/>
          <a:p>
            <a:pPr>
              <a:lnSpc>
                <a:spcPct val="80000"/>
              </a:lnSpc>
              <a:buNone/>
            </a:pPr>
            <a:r>
              <a:rPr lang="en-US" altLang="zh-CN">
                <a:solidFill>
                  <a:srgbClr val="FF3300"/>
                </a:solidFill>
              </a:rPr>
              <a:t>3</a:t>
            </a:r>
            <a:r>
              <a:rPr lang="zh-CN" altLang="en-US" dirty="0">
                <a:solidFill>
                  <a:srgbClr val="FF3300"/>
                </a:solidFill>
              </a:rPr>
              <a:t>、工艺条件及技术指标</a:t>
            </a:r>
            <a:endParaRPr lang="zh-CN" altLang="en-US" dirty="0">
              <a:solidFill>
                <a:srgbClr val="FF3300"/>
              </a:solidFill>
            </a:endParaRPr>
          </a:p>
          <a:p>
            <a:pPr>
              <a:lnSpc>
                <a:spcPct val="80000"/>
              </a:lnSpc>
            </a:pPr>
            <a:r>
              <a:rPr lang="zh-CN" altLang="en-US"/>
              <a:t> </a:t>
            </a:r>
            <a:r>
              <a:rPr lang="zh-CN" altLang="en-US" dirty="0"/>
              <a:t>石灰分解率：</a:t>
            </a:r>
            <a:r>
              <a:rPr lang="en-US" altLang="zh-CN" dirty="0"/>
              <a:t>≥</a:t>
            </a:r>
            <a:r>
              <a:rPr lang="en-US" altLang="zh-CN"/>
              <a:t>89</a:t>
            </a:r>
            <a:r>
              <a:rPr lang="zh-CN" altLang="en-US" dirty="0"/>
              <a:t>％</a:t>
            </a:r>
            <a:endParaRPr lang="zh-CN" altLang="en-US" dirty="0"/>
          </a:p>
          <a:p>
            <a:pPr>
              <a:lnSpc>
                <a:spcPct val="80000"/>
              </a:lnSpc>
            </a:pPr>
            <a:r>
              <a:rPr lang="zh-CN" altLang="en-US"/>
              <a:t> </a:t>
            </a:r>
            <a:r>
              <a:rPr lang="zh-CN" altLang="en-US" dirty="0"/>
              <a:t>石灰乳浓度：</a:t>
            </a:r>
            <a:r>
              <a:rPr lang="en-US" altLang="zh-CN" dirty="0" err="1"/>
              <a:t>CaO</a:t>
            </a:r>
            <a:r>
              <a:rPr lang="en-US" altLang="zh-CN"/>
              <a:t>=80</a:t>
            </a:r>
            <a:r>
              <a:rPr lang="zh-CN" altLang="en-US" dirty="0"/>
              <a:t>～</a:t>
            </a:r>
            <a:r>
              <a:rPr lang="en-US" altLang="zh-CN"/>
              <a:t>200g/l</a:t>
            </a:r>
            <a:endParaRPr lang="en-US" altLang="zh-CN"/>
          </a:p>
          <a:p>
            <a:pPr>
              <a:lnSpc>
                <a:spcPct val="80000"/>
              </a:lnSpc>
              <a:buNone/>
            </a:pPr>
            <a:r>
              <a:rPr lang="en-US" altLang="zh-CN">
                <a:solidFill>
                  <a:srgbClr val="FF3300"/>
                </a:solidFill>
              </a:rPr>
              <a:t>4</a:t>
            </a:r>
            <a:r>
              <a:rPr lang="zh-CN" altLang="en-US" dirty="0">
                <a:solidFill>
                  <a:srgbClr val="FF3300"/>
                </a:solidFill>
              </a:rPr>
              <a:t>、主要设备：</a:t>
            </a:r>
            <a:endParaRPr lang="zh-CN" altLang="en-US" dirty="0">
              <a:solidFill>
                <a:srgbClr val="FF3300"/>
              </a:solidFill>
            </a:endParaRPr>
          </a:p>
          <a:p>
            <a:pPr>
              <a:lnSpc>
                <a:spcPct val="80000"/>
              </a:lnSpc>
            </a:pPr>
            <a:r>
              <a:rPr lang="zh-CN" altLang="en-US" dirty="0"/>
              <a:t>石灰炉：</a:t>
            </a:r>
            <a:r>
              <a:rPr lang="en-US" altLang="zh-CN"/>
              <a:t>2</a:t>
            </a:r>
            <a:r>
              <a:rPr lang="zh-CN" altLang="en-US" dirty="0"/>
              <a:t>台，</a:t>
            </a:r>
            <a:r>
              <a:rPr lang="en-US" altLang="zh-CN"/>
              <a:t>D=4.5m</a:t>
            </a:r>
            <a:r>
              <a:rPr lang="zh-CN" altLang="en-US" dirty="0"/>
              <a:t>、</a:t>
            </a:r>
            <a:r>
              <a:rPr lang="en-US" altLang="zh-CN"/>
              <a:t>H=22.25m </a:t>
            </a:r>
            <a:endParaRPr lang="en-US" altLang="zh-CN"/>
          </a:p>
          <a:p>
            <a:pPr>
              <a:lnSpc>
                <a:spcPct val="80000"/>
              </a:lnSpc>
            </a:pPr>
            <a:r>
              <a:rPr lang="zh-CN" altLang="en-US" dirty="0"/>
              <a:t>化灰机：</a:t>
            </a:r>
            <a:r>
              <a:rPr lang="en-US" altLang="zh-CN"/>
              <a:t>4</a:t>
            </a:r>
            <a:r>
              <a:rPr lang="zh-CN" altLang="en-US" dirty="0"/>
              <a:t>台，</a:t>
            </a:r>
            <a:r>
              <a:rPr lang="en-US" altLang="zh-CN"/>
              <a:t>Q=40-50t/h </a:t>
            </a:r>
            <a:r>
              <a:rPr lang="zh-CN" altLang="en-US" dirty="0"/>
              <a:t>（</a:t>
            </a:r>
            <a:r>
              <a:rPr lang="en-US" altLang="zh-CN"/>
              <a:t>3</a:t>
            </a:r>
            <a:r>
              <a:rPr lang="zh-CN" altLang="en-US" dirty="0"/>
              <a:t>台），</a:t>
            </a:r>
            <a:r>
              <a:rPr lang="en-US" altLang="zh-CN"/>
              <a:t>Q=50-60t/h </a:t>
            </a:r>
            <a:r>
              <a:rPr lang="zh-CN" altLang="en-US" dirty="0"/>
              <a:t>（</a:t>
            </a:r>
            <a:r>
              <a:rPr lang="en-US" altLang="zh-CN"/>
              <a:t>1</a:t>
            </a:r>
            <a:r>
              <a:rPr lang="zh-CN" altLang="en-US" dirty="0"/>
              <a:t>台）</a:t>
            </a:r>
            <a:endParaRPr lang="zh-CN" altLang="en-US" dirty="0"/>
          </a:p>
          <a:p>
            <a:pPr>
              <a:lnSpc>
                <a:spcPct val="80000"/>
              </a:lnSpc>
            </a:pPr>
            <a:r>
              <a:rPr lang="zh-CN" altLang="en-US" dirty="0"/>
              <a:t>石灰乳泵：</a:t>
            </a:r>
            <a:r>
              <a:rPr lang="en-US" altLang="zh-CN"/>
              <a:t>5</a:t>
            </a:r>
            <a:r>
              <a:rPr lang="zh-CN" altLang="en-US" dirty="0"/>
              <a:t>台，</a:t>
            </a:r>
            <a:r>
              <a:rPr lang="en-US" altLang="zh-CN"/>
              <a:t>Q=36m3/h </a:t>
            </a:r>
            <a:endParaRPr lang="en-US" altLang="zh-CN"/>
          </a:p>
          <a:p>
            <a:pPr>
              <a:lnSpc>
                <a:spcPct val="80000"/>
              </a:lnSpc>
            </a:pPr>
            <a:r>
              <a:rPr lang="zh-CN" altLang="en-US" b="1" dirty="0"/>
              <a:t>破碎机</a:t>
            </a:r>
            <a:r>
              <a:rPr lang="zh-CN" altLang="en-US" dirty="0"/>
              <a:t> ：</a:t>
            </a:r>
            <a:r>
              <a:rPr lang="en-US" altLang="zh-CN"/>
              <a:t>2</a:t>
            </a:r>
            <a:r>
              <a:rPr lang="zh-CN" altLang="en-US" dirty="0"/>
              <a:t>台，</a:t>
            </a:r>
            <a:r>
              <a:rPr lang="en-US" altLang="zh-CN"/>
              <a:t>Q=60t/h </a:t>
            </a:r>
            <a:endParaRPr lang="en-US" altLang="zh-CN"/>
          </a:p>
          <a:p>
            <a:pPr>
              <a:lnSpc>
                <a:spcPct val="80000"/>
              </a:lnSpc>
            </a:pPr>
            <a:r>
              <a:rPr lang="zh-CN" altLang="en-US" b="1" dirty="0"/>
              <a:t>双齿辊破碎机</a:t>
            </a:r>
            <a:r>
              <a:rPr lang="zh-CN" altLang="en-US" dirty="0"/>
              <a:t> ：</a:t>
            </a:r>
            <a:r>
              <a:rPr lang="en-US" altLang="zh-CN"/>
              <a:t>2</a:t>
            </a:r>
            <a:r>
              <a:rPr lang="zh-CN" altLang="en-US" dirty="0"/>
              <a:t>台， </a:t>
            </a:r>
            <a:r>
              <a:rPr lang="en-US" altLang="zh-CN"/>
              <a:t>Q=120t/h </a:t>
            </a:r>
            <a:endParaRPr lang="en-US" altLang="zh-CN"/>
          </a:p>
          <a:p>
            <a:pPr>
              <a:lnSpc>
                <a:spcPct val="80000"/>
              </a:lnSpc>
            </a:pPr>
            <a:endParaRPr lang="en-US" altLang="zh-CN" sz="2800" dirty="0"/>
          </a:p>
        </p:txBody>
      </p:sp>
      <p:sp>
        <p:nvSpPr>
          <p:cNvPr id="107524" name="矩形 107523"/>
          <p:cNvSpPr/>
          <p:nvPr/>
        </p:nvSpPr>
        <p:spPr>
          <a:xfrm>
            <a:off x="250825" y="0"/>
            <a:ext cx="8229600" cy="887413"/>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effectLst>
                  <a:outerShdw blurRad="38100" dist="38100" dir="2700000">
                    <a:srgbClr val="000000"/>
                  </a:outerShdw>
                </a:effectLst>
                <a:latin typeface="Tahoma" panose="020B0604030504040204" pitchFamily="34" charset="0"/>
                <a:ea typeface="宋体" panose="02010600030101010101" pitchFamily="2" charset="-122"/>
              </a:defRPr>
            </a:lvl1pPr>
          </a:lstStyle>
          <a:p>
            <a:pPr lvl="0"/>
            <a:r>
              <a:rPr lang="zh-CN" altLang="en-US" dirty="0">
                <a:solidFill>
                  <a:srgbClr val="FF3300"/>
                </a:solidFill>
                <a:ea typeface="隶书" pitchFamily="49" charset="-122"/>
              </a:rPr>
              <a:t>三、原料作业工序</a:t>
            </a:r>
            <a:endParaRPr lang="zh-CN" altLang="en-US" dirty="0">
              <a:solidFill>
                <a:srgbClr val="FF3300"/>
              </a:solidFill>
              <a:ea typeface="隶书"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标题 106497"/>
          <p:cNvSpPr>
            <a:spLocks noGrp="1"/>
          </p:cNvSpPr>
          <p:nvPr>
            <p:ph type="title"/>
          </p:nvPr>
        </p:nvSpPr>
        <p:spPr>
          <a:xfrm>
            <a:off x="755650" y="0"/>
            <a:ext cx="8229600" cy="692150"/>
          </a:xfrm>
          <a:ln/>
        </p:spPr>
        <p:txBody>
          <a:bodyPr anchor="ctr" anchorCtr="0"/>
          <a:p>
            <a:r>
              <a:rPr lang="zh-CN" altLang="en-US" sz="4000" dirty="0">
                <a:solidFill>
                  <a:srgbClr val="FF3300"/>
                </a:solidFill>
                <a:ea typeface="隶书" pitchFamily="49" charset="-122"/>
              </a:rPr>
              <a:t>三、原料作业工序</a:t>
            </a:r>
            <a:endParaRPr lang="zh-CN" altLang="en-US" sz="4000" dirty="0">
              <a:solidFill>
                <a:srgbClr val="FF3300"/>
              </a:solidFill>
              <a:ea typeface="隶书" pitchFamily="49" charset="-122"/>
            </a:endParaRPr>
          </a:p>
        </p:txBody>
      </p:sp>
      <p:sp>
        <p:nvSpPr>
          <p:cNvPr id="106499" name="文本占位符 106498"/>
          <p:cNvSpPr>
            <a:spLocks noGrp="1"/>
          </p:cNvSpPr>
          <p:nvPr>
            <p:ph type="body" idx="1"/>
          </p:nvPr>
        </p:nvSpPr>
        <p:spPr>
          <a:xfrm>
            <a:off x="179388" y="765175"/>
            <a:ext cx="8696325" cy="5948363"/>
          </a:xfrm>
          <a:ln/>
        </p:spPr>
        <p:txBody>
          <a:bodyPr/>
          <a:p>
            <a:pPr>
              <a:buNone/>
            </a:pPr>
            <a:r>
              <a:rPr lang="zh-CN" altLang="en-US" dirty="0">
                <a:solidFill>
                  <a:srgbClr val="FF3300"/>
                </a:solidFill>
              </a:rPr>
              <a:t>三、原料磨</a:t>
            </a:r>
            <a:endParaRPr lang="zh-CN" altLang="en-US" dirty="0">
              <a:solidFill>
                <a:srgbClr val="FF3300"/>
              </a:solidFill>
            </a:endParaRPr>
          </a:p>
          <a:p>
            <a:pPr>
              <a:buNone/>
            </a:pPr>
            <a:r>
              <a:rPr lang="en-US" altLang="zh-CN" sz="2800">
                <a:solidFill>
                  <a:srgbClr val="FF3300"/>
                </a:solidFill>
              </a:rPr>
              <a:t>1</a:t>
            </a:r>
            <a:r>
              <a:rPr lang="zh-CN" altLang="en-US" sz="2800" dirty="0">
                <a:solidFill>
                  <a:srgbClr val="FF3300"/>
                </a:solidFill>
              </a:rPr>
              <a:t>、主要任务：</a:t>
            </a:r>
            <a:r>
              <a:rPr lang="zh-CN" altLang="en-US" sz="2800" dirty="0"/>
              <a:t>为溶出系统磨制合格的原矿浆。</a:t>
            </a:r>
            <a:endParaRPr lang="zh-CN" altLang="en-US" sz="2800">
              <a:solidFill>
                <a:srgbClr val="FF3300"/>
              </a:solidFill>
            </a:endParaRPr>
          </a:p>
          <a:p>
            <a:pPr>
              <a:buNone/>
            </a:pPr>
            <a:r>
              <a:rPr lang="en-US" altLang="zh-CN" sz="2800">
                <a:solidFill>
                  <a:srgbClr val="FF3300"/>
                </a:solidFill>
              </a:rPr>
              <a:t>2</a:t>
            </a:r>
            <a:r>
              <a:rPr lang="zh-CN" altLang="en-US" sz="2800" dirty="0">
                <a:solidFill>
                  <a:srgbClr val="FF3300"/>
                </a:solidFill>
              </a:rPr>
              <a:t>、原料磨流程示意图：</a:t>
            </a:r>
            <a:endParaRPr lang="zh-CN" altLang="en-US" sz="2800" dirty="0">
              <a:solidFill>
                <a:srgbClr val="FF3300"/>
              </a:solidFill>
            </a:endParaRPr>
          </a:p>
        </p:txBody>
      </p:sp>
      <p:grpSp>
        <p:nvGrpSpPr>
          <p:cNvPr id="106545" name="组合 106544"/>
          <p:cNvGrpSpPr/>
          <p:nvPr/>
        </p:nvGrpSpPr>
        <p:grpSpPr>
          <a:xfrm>
            <a:off x="1331913" y="1989138"/>
            <a:ext cx="6624637" cy="4679950"/>
            <a:chOff x="839" y="845"/>
            <a:chExt cx="4173" cy="3265"/>
          </a:xfrm>
        </p:grpSpPr>
        <p:sp>
          <p:nvSpPr>
            <p:cNvPr id="106521" name="文本框 106520"/>
            <p:cNvSpPr txBox="1"/>
            <p:nvPr/>
          </p:nvSpPr>
          <p:spPr>
            <a:xfrm>
              <a:off x="3817" y="845"/>
              <a:ext cx="1195" cy="283"/>
            </a:xfrm>
            <a:prstGeom prst="rect">
              <a:avLst/>
            </a:prstGeom>
            <a:noFill/>
            <a:ln w="9525">
              <a:noFill/>
            </a:ln>
          </p:spPr>
          <p:txBody>
            <a:bodyPr lIns="0" tIns="0" rIns="0" bIns="0"/>
            <a:p>
              <a:pPr algn="ctr"/>
              <a:r>
                <a:rPr lang="zh-CN" altLang="en-US" b="1" u="sng" dirty="0">
                  <a:latin typeface="Tahoma" panose="020B0604030504040204" pitchFamily="34" charset="0"/>
                </a:rPr>
                <a:t>循环母液</a:t>
              </a:r>
              <a:endParaRPr lang="zh-CN" altLang="en-US" b="1" dirty="0">
                <a:latin typeface="Tahoma" panose="020B0604030504040204" pitchFamily="34" charset="0"/>
              </a:endParaRPr>
            </a:p>
          </p:txBody>
        </p:sp>
        <p:sp>
          <p:nvSpPr>
            <p:cNvPr id="106522" name="文本框 106521"/>
            <p:cNvSpPr txBox="1"/>
            <p:nvPr/>
          </p:nvSpPr>
          <p:spPr>
            <a:xfrm>
              <a:off x="2634" y="3865"/>
              <a:ext cx="980" cy="245"/>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球磨机</a:t>
              </a:r>
              <a:endParaRPr lang="zh-CN" altLang="en-US" b="1" dirty="0">
                <a:latin typeface="Tahoma" panose="020B0604030504040204" pitchFamily="34" charset="0"/>
              </a:endParaRPr>
            </a:p>
          </p:txBody>
        </p:sp>
        <p:sp>
          <p:nvSpPr>
            <p:cNvPr id="106523" name="文本框 106522"/>
            <p:cNvSpPr txBox="1"/>
            <p:nvPr/>
          </p:nvSpPr>
          <p:spPr>
            <a:xfrm>
              <a:off x="839" y="3281"/>
              <a:ext cx="944" cy="245"/>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矿浆槽</a:t>
              </a:r>
              <a:endParaRPr lang="zh-CN" altLang="en-US" b="1" dirty="0">
                <a:latin typeface="Tahoma" panose="020B0604030504040204" pitchFamily="34" charset="0"/>
              </a:endParaRPr>
            </a:p>
          </p:txBody>
        </p:sp>
        <p:sp>
          <p:nvSpPr>
            <p:cNvPr id="106524" name="文本框 106523"/>
            <p:cNvSpPr txBox="1"/>
            <p:nvPr/>
          </p:nvSpPr>
          <p:spPr>
            <a:xfrm>
              <a:off x="2188" y="1370"/>
              <a:ext cx="683" cy="227"/>
            </a:xfrm>
            <a:prstGeom prst="rect">
              <a:avLst/>
            </a:prstGeom>
            <a:noFill/>
            <a:ln w="9525">
              <a:noFill/>
            </a:ln>
          </p:spPr>
          <p:txBody>
            <a:bodyPr lIns="0" tIns="0" rIns="0" bIns="0"/>
            <a:p>
              <a:pPr algn="ctr"/>
              <a:r>
                <a:rPr lang="zh-CN" altLang="en-US" b="1" u="sng" dirty="0">
                  <a:latin typeface="Tahoma" panose="020B0604030504040204" pitchFamily="34" charset="0"/>
                </a:rPr>
                <a:t>铝矿</a:t>
              </a:r>
              <a:endParaRPr lang="zh-CN" altLang="en-US" b="1" dirty="0">
                <a:latin typeface="Tahoma" panose="020B0604030504040204" pitchFamily="34" charset="0"/>
              </a:endParaRPr>
            </a:p>
          </p:txBody>
        </p:sp>
        <p:sp>
          <p:nvSpPr>
            <p:cNvPr id="106525" name="文本框 106524"/>
            <p:cNvSpPr txBox="1"/>
            <p:nvPr/>
          </p:nvSpPr>
          <p:spPr>
            <a:xfrm>
              <a:off x="2359" y="1851"/>
              <a:ext cx="1278" cy="24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棒磨机</a:t>
              </a:r>
              <a:endParaRPr lang="zh-CN" altLang="en-US" b="1" dirty="0">
                <a:latin typeface="Tahoma" panose="020B0604030504040204" pitchFamily="34" charset="0"/>
              </a:endParaRPr>
            </a:p>
          </p:txBody>
        </p:sp>
        <p:sp>
          <p:nvSpPr>
            <p:cNvPr id="106526" name="文本框 106525"/>
            <p:cNvSpPr txBox="1"/>
            <p:nvPr/>
          </p:nvSpPr>
          <p:spPr>
            <a:xfrm>
              <a:off x="2656" y="2334"/>
              <a:ext cx="767" cy="24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泵池</a:t>
              </a:r>
              <a:endParaRPr lang="zh-CN" altLang="en-US" b="1" dirty="0">
                <a:latin typeface="Tahoma" panose="020B0604030504040204" pitchFamily="34" charset="0"/>
              </a:endParaRPr>
            </a:p>
          </p:txBody>
        </p:sp>
        <p:sp>
          <p:nvSpPr>
            <p:cNvPr id="106527" name="文本框 106526"/>
            <p:cNvSpPr txBox="1"/>
            <p:nvPr/>
          </p:nvSpPr>
          <p:spPr>
            <a:xfrm>
              <a:off x="2528" y="2815"/>
              <a:ext cx="1025" cy="24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中间泵</a:t>
              </a:r>
              <a:endParaRPr lang="zh-CN" altLang="en-US" b="1" dirty="0">
                <a:latin typeface="Tahoma" panose="020B0604030504040204" pitchFamily="34" charset="0"/>
              </a:endParaRPr>
            </a:p>
          </p:txBody>
        </p:sp>
        <p:sp>
          <p:nvSpPr>
            <p:cNvPr id="106528" name="文本框 106527"/>
            <p:cNvSpPr txBox="1"/>
            <p:nvPr/>
          </p:nvSpPr>
          <p:spPr>
            <a:xfrm>
              <a:off x="2559" y="3297"/>
              <a:ext cx="939" cy="24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水旋器</a:t>
              </a:r>
              <a:endParaRPr lang="zh-CN" altLang="en-US" b="1" dirty="0">
                <a:latin typeface="Tahoma" panose="020B0604030504040204" pitchFamily="34" charset="0"/>
              </a:endParaRPr>
            </a:p>
          </p:txBody>
        </p:sp>
        <p:sp>
          <p:nvSpPr>
            <p:cNvPr id="106529" name="文本框 106528"/>
            <p:cNvSpPr txBox="1"/>
            <p:nvPr/>
          </p:nvSpPr>
          <p:spPr>
            <a:xfrm>
              <a:off x="916" y="3725"/>
              <a:ext cx="789" cy="227"/>
            </a:xfrm>
            <a:prstGeom prst="rect">
              <a:avLst/>
            </a:prstGeom>
            <a:noFill/>
            <a:ln w="9525">
              <a:noFill/>
            </a:ln>
          </p:spPr>
          <p:txBody>
            <a:bodyPr lIns="0" tIns="0" rIns="0" bIns="0"/>
            <a:p>
              <a:pPr algn="ctr"/>
              <a:r>
                <a:rPr lang="zh-CN" altLang="en-US" b="1" dirty="0">
                  <a:latin typeface="Tahoma" panose="020B0604030504040204" pitchFamily="34" charset="0"/>
                </a:rPr>
                <a:t>去溶出</a:t>
              </a:r>
              <a:endParaRPr lang="zh-CN" altLang="en-US" b="1" dirty="0">
                <a:latin typeface="Tahoma" panose="020B0604030504040204" pitchFamily="34" charset="0"/>
              </a:endParaRPr>
            </a:p>
          </p:txBody>
        </p:sp>
        <p:sp>
          <p:nvSpPr>
            <p:cNvPr id="106530" name="文本框 106529"/>
            <p:cNvSpPr txBox="1"/>
            <p:nvPr/>
          </p:nvSpPr>
          <p:spPr>
            <a:xfrm>
              <a:off x="2608" y="3612"/>
              <a:ext cx="428" cy="136"/>
            </a:xfrm>
            <a:prstGeom prst="rect">
              <a:avLst/>
            </a:prstGeom>
            <a:noFill/>
            <a:ln w="9525">
              <a:noFill/>
            </a:ln>
          </p:spPr>
          <p:txBody>
            <a:bodyPr lIns="0" tIns="0" rIns="0" bIns="0"/>
            <a:p>
              <a:pPr algn="ctr"/>
              <a:r>
                <a:rPr lang="zh-CN" altLang="en-US" b="1" dirty="0">
                  <a:latin typeface="Tahoma" panose="020B0604030504040204" pitchFamily="34" charset="0"/>
                </a:rPr>
                <a:t>底流</a:t>
              </a:r>
              <a:endParaRPr lang="zh-CN" altLang="en-US" b="1" dirty="0">
                <a:latin typeface="Tahoma" panose="020B0604030504040204" pitchFamily="34" charset="0"/>
              </a:endParaRPr>
            </a:p>
          </p:txBody>
        </p:sp>
        <p:sp>
          <p:nvSpPr>
            <p:cNvPr id="106531" name="直接连接符 106530"/>
            <p:cNvSpPr/>
            <p:nvPr/>
          </p:nvSpPr>
          <p:spPr>
            <a:xfrm>
              <a:off x="2530" y="1637"/>
              <a:ext cx="0" cy="214"/>
            </a:xfrm>
            <a:prstGeom prst="line">
              <a:avLst/>
            </a:prstGeom>
            <a:ln w="28575" cap="flat" cmpd="sng">
              <a:solidFill>
                <a:srgbClr val="000000"/>
              </a:solidFill>
              <a:prstDash val="solid"/>
              <a:headEnd type="none" w="med" len="med"/>
              <a:tailEnd type="triangle" w="med" len="med"/>
            </a:ln>
          </p:spPr>
        </p:sp>
        <p:sp>
          <p:nvSpPr>
            <p:cNvPr id="106532" name="直接连接符 106531"/>
            <p:cNvSpPr/>
            <p:nvPr/>
          </p:nvSpPr>
          <p:spPr>
            <a:xfrm>
              <a:off x="3042" y="2119"/>
              <a:ext cx="0" cy="215"/>
            </a:xfrm>
            <a:prstGeom prst="line">
              <a:avLst/>
            </a:prstGeom>
            <a:ln w="28575" cap="flat" cmpd="sng">
              <a:solidFill>
                <a:srgbClr val="000000"/>
              </a:solidFill>
              <a:prstDash val="solid"/>
              <a:headEnd type="none" w="med" len="med"/>
              <a:tailEnd type="triangle" w="med" len="med"/>
            </a:ln>
          </p:spPr>
        </p:sp>
        <p:sp>
          <p:nvSpPr>
            <p:cNvPr id="106533" name="直接连接符 106532"/>
            <p:cNvSpPr/>
            <p:nvPr/>
          </p:nvSpPr>
          <p:spPr>
            <a:xfrm>
              <a:off x="3042" y="3565"/>
              <a:ext cx="0" cy="321"/>
            </a:xfrm>
            <a:prstGeom prst="line">
              <a:avLst/>
            </a:prstGeom>
            <a:ln w="28575" cap="flat" cmpd="sng">
              <a:solidFill>
                <a:srgbClr val="000000"/>
              </a:solidFill>
              <a:prstDash val="solid"/>
              <a:headEnd type="none" w="med" len="med"/>
              <a:tailEnd type="triangle" w="med" len="med"/>
            </a:ln>
          </p:spPr>
        </p:sp>
        <p:sp>
          <p:nvSpPr>
            <p:cNvPr id="106534" name="直接连接符 106533"/>
            <p:cNvSpPr/>
            <p:nvPr/>
          </p:nvSpPr>
          <p:spPr>
            <a:xfrm>
              <a:off x="3042" y="3084"/>
              <a:ext cx="0" cy="214"/>
            </a:xfrm>
            <a:prstGeom prst="line">
              <a:avLst/>
            </a:prstGeom>
            <a:ln w="28575" cap="flat" cmpd="sng">
              <a:solidFill>
                <a:srgbClr val="000000"/>
              </a:solidFill>
              <a:prstDash val="solid"/>
              <a:headEnd type="none" w="med" len="med"/>
              <a:tailEnd type="triangle" w="med" len="med"/>
            </a:ln>
          </p:spPr>
        </p:sp>
        <p:sp>
          <p:nvSpPr>
            <p:cNvPr id="106535" name="直接连接符 106534"/>
            <p:cNvSpPr/>
            <p:nvPr/>
          </p:nvSpPr>
          <p:spPr>
            <a:xfrm>
              <a:off x="3042" y="2601"/>
              <a:ext cx="0" cy="214"/>
            </a:xfrm>
            <a:prstGeom prst="line">
              <a:avLst/>
            </a:prstGeom>
            <a:ln w="28575" cap="flat" cmpd="sng">
              <a:solidFill>
                <a:srgbClr val="000000"/>
              </a:solidFill>
              <a:prstDash val="solid"/>
              <a:headEnd type="none" w="med" len="med"/>
              <a:tailEnd type="triangle" w="med" len="med"/>
            </a:ln>
          </p:spPr>
        </p:sp>
        <p:sp>
          <p:nvSpPr>
            <p:cNvPr id="106536" name="直接连接符 106535"/>
            <p:cNvSpPr/>
            <p:nvPr/>
          </p:nvSpPr>
          <p:spPr>
            <a:xfrm>
              <a:off x="1314" y="3524"/>
              <a:ext cx="1" cy="215"/>
            </a:xfrm>
            <a:prstGeom prst="line">
              <a:avLst/>
            </a:prstGeom>
            <a:ln w="28575" cap="flat" cmpd="sng">
              <a:solidFill>
                <a:srgbClr val="000000"/>
              </a:solidFill>
              <a:prstDash val="solid"/>
              <a:headEnd type="none" w="med" len="med"/>
              <a:tailEnd type="triangle" w="med" len="med"/>
            </a:ln>
          </p:spPr>
        </p:sp>
        <p:sp>
          <p:nvSpPr>
            <p:cNvPr id="106537" name="直接连接符 106536"/>
            <p:cNvSpPr/>
            <p:nvPr/>
          </p:nvSpPr>
          <p:spPr>
            <a:xfrm flipH="1">
              <a:off x="1797" y="3403"/>
              <a:ext cx="768" cy="0"/>
            </a:xfrm>
            <a:prstGeom prst="line">
              <a:avLst/>
            </a:prstGeom>
            <a:ln w="28575" cap="flat" cmpd="sng">
              <a:solidFill>
                <a:srgbClr val="000000"/>
              </a:solidFill>
              <a:prstDash val="solid"/>
              <a:headEnd type="none" w="med" len="med"/>
              <a:tailEnd type="triangle" w="med" len="med"/>
            </a:ln>
          </p:spPr>
        </p:sp>
        <p:sp>
          <p:nvSpPr>
            <p:cNvPr id="106538" name="文本框 106537"/>
            <p:cNvSpPr txBox="1"/>
            <p:nvPr/>
          </p:nvSpPr>
          <p:spPr>
            <a:xfrm>
              <a:off x="3042" y="1370"/>
              <a:ext cx="682" cy="227"/>
            </a:xfrm>
            <a:prstGeom prst="rect">
              <a:avLst/>
            </a:prstGeom>
            <a:noFill/>
            <a:ln w="9525">
              <a:noFill/>
            </a:ln>
          </p:spPr>
          <p:txBody>
            <a:bodyPr lIns="0" tIns="0" rIns="0" bIns="0"/>
            <a:p>
              <a:pPr algn="ctr"/>
              <a:r>
                <a:rPr lang="zh-CN" altLang="en-US" b="1" u="sng" dirty="0">
                  <a:latin typeface="Tahoma" panose="020B0604030504040204" pitchFamily="34" charset="0"/>
                </a:rPr>
                <a:t>石灰</a:t>
              </a:r>
              <a:endParaRPr lang="zh-CN" altLang="en-US" b="1" dirty="0">
                <a:latin typeface="Tahoma" panose="020B0604030504040204" pitchFamily="34" charset="0"/>
              </a:endParaRPr>
            </a:p>
          </p:txBody>
        </p:sp>
        <p:sp>
          <p:nvSpPr>
            <p:cNvPr id="106539" name="直接连接符 106538"/>
            <p:cNvSpPr/>
            <p:nvPr/>
          </p:nvSpPr>
          <p:spPr>
            <a:xfrm>
              <a:off x="3382" y="1639"/>
              <a:ext cx="0" cy="214"/>
            </a:xfrm>
            <a:prstGeom prst="line">
              <a:avLst/>
            </a:prstGeom>
            <a:ln w="28575" cap="flat" cmpd="sng">
              <a:solidFill>
                <a:srgbClr val="000000"/>
              </a:solidFill>
              <a:prstDash val="solid"/>
              <a:headEnd type="none" w="med" len="med"/>
              <a:tailEnd type="triangle" w="med" len="med"/>
            </a:ln>
          </p:spPr>
        </p:sp>
        <p:sp>
          <p:nvSpPr>
            <p:cNvPr id="106540" name="文本框 106539"/>
            <p:cNvSpPr txBox="1"/>
            <p:nvPr/>
          </p:nvSpPr>
          <p:spPr>
            <a:xfrm>
              <a:off x="1927" y="3067"/>
              <a:ext cx="426" cy="272"/>
            </a:xfrm>
            <a:prstGeom prst="rect">
              <a:avLst/>
            </a:prstGeom>
            <a:noFill/>
            <a:ln w="9525">
              <a:noFill/>
            </a:ln>
          </p:spPr>
          <p:txBody>
            <a:bodyPr lIns="0" tIns="0" rIns="0" bIns="0"/>
            <a:p>
              <a:pPr algn="ctr"/>
              <a:r>
                <a:rPr lang="zh-CN" altLang="en-US" b="1" dirty="0">
                  <a:latin typeface="Tahoma" panose="020B0604030504040204" pitchFamily="34" charset="0"/>
                </a:rPr>
                <a:t>溢流</a:t>
              </a:r>
              <a:endParaRPr lang="zh-CN" altLang="en-US" b="1" dirty="0">
                <a:latin typeface="Tahoma" panose="020B0604030504040204" pitchFamily="34" charset="0"/>
              </a:endParaRPr>
            </a:p>
          </p:txBody>
        </p:sp>
        <p:sp>
          <p:nvSpPr>
            <p:cNvPr id="106541" name="任意多边形 106540"/>
            <p:cNvSpPr/>
            <p:nvPr/>
          </p:nvSpPr>
          <p:spPr>
            <a:xfrm>
              <a:off x="3439" y="2472"/>
              <a:ext cx="512" cy="1553"/>
            </a:xfrm>
            <a:custGeom>
              <a:avLst/>
              <a:gdLst/>
              <a:ahLst/>
              <a:cxnLst/>
              <a:pathLst>
                <a:path w="272" h="1406">
                  <a:moveTo>
                    <a:pt x="91" y="1406"/>
                  </a:moveTo>
                  <a:lnTo>
                    <a:pt x="272" y="1406"/>
                  </a:lnTo>
                  <a:lnTo>
                    <a:pt x="272" y="0"/>
                  </a:lnTo>
                  <a:lnTo>
                    <a:pt x="0"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6542" name="任意多边形 106541"/>
            <p:cNvSpPr/>
            <p:nvPr/>
          </p:nvSpPr>
          <p:spPr>
            <a:xfrm>
              <a:off x="3930" y="1103"/>
              <a:ext cx="439" cy="2033"/>
            </a:xfrm>
            <a:custGeom>
              <a:avLst/>
              <a:gdLst/>
              <a:ahLst/>
              <a:cxnLst/>
              <a:pathLst>
                <a:path w="181" h="1723">
                  <a:moveTo>
                    <a:pt x="181" y="0"/>
                  </a:moveTo>
                  <a:lnTo>
                    <a:pt x="181" y="1723"/>
                  </a:lnTo>
                  <a:lnTo>
                    <a:pt x="0" y="1723"/>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6543" name="直接连接符 106542"/>
            <p:cNvSpPr/>
            <p:nvPr/>
          </p:nvSpPr>
          <p:spPr>
            <a:xfrm flipH="1">
              <a:off x="3637" y="1969"/>
              <a:ext cx="712" cy="0"/>
            </a:xfrm>
            <a:prstGeom prst="line">
              <a:avLst/>
            </a:prstGeom>
            <a:ln w="28575" cap="flat" cmpd="sng">
              <a:solidFill>
                <a:srgbClr val="000000"/>
              </a:solidFill>
              <a:prstDash val="solid"/>
              <a:headEnd type="none" w="med" len="med"/>
              <a:tailEnd type="triangle" w="med" len="med"/>
            </a:ln>
          </p:spPr>
        </p:sp>
        <p:sp>
          <p:nvSpPr>
            <p:cNvPr id="106544" name="直接连接符 106543"/>
            <p:cNvSpPr/>
            <p:nvPr/>
          </p:nvSpPr>
          <p:spPr>
            <a:xfrm flipH="1">
              <a:off x="3042" y="2216"/>
              <a:ext cx="1307" cy="0"/>
            </a:xfrm>
            <a:prstGeom prst="line">
              <a:avLst/>
            </a:prstGeom>
            <a:ln w="28575" cap="flat" cmpd="sng">
              <a:solidFill>
                <a:srgbClr val="000000"/>
              </a:solidFill>
              <a:prstDash val="solid"/>
              <a:headEnd type="none" w="med" len="med"/>
              <a:tailEnd type="triangle" w="med" len="med"/>
            </a:ln>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63489"/>
          <p:cNvSpPr>
            <a:spLocks noGrp="1"/>
          </p:cNvSpPr>
          <p:nvPr>
            <p:ph type="title"/>
          </p:nvPr>
        </p:nvSpPr>
        <p:spPr>
          <a:xfrm>
            <a:off x="323850" y="0"/>
            <a:ext cx="8077200" cy="908050"/>
          </a:xfrm>
          <a:ln/>
        </p:spPr>
        <p:txBody>
          <a:bodyPr anchor="ctr" anchorCtr="0"/>
          <a:p>
            <a:r>
              <a:rPr lang="zh-CN" altLang="en-US" dirty="0">
                <a:solidFill>
                  <a:srgbClr val="FF3300"/>
                </a:solidFill>
                <a:ea typeface="隶书" pitchFamily="49" charset="-122"/>
              </a:rPr>
              <a:t>三、原料作业工序</a:t>
            </a:r>
            <a:endParaRPr lang="zh-CN" altLang="en-US" dirty="0">
              <a:solidFill>
                <a:srgbClr val="FF3300"/>
              </a:solidFill>
              <a:ea typeface="隶书" pitchFamily="49" charset="-122"/>
            </a:endParaRPr>
          </a:p>
        </p:txBody>
      </p:sp>
      <p:sp>
        <p:nvSpPr>
          <p:cNvPr id="63491" name="文本占位符 63490"/>
          <p:cNvSpPr>
            <a:spLocks noGrp="1"/>
          </p:cNvSpPr>
          <p:nvPr>
            <p:ph type="body" idx="1"/>
          </p:nvPr>
        </p:nvSpPr>
        <p:spPr>
          <a:xfrm>
            <a:off x="250825" y="908050"/>
            <a:ext cx="8893175" cy="5834063"/>
          </a:xfrm>
          <a:ln/>
        </p:spPr>
        <p:txBody>
          <a:bodyPr/>
          <a:p>
            <a:pPr>
              <a:lnSpc>
                <a:spcPct val="80000"/>
              </a:lnSpc>
              <a:buNone/>
            </a:pPr>
            <a:r>
              <a:rPr lang="en-US" altLang="zh-CN" sz="2800">
                <a:solidFill>
                  <a:srgbClr val="FF3300"/>
                </a:solidFill>
              </a:rPr>
              <a:t>3</a:t>
            </a:r>
            <a:r>
              <a:rPr lang="zh-CN" altLang="en-US" sz="2800" dirty="0">
                <a:solidFill>
                  <a:srgbClr val="FF3300"/>
                </a:solidFill>
              </a:rPr>
              <a:t>、主要设备：</a:t>
            </a:r>
            <a:endParaRPr lang="zh-CN" altLang="en-US" sz="2800" dirty="0">
              <a:solidFill>
                <a:srgbClr val="FF3300"/>
              </a:solidFill>
            </a:endParaRPr>
          </a:p>
          <a:p>
            <a:pPr>
              <a:lnSpc>
                <a:spcPct val="80000"/>
              </a:lnSpc>
            </a:pPr>
            <a:r>
              <a:rPr lang="zh-CN" altLang="en-US" sz="2800" b="1" dirty="0"/>
              <a:t>磨头矿石仓</a:t>
            </a:r>
            <a:r>
              <a:rPr lang="zh-CN" altLang="en-US" sz="2800" dirty="0"/>
              <a:t> ：</a:t>
            </a:r>
            <a:r>
              <a:rPr lang="en-US" altLang="zh-CN" sz="2800"/>
              <a:t>7</a:t>
            </a:r>
            <a:r>
              <a:rPr lang="zh-CN" altLang="en-US" sz="2800" dirty="0"/>
              <a:t>个，</a:t>
            </a:r>
            <a:r>
              <a:rPr lang="en-US" altLang="zh-CN" sz="2800"/>
              <a:t>φ10×16m</a:t>
            </a:r>
            <a:r>
              <a:rPr lang="zh-CN" altLang="en-US" sz="2800" dirty="0"/>
              <a:t>，容量</a:t>
            </a:r>
            <a:r>
              <a:rPr lang="en-US" altLang="zh-CN" sz="2800"/>
              <a:t>1600</a:t>
            </a:r>
            <a:r>
              <a:rPr lang="zh-CN" altLang="en-US" sz="2800" dirty="0"/>
              <a:t>吨 </a:t>
            </a:r>
            <a:endParaRPr lang="zh-CN" altLang="en-US" sz="2800" dirty="0"/>
          </a:p>
          <a:p>
            <a:pPr>
              <a:lnSpc>
                <a:spcPct val="80000"/>
              </a:lnSpc>
            </a:pPr>
            <a:r>
              <a:rPr lang="zh-CN" altLang="en-US" sz="2800" b="1" dirty="0"/>
              <a:t>磨头石灰仓：</a:t>
            </a:r>
            <a:r>
              <a:rPr lang="en-US" altLang="zh-CN" sz="2800" b="1"/>
              <a:t>4</a:t>
            </a:r>
            <a:r>
              <a:rPr lang="zh-CN" altLang="en-US" sz="2800" b="1" dirty="0"/>
              <a:t>个，容量</a:t>
            </a:r>
            <a:r>
              <a:rPr lang="en-US" altLang="zh-CN" sz="2800" b="1"/>
              <a:t>200</a:t>
            </a:r>
            <a:r>
              <a:rPr lang="zh-CN" altLang="en-US" sz="2800" b="1" dirty="0"/>
              <a:t>吨</a:t>
            </a:r>
            <a:r>
              <a:rPr lang="zh-CN" altLang="en-US" sz="2800" dirty="0"/>
              <a:t> （</a:t>
            </a:r>
            <a:r>
              <a:rPr lang="en-US" altLang="zh-CN" sz="2800"/>
              <a:t>3</a:t>
            </a:r>
            <a:r>
              <a:rPr lang="zh-CN" altLang="en-US" sz="2800" dirty="0"/>
              <a:t>个），容量</a:t>
            </a:r>
            <a:r>
              <a:rPr lang="en-US" altLang="zh-CN" sz="2800"/>
              <a:t>100</a:t>
            </a:r>
            <a:r>
              <a:rPr lang="zh-CN" altLang="en-US" sz="2800" dirty="0"/>
              <a:t>吨 （</a:t>
            </a:r>
            <a:r>
              <a:rPr lang="en-US" altLang="zh-CN" sz="2800"/>
              <a:t>1</a:t>
            </a:r>
            <a:r>
              <a:rPr lang="zh-CN" altLang="en-US" sz="2800" dirty="0"/>
              <a:t>个）</a:t>
            </a:r>
            <a:endParaRPr lang="zh-CN" altLang="en-US" sz="2800" dirty="0">
              <a:solidFill>
                <a:srgbClr val="FF3300"/>
              </a:solidFill>
            </a:endParaRPr>
          </a:p>
          <a:p>
            <a:pPr>
              <a:lnSpc>
                <a:spcPct val="80000"/>
              </a:lnSpc>
            </a:pPr>
            <a:r>
              <a:rPr lang="zh-CN" altLang="en-US" sz="2800" b="1" dirty="0"/>
              <a:t>棒磨机</a:t>
            </a:r>
            <a:r>
              <a:rPr lang="zh-CN" altLang="en-US" sz="2800" dirty="0"/>
              <a:t> ：</a:t>
            </a:r>
            <a:r>
              <a:rPr lang="en-US" altLang="zh-CN" sz="2800" b="1"/>
              <a:t>1</a:t>
            </a:r>
            <a:r>
              <a:rPr lang="en-US" altLang="zh-CN" sz="2800" b="1" baseline="30000"/>
              <a:t>#</a:t>
            </a:r>
            <a:r>
              <a:rPr lang="en-US" altLang="zh-CN" sz="2800" b="1"/>
              <a:t>~4</a:t>
            </a:r>
            <a:r>
              <a:rPr lang="en-US" altLang="zh-CN" sz="2800" b="1" baseline="30000"/>
              <a:t>#</a:t>
            </a:r>
            <a:r>
              <a:rPr lang="en-US" altLang="zh-CN" sz="2800"/>
              <a:t> </a:t>
            </a:r>
            <a:r>
              <a:rPr lang="zh-CN" altLang="en-US" sz="2800" dirty="0"/>
              <a:t>，</a:t>
            </a:r>
            <a:r>
              <a:rPr lang="en-US" altLang="zh-CN" sz="2800"/>
              <a:t>φ3.2×4.5 m</a:t>
            </a:r>
            <a:r>
              <a:rPr lang="zh-CN" altLang="en-US" sz="2800" dirty="0"/>
              <a:t>， </a:t>
            </a:r>
            <a:r>
              <a:rPr lang="en-US" altLang="zh-CN" sz="2800"/>
              <a:t>V</a:t>
            </a:r>
            <a:r>
              <a:rPr lang="zh-CN" altLang="en-US" sz="2800" dirty="0"/>
              <a:t>＝</a:t>
            </a:r>
            <a:r>
              <a:rPr lang="en-US" altLang="zh-CN" sz="2800"/>
              <a:t>32m</a:t>
            </a:r>
            <a:r>
              <a:rPr lang="en-US" altLang="zh-CN" sz="2800" baseline="30000"/>
              <a:t>3</a:t>
            </a:r>
            <a:r>
              <a:rPr lang="en-US" altLang="zh-CN" sz="2800"/>
              <a:t> </a:t>
            </a:r>
            <a:endParaRPr lang="en-US" altLang="zh-CN" sz="2800"/>
          </a:p>
          <a:p>
            <a:pPr>
              <a:lnSpc>
                <a:spcPct val="80000"/>
              </a:lnSpc>
            </a:pPr>
            <a:r>
              <a:rPr lang="zh-CN" altLang="en-US" sz="2800" b="1" dirty="0"/>
              <a:t>球磨机</a:t>
            </a:r>
            <a:r>
              <a:rPr lang="zh-CN" altLang="en-US" sz="2800" dirty="0"/>
              <a:t> ：</a:t>
            </a:r>
            <a:r>
              <a:rPr lang="en-US" altLang="zh-CN" sz="2800" b="1"/>
              <a:t>1</a:t>
            </a:r>
            <a:r>
              <a:rPr lang="en-US" altLang="zh-CN" sz="2800" b="1" baseline="30000"/>
              <a:t>#</a:t>
            </a:r>
            <a:r>
              <a:rPr lang="en-US" altLang="zh-CN" sz="2800" b="1"/>
              <a:t>~4</a:t>
            </a:r>
            <a:r>
              <a:rPr lang="en-US" altLang="zh-CN" sz="2800" b="1" baseline="30000"/>
              <a:t>#</a:t>
            </a:r>
            <a:r>
              <a:rPr lang="en-US" altLang="zh-CN" sz="2800"/>
              <a:t> φ3.6×8.5m </a:t>
            </a:r>
            <a:r>
              <a:rPr lang="zh-CN" altLang="en-US" sz="2800" dirty="0"/>
              <a:t>，</a:t>
            </a:r>
            <a:r>
              <a:rPr lang="en-US" altLang="zh-CN" sz="2800"/>
              <a:t>V</a:t>
            </a:r>
            <a:r>
              <a:rPr lang="zh-CN" altLang="en-US" sz="2800" dirty="0"/>
              <a:t>＝</a:t>
            </a:r>
            <a:r>
              <a:rPr lang="en-US" altLang="zh-CN" sz="2800"/>
              <a:t>74m</a:t>
            </a:r>
            <a:r>
              <a:rPr lang="en-US" altLang="zh-CN" sz="2800" baseline="30000"/>
              <a:t>3</a:t>
            </a:r>
            <a:r>
              <a:rPr lang="en-US" altLang="zh-CN" sz="2800"/>
              <a:t> </a:t>
            </a:r>
            <a:endParaRPr lang="en-US" altLang="zh-CN" sz="2800"/>
          </a:p>
          <a:p>
            <a:pPr>
              <a:lnSpc>
                <a:spcPct val="80000"/>
              </a:lnSpc>
              <a:buNone/>
            </a:pPr>
            <a:r>
              <a:rPr lang="en-US" altLang="zh-CN" sz="2400"/>
              <a:t>                   (</a:t>
            </a:r>
            <a:r>
              <a:rPr lang="zh-CN" altLang="en-US" sz="2400" dirty="0"/>
              <a:t>产能为</a:t>
            </a:r>
            <a:r>
              <a:rPr lang="en-US" altLang="zh-CN" sz="2400"/>
              <a:t>95t/h)</a:t>
            </a:r>
            <a:endParaRPr lang="en-US" altLang="zh-CN" sz="2400"/>
          </a:p>
          <a:p>
            <a:pPr>
              <a:lnSpc>
                <a:spcPct val="80000"/>
              </a:lnSpc>
            </a:pPr>
            <a:r>
              <a:rPr lang="zh-CN" altLang="en-US" sz="2800" b="1" dirty="0"/>
              <a:t>棒磨机</a:t>
            </a:r>
            <a:r>
              <a:rPr lang="zh-CN" altLang="en-US" sz="2800" dirty="0"/>
              <a:t> ：</a:t>
            </a:r>
            <a:r>
              <a:rPr lang="en-US" altLang="zh-CN" sz="2800" b="1"/>
              <a:t>5</a:t>
            </a:r>
            <a:r>
              <a:rPr lang="en-US" altLang="zh-CN" sz="2800" b="1" baseline="30000"/>
              <a:t>#</a:t>
            </a:r>
            <a:r>
              <a:rPr lang="en-US" altLang="zh-CN" sz="2800" b="1"/>
              <a:t>~7</a:t>
            </a:r>
            <a:r>
              <a:rPr lang="en-US" altLang="zh-CN" sz="2800" b="1" baseline="30000"/>
              <a:t>#</a:t>
            </a:r>
            <a:r>
              <a:rPr lang="en-US" altLang="zh-CN" sz="2800"/>
              <a:t> </a:t>
            </a:r>
            <a:r>
              <a:rPr lang="zh-CN" altLang="en-US" sz="2800" dirty="0"/>
              <a:t>，</a:t>
            </a:r>
            <a:r>
              <a:rPr lang="en-US" altLang="zh-CN" sz="2800"/>
              <a:t>φ3.6×5.0m </a:t>
            </a:r>
            <a:r>
              <a:rPr lang="zh-CN" altLang="en-US" sz="2800" dirty="0"/>
              <a:t>，</a:t>
            </a:r>
            <a:r>
              <a:rPr lang="en-US" altLang="zh-CN" sz="2800"/>
              <a:t>V</a:t>
            </a:r>
            <a:r>
              <a:rPr lang="zh-CN" altLang="en-US" sz="2800" dirty="0"/>
              <a:t>＝</a:t>
            </a:r>
            <a:r>
              <a:rPr lang="en-US" altLang="zh-CN" sz="2800"/>
              <a:t>46m</a:t>
            </a:r>
            <a:r>
              <a:rPr lang="en-US" altLang="zh-CN" sz="2800" baseline="30000"/>
              <a:t>3</a:t>
            </a:r>
            <a:endParaRPr lang="en-US" altLang="zh-CN" sz="2800" baseline="30000"/>
          </a:p>
          <a:p>
            <a:pPr>
              <a:lnSpc>
                <a:spcPct val="80000"/>
              </a:lnSpc>
            </a:pPr>
            <a:r>
              <a:rPr lang="zh-CN" altLang="en-US" sz="2800" b="1" dirty="0"/>
              <a:t>球磨机</a:t>
            </a:r>
            <a:r>
              <a:rPr lang="zh-CN" altLang="en-US" sz="2800" dirty="0"/>
              <a:t> ：</a:t>
            </a:r>
            <a:r>
              <a:rPr lang="en-US" altLang="zh-CN" sz="2800" b="1"/>
              <a:t>5</a:t>
            </a:r>
            <a:r>
              <a:rPr lang="en-US" altLang="zh-CN" sz="2800" b="1" baseline="30000"/>
              <a:t>#</a:t>
            </a:r>
            <a:r>
              <a:rPr lang="en-US" altLang="zh-CN" sz="2800" b="1"/>
              <a:t>~7</a:t>
            </a:r>
            <a:r>
              <a:rPr lang="en-US" altLang="zh-CN" sz="2800" b="1" baseline="30000"/>
              <a:t>#</a:t>
            </a:r>
            <a:r>
              <a:rPr lang="en-US" altLang="zh-CN" sz="2800"/>
              <a:t> φ4.5×8.5m </a:t>
            </a:r>
            <a:r>
              <a:rPr lang="zh-CN" altLang="en-US" sz="2800" dirty="0"/>
              <a:t>，</a:t>
            </a:r>
            <a:r>
              <a:rPr lang="en-US" altLang="zh-CN" sz="2800"/>
              <a:t>V</a:t>
            </a:r>
            <a:r>
              <a:rPr lang="zh-CN" altLang="en-US" sz="2800" dirty="0"/>
              <a:t>＝</a:t>
            </a:r>
            <a:r>
              <a:rPr lang="en-US" altLang="zh-CN" sz="2800"/>
              <a:t>125m</a:t>
            </a:r>
            <a:r>
              <a:rPr lang="en-US" altLang="zh-CN" sz="2800" baseline="30000"/>
              <a:t>3</a:t>
            </a:r>
            <a:endParaRPr lang="en-US" altLang="zh-CN" sz="2800" baseline="30000"/>
          </a:p>
          <a:p>
            <a:pPr>
              <a:lnSpc>
                <a:spcPct val="80000"/>
              </a:lnSpc>
              <a:buNone/>
            </a:pPr>
            <a:r>
              <a:rPr lang="en-US" altLang="zh-CN" sz="2400"/>
              <a:t>                   (</a:t>
            </a:r>
            <a:r>
              <a:rPr lang="zh-CN" altLang="en-US" sz="2400" dirty="0"/>
              <a:t>产能为</a:t>
            </a:r>
            <a:r>
              <a:rPr lang="en-US" altLang="zh-CN" sz="2400"/>
              <a:t>130t/h)</a:t>
            </a:r>
            <a:endParaRPr lang="en-US" altLang="zh-CN" sz="2800" baseline="30000"/>
          </a:p>
          <a:p>
            <a:pPr>
              <a:lnSpc>
                <a:spcPct val="80000"/>
              </a:lnSpc>
            </a:pPr>
            <a:r>
              <a:rPr lang="zh-CN" altLang="en-US" sz="2800" b="1" dirty="0"/>
              <a:t>中间泵</a:t>
            </a:r>
            <a:r>
              <a:rPr lang="zh-CN" altLang="en-US" sz="2800" dirty="0"/>
              <a:t> ： </a:t>
            </a:r>
            <a:r>
              <a:rPr lang="en-US" altLang="zh-CN" sz="2800" b="1"/>
              <a:t>1</a:t>
            </a:r>
            <a:r>
              <a:rPr lang="en-US" altLang="zh-CN" sz="2800" b="1" baseline="30000"/>
              <a:t>#</a:t>
            </a:r>
            <a:r>
              <a:rPr lang="en-US" altLang="zh-CN" sz="2800" b="1"/>
              <a:t>~4</a:t>
            </a:r>
            <a:r>
              <a:rPr lang="en-US" altLang="zh-CN" sz="2800" b="1" baseline="30000"/>
              <a:t>#</a:t>
            </a:r>
            <a:r>
              <a:rPr lang="en-US" altLang="zh-CN" sz="2800"/>
              <a:t> </a:t>
            </a:r>
            <a:r>
              <a:rPr lang="zh-CN" altLang="en-US" sz="2800" dirty="0"/>
              <a:t>，</a:t>
            </a:r>
            <a:r>
              <a:rPr lang="en-US" altLang="zh-CN" sz="2800"/>
              <a:t>Q=680m3/h </a:t>
            </a:r>
            <a:endParaRPr lang="en-US" altLang="zh-CN" sz="2800"/>
          </a:p>
          <a:p>
            <a:pPr>
              <a:lnSpc>
                <a:spcPct val="80000"/>
              </a:lnSpc>
            </a:pPr>
            <a:r>
              <a:rPr lang="zh-CN" altLang="en-US" sz="2800" b="1" dirty="0"/>
              <a:t>中间泵</a:t>
            </a:r>
            <a:r>
              <a:rPr lang="zh-CN" altLang="en-US" sz="2800" dirty="0"/>
              <a:t> ： </a:t>
            </a:r>
            <a:r>
              <a:rPr lang="en-US" altLang="zh-CN" sz="2800" b="1"/>
              <a:t>5</a:t>
            </a:r>
            <a:r>
              <a:rPr lang="en-US" altLang="zh-CN" sz="2800" b="1" baseline="30000"/>
              <a:t>#</a:t>
            </a:r>
            <a:r>
              <a:rPr lang="en-US" altLang="zh-CN" sz="2800" b="1"/>
              <a:t>~7</a:t>
            </a:r>
            <a:r>
              <a:rPr lang="en-US" altLang="zh-CN" sz="2800" b="1" baseline="30000"/>
              <a:t>#</a:t>
            </a:r>
            <a:r>
              <a:rPr lang="en-US" altLang="zh-CN" sz="2800"/>
              <a:t> </a:t>
            </a:r>
            <a:r>
              <a:rPr lang="zh-CN" altLang="en-US" sz="2800" dirty="0"/>
              <a:t>，</a:t>
            </a:r>
            <a:r>
              <a:rPr lang="en-US" altLang="zh-CN" sz="2800"/>
              <a:t>Q=800m3/h </a:t>
            </a:r>
            <a:endParaRPr lang="en-US" altLang="zh-CN" sz="2800"/>
          </a:p>
          <a:p>
            <a:pPr>
              <a:lnSpc>
                <a:spcPct val="80000"/>
              </a:lnSpc>
            </a:pPr>
            <a:r>
              <a:rPr lang="zh-CN" altLang="en-US" sz="2800" b="1" dirty="0"/>
              <a:t>水力旋流器组</a:t>
            </a:r>
            <a:r>
              <a:rPr lang="zh-CN" altLang="en-US" sz="2800" dirty="0"/>
              <a:t> ：</a:t>
            </a:r>
            <a:r>
              <a:rPr lang="en-US" altLang="zh-CN" sz="2800"/>
              <a:t>4</a:t>
            </a:r>
            <a:r>
              <a:rPr lang="zh-CN" altLang="en-US" sz="2800" dirty="0"/>
              <a:t>组，</a:t>
            </a:r>
            <a:r>
              <a:rPr lang="en-US" altLang="zh-CN" sz="2800"/>
              <a:t>φ500-6 </a:t>
            </a:r>
            <a:endParaRPr lang="en-US" altLang="zh-CN" sz="2800"/>
          </a:p>
          <a:p>
            <a:pPr>
              <a:lnSpc>
                <a:spcPct val="80000"/>
              </a:lnSpc>
            </a:pPr>
            <a:r>
              <a:rPr lang="zh-CN" altLang="en-US" sz="2800" b="1" dirty="0"/>
              <a:t>水力旋流器组</a:t>
            </a:r>
            <a:r>
              <a:rPr lang="zh-CN" altLang="en-US" sz="2800" dirty="0"/>
              <a:t> ：</a:t>
            </a:r>
            <a:r>
              <a:rPr lang="en-US" altLang="zh-CN" sz="2800"/>
              <a:t>3</a:t>
            </a:r>
            <a:r>
              <a:rPr lang="zh-CN" altLang="en-US" sz="2800" dirty="0"/>
              <a:t>组，</a:t>
            </a:r>
            <a:r>
              <a:rPr lang="en-US" altLang="zh-CN" sz="2800"/>
              <a:t>730~840m3/h/</a:t>
            </a:r>
            <a:r>
              <a:rPr lang="zh-CN" altLang="en-US" sz="2800" dirty="0"/>
              <a:t>组 </a:t>
            </a:r>
            <a:endParaRPr lang="zh-CN"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a:xfrm>
            <a:off x="250825" y="0"/>
            <a:ext cx="8077200" cy="1066800"/>
          </a:xfrm>
          <a:ln/>
        </p:spPr>
        <p:txBody>
          <a:bodyPr anchor="ctr" anchorCtr="0"/>
          <a:p>
            <a:r>
              <a:rPr lang="zh-CN" altLang="en-US" dirty="0">
                <a:solidFill>
                  <a:srgbClr val="FF3300"/>
                </a:solidFill>
                <a:ea typeface="隶书" pitchFamily="49" charset="-122"/>
              </a:rPr>
              <a:t>三、原料作业工序</a:t>
            </a:r>
            <a:endParaRPr lang="zh-CN" altLang="en-US" dirty="0">
              <a:solidFill>
                <a:srgbClr val="FF3300"/>
              </a:solidFill>
              <a:ea typeface="隶书" pitchFamily="49" charset="-122"/>
            </a:endParaRPr>
          </a:p>
        </p:txBody>
      </p:sp>
      <p:sp>
        <p:nvSpPr>
          <p:cNvPr id="64515" name="文本占位符 64514"/>
          <p:cNvSpPr>
            <a:spLocks noGrp="1"/>
          </p:cNvSpPr>
          <p:nvPr>
            <p:ph type="body" idx="4294967295"/>
          </p:nvPr>
        </p:nvSpPr>
        <p:spPr>
          <a:xfrm>
            <a:off x="250825" y="1341438"/>
            <a:ext cx="8424863" cy="5183187"/>
          </a:xfrm>
          <a:ln/>
        </p:spPr>
        <p:txBody>
          <a:bodyPr/>
          <a:p>
            <a:pPr>
              <a:buNone/>
            </a:pPr>
            <a:r>
              <a:rPr lang="en-US" altLang="zh-CN" sz="3600">
                <a:solidFill>
                  <a:srgbClr val="FF3300"/>
                </a:solidFill>
              </a:rPr>
              <a:t>4</a:t>
            </a:r>
            <a:r>
              <a:rPr lang="zh-CN" altLang="en-US" sz="3600" dirty="0">
                <a:solidFill>
                  <a:srgbClr val="FF3300"/>
                </a:solidFill>
              </a:rPr>
              <a:t>、工艺条件及技术指标</a:t>
            </a:r>
            <a:endParaRPr lang="zh-CN" altLang="en-US" sz="3600" dirty="0">
              <a:solidFill>
                <a:srgbClr val="FF3300"/>
              </a:solidFill>
            </a:endParaRPr>
          </a:p>
          <a:p>
            <a:r>
              <a:rPr lang="zh-CN" altLang="en-US" dirty="0"/>
              <a:t>入磨铝矿：粒度</a:t>
            </a:r>
            <a:r>
              <a:rPr lang="en-US" altLang="zh-CN" dirty="0"/>
              <a:t>≤</a:t>
            </a:r>
            <a:r>
              <a:rPr lang="en-US" altLang="zh-CN"/>
              <a:t>15mm</a:t>
            </a:r>
            <a:r>
              <a:rPr lang="zh-CN" altLang="en-US" dirty="0"/>
              <a:t>；</a:t>
            </a:r>
            <a:endParaRPr lang="zh-CN" altLang="en-US" dirty="0"/>
          </a:p>
          <a:p>
            <a:r>
              <a:rPr lang="zh-CN" altLang="en-US" dirty="0"/>
              <a:t>石灰添加量：干矿石重量的</a:t>
            </a:r>
            <a:r>
              <a:rPr lang="en-US" altLang="zh-CN"/>
              <a:t>8</a:t>
            </a:r>
            <a:r>
              <a:rPr lang="zh-CN" altLang="en-US" dirty="0"/>
              <a:t>～</a:t>
            </a:r>
            <a:r>
              <a:rPr lang="en-US" altLang="zh-CN"/>
              <a:t>12</a:t>
            </a:r>
            <a:r>
              <a:rPr lang="zh-CN" altLang="en-US" dirty="0"/>
              <a:t>％；</a:t>
            </a:r>
            <a:endParaRPr lang="zh-CN" altLang="en-US" dirty="0"/>
          </a:p>
          <a:p>
            <a:r>
              <a:rPr lang="zh-CN" altLang="en-US" dirty="0"/>
              <a:t>矿浆细度：</a:t>
            </a:r>
            <a:r>
              <a:rPr lang="en-US" altLang="zh-CN"/>
              <a:t>-500μm=100%</a:t>
            </a:r>
            <a:r>
              <a:rPr lang="zh-CN" altLang="en-US" dirty="0"/>
              <a:t>，</a:t>
            </a:r>
            <a:r>
              <a:rPr lang="en-US" altLang="zh-CN"/>
              <a:t>-315μm&gt;98.75%</a:t>
            </a:r>
            <a:r>
              <a:rPr lang="zh-CN" altLang="en-US" dirty="0"/>
              <a:t>，</a:t>
            </a:r>
            <a:r>
              <a:rPr lang="en-US" altLang="zh-CN"/>
              <a:t>-63μm&gt;70</a:t>
            </a:r>
            <a:r>
              <a:rPr lang="zh-CN" altLang="en-US" dirty="0"/>
              <a:t>％；</a:t>
            </a:r>
            <a:endParaRPr lang="zh-CN" altLang="en-US" dirty="0"/>
          </a:p>
          <a:p>
            <a:r>
              <a:rPr lang="zh-CN" altLang="en-US" dirty="0"/>
              <a:t>原料磨配料</a:t>
            </a:r>
            <a:r>
              <a:rPr lang="en-US" altLang="zh-CN"/>
              <a:t>Rp≥1.14</a:t>
            </a:r>
            <a:r>
              <a:rPr lang="zh-CN" altLang="en-US" dirty="0"/>
              <a:t>；</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65537"/>
          <p:cNvSpPr>
            <a:spLocks noGrp="1"/>
          </p:cNvSpPr>
          <p:nvPr>
            <p:ph type="title"/>
          </p:nvPr>
        </p:nvSpPr>
        <p:spPr>
          <a:xfrm>
            <a:off x="0" y="0"/>
            <a:ext cx="8077200" cy="1066800"/>
          </a:xfrm>
          <a:ln/>
        </p:spPr>
        <p:txBody>
          <a:bodyPr anchor="ctr" anchorCtr="0"/>
          <a:p>
            <a:r>
              <a:rPr lang="zh-CN" altLang="en-US" dirty="0">
                <a:solidFill>
                  <a:srgbClr val="FF3300"/>
                </a:solidFill>
                <a:ea typeface="隶书" pitchFamily="49" charset="-122"/>
              </a:rPr>
              <a:t>四、溶出作业工序</a:t>
            </a:r>
            <a:endParaRPr lang="zh-CN" altLang="en-US" dirty="0">
              <a:solidFill>
                <a:srgbClr val="FF3300"/>
              </a:solidFill>
              <a:ea typeface="隶书" pitchFamily="49" charset="-122"/>
            </a:endParaRPr>
          </a:p>
        </p:txBody>
      </p:sp>
      <p:sp>
        <p:nvSpPr>
          <p:cNvPr id="65539" name="文本占位符 65538"/>
          <p:cNvSpPr>
            <a:spLocks noGrp="1"/>
          </p:cNvSpPr>
          <p:nvPr>
            <p:ph type="body" idx="1"/>
          </p:nvPr>
        </p:nvSpPr>
        <p:spPr>
          <a:xfrm>
            <a:off x="323850" y="1125538"/>
            <a:ext cx="8496300" cy="4779962"/>
          </a:xfrm>
          <a:ln/>
        </p:spPr>
        <p:txBody>
          <a:bodyPr/>
          <a:p>
            <a:pPr>
              <a:buNone/>
            </a:pPr>
            <a:r>
              <a:rPr lang="en-US" altLang="zh-CN" sz="3800" dirty="0">
                <a:solidFill>
                  <a:srgbClr val="FF3300"/>
                </a:solidFill>
              </a:rPr>
              <a:t>  </a:t>
            </a:r>
            <a:r>
              <a:rPr lang="en-US" altLang="zh-CN" sz="3800">
                <a:solidFill>
                  <a:srgbClr val="FF3300"/>
                </a:solidFill>
              </a:rPr>
              <a:t>1</a:t>
            </a:r>
            <a:r>
              <a:rPr lang="zh-CN" altLang="en-US" sz="3800" dirty="0">
                <a:solidFill>
                  <a:srgbClr val="FF3300"/>
                </a:solidFill>
              </a:rPr>
              <a:t>、主要任务：</a:t>
            </a:r>
            <a:endParaRPr lang="zh-CN" altLang="en-US" sz="3800" dirty="0">
              <a:solidFill>
                <a:srgbClr val="FF3300"/>
              </a:solidFill>
            </a:endParaRPr>
          </a:p>
          <a:p>
            <a:pPr>
              <a:buNone/>
            </a:pPr>
            <a:r>
              <a:rPr lang="zh-CN" altLang="en-US" sz="3800" dirty="0"/>
              <a:t>        </a:t>
            </a:r>
            <a:r>
              <a:rPr lang="zh-CN" altLang="en-US" dirty="0"/>
              <a:t>负责将原料来的矿浆，通过预热套管、预热压煮器、加热压煮器、停留压煮器、自蒸发器，使矿石中氧化铝水合物与苛性碱充分反应生成铝酸钠溶液，并用适当的一次洗液（含氢氧化铝洗涤液）稀释成合格的稀释浆液送往沉降作业区 </a:t>
            </a:r>
            <a:r>
              <a:rPr lang="zh-CN" altLang="en-US" sz="3800" dirty="0"/>
              <a:t>。</a:t>
            </a:r>
            <a:endParaRPr lang="zh-CN" altLang="en-US" sz="3800" dirty="0"/>
          </a:p>
          <a:p>
            <a:pPr>
              <a:buNone/>
            </a:pPr>
            <a:r>
              <a:rPr lang="zh-CN" altLang="en-US" sz="3800" dirty="0">
                <a:solidFill>
                  <a:schemeClr val="hlink"/>
                </a:solidFill>
              </a:rPr>
              <a:t>         </a:t>
            </a:r>
            <a:endParaRPr lang="zh-CN" altLang="en-US" sz="3800" dirty="0">
              <a:solidFill>
                <a:schemeClr val="hlin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7" name="文本占位符 103426"/>
          <p:cNvSpPr>
            <a:spLocks noGrp="1"/>
          </p:cNvSpPr>
          <p:nvPr>
            <p:ph type="body" idx="1"/>
          </p:nvPr>
        </p:nvSpPr>
        <p:spPr>
          <a:xfrm>
            <a:off x="179388" y="765175"/>
            <a:ext cx="8642350" cy="5903913"/>
          </a:xfrm>
          <a:ln/>
        </p:spPr>
        <p:txBody>
          <a:bodyPr/>
          <a:p>
            <a:pPr>
              <a:lnSpc>
                <a:spcPct val="80000"/>
              </a:lnSpc>
              <a:buNone/>
            </a:pPr>
            <a:r>
              <a:rPr lang="en-US" altLang="zh-CN" sz="2800" b="1">
                <a:solidFill>
                  <a:srgbClr val="FF3300"/>
                </a:solidFill>
              </a:rPr>
              <a:t>2</a:t>
            </a:r>
            <a:r>
              <a:rPr lang="zh-CN" altLang="en-US" sz="2800" b="1" dirty="0">
                <a:solidFill>
                  <a:srgbClr val="FF3300"/>
                </a:solidFill>
              </a:rPr>
              <a:t>、流程示意图：</a:t>
            </a:r>
            <a:endParaRPr lang="zh-CN" altLang="en-US" dirty="0"/>
          </a:p>
        </p:txBody>
      </p:sp>
      <p:sp>
        <p:nvSpPr>
          <p:cNvPr id="103428" name="标题 103427"/>
          <p:cNvSpPr>
            <a:spLocks noGrp="1"/>
          </p:cNvSpPr>
          <p:nvPr>
            <p:ph type="title"/>
          </p:nvPr>
        </p:nvSpPr>
        <p:spPr>
          <a:xfrm>
            <a:off x="827088" y="0"/>
            <a:ext cx="8077200" cy="836613"/>
          </a:xfrm>
          <a:ln/>
        </p:spPr>
        <p:txBody>
          <a:bodyPr anchor="ctr" anchorCtr="0"/>
          <a:p>
            <a:r>
              <a:rPr lang="zh-CN" altLang="en-US" dirty="0">
                <a:solidFill>
                  <a:srgbClr val="FF3300"/>
                </a:solidFill>
                <a:ea typeface="隶书" pitchFamily="49" charset="-122"/>
              </a:rPr>
              <a:t>四、溶出作业工序</a:t>
            </a:r>
            <a:endParaRPr lang="zh-CN" altLang="en-US" dirty="0">
              <a:solidFill>
                <a:srgbClr val="FF3300"/>
              </a:solidFill>
              <a:ea typeface="隶书" pitchFamily="49" charset="-122"/>
            </a:endParaRPr>
          </a:p>
        </p:txBody>
      </p:sp>
      <p:grpSp>
        <p:nvGrpSpPr>
          <p:cNvPr id="103456" name="组合 103455"/>
          <p:cNvGrpSpPr/>
          <p:nvPr/>
        </p:nvGrpSpPr>
        <p:grpSpPr>
          <a:xfrm>
            <a:off x="1979613" y="1052513"/>
            <a:ext cx="6264275" cy="5545137"/>
            <a:chOff x="1247" y="663"/>
            <a:chExt cx="3946" cy="3493"/>
          </a:xfrm>
        </p:grpSpPr>
        <p:sp>
          <p:nvSpPr>
            <p:cNvPr id="103430" name="文本框 103429"/>
            <p:cNvSpPr txBox="1"/>
            <p:nvPr/>
          </p:nvSpPr>
          <p:spPr>
            <a:xfrm>
              <a:off x="2800" y="1741"/>
              <a:ext cx="1524" cy="23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预热压煮器</a:t>
              </a:r>
              <a:endParaRPr lang="zh-CN" altLang="en-US" sz="1600" b="1" dirty="0">
                <a:latin typeface="Tahoma" panose="020B0604030504040204" pitchFamily="34" charset="0"/>
              </a:endParaRPr>
            </a:p>
          </p:txBody>
        </p:sp>
        <p:sp>
          <p:nvSpPr>
            <p:cNvPr id="103431" name="文本框 103430"/>
            <p:cNvSpPr txBox="1"/>
            <p:nvPr/>
          </p:nvSpPr>
          <p:spPr>
            <a:xfrm>
              <a:off x="2783" y="2106"/>
              <a:ext cx="1527" cy="235"/>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加热压煮器</a:t>
              </a:r>
              <a:endParaRPr lang="zh-CN" altLang="en-US" sz="1600" b="1" dirty="0">
                <a:latin typeface="Tahoma" panose="020B0604030504040204" pitchFamily="34" charset="0"/>
              </a:endParaRPr>
            </a:p>
          </p:txBody>
        </p:sp>
        <p:sp>
          <p:nvSpPr>
            <p:cNvPr id="103432" name="文本框 103431"/>
            <p:cNvSpPr txBox="1"/>
            <p:nvPr/>
          </p:nvSpPr>
          <p:spPr>
            <a:xfrm>
              <a:off x="2797" y="2470"/>
              <a:ext cx="1527" cy="234"/>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停留压煮器</a:t>
              </a:r>
              <a:endParaRPr lang="zh-CN" altLang="en-US" sz="1600" b="1" dirty="0">
                <a:latin typeface="Tahoma" panose="020B0604030504040204" pitchFamily="34" charset="0"/>
              </a:endParaRPr>
            </a:p>
          </p:txBody>
        </p:sp>
        <p:sp>
          <p:nvSpPr>
            <p:cNvPr id="103433" name="文本框 103432"/>
            <p:cNvSpPr txBox="1"/>
            <p:nvPr/>
          </p:nvSpPr>
          <p:spPr>
            <a:xfrm>
              <a:off x="3004" y="2835"/>
              <a:ext cx="1101" cy="232"/>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自蒸发器</a:t>
              </a:r>
              <a:endParaRPr lang="zh-CN" altLang="en-US" sz="1600" b="1" dirty="0">
                <a:latin typeface="Tahoma" panose="020B0604030504040204" pitchFamily="34" charset="0"/>
              </a:endParaRPr>
            </a:p>
          </p:txBody>
        </p:sp>
        <p:sp>
          <p:nvSpPr>
            <p:cNvPr id="103434" name="文本框 103433"/>
            <p:cNvSpPr txBox="1"/>
            <p:nvPr/>
          </p:nvSpPr>
          <p:spPr>
            <a:xfrm>
              <a:off x="1383" y="3203"/>
              <a:ext cx="933" cy="194"/>
            </a:xfrm>
            <a:prstGeom prst="rect">
              <a:avLst/>
            </a:prstGeom>
            <a:noFill/>
            <a:ln w="9525">
              <a:noFill/>
            </a:ln>
          </p:spPr>
          <p:txBody>
            <a:bodyPr lIns="0" tIns="0" rIns="0" bIns="0"/>
            <a:p>
              <a:pPr algn="ctr"/>
              <a:r>
                <a:rPr lang="zh-CN" altLang="en-US" sz="1600" b="1" u="sng" dirty="0">
                  <a:latin typeface="Tahoma" panose="020B0604030504040204" pitchFamily="34" charset="0"/>
                </a:rPr>
                <a:t>一次洗液</a:t>
              </a:r>
              <a:endParaRPr lang="zh-CN" altLang="en-US" sz="1600" b="1" dirty="0">
                <a:latin typeface="Tahoma" panose="020B0604030504040204" pitchFamily="34" charset="0"/>
              </a:endParaRPr>
            </a:p>
          </p:txBody>
        </p:sp>
        <p:sp>
          <p:nvSpPr>
            <p:cNvPr id="103435" name="文本框 103434"/>
            <p:cNvSpPr txBox="1"/>
            <p:nvPr/>
          </p:nvSpPr>
          <p:spPr>
            <a:xfrm>
              <a:off x="2915" y="663"/>
              <a:ext cx="1276" cy="182"/>
            </a:xfrm>
            <a:prstGeom prst="rect">
              <a:avLst/>
            </a:prstGeom>
            <a:noFill/>
            <a:ln w="9525">
              <a:noFill/>
            </a:ln>
          </p:spPr>
          <p:txBody>
            <a:bodyPr lIns="0" tIns="0" rIns="0" bIns="0"/>
            <a:p>
              <a:pPr algn="ctr"/>
              <a:r>
                <a:rPr lang="zh-CN" altLang="en-US" sz="1600" b="1" u="sng" dirty="0">
                  <a:latin typeface="Tahoma" panose="020B0604030504040204" pitchFamily="34" charset="0"/>
                </a:rPr>
                <a:t>原矿浆</a:t>
              </a:r>
              <a:endParaRPr lang="zh-CN" altLang="en-US" sz="1600" b="1" dirty="0">
                <a:latin typeface="Tahoma" panose="020B0604030504040204" pitchFamily="34" charset="0"/>
              </a:endParaRPr>
            </a:p>
          </p:txBody>
        </p:sp>
        <p:sp>
          <p:nvSpPr>
            <p:cNvPr id="103436" name="文本框 103435"/>
            <p:cNvSpPr txBox="1"/>
            <p:nvPr/>
          </p:nvSpPr>
          <p:spPr>
            <a:xfrm>
              <a:off x="2955" y="1376"/>
              <a:ext cx="1144" cy="240"/>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预热套管</a:t>
              </a:r>
              <a:endParaRPr lang="zh-CN" altLang="en-US" sz="1600" b="1" dirty="0">
                <a:latin typeface="Tahoma" panose="020B0604030504040204" pitchFamily="34" charset="0"/>
              </a:endParaRPr>
            </a:p>
          </p:txBody>
        </p:sp>
        <p:sp>
          <p:nvSpPr>
            <p:cNvPr id="103437" name="文本框 103436"/>
            <p:cNvSpPr txBox="1"/>
            <p:nvPr/>
          </p:nvSpPr>
          <p:spPr>
            <a:xfrm>
              <a:off x="2992" y="3201"/>
              <a:ext cx="1093" cy="229"/>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稀释槽</a:t>
              </a:r>
              <a:endParaRPr lang="zh-CN" altLang="en-US" sz="1600" b="1" dirty="0">
                <a:latin typeface="Tahoma" panose="020B0604030504040204" pitchFamily="34" charset="0"/>
              </a:endParaRPr>
            </a:p>
          </p:txBody>
        </p:sp>
        <p:sp>
          <p:nvSpPr>
            <p:cNvPr id="103438" name="文本框 103437"/>
            <p:cNvSpPr txBox="1"/>
            <p:nvPr/>
          </p:nvSpPr>
          <p:spPr>
            <a:xfrm>
              <a:off x="2912" y="3566"/>
              <a:ext cx="1271" cy="22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溶出后槽</a:t>
              </a:r>
              <a:endParaRPr lang="zh-CN" altLang="en-US" sz="1600" b="1" dirty="0">
                <a:latin typeface="Tahoma" panose="020B0604030504040204" pitchFamily="34" charset="0"/>
              </a:endParaRPr>
            </a:p>
          </p:txBody>
        </p:sp>
        <p:sp>
          <p:nvSpPr>
            <p:cNvPr id="103439" name="文本框 103438"/>
            <p:cNvSpPr txBox="1"/>
            <p:nvPr/>
          </p:nvSpPr>
          <p:spPr>
            <a:xfrm>
              <a:off x="2900" y="3931"/>
              <a:ext cx="1276" cy="225"/>
            </a:xfrm>
            <a:prstGeom prst="rect">
              <a:avLst/>
            </a:prstGeom>
            <a:noFill/>
            <a:ln w="9525">
              <a:noFill/>
            </a:ln>
          </p:spPr>
          <p:txBody>
            <a:bodyPr lIns="0" tIns="0" rIns="0" bIns="0"/>
            <a:p>
              <a:pPr algn="ctr"/>
              <a:r>
                <a:rPr lang="zh-CN" altLang="en-US" sz="1600" b="1" dirty="0">
                  <a:latin typeface="Tahoma" panose="020B0604030504040204" pitchFamily="34" charset="0"/>
                </a:rPr>
                <a:t>去沉降</a:t>
              </a:r>
              <a:endParaRPr lang="zh-CN" altLang="en-US" sz="1600" b="1" dirty="0">
                <a:latin typeface="Tahoma" panose="020B0604030504040204" pitchFamily="34" charset="0"/>
              </a:endParaRPr>
            </a:p>
          </p:txBody>
        </p:sp>
        <p:sp>
          <p:nvSpPr>
            <p:cNvPr id="103440" name="文本框 103439"/>
            <p:cNvSpPr txBox="1"/>
            <p:nvPr/>
          </p:nvSpPr>
          <p:spPr>
            <a:xfrm>
              <a:off x="1247" y="2069"/>
              <a:ext cx="1078" cy="181"/>
            </a:xfrm>
            <a:prstGeom prst="rect">
              <a:avLst/>
            </a:prstGeom>
            <a:noFill/>
            <a:ln w="9525">
              <a:noFill/>
            </a:ln>
          </p:spPr>
          <p:txBody>
            <a:bodyPr lIns="0" tIns="0" rIns="0" bIns="0"/>
            <a:p>
              <a:pPr algn="ctr"/>
              <a:r>
                <a:rPr lang="zh-CN" altLang="en-US" sz="1600" b="1" u="sng" dirty="0">
                  <a:latin typeface="Tahoma" panose="020B0604030504040204" pitchFamily="34" charset="0"/>
                </a:rPr>
                <a:t>新蒸汽</a:t>
              </a:r>
              <a:endParaRPr lang="zh-CN" altLang="en-US" sz="1600" b="1" dirty="0">
                <a:latin typeface="Tahoma" panose="020B0604030504040204" pitchFamily="34" charset="0"/>
              </a:endParaRPr>
            </a:p>
          </p:txBody>
        </p:sp>
        <p:sp>
          <p:nvSpPr>
            <p:cNvPr id="103441" name="直接连接符 103440"/>
            <p:cNvSpPr/>
            <p:nvPr/>
          </p:nvSpPr>
          <p:spPr>
            <a:xfrm flipH="1">
              <a:off x="3554" y="1253"/>
              <a:ext cx="6" cy="123"/>
            </a:xfrm>
            <a:prstGeom prst="line">
              <a:avLst/>
            </a:prstGeom>
            <a:ln w="28575" cap="flat" cmpd="sng">
              <a:solidFill>
                <a:srgbClr val="000000"/>
              </a:solidFill>
              <a:prstDash val="solid"/>
              <a:headEnd type="none" w="med" len="med"/>
              <a:tailEnd type="triangle" w="med" len="med"/>
            </a:ln>
          </p:spPr>
        </p:sp>
        <p:sp>
          <p:nvSpPr>
            <p:cNvPr id="103442" name="直接连接符 103441"/>
            <p:cNvSpPr/>
            <p:nvPr/>
          </p:nvSpPr>
          <p:spPr>
            <a:xfrm flipH="1">
              <a:off x="3554" y="1616"/>
              <a:ext cx="6" cy="125"/>
            </a:xfrm>
            <a:prstGeom prst="line">
              <a:avLst/>
            </a:prstGeom>
            <a:ln w="28575" cap="flat" cmpd="sng">
              <a:solidFill>
                <a:srgbClr val="000000"/>
              </a:solidFill>
              <a:prstDash val="solid"/>
              <a:headEnd type="none" w="med" len="med"/>
              <a:tailEnd type="triangle" w="med" len="med"/>
            </a:ln>
          </p:spPr>
        </p:sp>
        <p:sp>
          <p:nvSpPr>
            <p:cNvPr id="103443" name="直接连接符 103442"/>
            <p:cNvSpPr/>
            <p:nvPr/>
          </p:nvSpPr>
          <p:spPr>
            <a:xfrm flipH="1">
              <a:off x="3554" y="2704"/>
              <a:ext cx="6" cy="132"/>
            </a:xfrm>
            <a:prstGeom prst="line">
              <a:avLst/>
            </a:prstGeom>
            <a:ln w="28575" cap="flat" cmpd="sng">
              <a:solidFill>
                <a:srgbClr val="000000"/>
              </a:solidFill>
              <a:prstDash val="solid"/>
              <a:headEnd type="none" w="med" len="med"/>
              <a:tailEnd type="triangle" w="med" len="med"/>
            </a:ln>
          </p:spPr>
        </p:sp>
        <p:sp>
          <p:nvSpPr>
            <p:cNvPr id="103444" name="直接连接符 103443"/>
            <p:cNvSpPr/>
            <p:nvPr/>
          </p:nvSpPr>
          <p:spPr>
            <a:xfrm flipH="1">
              <a:off x="3554" y="2341"/>
              <a:ext cx="6" cy="130"/>
            </a:xfrm>
            <a:prstGeom prst="line">
              <a:avLst/>
            </a:prstGeom>
            <a:ln w="28575" cap="flat" cmpd="sng">
              <a:solidFill>
                <a:srgbClr val="000000"/>
              </a:solidFill>
              <a:prstDash val="solid"/>
              <a:headEnd type="none" w="med" len="med"/>
              <a:tailEnd type="triangle" w="med" len="med"/>
            </a:ln>
          </p:spPr>
        </p:sp>
        <p:sp>
          <p:nvSpPr>
            <p:cNvPr id="103445" name="直接连接符 103444"/>
            <p:cNvSpPr/>
            <p:nvPr/>
          </p:nvSpPr>
          <p:spPr>
            <a:xfrm flipH="1">
              <a:off x="3554" y="1979"/>
              <a:ext cx="6" cy="127"/>
            </a:xfrm>
            <a:prstGeom prst="line">
              <a:avLst/>
            </a:prstGeom>
            <a:ln w="28575" cap="flat" cmpd="sng">
              <a:solidFill>
                <a:srgbClr val="000000"/>
              </a:solidFill>
              <a:prstDash val="solid"/>
              <a:headEnd type="none" w="med" len="med"/>
              <a:tailEnd type="triangle" w="med" len="med"/>
            </a:ln>
          </p:spPr>
        </p:sp>
        <p:sp>
          <p:nvSpPr>
            <p:cNvPr id="103446" name="直接连接符 103445"/>
            <p:cNvSpPr/>
            <p:nvPr/>
          </p:nvSpPr>
          <p:spPr>
            <a:xfrm flipH="1">
              <a:off x="3554" y="3793"/>
              <a:ext cx="6" cy="139"/>
            </a:xfrm>
            <a:prstGeom prst="line">
              <a:avLst/>
            </a:prstGeom>
            <a:ln w="28575" cap="flat" cmpd="sng">
              <a:solidFill>
                <a:srgbClr val="000000"/>
              </a:solidFill>
              <a:prstDash val="solid"/>
              <a:headEnd type="none" w="med" len="med"/>
              <a:tailEnd type="triangle" w="med" len="med"/>
            </a:ln>
          </p:spPr>
        </p:sp>
        <p:sp>
          <p:nvSpPr>
            <p:cNvPr id="103447" name="直接连接符 103446"/>
            <p:cNvSpPr/>
            <p:nvPr/>
          </p:nvSpPr>
          <p:spPr>
            <a:xfrm flipH="1">
              <a:off x="3554" y="3430"/>
              <a:ext cx="6" cy="136"/>
            </a:xfrm>
            <a:prstGeom prst="line">
              <a:avLst/>
            </a:prstGeom>
            <a:ln w="28575" cap="flat" cmpd="sng">
              <a:solidFill>
                <a:srgbClr val="000000"/>
              </a:solidFill>
              <a:prstDash val="solid"/>
              <a:headEnd type="none" w="med" len="med"/>
              <a:tailEnd type="triangle" w="med" len="med"/>
            </a:ln>
          </p:spPr>
        </p:sp>
        <p:sp>
          <p:nvSpPr>
            <p:cNvPr id="103448" name="直接连接符 103447"/>
            <p:cNvSpPr/>
            <p:nvPr/>
          </p:nvSpPr>
          <p:spPr>
            <a:xfrm flipH="1">
              <a:off x="3554" y="3067"/>
              <a:ext cx="6" cy="134"/>
            </a:xfrm>
            <a:prstGeom prst="line">
              <a:avLst/>
            </a:prstGeom>
            <a:ln w="28575" cap="flat" cmpd="sng">
              <a:solidFill>
                <a:srgbClr val="000000"/>
              </a:solidFill>
              <a:prstDash val="solid"/>
              <a:headEnd type="none" w="med" len="med"/>
              <a:tailEnd type="triangle" w="med" len="med"/>
            </a:ln>
          </p:spPr>
        </p:sp>
        <p:sp>
          <p:nvSpPr>
            <p:cNvPr id="103449" name="直接连接符 103448"/>
            <p:cNvSpPr/>
            <p:nvPr/>
          </p:nvSpPr>
          <p:spPr>
            <a:xfrm>
              <a:off x="2124" y="2185"/>
              <a:ext cx="638" cy="1"/>
            </a:xfrm>
            <a:prstGeom prst="line">
              <a:avLst/>
            </a:prstGeom>
            <a:ln w="28575" cap="flat" cmpd="sng">
              <a:solidFill>
                <a:srgbClr val="FF0000"/>
              </a:solidFill>
              <a:prstDash val="solid"/>
              <a:headEnd type="none" w="med" len="med"/>
              <a:tailEnd type="triangle" w="med" len="med"/>
            </a:ln>
          </p:spPr>
        </p:sp>
        <p:sp>
          <p:nvSpPr>
            <p:cNvPr id="103450" name="直接连接符 103449"/>
            <p:cNvSpPr/>
            <p:nvPr/>
          </p:nvSpPr>
          <p:spPr>
            <a:xfrm>
              <a:off x="2363" y="3280"/>
              <a:ext cx="638" cy="1"/>
            </a:xfrm>
            <a:prstGeom prst="line">
              <a:avLst/>
            </a:prstGeom>
            <a:ln w="28575" cap="flat" cmpd="sng">
              <a:solidFill>
                <a:srgbClr val="000000"/>
              </a:solidFill>
              <a:prstDash val="solid"/>
              <a:headEnd type="none" w="med" len="med"/>
              <a:tailEnd type="triangle" w="med" len="med"/>
            </a:ln>
          </p:spPr>
        </p:sp>
        <p:sp>
          <p:nvSpPr>
            <p:cNvPr id="103451" name="文本框 103450"/>
            <p:cNvSpPr txBox="1"/>
            <p:nvPr/>
          </p:nvSpPr>
          <p:spPr>
            <a:xfrm>
              <a:off x="2955" y="1016"/>
              <a:ext cx="1144" cy="23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隔膜泵</a:t>
              </a:r>
              <a:endParaRPr lang="zh-CN" altLang="en-US" sz="1600" b="1" dirty="0">
                <a:latin typeface="Tahoma" panose="020B0604030504040204" pitchFamily="34" charset="0"/>
              </a:endParaRPr>
            </a:p>
          </p:txBody>
        </p:sp>
        <p:sp>
          <p:nvSpPr>
            <p:cNvPr id="103452" name="直接连接符 103451"/>
            <p:cNvSpPr/>
            <p:nvPr/>
          </p:nvSpPr>
          <p:spPr>
            <a:xfrm flipH="1">
              <a:off x="3553" y="890"/>
              <a:ext cx="7" cy="126"/>
            </a:xfrm>
            <a:prstGeom prst="line">
              <a:avLst/>
            </a:prstGeom>
            <a:ln w="28575" cap="flat" cmpd="sng">
              <a:solidFill>
                <a:srgbClr val="000000"/>
              </a:solidFill>
              <a:prstDash val="solid"/>
              <a:headEnd type="none" w="med" len="med"/>
              <a:tailEnd type="triangle" w="med" len="med"/>
            </a:ln>
          </p:spPr>
        </p:sp>
        <p:sp>
          <p:nvSpPr>
            <p:cNvPr id="103453" name="任意多边形 103452"/>
            <p:cNvSpPr/>
            <p:nvPr/>
          </p:nvSpPr>
          <p:spPr>
            <a:xfrm>
              <a:off x="4135" y="1466"/>
              <a:ext cx="544" cy="1461"/>
            </a:xfrm>
            <a:custGeom>
              <a:avLst/>
              <a:gdLst/>
              <a:ahLst/>
              <a:cxnLst/>
              <a:pathLst>
                <a:path w="540" h="3120">
                  <a:moveTo>
                    <a:pt x="0" y="3120"/>
                  </a:moveTo>
                  <a:lnTo>
                    <a:pt x="540" y="3120"/>
                  </a:lnTo>
                  <a:lnTo>
                    <a:pt x="540" y="0"/>
                  </a:lnTo>
                  <a:lnTo>
                    <a:pt x="0" y="0"/>
                  </a:lnTo>
                </a:path>
              </a:pathLst>
            </a:custGeom>
            <a:noFill/>
            <a:ln w="28575" cap="flat" cmpd="sng">
              <a:solidFill>
                <a:srgbClr val="FF0000"/>
              </a:solidFill>
              <a:prstDash val="solid"/>
              <a:headEnd type="none" w="med" len="med"/>
              <a:tailEnd type="triangle" w="med" len="med"/>
            </a:ln>
          </p:spPr>
          <p:txBody>
            <a:bodyPr/>
            <a:p>
              <a:endParaRPr lang="zh-CN" altLang="en-US"/>
            </a:p>
          </p:txBody>
        </p:sp>
        <p:sp>
          <p:nvSpPr>
            <p:cNvPr id="103454" name="直接连接符 103453"/>
            <p:cNvSpPr/>
            <p:nvPr/>
          </p:nvSpPr>
          <p:spPr>
            <a:xfrm flipH="1">
              <a:off x="4331" y="1831"/>
              <a:ext cx="363" cy="0"/>
            </a:xfrm>
            <a:prstGeom prst="line">
              <a:avLst/>
            </a:prstGeom>
            <a:ln w="28575" cap="flat" cmpd="sng">
              <a:solidFill>
                <a:srgbClr val="FF0000"/>
              </a:solidFill>
              <a:prstDash val="solid"/>
              <a:headEnd type="none" w="med" len="med"/>
              <a:tailEnd type="triangle" w="med" len="med"/>
            </a:ln>
          </p:spPr>
        </p:sp>
        <p:sp>
          <p:nvSpPr>
            <p:cNvPr id="103455" name="文本框 103454"/>
            <p:cNvSpPr txBox="1"/>
            <p:nvPr/>
          </p:nvSpPr>
          <p:spPr>
            <a:xfrm>
              <a:off x="4694" y="2123"/>
              <a:ext cx="499" cy="659"/>
            </a:xfrm>
            <a:prstGeom prst="rect">
              <a:avLst/>
            </a:prstGeom>
            <a:noFill/>
            <a:ln w="9525">
              <a:noFill/>
            </a:ln>
          </p:spPr>
          <p:txBody>
            <a:bodyPr lIns="0" tIns="0" rIns="0" bIns="0"/>
            <a:p>
              <a:pPr algn="ctr"/>
              <a:r>
                <a:rPr lang="zh-CN" altLang="en-US" sz="1600" b="1" dirty="0">
                  <a:latin typeface="Tahoma" panose="020B0604030504040204" pitchFamily="34" charset="0"/>
                </a:rPr>
                <a:t>二次蒸汽</a:t>
              </a:r>
              <a:endParaRPr lang="zh-CN" altLang="en-US" sz="1600" b="1" dirty="0">
                <a:latin typeface="Tahoma" panose="020B060403050404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文本占位符 108545"/>
          <p:cNvSpPr>
            <a:spLocks noGrp="1"/>
          </p:cNvSpPr>
          <p:nvPr>
            <p:ph type="body" idx="1"/>
          </p:nvPr>
        </p:nvSpPr>
        <p:spPr>
          <a:xfrm>
            <a:off x="466725" y="765175"/>
            <a:ext cx="8426450" cy="5832475"/>
          </a:xfrm>
          <a:ln/>
        </p:spPr>
        <p:txBody>
          <a:bodyPr/>
          <a:p>
            <a:pPr>
              <a:lnSpc>
                <a:spcPct val="80000"/>
              </a:lnSpc>
              <a:buNone/>
            </a:pPr>
            <a:r>
              <a:rPr lang="en-US" altLang="zh-CN" sz="2400" b="1">
                <a:solidFill>
                  <a:srgbClr val="FF3300"/>
                </a:solidFill>
              </a:rPr>
              <a:t>3</a:t>
            </a:r>
            <a:r>
              <a:rPr lang="zh-CN" altLang="en-US" sz="2400" b="1" dirty="0">
                <a:solidFill>
                  <a:srgbClr val="FF3300"/>
                </a:solidFill>
              </a:rPr>
              <a:t>、主要设备：</a:t>
            </a:r>
            <a:endParaRPr lang="zh-CN" altLang="en-US" sz="2400" b="1" dirty="0">
              <a:solidFill>
                <a:srgbClr val="FF3300"/>
              </a:solidFill>
            </a:endParaRPr>
          </a:p>
          <a:p>
            <a:pPr>
              <a:lnSpc>
                <a:spcPct val="90000"/>
              </a:lnSpc>
            </a:pPr>
            <a:r>
              <a:rPr lang="zh-CN" altLang="en-US" sz="2400" dirty="0"/>
              <a:t>隔膜泵：</a:t>
            </a:r>
            <a:r>
              <a:rPr lang="en-US" altLang="zh-CN" sz="2400"/>
              <a:t>6</a:t>
            </a:r>
            <a:r>
              <a:rPr lang="zh-CN" altLang="en-US" sz="2400" dirty="0"/>
              <a:t>台，</a:t>
            </a:r>
            <a:r>
              <a:rPr lang="en-US" altLang="zh-CN" sz="2400"/>
              <a:t>Q=395</a:t>
            </a:r>
            <a:r>
              <a:rPr lang="zh-CN" altLang="en-US" sz="2400" dirty="0"/>
              <a:t>～</a:t>
            </a:r>
            <a:r>
              <a:rPr lang="en-US" altLang="zh-CN" sz="2400"/>
              <a:t>490m3/h </a:t>
            </a:r>
            <a:r>
              <a:rPr lang="zh-CN" altLang="en-US" sz="2400" dirty="0"/>
              <a:t>（</a:t>
            </a:r>
            <a:r>
              <a:rPr lang="en-US" altLang="zh-CN" sz="2400"/>
              <a:t>2</a:t>
            </a:r>
            <a:r>
              <a:rPr lang="zh-CN" altLang="en-US" sz="2400" dirty="0"/>
              <a:t>台）， </a:t>
            </a:r>
            <a:r>
              <a:rPr lang="en-US" altLang="zh-CN" sz="2400"/>
              <a:t>Q=125</a:t>
            </a:r>
            <a:r>
              <a:rPr lang="zh-CN" altLang="en-US" sz="2400" dirty="0"/>
              <a:t>～</a:t>
            </a:r>
            <a:r>
              <a:rPr lang="en-US" altLang="zh-CN" sz="2400"/>
              <a:t>245m3/h </a:t>
            </a:r>
            <a:r>
              <a:rPr lang="zh-CN" altLang="en-US" sz="2400" dirty="0"/>
              <a:t>（</a:t>
            </a:r>
            <a:r>
              <a:rPr lang="en-US" altLang="zh-CN" sz="2400"/>
              <a:t>1</a:t>
            </a:r>
            <a:r>
              <a:rPr lang="zh-CN" altLang="en-US" sz="2400" dirty="0"/>
              <a:t>台）， </a:t>
            </a:r>
            <a:r>
              <a:rPr lang="en-US" altLang="zh-CN" sz="2400"/>
              <a:t>Q=245</a:t>
            </a:r>
            <a:r>
              <a:rPr lang="zh-CN" altLang="en-US" sz="2400" dirty="0"/>
              <a:t>～</a:t>
            </a:r>
            <a:r>
              <a:rPr lang="en-US" altLang="zh-CN" sz="2400"/>
              <a:t>520m3/h </a:t>
            </a:r>
            <a:r>
              <a:rPr lang="zh-CN" altLang="en-US" sz="2400" dirty="0"/>
              <a:t>（</a:t>
            </a:r>
            <a:r>
              <a:rPr lang="en-US" altLang="zh-CN" sz="2400"/>
              <a:t>3</a:t>
            </a:r>
            <a:r>
              <a:rPr lang="zh-CN" altLang="en-US" sz="2400" dirty="0"/>
              <a:t>台）， </a:t>
            </a:r>
            <a:endParaRPr lang="zh-CN" altLang="en-US" sz="2400" dirty="0"/>
          </a:p>
          <a:p>
            <a:pPr>
              <a:lnSpc>
                <a:spcPct val="90000"/>
              </a:lnSpc>
            </a:pPr>
            <a:r>
              <a:rPr lang="zh-CN" altLang="en-US" sz="2400" dirty="0"/>
              <a:t>溶出前槽：</a:t>
            </a:r>
            <a:r>
              <a:rPr lang="en-US" altLang="zh-CN" sz="2400"/>
              <a:t>6</a:t>
            </a:r>
            <a:r>
              <a:rPr lang="zh-CN" altLang="en-US" sz="2400" dirty="0"/>
              <a:t>台， </a:t>
            </a:r>
            <a:r>
              <a:rPr lang="en-US" altLang="zh-CN" sz="2400"/>
              <a:t>V=350m3 </a:t>
            </a:r>
            <a:r>
              <a:rPr lang="zh-CN" altLang="en-US" sz="2400" dirty="0"/>
              <a:t>（</a:t>
            </a:r>
            <a:r>
              <a:rPr lang="en-US" altLang="zh-CN" sz="2400"/>
              <a:t>2</a:t>
            </a:r>
            <a:r>
              <a:rPr lang="zh-CN" altLang="en-US" sz="2400" dirty="0"/>
              <a:t>台）， </a:t>
            </a:r>
            <a:r>
              <a:rPr lang="en-US" altLang="zh-CN" sz="2400"/>
              <a:t>V=400m3 </a:t>
            </a:r>
            <a:r>
              <a:rPr lang="zh-CN" altLang="en-US" sz="2400" dirty="0"/>
              <a:t>（</a:t>
            </a:r>
            <a:r>
              <a:rPr lang="en-US" altLang="zh-CN" sz="2400"/>
              <a:t>4</a:t>
            </a:r>
            <a:r>
              <a:rPr lang="zh-CN" altLang="en-US" sz="2400" dirty="0"/>
              <a:t>台）， 单管预热器：</a:t>
            </a:r>
            <a:r>
              <a:rPr lang="en-US" altLang="zh-CN" sz="2400"/>
              <a:t>5</a:t>
            </a:r>
            <a:r>
              <a:rPr lang="zh-CN" altLang="en-US" sz="2400" dirty="0"/>
              <a:t>级（</a:t>
            </a:r>
            <a:r>
              <a:rPr lang="en-US" altLang="zh-CN" sz="2400"/>
              <a:t>1</a:t>
            </a:r>
            <a:r>
              <a:rPr lang="zh-CN" altLang="en-US" sz="2400" dirty="0"/>
              <a:t>系列），</a:t>
            </a:r>
            <a:r>
              <a:rPr lang="en-US" altLang="zh-CN" sz="2400"/>
              <a:t>6</a:t>
            </a:r>
            <a:r>
              <a:rPr lang="zh-CN" altLang="en-US" sz="2400" dirty="0"/>
              <a:t>级（另</a:t>
            </a:r>
            <a:r>
              <a:rPr lang="en-US" altLang="zh-CN" sz="2400"/>
              <a:t>3</a:t>
            </a:r>
            <a:r>
              <a:rPr lang="zh-CN" altLang="en-US" sz="2400" dirty="0"/>
              <a:t>个系列）</a:t>
            </a:r>
            <a:endParaRPr lang="zh-CN" altLang="en-US" sz="2400" dirty="0"/>
          </a:p>
          <a:p>
            <a:pPr>
              <a:lnSpc>
                <a:spcPct val="90000"/>
              </a:lnSpc>
            </a:pPr>
            <a:r>
              <a:rPr lang="zh-CN" altLang="en-US" sz="2400" dirty="0"/>
              <a:t>预热压煮器 ：</a:t>
            </a:r>
            <a:r>
              <a:rPr lang="en-US" altLang="zh-CN" sz="2400"/>
              <a:t>7</a:t>
            </a:r>
            <a:r>
              <a:rPr lang="zh-CN" altLang="en-US" sz="2400" dirty="0"/>
              <a:t>台用</a:t>
            </a:r>
            <a:r>
              <a:rPr lang="en-US" altLang="zh-CN" sz="2400"/>
              <a:t>5</a:t>
            </a:r>
            <a:r>
              <a:rPr lang="zh-CN" altLang="en-US" sz="2400" dirty="0"/>
              <a:t>备</a:t>
            </a:r>
            <a:r>
              <a:rPr lang="en-US" altLang="zh-CN" sz="2400"/>
              <a:t>2</a:t>
            </a:r>
            <a:r>
              <a:rPr lang="zh-CN" altLang="en-US" sz="2400" dirty="0"/>
              <a:t>（</a:t>
            </a:r>
            <a:r>
              <a:rPr lang="en-US" altLang="zh-CN" sz="2400"/>
              <a:t>1</a:t>
            </a:r>
            <a:r>
              <a:rPr lang="zh-CN" altLang="en-US" sz="2400" dirty="0"/>
              <a:t>系列），</a:t>
            </a:r>
            <a:r>
              <a:rPr lang="en-US" altLang="zh-CN" sz="2400"/>
              <a:t>6</a:t>
            </a:r>
            <a:r>
              <a:rPr lang="zh-CN" altLang="en-US" sz="2400" dirty="0"/>
              <a:t>台用</a:t>
            </a:r>
            <a:r>
              <a:rPr lang="en-US" altLang="zh-CN" sz="2400"/>
              <a:t>4</a:t>
            </a:r>
            <a:r>
              <a:rPr lang="zh-CN" altLang="en-US" sz="2400" dirty="0"/>
              <a:t>备</a:t>
            </a:r>
            <a:r>
              <a:rPr lang="en-US" altLang="zh-CN" sz="2400"/>
              <a:t>2</a:t>
            </a:r>
            <a:r>
              <a:rPr lang="zh-CN" altLang="en-US" sz="2400" dirty="0"/>
              <a:t>（另</a:t>
            </a:r>
            <a:r>
              <a:rPr lang="en-US" altLang="zh-CN" sz="2400"/>
              <a:t>3</a:t>
            </a:r>
            <a:r>
              <a:rPr lang="zh-CN" altLang="en-US" sz="2400" dirty="0"/>
              <a:t>个系列） </a:t>
            </a:r>
            <a:endParaRPr lang="zh-CN" altLang="en-US" sz="2400" dirty="0"/>
          </a:p>
          <a:p>
            <a:pPr>
              <a:lnSpc>
                <a:spcPct val="90000"/>
              </a:lnSpc>
            </a:pPr>
            <a:r>
              <a:rPr lang="zh-CN" altLang="en-US" sz="2400" dirty="0"/>
              <a:t>加热压煮器： </a:t>
            </a:r>
            <a:r>
              <a:rPr lang="en-US" altLang="zh-CN" sz="2400"/>
              <a:t>11</a:t>
            </a:r>
            <a:r>
              <a:rPr lang="zh-CN" altLang="en-US" sz="2400" dirty="0"/>
              <a:t>台用</a:t>
            </a:r>
            <a:r>
              <a:rPr lang="en-US" altLang="zh-CN" sz="2400"/>
              <a:t>9</a:t>
            </a:r>
            <a:r>
              <a:rPr lang="zh-CN" altLang="en-US" sz="2400" dirty="0"/>
              <a:t>备</a:t>
            </a:r>
            <a:r>
              <a:rPr lang="en-US" altLang="zh-CN" sz="2400"/>
              <a:t>2</a:t>
            </a:r>
            <a:r>
              <a:rPr lang="zh-CN" altLang="en-US" sz="2400" dirty="0"/>
              <a:t>（</a:t>
            </a:r>
            <a:r>
              <a:rPr lang="en-US" altLang="zh-CN" sz="2400"/>
              <a:t>1</a:t>
            </a:r>
            <a:r>
              <a:rPr lang="zh-CN" altLang="en-US" sz="2400" dirty="0"/>
              <a:t>系列） ，</a:t>
            </a:r>
            <a:r>
              <a:rPr lang="en-US" altLang="zh-CN" sz="2400"/>
              <a:t>10</a:t>
            </a:r>
            <a:r>
              <a:rPr lang="zh-CN" altLang="en-US" sz="2400" dirty="0"/>
              <a:t>台用</a:t>
            </a:r>
            <a:r>
              <a:rPr lang="en-US" altLang="zh-CN" sz="2400"/>
              <a:t>8</a:t>
            </a:r>
            <a:r>
              <a:rPr lang="zh-CN" altLang="en-US" sz="2400" dirty="0"/>
              <a:t>备</a:t>
            </a:r>
            <a:r>
              <a:rPr lang="en-US" altLang="zh-CN" sz="2400"/>
              <a:t>2</a:t>
            </a:r>
            <a:r>
              <a:rPr lang="zh-CN" altLang="en-US" sz="2400" dirty="0"/>
              <a:t>（另</a:t>
            </a:r>
            <a:r>
              <a:rPr lang="en-US" altLang="zh-CN" sz="2400"/>
              <a:t>3</a:t>
            </a:r>
            <a:r>
              <a:rPr lang="zh-CN" altLang="en-US" sz="2400" dirty="0"/>
              <a:t>个系列）</a:t>
            </a:r>
            <a:endParaRPr lang="zh-CN" altLang="en-US" sz="2400" dirty="0"/>
          </a:p>
          <a:p>
            <a:pPr>
              <a:lnSpc>
                <a:spcPct val="90000"/>
              </a:lnSpc>
            </a:pPr>
            <a:r>
              <a:rPr lang="zh-CN" altLang="en-US" sz="2400" dirty="0"/>
              <a:t>停留压煮器（不带加热管束）：</a:t>
            </a:r>
            <a:r>
              <a:rPr lang="en-US" altLang="zh-CN" sz="2400"/>
              <a:t>1</a:t>
            </a:r>
            <a:r>
              <a:rPr lang="zh-CN" altLang="en-US" sz="2400" dirty="0"/>
              <a:t>台（</a:t>
            </a:r>
            <a:r>
              <a:rPr lang="en-US" altLang="zh-CN" sz="2400"/>
              <a:t>1</a:t>
            </a:r>
            <a:r>
              <a:rPr lang="zh-CN" altLang="en-US" sz="2400" dirty="0"/>
              <a:t>系列），</a:t>
            </a:r>
            <a:r>
              <a:rPr lang="en-US" altLang="zh-CN" sz="2400"/>
              <a:t>3</a:t>
            </a:r>
            <a:r>
              <a:rPr lang="zh-CN" altLang="en-US" sz="2400" dirty="0"/>
              <a:t>台（另</a:t>
            </a:r>
            <a:r>
              <a:rPr lang="en-US" altLang="zh-CN" sz="2400"/>
              <a:t>3</a:t>
            </a:r>
            <a:r>
              <a:rPr lang="zh-CN" altLang="en-US" sz="2400" dirty="0"/>
              <a:t>个系列）</a:t>
            </a:r>
            <a:endParaRPr lang="zh-CN" altLang="en-US" sz="2400" dirty="0"/>
          </a:p>
          <a:p>
            <a:pPr>
              <a:lnSpc>
                <a:spcPct val="90000"/>
              </a:lnSpc>
            </a:pPr>
            <a:r>
              <a:rPr lang="zh-CN" altLang="en-US" sz="2400" dirty="0"/>
              <a:t>自蒸发器：</a:t>
            </a:r>
            <a:r>
              <a:rPr lang="en-US" altLang="zh-CN" sz="2400"/>
              <a:t>11</a:t>
            </a:r>
            <a:r>
              <a:rPr lang="zh-CN" altLang="en-US" sz="2400" dirty="0"/>
              <a:t>台用</a:t>
            </a:r>
            <a:r>
              <a:rPr lang="en-US" altLang="zh-CN" sz="2400"/>
              <a:t>10</a:t>
            </a:r>
            <a:r>
              <a:rPr lang="zh-CN" altLang="en-US" sz="2400" dirty="0"/>
              <a:t>备</a:t>
            </a:r>
            <a:r>
              <a:rPr lang="en-US" altLang="zh-CN" sz="2400"/>
              <a:t>1</a:t>
            </a:r>
            <a:r>
              <a:rPr lang="zh-CN" altLang="en-US" sz="2400" dirty="0"/>
              <a:t>（</a:t>
            </a:r>
            <a:r>
              <a:rPr lang="en-US" altLang="zh-CN" sz="2400"/>
              <a:t>1</a:t>
            </a:r>
            <a:r>
              <a:rPr lang="zh-CN" altLang="en-US" sz="2400" dirty="0"/>
              <a:t>系列）， </a:t>
            </a:r>
            <a:r>
              <a:rPr lang="en-US" altLang="zh-CN" sz="2400"/>
              <a:t>12</a:t>
            </a:r>
            <a:r>
              <a:rPr lang="zh-CN" altLang="en-US" sz="2400" dirty="0"/>
              <a:t>台用</a:t>
            </a:r>
            <a:r>
              <a:rPr lang="en-US" altLang="zh-CN" sz="2400"/>
              <a:t>10</a:t>
            </a:r>
            <a:r>
              <a:rPr lang="zh-CN" altLang="en-US" sz="2400" dirty="0"/>
              <a:t>备</a:t>
            </a:r>
            <a:r>
              <a:rPr lang="en-US" altLang="zh-CN" sz="2400"/>
              <a:t>2</a:t>
            </a:r>
            <a:r>
              <a:rPr lang="zh-CN" altLang="en-US" sz="2400" dirty="0"/>
              <a:t>（另</a:t>
            </a:r>
            <a:r>
              <a:rPr lang="en-US" altLang="zh-CN" sz="2400"/>
              <a:t>3</a:t>
            </a:r>
            <a:r>
              <a:rPr lang="zh-CN" altLang="en-US" sz="2400" dirty="0"/>
              <a:t>个系列）</a:t>
            </a:r>
            <a:endParaRPr lang="zh-CN" altLang="en-US" sz="2400" dirty="0"/>
          </a:p>
          <a:p>
            <a:pPr>
              <a:lnSpc>
                <a:spcPct val="90000"/>
              </a:lnSpc>
            </a:pPr>
            <a:r>
              <a:rPr lang="zh-CN" altLang="en-US" sz="2400" dirty="0"/>
              <a:t>稀释槽：</a:t>
            </a:r>
            <a:r>
              <a:rPr lang="en-US" altLang="zh-CN" sz="2400"/>
              <a:t>2</a:t>
            </a:r>
            <a:r>
              <a:rPr lang="zh-CN" altLang="en-US" sz="2400" dirty="0"/>
              <a:t>台</a:t>
            </a:r>
            <a:r>
              <a:rPr lang="en-US" altLang="zh-CN" sz="2400"/>
              <a:t>/</a:t>
            </a:r>
            <a:r>
              <a:rPr lang="zh-CN" altLang="en-US" sz="2400" dirty="0"/>
              <a:t>系列（用</a:t>
            </a:r>
            <a:r>
              <a:rPr lang="en-US" altLang="zh-CN" sz="2400"/>
              <a:t>1</a:t>
            </a:r>
            <a:r>
              <a:rPr lang="zh-CN" altLang="en-US" sz="2400" dirty="0"/>
              <a:t>备</a:t>
            </a:r>
            <a:r>
              <a:rPr lang="en-US" altLang="zh-CN" sz="2400"/>
              <a:t>1</a:t>
            </a:r>
            <a:r>
              <a:rPr lang="zh-CN" altLang="en-US" sz="2400" dirty="0"/>
              <a:t>） </a:t>
            </a:r>
            <a:endParaRPr lang="zh-CN" altLang="en-US" sz="2400" dirty="0"/>
          </a:p>
          <a:p>
            <a:pPr>
              <a:lnSpc>
                <a:spcPct val="90000"/>
              </a:lnSpc>
            </a:pPr>
            <a:r>
              <a:rPr lang="zh-CN" altLang="en-US" sz="2400" dirty="0"/>
              <a:t>溶出后槽：</a:t>
            </a:r>
            <a:r>
              <a:rPr lang="en-US" altLang="zh-CN" sz="2400"/>
              <a:t>2</a:t>
            </a:r>
            <a:r>
              <a:rPr lang="zh-CN" altLang="en-US" sz="2400" dirty="0"/>
              <a:t>台</a:t>
            </a:r>
            <a:r>
              <a:rPr lang="en-US" altLang="zh-CN" sz="2400"/>
              <a:t>/</a:t>
            </a:r>
            <a:r>
              <a:rPr lang="zh-CN" altLang="en-US" sz="2400" dirty="0"/>
              <a:t>系列</a:t>
            </a:r>
            <a:endParaRPr lang="zh-CN" altLang="en-US" sz="2400" dirty="0"/>
          </a:p>
        </p:txBody>
      </p:sp>
      <p:sp>
        <p:nvSpPr>
          <p:cNvPr id="108547" name="标题 108546"/>
          <p:cNvSpPr>
            <a:spLocks noGrp="1"/>
          </p:cNvSpPr>
          <p:nvPr>
            <p:ph type="title"/>
          </p:nvPr>
        </p:nvSpPr>
        <p:spPr>
          <a:xfrm>
            <a:off x="827088" y="0"/>
            <a:ext cx="8077200" cy="836613"/>
          </a:xfrm>
          <a:ln/>
        </p:spPr>
        <p:txBody>
          <a:bodyPr anchor="ctr" anchorCtr="0"/>
          <a:p>
            <a:r>
              <a:rPr lang="zh-CN" altLang="en-US" dirty="0">
                <a:solidFill>
                  <a:srgbClr val="FF3300"/>
                </a:solidFill>
                <a:ea typeface="隶书" pitchFamily="49" charset="-122"/>
              </a:rPr>
              <a:t>四、溶出作业工序</a:t>
            </a:r>
            <a:endParaRPr lang="zh-CN" altLang="en-US" dirty="0">
              <a:solidFill>
                <a:srgbClr val="FF3300"/>
              </a:solidFill>
              <a:ea typeface="隶书"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67585"/>
          <p:cNvSpPr>
            <a:spLocks noGrp="1"/>
          </p:cNvSpPr>
          <p:nvPr>
            <p:ph type="title"/>
          </p:nvPr>
        </p:nvSpPr>
        <p:spPr>
          <a:xfrm>
            <a:off x="395288" y="-315912"/>
            <a:ext cx="8229600" cy="1081087"/>
          </a:xfrm>
          <a:ln/>
        </p:spPr>
        <p:txBody>
          <a:bodyPr anchor="ctr" anchorCtr="0"/>
          <a:p>
            <a:r>
              <a:rPr lang="zh-CN" altLang="en-US" dirty="0">
                <a:solidFill>
                  <a:srgbClr val="FF3300"/>
                </a:solidFill>
                <a:ea typeface="隶书" pitchFamily="49" charset="-122"/>
              </a:rPr>
              <a:t>四、溶出作业工序</a:t>
            </a:r>
            <a:endParaRPr lang="zh-CN" altLang="en-US" dirty="0">
              <a:solidFill>
                <a:srgbClr val="FF3300"/>
              </a:solidFill>
              <a:ea typeface="隶书" pitchFamily="49" charset="-122"/>
            </a:endParaRPr>
          </a:p>
        </p:txBody>
      </p:sp>
      <p:sp>
        <p:nvSpPr>
          <p:cNvPr id="67587" name="文本占位符 67586"/>
          <p:cNvSpPr>
            <a:spLocks noGrp="1"/>
          </p:cNvSpPr>
          <p:nvPr>
            <p:ph type="body" idx="1"/>
          </p:nvPr>
        </p:nvSpPr>
        <p:spPr>
          <a:xfrm>
            <a:off x="323850" y="620713"/>
            <a:ext cx="7920038" cy="5400675"/>
          </a:xfrm>
          <a:ln/>
        </p:spPr>
        <p:txBody>
          <a:bodyPr/>
          <a:p>
            <a:pPr marL="457200" indent="-457200">
              <a:lnSpc>
                <a:spcPct val="80000"/>
              </a:lnSpc>
              <a:buNone/>
            </a:pPr>
            <a:r>
              <a:rPr lang="en-US" altLang="zh-CN" sz="2800">
                <a:solidFill>
                  <a:srgbClr val="FF3300"/>
                </a:solidFill>
              </a:rPr>
              <a:t>4</a:t>
            </a:r>
            <a:r>
              <a:rPr lang="zh-CN" altLang="en-US" sz="2800" dirty="0">
                <a:solidFill>
                  <a:srgbClr val="FF3300"/>
                </a:solidFill>
              </a:rPr>
              <a:t>、工艺条件和主要技术指标</a:t>
            </a:r>
            <a:endParaRPr lang="zh-CN" altLang="en-US" sz="2800" dirty="0">
              <a:solidFill>
                <a:srgbClr val="FF3300"/>
              </a:solidFill>
            </a:endParaRPr>
          </a:p>
          <a:p>
            <a:pPr marL="457200" indent="-457200">
              <a:lnSpc>
                <a:spcPct val="95000"/>
              </a:lnSpc>
            </a:pPr>
            <a:r>
              <a:rPr lang="zh-CN" altLang="en-US" sz="2800" dirty="0"/>
              <a:t>进料料浆固含</a:t>
            </a:r>
            <a:r>
              <a:rPr lang="en-US" altLang="zh-CN" sz="2800" dirty="0"/>
              <a:t>≤</a:t>
            </a:r>
            <a:r>
              <a:rPr lang="en-US" altLang="zh-CN" sz="2800"/>
              <a:t>320g/l</a:t>
            </a:r>
            <a:endParaRPr lang="en-US" altLang="zh-CN" sz="2800"/>
          </a:p>
          <a:p>
            <a:pPr marL="457200" indent="-457200">
              <a:lnSpc>
                <a:spcPct val="95000"/>
              </a:lnSpc>
            </a:pPr>
            <a:r>
              <a:rPr lang="zh-CN" altLang="en-US" sz="2800" dirty="0"/>
              <a:t>预热温度</a:t>
            </a:r>
            <a:r>
              <a:rPr lang="en-US" altLang="zh-CN" sz="2800" dirty="0"/>
              <a:t>≥</a:t>
            </a:r>
            <a:r>
              <a:rPr lang="en-US" altLang="zh-CN" sz="2800"/>
              <a:t>190℃</a:t>
            </a:r>
            <a:endParaRPr lang="en-US" altLang="zh-CN" sz="2800"/>
          </a:p>
          <a:p>
            <a:pPr marL="457200" indent="-457200">
              <a:lnSpc>
                <a:spcPct val="95000"/>
              </a:lnSpc>
            </a:pPr>
            <a:r>
              <a:rPr lang="zh-CN" altLang="en-US" sz="2800" dirty="0"/>
              <a:t>新蒸汽：压力</a:t>
            </a:r>
            <a:r>
              <a:rPr lang="en-US" altLang="zh-CN" sz="2800"/>
              <a:t>5.4</a:t>
            </a:r>
            <a:r>
              <a:rPr lang="zh-CN" altLang="en-US" sz="2800" dirty="0"/>
              <a:t>－</a:t>
            </a:r>
            <a:r>
              <a:rPr lang="en-US" altLang="zh-CN" sz="2800"/>
              <a:t>6.2MPa </a:t>
            </a:r>
            <a:r>
              <a:rPr lang="zh-CN" altLang="en-US" sz="2800" dirty="0"/>
              <a:t>温度</a:t>
            </a:r>
            <a:r>
              <a:rPr lang="en-US" altLang="zh-CN" sz="2800"/>
              <a:t>275</a:t>
            </a:r>
            <a:r>
              <a:rPr lang="zh-CN" altLang="en-US" sz="2800" dirty="0"/>
              <a:t>－</a:t>
            </a:r>
            <a:r>
              <a:rPr lang="en-US" altLang="zh-CN" sz="2800"/>
              <a:t>315℃</a:t>
            </a:r>
            <a:endParaRPr lang="en-US" altLang="zh-CN" sz="2800"/>
          </a:p>
          <a:p>
            <a:pPr marL="457200" indent="-457200">
              <a:lnSpc>
                <a:spcPct val="95000"/>
              </a:lnSpc>
            </a:pPr>
            <a:r>
              <a:rPr lang="zh-CN" altLang="en-US" sz="2800" dirty="0"/>
              <a:t>溶出温度：</a:t>
            </a:r>
            <a:r>
              <a:rPr lang="en-US" altLang="zh-CN" sz="2800" dirty="0"/>
              <a:t>≥</a:t>
            </a:r>
            <a:r>
              <a:rPr lang="en-US" altLang="zh-CN" sz="2800"/>
              <a:t>253℃</a:t>
            </a:r>
            <a:endParaRPr lang="en-US" altLang="zh-CN" sz="2800"/>
          </a:p>
          <a:p>
            <a:pPr marL="457200" indent="-457200">
              <a:lnSpc>
                <a:spcPct val="95000"/>
              </a:lnSpc>
            </a:pPr>
            <a:r>
              <a:rPr lang="zh-CN" altLang="en-US" sz="2800" dirty="0"/>
              <a:t>相对溶出率</a:t>
            </a:r>
            <a:r>
              <a:rPr lang="en-US" altLang="zh-CN" sz="2800"/>
              <a:t>η</a:t>
            </a:r>
            <a:r>
              <a:rPr lang="zh-CN" altLang="en-US" sz="2800" dirty="0"/>
              <a:t>相</a:t>
            </a:r>
            <a:r>
              <a:rPr lang="en-US" altLang="zh-CN" sz="2800" dirty="0"/>
              <a:t>≥</a:t>
            </a:r>
            <a:r>
              <a:rPr lang="en-US" altLang="zh-CN" sz="2800"/>
              <a:t>91</a:t>
            </a:r>
            <a:r>
              <a:rPr lang="zh-CN" altLang="en-US" sz="2800" dirty="0"/>
              <a:t>％</a:t>
            </a:r>
            <a:endParaRPr lang="zh-CN" altLang="en-US" sz="2800" dirty="0"/>
          </a:p>
          <a:p>
            <a:pPr marL="457200" indent="-457200">
              <a:lnSpc>
                <a:spcPct val="95000"/>
              </a:lnSpc>
            </a:pPr>
            <a:r>
              <a:rPr lang="zh-CN" altLang="en-US" sz="2800" dirty="0"/>
              <a:t>稀释赤泥铝硅比</a:t>
            </a:r>
            <a:r>
              <a:rPr lang="en-US" altLang="zh-CN" sz="2800"/>
              <a:t>A/S≤2.2</a:t>
            </a:r>
            <a:endParaRPr lang="en-US" altLang="zh-CN" sz="2800"/>
          </a:p>
          <a:p>
            <a:pPr marL="457200" indent="-457200">
              <a:lnSpc>
                <a:spcPct val="95000"/>
              </a:lnSpc>
            </a:pPr>
            <a:r>
              <a:rPr lang="zh-CN" altLang="en-US" sz="2800" dirty="0"/>
              <a:t>稀释赤泥钠硅比</a:t>
            </a:r>
            <a:r>
              <a:rPr lang="en-US" altLang="zh-CN" sz="2800"/>
              <a:t>N/S≤0.45</a:t>
            </a:r>
            <a:endParaRPr lang="en-US" altLang="zh-CN" sz="2800"/>
          </a:p>
          <a:p>
            <a:pPr marL="457200" indent="-457200">
              <a:lnSpc>
                <a:spcPct val="95000"/>
              </a:lnSpc>
            </a:pPr>
            <a:r>
              <a:rPr lang="zh-CN" altLang="en-US" sz="2800" dirty="0"/>
              <a:t>溶出液：</a:t>
            </a:r>
            <a:r>
              <a:rPr lang="en-US" altLang="zh-CN" sz="2800"/>
              <a:t>Rp≥1.14</a:t>
            </a:r>
            <a:endParaRPr lang="en-US" altLang="zh-CN" sz="2800"/>
          </a:p>
          <a:p>
            <a:pPr marL="457200" indent="-457200">
              <a:lnSpc>
                <a:spcPct val="95000"/>
              </a:lnSpc>
            </a:pPr>
            <a:r>
              <a:rPr lang="zh-CN" altLang="en-US" sz="2800" dirty="0"/>
              <a:t>稀释料浆的苛性碱浓度：</a:t>
            </a:r>
            <a:r>
              <a:rPr lang="en-US" altLang="zh-CN" sz="2800"/>
              <a:t>170</a:t>
            </a:r>
            <a:r>
              <a:rPr lang="zh-CN" altLang="en-US" sz="2800" dirty="0"/>
              <a:t>～</a:t>
            </a:r>
            <a:r>
              <a:rPr lang="en-US" altLang="zh-CN" sz="2800"/>
              <a:t>185g/l</a:t>
            </a:r>
            <a:endParaRPr lang="en-US" altLang="zh-CN" sz="2800"/>
          </a:p>
          <a:p>
            <a:pPr marL="457200" indent="-457200">
              <a:lnSpc>
                <a:spcPct val="95000"/>
              </a:lnSpc>
            </a:pPr>
            <a:r>
              <a:rPr lang="zh-CN" altLang="en-US" sz="2800" dirty="0"/>
              <a:t>高压汽耗</a:t>
            </a:r>
            <a:r>
              <a:rPr lang="en-US" altLang="zh-CN" sz="2800" dirty="0"/>
              <a:t>≤</a:t>
            </a:r>
            <a:r>
              <a:rPr lang="en-US" altLang="zh-CN" sz="2800"/>
              <a:t>2.3t-</a:t>
            </a:r>
            <a:r>
              <a:rPr lang="zh-CN" altLang="en-US" sz="2800" dirty="0"/>
              <a:t>汽</a:t>
            </a:r>
            <a:r>
              <a:rPr lang="en-US" altLang="zh-CN" sz="2800"/>
              <a:t>/t-AO</a:t>
            </a:r>
            <a:endParaRPr lang="en-US" altLang="zh-CN"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a:ln/>
        </p:spPr>
        <p:txBody>
          <a:bodyPr anchor="ctr" anchorCtr="0"/>
          <a:p>
            <a:r>
              <a:rPr lang="zh-CN" altLang="en-US" dirty="0">
                <a:solidFill>
                  <a:srgbClr val="FF3300"/>
                </a:solidFill>
                <a:ea typeface="隶书" pitchFamily="49" charset="-122"/>
              </a:rPr>
              <a:t>五、沉降作业工序</a:t>
            </a:r>
            <a:endParaRPr lang="zh-CN" altLang="en-US" dirty="0">
              <a:solidFill>
                <a:srgbClr val="FF3300"/>
              </a:solidFill>
              <a:ea typeface="隶书" pitchFamily="49" charset="-122"/>
            </a:endParaRPr>
          </a:p>
        </p:txBody>
      </p:sp>
      <p:sp>
        <p:nvSpPr>
          <p:cNvPr id="68611" name="文本占位符 68610"/>
          <p:cNvSpPr>
            <a:spLocks noGrp="1"/>
          </p:cNvSpPr>
          <p:nvPr>
            <p:ph type="body" idx="1"/>
          </p:nvPr>
        </p:nvSpPr>
        <p:spPr>
          <a:xfrm>
            <a:off x="684213" y="1628775"/>
            <a:ext cx="7775575" cy="4114800"/>
          </a:xfrm>
          <a:ln/>
        </p:spPr>
        <p:txBody>
          <a:bodyPr/>
          <a:p>
            <a:r>
              <a:rPr lang="zh-CN" altLang="en-US" dirty="0"/>
              <a:t>沉降作业工序分</a:t>
            </a:r>
            <a:r>
              <a:rPr lang="en-US" altLang="zh-CN"/>
              <a:t>3</a:t>
            </a:r>
            <a:r>
              <a:rPr lang="zh-CN" altLang="en-US" dirty="0"/>
              <a:t>个部分，分别是沉降槽、粗液精制、赤泥过滤。</a:t>
            </a:r>
            <a:endParaRPr lang="zh-CN" altLang="en-US" dirty="0"/>
          </a:p>
          <a:p>
            <a:pPr>
              <a:buNone/>
            </a:pPr>
            <a:r>
              <a:rPr lang="zh-CN" altLang="en-US" dirty="0">
                <a:solidFill>
                  <a:srgbClr val="FF3300"/>
                </a:solidFill>
              </a:rPr>
              <a:t>一、沉降槽：</a:t>
            </a:r>
            <a:endParaRPr lang="zh-CN" altLang="en-US" dirty="0">
              <a:solidFill>
                <a:srgbClr val="FF3300"/>
              </a:solidFill>
            </a:endParaRPr>
          </a:p>
          <a:p>
            <a:pPr>
              <a:buNone/>
            </a:pPr>
            <a:r>
              <a:rPr lang="en-US" altLang="zh-CN" sz="2800">
                <a:solidFill>
                  <a:srgbClr val="FF3300"/>
                </a:solidFill>
              </a:rPr>
              <a:t>1</a:t>
            </a:r>
            <a:r>
              <a:rPr lang="zh-CN" altLang="en-US" sz="2800" dirty="0">
                <a:solidFill>
                  <a:srgbClr val="FF3300"/>
                </a:solidFill>
              </a:rPr>
              <a:t>、主要任务：</a:t>
            </a:r>
            <a:endParaRPr lang="zh-CN" altLang="en-US" sz="2800" dirty="0">
              <a:solidFill>
                <a:srgbClr val="FF3300"/>
              </a:solidFill>
            </a:endParaRPr>
          </a:p>
          <a:p>
            <a:r>
              <a:rPr lang="zh-CN" altLang="en-US" sz="2800" dirty="0"/>
              <a:t>将溶出送来的稀释矿浆进行分离和洗涤，把粗液送控制过滤精制，把底流送往赤泥过滤系统；同时向溶出送 一次洗液。</a:t>
            </a:r>
            <a:endParaRPr lang="zh-CN"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文本占位符 109569"/>
          <p:cNvSpPr>
            <a:spLocks noGrp="1"/>
          </p:cNvSpPr>
          <p:nvPr>
            <p:ph type="body" idx="1"/>
          </p:nvPr>
        </p:nvSpPr>
        <p:spPr>
          <a:xfrm>
            <a:off x="179388" y="765175"/>
            <a:ext cx="8642350" cy="5903913"/>
          </a:xfrm>
          <a:ln/>
        </p:spPr>
        <p:txBody>
          <a:bodyPr/>
          <a:p>
            <a:pPr>
              <a:lnSpc>
                <a:spcPct val="80000"/>
              </a:lnSpc>
              <a:buNone/>
            </a:pPr>
            <a:r>
              <a:rPr lang="en-US" altLang="zh-CN" sz="2800" b="1">
                <a:solidFill>
                  <a:srgbClr val="FF3300"/>
                </a:solidFill>
              </a:rPr>
              <a:t>2</a:t>
            </a:r>
            <a:r>
              <a:rPr lang="zh-CN" altLang="en-US" sz="2800" b="1" dirty="0">
                <a:solidFill>
                  <a:srgbClr val="FF3300"/>
                </a:solidFill>
              </a:rPr>
              <a:t>、流程示意图：</a:t>
            </a:r>
            <a:endParaRPr lang="zh-CN" altLang="en-US" dirty="0"/>
          </a:p>
        </p:txBody>
      </p:sp>
      <p:sp>
        <p:nvSpPr>
          <p:cNvPr id="109571" name="标题 109570"/>
          <p:cNvSpPr>
            <a:spLocks noGrp="1"/>
          </p:cNvSpPr>
          <p:nvPr>
            <p:ph type="title"/>
          </p:nvPr>
        </p:nvSpPr>
        <p:spPr>
          <a:xfrm>
            <a:off x="827088" y="0"/>
            <a:ext cx="8077200" cy="765175"/>
          </a:xfrm>
          <a:ln/>
        </p:spPr>
        <p:txBody>
          <a:bodyPr anchor="ctr" anchorCtr="0"/>
          <a:p>
            <a:r>
              <a:rPr lang="zh-CN" altLang="en-US" dirty="0">
                <a:solidFill>
                  <a:srgbClr val="FF3300"/>
                </a:solidFill>
                <a:ea typeface="隶书" pitchFamily="49" charset="-122"/>
              </a:rPr>
              <a:t>五、沉降作业工序</a:t>
            </a:r>
            <a:endParaRPr lang="zh-CN" altLang="en-US" dirty="0">
              <a:solidFill>
                <a:srgbClr val="FF3300"/>
              </a:solidFill>
              <a:ea typeface="隶书" pitchFamily="49" charset="-122"/>
            </a:endParaRPr>
          </a:p>
        </p:txBody>
      </p:sp>
      <p:grpSp>
        <p:nvGrpSpPr>
          <p:cNvPr id="109599" name="组合 109598"/>
          <p:cNvGrpSpPr/>
          <p:nvPr/>
        </p:nvGrpSpPr>
        <p:grpSpPr>
          <a:xfrm>
            <a:off x="539750" y="1268413"/>
            <a:ext cx="7488238" cy="5257800"/>
            <a:chOff x="1249" y="4647"/>
            <a:chExt cx="6238" cy="7936"/>
          </a:xfrm>
        </p:grpSpPr>
        <p:sp>
          <p:nvSpPr>
            <p:cNvPr id="109600" name="矩形 109599"/>
            <p:cNvSpPr/>
            <p:nvPr/>
          </p:nvSpPr>
          <p:spPr>
            <a:xfrm>
              <a:off x="3769" y="6916"/>
              <a:ext cx="781" cy="400"/>
            </a:xfrm>
            <a:prstGeom prst="rect">
              <a:avLst/>
            </a:prstGeom>
            <a:noFill/>
            <a:ln w="9525">
              <a:noFill/>
            </a:ln>
          </p:spPr>
          <p:txBody>
            <a:bodyPr lIns="0" tIns="0" rIns="0" bIns="0"/>
            <a:p>
              <a:pPr algn="ctr"/>
              <a:r>
                <a:rPr lang="zh-CN" altLang="en-US" sz="1600" b="1" dirty="0">
                  <a:latin typeface="宋体" panose="02010600030101010101" pitchFamily="2" charset="-122"/>
                </a:rPr>
                <a:t>底流</a:t>
              </a:r>
              <a:endParaRPr lang="zh-CN" altLang="en-US" sz="1600" b="1" dirty="0">
                <a:latin typeface="Tahoma" panose="020B0604030504040204" pitchFamily="34" charset="0"/>
              </a:endParaRPr>
            </a:p>
          </p:txBody>
        </p:sp>
        <p:sp>
          <p:nvSpPr>
            <p:cNvPr id="109601" name="矩形 109600"/>
            <p:cNvSpPr/>
            <p:nvPr/>
          </p:nvSpPr>
          <p:spPr>
            <a:xfrm>
              <a:off x="3274" y="4647"/>
              <a:ext cx="2535" cy="569"/>
            </a:xfrm>
            <a:prstGeom prst="rect">
              <a:avLst/>
            </a:prstGeom>
            <a:noFill/>
            <a:ln w="9525">
              <a:noFill/>
            </a:ln>
          </p:spPr>
          <p:txBody>
            <a:bodyPr lIns="0" tIns="0" rIns="0" bIns="0"/>
            <a:p>
              <a:pPr algn="ctr"/>
              <a:r>
                <a:rPr lang="zh-CN" altLang="en-US" sz="1600" b="1" u="sng" dirty="0">
                  <a:latin typeface="宋体" panose="02010600030101010101" pitchFamily="2" charset="-122"/>
                </a:rPr>
                <a:t>溶出来稀释矿浆</a:t>
              </a:r>
              <a:endParaRPr lang="zh-CN" altLang="en-US" sz="1600" b="1" dirty="0">
                <a:latin typeface="Tahoma" panose="020B0604030504040204" pitchFamily="34" charset="0"/>
              </a:endParaRPr>
            </a:p>
          </p:txBody>
        </p:sp>
        <p:sp>
          <p:nvSpPr>
            <p:cNvPr id="109602" name="矩形 109601"/>
            <p:cNvSpPr/>
            <p:nvPr/>
          </p:nvSpPr>
          <p:spPr>
            <a:xfrm>
              <a:off x="3386" y="5996"/>
              <a:ext cx="2307" cy="66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宋体" panose="02010600030101010101" pitchFamily="2" charset="-122"/>
                </a:rPr>
                <a:t>分离沉降槽</a:t>
              </a:r>
              <a:endParaRPr lang="zh-CN" altLang="en-US" sz="1600" b="1" dirty="0">
                <a:latin typeface="Tahoma" panose="020B0604030504040204" pitchFamily="34" charset="0"/>
              </a:endParaRPr>
            </a:p>
          </p:txBody>
        </p:sp>
        <p:sp>
          <p:nvSpPr>
            <p:cNvPr id="109603" name="矩形 109602"/>
            <p:cNvSpPr/>
            <p:nvPr/>
          </p:nvSpPr>
          <p:spPr>
            <a:xfrm>
              <a:off x="3630" y="7823"/>
              <a:ext cx="1849" cy="676"/>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宋体" panose="02010600030101010101" pitchFamily="2" charset="-122"/>
                </a:rPr>
                <a:t>一次洗涤槽</a:t>
              </a:r>
              <a:endParaRPr lang="zh-CN" altLang="en-US" sz="1600" b="1" dirty="0">
                <a:latin typeface="Tahoma" panose="020B0604030504040204" pitchFamily="34" charset="0"/>
              </a:endParaRPr>
            </a:p>
          </p:txBody>
        </p:sp>
        <p:sp>
          <p:nvSpPr>
            <p:cNvPr id="109604" name="矩形 109603"/>
            <p:cNvSpPr/>
            <p:nvPr/>
          </p:nvSpPr>
          <p:spPr>
            <a:xfrm>
              <a:off x="3511" y="12018"/>
              <a:ext cx="2168" cy="565"/>
            </a:xfrm>
            <a:prstGeom prst="rect">
              <a:avLst/>
            </a:prstGeom>
            <a:noFill/>
            <a:ln w="9525">
              <a:noFill/>
            </a:ln>
          </p:spPr>
          <p:txBody>
            <a:bodyPr lIns="0" tIns="0" rIns="0" bIns="0"/>
            <a:p>
              <a:pPr algn="ctr"/>
              <a:r>
                <a:rPr lang="zh-CN" altLang="en-US" sz="1600" b="1" dirty="0">
                  <a:latin typeface="宋体" panose="02010600030101010101" pitchFamily="2" charset="-122"/>
                </a:rPr>
                <a:t>去赤泥过滤</a:t>
              </a:r>
              <a:endParaRPr lang="zh-CN" altLang="en-US" sz="1600" b="1" dirty="0">
                <a:latin typeface="Tahoma" panose="020B0604030504040204" pitchFamily="34" charset="0"/>
              </a:endParaRPr>
            </a:p>
          </p:txBody>
        </p:sp>
        <p:sp>
          <p:nvSpPr>
            <p:cNvPr id="109605" name="直接连接符 109604"/>
            <p:cNvSpPr/>
            <p:nvPr/>
          </p:nvSpPr>
          <p:spPr>
            <a:xfrm>
              <a:off x="4561" y="5246"/>
              <a:ext cx="0" cy="750"/>
            </a:xfrm>
            <a:prstGeom prst="line">
              <a:avLst/>
            </a:prstGeom>
            <a:ln w="28575" cap="flat" cmpd="sng">
              <a:solidFill>
                <a:srgbClr val="000000"/>
              </a:solidFill>
              <a:prstDash val="solid"/>
              <a:headEnd type="none" w="med" len="med"/>
              <a:tailEnd type="triangle" w="med" len="med"/>
            </a:ln>
          </p:spPr>
        </p:sp>
        <p:sp>
          <p:nvSpPr>
            <p:cNvPr id="109606" name="直接连接符 109605"/>
            <p:cNvSpPr/>
            <p:nvPr/>
          </p:nvSpPr>
          <p:spPr>
            <a:xfrm flipH="1">
              <a:off x="4566" y="10431"/>
              <a:ext cx="1468" cy="0"/>
            </a:xfrm>
            <a:prstGeom prst="line">
              <a:avLst/>
            </a:prstGeom>
            <a:ln w="28575" cap="flat" cmpd="sng">
              <a:solidFill>
                <a:srgbClr val="000000"/>
              </a:solidFill>
              <a:prstDash val="solid"/>
              <a:headEnd type="none" w="med" len="med"/>
              <a:tailEnd type="triangle" w="med" len="med"/>
            </a:ln>
          </p:spPr>
        </p:sp>
        <p:sp>
          <p:nvSpPr>
            <p:cNvPr id="109607" name="矩形 109606"/>
            <p:cNvSpPr/>
            <p:nvPr/>
          </p:nvSpPr>
          <p:spPr>
            <a:xfrm>
              <a:off x="6086" y="10098"/>
              <a:ext cx="969" cy="673"/>
            </a:xfrm>
            <a:prstGeom prst="rect">
              <a:avLst/>
            </a:prstGeom>
            <a:noFill/>
            <a:ln w="9525">
              <a:noFill/>
            </a:ln>
          </p:spPr>
          <p:txBody>
            <a:bodyPr lIns="0" tIns="0" rIns="0" bIns="0"/>
            <a:p>
              <a:pPr algn="just"/>
              <a:r>
                <a:rPr lang="zh-CN" altLang="en-US" sz="1600" b="1" u="sng" dirty="0">
                  <a:latin typeface="宋体" panose="02010600030101010101" pitchFamily="2" charset="-122"/>
                </a:rPr>
                <a:t>热水</a:t>
              </a:r>
              <a:endParaRPr lang="zh-CN" altLang="en-US" sz="1600" b="1" dirty="0">
                <a:latin typeface="Tahoma" panose="020B0604030504040204" pitchFamily="34" charset="0"/>
              </a:endParaRPr>
            </a:p>
          </p:txBody>
        </p:sp>
        <p:sp>
          <p:nvSpPr>
            <p:cNvPr id="109608" name="矩形 109607"/>
            <p:cNvSpPr/>
            <p:nvPr/>
          </p:nvSpPr>
          <p:spPr>
            <a:xfrm>
              <a:off x="5921" y="6348"/>
              <a:ext cx="673" cy="455"/>
            </a:xfrm>
            <a:prstGeom prst="rect">
              <a:avLst/>
            </a:prstGeom>
            <a:noFill/>
            <a:ln w="9525">
              <a:noFill/>
            </a:ln>
          </p:spPr>
          <p:txBody>
            <a:bodyPr lIns="0" tIns="0" rIns="0" bIns="0"/>
            <a:p>
              <a:pPr algn="just"/>
              <a:r>
                <a:rPr lang="zh-CN" altLang="en-US" sz="1600" b="1" dirty="0">
                  <a:latin typeface="宋体" panose="02010600030101010101" pitchFamily="2" charset="-122"/>
                </a:rPr>
                <a:t>溢流</a:t>
              </a:r>
              <a:endParaRPr lang="zh-CN" altLang="en-US" sz="1600" b="1" dirty="0">
                <a:latin typeface="Tahoma" panose="020B0604030504040204" pitchFamily="34" charset="0"/>
              </a:endParaRPr>
            </a:p>
          </p:txBody>
        </p:sp>
        <p:sp>
          <p:nvSpPr>
            <p:cNvPr id="109609" name="矩形 109608"/>
            <p:cNvSpPr/>
            <p:nvPr/>
          </p:nvSpPr>
          <p:spPr>
            <a:xfrm>
              <a:off x="5914" y="5498"/>
              <a:ext cx="1573" cy="468"/>
            </a:xfrm>
            <a:prstGeom prst="rect">
              <a:avLst/>
            </a:prstGeom>
            <a:noFill/>
            <a:ln w="9525">
              <a:noFill/>
            </a:ln>
          </p:spPr>
          <p:txBody>
            <a:bodyPr lIns="0" tIns="0" rIns="0" bIns="0"/>
            <a:p>
              <a:pPr algn="just"/>
              <a:r>
                <a:rPr lang="en-US" altLang="zh-CN" sz="1600" b="1" dirty="0">
                  <a:latin typeface="宋体" panose="02010600030101010101" pitchFamily="2" charset="-122"/>
                </a:rPr>
                <a:t>    </a:t>
              </a:r>
              <a:r>
                <a:rPr lang="zh-CN" altLang="en-US" sz="1600" b="1" dirty="0">
                  <a:latin typeface="宋体" panose="02010600030101010101" pitchFamily="2" charset="-122"/>
                </a:rPr>
                <a:t>去控制过滤</a:t>
              </a:r>
              <a:endParaRPr lang="zh-CN" altLang="en-US" sz="1600" b="1" dirty="0">
                <a:latin typeface="Tahoma" panose="020B0604030504040204" pitchFamily="34" charset="0"/>
              </a:endParaRPr>
            </a:p>
          </p:txBody>
        </p:sp>
        <p:sp>
          <p:nvSpPr>
            <p:cNvPr id="109610" name="矩形 109609"/>
            <p:cNvSpPr/>
            <p:nvPr/>
          </p:nvSpPr>
          <p:spPr>
            <a:xfrm>
              <a:off x="2689" y="9638"/>
              <a:ext cx="393" cy="909"/>
            </a:xfrm>
            <a:prstGeom prst="rect">
              <a:avLst/>
            </a:prstGeom>
            <a:noFill/>
            <a:ln w="9525">
              <a:noFill/>
            </a:ln>
          </p:spPr>
          <p:txBody>
            <a:bodyPr lIns="0" tIns="0" rIns="0" bIns="0"/>
            <a:p>
              <a:pPr algn="ctr"/>
              <a:r>
                <a:rPr lang="zh-CN" altLang="en-US" sz="1600" b="1" dirty="0">
                  <a:latin typeface="宋体" panose="02010600030101010101" pitchFamily="2" charset="-122"/>
                </a:rPr>
                <a:t>溢流</a:t>
              </a:r>
              <a:endParaRPr lang="zh-CN" altLang="en-US" sz="1600" b="1" dirty="0">
                <a:latin typeface="宋体" panose="02010600030101010101" pitchFamily="2" charset="-122"/>
              </a:endParaRPr>
            </a:p>
            <a:p>
              <a:endParaRPr lang="zh-CN" altLang="en-US" dirty="0">
                <a:latin typeface="Tahoma" panose="020B0604030504040204" pitchFamily="34" charset="0"/>
              </a:endParaRPr>
            </a:p>
          </p:txBody>
        </p:sp>
        <p:sp>
          <p:nvSpPr>
            <p:cNvPr id="109611" name="矩形 109610"/>
            <p:cNvSpPr/>
            <p:nvPr/>
          </p:nvSpPr>
          <p:spPr>
            <a:xfrm>
              <a:off x="1249" y="7823"/>
              <a:ext cx="1080" cy="639"/>
            </a:xfrm>
            <a:prstGeom prst="rect">
              <a:avLst/>
            </a:prstGeom>
            <a:noFill/>
            <a:ln w="9525">
              <a:noFill/>
            </a:ln>
          </p:spPr>
          <p:txBody>
            <a:bodyPr lIns="0" tIns="0" rIns="0" bIns="0"/>
            <a:p>
              <a:pPr algn="ctr"/>
              <a:r>
                <a:rPr lang="zh-CN" altLang="en-US" sz="1600" b="1" dirty="0">
                  <a:latin typeface="宋体" panose="02010600030101010101" pitchFamily="2" charset="-122"/>
                </a:rPr>
                <a:t>去溶出</a:t>
              </a:r>
              <a:endParaRPr lang="zh-CN" altLang="en-US" sz="1600" b="1" dirty="0">
                <a:latin typeface="Tahoma" panose="020B0604030504040204" pitchFamily="34" charset="0"/>
              </a:endParaRPr>
            </a:p>
          </p:txBody>
        </p:sp>
        <p:sp>
          <p:nvSpPr>
            <p:cNvPr id="109612" name="矩形 109611"/>
            <p:cNvSpPr/>
            <p:nvPr/>
          </p:nvSpPr>
          <p:spPr>
            <a:xfrm>
              <a:off x="2519" y="7708"/>
              <a:ext cx="785" cy="455"/>
            </a:xfrm>
            <a:prstGeom prst="rect">
              <a:avLst/>
            </a:prstGeom>
            <a:noFill/>
            <a:ln w="9525">
              <a:noFill/>
            </a:ln>
          </p:spPr>
          <p:txBody>
            <a:bodyPr lIns="0" tIns="0" rIns="0" bIns="0"/>
            <a:p>
              <a:pPr algn="ctr"/>
              <a:r>
                <a:rPr lang="zh-CN" altLang="en-US" sz="1600" b="1" dirty="0">
                  <a:latin typeface="宋体" panose="02010600030101010101" pitchFamily="2" charset="-122"/>
                </a:rPr>
                <a:t>溢流</a:t>
              </a:r>
              <a:endParaRPr lang="zh-CN" altLang="en-US" sz="1600" b="1" dirty="0">
                <a:latin typeface="Tahoma" panose="020B0604030504040204" pitchFamily="34" charset="0"/>
              </a:endParaRPr>
            </a:p>
          </p:txBody>
        </p:sp>
        <p:sp>
          <p:nvSpPr>
            <p:cNvPr id="109613" name="直接连接符 109612"/>
            <p:cNvSpPr/>
            <p:nvPr/>
          </p:nvSpPr>
          <p:spPr>
            <a:xfrm flipH="1">
              <a:off x="2378" y="8150"/>
              <a:ext cx="1211" cy="1"/>
            </a:xfrm>
            <a:prstGeom prst="line">
              <a:avLst/>
            </a:prstGeom>
            <a:ln w="28575" cap="flat" cmpd="sng">
              <a:solidFill>
                <a:srgbClr val="000000"/>
              </a:solidFill>
              <a:prstDash val="solid"/>
              <a:headEnd type="none" w="med" len="med"/>
              <a:tailEnd type="triangle" w="med" len="med"/>
            </a:ln>
          </p:spPr>
        </p:sp>
        <p:sp>
          <p:nvSpPr>
            <p:cNvPr id="109614" name="直接连接符 109613"/>
            <p:cNvSpPr/>
            <p:nvPr/>
          </p:nvSpPr>
          <p:spPr>
            <a:xfrm>
              <a:off x="4561" y="6663"/>
              <a:ext cx="0" cy="1160"/>
            </a:xfrm>
            <a:prstGeom prst="line">
              <a:avLst/>
            </a:prstGeom>
            <a:ln w="28575" cap="flat" cmpd="sng">
              <a:solidFill>
                <a:srgbClr val="000000"/>
              </a:solidFill>
              <a:prstDash val="solid"/>
              <a:headEnd type="none" w="med" len="med"/>
              <a:tailEnd type="triangle" w="med" len="med"/>
            </a:ln>
          </p:spPr>
        </p:sp>
        <p:sp>
          <p:nvSpPr>
            <p:cNvPr id="109615" name="矩形 109614"/>
            <p:cNvSpPr/>
            <p:nvPr/>
          </p:nvSpPr>
          <p:spPr>
            <a:xfrm>
              <a:off x="3589" y="9355"/>
              <a:ext cx="1991" cy="66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宋体" panose="02010600030101010101" pitchFamily="2" charset="-122"/>
                </a:rPr>
                <a:t>二次洗涤槽</a:t>
              </a:r>
              <a:endParaRPr lang="zh-CN" altLang="en-US" sz="1600" b="1" dirty="0">
                <a:latin typeface="Tahoma" panose="020B0604030504040204" pitchFamily="34" charset="0"/>
              </a:endParaRPr>
            </a:p>
          </p:txBody>
        </p:sp>
        <p:sp>
          <p:nvSpPr>
            <p:cNvPr id="109616" name="矩形 109615"/>
            <p:cNvSpPr/>
            <p:nvPr/>
          </p:nvSpPr>
          <p:spPr>
            <a:xfrm>
              <a:off x="3619" y="10771"/>
              <a:ext cx="1854" cy="66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宋体" panose="02010600030101010101" pitchFamily="2" charset="-122"/>
                </a:rPr>
                <a:t>三次洗涤槽</a:t>
              </a:r>
              <a:endParaRPr lang="zh-CN" altLang="en-US" sz="1600" b="1" dirty="0">
                <a:latin typeface="Tahoma" panose="020B0604030504040204" pitchFamily="34" charset="0"/>
              </a:endParaRPr>
            </a:p>
          </p:txBody>
        </p:sp>
        <p:sp>
          <p:nvSpPr>
            <p:cNvPr id="109617" name="直接连接符 109616"/>
            <p:cNvSpPr/>
            <p:nvPr/>
          </p:nvSpPr>
          <p:spPr>
            <a:xfrm>
              <a:off x="4605" y="11451"/>
              <a:ext cx="0" cy="547"/>
            </a:xfrm>
            <a:prstGeom prst="line">
              <a:avLst/>
            </a:prstGeom>
            <a:ln w="28575" cap="flat" cmpd="sng">
              <a:solidFill>
                <a:srgbClr val="000000"/>
              </a:solidFill>
              <a:prstDash val="solid"/>
              <a:headEnd type="none" w="med" len="med"/>
              <a:tailEnd type="triangle" w="med" len="med"/>
            </a:ln>
          </p:spPr>
        </p:sp>
        <p:sp>
          <p:nvSpPr>
            <p:cNvPr id="109618" name="直接连接符 109617"/>
            <p:cNvSpPr/>
            <p:nvPr/>
          </p:nvSpPr>
          <p:spPr>
            <a:xfrm flipH="1">
              <a:off x="4550" y="10023"/>
              <a:ext cx="16" cy="748"/>
            </a:xfrm>
            <a:prstGeom prst="line">
              <a:avLst/>
            </a:prstGeom>
            <a:ln w="28575" cap="flat" cmpd="sng">
              <a:solidFill>
                <a:srgbClr val="000000"/>
              </a:solidFill>
              <a:prstDash val="solid"/>
              <a:headEnd type="none" w="med" len="med"/>
              <a:tailEnd type="triangle" w="med" len="med"/>
            </a:ln>
          </p:spPr>
        </p:sp>
        <p:sp>
          <p:nvSpPr>
            <p:cNvPr id="109619" name="直接连接符 109618"/>
            <p:cNvSpPr/>
            <p:nvPr/>
          </p:nvSpPr>
          <p:spPr>
            <a:xfrm flipH="1">
              <a:off x="4550" y="8502"/>
              <a:ext cx="11" cy="796"/>
            </a:xfrm>
            <a:prstGeom prst="line">
              <a:avLst/>
            </a:prstGeom>
            <a:ln w="28575" cap="flat" cmpd="sng">
              <a:solidFill>
                <a:srgbClr val="000000"/>
              </a:solidFill>
              <a:prstDash val="solid"/>
              <a:headEnd type="none" w="med" len="med"/>
              <a:tailEnd type="triangle" w="med" len="med"/>
            </a:ln>
          </p:spPr>
        </p:sp>
        <p:sp>
          <p:nvSpPr>
            <p:cNvPr id="109620" name="矩形 109619"/>
            <p:cNvSpPr/>
            <p:nvPr/>
          </p:nvSpPr>
          <p:spPr>
            <a:xfrm>
              <a:off x="6311" y="8163"/>
              <a:ext cx="395" cy="908"/>
            </a:xfrm>
            <a:prstGeom prst="rect">
              <a:avLst/>
            </a:prstGeom>
            <a:noFill/>
            <a:ln w="9525">
              <a:noFill/>
            </a:ln>
          </p:spPr>
          <p:txBody>
            <a:bodyPr lIns="0" tIns="0" rIns="0" bIns="0"/>
            <a:p>
              <a:pPr algn="ctr"/>
              <a:r>
                <a:rPr lang="zh-CN" altLang="en-US" sz="1600" b="1" dirty="0">
                  <a:latin typeface="宋体" panose="02010600030101010101" pitchFamily="2" charset="-122"/>
                </a:rPr>
                <a:t>溢流</a:t>
              </a:r>
              <a:endParaRPr lang="zh-CN" altLang="en-US" sz="1600" b="1" dirty="0">
                <a:latin typeface="Tahoma" panose="020B0604030504040204" pitchFamily="34" charset="0"/>
              </a:endParaRPr>
            </a:p>
          </p:txBody>
        </p:sp>
        <p:sp>
          <p:nvSpPr>
            <p:cNvPr id="109621" name="任意多边形 109620"/>
            <p:cNvSpPr/>
            <p:nvPr/>
          </p:nvSpPr>
          <p:spPr>
            <a:xfrm>
              <a:off x="3034" y="8731"/>
              <a:ext cx="1512" cy="2379"/>
            </a:xfrm>
            <a:custGeom>
              <a:avLst/>
              <a:gdLst/>
              <a:ahLst/>
              <a:cxnLst/>
              <a:pathLst>
                <a:path w="726" h="1043">
                  <a:moveTo>
                    <a:pt x="272" y="1043"/>
                  </a:moveTo>
                  <a:lnTo>
                    <a:pt x="0" y="1043"/>
                  </a:lnTo>
                  <a:lnTo>
                    <a:pt x="0" y="0"/>
                  </a:lnTo>
                  <a:lnTo>
                    <a:pt x="726"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9622" name="任意多边形 109621"/>
            <p:cNvSpPr/>
            <p:nvPr/>
          </p:nvSpPr>
          <p:spPr>
            <a:xfrm>
              <a:off x="4561" y="7255"/>
              <a:ext cx="1699" cy="2383"/>
            </a:xfrm>
            <a:custGeom>
              <a:avLst/>
              <a:gdLst/>
              <a:ahLst/>
              <a:cxnLst/>
              <a:pathLst>
                <a:path w="680" h="1180">
                  <a:moveTo>
                    <a:pt x="408" y="1180"/>
                  </a:moveTo>
                  <a:lnTo>
                    <a:pt x="680" y="1180"/>
                  </a:lnTo>
                  <a:lnTo>
                    <a:pt x="680" y="0"/>
                  </a:lnTo>
                  <a:lnTo>
                    <a:pt x="0"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9623" name="任意多边形 109622"/>
            <p:cNvSpPr/>
            <p:nvPr/>
          </p:nvSpPr>
          <p:spPr>
            <a:xfrm>
              <a:off x="5693" y="6008"/>
              <a:ext cx="1013" cy="340"/>
            </a:xfrm>
            <a:custGeom>
              <a:avLst/>
              <a:gdLst/>
              <a:ahLst/>
              <a:cxnLst/>
              <a:pathLst>
                <a:path w="409" h="453">
                  <a:moveTo>
                    <a:pt x="0" y="453"/>
                  </a:moveTo>
                  <a:lnTo>
                    <a:pt x="409" y="453"/>
                  </a:lnTo>
                  <a:lnTo>
                    <a:pt x="409"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3035" y="1714500"/>
            <a:ext cx="594677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3661" y="2608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70657"/>
          <p:cNvSpPr>
            <a:spLocks noGrp="1"/>
          </p:cNvSpPr>
          <p:nvPr>
            <p:ph type="title"/>
          </p:nvPr>
        </p:nvSpPr>
        <p:spPr>
          <a:xfrm>
            <a:off x="611188" y="-242887"/>
            <a:ext cx="8077200" cy="1066800"/>
          </a:xfrm>
          <a:ln/>
        </p:spPr>
        <p:txBody>
          <a:bodyPr anchor="ctr" anchorCtr="0"/>
          <a:p>
            <a:r>
              <a:rPr lang="zh-CN" altLang="en-US" dirty="0">
                <a:solidFill>
                  <a:srgbClr val="FF3300"/>
                </a:solidFill>
                <a:ea typeface="隶书" pitchFamily="49" charset="-122"/>
              </a:rPr>
              <a:t>五、沉降作业工序</a:t>
            </a:r>
            <a:endParaRPr lang="zh-CN" altLang="en-US" dirty="0">
              <a:solidFill>
                <a:srgbClr val="FF3300"/>
              </a:solidFill>
              <a:ea typeface="隶书" pitchFamily="49" charset="-122"/>
            </a:endParaRPr>
          </a:p>
        </p:txBody>
      </p:sp>
      <p:sp>
        <p:nvSpPr>
          <p:cNvPr id="70659" name="文本占位符 70658"/>
          <p:cNvSpPr>
            <a:spLocks noGrp="1"/>
          </p:cNvSpPr>
          <p:nvPr>
            <p:ph type="body" idx="1"/>
          </p:nvPr>
        </p:nvSpPr>
        <p:spPr>
          <a:xfrm>
            <a:off x="395288" y="836613"/>
            <a:ext cx="8208962" cy="4824412"/>
          </a:xfrm>
          <a:ln/>
        </p:spPr>
        <p:txBody>
          <a:bodyPr/>
          <a:p>
            <a:pPr marL="990600" lvl="1" indent="-533400">
              <a:buNone/>
            </a:pPr>
            <a:r>
              <a:rPr lang="en-US" altLang="zh-CN">
                <a:solidFill>
                  <a:srgbClr val="FF3300"/>
                </a:solidFill>
              </a:rPr>
              <a:t>3</a:t>
            </a:r>
            <a:r>
              <a:rPr lang="zh-CN" altLang="en-US" dirty="0">
                <a:solidFill>
                  <a:srgbClr val="FF3300"/>
                </a:solidFill>
              </a:rPr>
              <a:t>、主要设备：</a:t>
            </a:r>
            <a:endParaRPr lang="zh-CN" altLang="en-US" dirty="0">
              <a:solidFill>
                <a:srgbClr val="FF3300"/>
              </a:solidFill>
            </a:endParaRPr>
          </a:p>
          <a:p>
            <a:pPr marL="990600" lvl="1" indent="-533400">
              <a:buNone/>
            </a:pPr>
            <a:r>
              <a:rPr lang="zh-CN" altLang="en-US" dirty="0"/>
              <a:t>沉降槽：</a:t>
            </a:r>
            <a:r>
              <a:rPr lang="en-US" altLang="zh-CN"/>
              <a:t>1</a:t>
            </a:r>
            <a:r>
              <a:rPr lang="zh-CN" altLang="en-US" dirty="0"/>
              <a:t>系列：</a:t>
            </a:r>
            <a:r>
              <a:rPr lang="en-US" altLang="zh-CN"/>
              <a:t>5</a:t>
            </a:r>
            <a:r>
              <a:rPr lang="zh-CN" altLang="en-US" dirty="0"/>
              <a:t>台平底</a:t>
            </a:r>
            <a:r>
              <a:rPr lang="en-US" altLang="zh-CN"/>
              <a:t>φ40×6m V=6908 m</a:t>
            </a:r>
            <a:r>
              <a:rPr lang="en-US" altLang="zh-CN" baseline="30000"/>
              <a:t>3</a:t>
            </a:r>
            <a:r>
              <a:rPr lang="en-US" altLang="zh-CN"/>
              <a:t> </a:t>
            </a:r>
            <a:endParaRPr lang="en-US" altLang="zh-CN">
              <a:solidFill>
                <a:srgbClr val="FF3300"/>
              </a:solidFill>
            </a:endParaRPr>
          </a:p>
          <a:p>
            <a:pPr marL="990600" lvl="1" indent="-533400">
              <a:buNone/>
            </a:pPr>
            <a:r>
              <a:rPr lang="en-US" altLang="zh-CN"/>
              <a:t>          </a:t>
            </a:r>
            <a:r>
              <a:rPr lang="zh-CN" altLang="en-US" dirty="0"/>
              <a:t>另</a:t>
            </a:r>
            <a:r>
              <a:rPr lang="en-US" altLang="zh-CN"/>
              <a:t>3</a:t>
            </a:r>
            <a:r>
              <a:rPr lang="zh-CN" altLang="en-US" dirty="0"/>
              <a:t>个系列：</a:t>
            </a:r>
            <a:r>
              <a:rPr lang="en-US" altLang="zh-CN"/>
              <a:t>4</a:t>
            </a:r>
            <a:r>
              <a:rPr lang="zh-CN" altLang="en-US" dirty="0"/>
              <a:t>台平底</a:t>
            </a:r>
            <a:r>
              <a:rPr lang="en-US" altLang="zh-CN"/>
              <a:t>φ40×6m    V=6908 m</a:t>
            </a:r>
            <a:r>
              <a:rPr lang="en-US" altLang="zh-CN" baseline="30000"/>
              <a:t>3</a:t>
            </a:r>
            <a:r>
              <a:rPr lang="en-US" altLang="zh-CN"/>
              <a:t> </a:t>
            </a:r>
            <a:r>
              <a:rPr lang="zh-CN" altLang="en-US" dirty="0"/>
              <a:t>，</a:t>
            </a:r>
            <a:r>
              <a:rPr lang="en-US" altLang="zh-CN"/>
              <a:t>1</a:t>
            </a:r>
            <a:r>
              <a:rPr lang="zh-CN" altLang="en-US" dirty="0"/>
              <a:t>台平底</a:t>
            </a:r>
            <a:r>
              <a:rPr lang="en-US" altLang="zh-CN"/>
              <a:t>φ40×8m   V=9420m</a:t>
            </a:r>
            <a:r>
              <a:rPr lang="en-US" altLang="zh-CN" baseline="30000"/>
              <a:t>3 </a:t>
            </a:r>
            <a:endParaRPr lang="en-US" altLang="zh-CN" baseline="30000"/>
          </a:p>
          <a:p>
            <a:pPr marL="990600" lvl="1" indent="-533400">
              <a:buNone/>
            </a:pPr>
            <a:r>
              <a:rPr lang="en-US" altLang="zh-CN">
                <a:solidFill>
                  <a:srgbClr val="FF3300"/>
                </a:solidFill>
              </a:rPr>
              <a:t>4</a:t>
            </a:r>
            <a:r>
              <a:rPr lang="zh-CN" altLang="en-US" dirty="0">
                <a:solidFill>
                  <a:srgbClr val="FF3300"/>
                </a:solidFill>
              </a:rPr>
              <a:t>、工艺条件及技术指标</a:t>
            </a:r>
            <a:endParaRPr lang="zh-CN" altLang="en-US" dirty="0">
              <a:solidFill>
                <a:srgbClr val="FF3300"/>
              </a:solidFill>
            </a:endParaRPr>
          </a:p>
          <a:p>
            <a:pPr marL="990600" lvl="1" indent="-533400">
              <a:buNone/>
            </a:pPr>
            <a:r>
              <a:rPr lang="en-US" altLang="zh-CN"/>
              <a:t>4.1 </a:t>
            </a:r>
            <a:r>
              <a:rPr lang="zh-CN" altLang="en-US" dirty="0"/>
              <a:t>分离溢流浮游物</a:t>
            </a:r>
            <a:r>
              <a:rPr lang="en-US" altLang="zh-CN" dirty="0"/>
              <a:t>≤</a:t>
            </a:r>
            <a:r>
              <a:rPr lang="en-US" altLang="zh-CN"/>
              <a:t>250 mg/l</a:t>
            </a:r>
            <a:r>
              <a:rPr lang="zh-CN" altLang="en-US" dirty="0"/>
              <a:t>、底流固含</a:t>
            </a:r>
            <a:r>
              <a:rPr lang="en-US" altLang="zh-CN" dirty="0"/>
              <a:t>≥</a:t>
            </a:r>
            <a:r>
              <a:rPr lang="en-US" altLang="zh-CN"/>
              <a:t>350g/l</a:t>
            </a:r>
            <a:endParaRPr lang="en-US" altLang="zh-CN"/>
          </a:p>
          <a:p>
            <a:pPr marL="990600" lvl="1" indent="-533400">
              <a:buNone/>
            </a:pPr>
            <a:r>
              <a:rPr lang="en-US" altLang="zh-CN"/>
              <a:t>φ40×6m</a:t>
            </a:r>
            <a:r>
              <a:rPr lang="zh-CN" altLang="en-US" dirty="0"/>
              <a:t>洗涤沉降槽底流固含</a:t>
            </a:r>
            <a:r>
              <a:rPr lang="en-US" altLang="zh-CN" dirty="0"/>
              <a:t>≥</a:t>
            </a:r>
            <a:r>
              <a:rPr lang="en-US" altLang="zh-CN"/>
              <a:t>400g/l</a:t>
            </a:r>
            <a:r>
              <a:rPr lang="zh-CN" altLang="en-US" dirty="0"/>
              <a:t>；</a:t>
            </a:r>
            <a:r>
              <a:rPr lang="en-US" altLang="zh-CN"/>
              <a:t>φ40×8m</a:t>
            </a:r>
            <a:r>
              <a:rPr lang="zh-CN" altLang="en-US" dirty="0"/>
              <a:t>洗涤沉降槽底流固含</a:t>
            </a:r>
            <a:r>
              <a:rPr lang="en-US" altLang="zh-CN" dirty="0"/>
              <a:t>≥</a:t>
            </a:r>
            <a:r>
              <a:rPr lang="en-US" altLang="zh-CN"/>
              <a:t>450g/l</a:t>
            </a:r>
            <a:r>
              <a:rPr lang="zh-CN" altLang="en-US" dirty="0"/>
              <a:t>；</a:t>
            </a:r>
            <a:endParaRPr lang="zh-CN" altLang="en-US" dirty="0"/>
          </a:p>
          <a:p>
            <a:pPr marL="990600" lvl="1" indent="-533400">
              <a:buNone/>
            </a:pPr>
            <a:r>
              <a:rPr lang="en-US" altLang="zh-CN"/>
              <a:t>4.2  </a:t>
            </a:r>
            <a:r>
              <a:rPr lang="zh-CN" altLang="en-US" dirty="0"/>
              <a:t>三次洗涤溢流</a:t>
            </a:r>
            <a:r>
              <a:rPr lang="en-US" altLang="zh-CN" dirty="0" err="1"/>
              <a:t>Nk</a:t>
            </a:r>
            <a:r>
              <a:rPr lang="zh-CN" altLang="en-US" dirty="0"/>
              <a:t>＜</a:t>
            </a:r>
            <a:r>
              <a:rPr lang="en-US" altLang="zh-CN"/>
              <a:t>15 </a:t>
            </a:r>
            <a:r>
              <a:rPr lang="en-US" altLang="zh-CN" dirty="0" err="1"/>
              <a:t>g/l</a:t>
            </a:r>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72705"/>
          <p:cNvSpPr>
            <a:spLocks noGrp="1"/>
          </p:cNvSpPr>
          <p:nvPr>
            <p:ph type="title"/>
          </p:nvPr>
        </p:nvSpPr>
        <p:spPr>
          <a:xfrm>
            <a:off x="395288" y="115888"/>
            <a:ext cx="8229600" cy="865187"/>
          </a:xfrm>
          <a:ln/>
        </p:spPr>
        <p:txBody>
          <a:bodyPr anchor="ctr" anchorCtr="0"/>
          <a:p>
            <a:r>
              <a:rPr lang="zh-CN" altLang="en-US" dirty="0">
                <a:solidFill>
                  <a:srgbClr val="FF3300"/>
                </a:solidFill>
                <a:ea typeface="隶书" pitchFamily="49" charset="-122"/>
              </a:rPr>
              <a:t>五、沉降作业工序</a:t>
            </a:r>
            <a:endParaRPr lang="zh-CN" altLang="en-US" dirty="0">
              <a:solidFill>
                <a:srgbClr val="FF3300"/>
              </a:solidFill>
              <a:ea typeface="隶书" pitchFamily="49" charset="-122"/>
            </a:endParaRPr>
          </a:p>
        </p:txBody>
      </p:sp>
      <p:sp>
        <p:nvSpPr>
          <p:cNvPr id="72707" name="文本占位符 72706"/>
          <p:cNvSpPr>
            <a:spLocks noGrp="1"/>
          </p:cNvSpPr>
          <p:nvPr>
            <p:ph type="body" idx="1"/>
          </p:nvPr>
        </p:nvSpPr>
        <p:spPr>
          <a:xfrm>
            <a:off x="395288" y="1052513"/>
            <a:ext cx="8208962" cy="5472112"/>
          </a:xfrm>
          <a:ln/>
        </p:spPr>
        <p:txBody>
          <a:bodyPr/>
          <a:p>
            <a:pPr>
              <a:lnSpc>
                <a:spcPct val="80000"/>
              </a:lnSpc>
              <a:buNone/>
            </a:pPr>
            <a:r>
              <a:rPr lang="zh-CN" altLang="en-US" sz="2400" dirty="0">
                <a:solidFill>
                  <a:srgbClr val="FF3300"/>
                </a:solidFill>
              </a:rPr>
              <a:t>二、</a:t>
            </a:r>
            <a:r>
              <a:rPr lang="zh-CN" altLang="en-US" sz="2400" b="1" dirty="0">
                <a:solidFill>
                  <a:srgbClr val="FF3300"/>
                </a:solidFill>
              </a:rPr>
              <a:t>控制过滤</a:t>
            </a:r>
            <a:r>
              <a:rPr lang="zh-CN" altLang="en-US" sz="2400" dirty="0"/>
              <a:t> </a:t>
            </a:r>
            <a:endParaRPr lang="zh-CN" altLang="en-US" sz="2400" dirty="0">
              <a:solidFill>
                <a:srgbClr val="FF3300"/>
              </a:solidFill>
            </a:endParaRPr>
          </a:p>
          <a:p>
            <a:pPr>
              <a:lnSpc>
                <a:spcPct val="80000"/>
              </a:lnSpc>
              <a:buNone/>
            </a:pPr>
            <a:r>
              <a:rPr lang="en-US" altLang="zh-CN" sz="2400">
                <a:solidFill>
                  <a:srgbClr val="FF3300"/>
                </a:solidFill>
              </a:rPr>
              <a:t>1</a:t>
            </a:r>
            <a:r>
              <a:rPr lang="zh-CN" altLang="en-US" sz="2400" dirty="0">
                <a:solidFill>
                  <a:srgbClr val="FF3300"/>
                </a:solidFill>
              </a:rPr>
              <a:t>、主要任务：</a:t>
            </a:r>
            <a:r>
              <a:rPr lang="zh-CN" altLang="en-US" sz="2400" dirty="0"/>
              <a:t>将沉降分离送来的粗液，通过立式叶滤机进行精制，得到符合要求的铝酸钠溶液，并将制得的精液送至分解，滤饼返回沉降二次洗涤槽。</a:t>
            </a:r>
            <a:endParaRPr lang="zh-CN" altLang="en-US" sz="2400" dirty="0"/>
          </a:p>
          <a:p>
            <a:pPr>
              <a:lnSpc>
                <a:spcPct val="80000"/>
              </a:lnSpc>
              <a:buNone/>
            </a:pPr>
            <a:r>
              <a:rPr lang="en-US" altLang="zh-CN" sz="2400">
                <a:solidFill>
                  <a:srgbClr val="FF3300"/>
                </a:solidFill>
              </a:rPr>
              <a:t>2</a:t>
            </a:r>
            <a:r>
              <a:rPr lang="zh-CN" altLang="en-US" sz="2400" dirty="0">
                <a:solidFill>
                  <a:srgbClr val="FF3300"/>
                </a:solidFill>
              </a:rPr>
              <a:t>、工艺条件及技术指标</a:t>
            </a:r>
            <a:endParaRPr lang="zh-CN" altLang="en-US" sz="2400" dirty="0">
              <a:solidFill>
                <a:srgbClr val="FF3300"/>
              </a:solidFill>
            </a:endParaRPr>
          </a:p>
          <a:p>
            <a:pPr>
              <a:lnSpc>
                <a:spcPct val="80000"/>
              </a:lnSpc>
              <a:buNone/>
            </a:pPr>
            <a:r>
              <a:rPr lang="en-US" altLang="zh-CN" sz="2400"/>
              <a:t>2.1 </a:t>
            </a:r>
            <a:r>
              <a:rPr lang="zh-CN" altLang="en-US" sz="2400" dirty="0"/>
              <a:t>精液浮游物</a:t>
            </a:r>
            <a:r>
              <a:rPr lang="en-US" altLang="zh-CN" sz="2400" dirty="0"/>
              <a:t>≤</a:t>
            </a:r>
            <a:r>
              <a:rPr lang="en-US" altLang="zh-CN" sz="2400"/>
              <a:t>15 mg/l</a:t>
            </a:r>
            <a:r>
              <a:rPr lang="zh-CN" altLang="en-US" sz="2400" dirty="0"/>
              <a:t>；</a:t>
            </a:r>
            <a:endParaRPr lang="zh-CN" altLang="en-US" sz="2400" dirty="0"/>
          </a:p>
          <a:p>
            <a:pPr>
              <a:lnSpc>
                <a:spcPct val="80000"/>
              </a:lnSpc>
              <a:buNone/>
            </a:pPr>
            <a:r>
              <a:rPr lang="en-US" altLang="zh-CN" sz="2400"/>
              <a:t>2.2 </a:t>
            </a:r>
            <a:r>
              <a:rPr lang="zh-CN" altLang="en-US" sz="2400" dirty="0"/>
              <a:t>精液</a:t>
            </a:r>
            <a:r>
              <a:rPr lang="en-US" altLang="zh-CN" sz="2400" dirty="0" err="1"/>
              <a:t>Nk</a:t>
            </a:r>
            <a:r>
              <a:rPr lang="zh-CN" altLang="en-US" sz="2400" dirty="0"/>
              <a:t>浓度：</a:t>
            </a:r>
            <a:r>
              <a:rPr lang="en-US" altLang="zh-CN" sz="2400"/>
              <a:t>165g/l</a:t>
            </a:r>
            <a:r>
              <a:rPr lang="en-US" altLang="zh-CN" sz="2400">
                <a:latin typeface="Arial" panose="020B0604020202020204" pitchFamily="34" charset="0"/>
              </a:rPr>
              <a:t>—</a:t>
            </a:r>
            <a:r>
              <a:rPr lang="en-US" altLang="zh-CN" sz="2400"/>
              <a:t>175g/l</a:t>
            </a:r>
            <a:endParaRPr lang="en-US" altLang="zh-CN" sz="2400"/>
          </a:p>
          <a:p>
            <a:pPr>
              <a:lnSpc>
                <a:spcPct val="80000"/>
              </a:lnSpc>
              <a:buNone/>
            </a:pPr>
            <a:r>
              <a:rPr lang="en-US" altLang="zh-CN" sz="2400"/>
              <a:t>2.3 </a:t>
            </a:r>
            <a:r>
              <a:rPr lang="zh-CN" altLang="en-US" sz="2400" dirty="0"/>
              <a:t>石灰乳加入量： </a:t>
            </a:r>
            <a:r>
              <a:rPr lang="en-US" altLang="zh-CN" sz="2400"/>
              <a:t>0.5%</a:t>
            </a:r>
            <a:r>
              <a:rPr lang="zh-CN" altLang="en-US" sz="2400" dirty="0"/>
              <a:t>（与粗液体积之比）</a:t>
            </a:r>
            <a:endParaRPr lang="zh-CN" altLang="en-US" sz="2400"/>
          </a:p>
          <a:p>
            <a:pPr>
              <a:lnSpc>
                <a:spcPct val="80000"/>
              </a:lnSpc>
              <a:buNone/>
            </a:pPr>
            <a:r>
              <a:rPr lang="en-US" altLang="zh-CN" sz="2400">
                <a:solidFill>
                  <a:srgbClr val="FF3300"/>
                </a:solidFill>
              </a:rPr>
              <a:t>3</a:t>
            </a:r>
            <a:r>
              <a:rPr lang="zh-CN" altLang="en-US" sz="2400" dirty="0">
                <a:solidFill>
                  <a:srgbClr val="FF3300"/>
                </a:solidFill>
              </a:rPr>
              <a:t>、主要设备：</a:t>
            </a:r>
            <a:endParaRPr lang="zh-CN" altLang="en-US" sz="2400" dirty="0">
              <a:solidFill>
                <a:srgbClr val="FF3300"/>
              </a:solidFill>
            </a:endParaRPr>
          </a:p>
          <a:p>
            <a:pPr>
              <a:lnSpc>
                <a:spcPct val="80000"/>
              </a:lnSpc>
              <a:buNone/>
            </a:pPr>
            <a:r>
              <a:rPr lang="en-US" altLang="zh-CN" sz="2400"/>
              <a:t>3.1 </a:t>
            </a:r>
            <a:r>
              <a:rPr lang="zh-CN" altLang="en-US" sz="2400" dirty="0"/>
              <a:t>粗液槽 ：</a:t>
            </a:r>
            <a:r>
              <a:rPr lang="en-US" altLang="zh-CN" sz="2400"/>
              <a:t>3</a:t>
            </a:r>
            <a:r>
              <a:rPr lang="zh-CN" altLang="en-US" sz="2400" dirty="0"/>
              <a:t>台，</a:t>
            </a:r>
            <a:r>
              <a:rPr lang="en-US" altLang="zh-CN" sz="2400"/>
              <a:t>φ8×10m    V=482 m</a:t>
            </a:r>
            <a:r>
              <a:rPr lang="en-US" altLang="zh-CN" sz="2400" baseline="30000"/>
              <a:t>3</a:t>
            </a:r>
            <a:r>
              <a:rPr lang="en-US" altLang="zh-CN" sz="2400"/>
              <a:t> </a:t>
            </a:r>
            <a:r>
              <a:rPr lang="zh-CN" altLang="en-US" sz="2400" dirty="0"/>
              <a:t>； </a:t>
            </a:r>
            <a:r>
              <a:rPr lang="en-US" altLang="zh-CN" sz="2400"/>
              <a:t>3</a:t>
            </a:r>
            <a:r>
              <a:rPr lang="zh-CN" altLang="en-US" sz="2400" dirty="0"/>
              <a:t>台， </a:t>
            </a:r>
            <a:r>
              <a:rPr lang="en-US" altLang="zh-CN" sz="2400"/>
              <a:t>φ10×8m    V=628 m</a:t>
            </a:r>
            <a:r>
              <a:rPr lang="en-US" altLang="zh-CN" sz="2400" baseline="30000"/>
              <a:t>3 </a:t>
            </a:r>
            <a:endParaRPr lang="en-US" altLang="zh-CN" sz="2400" baseline="30000"/>
          </a:p>
          <a:p>
            <a:pPr>
              <a:lnSpc>
                <a:spcPct val="80000"/>
              </a:lnSpc>
              <a:buNone/>
            </a:pPr>
            <a:r>
              <a:rPr lang="en-US" altLang="zh-CN" sz="2400"/>
              <a:t>3.2 </a:t>
            </a:r>
            <a:r>
              <a:rPr lang="zh-CN" altLang="en-US" sz="2400" dirty="0"/>
              <a:t>立式叶滤机 ：</a:t>
            </a:r>
            <a:r>
              <a:rPr lang="en-US" altLang="zh-CN" sz="2400"/>
              <a:t>9</a:t>
            </a:r>
            <a:r>
              <a:rPr lang="zh-CN" altLang="en-US" sz="2400" dirty="0"/>
              <a:t>台，</a:t>
            </a:r>
            <a:r>
              <a:rPr lang="en-US" altLang="zh-CN" sz="2400"/>
              <a:t>φ3m   F=226m</a:t>
            </a:r>
            <a:r>
              <a:rPr lang="en-US" altLang="zh-CN" sz="2400" baseline="30000"/>
              <a:t>2</a:t>
            </a:r>
            <a:r>
              <a:rPr lang="en-US" altLang="zh-CN" sz="2400"/>
              <a:t> </a:t>
            </a:r>
            <a:endParaRPr lang="en-US" altLang="zh-CN" sz="2400"/>
          </a:p>
          <a:p>
            <a:pPr>
              <a:lnSpc>
                <a:spcPct val="80000"/>
              </a:lnSpc>
              <a:buNone/>
            </a:pPr>
            <a:r>
              <a:rPr lang="en-US" altLang="zh-CN" sz="2400"/>
              <a:t>3.3 </a:t>
            </a:r>
            <a:r>
              <a:rPr lang="zh-CN" altLang="en-US" sz="2400" dirty="0"/>
              <a:t>精液槽 ：</a:t>
            </a:r>
            <a:r>
              <a:rPr lang="en-US" altLang="zh-CN" sz="2400"/>
              <a:t>3</a:t>
            </a:r>
            <a:r>
              <a:rPr lang="zh-CN" altLang="en-US" sz="2400" dirty="0"/>
              <a:t>台，</a:t>
            </a:r>
            <a:r>
              <a:rPr lang="en-US" altLang="zh-CN" sz="2400"/>
              <a:t>φ12×8m </a:t>
            </a:r>
            <a:endParaRPr lang="en-US" altLang="zh-CN" sz="2400">
              <a:solidFill>
                <a:srgbClr val="FF3300"/>
              </a:solidFill>
            </a:endParaRPr>
          </a:p>
          <a:p>
            <a:pPr>
              <a:lnSpc>
                <a:spcPct val="80000"/>
              </a:lnSpc>
              <a:buNone/>
            </a:pPr>
            <a:r>
              <a:rPr lang="en-US" altLang="zh-CN" sz="2400"/>
              <a:t>3.4 </a:t>
            </a:r>
            <a:r>
              <a:rPr lang="zh-CN" altLang="en-US" sz="2400" dirty="0"/>
              <a:t>精液泵 ：</a:t>
            </a:r>
            <a:r>
              <a:rPr lang="en-US" altLang="zh-CN" sz="2400"/>
              <a:t>2</a:t>
            </a:r>
            <a:r>
              <a:rPr lang="zh-CN" altLang="en-US" sz="2400" dirty="0"/>
              <a:t>台，</a:t>
            </a:r>
            <a:r>
              <a:rPr lang="en-US" altLang="zh-CN" sz="2400"/>
              <a:t>Q=662m</a:t>
            </a:r>
            <a:r>
              <a:rPr lang="en-US" altLang="zh-CN" sz="2400" baseline="30000"/>
              <a:t>3</a:t>
            </a:r>
            <a:r>
              <a:rPr lang="en-US" altLang="zh-CN" sz="2400"/>
              <a:t>/h </a:t>
            </a:r>
            <a:r>
              <a:rPr lang="zh-CN" altLang="en-US" sz="2400" dirty="0"/>
              <a:t>； </a:t>
            </a:r>
            <a:r>
              <a:rPr lang="en-US" altLang="zh-CN" sz="2400"/>
              <a:t>2</a:t>
            </a:r>
            <a:r>
              <a:rPr lang="zh-CN" altLang="en-US" sz="2400" dirty="0"/>
              <a:t>台， </a:t>
            </a:r>
            <a:r>
              <a:rPr lang="en-US" altLang="zh-CN" sz="2400"/>
              <a:t>Q=730m</a:t>
            </a:r>
            <a:r>
              <a:rPr lang="en-US" altLang="zh-CN" sz="2400" baseline="30000"/>
              <a:t>3</a:t>
            </a:r>
            <a:r>
              <a:rPr lang="en-US" altLang="zh-CN" sz="2400"/>
              <a:t>/h </a:t>
            </a:r>
            <a:r>
              <a:rPr lang="zh-CN" altLang="en-US" sz="2400" dirty="0"/>
              <a:t>； </a:t>
            </a:r>
            <a:r>
              <a:rPr lang="en-US" altLang="zh-CN" sz="2400"/>
              <a:t>3</a:t>
            </a:r>
            <a:r>
              <a:rPr lang="zh-CN" altLang="en-US" sz="2400" dirty="0"/>
              <a:t>台， </a:t>
            </a:r>
            <a:r>
              <a:rPr lang="en-US" altLang="zh-CN" sz="2400"/>
              <a:t>Q=712m</a:t>
            </a:r>
            <a:r>
              <a:rPr lang="en-US" altLang="zh-CN" sz="2400" baseline="30000"/>
              <a:t>3</a:t>
            </a:r>
            <a:r>
              <a:rPr lang="en-US" altLang="zh-CN" sz="2400"/>
              <a:t>/h </a:t>
            </a:r>
            <a:endParaRPr lang="en-US" altLang="zh-CN"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文本占位符 111617"/>
          <p:cNvSpPr>
            <a:spLocks noGrp="1"/>
          </p:cNvSpPr>
          <p:nvPr>
            <p:ph type="body" idx="1"/>
          </p:nvPr>
        </p:nvSpPr>
        <p:spPr>
          <a:xfrm>
            <a:off x="323850" y="765175"/>
            <a:ext cx="8642350" cy="5759450"/>
          </a:xfrm>
          <a:ln/>
        </p:spPr>
        <p:txBody>
          <a:bodyPr/>
          <a:p>
            <a:pPr>
              <a:lnSpc>
                <a:spcPct val="80000"/>
              </a:lnSpc>
              <a:buNone/>
            </a:pPr>
            <a:r>
              <a:rPr lang="en-US" altLang="zh-CN" sz="2800" b="1">
                <a:solidFill>
                  <a:srgbClr val="FF3300"/>
                </a:solidFill>
              </a:rPr>
              <a:t>4</a:t>
            </a:r>
            <a:r>
              <a:rPr lang="zh-CN" altLang="en-US" sz="2800" b="1" dirty="0">
                <a:solidFill>
                  <a:srgbClr val="FF3300"/>
                </a:solidFill>
              </a:rPr>
              <a:t>、流程示意图：</a:t>
            </a:r>
            <a:endParaRPr lang="zh-CN" altLang="en-US" dirty="0"/>
          </a:p>
        </p:txBody>
      </p:sp>
      <p:sp>
        <p:nvSpPr>
          <p:cNvPr id="111619" name="标题 111618"/>
          <p:cNvSpPr>
            <a:spLocks noGrp="1"/>
          </p:cNvSpPr>
          <p:nvPr>
            <p:ph type="title"/>
          </p:nvPr>
        </p:nvSpPr>
        <p:spPr>
          <a:xfrm>
            <a:off x="827088" y="0"/>
            <a:ext cx="8077200" cy="765175"/>
          </a:xfrm>
          <a:ln/>
        </p:spPr>
        <p:txBody>
          <a:bodyPr anchor="ctr" anchorCtr="0"/>
          <a:p>
            <a:r>
              <a:rPr lang="zh-CN" altLang="en-US" dirty="0">
                <a:solidFill>
                  <a:srgbClr val="FF3300"/>
                </a:solidFill>
                <a:ea typeface="隶书" pitchFamily="49" charset="-122"/>
              </a:rPr>
              <a:t>五、沉降作业工序</a:t>
            </a:r>
            <a:endParaRPr lang="zh-CN" altLang="en-US" dirty="0">
              <a:solidFill>
                <a:srgbClr val="FF3300"/>
              </a:solidFill>
              <a:ea typeface="隶书" pitchFamily="49" charset="-122"/>
            </a:endParaRPr>
          </a:p>
        </p:txBody>
      </p:sp>
      <p:grpSp>
        <p:nvGrpSpPr>
          <p:cNvPr id="111665" name="组合 111664"/>
          <p:cNvGrpSpPr/>
          <p:nvPr/>
        </p:nvGrpSpPr>
        <p:grpSpPr>
          <a:xfrm>
            <a:off x="827088" y="1123950"/>
            <a:ext cx="6769100" cy="5041900"/>
            <a:chOff x="1292" y="708"/>
            <a:chExt cx="3629" cy="2911"/>
          </a:xfrm>
        </p:grpSpPr>
        <p:sp>
          <p:nvSpPr>
            <p:cNvPr id="111646" name="矩形 111645"/>
            <p:cNvSpPr/>
            <p:nvPr/>
          </p:nvSpPr>
          <p:spPr>
            <a:xfrm>
              <a:off x="3130" y="708"/>
              <a:ext cx="1791" cy="186"/>
            </a:xfrm>
            <a:prstGeom prst="rect">
              <a:avLst/>
            </a:prstGeom>
            <a:noFill/>
            <a:ln w="9525">
              <a:noFill/>
            </a:ln>
          </p:spPr>
          <p:txBody>
            <a:bodyPr lIns="0" tIns="0" rIns="0" bIns="0"/>
            <a:p>
              <a:pPr algn="ctr"/>
              <a:r>
                <a:rPr lang="zh-CN" altLang="en-US" sz="1600" b="1" u="sng" dirty="0">
                  <a:latin typeface="宋体" panose="02010600030101010101" pitchFamily="2" charset="-122"/>
                </a:rPr>
                <a:t>沉降分离溢流</a:t>
              </a:r>
              <a:endParaRPr lang="zh-CN" altLang="en-US" sz="1600" b="1" dirty="0">
                <a:latin typeface="Tahoma" panose="020B0604030504040204" pitchFamily="34" charset="0"/>
              </a:endParaRPr>
            </a:p>
          </p:txBody>
        </p:sp>
        <p:sp>
          <p:nvSpPr>
            <p:cNvPr id="111647" name="矩形 111646"/>
            <p:cNvSpPr/>
            <p:nvPr/>
          </p:nvSpPr>
          <p:spPr>
            <a:xfrm>
              <a:off x="3515" y="1139"/>
              <a:ext cx="1029" cy="220"/>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粗液槽 </a:t>
              </a:r>
              <a:endParaRPr lang="zh-CN" altLang="en-US" sz="1600" b="1" dirty="0">
                <a:latin typeface="Tahoma" panose="020B0604030504040204" pitchFamily="34" charset="0"/>
              </a:endParaRPr>
            </a:p>
          </p:txBody>
        </p:sp>
        <p:sp>
          <p:nvSpPr>
            <p:cNvPr id="111648" name="矩形 111647"/>
            <p:cNvSpPr/>
            <p:nvPr/>
          </p:nvSpPr>
          <p:spPr>
            <a:xfrm>
              <a:off x="3271" y="3403"/>
              <a:ext cx="1479" cy="216"/>
            </a:xfrm>
            <a:prstGeom prst="rect">
              <a:avLst/>
            </a:prstGeom>
            <a:noFill/>
            <a:ln w="9525">
              <a:noFill/>
            </a:ln>
          </p:spPr>
          <p:txBody>
            <a:bodyPr lIns="0" tIns="0" rIns="0" bIns="0"/>
            <a:p>
              <a:pPr algn="ctr"/>
              <a:r>
                <a:rPr lang="zh-CN" altLang="en-US" sz="1600" b="1" dirty="0">
                  <a:latin typeface="宋体" panose="02010600030101010101" pitchFamily="2" charset="-122"/>
                </a:rPr>
                <a:t>去赤泥洗涤</a:t>
              </a:r>
              <a:endParaRPr lang="zh-CN" altLang="en-US" sz="1600" b="1" dirty="0">
                <a:latin typeface="Tahoma" panose="020B0604030504040204" pitchFamily="34" charset="0"/>
              </a:endParaRPr>
            </a:p>
          </p:txBody>
        </p:sp>
        <p:sp>
          <p:nvSpPr>
            <p:cNvPr id="111649" name="直接连接符 111648"/>
            <p:cNvSpPr/>
            <p:nvPr/>
          </p:nvSpPr>
          <p:spPr>
            <a:xfrm>
              <a:off x="4026" y="861"/>
              <a:ext cx="1" cy="245"/>
            </a:xfrm>
            <a:prstGeom prst="line">
              <a:avLst/>
            </a:prstGeom>
            <a:ln w="28575" cap="flat" cmpd="sng">
              <a:solidFill>
                <a:srgbClr val="000000"/>
              </a:solidFill>
              <a:prstDash val="solid"/>
              <a:headEnd type="none" w="med" len="med"/>
              <a:tailEnd type="triangle" w="med" len="med"/>
            </a:ln>
          </p:spPr>
        </p:sp>
        <p:sp>
          <p:nvSpPr>
            <p:cNvPr id="111650" name="直接连接符 111649"/>
            <p:cNvSpPr/>
            <p:nvPr/>
          </p:nvSpPr>
          <p:spPr>
            <a:xfrm flipH="1">
              <a:off x="3083" y="1247"/>
              <a:ext cx="377" cy="1"/>
            </a:xfrm>
            <a:prstGeom prst="line">
              <a:avLst/>
            </a:prstGeom>
            <a:ln w="28575" cap="flat" cmpd="sng">
              <a:solidFill>
                <a:srgbClr val="000000"/>
              </a:solidFill>
              <a:prstDash val="solid"/>
              <a:headEnd type="triangle" w="med" len="med"/>
              <a:tailEnd type="none" w="med" len="med"/>
            </a:ln>
          </p:spPr>
        </p:sp>
        <p:sp>
          <p:nvSpPr>
            <p:cNvPr id="111651" name="矩形 111650"/>
            <p:cNvSpPr/>
            <p:nvPr/>
          </p:nvSpPr>
          <p:spPr>
            <a:xfrm>
              <a:off x="2475" y="1975"/>
              <a:ext cx="1016" cy="271"/>
            </a:xfrm>
            <a:prstGeom prst="rect">
              <a:avLst/>
            </a:prstGeom>
            <a:noFill/>
            <a:ln w="9525">
              <a:noFill/>
            </a:ln>
          </p:spPr>
          <p:txBody>
            <a:bodyPr lIns="0" tIns="0" rIns="0" bIns="0"/>
            <a:p>
              <a:pPr algn="ctr"/>
              <a:r>
                <a:rPr lang="zh-CN" altLang="en-US" sz="1600" b="1" dirty="0">
                  <a:latin typeface="宋体" panose="02010600030101010101" pitchFamily="2" charset="-122"/>
                </a:rPr>
                <a:t>精液</a:t>
              </a:r>
              <a:endParaRPr lang="zh-CN" altLang="en-US" sz="1600" b="1" dirty="0">
                <a:latin typeface="Tahoma" panose="020B0604030504040204" pitchFamily="34" charset="0"/>
              </a:endParaRPr>
            </a:p>
          </p:txBody>
        </p:sp>
        <p:sp>
          <p:nvSpPr>
            <p:cNvPr id="111652" name="矩形 111651"/>
            <p:cNvSpPr/>
            <p:nvPr/>
          </p:nvSpPr>
          <p:spPr>
            <a:xfrm>
              <a:off x="3476" y="1600"/>
              <a:ext cx="1084" cy="223"/>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宋体" panose="02010600030101010101" pitchFamily="2" charset="-122"/>
                </a:rPr>
                <a:t>粗液泵</a:t>
              </a:r>
              <a:endParaRPr lang="zh-CN" altLang="en-US" sz="1600" b="1" dirty="0">
                <a:latin typeface="Tahoma" panose="020B0604030504040204" pitchFamily="34" charset="0"/>
              </a:endParaRPr>
            </a:p>
          </p:txBody>
        </p:sp>
        <p:sp>
          <p:nvSpPr>
            <p:cNvPr id="111653" name="矩形 111652"/>
            <p:cNvSpPr/>
            <p:nvPr/>
          </p:nvSpPr>
          <p:spPr>
            <a:xfrm>
              <a:off x="2224" y="1139"/>
              <a:ext cx="859" cy="220"/>
            </a:xfrm>
            <a:prstGeom prst="rect">
              <a:avLst/>
            </a:prstGeom>
            <a:noFill/>
            <a:ln w="9525">
              <a:noFill/>
            </a:ln>
          </p:spPr>
          <p:txBody>
            <a:bodyPr lIns="0" tIns="0" rIns="0" bIns="0"/>
            <a:p>
              <a:pPr algn="ctr"/>
              <a:r>
                <a:rPr lang="zh-CN" altLang="en-US" sz="1600" b="1" u="sng" dirty="0">
                  <a:latin typeface="宋体" panose="02010600030101010101" pitchFamily="2" charset="-122"/>
                </a:rPr>
                <a:t>石灰乳</a:t>
              </a:r>
              <a:endParaRPr lang="zh-CN" altLang="en-US" sz="1600" b="1" dirty="0">
                <a:latin typeface="Tahoma" panose="020B0604030504040204" pitchFamily="34" charset="0"/>
              </a:endParaRPr>
            </a:p>
          </p:txBody>
        </p:sp>
        <p:sp>
          <p:nvSpPr>
            <p:cNvPr id="111654" name="矩形 111653"/>
            <p:cNvSpPr/>
            <p:nvPr/>
          </p:nvSpPr>
          <p:spPr>
            <a:xfrm>
              <a:off x="3532" y="2105"/>
              <a:ext cx="996" cy="276"/>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宋体" panose="02010600030101010101" pitchFamily="2" charset="-122"/>
                </a:rPr>
                <a:t>叶滤机</a:t>
              </a:r>
              <a:endParaRPr lang="zh-CN" altLang="en-US" sz="1600" b="1" dirty="0">
                <a:latin typeface="Tahoma" panose="020B0604030504040204" pitchFamily="34" charset="0"/>
              </a:endParaRPr>
            </a:p>
          </p:txBody>
        </p:sp>
        <p:sp>
          <p:nvSpPr>
            <p:cNvPr id="111655" name="矩形 111654"/>
            <p:cNvSpPr/>
            <p:nvPr/>
          </p:nvSpPr>
          <p:spPr>
            <a:xfrm>
              <a:off x="3923" y="2478"/>
              <a:ext cx="590" cy="259"/>
            </a:xfrm>
            <a:prstGeom prst="rect">
              <a:avLst/>
            </a:prstGeom>
            <a:noFill/>
            <a:ln w="28575">
              <a:noFill/>
            </a:ln>
          </p:spPr>
          <p:txBody>
            <a:bodyPr lIns="0" tIns="0" rIns="0" bIns="0"/>
            <a:p>
              <a:pPr algn="ctr"/>
              <a:r>
                <a:rPr lang="zh-CN" altLang="en-US" sz="1600" b="1" dirty="0">
                  <a:latin typeface="宋体" panose="02010600030101010101" pitchFamily="2" charset="-122"/>
                </a:rPr>
                <a:t>滤饼</a:t>
              </a:r>
              <a:endParaRPr lang="zh-CN" altLang="en-US" sz="1600" b="1" dirty="0">
                <a:latin typeface="Tahoma" panose="020B0604030504040204" pitchFamily="34" charset="0"/>
              </a:endParaRPr>
            </a:p>
          </p:txBody>
        </p:sp>
        <p:sp>
          <p:nvSpPr>
            <p:cNvPr id="111656" name="矩形 111655"/>
            <p:cNvSpPr/>
            <p:nvPr/>
          </p:nvSpPr>
          <p:spPr>
            <a:xfrm>
              <a:off x="1292" y="3310"/>
              <a:ext cx="1540" cy="198"/>
            </a:xfrm>
            <a:prstGeom prst="rect">
              <a:avLst/>
            </a:prstGeom>
            <a:noFill/>
            <a:ln w="9525">
              <a:noFill/>
            </a:ln>
          </p:spPr>
          <p:txBody>
            <a:bodyPr lIns="0" tIns="0" rIns="0" bIns="0"/>
            <a:p>
              <a:pPr algn="ctr"/>
              <a:r>
                <a:rPr lang="zh-CN" altLang="en-US" sz="1600" b="1" dirty="0">
                  <a:latin typeface="宋体" panose="02010600030101010101" pitchFamily="2" charset="-122"/>
                </a:rPr>
                <a:t>去精液降温</a:t>
              </a:r>
              <a:endParaRPr lang="zh-CN" altLang="en-US" sz="1600" b="1" dirty="0">
                <a:latin typeface="Tahoma" panose="020B0604030504040204" pitchFamily="34" charset="0"/>
              </a:endParaRPr>
            </a:p>
          </p:txBody>
        </p:sp>
        <p:sp>
          <p:nvSpPr>
            <p:cNvPr id="111657" name="任意多边形 111656"/>
            <p:cNvSpPr/>
            <p:nvPr/>
          </p:nvSpPr>
          <p:spPr>
            <a:xfrm>
              <a:off x="2172" y="2246"/>
              <a:ext cx="1319" cy="298"/>
            </a:xfrm>
            <a:custGeom>
              <a:avLst/>
              <a:gdLst/>
              <a:ahLst/>
              <a:cxnLst/>
              <a:pathLst>
                <a:path w="589" h="499">
                  <a:moveTo>
                    <a:pt x="589" y="0"/>
                  </a:moveTo>
                  <a:lnTo>
                    <a:pt x="0" y="0"/>
                  </a:lnTo>
                  <a:lnTo>
                    <a:pt x="0" y="499"/>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11658" name="直接连接符 111657"/>
            <p:cNvSpPr/>
            <p:nvPr/>
          </p:nvSpPr>
          <p:spPr>
            <a:xfrm>
              <a:off x="4026" y="1359"/>
              <a:ext cx="1" cy="245"/>
            </a:xfrm>
            <a:prstGeom prst="line">
              <a:avLst/>
            </a:prstGeom>
            <a:ln w="28575" cap="flat" cmpd="sng">
              <a:solidFill>
                <a:srgbClr val="000000"/>
              </a:solidFill>
              <a:prstDash val="solid"/>
              <a:headEnd type="none" w="med" len="med"/>
              <a:tailEnd type="triangle" w="med" len="med"/>
            </a:ln>
          </p:spPr>
        </p:sp>
        <p:sp>
          <p:nvSpPr>
            <p:cNvPr id="111659" name="直接连接符 111658"/>
            <p:cNvSpPr/>
            <p:nvPr/>
          </p:nvSpPr>
          <p:spPr>
            <a:xfrm>
              <a:off x="4009" y="2381"/>
              <a:ext cx="1" cy="400"/>
            </a:xfrm>
            <a:prstGeom prst="line">
              <a:avLst/>
            </a:prstGeom>
            <a:ln w="28575" cap="flat" cmpd="sng">
              <a:solidFill>
                <a:srgbClr val="000000"/>
              </a:solidFill>
              <a:prstDash val="solid"/>
              <a:headEnd type="none" w="med" len="med"/>
              <a:tailEnd type="triangle" w="med" len="med"/>
            </a:ln>
          </p:spPr>
        </p:sp>
        <p:sp>
          <p:nvSpPr>
            <p:cNvPr id="111660" name="直接连接符 111659"/>
            <p:cNvSpPr/>
            <p:nvPr/>
          </p:nvSpPr>
          <p:spPr>
            <a:xfrm>
              <a:off x="4026" y="1833"/>
              <a:ext cx="1" cy="246"/>
            </a:xfrm>
            <a:prstGeom prst="line">
              <a:avLst/>
            </a:prstGeom>
            <a:ln w="28575" cap="flat" cmpd="sng">
              <a:solidFill>
                <a:srgbClr val="000000"/>
              </a:solidFill>
              <a:prstDash val="solid"/>
              <a:headEnd type="none" w="med" len="med"/>
              <a:tailEnd type="triangle" w="med" len="med"/>
            </a:ln>
          </p:spPr>
        </p:sp>
        <p:sp>
          <p:nvSpPr>
            <p:cNvPr id="111661" name="矩形 111660"/>
            <p:cNvSpPr/>
            <p:nvPr/>
          </p:nvSpPr>
          <p:spPr>
            <a:xfrm>
              <a:off x="1622" y="2544"/>
              <a:ext cx="1068" cy="230"/>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精液槽 </a:t>
              </a:r>
              <a:endParaRPr lang="zh-CN" altLang="en-US" sz="1600" b="1" dirty="0">
                <a:latin typeface="Tahoma" panose="020B0604030504040204" pitchFamily="34" charset="0"/>
              </a:endParaRPr>
            </a:p>
          </p:txBody>
        </p:sp>
        <p:sp>
          <p:nvSpPr>
            <p:cNvPr id="111662" name="矩形 111661"/>
            <p:cNvSpPr/>
            <p:nvPr/>
          </p:nvSpPr>
          <p:spPr>
            <a:xfrm>
              <a:off x="3491" y="2781"/>
              <a:ext cx="1037" cy="251"/>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1600" b="1" dirty="0">
                  <a:latin typeface="Tahoma" panose="020B0604030504040204" pitchFamily="34" charset="0"/>
                </a:rPr>
                <a:t>滤饼槽 </a:t>
              </a:r>
              <a:endParaRPr lang="zh-CN" altLang="en-US" sz="1600" b="1" dirty="0">
                <a:latin typeface="Tahoma" panose="020B0604030504040204" pitchFamily="34" charset="0"/>
              </a:endParaRPr>
            </a:p>
          </p:txBody>
        </p:sp>
        <p:sp>
          <p:nvSpPr>
            <p:cNvPr id="111663" name="直接连接符 111662"/>
            <p:cNvSpPr/>
            <p:nvPr/>
          </p:nvSpPr>
          <p:spPr>
            <a:xfrm>
              <a:off x="4010" y="3032"/>
              <a:ext cx="0" cy="305"/>
            </a:xfrm>
            <a:prstGeom prst="line">
              <a:avLst/>
            </a:prstGeom>
            <a:ln w="28575" cap="flat" cmpd="sng">
              <a:solidFill>
                <a:srgbClr val="000000"/>
              </a:solidFill>
              <a:prstDash val="solid"/>
              <a:headEnd type="none" w="med" len="med"/>
              <a:tailEnd type="triangle" w="med" len="med"/>
            </a:ln>
          </p:spPr>
        </p:sp>
        <p:sp>
          <p:nvSpPr>
            <p:cNvPr id="111664" name="直接连接符 111663"/>
            <p:cNvSpPr/>
            <p:nvPr/>
          </p:nvSpPr>
          <p:spPr>
            <a:xfrm>
              <a:off x="2172" y="2774"/>
              <a:ext cx="1" cy="400"/>
            </a:xfrm>
            <a:prstGeom prst="line">
              <a:avLst/>
            </a:prstGeom>
            <a:ln w="28575" cap="flat" cmpd="sng">
              <a:solidFill>
                <a:srgbClr val="000000"/>
              </a:solidFill>
              <a:prstDash val="solid"/>
              <a:headEnd type="none" w="med" len="med"/>
              <a:tailEnd type="triangle" w="med" len="med"/>
            </a:ln>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76801"/>
          <p:cNvSpPr>
            <a:spLocks noGrp="1"/>
          </p:cNvSpPr>
          <p:nvPr>
            <p:ph type="title"/>
          </p:nvPr>
        </p:nvSpPr>
        <p:spPr>
          <a:xfrm>
            <a:off x="539750" y="0"/>
            <a:ext cx="8077200" cy="863600"/>
          </a:xfrm>
          <a:ln/>
        </p:spPr>
        <p:txBody>
          <a:bodyPr anchor="ctr" anchorCtr="0"/>
          <a:p>
            <a:r>
              <a:rPr lang="zh-CN" altLang="en-US" dirty="0">
                <a:solidFill>
                  <a:srgbClr val="FF3300"/>
                </a:solidFill>
                <a:ea typeface="隶书" pitchFamily="49" charset="-122"/>
              </a:rPr>
              <a:t>五、沉降作业工序</a:t>
            </a:r>
            <a:endParaRPr lang="zh-CN" altLang="en-US" dirty="0">
              <a:solidFill>
                <a:srgbClr val="FF3300"/>
              </a:solidFill>
              <a:ea typeface="隶书" pitchFamily="49" charset="-122"/>
            </a:endParaRPr>
          </a:p>
        </p:txBody>
      </p:sp>
      <p:sp>
        <p:nvSpPr>
          <p:cNvPr id="76803" name="文本占位符 76802"/>
          <p:cNvSpPr>
            <a:spLocks noGrp="1"/>
          </p:cNvSpPr>
          <p:nvPr>
            <p:ph type="body" idx="1"/>
          </p:nvPr>
        </p:nvSpPr>
        <p:spPr>
          <a:xfrm>
            <a:off x="179388" y="836613"/>
            <a:ext cx="8208962" cy="2447925"/>
          </a:xfrm>
          <a:ln/>
        </p:spPr>
        <p:txBody>
          <a:bodyPr/>
          <a:p>
            <a:r>
              <a:rPr lang="zh-CN" altLang="en-US" dirty="0">
                <a:solidFill>
                  <a:srgbClr val="FF3300"/>
                </a:solidFill>
              </a:rPr>
              <a:t>三、赤泥过滤</a:t>
            </a:r>
            <a:endParaRPr lang="zh-CN" altLang="en-US" dirty="0">
              <a:solidFill>
                <a:srgbClr val="FF3300"/>
              </a:solidFill>
            </a:endParaRPr>
          </a:p>
          <a:p>
            <a:pPr>
              <a:buNone/>
            </a:pPr>
            <a:r>
              <a:rPr lang="en-US" altLang="zh-CN" sz="2800">
                <a:solidFill>
                  <a:srgbClr val="FF3300"/>
                </a:solidFill>
              </a:rPr>
              <a:t>1</a:t>
            </a:r>
            <a:r>
              <a:rPr lang="zh-CN" altLang="en-US" sz="2800" dirty="0">
                <a:solidFill>
                  <a:srgbClr val="FF3300"/>
                </a:solidFill>
              </a:rPr>
              <a:t>、主要任务：</a:t>
            </a:r>
            <a:r>
              <a:rPr lang="zh-CN" altLang="en-US" sz="2800" dirty="0"/>
              <a:t>通过转鼓真空过滤机对赤泥过滤洗涤，更进一步回收赤泥中的氧化铝和碱，并将赤泥干法输送堆场堆存。</a:t>
            </a:r>
            <a:endParaRPr lang="zh-CN" altLang="en-US" sz="2800" dirty="0"/>
          </a:p>
          <a:p>
            <a:pPr>
              <a:buNone/>
            </a:pPr>
            <a:r>
              <a:rPr lang="en-US" altLang="zh-CN" sz="2800">
                <a:solidFill>
                  <a:srgbClr val="FF3300"/>
                </a:solidFill>
              </a:rPr>
              <a:t>2</a:t>
            </a:r>
            <a:r>
              <a:rPr lang="zh-CN" altLang="en-US" sz="2800" dirty="0">
                <a:solidFill>
                  <a:srgbClr val="FF3300"/>
                </a:solidFill>
              </a:rPr>
              <a:t>、流程示意图：</a:t>
            </a:r>
            <a:endParaRPr lang="zh-CN" altLang="en-US" sz="2800"/>
          </a:p>
        </p:txBody>
      </p:sp>
      <p:grpSp>
        <p:nvGrpSpPr>
          <p:cNvPr id="76820" name="组合 76819"/>
          <p:cNvGrpSpPr/>
          <p:nvPr/>
        </p:nvGrpSpPr>
        <p:grpSpPr>
          <a:xfrm>
            <a:off x="2411413" y="2924175"/>
            <a:ext cx="4799012" cy="3384550"/>
            <a:chOff x="1519" y="1842"/>
            <a:chExt cx="3023" cy="2132"/>
          </a:xfrm>
        </p:grpSpPr>
        <p:sp>
          <p:nvSpPr>
            <p:cNvPr id="76805" name="矩形 76804"/>
            <p:cNvSpPr/>
            <p:nvPr/>
          </p:nvSpPr>
          <p:spPr>
            <a:xfrm>
              <a:off x="2859" y="1842"/>
              <a:ext cx="1683" cy="196"/>
            </a:xfrm>
            <a:prstGeom prst="rect">
              <a:avLst/>
            </a:prstGeom>
            <a:noFill/>
            <a:ln w="9525">
              <a:noFill/>
            </a:ln>
          </p:spPr>
          <p:txBody>
            <a:bodyPr lIns="0" tIns="0" rIns="0" bIns="0"/>
            <a:p>
              <a:pPr algn="ctr"/>
              <a:r>
                <a:rPr lang="zh-CN" altLang="en-US" b="1" u="sng" dirty="0">
                  <a:latin typeface="宋体" panose="02010600030101010101" pitchFamily="2" charset="-122"/>
                </a:rPr>
                <a:t>赤泥洗涤末次底流</a:t>
              </a:r>
              <a:endParaRPr lang="zh-CN" altLang="en-US" b="1" dirty="0">
                <a:latin typeface="Tahoma" panose="020B0604030504040204" pitchFamily="34" charset="0"/>
              </a:endParaRPr>
            </a:p>
          </p:txBody>
        </p:sp>
        <p:sp>
          <p:nvSpPr>
            <p:cNvPr id="76806" name="矩形 76805"/>
            <p:cNvSpPr/>
            <p:nvPr/>
          </p:nvSpPr>
          <p:spPr>
            <a:xfrm>
              <a:off x="3168" y="2232"/>
              <a:ext cx="1061" cy="292"/>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转鼓过滤机 </a:t>
              </a:r>
              <a:endParaRPr lang="zh-CN" altLang="en-US" b="1" dirty="0">
                <a:latin typeface="Tahoma" panose="020B0604030504040204" pitchFamily="34" charset="0"/>
              </a:endParaRPr>
            </a:p>
          </p:txBody>
        </p:sp>
        <p:sp>
          <p:nvSpPr>
            <p:cNvPr id="76807" name="矩形 76806"/>
            <p:cNvSpPr/>
            <p:nvPr/>
          </p:nvSpPr>
          <p:spPr>
            <a:xfrm>
              <a:off x="3198" y="3719"/>
              <a:ext cx="1044" cy="255"/>
            </a:xfrm>
            <a:prstGeom prst="rect">
              <a:avLst/>
            </a:prstGeom>
            <a:noFill/>
            <a:ln w="9525">
              <a:noFill/>
            </a:ln>
          </p:spPr>
          <p:txBody>
            <a:bodyPr lIns="0" tIns="0" rIns="0" bIns="0"/>
            <a:p>
              <a:pPr algn="ctr"/>
              <a:r>
                <a:rPr lang="zh-CN" altLang="en-US" b="1" dirty="0">
                  <a:latin typeface="宋体" panose="02010600030101010101" pitchFamily="2" charset="-122"/>
                </a:rPr>
                <a:t>去赤泥堆场</a:t>
              </a:r>
              <a:endParaRPr lang="zh-CN" altLang="en-US" b="1" dirty="0">
                <a:latin typeface="Tahoma" panose="020B0604030504040204" pitchFamily="34" charset="0"/>
              </a:endParaRPr>
            </a:p>
          </p:txBody>
        </p:sp>
        <p:sp>
          <p:nvSpPr>
            <p:cNvPr id="76808" name="直接连接符 76807"/>
            <p:cNvSpPr/>
            <p:nvPr/>
          </p:nvSpPr>
          <p:spPr>
            <a:xfrm flipH="1">
              <a:off x="2471" y="2320"/>
              <a:ext cx="662" cy="0"/>
            </a:xfrm>
            <a:prstGeom prst="line">
              <a:avLst/>
            </a:prstGeom>
            <a:ln w="28575" cap="flat" cmpd="sng">
              <a:solidFill>
                <a:srgbClr val="000000"/>
              </a:solidFill>
              <a:prstDash val="solid"/>
              <a:headEnd type="none" w="med" len="med"/>
              <a:tailEnd type="triangle" w="med" len="med"/>
            </a:ln>
          </p:spPr>
        </p:sp>
        <p:sp>
          <p:nvSpPr>
            <p:cNvPr id="76809" name="矩形 76808"/>
            <p:cNvSpPr/>
            <p:nvPr/>
          </p:nvSpPr>
          <p:spPr>
            <a:xfrm>
              <a:off x="2633" y="2038"/>
              <a:ext cx="432" cy="272"/>
            </a:xfrm>
            <a:prstGeom prst="rect">
              <a:avLst/>
            </a:prstGeom>
            <a:noFill/>
            <a:ln w="9525">
              <a:noFill/>
            </a:ln>
          </p:spPr>
          <p:txBody>
            <a:bodyPr lIns="0" tIns="0" rIns="0" bIns="0"/>
            <a:p>
              <a:pPr algn="ctr"/>
              <a:r>
                <a:rPr lang="zh-CN" altLang="en-US" b="1" dirty="0">
                  <a:latin typeface="宋体" panose="02010600030101010101" pitchFamily="2" charset="-122"/>
                </a:rPr>
                <a:t>滤液</a:t>
              </a:r>
              <a:endParaRPr lang="zh-CN" altLang="en-US" b="1" dirty="0">
                <a:latin typeface="Tahoma" panose="020B0604030504040204" pitchFamily="34" charset="0"/>
              </a:endParaRPr>
            </a:p>
          </p:txBody>
        </p:sp>
        <p:sp>
          <p:nvSpPr>
            <p:cNvPr id="76810" name="直接连接符 76809"/>
            <p:cNvSpPr/>
            <p:nvPr/>
          </p:nvSpPr>
          <p:spPr>
            <a:xfrm>
              <a:off x="3696" y="2574"/>
              <a:ext cx="3" cy="243"/>
            </a:xfrm>
            <a:prstGeom prst="line">
              <a:avLst/>
            </a:prstGeom>
            <a:ln w="28575" cap="flat" cmpd="sng">
              <a:solidFill>
                <a:srgbClr val="000000"/>
              </a:solidFill>
              <a:prstDash val="solid"/>
              <a:headEnd type="none" w="med" len="med"/>
              <a:tailEnd type="triangle" w="med" len="med"/>
            </a:ln>
          </p:spPr>
        </p:sp>
        <p:sp>
          <p:nvSpPr>
            <p:cNvPr id="76811" name="矩形 76810"/>
            <p:cNvSpPr/>
            <p:nvPr/>
          </p:nvSpPr>
          <p:spPr>
            <a:xfrm>
              <a:off x="3198" y="2826"/>
              <a:ext cx="1043" cy="296"/>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宋体" panose="02010600030101010101" pitchFamily="2" charset="-122"/>
                </a:rPr>
                <a:t>增压泵</a:t>
              </a:r>
              <a:endParaRPr lang="zh-CN" altLang="en-US" b="1" dirty="0">
                <a:latin typeface="Tahoma" panose="020B0604030504040204" pitchFamily="34" charset="0"/>
              </a:endParaRPr>
            </a:p>
          </p:txBody>
        </p:sp>
        <p:sp>
          <p:nvSpPr>
            <p:cNvPr id="76812" name="直接连接符 76811"/>
            <p:cNvSpPr/>
            <p:nvPr/>
          </p:nvSpPr>
          <p:spPr>
            <a:xfrm flipH="1">
              <a:off x="3696" y="3499"/>
              <a:ext cx="6" cy="220"/>
            </a:xfrm>
            <a:prstGeom prst="line">
              <a:avLst/>
            </a:prstGeom>
            <a:ln w="28575" cap="flat" cmpd="sng">
              <a:solidFill>
                <a:srgbClr val="000000"/>
              </a:solidFill>
              <a:prstDash val="solid"/>
              <a:headEnd type="none" w="med" len="med"/>
              <a:tailEnd type="triangle" w="med" len="med"/>
            </a:ln>
          </p:spPr>
        </p:sp>
        <p:sp>
          <p:nvSpPr>
            <p:cNvPr id="76813" name="矩形 76812"/>
            <p:cNvSpPr/>
            <p:nvPr/>
          </p:nvSpPr>
          <p:spPr>
            <a:xfrm>
              <a:off x="1519" y="2205"/>
              <a:ext cx="1061" cy="195"/>
            </a:xfrm>
            <a:prstGeom prst="rect">
              <a:avLst/>
            </a:prstGeom>
            <a:noFill/>
            <a:ln w="9525">
              <a:noFill/>
            </a:ln>
          </p:spPr>
          <p:txBody>
            <a:bodyPr lIns="0" tIns="0" rIns="0" bIns="0"/>
            <a:p>
              <a:pPr algn="ctr"/>
              <a:r>
                <a:rPr lang="zh-CN" altLang="en-US" b="1" dirty="0">
                  <a:latin typeface="宋体" panose="02010600030101010101" pitchFamily="2" charset="-122"/>
                </a:rPr>
                <a:t>去赤泥洗涤</a:t>
              </a:r>
              <a:endParaRPr lang="zh-CN" altLang="en-US" b="1" dirty="0">
                <a:latin typeface="Tahoma" panose="020B0604030504040204" pitchFamily="34" charset="0"/>
              </a:endParaRPr>
            </a:p>
          </p:txBody>
        </p:sp>
        <p:sp>
          <p:nvSpPr>
            <p:cNvPr id="76814" name="矩形 76813"/>
            <p:cNvSpPr/>
            <p:nvPr/>
          </p:nvSpPr>
          <p:spPr>
            <a:xfrm>
              <a:off x="3315" y="3305"/>
              <a:ext cx="770" cy="194"/>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宋体" panose="02010600030101010101" pitchFamily="2" charset="-122"/>
                </a:rPr>
                <a:t>隔膜泵</a:t>
              </a:r>
              <a:endParaRPr lang="zh-CN" altLang="en-US" b="1" dirty="0">
                <a:latin typeface="Tahoma" panose="020B0604030504040204" pitchFamily="34" charset="0"/>
              </a:endParaRPr>
            </a:p>
          </p:txBody>
        </p:sp>
        <p:sp>
          <p:nvSpPr>
            <p:cNvPr id="76815" name="直接连接符 76814"/>
            <p:cNvSpPr/>
            <p:nvPr/>
          </p:nvSpPr>
          <p:spPr>
            <a:xfrm>
              <a:off x="3696" y="3122"/>
              <a:ext cx="3" cy="183"/>
            </a:xfrm>
            <a:prstGeom prst="line">
              <a:avLst/>
            </a:prstGeom>
            <a:ln w="28575" cap="flat" cmpd="sng">
              <a:solidFill>
                <a:srgbClr val="000000"/>
              </a:solidFill>
              <a:prstDash val="solid"/>
              <a:headEnd type="none" w="med" len="med"/>
              <a:tailEnd type="triangle" w="med" len="med"/>
            </a:ln>
          </p:spPr>
        </p:sp>
        <p:sp>
          <p:nvSpPr>
            <p:cNvPr id="76817" name="直接连接符 76816"/>
            <p:cNvSpPr/>
            <p:nvPr/>
          </p:nvSpPr>
          <p:spPr>
            <a:xfrm>
              <a:off x="3699" y="2038"/>
              <a:ext cx="0" cy="194"/>
            </a:xfrm>
            <a:prstGeom prst="line">
              <a:avLst/>
            </a:prstGeom>
            <a:ln w="28575" cap="flat" cmpd="sng">
              <a:solidFill>
                <a:srgbClr val="000000"/>
              </a:solidFill>
              <a:prstDash val="solid"/>
              <a:headEnd type="none" w="med" len="med"/>
              <a:tailEnd type="triangle" w="med" len="med"/>
            </a:ln>
          </p:spPr>
        </p:sp>
        <p:sp>
          <p:nvSpPr>
            <p:cNvPr id="76818" name="矩形 76817"/>
            <p:cNvSpPr/>
            <p:nvPr/>
          </p:nvSpPr>
          <p:spPr>
            <a:xfrm>
              <a:off x="3742" y="2574"/>
              <a:ext cx="432" cy="199"/>
            </a:xfrm>
            <a:prstGeom prst="rect">
              <a:avLst/>
            </a:prstGeom>
            <a:noFill/>
            <a:ln w="9525">
              <a:noFill/>
            </a:ln>
          </p:spPr>
          <p:txBody>
            <a:bodyPr lIns="0" tIns="0" rIns="0" bIns="0"/>
            <a:p>
              <a:pPr algn="ctr"/>
              <a:r>
                <a:rPr lang="zh-CN" altLang="en-US" b="1" dirty="0">
                  <a:latin typeface="宋体" panose="02010600030101010101" pitchFamily="2" charset="-122"/>
                </a:rPr>
                <a:t>滤饼</a:t>
              </a:r>
              <a:endParaRPr lang="zh-CN" altLang="en-US" b="1" dirty="0">
                <a:latin typeface="Tahoma" panose="020B060403050404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78849"/>
          <p:cNvSpPr>
            <a:spLocks noGrp="1"/>
          </p:cNvSpPr>
          <p:nvPr>
            <p:ph type="title"/>
          </p:nvPr>
        </p:nvSpPr>
        <p:spPr>
          <a:xfrm>
            <a:off x="250825" y="0"/>
            <a:ext cx="8077200" cy="1066800"/>
          </a:xfrm>
          <a:ln/>
        </p:spPr>
        <p:txBody>
          <a:bodyPr anchor="ctr" anchorCtr="0"/>
          <a:p>
            <a:r>
              <a:rPr lang="zh-CN" altLang="en-US" dirty="0">
                <a:solidFill>
                  <a:srgbClr val="FF3300"/>
                </a:solidFill>
                <a:ea typeface="隶书" pitchFamily="49" charset="-122"/>
              </a:rPr>
              <a:t>五、沉降作业工序</a:t>
            </a:r>
            <a:endParaRPr lang="zh-CN" altLang="en-US" dirty="0">
              <a:solidFill>
                <a:srgbClr val="FF3300"/>
              </a:solidFill>
              <a:ea typeface="隶书" pitchFamily="49" charset="-122"/>
            </a:endParaRPr>
          </a:p>
        </p:txBody>
      </p:sp>
      <p:sp>
        <p:nvSpPr>
          <p:cNvPr id="78851" name="文本占位符 78850"/>
          <p:cNvSpPr>
            <a:spLocks noGrp="1"/>
          </p:cNvSpPr>
          <p:nvPr>
            <p:ph type="body" idx="1"/>
          </p:nvPr>
        </p:nvSpPr>
        <p:spPr>
          <a:xfrm>
            <a:off x="179388" y="1052513"/>
            <a:ext cx="8424862" cy="5256212"/>
          </a:xfrm>
          <a:ln/>
        </p:spPr>
        <p:txBody>
          <a:bodyPr/>
          <a:p>
            <a:pPr>
              <a:buNone/>
            </a:pPr>
            <a:r>
              <a:rPr lang="en-US" altLang="zh-CN" sz="2800">
                <a:solidFill>
                  <a:srgbClr val="FF3300"/>
                </a:solidFill>
              </a:rPr>
              <a:t>3</a:t>
            </a:r>
            <a:r>
              <a:rPr lang="zh-CN" altLang="en-US" sz="2800" dirty="0">
                <a:solidFill>
                  <a:srgbClr val="FF3300"/>
                </a:solidFill>
              </a:rPr>
              <a:t>、主要设备：</a:t>
            </a:r>
            <a:endParaRPr lang="zh-CN" altLang="en-US" sz="2800" dirty="0">
              <a:solidFill>
                <a:srgbClr val="FF3300"/>
              </a:solidFill>
            </a:endParaRPr>
          </a:p>
          <a:p>
            <a:pPr>
              <a:buNone/>
            </a:pPr>
            <a:r>
              <a:rPr lang="en-US" altLang="zh-CN" sz="2800"/>
              <a:t>3.1 </a:t>
            </a:r>
            <a:r>
              <a:rPr lang="zh-CN" altLang="en-US" sz="2800" dirty="0"/>
              <a:t>转鼓过滤机 ：</a:t>
            </a:r>
            <a:r>
              <a:rPr lang="en-US" altLang="zh-CN" sz="2800"/>
              <a:t>12</a:t>
            </a:r>
            <a:r>
              <a:rPr lang="zh-CN" altLang="en-US" sz="2800" dirty="0"/>
              <a:t>台，</a:t>
            </a:r>
            <a:r>
              <a:rPr lang="en-US" altLang="zh-CN" sz="2800"/>
              <a:t>φ4.2×7.54m </a:t>
            </a:r>
            <a:r>
              <a:rPr lang="zh-CN" altLang="en-US" sz="2800" dirty="0"/>
              <a:t>，</a:t>
            </a:r>
            <a:r>
              <a:rPr lang="en-US" altLang="zh-CN" sz="2800"/>
              <a:t>F</a:t>
            </a:r>
            <a:r>
              <a:rPr lang="zh-CN" altLang="en-US" sz="2800" dirty="0"/>
              <a:t>＝</a:t>
            </a:r>
            <a:r>
              <a:rPr lang="en-US" altLang="zh-CN" sz="2800"/>
              <a:t>100m</a:t>
            </a:r>
            <a:r>
              <a:rPr lang="en-US" altLang="zh-CN" sz="2800" baseline="30000"/>
              <a:t>2</a:t>
            </a:r>
            <a:r>
              <a:rPr lang="en-US" altLang="zh-CN" sz="2800"/>
              <a:t> </a:t>
            </a:r>
            <a:r>
              <a:rPr lang="zh-CN" altLang="en-US" sz="2800" dirty="0"/>
              <a:t>，产能</a:t>
            </a:r>
            <a:r>
              <a:rPr lang="en-US" altLang="zh-CN" sz="2800"/>
              <a:t>30~40t-</a:t>
            </a:r>
            <a:r>
              <a:rPr lang="zh-CN" altLang="en-US" sz="2800" dirty="0"/>
              <a:t>干赤泥</a:t>
            </a:r>
            <a:r>
              <a:rPr lang="en-US" altLang="zh-CN" sz="2800"/>
              <a:t>/h</a:t>
            </a:r>
            <a:endParaRPr lang="en-US" altLang="zh-CN" sz="2800"/>
          </a:p>
          <a:p>
            <a:pPr>
              <a:buNone/>
            </a:pPr>
            <a:r>
              <a:rPr lang="en-US" altLang="zh-CN" sz="2800"/>
              <a:t>3.2 </a:t>
            </a:r>
            <a:r>
              <a:rPr lang="zh-CN" altLang="en-US" sz="2800" dirty="0"/>
              <a:t>隔膜泵 ：</a:t>
            </a:r>
            <a:r>
              <a:rPr lang="en-US" altLang="zh-CN" sz="2800"/>
              <a:t>4</a:t>
            </a:r>
            <a:r>
              <a:rPr lang="zh-CN" altLang="en-US" sz="2800" dirty="0"/>
              <a:t>台，</a:t>
            </a:r>
            <a:r>
              <a:rPr lang="en-US" altLang="zh-CN" sz="2800"/>
              <a:t>Q=60m</a:t>
            </a:r>
            <a:r>
              <a:rPr lang="en-US" altLang="zh-CN" sz="2800" baseline="30000"/>
              <a:t>3</a:t>
            </a:r>
            <a:r>
              <a:rPr lang="en-US" altLang="zh-CN" sz="2800"/>
              <a:t>/h </a:t>
            </a:r>
            <a:r>
              <a:rPr lang="zh-CN" altLang="en-US" sz="2800" dirty="0"/>
              <a:t>；</a:t>
            </a:r>
            <a:r>
              <a:rPr lang="en-US" altLang="zh-CN" sz="2800"/>
              <a:t>3</a:t>
            </a:r>
            <a:r>
              <a:rPr lang="zh-CN" altLang="en-US" sz="2800" dirty="0"/>
              <a:t>台， </a:t>
            </a:r>
            <a:r>
              <a:rPr lang="en-US" altLang="zh-CN" sz="2800"/>
              <a:t>Q=95m</a:t>
            </a:r>
            <a:r>
              <a:rPr lang="en-US" altLang="zh-CN" sz="2800" baseline="30000"/>
              <a:t>3</a:t>
            </a:r>
            <a:r>
              <a:rPr lang="en-US" altLang="zh-CN" sz="2800"/>
              <a:t>/h</a:t>
            </a:r>
            <a:endParaRPr lang="en-US" altLang="zh-CN" sz="2800">
              <a:solidFill>
                <a:srgbClr val="FF3300"/>
              </a:solidFill>
            </a:endParaRPr>
          </a:p>
          <a:p>
            <a:pPr>
              <a:buNone/>
            </a:pPr>
            <a:r>
              <a:rPr lang="en-US" altLang="zh-CN" sz="2800">
                <a:solidFill>
                  <a:srgbClr val="FF3300"/>
                </a:solidFill>
              </a:rPr>
              <a:t>4</a:t>
            </a:r>
            <a:r>
              <a:rPr lang="zh-CN" altLang="en-US" sz="2800" dirty="0">
                <a:solidFill>
                  <a:srgbClr val="FF3300"/>
                </a:solidFill>
              </a:rPr>
              <a:t>、工艺条件及技术指标</a:t>
            </a:r>
            <a:endParaRPr lang="zh-CN" altLang="en-US" sz="2800" dirty="0">
              <a:solidFill>
                <a:srgbClr val="FF3300"/>
              </a:solidFill>
            </a:endParaRPr>
          </a:p>
          <a:p>
            <a:pPr>
              <a:buNone/>
            </a:pPr>
            <a:r>
              <a:rPr lang="en-US" altLang="zh-CN" sz="2800"/>
              <a:t>4.1  </a:t>
            </a:r>
            <a:r>
              <a:rPr lang="zh-CN" altLang="en-US" sz="2800" dirty="0"/>
              <a:t>过滤机进料固含</a:t>
            </a:r>
            <a:r>
              <a:rPr lang="en-US" altLang="zh-CN" sz="2800" dirty="0"/>
              <a:t>≥</a:t>
            </a:r>
            <a:r>
              <a:rPr lang="en-US" altLang="zh-CN" sz="2800"/>
              <a:t>400g/l</a:t>
            </a:r>
            <a:r>
              <a:rPr lang="zh-CN" altLang="en-US" sz="2800" dirty="0"/>
              <a:t>；</a:t>
            </a:r>
            <a:endParaRPr lang="zh-CN" altLang="en-US" sz="2800" dirty="0"/>
          </a:p>
          <a:p>
            <a:pPr>
              <a:buNone/>
            </a:pPr>
            <a:r>
              <a:rPr lang="en-US" altLang="zh-CN" sz="2800"/>
              <a:t>4.2  </a:t>
            </a:r>
            <a:r>
              <a:rPr lang="zh-CN" altLang="en-US" sz="2800" dirty="0"/>
              <a:t>过滤机淋洗水：</a:t>
            </a:r>
            <a:r>
              <a:rPr lang="en-US" altLang="zh-CN" sz="2800"/>
              <a:t>Na</a:t>
            </a:r>
            <a:r>
              <a:rPr lang="en-US" altLang="zh-CN" sz="2800" baseline="-25000"/>
              <a:t>2</a:t>
            </a:r>
            <a:r>
              <a:rPr lang="en-US" altLang="zh-CN" sz="2800"/>
              <a:t>O</a:t>
            </a:r>
            <a:r>
              <a:rPr lang="en-US" altLang="zh-CN" sz="2800" baseline="-25000"/>
              <a:t>T</a:t>
            </a:r>
            <a:r>
              <a:rPr lang="en-US" altLang="zh-CN" sz="2800"/>
              <a:t>≤1g/l</a:t>
            </a:r>
            <a:r>
              <a:rPr lang="zh-CN" altLang="en-US" sz="2800" dirty="0"/>
              <a:t>，温度</a:t>
            </a:r>
            <a:r>
              <a:rPr lang="en-US" altLang="zh-CN" sz="2800" dirty="0"/>
              <a:t>≥</a:t>
            </a:r>
            <a:r>
              <a:rPr lang="en-US" altLang="zh-CN" sz="2800"/>
              <a:t>80℃</a:t>
            </a:r>
            <a:r>
              <a:rPr lang="zh-CN" altLang="en-US" sz="2800" dirty="0"/>
              <a:t>；</a:t>
            </a:r>
            <a:endParaRPr lang="zh-CN" altLang="en-US" sz="2800" dirty="0"/>
          </a:p>
          <a:p>
            <a:pPr>
              <a:buNone/>
            </a:pPr>
            <a:r>
              <a:rPr lang="en-US" altLang="zh-CN" sz="2800"/>
              <a:t>4.3  </a:t>
            </a:r>
            <a:r>
              <a:rPr lang="zh-CN" altLang="en-US" sz="2800" dirty="0"/>
              <a:t>清洗碱液：</a:t>
            </a:r>
            <a:r>
              <a:rPr lang="en-US" altLang="zh-CN" sz="2800" dirty="0" err="1"/>
              <a:t>Nk</a:t>
            </a:r>
            <a:r>
              <a:rPr lang="en-US" altLang="zh-CN" sz="2800"/>
              <a:t>  200</a:t>
            </a:r>
            <a:r>
              <a:rPr lang="zh-CN" altLang="en-US" sz="2800" dirty="0"/>
              <a:t>～</a:t>
            </a:r>
            <a:r>
              <a:rPr lang="en-US" altLang="zh-CN" sz="2800"/>
              <a:t>320 </a:t>
            </a:r>
            <a:r>
              <a:rPr lang="en-US" altLang="zh-CN" sz="2800" dirty="0" err="1"/>
              <a:t>g/l</a:t>
            </a:r>
            <a:r>
              <a:rPr lang="zh-CN" altLang="en-US" sz="2800" dirty="0"/>
              <a:t>，温度</a:t>
            </a:r>
            <a:r>
              <a:rPr lang="en-US" altLang="zh-CN" sz="2800" dirty="0"/>
              <a:t>≥</a:t>
            </a:r>
            <a:r>
              <a:rPr lang="en-US" altLang="zh-CN" sz="2800"/>
              <a:t>90℃</a:t>
            </a:r>
            <a:r>
              <a:rPr lang="zh-CN" altLang="en-US" sz="2800" dirty="0"/>
              <a:t>；</a:t>
            </a:r>
            <a:endParaRPr lang="zh-CN" altLang="en-US" sz="2800" dirty="0"/>
          </a:p>
          <a:p>
            <a:pPr>
              <a:buNone/>
            </a:pPr>
            <a:r>
              <a:rPr lang="en-US" altLang="zh-CN" sz="2800"/>
              <a:t>4.4  </a:t>
            </a:r>
            <a:r>
              <a:rPr lang="zh-CN" altLang="en-US" sz="2800" dirty="0"/>
              <a:t>洗后赤泥附碱：</a:t>
            </a:r>
            <a:r>
              <a:rPr lang="en-US" altLang="zh-CN" sz="2800"/>
              <a:t>Na2O</a:t>
            </a:r>
            <a:r>
              <a:rPr lang="zh-CN" altLang="en-US" sz="2800" dirty="0"/>
              <a:t>含量</a:t>
            </a:r>
            <a:r>
              <a:rPr lang="en-US" altLang="zh-CN" sz="2800" dirty="0"/>
              <a:t>≤</a:t>
            </a:r>
            <a:r>
              <a:rPr lang="en-US" altLang="zh-CN" sz="2800"/>
              <a:t>0.5%</a:t>
            </a:r>
            <a:r>
              <a:rPr lang="zh-CN" altLang="en-US" sz="2800" dirty="0"/>
              <a:t>（干基）；</a:t>
            </a:r>
            <a:endParaRPr lang="zh-CN" altLang="en-US" sz="2800" dirty="0"/>
          </a:p>
          <a:p>
            <a:pPr>
              <a:buNone/>
            </a:pPr>
            <a:r>
              <a:rPr lang="en-US" altLang="zh-CN" sz="2800"/>
              <a:t>4.5  </a:t>
            </a:r>
            <a:r>
              <a:rPr lang="zh-CN" altLang="en-US" sz="2800" dirty="0"/>
              <a:t>滤饼含水率</a:t>
            </a:r>
            <a:r>
              <a:rPr lang="en-US" altLang="zh-CN" sz="2800" dirty="0"/>
              <a:t>≤</a:t>
            </a:r>
            <a:r>
              <a:rPr lang="en-US" altLang="zh-CN" sz="2800"/>
              <a:t>40%</a:t>
            </a:r>
            <a:r>
              <a:rPr lang="zh-CN" altLang="en-US" sz="2800" dirty="0"/>
              <a:t>，外排赤泥含水率</a:t>
            </a:r>
            <a:r>
              <a:rPr lang="en-US" altLang="zh-CN" sz="2800" dirty="0"/>
              <a:t>≤</a:t>
            </a:r>
            <a:r>
              <a:rPr lang="en-US" altLang="zh-CN" sz="2800"/>
              <a:t>47%</a:t>
            </a:r>
            <a:r>
              <a:rPr lang="zh-CN" altLang="en-US" sz="2800" dirty="0"/>
              <a:t>。</a:t>
            </a:r>
            <a:endParaRPr lang="zh-CN" alt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79873"/>
          <p:cNvSpPr>
            <a:spLocks noGrp="1"/>
          </p:cNvSpPr>
          <p:nvPr>
            <p:ph type="title"/>
          </p:nvPr>
        </p:nvSpPr>
        <p:spPr>
          <a:xfrm>
            <a:off x="466725" y="260350"/>
            <a:ext cx="8077200" cy="836613"/>
          </a:xfrm>
          <a:ln/>
        </p:spPr>
        <p:txBody>
          <a:bodyPr anchor="ctr" anchorCtr="0"/>
          <a:p>
            <a:r>
              <a:rPr lang="zh-CN" altLang="en-US" dirty="0">
                <a:solidFill>
                  <a:srgbClr val="FF3300"/>
                </a:solidFill>
                <a:ea typeface="隶书" pitchFamily="49" charset="-122"/>
              </a:rPr>
              <a:t>六、分解作业工序</a:t>
            </a:r>
            <a:endParaRPr lang="zh-CN" altLang="en-US" dirty="0">
              <a:solidFill>
                <a:srgbClr val="FF3300"/>
              </a:solidFill>
              <a:ea typeface="隶书" pitchFamily="49" charset="-122"/>
            </a:endParaRPr>
          </a:p>
        </p:txBody>
      </p:sp>
      <p:sp>
        <p:nvSpPr>
          <p:cNvPr id="79875" name="文本占位符 79874"/>
          <p:cNvSpPr>
            <a:spLocks noGrp="1"/>
          </p:cNvSpPr>
          <p:nvPr>
            <p:ph type="body" idx="1"/>
          </p:nvPr>
        </p:nvSpPr>
        <p:spPr>
          <a:xfrm>
            <a:off x="323850" y="1628775"/>
            <a:ext cx="8208963" cy="3384550"/>
          </a:xfrm>
          <a:ln/>
        </p:spPr>
        <p:txBody>
          <a:bodyPr/>
          <a:p>
            <a:pPr>
              <a:buNone/>
            </a:pPr>
            <a:r>
              <a:rPr lang="en-US" altLang="zh-CN">
                <a:solidFill>
                  <a:srgbClr val="FF3300"/>
                </a:solidFill>
              </a:rPr>
              <a:t>1</a:t>
            </a:r>
            <a:r>
              <a:rPr lang="zh-CN" altLang="en-US" dirty="0">
                <a:solidFill>
                  <a:srgbClr val="FF3300"/>
                </a:solidFill>
              </a:rPr>
              <a:t>、主要任务</a:t>
            </a:r>
            <a:endParaRPr lang="zh-CN" altLang="en-US" dirty="0">
              <a:solidFill>
                <a:srgbClr val="FF3300"/>
              </a:solidFill>
            </a:endParaRPr>
          </a:p>
          <a:p>
            <a:r>
              <a:rPr lang="zh-CN" altLang="en-US" dirty="0"/>
              <a:t>    接受沉降过来的精液，对其进行降温，通过添加晶种并保证分解固含和分解时间，确保生产出的氢氧化铝料浆向平盘过虑工序输送，并向蒸发工序输送合格的分解母液。</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1" name="文本占位符 104450"/>
          <p:cNvSpPr>
            <a:spLocks noGrp="1"/>
          </p:cNvSpPr>
          <p:nvPr>
            <p:ph type="body" idx="1"/>
          </p:nvPr>
        </p:nvSpPr>
        <p:spPr>
          <a:xfrm>
            <a:off x="179388" y="692150"/>
            <a:ext cx="8856662" cy="6408738"/>
          </a:xfrm>
          <a:ln/>
        </p:spPr>
        <p:txBody>
          <a:bodyPr/>
          <a:p>
            <a:pPr>
              <a:lnSpc>
                <a:spcPct val="90000"/>
              </a:lnSpc>
              <a:buNone/>
            </a:pPr>
            <a:r>
              <a:rPr lang="en-US" altLang="zh-CN" sz="2800">
                <a:solidFill>
                  <a:srgbClr val="FF3300"/>
                </a:solidFill>
              </a:rPr>
              <a:t>2</a:t>
            </a:r>
            <a:r>
              <a:rPr lang="zh-CN" altLang="en-US" sz="2800" dirty="0">
                <a:solidFill>
                  <a:srgbClr val="FF3300"/>
                </a:solidFill>
              </a:rPr>
              <a:t>、流程示意图</a:t>
            </a:r>
            <a:r>
              <a:rPr lang="en-US" altLang="zh-CN" sz="2800">
                <a:solidFill>
                  <a:srgbClr val="FF3300"/>
                </a:solidFill>
              </a:rPr>
              <a:t>:</a:t>
            </a:r>
            <a:r>
              <a:rPr lang="en-US" altLang="zh-CN" sz="2800"/>
              <a:t>    </a:t>
            </a:r>
            <a:endParaRPr lang="en-US" altLang="zh-CN" sz="2400"/>
          </a:p>
        </p:txBody>
      </p:sp>
      <p:sp>
        <p:nvSpPr>
          <p:cNvPr id="104452" name="标题 104451"/>
          <p:cNvSpPr>
            <a:spLocks noGrp="1"/>
          </p:cNvSpPr>
          <p:nvPr>
            <p:ph type="title"/>
          </p:nvPr>
        </p:nvSpPr>
        <p:spPr>
          <a:xfrm>
            <a:off x="468313" y="0"/>
            <a:ext cx="8077200" cy="692150"/>
          </a:xfrm>
          <a:ln/>
        </p:spPr>
        <p:txBody>
          <a:bodyPr anchor="ctr" anchorCtr="0"/>
          <a:p>
            <a:r>
              <a:rPr lang="zh-CN" altLang="en-US" sz="4000" dirty="0">
                <a:solidFill>
                  <a:srgbClr val="FF3300"/>
                </a:solidFill>
                <a:ea typeface="隶书" pitchFamily="49" charset="-122"/>
              </a:rPr>
              <a:t>六、分解作业工序</a:t>
            </a:r>
            <a:endParaRPr lang="zh-CN" altLang="en-US" sz="4000" dirty="0">
              <a:solidFill>
                <a:srgbClr val="FF3300"/>
              </a:solidFill>
              <a:ea typeface="隶书" pitchFamily="49" charset="-122"/>
            </a:endParaRPr>
          </a:p>
        </p:txBody>
      </p:sp>
      <p:grpSp>
        <p:nvGrpSpPr>
          <p:cNvPr id="104453" name="组合 104452"/>
          <p:cNvGrpSpPr/>
          <p:nvPr/>
        </p:nvGrpSpPr>
        <p:grpSpPr>
          <a:xfrm>
            <a:off x="684213" y="1268413"/>
            <a:ext cx="7273925" cy="5184775"/>
            <a:chOff x="4127" y="2220"/>
            <a:chExt cx="5430" cy="7131"/>
          </a:xfrm>
        </p:grpSpPr>
        <p:sp>
          <p:nvSpPr>
            <p:cNvPr id="104454" name="矩形 104453"/>
            <p:cNvSpPr/>
            <p:nvPr/>
          </p:nvSpPr>
          <p:spPr>
            <a:xfrm>
              <a:off x="5616" y="2220"/>
              <a:ext cx="2892" cy="568"/>
            </a:xfrm>
            <a:prstGeom prst="rect">
              <a:avLst/>
            </a:prstGeom>
            <a:noFill/>
            <a:ln w="9525">
              <a:noFill/>
            </a:ln>
          </p:spPr>
          <p:txBody>
            <a:bodyPr lIns="0" tIns="0" rIns="0" bIns="0"/>
            <a:p>
              <a:pPr algn="ctr"/>
              <a:r>
                <a:rPr lang="zh-CN" altLang="en-US" b="1" u="sng" dirty="0">
                  <a:latin typeface="Tahoma" panose="020B0604030504040204" pitchFamily="34" charset="0"/>
                </a:rPr>
                <a:t>控制过滤来精液</a:t>
              </a:r>
              <a:endParaRPr lang="zh-CN" altLang="en-US" b="1" dirty="0">
                <a:latin typeface="Tahoma" panose="020B0604030504040204" pitchFamily="34" charset="0"/>
              </a:endParaRPr>
            </a:p>
          </p:txBody>
        </p:sp>
        <p:sp>
          <p:nvSpPr>
            <p:cNvPr id="104455" name="矩形 104454"/>
            <p:cNvSpPr/>
            <p:nvPr/>
          </p:nvSpPr>
          <p:spPr>
            <a:xfrm>
              <a:off x="6407" y="3340"/>
              <a:ext cx="1328" cy="66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精液降温 </a:t>
              </a:r>
              <a:endParaRPr lang="zh-CN" altLang="en-US" b="1" dirty="0">
                <a:latin typeface="Tahoma" panose="020B0604030504040204" pitchFamily="34" charset="0"/>
              </a:endParaRPr>
            </a:p>
          </p:txBody>
        </p:sp>
        <p:sp>
          <p:nvSpPr>
            <p:cNvPr id="104456" name="矩形 104455"/>
            <p:cNvSpPr/>
            <p:nvPr/>
          </p:nvSpPr>
          <p:spPr>
            <a:xfrm>
              <a:off x="5477" y="7524"/>
              <a:ext cx="859" cy="682"/>
            </a:xfrm>
            <a:prstGeom prst="rect">
              <a:avLst/>
            </a:prstGeom>
            <a:noFill/>
            <a:ln w="9525">
              <a:noFill/>
            </a:ln>
          </p:spPr>
          <p:txBody>
            <a:bodyPr lIns="0" tIns="0" rIns="0" bIns="0"/>
            <a:p>
              <a:pPr algn="ctr">
                <a:lnSpc>
                  <a:spcPct val="96000"/>
                </a:lnSpc>
              </a:pPr>
              <a:r>
                <a:rPr lang="zh-CN" altLang="en-US" b="1" dirty="0">
                  <a:latin typeface="宋体" panose="02010600030101010101" pitchFamily="2" charset="-122"/>
                </a:rPr>
                <a:t>去平盘过滤</a:t>
              </a:r>
              <a:endParaRPr lang="zh-CN" altLang="en-US" b="1" dirty="0">
                <a:latin typeface="Tahoma" panose="020B0604030504040204" pitchFamily="34" charset="0"/>
              </a:endParaRPr>
            </a:p>
          </p:txBody>
        </p:sp>
        <p:sp>
          <p:nvSpPr>
            <p:cNvPr id="104457" name="直接连接符 104456"/>
            <p:cNvSpPr/>
            <p:nvPr/>
          </p:nvSpPr>
          <p:spPr>
            <a:xfrm>
              <a:off x="7092" y="2785"/>
              <a:ext cx="0" cy="555"/>
            </a:xfrm>
            <a:prstGeom prst="line">
              <a:avLst/>
            </a:prstGeom>
            <a:ln w="28575" cap="flat" cmpd="sng">
              <a:solidFill>
                <a:srgbClr val="000000"/>
              </a:solidFill>
              <a:prstDash val="solid"/>
              <a:headEnd type="none" w="med" len="med"/>
              <a:tailEnd type="triangle" w="med" len="med"/>
            </a:ln>
          </p:spPr>
        </p:sp>
        <p:sp>
          <p:nvSpPr>
            <p:cNvPr id="104458" name="矩形 104457"/>
            <p:cNvSpPr/>
            <p:nvPr/>
          </p:nvSpPr>
          <p:spPr>
            <a:xfrm>
              <a:off x="6122" y="4600"/>
              <a:ext cx="1380" cy="66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宋体" panose="02010600030101010101" pitchFamily="2" charset="-122"/>
                </a:rPr>
                <a:t>种分槽</a:t>
              </a:r>
              <a:endParaRPr lang="zh-CN" altLang="en-US" b="1" dirty="0">
                <a:latin typeface="Tahoma" panose="020B0604030504040204" pitchFamily="34" charset="0"/>
              </a:endParaRPr>
            </a:p>
          </p:txBody>
        </p:sp>
        <p:sp>
          <p:nvSpPr>
            <p:cNvPr id="104459" name="直接连接符 104458"/>
            <p:cNvSpPr/>
            <p:nvPr/>
          </p:nvSpPr>
          <p:spPr>
            <a:xfrm>
              <a:off x="5927" y="6629"/>
              <a:ext cx="1" cy="895"/>
            </a:xfrm>
            <a:prstGeom prst="line">
              <a:avLst/>
            </a:prstGeom>
            <a:ln w="28575" cap="flat" cmpd="sng">
              <a:solidFill>
                <a:srgbClr val="000000"/>
              </a:solidFill>
              <a:prstDash val="solid"/>
              <a:headEnd type="none" w="med" len="med"/>
              <a:tailEnd type="triangle" w="med" len="med"/>
            </a:ln>
          </p:spPr>
        </p:sp>
        <p:sp>
          <p:nvSpPr>
            <p:cNvPr id="104460" name="矩形 104459"/>
            <p:cNvSpPr/>
            <p:nvPr/>
          </p:nvSpPr>
          <p:spPr>
            <a:xfrm>
              <a:off x="5737" y="5951"/>
              <a:ext cx="910" cy="66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宋体" panose="02010600030101010101" pitchFamily="2" charset="-122"/>
                </a:rPr>
                <a:t>分级</a:t>
              </a:r>
              <a:endParaRPr lang="zh-CN" altLang="en-US" b="1" dirty="0">
                <a:latin typeface="Tahoma" panose="020B0604030504040204" pitchFamily="34" charset="0"/>
              </a:endParaRPr>
            </a:p>
          </p:txBody>
        </p:sp>
        <p:sp>
          <p:nvSpPr>
            <p:cNvPr id="104461" name="直接连接符 104460"/>
            <p:cNvSpPr/>
            <p:nvPr/>
          </p:nvSpPr>
          <p:spPr>
            <a:xfrm>
              <a:off x="6335" y="5270"/>
              <a:ext cx="1" cy="681"/>
            </a:xfrm>
            <a:prstGeom prst="line">
              <a:avLst/>
            </a:prstGeom>
            <a:ln w="28575" cap="flat" cmpd="sng">
              <a:solidFill>
                <a:srgbClr val="000000"/>
              </a:solidFill>
              <a:prstDash val="solid"/>
              <a:headEnd type="none" w="med" len="med"/>
              <a:tailEnd type="triangle" w="med" len="med"/>
            </a:ln>
          </p:spPr>
        </p:sp>
        <p:sp>
          <p:nvSpPr>
            <p:cNvPr id="104462" name="矩形 104461"/>
            <p:cNvSpPr/>
            <p:nvPr/>
          </p:nvSpPr>
          <p:spPr>
            <a:xfrm>
              <a:off x="5387" y="6900"/>
              <a:ext cx="540" cy="453"/>
            </a:xfrm>
            <a:prstGeom prst="rect">
              <a:avLst/>
            </a:prstGeom>
            <a:noFill/>
            <a:ln w="9525">
              <a:noFill/>
            </a:ln>
          </p:spPr>
          <p:txBody>
            <a:bodyPr lIns="0" tIns="0" rIns="0" bIns="0"/>
            <a:p>
              <a:pPr algn="just"/>
              <a:r>
                <a:rPr lang="zh-CN" altLang="en-US" b="1" dirty="0">
                  <a:latin typeface="宋体" panose="02010600030101010101" pitchFamily="2" charset="-122"/>
                </a:rPr>
                <a:t>底流</a:t>
              </a:r>
              <a:endParaRPr lang="zh-CN" altLang="en-US" b="1" dirty="0">
                <a:latin typeface="Tahoma" panose="020B0604030504040204" pitchFamily="34" charset="0"/>
              </a:endParaRPr>
            </a:p>
          </p:txBody>
        </p:sp>
        <p:sp>
          <p:nvSpPr>
            <p:cNvPr id="104463" name="矩形 104462"/>
            <p:cNvSpPr/>
            <p:nvPr/>
          </p:nvSpPr>
          <p:spPr>
            <a:xfrm>
              <a:off x="5292" y="5211"/>
              <a:ext cx="275" cy="753"/>
            </a:xfrm>
            <a:prstGeom prst="rect">
              <a:avLst/>
            </a:prstGeom>
            <a:noFill/>
            <a:ln w="9525">
              <a:noFill/>
            </a:ln>
          </p:spPr>
          <p:txBody>
            <a:bodyPr lIns="0" tIns="0" rIns="0" bIns="0"/>
            <a:p>
              <a:pPr algn="just">
                <a:lnSpc>
                  <a:spcPct val="96000"/>
                </a:lnSpc>
              </a:pPr>
              <a:r>
                <a:rPr lang="zh-CN" altLang="en-US" b="1" dirty="0">
                  <a:latin typeface="宋体" panose="02010600030101010101" pitchFamily="2" charset="-122"/>
                </a:rPr>
                <a:t>溢流</a:t>
              </a:r>
              <a:endParaRPr lang="zh-CN" altLang="en-US" b="1" dirty="0">
                <a:latin typeface="Tahoma" panose="020B0604030504040204" pitchFamily="34" charset="0"/>
              </a:endParaRPr>
            </a:p>
          </p:txBody>
        </p:sp>
        <p:sp>
          <p:nvSpPr>
            <p:cNvPr id="104464" name="矩形 104463"/>
            <p:cNvSpPr/>
            <p:nvPr/>
          </p:nvSpPr>
          <p:spPr>
            <a:xfrm>
              <a:off x="6944" y="5964"/>
              <a:ext cx="1503" cy="666"/>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宋体" panose="02010600030101010101" pitchFamily="2" charset="-122"/>
                </a:rPr>
                <a:t>种子过滤</a:t>
              </a:r>
              <a:endParaRPr lang="zh-CN" altLang="en-US" b="1" dirty="0">
                <a:latin typeface="Tahoma" panose="020B0604030504040204" pitchFamily="34" charset="0"/>
              </a:endParaRPr>
            </a:p>
          </p:txBody>
        </p:sp>
        <p:sp>
          <p:nvSpPr>
            <p:cNvPr id="104465" name="直接连接符 104464"/>
            <p:cNvSpPr/>
            <p:nvPr/>
          </p:nvSpPr>
          <p:spPr>
            <a:xfrm>
              <a:off x="7367" y="5283"/>
              <a:ext cx="1" cy="681"/>
            </a:xfrm>
            <a:prstGeom prst="line">
              <a:avLst/>
            </a:prstGeom>
            <a:ln w="28575" cap="flat" cmpd="sng">
              <a:solidFill>
                <a:srgbClr val="000000"/>
              </a:solidFill>
              <a:prstDash val="solid"/>
              <a:headEnd type="none" w="med" len="med"/>
              <a:tailEnd type="triangle" w="med" len="med"/>
            </a:ln>
          </p:spPr>
        </p:sp>
        <p:sp>
          <p:nvSpPr>
            <p:cNvPr id="104466" name="矩形 104465"/>
            <p:cNvSpPr/>
            <p:nvPr/>
          </p:nvSpPr>
          <p:spPr>
            <a:xfrm>
              <a:off x="8087" y="5340"/>
              <a:ext cx="555" cy="312"/>
            </a:xfrm>
            <a:prstGeom prst="rect">
              <a:avLst/>
            </a:prstGeom>
            <a:noFill/>
            <a:ln w="9525">
              <a:noFill/>
            </a:ln>
          </p:spPr>
          <p:txBody>
            <a:bodyPr lIns="0" tIns="0" rIns="0" bIns="0"/>
            <a:p>
              <a:pPr algn="just">
                <a:lnSpc>
                  <a:spcPct val="96000"/>
                </a:lnSpc>
              </a:pPr>
              <a:r>
                <a:rPr lang="zh-CN" altLang="en-US" b="1" dirty="0">
                  <a:latin typeface="宋体" panose="02010600030101010101" pitchFamily="2" charset="-122"/>
                </a:rPr>
                <a:t>滤饼</a:t>
              </a:r>
              <a:endParaRPr lang="zh-CN" altLang="en-US" b="1" dirty="0">
                <a:latin typeface="Tahoma" panose="020B0604030504040204" pitchFamily="34" charset="0"/>
              </a:endParaRPr>
            </a:p>
          </p:txBody>
        </p:sp>
        <p:sp>
          <p:nvSpPr>
            <p:cNvPr id="104467" name="矩形 104466"/>
            <p:cNvSpPr/>
            <p:nvPr/>
          </p:nvSpPr>
          <p:spPr>
            <a:xfrm>
              <a:off x="7727" y="6758"/>
              <a:ext cx="515" cy="298"/>
            </a:xfrm>
            <a:prstGeom prst="rect">
              <a:avLst/>
            </a:prstGeom>
            <a:noFill/>
            <a:ln w="9525">
              <a:noFill/>
            </a:ln>
          </p:spPr>
          <p:txBody>
            <a:bodyPr lIns="0" tIns="0" rIns="0" bIns="0"/>
            <a:p>
              <a:pPr algn="just">
                <a:lnSpc>
                  <a:spcPct val="96000"/>
                </a:lnSpc>
              </a:pPr>
              <a:r>
                <a:rPr lang="zh-CN" altLang="en-US" b="1" dirty="0">
                  <a:latin typeface="宋体" panose="02010600030101010101" pitchFamily="2" charset="-122"/>
                </a:rPr>
                <a:t>滤液</a:t>
              </a:r>
              <a:endParaRPr lang="zh-CN" altLang="en-US" b="1" dirty="0">
                <a:latin typeface="Tahoma" panose="020B0604030504040204" pitchFamily="34" charset="0"/>
              </a:endParaRPr>
            </a:p>
          </p:txBody>
        </p:sp>
        <p:sp>
          <p:nvSpPr>
            <p:cNvPr id="104468" name="矩形 104467"/>
            <p:cNvSpPr/>
            <p:nvPr/>
          </p:nvSpPr>
          <p:spPr>
            <a:xfrm>
              <a:off x="6647" y="7323"/>
              <a:ext cx="1620" cy="66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宋体" panose="02010600030101010101" pitchFamily="2" charset="-122"/>
                </a:rPr>
                <a:t>锥形母液槽</a:t>
              </a:r>
              <a:endParaRPr lang="zh-CN" altLang="en-US" b="1" dirty="0">
                <a:latin typeface="Tahoma" panose="020B0604030504040204" pitchFamily="34" charset="0"/>
              </a:endParaRPr>
            </a:p>
          </p:txBody>
        </p:sp>
        <p:sp>
          <p:nvSpPr>
            <p:cNvPr id="104469" name="矩形 104468"/>
            <p:cNvSpPr/>
            <p:nvPr/>
          </p:nvSpPr>
          <p:spPr>
            <a:xfrm>
              <a:off x="6878" y="8683"/>
              <a:ext cx="1689" cy="66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宋体" panose="02010600030101010101" pitchFamily="2" charset="-122"/>
                </a:rPr>
                <a:t>平底母液槽</a:t>
              </a:r>
              <a:endParaRPr lang="zh-CN" altLang="en-US" b="1" dirty="0">
                <a:latin typeface="Tahoma" panose="020B0604030504040204" pitchFamily="34" charset="0"/>
              </a:endParaRPr>
            </a:p>
          </p:txBody>
        </p:sp>
        <p:sp>
          <p:nvSpPr>
            <p:cNvPr id="104470" name="直接连接符 104469"/>
            <p:cNvSpPr/>
            <p:nvPr/>
          </p:nvSpPr>
          <p:spPr>
            <a:xfrm>
              <a:off x="7092" y="4033"/>
              <a:ext cx="0" cy="555"/>
            </a:xfrm>
            <a:prstGeom prst="line">
              <a:avLst/>
            </a:prstGeom>
            <a:ln w="28575" cap="flat" cmpd="sng">
              <a:solidFill>
                <a:srgbClr val="000000"/>
              </a:solidFill>
              <a:prstDash val="solid"/>
              <a:headEnd type="none" w="med" len="med"/>
              <a:tailEnd type="triangle" w="med" len="med"/>
            </a:ln>
          </p:spPr>
        </p:sp>
        <p:sp>
          <p:nvSpPr>
            <p:cNvPr id="104471" name="直接连接符 104470"/>
            <p:cNvSpPr/>
            <p:nvPr/>
          </p:nvSpPr>
          <p:spPr>
            <a:xfrm>
              <a:off x="7697" y="6643"/>
              <a:ext cx="1" cy="680"/>
            </a:xfrm>
            <a:prstGeom prst="line">
              <a:avLst/>
            </a:prstGeom>
            <a:ln w="28575" cap="flat" cmpd="sng">
              <a:solidFill>
                <a:srgbClr val="000000"/>
              </a:solidFill>
              <a:prstDash val="solid"/>
              <a:headEnd type="none" w="med" len="med"/>
              <a:tailEnd type="triangle" w="med" len="med"/>
            </a:ln>
          </p:spPr>
        </p:sp>
        <p:sp>
          <p:nvSpPr>
            <p:cNvPr id="104472" name="直接连接符 104471"/>
            <p:cNvSpPr/>
            <p:nvPr/>
          </p:nvSpPr>
          <p:spPr>
            <a:xfrm>
              <a:off x="7727" y="8003"/>
              <a:ext cx="1" cy="680"/>
            </a:xfrm>
            <a:prstGeom prst="line">
              <a:avLst/>
            </a:prstGeom>
            <a:ln w="28575" cap="flat" cmpd="sng">
              <a:solidFill>
                <a:srgbClr val="000000"/>
              </a:solidFill>
              <a:prstDash val="solid"/>
              <a:headEnd type="none" w="med" len="med"/>
              <a:tailEnd type="triangle" w="med" len="med"/>
            </a:ln>
          </p:spPr>
        </p:sp>
        <p:sp>
          <p:nvSpPr>
            <p:cNvPr id="104473" name="矩形 104472"/>
            <p:cNvSpPr/>
            <p:nvPr/>
          </p:nvSpPr>
          <p:spPr>
            <a:xfrm>
              <a:off x="4127" y="3312"/>
              <a:ext cx="1740" cy="565"/>
            </a:xfrm>
            <a:prstGeom prst="rect">
              <a:avLst/>
            </a:prstGeom>
            <a:noFill/>
            <a:ln w="9525">
              <a:noFill/>
            </a:ln>
          </p:spPr>
          <p:txBody>
            <a:bodyPr lIns="0" tIns="0" rIns="0" bIns="0"/>
            <a:p>
              <a:pPr algn="ctr"/>
              <a:r>
                <a:rPr lang="zh-CN" altLang="en-US" b="1" dirty="0">
                  <a:latin typeface="宋体" panose="02010600030101010101" pitchFamily="2" charset="-122"/>
                </a:rPr>
                <a:t>去母液蒸发</a:t>
              </a:r>
              <a:endParaRPr lang="zh-CN" altLang="en-US" b="1" dirty="0">
                <a:latin typeface="Tahoma" panose="020B0604030504040204" pitchFamily="34" charset="0"/>
              </a:endParaRPr>
            </a:p>
          </p:txBody>
        </p:sp>
        <p:sp>
          <p:nvSpPr>
            <p:cNvPr id="104474" name="任意多边形 104473"/>
            <p:cNvSpPr/>
            <p:nvPr/>
          </p:nvSpPr>
          <p:spPr>
            <a:xfrm>
              <a:off x="7757" y="3693"/>
              <a:ext cx="1800" cy="5330"/>
            </a:xfrm>
            <a:custGeom>
              <a:avLst/>
              <a:gdLst/>
              <a:ahLst/>
              <a:cxnLst/>
              <a:pathLst>
                <a:path w="1043" h="2177">
                  <a:moveTo>
                    <a:pt x="453" y="2177"/>
                  </a:moveTo>
                  <a:lnTo>
                    <a:pt x="1043" y="2177"/>
                  </a:lnTo>
                  <a:lnTo>
                    <a:pt x="1043" y="0"/>
                  </a:lnTo>
                  <a:lnTo>
                    <a:pt x="0"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4475" name="直接连接符 104474"/>
            <p:cNvSpPr/>
            <p:nvPr/>
          </p:nvSpPr>
          <p:spPr>
            <a:xfrm flipH="1">
              <a:off x="5927" y="3674"/>
              <a:ext cx="435" cy="1"/>
            </a:xfrm>
            <a:prstGeom prst="line">
              <a:avLst/>
            </a:prstGeom>
            <a:ln w="28575" cap="flat" cmpd="sng">
              <a:solidFill>
                <a:srgbClr val="000000"/>
              </a:solidFill>
              <a:prstDash val="solid"/>
              <a:headEnd type="none" w="med" len="med"/>
              <a:tailEnd type="triangle" w="med" len="med"/>
            </a:ln>
          </p:spPr>
        </p:sp>
        <p:sp>
          <p:nvSpPr>
            <p:cNvPr id="104476" name="任意多边形 104475"/>
            <p:cNvSpPr/>
            <p:nvPr/>
          </p:nvSpPr>
          <p:spPr>
            <a:xfrm>
              <a:off x="7547" y="5055"/>
              <a:ext cx="452" cy="905"/>
            </a:xfrm>
            <a:custGeom>
              <a:avLst/>
              <a:gdLst/>
              <a:ahLst/>
              <a:cxnLst/>
              <a:pathLst>
                <a:path w="181" h="408">
                  <a:moveTo>
                    <a:pt x="181" y="408"/>
                  </a:moveTo>
                  <a:lnTo>
                    <a:pt x="181" y="0"/>
                  </a:lnTo>
                  <a:lnTo>
                    <a:pt x="0"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4477" name="任意多边形 104476"/>
            <p:cNvSpPr/>
            <p:nvPr/>
          </p:nvSpPr>
          <p:spPr>
            <a:xfrm>
              <a:off x="7547" y="4828"/>
              <a:ext cx="1440" cy="2835"/>
            </a:xfrm>
            <a:custGeom>
              <a:avLst/>
              <a:gdLst/>
              <a:ahLst/>
              <a:cxnLst/>
              <a:pathLst>
                <a:path w="681" h="1180">
                  <a:moveTo>
                    <a:pt x="363" y="1180"/>
                  </a:moveTo>
                  <a:lnTo>
                    <a:pt x="681" y="1180"/>
                  </a:lnTo>
                  <a:lnTo>
                    <a:pt x="681" y="0"/>
                  </a:lnTo>
                  <a:lnTo>
                    <a:pt x="0"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4478" name="矩形 104477"/>
            <p:cNvSpPr/>
            <p:nvPr/>
          </p:nvSpPr>
          <p:spPr>
            <a:xfrm>
              <a:off x="8627" y="6075"/>
              <a:ext cx="360" cy="669"/>
            </a:xfrm>
            <a:prstGeom prst="rect">
              <a:avLst/>
            </a:prstGeom>
            <a:noFill/>
            <a:ln w="9525">
              <a:noFill/>
            </a:ln>
          </p:spPr>
          <p:txBody>
            <a:bodyPr lIns="0" tIns="0" rIns="0" bIns="0"/>
            <a:p>
              <a:pPr algn="just">
                <a:lnSpc>
                  <a:spcPct val="96000"/>
                </a:lnSpc>
              </a:pPr>
              <a:r>
                <a:rPr lang="zh-CN" altLang="en-US" b="1" dirty="0">
                  <a:latin typeface="宋体" panose="02010600030101010101" pitchFamily="2" charset="-122"/>
                </a:rPr>
                <a:t>底流</a:t>
              </a:r>
              <a:endParaRPr lang="zh-CN" altLang="en-US" b="1" dirty="0">
                <a:latin typeface="Tahoma" panose="020B0604030504040204" pitchFamily="34" charset="0"/>
              </a:endParaRPr>
            </a:p>
          </p:txBody>
        </p:sp>
        <p:sp>
          <p:nvSpPr>
            <p:cNvPr id="104479" name="任意多边形 104478"/>
            <p:cNvSpPr/>
            <p:nvPr/>
          </p:nvSpPr>
          <p:spPr>
            <a:xfrm>
              <a:off x="5139" y="4943"/>
              <a:ext cx="908" cy="1360"/>
            </a:xfrm>
            <a:custGeom>
              <a:avLst/>
              <a:gdLst/>
              <a:ahLst/>
              <a:cxnLst/>
              <a:pathLst>
                <a:path w="363" h="544">
                  <a:moveTo>
                    <a:pt x="227" y="544"/>
                  </a:moveTo>
                  <a:lnTo>
                    <a:pt x="0" y="544"/>
                  </a:lnTo>
                  <a:lnTo>
                    <a:pt x="0" y="0"/>
                  </a:lnTo>
                  <a:lnTo>
                    <a:pt x="363" y="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04480" name="矩形 104479"/>
            <p:cNvSpPr/>
            <p:nvPr/>
          </p:nvSpPr>
          <p:spPr>
            <a:xfrm>
              <a:off x="7727" y="8120"/>
              <a:ext cx="515" cy="340"/>
            </a:xfrm>
            <a:prstGeom prst="rect">
              <a:avLst/>
            </a:prstGeom>
            <a:noFill/>
            <a:ln w="9525">
              <a:noFill/>
            </a:ln>
          </p:spPr>
          <p:txBody>
            <a:bodyPr lIns="0" tIns="0" rIns="0" bIns="0"/>
            <a:p>
              <a:pPr algn="just">
                <a:lnSpc>
                  <a:spcPct val="96000"/>
                </a:lnSpc>
              </a:pPr>
              <a:r>
                <a:rPr lang="zh-CN" altLang="en-US" b="1" dirty="0">
                  <a:latin typeface="宋体" panose="02010600030101010101" pitchFamily="2" charset="-122"/>
                </a:rPr>
                <a:t>溢流</a:t>
              </a:r>
              <a:endParaRPr lang="zh-CN" altLang="en-US" b="1" dirty="0">
                <a:latin typeface="Tahoma" panose="020B060403050404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82945"/>
          <p:cNvSpPr>
            <a:spLocks noGrp="1"/>
          </p:cNvSpPr>
          <p:nvPr>
            <p:ph type="title"/>
          </p:nvPr>
        </p:nvSpPr>
        <p:spPr>
          <a:xfrm>
            <a:off x="323850" y="-242887"/>
            <a:ext cx="8077200" cy="935037"/>
          </a:xfrm>
          <a:ln/>
        </p:spPr>
        <p:txBody>
          <a:bodyPr anchor="ctr" anchorCtr="0"/>
          <a:p>
            <a:r>
              <a:rPr lang="zh-CN" altLang="en-US" dirty="0">
                <a:solidFill>
                  <a:srgbClr val="FF3300"/>
                </a:solidFill>
                <a:ea typeface="隶书" pitchFamily="49" charset="-122"/>
              </a:rPr>
              <a:t>六、分解作业工序</a:t>
            </a:r>
            <a:endParaRPr lang="zh-CN" altLang="en-US" dirty="0">
              <a:solidFill>
                <a:srgbClr val="FF3300"/>
              </a:solidFill>
              <a:ea typeface="隶书" pitchFamily="49" charset="-122"/>
            </a:endParaRPr>
          </a:p>
        </p:txBody>
      </p:sp>
      <p:sp>
        <p:nvSpPr>
          <p:cNvPr id="82947" name="文本占位符 82946"/>
          <p:cNvSpPr>
            <a:spLocks noGrp="1"/>
          </p:cNvSpPr>
          <p:nvPr>
            <p:ph type="body" idx="1"/>
          </p:nvPr>
        </p:nvSpPr>
        <p:spPr>
          <a:xfrm>
            <a:off x="179388" y="692150"/>
            <a:ext cx="8785225" cy="5761038"/>
          </a:xfrm>
          <a:ln/>
        </p:spPr>
        <p:txBody>
          <a:bodyPr/>
          <a:p>
            <a:pPr>
              <a:lnSpc>
                <a:spcPct val="90000"/>
              </a:lnSpc>
              <a:buNone/>
            </a:pPr>
            <a:r>
              <a:rPr lang="en-US" altLang="zh-CN" sz="2400">
                <a:solidFill>
                  <a:srgbClr val="FF3300"/>
                </a:solidFill>
              </a:rPr>
              <a:t>3</a:t>
            </a:r>
            <a:r>
              <a:rPr lang="zh-CN" altLang="en-US" sz="2400" dirty="0">
                <a:solidFill>
                  <a:srgbClr val="FF3300"/>
                </a:solidFill>
              </a:rPr>
              <a:t>、工艺条件与技术指标</a:t>
            </a:r>
            <a:endParaRPr lang="zh-CN" altLang="en-US" sz="2400" dirty="0">
              <a:solidFill>
                <a:srgbClr val="FF3300"/>
              </a:solidFill>
            </a:endParaRPr>
          </a:p>
          <a:p>
            <a:pPr>
              <a:lnSpc>
                <a:spcPct val="90000"/>
              </a:lnSpc>
              <a:buNone/>
            </a:pPr>
            <a:r>
              <a:rPr lang="en-US" altLang="zh-CN" sz="2400"/>
              <a:t>3.1  </a:t>
            </a:r>
            <a:r>
              <a:rPr lang="zh-CN" altLang="en-US" sz="2400" dirty="0"/>
              <a:t>精液</a:t>
            </a:r>
            <a:r>
              <a:rPr lang="en-US" altLang="zh-CN" sz="2400"/>
              <a:t>: </a:t>
            </a:r>
            <a:r>
              <a:rPr lang="zh-CN" altLang="en-US" sz="2400" dirty="0"/>
              <a:t>温度</a:t>
            </a:r>
            <a:r>
              <a:rPr lang="en-US" altLang="zh-CN" sz="2400" dirty="0"/>
              <a:t>≥</a:t>
            </a:r>
            <a:r>
              <a:rPr lang="en-US" altLang="zh-CN" sz="2400"/>
              <a:t>100℃</a:t>
            </a:r>
            <a:r>
              <a:rPr lang="zh-CN" altLang="en-US" sz="2400" dirty="0"/>
              <a:t>。</a:t>
            </a:r>
            <a:endParaRPr lang="zh-CN" altLang="en-US" sz="2400" dirty="0"/>
          </a:p>
          <a:p>
            <a:pPr>
              <a:lnSpc>
                <a:spcPct val="90000"/>
              </a:lnSpc>
              <a:buNone/>
            </a:pPr>
            <a:r>
              <a:rPr lang="en-US" altLang="zh-CN" sz="2400"/>
              <a:t>3.2   </a:t>
            </a:r>
            <a:r>
              <a:rPr lang="zh-CN" altLang="en-US" sz="2400" dirty="0"/>
              <a:t>分解温度：首槽</a:t>
            </a:r>
            <a:r>
              <a:rPr lang="en-US" altLang="zh-CN" sz="2400"/>
              <a:t>59±4℃</a:t>
            </a:r>
            <a:r>
              <a:rPr lang="zh-CN" altLang="en-US" sz="2400" dirty="0"/>
              <a:t>，末槽</a:t>
            </a:r>
            <a:r>
              <a:rPr lang="en-US" altLang="zh-CN" sz="2400"/>
              <a:t>48</a:t>
            </a:r>
            <a:r>
              <a:rPr lang="zh-CN" altLang="en-US" sz="2400" dirty="0"/>
              <a:t>～</a:t>
            </a:r>
            <a:r>
              <a:rPr lang="en-US" altLang="zh-CN" sz="2400"/>
              <a:t>58℃</a:t>
            </a:r>
            <a:r>
              <a:rPr lang="zh-CN" altLang="en-US" sz="2400" dirty="0"/>
              <a:t>。</a:t>
            </a:r>
            <a:endParaRPr lang="zh-CN" altLang="en-US" sz="2400" dirty="0"/>
          </a:p>
          <a:p>
            <a:pPr>
              <a:lnSpc>
                <a:spcPct val="90000"/>
              </a:lnSpc>
              <a:buNone/>
            </a:pPr>
            <a:r>
              <a:rPr lang="en-US" altLang="zh-CN" sz="2400"/>
              <a:t>3.3   </a:t>
            </a:r>
            <a:r>
              <a:rPr lang="zh-CN" altLang="en-US" sz="2400" dirty="0"/>
              <a:t>分解固含：</a:t>
            </a:r>
            <a:r>
              <a:rPr lang="en-US" altLang="zh-CN" sz="2400"/>
              <a:t>750</a:t>
            </a:r>
            <a:r>
              <a:rPr lang="zh-CN" altLang="en-US" sz="2400" dirty="0"/>
              <a:t>～</a:t>
            </a:r>
            <a:r>
              <a:rPr lang="en-US" altLang="zh-CN" sz="2400"/>
              <a:t>950g/l</a:t>
            </a:r>
            <a:r>
              <a:rPr lang="zh-CN" altLang="en-US" sz="2400" dirty="0"/>
              <a:t>。</a:t>
            </a:r>
            <a:endParaRPr lang="zh-CN" altLang="en-US" sz="2400" dirty="0"/>
          </a:p>
          <a:p>
            <a:pPr>
              <a:lnSpc>
                <a:spcPct val="90000"/>
              </a:lnSpc>
              <a:buNone/>
            </a:pPr>
            <a:r>
              <a:rPr lang="en-US" altLang="zh-CN" sz="2400"/>
              <a:t>3.4   </a:t>
            </a:r>
            <a:r>
              <a:rPr lang="zh-CN" altLang="en-US" sz="2400" dirty="0"/>
              <a:t>种子质量：粒度－</a:t>
            </a:r>
            <a:r>
              <a:rPr lang="en-US" altLang="zh-CN" sz="2400"/>
              <a:t>44μ 5</a:t>
            </a:r>
            <a:r>
              <a:rPr lang="zh-CN" altLang="en-US" sz="2400" dirty="0"/>
              <a:t>～</a:t>
            </a:r>
            <a:r>
              <a:rPr lang="en-US" altLang="zh-CN" sz="2400"/>
              <a:t>18%</a:t>
            </a:r>
            <a:r>
              <a:rPr lang="zh-CN" altLang="en-US" sz="2400" dirty="0"/>
              <a:t>、最大</a:t>
            </a:r>
            <a:r>
              <a:rPr lang="en-US" altLang="zh-CN" sz="2400"/>
              <a:t>25%</a:t>
            </a:r>
            <a:r>
              <a:rPr lang="zh-CN" altLang="en-US" sz="2400" dirty="0"/>
              <a:t>。</a:t>
            </a:r>
            <a:endParaRPr lang="zh-CN" altLang="en-US" sz="2400" dirty="0"/>
          </a:p>
          <a:p>
            <a:pPr>
              <a:lnSpc>
                <a:spcPct val="90000"/>
              </a:lnSpc>
              <a:buNone/>
            </a:pPr>
            <a:r>
              <a:rPr lang="en-US" altLang="zh-CN" sz="2400"/>
              <a:t>3.5   </a:t>
            </a:r>
            <a:r>
              <a:rPr lang="zh-CN" altLang="en-US" sz="2400" dirty="0"/>
              <a:t>精液产出率：</a:t>
            </a:r>
            <a:r>
              <a:rPr lang="en-US" altLang="zh-CN" sz="2400" dirty="0"/>
              <a:t>≥</a:t>
            </a:r>
            <a:r>
              <a:rPr lang="en-US" altLang="zh-CN" sz="2400"/>
              <a:t>80Kg/m</a:t>
            </a:r>
            <a:r>
              <a:rPr lang="en-US" altLang="zh-CN" sz="2400" baseline="30000"/>
              <a:t>3</a:t>
            </a:r>
            <a:r>
              <a:rPr lang="zh-CN" altLang="en-US" sz="2400" dirty="0"/>
              <a:t>。</a:t>
            </a:r>
            <a:endParaRPr lang="zh-CN" altLang="en-US" sz="2400" dirty="0"/>
          </a:p>
          <a:p>
            <a:pPr>
              <a:lnSpc>
                <a:spcPct val="90000"/>
              </a:lnSpc>
              <a:buNone/>
            </a:pPr>
            <a:r>
              <a:rPr lang="en-US" altLang="zh-CN" sz="2400"/>
              <a:t>3.6   </a:t>
            </a:r>
            <a:r>
              <a:rPr lang="zh-CN" altLang="en-US" sz="2400" dirty="0"/>
              <a:t>分级底流粒度－</a:t>
            </a:r>
            <a:r>
              <a:rPr lang="en-US" altLang="zh-CN" sz="2400"/>
              <a:t>44μ≤9%</a:t>
            </a:r>
            <a:r>
              <a:rPr lang="zh-CN" altLang="en-US" sz="2400" dirty="0"/>
              <a:t>。</a:t>
            </a:r>
            <a:endParaRPr lang="zh-CN" altLang="en-US" sz="2400" dirty="0"/>
          </a:p>
          <a:p>
            <a:pPr>
              <a:lnSpc>
                <a:spcPct val="90000"/>
              </a:lnSpc>
              <a:buNone/>
            </a:pPr>
            <a:r>
              <a:rPr lang="en-US" altLang="zh-CN" sz="2400"/>
              <a:t>3.7   </a:t>
            </a:r>
            <a:r>
              <a:rPr lang="zh-CN" altLang="en-US" sz="2400" dirty="0"/>
              <a:t>立盘滤饼含液率</a:t>
            </a:r>
            <a:r>
              <a:rPr lang="en-US" altLang="zh-CN" sz="2400" dirty="0"/>
              <a:t>≤</a:t>
            </a:r>
            <a:r>
              <a:rPr lang="en-US" altLang="zh-CN" sz="2400"/>
              <a:t>24%</a:t>
            </a:r>
            <a:r>
              <a:rPr lang="zh-CN" altLang="en-US" sz="2400" dirty="0"/>
              <a:t>。</a:t>
            </a:r>
            <a:endParaRPr lang="zh-CN" altLang="en-US" sz="2400" dirty="0"/>
          </a:p>
          <a:p>
            <a:pPr>
              <a:lnSpc>
                <a:spcPct val="90000"/>
              </a:lnSpc>
              <a:buNone/>
            </a:pPr>
            <a:r>
              <a:rPr lang="en-US" altLang="zh-CN" sz="2400"/>
              <a:t>3.8   </a:t>
            </a:r>
            <a:r>
              <a:rPr lang="zh-CN" altLang="en-US" sz="2400" dirty="0"/>
              <a:t>分解母液浮游物</a:t>
            </a:r>
            <a:r>
              <a:rPr lang="en-US" altLang="zh-CN" sz="2400" dirty="0"/>
              <a:t>≤</a:t>
            </a:r>
            <a:r>
              <a:rPr lang="en-US" altLang="zh-CN" sz="2400"/>
              <a:t>2g/l</a:t>
            </a:r>
            <a:r>
              <a:rPr lang="zh-CN" altLang="en-US" sz="2400" dirty="0"/>
              <a:t>。</a:t>
            </a:r>
            <a:endParaRPr lang="zh-CN" altLang="en-US" sz="2400" dirty="0"/>
          </a:p>
          <a:p>
            <a:pPr>
              <a:lnSpc>
                <a:spcPct val="90000"/>
              </a:lnSpc>
              <a:buNone/>
            </a:pPr>
            <a:r>
              <a:rPr lang="en-US" altLang="zh-CN" sz="2400">
                <a:solidFill>
                  <a:srgbClr val="FF3300"/>
                </a:solidFill>
              </a:rPr>
              <a:t>4</a:t>
            </a:r>
            <a:r>
              <a:rPr lang="zh-CN" altLang="en-US" sz="2400" dirty="0">
                <a:solidFill>
                  <a:srgbClr val="FF3300"/>
                </a:solidFill>
              </a:rPr>
              <a:t>、主要设备</a:t>
            </a:r>
            <a:endParaRPr lang="zh-CN" altLang="en-US" sz="2400" dirty="0">
              <a:solidFill>
                <a:srgbClr val="FF3300"/>
              </a:solidFill>
            </a:endParaRPr>
          </a:p>
          <a:p>
            <a:pPr>
              <a:lnSpc>
                <a:spcPct val="90000"/>
              </a:lnSpc>
            </a:pPr>
            <a:r>
              <a:rPr lang="zh-CN" altLang="en-US" sz="2000" dirty="0"/>
              <a:t>精液板式热交换器：</a:t>
            </a:r>
            <a:r>
              <a:rPr lang="en-US" altLang="zh-CN" sz="2000"/>
              <a:t>4</a:t>
            </a:r>
            <a:r>
              <a:rPr lang="zh-CN" altLang="en-US" sz="2000" dirty="0"/>
              <a:t>组（</a:t>
            </a:r>
            <a:r>
              <a:rPr lang="en-US" altLang="zh-CN" sz="2000"/>
              <a:t>1</a:t>
            </a:r>
            <a:r>
              <a:rPr lang="zh-CN" altLang="en-US" sz="2000" dirty="0"/>
              <a:t>、</a:t>
            </a:r>
            <a:r>
              <a:rPr lang="en-US" altLang="zh-CN" sz="2000"/>
              <a:t>2</a:t>
            </a:r>
            <a:r>
              <a:rPr lang="zh-CN" altLang="en-US" sz="2000" dirty="0"/>
              <a:t>系列）、</a:t>
            </a:r>
            <a:r>
              <a:rPr lang="en-US" altLang="zh-CN" sz="2000"/>
              <a:t>3</a:t>
            </a:r>
            <a:r>
              <a:rPr lang="zh-CN" altLang="en-US" sz="2000" dirty="0"/>
              <a:t>组（</a:t>
            </a:r>
            <a:r>
              <a:rPr lang="en-US" altLang="zh-CN" sz="2000"/>
              <a:t>3</a:t>
            </a:r>
            <a:r>
              <a:rPr lang="zh-CN" altLang="en-US" sz="2000" dirty="0"/>
              <a:t>、</a:t>
            </a:r>
            <a:r>
              <a:rPr lang="en-US" altLang="zh-CN" sz="2000"/>
              <a:t>4</a:t>
            </a:r>
            <a:r>
              <a:rPr lang="zh-CN" altLang="en-US" sz="2000" dirty="0"/>
              <a:t>系列）</a:t>
            </a:r>
            <a:endParaRPr lang="zh-CN" altLang="en-US" sz="2000" dirty="0"/>
          </a:p>
          <a:p>
            <a:pPr>
              <a:lnSpc>
                <a:spcPct val="90000"/>
              </a:lnSpc>
            </a:pPr>
            <a:r>
              <a:rPr lang="zh-CN" altLang="en-US" sz="2000" dirty="0"/>
              <a:t>带搅拌的平底分解槽：</a:t>
            </a:r>
            <a:r>
              <a:rPr lang="en-US" altLang="zh-CN" sz="2000"/>
              <a:t>28</a:t>
            </a:r>
            <a:r>
              <a:rPr lang="zh-CN" altLang="en-US" sz="2000" dirty="0"/>
              <a:t>台（</a:t>
            </a:r>
            <a:r>
              <a:rPr lang="en-US" altLang="zh-CN" sz="2000"/>
              <a:t>1</a:t>
            </a:r>
            <a:r>
              <a:rPr lang="zh-CN" altLang="en-US" sz="2000" dirty="0"/>
              <a:t>、</a:t>
            </a:r>
            <a:r>
              <a:rPr lang="en-US" altLang="zh-CN" sz="2000"/>
              <a:t>2</a:t>
            </a:r>
            <a:r>
              <a:rPr lang="zh-CN" altLang="en-US" sz="2000" dirty="0"/>
              <a:t>系列）、</a:t>
            </a:r>
            <a:r>
              <a:rPr lang="en-US" altLang="zh-CN" sz="2000"/>
              <a:t>29</a:t>
            </a:r>
            <a:r>
              <a:rPr lang="zh-CN" altLang="en-US" sz="2000" dirty="0"/>
              <a:t>台（</a:t>
            </a:r>
            <a:r>
              <a:rPr lang="en-US" altLang="zh-CN" sz="2000"/>
              <a:t>3</a:t>
            </a:r>
            <a:r>
              <a:rPr lang="zh-CN" altLang="en-US" sz="2000" dirty="0"/>
              <a:t>、</a:t>
            </a:r>
            <a:r>
              <a:rPr lang="en-US" altLang="zh-CN" sz="2000"/>
              <a:t>4</a:t>
            </a:r>
            <a:r>
              <a:rPr lang="zh-CN" altLang="en-US" sz="2000" dirty="0"/>
              <a:t>系列）</a:t>
            </a:r>
            <a:endParaRPr lang="zh-CN" altLang="en-US" sz="2400" dirty="0"/>
          </a:p>
          <a:p>
            <a:pPr>
              <a:lnSpc>
                <a:spcPct val="90000"/>
              </a:lnSpc>
            </a:pPr>
            <a:r>
              <a:rPr lang="en-US" altLang="zh-CN" sz="2000"/>
              <a:t>114m</a:t>
            </a:r>
            <a:r>
              <a:rPr lang="en-US" altLang="zh-CN" sz="2000" baseline="30000"/>
              <a:t>2</a:t>
            </a:r>
            <a:r>
              <a:rPr lang="zh-CN" altLang="en-US" sz="2000" dirty="0"/>
              <a:t>的立盘过滤机：</a:t>
            </a:r>
            <a:r>
              <a:rPr lang="en-US" altLang="zh-CN" sz="2000"/>
              <a:t>4</a:t>
            </a:r>
            <a:r>
              <a:rPr lang="zh-CN" altLang="en-US" sz="2000" dirty="0"/>
              <a:t>台</a:t>
            </a:r>
            <a:r>
              <a:rPr lang="en-US" altLang="zh-CN" sz="2000"/>
              <a:t>/</a:t>
            </a:r>
            <a:r>
              <a:rPr lang="zh-CN" altLang="en-US" sz="2000" dirty="0"/>
              <a:t>系列（</a:t>
            </a:r>
            <a:r>
              <a:rPr lang="en-US" altLang="zh-CN" sz="2000"/>
              <a:t>1</a:t>
            </a:r>
            <a:r>
              <a:rPr lang="zh-CN" altLang="en-US" sz="2000" dirty="0"/>
              <a:t>、</a:t>
            </a:r>
            <a:r>
              <a:rPr lang="en-US" altLang="zh-CN" sz="2000"/>
              <a:t>2</a:t>
            </a:r>
            <a:r>
              <a:rPr lang="zh-CN" altLang="en-US" sz="2000" dirty="0"/>
              <a:t>系列）、</a:t>
            </a:r>
            <a:r>
              <a:rPr lang="en-US" altLang="zh-CN" sz="2000"/>
              <a:t>3</a:t>
            </a:r>
            <a:r>
              <a:rPr lang="zh-CN" altLang="en-US" sz="2000" dirty="0"/>
              <a:t>台</a:t>
            </a:r>
            <a:r>
              <a:rPr lang="en-US" altLang="zh-CN" sz="2000"/>
              <a:t>/</a:t>
            </a:r>
            <a:r>
              <a:rPr lang="zh-CN" altLang="en-US" sz="2000" dirty="0"/>
              <a:t>系列（</a:t>
            </a:r>
            <a:r>
              <a:rPr lang="en-US" altLang="zh-CN" sz="2000"/>
              <a:t>3</a:t>
            </a:r>
            <a:r>
              <a:rPr lang="zh-CN" altLang="en-US" sz="2000" dirty="0"/>
              <a:t>、</a:t>
            </a:r>
            <a:r>
              <a:rPr lang="en-US" altLang="zh-CN" sz="2000"/>
              <a:t>4</a:t>
            </a:r>
            <a:r>
              <a:rPr lang="zh-CN" altLang="en-US" sz="2000" dirty="0"/>
              <a:t>系列）</a:t>
            </a:r>
            <a:endParaRPr lang="zh-CN" altLang="en-US" sz="2000" dirty="0"/>
          </a:p>
          <a:p>
            <a:pPr>
              <a:lnSpc>
                <a:spcPct val="90000"/>
              </a:lnSpc>
            </a:pPr>
            <a:r>
              <a:rPr lang="zh-CN" altLang="en-US" sz="2000" dirty="0"/>
              <a:t>晶种槽：</a:t>
            </a:r>
            <a:r>
              <a:rPr lang="en-US" altLang="zh-CN" sz="2000"/>
              <a:t>2</a:t>
            </a:r>
            <a:r>
              <a:rPr lang="zh-CN" altLang="en-US" sz="2000" dirty="0"/>
              <a:t>台</a:t>
            </a:r>
            <a:r>
              <a:rPr lang="en-US" altLang="zh-CN" sz="2000"/>
              <a:t>/</a:t>
            </a:r>
            <a:r>
              <a:rPr lang="zh-CN" altLang="en-US" sz="2000" dirty="0"/>
              <a:t>系列（</a:t>
            </a:r>
            <a:r>
              <a:rPr lang="en-US" altLang="zh-CN" sz="2000"/>
              <a:t>1</a:t>
            </a:r>
            <a:r>
              <a:rPr lang="zh-CN" altLang="en-US" sz="2000" dirty="0"/>
              <a:t>、</a:t>
            </a:r>
            <a:r>
              <a:rPr lang="en-US" altLang="zh-CN" sz="2000"/>
              <a:t>2</a:t>
            </a:r>
            <a:r>
              <a:rPr lang="zh-CN" altLang="en-US" sz="2000" dirty="0"/>
              <a:t>系列）、</a:t>
            </a:r>
            <a:r>
              <a:rPr lang="en-US" altLang="zh-CN" sz="2000"/>
              <a:t>3</a:t>
            </a:r>
            <a:r>
              <a:rPr lang="zh-CN" altLang="en-US" sz="2000" dirty="0"/>
              <a:t>台</a:t>
            </a:r>
            <a:r>
              <a:rPr lang="en-US" altLang="zh-CN" sz="2000"/>
              <a:t>/</a:t>
            </a:r>
            <a:r>
              <a:rPr lang="zh-CN" altLang="en-US" sz="2000" dirty="0"/>
              <a:t>系列（</a:t>
            </a:r>
            <a:r>
              <a:rPr lang="en-US" altLang="zh-CN" sz="2000"/>
              <a:t>3</a:t>
            </a:r>
            <a:r>
              <a:rPr lang="zh-CN" altLang="en-US" sz="2000" dirty="0"/>
              <a:t>、</a:t>
            </a:r>
            <a:r>
              <a:rPr lang="en-US" altLang="zh-CN" sz="2000"/>
              <a:t>4</a:t>
            </a:r>
            <a:r>
              <a:rPr lang="zh-CN" altLang="en-US" sz="2000" dirty="0"/>
              <a:t>系列）</a:t>
            </a:r>
            <a:endParaRPr lang="zh-CN" altLang="en-US" sz="2000" dirty="0"/>
          </a:p>
          <a:p>
            <a:pPr>
              <a:lnSpc>
                <a:spcPct val="90000"/>
              </a:lnSpc>
            </a:pPr>
            <a:r>
              <a:rPr lang="zh-CN" altLang="en-US" sz="2000" dirty="0"/>
              <a:t>分级机：</a:t>
            </a:r>
            <a:r>
              <a:rPr lang="en-US" altLang="zh-CN" sz="2000"/>
              <a:t>2</a:t>
            </a:r>
            <a:r>
              <a:rPr lang="zh-CN" altLang="en-US" sz="2000" dirty="0"/>
              <a:t>台</a:t>
            </a:r>
            <a:r>
              <a:rPr lang="en-US" altLang="zh-CN" sz="2000"/>
              <a:t>/</a:t>
            </a:r>
            <a:r>
              <a:rPr lang="zh-CN" altLang="en-US" sz="2000" dirty="0"/>
              <a:t>系列</a:t>
            </a:r>
            <a:endParaRPr lang="zh-CN" altLang="en-US" sz="2000" dirty="0">
              <a:solidFill>
                <a:srgbClr val="FF3300"/>
              </a:solidFill>
            </a:endParaRPr>
          </a:p>
          <a:p>
            <a:pPr>
              <a:lnSpc>
                <a:spcPct val="90000"/>
              </a:lnSpc>
              <a:buNone/>
            </a:pPr>
            <a:endParaRPr lang="zh-CN"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83969"/>
          <p:cNvSpPr>
            <a:spLocks noGrp="1"/>
          </p:cNvSpPr>
          <p:nvPr>
            <p:ph type="title"/>
          </p:nvPr>
        </p:nvSpPr>
        <p:spPr>
          <a:ln/>
        </p:spPr>
        <p:txBody>
          <a:bodyPr anchor="ctr" anchorCtr="0"/>
          <a:p>
            <a:r>
              <a:rPr lang="zh-CN" altLang="en-US" dirty="0">
                <a:solidFill>
                  <a:srgbClr val="FF3300"/>
                </a:solidFill>
                <a:ea typeface="隶书" pitchFamily="49" charset="-122"/>
              </a:rPr>
              <a:t>七、蒸发作业工序</a:t>
            </a:r>
            <a:endParaRPr lang="zh-CN" altLang="en-US" dirty="0">
              <a:solidFill>
                <a:srgbClr val="FF3300"/>
              </a:solidFill>
              <a:ea typeface="隶书" pitchFamily="49" charset="-122"/>
            </a:endParaRPr>
          </a:p>
        </p:txBody>
      </p:sp>
      <p:sp>
        <p:nvSpPr>
          <p:cNvPr id="83971" name="文本占位符 83970"/>
          <p:cNvSpPr>
            <a:spLocks noGrp="1"/>
          </p:cNvSpPr>
          <p:nvPr>
            <p:ph type="body" idx="1"/>
          </p:nvPr>
        </p:nvSpPr>
        <p:spPr>
          <a:xfrm>
            <a:off x="539750" y="1700213"/>
            <a:ext cx="8066088" cy="4498975"/>
          </a:xfrm>
          <a:ln/>
        </p:spPr>
        <p:txBody>
          <a:bodyPr/>
          <a:p>
            <a:pPr>
              <a:buNone/>
            </a:pPr>
            <a:r>
              <a:rPr lang="en-US" altLang="zh-CN" sz="2800">
                <a:solidFill>
                  <a:srgbClr val="FF3300"/>
                </a:solidFill>
              </a:rPr>
              <a:t>1</a:t>
            </a:r>
            <a:r>
              <a:rPr lang="zh-CN" altLang="en-US" sz="2800" dirty="0">
                <a:solidFill>
                  <a:srgbClr val="FF3300"/>
                </a:solidFill>
              </a:rPr>
              <a:t>、主要任务：</a:t>
            </a:r>
            <a:endParaRPr lang="zh-CN" altLang="en-US" sz="2800" dirty="0">
              <a:solidFill>
                <a:srgbClr val="FF3300"/>
              </a:solidFill>
            </a:endParaRPr>
          </a:p>
          <a:p>
            <a:pPr>
              <a:buNone/>
            </a:pPr>
            <a:r>
              <a:rPr lang="zh-CN" altLang="en-US" sz="2800" dirty="0"/>
              <a:t>        蒸发浓缩分解送来的种分母液，调配成浓度符合生产要求的循环母液，同时排除流程中的碳碱，维持整个氧化铝厂生产流程的液量平衡。</a:t>
            </a:r>
            <a:endParaRPr lang="zh-CN" altLang="en-US" sz="2800" dirty="0"/>
          </a:p>
          <a:p>
            <a:pPr>
              <a:buNone/>
            </a:pPr>
            <a:r>
              <a:rPr lang="en-US" altLang="zh-CN" sz="2800">
                <a:solidFill>
                  <a:srgbClr val="FF3300"/>
                </a:solidFill>
              </a:rPr>
              <a:t>2</a:t>
            </a:r>
            <a:r>
              <a:rPr lang="zh-CN" altLang="en-US" sz="2800" dirty="0">
                <a:solidFill>
                  <a:srgbClr val="FF3300"/>
                </a:solidFill>
              </a:rPr>
              <a:t>、主要设备：</a:t>
            </a:r>
            <a:endParaRPr lang="zh-CN" altLang="en-US" sz="2800" dirty="0">
              <a:solidFill>
                <a:srgbClr val="FF3300"/>
              </a:solidFill>
            </a:endParaRPr>
          </a:p>
          <a:p>
            <a:r>
              <a:rPr lang="zh-CN" altLang="en-US" sz="2400" dirty="0"/>
              <a:t>六效降膜蒸发机组：</a:t>
            </a:r>
            <a:r>
              <a:rPr lang="en-US" altLang="zh-CN" sz="2400"/>
              <a:t>1</a:t>
            </a:r>
            <a:r>
              <a:rPr lang="zh-CN" altLang="en-US" sz="2400" dirty="0"/>
              <a:t>组</a:t>
            </a:r>
            <a:r>
              <a:rPr lang="en-US" altLang="zh-CN" sz="2400"/>
              <a:t>/</a:t>
            </a:r>
            <a:r>
              <a:rPr lang="zh-CN" altLang="en-US" sz="2400" dirty="0"/>
              <a:t>系列（</a:t>
            </a:r>
            <a:r>
              <a:rPr lang="en-US" altLang="zh-CN" sz="2400"/>
              <a:t>4</a:t>
            </a:r>
            <a:r>
              <a:rPr lang="zh-CN" altLang="en-US" sz="2400" dirty="0"/>
              <a:t>个系列）</a:t>
            </a:r>
            <a:endParaRPr lang="zh-CN" altLang="en-US" sz="2400" dirty="0"/>
          </a:p>
          <a:p>
            <a:r>
              <a:rPr lang="zh-CN" altLang="en-US" sz="2400" dirty="0"/>
              <a:t>强制循环蒸发器</a:t>
            </a:r>
            <a:r>
              <a:rPr lang="zh-CN" altLang="en-US" dirty="0"/>
              <a:t> ：</a:t>
            </a:r>
            <a:r>
              <a:rPr lang="en-US" altLang="zh-CN" sz="2400"/>
              <a:t>1</a:t>
            </a:r>
            <a:r>
              <a:rPr lang="zh-CN" altLang="en-US" sz="2400" dirty="0"/>
              <a:t>台</a:t>
            </a:r>
            <a:r>
              <a:rPr lang="en-US" altLang="zh-CN" sz="2400"/>
              <a:t>/</a:t>
            </a:r>
            <a:r>
              <a:rPr lang="zh-CN" altLang="en-US" sz="2400" dirty="0"/>
              <a:t>系列（</a:t>
            </a:r>
            <a:r>
              <a:rPr lang="en-US" altLang="zh-CN" sz="2400"/>
              <a:t>4</a:t>
            </a:r>
            <a:r>
              <a:rPr lang="zh-CN" altLang="en-US" sz="2400" dirty="0"/>
              <a:t>个系列）</a:t>
            </a:r>
            <a:endParaRPr lang="zh-CN" altLang="en-US" sz="2400" dirty="0"/>
          </a:p>
          <a:p>
            <a:r>
              <a:rPr lang="zh-CN" altLang="en-US" sz="2400" dirty="0"/>
              <a:t>闪蒸器：</a:t>
            </a:r>
            <a:r>
              <a:rPr lang="en-US" altLang="zh-CN" sz="2400"/>
              <a:t>3</a:t>
            </a:r>
            <a:r>
              <a:rPr lang="zh-CN" altLang="en-US" sz="2400" dirty="0"/>
              <a:t>级</a:t>
            </a:r>
            <a:r>
              <a:rPr lang="en-US" altLang="zh-CN" sz="2400"/>
              <a:t>/</a:t>
            </a:r>
            <a:r>
              <a:rPr lang="zh-CN" altLang="en-US" sz="2400" dirty="0"/>
              <a:t>系列（</a:t>
            </a:r>
            <a:r>
              <a:rPr lang="en-US" altLang="zh-CN" sz="2400"/>
              <a:t>4</a:t>
            </a:r>
            <a:r>
              <a:rPr lang="zh-CN" altLang="en-US" sz="2400" dirty="0"/>
              <a:t>个系列）</a:t>
            </a:r>
            <a:endParaRPr lang="zh-CN" altLang="en-US" sz="2400" dirty="0"/>
          </a:p>
          <a:p>
            <a:endParaRPr lang="zh-CN" alt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3668" name="组合 113667"/>
          <p:cNvGrpSpPr/>
          <p:nvPr/>
        </p:nvGrpSpPr>
        <p:grpSpPr>
          <a:xfrm>
            <a:off x="1331913" y="908050"/>
            <a:ext cx="6408737" cy="5329238"/>
            <a:chOff x="5387" y="6900"/>
            <a:chExt cx="4680" cy="6695"/>
          </a:xfrm>
        </p:grpSpPr>
        <p:sp>
          <p:nvSpPr>
            <p:cNvPr id="113669" name="矩形 113668"/>
            <p:cNvSpPr/>
            <p:nvPr/>
          </p:nvSpPr>
          <p:spPr>
            <a:xfrm>
              <a:off x="7007" y="13296"/>
              <a:ext cx="1882" cy="299"/>
            </a:xfrm>
            <a:prstGeom prst="rect">
              <a:avLst/>
            </a:prstGeom>
            <a:noFill/>
            <a:ln w="28575">
              <a:noFill/>
            </a:ln>
          </p:spPr>
          <p:txBody>
            <a:bodyPr lIns="0" tIns="0" rIns="0" bIns="0"/>
            <a:p>
              <a:pPr algn="ctr"/>
              <a:r>
                <a:rPr lang="zh-CN" altLang="en-US" b="1" dirty="0">
                  <a:latin typeface="Tahoma" panose="020B0604030504040204" pitchFamily="34" charset="0"/>
                </a:rPr>
                <a:t>去溶出、原料</a:t>
              </a:r>
              <a:endParaRPr lang="zh-CN" altLang="en-US" b="1" dirty="0">
                <a:latin typeface="Tahoma" panose="020B0604030504040204" pitchFamily="34" charset="0"/>
              </a:endParaRPr>
            </a:p>
          </p:txBody>
        </p:sp>
        <p:sp>
          <p:nvSpPr>
            <p:cNvPr id="113670" name="矩形 113669"/>
            <p:cNvSpPr/>
            <p:nvPr/>
          </p:nvSpPr>
          <p:spPr>
            <a:xfrm>
              <a:off x="7295" y="6900"/>
              <a:ext cx="1152" cy="312"/>
            </a:xfrm>
            <a:prstGeom prst="rect">
              <a:avLst/>
            </a:prstGeom>
            <a:noFill/>
            <a:ln w="9525">
              <a:noFill/>
            </a:ln>
          </p:spPr>
          <p:txBody>
            <a:bodyPr lIns="0" tIns="0" rIns="0" bIns="0"/>
            <a:p>
              <a:pPr algn="ctr"/>
              <a:r>
                <a:rPr lang="zh-CN" altLang="en-US" b="1" u="sng" dirty="0">
                  <a:latin typeface="仿宋_GB2312" pitchFamily="49" charset="-122"/>
                </a:rPr>
                <a:t>种分母液</a:t>
              </a:r>
              <a:endParaRPr lang="zh-CN" altLang="en-US" b="1" dirty="0">
                <a:latin typeface="Tahoma" panose="020B0604030504040204" pitchFamily="34" charset="0"/>
              </a:endParaRPr>
            </a:p>
          </p:txBody>
        </p:sp>
        <p:sp>
          <p:nvSpPr>
            <p:cNvPr id="113671" name="矩形 113670"/>
            <p:cNvSpPr/>
            <p:nvPr/>
          </p:nvSpPr>
          <p:spPr>
            <a:xfrm>
              <a:off x="7136" y="7680"/>
              <a:ext cx="1491" cy="46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蒸发原液槽</a:t>
              </a:r>
              <a:endParaRPr lang="zh-CN" altLang="en-US" b="1" dirty="0">
                <a:latin typeface="Tahoma" panose="020B0604030504040204" pitchFamily="34" charset="0"/>
              </a:endParaRPr>
            </a:p>
          </p:txBody>
        </p:sp>
        <p:sp>
          <p:nvSpPr>
            <p:cNvPr id="113672" name="直接连接符 113671"/>
            <p:cNvSpPr/>
            <p:nvPr/>
          </p:nvSpPr>
          <p:spPr>
            <a:xfrm>
              <a:off x="7907" y="7212"/>
              <a:ext cx="0" cy="424"/>
            </a:xfrm>
            <a:prstGeom prst="line">
              <a:avLst/>
            </a:prstGeom>
            <a:ln w="28575" cap="flat" cmpd="sng">
              <a:solidFill>
                <a:srgbClr val="000000"/>
              </a:solidFill>
              <a:prstDash val="solid"/>
              <a:headEnd type="none" w="med" len="med"/>
              <a:tailEnd type="triangle" w="med" len="med"/>
            </a:ln>
          </p:spPr>
        </p:sp>
        <p:sp>
          <p:nvSpPr>
            <p:cNvPr id="113673" name="直接连接符 113672"/>
            <p:cNvSpPr/>
            <p:nvPr/>
          </p:nvSpPr>
          <p:spPr>
            <a:xfrm flipH="1">
              <a:off x="7892" y="8148"/>
              <a:ext cx="0" cy="355"/>
            </a:xfrm>
            <a:prstGeom prst="line">
              <a:avLst/>
            </a:prstGeom>
            <a:ln w="28575" cap="flat" cmpd="sng">
              <a:solidFill>
                <a:srgbClr val="000000"/>
              </a:solidFill>
              <a:prstDash val="solid"/>
              <a:headEnd type="none" w="med" len="med"/>
              <a:tailEnd type="triangle" w="med" len="med"/>
            </a:ln>
          </p:spPr>
        </p:sp>
        <p:sp>
          <p:nvSpPr>
            <p:cNvPr id="113674" name="矩形 113673"/>
            <p:cNvSpPr/>
            <p:nvPr/>
          </p:nvSpPr>
          <p:spPr>
            <a:xfrm>
              <a:off x="7097" y="8491"/>
              <a:ext cx="1590" cy="43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仿宋_GB2312" pitchFamily="49" charset="-122"/>
                </a:rPr>
                <a:t>降膜蒸发器</a:t>
              </a:r>
              <a:endParaRPr lang="zh-CN" altLang="en-US" b="1" dirty="0">
                <a:latin typeface="Tahoma" panose="020B0604030504040204" pitchFamily="34" charset="0"/>
              </a:endParaRPr>
            </a:p>
          </p:txBody>
        </p:sp>
        <p:sp>
          <p:nvSpPr>
            <p:cNvPr id="113675" name="矩形 113674"/>
            <p:cNvSpPr/>
            <p:nvPr/>
          </p:nvSpPr>
          <p:spPr>
            <a:xfrm>
              <a:off x="7232" y="9402"/>
              <a:ext cx="1357" cy="462"/>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自蒸发器</a:t>
              </a:r>
              <a:endParaRPr lang="zh-CN" altLang="en-US" b="1" dirty="0">
                <a:latin typeface="Tahoma" panose="020B0604030504040204" pitchFamily="34" charset="0"/>
              </a:endParaRPr>
            </a:p>
          </p:txBody>
        </p:sp>
        <p:sp>
          <p:nvSpPr>
            <p:cNvPr id="113676" name="矩形 113675"/>
            <p:cNvSpPr/>
            <p:nvPr/>
          </p:nvSpPr>
          <p:spPr>
            <a:xfrm>
              <a:off x="7312" y="10600"/>
              <a:ext cx="1134" cy="356"/>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出料泵</a:t>
              </a:r>
              <a:endParaRPr lang="zh-CN" altLang="en-US" b="1" dirty="0">
                <a:latin typeface="Tahoma" panose="020B0604030504040204" pitchFamily="34" charset="0"/>
              </a:endParaRPr>
            </a:p>
          </p:txBody>
        </p:sp>
        <p:sp>
          <p:nvSpPr>
            <p:cNvPr id="113677" name="矩形 113676"/>
            <p:cNvSpPr/>
            <p:nvPr/>
          </p:nvSpPr>
          <p:spPr>
            <a:xfrm>
              <a:off x="7142" y="11424"/>
              <a:ext cx="1533" cy="46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母液调配槽</a:t>
              </a:r>
              <a:endParaRPr lang="zh-CN" altLang="en-US" b="1" dirty="0">
                <a:latin typeface="Tahoma" panose="020B0604030504040204" pitchFamily="34" charset="0"/>
              </a:endParaRPr>
            </a:p>
          </p:txBody>
        </p:sp>
        <p:sp>
          <p:nvSpPr>
            <p:cNvPr id="113678" name="矩形 113677"/>
            <p:cNvSpPr/>
            <p:nvPr/>
          </p:nvSpPr>
          <p:spPr>
            <a:xfrm>
              <a:off x="7067" y="12439"/>
              <a:ext cx="1590" cy="389"/>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循环母液槽</a:t>
              </a:r>
              <a:endParaRPr lang="zh-CN" altLang="en-US" b="1" dirty="0">
                <a:latin typeface="Tahoma" panose="020B0604030504040204" pitchFamily="34" charset="0"/>
              </a:endParaRPr>
            </a:p>
          </p:txBody>
        </p:sp>
        <p:sp>
          <p:nvSpPr>
            <p:cNvPr id="113679" name="矩形 113678"/>
            <p:cNvSpPr/>
            <p:nvPr/>
          </p:nvSpPr>
          <p:spPr>
            <a:xfrm>
              <a:off x="5450" y="12556"/>
              <a:ext cx="792" cy="455"/>
            </a:xfrm>
            <a:prstGeom prst="rect">
              <a:avLst/>
            </a:prstGeom>
            <a:noFill/>
            <a:ln w="28575">
              <a:noFill/>
            </a:ln>
          </p:spPr>
          <p:txBody>
            <a:bodyPr lIns="0" tIns="0" rIns="0" bIns="0"/>
            <a:p>
              <a:pPr algn="ctr"/>
              <a:r>
                <a:rPr lang="zh-CN" altLang="en-US" b="1" u="sng" dirty="0">
                  <a:latin typeface="Tahoma" panose="020B0604030504040204" pitchFamily="34" charset="0"/>
                </a:rPr>
                <a:t>液碱</a:t>
              </a:r>
              <a:endParaRPr lang="zh-CN" altLang="en-US" b="1" dirty="0">
                <a:latin typeface="Tahoma" panose="020B0604030504040204" pitchFamily="34" charset="0"/>
              </a:endParaRPr>
            </a:p>
          </p:txBody>
        </p:sp>
        <p:sp>
          <p:nvSpPr>
            <p:cNvPr id="113680" name="矩形 113679"/>
            <p:cNvSpPr/>
            <p:nvPr/>
          </p:nvSpPr>
          <p:spPr>
            <a:xfrm>
              <a:off x="5387" y="11424"/>
              <a:ext cx="955" cy="46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补碱泵</a:t>
              </a:r>
              <a:endParaRPr lang="zh-CN" altLang="en-US" b="1" dirty="0">
                <a:latin typeface="Tahoma" panose="020B0604030504040204" pitchFamily="34" charset="0"/>
              </a:endParaRPr>
            </a:p>
          </p:txBody>
        </p:sp>
        <p:sp>
          <p:nvSpPr>
            <p:cNvPr id="113681" name="直接连接符 113680"/>
            <p:cNvSpPr/>
            <p:nvPr/>
          </p:nvSpPr>
          <p:spPr>
            <a:xfrm>
              <a:off x="6357" y="11651"/>
              <a:ext cx="794" cy="0"/>
            </a:xfrm>
            <a:prstGeom prst="line">
              <a:avLst/>
            </a:prstGeom>
            <a:ln w="28575" cap="flat" cmpd="sng">
              <a:solidFill>
                <a:srgbClr val="000000"/>
              </a:solidFill>
              <a:prstDash val="solid"/>
              <a:headEnd type="none" w="med" len="med"/>
              <a:tailEnd type="triangle" w="med" len="med"/>
            </a:ln>
          </p:spPr>
        </p:sp>
        <p:sp>
          <p:nvSpPr>
            <p:cNvPr id="113682" name="直接连接符 113681"/>
            <p:cNvSpPr/>
            <p:nvPr/>
          </p:nvSpPr>
          <p:spPr>
            <a:xfrm flipH="1">
              <a:off x="7907" y="9864"/>
              <a:ext cx="0" cy="780"/>
            </a:xfrm>
            <a:prstGeom prst="line">
              <a:avLst/>
            </a:prstGeom>
            <a:ln w="28575" cap="flat" cmpd="sng">
              <a:solidFill>
                <a:srgbClr val="000000"/>
              </a:solidFill>
              <a:prstDash val="solid"/>
              <a:headEnd type="none" w="med" len="med"/>
              <a:tailEnd type="triangle" w="med" len="med"/>
            </a:ln>
          </p:spPr>
        </p:sp>
        <p:sp>
          <p:nvSpPr>
            <p:cNvPr id="113683" name="直接连接符 113682"/>
            <p:cNvSpPr/>
            <p:nvPr/>
          </p:nvSpPr>
          <p:spPr>
            <a:xfrm flipH="1">
              <a:off x="7877" y="11872"/>
              <a:ext cx="17" cy="567"/>
            </a:xfrm>
            <a:prstGeom prst="line">
              <a:avLst/>
            </a:prstGeom>
            <a:ln w="28575" cap="flat" cmpd="sng">
              <a:solidFill>
                <a:srgbClr val="000000"/>
              </a:solidFill>
              <a:prstDash val="solid"/>
              <a:headEnd type="none" w="med" len="med"/>
              <a:tailEnd type="triangle" w="med" len="med"/>
            </a:ln>
          </p:spPr>
        </p:sp>
        <p:sp>
          <p:nvSpPr>
            <p:cNvPr id="113684" name="直接连接符 113683"/>
            <p:cNvSpPr/>
            <p:nvPr/>
          </p:nvSpPr>
          <p:spPr>
            <a:xfrm flipV="1">
              <a:off x="6677" y="8711"/>
              <a:ext cx="392" cy="1"/>
            </a:xfrm>
            <a:prstGeom prst="line">
              <a:avLst/>
            </a:prstGeom>
            <a:ln w="28575" cap="flat" cmpd="sng">
              <a:solidFill>
                <a:srgbClr val="000000"/>
              </a:solidFill>
              <a:prstDash val="solid"/>
              <a:headEnd type="none" w="med" len="med"/>
              <a:tailEnd type="triangle" w="med" len="med"/>
            </a:ln>
          </p:spPr>
        </p:sp>
        <p:sp>
          <p:nvSpPr>
            <p:cNvPr id="113685" name="矩形 113684"/>
            <p:cNvSpPr/>
            <p:nvPr/>
          </p:nvSpPr>
          <p:spPr>
            <a:xfrm>
              <a:off x="5597" y="8556"/>
              <a:ext cx="1080" cy="312"/>
            </a:xfrm>
            <a:prstGeom prst="rect">
              <a:avLst/>
            </a:prstGeom>
            <a:noFill/>
            <a:ln w="28575">
              <a:noFill/>
            </a:ln>
          </p:spPr>
          <p:txBody>
            <a:bodyPr lIns="0" tIns="0" rIns="0" bIns="0"/>
            <a:p>
              <a:pPr algn="ctr"/>
              <a:r>
                <a:rPr lang="zh-CN" altLang="en-US" b="1" u="sng" dirty="0">
                  <a:latin typeface="Tahoma" panose="020B0604030504040204" pitchFamily="34" charset="0"/>
                </a:rPr>
                <a:t>新蒸汽</a:t>
              </a:r>
              <a:endParaRPr lang="zh-CN" altLang="en-US" b="1" dirty="0">
                <a:latin typeface="Tahoma" panose="020B0604030504040204" pitchFamily="34" charset="0"/>
              </a:endParaRPr>
            </a:p>
          </p:txBody>
        </p:sp>
        <p:sp>
          <p:nvSpPr>
            <p:cNvPr id="113686" name="矩形 113685"/>
            <p:cNvSpPr/>
            <p:nvPr/>
          </p:nvSpPr>
          <p:spPr>
            <a:xfrm>
              <a:off x="8844" y="10032"/>
              <a:ext cx="1223" cy="456"/>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排盐苛化</a:t>
              </a:r>
              <a:endParaRPr lang="zh-CN" altLang="en-US" b="1" dirty="0">
                <a:latin typeface="Tahoma" panose="020B0604030504040204" pitchFamily="34" charset="0"/>
              </a:endParaRPr>
            </a:p>
          </p:txBody>
        </p:sp>
        <p:sp>
          <p:nvSpPr>
            <p:cNvPr id="113687" name="矩形 113686"/>
            <p:cNvSpPr/>
            <p:nvPr/>
          </p:nvSpPr>
          <p:spPr>
            <a:xfrm>
              <a:off x="9041" y="9168"/>
              <a:ext cx="816" cy="384"/>
            </a:xfrm>
            <a:prstGeom prst="rect">
              <a:avLst/>
            </a:prstGeom>
            <a:noFill/>
            <a:ln w="28575">
              <a:noFill/>
            </a:ln>
          </p:spPr>
          <p:txBody>
            <a:bodyPr lIns="0" tIns="0" rIns="0" bIns="0"/>
            <a:p>
              <a:pPr algn="ctr"/>
              <a:r>
                <a:rPr lang="zh-CN" altLang="en-US" b="1" u="sng" dirty="0">
                  <a:latin typeface="Tahoma" panose="020B0604030504040204" pitchFamily="34" charset="0"/>
                </a:rPr>
                <a:t>石灰乳</a:t>
              </a:r>
              <a:endParaRPr lang="zh-CN" altLang="en-US" b="1" dirty="0">
                <a:latin typeface="Tahoma" panose="020B0604030504040204" pitchFamily="34" charset="0"/>
              </a:endParaRPr>
            </a:p>
          </p:txBody>
        </p:sp>
        <p:sp>
          <p:nvSpPr>
            <p:cNvPr id="113688" name="直接连接符 113687"/>
            <p:cNvSpPr/>
            <p:nvPr/>
          </p:nvSpPr>
          <p:spPr>
            <a:xfrm>
              <a:off x="7885" y="10260"/>
              <a:ext cx="959" cy="0"/>
            </a:xfrm>
            <a:prstGeom prst="line">
              <a:avLst/>
            </a:prstGeom>
            <a:ln w="28575" cap="flat" cmpd="sng">
              <a:solidFill>
                <a:srgbClr val="000000"/>
              </a:solidFill>
              <a:prstDash val="solid"/>
              <a:headEnd type="none" w="med" len="med"/>
              <a:tailEnd type="triangle" w="med" len="med"/>
            </a:ln>
          </p:spPr>
        </p:sp>
        <p:sp>
          <p:nvSpPr>
            <p:cNvPr id="113689" name="直接连接符 113688"/>
            <p:cNvSpPr/>
            <p:nvPr/>
          </p:nvSpPr>
          <p:spPr>
            <a:xfrm flipH="1">
              <a:off x="9452" y="9452"/>
              <a:ext cx="0" cy="568"/>
            </a:xfrm>
            <a:prstGeom prst="line">
              <a:avLst/>
            </a:prstGeom>
            <a:ln w="28575" cap="flat" cmpd="sng">
              <a:solidFill>
                <a:srgbClr val="000000"/>
              </a:solidFill>
              <a:prstDash val="solid"/>
              <a:headEnd type="none" w="med" len="med"/>
              <a:tailEnd type="triangle" w="med" len="med"/>
            </a:ln>
          </p:spPr>
        </p:sp>
        <p:sp>
          <p:nvSpPr>
            <p:cNvPr id="113690" name="任意多边形 113689"/>
            <p:cNvSpPr/>
            <p:nvPr/>
          </p:nvSpPr>
          <p:spPr>
            <a:xfrm>
              <a:off x="8657" y="10488"/>
              <a:ext cx="900" cy="1092"/>
            </a:xfrm>
            <a:custGeom>
              <a:avLst/>
              <a:gdLst/>
              <a:ahLst/>
              <a:cxnLst/>
              <a:pathLst>
                <a:path w="272" h="589">
                  <a:moveTo>
                    <a:pt x="272" y="0"/>
                  </a:moveTo>
                  <a:lnTo>
                    <a:pt x="272" y="589"/>
                  </a:lnTo>
                  <a:lnTo>
                    <a:pt x="0" y="589"/>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13691" name="直接连接符 113690"/>
            <p:cNvSpPr/>
            <p:nvPr/>
          </p:nvSpPr>
          <p:spPr>
            <a:xfrm>
              <a:off x="7907" y="8928"/>
              <a:ext cx="0" cy="468"/>
            </a:xfrm>
            <a:prstGeom prst="line">
              <a:avLst/>
            </a:prstGeom>
            <a:ln w="28575" cap="flat" cmpd="sng">
              <a:solidFill>
                <a:srgbClr val="000000"/>
              </a:solidFill>
              <a:prstDash val="solid"/>
              <a:headEnd type="none" w="med" len="med"/>
              <a:tailEnd type="triangle" w="med" len="med"/>
            </a:ln>
          </p:spPr>
        </p:sp>
        <p:sp>
          <p:nvSpPr>
            <p:cNvPr id="113692" name="直接连接符 113691"/>
            <p:cNvSpPr/>
            <p:nvPr/>
          </p:nvSpPr>
          <p:spPr>
            <a:xfrm>
              <a:off x="7907" y="10956"/>
              <a:ext cx="0" cy="468"/>
            </a:xfrm>
            <a:prstGeom prst="line">
              <a:avLst/>
            </a:prstGeom>
            <a:ln w="28575" cap="flat" cmpd="sng">
              <a:solidFill>
                <a:srgbClr val="000000"/>
              </a:solidFill>
              <a:prstDash val="solid"/>
              <a:headEnd type="none" w="med" len="med"/>
              <a:tailEnd type="triangle" w="med" len="med"/>
            </a:ln>
          </p:spPr>
        </p:sp>
        <p:sp>
          <p:nvSpPr>
            <p:cNvPr id="113693" name="直接连接符 113692"/>
            <p:cNvSpPr/>
            <p:nvPr/>
          </p:nvSpPr>
          <p:spPr>
            <a:xfrm>
              <a:off x="7889" y="12828"/>
              <a:ext cx="0" cy="468"/>
            </a:xfrm>
            <a:prstGeom prst="line">
              <a:avLst/>
            </a:prstGeom>
            <a:ln w="28575" cap="flat" cmpd="sng">
              <a:solidFill>
                <a:srgbClr val="000000"/>
              </a:solidFill>
              <a:prstDash val="solid"/>
              <a:headEnd type="none" w="med" len="med"/>
              <a:tailEnd type="triangle" w="med" len="med"/>
            </a:ln>
          </p:spPr>
        </p:sp>
        <p:sp>
          <p:nvSpPr>
            <p:cNvPr id="113694" name="直接连接符 113693"/>
            <p:cNvSpPr/>
            <p:nvPr/>
          </p:nvSpPr>
          <p:spPr>
            <a:xfrm flipV="1">
              <a:off x="5867" y="11892"/>
              <a:ext cx="0" cy="624"/>
            </a:xfrm>
            <a:prstGeom prst="line">
              <a:avLst/>
            </a:prstGeom>
            <a:ln w="28575" cap="flat" cmpd="sng">
              <a:solidFill>
                <a:srgbClr val="000000"/>
              </a:solidFill>
              <a:prstDash val="solid"/>
              <a:headEnd type="none" w="med" len="med"/>
              <a:tailEnd type="triangle" w="med" len="med"/>
            </a:ln>
          </p:spPr>
        </p:sp>
      </p:grpSp>
      <p:sp>
        <p:nvSpPr>
          <p:cNvPr id="113695" name="矩形 113694"/>
          <p:cNvSpPr/>
          <p:nvPr/>
        </p:nvSpPr>
        <p:spPr>
          <a:xfrm>
            <a:off x="684213" y="206375"/>
            <a:ext cx="6551612" cy="519113"/>
          </a:xfrm>
          <a:prstGeom prst="rect">
            <a:avLst/>
          </a:prstGeom>
          <a:noFill/>
          <a:ln w="9525">
            <a:noFill/>
          </a:ln>
        </p:spPr>
        <p:txBody>
          <a:bodyPr>
            <a:spAutoFit/>
          </a:bodyPr>
          <a:p>
            <a:pPr>
              <a:spcBef>
                <a:spcPct val="20000"/>
              </a:spcBef>
              <a:buClr>
                <a:schemeClr val="hlink"/>
              </a:buClr>
              <a:buSzPct val="65000"/>
              <a:buFont typeface="Wingdings" panose="05000000000000000000" pitchFamily="2" charset="2"/>
            </a:pPr>
            <a:r>
              <a:rPr lang="en-US" altLang="zh-CN" sz="2800">
                <a:solidFill>
                  <a:srgbClr val="FF3300"/>
                </a:solidFill>
                <a:effectLst>
                  <a:outerShdw blurRad="38100" dist="38100" dir="2700000">
                    <a:srgbClr val="000000"/>
                  </a:outerShdw>
                </a:effectLst>
                <a:latin typeface="Tahoma" panose="020B0604030504040204" pitchFamily="34" charset="0"/>
              </a:rPr>
              <a:t>3</a:t>
            </a:r>
            <a:r>
              <a:rPr lang="zh-CN" altLang="en-US" sz="2800" dirty="0">
                <a:solidFill>
                  <a:srgbClr val="FF3300"/>
                </a:solidFill>
                <a:effectLst>
                  <a:outerShdw blurRad="38100" dist="38100" dir="2700000">
                    <a:srgbClr val="000000"/>
                  </a:outerShdw>
                </a:effectLst>
                <a:latin typeface="Tahoma" panose="020B0604030504040204" pitchFamily="34" charset="0"/>
              </a:rPr>
              <a:t>、流程示意图：</a:t>
            </a:r>
            <a:endParaRPr lang="zh-CN" altLang="en-US" sz="2800" dirty="0">
              <a:solidFill>
                <a:srgbClr val="FF3300"/>
              </a:solidFill>
              <a:effectLst>
                <a:outerShdw blurRad="38100" dist="38100" dir="2700000">
                  <a:srgbClr val="000000"/>
                </a:outerShdw>
              </a:effectLst>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56321"/>
          <p:cNvSpPr>
            <a:spLocks noGrp="1"/>
          </p:cNvSpPr>
          <p:nvPr>
            <p:ph type="title"/>
          </p:nvPr>
        </p:nvSpPr>
        <p:spPr>
          <a:xfrm>
            <a:off x="468313" y="188913"/>
            <a:ext cx="8077200" cy="1066800"/>
          </a:xfrm>
          <a:ln/>
        </p:spPr>
        <p:txBody>
          <a:bodyPr anchor="ctr" anchorCtr="0"/>
          <a:p>
            <a:r>
              <a:rPr lang="zh-CN" altLang="en-US" dirty="0">
                <a:solidFill>
                  <a:srgbClr val="FF3300"/>
                </a:solidFill>
                <a:ea typeface="隶书" pitchFamily="49" charset="-122"/>
              </a:rPr>
              <a:t>一、分厂简介</a:t>
            </a:r>
            <a:r>
              <a:rPr lang="zh-CN" altLang="en-US" dirty="0"/>
              <a:t>　</a:t>
            </a:r>
            <a:endParaRPr lang="zh-CN" altLang="en-US" dirty="0"/>
          </a:p>
        </p:txBody>
      </p:sp>
      <p:sp>
        <p:nvSpPr>
          <p:cNvPr id="56323" name="文本占位符 56322"/>
          <p:cNvSpPr>
            <a:spLocks noGrp="1"/>
          </p:cNvSpPr>
          <p:nvPr>
            <p:ph type="body" idx="1"/>
          </p:nvPr>
        </p:nvSpPr>
        <p:spPr>
          <a:xfrm>
            <a:off x="468313" y="1125538"/>
            <a:ext cx="8207375" cy="5327650"/>
          </a:xfrm>
          <a:ln/>
        </p:spPr>
        <p:txBody>
          <a:bodyPr/>
          <a:p>
            <a:pPr>
              <a:lnSpc>
                <a:spcPct val="90000"/>
              </a:lnSpc>
            </a:pPr>
            <a:r>
              <a:rPr lang="zh-CN" altLang="en-US" sz="2000" dirty="0"/>
              <a:t>　　</a:t>
            </a:r>
            <a:r>
              <a:rPr lang="zh-CN" altLang="en-US" sz="2400" dirty="0"/>
              <a:t>中铝广西分公司氧化铝厂设计年生产</a:t>
            </a:r>
            <a:r>
              <a:rPr lang="en-US" altLang="zh-CN" sz="2400"/>
              <a:t>160</a:t>
            </a:r>
            <a:r>
              <a:rPr lang="zh-CN" altLang="en-US" sz="2400" dirty="0"/>
              <a:t>万吨氧化铝左右，四条生产线，分三次建成，分别为</a:t>
            </a:r>
            <a:r>
              <a:rPr lang="en-US" altLang="zh-CN" sz="2400"/>
              <a:t>1995</a:t>
            </a:r>
            <a:r>
              <a:rPr lang="zh-CN" altLang="en-US" sz="2400" dirty="0"/>
              <a:t>年建成第一条生产线，原设计为</a:t>
            </a:r>
            <a:r>
              <a:rPr lang="en-US" altLang="zh-CN" sz="2400"/>
              <a:t>30</a:t>
            </a:r>
            <a:r>
              <a:rPr lang="zh-CN" altLang="en-US" sz="2400" dirty="0"/>
              <a:t>万吨，经技改后提高至</a:t>
            </a:r>
            <a:r>
              <a:rPr lang="en-US" altLang="zh-CN" sz="2400"/>
              <a:t>45</a:t>
            </a:r>
            <a:r>
              <a:rPr lang="zh-CN" altLang="en-US" sz="2400" dirty="0"/>
              <a:t>万吨，</a:t>
            </a:r>
            <a:r>
              <a:rPr lang="en-US" altLang="zh-CN" sz="2400"/>
              <a:t>2002</a:t>
            </a:r>
            <a:r>
              <a:rPr lang="zh-CN" altLang="en-US" sz="2400" dirty="0"/>
              <a:t>年建成第二条生产线，原设计为</a:t>
            </a:r>
            <a:r>
              <a:rPr lang="en-US" altLang="zh-CN" sz="2400"/>
              <a:t>40</a:t>
            </a:r>
            <a:r>
              <a:rPr lang="zh-CN" altLang="en-US" sz="2400" dirty="0"/>
              <a:t>万吨，</a:t>
            </a:r>
            <a:r>
              <a:rPr lang="en-US" altLang="zh-CN" sz="2400"/>
              <a:t>2008</a:t>
            </a:r>
            <a:r>
              <a:rPr lang="zh-CN" altLang="en-US" sz="2400" dirty="0"/>
              <a:t>年建成第三条和第四条生产线，原设计为</a:t>
            </a:r>
            <a:r>
              <a:rPr lang="en-US" altLang="zh-CN" sz="2400"/>
              <a:t>88</a:t>
            </a:r>
            <a:r>
              <a:rPr lang="zh-CN" altLang="en-US" sz="2400" dirty="0"/>
              <a:t>万吨。经过加强管理、技改和应用各项科研技术，目前中铝广西分公司氧化铝的产能达到了</a:t>
            </a:r>
            <a:r>
              <a:rPr lang="en-US" altLang="zh-CN" sz="2400"/>
              <a:t>205</a:t>
            </a:r>
            <a:r>
              <a:rPr lang="zh-CN" altLang="en-US" sz="2400" dirty="0"/>
              <a:t>万吨左右。</a:t>
            </a:r>
            <a:endParaRPr lang="zh-CN" altLang="en-US" sz="2400" dirty="0"/>
          </a:p>
          <a:p>
            <a:pPr>
              <a:lnSpc>
                <a:spcPct val="90000"/>
              </a:lnSpc>
            </a:pPr>
            <a:r>
              <a:rPr lang="zh-CN" altLang="en-US" sz="2400" dirty="0"/>
              <a:t>　　全厂生产主要分为</a:t>
            </a:r>
            <a:r>
              <a:rPr lang="en-US" altLang="zh-CN" sz="2400"/>
              <a:t>2</a:t>
            </a:r>
            <a:r>
              <a:rPr lang="zh-CN" altLang="en-US" sz="2400" dirty="0"/>
              <a:t>个工区：分别是生产一区和生产二区，其中一区管理原料、溶出、沉降三个作业工序；二区包括分解、蒸发、焙烧三个作业工序（各循环水站归属一区或二区管理）。</a:t>
            </a:r>
            <a:endParaRPr lang="zh-CN" altLang="en-US" sz="2400" dirty="0"/>
          </a:p>
          <a:p>
            <a:pPr>
              <a:lnSpc>
                <a:spcPct val="90000"/>
              </a:lnSpc>
            </a:pPr>
            <a:r>
              <a:rPr lang="zh-CN" altLang="en-US" sz="2400" dirty="0"/>
              <a:t>      除以上两个工区（车间）外，氧化铝厂还有生产控制中心、设备管理科、电气车间、综合科（其中分厂的计控、仪表专业统一归公司的信息中心管理）。 </a:t>
            </a:r>
            <a:endParaRPr lang="zh-CN"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87041"/>
          <p:cNvSpPr>
            <a:spLocks noGrp="1"/>
          </p:cNvSpPr>
          <p:nvPr>
            <p:ph type="title"/>
          </p:nvPr>
        </p:nvSpPr>
        <p:spPr>
          <a:xfrm>
            <a:off x="611188" y="0"/>
            <a:ext cx="8077200" cy="1066800"/>
          </a:xfrm>
          <a:ln/>
        </p:spPr>
        <p:txBody>
          <a:bodyPr anchor="ctr" anchorCtr="0"/>
          <a:p>
            <a:r>
              <a:rPr lang="zh-CN" altLang="en-US" dirty="0">
                <a:solidFill>
                  <a:srgbClr val="FF3300"/>
                </a:solidFill>
                <a:ea typeface="隶书" pitchFamily="49" charset="-122"/>
              </a:rPr>
              <a:t>七、蒸发作业工序</a:t>
            </a:r>
            <a:endParaRPr lang="zh-CN" altLang="en-US" dirty="0">
              <a:solidFill>
                <a:srgbClr val="FF3300"/>
              </a:solidFill>
              <a:ea typeface="隶书" pitchFamily="49" charset="-122"/>
            </a:endParaRPr>
          </a:p>
        </p:txBody>
      </p:sp>
      <p:sp>
        <p:nvSpPr>
          <p:cNvPr id="87043" name="文本占位符 87042"/>
          <p:cNvSpPr>
            <a:spLocks noGrp="1"/>
          </p:cNvSpPr>
          <p:nvPr>
            <p:ph type="body" idx="1"/>
          </p:nvPr>
        </p:nvSpPr>
        <p:spPr>
          <a:xfrm>
            <a:off x="574675" y="1268413"/>
            <a:ext cx="8569325" cy="4824412"/>
          </a:xfrm>
          <a:ln/>
        </p:spPr>
        <p:txBody>
          <a:bodyPr/>
          <a:p>
            <a:pPr>
              <a:buNone/>
            </a:pPr>
            <a:r>
              <a:rPr lang="en-US" altLang="zh-CN">
                <a:solidFill>
                  <a:srgbClr val="FF3300"/>
                </a:solidFill>
              </a:rPr>
              <a:t>4</a:t>
            </a:r>
            <a:r>
              <a:rPr lang="zh-CN" altLang="en-US" dirty="0">
                <a:solidFill>
                  <a:srgbClr val="FF3300"/>
                </a:solidFill>
              </a:rPr>
              <a:t>、技术条件及技术指标</a:t>
            </a:r>
            <a:endParaRPr lang="zh-CN" altLang="en-US" dirty="0">
              <a:solidFill>
                <a:srgbClr val="FF3300"/>
              </a:solidFill>
            </a:endParaRPr>
          </a:p>
          <a:p>
            <a:pPr>
              <a:buNone/>
            </a:pPr>
            <a:r>
              <a:rPr lang="en-US" altLang="zh-CN"/>
              <a:t>4.1 </a:t>
            </a:r>
            <a:r>
              <a:rPr lang="zh-CN" altLang="en-US" dirty="0"/>
              <a:t>新蒸汽压力</a:t>
            </a:r>
            <a:r>
              <a:rPr lang="en-US" altLang="zh-CN"/>
              <a:t>5.0</a:t>
            </a:r>
            <a:r>
              <a:rPr lang="zh-CN" altLang="en-US" dirty="0"/>
              <a:t>～</a:t>
            </a:r>
            <a:r>
              <a:rPr lang="en-US" altLang="zh-CN"/>
              <a:t>6.5bar</a:t>
            </a:r>
            <a:r>
              <a:rPr lang="zh-CN" altLang="en-US" dirty="0"/>
              <a:t>，温度</a:t>
            </a:r>
            <a:r>
              <a:rPr lang="en-US" altLang="zh-CN" sz="2800"/>
              <a:t>170±20 ℃ </a:t>
            </a:r>
            <a:r>
              <a:rPr lang="zh-CN" altLang="en-US" sz="2800" dirty="0"/>
              <a:t>；</a:t>
            </a:r>
            <a:endParaRPr lang="zh-CN" altLang="en-US" sz="2800" dirty="0"/>
          </a:p>
          <a:p>
            <a:pPr>
              <a:buNone/>
            </a:pPr>
            <a:r>
              <a:rPr lang="en-US" altLang="zh-CN"/>
              <a:t>4.2 </a:t>
            </a:r>
            <a:r>
              <a:rPr lang="zh-CN" altLang="en-US" dirty="0"/>
              <a:t>蒸发器组设计蒸发能力：</a:t>
            </a:r>
            <a:r>
              <a:rPr lang="en-US" altLang="zh-CN"/>
              <a:t>220 t</a:t>
            </a:r>
            <a:r>
              <a:rPr lang="en-US" altLang="zh-CN">
                <a:latin typeface="Arial" panose="020B0604020202020204" pitchFamily="34" charset="0"/>
              </a:rPr>
              <a:t>·</a:t>
            </a:r>
            <a:r>
              <a:rPr lang="en-US" altLang="zh-CN"/>
              <a:t>H</a:t>
            </a:r>
            <a:r>
              <a:rPr lang="en-US" altLang="zh-CN" baseline="-25000"/>
              <a:t>2</a:t>
            </a:r>
            <a:r>
              <a:rPr lang="en-US" altLang="zh-CN"/>
              <a:t>O/h</a:t>
            </a:r>
            <a:r>
              <a:rPr lang="zh-CN" altLang="en-US" dirty="0"/>
              <a:t>， </a:t>
            </a:r>
            <a:endParaRPr lang="zh-CN" altLang="en-US" dirty="0"/>
          </a:p>
          <a:p>
            <a:pPr>
              <a:buNone/>
            </a:pPr>
            <a:r>
              <a:rPr lang="en-US" altLang="zh-CN"/>
              <a:t>4.3 </a:t>
            </a:r>
            <a:r>
              <a:rPr lang="zh-CN" altLang="en-US" dirty="0"/>
              <a:t>蒸发原液温度</a:t>
            </a:r>
            <a:r>
              <a:rPr lang="en-US" altLang="zh-CN" dirty="0"/>
              <a:t>≥</a:t>
            </a:r>
            <a:r>
              <a:rPr lang="en-US" altLang="zh-CN"/>
              <a:t>72 </a:t>
            </a:r>
            <a:r>
              <a:rPr lang="en-US" altLang="zh-CN" sz="2800"/>
              <a:t>℃</a:t>
            </a:r>
            <a:r>
              <a:rPr lang="zh-CN" altLang="en-US" dirty="0"/>
              <a:t>；</a:t>
            </a:r>
            <a:endParaRPr lang="zh-CN" altLang="en-US" dirty="0"/>
          </a:p>
          <a:p>
            <a:pPr>
              <a:buNone/>
            </a:pPr>
            <a:r>
              <a:rPr lang="en-US" altLang="zh-CN"/>
              <a:t>4.4 </a:t>
            </a:r>
            <a:r>
              <a:rPr lang="zh-CN" altLang="en-US" dirty="0"/>
              <a:t>蒸发汽耗</a:t>
            </a:r>
            <a:r>
              <a:rPr lang="en-US" altLang="zh-CN"/>
              <a:t>≤</a:t>
            </a:r>
            <a:r>
              <a:rPr lang="en-US" altLang="zh-CN" dirty="0"/>
              <a:t> </a:t>
            </a:r>
            <a:r>
              <a:rPr lang="en-US" altLang="zh-CN"/>
              <a:t>0.8t/t.Ao</a:t>
            </a:r>
            <a:r>
              <a:rPr lang="zh-CN" altLang="en-US" dirty="0"/>
              <a:t>；</a:t>
            </a:r>
            <a:endParaRPr lang="zh-CN" altLang="en-US" dirty="0"/>
          </a:p>
          <a:p>
            <a:pPr>
              <a:buNone/>
            </a:pPr>
            <a:r>
              <a:rPr lang="en-US" altLang="zh-CN"/>
              <a:t>4.5 </a:t>
            </a:r>
            <a:r>
              <a:rPr lang="zh-CN" altLang="en-US" dirty="0"/>
              <a:t>末效真空度：</a:t>
            </a:r>
            <a:r>
              <a:rPr lang="en-US" altLang="zh-CN"/>
              <a:t>88KPa</a:t>
            </a:r>
            <a:r>
              <a:rPr lang="zh-CN" altLang="en-US" dirty="0"/>
              <a:t>（</a:t>
            </a:r>
            <a:r>
              <a:rPr lang="en-US" altLang="zh-CN"/>
              <a:t>670mmHg</a:t>
            </a:r>
            <a:r>
              <a:rPr lang="zh-CN" altLang="en-US" dirty="0"/>
              <a:t>） </a:t>
            </a:r>
            <a:endParaRPr lang="zh-CN" altLang="en-US" dirty="0"/>
          </a:p>
          <a:p>
            <a:pPr>
              <a:buNone/>
            </a:pPr>
            <a:r>
              <a:rPr lang="en-US" altLang="zh-CN"/>
              <a:t>4.5 </a:t>
            </a:r>
            <a:r>
              <a:rPr lang="zh-CN" altLang="en-US" dirty="0"/>
              <a:t>排盐后循环母液</a:t>
            </a:r>
            <a:r>
              <a:rPr lang="en-US" altLang="zh-CN"/>
              <a:t>Nc/NT≤10% </a:t>
            </a:r>
            <a:r>
              <a:rPr lang="zh-CN" altLang="en-US" dirty="0"/>
              <a:t>；</a:t>
            </a:r>
            <a:endParaRPr lang="zh-CN" altLang="en-US" dirty="0"/>
          </a:p>
          <a:p>
            <a:pPr>
              <a:buNone/>
            </a:pPr>
            <a:r>
              <a:rPr lang="en-US" altLang="zh-CN"/>
              <a:t>4.6 </a:t>
            </a:r>
            <a:r>
              <a:rPr lang="zh-CN" altLang="en-US" dirty="0"/>
              <a:t>循环母液浓度</a:t>
            </a:r>
            <a:r>
              <a:rPr lang="en-US" altLang="zh-CN" dirty="0" err="1"/>
              <a:t>Nk</a:t>
            </a:r>
            <a:r>
              <a:rPr lang="zh-CN" altLang="en-US" dirty="0"/>
              <a:t>：</a:t>
            </a:r>
            <a:r>
              <a:rPr lang="en-US" altLang="zh-CN"/>
              <a:t>240-255 </a:t>
            </a:r>
            <a:r>
              <a:rPr lang="en-US" altLang="zh-CN" dirty="0" err="1"/>
              <a:t>g/l</a:t>
            </a:r>
            <a:r>
              <a:rPr lang="en-US" altLang="zh-CN"/>
              <a:t> </a:t>
            </a:r>
            <a:r>
              <a:rPr lang="zh-CN" altLang="en-US" dirty="0"/>
              <a:t>；</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88065"/>
          <p:cNvSpPr>
            <a:spLocks noGrp="1"/>
          </p:cNvSpPr>
          <p:nvPr>
            <p:ph type="title"/>
          </p:nvPr>
        </p:nvSpPr>
        <p:spPr>
          <a:xfrm>
            <a:off x="323850" y="0"/>
            <a:ext cx="8077200" cy="1066800"/>
          </a:xfrm>
          <a:ln/>
        </p:spPr>
        <p:txBody>
          <a:bodyPr anchor="ctr" anchorCtr="0"/>
          <a:p>
            <a:r>
              <a:rPr lang="zh-CN" altLang="en-US" dirty="0">
                <a:solidFill>
                  <a:srgbClr val="FF3300"/>
                </a:solidFill>
                <a:ea typeface="隶书" pitchFamily="49" charset="-122"/>
              </a:rPr>
              <a:t>八、焙烧作业工序</a:t>
            </a:r>
            <a:endParaRPr lang="zh-CN" altLang="en-US" dirty="0">
              <a:solidFill>
                <a:srgbClr val="FF3300"/>
              </a:solidFill>
              <a:ea typeface="隶书" pitchFamily="49" charset="-122"/>
            </a:endParaRPr>
          </a:p>
        </p:txBody>
      </p:sp>
      <p:sp>
        <p:nvSpPr>
          <p:cNvPr id="88067" name="文本占位符 88066"/>
          <p:cNvSpPr>
            <a:spLocks noGrp="1"/>
          </p:cNvSpPr>
          <p:nvPr>
            <p:ph type="body" idx="1"/>
          </p:nvPr>
        </p:nvSpPr>
        <p:spPr>
          <a:xfrm>
            <a:off x="395288" y="1169988"/>
            <a:ext cx="8208962" cy="5688012"/>
          </a:xfrm>
          <a:ln/>
        </p:spPr>
        <p:txBody>
          <a:bodyPr/>
          <a:p>
            <a:pPr marL="609600" indent="-609600"/>
            <a:r>
              <a:rPr lang="zh-CN" altLang="en-US" sz="3600" dirty="0"/>
              <a:t>焙烧作业工序包括：平盘过滤和焙烧炉两部分。</a:t>
            </a:r>
            <a:endParaRPr lang="zh-CN" altLang="en-US" sz="3600"/>
          </a:p>
          <a:p>
            <a:pPr marL="609600" indent="-609600"/>
            <a:r>
              <a:rPr lang="zh-CN" altLang="en-US" sz="3600" dirty="0">
                <a:solidFill>
                  <a:srgbClr val="FF3300"/>
                </a:solidFill>
              </a:rPr>
              <a:t>一、平盘过滤</a:t>
            </a:r>
            <a:endParaRPr lang="zh-CN" altLang="en-US" sz="3600" dirty="0">
              <a:solidFill>
                <a:srgbClr val="FF3300"/>
              </a:solidFill>
            </a:endParaRPr>
          </a:p>
          <a:p>
            <a:pPr marL="609600" indent="-609600"/>
            <a:r>
              <a:rPr lang="en-US" altLang="zh-CN" sz="3600">
                <a:solidFill>
                  <a:srgbClr val="FF3300"/>
                </a:solidFill>
              </a:rPr>
              <a:t>1</a:t>
            </a:r>
            <a:r>
              <a:rPr lang="zh-CN" altLang="en-US" sz="3600" dirty="0">
                <a:solidFill>
                  <a:srgbClr val="FF3300"/>
                </a:solidFill>
              </a:rPr>
              <a:t>、主要任务：</a:t>
            </a:r>
            <a:endParaRPr lang="zh-CN" altLang="en-US" sz="3600" dirty="0">
              <a:solidFill>
                <a:srgbClr val="FF3300"/>
              </a:solidFill>
            </a:endParaRPr>
          </a:p>
          <a:p>
            <a:pPr marL="609600" indent="-609600"/>
            <a:r>
              <a:rPr lang="zh-CN" altLang="en-US" sz="3600" dirty="0"/>
              <a:t>     平盘过滤的主要任务是接受分解工序送来的</a:t>
            </a:r>
            <a:r>
              <a:rPr lang="en-US" altLang="zh-CN" sz="3600"/>
              <a:t>AH</a:t>
            </a:r>
            <a:r>
              <a:rPr lang="zh-CN" altLang="en-US" sz="3600" dirty="0"/>
              <a:t>料浆并进行分离洗涤过滤，保证滤饼附碱和附水，并向焙烧炉供应氢氧化铝。</a:t>
            </a:r>
            <a:endParaRPr lang="zh-CN" alt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717" name="矩形 114716"/>
          <p:cNvSpPr/>
          <p:nvPr/>
        </p:nvSpPr>
        <p:spPr>
          <a:xfrm>
            <a:off x="684213" y="206375"/>
            <a:ext cx="6551612" cy="519113"/>
          </a:xfrm>
          <a:prstGeom prst="rect">
            <a:avLst/>
          </a:prstGeom>
          <a:noFill/>
          <a:ln w="9525">
            <a:noFill/>
          </a:ln>
        </p:spPr>
        <p:txBody>
          <a:bodyPr>
            <a:spAutoFit/>
          </a:bodyPr>
          <a:p>
            <a:pPr>
              <a:spcBef>
                <a:spcPct val="20000"/>
              </a:spcBef>
              <a:buClr>
                <a:schemeClr val="hlink"/>
              </a:buClr>
              <a:buSzPct val="65000"/>
              <a:buFont typeface="Wingdings" panose="05000000000000000000" pitchFamily="2" charset="2"/>
            </a:pPr>
            <a:r>
              <a:rPr lang="en-US" altLang="zh-CN" sz="2800">
                <a:solidFill>
                  <a:srgbClr val="FF3300"/>
                </a:solidFill>
                <a:effectLst>
                  <a:outerShdw blurRad="38100" dist="38100" dir="2700000">
                    <a:srgbClr val="000000"/>
                  </a:outerShdw>
                </a:effectLst>
                <a:latin typeface="Tahoma" panose="020B0604030504040204" pitchFamily="34" charset="0"/>
              </a:rPr>
              <a:t>2</a:t>
            </a:r>
            <a:r>
              <a:rPr lang="zh-CN" altLang="en-US" sz="2800" dirty="0">
                <a:solidFill>
                  <a:srgbClr val="FF3300"/>
                </a:solidFill>
                <a:effectLst>
                  <a:outerShdw blurRad="38100" dist="38100" dir="2700000">
                    <a:srgbClr val="000000"/>
                  </a:outerShdw>
                </a:effectLst>
                <a:latin typeface="Tahoma" panose="020B0604030504040204" pitchFamily="34" charset="0"/>
              </a:rPr>
              <a:t>、流程示意图：</a:t>
            </a:r>
            <a:endParaRPr lang="zh-CN" altLang="en-US" sz="2800" dirty="0">
              <a:solidFill>
                <a:srgbClr val="FF3300"/>
              </a:solidFill>
              <a:effectLst>
                <a:outerShdw blurRad="38100" dist="38100" dir="2700000">
                  <a:srgbClr val="000000"/>
                </a:outerShdw>
              </a:effectLst>
              <a:latin typeface="Tahoma" panose="020B0604030504040204" pitchFamily="34" charset="0"/>
            </a:endParaRPr>
          </a:p>
        </p:txBody>
      </p:sp>
      <p:grpSp>
        <p:nvGrpSpPr>
          <p:cNvPr id="114745" name="组合 114744"/>
          <p:cNvGrpSpPr/>
          <p:nvPr/>
        </p:nvGrpSpPr>
        <p:grpSpPr>
          <a:xfrm>
            <a:off x="684213" y="908050"/>
            <a:ext cx="6696075" cy="4681538"/>
            <a:chOff x="431" y="572"/>
            <a:chExt cx="4218" cy="2949"/>
          </a:xfrm>
        </p:grpSpPr>
        <p:sp>
          <p:nvSpPr>
            <p:cNvPr id="114719" name="矩形 114718"/>
            <p:cNvSpPr/>
            <p:nvPr/>
          </p:nvSpPr>
          <p:spPr>
            <a:xfrm>
              <a:off x="858" y="3217"/>
              <a:ext cx="1244" cy="231"/>
            </a:xfrm>
            <a:prstGeom prst="rect">
              <a:avLst/>
            </a:prstGeom>
            <a:noFill/>
            <a:ln w="28575">
              <a:noFill/>
            </a:ln>
          </p:spPr>
          <p:txBody>
            <a:bodyPr lIns="0" tIns="0" rIns="0" bIns="0"/>
            <a:p>
              <a:pPr algn="ctr"/>
              <a:r>
                <a:rPr lang="zh-CN" altLang="en-US" b="1" dirty="0">
                  <a:latin typeface="Tahoma" panose="020B0604030504040204" pitchFamily="34" charset="0"/>
                </a:rPr>
                <a:t>去分解</a:t>
              </a:r>
              <a:endParaRPr lang="zh-CN" altLang="en-US" b="1" dirty="0">
                <a:latin typeface="Tahoma" panose="020B0604030504040204" pitchFamily="34" charset="0"/>
              </a:endParaRPr>
            </a:p>
          </p:txBody>
        </p:sp>
        <p:sp>
          <p:nvSpPr>
            <p:cNvPr id="114720" name="矩形 114719"/>
            <p:cNvSpPr/>
            <p:nvPr/>
          </p:nvSpPr>
          <p:spPr>
            <a:xfrm>
              <a:off x="2688" y="753"/>
              <a:ext cx="1488" cy="158"/>
            </a:xfrm>
            <a:prstGeom prst="rect">
              <a:avLst/>
            </a:prstGeom>
            <a:noFill/>
            <a:ln w="9525">
              <a:noFill/>
            </a:ln>
          </p:spPr>
          <p:txBody>
            <a:bodyPr lIns="0" tIns="0" rIns="0" bIns="0"/>
            <a:p>
              <a:pPr algn="ctr"/>
              <a:r>
                <a:rPr lang="zh-CN" altLang="en-US" b="1" u="sng" dirty="0">
                  <a:latin typeface="仿宋_GB2312" pitchFamily="49" charset="-122"/>
                </a:rPr>
                <a:t>分解分级底流</a:t>
              </a:r>
              <a:endParaRPr lang="zh-CN" altLang="en-US" b="1" dirty="0">
                <a:latin typeface="Tahoma" panose="020B0604030504040204" pitchFamily="34" charset="0"/>
              </a:endParaRPr>
            </a:p>
          </p:txBody>
        </p:sp>
        <p:sp>
          <p:nvSpPr>
            <p:cNvPr id="114721" name="矩形 114720"/>
            <p:cNvSpPr/>
            <p:nvPr/>
          </p:nvSpPr>
          <p:spPr>
            <a:xfrm>
              <a:off x="2659" y="1351"/>
              <a:ext cx="1314" cy="195"/>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平盘过滤机</a:t>
              </a:r>
              <a:endParaRPr lang="zh-CN" altLang="en-US" b="1" dirty="0">
                <a:latin typeface="Tahoma" panose="020B0604030504040204" pitchFamily="34" charset="0"/>
              </a:endParaRPr>
            </a:p>
          </p:txBody>
        </p:sp>
        <p:sp>
          <p:nvSpPr>
            <p:cNvPr id="114722" name="直接连接符 114721"/>
            <p:cNvSpPr/>
            <p:nvPr/>
          </p:nvSpPr>
          <p:spPr>
            <a:xfrm>
              <a:off x="3334" y="913"/>
              <a:ext cx="0" cy="430"/>
            </a:xfrm>
            <a:prstGeom prst="line">
              <a:avLst/>
            </a:prstGeom>
            <a:ln w="28575" cap="flat" cmpd="sng">
              <a:solidFill>
                <a:srgbClr val="000000"/>
              </a:solidFill>
              <a:prstDash val="solid"/>
              <a:headEnd type="none" w="med" len="med"/>
              <a:tailEnd type="triangle" w="med" len="med"/>
            </a:ln>
          </p:spPr>
        </p:sp>
        <p:sp>
          <p:nvSpPr>
            <p:cNvPr id="114723" name="直接连接符 114722"/>
            <p:cNvSpPr/>
            <p:nvPr/>
          </p:nvSpPr>
          <p:spPr>
            <a:xfrm flipH="1">
              <a:off x="1790" y="1466"/>
              <a:ext cx="853" cy="0"/>
            </a:xfrm>
            <a:prstGeom prst="line">
              <a:avLst/>
            </a:prstGeom>
            <a:ln w="28575" cap="flat" cmpd="sng">
              <a:solidFill>
                <a:srgbClr val="000000"/>
              </a:solidFill>
              <a:prstDash val="solid"/>
              <a:headEnd type="none" w="med" len="med"/>
              <a:tailEnd type="triangle" w="med" len="med"/>
            </a:ln>
          </p:spPr>
        </p:sp>
        <p:sp>
          <p:nvSpPr>
            <p:cNvPr id="114724" name="矩形 114723"/>
            <p:cNvSpPr/>
            <p:nvPr/>
          </p:nvSpPr>
          <p:spPr>
            <a:xfrm>
              <a:off x="853" y="1357"/>
              <a:ext cx="955" cy="189"/>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仿宋_GB2312" pitchFamily="49" charset="-122"/>
                </a:rPr>
                <a:t>卸料螺旋</a:t>
              </a:r>
              <a:endParaRPr lang="zh-CN" altLang="en-US" b="1" dirty="0">
                <a:latin typeface="Tahoma" panose="020B0604030504040204" pitchFamily="34" charset="0"/>
              </a:endParaRPr>
            </a:p>
          </p:txBody>
        </p:sp>
        <p:sp>
          <p:nvSpPr>
            <p:cNvPr id="114725" name="矩形 114724"/>
            <p:cNvSpPr/>
            <p:nvPr/>
          </p:nvSpPr>
          <p:spPr>
            <a:xfrm>
              <a:off x="2685" y="1851"/>
              <a:ext cx="1333" cy="231"/>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气液分离器</a:t>
              </a:r>
              <a:endParaRPr lang="zh-CN" altLang="en-US" b="1" dirty="0">
                <a:latin typeface="Tahoma" panose="020B0604030504040204" pitchFamily="34" charset="0"/>
              </a:endParaRPr>
            </a:p>
          </p:txBody>
        </p:sp>
        <p:sp>
          <p:nvSpPr>
            <p:cNvPr id="114726" name="矩形 114725"/>
            <p:cNvSpPr/>
            <p:nvPr/>
          </p:nvSpPr>
          <p:spPr>
            <a:xfrm>
              <a:off x="868" y="2616"/>
              <a:ext cx="1222" cy="231"/>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母液澄清槽</a:t>
              </a:r>
              <a:endParaRPr lang="zh-CN" altLang="en-US" b="1" dirty="0">
                <a:latin typeface="Tahoma" panose="020B0604030504040204" pitchFamily="34" charset="0"/>
              </a:endParaRPr>
            </a:p>
          </p:txBody>
        </p:sp>
        <p:sp>
          <p:nvSpPr>
            <p:cNvPr id="114727" name="矩形 114726"/>
            <p:cNvSpPr/>
            <p:nvPr/>
          </p:nvSpPr>
          <p:spPr>
            <a:xfrm>
              <a:off x="3556" y="2338"/>
              <a:ext cx="1093" cy="232"/>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弱滤液槽</a:t>
              </a:r>
              <a:endParaRPr lang="zh-CN" altLang="en-US" b="1" dirty="0">
                <a:latin typeface="Tahoma" panose="020B0604030504040204" pitchFamily="34" charset="0"/>
              </a:endParaRPr>
            </a:p>
          </p:txBody>
        </p:sp>
        <p:sp>
          <p:nvSpPr>
            <p:cNvPr id="114728" name="直接连接符 114727"/>
            <p:cNvSpPr/>
            <p:nvPr/>
          </p:nvSpPr>
          <p:spPr>
            <a:xfrm flipH="1">
              <a:off x="2835" y="1570"/>
              <a:ext cx="0" cy="289"/>
            </a:xfrm>
            <a:prstGeom prst="line">
              <a:avLst/>
            </a:prstGeom>
            <a:ln w="28575" cap="flat" cmpd="sng">
              <a:solidFill>
                <a:srgbClr val="000000"/>
              </a:solidFill>
              <a:prstDash val="solid"/>
              <a:headEnd type="none" w="med" len="med"/>
              <a:tailEnd type="triangle" w="med" len="med"/>
            </a:ln>
          </p:spPr>
        </p:sp>
        <p:sp>
          <p:nvSpPr>
            <p:cNvPr id="114729" name="直接连接符 114728"/>
            <p:cNvSpPr/>
            <p:nvPr/>
          </p:nvSpPr>
          <p:spPr>
            <a:xfrm flipH="1">
              <a:off x="3311" y="2978"/>
              <a:ext cx="8" cy="271"/>
            </a:xfrm>
            <a:prstGeom prst="line">
              <a:avLst/>
            </a:prstGeom>
            <a:ln w="28575" cap="flat" cmpd="sng">
              <a:solidFill>
                <a:srgbClr val="000000"/>
              </a:solidFill>
              <a:prstDash val="solid"/>
              <a:headEnd type="none" w="med" len="med"/>
              <a:tailEnd type="triangle" w="med" len="med"/>
            </a:ln>
          </p:spPr>
        </p:sp>
        <p:sp>
          <p:nvSpPr>
            <p:cNvPr id="114730" name="矩形 114729"/>
            <p:cNvSpPr/>
            <p:nvPr/>
          </p:nvSpPr>
          <p:spPr>
            <a:xfrm>
              <a:off x="431" y="2259"/>
              <a:ext cx="1084" cy="218"/>
            </a:xfrm>
            <a:prstGeom prst="rect">
              <a:avLst/>
            </a:prstGeom>
            <a:noFill/>
            <a:ln w="28575">
              <a:noFill/>
            </a:ln>
          </p:spPr>
          <p:txBody>
            <a:bodyPr lIns="0" tIns="0" rIns="0" bIns="0"/>
            <a:p>
              <a:pPr algn="ctr"/>
              <a:r>
                <a:rPr lang="zh-CN" altLang="en-US" b="1" u="sng" dirty="0">
                  <a:latin typeface="Tahoma" panose="020B0604030504040204" pitchFamily="34" charset="0"/>
                </a:rPr>
                <a:t>氢氧化铝</a:t>
              </a:r>
              <a:endParaRPr lang="zh-CN" altLang="en-US" b="1" dirty="0">
                <a:latin typeface="Tahoma" panose="020B0604030504040204" pitchFamily="34" charset="0"/>
              </a:endParaRPr>
            </a:p>
          </p:txBody>
        </p:sp>
        <p:sp>
          <p:nvSpPr>
            <p:cNvPr id="114731" name="直接连接符 114730"/>
            <p:cNvSpPr/>
            <p:nvPr/>
          </p:nvSpPr>
          <p:spPr>
            <a:xfrm flipH="1">
              <a:off x="1497" y="2863"/>
              <a:ext cx="0" cy="288"/>
            </a:xfrm>
            <a:prstGeom prst="line">
              <a:avLst/>
            </a:prstGeom>
            <a:ln w="28575" cap="flat" cmpd="sng">
              <a:solidFill>
                <a:srgbClr val="000000"/>
              </a:solidFill>
              <a:prstDash val="solid"/>
              <a:headEnd type="none" w="med" len="med"/>
              <a:tailEnd type="triangle" w="med" len="med"/>
            </a:ln>
          </p:spPr>
        </p:sp>
        <p:sp>
          <p:nvSpPr>
            <p:cNvPr id="114732" name="矩形 114731"/>
            <p:cNvSpPr/>
            <p:nvPr/>
          </p:nvSpPr>
          <p:spPr>
            <a:xfrm>
              <a:off x="1707" y="572"/>
              <a:ext cx="582" cy="181"/>
            </a:xfrm>
            <a:prstGeom prst="rect">
              <a:avLst/>
            </a:prstGeom>
            <a:noFill/>
            <a:ln w="28575">
              <a:noFill/>
            </a:ln>
          </p:spPr>
          <p:txBody>
            <a:bodyPr lIns="0" tIns="0" rIns="0" bIns="0"/>
            <a:p>
              <a:pPr algn="ctr"/>
              <a:r>
                <a:rPr lang="zh-CN" altLang="en-US" b="1" u="sng" dirty="0">
                  <a:latin typeface="Tahoma" panose="020B0604030504040204" pitchFamily="34" charset="0"/>
                </a:rPr>
                <a:t>洗水</a:t>
              </a:r>
              <a:endParaRPr lang="zh-CN" altLang="en-US" b="1" dirty="0">
                <a:latin typeface="Tahoma" panose="020B0604030504040204" pitchFamily="34" charset="0"/>
              </a:endParaRPr>
            </a:p>
          </p:txBody>
        </p:sp>
        <p:sp>
          <p:nvSpPr>
            <p:cNvPr id="114733" name="任意多边形 114732"/>
            <p:cNvSpPr/>
            <p:nvPr/>
          </p:nvSpPr>
          <p:spPr>
            <a:xfrm>
              <a:off x="2041" y="754"/>
              <a:ext cx="760" cy="575"/>
            </a:xfrm>
            <a:custGeom>
              <a:avLst/>
              <a:gdLst/>
              <a:ahLst/>
              <a:cxnLst/>
              <a:pathLst>
                <a:path w="499" h="771">
                  <a:moveTo>
                    <a:pt x="0" y="0"/>
                  </a:moveTo>
                  <a:lnTo>
                    <a:pt x="0" y="454"/>
                  </a:lnTo>
                  <a:lnTo>
                    <a:pt x="499" y="454"/>
                  </a:lnTo>
                  <a:lnTo>
                    <a:pt x="499" y="771"/>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14734" name="直接连接符 114733"/>
            <p:cNvSpPr/>
            <p:nvPr/>
          </p:nvSpPr>
          <p:spPr>
            <a:xfrm flipH="1">
              <a:off x="977" y="1562"/>
              <a:ext cx="15" cy="634"/>
            </a:xfrm>
            <a:prstGeom prst="line">
              <a:avLst/>
            </a:prstGeom>
            <a:ln w="28575" cap="flat" cmpd="sng">
              <a:solidFill>
                <a:srgbClr val="000000"/>
              </a:solidFill>
              <a:prstDash val="solid"/>
              <a:headEnd type="none" w="med" len="med"/>
              <a:tailEnd type="triangle" w="med" len="med"/>
            </a:ln>
          </p:spPr>
        </p:sp>
        <p:sp>
          <p:nvSpPr>
            <p:cNvPr id="114735" name="直接连接符 114734"/>
            <p:cNvSpPr/>
            <p:nvPr/>
          </p:nvSpPr>
          <p:spPr>
            <a:xfrm>
              <a:off x="3334" y="1593"/>
              <a:ext cx="0" cy="272"/>
            </a:xfrm>
            <a:prstGeom prst="line">
              <a:avLst/>
            </a:prstGeom>
            <a:ln w="28575" cap="flat" cmpd="sng">
              <a:solidFill>
                <a:srgbClr val="000000"/>
              </a:solidFill>
              <a:prstDash val="solid"/>
              <a:headEnd type="none" w="med" len="med"/>
              <a:tailEnd type="triangle" w="med" len="med"/>
            </a:ln>
          </p:spPr>
        </p:sp>
        <p:sp>
          <p:nvSpPr>
            <p:cNvPr id="114736" name="矩形 114735"/>
            <p:cNvSpPr/>
            <p:nvPr/>
          </p:nvSpPr>
          <p:spPr>
            <a:xfrm>
              <a:off x="1403" y="1851"/>
              <a:ext cx="853" cy="231"/>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真空泵</a:t>
              </a:r>
              <a:endParaRPr lang="zh-CN" altLang="en-US" b="1" dirty="0">
                <a:latin typeface="Tahoma" panose="020B0604030504040204" pitchFamily="34" charset="0"/>
              </a:endParaRPr>
            </a:p>
          </p:txBody>
        </p:sp>
        <p:sp>
          <p:nvSpPr>
            <p:cNvPr id="114737" name="直接连接符 114736"/>
            <p:cNvSpPr/>
            <p:nvPr/>
          </p:nvSpPr>
          <p:spPr>
            <a:xfrm flipH="1">
              <a:off x="2274" y="1965"/>
              <a:ext cx="425" cy="0"/>
            </a:xfrm>
            <a:prstGeom prst="line">
              <a:avLst/>
            </a:prstGeom>
            <a:ln w="28575" cap="flat" cmpd="sng">
              <a:solidFill>
                <a:srgbClr val="000000"/>
              </a:solidFill>
              <a:prstDash val="solid"/>
              <a:headEnd type="none" w="med" len="med"/>
              <a:tailEnd type="triangle" w="med" len="med"/>
            </a:ln>
          </p:spPr>
        </p:sp>
        <p:sp>
          <p:nvSpPr>
            <p:cNvPr id="114738" name="矩形 114737"/>
            <p:cNvSpPr/>
            <p:nvPr/>
          </p:nvSpPr>
          <p:spPr>
            <a:xfrm>
              <a:off x="2567" y="2735"/>
              <a:ext cx="1462" cy="231"/>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强滤液澄清槽</a:t>
              </a:r>
              <a:endParaRPr lang="zh-CN" altLang="en-US" b="1" dirty="0">
                <a:latin typeface="Tahoma" panose="020B0604030504040204" pitchFamily="34" charset="0"/>
              </a:endParaRPr>
            </a:p>
          </p:txBody>
        </p:sp>
        <p:sp>
          <p:nvSpPr>
            <p:cNvPr id="114739" name="矩形 114738"/>
            <p:cNvSpPr/>
            <p:nvPr/>
          </p:nvSpPr>
          <p:spPr>
            <a:xfrm>
              <a:off x="2663" y="3290"/>
              <a:ext cx="1298" cy="231"/>
            </a:xfrm>
            <a:prstGeom prst="rect">
              <a:avLst/>
            </a:prstGeom>
            <a:noFill/>
            <a:ln w="28575">
              <a:noFill/>
            </a:ln>
          </p:spPr>
          <p:txBody>
            <a:bodyPr lIns="0" tIns="0" rIns="0" bIns="0"/>
            <a:p>
              <a:pPr algn="ctr"/>
              <a:r>
                <a:rPr lang="zh-CN" altLang="en-US" b="1" dirty="0">
                  <a:latin typeface="Tahoma" panose="020B0604030504040204" pitchFamily="34" charset="0"/>
                </a:rPr>
                <a:t>去沉降</a:t>
              </a:r>
              <a:endParaRPr lang="zh-CN" altLang="en-US" b="1" dirty="0">
                <a:latin typeface="Tahoma" panose="020B0604030504040204" pitchFamily="34" charset="0"/>
              </a:endParaRPr>
            </a:p>
          </p:txBody>
        </p:sp>
        <p:sp>
          <p:nvSpPr>
            <p:cNvPr id="114740" name="任意多边形 114739"/>
            <p:cNvSpPr/>
            <p:nvPr/>
          </p:nvSpPr>
          <p:spPr>
            <a:xfrm>
              <a:off x="1519" y="2092"/>
              <a:ext cx="1277" cy="476"/>
            </a:xfrm>
            <a:custGeom>
              <a:avLst/>
              <a:gdLst/>
              <a:ahLst/>
              <a:cxnLst/>
              <a:pathLst>
                <a:path w="680" h="590">
                  <a:moveTo>
                    <a:pt x="680" y="0"/>
                  </a:moveTo>
                  <a:lnTo>
                    <a:pt x="680" y="408"/>
                  </a:lnTo>
                  <a:lnTo>
                    <a:pt x="0" y="408"/>
                  </a:lnTo>
                  <a:lnTo>
                    <a:pt x="0" y="590"/>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14741" name="任意多边形 114740"/>
            <p:cNvSpPr/>
            <p:nvPr/>
          </p:nvSpPr>
          <p:spPr>
            <a:xfrm>
              <a:off x="3898" y="996"/>
              <a:ext cx="345" cy="1342"/>
            </a:xfrm>
            <a:custGeom>
              <a:avLst/>
              <a:gdLst/>
              <a:ahLst/>
              <a:cxnLst/>
              <a:pathLst>
                <a:path w="363" h="1134">
                  <a:moveTo>
                    <a:pt x="363" y="1134"/>
                  </a:moveTo>
                  <a:lnTo>
                    <a:pt x="363" y="0"/>
                  </a:lnTo>
                  <a:lnTo>
                    <a:pt x="0" y="0"/>
                  </a:lnTo>
                  <a:lnTo>
                    <a:pt x="0" y="272"/>
                  </a:lnTo>
                </a:path>
              </a:pathLst>
            </a:custGeom>
            <a:noFill/>
            <a:ln w="28575" cap="flat" cmpd="sng">
              <a:solidFill>
                <a:srgbClr val="000000">
                  <a:alpha val="100000"/>
                </a:srgbClr>
              </a:solidFill>
              <a:prstDash val="solid"/>
              <a:headEnd type="none" w="med" len="med"/>
              <a:tailEnd type="triangle" w="med" len="med"/>
            </a:ln>
          </p:spPr>
          <p:txBody>
            <a:bodyPr/>
            <a:p>
              <a:endParaRPr lang="zh-CN" altLang="en-US"/>
            </a:p>
          </p:txBody>
        </p:sp>
        <p:sp>
          <p:nvSpPr>
            <p:cNvPr id="114742" name="直接连接符 114741"/>
            <p:cNvSpPr/>
            <p:nvPr/>
          </p:nvSpPr>
          <p:spPr>
            <a:xfrm>
              <a:off x="3878" y="1570"/>
              <a:ext cx="0" cy="272"/>
            </a:xfrm>
            <a:prstGeom prst="line">
              <a:avLst/>
            </a:prstGeom>
            <a:ln w="28575" cap="flat" cmpd="sng">
              <a:solidFill>
                <a:srgbClr val="000000"/>
              </a:solidFill>
              <a:prstDash val="solid"/>
              <a:headEnd type="none" w="med" len="med"/>
              <a:tailEnd type="triangle" w="med" len="med"/>
            </a:ln>
          </p:spPr>
        </p:sp>
        <p:sp>
          <p:nvSpPr>
            <p:cNvPr id="114743" name="直接连接符 114742"/>
            <p:cNvSpPr/>
            <p:nvPr/>
          </p:nvSpPr>
          <p:spPr>
            <a:xfrm>
              <a:off x="3878" y="2092"/>
              <a:ext cx="5" cy="240"/>
            </a:xfrm>
            <a:prstGeom prst="line">
              <a:avLst/>
            </a:prstGeom>
            <a:ln w="28575" cap="flat" cmpd="sng">
              <a:solidFill>
                <a:srgbClr val="000000"/>
              </a:solidFill>
              <a:prstDash val="solid"/>
              <a:headEnd type="none" w="med" len="med"/>
              <a:tailEnd type="triangle" w="med" len="med"/>
            </a:ln>
          </p:spPr>
        </p:sp>
        <p:sp>
          <p:nvSpPr>
            <p:cNvPr id="114744" name="直接连接符 114743"/>
            <p:cNvSpPr/>
            <p:nvPr/>
          </p:nvSpPr>
          <p:spPr>
            <a:xfrm flipH="1">
              <a:off x="3311" y="2101"/>
              <a:ext cx="0" cy="649"/>
            </a:xfrm>
            <a:prstGeom prst="line">
              <a:avLst/>
            </a:prstGeom>
            <a:ln w="28575" cap="flat" cmpd="sng">
              <a:solidFill>
                <a:srgbClr val="000000"/>
              </a:solidFill>
              <a:prstDash val="solid"/>
              <a:headEnd type="none" w="med" len="med"/>
              <a:tailEnd type="triangle" w="med" len="med"/>
            </a:ln>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90113"/>
          <p:cNvSpPr>
            <a:spLocks noGrp="1"/>
          </p:cNvSpPr>
          <p:nvPr>
            <p:ph type="title"/>
          </p:nvPr>
        </p:nvSpPr>
        <p:spPr>
          <a:xfrm>
            <a:off x="323850" y="0"/>
            <a:ext cx="7753350" cy="765175"/>
          </a:xfrm>
          <a:ln/>
        </p:spPr>
        <p:txBody>
          <a:bodyPr anchor="ctr" anchorCtr="0"/>
          <a:p>
            <a:r>
              <a:rPr lang="zh-CN" altLang="en-US" dirty="0">
                <a:solidFill>
                  <a:srgbClr val="FF3300"/>
                </a:solidFill>
                <a:ea typeface="隶书" pitchFamily="49" charset="-122"/>
              </a:rPr>
              <a:t>八、焙烧作业工序</a:t>
            </a:r>
            <a:endParaRPr lang="zh-CN" altLang="en-US" dirty="0">
              <a:solidFill>
                <a:srgbClr val="FF3300"/>
              </a:solidFill>
              <a:ea typeface="隶书" pitchFamily="49" charset="-122"/>
            </a:endParaRPr>
          </a:p>
        </p:txBody>
      </p:sp>
      <p:sp>
        <p:nvSpPr>
          <p:cNvPr id="90115" name="文本占位符 90114"/>
          <p:cNvSpPr>
            <a:spLocks noGrp="1"/>
          </p:cNvSpPr>
          <p:nvPr>
            <p:ph type="body" idx="1"/>
          </p:nvPr>
        </p:nvSpPr>
        <p:spPr>
          <a:xfrm>
            <a:off x="468313" y="765175"/>
            <a:ext cx="7956550" cy="5903913"/>
          </a:xfrm>
          <a:ln/>
        </p:spPr>
        <p:txBody>
          <a:bodyPr/>
          <a:p>
            <a:pPr>
              <a:lnSpc>
                <a:spcPct val="90000"/>
              </a:lnSpc>
              <a:buNone/>
            </a:pPr>
            <a:r>
              <a:rPr lang="en-US" altLang="zh-CN" sz="2400">
                <a:solidFill>
                  <a:srgbClr val="FF3300"/>
                </a:solidFill>
              </a:rPr>
              <a:t>3</a:t>
            </a:r>
            <a:r>
              <a:rPr lang="zh-CN" altLang="en-US" sz="2400" dirty="0">
                <a:solidFill>
                  <a:srgbClr val="FF3300"/>
                </a:solidFill>
              </a:rPr>
              <a:t>、主要设备：</a:t>
            </a:r>
            <a:endParaRPr lang="zh-CN" altLang="en-US" sz="2400" dirty="0">
              <a:solidFill>
                <a:srgbClr val="FF3300"/>
              </a:solidFill>
            </a:endParaRPr>
          </a:p>
          <a:p>
            <a:pPr>
              <a:lnSpc>
                <a:spcPct val="90000"/>
              </a:lnSpc>
              <a:buNone/>
            </a:pPr>
            <a:r>
              <a:rPr lang="zh-CN" altLang="en-US" sz="2400" dirty="0"/>
              <a:t>平盘过滤机：</a:t>
            </a:r>
            <a:endParaRPr lang="zh-CN" altLang="en-US" sz="2400" dirty="0"/>
          </a:p>
          <a:p>
            <a:pPr>
              <a:lnSpc>
                <a:spcPct val="90000"/>
              </a:lnSpc>
              <a:buNone/>
            </a:pPr>
            <a:r>
              <a:rPr lang="en-US" altLang="zh-CN" sz="2400"/>
              <a:t>F=51m</a:t>
            </a:r>
            <a:r>
              <a:rPr lang="en-US" altLang="zh-CN" sz="2400" baseline="30000"/>
              <a:t>2</a:t>
            </a:r>
            <a:r>
              <a:rPr lang="zh-CN" altLang="en-US" sz="2400" dirty="0"/>
              <a:t>（</a:t>
            </a:r>
            <a:r>
              <a:rPr lang="en-US" altLang="zh-CN" sz="2400"/>
              <a:t>1</a:t>
            </a:r>
            <a:r>
              <a:rPr lang="en-US" altLang="zh-CN" sz="2400" baseline="30000"/>
              <a:t>#</a:t>
            </a:r>
            <a:r>
              <a:rPr lang="zh-CN" altLang="en-US" sz="2400" dirty="0"/>
              <a:t>、</a:t>
            </a:r>
            <a:r>
              <a:rPr lang="en-US" altLang="zh-CN" sz="2400"/>
              <a:t>2</a:t>
            </a:r>
            <a:r>
              <a:rPr lang="en-US" altLang="zh-CN" sz="2400" baseline="30000"/>
              <a:t>#</a:t>
            </a:r>
            <a:r>
              <a:rPr lang="zh-CN" altLang="en-US" sz="2400" dirty="0"/>
              <a:t>） </a:t>
            </a:r>
            <a:r>
              <a:rPr lang="en-US" altLang="zh-CN" sz="2400"/>
              <a:t>F=55m</a:t>
            </a:r>
            <a:r>
              <a:rPr lang="en-US" altLang="zh-CN" sz="2400" baseline="30000"/>
              <a:t>2</a:t>
            </a:r>
            <a:r>
              <a:rPr lang="en-US" altLang="zh-CN" sz="2400"/>
              <a:t> </a:t>
            </a:r>
            <a:r>
              <a:rPr lang="zh-CN" altLang="en-US" sz="2400" dirty="0"/>
              <a:t>（</a:t>
            </a:r>
            <a:r>
              <a:rPr lang="en-US" altLang="zh-CN" sz="2400"/>
              <a:t>3</a:t>
            </a:r>
            <a:r>
              <a:rPr lang="en-US" altLang="zh-CN" sz="2400" baseline="30000"/>
              <a:t>#</a:t>
            </a:r>
            <a:r>
              <a:rPr lang="zh-CN" altLang="en-US" sz="2400" dirty="0"/>
              <a:t>）  </a:t>
            </a:r>
            <a:r>
              <a:rPr lang="en-US" altLang="zh-CN" sz="2400"/>
              <a:t>F=62m</a:t>
            </a:r>
            <a:r>
              <a:rPr lang="en-US" altLang="zh-CN" sz="2400" baseline="30000"/>
              <a:t>2</a:t>
            </a:r>
            <a:r>
              <a:rPr lang="zh-CN" altLang="en-US" sz="2400" dirty="0"/>
              <a:t>（</a:t>
            </a:r>
            <a:r>
              <a:rPr lang="en-US" altLang="zh-CN" sz="2400"/>
              <a:t>4</a:t>
            </a:r>
            <a:r>
              <a:rPr lang="en-US" altLang="zh-CN" sz="2400" baseline="30000"/>
              <a:t>#</a:t>
            </a:r>
            <a:r>
              <a:rPr lang="zh-CN" altLang="en-US" sz="2400" dirty="0"/>
              <a:t>、</a:t>
            </a:r>
            <a:r>
              <a:rPr lang="en-US" altLang="zh-CN" sz="2400"/>
              <a:t>5</a:t>
            </a:r>
            <a:r>
              <a:rPr lang="en-US" altLang="zh-CN" sz="2400" baseline="30000"/>
              <a:t>#</a:t>
            </a:r>
            <a:r>
              <a:rPr lang="zh-CN" altLang="en-US" sz="2400" dirty="0"/>
              <a:t>）</a:t>
            </a:r>
            <a:endParaRPr lang="zh-CN" altLang="en-US" sz="2400" dirty="0"/>
          </a:p>
          <a:p>
            <a:pPr>
              <a:lnSpc>
                <a:spcPct val="90000"/>
              </a:lnSpc>
              <a:buNone/>
            </a:pPr>
            <a:r>
              <a:rPr lang="en-US" altLang="zh-CN" sz="2400">
                <a:solidFill>
                  <a:srgbClr val="FF3300"/>
                </a:solidFill>
              </a:rPr>
              <a:t>4</a:t>
            </a:r>
            <a:r>
              <a:rPr lang="zh-CN" altLang="en-US" sz="2400" dirty="0">
                <a:solidFill>
                  <a:srgbClr val="FF3300"/>
                </a:solidFill>
              </a:rPr>
              <a:t>、工艺条件及技术指标</a:t>
            </a:r>
            <a:endParaRPr lang="zh-CN" altLang="en-US" sz="2400" dirty="0">
              <a:solidFill>
                <a:srgbClr val="FF3300"/>
              </a:solidFill>
            </a:endParaRPr>
          </a:p>
          <a:p>
            <a:pPr>
              <a:lnSpc>
                <a:spcPct val="90000"/>
              </a:lnSpc>
              <a:buNone/>
            </a:pPr>
            <a:r>
              <a:rPr lang="en-US" altLang="zh-CN" sz="2400"/>
              <a:t>4.1    </a:t>
            </a:r>
            <a:r>
              <a:rPr lang="zh-CN" altLang="en-US" sz="2400" dirty="0"/>
              <a:t>进过滤机料浆</a:t>
            </a:r>
            <a:endParaRPr lang="zh-CN" altLang="en-US" sz="2400" dirty="0"/>
          </a:p>
          <a:p>
            <a:pPr>
              <a:lnSpc>
                <a:spcPct val="90000"/>
              </a:lnSpc>
              <a:buNone/>
            </a:pPr>
            <a:r>
              <a:rPr lang="zh-CN" altLang="en-US" sz="2400" dirty="0"/>
              <a:t>       流量：</a:t>
            </a:r>
            <a:r>
              <a:rPr lang="en-US" altLang="zh-CN" sz="2400"/>
              <a:t>50</a:t>
            </a:r>
            <a:r>
              <a:rPr lang="zh-CN" altLang="en-US" sz="2400" dirty="0"/>
              <a:t>～</a:t>
            </a:r>
            <a:r>
              <a:rPr lang="en-US" altLang="zh-CN" sz="2400"/>
              <a:t>130m</a:t>
            </a:r>
            <a:r>
              <a:rPr lang="en-US" altLang="zh-CN" sz="2400" baseline="30000"/>
              <a:t>3</a:t>
            </a:r>
            <a:r>
              <a:rPr lang="en-US" altLang="zh-CN" sz="2400"/>
              <a:t>/h   </a:t>
            </a:r>
            <a:r>
              <a:rPr lang="zh-CN" altLang="en-US" sz="2400" dirty="0"/>
              <a:t>固含</a:t>
            </a:r>
            <a:r>
              <a:rPr lang="en-US" altLang="zh-CN" sz="2400" dirty="0"/>
              <a:t>≥</a:t>
            </a:r>
            <a:r>
              <a:rPr lang="en-US" altLang="zh-CN" sz="2400"/>
              <a:t>700g/l</a:t>
            </a:r>
            <a:endParaRPr lang="en-US" altLang="zh-CN" sz="2400"/>
          </a:p>
          <a:p>
            <a:pPr>
              <a:lnSpc>
                <a:spcPct val="90000"/>
              </a:lnSpc>
              <a:buNone/>
            </a:pPr>
            <a:r>
              <a:rPr lang="en-US" altLang="zh-CN" sz="2400"/>
              <a:t>4.2    </a:t>
            </a:r>
            <a:r>
              <a:rPr lang="zh-CN" altLang="en-US" sz="2400" dirty="0"/>
              <a:t>进过滤机洗水</a:t>
            </a:r>
            <a:endParaRPr lang="zh-CN" altLang="en-US" sz="2400" dirty="0"/>
          </a:p>
          <a:p>
            <a:pPr>
              <a:lnSpc>
                <a:spcPct val="90000"/>
              </a:lnSpc>
              <a:buNone/>
            </a:pPr>
            <a:r>
              <a:rPr lang="zh-CN" altLang="en-US" sz="2400" dirty="0"/>
              <a:t>      温度：</a:t>
            </a:r>
            <a:r>
              <a:rPr lang="en-US" altLang="zh-CN" sz="2400" dirty="0"/>
              <a:t>≥</a:t>
            </a:r>
            <a:r>
              <a:rPr lang="en-US" altLang="zh-CN" sz="2400"/>
              <a:t>80℃</a:t>
            </a:r>
            <a:r>
              <a:rPr lang="zh-CN" altLang="en-US" sz="2400" dirty="0"/>
              <a:t>；   用量：</a:t>
            </a:r>
            <a:r>
              <a:rPr lang="en-US" altLang="zh-CN" sz="2400"/>
              <a:t>0.1</a:t>
            </a:r>
            <a:r>
              <a:rPr lang="zh-CN" altLang="en-US" sz="2400" dirty="0"/>
              <a:t>～ </a:t>
            </a:r>
            <a:r>
              <a:rPr lang="en-US" altLang="zh-CN" sz="2400"/>
              <a:t>0.6t/t.</a:t>
            </a:r>
            <a:r>
              <a:rPr lang="zh-CN" altLang="en-US" sz="2400" dirty="0"/>
              <a:t>干</a:t>
            </a:r>
            <a:r>
              <a:rPr lang="en-US" altLang="zh-CN" sz="2400"/>
              <a:t>AH</a:t>
            </a:r>
            <a:endParaRPr lang="en-US" altLang="zh-CN" sz="2400"/>
          </a:p>
          <a:p>
            <a:pPr>
              <a:lnSpc>
                <a:spcPct val="90000"/>
              </a:lnSpc>
              <a:buNone/>
            </a:pPr>
            <a:r>
              <a:rPr lang="en-US" altLang="zh-CN" sz="2400"/>
              <a:t>4.3    </a:t>
            </a:r>
            <a:r>
              <a:rPr lang="zh-CN" altLang="en-US" sz="2400" dirty="0"/>
              <a:t>滤饼含水率</a:t>
            </a:r>
            <a:r>
              <a:rPr lang="en-US" altLang="zh-CN" sz="2400" dirty="0"/>
              <a:t>≤</a:t>
            </a:r>
            <a:r>
              <a:rPr lang="en-US" altLang="zh-CN" sz="2400"/>
              <a:t>5</a:t>
            </a:r>
            <a:r>
              <a:rPr lang="zh-CN" altLang="en-US" sz="2400" dirty="0"/>
              <a:t>％</a:t>
            </a:r>
            <a:endParaRPr lang="zh-CN" altLang="en-US" sz="2400" dirty="0"/>
          </a:p>
          <a:p>
            <a:pPr>
              <a:lnSpc>
                <a:spcPct val="90000"/>
              </a:lnSpc>
              <a:buNone/>
            </a:pPr>
            <a:r>
              <a:rPr lang="en-US" altLang="zh-CN" sz="2400"/>
              <a:t>4.4    </a:t>
            </a:r>
            <a:r>
              <a:rPr lang="zh-CN" altLang="en-US" sz="2400" dirty="0"/>
              <a:t>滤饼含碱</a:t>
            </a:r>
            <a:r>
              <a:rPr lang="en-US" altLang="zh-CN" sz="2400"/>
              <a:t>Na</a:t>
            </a:r>
            <a:r>
              <a:rPr lang="en-US" altLang="zh-CN" sz="2400" baseline="-25000"/>
              <a:t>2</a:t>
            </a:r>
            <a:r>
              <a:rPr lang="en-US" altLang="zh-CN" sz="2400"/>
              <a:t>O≤0.06</a:t>
            </a:r>
            <a:r>
              <a:rPr lang="zh-CN" altLang="en-US" sz="2400" dirty="0"/>
              <a:t>％</a:t>
            </a:r>
            <a:endParaRPr lang="zh-CN" altLang="en-US" sz="2400" dirty="0"/>
          </a:p>
          <a:p>
            <a:pPr>
              <a:lnSpc>
                <a:spcPct val="90000"/>
              </a:lnSpc>
              <a:buNone/>
            </a:pPr>
            <a:r>
              <a:rPr lang="en-US" altLang="zh-CN" sz="2400"/>
              <a:t>4.5    </a:t>
            </a:r>
            <a:r>
              <a:rPr lang="zh-CN" altLang="en-US" sz="2400" dirty="0"/>
              <a:t>反吹风压力：</a:t>
            </a:r>
            <a:r>
              <a:rPr lang="en-US" altLang="zh-CN" sz="2400"/>
              <a:t>&lt;0.035Mpa</a:t>
            </a:r>
            <a:endParaRPr lang="en-US" altLang="zh-CN" sz="2400"/>
          </a:p>
          <a:p>
            <a:pPr>
              <a:lnSpc>
                <a:spcPct val="90000"/>
              </a:lnSpc>
              <a:buNone/>
            </a:pPr>
            <a:r>
              <a:rPr lang="en-US" altLang="zh-CN" sz="2400"/>
              <a:t>4.6    </a:t>
            </a:r>
            <a:r>
              <a:rPr lang="zh-CN" altLang="en-US" sz="2400" dirty="0"/>
              <a:t>过滤机真空度：</a:t>
            </a:r>
            <a:r>
              <a:rPr lang="en-US" altLang="zh-CN" sz="2400"/>
              <a:t>0.03</a:t>
            </a:r>
            <a:r>
              <a:rPr lang="zh-CN" altLang="en-US" sz="2400" dirty="0"/>
              <a:t>～</a:t>
            </a:r>
            <a:r>
              <a:rPr lang="en-US" altLang="zh-CN" sz="2400"/>
              <a:t>0.07Mpa</a:t>
            </a:r>
            <a:endParaRPr lang="en-US" altLang="zh-CN" sz="2400"/>
          </a:p>
          <a:p>
            <a:pPr>
              <a:lnSpc>
                <a:spcPct val="90000"/>
              </a:lnSpc>
              <a:buNone/>
            </a:pPr>
            <a:r>
              <a:rPr lang="en-US" altLang="zh-CN" sz="2400"/>
              <a:t>4.7    </a:t>
            </a:r>
            <a:r>
              <a:rPr lang="zh-CN" altLang="en-US" sz="2400" dirty="0"/>
              <a:t>最终滤液固含</a:t>
            </a:r>
            <a:r>
              <a:rPr lang="en-US" altLang="zh-CN" sz="2400" dirty="0"/>
              <a:t>≤</a:t>
            </a:r>
            <a:r>
              <a:rPr lang="en-US" altLang="zh-CN" sz="2400"/>
              <a:t>2 </a:t>
            </a:r>
            <a:r>
              <a:rPr lang="en-US" altLang="zh-CN" sz="2400" dirty="0" err="1"/>
              <a:t>g/l</a:t>
            </a:r>
            <a:endParaRPr lang="en-US" altLang="zh-CN" sz="2400"/>
          </a:p>
          <a:p>
            <a:pPr>
              <a:lnSpc>
                <a:spcPct val="90000"/>
              </a:lnSpc>
              <a:buNone/>
            </a:pPr>
            <a:r>
              <a:rPr lang="en-US" altLang="zh-CN" sz="2400"/>
              <a:t>4.8    </a:t>
            </a:r>
            <a:r>
              <a:rPr lang="zh-CN" altLang="en-US" sz="2400" dirty="0"/>
              <a:t>过滤机产能：</a:t>
            </a:r>
            <a:r>
              <a:rPr lang="en-US" altLang="zh-CN" sz="2400"/>
              <a:t>90-120 </a:t>
            </a:r>
            <a:r>
              <a:rPr lang="en-US" altLang="zh-CN" sz="2400" dirty="0" err="1"/>
              <a:t>t/h</a:t>
            </a:r>
            <a:endParaRPr lang="en-US" altLang="zh-CN"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91137"/>
          <p:cNvSpPr>
            <a:spLocks noGrp="1"/>
          </p:cNvSpPr>
          <p:nvPr>
            <p:ph type="title"/>
          </p:nvPr>
        </p:nvSpPr>
        <p:spPr>
          <a:xfrm>
            <a:off x="539750" y="0"/>
            <a:ext cx="8077200" cy="1066800"/>
          </a:xfrm>
          <a:ln/>
        </p:spPr>
        <p:txBody>
          <a:bodyPr anchor="ctr" anchorCtr="0"/>
          <a:p>
            <a:r>
              <a:rPr lang="zh-CN" altLang="en-US" dirty="0">
                <a:solidFill>
                  <a:srgbClr val="FF3300"/>
                </a:solidFill>
                <a:ea typeface="隶书" pitchFamily="49" charset="-122"/>
              </a:rPr>
              <a:t>八、焙烧作业工序</a:t>
            </a:r>
            <a:endParaRPr lang="zh-CN" altLang="en-US" dirty="0">
              <a:solidFill>
                <a:srgbClr val="FF3300"/>
              </a:solidFill>
              <a:ea typeface="隶书" pitchFamily="49" charset="-122"/>
            </a:endParaRPr>
          </a:p>
        </p:txBody>
      </p:sp>
      <p:sp>
        <p:nvSpPr>
          <p:cNvPr id="91139" name="文本占位符 91138"/>
          <p:cNvSpPr>
            <a:spLocks noGrp="1"/>
          </p:cNvSpPr>
          <p:nvPr>
            <p:ph type="body" idx="1"/>
          </p:nvPr>
        </p:nvSpPr>
        <p:spPr>
          <a:xfrm>
            <a:off x="468313" y="981075"/>
            <a:ext cx="8223250" cy="5732463"/>
          </a:xfrm>
          <a:ln/>
        </p:spPr>
        <p:txBody>
          <a:bodyPr/>
          <a:p>
            <a:pPr>
              <a:buNone/>
            </a:pPr>
            <a:r>
              <a:rPr lang="zh-CN" altLang="en-US" sz="3600" dirty="0">
                <a:solidFill>
                  <a:srgbClr val="FF3300"/>
                </a:solidFill>
              </a:rPr>
              <a:t>二、焙烧炉</a:t>
            </a:r>
            <a:endParaRPr lang="zh-CN" altLang="en-US" sz="3600" dirty="0">
              <a:solidFill>
                <a:srgbClr val="FF3300"/>
              </a:solidFill>
            </a:endParaRPr>
          </a:p>
          <a:p>
            <a:pPr>
              <a:buNone/>
            </a:pPr>
            <a:r>
              <a:rPr lang="en-US" altLang="zh-CN" sz="3600">
                <a:solidFill>
                  <a:srgbClr val="FF3300"/>
                </a:solidFill>
              </a:rPr>
              <a:t>1</a:t>
            </a:r>
            <a:r>
              <a:rPr lang="zh-CN" altLang="en-US" sz="3600" dirty="0">
                <a:solidFill>
                  <a:srgbClr val="FF3300"/>
                </a:solidFill>
              </a:rPr>
              <a:t>、主要任务：</a:t>
            </a:r>
            <a:endParaRPr lang="zh-CN" altLang="en-US" sz="3600" dirty="0">
              <a:solidFill>
                <a:srgbClr val="FF3300"/>
              </a:solidFill>
            </a:endParaRPr>
          </a:p>
          <a:p>
            <a:r>
              <a:rPr lang="zh-CN" altLang="en-US" sz="3600" dirty="0"/>
              <a:t>       是把来自平盘过滤机或氢氧化铝大仓的氢氧化铝滤饼焙烧成符合质量要求的砂状氧化铝，并经过冷却后由皮带送至氧化铝大仓。</a:t>
            </a:r>
            <a:endParaRPr lang="zh-CN" altLang="en-US" sz="3600" dirty="0"/>
          </a:p>
          <a:p>
            <a:pPr>
              <a:buNone/>
            </a:pPr>
            <a:r>
              <a:rPr lang="en-US" altLang="zh-CN">
                <a:solidFill>
                  <a:srgbClr val="FF3300"/>
                </a:solidFill>
              </a:rPr>
              <a:t>2</a:t>
            </a:r>
            <a:r>
              <a:rPr lang="zh-CN" altLang="en-US" dirty="0">
                <a:solidFill>
                  <a:srgbClr val="FF3300"/>
                </a:solidFill>
              </a:rPr>
              <a:t>、主要设备：</a:t>
            </a:r>
            <a:r>
              <a:rPr lang="zh-CN" altLang="en-US" dirty="0"/>
              <a:t> </a:t>
            </a:r>
            <a:endParaRPr lang="zh-CN" altLang="en-US" dirty="0"/>
          </a:p>
          <a:p>
            <a:r>
              <a:rPr lang="zh-CN" altLang="en-US" dirty="0"/>
              <a:t>焙烧炉：</a:t>
            </a:r>
            <a:r>
              <a:rPr lang="en-US" altLang="zh-CN"/>
              <a:t>4</a:t>
            </a:r>
            <a:r>
              <a:rPr lang="zh-CN" altLang="en-US" dirty="0"/>
              <a:t>台</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890" name="文本框 115889"/>
          <p:cNvSpPr txBox="1"/>
          <p:nvPr/>
        </p:nvSpPr>
        <p:spPr>
          <a:xfrm>
            <a:off x="8077200" y="4005263"/>
            <a:ext cx="1066800" cy="203200"/>
          </a:xfrm>
          <a:prstGeom prst="rect">
            <a:avLst/>
          </a:prstGeom>
          <a:noFill/>
          <a:ln w="9525">
            <a:noFill/>
          </a:ln>
        </p:spPr>
        <p:txBody>
          <a:bodyPr/>
          <a:p>
            <a:pPr algn="ctr"/>
            <a:r>
              <a:rPr lang="zh-CN" altLang="en-US" sz="1200" b="1" dirty="0">
                <a:latin typeface="Times New Roman" panose="02020603050405020304" pitchFamily="18" charset="0"/>
              </a:rPr>
              <a:t>喂料螺旋</a:t>
            </a:r>
            <a:endParaRPr lang="zh-CN" altLang="en-US" sz="1200" b="1" dirty="0">
              <a:latin typeface="Tahoma" panose="020B0604030504040204" pitchFamily="34" charset="0"/>
            </a:endParaRPr>
          </a:p>
        </p:txBody>
      </p:sp>
      <p:sp>
        <p:nvSpPr>
          <p:cNvPr id="115714" name="矩形 115713"/>
          <p:cNvSpPr/>
          <p:nvPr/>
        </p:nvSpPr>
        <p:spPr>
          <a:xfrm>
            <a:off x="179388" y="152400"/>
            <a:ext cx="6551612" cy="519113"/>
          </a:xfrm>
          <a:prstGeom prst="rect">
            <a:avLst/>
          </a:prstGeom>
          <a:noFill/>
          <a:ln w="9525">
            <a:noFill/>
          </a:ln>
        </p:spPr>
        <p:txBody>
          <a:bodyPr>
            <a:spAutoFit/>
          </a:bodyPr>
          <a:p>
            <a:pPr>
              <a:spcBef>
                <a:spcPct val="20000"/>
              </a:spcBef>
              <a:buClr>
                <a:schemeClr val="hlink"/>
              </a:buClr>
              <a:buSzPct val="65000"/>
              <a:buFont typeface="Wingdings" panose="05000000000000000000" pitchFamily="2" charset="2"/>
            </a:pPr>
            <a:r>
              <a:rPr lang="en-US" altLang="zh-CN" sz="2800">
                <a:solidFill>
                  <a:srgbClr val="FF3300"/>
                </a:solidFill>
                <a:effectLst>
                  <a:outerShdw blurRad="38100" dist="38100" dir="2700000">
                    <a:srgbClr val="000000"/>
                  </a:outerShdw>
                </a:effectLst>
                <a:latin typeface="Tahoma" panose="020B0604030504040204" pitchFamily="34" charset="0"/>
              </a:rPr>
              <a:t>3</a:t>
            </a:r>
            <a:r>
              <a:rPr lang="zh-CN" altLang="en-US" sz="2800" dirty="0">
                <a:solidFill>
                  <a:srgbClr val="FF3300"/>
                </a:solidFill>
                <a:effectLst>
                  <a:outerShdw blurRad="38100" dist="38100" dir="2700000">
                    <a:srgbClr val="000000"/>
                  </a:outerShdw>
                </a:effectLst>
                <a:latin typeface="Tahoma" panose="020B0604030504040204" pitchFamily="34" charset="0"/>
              </a:rPr>
              <a:t>、流程示意图：</a:t>
            </a:r>
            <a:endParaRPr lang="zh-CN" altLang="en-US" sz="2800" dirty="0">
              <a:solidFill>
                <a:srgbClr val="FF3300"/>
              </a:solidFill>
              <a:effectLst>
                <a:outerShdw blurRad="38100" dist="38100" dir="2700000">
                  <a:srgbClr val="000000"/>
                </a:outerShdw>
              </a:effectLst>
              <a:latin typeface="Tahoma" panose="020B0604030504040204" pitchFamily="34" charset="0"/>
            </a:endParaRPr>
          </a:p>
        </p:txBody>
      </p:sp>
      <p:sp>
        <p:nvSpPr>
          <p:cNvPr id="115889" name="文本框 115888"/>
          <p:cNvSpPr txBox="1"/>
          <p:nvPr/>
        </p:nvSpPr>
        <p:spPr>
          <a:xfrm>
            <a:off x="8010525" y="2727325"/>
            <a:ext cx="1133475" cy="204788"/>
          </a:xfrm>
          <a:prstGeom prst="rect">
            <a:avLst/>
          </a:prstGeom>
          <a:noFill/>
          <a:ln w="9525">
            <a:noFill/>
          </a:ln>
        </p:spPr>
        <p:txBody>
          <a:bodyPr/>
          <a:p>
            <a:pPr algn="ctr"/>
            <a:r>
              <a:rPr lang="zh-CN" altLang="en-US" sz="1200" b="1" dirty="0">
                <a:latin typeface="Times New Roman" panose="02020603050405020304" pitchFamily="18" charset="0"/>
              </a:rPr>
              <a:t>平盘来料</a:t>
            </a:r>
            <a:endParaRPr lang="zh-CN" altLang="en-US" sz="1200" b="1" dirty="0">
              <a:latin typeface="Tahoma" panose="020B0604030504040204" pitchFamily="34" charset="0"/>
            </a:endParaRPr>
          </a:p>
        </p:txBody>
      </p:sp>
      <p:sp>
        <p:nvSpPr>
          <p:cNvPr id="115891" name="文本框 115890"/>
          <p:cNvSpPr txBox="1"/>
          <p:nvPr/>
        </p:nvSpPr>
        <p:spPr>
          <a:xfrm>
            <a:off x="2230438" y="6502400"/>
            <a:ext cx="3492500" cy="355600"/>
          </a:xfrm>
          <a:prstGeom prst="rect">
            <a:avLst/>
          </a:prstGeom>
          <a:noFill/>
          <a:ln w="9525">
            <a:noFill/>
          </a:ln>
        </p:spPr>
        <p:txBody>
          <a:bodyPr/>
          <a:p>
            <a:pPr algn="ctr"/>
            <a:r>
              <a:rPr lang="zh-CN" altLang="en-US" sz="1200" b="1" dirty="0">
                <a:latin typeface="Times New Roman" panose="02020603050405020304" pitchFamily="18" charset="0"/>
              </a:rPr>
              <a:t>经风动遛槽、氧化铝皮带后送进氧化铝大仓</a:t>
            </a:r>
            <a:endParaRPr lang="zh-CN" altLang="en-US" sz="1200" b="1" dirty="0">
              <a:latin typeface="Tahoma" panose="020B0604030504040204" pitchFamily="34" charset="0"/>
            </a:endParaRPr>
          </a:p>
        </p:txBody>
      </p:sp>
      <p:grpSp>
        <p:nvGrpSpPr>
          <p:cNvPr id="116029" name="组合 116028"/>
          <p:cNvGrpSpPr/>
          <p:nvPr/>
        </p:nvGrpSpPr>
        <p:grpSpPr>
          <a:xfrm>
            <a:off x="755650" y="368300"/>
            <a:ext cx="8140700" cy="6097588"/>
            <a:chOff x="476" y="232"/>
            <a:chExt cx="5128" cy="3841"/>
          </a:xfrm>
        </p:grpSpPr>
        <p:grpSp>
          <p:nvGrpSpPr>
            <p:cNvPr id="115892" name="组合 115891"/>
            <p:cNvGrpSpPr/>
            <p:nvPr/>
          </p:nvGrpSpPr>
          <p:grpSpPr>
            <a:xfrm>
              <a:off x="2290" y="368"/>
              <a:ext cx="451" cy="404"/>
              <a:chOff x="6660" y="1908"/>
              <a:chExt cx="720" cy="1404"/>
            </a:xfrm>
          </p:grpSpPr>
          <p:sp>
            <p:nvSpPr>
              <p:cNvPr id="115893" name="矩形 115892"/>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894" name="任意多边形 115893"/>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sp>
          <p:nvSpPr>
            <p:cNvPr id="115895" name="直接连接符 115894"/>
            <p:cNvSpPr/>
            <p:nvPr/>
          </p:nvSpPr>
          <p:spPr>
            <a:xfrm flipV="1">
              <a:off x="2539" y="232"/>
              <a:ext cx="0" cy="135"/>
            </a:xfrm>
            <a:prstGeom prst="line">
              <a:avLst/>
            </a:prstGeom>
            <a:ln w="28575" cap="flat" cmpd="sng">
              <a:solidFill>
                <a:srgbClr val="000000"/>
              </a:solidFill>
              <a:prstDash val="solid"/>
              <a:headEnd type="none" w="med" len="med"/>
              <a:tailEnd type="none" w="med" len="med"/>
            </a:ln>
          </p:spPr>
        </p:sp>
        <p:sp>
          <p:nvSpPr>
            <p:cNvPr id="115896" name="直接连接符 115895"/>
            <p:cNvSpPr/>
            <p:nvPr/>
          </p:nvSpPr>
          <p:spPr>
            <a:xfrm>
              <a:off x="2718" y="411"/>
              <a:ext cx="2141" cy="0"/>
            </a:xfrm>
            <a:prstGeom prst="line">
              <a:avLst/>
            </a:prstGeom>
            <a:ln w="28575" cap="flat" cmpd="sng">
              <a:solidFill>
                <a:srgbClr val="000000"/>
              </a:solidFill>
              <a:prstDash val="solid"/>
              <a:headEnd type="triangle" w="med" len="med"/>
              <a:tailEnd type="none" w="med" len="med"/>
            </a:ln>
          </p:spPr>
        </p:sp>
        <p:grpSp>
          <p:nvGrpSpPr>
            <p:cNvPr id="115897" name="组合 115896"/>
            <p:cNvGrpSpPr/>
            <p:nvPr/>
          </p:nvGrpSpPr>
          <p:grpSpPr>
            <a:xfrm>
              <a:off x="3878" y="637"/>
              <a:ext cx="453" cy="404"/>
              <a:chOff x="6660" y="1908"/>
              <a:chExt cx="720" cy="1404"/>
            </a:xfrm>
          </p:grpSpPr>
          <p:sp>
            <p:nvSpPr>
              <p:cNvPr id="115898" name="矩形 115897"/>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899" name="任意多边形 115898"/>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grpSp>
          <p:nvGrpSpPr>
            <p:cNvPr id="115900" name="组合 115899"/>
            <p:cNvGrpSpPr/>
            <p:nvPr/>
          </p:nvGrpSpPr>
          <p:grpSpPr>
            <a:xfrm>
              <a:off x="2268" y="1049"/>
              <a:ext cx="451" cy="403"/>
              <a:chOff x="6660" y="1908"/>
              <a:chExt cx="720" cy="1404"/>
            </a:xfrm>
          </p:grpSpPr>
          <p:sp>
            <p:nvSpPr>
              <p:cNvPr id="115901" name="矩形 115900"/>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02" name="任意多边形 115901"/>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grpSp>
          <p:nvGrpSpPr>
            <p:cNvPr id="115903" name="组合 115902"/>
            <p:cNvGrpSpPr/>
            <p:nvPr/>
          </p:nvGrpSpPr>
          <p:grpSpPr>
            <a:xfrm>
              <a:off x="3342" y="1041"/>
              <a:ext cx="357" cy="674"/>
              <a:chOff x="6660" y="1908"/>
              <a:chExt cx="720" cy="1404"/>
            </a:xfrm>
          </p:grpSpPr>
          <p:sp>
            <p:nvSpPr>
              <p:cNvPr id="115904" name="矩形 115903"/>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05" name="任意多边形 115904"/>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sp>
          <p:nvSpPr>
            <p:cNvPr id="115906" name="直接连接符 115905"/>
            <p:cNvSpPr/>
            <p:nvPr/>
          </p:nvSpPr>
          <p:spPr>
            <a:xfrm>
              <a:off x="2718" y="1085"/>
              <a:ext cx="624" cy="0"/>
            </a:xfrm>
            <a:prstGeom prst="line">
              <a:avLst/>
            </a:prstGeom>
            <a:ln w="28575" cap="flat" cmpd="sng">
              <a:solidFill>
                <a:srgbClr val="000000"/>
              </a:solidFill>
              <a:prstDash val="solid"/>
              <a:headEnd type="triangle" w="med" len="med"/>
              <a:tailEnd type="none" w="med" len="med"/>
            </a:ln>
          </p:spPr>
        </p:sp>
        <p:sp>
          <p:nvSpPr>
            <p:cNvPr id="115907" name="直接连接符 115906"/>
            <p:cNvSpPr/>
            <p:nvPr/>
          </p:nvSpPr>
          <p:spPr>
            <a:xfrm flipV="1">
              <a:off x="2539" y="951"/>
              <a:ext cx="0" cy="90"/>
            </a:xfrm>
            <a:prstGeom prst="line">
              <a:avLst/>
            </a:prstGeom>
            <a:ln w="28575" cap="flat" cmpd="sng">
              <a:solidFill>
                <a:srgbClr val="000000"/>
              </a:solidFill>
              <a:prstDash val="solid"/>
              <a:headEnd type="none" w="med" len="med"/>
              <a:tailEnd type="none" w="med" len="med"/>
            </a:ln>
          </p:spPr>
        </p:sp>
        <p:sp>
          <p:nvSpPr>
            <p:cNvPr id="115908" name="直接连接符 115907"/>
            <p:cNvSpPr/>
            <p:nvPr/>
          </p:nvSpPr>
          <p:spPr>
            <a:xfrm flipH="1" flipV="1">
              <a:off x="2494" y="779"/>
              <a:ext cx="179" cy="135"/>
            </a:xfrm>
            <a:prstGeom prst="line">
              <a:avLst/>
            </a:prstGeom>
            <a:ln w="28575" cap="flat" cmpd="sng">
              <a:solidFill>
                <a:srgbClr val="000000"/>
              </a:solidFill>
              <a:prstDash val="solid"/>
              <a:headEnd type="triangle" w="med" len="med"/>
              <a:tailEnd type="none" w="med" len="med"/>
            </a:ln>
          </p:spPr>
        </p:sp>
        <p:sp>
          <p:nvSpPr>
            <p:cNvPr id="115909" name="直接连接符 115908"/>
            <p:cNvSpPr/>
            <p:nvPr/>
          </p:nvSpPr>
          <p:spPr>
            <a:xfrm flipV="1">
              <a:off x="2539" y="682"/>
              <a:ext cx="1339" cy="269"/>
            </a:xfrm>
            <a:prstGeom prst="line">
              <a:avLst/>
            </a:prstGeom>
            <a:ln w="28575" cap="flat" cmpd="sng">
              <a:solidFill>
                <a:srgbClr val="000000"/>
              </a:solidFill>
              <a:prstDash val="solid"/>
              <a:headEnd type="none" w="med" len="med"/>
              <a:tailEnd type="triangle" w="med" len="med"/>
            </a:ln>
          </p:spPr>
        </p:sp>
        <p:sp>
          <p:nvSpPr>
            <p:cNvPr id="115910" name="直接连接符 115909"/>
            <p:cNvSpPr/>
            <p:nvPr/>
          </p:nvSpPr>
          <p:spPr>
            <a:xfrm flipV="1">
              <a:off x="4104" y="1040"/>
              <a:ext cx="0" cy="224"/>
            </a:xfrm>
            <a:prstGeom prst="line">
              <a:avLst/>
            </a:prstGeom>
            <a:ln w="28575" cap="flat" cmpd="sng">
              <a:solidFill>
                <a:srgbClr val="000000"/>
              </a:solidFill>
              <a:prstDash val="solid"/>
              <a:headEnd type="none" w="med" len="med"/>
              <a:tailEnd type="none" w="med" len="med"/>
            </a:ln>
          </p:spPr>
        </p:sp>
        <p:sp>
          <p:nvSpPr>
            <p:cNvPr id="115911" name="直接连接符 115910"/>
            <p:cNvSpPr/>
            <p:nvPr/>
          </p:nvSpPr>
          <p:spPr>
            <a:xfrm flipV="1">
              <a:off x="3696" y="1254"/>
              <a:ext cx="405" cy="229"/>
            </a:xfrm>
            <a:prstGeom prst="line">
              <a:avLst/>
            </a:prstGeom>
            <a:ln w="28575" cap="flat" cmpd="sng">
              <a:solidFill>
                <a:srgbClr val="000000"/>
              </a:solidFill>
              <a:prstDash val="solid"/>
              <a:headEnd type="triangle" w="med" len="med"/>
              <a:tailEnd type="none" w="med" len="med"/>
            </a:ln>
          </p:spPr>
        </p:sp>
        <p:sp>
          <p:nvSpPr>
            <p:cNvPr id="115912" name="直接连接符 115911"/>
            <p:cNvSpPr/>
            <p:nvPr/>
          </p:nvSpPr>
          <p:spPr>
            <a:xfrm flipV="1">
              <a:off x="2539" y="1939"/>
              <a:ext cx="0" cy="224"/>
            </a:xfrm>
            <a:prstGeom prst="line">
              <a:avLst/>
            </a:prstGeom>
            <a:ln w="28575" cap="flat" cmpd="sng">
              <a:solidFill>
                <a:srgbClr val="000000"/>
              </a:solidFill>
              <a:prstDash val="solid"/>
              <a:headEnd type="none" w="med" len="med"/>
              <a:tailEnd type="none" w="med" len="med"/>
            </a:ln>
          </p:spPr>
        </p:sp>
        <p:grpSp>
          <p:nvGrpSpPr>
            <p:cNvPr id="115913" name="组合 115912"/>
            <p:cNvGrpSpPr/>
            <p:nvPr/>
          </p:nvGrpSpPr>
          <p:grpSpPr>
            <a:xfrm>
              <a:off x="2896" y="1849"/>
              <a:ext cx="357" cy="404"/>
              <a:chOff x="6660" y="1908"/>
              <a:chExt cx="720" cy="1404"/>
            </a:xfrm>
          </p:grpSpPr>
          <p:sp>
            <p:nvSpPr>
              <p:cNvPr id="115914" name="矩形 115913"/>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15" name="任意多边形 115914"/>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grpSp>
          <p:nvGrpSpPr>
            <p:cNvPr id="115916" name="组合 115915"/>
            <p:cNvGrpSpPr/>
            <p:nvPr/>
          </p:nvGrpSpPr>
          <p:grpSpPr>
            <a:xfrm>
              <a:off x="2361" y="2163"/>
              <a:ext cx="357" cy="405"/>
              <a:chOff x="6660" y="1908"/>
              <a:chExt cx="720" cy="1404"/>
            </a:xfrm>
          </p:grpSpPr>
          <p:sp>
            <p:nvSpPr>
              <p:cNvPr id="115917" name="矩形 115916"/>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18" name="任意多边形 115917"/>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sp>
          <p:nvSpPr>
            <p:cNvPr id="115919" name="直接连接符 115918"/>
            <p:cNvSpPr/>
            <p:nvPr/>
          </p:nvSpPr>
          <p:spPr>
            <a:xfrm flipV="1">
              <a:off x="3075" y="1760"/>
              <a:ext cx="0" cy="89"/>
            </a:xfrm>
            <a:prstGeom prst="line">
              <a:avLst/>
            </a:prstGeom>
            <a:ln w="28575" cap="flat" cmpd="sng">
              <a:solidFill>
                <a:srgbClr val="000000"/>
              </a:solidFill>
              <a:prstDash val="solid"/>
              <a:headEnd type="none" w="med" len="med"/>
              <a:tailEnd type="none" w="med" len="med"/>
            </a:ln>
          </p:spPr>
        </p:sp>
        <p:sp>
          <p:nvSpPr>
            <p:cNvPr id="115920" name="直接连接符 115919"/>
            <p:cNvSpPr/>
            <p:nvPr/>
          </p:nvSpPr>
          <p:spPr>
            <a:xfrm>
              <a:off x="3075" y="1760"/>
              <a:ext cx="267" cy="0"/>
            </a:xfrm>
            <a:prstGeom prst="line">
              <a:avLst/>
            </a:prstGeom>
            <a:ln w="28575" cap="flat" cmpd="sng">
              <a:solidFill>
                <a:srgbClr val="000000"/>
              </a:solidFill>
              <a:prstDash val="solid"/>
              <a:headEnd type="none" w="med" len="med"/>
              <a:tailEnd type="none" w="med" len="med"/>
            </a:ln>
          </p:spPr>
        </p:sp>
        <p:sp>
          <p:nvSpPr>
            <p:cNvPr id="115921" name="直接连接符 115920"/>
            <p:cNvSpPr/>
            <p:nvPr/>
          </p:nvSpPr>
          <p:spPr>
            <a:xfrm flipV="1">
              <a:off x="3521" y="1715"/>
              <a:ext cx="0" cy="269"/>
            </a:xfrm>
            <a:prstGeom prst="line">
              <a:avLst/>
            </a:prstGeom>
            <a:ln w="28575" cap="flat" cmpd="sng">
              <a:solidFill>
                <a:srgbClr val="000000"/>
              </a:solidFill>
              <a:prstDash val="solid"/>
              <a:headEnd type="none" w="med" len="med"/>
              <a:tailEnd type="triangle" w="med" len="med"/>
            </a:ln>
          </p:spPr>
        </p:sp>
        <p:sp>
          <p:nvSpPr>
            <p:cNvPr id="115922" name="直接连接符 115921"/>
            <p:cNvSpPr/>
            <p:nvPr/>
          </p:nvSpPr>
          <p:spPr>
            <a:xfrm flipV="1">
              <a:off x="3342" y="1760"/>
              <a:ext cx="0" cy="224"/>
            </a:xfrm>
            <a:prstGeom prst="line">
              <a:avLst/>
            </a:prstGeom>
            <a:ln w="28575" cap="flat" cmpd="sng">
              <a:solidFill>
                <a:srgbClr val="000000"/>
              </a:solidFill>
              <a:prstDash val="solid"/>
              <a:headEnd type="none" w="med" len="med"/>
              <a:tailEnd type="none" w="med" len="med"/>
            </a:ln>
          </p:spPr>
        </p:sp>
        <p:sp>
          <p:nvSpPr>
            <p:cNvPr id="115923" name="直接连接符 115922"/>
            <p:cNvSpPr/>
            <p:nvPr/>
          </p:nvSpPr>
          <p:spPr>
            <a:xfrm flipH="1" flipV="1">
              <a:off x="3342" y="1984"/>
              <a:ext cx="90" cy="134"/>
            </a:xfrm>
            <a:prstGeom prst="line">
              <a:avLst/>
            </a:prstGeom>
            <a:ln w="28575" cap="flat" cmpd="sng">
              <a:solidFill>
                <a:srgbClr val="000000"/>
              </a:solidFill>
              <a:prstDash val="solid"/>
              <a:headEnd type="triangle" w="med" len="med"/>
              <a:tailEnd type="none" w="med" len="med"/>
            </a:ln>
          </p:spPr>
        </p:sp>
        <p:sp>
          <p:nvSpPr>
            <p:cNvPr id="115924" name="直接连接符 115923"/>
            <p:cNvSpPr/>
            <p:nvPr/>
          </p:nvSpPr>
          <p:spPr>
            <a:xfrm flipV="1">
              <a:off x="3432" y="1984"/>
              <a:ext cx="89" cy="134"/>
            </a:xfrm>
            <a:prstGeom prst="line">
              <a:avLst/>
            </a:prstGeom>
            <a:ln w="28575" cap="flat" cmpd="sng">
              <a:solidFill>
                <a:srgbClr val="000000"/>
              </a:solidFill>
              <a:prstDash val="solid"/>
              <a:headEnd type="none" w="med" len="med"/>
              <a:tailEnd type="none" w="med" len="med"/>
            </a:ln>
          </p:spPr>
        </p:sp>
        <p:sp>
          <p:nvSpPr>
            <p:cNvPr id="115925" name="直接连接符 115924"/>
            <p:cNvSpPr/>
            <p:nvPr/>
          </p:nvSpPr>
          <p:spPr>
            <a:xfrm flipV="1">
              <a:off x="2539" y="1894"/>
              <a:ext cx="357" cy="45"/>
            </a:xfrm>
            <a:prstGeom prst="line">
              <a:avLst/>
            </a:prstGeom>
            <a:ln w="28575" cap="flat" cmpd="sng">
              <a:solidFill>
                <a:srgbClr val="000000"/>
              </a:solidFill>
              <a:prstDash val="solid"/>
              <a:headEnd type="none" w="med" len="med"/>
              <a:tailEnd type="triangle" w="med" len="med"/>
            </a:ln>
          </p:spPr>
        </p:sp>
        <p:sp>
          <p:nvSpPr>
            <p:cNvPr id="115926" name="直接连接符 115925"/>
            <p:cNvSpPr/>
            <p:nvPr/>
          </p:nvSpPr>
          <p:spPr>
            <a:xfrm flipH="1" flipV="1">
              <a:off x="2494" y="1444"/>
              <a:ext cx="268" cy="450"/>
            </a:xfrm>
            <a:prstGeom prst="line">
              <a:avLst/>
            </a:prstGeom>
            <a:ln w="28575" cap="flat" cmpd="sng">
              <a:solidFill>
                <a:srgbClr val="000000"/>
              </a:solidFill>
              <a:prstDash val="solid"/>
              <a:headEnd type="triangle" w="med" len="med"/>
              <a:tailEnd type="none" w="med" len="med"/>
            </a:ln>
          </p:spPr>
        </p:sp>
        <p:grpSp>
          <p:nvGrpSpPr>
            <p:cNvPr id="115927" name="组合 115926"/>
            <p:cNvGrpSpPr/>
            <p:nvPr/>
          </p:nvGrpSpPr>
          <p:grpSpPr>
            <a:xfrm>
              <a:off x="2985" y="2478"/>
              <a:ext cx="357" cy="404"/>
              <a:chOff x="6660" y="1908"/>
              <a:chExt cx="720" cy="1404"/>
            </a:xfrm>
          </p:grpSpPr>
          <p:sp>
            <p:nvSpPr>
              <p:cNvPr id="115928" name="矩形 115927"/>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29" name="任意多边形 115928"/>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sp>
          <p:nvSpPr>
            <p:cNvPr id="115930" name="直接连接符 115929"/>
            <p:cNvSpPr/>
            <p:nvPr/>
          </p:nvSpPr>
          <p:spPr>
            <a:xfrm flipV="1">
              <a:off x="2985" y="2253"/>
              <a:ext cx="90" cy="91"/>
            </a:xfrm>
            <a:prstGeom prst="line">
              <a:avLst/>
            </a:prstGeom>
            <a:ln w="28575" cap="flat" cmpd="sng">
              <a:solidFill>
                <a:srgbClr val="000000"/>
              </a:solidFill>
              <a:prstDash val="solid"/>
              <a:headEnd type="triangle" w="med" len="med"/>
              <a:tailEnd type="none" w="med" len="med"/>
            </a:ln>
          </p:spPr>
        </p:sp>
        <p:sp>
          <p:nvSpPr>
            <p:cNvPr id="115931" name="直接连接符 115930"/>
            <p:cNvSpPr/>
            <p:nvPr/>
          </p:nvSpPr>
          <p:spPr>
            <a:xfrm flipV="1">
              <a:off x="3164" y="2389"/>
              <a:ext cx="0" cy="89"/>
            </a:xfrm>
            <a:prstGeom prst="line">
              <a:avLst/>
            </a:prstGeom>
            <a:ln w="28575" cap="flat" cmpd="sng">
              <a:solidFill>
                <a:srgbClr val="000000"/>
              </a:solidFill>
              <a:prstDash val="solid"/>
              <a:headEnd type="none" w="med" len="med"/>
              <a:tailEnd type="none" w="med" len="med"/>
            </a:ln>
          </p:spPr>
        </p:sp>
        <p:sp>
          <p:nvSpPr>
            <p:cNvPr id="115932" name="直接连接符 115931"/>
            <p:cNvSpPr/>
            <p:nvPr/>
          </p:nvSpPr>
          <p:spPr>
            <a:xfrm>
              <a:off x="2718" y="2253"/>
              <a:ext cx="446" cy="136"/>
            </a:xfrm>
            <a:prstGeom prst="line">
              <a:avLst/>
            </a:prstGeom>
            <a:ln w="28575" cap="flat" cmpd="sng">
              <a:solidFill>
                <a:srgbClr val="000000"/>
              </a:solidFill>
              <a:prstDash val="solid"/>
              <a:headEnd type="triangle" w="med" len="med"/>
              <a:tailEnd type="none" w="med" len="med"/>
            </a:ln>
          </p:spPr>
        </p:sp>
        <p:grpSp>
          <p:nvGrpSpPr>
            <p:cNvPr id="115933" name="组合 115932"/>
            <p:cNvGrpSpPr/>
            <p:nvPr/>
          </p:nvGrpSpPr>
          <p:grpSpPr>
            <a:xfrm>
              <a:off x="2361" y="2837"/>
              <a:ext cx="357" cy="405"/>
              <a:chOff x="6660" y="1908"/>
              <a:chExt cx="720" cy="1404"/>
            </a:xfrm>
          </p:grpSpPr>
          <p:sp>
            <p:nvSpPr>
              <p:cNvPr id="115934" name="矩形 115933"/>
              <p:cNvSpPr/>
              <p:nvPr/>
            </p:nvSpPr>
            <p:spPr>
              <a:xfrm>
                <a:off x="6660" y="1908"/>
                <a:ext cx="720" cy="93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35" name="任意多边形 115934"/>
              <p:cNvSpPr/>
              <p:nvPr/>
            </p:nvSpPr>
            <p:spPr>
              <a:xfrm>
                <a:off x="6660" y="2844"/>
                <a:ext cx="720" cy="468"/>
              </a:xfrm>
              <a:custGeom>
                <a:avLst/>
                <a:gdLst>
                  <a:gd name="txL" fmla="*/ 6525 w 21600"/>
                  <a:gd name="txT" fmla="*/ 6525 h 21600"/>
                  <a:gd name="txR" fmla="*/ 15075 w 21600"/>
                  <a:gd name="txB" fmla="*/ 15075 h 21600"/>
                </a:gdLst>
                <a:ahLst/>
                <a:cxnLst>
                  <a:cxn ang="0">
                    <a:pos x="16875" y="10800"/>
                  </a:cxn>
                  <a:cxn ang="90">
                    <a:pos x="10800" y="21600"/>
                  </a:cxn>
                  <a:cxn ang="180">
                    <a:pos x="4725" y="10800"/>
                  </a:cxn>
                  <a:cxn ang="270">
                    <a:pos x="10800" y="0"/>
                  </a:cxn>
                </a:cxnLst>
                <a:rect l="txL" t="txT" r="txR" b="txB"/>
                <a:pathLst>
                  <a:path w="21600" h="21600">
                    <a:moveTo>
                      <a:pt x="0" y="0"/>
                    </a:moveTo>
                    <a:lnTo>
                      <a:pt x="9450" y="21600"/>
                    </a:lnTo>
                    <a:lnTo>
                      <a:pt x="1215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grpSp>
        <p:sp>
          <p:nvSpPr>
            <p:cNvPr id="115936" name="直接连接符 115935"/>
            <p:cNvSpPr/>
            <p:nvPr/>
          </p:nvSpPr>
          <p:spPr>
            <a:xfrm flipV="1">
              <a:off x="2539" y="2748"/>
              <a:ext cx="0" cy="89"/>
            </a:xfrm>
            <a:prstGeom prst="line">
              <a:avLst/>
            </a:prstGeom>
            <a:ln w="28575" cap="flat" cmpd="sng">
              <a:solidFill>
                <a:srgbClr val="000000"/>
              </a:solidFill>
              <a:prstDash val="solid"/>
              <a:headEnd type="none" w="med" len="med"/>
              <a:tailEnd type="none" w="med" len="med"/>
            </a:ln>
          </p:spPr>
        </p:sp>
        <p:sp>
          <p:nvSpPr>
            <p:cNvPr id="115937" name="直接连接符 115936"/>
            <p:cNvSpPr/>
            <p:nvPr/>
          </p:nvSpPr>
          <p:spPr>
            <a:xfrm flipH="1" flipV="1">
              <a:off x="2539" y="2568"/>
              <a:ext cx="179" cy="90"/>
            </a:xfrm>
            <a:prstGeom prst="line">
              <a:avLst/>
            </a:prstGeom>
            <a:ln w="28575" cap="flat" cmpd="sng">
              <a:solidFill>
                <a:srgbClr val="000000"/>
              </a:solidFill>
              <a:prstDash val="solid"/>
              <a:headEnd type="triangle" w="med" len="med"/>
              <a:tailEnd type="none" w="med" len="med"/>
            </a:ln>
          </p:spPr>
        </p:sp>
        <p:sp>
          <p:nvSpPr>
            <p:cNvPr id="115938" name="直接连接符 115937"/>
            <p:cNvSpPr/>
            <p:nvPr/>
          </p:nvSpPr>
          <p:spPr>
            <a:xfrm flipV="1">
              <a:off x="2539" y="2523"/>
              <a:ext cx="446" cy="225"/>
            </a:xfrm>
            <a:prstGeom prst="line">
              <a:avLst/>
            </a:prstGeom>
            <a:ln w="28575" cap="flat" cmpd="sng">
              <a:solidFill>
                <a:srgbClr val="000000"/>
              </a:solidFill>
              <a:prstDash val="solid"/>
              <a:headEnd type="none" w="med" len="med"/>
              <a:tailEnd type="triangle" w="med" len="med"/>
            </a:ln>
          </p:spPr>
        </p:sp>
        <p:sp>
          <p:nvSpPr>
            <p:cNvPr id="115939" name="直接连接符 115938"/>
            <p:cNvSpPr/>
            <p:nvPr/>
          </p:nvSpPr>
          <p:spPr>
            <a:xfrm>
              <a:off x="1882" y="232"/>
              <a:ext cx="657" cy="0"/>
            </a:xfrm>
            <a:prstGeom prst="line">
              <a:avLst/>
            </a:prstGeom>
            <a:ln w="28575" cap="flat" cmpd="sng">
              <a:solidFill>
                <a:srgbClr val="000000"/>
              </a:solidFill>
              <a:prstDash val="solid"/>
              <a:headEnd type="none" w="med" len="med"/>
              <a:tailEnd type="none" w="med" len="med"/>
            </a:ln>
          </p:spPr>
        </p:sp>
        <p:sp>
          <p:nvSpPr>
            <p:cNvPr id="115940" name="直接连接符 115939"/>
            <p:cNvSpPr/>
            <p:nvPr/>
          </p:nvSpPr>
          <p:spPr>
            <a:xfrm flipV="1">
              <a:off x="4056" y="501"/>
              <a:ext cx="0" cy="136"/>
            </a:xfrm>
            <a:prstGeom prst="line">
              <a:avLst/>
            </a:prstGeom>
            <a:ln w="28575" cap="flat" cmpd="sng">
              <a:solidFill>
                <a:srgbClr val="000000"/>
              </a:solidFill>
              <a:prstDash val="solid"/>
              <a:headEnd type="none" w="med" len="med"/>
              <a:tailEnd type="none" w="med" len="med"/>
            </a:ln>
          </p:spPr>
        </p:sp>
        <p:sp>
          <p:nvSpPr>
            <p:cNvPr id="115941" name="直接连接符 115940"/>
            <p:cNvSpPr/>
            <p:nvPr/>
          </p:nvSpPr>
          <p:spPr>
            <a:xfrm>
              <a:off x="4056" y="501"/>
              <a:ext cx="446" cy="0"/>
            </a:xfrm>
            <a:prstGeom prst="line">
              <a:avLst/>
            </a:prstGeom>
            <a:ln w="28575" cap="flat" cmpd="sng">
              <a:solidFill>
                <a:srgbClr val="000000"/>
              </a:solidFill>
              <a:prstDash val="solid"/>
              <a:headEnd type="none" w="med" len="med"/>
              <a:tailEnd type="none" w="med" len="med"/>
            </a:ln>
          </p:spPr>
        </p:sp>
        <p:sp>
          <p:nvSpPr>
            <p:cNvPr id="115942" name="直接连接符 115941"/>
            <p:cNvSpPr/>
            <p:nvPr/>
          </p:nvSpPr>
          <p:spPr>
            <a:xfrm flipV="1">
              <a:off x="4502" y="501"/>
              <a:ext cx="0" cy="2921"/>
            </a:xfrm>
            <a:prstGeom prst="line">
              <a:avLst/>
            </a:prstGeom>
            <a:ln w="28575" cap="flat" cmpd="sng">
              <a:solidFill>
                <a:srgbClr val="000000"/>
              </a:solidFill>
              <a:prstDash val="solid"/>
              <a:headEnd type="none" w="med" len="med"/>
              <a:tailEnd type="none" w="med" len="med"/>
            </a:ln>
          </p:spPr>
        </p:sp>
        <p:sp>
          <p:nvSpPr>
            <p:cNvPr id="115943" name="直接连接符 115942"/>
            <p:cNvSpPr/>
            <p:nvPr/>
          </p:nvSpPr>
          <p:spPr>
            <a:xfrm flipV="1">
              <a:off x="4859" y="411"/>
              <a:ext cx="0" cy="3011"/>
            </a:xfrm>
            <a:prstGeom prst="line">
              <a:avLst/>
            </a:prstGeom>
            <a:ln w="28575" cap="flat" cmpd="sng">
              <a:solidFill>
                <a:srgbClr val="000000"/>
              </a:solidFill>
              <a:prstDash val="solid"/>
              <a:headEnd type="none" w="med" len="med"/>
              <a:tailEnd type="triangle" w="med" len="med"/>
            </a:ln>
          </p:spPr>
        </p:sp>
        <p:sp>
          <p:nvSpPr>
            <p:cNvPr id="115944" name="直接连接符 115943"/>
            <p:cNvSpPr/>
            <p:nvPr/>
          </p:nvSpPr>
          <p:spPr>
            <a:xfrm flipH="1" flipV="1">
              <a:off x="2539" y="3242"/>
              <a:ext cx="179" cy="449"/>
            </a:xfrm>
            <a:prstGeom prst="line">
              <a:avLst/>
            </a:prstGeom>
            <a:ln w="28575" cap="flat" cmpd="sng">
              <a:solidFill>
                <a:srgbClr val="000000"/>
              </a:solidFill>
              <a:prstDash val="solid"/>
              <a:headEnd type="triangle" w="med" len="med"/>
              <a:tailEnd type="none" w="med" len="med"/>
            </a:ln>
          </p:spPr>
        </p:sp>
        <p:sp>
          <p:nvSpPr>
            <p:cNvPr id="115945" name="直接连接符 115944"/>
            <p:cNvSpPr/>
            <p:nvPr/>
          </p:nvSpPr>
          <p:spPr>
            <a:xfrm flipV="1">
              <a:off x="2361" y="3242"/>
              <a:ext cx="178" cy="449"/>
            </a:xfrm>
            <a:prstGeom prst="line">
              <a:avLst/>
            </a:prstGeom>
            <a:ln w="28575" cap="flat" cmpd="sng">
              <a:solidFill>
                <a:srgbClr val="000000"/>
              </a:solidFill>
              <a:prstDash val="solid"/>
              <a:headEnd type="triangle" w="med" len="med"/>
              <a:tailEnd type="none" w="med" len="med"/>
            </a:ln>
          </p:spPr>
        </p:sp>
        <p:sp>
          <p:nvSpPr>
            <p:cNvPr id="115946" name="矩形 115945"/>
            <p:cNvSpPr/>
            <p:nvPr/>
          </p:nvSpPr>
          <p:spPr>
            <a:xfrm>
              <a:off x="1915" y="3691"/>
              <a:ext cx="535" cy="270"/>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47" name="矩形 115946"/>
            <p:cNvSpPr/>
            <p:nvPr/>
          </p:nvSpPr>
          <p:spPr>
            <a:xfrm>
              <a:off x="2629" y="3691"/>
              <a:ext cx="535" cy="270"/>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48" name="直接连接符 115947"/>
            <p:cNvSpPr/>
            <p:nvPr/>
          </p:nvSpPr>
          <p:spPr>
            <a:xfrm flipH="1" flipV="1">
              <a:off x="4502" y="3422"/>
              <a:ext cx="179" cy="134"/>
            </a:xfrm>
            <a:prstGeom prst="line">
              <a:avLst/>
            </a:prstGeom>
            <a:ln w="28575" cap="flat" cmpd="sng">
              <a:solidFill>
                <a:srgbClr val="000000"/>
              </a:solidFill>
              <a:prstDash val="solid"/>
              <a:headEnd type="triangle" w="med" len="med"/>
              <a:tailEnd type="none" w="med" len="med"/>
            </a:ln>
          </p:spPr>
        </p:sp>
        <p:sp>
          <p:nvSpPr>
            <p:cNvPr id="115949" name="直接连接符 115948"/>
            <p:cNvSpPr/>
            <p:nvPr/>
          </p:nvSpPr>
          <p:spPr>
            <a:xfrm flipV="1">
              <a:off x="4681" y="3422"/>
              <a:ext cx="178" cy="134"/>
            </a:xfrm>
            <a:prstGeom prst="line">
              <a:avLst/>
            </a:prstGeom>
            <a:ln w="28575" cap="flat" cmpd="sng">
              <a:solidFill>
                <a:srgbClr val="000000"/>
              </a:solidFill>
              <a:prstDash val="solid"/>
              <a:headEnd type="none" w="med" len="med"/>
              <a:tailEnd type="none" w="med" len="med"/>
            </a:ln>
          </p:spPr>
        </p:sp>
        <p:sp>
          <p:nvSpPr>
            <p:cNvPr id="115950" name="直接连接符 115949"/>
            <p:cNvSpPr/>
            <p:nvPr/>
          </p:nvSpPr>
          <p:spPr>
            <a:xfrm flipV="1">
              <a:off x="1882" y="232"/>
              <a:ext cx="0" cy="2021"/>
            </a:xfrm>
            <a:prstGeom prst="line">
              <a:avLst/>
            </a:prstGeom>
            <a:ln w="28575" cap="flat" cmpd="sng">
              <a:solidFill>
                <a:srgbClr val="000000"/>
              </a:solidFill>
              <a:prstDash val="solid"/>
              <a:headEnd type="triangle" w="med" len="med"/>
              <a:tailEnd type="none" w="med" len="med"/>
            </a:ln>
          </p:spPr>
        </p:sp>
        <p:sp>
          <p:nvSpPr>
            <p:cNvPr id="115951" name="矩形 115950"/>
            <p:cNvSpPr/>
            <p:nvPr/>
          </p:nvSpPr>
          <p:spPr>
            <a:xfrm>
              <a:off x="933" y="2253"/>
              <a:ext cx="1071" cy="405"/>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52" name="直接连接符 115951"/>
            <p:cNvSpPr/>
            <p:nvPr/>
          </p:nvSpPr>
          <p:spPr>
            <a:xfrm flipV="1">
              <a:off x="2881" y="2882"/>
              <a:ext cx="283" cy="45"/>
            </a:xfrm>
            <a:prstGeom prst="line">
              <a:avLst/>
            </a:prstGeom>
            <a:ln w="28575" cap="flat" cmpd="sng">
              <a:solidFill>
                <a:srgbClr val="000000"/>
              </a:solidFill>
              <a:prstDash val="solid"/>
              <a:headEnd type="none" w="med" len="med"/>
              <a:tailEnd type="triangle" w="med" len="med"/>
            </a:ln>
          </p:spPr>
        </p:sp>
        <p:sp>
          <p:nvSpPr>
            <p:cNvPr id="115953" name="流程图: 顺序访问存储器 115952"/>
            <p:cNvSpPr/>
            <p:nvPr/>
          </p:nvSpPr>
          <p:spPr>
            <a:xfrm>
              <a:off x="673" y="2523"/>
              <a:ext cx="268" cy="135"/>
            </a:xfrm>
            <a:prstGeom prst="flowChartMagneticTape">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54" name="任意多边形 115953"/>
            <p:cNvSpPr/>
            <p:nvPr/>
          </p:nvSpPr>
          <p:spPr>
            <a:xfrm rot="10800000">
              <a:off x="487" y="755"/>
              <a:ext cx="178" cy="1925"/>
            </a:xfrm>
            <a:custGeom>
              <a:avLst/>
              <a:gdLst>
                <a:gd name="txL" fmla="*/ 3450 w 21600"/>
                <a:gd name="txT" fmla="*/ 3450 h 21600"/>
                <a:gd name="txR" fmla="*/ 18150 w 21600"/>
                <a:gd name="txB" fmla="*/ 18150 h 21600"/>
              </a:gdLst>
              <a:ahLst/>
              <a:cxnLst>
                <a:cxn ang="0">
                  <a:pos x="19950" y="10800"/>
                </a:cxn>
                <a:cxn ang="90">
                  <a:pos x="10800" y="21600"/>
                </a:cxn>
                <a:cxn ang="180">
                  <a:pos x="1650" y="10800"/>
                </a:cxn>
                <a:cxn ang="270">
                  <a:pos x="10800" y="0"/>
                </a:cxn>
              </a:cxnLst>
              <a:rect l="txL" t="txT" r="txR" b="txB"/>
              <a:pathLst>
                <a:path w="21600" h="21600">
                  <a:moveTo>
                    <a:pt x="0" y="0"/>
                  </a:moveTo>
                  <a:lnTo>
                    <a:pt x="3300" y="21600"/>
                  </a:lnTo>
                  <a:lnTo>
                    <a:pt x="1830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55" name="任意多边形 115954"/>
            <p:cNvSpPr/>
            <p:nvPr/>
          </p:nvSpPr>
          <p:spPr>
            <a:xfrm>
              <a:off x="933" y="2658"/>
              <a:ext cx="536" cy="179"/>
            </a:xfrm>
            <a:custGeom>
              <a:avLst/>
              <a:gdLst>
                <a:gd name="txL" fmla="*/ 6600 w 21600"/>
                <a:gd name="txT" fmla="*/ 6600 h 21600"/>
                <a:gd name="txR" fmla="*/ 15000 w 21600"/>
                <a:gd name="txB" fmla="*/ 15000 h 21600"/>
              </a:gdLst>
              <a:ahLst/>
              <a:cxnLst>
                <a:cxn ang="0">
                  <a:pos x="16800" y="10800"/>
                </a:cxn>
                <a:cxn ang="90">
                  <a:pos x="10800" y="21600"/>
                </a:cxn>
                <a:cxn ang="180">
                  <a:pos x="4800" y="10800"/>
                </a:cxn>
                <a:cxn ang="270">
                  <a:pos x="10800" y="0"/>
                </a:cxn>
              </a:cxnLst>
              <a:rect l="txL" t="txT" r="txR" b="txB"/>
              <a:pathLst>
                <a:path w="21600" h="21600">
                  <a:moveTo>
                    <a:pt x="0" y="0"/>
                  </a:moveTo>
                  <a:lnTo>
                    <a:pt x="9600" y="21600"/>
                  </a:lnTo>
                  <a:lnTo>
                    <a:pt x="1200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56" name="任意多边形 115955"/>
            <p:cNvSpPr/>
            <p:nvPr/>
          </p:nvSpPr>
          <p:spPr>
            <a:xfrm>
              <a:off x="1469" y="2658"/>
              <a:ext cx="535" cy="179"/>
            </a:xfrm>
            <a:custGeom>
              <a:avLst/>
              <a:gdLst>
                <a:gd name="txL" fmla="*/ 6600 w 21600"/>
                <a:gd name="txT" fmla="*/ 6600 h 21600"/>
                <a:gd name="txR" fmla="*/ 15000 w 21600"/>
                <a:gd name="txB" fmla="*/ 15000 h 21600"/>
              </a:gdLst>
              <a:ahLst/>
              <a:cxnLst>
                <a:cxn ang="0">
                  <a:pos x="16800" y="10800"/>
                </a:cxn>
                <a:cxn ang="90">
                  <a:pos x="10800" y="21600"/>
                </a:cxn>
                <a:cxn ang="180">
                  <a:pos x="4800" y="10800"/>
                </a:cxn>
                <a:cxn ang="270">
                  <a:pos x="10800" y="0"/>
                </a:cxn>
              </a:cxnLst>
              <a:rect l="txL" t="txT" r="txR" b="txB"/>
              <a:pathLst>
                <a:path w="21600" h="21600">
                  <a:moveTo>
                    <a:pt x="0" y="0"/>
                  </a:moveTo>
                  <a:lnTo>
                    <a:pt x="9600" y="21600"/>
                  </a:lnTo>
                  <a:lnTo>
                    <a:pt x="1200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57" name="直接连接符 115956"/>
            <p:cNvSpPr/>
            <p:nvPr/>
          </p:nvSpPr>
          <p:spPr>
            <a:xfrm flipV="1">
              <a:off x="1201" y="2837"/>
              <a:ext cx="0" cy="90"/>
            </a:xfrm>
            <a:prstGeom prst="line">
              <a:avLst/>
            </a:prstGeom>
            <a:ln w="28575" cap="flat" cmpd="sng">
              <a:solidFill>
                <a:srgbClr val="000000"/>
              </a:solidFill>
              <a:prstDash val="solid"/>
              <a:headEnd type="none" w="med" len="med"/>
              <a:tailEnd type="none" w="med" len="med"/>
            </a:ln>
          </p:spPr>
        </p:sp>
        <p:sp>
          <p:nvSpPr>
            <p:cNvPr id="115958" name="直接连接符 115957"/>
            <p:cNvSpPr/>
            <p:nvPr/>
          </p:nvSpPr>
          <p:spPr>
            <a:xfrm flipV="1">
              <a:off x="1736" y="2837"/>
              <a:ext cx="0" cy="90"/>
            </a:xfrm>
            <a:prstGeom prst="line">
              <a:avLst/>
            </a:prstGeom>
            <a:ln w="28575" cap="flat" cmpd="sng">
              <a:solidFill>
                <a:srgbClr val="000000"/>
              </a:solidFill>
              <a:prstDash val="solid"/>
              <a:headEnd type="none" w="med" len="med"/>
              <a:tailEnd type="none" w="med" len="med"/>
            </a:ln>
          </p:spPr>
        </p:sp>
        <p:sp>
          <p:nvSpPr>
            <p:cNvPr id="115959" name="任意多边形 115958"/>
            <p:cNvSpPr/>
            <p:nvPr/>
          </p:nvSpPr>
          <p:spPr>
            <a:xfrm>
              <a:off x="1112" y="2927"/>
              <a:ext cx="178" cy="181"/>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60" name="任意多边形 115959"/>
            <p:cNvSpPr/>
            <p:nvPr/>
          </p:nvSpPr>
          <p:spPr>
            <a:xfrm>
              <a:off x="1647" y="2927"/>
              <a:ext cx="178" cy="181"/>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61" name="直接连接符 115960"/>
            <p:cNvSpPr/>
            <p:nvPr/>
          </p:nvSpPr>
          <p:spPr>
            <a:xfrm flipV="1">
              <a:off x="1201" y="3108"/>
              <a:ext cx="0" cy="89"/>
            </a:xfrm>
            <a:prstGeom prst="line">
              <a:avLst/>
            </a:prstGeom>
            <a:ln w="28575" cap="flat" cmpd="sng">
              <a:solidFill>
                <a:srgbClr val="000000"/>
              </a:solidFill>
              <a:prstDash val="solid"/>
              <a:headEnd type="none" w="med" len="med"/>
              <a:tailEnd type="none" w="med" len="med"/>
            </a:ln>
          </p:spPr>
        </p:sp>
        <p:sp>
          <p:nvSpPr>
            <p:cNvPr id="115962" name="直接连接符 115961"/>
            <p:cNvSpPr/>
            <p:nvPr/>
          </p:nvSpPr>
          <p:spPr>
            <a:xfrm flipV="1">
              <a:off x="1736" y="3108"/>
              <a:ext cx="0" cy="44"/>
            </a:xfrm>
            <a:prstGeom prst="line">
              <a:avLst/>
            </a:prstGeom>
            <a:ln w="28575" cap="flat" cmpd="sng">
              <a:solidFill>
                <a:srgbClr val="000000"/>
              </a:solidFill>
              <a:prstDash val="solid"/>
              <a:headEnd type="none" w="med" len="med"/>
              <a:tailEnd type="none" w="med" len="med"/>
            </a:ln>
          </p:spPr>
        </p:sp>
        <p:sp>
          <p:nvSpPr>
            <p:cNvPr id="115963" name="直接连接符 115962"/>
            <p:cNvSpPr/>
            <p:nvPr/>
          </p:nvSpPr>
          <p:spPr>
            <a:xfrm>
              <a:off x="1736" y="3152"/>
              <a:ext cx="357" cy="0"/>
            </a:xfrm>
            <a:prstGeom prst="line">
              <a:avLst/>
            </a:prstGeom>
            <a:ln w="28575" cap="flat" cmpd="sng">
              <a:solidFill>
                <a:srgbClr val="000000"/>
              </a:solidFill>
              <a:prstDash val="solid"/>
              <a:headEnd type="none" w="med" len="med"/>
              <a:tailEnd type="none" w="med" len="med"/>
            </a:ln>
          </p:spPr>
        </p:sp>
        <p:sp>
          <p:nvSpPr>
            <p:cNvPr id="115964" name="直接连接符 115963"/>
            <p:cNvSpPr/>
            <p:nvPr/>
          </p:nvSpPr>
          <p:spPr>
            <a:xfrm>
              <a:off x="1201" y="3197"/>
              <a:ext cx="981" cy="0"/>
            </a:xfrm>
            <a:prstGeom prst="line">
              <a:avLst/>
            </a:prstGeom>
            <a:ln w="28575" cap="flat" cmpd="sng">
              <a:solidFill>
                <a:srgbClr val="000000"/>
              </a:solidFill>
              <a:prstDash val="solid"/>
              <a:headEnd type="none" w="med" len="med"/>
              <a:tailEnd type="none" w="med" len="med"/>
            </a:ln>
          </p:spPr>
        </p:sp>
        <p:sp>
          <p:nvSpPr>
            <p:cNvPr id="115965" name="直接连接符 115964"/>
            <p:cNvSpPr/>
            <p:nvPr/>
          </p:nvSpPr>
          <p:spPr>
            <a:xfrm flipV="1">
              <a:off x="2093" y="2253"/>
              <a:ext cx="0" cy="899"/>
            </a:xfrm>
            <a:prstGeom prst="line">
              <a:avLst/>
            </a:prstGeom>
            <a:ln w="28575" cap="flat" cmpd="sng">
              <a:solidFill>
                <a:srgbClr val="000000"/>
              </a:solidFill>
              <a:prstDash val="solid"/>
              <a:headEnd type="none" w="med" len="med"/>
              <a:tailEnd type="none" w="med" len="med"/>
            </a:ln>
          </p:spPr>
        </p:sp>
        <p:sp>
          <p:nvSpPr>
            <p:cNvPr id="115966" name="直接连接符 115965"/>
            <p:cNvSpPr/>
            <p:nvPr/>
          </p:nvSpPr>
          <p:spPr>
            <a:xfrm flipV="1">
              <a:off x="2182" y="2299"/>
              <a:ext cx="0" cy="898"/>
            </a:xfrm>
            <a:prstGeom prst="line">
              <a:avLst/>
            </a:prstGeom>
            <a:ln w="28575" cap="flat" cmpd="sng">
              <a:solidFill>
                <a:srgbClr val="000000"/>
              </a:solidFill>
              <a:prstDash val="solid"/>
              <a:headEnd type="none" w="med" len="med"/>
              <a:tailEnd type="none" w="med" len="med"/>
            </a:ln>
          </p:spPr>
        </p:sp>
        <p:sp>
          <p:nvSpPr>
            <p:cNvPr id="115967" name="直接连接符 115966"/>
            <p:cNvSpPr/>
            <p:nvPr/>
          </p:nvSpPr>
          <p:spPr>
            <a:xfrm>
              <a:off x="2093" y="2253"/>
              <a:ext cx="268" cy="0"/>
            </a:xfrm>
            <a:prstGeom prst="line">
              <a:avLst/>
            </a:prstGeom>
            <a:ln w="28575" cap="flat" cmpd="sng">
              <a:solidFill>
                <a:srgbClr val="000000"/>
              </a:solidFill>
              <a:prstDash val="solid"/>
              <a:headEnd type="none" w="med" len="med"/>
              <a:tailEnd type="triangle" w="med" len="med"/>
            </a:ln>
          </p:spPr>
        </p:sp>
        <p:sp>
          <p:nvSpPr>
            <p:cNvPr id="115968" name="直接连接符 115967"/>
            <p:cNvSpPr/>
            <p:nvPr/>
          </p:nvSpPr>
          <p:spPr>
            <a:xfrm>
              <a:off x="2182" y="2299"/>
              <a:ext cx="179" cy="0"/>
            </a:xfrm>
            <a:prstGeom prst="line">
              <a:avLst/>
            </a:prstGeom>
            <a:ln w="28575" cap="flat" cmpd="sng">
              <a:solidFill>
                <a:srgbClr val="000000"/>
              </a:solidFill>
              <a:prstDash val="solid"/>
              <a:headEnd type="none" w="med" len="med"/>
              <a:tailEnd type="triangle" w="med" len="med"/>
            </a:ln>
          </p:spPr>
        </p:sp>
        <p:sp>
          <p:nvSpPr>
            <p:cNvPr id="115969" name="文本框 115968"/>
            <p:cNvSpPr txBox="1"/>
            <p:nvPr/>
          </p:nvSpPr>
          <p:spPr>
            <a:xfrm>
              <a:off x="2336" y="358"/>
              <a:ext cx="406" cy="296"/>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预热筒</a:t>
              </a:r>
              <a:r>
                <a:rPr lang="en-US" altLang="zh-CN" sz="1200" b="1">
                  <a:solidFill>
                    <a:srgbClr val="000000"/>
                  </a:solidFill>
                  <a:latin typeface="Times New Roman" panose="02020603050405020304" pitchFamily="18" charset="0"/>
                </a:rPr>
                <a:t>P01</a:t>
              </a:r>
              <a:endParaRPr lang="en-US" altLang="zh-CN" sz="1200" b="1">
                <a:solidFill>
                  <a:srgbClr val="000000"/>
                </a:solidFill>
                <a:latin typeface="Tahoma" panose="020B0604030504040204" pitchFamily="34" charset="0"/>
              </a:endParaRPr>
            </a:p>
          </p:txBody>
        </p:sp>
        <p:sp>
          <p:nvSpPr>
            <p:cNvPr id="115970" name="文本框 115969"/>
            <p:cNvSpPr txBox="1"/>
            <p:nvPr/>
          </p:nvSpPr>
          <p:spPr>
            <a:xfrm>
              <a:off x="3350" y="1071"/>
              <a:ext cx="357" cy="329"/>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焙烧主炉</a:t>
              </a:r>
              <a:r>
                <a:rPr lang="en-US" altLang="zh-CN" sz="1200" b="1">
                  <a:solidFill>
                    <a:srgbClr val="000000"/>
                  </a:solidFill>
                  <a:latin typeface="Times New Roman" panose="02020603050405020304" pitchFamily="18" charset="0"/>
                </a:rPr>
                <a:t>P04</a:t>
              </a:r>
              <a:endParaRPr lang="en-US" altLang="zh-CN" sz="1200" b="1">
                <a:solidFill>
                  <a:srgbClr val="000000"/>
                </a:solidFill>
                <a:latin typeface="Tahoma" panose="020B0604030504040204" pitchFamily="34" charset="0"/>
              </a:endParaRPr>
            </a:p>
          </p:txBody>
        </p:sp>
        <p:sp>
          <p:nvSpPr>
            <p:cNvPr id="115971" name="文本框 115970"/>
            <p:cNvSpPr txBox="1"/>
            <p:nvPr/>
          </p:nvSpPr>
          <p:spPr>
            <a:xfrm>
              <a:off x="2313" y="1049"/>
              <a:ext cx="431" cy="230"/>
            </a:xfrm>
            <a:prstGeom prst="rect">
              <a:avLst/>
            </a:prstGeom>
            <a:noFill/>
            <a:ln w="9525">
              <a:noFill/>
            </a:ln>
          </p:spPr>
          <p:txBody>
            <a:bodyPr/>
            <a:p>
              <a:pPr algn="just"/>
              <a:r>
                <a:rPr lang="zh-CN" altLang="en-US" sz="1200" b="1" dirty="0">
                  <a:solidFill>
                    <a:srgbClr val="000000"/>
                  </a:solidFill>
                  <a:latin typeface="Tahoma" panose="020B0604030504040204" pitchFamily="34" charset="0"/>
                </a:rPr>
                <a:t>冷却筒</a:t>
              </a:r>
              <a:r>
                <a:rPr lang="en-US" altLang="zh-CN" sz="1200" b="1">
                  <a:solidFill>
                    <a:srgbClr val="000000"/>
                  </a:solidFill>
                  <a:latin typeface="Tahoma" panose="020B0604030504040204" pitchFamily="34" charset="0"/>
                </a:rPr>
                <a:t>P03</a:t>
              </a:r>
              <a:endParaRPr lang="en-US" altLang="zh-CN" sz="1200" b="1">
                <a:solidFill>
                  <a:srgbClr val="000000"/>
                </a:solidFill>
                <a:latin typeface="Tahoma" panose="020B0604030504040204" pitchFamily="34" charset="0"/>
              </a:endParaRPr>
            </a:p>
          </p:txBody>
        </p:sp>
        <p:sp>
          <p:nvSpPr>
            <p:cNvPr id="115972" name="文本框 115971"/>
            <p:cNvSpPr txBox="1"/>
            <p:nvPr/>
          </p:nvSpPr>
          <p:spPr>
            <a:xfrm>
              <a:off x="3127" y="3038"/>
              <a:ext cx="892" cy="158"/>
            </a:xfrm>
            <a:prstGeom prst="rect">
              <a:avLst/>
            </a:prstGeom>
            <a:noFill/>
            <a:ln w="9525">
              <a:noFill/>
            </a:ln>
          </p:spPr>
          <p:txBody>
            <a:bodyPr/>
            <a:p>
              <a:pPr algn="just"/>
              <a:r>
                <a:rPr lang="zh-CN" altLang="en-US" sz="1200" b="1" dirty="0">
                  <a:latin typeface="Times New Roman" panose="02020603050405020304" pitchFamily="18" charset="0"/>
                </a:rPr>
                <a:t>冷风进口</a:t>
              </a:r>
              <a:endParaRPr lang="zh-CN" altLang="en-US" sz="1200" b="1" dirty="0">
                <a:latin typeface="Tahoma" panose="020B0604030504040204" pitchFamily="34" charset="0"/>
              </a:endParaRPr>
            </a:p>
          </p:txBody>
        </p:sp>
        <p:grpSp>
          <p:nvGrpSpPr>
            <p:cNvPr id="115973" name="组合 115972"/>
            <p:cNvGrpSpPr/>
            <p:nvPr/>
          </p:nvGrpSpPr>
          <p:grpSpPr>
            <a:xfrm>
              <a:off x="3387" y="2118"/>
              <a:ext cx="89" cy="331"/>
              <a:chOff x="8070" y="7992"/>
              <a:chExt cx="180" cy="1152"/>
            </a:xfrm>
          </p:grpSpPr>
          <p:sp>
            <p:nvSpPr>
              <p:cNvPr id="115974" name="矩形 115973"/>
              <p:cNvSpPr/>
              <p:nvPr/>
            </p:nvSpPr>
            <p:spPr>
              <a:xfrm>
                <a:off x="8070" y="8223"/>
                <a:ext cx="180" cy="15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75" name="直接连接符 115974"/>
              <p:cNvSpPr/>
              <p:nvPr/>
            </p:nvSpPr>
            <p:spPr>
              <a:xfrm flipV="1">
                <a:off x="8160" y="7992"/>
                <a:ext cx="0" cy="240"/>
              </a:xfrm>
              <a:prstGeom prst="line">
                <a:avLst/>
              </a:prstGeom>
              <a:ln w="28575" cap="flat" cmpd="sng">
                <a:solidFill>
                  <a:srgbClr val="000000"/>
                </a:solidFill>
                <a:prstDash val="solid"/>
                <a:headEnd type="none" w="med" len="med"/>
                <a:tailEnd type="none" w="med" len="med"/>
              </a:ln>
            </p:spPr>
          </p:sp>
          <p:sp>
            <p:nvSpPr>
              <p:cNvPr id="115976" name="直接连接符 115975"/>
              <p:cNvSpPr/>
              <p:nvPr/>
            </p:nvSpPr>
            <p:spPr>
              <a:xfrm>
                <a:off x="8160" y="8364"/>
                <a:ext cx="0" cy="780"/>
              </a:xfrm>
              <a:prstGeom prst="line">
                <a:avLst/>
              </a:prstGeom>
              <a:ln w="28575" cap="flat" cmpd="sng">
                <a:solidFill>
                  <a:srgbClr val="000000"/>
                </a:solidFill>
                <a:prstDash val="solid"/>
                <a:headEnd type="none" w="med" len="med"/>
                <a:tailEnd type="triangle" w="med" len="med"/>
              </a:ln>
            </p:spPr>
          </p:sp>
        </p:grpSp>
        <p:grpSp>
          <p:nvGrpSpPr>
            <p:cNvPr id="115977" name="组合 115976"/>
            <p:cNvGrpSpPr/>
            <p:nvPr/>
          </p:nvGrpSpPr>
          <p:grpSpPr>
            <a:xfrm>
              <a:off x="4636" y="3556"/>
              <a:ext cx="89" cy="332"/>
              <a:chOff x="8070" y="7992"/>
              <a:chExt cx="180" cy="1152"/>
            </a:xfrm>
          </p:grpSpPr>
          <p:sp>
            <p:nvSpPr>
              <p:cNvPr id="115978" name="矩形 115977"/>
              <p:cNvSpPr/>
              <p:nvPr/>
            </p:nvSpPr>
            <p:spPr>
              <a:xfrm>
                <a:off x="8070" y="8223"/>
                <a:ext cx="180" cy="156"/>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79" name="直接连接符 115978"/>
              <p:cNvSpPr/>
              <p:nvPr/>
            </p:nvSpPr>
            <p:spPr>
              <a:xfrm flipV="1">
                <a:off x="8160" y="7992"/>
                <a:ext cx="0" cy="240"/>
              </a:xfrm>
              <a:prstGeom prst="line">
                <a:avLst/>
              </a:prstGeom>
              <a:ln w="28575" cap="flat" cmpd="sng">
                <a:solidFill>
                  <a:srgbClr val="000000"/>
                </a:solidFill>
                <a:prstDash val="solid"/>
                <a:headEnd type="none" w="med" len="med"/>
                <a:tailEnd type="none" w="med" len="med"/>
              </a:ln>
            </p:spPr>
          </p:sp>
          <p:sp>
            <p:nvSpPr>
              <p:cNvPr id="115980" name="直接连接符 115979"/>
              <p:cNvSpPr/>
              <p:nvPr/>
            </p:nvSpPr>
            <p:spPr>
              <a:xfrm>
                <a:off x="8160" y="8364"/>
                <a:ext cx="0" cy="780"/>
              </a:xfrm>
              <a:prstGeom prst="line">
                <a:avLst/>
              </a:prstGeom>
              <a:ln w="28575" cap="flat" cmpd="sng">
                <a:solidFill>
                  <a:srgbClr val="000000"/>
                </a:solidFill>
                <a:prstDash val="solid"/>
                <a:headEnd type="none" w="med" len="med"/>
                <a:tailEnd type="triangle" w="med" len="med"/>
              </a:ln>
            </p:spPr>
          </p:sp>
        </p:grpSp>
        <p:sp>
          <p:nvSpPr>
            <p:cNvPr id="115981" name="任意多边形 115980"/>
            <p:cNvSpPr/>
            <p:nvPr/>
          </p:nvSpPr>
          <p:spPr>
            <a:xfrm>
              <a:off x="4792" y="2658"/>
              <a:ext cx="134" cy="90"/>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82" name="直接连接符 115981"/>
            <p:cNvSpPr/>
            <p:nvPr/>
          </p:nvSpPr>
          <p:spPr>
            <a:xfrm flipV="1">
              <a:off x="4911" y="2703"/>
              <a:ext cx="305" cy="1"/>
            </a:xfrm>
            <a:prstGeom prst="line">
              <a:avLst/>
            </a:prstGeom>
            <a:ln w="9525" cap="flat" cmpd="sng">
              <a:solidFill>
                <a:srgbClr val="000000"/>
              </a:solidFill>
              <a:prstDash val="solid"/>
              <a:headEnd type="none" w="med" len="med"/>
              <a:tailEnd type="none" w="med" len="med"/>
            </a:ln>
          </p:spPr>
        </p:sp>
        <p:sp>
          <p:nvSpPr>
            <p:cNvPr id="115983" name="矩形 115982"/>
            <p:cNvSpPr/>
            <p:nvPr/>
          </p:nvSpPr>
          <p:spPr>
            <a:xfrm>
              <a:off x="5201" y="2680"/>
              <a:ext cx="90" cy="45"/>
            </a:xfrm>
            <a:prstGeom prst="rect">
              <a:avLst/>
            </a:pr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5984" name="直接连接符 115983"/>
            <p:cNvSpPr/>
            <p:nvPr/>
          </p:nvSpPr>
          <p:spPr>
            <a:xfrm rot="1800000">
              <a:off x="4932" y="2672"/>
              <a:ext cx="0" cy="67"/>
            </a:xfrm>
            <a:prstGeom prst="line">
              <a:avLst/>
            </a:prstGeom>
            <a:ln w="9525" cap="flat" cmpd="sng">
              <a:solidFill>
                <a:srgbClr val="000000"/>
              </a:solidFill>
              <a:prstDash val="solid"/>
              <a:headEnd type="none" w="med" len="med"/>
              <a:tailEnd type="none" w="med" len="med"/>
            </a:ln>
          </p:spPr>
        </p:sp>
        <p:sp>
          <p:nvSpPr>
            <p:cNvPr id="115985" name="直接连接符 115984"/>
            <p:cNvSpPr/>
            <p:nvPr/>
          </p:nvSpPr>
          <p:spPr>
            <a:xfrm rot="1800000">
              <a:off x="5048" y="2673"/>
              <a:ext cx="0" cy="67"/>
            </a:xfrm>
            <a:prstGeom prst="line">
              <a:avLst/>
            </a:prstGeom>
            <a:ln w="9525" cap="flat" cmpd="sng">
              <a:solidFill>
                <a:srgbClr val="000000"/>
              </a:solidFill>
              <a:prstDash val="solid"/>
              <a:headEnd type="none" w="med" len="med"/>
              <a:tailEnd type="none" w="med" len="med"/>
            </a:ln>
          </p:spPr>
        </p:sp>
        <p:sp>
          <p:nvSpPr>
            <p:cNvPr id="115986" name="直接连接符 115985"/>
            <p:cNvSpPr/>
            <p:nvPr/>
          </p:nvSpPr>
          <p:spPr>
            <a:xfrm rot="19800000">
              <a:off x="4990" y="2673"/>
              <a:ext cx="0" cy="67"/>
            </a:xfrm>
            <a:prstGeom prst="line">
              <a:avLst/>
            </a:prstGeom>
            <a:ln w="9525" cap="flat" cmpd="sng">
              <a:solidFill>
                <a:srgbClr val="000000"/>
              </a:solidFill>
              <a:prstDash val="solid"/>
              <a:headEnd type="none" w="med" len="med"/>
              <a:tailEnd type="none" w="med" len="med"/>
            </a:ln>
          </p:spPr>
        </p:sp>
        <p:sp>
          <p:nvSpPr>
            <p:cNvPr id="115987" name="直接连接符 115986"/>
            <p:cNvSpPr/>
            <p:nvPr/>
          </p:nvSpPr>
          <p:spPr>
            <a:xfrm rot="1800000">
              <a:off x="5166" y="2673"/>
              <a:ext cx="0" cy="67"/>
            </a:xfrm>
            <a:prstGeom prst="line">
              <a:avLst/>
            </a:prstGeom>
            <a:ln w="9525" cap="flat" cmpd="sng">
              <a:solidFill>
                <a:srgbClr val="000000"/>
              </a:solidFill>
              <a:prstDash val="solid"/>
              <a:headEnd type="none" w="med" len="med"/>
              <a:tailEnd type="none" w="med" len="med"/>
            </a:ln>
          </p:spPr>
        </p:sp>
        <p:sp>
          <p:nvSpPr>
            <p:cNvPr id="115988" name="直接连接符 115987"/>
            <p:cNvSpPr/>
            <p:nvPr/>
          </p:nvSpPr>
          <p:spPr>
            <a:xfrm rot="19800000">
              <a:off x="5108" y="2673"/>
              <a:ext cx="0" cy="67"/>
            </a:xfrm>
            <a:prstGeom prst="line">
              <a:avLst/>
            </a:prstGeom>
            <a:ln w="9525" cap="flat" cmpd="sng">
              <a:solidFill>
                <a:srgbClr val="000000"/>
              </a:solidFill>
              <a:prstDash val="solid"/>
              <a:headEnd type="none" w="med" len="med"/>
              <a:tailEnd type="none" w="med" len="med"/>
            </a:ln>
          </p:spPr>
        </p:sp>
        <p:sp>
          <p:nvSpPr>
            <p:cNvPr id="115989" name="直接连接符 115988"/>
            <p:cNvSpPr/>
            <p:nvPr/>
          </p:nvSpPr>
          <p:spPr>
            <a:xfrm flipH="1">
              <a:off x="3521" y="1782"/>
              <a:ext cx="178" cy="0"/>
            </a:xfrm>
            <a:prstGeom prst="line">
              <a:avLst/>
            </a:prstGeom>
            <a:ln w="28575" cap="flat" cmpd="sng">
              <a:solidFill>
                <a:srgbClr val="000000"/>
              </a:solidFill>
              <a:prstDash val="solid"/>
              <a:headEnd type="none" w="med" len="med"/>
              <a:tailEnd type="triangle" w="med" len="med"/>
            </a:ln>
          </p:spPr>
        </p:sp>
        <p:sp>
          <p:nvSpPr>
            <p:cNvPr id="115990" name="直接连接符 115989"/>
            <p:cNvSpPr/>
            <p:nvPr/>
          </p:nvSpPr>
          <p:spPr>
            <a:xfrm flipH="1">
              <a:off x="3521" y="1849"/>
              <a:ext cx="178" cy="0"/>
            </a:xfrm>
            <a:prstGeom prst="line">
              <a:avLst/>
            </a:prstGeom>
            <a:ln w="28575" cap="flat" cmpd="sng">
              <a:solidFill>
                <a:srgbClr val="000000"/>
              </a:solidFill>
              <a:prstDash val="solid"/>
              <a:headEnd type="none" w="med" len="med"/>
              <a:tailEnd type="triangle" w="med" len="med"/>
            </a:ln>
          </p:spPr>
        </p:sp>
        <p:sp>
          <p:nvSpPr>
            <p:cNvPr id="115992" name="文本框 115991"/>
            <p:cNvSpPr txBox="1"/>
            <p:nvPr/>
          </p:nvSpPr>
          <p:spPr>
            <a:xfrm>
              <a:off x="3673" y="1730"/>
              <a:ext cx="798" cy="157"/>
            </a:xfrm>
            <a:prstGeom prst="rect">
              <a:avLst/>
            </a:prstGeom>
            <a:noFill/>
            <a:ln w="9525">
              <a:noFill/>
            </a:ln>
          </p:spPr>
          <p:txBody>
            <a:bodyPr/>
            <a:p>
              <a:pPr algn="just"/>
              <a:r>
                <a:rPr lang="zh-CN" altLang="en-US" sz="1200" b="1" dirty="0">
                  <a:latin typeface="Times New Roman" panose="02020603050405020304" pitchFamily="18" charset="0"/>
                </a:rPr>
                <a:t>燃烧器</a:t>
              </a:r>
              <a:endParaRPr lang="zh-CN" altLang="en-US" sz="1200" b="1" dirty="0">
                <a:latin typeface="Tahoma" panose="020B0604030504040204" pitchFamily="34" charset="0"/>
              </a:endParaRPr>
            </a:p>
          </p:txBody>
        </p:sp>
        <p:sp>
          <p:nvSpPr>
            <p:cNvPr id="115993" name="文本框 115992"/>
            <p:cNvSpPr txBox="1"/>
            <p:nvPr/>
          </p:nvSpPr>
          <p:spPr>
            <a:xfrm>
              <a:off x="1930" y="3723"/>
              <a:ext cx="537" cy="275"/>
            </a:xfrm>
            <a:prstGeom prst="rect">
              <a:avLst/>
            </a:prstGeom>
            <a:noFill/>
            <a:ln w="9525">
              <a:noFill/>
            </a:ln>
          </p:spPr>
          <p:txBody>
            <a:bodyPr/>
            <a:p>
              <a:pPr algn="just"/>
              <a:r>
                <a:rPr lang="zh-CN" altLang="en-US" sz="1000" b="1" dirty="0">
                  <a:solidFill>
                    <a:srgbClr val="000000"/>
                  </a:solidFill>
                  <a:latin typeface="Times New Roman" panose="02020603050405020304" pitchFamily="18" charset="0"/>
                </a:rPr>
                <a:t>流化冷却床</a:t>
              </a:r>
              <a:r>
                <a:rPr lang="en-US" altLang="zh-CN" sz="1000" b="1">
                  <a:solidFill>
                    <a:srgbClr val="000000"/>
                  </a:solidFill>
                  <a:latin typeface="Times New Roman" panose="02020603050405020304" pitchFamily="18" charset="0"/>
                </a:rPr>
                <a:t>K01</a:t>
              </a:r>
              <a:endParaRPr lang="en-US" altLang="zh-CN" sz="1000" b="1">
                <a:solidFill>
                  <a:srgbClr val="000000"/>
                </a:solidFill>
                <a:latin typeface="Tahoma" panose="020B0604030504040204" pitchFamily="34" charset="0"/>
              </a:endParaRPr>
            </a:p>
          </p:txBody>
        </p:sp>
        <p:sp>
          <p:nvSpPr>
            <p:cNvPr id="115994" name="直接连接符 115993"/>
            <p:cNvSpPr/>
            <p:nvPr/>
          </p:nvSpPr>
          <p:spPr>
            <a:xfrm>
              <a:off x="2182" y="3961"/>
              <a:ext cx="0" cy="112"/>
            </a:xfrm>
            <a:prstGeom prst="line">
              <a:avLst/>
            </a:prstGeom>
            <a:ln w="9525" cap="flat" cmpd="sng">
              <a:solidFill>
                <a:srgbClr val="000000"/>
              </a:solidFill>
              <a:prstDash val="solid"/>
              <a:headEnd type="none" w="med" len="med"/>
              <a:tailEnd type="triangle" w="med" len="med"/>
            </a:ln>
          </p:spPr>
        </p:sp>
        <p:sp>
          <p:nvSpPr>
            <p:cNvPr id="115995" name="直接连接符 115994"/>
            <p:cNvSpPr/>
            <p:nvPr/>
          </p:nvSpPr>
          <p:spPr>
            <a:xfrm>
              <a:off x="2896" y="3961"/>
              <a:ext cx="0" cy="112"/>
            </a:xfrm>
            <a:prstGeom prst="line">
              <a:avLst/>
            </a:prstGeom>
            <a:ln w="9525" cap="flat" cmpd="sng">
              <a:solidFill>
                <a:srgbClr val="000000"/>
              </a:solidFill>
              <a:prstDash val="solid"/>
              <a:headEnd type="none" w="med" len="med"/>
              <a:tailEnd type="triangle" w="med" len="med"/>
            </a:ln>
          </p:spPr>
        </p:sp>
        <p:sp>
          <p:nvSpPr>
            <p:cNvPr id="115996" name="文本框 115995"/>
            <p:cNvSpPr txBox="1"/>
            <p:nvPr/>
          </p:nvSpPr>
          <p:spPr>
            <a:xfrm>
              <a:off x="1164" y="2389"/>
              <a:ext cx="820" cy="157"/>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静电收尘器</a:t>
              </a:r>
              <a:endParaRPr lang="zh-CN" altLang="en-US" sz="1200" b="1" dirty="0">
                <a:solidFill>
                  <a:srgbClr val="000000"/>
                </a:solidFill>
                <a:latin typeface="Tahoma" panose="020B0604030504040204" pitchFamily="34" charset="0"/>
              </a:endParaRPr>
            </a:p>
          </p:txBody>
        </p:sp>
        <p:sp>
          <p:nvSpPr>
            <p:cNvPr id="115997" name="流程图: 联系 115996"/>
            <p:cNvSpPr/>
            <p:nvPr/>
          </p:nvSpPr>
          <p:spPr>
            <a:xfrm>
              <a:off x="5112" y="2524"/>
              <a:ext cx="56" cy="32"/>
            </a:xfrm>
            <a:prstGeom prst="flowChartConnector">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15998" name="流程图: 联系 115997"/>
            <p:cNvSpPr/>
            <p:nvPr/>
          </p:nvSpPr>
          <p:spPr>
            <a:xfrm>
              <a:off x="5342" y="2523"/>
              <a:ext cx="56" cy="32"/>
            </a:xfrm>
            <a:prstGeom prst="flowChartConnector">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15999" name="直接连接符 115998"/>
            <p:cNvSpPr/>
            <p:nvPr/>
          </p:nvSpPr>
          <p:spPr>
            <a:xfrm>
              <a:off x="5120" y="2523"/>
              <a:ext cx="268" cy="0"/>
            </a:xfrm>
            <a:prstGeom prst="line">
              <a:avLst/>
            </a:prstGeom>
            <a:ln w="9525" cap="flat" cmpd="sng">
              <a:solidFill>
                <a:srgbClr val="000000"/>
              </a:solidFill>
              <a:prstDash val="solid"/>
              <a:headEnd type="none" w="med" len="med"/>
              <a:tailEnd type="none" w="med" len="med"/>
            </a:ln>
          </p:spPr>
        </p:sp>
        <p:sp>
          <p:nvSpPr>
            <p:cNvPr id="116000" name="流程图: 联系 115999"/>
            <p:cNvSpPr/>
            <p:nvPr/>
          </p:nvSpPr>
          <p:spPr>
            <a:xfrm>
              <a:off x="5314" y="2389"/>
              <a:ext cx="56" cy="32"/>
            </a:xfrm>
            <a:prstGeom prst="flowChartConnector">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16001" name="流程图: 联系 116000"/>
            <p:cNvSpPr/>
            <p:nvPr/>
          </p:nvSpPr>
          <p:spPr>
            <a:xfrm>
              <a:off x="5544" y="2389"/>
              <a:ext cx="56" cy="32"/>
            </a:xfrm>
            <a:prstGeom prst="flowChartConnector">
              <a:avLst/>
            </a:prstGeom>
            <a:solidFill>
              <a:srgbClr val="FFFFFF"/>
            </a:solidFill>
            <a:ln w="9525" cap="flat" cmpd="sng">
              <a:solidFill>
                <a:srgbClr val="000000"/>
              </a:solidFill>
              <a:prstDash val="solid"/>
              <a:headEnd type="none" w="med" len="med"/>
              <a:tailEnd type="none" w="med" len="med"/>
            </a:ln>
          </p:spPr>
          <p:txBody>
            <a:bodyPr/>
            <a:p>
              <a:endParaRPr lang="zh-CN" altLang="en-US"/>
            </a:p>
          </p:txBody>
        </p:sp>
        <p:sp>
          <p:nvSpPr>
            <p:cNvPr id="116002" name="直接连接符 116001"/>
            <p:cNvSpPr/>
            <p:nvPr/>
          </p:nvSpPr>
          <p:spPr>
            <a:xfrm>
              <a:off x="5322" y="2389"/>
              <a:ext cx="268" cy="0"/>
            </a:xfrm>
            <a:prstGeom prst="line">
              <a:avLst/>
            </a:prstGeom>
            <a:ln w="9525" cap="flat" cmpd="sng">
              <a:solidFill>
                <a:srgbClr val="000000"/>
              </a:solidFill>
              <a:prstDash val="solid"/>
              <a:headEnd type="none" w="med" len="med"/>
              <a:tailEnd type="none" w="med" len="med"/>
            </a:ln>
          </p:spPr>
        </p:sp>
        <p:sp>
          <p:nvSpPr>
            <p:cNvPr id="116003" name="直接连接符 116002"/>
            <p:cNvSpPr/>
            <p:nvPr/>
          </p:nvSpPr>
          <p:spPr>
            <a:xfrm>
              <a:off x="5102" y="2544"/>
              <a:ext cx="0" cy="90"/>
            </a:xfrm>
            <a:prstGeom prst="line">
              <a:avLst/>
            </a:prstGeom>
            <a:ln w="9525" cap="flat" cmpd="sng">
              <a:solidFill>
                <a:srgbClr val="000000"/>
              </a:solidFill>
              <a:prstDash val="solid"/>
              <a:headEnd type="none" w="med" len="med"/>
              <a:tailEnd type="triangle" w="med" len="med"/>
            </a:ln>
          </p:spPr>
        </p:sp>
        <p:sp>
          <p:nvSpPr>
            <p:cNvPr id="116004" name="直接连接符 116003"/>
            <p:cNvSpPr/>
            <p:nvPr/>
          </p:nvSpPr>
          <p:spPr>
            <a:xfrm>
              <a:off x="5291" y="2389"/>
              <a:ext cx="0" cy="89"/>
            </a:xfrm>
            <a:prstGeom prst="line">
              <a:avLst/>
            </a:prstGeom>
            <a:ln w="9525" cap="flat" cmpd="sng">
              <a:solidFill>
                <a:srgbClr val="000000"/>
              </a:solidFill>
              <a:prstDash val="solid"/>
              <a:headEnd type="none" w="med" len="med"/>
              <a:tailEnd type="triangle" w="med" len="med"/>
            </a:ln>
          </p:spPr>
        </p:sp>
        <p:sp>
          <p:nvSpPr>
            <p:cNvPr id="116005" name="任意多边形 116004"/>
            <p:cNvSpPr/>
            <p:nvPr/>
          </p:nvSpPr>
          <p:spPr>
            <a:xfrm>
              <a:off x="5320" y="2118"/>
              <a:ext cx="253" cy="271"/>
            </a:xfrm>
            <a:custGeom>
              <a:avLst/>
              <a:gdLst>
                <a:gd name="txL" fmla="*/ 4500 w 21600"/>
                <a:gd name="txT" fmla="*/ 4500 h 21600"/>
                <a:gd name="txR" fmla="*/ 17100 w 21600"/>
                <a:gd name="txB" fmla="*/ 17100 h 21600"/>
              </a:gdLst>
              <a:ahLst/>
              <a:cxnLst>
                <a:cxn ang="0">
                  <a:pos x="18900" y="10800"/>
                </a:cxn>
                <a:cxn ang="90">
                  <a:pos x="10800" y="21600"/>
                </a:cxn>
                <a:cxn ang="180">
                  <a:pos x="2700" y="10800"/>
                </a:cxn>
                <a:cxn ang="270">
                  <a:pos x="10800" y="0"/>
                </a:cxn>
              </a:cxnLst>
              <a:rect l="txL" t="txT" r="txR" b="txB"/>
              <a:pathLst>
                <a:path w="21600" h="21600">
                  <a:moveTo>
                    <a:pt x="0" y="0"/>
                  </a:moveTo>
                  <a:lnTo>
                    <a:pt x="5400" y="21600"/>
                  </a:lnTo>
                  <a:lnTo>
                    <a:pt x="16200" y="21600"/>
                  </a:lnTo>
                  <a:lnTo>
                    <a:pt x="21600" y="0"/>
                  </a:lnTo>
                  <a:close/>
                </a:path>
              </a:pathLst>
            </a:custGeom>
            <a:solidFill>
              <a:srgbClr val="FFFFFF"/>
            </a:solidFill>
            <a:ln w="9525" cap="flat" cmpd="sng">
              <a:solidFill>
                <a:srgbClr val="000000"/>
              </a:solidFill>
              <a:prstDash val="solid"/>
              <a:miter/>
              <a:headEnd type="none" w="med" len="med"/>
              <a:tailEnd type="none" w="med" len="med"/>
            </a:ln>
          </p:spPr>
          <p:txBody>
            <a:bodyPr/>
            <a:p>
              <a:endParaRPr lang="zh-CN" altLang="en-US"/>
            </a:p>
          </p:txBody>
        </p:sp>
        <p:sp>
          <p:nvSpPr>
            <p:cNvPr id="116006" name="直接连接符 116005"/>
            <p:cNvSpPr/>
            <p:nvPr/>
          </p:nvSpPr>
          <p:spPr>
            <a:xfrm>
              <a:off x="5447" y="2023"/>
              <a:ext cx="0" cy="90"/>
            </a:xfrm>
            <a:prstGeom prst="line">
              <a:avLst/>
            </a:prstGeom>
            <a:ln w="9525" cap="flat" cmpd="sng">
              <a:solidFill>
                <a:srgbClr val="000000"/>
              </a:solidFill>
              <a:prstDash val="solid"/>
              <a:headEnd type="none" w="med" len="med"/>
              <a:tailEnd type="triangle" w="med" len="med"/>
            </a:ln>
          </p:spPr>
        </p:sp>
        <p:sp>
          <p:nvSpPr>
            <p:cNvPr id="116007" name="文本框 116006"/>
            <p:cNvSpPr txBox="1"/>
            <p:nvPr/>
          </p:nvSpPr>
          <p:spPr>
            <a:xfrm>
              <a:off x="4587" y="2394"/>
              <a:ext cx="312" cy="559"/>
            </a:xfrm>
            <a:prstGeom prst="rect">
              <a:avLst/>
            </a:prstGeom>
            <a:noFill/>
            <a:ln w="9525">
              <a:noFill/>
            </a:ln>
          </p:spPr>
          <p:txBody>
            <a:bodyPr/>
            <a:p>
              <a:pPr algn="just"/>
              <a:r>
                <a:rPr lang="zh-CN" altLang="en-US" sz="1200" b="1" dirty="0">
                  <a:latin typeface="Times New Roman" panose="02020603050405020304" pitchFamily="18" charset="0"/>
                </a:rPr>
                <a:t>文丘里干燥器</a:t>
              </a:r>
              <a:endParaRPr lang="zh-CN" altLang="en-US" sz="1200" b="1" dirty="0">
                <a:latin typeface="Tahoma" panose="020B0604030504040204" pitchFamily="34" charset="0"/>
              </a:endParaRPr>
            </a:p>
          </p:txBody>
        </p:sp>
        <p:sp>
          <p:nvSpPr>
            <p:cNvPr id="116008" name="直接连接符 116007"/>
            <p:cNvSpPr/>
            <p:nvPr/>
          </p:nvSpPr>
          <p:spPr>
            <a:xfrm rot="10800000" flipH="1">
              <a:off x="2346" y="2074"/>
              <a:ext cx="178" cy="0"/>
            </a:xfrm>
            <a:prstGeom prst="line">
              <a:avLst/>
            </a:prstGeom>
            <a:ln w="28575" cap="flat" cmpd="sng">
              <a:solidFill>
                <a:srgbClr val="000000"/>
              </a:solidFill>
              <a:prstDash val="solid"/>
              <a:headEnd type="none" w="med" len="med"/>
              <a:tailEnd type="triangle" w="med" len="med"/>
            </a:ln>
          </p:spPr>
        </p:sp>
        <p:sp>
          <p:nvSpPr>
            <p:cNvPr id="116009" name="文本框 116008"/>
            <p:cNvSpPr txBox="1"/>
            <p:nvPr/>
          </p:nvSpPr>
          <p:spPr>
            <a:xfrm>
              <a:off x="1995" y="1872"/>
              <a:ext cx="589" cy="275"/>
            </a:xfrm>
            <a:prstGeom prst="rect">
              <a:avLst/>
            </a:prstGeom>
            <a:noFill/>
            <a:ln w="9525">
              <a:noFill/>
            </a:ln>
          </p:spPr>
          <p:txBody>
            <a:bodyPr/>
            <a:p>
              <a:pPr algn="just"/>
              <a:r>
                <a:rPr lang="zh-CN" altLang="en-US" sz="1000" b="1" dirty="0">
                  <a:latin typeface="Times New Roman" panose="02020603050405020304" pitchFamily="18" charset="0"/>
                </a:rPr>
                <a:t>启动燃烧器</a:t>
              </a:r>
              <a:endParaRPr lang="zh-CN" altLang="en-US" b="1" dirty="0">
                <a:latin typeface="Tahoma" panose="020B0604030504040204" pitchFamily="34" charset="0"/>
              </a:endParaRPr>
            </a:p>
          </p:txBody>
        </p:sp>
        <p:sp>
          <p:nvSpPr>
            <p:cNvPr id="116010" name="任意多边形 116009"/>
            <p:cNvSpPr/>
            <p:nvPr/>
          </p:nvSpPr>
          <p:spPr>
            <a:xfrm>
              <a:off x="2718" y="2881"/>
              <a:ext cx="446" cy="224"/>
            </a:xfrm>
            <a:custGeom>
              <a:avLst/>
              <a:gdLst/>
              <a:ahLst/>
              <a:cxnLst/>
              <a:pathLst>
                <a:path w="1401" h="780">
                  <a:moveTo>
                    <a:pt x="0" y="6"/>
                  </a:moveTo>
                  <a:lnTo>
                    <a:pt x="366" y="0"/>
                  </a:lnTo>
                  <a:lnTo>
                    <a:pt x="981" y="780"/>
                  </a:lnTo>
                  <a:lnTo>
                    <a:pt x="1401" y="780"/>
                  </a:lnTo>
                </a:path>
              </a:pathLst>
            </a:custGeom>
            <a:noFill/>
            <a:ln w="28575" cap="flat" cmpd="sng">
              <a:solidFill>
                <a:srgbClr val="000000"/>
              </a:solidFill>
              <a:prstDash val="solid"/>
              <a:headEnd type="triangle" w="med" len="med"/>
              <a:tailEnd type="none" w="med" len="med"/>
            </a:ln>
          </p:spPr>
          <p:txBody>
            <a:bodyPr/>
            <a:p>
              <a:endParaRPr lang="zh-CN" altLang="en-US"/>
            </a:p>
          </p:txBody>
        </p:sp>
        <p:sp>
          <p:nvSpPr>
            <p:cNvPr id="116011" name="文本框 116010"/>
            <p:cNvSpPr txBox="1"/>
            <p:nvPr/>
          </p:nvSpPr>
          <p:spPr>
            <a:xfrm>
              <a:off x="3461" y="2144"/>
              <a:ext cx="538" cy="158"/>
            </a:xfrm>
            <a:prstGeom prst="rect">
              <a:avLst/>
            </a:prstGeom>
            <a:noFill/>
            <a:ln w="9525">
              <a:noFill/>
            </a:ln>
          </p:spPr>
          <p:txBody>
            <a:bodyPr/>
            <a:p>
              <a:pPr algn="just"/>
              <a:r>
                <a:rPr lang="zh-CN" altLang="en-US" sz="1200" b="1" dirty="0">
                  <a:latin typeface="Times New Roman" panose="02020603050405020304" pitchFamily="18" charset="0"/>
                </a:rPr>
                <a:t>放料阀</a:t>
              </a:r>
              <a:endParaRPr lang="zh-CN" altLang="en-US" sz="1200" b="1" dirty="0">
                <a:latin typeface="Tahoma" panose="020B0604030504040204" pitchFamily="34" charset="0"/>
              </a:endParaRPr>
            </a:p>
          </p:txBody>
        </p:sp>
        <p:sp>
          <p:nvSpPr>
            <p:cNvPr id="116012" name="文本框 116011"/>
            <p:cNvSpPr txBox="1"/>
            <p:nvPr/>
          </p:nvSpPr>
          <p:spPr>
            <a:xfrm>
              <a:off x="4711" y="3580"/>
              <a:ext cx="537" cy="157"/>
            </a:xfrm>
            <a:prstGeom prst="rect">
              <a:avLst/>
            </a:prstGeom>
            <a:noFill/>
            <a:ln w="9525">
              <a:noFill/>
            </a:ln>
          </p:spPr>
          <p:txBody>
            <a:bodyPr/>
            <a:p>
              <a:pPr algn="just"/>
              <a:r>
                <a:rPr lang="zh-CN" altLang="en-US" sz="1200" b="1" dirty="0">
                  <a:latin typeface="Times New Roman" panose="02020603050405020304" pitchFamily="18" charset="0"/>
                </a:rPr>
                <a:t>放料阀</a:t>
              </a:r>
              <a:endParaRPr lang="zh-CN" altLang="en-US" sz="1200" b="1" dirty="0">
                <a:latin typeface="Tahoma" panose="020B0604030504040204" pitchFamily="34" charset="0"/>
              </a:endParaRPr>
            </a:p>
          </p:txBody>
        </p:sp>
        <p:sp>
          <p:nvSpPr>
            <p:cNvPr id="116013" name="文本框 116012"/>
            <p:cNvSpPr txBox="1"/>
            <p:nvPr/>
          </p:nvSpPr>
          <p:spPr>
            <a:xfrm>
              <a:off x="599" y="2661"/>
              <a:ext cx="582" cy="157"/>
            </a:xfrm>
            <a:prstGeom prst="rect">
              <a:avLst/>
            </a:prstGeom>
            <a:noFill/>
            <a:ln w="9525">
              <a:noFill/>
            </a:ln>
          </p:spPr>
          <p:txBody>
            <a:bodyPr/>
            <a:p>
              <a:pPr algn="just"/>
              <a:r>
                <a:rPr lang="en-US" altLang="zh-CN" sz="1200" b="1">
                  <a:latin typeface="Times New Roman" panose="02020603050405020304" pitchFamily="18" charset="0"/>
                </a:rPr>
                <a:t>ID</a:t>
              </a:r>
              <a:r>
                <a:rPr lang="zh-CN" altLang="en-US" sz="1200" b="1" dirty="0">
                  <a:latin typeface="Times New Roman" panose="02020603050405020304" pitchFamily="18" charset="0"/>
                </a:rPr>
                <a:t>风机</a:t>
              </a:r>
              <a:endParaRPr lang="zh-CN" altLang="en-US" sz="1200" b="1" dirty="0">
                <a:latin typeface="Tahoma" panose="020B0604030504040204" pitchFamily="34" charset="0"/>
              </a:endParaRPr>
            </a:p>
          </p:txBody>
        </p:sp>
        <p:sp>
          <p:nvSpPr>
            <p:cNvPr id="116014" name="文本框 116013"/>
            <p:cNvSpPr txBox="1"/>
            <p:nvPr/>
          </p:nvSpPr>
          <p:spPr>
            <a:xfrm>
              <a:off x="476" y="2228"/>
              <a:ext cx="182" cy="331"/>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烟道</a:t>
              </a:r>
              <a:endParaRPr lang="zh-CN" altLang="en-US" sz="1200" b="1" dirty="0">
                <a:solidFill>
                  <a:srgbClr val="000000"/>
                </a:solidFill>
                <a:latin typeface="Tahoma" panose="020B0604030504040204" pitchFamily="34" charset="0"/>
              </a:endParaRPr>
            </a:p>
          </p:txBody>
        </p:sp>
        <p:sp>
          <p:nvSpPr>
            <p:cNvPr id="116015" name="直接连接符 116014"/>
            <p:cNvSpPr/>
            <p:nvPr/>
          </p:nvSpPr>
          <p:spPr>
            <a:xfrm flipH="1">
              <a:off x="4878" y="3079"/>
              <a:ext cx="178" cy="0"/>
            </a:xfrm>
            <a:prstGeom prst="line">
              <a:avLst/>
            </a:prstGeom>
            <a:ln w="28575" cap="flat" cmpd="sng">
              <a:solidFill>
                <a:srgbClr val="000000"/>
              </a:solidFill>
              <a:prstDash val="solid"/>
              <a:headEnd type="none" w="med" len="med"/>
              <a:tailEnd type="triangle" w="med" len="med"/>
            </a:ln>
          </p:spPr>
        </p:sp>
        <p:sp>
          <p:nvSpPr>
            <p:cNvPr id="116016" name="文本框 116015"/>
            <p:cNvSpPr txBox="1"/>
            <p:nvPr/>
          </p:nvSpPr>
          <p:spPr>
            <a:xfrm>
              <a:off x="5004" y="3017"/>
              <a:ext cx="357" cy="158"/>
            </a:xfrm>
            <a:prstGeom prst="rect">
              <a:avLst/>
            </a:prstGeom>
            <a:noFill/>
            <a:ln w="9525">
              <a:noFill/>
            </a:ln>
          </p:spPr>
          <p:txBody>
            <a:bodyPr/>
            <a:p>
              <a:endParaRPr dirty="0">
                <a:latin typeface="Tahoma" panose="020B0604030504040204" pitchFamily="34" charset="0"/>
              </a:endParaRPr>
            </a:p>
          </p:txBody>
        </p:sp>
        <p:sp>
          <p:nvSpPr>
            <p:cNvPr id="116017" name="文本框 116016"/>
            <p:cNvSpPr txBox="1"/>
            <p:nvPr/>
          </p:nvSpPr>
          <p:spPr>
            <a:xfrm>
              <a:off x="3895" y="633"/>
              <a:ext cx="437" cy="298"/>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预热筒</a:t>
              </a:r>
              <a:r>
                <a:rPr lang="en-US" altLang="zh-CN" sz="1200" b="1">
                  <a:solidFill>
                    <a:srgbClr val="000000"/>
                  </a:solidFill>
                  <a:latin typeface="Times New Roman" panose="02020603050405020304" pitchFamily="18" charset="0"/>
                </a:rPr>
                <a:t>P02</a:t>
              </a:r>
              <a:endParaRPr lang="en-US" altLang="zh-CN" sz="1200" b="1">
                <a:solidFill>
                  <a:srgbClr val="000000"/>
                </a:solidFill>
                <a:latin typeface="Tahoma" panose="020B0604030504040204" pitchFamily="34" charset="0"/>
              </a:endParaRPr>
            </a:p>
          </p:txBody>
        </p:sp>
        <p:sp>
          <p:nvSpPr>
            <p:cNvPr id="116018" name="文本框 116017"/>
            <p:cNvSpPr txBox="1"/>
            <p:nvPr/>
          </p:nvSpPr>
          <p:spPr>
            <a:xfrm>
              <a:off x="2857" y="1836"/>
              <a:ext cx="413" cy="297"/>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冷却筒</a:t>
              </a:r>
              <a:r>
                <a:rPr lang="en-US" altLang="zh-CN" sz="1200" b="1">
                  <a:solidFill>
                    <a:srgbClr val="000000"/>
                  </a:solidFill>
                  <a:latin typeface="Times New Roman" panose="02020603050405020304" pitchFamily="18" charset="0"/>
                </a:rPr>
                <a:t>C01</a:t>
              </a:r>
              <a:endParaRPr lang="en-US" altLang="zh-CN" sz="1200" b="1">
                <a:solidFill>
                  <a:srgbClr val="000000"/>
                </a:solidFill>
                <a:latin typeface="Tahoma" panose="020B0604030504040204" pitchFamily="34" charset="0"/>
              </a:endParaRPr>
            </a:p>
          </p:txBody>
        </p:sp>
        <p:sp>
          <p:nvSpPr>
            <p:cNvPr id="116019" name="文本框 116018"/>
            <p:cNvSpPr txBox="1"/>
            <p:nvPr/>
          </p:nvSpPr>
          <p:spPr>
            <a:xfrm>
              <a:off x="2371" y="2143"/>
              <a:ext cx="396" cy="298"/>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冷却筒</a:t>
              </a:r>
              <a:r>
                <a:rPr lang="en-US" altLang="zh-CN" sz="1200" b="1">
                  <a:solidFill>
                    <a:srgbClr val="000000"/>
                  </a:solidFill>
                  <a:latin typeface="Times New Roman" panose="02020603050405020304" pitchFamily="18" charset="0"/>
                </a:rPr>
                <a:t>C02</a:t>
              </a:r>
              <a:endParaRPr lang="en-US" altLang="zh-CN" sz="1200" b="1">
                <a:solidFill>
                  <a:srgbClr val="000000"/>
                </a:solidFill>
                <a:latin typeface="Tahoma" panose="020B0604030504040204" pitchFamily="34" charset="0"/>
              </a:endParaRPr>
            </a:p>
          </p:txBody>
        </p:sp>
        <p:sp>
          <p:nvSpPr>
            <p:cNvPr id="116020" name="文本框 116019"/>
            <p:cNvSpPr txBox="1"/>
            <p:nvPr/>
          </p:nvSpPr>
          <p:spPr>
            <a:xfrm>
              <a:off x="2995" y="2463"/>
              <a:ext cx="407" cy="297"/>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冷却筒</a:t>
              </a:r>
              <a:r>
                <a:rPr lang="en-US" altLang="zh-CN" sz="1200" b="1">
                  <a:solidFill>
                    <a:srgbClr val="000000"/>
                  </a:solidFill>
                  <a:latin typeface="Times New Roman" panose="02020603050405020304" pitchFamily="18" charset="0"/>
                </a:rPr>
                <a:t>C03</a:t>
              </a:r>
              <a:endParaRPr lang="en-US" altLang="zh-CN" sz="1200" b="1">
                <a:solidFill>
                  <a:srgbClr val="000000"/>
                </a:solidFill>
                <a:latin typeface="Tahoma" panose="020B0604030504040204" pitchFamily="34" charset="0"/>
              </a:endParaRPr>
            </a:p>
          </p:txBody>
        </p:sp>
        <p:sp>
          <p:nvSpPr>
            <p:cNvPr id="116021" name="文本框 116020"/>
            <p:cNvSpPr txBox="1"/>
            <p:nvPr/>
          </p:nvSpPr>
          <p:spPr>
            <a:xfrm>
              <a:off x="2363" y="2816"/>
              <a:ext cx="404" cy="297"/>
            </a:xfrm>
            <a:prstGeom prst="rect">
              <a:avLst/>
            </a:prstGeom>
            <a:noFill/>
            <a:ln w="9525">
              <a:noFill/>
            </a:ln>
          </p:spPr>
          <p:txBody>
            <a:bodyPr/>
            <a:p>
              <a:pPr algn="just"/>
              <a:r>
                <a:rPr lang="zh-CN" altLang="en-US" sz="1200" b="1" dirty="0">
                  <a:solidFill>
                    <a:srgbClr val="000000"/>
                  </a:solidFill>
                  <a:latin typeface="Times New Roman" panose="02020603050405020304" pitchFamily="18" charset="0"/>
                </a:rPr>
                <a:t>冷却筒</a:t>
              </a:r>
              <a:r>
                <a:rPr lang="en-US" altLang="zh-CN" sz="1200" b="1">
                  <a:solidFill>
                    <a:srgbClr val="000000"/>
                  </a:solidFill>
                  <a:latin typeface="Times New Roman" panose="02020603050405020304" pitchFamily="18" charset="0"/>
                </a:rPr>
                <a:t>C04</a:t>
              </a:r>
              <a:endParaRPr lang="en-US" altLang="zh-CN" sz="1200" b="1">
                <a:solidFill>
                  <a:srgbClr val="000000"/>
                </a:solidFill>
                <a:latin typeface="Tahoma" panose="020B0604030504040204" pitchFamily="34" charset="0"/>
              </a:endParaRPr>
            </a:p>
          </p:txBody>
        </p:sp>
        <p:sp>
          <p:nvSpPr>
            <p:cNvPr id="116022" name="文本框 116021"/>
            <p:cNvSpPr txBox="1"/>
            <p:nvPr/>
          </p:nvSpPr>
          <p:spPr>
            <a:xfrm>
              <a:off x="2638" y="3727"/>
              <a:ext cx="538" cy="275"/>
            </a:xfrm>
            <a:prstGeom prst="rect">
              <a:avLst/>
            </a:prstGeom>
            <a:noFill/>
            <a:ln w="9525">
              <a:noFill/>
            </a:ln>
          </p:spPr>
          <p:txBody>
            <a:bodyPr/>
            <a:p>
              <a:pPr algn="just"/>
              <a:r>
                <a:rPr lang="zh-CN" altLang="en-US" sz="1000" b="1" dirty="0">
                  <a:solidFill>
                    <a:srgbClr val="000000"/>
                  </a:solidFill>
                  <a:latin typeface="Times New Roman" panose="02020603050405020304" pitchFamily="18" charset="0"/>
                </a:rPr>
                <a:t>流化冷却床</a:t>
              </a:r>
              <a:r>
                <a:rPr lang="en-US" altLang="zh-CN" sz="1000" b="1">
                  <a:solidFill>
                    <a:srgbClr val="000000"/>
                  </a:solidFill>
                  <a:latin typeface="Times New Roman" panose="02020603050405020304" pitchFamily="18" charset="0"/>
                </a:rPr>
                <a:t>K02</a:t>
              </a:r>
              <a:endParaRPr lang="en-US" altLang="zh-CN" sz="1000" b="1">
                <a:solidFill>
                  <a:srgbClr val="000000"/>
                </a:solidFill>
                <a:latin typeface="Tahoma" panose="020B0604030504040204" pitchFamily="34" charset="0"/>
              </a:endParaRPr>
            </a:p>
          </p:txBody>
        </p:sp>
        <p:sp>
          <p:nvSpPr>
            <p:cNvPr id="116023" name="文本框 116022"/>
            <p:cNvSpPr txBox="1"/>
            <p:nvPr/>
          </p:nvSpPr>
          <p:spPr>
            <a:xfrm>
              <a:off x="4921" y="2133"/>
              <a:ext cx="499" cy="142"/>
            </a:xfrm>
            <a:prstGeom prst="rect">
              <a:avLst/>
            </a:prstGeom>
            <a:noFill/>
            <a:ln w="9525">
              <a:noFill/>
            </a:ln>
          </p:spPr>
          <p:txBody>
            <a:bodyPr/>
            <a:p>
              <a:pPr algn="ctr"/>
              <a:r>
                <a:rPr lang="zh-CN" altLang="en-US" sz="1200" b="1" dirty="0">
                  <a:latin typeface="Times New Roman" panose="02020603050405020304" pitchFamily="18" charset="0"/>
                </a:rPr>
                <a:t>小料仓</a:t>
              </a:r>
              <a:endParaRPr lang="zh-CN" altLang="en-US" sz="1200" b="1" dirty="0">
                <a:latin typeface="Tahoma" panose="020B0604030504040204" pitchFamily="34" charset="0"/>
              </a:endParaRPr>
            </a:p>
          </p:txBody>
        </p:sp>
        <p:sp>
          <p:nvSpPr>
            <p:cNvPr id="116024" name="直接连接符 116023"/>
            <p:cNvSpPr/>
            <p:nvPr/>
          </p:nvSpPr>
          <p:spPr>
            <a:xfrm flipH="1">
              <a:off x="4511" y="622"/>
              <a:ext cx="111" cy="0"/>
            </a:xfrm>
            <a:prstGeom prst="line">
              <a:avLst/>
            </a:prstGeom>
            <a:ln w="19050" cap="flat" cmpd="sng">
              <a:solidFill>
                <a:srgbClr val="000000"/>
              </a:solidFill>
              <a:prstDash val="solid"/>
              <a:headEnd type="none" w="med" len="med"/>
              <a:tailEnd type="triangle" w="med" len="med"/>
            </a:ln>
          </p:spPr>
        </p:sp>
        <p:sp>
          <p:nvSpPr>
            <p:cNvPr id="116025" name="文本框 116024"/>
            <p:cNvSpPr txBox="1"/>
            <p:nvPr/>
          </p:nvSpPr>
          <p:spPr>
            <a:xfrm>
              <a:off x="4585" y="501"/>
              <a:ext cx="268" cy="706"/>
            </a:xfrm>
            <a:prstGeom prst="rect">
              <a:avLst/>
            </a:prstGeom>
            <a:noFill/>
            <a:ln w="9525">
              <a:noFill/>
            </a:ln>
          </p:spPr>
          <p:txBody>
            <a:bodyPr vert="eaVert"/>
            <a:p>
              <a:pPr algn="just"/>
              <a:r>
                <a:rPr lang="zh-CN" altLang="en-US" sz="1200" b="1" dirty="0">
                  <a:latin typeface="Times New Roman" panose="02020603050405020304" pitchFamily="18" charset="0"/>
                </a:rPr>
                <a:t>喷水冷却系统</a:t>
              </a:r>
              <a:endParaRPr lang="zh-CN" altLang="en-US" sz="1200" b="1" dirty="0">
                <a:latin typeface="Tahoma" panose="020B0604030504040204" pitchFamily="34" charset="0"/>
              </a:endParaRPr>
            </a:p>
          </p:txBody>
        </p:sp>
        <p:sp>
          <p:nvSpPr>
            <p:cNvPr id="116026" name="文本框 116025"/>
            <p:cNvSpPr txBox="1"/>
            <p:nvPr/>
          </p:nvSpPr>
          <p:spPr>
            <a:xfrm>
              <a:off x="5009" y="3014"/>
              <a:ext cx="595" cy="135"/>
            </a:xfrm>
            <a:prstGeom prst="rect">
              <a:avLst/>
            </a:prstGeom>
            <a:noFill/>
            <a:ln w="9525">
              <a:noFill/>
            </a:ln>
          </p:spPr>
          <p:txBody>
            <a:bodyPr/>
            <a:p>
              <a:pPr algn="just"/>
              <a:r>
                <a:rPr lang="zh-CN" altLang="en-US" sz="1200" b="1" dirty="0">
                  <a:latin typeface="Times New Roman" panose="02020603050405020304" pitchFamily="18" charset="0"/>
                </a:rPr>
                <a:t>热发生器</a:t>
              </a:r>
              <a:endParaRPr lang="zh-CN" altLang="en-US" sz="1200" b="1" dirty="0">
                <a:latin typeface="Tahoma" panose="020B060403050404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标题 93185"/>
          <p:cNvSpPr>
            <a:spLocks noGrp="1"/>
          </p:cNvSpPr>
          <p:nvPr>
            <p:ph type="title"/>
          </p:nvPr>
        </p:nvSpPr>
        <p:spPr>
          <a:xfrm>
            <a:off x="468313" y="-171450"/>
            <a:ext cx="8077200" cy="1066800"/>
          </a:xfrm>
          <a:ln/>
        </p:spPr>
        <p:txBody>
          <a:bodyPr anchor="ctr" anchorCtr="0"/>
          <a:p>
            <a:r>
              <a:rPr lang="zh-CN" altLang="en-US" dirty="0">
                <a:solidFill>
                  <a:srgbClr val="FF3300"/>
                </a:solidFill>
                <a:ea typeface="隶书" pitchFamily="49" charset="-122"/>
              </a:rPr>
              <a:t>八、焙烧作业工序</a:t>
            </a:r>
            <a:endParaRPr lang="zh-CN" altLang="en-US" dirty="0">
              <a:solidFill>
                <a:srgbClr val="FF3300"/>
              </a:solidFill>
              <a:ea typeface="隶书" pitchFamily="49" charset="-122"/>
            </a:endParaRPr>
          </a:p>
        </p:txBody>
      </p:sp>
      <p:sp>
        <p:nvSpPr>
          <p:cNvPr id="93187" name="文本占位符 93186"/>
          <p:cNvSpPr>
            <a:spLocks noGrp="1"/>
          </p:cNvSpPr>
          <p:nvPr>
            <p:ph type="body" idx="1"/>
          </p:nvPr>
        </p:nvSpPr>
        <p:spPr>
          <a:xfrm>
            <a:off x="755650" y="1125538"/>
            <a:ext cx="7704138" cy="4967287"/>
          </a:xfrm>
          <a:ln/>
        </p:spPr>
        <p:txBody>
          <a:bodyPr/>
          <a:p>
            <a:pPr marL="609600" indent="-609600">
              <a:lnSpc>
                <a:spcPct val="90000"/>
              </a:lnSpc>
            </a:pPr>
            <a:r>
              <a:rPr lang="en-US" altLang="zh-CN">
                <a:solidFill>
                  <a:srgbClr val="FF3300"/>
                </a:solidFill>
              </a:rPr>
              <a:t>3</a:t>
            </a:r>
            <a:r>
              <a:rPr lang="zh-CN" altLang="en-US" dirty="0">
                <a:solidFill>
                  <a:srgbClr val="FF3300"/>
                </a:solidFill>
              </a:rPr>
              <a:t>、工艺条件与技术指标</a:t>
            </a:r>
            <a:endParaRPr lang="zh-CN" altLang="en-US" dirty="0"/>
          </a:p>
          <a:p>
            <a:pPr marL="609600" indent="-609600">
              <a:lnSpc>
                <a:spcPct val="90000"/>
              </a:lnSpc>
            </a:pPr>
            <a:r>
              <a:rPr lang="en-US" altLang="zh-CN"/>
              <a:t>3.1 </a:t>
            </a:r>
            <a:r>
              <a:rPr lang="zh-CN" altLang="en-US" dirty="0"/>
              <a:t>焙烧炉生产能力：</a:t>
            </a:r>
            <a:r>
              <a:rPr lang="en-US" altLang="zh-CN"/>
              <a:t>1000-1500t.AO/</a:t>
            </a:r>
            <a:r>
              <a:rPr lang="zh-CN" altLang="en-US" dirty="0"/>
              <a:t>天，允许产能变化</a:t>
            </a:r>
            <a:r>
              <a:rPr lang="en-US" altLang="zh-CN"/>
              <a:t>80</a:t>
            </a:r>
            <a:r>
              <a:rPr lang="zh-CN" altLang="en-US" dirty="0"/>
              <a:t>～</a:t>
            </a:r>
            <a:r>
              <a:rPr lang="en-US" altLang="zh-CN"/>
              <a:t>120</a:t>
            </a:r>
            <a:r>
              <a:rPr lang="zh-CN" altLang="en-US" dirty="0"/>
              <a:t>％。</a:t>
            </a:r>
            <a:endParaRPr lang="zh-CN" altLang="en-US" dirty="0"/>
          </a:p>
          <a:p>
            <a:pPr marL="609600" indent="-609600">
              <a:lnSpc>
                <a:spcPct val="90000"/>
              </a:lnSpc>
            </a:pPr>
            <a:r>
              <a:rPr lang="en-US" altLang="zh-CN"/>
              <a:t>3.2 </a:t>
            </a:r>
            <a:r>
              <a:rPr lang="zh-CN" altLang="en-US" dirty="0"/>
              <a:t>焙烧温度：</a:t>
            </a:r>
            <a:r>
              <a:rPr lang="en-US" altLang="zh-CN"/>
              <a:t>1020</a:t>
            </a:r>
            <a:r>
              <a:rPr lang="zh-CN" altLang="en-US" dirty="0"/>
              <a:t>－</a:t>
            </a:r>
            <a:r>
              <a:rPr lang="en-US" altLang="zh-CN"/>
              <a:t>1150℃ </a:t>
            </a:r>
            <a:r>
              <a:rPr lang="zh-CN" altLang="en-US" dirty="0"/>
              <a:t>。</a:t>
            </a:r>
            <a:endParaRPr lang="zh-CN" altLang="en-US" dirty="0"/>
          </a:p>
          <a:p>
            <a:pPr marL="609600" indent="-609600">
              <a:lnSpc>
                <a:spcPct val="90000"/>
              </a:lnSpc>
            </a:pPr>
            <a:r>
              <a:rPr lang="en-US" altLang="zh-CN"/>
              <a:t>3.3 </a:t>
            </a:r>
            <a:r>
              <a:rPr lang="zh-CN" altLang="en-US" dirty="0"/>
              <a:t>排出烟气温度</a:t>
            </a:r>
            <a:r>
              <a:rPr lang="en-US" altLang="zh-CN"/>
              <a:t>145-200℃ </a:t>
            </a:r>
            <a:r>
              <a:rPr lang="zh-CN" altLang="en-US" dirty="0"/>
              <a:t>。</a:t>
            </a:r>
            <a:endParaRPr lang="zh-CN" altLang="en-US" dirty="0"/>
          </a:p>
          <a:p>
            <a:pPr marL="609600" indent="-609600">
              <a:lnSpc>
                <a:spcPct val="90000"/>
              </a:lnSpc>
            </a:pPr>
            <a:r>
              <a:rPr lang="en-US" altLang="zh-CN"/>
              <a:t>3.4 </a:t>
            </a:r>
            <a:r>
              <a:rPr lang="zh-CN" altLang="en-US" dirty="0"/>
              <a:t>给料性质：附水含量：</a:t>
            </a:r>
            <a:r>
              <a:rPr lang="en-US" altLang="zh-CN" dirty="0"/>
              <a:t>≤</a:t>
            </a:r>
            <a:r>
              <a:rPr lang="en-US" altLang="zh-CN"/>
              <a:t>5</a:t>
            </a:r>
            <a:r>
              <a:rPr lang="zh-CN" altLang="en-US" dirty="0"/>
              <a:t>％</a:t>
            </a:r>
            <a:endParaRPr lang="zh-CN" altLang="en-US" dirty="0"/>
          </a:p>
          <a:p>
            <a:pPr marL="609600" indent="-609600">
              <a:lnSpc>
                <a:spcPct val="90000"/>
              </a:lnSpc>
            </a:pPr>
            <a:r>
              <a:rPr lang="en-US" altLang="zh-CN"/>
              <a:t>3.5 </a:t>
            </a:r>
            <a:r>
              <a:rPr lang="zh-CN" altLang="en-US" dirty="0"/>
              <a:t>煤气发热值：</a:t>
            </a:r>
            <a:r>
              <a:rPr lang="en-US" altLang="zh-CN" dirty="0"/>
              <a:t>≥ </a:t>
            </a:r>
            <a:r>
              <a:rPr lang="en-US" altLang="zh-CN"/>
              <a:t>5.5MJ/Nm3</a:t>
            </a:r>
            <a:endParaRPr lang="en-US" altLang="zh-CN"/>
          </a:p>
          <a:p>
            <a:pPr marL="609600" indent="-609600">
              <a:lnSpc>
                <a:spcPct val="90000"/>
              </a:lnSpc>
            </a:pPr>
            <a:r>
              <a:rPr lang="en-US" altLang="zh-CN"/>
              <a:t>3.6 </a:t>
            </a:r>
            <a:r>
              <a:rPr lang="zh-CN" altLang="en-US" dirty="0"/>
              <a:t>进炉煤气压力： </a:t>
            </a:r>
            <a:r>
              <a:rPr lang="en-US" altLang="zh-CN" dirty="0"/>
              <a:t>≥</a:t>
            </a:r>
            <a:r>
              <a:rPr lang="en-US" altLang="zh-CN"/>
              <a:t>250mbar</a:t>
            </a:r>
            <a:endParaRPr lang="en-US" altLang="zh-CN"/>
          </a:p>
          <a:p>
            <a:pPr marL="609600" indent="-609600">
              <a:lnSpc>
                <a:spcPct val="90000"/>
              </a:lnSpc>
            </a:pPr>
            <a:r>
              <a:rPr lang="en-US" altLang="zh-CN"/>
              <a:t>3.7 </a:t>
            </a:r>
            <a:r>
              <a:rPr lang="zh-CN" altLang="en-US" dirty="0"/>
              <a:t>进炉煤气温度： </a:t>
            </a:r>
            <a:r>
              <a:rPr lang="en-US" altLang="zh-CN"/>
              <a:t>25</a:t>
            </a:r>
            <a:r>
              <a:rPr lang="zh-CN" altLang="en-US" dirty="0"/>
              <a:t>～</a:t>
            </a:r>
            <a:r>
              <a:rPr lang="en-US" altLang="zh-CN"/>
              <a:t>35℃</a:t>
            </a:r>
            <a:endParaRPr lang="en-US" altLang="zh-C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标题 94209"/>
          <p:cNvSpPr>
            <a:spLocks noGrp="1"/>
          </p:cNvSpPr>
          <p:nvPr>
            <p:ph type="title"/>
          </p:nvPr>
        </p:nvSpPr>
        <p:spPr>
          <a:xfrm>
            <a:off x="468313" y="0"/>
            <a:ext cx="8077200" cy="765175"/>
          </a:xfrm>
          <a:ln/>
        </p:spPr>
        <p:txBody>
          <a:bodyPr anchor="ctr" anchorCtr="0"/>
          <a:p>
            <a:r>
              <a:rPr lang="zh-CN" altLang="en-US" dirty="0">
                <a:solidFill>
                  <a:srgbClr val="FF3300"/>
                </a:solidFill>
                <a:ea typeface="隶书" pitchFamily="49" charset="-122"/>
              </a:rPr>
              <a:t>九、循环水</a:t>
            </a:r>
            <a:endParaRPr lang="zh-CN" altLang="en-US" dirty="0">
              <a:solidFill>
                <a:srgbClr val="FF3300"/>
              </a:solidFill>
              <a:ea typeface="隶书" pitchFamily="49" charset="-122"/>
            </a:endParaRPr>
          </a:p>
        </p:txBody>
      </p:sp>
      <p:sp>
        <p:nvSpPr>
          <p:cNvPr id="94211" name="文本占位符 94210"/>
          <p:cNvSpPr>
            <a:spLocks noGrp="1"/>
          </p:cNvSpPr>
          <p:nvPr>
            <p:ph type="body" idx="1"/>
          </p:nvPr>
        </p:nvSpPr>
        <p:spPr>
          <a:xfrm>
            <a:off x="539750" y="765175"/>
            <a:ext cx="8208963" cy="5688013"/>
          </a:xfrm>
          <a:ln/>
        </p:spPr>
        <p:txBody>
          <a:bodyPr/>
          <a:p>
            <a:pPr>
              <a:lnSpc>
                <a:spcPct val="90000"/>
              </a:lnSpc>
              <a:buNone/>
            </a:pPr>
            <a:r>
              <a:rPr lang="zh-CN" altLang="en-US" dirty="0">
                <a:solidFill>
                  <a:srgbClr val="FF3300"/>
                </a:solidFill>
              </a:rPr>
              <a:t>全厂循环水处理分类：</a:t>
            </a:r>
            <a:r>
              <a:rPr lang="zh-CN" altLang="en-US" dirty="0"/>
              <a:t>蒸发循环水、综合循环水、分解循环水、焙烧循环水、原料循环水、工业废水。</a:t>
            </a:r>
            <a:endParaRPr lang="zh-CN" altLang="en-US" dirty="0"/>
          </a:p>
          <a:p>
            <a:pPr>
              <a:lnSpc>
                <a:spcPct val="90000"/>
              </a:lnSpc>
              <a:buNone/>
            </a:pPr>
            <a:r>
              <a:rPr lang="en-US" altLang="zh-CN">
                <a:solidFill>
                  <a:srgbClr val="FF3300"/>
                </a:solidFill>
              </a:rPr>
              <a:t>1</a:t>
            </a:r>
            <a:r>
              <a:rPr lang="zh-CN" altLang="en-US" dirty="0">
                <a:solidFill>
                  <a:srgbClr val="FF3300"/>
                </a:solidFill>
              </a:rPr>
              <a:t>、主要任务：</a:t>
            </a:r>
            <a:endParaRPr lang="zh-CN" altLang="en-US" dirty="0">
              <a:solidFill>
                <a:srgbClr val="FF3300"/>
              </a:solidFill>
            </a:endParaRPr>
          </a:p>
          <a:p>
            <a:pPr>
              <a:lnSpc>
                <a:spcPct val="90000"/>
              </a:lnSpc>
              <a:buNone/>
            </a:pPr>
            <a:r>
              <a:rPr lang="en-US" altLang="zh-CN"/>
              <a:t>1.1 </a:t>
            </a:r>
            <a:r>
              <a:rPr lang="zh-CN" altLang="en-US" dirty="0"/>
              <a:t>蒸发循环水：处理蒸发回水；</a:t>
            </a:r>
            <a:endParaRPr lang="zh-CN" altLang="en-US" dirty="0"/>
          </a:p>
          <a:p>
            <a:pPr>
              <a:lnSpc>
                <a:spcPct val="90000"/>
              </a:lnSpc>
              <a:buNone/>
            </a:pPr>
            <a:r>
              <a:rPr lang="en-US" altLang="zh-CN"/>
              <a:t>1.2 </a:t>
            </a:r>
            <a:r>
              <a:rPr lang="zh-CN" altLang="en-US" dirty="0"/>
              <a:t>综合循环水：处理各区域（赤泥过滤、种子过滤、成品过滤、精液热交换）回水；</a:t>
            </a:r>
            <a:endParaRPr lang="zh-CN" altLang="en-US" dirty="0"/>
          </a:p>
          <a:p>
            <a:pPr>
              <a:lnSpc>
                <a:spcPct val="90000"/>
              </a:lnSpc>
              <a:buNone/>
            </a:pPr>
            <a:r>
              <a:rPr lang="en-US" altLang="zh-CN"/>
              <a:t>1.3 </a:t>
            </a:r>
            <a:r>
              <a:rPr lang="zh-CN" altLang="en-US" dirty="0"/>
              <a:t>分解循环水：处理分解中间降温回水；</a:t>
            </a:r>
            <a:endParaRPr lang="zh-CN" altLang="en-US" dirty="0"/>
          </a:p>
          <a:p>
            <a:pPr>
              <a:lnSpc>
                <a:spcPct val="90000"/>
              </a:lnSpc>
              <a:buNone/>
            </a:pPr>
            <a:r>
              <a:rPr lang="en-US" altLang="zh-CN"/>
              <a:t>1.4 </a:t>
            </a:r>
            <a:r>
              <a:rPr lang="zh-CN" altLang="en-US" dirty="0"/>
              <a:t>焙烧循环水：处理焙烧沸腾流化床回水；</a:t>
            </a:r>
            <a:endParaRPr lang="zh-CN" altLang="en-US" dirty="0"/>
          </a:p>
          <a:p>
            <a:pPr>
              <a:lnSpc>
                <a:spcPct val="90000"/>
              </a:lnSpc>
              <a:buNone/>
            </a:pPr>
            <a:r>
              <a:rPr lang="en-US" altLang="zh-CN"/>
              <a:t>1.5 </a:t>
            </a:r>
            <a:r>
              <a:rPr lang="zh-CN" altLang="en-US" dirty="0"/>
              <a:t>工业废水：处理雨水、赤泥回水和各工序排来的工业废水送往溶出系统。</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idx="4294967295"/>
          </p:nvPr>
        </p:nvSpPr>
        <p:spPr>
          <a:xfrm>
            <a:off x="468313" y="0"/>
            <a:ext cx="8229600" cy="1016000"/>
          </a:xfrm>
          <a:ln/>
        </p:spPr>
        <p:txBody>
          <a:bodyPr anchor="ctr" anchorCtr="0"/>
          <a:p>
            <a:r>
              <a:rPr lang="zh-CN" altLang="en-US" b="1" dirty="0">
                <a:solidFill>
                  <a:srgbClr val="FF3300"/>
                </a:solidFill>
                <a:ea typeface="隶书" pitchFamily="49" charset="-122"/>
              </a:rPr>
              <a:t>十、全厂主要技术经济指标</a:t>
            </a:r>
            <a:endParaRPr lang="zh-CN" altLang="en-US" b="1" dirty="0">
              <a:solidFill>
                <a:srgbClr val="FF3300"/>
              </a:solidFill>
              <a:ea typeface="隶书" pitchFamily="49" charset="-122"/>
            </a:endParaRPr>
          </a:p>
        </p:txBody>
      </p:sp>
      <p:sp>
        <p:nvSpPr>
          <p:cNvPr id="25603" name="文本占位符 25602"/>
          <p:cNvSpPr>
            <a:spLocks noGrp="1"/>
          </p:cNvSpPr>
          <p:nvPr>
            <p:ph type="body" idx="4294967295"/>
          </p:nvPr>
        </p:nvSpPr>
        <p:spPr>
          <a:xfrm>
            <a:off x="358775" y="1304925"/>
            <a:ext cx="8229600" cy="2447925"/>
          </a:xfrm>
          <a:ln/>
        </p:spPr>
        <p:txBody>
          <a:bodyPr/>
          <a:p>
            <a:pPr>
              <a:lnSpc>
                <a:spcPct val="90000"/>
              </a:lnSpc>
              <a:buNone/>
            </a:pPr>
            <a:r>
              <a:rPr lang="en-US" altLang="zh-CN" sz="2800"/>
              <a:t>1</a:t>
            </a:r>
            <a:r>
              <a:rPr lang="zh-CN" altLang="en-US" sz="2800" dirty="0"/>
              <a:t>、矿耗（干） </a:t>
            </a:r>
            <a:r>
              <a:rPr lang="en-US" altLang="zh-CN" sz="2800"/>
              <a:t>≤2.23 </a:t>
            </a:r>
            <a:r>
              <a:rPr lang="en-US" altLang="zh-CN" sz="2800" dirty="0" err="1"/>
              <a:t>t/t.AO</a:t>
            </a:r>
            <a:r>
              <a:rPr lang="zh-CN" altLang="en-US" sz="2800" dirty="0"/>
              <a:t>；</a:t>
            </a:r>
            <a:endParaRPr lang="zh-CN" altLang="en-US" sz="2800" dirty="0"/>
          </a:p>
          <a:p>
            <a:pPr>
              <a:lnSpc>
                <a:spcPct val="90000"/>
              </a:lnSpc>
              <a:buNone/>
            </a:pPr>
            <a:r>
              <a:rPr lang="en-US" altLang="zh-CN" sz="2800"/>
              <a:t>2</a:t>
            </a:r>
            <a:r>
              <a:rPr lang="zh-CN" altLang="en-US" sz="2800" dirty="0"/>
              <a:t>、碱耗</a:t>
            </a:r>
            <a:r>
              <a:rPr lang="en-US" altLang="zh-CN" sz="2800"/>
              <a:t>(</a:t>
            </a:r>
            <a:r>
              <a:rPr lang="zh-CN" altLang="en-US" sz="2800" dirty="0"/>
              <a:t>折纯碱</a:t>
            </a:r>
            <a:r>
              <a:rPr lang="en-US" altLang="zh-CN" sz="2800"/>
              <a:t>)≤126kg /</a:t>
            </a:r>
            <a:r>
              <a:rPr lang="en-US" altLang="zh-CN" sz="2800" dirty="0" err="1"/>
              <a:t>t.AO</a:t>
            </a:r>
            <a:r>
              <a:rPr lang="zh-CN" altLang="en-US" sz="2800" dirty="0"/>
              <a:t>；</a:t>
            </a:r>
            <a:endParaRPr lang="zh-CN" altLang="en-US" sz="2800"/>
          </a:p>
          <a:p>
            <a:pPr>
              <a:lnSpc>
                <a:spcPct val="90000"/>
              </a:lnSpc>
              <a:buNone/>
            </a:pPr>
            <a:r>
              <a:rPr lang="en-US" altLang="zh-CN" sz="2800"/>
              <a:t>3</a:t>
            </a:r>
            <a:r>
              <a:rPr lang="zh-CN" altLang="en-US" sz="2800" dirty="0"/>
              <a:t>、煤气消耗</a:t>
            </a:r>
            <a:r>
              <a:rPr lang="en-US" altLang="zh-CN" sz="2800" dirty="0"/>
              <a:t>≤</a:t>
            </a:r>
            <a:r>
              <a:rPr lang="en-US" altLang="zh-CN" sz="2800"/>
              <a:t>620Nm</a:t>
            </a:r>
            <a:r>
              <a:rPr lang="en-US" altLang="zh-CN" sz="2800" baseline="30000"/>
              <a:t>3</a:t>
            </a:r>
            <a:r>
              <a:rPr lang="en-US" altLang="zh-CN" sz="2800"/>
              <a:t>/t.AO</a:t>
            </a:r>
            <a:r>
              <a:rPr lang="zh-CN" altLang="en-US" sz="2800" dirty="0"/>
              <a:t>；</a:t>
            </a:r>
            <a:endParaRPr lang="zh-CN" altLang="en-US" sz="2800" dirty="0"/>
          </a:p>
          <a:p>
            <a:pPr>
              <a:lnSpc>
                <a:spcPct val="90000"/>
              </a:lnSpc>
              <a:buNone/>
            </a:pPr>
            <a:r>
              <a:rPr lang="en-US" altLang="zh-CN" sz="2800"/>
              <a:t>4</a:t>
            </a:r>
            <a:r>
              <a:rPr lang="zh-CN" altLang="en-US" sz="2800" dirty="0"/>
              <a:t>、电耗</a:t>
            </a:r>
            <a:r>
              <a:rPr lang="en-US" altLang="zh-CN" sz="2800" dirty="0"/>
              <a:t>≤</a:t>
            </a:r>
            <a:r>
              <a:rPr lang="en-US" altLang="zh-CN" sz="2800"/>
              <a:t>250kwh/t.AO</a:t>
            </a:r>
            <a:r>
              <a:rPr lang="zh-CN" altLang="en-US" sz="2800" dirty="0"/>
              <a:t>；</a:t>
            </a:r>
            <a:endParaRPr lang="zh-CN" altLang="en-US" sz="2800" dirty="0"/>
          </a:p>
          <a:p>
            <a:pPr>
              <a:lnSpc>
                <a:spcPct val="90000"/>
              </a:lnSpc>
              <a:buNone/>
            </a:pPr>
            <a:r>
              <a:rPr lang="en-US" altLang="zh-CN" sz="2800"/>
              <a:t>5</a:t>
            </a:r>
            <a:r>
              <a:rPr lang="zh-CN" altLang="en-US" sz="2800" dirty="0"/>
              <a:t>、氧化铝总回收率</a:t>
            </a:r>
            <a:r>
              <a:rPr lang="en-US" altLang="zh-CN" sz="2800" dirty="0"/>
              <a:t>≥</a:t>
            </a:r>
            <a:r>
              <a:rPr lang="en-US" altLang="zh-CN" sz="2800"/>
              <a:t>80%</a:t>
            </a:r>
            <a:endParaRPr lang="en-US" altLang="zh-CN"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9290" y="3968750"/>
            <a:ext cx="30797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00725" y="4231005"/>
            <a:ext cx="107061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5320" y="4907915"/>
            <a:ext cx="75311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a:ln/>
        </p:spPr>
        <p:txBody>
          <a:bodyPr anchor="ctr" anchorCtr="0"/>
          <a:p>
            <a:r>
              <a:rPr lang="zh-CN" altLang="en-US" b="1" dirty="0">
                <a:solidFill>
                  <a:srgbClr val="FF3300"/>
                </a:solidFill>
                <a:latin typeface="隶书" pitchFamily="49" charset="-122"/>
                <a:ea typeface="隶书" pitchFamily="49" charset="-122"/>
              </a:rPr>
              <a:t>二、 工艺介绍</a:t>
            </a:r>
            <a:endParaRPr lang="zh-CN" altLang="en-US" b="1" dirty="0">
              <a:solidFill>
                <a:srgbClr val="FF3300"/>
              </a:solidFill>
              <a:latin typeface="隶书" pitchFamily="49" charset="-122"/>
              <a:ea typeface="隶书" pitchFamily="49" charset="-122"/>
            </a:endParaRPr>
          </a:p>
        </p:txBody>
      </p:sp>
      <p:sp>
        <p:nvSpPr>
          <p:cNvPr id="57347" name="文本占位符 57346"/>
          <p:cNvSpPr>
            <a:spLocks noGrp="1"/>
          </p:cNvSpPr>
          <p:nvPr>
            <p:ph type="body" idx="1"/>
          </p:nvPr>
        </p:nvSpPr>
        <p:spPr>
          <a:xfrm>
            <a:off x="468313" y="1700213"/>
            <a:ext cx="8229600" cy="4114800"/>
          </a:xfrm>
          <a:ln/>
        </p:spPr>
        <p:txBody>
          <a:bodyPr/>
          <a:p>
            <a:r>
              <a:rPr lang="zh-CN" altLang="en-US" sz="3600" dirty="0"/>
              <a:t>　　平果铝氧化铝厂采用纯拜耳法生产氧化铝。主要引进法国、德国、丹麦、美国、荷兰等多个国家的先进技术及设备。具有生产工艺新、设备大型化、自动化程度高等特点。</a:t>
            </a:r>
            <a:endParaRPr lang="zh-CN" altLang="en-US" sz="3600" dirty="0"/>
          </a:p>
          <a:p>
            <a:pPr>
              <a:buNone/>
            </a:pPr>
            <a:endParaRPr lang="zh-CN" altLang="en-US" sz="3600" dirty="0">
              <a:solidFill>
                <a:srgbClr val="FF3300"/>
              </a:solidFill>
            </a:endParaRPr>
          </a:p>
        </p:txBody>
      </p:sp>
      <p:sp>
        <p:nvSpPr>
          <p:cNvPr id="57348" name="文本框 57347"/>
          <p:cNvSpPr txBox="1"/>
          <p:nvPr/>
        </p:nvSpPr>
        <p:spPr>
          <a:xfrm>
            <a:off x="755650" y="5121275"/>
            <a:ext cx="5467350" cy="579438"/>
          </a:xfrm>
          <a:prstGeom prst="rect">
            <a:avLst/>
          </a:prstGeom>
          <a:noFill/>
          <a:ln w="9525">
            <a:noFill/>
          </a:ln>
        </p:spPr>
        <p:txBody>
          <a:bodyPr wrap="none" anchor="t" anchorCtr="0">
            <a:spAutoFit/>
          </a:bodyPr>
          <a:p>
            <a:r>
              <a:rPr lang="zh-CN" altLang="en-US" sz="3200" b="1" dirty="0">
                <a:latin typeface="Tahoma" panose="020B0604030504040204" pitchFamily="34" charset="0"/>
              </a:rPr>
              <a:t>附：氧化铝厂的工艺流程简图</a:t>
            </a:r>
            <a:endParaRPr lang="zh-CN" altLang="en-US" sz="3200" b="1" dirty="0">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文本占位符 118785"/>
          <p:cNvSpPr>
            <a:spLocks noGrp="1"/>
          </p:cNvSpPr>
          <p:nvPr>
            <p:ph type="body" idx="4294967295"/>
          </p:nvPr>
        </p:nvSpPr>
        <p:spPr>
          <a:xfrm>
            <a:off x="0" y="0"/>
            <a:ext cx="9144000" cy="7100888"/>
          </a:xfrm>
          <a:ln/>
        </p:spPr>
        <p:txBody>
          <a:bodyPr/>
          <a:p>
            <a:pPr>
              <a:lnSpc>
                <a:spcPct val="90000"/>
              </a:lnSpc>
            </a:pPr>
            <a:r>
              <a:rPr lang="en-US" altLang="zh-CN" sz="2400" dirty="0"/>
              <a:t>                         </a:t>
            </a:r>
            <a:r>
              <a:rPr lang="zh-CN" altLang="en-US" sz="2400" dirty="0"/>
              <a:t>碎铝土矿</a:t>
            </a:r>
            <a:endParaRPr lang="zh-CN" altLang="en-US" sz="2400"/>
          </a:p>
          <a:p>
            <a:pPr>
              <a:lnSpc>
                <a:spcPct val="90000"/>
              </a:lnSpc>
            </a:pPr>
            <a:endParaRPr lang="zh-CN" altLang="en-US" sz="2400" dirty="0"/>
          </a:p>
          <a:p>
            <a:pPr>
              <a:lnSpc>
                <a:spcPct val="90000"/>
              </a:lnSpc>
            </a:pPr>
            <a:r>
              <a:rPr lang="zh-CN" altLang="en-US" sz="2400"/>
              <a:t>                                                                 </a:t>
            </a:r>
            <a:r>
              <a:rPr lang="zh-CN" altLang="en-US" sz="2400" dirty="0"/>
              <a:t>氧化铝</a:t>
            </a:r>
            <a:endParaRPr lang="zh-CN" altLang="en-US" sz="2400" dirty="0"/>
          </a:p>
          <a:p>
            <a:pPr>
              <a:lnSpc>
                <a:spcPct val="90000"/>
              </a:lnSpc>
            </a:pPr>
            <a:endParaRPr lang="zh-CN" altLang="en-US" sz="2400"/>
          </a:p>
          <a:p>
            <a:pPr>
              <a:lnSpc>
                <a:spcPct val="90000"/>
              </a:lnSpc>
            </a:pPr>
            <a:r>
              <a:rPr lang="zh-CN" altLang="en-US" sz="2400" dirty="0"/>
              <a:t>                                          </a:t>
            </a:r>
            <a:endParaRPr lang="zh-CN" altLang="en-US" sz="2400" dirty="0"/>
          </a:p>
          <a:p>
            <a:pPr>
              <a:lnSpc>
                <a:spcPct val="90000"/>
              </a:lnSpc>
            </a:pPr>
            <a:endParaRPr lang="zh-CN" altLang="en-US" sz="2400" dirty="0"/>
          </a:p>
          <a:p>
            <a:pPr>
              <a:lnSpc>
                <a:spcPct val="90000"/>
              </a:lnSpc>
            </a:pPr>
            <a:r>
              <a:rPr lang="zh-CN" altLang="en-US" sz="2400" dirty="0"/>
              <a:t>                                             循环母液     氢氧化铝滤饼</a:t>
            </a:r>
            <a:endParaRPr lang="zh-CN" altLang="en-US" sz="2400" dirty="0"/>
          </a:p>
          <a:p>
            <a:pPr>
              <a:lnSpc>
                <a:spcPct val="90000"/>
              </a:lnSpc>
            </a:pPr>
            <a:r>
              <a:rPr lang="zh-CN" altLang="en-US" sz="2400" dirty="0"/>
              <a:t>                                                                                    滤液</a:t>
            </a:r>
            <a:endParaRPr lang="zh-CN" altLang="en-US" sz="2400" dirty="0"/>
          </a:p>
          <a:p>
            <a:pPr>
              <a:lnSpc>
                <a:spcPct val="90000"/>
              </a:lnSpc>
            </a:pPr>
            <a:r>
              <a:rPr lang="zh-CN" altLang="en-US" sz="2400" dirty="0"/>
              <a:t>                                                                                                     </a:t>
            </a:r>
            <a:endParaRPr lang="zh-CN" altLang="en-US" sz="2400" dirty="0"/>
          </a:p>
          <a:p>
            <a:pPr>
              <a:lnSpc>
                <a:spcPct val="90000"/>
              </a:lnSpc>
            </a:pPr>
            <a:r>
              <a:rPr lang="zh-CN" altLang="en-US" sz="2400" dirty="0"/>
              <a:t>       底流</a:t>
            </a:r>
            <a:endParaRPr lang="zh-CN" altLang="en-US" sz="2400" dirty="0"/>
          </a:p>
          <a:p>
            <a:pPr>
              <a:lnSpc>
                <a:spcPct val="90000"/>
              </a:lnSpc>
            </a:pPr>
            <a:r>
              <a:rPr lang="zh-CN" altLang="en-US" sz="2400" dirty="0"/>
              <a:t>                          粗液</a:t>
            </a:r>
            <a:endParaRPr lang="zh-CN" altLang="en-US" sz="2400" dirty="0"/>
          </a:p>
          <a:p>
            <a:pPr>
              <a:lnSpc>
                <a:spcPct val="90000"/>
              </a:lnSpc>
            </a:pPr>
            <a:r>
              <a:rPr lang="zh-CN" altLang="en-US" sz="2400" dirty="0"/>
              <a:t>                      </a:t>
            </a:r>
            <a:endParaRPr lang="zh-CN" altLang="en-US" sz="2400" dirty="0"/>
          </a:p>
          <a:p>
            <a:pPr>
              <a:lnSpc>
                <a:spcPct val="90000"/>
              </a:lnSpc>
            </a:pPr>
            <a:endParaRPr lang="zh-CN" altLang="en-US" sz="2400" dirty="0"/>
          </a:p>
          <a:p>
            <a:pPr>
              <a:lnSpc>
                <a:spcPct val="90000"/>
              </a:lnSpc>
            </a:pPr>
            <a:r>
              <a:rPr lang="zh-CN" altLang="en-US" sz="2400" dirty="0"/>
              <a:t>                                                                                   晶种</a:t>
            </a:r>
            <a:endParaRPr lang="zh-CN" altLang="en-US" sz="2400" dirty="0"/>
          </a:p>
          <a:p>
            <a:pPr>
              <a:lnSpc>
                <a:spcPct val="90000"/>
              </a:lnSpc>
            </a:pPr>
            <a:r>
              <a:rPr lang="zh-CN" altLang="en-US" sz="2400" dirty="0"/>
              <a:t>    赤泥                  精液</a:t>
            </a:r>
            <a:endParaRPr lang="zh-CN" altLang="en-US" sz="2400" dirty="0"/>
          </a:p>
          <a:p>
            <a:pPr>
              <a:lnSpc>
                <a:spcPct val="90000"/>
              </a:lnSpc>
            </a:pPr>
            <a:r>
              <a:rPr lang="zh-CN" altLang="en-US" sz="2400" dirty="0"/>
              <a:t>                                                               种分母液</a:t>
            </a:r>
            <a:endParaRPr lang="zh-CN" altLang="en-US" sz="2400" dirty="0"/>
          </a:p>
          <a:p>
            <a:pPr>
              <a:lnSpc>
                <a:spcPct val="90000"/>
              </a:lnSpc>
            </a:pPr>
            <a:r>
              <a:rPr lang="zh-CN" altLang="en-US" sz="2400" dirty="0"/>
              <a:t>    堆场</a:t>
            </a:r>
            <a:endParaRPr lang="zh-CN" altLang="en-US" sz="2400" dirty="0"/>
          </a:p>
          <a:p>
            <a:pPr>
              <a:lnSpc>
                <a:spcPct val="90000"/>
              </a:lnSpc>
            </a:pPr>
            <a:endParaRPr lang="zh-CN" altLang="en-US" sz="2400" dirty="0"/>
          </a:p>
          <a:p>
            <a:pPr>
              <a:lnSpc>
                <a:spcPct val="90000"/>
              </a:lnSpc>
            </a:pPr>
            <a:endParaRPr lang="zh-CN" altLang="en-US" sz="2400"/>
          </a:p>
        </p:txBody>
      </p:sp>
      <p:sp>
        <p:nvSpPr>
          <p:cNvPr id="118787" name="矩形 118786"/>
          <p:cNvSpPr/>
          <p:nvPr/>
        </p:nvSpPr>
        <p:spPr>
          <a:xfrm>
            <a:off x="2700338" y="620713"/>
            <a:ext cx="1439862"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均化</a:t>
            </a:r>
            <a:endParaRPr lang="zh-CN" altLang="en-US" dirty="0">
              <a:latin typeface="Tahoma" panose="020B0604030504040204" pitchFamily="34" charset="0"/>
            </a:endParaRPr>
          </a:p>
        </p:txBody>
      </p:sp>
      <p:sp>
        <p:nvSpPr>
          <p:cNvPr id="118788" name="矩形 118787"/>
          <p:cNvSpPr/>
          <p:nvPr/>
        </p:nvSpPr>
        <p:spPr>
          <a:xfrm>
            <a:off x="2700338" y="2205038"/>
            <a:ext cx="1439862" cy="431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高压溶出</a:t>
            </a:r>
            <a:endParaRPr lang="zh-CN" altLang="en-US" dirty="0">
              <a:latin typeface="Tahoma" panose="020B0604030504040204" pitchFamily="34" charset="0"/>
            </a:endParaRPr>
          </a:p>
        </p:txBody>
      </p:sp>
      <p:sp>
        <p:nvSpPr>
          <p:cNvPr id="118789" name="矩形 118788"/>
          <p:cNvSpPr/>
          <p:nvPr/>
        </p:nvSpPr>
        <p:spPr>
          <a:xfrm>
            <a:off x="2700338" y="1412875"/>
            <a:ext cx="14398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原料磨制</a:t>
            </a:r>
            <a:endParaRPr lang="zh-CN" altLang="en-US" dirty="0">
              <a:latin typeface="Tahoma" panose="020B0604030504040204" pitchFamily="34" charset="0"/>
            </a:endParaRPr>
          </a:p>
        </p:txBody>
      </p:sp>
      <p:sp>
        <p:nvSpPr>
          <p:cNvPr id="118790" name="矩形 118789"/>
          <p:cNvSpPr/>
          <p:nvPr/>
        </p:nvSpPr>
        <p:spPr>
          <a:xfrm>
            <a:off x="2627313" y="3068638"/>
            <a:ext cx="1439862" cy="4333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沉降分离</a:t>
            </a:r>
            <a:endParaRPr lang="zh-CN" altLang="en-US" dirty="0">
              <a:latin typeface="Tahoma" panose="020B0604030504040204" pitchFamily="34" charset="0"/>
            </a:endParaRPr>
          </a:p>
        </p:txBody>
      </p:sp>
      <p:sp>
        <p:nvSpPr>
          <p:cNvPr id="118791" name="矩形 118790"/>
          <p:cNvSpPr/>
          <p:nvPr/>
        </p:nvSpPr>
        <p:spPr>
          <a:xfrm>
            <a:off x="2771775" y="4868863"/>
            <a:ext cx="1439863"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叶滤</a:t>
            </a:r>
            <a:endParaRPr lang="zh-CN" altLang="en-US" dirty="0">
              <a:latin typeface="Tahoma" panose="020B0604030504040204" pitchFamily="34" charset="0"/>
            </a:endParaRPr>
          </a:p>
        </p:txBody>
      </p:sp>
      <p:sp>
        <p:nvSpPr>
          <p:cNvPr id="118792" name="矩形 118791"/>
          <p:cNvSpPr/>
          <p:nvPr/>
        </p:nvSpPr>
        <p:spPr>
          <a:xfrm>
            <a:off x="6516688" y="1700213"/>
            <a:ext cx="1439862"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焙烧</a:t>
            </a:r>
            <a:endParaRPr lang="zh-CN" altLang="en-US" dirty="0">
              <a:latin typeface="Tahoma" panose="020B0604030504040204" pitchFamily="34" charset="0"/>
            </a:endParaRPr>
          </a:p>
        </p:txBody>
      </p:sp>
      <p:sp>
        <p:nvSpPr>
          <p:cNvPr id="118793" name="矩形 118792"/>
          <p:cNvSpPr/>
          <p:nvPr/>
        </p:nvSpPr>
        <p:spPr>
          <a:xfrm>
            <a:off x="6588125" y="2997200"/>
            <a:ext cx="1439863"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成品过滤</a:t>
            </a:r>
            <a:endParaRPr lang="zh-CN" altLang="en-US" dirty="0">
              <a:latin typeface="Tahoma" panose="020B0604030504040204" pitchFamily="34" charset="0"/>
            </a:endParaRPr>
          </a:p>
        </p:txBody>
      </p:sp>
      <p:sp>
        <p:nvSpPr>
          <p:cNvPr id="118794" name="矩形 118793"/>
          <p:cNvSpPr/>
          <p:nvPr/>
        </p:nvSpPr>
        <p:spPr>
          <a:xfrm>
            <a:off x="6516688" y="3716338"/>
            <a:ext cx="1439862"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分级</a:t>
            </a:r>
            <a:endParaRPr lang="zh-CN" altLang="en-US" dirty="0">
              <a:latin typeface="Tahoma" panose="020B0604030504040204" pitchFamily="34" charset="0"/>
            </a:endParaRPr>
          </a:p>
        </p:txBody>
      </p:sp>
      <p:sp>
        <p:nvSpPr>
          <p:cNvPr id="118795" name="矩形 118794"/>
          <p:cNvSpPr/>
          <p:nvPr/>
        </p:nvSpPr>
        <p:spPr>
          <a:xfrm>
            <a:off x="6516688" y="4508500"/>
            <a:ext cx="14398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晶种分解</a:t>
            </a:r>
            <a:endParaRPr lang="zh-CN" altLang="en-US" dirty="0">
              <a:latin typeface="Tahoma" panose="020B0604030504040204" pitchFamily="34" charset="0"/>
            </a:endParaRPr>
          </a:p>
        </p:txBody>
      </p:sp>
      <p:sp>
        <p:nvSpPr>
          <p:cNvPr id="118796" name="矩形 118795"/>
          <p:cNvSpPr/>
          <p:nvPr/>
        </p:nvSpPr>
        <p:spPr>
          <a:xfrm>
            <a:off x="539750" y="4868863"/>
            <a:ext cx="1439863"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赤泥过滤</a:t>
            </a:r>
            <a:endParaRPr lang="zh-CN" altLang="en-US" dirty="0">
              <a:latin typeface="Tahoma" panose="020B0604030504040204" pitchFamily="34" charset="0"/>
            </a:endParaRPr>
          </a:p>
        </p:txBody>
      </p:sp>
      <p:sp>
        <p:nvSpPr>
          <p:cNvPr id="118797" name="矩形 118796"/>
          <p:cNvSpPr/>
          <p:nvPr/>
        </p:nvSpPr>
        <p:spPr>
          <a:xfrm>
            <a:off x="611188" y="4149725"/>
            <a:ext cx="14398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赤泥洗涤</a:t>
            </a:r>
            <a:endParaRPr lang="zh-CN" altLang="en-US" dirty="0">
              <a:latin typeface="Tahoma" panose="020B0604030504040204" pitchFamily="34" charset="0"/>
            </a:endParaRPr>
          </a:p>
        </p:txBody>
      </p:sp>
      <p:sp>
        <p:nvSpPr>
          <p:cNvPr id="118798" name="矩形 118797"/>
          <p:cNvSpPr/>
          <p:nvPr/>
        </p:nvSpPr>
        <p:spPr>
          <a:xfrm>
            <a:off x="6516688" y="5300663"/>
            <a:ext cx="1439862" cy="36036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立盘过滤</a:t>
            </a:r>
            <a:endParaRPr lang="zh-CN" altLang="en-US" dirty="0">
              <a:latin typeface="Tahoma" panose="020B0604030504040204" pitchFamily="34" charset="0"/>
            </a:endParaRPr>
          </a:p>
        </p:txBody>
      </p:sp>
      <p:sp>
        <p:nvSpPr>
          <p:cNvPr id="118799" name="矩形 118798"/>
          <p:cNvSpPr/>
          <p:nvPr/>
        </p:nvSpPr>
        <p:spPr>
          <a:xfrm>
            <a:off x="4643438" y="3429000"/>
            <a:ext cx="1439862" cy="3603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ahoma" panose="020B0604030504040204" pitchFamily="34" charset="0"/>
              </a:rPr>
              <a:t>蒸发</a:t>
            </a:r>
            <a:endParaRPr lang="zh-CN" altLang="en-US" dirty="0">
              <a:latin typeface="Tahoma" panose="020B0604030504040204" pitchFamily="34" charset="0"/>
            </a:endParaRPr>
          </a:p>
        </p:txBody>
      </p:sp>
      <p:sp>
        <p:nvSpPr>
          <p:cNvPr id="118800" name="直接连接符 118799"/>
          <p:cNvSpPr/>
          <p:nvPr/>
        </p:nvSpPr>
        <p:spPr>
          <a:xfrm>
            <a:off x="2879725" y="333375"/>
            <a:ext cx="1223963" cy="0"/>
          </a:xfrm>
          <a:prstGeom prst="line">
            <a:avLst/>
          </a:prstGeom>
          <a:ln w="9525" cap="flat" cmpd="sng">
            <a:solidFill>
              <a:schemeClr val="tx1"/>
            </a:solidFill>
            <a:prstDash val="solid"/>
            <a:headEnd type="none" w="med" len="med"/>
            <a:tailEnd type="none" w="med" len="med"/>
          </a:ln>
        </p:spPr>
      </p:sp>
      <p:sp>
        <p:nvSpPr>
          <p:cNvPr id="118801" name="直接连接符 118800"/>
          <p:cNvSpPr/>
          <p:nvPr/>
        </p:nvSpPr>
        <p:spPr>
          <a:xfrm flipH="1">
            <a:off x="3563938" y="333375"/>
            <a:ext cx="0" cy="287338"/>
          </a:xfrm>
          <a:prstGeom prst="line">
            <a:avLst/>
          </a:prstGeom>
          <a:ln w="9525" cap="flat" cmpd="sng">
            <a:solidFill>
              <a:schemeClr val="tx1"/>
            </a:solidFill>
            <a:prstDash val="solid"/>
            <a:headEnd type="none" w="med" len="med"/>
            <a:tailEnd type="triangle" w="med" len="med"/>
          </a:ln>
        </p:spPr>
      </p:sp>
      <p:sp>
        <p:nvSpPr>
          <p:cNvPr id="118802" name="直接连接符 118801"/>
          <p:cNvSpPr/>
          <p:nvPr/>
        </p:nvSpPr>
        <p:spPr>
          <a:xfrm>
            <a:off x="3348038" y="981075"/>
            <a:ext cx="0" cy="431800"/>
          </a:xfrm>
          <a:prstGeom prst="line">
            <a:avLst/>
          </a:prstGeom>
          <a:ln w="9525" cap="flat" cmpd="sng">
            <a:solidFill>
              <a:schemeClr val="tx1"/>
            </a:solidFill>
            <a:prstDash val="solid"/>
            <a:headEnd type="none" w="med" len="med"/>
            <a:tailEnd type="triangle" w="med" len="med"/>
          </a:ln>
        </p:spPr>
      </p:sp>
      <p:sp>
        <p:nvSpPr>
          <p:cNvPr id="118803" name="直接连接符 118802"/>
          <p:cNvSpPr/>
          <p:nvPr/>
        </p:nvSpPr>
        <p:spPr>
          <a:xfrm>
            <a:off x="3348038" y="1844675"/>
            <a:ext cx="0" cy="360363"/>
          </a:xfrm>
          <a:prstGeom prst="line">
            <a:avLst/>
          </a:prstGeom>
          <a:ln w="9525" cap="flat" cmpd="sng">
            <a:solidFill>
              <a:schemeClr val="tx1"/>
            </a:solidFill>
            <a:prstDash val="solid"/>
            <a:headEnd type="none" w="med" len="med"/>
            <a:tailEnd type="triangle" w="med" len="med"/>
          </a:ln>
        </p:spPr>
      </p:sp>
      <p:sp>
        <p:nvSpPr>
          <p:cNvPr id="118804" name="直接连接符 118803"/>
          <p:cNvSpPr/>
          <p:nvPr/>
        </p:nvSpPr>
        <p:spPr>
          <a:xfrm>
            <a:off x="3348038" y="2636838"/>
            <a:ext cx="0" cy="431800"/>
          </a:xfrm>
          <a:prstGeom prst="line">
            <a:avLst/>
          </a:prstGeom>
          <a:ln w="9525" cap="flat" cmpd="sng">
            <a:solidFill>
              <a:schemeClr val="tx1"/>
            </a:solidFill>
            <a:prstDash val="solid"/>
            <a:headEnd type="none" w="med" len="med"/>
            <a:tailEnd type="triangle" w="med" len="med"/>
          </a:ln>
        </p:spPr>
      </p:sp>
      <p:sp>
        <p:nvSpPr>
          <p:cNvPr id="118805" name="直接连接符 118804"/>
          <p:cNvSpPr/>
          <p:nvPr/>
        </p:nvSpPr>
        <p:spPr>
          <a:xfrm>
            <a:off x="3276600" y="3500438"/>
            <a:ext cx="0" cy="576262"/>
          </a:xfrm>
          <a:prstGeom prst="line">
            <a:avLst/>
          </a:prstGeom>
          <a:ln w="9525" cap="flat" cmpd="sng">
            <a:solidFill>
              <a:schemeClr val="tx1"/>
            </a:solidFill>
            <a:prstDash val="solid"/>
            <a:headEnd type="none" w="med" len="med"/>
            <a:tailEnd type="triangle" w="med" len="med"/>
          </a:ln>
        </p:spPr>
      </p:sp>
      <p:sp>
        <p:nvSpPr>
          <p:cNvPr id="118806" name="直接连接符 118805"/>
          <p:cNvSpPr/>
          <p:nvPr/>
        </p:nvSpPr>
        <p:spPr>
          <a:xfrm>
            <a:off x="2555875" y="4437063"/>
            <a:ext cx="1368425" cy="0"/>
          </a:xfrm>
          <a:prstGeom prst="line">
            <a:avLst/>
          </a:prstGeom>
          <a:ln w="9525" cap="flat" cmpd="sng">
            <a:solidFill>
              <a:schemeClr val="tx1"/>
            </a:solidFill>
            <a:prstDash val="solid"/>
            <a:headEnd type="none" w="med" len="med"/>
            <a:tailEnd type="none" w="med" len="med"/>
          </a:ln>
        </p:spPr>
      </p:sp>
      <p:sp>
        <p:nvSpPr>
          <p:cNvPr id="118807" name="直接连接符 118806"/>
          <p:cNvSpPr/>
          <p:nvPr/>
        </p:nvSpPr>
        <p:spPr>
          <a:xfrm>
            <a:off x="3348038" y="4437063"/>
            <a:ext cx="0" cy="431800"/>
          </a:xfrm>
          <a:prstGeom prst="line">
            <a:avLst/>
          </a:prstGeom>
          <a:ln w="9525" cap="flat" cmpd="sng">
            <a:solidFill>
              <a:schemeClr val="tx1"/>
            </a:solidFill>
            <a:prstDash val="solid"/>
            <a:headEnd type="none" w="med" len="med"/>
            <a:tailEnd type="triangle" w="med" len="med"/>
          </a:ln>
        </p:spPr>
      </p:sp>
      <p:sp>
        <p:nvSpPr>
          <p:cNvPr id="118808" name="直接连接符 118807"/>
          <p:cNvSpPr/>
          <p:nvPr/>
        </p:nvSpPr>
        <p:spPr>
          <a:xfrm>
            <a:off x="3348038" y="5300663"/>
            <a:ext cx="0" cy="288925"/>
          </a:xfrm>
          <a:prstGeom prst="line">
            <a:avLst/>
          </a:prstGeom>
          <a:ln w="9525" cap="flat" cmpd="sng">
            <a:solidFill>
              <a:schemeClr val="tx1"/>
            </a:solidFill>
            <a:prstDash val="solid"/>
            <a:headEnd type="none" w="med" len="med"/>
            <a:tailEnd type="triangle" w="med" len="med"/>
          </a:ln>
        </p:spPr>
      </p:sp>
      <p:sp>
        <p:nvSpPr>
          <p:cNvPr id="118809" name="直接连接符 118808"/>
          <p:cNvSpPr/>
          <p:nvPr/>
        </p:nvSpPr>
        <p:spPr>
          <a:xfrm>
            <a:off x="3779838" y="5805488"/>
            <a:ext cx="1439862" cy="0"/>
          </a:xfrm>
          <a:prstGeom prst="line">
            <a:avLst/>
          </a:prstGeom>
          <a:ln w="9525" cap="flat" cmpd="sng">
            <a:solidFill>
              <a:schemeClr val="tx1"/>
            </a:solidFill>
            <a:prstDash val="solid"/>
            <a:headEnd type="none" w="med" len="med"/>
            <a:tailEnd type="none" w="med" len="med"/>
          </a:ln>
        </p:spPr>
      </p:sp>
      <p:sp>
        <p:nvSpPr>
          <p:cNvPr id="118810" name="直接连接符 118809"/>
          <p:cNvSpPr/>
          <p:nvPr/>
        </p:nvSpPr>
        <p:spPr>
          <a:xfrm flipV="1">
            <a:off x="5219700" y="4724400"/>
            <a:ext cx="0" cy="1081088"/>
          </a:xfrm>
          <a:prstGeom prst="line">
            <a:avLst/>
          </a:prstGeom>
          <a:ln w="9525" cap="flat" cmpd="sng">
            <a:solidFill>
              <a:schemeClr val="tx1"/>
            </a:solidFill>
            <a:prstDash val="solid"/>
            <a:headEnd type="none" w="med" len="med"/>
            <a:tailEnd type="none" w="med" len="med"/>
          </a:ln>
        </p:spPr>
      </p:sp>
      <p:sp>
        <p:nvSpPr>
          <p:cNvPr id="118811" name="直接连接符 118810"/>
          <p:cNvSpPr/>
          <p:nvPr/>
        </p:nvSpPr>
        <p:spPr>
          <a:xfrm>
            <a:off x="5219700" y="4724400"/>
            <a:ext cx="1296988" cy="0"/>
          </a:xfrm>
          <a:prstGeom prst="line">
            <a:avLst/>
          </a:prstGeom>
          <a:ln w="9525" cap="flat" cmpd="sng">
            <a:solidFill>
              <a:schemeClr val="tx1"/>
            </a:solidFill>
            <a:prstDash val="solid"/>
            <a:headEnd type="none" w="med" len="med"/>
            <a:tailEnd type="triangle" w="med" len="med"/>
          </a:ln>
        </p:spPr>
      </p:sp>
      <p:sp>
        <p:nvSpPr>
          <p:cNvPr id="118812" name="直接连接符 118811"/>
          <p:cNvSpPr/>
          <p:nvPr/>
        </p:nvSpPr>
        <p:spPr>
          <a:xfrm>
            <a:off x="7235825" y="4868863"/>
            <a:ext cx="0" cy="431800"/>
          </a:xfrm>
          <a:prstGeom prst="line">
            <a:avLst/>
          </a:prstGeom>
          <a:ln w="9525" cap="flat" cmpd="sng">
            <a:solidFill>
              <a:schemeClr val="tx1"/>
            </a:solidFill>
            <a:prstDash val="solid"/>
            <a:headEnd type="none" w="med" len="med"/>
            <a:tailEnd type="triangle" w="med" len="med"/>
          </a:ln>
        </p:spPr>
      </p:sp>
      <p:sp>
        <p:nvSpPr>
          <p:cNvPr id="118813" name="直接连接符 118812"/>
          <p:cNvSpPr/>
          <p:nvPr/>
        </p:nvSpPr>
        <p:spPr>
          <a:xfrm>
            <a:off x="7235825" y="5661025"/>
            <a:ext cx="0" cy="360363"/>
          </a:xfrm>
          <a:prstGeom prst="line">
            <a:avLst/>
          </a:prstGeom>
          <a:ln w="9525" cap="flat" cmpd="sng">
            <a:solidFill>
              <a:schemeClr val="tx1"/>
            </a:solidFill>
            <a:prstDash val="solid"/>
            <a:headEnd type="none" w="med" len="med"/>
            <a:tailEnd type="triangle" w="med" len="med"/>
          </a:ln>
        </p:spPr>
      </p:sp>
      <p:sp>
        <p:nvSpPr>
          <p:cNvPr id="118814" name="直接连接符 118813"/>
          <p:cNvSpPr/>
          <p:nvPr/>
        </p:nvSpPr>
        <p:spPr>
          <a:xfrm flipV="1">
            <a:off x="7235825" y="4076700"/>
            <a:ext cx="0" cy="431800"/>
          </a:xfrm>
          <a:prstGeom prst="line">
            <a:avLst/>
          </a:prstGeom>
          <a:ln w="9525" cap="flat" cmpd="sng">
            <a:solidFill>
              <a:schemeClr val="tx1"/>
            </a:solidFill>
            <a:prstDash val="solid"/>
            <a:headEnd type="none" w="med" len="med"/>
            <a:tailEnd type="triangle" w="med" len="med"/>
          </a:ln>
        </p:spPr>
      </p:sp>
      <p:sp>
        <p:nvSpPr>
          <p:cNvPr id="118815" name="直接连接符 118814"/>
          <p:cNvSpPr/>
          <p:nvPr/>
        </p:nvSpPr>
        <p:spPr>
          <a:xfrm flipV="1">
            <a:off x="7235825" y="3357563"/>
            <a:ext cx="0" cy="358775"/>
          </a:xfrm>
          <a:prstGeom prst="line">
            <a:avLst/>
          </a:prstGeom>
          <a:ln w="9525" cap="flat" cmpd="sng">
            <a:solidFill>
              <a:schemeClr val="tx1"/>
            </a:solidFill>
            <a:prstDash val="solid"/>
            <a:headEnd type="none" w="med" len="med"/>
            <a:tailEnd type="triangle" w="med" len="med"/>
          </a:ln>
        </p:spPr>
      </p:sp>
      <p:sp>
        <p:nvSpPr>
          <p:cNvPr id="118816" name="直接连接符 118815"/>
          <p:cNvSpPr/>
          <p:nvPr/>
        </p:nvSpPr>
        <p:spPr>
          <a:xfrm flipV="1">
            <a:off x="7235825" y="2708275"/>
            <a:ext cx="0" cy="288925"/>
          </a:xfrm>
          <a:prstGeom prst="line">
            <a:avLst/>
          </a:prstGeom>
          <a:ln w="9525" cap="flat" cmpd="sng">
            <a:solidFill>
              <a:schemeClr val="tx1"/>
            </a:solidFill>
            <a:prstDash val="solid"/>
            <a:headEnd type="none" w="med" len="med"/>
            <a:tailEnd type="triangle" w="med" len="med"/>
          </a:ln>
        </p:spPr>
      </p:sp>
      <p:sp>
        <p:nvSpPr>
          <p:cNvPr id="118817" name="直接连接符 118816"/>
          <p:cNvSpPr/>
          <p:nvPr/>
        </p:nvSpPr>
        <p:spPr>
          <a:xfrm flipH="1" flipV="1">
            <a:off x="7164388" y="2060575"/>
            <a:ext cx="0" cy="360363"/>
          </a:xfrm>
          <a:prstGeom prst="line">
            <a:avLst/>
          </a:prstGeom>
          <a:ln w="9525" cap="flat" cmpd="sng">
            <a:solidFill>
              <a:schemeClr val="tx1"/>
            </a:solidFill>
            <a:prstDash val="solid"/>
            <a:headEnd type="none" w="med" len="med"/>
            <a:tailEnd type="triangle" w="med" len="med"/>
          </a:ln>
        </p:spPr>
      </p:sp>
      <p:sp>
        <p:nvSpPr>
          <p:cNvPr id="118818" name="直接连接符 118817"/>
          <p:cNvSpPr/>
          <p:nvPr/>
        </p:nvSpPr>
        <p:spPr>
          <a:xfrm flipV="1">
            <a:off x="7092950" y="1196975"/>
            <a:ext cx="0" cy="503238"/>
          </a:xfrm>
          <a:prstGeom prst="line">
            <a:avLst/>
          </a:prstGeom>
          <a:ln w="9525" cap="flat" cmpd="sng">
            <a:solidFill>
              <a:schemeClr val="tx1"/>
            </a:solidFill>
            <a:prstDash val="solid"/>
            <a:headEnd type="none" w="med" len="med"/>
            <a:tailEnd type="triangle" w="med" len="med"/>
          </a:ln>
        </p:spPr>
      </p:sp>
      <p:sp>
        <p:nvSpPr>
          <p:cNvPr id="118819" name="直接连接符 118818"/>
          <p:cNvSpPr/>
          <p:nvPr/>
        </p:nvSpPr>
        <p:spPr>
          <a:xfrm>
            <a:off x="6588125" y="1196975"/>
            <a:ext cx="1008063" cy="0"/>
          </a:xfrm>
          <a:prstGeom prst="line">
            <a:avLst/>
          </a:prstGeom>
          <a:ln w="9525" cap="flat" cmpd="sng">
            <a:solidFill>
              <a:schemeClr val="tx1"/>
            </a:solidFill>
            <a:prstDash val="solid"/>
            <a:headEnd type="none" w="med" len="med"/>
            <a:tailEnd type="none" w="med" len="med"/>
          </a:ln>
        </p:spPr>
      </p:sp>
      <p:sp>
        <p:nvSpPr>
          <p:cNvPr id="118820" name="直接连接符 118819"/>
          <p:cNvSpPr/>
          <p:nvPr/>
        </p:nvSpPr>
        <p:spPr>
          <a:xfrm>
            <a:off x="6372225" y="2781300"/>
            <a:ext cx="1944688" cy="0"/>
          </a:xfrm>
          <a:prstGeom prst="line">
            <a:avLst/>
          </a:prstGeom>
          <a:ln w="9525" cap="flat" cmpd="sng">
            <a:solidFill>
              <a:schemeClr val="tx1"/>
            </a:solidFill>
            <a:prstDash val="solid"/>
            <a:headEnd type="none" w="med" len="med"/>
            <a:tailEnd type="none" w="med" len="med"/>
          </a:ln>
        </p:spPr>
      </p:sp>
      <p:sp>
        <p:nvSpPr>
          <p:cNvPr id="118821" name="直接连接符 118820"/>
          <p:cNvSpPr/>
          <p:nvPr/>
        </p:nvSpPr>
        <p:spPr>
          <a:xfrm>
            <a:off x="6516688" y="6381750"/>
            <a:ext cx="1223962" cy="0"/>
          </a:xfrm>
          <a:prstGeom prst="line">
            <a:avLst/>
          </a:prstGeom>
          <a:ln w="9525" cap="flat" cmpd="sng">
            <a:solidFill>
              <a:schemeClr val="tx1"/>
            </a:solidFill>
            <a:prstDash val="solid"/>
            <a:headEnd type="none" w="med" len="med"/>
            <a:tailEnd type="none" w="med" len="med"/>
          </a:ln>
        </p:spPr>
      </p:sp>
      <p:sp>
        <p:nvSpPr>
          <p:cNvPr id="118822" name="直接连接符 118821"/>
          <p:cNvSpPr/>
          <p:nvPr/>
        </p:nvSpPr>
        <p:spPr>
          <a:xfrm flipH="1">
            <a:off x="5543550" y="6632575"/>
            <a:ext cx="1728788" cy="0"/>
          </a:xfrm>
          <a:prstGeom prst="line">
            <a:avLst/>
          </a:prstGeom>
          <a:ln w="9525" cap="flat" cmpd="sng">
            <a:solidFill>
              <a:schemeClr val="tx1"/>
            </a:solidFill>
            <a:prstDash val="solid"/>
            <a:headEnd type="none" w="med" len="med"/>
            <a:tailEnd type="none" w="med" len="med"/>
          </a:ln>
        </p:spPr>
      </p:sp>
      <p:sp>
        <p:nvSpPr>
          <p:cNvPr id="118823" name="直接连接符 118822"/>
          <p:cNvSpPr/>
          <p:nvPr/>
        </p:nvSpPr>
        <p:spPr>
          <a:xfrm>
            <a:off x="7272338" y="6453188"/>
            <a:ext cx="0" cy="179387"/>
          </a:xfrm>
          <a:prstGeom prst="line">
            <a:avLst/>
          </a:prstGeom>
          <a:ln w="9525" cap="flat" cmpd="sng">
            <a:solidFill>
              <a:schemeClr val="tx1"/>
            </a:solidFill>
            <a:prstDash val="solid"/>
            <a:headEnd type="none" w="med" len="med"/>
            <a:tailEnd type="none" w="med" len="med"/>
          </a:ln>
        </p:spPr>
      </p:sp>
      <p:sp>
        <p:nvSpPr>
          <p:cNvPr id="118824" name="直接连接符 118823"/>
          <p:cNvSpPr/>
          <p:nvPr/>
        </p:nvSpPr>
        <p:spPr>
          <a:xfrm flipH="1" flipV="1">
            <a:off x="5472113" y="3824288"/>
            <a:ext cx="71437" cy="2808287"/>
          </a:xfrm>
          <a:prstGeom prst="line">
            <a:avLst/>
          </a:prstGeom>
          <a:ln w="9525" cap="flat" cmpd="sng">
            <a:solidFill>
              <a:schemeClr val="tx1"/>
            </a:solidFill>
            <a:prstDash val="solid"/>
            <a:headEnd type="none" w="med" len="med"/>
            <a:tailEnd type="triangle" w="med" len="med"/>
          </a:ln>
        </p:spPr>
      </p:sp>
      <p:sp>
        <p:nvSpPr>
          <p:cNvPr id="118825" name="直接连接符 118824"/>
          <p:cNvSpPr/>
          <p:nvPr/>
        </p:nvSpPr>
        <p:spPr>
          <a:xfrm flipV="1">
            <a:off x="5364163" y="2781300"/>
            <a:ext cx="0" cy="647700"/>
          </a:xfrm>
          <a:prstGeom prst="line">
            <a:avLst/>
          </a:prstGeom>
          <a:ln w="9525" cap="flat" cmpd="sng">
            <a:solidFill>
              <a:schemeClr val="tx1"/>
            </a:solidFill>
            <a:prstDash val="solid"/>
            <a:headEnd type="none" w="med" len="med"/>
            <a:tailEnd type="triangle" w="med" len="med"/>
          </a:ln>
        </p:spPr>
      </p:sp>
      <p:sp>
        <p:nvSpPr>
          <p:cNvPr id="118826" name="直接连接符 118825"/>
          <p:cNvSpPr/>
          <p:nvPr/>
        </p:nvSpPr>
        <p:spPr>
          <a:xfrm>
            <a:off x="4716463" y="2781300"/>
            <a:ext cx="1295400" cy="0"/>
          </a:xfrm>
          <a:prstGeom prst="line">
            <a:avLst/>
          </a:prstGeom>
          <a:ln w="9525" cap="flat" cmpd="sng">
            <a:solidFill>
              <a:schemeClr val="tx1"/>
            </a:solidFill>
            <a:prstDash val="solid"/>
            <a:headEnd type="none" w="med" len="med"/>
            <a:tailEnd type="none" w="med" len="med"/>
          </a:ln>
        </p:spPr>
      </p:sp>
      <p:sp>
        <p:nvSpPr>
          <p:cNvPr id="118827" name="直接连接符 118826"/>
          <p:cNvSpPr/>
          <p:nvPr/>
        </p:nvSpPr>
        <p:spPr>
          <a:xfrm>
            <a:off x="1258888" y="4508500"/>
            <a:ext cx="0" cy="288925"/>
          </a:xfrm>
          <a:prstGeom prst="line">
            <a:avLst/>
          </a:prstGeom>
          <a:ln w="9525" cap="flat" cmpd="sng">
            <a:solidFill>
              <a:schemeClr val="tx1"/>
            </a:solidFill>
            <a:prstDash val="solid"/>
            <a:headEnd type="none" w="med" len="med"/>
            <a:tailEnd type="triangle" w="med" len="med"/>
          </a:ln>
        </p:spPr>
      </p:sp>
      <p:sp>
        <p:nvSpPr>
          <p:cNvPr id="118828" name="直接连接符 118827"/>
          <p:cNvSpPr/>
          <p:nvPr/>
        </p:nvSpPr>
        <p:spPr>
          <a:xfrm>
            <a:off x="1258888" y="5229225"/>
            <a:ext cx="0" cy="360363"/>
          </a:xfrm>
          <a:prstGeom prst="line">
            <a:avLst/>
          </a:prstGeom>
          <a:ln w="9525" cap="flat" cmpd="sng">
            <a:solidFill>
              <a:schemeClr val="tx1"/>
            </a:solidFill>
            <a:prstDash val="solid"/>
            <a:headEnd type="none" w="med" len="med"/>
            <a:tailEnd type="triangle" w="med" len="med"/>
          </a:ln>
        </p:spPr>
      </p:sp>
      <p:sp>
        <p:nvSpPr>
          <p:cNvPr id="118829" name="直接连接符 118828"/>
          <p:cNvSpPr/>
          <p:nvPr/>
        </p:nvSpPr>
        <p:spPr>
          <a:xfrm>
            <a:off x="827088" y="6021388"/>
            <a:ext cx="720725" cy="0"/>
          </a:xfrm>
          <a:prstGeom prst="line">
            <a:avLst/>
          </a:prstGeom>
          <a:ln w="9525" cap="flat" cmpd="sng">
            <a:solidFill>
              <a:schemeClr val="tx1"/>
            </a:solidFill>
            <a:prstDash val="solid"/>
            <a:headEnd type="none" w="med" len="med"/>
            <a:tailEnd type="none" w="med" len="med"/>
          </a:ln>
        </p:spPr>
      </p:sp>
      <p:sp>
        <p:nvSpPr>
          <p:cNvPr id="118830" name="直接连接符 118829"/>
          <p:cNvSpPr/>
          <p:nvPr/>
        </p:nvSpPr>
        <p:spPr>
          <a:xfrm>
            <a:off x="1187450" y="6057900"/>
            <a:ext cx="0" cy="431800"/>
          </a:xfrm>
          <a:prstGeom prst="line">
            <a:avLst/>
          </a:prstGeom>
          <a:ln w="9525" cap="flat" cmpd="sng">
            <a:solidFill>
              <a:schemeClr val="tx1"/>
            </a:solidFill>
            <a:prstDash val="solid"/>
            <a:headEnd type="none" w="med" len="med"/>
            <a:tailEnd type="triangle" w="med" len="med"/>
          </a:ln>
        </p:spPr>
      </p:sp>
      <p:sp>
        <p:nvSpPr>
          <p:cNvPr id="118831" name="直接连接符 118830"/>
          <p:cNvSpPr/>
          <p:nvPr/>
        </p:nvSpPr>
        <p:spPr>
          <a:xfrm>
            <a:off x="792163" y="6854825"/>
            <a:ext cx="865187" cy="0"/>
          </a:xfrm>
          <a:prstGeom prst="line">
            <a:avLst/>
          </a:prstGeom>
          <a:ln w="9525" cap="flat" cmpd="sng">
            <a:solidFill>
              <a:schemeClr val="tx1"/>
            </a:solidFill>
            <a:prstDash val="solid"/>
            <a:headEnd type="none" w="med" len="med"/>
            <a:tailEnd type="none" w="med" len="med"/>
          </a:ln>
        </p:spPr>
      </p:sp>
      <p:sp>
        <p:nvSpPr>
          <p:cNvPr id="118832" name="直接连接符 118831"/>
          <p:cNvSpPr/>
          <p:nvPr/>
        </p:nvSpPr>
        <p:spPr>
          <a:xfrm flipH="1">
            <a:off x="1476375" y="3284538"/>
            <a:ext cx="1079500" cy="0"/>
          </a:xfrm>
          <a:prstGeom prst="line">
            <a:avLst/>
          </a:prstGeom>
          <a:ln w="9525" cap="flat" cmpd="sng">
            <a:solidFill>
              <a:schemeClr val="tx1"/>
            </a:solidFill>
            <a:prstDash val="solid"/>
            <a:headEnd type="none" w="med" len="med"/>
            <a:tailEnd type="none" w="med" len="med"/>
          </a:ln>
        </p:spPr>
      </p:sp>
      <p:sp>
        <p:nvSpPr>
          <p:cNvPr id="118833" name="直接连接符 118832"/>
          <p:cNvSpPr/>
          <p:nvPr/>
        </p:nvSpPr>
        <p:spPr>
          <a:xfrm>
            <a:off x="1476375" y="3284538"/>
            <a:ext cx="0" cy="360362"/>
          </a:xfrm>
          <a:prstGeom prst="line">
            <a:avLst/>
          </a:prstGeom>
          <a:ln w="9525" cap="flat" cmpd="sng">
            <a:solidFill>
              <a:schemeClr val="tx1"/>
            </a:solidFill>
            <a:prstDash val="solid"/>
            <a:headEnd type="none" w="med" len="med"/>
            <a:tailEnd type="triangle" w="med" len="med"/>
          </a:ln>
        </p:spPr>
      </p:sp>
      <p:sp>
        <p:nvSpPr>
          <p:cNvPr id="118834" name="直接连接符 118833"/>
          <p:cNvSpPr/>
          <p:nvPr/>
        </p:nvSpPr>
        <p:spPr>
          <a:xfrm flipV="1">
            <a:off x="5507038" y="1628775"/>
            <a:ext cx="1587" cy="863600"/>
          </a:xfrm>
          <a:prstGeom prst="line">
            <a:avLst/>
          </a:prstGeom>
          <a:ln w="9525" cap="flat" cmpd="sng">
            <a:solidFill>
              <a:schemeClr val="tx1"/>
            </a:solidFill>
            <a:prstDash val="solid"/>
            <a:headEnd type="none" w="med" len="med"/>
            <a:tailEnd type="none" w="med" len="med"/>
          </a:ln>
        </p:spPr>
      </p:sp>
      <p:sp>
        <p:nvSpPr>
          <p:cNvPr id="118835" name="直接连接符 118834"/>
          <p:cNvSpPr/>
          <p:nvPr/>
        </p:nvSpPr>
        <p:spPr>
          <a:xfrm flipH="1">
            <a:off x="4140200" y="1628775"/>
            <a:ext cx="1368425" cy="0"/>
          </a:xfrm>
          <a:prstGeom prst="line">
            <a:avLst/>
          </a:prstGeom>
          <a:ln w="9525" cap="flat" cmpd="sng">
            <a:solidFill>
              <a:schemeClr val="tx1"/>
            </a:solidFill>
            <a:prstDash val="solid"/>
            <a:headEnd type="none" w="med" len="med"/>
            <a:tailEnd type="triangle" w="med" len="med"/>
          </a:ln>
        </p:spPr>
      </p:sp>
      <p:sp>
        <p:nvSpPr>
          <p:cNvPr id="118836" name="直接连接符 118835"/>
          <p:cNvSpPr/>
          <p:nvPr/>
        </p:nvSpPr>
        <p:spPr>
          <a:xfrm>
            <a:off x="3059113" y="6021388"/>
            <a:ext cx="720725" cy="0"/>
          </a:xfrm>
          <a:prstGeom prst="line">
            <a:avLst/>
          </a:prstGeom>
          <a:ln w="9525" cap="flat" cmpd="sng">
            <a:solidFill>
              <a:schemeClr val="tx1"/>
            </a:solidFill>
            <a:prstDash val="solid"/>
            <a:headEnd type="none" w="med" len="med"/>
            <a:tailEnd type="none" w="med" len="med"/>
          </a:ln>
        </p:spPr>
      </p:sp>
      <p:sp>
        <p:nvSpPr>
          <p:cNvPr id="118837" name="直接连接符 118836"/>
          <p:cNvSpPr/>
          <p:nvPr/>
        </p:nvSpPr>
        <p:spPr>
          <a:xfrm flipV="1">
            <a:off x="7956550" y="5445125"/>
            <a:ext cx="431800" cy="0"/>
          </a:xfrm>
          <a:prstGeom prst="line">
            <a:avLst/>
          </a:prstGeom>
          <a:ln w="9525" cap="flat" cmpd="sng">
            <a:solidFill>
              <a:schemeClr val="tx1"/>
            </a:solidFill>
            <a:prstDash val="solid"/>
            <a:headEnd type="none" w="med" len="med"/>
            <a:tailEnd type="triangle" w="med" len="med"/>
          </a:ln>
        </p:spPr>
      </p:sp>
      <p:sp>
        <p:nvSpPr>
          <p:cNvPr id="118838" name="直接连接符 118837"/>
          <p:cNvSpPr/>
          <p:nvPr/>
        </p:nvSpPr>
        <p:spPr>
          <a:xfrm>
            <a:off x="8388350" y="5661025"/>
            <a:ext cx="504825" cy="0"/>
          </a:xfrm>
          <a:prstGeom prst="line">
            <a:avLst/>
          </a:prstGeom>
          <a:ln w="9525" cap="flat" cmpd="sng">
            <a:solidFill>
              <a:schemeClr val="tx1"/>
            </a:solidFill>
            <a:prstDash val="solid"/>
            <a:headEnd type="none" w="med" len="med"/>
            <a:tailEnd type="none" w="med" len="med"/>
          </a:ln>
        </p:spPr>
      </p:sp>
      <p:sp>
        <p:nvSpPr>
          <p:cNvPr id="118839" name="直接连接符 118838"/>
          <p:cNvSpPr/>
          <p:nvPr/>
        </p:nvSpPr>
        <p:spPr>
          <a:xfrm flipV="1">
            <a:off x="8675688" y="4724400"/>
            <a:ext cx="0" cy="504825"/>
          </a:xfrm>
          <a:prstGeom prst="line">
            <a:avLst/>
          </a:prstGeom>
          <a:ln w="9525" cap="flat" cmpd="sng">
            <a:solidFill>
              <a:schemeClr val="tx1"/>
            </a:solidFill>
            <a:prstDash val="solid"/>
            <a:headEnd type="none" w="med" len="med"/>
            <a:tailEnd type="none" w="med" len="med"/>
          </a:ln>
        </p:spPr>
      </p:sp>
      <p:sp>
        <p:nvSpPr>
          <p:cNvPr id="118840" name="直接连接符 118839"/>
          <p:cNvSpPr/>
          <p:nvPr/>
        </p:nvSpPr>
        <p:spPr>
          <a:xfrm flipH="1">
            <a:off x="8027988" y="4724400"/>
            <a:ext cx="647700" cy="0"/>
          </a:xfrm>
          <a:prstGeom prst="line">
            <a:avLst/>
          </a:prstGeom>
          <a:ln w="9525" cap="flat" cmpd="sng">
            <a:solidFill>
              <a:schemeClr val="tx1"/>
            </a:solidFill>
            <a:prstDash val="solid"/>
            <a:headEnd type="none" w="med" len="med"/>
            <a:tailEnd type="triangle" w="med" len="med"/>
          </a:ln>
        </p:spPr>
      </p:sp>
      <p:sp>
        <p:nvSpPr>
          <p:cNvPr id="118841" name="直接连接符 118840"/>
          <p:cNvSpPr/>
          <p:nvPr/>
        </p:nvSpPr>
        <p:spPr>
          <a:xfrm flipH="1">
            <a:off x="7667625" y="6237288"/>
            <a:ext cx="1333500" cy="0"/>
          </a:xfrm>
          <a:prstGeom prst="line">
            <a:avLst/>
          </a:prstGeom>
          <a:ln w="9525" cap="flat" cmpd="sng">
            <a:solidFill>
              <a:schemeClr val="tx1"/>
            </a:solidFill>
            <a:prstDash val="solid"/>
            <a:headEnd type="none" w="med" len="med"/>
            <a:tailEnd type="triangle" w="med" len="med"/>
          </a:ln>
        </p:spPr>
      </p:sp>
      <p:sp>
        <p:nvSpPr>
          <p:cNvPr id="118842" name="直接连接符 118841"/>
          <p:cNvSpPr/>
          <p:nvPr/>
        </p:nvSpPr>
        <p:spPr>
          <a:xfrm>
            <a:off x="8027988" y="3213100"/>
            <a:ext cx="431800" cy="0"/>
          </a:xfrm>
          <a:prstGeom prst="line">
            <a:avLst/>
          </a:prstGeom>
          <a:ln w="9525" cap="flat" cmpd="sng">
            <a:solidFill>
              <a:schemeClr val="tx1"/>
            </a:solidFill>
            <a:prstDash val="solid"/>
            <a:headEnd type="none" w="med" len="med"/>
            <a:tailEnd type="triangle" w="med" len="med"/>
          </a:ln>
        </p:spPr>
      </p:sp>
      <p:sp>
        <p:nvSpPr>
          <p:cNvPr id="118843" name="直接连接符 118842"/>
          <p:cNvSpPr/>
          <p:nvPr/>
        </p:nvSpPr>
        <p:spPr>
          <a:xfrm flipV="1">
            <a:off x="9001125" y="3213100"/>
            <a:ext cx="0" cy="3024188"/>
          </a:xfrm>
          <a:prstGeom prst="line">
            <a:avLst/>
          </a:prstGeom>
          <a:ln w="9525" cap="flat" cmpd="sng">
            <a:solidFill>
              <a:schemeClr val="tx1"/>
            </a:solidFill>
            <a:prstDash val="solid"/>
            <a:headEnd type="none" w="med" len="med"/>
            <a:tailEnd type="none" w="med" len="med"/>
          </a:ln>
        </p:spPr>
      </p:sp>
      <p:sp>
        <p:nvSpPr>
          <p:cNvPr id="118844" name="直接连接符 118843"/>
          <p:cNvSpPr/>
          <p:nvPr/>
        </p:nvSpPr>
        <p:spPr>
          <a:xfrm>
            <a:off x="8459788" y="3213100"/>
            <a:ext cx="541337" cy="0"/>
          </a:xfrm>
          <a:prstGeom prst="line">
            <a:avLst/>
          </a:prstGeom>
          <a:ln w="9525" cap="flat" cmpd="sng">
            <a:solidFill>
              <a:schemeClr val="tx1"/>
            </a:solidFill>
            <a:prstDash val="solid"/>
            <a:headEnd type="none" w="med" len="med"/>
            <a:tailEnd type="non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58369"/>
          <p:cNvSpPr>
            <a:spLocks noGrp="1"/>
          </p:cNvSpPr>
          <p:nvPr>
            <p:ph type="title"/>
          </p:nvPr>
        </p:nvSpPr>
        <p:spPr>
          <a:xfrm>
            <a:off x="395288" y="0"/>
            <a:ext cx="8229600" cy="960438"/>
          </a:xfrm>
          <a:ln/>
        </p:spPr>
        <p:txBody>
          <a:bodyPr anchor="ctr" anchorCtr="0"/>
          <a:p>
            <a:r>
              <a:rPr lang="zh-CN" altLang="en-US" dirty="0">
                <a:solidFill>
                  <a:srgbClr val="FF3300"/>
                </a:solidFill>
                <a:ea typeface="隶书" pitchFamily="49" charset="-122"/>
              </a:rPr>
              <a:t>三、原料作业工序</a:t>
            </a:r>
            <a:endParaRPr lang="zh-CN" altLang="en-US" dirty="0">
              <a:solidFill>
                <a:srgbClr val="FF3300"/>
              </a:solidFill>
              <a:ea typeface="隶书" pitchFamily="49" charset="-122"/>
            </a:endParaRPr>
          </a:p>
        </p:txBody>
      </p:sp>
      <p:sp>
        <p:nvSpPr>
          <p:cNvPr id="58371" name="文本占位符 58370"/>
          <p:cNvSpPr>
            <a:spLocks noGrp="1"/>
          </p:cNvSpPr>
          <p:nvPr>
            <p:ph type="body" idx="1"/>
          </p:nvPr>
        </p:nvSpPr>
        <p:spPr>
          <a:xfrm>
            <a:off x="468313" y="908050"/>
            <a:ext cx="8064500" cy="5473700"/>
          </a:xfrm>
          <a:ln/>
        </p:spPr>
        <p:txBody>
          <a:bodyPr/>
          <a:p>
            <a:r>
              <a:rPr lang="zh-CN" altLang="en-US" sz="3600" dirty="0"/>
              <a:t>原料作业工序分</a:t>
            </a:r>
            <a:r>
              <a:rPr lang="en-US" altLang="zh-CN" sz="3600"/>
              <a:t>3</a:t>
            </a:r>
            <a:r>
              <a:rPr lang="zh-CN" altLang="en-US" sz="3600" dirty="0"/>
              <a:t>个作业区，分别是均化库、石灰炉、原料磨。</a:t>
            </a:r>
            <a:endParaRPr lang="zh-CN" altLang="en-US" sz="3600" dirty="0"/>
          </a:p>
          <a:p>
            <a:pPr>
              <a:buNone/>
            </a:pPr>
            <a:r>
              <a:rPr lang="zh-CN" altLang="en-US" sz="3600" dirty="0">
                <a:solidFill>
                  <a:srgbClr val="FF3300"/>
                </a:solidFill>
              </a:rPr>
              <a:t>一、均化库：</a:t>
            </a:r>
            <a:endParaRPr lang="zh-CN" altLang="en-US" sz="3600" dirty="0">
              <a:solidFill>
                <a:srgbClr val="FF3300"/>
              </a:solidFill>
            </a:endParaRPr>
          </a:p>
          <a:p>
            <a:pPr>
              <a:buNone/>
            </a:pPr>
            <a:r>
              <a:rPr lang="en-US" altLang="zh-CN" sz="3600">
                <a:solidFill>
                  <a:srgbClr val="FF3300"/>
                </a:solidFill>
              </a:rPr>
              <a:t>1</a:t>
            </a:r>
            <a:r>
              <a:rPr lang="zh-CN" altLang="en-US" sz="3600" dirty="0">
                <a:solidFill>
                  <a:srgbClr val="FF3300"/>
                </a:solidFill>
              </a:rPr>
              <a:t>、主要任务：</a:t>
            </a:r>
            <a:r>
              <a:rPr lang="zh-CN" altLang="en-US" sz="3600" dirty="0"/>
              <a:t>负责接收矿山来的不同品位铝矿，并对铝矿进行均化及输送，为原料磨配料提供成份稳定的铝矿。 </a:t>
            </a:r>
            <a:endParaRPr lang="zh-CN" altLang="en-US" sz="3600" dirty="0"/>
          </a:p>
          <a:p>
            <a:pPr>
              <a:buNone/>
            </a:pP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9" name="文本占位符 101378"/>
          <p:cNvSpPr>
            <a:spLocks noGrp="1"/>
          </p:cNvSpPr>
          <p:nvPr>
            <p:ph type="body" idx="1"/>
          </p:nvPr>
        </p:nvSpPr>
        <p:spPr>
          <a:xfrm>
            <a:off x="250825" y="836613"/>
            <a:ext cx="8229600" cy="5762625"/>
          </a:xfrm>
          <a:ln/>
        </p:spPr>
        <p:txBody>
          <a:bodyPr/>
          <a:p>
            <a:pPr lvl="1">
              <a:buNone/>
            </a:pPr>
            <a:r>
              <a:rPr lang="en-US" altLang="zh-CN">
                <a:solidFill>
                  <a:srgbClr val="FF3300"/>
                </a:solidFill>
              </a:rPr>
              <a:t>2</a:t>
            </a:r>
            <a:r>
              <a:rPr lang="zh-CN" altLang="en-US" dirty="0">
                <a:solidFill>
                  <a:srgbClr val="FF3300"/>
                </a:solidFill>
              </a:rPr>
              <a:t>、铝矿均化示意图：</a:t>
            </a:r>
            <a:endParaRPr lang="zh-CN" altLang="en-US" dirty="0">
              <a:solidFill>
                <a:srgbClr val="FF3300"/>
              </a:solidFill>
            </a:endParaRPr>
          </a:p>
        </p:txBody>
      </p:sp>
      <p:sp>
        <p:nvSpPr>
          <p:cNvPr id="101380" name="标题 101379"/>
          <p:cNvSpPr>
            <a:spLocks noGrp="1"/>
          </p:cNvSpPr>
          <p:nvPr>
            <p:ph type="title"/>
          </p:nvPr>
        </p:nvSpPr>
        <p:spPr>
          <a:xfrm>
            <a:off x="468313" y="115888"/>
            <a:ext cx="8229600" cy="720725"/>
          </a:xfrm>
          <a:ln/>
        </p:spPr>
        <p:txBody>
          <a:bodyPr anchor="ctr" anchorCtr="0"/>
          <a:p>
            <a:r>
              <a:rPr lang="zh-CN" altLang="en-US" sz="4000" dirty="0">
                <a:solidFill>
                  <a:srgbClr val="FF3300"/>
                </a:solidFill>
                <a:ea typeface="隶书" pitchFamily="49" charset="-122"/>
              </a:rPr>
              <a:t>三、原料作业工序</a:t>
            </a:r>
            <a:endParaRPr lang="zh-CN" altLang="en-US" sz="4000" dirty="0">
              <a:solidFill>
                <a:srgbClr val="FF3300"/>
              </a:solidFill>
              <a:ea typeface="隶书" pitchFamily="49" charset="-122"/>
            </a:endParaRPr>
          </a:p>
        </p:txBody>
      </p:sp>
      <p:grpSp>
        <p:nvGrpSpPr>
          <p:cNvPr id="101401" name="组合 101400"/>
          <p:cNvGrpSpPr/>
          <p:nvPr/>
        </p:nvGrpSpPr>
        <p:grpSpPr>
          <a:xfrm>
            <a:off x="1258888" y="1341438"/>
            <a:ext cx="6049962" cy="4824412"/>
            <a:chOff x="793" y="845"/>
            <a:chExt cx="3811" cy="3039"/>
          </a:xfrm>
        </p:grpSpPr>
        <p:sp>
          <p:nvSpPr>
            <p:cNvPr id="101382" name="文本框 101381"/>
            <p:cNvSpPr txBox="1"/>
            <p:nvPr/>
          </p:nvSpPr>
          <p:spPr>
            <a:xfrm>
              <a:off x="1058" y="1289"/>
              <a:ext cx="1107" cy="22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2400" dirty="0">
                  <a:latin typeface="Tahoma" panose="020B0604030504040204" pitchFamily="34" charset="0"/>
                </a:rPr>
                <a:t>卸矿站</a:t>
              </a:r>
              <a:endParaRPr lang="zh-CN" altLang="en-US" sz="2400" dirty="0">
                <a:latin typeface="Tahoma" panose="020B0604030504040204" pitchFamily="34" charset="0"/>
              </a:endParaRPr>
            </a:p>
          </p:txBody>
        </p:sp>
        <p:sp>
          <p:nvSpPr>
            <p:cNvPr id="101383" name="文本框 101382"/>
            <p:cNvSpPr txBox="1"/>
            <p:nvPr/>
          </p:nvSpPr>
          <p:spPr>
            <a:xfrm>
              <a:off x="1086" y="1742"/>
              <a:ext cx="1023" cy="282"/>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2400" dirty="0">
                  <a:latin typeface="Tahoma" panose="020B0604030504040204" pitchFamily="34" charset="0"/>
                </a:rPr>
                <a:t>定量给料机</a:t>
              </a:r>
              <a:endParaRPr lang="zh-CN" altLang="en-US" sz="2400" dirty="0">
                <a:latin typeface="Tahoma" panose="020B0604030504040204" pitchFamily="34" charset="0"/>
              </a:endParaRPr>
            </a:p>
          </p:txBody>
        </p:sp>
        <p:sp>
          <p:nvSpPr>
            <p:cNvPr id="101384" name="文本框 101383"/>
            <p:cNvSpPr txBox="1"/>
            <p:nvPr/>
          </p:nvSpPr>
          <p:spPr>
            <a:xfrm>
              <a:off x="793" y="2251"/>
              <a:ext cx="1632" cy="301"/>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2400" dirty="0">
                  <a:latin typeface="Tahoma" panose="020B0604030504040204" pitchFamily="34" charset="0"/>
                </a:rPr>
                <a:t>布料胶带输送机</a:t>
              </a:r>
              <a:endParaRPr lang="zh-CN" altLang="en-US" sz="2400" dirty="0">
                <a:latin typeface="Tahoma" panose="020B0604030504040204" pitchFamily="34" charset="0"/>
              </a:endParaRPr>
            </a:p>
          </p:txBody>
        </p:sp>
        <p:sp>
          <p:nvSpPr>
            <p:cNvPr id="101385" name="文本框 101384"/>
            <p:cNvSpPr txBox="1"/>
            <p:nvPr/>
          </p:nvSpPr>
          <p:spPr>
            <a:xfrm>
              <a:off x="1020" y="2704"/>
              <a:ext cx="1157" cy="22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2400" dirty="0">
                  <a:latin typeface="Tahoma" panose="020B0604030504040204" pitchFamily="34" charset="0"/>
                </a:rPr>
                <a:t>布料小车</a:t>
              </a:r>
              <a:endParaRPr lang="zh-CN" altLang="en-US" sz="2400" dirty="0">
                <a:latin typeface="Tahoma" panose="020B0604030504040204" pitchFamily="34" charset="0"/>
              </a:endParaRPr>
            </a:p>
          </p:txBody>
        </p:sp>
        <p:sp>
          <p:nvSpPr>
            <p:cNvPr id="101386" name="直接连接符 101385"/>
            <p:cNvSpPr/>
            <p:nvPr/>
          </p:nvSpPr>
          <p:spPr>
            <a:xfrm>
              <a:off x="1620" y="1535"/>
              <a:ext cx="0" cy="198"/>
            </a:xfrm>
            <a:prstGeom prst="line">
              <a:avLst/>
            </a:prstGeom>
            <a:ln w="28575" cap="flat" cmpd="sng">
              <a:solidFill>
                <a:srgbClr val="000000"/>
              </a:solidFill>
              <a:prstDash val="solid"/>
              <a:headEnd type="none" w="med" len="med"/>
              <a:tailEnd type="triangle" w="med" len="med"/>
            </a:ln>
          </p:spPr>
        </p:sp>
        <p:sp>
          <p:nvSpPr>
            <p:cNvPr id="101387" name="直接连接符 101386"/>
            <p:cNvSpPr/>
            <p:nvPr/>
          </p:nvSpPr>
          <p:spPr>
            <a:xfrm>
              <a:off x="1610" y="2976"/>
              <a:ext cx="0" cy="182"/>
            </a:xfrm>
            <a:prstGeom prst="line">
              <a:avLst/>
            </a:prstGeom>
            <a:ln w="28575" cap="flat" cmpd="sng">
              <a:solidFill>
                <a:srgbClr val="000000"/>
              </a:solidFill>
              <a:prstDash val="solid"/>
              <a:headEnd type="none" w="med" len="med"/>
              <a:tailEnd type="triangle" w="med" len="med"/>
            </a:ln>
          </p:spPr>
        </p:sp>
        <p:sp>
          <p:nvSpPr>
            <p:cNvPr id="101388" name="直接连接符 101387"/>
            <p:cNvSpPr/>
            <p:nvPr/>
          </p:nvSpPr>
          <p:spPr>
            <a:xfrm>
              <a:off x="1610" y="2523"/>
              <a:ext cx="0" cy="198"/>
            </a:xfrm>
            <a:prstGeom prst="line">
              <a:avLst/>
            </a:prstGeom>
            <a:ln w="28575" cap="flat" cmpd="sng">
              <a:solidFill>
                <a:srgbClr val="000000"/>
              </a:solidFill>
              <a:prstDash val="solid"/>
              <a:headEnd type="none" w="med" len="med"/>
              <a:tailEnd type="triangle" w="med" len="med"/>
            </a:ln>
          </p:spPr>
        </p:sp>
        <p:sp>
          <p:nvSpPr>
            <p:cNvPr id="101389" name="文本框 101388"/>
            <p:cNvSpPr txBox="1"/>
            <p:nvPr/>
          </p:nvSpPr>
          <p:spPr>
            <a:xfrm>
              <a:off x="1000" y="845"/>
              <a:ext cx="1517" cy="209"/>
            </a:xfrm>
            <a:prstGeom prst="rect">
              <a:avLst/>
            </a:prstGeom>
            <a:noFill/>
            <a:ln w="9525">
              <a:noFill/>
            </a:ln>
          </p:spPr>
          <p:txBody>
            <a:bodyPr lIns="0" tIns="0" rIns="0" bIns="0"/>
            <a:p>
              <a:pPr algn="ctr"/>
              <a:r>
                <a:rPr lang="zh-CN" altLang="en-US" sz="2400" u="sng" dirty="0">
                  <a:latin typeface="Tahoma" panose="020B0604030504040204" pitchFamily="34" charset="0"/>
                </a:rPr>
                <a:t>矿山来铝矿</a:t>
              </a:r>
              <a:endParaRPr lang="zh-CN" altLang="en-US" sz="2400" dirty="0">
                <a:latin typeface="Tahoma" panose="020B0604030504040204" pitchFamily="34" charset="0"/>
              </a:endParaRPr>
            </a:p>
          </p:txBody>
        </p:sp>
        <p:sp>
          <p:nvSpPr>
            <p:cNvPr id="101390" name="直接连接符 101389"/>
            <p:cNvSpPr/>
            <p:nvPr/>
          </p:nvSpPr>
          <p:spPr>
            <a:xfrm>
              <a:off x="1663" y="1080"/>
              <a:ext cx="0" cy="198"/>
            </a:xfrm>
            <a:prstGeom prst="line">
              <a:avLst/>
            </a:prstGeom>
            <a:ln w="28575" cap="flat" cmpd="sng">
              <a:solidFill>
                <a:srgbClr val="000000"/>
              </a:solidFill>
              <a:prstDash val="solid"/>
              <a:headEnd type="none" w="med" len="med"/>
              <a:tailEnd type="triangle" w="med" len="med"/>
            </a:ln>
          </p:spPr>
        </p:sp>
        <p:sp>
          <p:nvSpPr>
            <p:cNvPr id="101391" name="文本框 101390"/>
            <p:cNvSpPr txBox="1"/>
            <p:nvPr/>
          </p:nvSpPr>
          <p:spPr>
            <a:xfrm>
              <a:off x="975" y="3171"/>
              <a:ext cx="1079" cy="215"/>
            </a:xfrm>
            <a:prstGeom prst="rect">
              <a:avLst/>
            </a:prstGeom>
            <a:noFill/>
            <a:ln w="9525">
              <a:noFill/>
            </a:ln>
          </p:spPr>
          <p:txBody>
            <a:bodyPr lIns="0" tIns="0" rIns="0" bIns="0"/>
            <a:p>
              <a:pPr algn="ctr"/>
              <a:r>
                <a:rPr lang="zh-CN" altLang="en-US" sz="2400" dirty="0">
                  <a:latin typeface="Tahoma" panose="020B0604030504040204" pitchFamily="34" charset="0"/>
                </a:rPr>
                <a:t>均化堆场</a:t>
              </a:r>
              <a:endParaRPr lang="zh-CN" altLang="en-US" sz="2400" dirty="0">
                <a:latin typeface="Tahoma" panose="020B0604030504040204" pitchFamily="34" charset="0"/>
              </a:endParaRPr>
            </a:p>
          </p:txBody>
        </p:sp>
        <p:sp>
          <p:nvSpPr>
            <p:cNvPr id="101392" name="直接连接符 101391"/>
            <p:cNvSpPr/>
            <p:nvPr/>
          </p:nvSpPr>
          <p:spPr>
            <a:xfrm>
              <a:off x="1610" y="2069"/>
              <a:ext cx="0" cy="197"/>
            </a:xfrm>
            <a:prstGeom prst="line">
              <a:avLst/>
            </a:prstGeom>
            <a:ln w="28575" cap="flat" cmpd="sng">
              <a:solidFill>
                <a:srgbClr val="000000"/>
              </a:solidFill>
              <a:prstDash val="solid"/>
              <a:headEnd type="none" w="med" len="med"/>
              <a:tailEnd type="triangle" w="med" len="med"/>
            </a:ln>
          </p:spPr>
        </p:sp>
        <p:sp>
          <p:nvSpPr>
            <p:cNvPr id="101393" name="文本框 101392"/>
            <p:cNvSpPr txBox="1"/>
            <p:nvPr/>
          </p:nvSpPr>
          <p:spPr>
            <a:xfrm>
              <a:off x="2245" y="3067"/>
              <a:ext cx="820" cy="318"/>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2400" dirty="0">
                  <a:latin typeface="Tahoma" panose="020B0604030504040204" pitchFamily="34" charset="0"/>
                </a:rPr>
                <a:t>取料机</a:t>
              </a:r>
              <a:endParaRPr lang="zh-CN" altLang="en-US" sz="2400" dirty="0">
                <a:latin typeface="Tahoma" panose="020B0604030504040204" pitchFamily="34" charset="0"/>
              </a:endParaRPr>
            </a:p>
          </p:txBody>
        </p:sp>
        <p:sp>
          <p:nvSpPr>
            <p:cNvPr id="101394" name="文本框 101393"/>
            <p:cNvSpPr txBox="1"/>
            <p:nvPr/>
          </p:nvSpPr>
          <p:spPr>
            <a:xfrm>
              <a:off x="3334" y="3022"/>
              <a:ext cx="1255" cy="367"/>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sz="2400" dirty="0">
                  <a:latin typeface="Tahoma" panose="020B0604030504040204" pitchFamily="34" charset="0"/>
                </a:rPr>
                <a:t>胶带输送机</a:t>
              </a:r>
              <a:endParaRPr lang="zh-CN" altLang="en-US" sz="2400" dirty="0">
                <a:latin typeface="Tahoma" panose="020B0604030504040204" pitchFamily="34" charset="0"/>
              </a:endParaRPr>
            </a:p>
          </p:txBody>
        </p:sp>
        <p:sp>
          <p:nvSpPr>
            <p:cNvPr id="101395" name="直接连接符 101394"/>
            <p:cNvSpPr/>
            <p:nvPr/>
          </p:nvSpPr>
          <p:spPr>
            <a:xfrm>
              <a:off x="2015" y="3224"/>
              <a:ext cx="234" cy="0"/>
            </a:xfrm>
            <a:prstGeom prst="line">
              <a:avLst/>
            </a:prstGeom>
            <a:ln w="28575" cap="flat" cmpd="sng">
              <a:solidFill>
                <a:srgbClr val="000000"/>
              </a:solidFill>
              <a:prstDash val="solid"/>
              <a:headEnd type="none" w="med" len="med"/>
              <a:tailEnd type="triangle" w="med" len="med"/>
            </a:ln>
          </p:spPr>
        </p:sp>
        <p:sp>
          <p:nvSpPr>
            <p:cNvPr id="101396" name="直接连接符 101395"/>
            <p:cNvSpPr/>
            <p:nvPr/>
          </p:nvSpPr>
          <p:spPr>
            <a:xfrm>
              <a:off x="3069" y="3231"/>
              <a:ext cx="234" cy="0"/>
            </a:xfrm>
            <a:prstGeom prst="line">
              <a:avLst/>
            </a:prstGeom>
            <a:ln w="28575" cap="flat" cmpd="sng">
              <a:solidFill>
                <a:srgbClr val="000000"/>
              </a:solidFill>
              <a:prstDash val="solid"/>
              <a:headEnd type="none" w="med" len="med"/>
              <a:tailEnd type="triangle" w="med" len="med"/>
            </a:ln>
          </p:spPr>
        </p:sp>
        <p:sp>
          <p:nvSpPr>
            <p:cNvPr id="101397" name="任意多边形 101396"/>
            <p:cNvSpPr/>
            <p:nvPr/>
          </p:nvSpPr>
          <p:spPr>
            <a:xfrm>
              <a:off x="2472" y="2296"/>
              <a:ext cx="1451" cy="680"/>
            </a:xfrm>
            <a:custGeom>
              <a:avLst/>
              <a:gdLst/>
              <a:ahLst/>
              <a:cxnLst/>
              <a:pathLst>
                <a:path w="3240" h="1872">
                  <a:moveTo>
                    <a:pt x="0" y="0"/>
                  </a:moveTo>
                  <a:lnTo>
                    <a:pt x="3240" y="0"/>
                  </a:lnTo>
                  <a:lnTo>
                    <a:pt x="3240" y="1872"/>
                  </a:lnTo>
                </a:path>
              </a:pathLst>
            </a:custGeom>
            <a:noFill/>
            <a:ln w="28575" cap="flat" cmpd="sng">
              <a:solidFill>
                <a:srgbClr val="000000"/>
              </a:solidFill>
              <a:prstDash val="solid"/>
              <a:headEnd type="none" w="med" len="med"/>
              <a:tailEnd type="triangle" w="med" len="med"/>
            </a:ln>
          </p:spPr>
          <p:txBody>
            <a:bodyPr/>
            <a:p>
              <a:endParaRPr lang="zh-CN" altLang="en-US"/>
            </a:p>
          </p:txBody>
        </p:sp>
        <p:sp>
          <p:nvSpPr>
            <p:cNvPr id="101398" name="文本框 101397"/>
            <p:cNvSpPr txBox="1"/>
            <p:nvPr/>
          </p:nvSpPr>
          <p:spPr>
            <a:xfrm>
              <a:off x="3362" y="3578"/>
              <a:ext cx="1242" cy="306"/>
            </a:xfrm>
            <a:prstGeom prst="rect">
              <a:avLst/>
            </a:prstGeom>
            <a:noFill/>
            <a:ln w="9525">
              <a:noFill/>
            </a:ln>
          </p:spPr>
          <p:txBody>
            <a:bodyPr lIns="0" tIns="0" rIns="0" bIns="0"/>
            <a:p>
              <a:pPr algn="ctr"/>
              <a:r>
                <a:rPr lang="zh-CN" altLang="en-US" sz="2400" dirty="0">
                  <a:latin typeface="Tahoma" panose="020B0604030504040204" pitchFamily="34" charset="0"/>
                </a:rPr>
                <a:t>原料磨铝矿仓</a:t>
              </a:r>
              <a:endParaRPr lang="zh-CN" altLang="en-US" sz="2400" dirty="0">
                <a:latin typeface="Tahoma" panose="020B0604030504040204" pitchFamily="34" charset="0"/>
              </a:endParaRPr>
            </a:p>
          </p:txBody>
        </p:sp>
        <p:sp>
          <p:nvSpPr>
            <p:cNvPr id="101399" name="直接连接符 101398"/>
            <p:cNvSpPr/>
            <p:nvPr/>
          </p:nvSpPr>
          <p:spPr>
            <a:xfrm>
              <a:off x="3969" y="3385"/>
              <a:ext cx="0" cy="198"/>
            </a:xfrm>
            <a:prstGeom prst="line">
              <a:avLst/>
            </a:prstGeom>
            <a:ln w="28575" cap="flat" cmpd="sng">
              <a:solidFill>
                <a:srgbClr val="000000"/>
              </a:solidFill>
              <a:prstDash val="solid"/>
              <a:headEnd type="none" w="med" len="med"/>
              <a:tailEnd type="triangle" w="med" len="med"/>
            </a:ln>
          </p:spPr>
        </p:sp>
        <p:sp>
          <p:nvSpPr>
            <p:cNvPr id="101400" name="文本框 101399"/>
            <p:cNvSpPr txBox="1"/>
            <p:nvPr/>
          </p:nvSpPr>
          <p:spPr>
            <a:xfrm>
              <a:off x="2744" y="1979"/>
              <a:ext cx="1054" cy="215"/>
            </a:xfrm>
            <a:prstGeom prst="rect">
              <a:avLst/>
            </a:prstGeom>
            <a:noFill/>
            <a:ln w="9525">
              <a:noFill/>
            </a:ln>
          </p:spPr>
          <p:txBody>
            <a:bodyPr lIns="0" tIns="0" rIns="0" bIns="0"/>
            <a:p>
              <a:pPr algn="ctr"/>
              <a:r>
                <a:rPr lang="zh-CN" altLang="en-US" sz="2400" dirty="0">
                  <a:latin typeface="Tahoma" panose="020B0604030504040204" pitchFamily="34" charset="0"/>
                </a:rPr>
                <a:t>应急流程</a:t>
              </a:r>
              <a:endParaRPr lang="zh-CN" altLang="en-US" sz="2400" dirty="0">
                <a:latin typeface="Tahoma" panose="020B060403050404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60417"/>
          <p:cNvSpPr>
            <a:spLocks noGrp="1"/>
          </p:cNvSpPr>
          <p:nvPr>
            <p:ph type="title"/>
          </p:nvPr>
        </p:nvSpPr>
        <p:spPr>
          <a:xfrm>
            <a:off x="395288" y="0"/>
            <a:ext cx="8229600" cy="792163"/>
          </a:xfrm>
          <a:ln/>
        </p:spPr>
        <p:txBody>
          <a:bodyPr anchor="ctr" anchorCtr="0"/>
          <a:p>
            <a:r>
              <a:rPr lang="zh-CN" altLang="en-US" dirty="0">
                <a:solidFill>
                  <a:srgbClr val="FF3300"/>
                </a:solidFill>
                <a:ea typeface="隶书" pitchFamily="49" charset="-122"/>
              </a:rPr>
              <a:t>三、原料作业工序</a:t>
            </a:r>
            <a:endParaRPr lang="zh-CN" altLang="en-US" dirty="0">
              <a:solidFill>
                <a:srgbClr val="FF3300"/>
              </a:solidFill>
              <a:ea typeface="隶书" pitchFamily="49" charset="-122"/>
            </a:endParaRPr>
          </a:p>
        </p:txBody>
      </p:sp>
      <p:sp>
        <p:nvSpPr>
          <p:cNvPr id="60419" name="文本占位符 60418"/>
          <p:cNvSpPr>
            <a:spLocks noGrp="1"/>
          </p:cNvSpPr>
          <p:nvPr>
            <p:ph type="body" idx="1"/>
          </p:nvPr>
        </p:nvSpPr>
        <p:spPr>
          <a:xfrm>
            <a:off x="395288" y="765175"/>
            <a:ext cx="8424862" cy="6092825"/>
          </a:xfrm>
          <a:ln/>
        </p:spPr>
        <p:txBody>
          <a:bodyPr/>
          <a:p>
            <a:pPr marL="609600" indent="-609600">
              <a:lnSpc>
                <a:spcPct val="90000"/>
              </a:lnSpc>
              <a:buNone/>
            </a:pPr>
            <a:r>
              <a:rPr lang="en-US" altLang="zh-CN" sz="2800">
                <a:solidFill>
                  <a:srgbClr val="FF3300"/>
                </a:solidFill>
              </a:rPr>
              <a:t>3</a:t>
            </a:r>
            <a:r>
              <a:rPr lang="zh-CN" altLang="en-US" sz="2800" dirty="0">
                <a:solidFill>
                  <a:srgbClr val="FF3300"/>
                </a:solidFill>
              </a:rPr>
              <a:t>、主要设备：</a:t>
            </a:r>
            <a:endParaRPr lang="zh-CN" altLang="en-US" sz="2800" dirty="0">
              <a:solidFill>
                <a:srgbClr val="FF3300"/>
              </a:solidFill>
            </a:endParaRPr>
          </a:p>
          <a:p>
            <a:pPr marL="609600" indent="-609600">
              <a:lnSpc>
                <a:spcPct val="90000"/>
              </a:lnSpc>
            </a:pPr>
            <a:r>
              <a:rPr lang="zh-CN" altLang="en-US" sz="2800" b="1" dirty="0"/>
              <a:t>卸矿仓：</a:t>
            </a:r>
            <a:r>
              <a:rPr lang="zh-CN" altLang="en-US" sz="2800" dirty="0"/>
              <a:t> </a:t>
            </a:r>
            <a:r>
              <a:rPr lang="en-US" altLang="zh-CN" sz="2800"/>
              <a:t>6</a:t>
            </a:r>
            <a:r>
              <a:rPr lang="zh-CN" altLang="en-US" sz="2800" dirty="0"/>
              <a:t>个，有效容积为</a:t>
            </a:r>
            <a:r>
              <a:rPr lang="en-US" altLang="zh-CN" sz="2800"/>
              <a:t>800</a:t>
            </a:r>
            <a:r>
              <a:rPr lang="zh-CN" altLang="en-US" sz="2800" dirty="0"/>
              <a:t>吨；</a:t>
            </a:r>
            <a:endParaRPr lang="zh-CN" altLang="en-US" sz="2800" dirty="0"/>
          </a:p>
          <a:p>
            <a:pPr marL="609600" indent="-609600">
              <a:lnSpc>
                <a:spcPct val="90000"/>
              </a:lnSpc>
            </a:pPr>
            <a:r>
              <a:rPr lang="zh-CN" altLang="en-US" sz="2800" dirty="0"/>
              <a:t>均化库：</a:t>
            </a:r>
            <a:r>
              <a:rPr lang="en-US" altLang="zh-CN" sz="2800"/>
              <a:t>2</a:t>
            </a:r>
            <a:r>
              <a:rPr lang="zh-CN" altLang="en-US" sz="2800" dirty="0"/>
              <a:t>个</a:t>
            </a:r>
            <a:r>
              <a:rPr lang="en-US" altLang="zh-CN" sz="1600"/>
              <a:t>(42×306m )</a:t>
            </a:r>
            <a:r>
              <a:rPr lang="zh-CN" altLang="en-US" sz="2800" dirty="0"/>
              <a:t>，有效容积为</a:t>
            </a:r>
            <a:r>
              <a:rPr lang="en-US" altLang="zh-CN" sz="2800"/>
              <a:t>82000</a:t>
            </a:r>
            <a:r>
              <a:rPr lang="zh-CN" altLang="en-US" sz="2800" dirty="0"/>
              <a:t>吨</a:t>
            </a:r>
            <a:r>
              <a:rPr lang="en-US" altLang="zh-CN" sz="2800"/>
              <a:t>/</a:t>
            </a:r>
            <a:r>
              <a:rPr lang="zh-CN" altLang="en-US" sz="2800" dirty="0"/>
              <a:t>个</a:t>
            </a:r>
            <a:endParaRPr lang="zh-CN" altLang="en-US" sz="2800" dirty="0"/>
          </a:p>
          <a:p>
            <a:pPr marL="609600" indent="-609600">
              <a:lnSpc>
                <a:spcPct val="90000"/>
              </a:lnSpc>
            </a:pPr>
            <a:r>
              <a:rPr lang="zh-CN" altLang="en-US" sz="2800" dirty="0"/>
              <a:t>电子皮带秤：</a:t>
            </a:r>
            <a:r>
              <a:rPr lang="en-US" altLang="zh-CN" sz="2800"/>
              <a:t>6</a:t>
            </a:r>
            <a:r>
              <a:rPr lang="zh-CN" altLang="en-US" sz="2800" dirty="0"/>
              <a:t>台，</a:t>
            </a:r>
            <a:r>
              <a:rPr lang="en-US" altLang="zh-CN" sz="2800"/>
              <a:t>Q=600t/h</a:t>
            </a:r>
            <a:r>
              <a:rPr lang="zh-CN" altLang="en-US" sz="2800" dirty="0"/>
              <a:t>；</a:t>
            </a:r>
            <a:endParaRPr lang="zh-CN" altLang="en-US" sz="2800" dirty="0"/>
          </a:p>
          <a:p>
            <a:pPr marL="609600" indent="-609600">
              <a:lnSpc>
                <a:spcPct val="90000"/>
              </a:lnSpc>
            </a:pPr>
            <a:r>
              <a:rPr lang="zh-CN" altLang="en-US" sz="2800" dirty="0"/>
              <a:t>布料小车：</a:t>
            </a:r>
            <a:r>
              <a:rPr lang="en-US" altLang="zh-CN" sz="2800"/>
              <a:t>2</a:t>
            </a:r>
            <a:r>
              <a:rPr lang="zh-CN" altLang="en-US" sz="2800" dirty="0"/>
              <a:t>台，</a:t>
            </a:r>
            <a:r>
              <a:rPr lang="en-US" altLang="zh-CN" sz="2800"/>
              <a:t>Q1=600t/h </a:t>
            </a:r>
            <a:r>
              <a:rPr lang="zh-CN" altLang="en-US" sz="2800" dirty="0"/>
              <a:t>，</a:t>
            </a:r>
            <a:r>
              <a:rPr lang="en-US" altLang="zh-CN" sz="2800"/>
              <a:t>Q2=800t/h </a:t>
            </a:r>
            <a:r>
              <a:rPr lang="zh-CN" altLang="en-US" sz="2800" dirty="0"/>
              <a:t>；</a:t>
            </a:r>
            <a:endParaRPr lang="zh-CN" altLang="en-US" sz="2800" dirty="0"/>
          </a:p>
          <a:p>
            <a:pPr marL="609600" indent="-609600">
              <a:lnSpc>
                <a:spcPct val="90000"/>
              </a:lnSpc>
            </a:pPr>
            <a:r>
              <a:rPr lang="zh-CN" altLang="en-US" sz="2800" b="1" dirty="0"/>
              <a:t>双斗轮取料机</a:t>
            </a:r>
            <a:r>
              <a:rPr lang="zh-CN" altLang="en-US" sz="2800" dirty="0"/>
              <a:t> ：</a:t>
            </a:r>
            <a:r>
              <a:rPr lang="en-US" altLang="zh-CN" sz="2800"/>
              <a:t>2</a:t>
            </a:r>
            <a:r>
              <a:rPr lang="zh-CN" altLang="en-US" sz="2800" dirty="0"/>
              <a:t>台，</a:t>
            </a:r>
            <a:r>
              <a:rPr lang="en-US" altLang="zh-CN" sz="2800"/>
              <a:t>Q=400t/h </a:t>
            </a:r>
            <a:endParaRPr lang="en-US" altLang="zh-CN" sz="2800"/>
          </a:p>
          <a:p>
            <a:pPr marL="609600" indent="-609600">
              <a:lnSpc>
                <a:spcPct val="90000"/>
              </a:lnSpc>
            </a:pPr>
            <a:r>
              <a:rPr lang="zh-CN" altLang="en-US" sz="2800" b="1" dirty="0"/>
              <a:t>桥式双斗轮混匀取料机</a:t>
            </a:r>
            <a:r>
              <a:rPr lang="zh-CN" altLang="en-US" sz="2800" dirty="0"/>
              <a:t> ：</a:t>
            </a:r>
            <a:r>
              <a:rPr lang="en-US" altLang="zh-CN" sz="2800"/>
              <a:t>2</a:t>
            </a:r>
            <a:r>
              <a:rPr lang="zh-CN" altLang="en-US" sz="2800" dirty="0"/>
              <a:t>台，</a:t>
            </a:r>
            <a:r>
              <a:rPr lang="en-US" altLang="zh-CN" sz="2800"/>
              <a:t>Q=100</a:t>
            </a:r>
            <a:r>
              <a:rPr lang="zh-CN" altLang="en-US" sz="2800" dirty="0"/>
              <a:t>～</a:t>
            </a:r>
            <a:r>
              <a:rPr lang="en-US" altLang="zh-CN" sz="2800"/>
              <a:t>650t/h</a:t>
            </a:r>
            <a:endParaRPr lang="en-US" altLang="zh-CN" sz="2800">
              <a:solidFill>
                <a:srgbClr val="FF3300"/>
              </a:solidFill>
            </a:endParaRPr>
          </a:p>
          <a:p>
            <a:pPr marL="609600" indent="-609600">
              <a:lnSpc>
                <a:spcPct val="90000"/>
              </a:lnSpc>
              <a:buNone/>
            </a:pPr>
            <a:r>
              <a:rPr lang="en-US" altLang="zh-CN" sz="2800">
                <a:solidFill>
                  <a:srgbClr val="FF3300"/>
                </a:solidFill>
              </a:rPr>
              <a:t>4</a:t>
            </a:r>
            <a:r>
              <a:rPr lang="zh-CN" altLang="en-US" sz="2800" dirty="0">
                <a:solidFill>
                  <a:srgbClr val="FF3300"/>
                </a:solidFill>
              </a:rPr>
              <a:t>、工艺条件及技术指标</a:t>
            </a:r>
            <a:endParaRPr lang="zh-CN" altLang="en-US" sz="2800" dirty="0">
              <a:solidFill>
                <a:srgbClr val="FF3300"/>
              </a:solidFill>
            </a:endParaRPr>
          </a:p>
          <a:p>
            <a:pPr marL="609600" indent="-609600">
              <a:lnSpc>
                <a:spcPct val="90000"/>
              </a:lnSpc>
            </a:pPr>
            <a:r>
              <a:rPr lang="en-US" altLang="zh-CN" sz="2400"/>
              <a:t>Al2O3</a:t>
            </a:r>
            <a:r>
              <a:rPr lang="zh-CN" altLang="en-US" sz="2400" dirty="0"/>
              <a:t>含量</a:t>
            </a:r>
            <a:r>
              <a:rPr lang="en-US" altLang="zh-CN" sz="2400" dirty="0"/>
              <a:t>≥</a:t>
            </a:r>
            <a:r>
              <a:rPr lang="en-US" altLang="zh-CN" sz="2400"/>
              <a:t>56%</a:t>
            </a:r>
            <a:r>
              <a:rPr lang="zh-CN" altLang="en-US" sz="2400" dirty="0"/>
              <a:t>。</a:t>
            </a:r>
            <a:endParaRPr lang="zh-CN" altLang="en-US" sz="2400" dirty="0"/>
          </a:p>
          <a:p>
            <a:pPr marL="609600" indent="-609600">
              <a:lnSpc>
                <a:spcPct val="90000"/>
              </a:lnSpc>
            </a:pPr>
            <a:r>
              <a:rPr lang="zh-CN" altLang="en-US" sz="2400" dirty="0"/>
              <a:t>矿石均化后</a:t>
            </a:r>
            <a:r>
              <a:rPr lang="en-US" altLang="zh-CN" sz="2400"/>
              <a:t>A/S</a:t>
            </a:r>
            <a:r>
              <a:rPr lang="zh-CN" altLang="en-US" sz="2400" dirty="0"/>
              <a:t>旬波动不大于</a:t>
            </a:r>
            <a:r>
              <a:rPr lang="en-US" altLang="zh-CN" sz="2400"/>
              <a:t>±3.0 </a:t>
            </a:r>
            <a:r>
              <a:rPr lang="zh-CN" altLang="en-US" sz="2400" dirty="0"/>
              <a:t>。</a:t>
            </a:r>
            <a:endParaRPr lang="zh-CN" altLang="en-US" sz="2400" dirty="0"/>
          </a:p>
          <a:p>
            <a:pPr marL="609600" indent="-609600">
              <a:lnSpc>
                <a:spcPct val="90000"/>
              </a:lnSpc>
            </a:pPr>
            <a:r>
              <a:rPr lang="zh-CN" altLang="en-US" sz="2400" dirty="0"/>
              <a:t>矿石块度</a:t>
            </a:r>
            <a:r>
              <a:rPr lang="en-US" altLang="zh-CN" sz="2400" dirty="0"/>
              <a:t>≤</a:t>
            </a:r>
            <a:r>
              <a:rPr lang="en-US" altLang="zh-CN" sz="2400"/>
              <a:t>15mm</a:t>
            </a:r>
            <a:endParaRPr lang="en-US" altLang="zh-CN" sz="2400"/>
          </a:p>
          <a:p>
            <a:pPr marL="609600" indent="-609600">
              <a:lnSpc>
                <a:spcPct val="90000"/>
              </a:lnSpc>
            </a:pPr>
            <a:r>
              <a:rPr lang="zh-CN" altLang="en-US" sz="2400" dirty="0"/>
              <a:t>铝矿石中不得混有泥土，石灰石及钢铁等杂物 </a:t>
            </a:r>
            <a:endParaRPr lang="zh-CN" altLang="en-US" sz="2400" dirty="0"/>
          </a:p>
          <a:p>
            <a:pPr marL="609600" indent="-609600">
              <a:lnSpc>
                <a:spcPct val="90000"/>
              </a:lnSpc>
            </a:pPr>
            <a:r>
              <a:rPr lang="zh-CN" altLang="en-US" sz="2400" dirty="0"/>
              <a:t>铝矿石附水</a:t>
            </a:r>
            <a:r>
              <a:rPr lang="en-US" altLang="zh-CN" sz="2400" dirty="0"/>
              <a:t>≤</a:t>
            </a:r>
            <a:r>
              <a:rPr lang="en-US" altLang="zh-CN" sz="2400"/>
              <a:t>7%</a:t>
            </a:r>
            <a:endParaRPr lang="en-US" altLang="zh-CN"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61441"/>
          <p:cNvSpPr>
            <a:spLocks noGrp="1"/>
          </p:cNvSpPr>
          <p:nvPr>
            <p:ph type="title"/>
          </p:nvPr>
        </p:nvSpPr>
        <p:spPr>
          <a:xfrm>
            <a:off x="395288" y="0"/>
            <a:ext cx="8229600" cy="620713"/>
          </a:xfrm>
          <a:ln/>
        </p:spPr>
        <p:txBody>
          <a:bodyPr anchor="ctr" anchorCtr="0"/>
          <a:p>
            <a:r>
              <a:rPr lang="zh-CN" altLang="en-US" sz="4000" dirty="0">
                <a:solidFill>
                  <a:srgbClr val="FF3300"/>
                </a:solidFill>
                <a:ea typeface="隶书" pitchFamily="49" charset="-122"/>
              </a:rPr>
              <a:t>三、原料作业工序</a:t>
            </a:r>
            <a:endParaRPr lang="zh-CN" altLang="en-US" sz="4000" dirty="0">
              <a:solidFill>
                <a:srgbClr val="FF3300"/>
              </a:solidFill>
              <a:ea typeface="隶书" pitchFamily="49" charset="-122"/>
            </a:endParaRPr>
          </a:p>
        </p:txBody>
      </p:sp>
      <p:sp>
        <p:nvSpPr>
          <p:cNvPr id="61443" name="文本占位符 61442"/>
          <p:cNvSpPr>
            <a:spLocks noGrp="1"/>
          </p:cNvSpPr>
          <p:nvPr>
            <p:ph type="body" idx="1"/>
          </p:nvPr>
        </p:nvSpPr>
        <p:spPr>
          <a:xfrm>
            <a:off x="395288" y="620713"/>
            <a:ext cx="8229600" cy="1728787"/>
          </a:xfrm>
          <a:ln/>
        </p:spPr>
        <p:txBody>
          <a:bodyPr/>
          <a:p>
            <a:pPr>
              <a:lnSpc>
                <a:spcPct val="80000"/>
              </a:lnSpc>
              <a:buNone/>
            </a:pPr>
            <a:r>
              <a:rPr lang="zh-CN" altLang="en-US" sz="3600" dirty="0">
                <a:solidFill>
                  <a:srgbClr val="FF3300"/>
                </a:solidFill>
              </a:rPr>
              <a:t>二、石灰</a:t>
            </a:r>
            <a:endParaRPr lang="zh-CN" altLang="en-US" sz="3600" dirty="0">
              <a:solidFill>
                <a:srgbClr val="FF3300"/>
              </a:solidFill>
            </a:endParaRPr>
          </a:p>
          <a:p>
            <a:pPr>
              <a:lnSpc>
                <a:spcPct val="80000"/>
              </a:lnSpc>
              <a:buNone/>
            </a:pPr>
            <a:r>
              <a:rPr lang="en-US" altLang="zh-CN" sz="2800">
                <a:solidFill>
                  <a:srgbClr val="FF3300"/>
                </a:solidFill>
              </a:rPr>
              <a:t>1</a:t>
            </a:r>
            <a:r>
              <a:rPr lang="zh-CN" altLang="en-US" sz="2800" dirty="0">
                <a:solidFill>
                  <a:srgbClr val="FF3300"/>
                </a:solidFill>
              </a:rPr>
              <a:t>、主要任务：</a:t>
            </a:r>
            <a:r>
              <a:rPr lang="zh-CN" altLang="en-US" sz="2800" dirty="0"/>
              <a:t> 为原料磨提供配料使用的石灰，为蒸发苛化、沉降粗液精制提供石灰乳。</a:t>
            </a:r>
            <a:endParaRPr lang="zh-CN" altLang="en-US" sz="2800" dirty="0"/>
          </a:p>
          <a:p>
            <a:pPr>
              <a:lnSpc>
                <a:spcPct val="80000"/>
              </a:lnSpc>
              <a:buNone/>
            </a:pPr>
            <a:r>
              <a:rPr lang="en-US" altLang="zh-CN" sz="2800">
                <a:solidFill>
                  <a:srgbClr val="FF3300"/>
                </a:solidFill>
              </a:rPr>
              <a:t>2</a:t>
            </a:r>
            <a:r>
              <a:rPr lang="zh-CN" altLang="en-US" sz="2800" dirty="0">
                <a:solidFill>
                  <a:srgbClr val="FF3300"/>
                </a:solidFill>
              </a:rPr>
              <a:t>、化灰流程示意图</a:t>
            </a:r>
            <a:endParaRPr lang="zh-CN" altLang="en-US" sz="2800" dirty="0">
              <a:solidFill>
                <a:srgbClr val="FF3300"/>
              </a:solidFill>
            </a:endParaRPr>
          </a:p>
        </p:txBody>
      </p:sp>
      <p:grpSp>
        <p:nvGrpSpPr>
          <p:cNvPr id="61486" name="组合 61485"/>
          <p:cNvGrpSpPr/>
          <p:nvPr/>
        </p:nvGrpSpPr>
        <p:grpSpPr>
          <a:xfrm>
            <a:off x="3348038" y="2276475"/>
            <a:ext cx="4752975" cy="3887788"/>
            <a:chOff x="1251" y="4056"/>
            <a:chExt cx="3823" cy="5808"/>
          </a:xfrm>
        </p:grpSpPr>
        <p:sp>
          <p:nvSpPr>
            <p:cNvPr id="61487" name="文本框 61486"/>
            <p:cNvSpPr txBox="1"/>
            <p:nvPr/>
          </p:nvSpPr>
          <p:spPr>
            <a:xfrm>
              <a:off x="1521" y="5076"/>
              <a:ext cx="1701" cy="525"/>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化灰机</a:t>
              </a:r>
              <a:endParaRPr lang="zh-CN" altLang="en-US" b="1" dirty="0">
                <a:latin typeface="Tahoma" panose="020B0604030504040204" pitchFamily="34" charset="0"/>
              </a:endParaRPr>
            </a:p>
          </p:txBody>
        </p:sp>
        <p:sp>
          <p:nvSpPr>
            <p:cNvPr id="61488" name="文本框 61487"/>
            <p:cNvSpPr txBox="1"/>
            <p:nvPr/>
          </p:nvSpPr>
          <p:spPr>
            <a:xfrm>
              <a:off x="1699" y="6120"/>
              <a:ext cx="1360" cy="480"/>
            </a:xfrm>
            <a:prstGeom prst="rect">
              <a:avLst/>
            </a:prstGeom>
            <a:noFill/>
            <a:ln w="28575">
              <a:noFill/>
            </a:ln>
          </p:spPr>
          <p:txBody>
            <a:bodyPr lIns="0" tIns="0" rIns="0" bIns="0"/>
            <a:p>
              <a:pPr algn="ctr"/>
              <a:r>
                <a:rPr lang="zh-CN" altLang="en-US" b="1" u="sng" dirty="0">
                  <a:latin typeface="Tahoma" panose="020B0604030504040204" pitchFamily="34" charset="0"/>
                </a:rPr>
                <a:t>石灰乳</a:t>
              </a:r>
              <a:endParaRPr lang="zh-CN" altLang="en-US" b="1" dirty="0">
                <a:latin typeface="Tahoma" panose="020B0604030504040204" pitchFamily="34" charset="0"/>
              </a:endParaRPr>
            </a:p>
          </p:txBody>
        </p:sp>
        <p:sp>
          <p:nvSpPr>
            <p:cNvPr id="61489" name="文本框 61488"/>
            <p:cNvSpPr txBox="1"/>
            <p:nvPr/>
          </p:nvSpPr>
          <p:spPr>
            <a:xfrm>
              <a:off x="1410" y="7119"/>
              <a:ext cx="1929" cy="525"/>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石灰乳槽</a:t>
              </a:r>
              <a:endParaRPr lang="zh-CN" altLang="en-US" b="1" dirty="0">
                <a:latin typeface="Tahoma" panose="020B0604030504040204" pitchFamily="34" charset="0"/>
              </a:endParaRPr>
            </a:p>
          </p:txBody>
        </p:sp>
        <p:sp>
          <p:nvSpPr>
            <p:cNvPr id="61490" name="文本框 61489"/>
            <p:cNvSpPr txBox="1"/>
            <p:nvPr/>
          </p:nvSpPr>
          <p:spPr>
            <a:xfrm>
              <a:off x="1476" y="8140"/>
              <a:ext cx="1778" cy="525"/>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石灰乳泵</a:t>
              </a:r>
              <a:endParaRPr lang="zh-CN" altLang="en-US" b="1" dirty="0">
                <a:latin typeface="Tahoma" panose="020B0604030504040204" pitchFamily="34" charset="0"/>
              </a:endParaRPr>
            </a:p>
          </p:txBody>
        </p:sp>
        <p:sp>
          <p:nvSpPr>
            <p:cNvPr id="61491" name="文本框 61490"/>
            <p:cNvSpPr txBox="1"/>
            <p:nvPr/>
          </p:nvSpPr>
          <p:spPr>
            <a:xfrm>
              <a:off x="3654" y="6004"/>
              <a:ext cx="1420" cy="526"/>
            </a:xfrm>
            <a:prstGeom prst="rect">
              <a:avLst/>
            </a:prstGeom>
            <a:noFill/>
            <a:ln w="28575" cap="flat" cmpd="sng">
              <a:solidFill>
                <a:srgbClr val="000000"/>
              </a:solidFill>
              <a:prstDash val="solid"/>
              <a:miter/>
              <a:headEnd type="none" w="med" len="med"/>
              <a:tailEnd type="none" w="med" len="med"/>
            </a:ln>
          </p:spPr>
          <p:txBody>
            <a:bodyPr lIns="0" tIns="0" rIns="0" bIns="0"/>
            <a:p>
              <a:pPr algn="ctr"/>
              <a:r>
                <a:rPr lang="zh-CN" altLang="en-US" b="1" dirty="0">
                  <a:latin typeface="Tahoma" panose="020B0604030504040204" pitchFamily="34" charset="0"/>
                </a:rPr>
                <a:t>胶带机</a:t>
              </a:r>
              <a:endParaRPr lang="zh-CN" altLang="en-US" b="1" dirty="0">
                <a:latin typeface="Tahoma" panose="020B0604030504040204" pitchFamily="34" charset="0"/>
              </a:endParaRPr>
            </a:p>
          </p:txBody>
        </p:sp>
        <p:sp>
          <p:nvSpPr>
            <p:cNvPr id="61492" name="文本框 61491"/>
            <p:cNvSpPr txBox="1"/>
            <p:nvPr/>
          </p:nvSpPr>
          <p:spPr>
            <a:xfrm>
              <a:off x="3844" y="7026"/>
              <a:ext cx="1022" cy="481"/>
            </a:xfrm>
            <a:prstGeom prst="rect">
              <a:avLst/>
            </a:prstGeom>
            <a:noFill/>
            <a:ln w="9525">
              <a:noFill/>
            </a:ln>
          </p:spPr>
          <p:txBody>
            <a:bodyPr lIns="0" tIns="0" rIns="0" bIns="0"/>
            <a:p>
              <a:pPr algn="ctr"/>
              <a:r>
                <a:rPr lang="zh-CN" altLang="en-US" b="1" dirty="0">
                  <a:latin typeface="Tahoma" panose="020B0604030504040204" pitchFamily="34" charset="0"/>
                </a:rPr>
                <a:t>外运</a:t>
              </a:r>
              <a:endParaRPr lang="zh-CN" altLang="en-US" b="1" dirty="0">
                <a:latin typeface="Tahoma" panose="020B0604030504040204" pitchFamily="34" charset="0"/>
              </a:endParaRPr>
            </a:p>
          </p:txBody>
        </p:sp>
        <p:sp>
          <p:nvSpPr>
            <p:cNvPr id="61493" name="直接连接符 61492"/>
            <p:cNvSpPr/>
            <p:nvPr/>
          </p:nvSpPr>
          <p:spPr>
            <a:xfrm>
              <a:off x="2384" y="5644"/>
              <a:ext cx="0" cy="455"/>
            </a:xfrm>
            <a:prstGeom prst="line">
              <a:avLst/>
            </a:prstGeom>
            <a:ln w="28575" cap="flat" cmpd="sng">
              <a:solidFill>
                <a:srgbClr val="000000"/>
              </a:solidFill>
              <a:prstDash val="solid"/>
              <a:headEnd type="none" w="med" len="med"/>
              <a:tailEnd type="triangle" w="med" len="med"/>
            </a:ln>
          </p:spPr>
        </p:sp>
        <p:sp>
          <p:nvSpPr>
            <p:cNvPr id="61494" name="直接连接符 61493"/>
            <p:cNvSpPr/>
            <p:nvPr/>
          </p:nvSpPr>
          <p:spPr>
            <a:xfrm>
              <a:off x="2384" y="8706"/>
              <a:ext cx="0" cy="681"/>
            </a:xfrm>
            <a:prstGeom prst="line">
              <a:avLst/>
            </a:prstGeom>
            <a:ln w="28575" cap="flat" cmpd="sng">
              <a:solidFill>
                <a:srgbClr val="000000"/>
              </a:solidFill>
              <a:prstDash val="solid"/>
              <a:headEnd type="none" w="med" len="med"/>
              <a:tailEnd type="triangle" w="med" len="med"/>
            </a:ln>
          </p:spPr>
        </p:sp>
        <p:sp>
          <p:nvSpPr>
            <p:cNvPr id="61495" name="直接连接符 61494"/>
            <p:cNvSpPr/>
            <p:nvPr/>
          </p:nvSpPr>
          <p:spPr>
            <a:xfrm>
              <a:off x="2384" y="7686"/>
              <a:ext cx="0" cy="455"/>
            </a:xfrm>
            <a:prstGeom prst="line">
              <a:avLst/>
            </a:prstGeom>
            <a:ln w="28575" cap="flat" cmpd="sng">
              <a:solidFill>
                <a:srgbClr val="000000"/>
              </a:solidFill>
              <a:prstDash val="solid"/>
              <a:headEnd type="none" w="med" len="med"/>
              <a:tailEnd type="triangle" w="med" len="med"/>
            </a:ln>
          </p:spPr>
        </p:sp>
        <p:sp>
          <p:nvSpPr>
            <p:cNvPr id="61496" name="直接连接符 61495"/>
            <p:cNvSpPr/>
            <p:nvPr/>
          </p:nvSpPr>
          <p:spPr>
            <a:xfrm>
              <a:off x="4365" y="6566"/>
              <a:ext cx="0" cy="455"/>
            </a:xfrm>
            <a:prstGeom prst="line">
              <a:avLst/>
            </a:prstGeom>
            <a:ln w="28575" cap="flat" cmpd="sng">
              <a:solidFill>
                <a:srgbClr val="000000"/>
              </a:solidFill>
              <a:prstDash val="solid"/>
              <a:headEnd type="none" w="med" len="med"/>
              <a:tailEnd type="triangle" w="med" len="med"/>
            </a:ln>
          </p:spPr>
        </p:sp>
        <p:sp>
          <p:nvSpPr>
            <p:cNvPr id="61497" name="文本框 61496"/>
            <p:cNvSpPr txBox="1"/>
            <p:nvPr/>
          </p:nvSpPr>
          <p:spPr>
            <a:xfrm>
              <a:off x="1251" y="4056"/>
              <a:ext cx="909" cy="480"/>
            </a:xfrm>
            <a:prstGeom prst="rect">
              <a:avLst/>
            </a:prstGeom>
            <a:noFill/>
            <a:ln w="9525">
              <a:noFill/>
            </a:ln>
          </p:spPr>
          <p:txBody>
            <a:bodyPr lIns="0" tIns="0" rIns="0" bIns="0"/>
            <a:p>
              <a:pPr algn="ctr"/>
              <a:r>
                <a:rPr lang="zh-CN" altLang="en-US" b="1" u="sng" dirty="0">
                  <a:latin typeface="Tahoma" panose="020B0604030504040204" pitchFamily="34" charset="0"/>
                </a:rPr>
                <a:t>石灰</a:t>
              </a:r>
              <a:endParaRPr lang="zh-CN" altLang="en-US" b="1" dirty="0">
                <a:latin typeface="Tahoma" panose="020B0604030504040204" pitchFamily="34" charset="0"/>
              </a:endParaRPr>
            </a:p>
          </p:txBody>
        </p:sp>
        <p:sp>
          <p:nvSpPr>
            <p:cNvPr id="61498" name="直接连接符 61497"/>
            <p:cNvSpPr/>
            <p:nvPr/>
          </p:nvSpPr>
          <p:spPr>
            <a:xfrm>
              <a:off x="1703" y="4624"/>
              <a:ext cx="0" cy="455"/>
            </a:xfrm>
            <a:prstGeom prst="line">
              <a:avLst/>
            </a:prstGeom>
            <a:ln w="28575" cap="flat" cmpd="sng">
              <a:solidFill>
                <a:srgbClr val="000000"/>
              </a:solidFill>
              <a:prstDash val="solid"/>
              <a:headEnd type="none" w="med" len="med"/>
              <a:tailEnd type="triangle" w="med" len="med"/>
            </a:ln>
          </p:spPr>
        </p:sp>
        <p:sp>
          <p:nvSpPr>
            <p:cNvPr id="61499" name="文本框 61498"/>
            <p:cNvSpPr txBox="1"/>
            <p:nvPr/>
          </p:nvSpPr>
          <p:spPr>
            <a:xfrm>
              <a:off x="3744" y="4984"/>
              <a:ext cx="1247" cy="480"/>
            </a:xfrm>
            <a:prstGeom prst="rect">
              <a:avLst/>
            </a:prstGeom>
            <a:noFill/>
            <a:ln w="9525">
              <a:noFill/>
            </a:ln>
          </p:spPr>
          <p:txBody>
            <a:bodyPr lIns="0" tIns="0" rIns="0" bIns="0"/>
            <a:p>
              <a:pPr algn="ctr"/>
              <a:r>
                <a:rPr lang="zh-CN" altLang="en-US" b="1" u="sng" dirty="0">
                  <a:latin typeface="Tahoma" panose="020B0604030504040204" pitchFamily="34" charset="0"/>
                </a:rPr>
                <a:t>石灰渣</a:t>
              </a:r>
              <a:endParaRPr lang="zh-CN" altLang="en-US" b="1" dirty="0">
                <a:latin typeface="Tahoma" panose="020B0604030504040204" pitchFamily="34" charset="0"/>
              </a:endParaRPr>
            </a:p>
          </p:txBody>
        </p:sp>
        <p:sp>
          <p:nvSpPr>
            <p:cNvPr id="61500" name="文本框 61499"/>
            <p:cNvSpPr txBox="1"/>
            <p:nvPr/>
          </p:nvSpPr>
          <p:spPr>
            <a:xfrm>
              <a:off x="2384" y="4075"/>
              <a:ext cx="1135" cy="481"/>
            </a:xfrm>
            <a:prstGeom prst="rect">
              <a:avLst/>
            </a:prstGeom>
            <a:noFill/>
            <a:ln w="9525">
              <a:noFill/>
            </a:ln>
          </p:spPr>
          <p:txBody>
            <a:bodyPr lIns="0" tIns="0" rIns="0" bIns="0"/>
            <a:p>
              <a:pPr algn="ctr"/>
              <a:r>
                <a:rPr lang="zh-CN" altLang="en-US" b="1" u="sng" dirty="0">
                  <a:latin typeface="Tahoma" panose="020B0604030504040204" pitchFamily="34" charset="0"/>
                </a:rPr>
                <a:t>热水</a:t>
              </a:r>
              <a:endParaRPr lang="zh-CN" altLang="en-US" b="1" dirty="0">
                <a:latin typeface="Tahoma" panose="020B0604030504040204" pitchFamily="34" charset="0"/>
              </a:endParaRPr>
            </a:p>
          </p:txBody>
        </p:sp>
        <p:sp>
          <p:nvSpPr>
            <p:cNvPr id="61501" name="直接连接符 61500"/>
            <p:cNvSpPr/>
            <p:nvPr/>
          </p:nvSpPr>
          <p:spPr>
            <a:xfrm flipH="1">
              <a:off x="2951" y="4616"/>
              <a:ext cx="0" cy="454"/>
            </a:xfrm>
            <a:prstGeom prst="line">
              <a:avLst/>
            </a:prstGeom>
            <a:ln w="28575" cap="flat" cmpd="sng">
              <a:solidFill>
                <a:srgbClr val="000000"/>
              </a:solidFill>
              <a:prstDash val="solid"/>
              <a:headEnd type="none" w="med" len="med"/>
              <a:tailEnd type="triangle" w="med" len="med"/>
            </a:ln>
          </p:spPr>
        </p:sp>
        <p:sp>
          <p:nvSpPr>
            <p:cNvPr id="61502" name="文本框 61501"/>
            <p:cNvSpPr txBox="1"/>
            <p:nvPr/>
          </p:nvSpPr>
          <p:spPr>
            <a:xfrm>
              <a:off x="1281" y="9406"/>
              <a:ext cx="2152" cy="458"/>
            </a:xfrm>
            <a:prstGeom prst="rect">
              <a:avLst/>
            </a:prstGeom>
            <a:noFill/>
            <a:ln w="9525">
              <a:noFill/>
            </a:ln>
          </p:spPr>
          <p:txBody>
            <a:bodyPr lIns="0" tIns="0" rIns="0" bIns="0"/>
            <a:p>
              <a:pPr algn="ctr"/>
              <a:r>
                <a:rPr lang="zh-CN" altLang="en-US" b="1" dirty="0">
                  <a:latin typeface="Tahoma" panose="020B0604030504040204" pitchFamily="34" charset="0"/>
                </a:rPr>
                <a:t>去沉降叶滤或蒸发苛化</a:t>
              </a:r>
              <a:endParaRPr lang="zh-CN" altLang="en-US" b="1" dirty="0">
                <a:latin typeface="Tahoma" panose="020B0604030504040204" pitchFamily="34" charset="0"/>
              </a:endParaRPr>
            </a:p>
          </p:txBody>
        </p:sp>
        <p:sp>
          <p:nvSpPr>
            <p:cNvPr id="61503" name="直接连接符 61502"/>
            <p:cNvSpPr/>
            <p:nvPr/>
          </p:nvSpPr>
          <p:spPr>
            <a:xfrm>
              <a:off x="3224" y="5324"/>
              <a:ext cx="564" cy="0"/>
            </a:xfrm>
            <a:prstGeom prst="line">
              <a:avLst/>
            </a:prstGeom>
            <a:ln w="28575" cap="flat" cmpd="sng">
              <a:solidFill>
                <a:srgbClr val="000000"/>
              </a:solidFill>
              <a:prstDash val="solid"/>
              <a:headEnd type="none" w="med" len="med"/>
              <a:tailEnd type="triangle" w="med" len="med"/>
            </a:ln>
          </p:spPr>
        </p:sp>
        <p:sp>
          <p:nvSpPr>
            <p:cNvPr id="61504" name="直接连接符 61503"/>
            <p:cNvSpPr/>
            <p:nvPr/>
          </p:nvSpPr>
          <p:spPr>
            <a:xfrm>
              <a:off x="4371" y="5551"/>
              <a:ext cx="0" cy="455"/>
            </a:xfrm>
            <a:prstGeom prst="line">
              <a:avLst/>
            </a:prstGeom>
            <a:ln w="28575" cap="flat" cmpd="sng">
              <a:solidFill>
                <a:srgbClr val="000000"/>
              </a:solidFill>
              <a:prstDash val="solid"/>
              <a:headEnd type="none" w="med" len="med"/>
              <a:tailEnd type="triangle" w="med" len="med"/>
            </a:ln>
          </p:spPr>
        </p:sp>
        <p:sp>
          <p:nvSpPr>
            <p:cNvPr id="61505" name="直接连接符 61504"/>
            <p:cNvSpPr/>
            <p:nvPr/>
          </p:nvSpPr>
          <p:spPr>
            <a:xfrm>
              <a:off x="2376" y="6631"/>
              <a:ext cx="1" cy="453"/>
            </a:xfrm>
            <a:prstGeom prst="line">
              <a:avLst/>
            </a:prstGeom>
            <a:ln w="28575" cap="flat" cmpd="sng">
              <a:solidFill>
                <a:srgbClr val="000000"/>
              </a:solidFill>
              <a:prstDash val="solid"/>
              <a:headEnd type="none" w="med" len="med"/>
              <a:tailEnd type="triangle" w="med" len="med"/>
            </a:ln>
          </p:spPr>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Textured">
  <a:themeElements>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00000"/>
        </a:lt1>
        <a:dk2>
          <a:srgbClr val="FFFFCC"/>
        </a:dk2>
        <a:lt2>
          <a:srgbClr val="660000"/>
        </a:lt2>
        <a:accent1>
          <a:srgbClr val="BE7960"/>
        </a:accent1>
        <a:accent2>
          <a:srgbClr val="CC6600"/>
        </a:accent2>
        <a:accent3>
          <a:srgbClr val="C1AAAA"/>
        </a:accent3>
        <a:accent4>
          <a:srgbClr val="DCDCDC"/>
        </a:accent4>
        <a:accent5>
          <a:srgbClr val="DBBEB7"/>
        </a:accent5>
        <a:accent6>
          <a:srgbClr val="B75B00"/>
        </a:accent6>
        <a:hlink>
          <a:srgbClr val="FFCC66"/>
        </a:hlink>
        <a:folHlink>
          <a:srgbClr val="CC3300"/>
        </a:folHlink>
      </a:clrScheme>
      <a:clrMap bg1="lt1" tx1="dk1" bg2="lt2" tx2="dk2" accent1="accent1" accent2="accent2" accent3="accent3" accent4="accent4" accent5="accent5" accent6="accent6" hlink="hlink" folHlink="folHlink"/>
    </a:extraClrScheme>
    <a:extraClrScheme>
      <a:clrScheme name="">
        <a:dk1>
          <a:srgbClr val="FFFFFF"/>
        </a:dk1>
        <a:lt1>
          <a:srgbClr val="4D6A2A"/>
        </a:lt1>
        <a:dk2>
          <a:srgbClr val="CCFF99"/>
        </a:dk2>
        <a:lt2>
          <a:srgbClr val="003300"/>
        </a:lt2>
        <a:accent1>
          <a:srgbClr val="33CC33"/>
        </a:accent1>
        <a:accent2>
          <a:srgbClr val="46562A"/>
        </a:accent2>
        <a:accent3>
          <a:srgbClr val="B2BAAC"/>
        </a:accent3>
        <a:accent4>
          <a:srgbClr val="DCDCDC"/>
        </a:accent4>
        <a:accent5>
          <a:srgbClr val="ADE2AD"/>
        </a:accent5>
        <a:accent6>
          <a:srgbClr val="3E4C25"/>
        </a:accent6>
        <a:hlink>
          <a:srgbClr val="009999"/>
        </a:hlink>
        <a:folHlink>
          <a:srgbClr val="CCCC00"/>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CC"/>
        </a:dk2>
        <a:lt2>
          <a:srgbClr val="4E4E74"/>
        </a:lt2>
        <a:accent1>
          <a:srgbClr val="5E5884"/>
        </a:accent1>
        <a:accent2>
          <a:srgbClr val="8AB29D"/>
        </a:accent2>
        <a:accent3>
          <a:srgbClr val="B9B9CA"/>
        </a:accent3>
        <a:accent4>
          <a:srgbClr val="DCDCDC"/>
        </a:accent4>
        <a:accent5>
          <a:srgbClr val="B6B5C2"/>
        </a:accent5>
        <a:accent6>
          <a:srgbClr val="7B9F8C"/>
        </a:accent6>
        <a:hlink>
          <a:srgbClr val="FFFF99"/>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CC"/>
        </a:dk2>
        <a:lt2>
          <a:srgbClr val="004E4C"/>
        </a:lt2>
        <a:accent1>
          <a:srgbClr val="FFCC00"/>
        </a:accent1>
        <a:accent2>
          <a:srgbClr val="00B0AC"/>
        </a:accent2>
        <a:accent3>
          <a:srgbClr val="AAB9B9"/>
        </a:accent3>
        <a:accent4>
          <a:srgbClr val="DCDCDC"/>
        </a:accent4>
        <a:accent5>
          <a:srgbClr val="FFE2AA"/>
        </a:accent5>
        <a:accent6>
          <a:srgbClr val="009D9A"/>
        </a:accent6>
        <a:hlink>
          <a:srgbClr val="BA7C3E"/>
        </a:hlink>
        <a:folHlink>
          <a:srgbClr val="724C00"/>
        </a:folHlink>
      </a:clrScheme>
      <a:clrMap bg1="lt1" tx1="dk1" bg2="lt2" tx2="dk2" accent1="accent1" accent2="accent2" accent3="accent3" accent4="accent4" accent5="accent5" accent6="accent6" hlink="hlink" folHlink="folHlink"/>
    </a:extraClrScheme>
    <a:extraClrScheme>
      <a:clrScheme name="">
        <a:dk1>
          <a:srgbClr val="FFFFFF"/>
        </a:dk1>
        <a:lt1>
          <a:srgbClr val="2B5481"/>
        </a:lt1>
        <a:dk2>
          <a:srgbClr val="E5FFFF"/>
        </a:dk2>
        <a:lt2>
          <a:srgbClr val="003366"/>
        </a:lt2>
        <a:accent1>
          <a:srgbClr val="009999"/>
        </a:accent1>
        <a:accent2>
          <a:srgbClr val="336699"/>
        </a:accent2>
        <a:accent3>
          <a:srgbClr val="ACB4C1"/>
        </a:accent3>
        <a:accent4>
          <a:srgbClr val="DCDCDC"/>
        </a:accent4>
        <a:accent5>
          <a:srgbClr val="AACACA"/>
        </a:accent5>
        <a:accent6>
          <a:srgbClr val="2D5B89"/>
        </a:accent6>
        <a:hlink>
          <a:srgbClr val="00CCFF"/>
        </a:hlink>
        <a:folHlink>
          <a:srgbClr val="FFCC00"/>
        </a:folHlink>
      </a:clrScheme>
      <a:clrMap bg1="lt1" tx1="dk1" bg2="lt2" tx2="dk2" accent1="accent1" accent2="accent2" accent3="accent3" accent4="accent4" accent5="accent5" accent6="accent6" hlink="hlink" folHlink="folHlink"/>
    </a:extraClrScheme>
    <a:extraClrScheme>
      <a:clrScheme name="">
        <a:dk1>
          <a:srgbClr val="FFFFFF"/>
        </a:dk1>
        <a:lt1>
          <a:srgbClr val="4D4D4D"/>
        </a:lt1>
        <a:dk2>
          <a:srgbClr val="FFFFFF"/>
        </a:dk2>
        <a:lt2>
          <a:srgbClr val="080808"/>
        </a:lt2>
        <a:accent1>
          <a:srgbClr val="666699"/>
        </a:accent1>
        <a:accent2>
          <a:srgbClr val="3366CC"/>
        </a:accent2>
        <a:accent3>
          <a:srgbClr val="B2B2B2"/>
        </a:accent3>
        <a:accent4>
          <a:srgbClr val="DCDCDC"/>
        </a:accent4>
        <a:accent5>
          <a:srgbClr val="B9B9CA"/>
        </a:accent5>
        <a:accent6>
          <a:srgbClr val="2D5BB7"/>
        </a:accent6>
        <a:hlink>
          <a:srgbClr val="00C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DBDAC2"/>
        </a:lt1>
        <a:dk2>
          <a:srgbClr val="827F4C"/>
        </a:dk2>
        <a:lt2>
          <a:srgbClr val="C0BC94"/>
        </a:lt2>
        <a:accent1>
          <a:srgbClr val="AAA578"/>
        </a:accent1>
        <a:accent2>
          <a:srgbClr val="A2A4AC"/>
        </a:accent2>
        <a:accent3>
          <a:srgbClr val="EAE9DD"/>
        </a:accent3>
        <a:accent4>
          <a:srgbClr val="000000"/>
        </a:accent4>
        <a:accent5>
          <a:srgbClr val="D1CFBE"/>
        </a:accent5>
        <a:accent6>
          <a:srgbClr val="91939A"/>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
        <a:dk1>
          <a:srgbClr val="000000"/>
        </a:dk1>
        <a:lt1>
          <a:srgbClr val="DCE8F4"/>
        </a:lt1>
        <a:dk2>
          <a:srgbClr val="7B9CB5"/>
        </a:dk2>
        <a:lt2>
          <a:srgbClr val="969696"/>
        </a:lt2>
        <a:accent1>
          <a:srgbClr val="FFFFFF"/>
        </a:accent1>
        <a:accent2>
          <a:srgbClr val="00BAB6"/>
        </a:accent2>
        <a:accent3>
          <a:srgbClr val="EAF1F8"/>
        </a:accent3>
        <a:accent4>
          <a:srgbClr val="000000"/>
        </a:accent4>
        <a:accent5>
          <a:srgbClr val="FFFFFF"/>
        </a:accent5>
        <a:accent6>
          <a:srgbClr val="00A6A3"/>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0</TotalTime>
  <Words>6529</Words>
  <Application>WPS 演示</Application>
  <PresentationFormat>在屏幕上显示</PresentationFormat>
  <Paragraphs>665</Paragraphs>
  <Slides>39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Tahoma</vt:lpstr>
      <vt:lpstr>隶书</vt:lpstr>
      <vt:lpstr>微软雅黑</vt:lpstr>
      <vt:lpstr>Times New Roman</vt:lpstr>
      <vt:lpstr>仿宋_GB2312</vt:lpstr>
      <vt:lpstr>仿宋</vt:lpstr>
      <vt:lpstr>Arial Unicode MS</vt:lpstr>
      <vt:lpstr>Calibri</vt:lpstr>
      <vt:lpstr>楷体</vt:lpstr>
      <vt:lpstr>汉仪旗黑-85S</vt:lpstr>
      <vt:lpstr>黑体</vt:lpstr>
      <vt:lpstr>Textured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芳向电脑工作室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氧化铝厂生产培训教材 </dc:title>
  <dc:creator>张芳向 Netboy</dc:creator>
  <cp:lastModifiedBy>little fairy</cp:lastModifiedBy>
  <cp:revision>136</cp:revision>
  <dcterms:created xsi:type="dcterms:W3CDTF">2005-01-07T01:46:39Z</dcterms:created>
  <dcterms:modified xsi:type="dcterms:W3CDTF">2024-01-10T06:19:50Z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5238E51570174AD1872EB00275280199_13</vt:lpwstr>
  </property>
  <property fmtid="{D5CDD505-2E9C-101B-9397-08002B2CF9AE}" pid="3" name="KSOProductBuildVer">
    <vt:lpwstr>2052-12.1.0.16120</vt:lpwstr>
  </property>
</Properties>
</file>