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22"/>
  </p:notesMasterIdLst>
  <p:sldIdLst>
    <p:sldId id="533" r:id="rId4"/>
    <p:sldId id="534" r:id="rId5"/>
    <p:sldId id="517" r:id="rId6"/>
    <p:sldId id="518" r:id="rId7"/>
    <p:sldId id="505" r:id="rId8"/>
    <p:sldId id="506" r:id="rId9"/>
    <p:sldId id="508" r:id="rId10"/>
    <p:sldId id="507" r:id="rId11"/>
    <p:sldId id="509" r:id="rId12"/>
    <p:sldId id="510" r:id="rId13"/>
    <p:sldId id="511" r:id="rId14"/>
    <p:sldId id="512" r:id="rId15"/>
    <p:sldId id="513" r:id="rId16"/>
    <p:sldId id="515" r:id="rId17"/>
    <p:sldId id="516" r:id="rId18"/>
    <p:sldId id="520" r:id="rId19"/>
    <p:sldId id="519" r:id="rId20"/>
    <p:sldId id="535" r:id="rId21"/>
  </p:sldIdLst>
  <p:sldSz cx="12192000" cy="6858000"/>
  <p:notesSz cx="6858000" cy="9144000"/>
  <p:custDataLst>
    <p:tags r:id="rId27"/>
  </p:custDataLst>
  <p:defaultTextStyle>
    <a:defPPr>
      <a:defRPr lang="zh-CN"/>
    </a:defPPr>
    <a:lvl1pPr marL="0" lvl="0" indent="0" algn="l" defTabSz="914400" rtl="0" eaLnBrk="0" fontAlgn="base" latinLnBrk="0" hangingPunct="0">
      <a:lnSpc>
        <a:spcPct val="90000"/>
      </a:lnSpc>
      <a:spcBef>
        <a:spcPct val="20000"/>
      </a:spcBef>
      <a:spcAft>
        <a:spcPct val="0"/>
      </a:spcAft>
      <a:buNone/>
      <a:defRPr sz="2000" b="0" i="0" u="none" kern="1200" baseline="0">
        <a:solidFill>
          <a:srgbClr val="0065A6"/>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90000"/>
      </a:lnSpc>
      <a:spcBef>
        <a:spcPct val="20000"/>
      </a:spcBef>
      <a:spcAft>
        <a:spcPct val="0"/>
      </a:spcAft>
      <a:buNone/>
      <a:defRPr sz="2000" b="0" i="0" u="none" kern="1200" baseline="0">
        <a:solidFill>
          <a:srgbClr val="0065A6"/>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90000"/>
      </a:lnSpc>
      <a:spcBef>
        <a:spcPct val="20000"/>
      </a:spcBef>
      <a:spcAft>
        <a:spcPct val="0"/>
      </a:spcAft>
      <a:buNone/>
      <a:defRPr sz="2000" b="0" i="0" u="none" kern="1200" baseline="0">
        <a:solidFill>
          <a:srgbClr val="0065A6"/>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90000"/>
      </a:lnSpc>
      <a:spcBef>
        <a:spcPct val="20000"/>
      </a:spcBef>
      <a:spcAft>
        <a:spcPct val="0"/>
      </a:spcAft>
      <a:buNone/>
      <a:defRPr sz="2000" b="0" i="0" u="none" kern="1200" baseline="0">
        <a:solidFill>
          <a:srgbClr val="0065A6"/>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90000"/>
      </a:lnSpc>
      <a:spcBef>
        <a:spcPct val="20000"/>
      </a:spcBef>
      <a:spcAft>
        <a:spcPct val="0"/>
      </a:spcAft>
      <a:buNone/>
      <a:defRPr sz="2000" b="0" i="0" u="none" kern="1200" baseline="0">
        <a:solidFill>
          <a:srgbClr val="0065A6"/>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90000"/>
      </a:lnSpc>
      <a:spcBef>
        <a:spcPct val="20000"/>
      </a:spcBef>
      <a:spcAft>
        <a:spcPct val="0"/>
      </a:spcAft>
      <a:buNone/>
      <a:defRPr sz="2000" b="0" i="0" u="none" kern="1200" baseline="0">
        <a:solidFill>
          <a:srgbClr val="0065A6"/>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90000"/>
      </a:lnSpc>
      <a:spcBef>
        <a:spcPct val="20000"/>
      </a:spcBef>
      <a:spcAft>
        <a:spcPct val="0"/>
      </a:spcAft>
      <a:buNone/>
      <a:defRPr sz="2000" b="0" i="0" u="none" kern="1200" baseline="0">
        <a:solidFill>
          <a:srgbClr val="0065A6"/>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90000"/>
      </a:lnSpc>
      <a:spcBef>
        <a:spcPct val="20000"/>
      </a:spcBef>
      <a:spcAft>
        <a:spcPct val="0"/>
      </a:spcAft>
      <a:buNone/>
      <a:defRPr sz="2000" b="0" i="0" u="none" kern="1200" baseline="0">
        <a:solidFill>
          <a:srgbClr val="0065A6"/>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90000"/>
      </a:lnSpc>
      <a:spcBef>
        <a:spcPct val="20000"/>
      </a:spcBef>
      <a:spcAft>
        <a:spcPct val="0"/>
      </a:spcAft>
      <a:buNone/>
      <a:defRPr sz="2000" b="0" i="0" u="none" kern="1200" baseline="0">
        <a:solidFill>
          <a:srgbClr val="0065A6"/>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D5CC"/>
    <a:srgbClr val="00CC66"/>
    <a:srgbClr val="339933"/>
    <a:srgbClr val="339966"/>
    <a:srgbClr val="2D06D4"/>
    <a:srgbClr val="FF0000"/>
    <a:srgbClr val="99FF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7269"/>
    <p:restoredTop sz="94634"/>
  </p:normalViewPr>
  <p:slideViewPr>
    <p:cSldViewPr showGuides="1">
      <p:cViewPr>
        <p:scale>
          <a:sx n="75" d="100"/>
          <a:sy n="75" d="100"/>
        </p:scale>
        <p:origin x="-2214" y="-576"/>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gs" Target="tags/tag163.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kumimoji="0" sz="1200" b="0" smtClean="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kumimoji="0" sz="1200" b="0" smtClean="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4" name="Rectangle 4"/>
          <p:cNvSpPr>
            <a:spLocks noRo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kumimoji="0" sz="1200" b="0" smtClean="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altLang="zh-CN" sz="1200" b="0" dirty="0">
                <a:solidFill>
                  <a:schemeClr val="tx1"/>
                </a:solidFill>
                <a:latin typeface="Arial" panose="020B0604020202020204" pitchFamily="34" charset="0"/>
              </a:rPr>
            </a:fld>
            <a:endParaRPr lang="en-US" altLang="zh-CN" sz="1200" b="0" dirty="0">
              <a:solidFill>
                <a:schemeClr val="tx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image" Target="../media/image1.pn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image" Target="../media/image1.png"/><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0" name="Rectangle 8"/>
          <p:cNvSpPr>
            <a:spLocks noChangeArrowheads="1"/>
          </p:cNvSpPr>
          <p:nvPr userDrawn="1"/>
        </p:nvSpPr>
        <p:spPr bwMode="auto">
          <a:xfrm>
            <a:off x="110067" y="6553200"/>
            <a:ext cx="2540000" cy="228600"/>
          </a:xfrm>
          <a:prstGeom prst="rect">
            <a:avLst/>
          </a:prstGeom>
          <a:noFill/>
          <a:ln w="9525">
            <a:noFill/>
            <a:miter lim="800000"/>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29854DF5-C7F0-41F8-AFDB-AA19FD6BFD16}" type="datetime2">
              <a:rPr kumimoji="1" lang="zh-CN" altLang="en-US" sz="1200" b="0" i="0" u="none" strike="noStrike" kern="1200" cap="none" spc="0" normalizeH="0" baseline="0" noProof="0">
                <a:ln>
                  <a:noFill/>
                </a:ln>
                <a:solidFill>
                  <a:schemeClr val="bg1"/>
                </a:solidFill>
                <a:effectLst/>
                <a:uLnTx/>
                <a:uFillTx/>
                <a:latin typeface="Verdana" panose="020B0604030504040204" pitchFamily="34" charset="0"/>
                <a:ea typeface="宋体" panose="02010600030101010101" pitchFamily="2" charset="-122"/>
                <a:cs typeface="+mn-cs"/>
              </a:rPr>
            </a:fld>
            <a:endParaRPr kumimoji="1" lang="en-US" altLang="zh-CN" sz="1200" b="0" i="0" u="none" strike="noStrike" kern="1200" cap="none" spc="0" normalizeH="0" baseline="0" noProof="0">
              <a:ln>
                <a:noFill/>
              </a:ln>
              <a:solidFill>
                <a:schemeClr val="bg1"/>
              </a:solidFill>
              <a:effectLst/>
              <a:uLnTx/>
              <a:uFillTx/>
              <a:latin typeface="Verdana" panose="020B0604030504040204" pitchFamily="34" charset="0"/>
              <a:ea typeface="宋体" panose="02010600030101010101" pitchFamily="2" charset="-122"/>
              <a:cs typeface="+mn-cs"/>
            </a:endParaRPr>
          </a:p>
        </p:txBody>
      </p:sp>
      <p:sp>
        <p:nvSpPr>
          <p:cNvPr id="11" name="Rectangle 11"/>
          <p:cNvSpPr>
            <a:spLocks noChangeArrowheads="1"/>
          </p:cNvSpPr>
          <p:nvPr userDrawn="1"/>
        </p:nvSpPr>
        <p:spPr bwMode="auto">
          <a:xfrm>
            <a:off x="4548717" y="6543675"/>
            <a:ext cx="1712383" cy="304800"/>
          </a:xfrm>
          <a:prstGeom prst="rect">
            <a:avLst/>
          </a:prstGeom>
          <a:noFill/>
          <a:ln w="9525">
            <a:noFill/>
            <a:miter lim="800000"/>
          </a:ln>
        </p:spPr>
        <p:txBody>
          <a:bodyPr/>
          <a:p>
            <a:pPr lvl="0" algn="r">
              <a:lnSpc>
                <a:spcPct val="100000"/>
              </a:lnSpc>
              <a:spcBef>
                <a:spcPct val="50000"/>
              </a:spcBef>
            </a:pPr>
            <a:r>
              <a:rPr lang="zh-CN" altLang="en-US" sz="1200" b="0" dirty="0">
                <a:solidFill>
                  <a:schemeClr val="bg1"/>
                </a:solidFill>
                <a:latin typeface="新宋体" panose="02010609030101010101" pitchFamily="49" charset="-122"/>
                <a:ea typeface="新宋体" panose="02010609030101010101" pitchFamily="49" charset="-122"/>
              </a:rPr>
              <a:t>第</a:t>
            </a:r>
            <a:fld id="{9A0DB2DC-4C9A-4742-B13C-FB6460FD3503}" type="slidenum">
              <a:rPr lang="zh-CN" altLang="en-US" sz="1200" b="0" dirty="0">
                <a:solidFill>
                  <a:schemeClr val="bg1"/>
                </a:solidFill>
                <a:latin typeface="新宋体" panose="02010609030101010101" pitchFamily="49" charset="-122"/>
                <a:ea typeface="新宋体" panose="02010609030101010101" pitchFamily="49" charset="-122"/>
              </a:rPr>
            </a:fld>
            <a:r>
              <a:rPr lang="zh-CN" altLang="en-US" sz="1200" b="0" dirty="0">
                <a:solidFill>
                  <a:schemeClr val="bg1"/>
                </a:solidFill>
                <a:latin typeface="新宋体" panose="02010609030101010101" pitchFamily="49" charset="-122"/>
                <a:ea typeface="新宋体" panose="02010609030101010101" pitchFamily="49" charset="-122"/>
              </a:rPr>
              <a:t>页</a:t>
            </a:r>
            <a:endParaRPr lang="zh-CN" altLang="en-US" sz="1200" b="0" dirty="0">
              <a:solidFill>
                <a:schemeClr val="bg1"/>
              </a:solidFill>
              <a:latin typeface="新宋体" panose="02010609030101010101" pitchFamily="49" charset="-122"/>
              <a:ea typeface="新宋体" panose="02010609030101010101" pitchFamily="49" charset="-122"/>
            </a:endParaRPr>
          </a:p>
        </p:txBody>
      </p:sp>
      <p:sp>
        <p:nvSpPr>
          <p:cNvPr id="12" name="Text Box 57"/>
          <p:cNvSpPr txBox="1">
            <a:spLocks noChangeArrowheads="1"/>
          </p:cNvSpPr>
          <p:nvPr userDrawn="1"/>
        </p:nvSpPr>
        <p:spPr bwMode="auto">
          <a:xfrm>
            <a:off x="7641167" y="6559550"/>
            <a:ext cx="4502150" cy="275590"/>
          </a:xfrm>
          <a:prstGeom prst="rect">
            <a:avLst/>
          </a:prstGeom>
          <a:noFill/>
          <a:ln w="9525">
            <a:noFill/>
            <a:miter lim="800000"/>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聚焦战略执行     谋划竞争策略    推进产业协同</a:t>
            </a:r>
            <a:endParaRPr kumimoji="0" lang="zh-CN" altLang="en-US"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5123" name="Rectangle 3"/>
          <p:cNvSpPr>
            <a:spLocks noGrp="1" noChangeArrowheads="1"/>
          </p:cNvSpPr>
          <p:nvPr>
            <p:ph type="ctrTitle"/>
          </p:nvPr>
        </p:nvSpPr>
        <p:spPr>
          <a:xfrm>
            <a:off x="2015067" y="2012950"/>
            <a:ext cx="9649884" cy="552450"/>
          </a:xfrm>
        </p:spPr>
        <p:txBody>
          <a:bodyPr/>
          <a:lstStyle>
            <a:lvl1pPr>
              <a:defRPr sz="4000">
                <a:solidFill>
                  <a:srgbClr val="0065A6"/>
                </a:solidFill>
              </a:defRPr>
            </a:lvl1pPr>
          </a:lstStyle>
          <a:p>
            <a:r>
              <a:rPr lang="zh-CN" altLang="en-US"/>
              <a:t>单击此处编辑母版标题样式</a:t>
            </a:r>
            <a:endParaRPr lang="zh-CN" altLang="en-US"/>
          </a:p>
        </p:txBody>
      </p:sp>
      <p:sp>
        <p:nvSpPr>
          <p:cNvPr id="5124" name="Rectangle 4"/>
          <p:cNvSpPr>
            <a:spLocks noGrp="1" noChangeArrowheads="1"/>
          </p:cNvSpPr>
          <p:nvPr>
            <p:ph type="subTitle" idx="1"/>
          </p:nvPr>
        </p:nvSpPr>
        <p:spPr>
          <a:xfrm>
            <a:off x="2063751" y="2852738"/>
            <a:ext cx="5664200" cy="334962"/>
          </a:xfrm>
        </p:spPr>
        <p:txBody>
          <a:bodyPr/>
          <a:lstStyle>
            <a:lvl1pPr>
              <a:defRPr sz="2000">
                <a:ea typeface="黑体" panose="02010609060101010101" pitchFamily="49" charset="-122"/>
              </a:defRPr>
            </a:lvl1pPr>
          </a:lstStyle>
          <a:p>
            <a:r>
              <a:rPr lang="zh-CN" altLang="en-US"/>
              <a:t>单击此处编辑母版副标题样式</a:t>
            </a:r>
            <a:endParaRPr lang="zh-CN" altLang="en-US"/>
          </a:p>
        </p:txBody>
      </p:sp>
      <p:sp>
        <p:nvSpPr>
          <p:cNvPr id="108" name="Rectangle 5"/>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lgn="l">
              <a:defRPr kumimoji="0" sz="1400" b="0" smtClean="0">
                <a:solidFill>
                  <a:schemeClr val="tx1"/>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9" name="Rectangle 6"/>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lgn="ctr">
              <a:defRPr sz="1400" smtClean="0">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110" name="Rectangle 7"/>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p>
            <a:pPr algn="r" eaLnBrk="1" hangingPunct="1"/>
            <a:fld id="{9A0DB2DC-4C9A-4742-B13C-FB6460FD3503}" type="slidenum">
              <a:rPr lang="en-US" altLang="zh-CN" sz="1400">
                <a:solidFill>
                  <a:schemeClr val="tx1"/>
                </a:solidFill>
                <a:latin typeface="Arial" panose="020B0604020202020204" pitchFamily="34" charset="0"/>
              </a:rPr>
            </a:fld>
            <a:endParaRPr lang="en-US" altLang="zh-CN" sz="1400">
              <a:solidFill>
                <a:schemeClr val="tx1"/>
              </a:solidFill>
              <a:latin typeface="Arial" panose="020B0604020202020204" pitchFamily="34" charset="0"/>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lnSpc>
                <a:spcPct val="100000"/>
              </a:lnSpc>
              <a:spcBef>
                <a:spcPct val="0"/>
              </a:spcBef>
            </a:pPr>
            <a:fld id="{9A0DB2DC-4C9A-4742-B13C-FB6460FD3503}" type="slidenum">
              <a:rPr lang="en-US" altLang="zh-CN"/>
            </a:fld>
            <a:endParaRPr lang="en-US" altLang="zh-CN">
              <a:latin typeface="Times New Roman" panose="02020603050405020304" pitchFamily="18" charset="0"/>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黑体" panose="02010609060101010101" pitchFamily="49"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317" y="349250"/>
            <a:ext cx="2645833" cy="57467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97467" y="349250"/>
            <a:ext cx="7740651" cy="57467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lnSpc>
                <a:spcPct val="100000"/>
              </a:lnSpc>
              <a:spcBef>
                <a:spcPct val="0"/>
              </a:spcBef>
            </a:pPr>
            <a:fld id="{9A0DB2DC-4C9A-4742-B13C-FB6460FD3503}" type="slidenum">
              <a:rPr lang="en-US" altLang="zh-CN"/>
            </a:fld>
            <a:endParaRPr lang="en-US" altLang="zh-CN">
              <a:latin typeface="Times New Roman" panose="02020603050405020304" pitchFamily="18" charset="0"/>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黑体" panose="02010609060101010101" pitchFamily="49"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97467" y="349250"/>
            <a:ext cx="10583333" cy="6318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2284" y="1412875"/>
            <a:ext cx="10574867" cy="46831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0" cap="none" spc="0" normalizeH="0" baseline="0" noProof="0" smtClean="0">
              <a:ln>
                <a:noFill/>
              </a:ln>
              <a:solidFill>
                <a:srgbClr val="0065A6"/>
              </a:solidFill>
              <a:effectLst/>
              <a:uLnTx/>
              <a:uFillTx/>
              <a:latin typeface="+mn-lt"/>
              <a:ea typeface="+mn-ea"/>
              <a:cs typeface="+mn-cs"/>
            </a:endParaRPr>
          </a:p>
        </p:txBody>
      </p:sp>
      <p:sp>
        <p:nvSpPr>
          <p:cNvPr id="4" name="灯片编号占位符 3"/>
          <p:cNvSpPr>
            <a:spLocks noGrp="1"/>
          </p:cNvSpPr>
          <p:nvPr>
            <p:ph type="sldNum" sz="quarter" idx="10"/>
          </p:nvPr>
        </p:nvSpPr>
        <p:spPr/>
        <p:txBody>
          <a:bodyPr/>
          <a:p>
            <a:pPr lvl="0" eaLnBrk="1" hangingPunct="1">
              <a:lnSpc>
                <a:spcPct val="100000"/>
              </a:lnSpc>
              <a:spcBef>
                <a:spcPct val="0"/>
              </a:spcBef>
            </a:pPr>
            <a:fld id="{9A0DB2DC-4C9A-4742-B13C-FB6460FD3503}" type="slidenum">
              <a:rPr lang="en-US" altLang="zh-CN"/>
            </a:fld>
            <a:endParaRPr lang="en-US" altLang="zh-CN">
              <a:latin typeface="Times New Roman" panose="02020603050405020304" pitchFamily="18" charset="0"/>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黑体" panose="02010609060101010101" pitchFamily="49"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lnSpc>
                <a:spcPct val="100000"/>
              </a:lnSpc>
              <a:spcBef>
                <a:spcPct val="0"/>
              </a:spcBef>
            </a:pPr>
            <a:fld id="{9A0DB2DC-4C9A-4742-B13C-FB6460FD3503}" type="slidenum">
              <a:rPr lang="en-US" altLang="zh-CN"/>
            </a:fld>
            <a:endParaRPr lang="en-US" altLang="zh-CN">
              <a:latin typeface="Times New Roman" panose="02020603050405020304" pitchFamily="18" charset="0"/>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黑体" panose="02010609060101010101" pitchFamily="49"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灯片编号占位符 3"/>
          <p:cNvSpPr>
            <a:spLocks noGrp="1"/>
          </p:cNvSpPr>
          <p:nvPr>
            <p:ph type="sldNum" sz="quarter" idx="10"/>
          </p:nvPr>
        </p:nvSpPr>
        <p:spPr/>
        <p:txBody>
          <a:bodyPr/>
          <a:p>
            <a:pPr lvl="0" eaLnBrk="1" hangingPunct="1">
              <a:lnSpc>
                <a:spcPct val="100000"/>
              </a:lnSpc>
              <a:spcBef>
                <a:spcPct val="0"/>
              </a:spcBef>
            </a:pPr>
            <a:fld id="{9A0DB2DC-4C9A-4742-B13C-FB6460FD3503}" type="slidenum">
              <a:rPr lang="en-US" altLang="zh-CN"/>
            </a:fld>
            <a:endParaRPr lang="en-US" altLang="zh-CN">
              <a:latin typeface="Times New Roman" panose="02020603050405020304" pitchFamily="18" charset="0"/>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黑体" panose="02010609060101010101" pitchFamily="49"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2284" y="1412875"/>
            <a:ext cx="5185833"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301317" y="1412875"/>
            <a:ext cx="5185833"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p>
            <a:pPr lvl="0" eaLnBrk="1" hangingPunct="1">
              <a:lnSpc>
                <a:spcPct val="100000"/>
              </a:lnSpc>
              <a:spcBef>
                <a:spcPct val="0"/>
              </a:spcBef>
            </a:pPr>
            <a:fld id="{9A0DB2DC-4C9A-4742-B13C-FB6460FD3503}" type="slidenum">
              <a:rPr lang="en-US" altLang="zh-CN"/>
            </a:fld>
            <a:endParaRPr lang="en-US" altLang="zh-CN">
              <a:latin typeface="Times New Roman" panose="02020603050405020304" pitchFamily="18" charset="0"/>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黑体" panose="02010609060101010101" pitchFamily="49"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p>
            <a:pPr lvl="0" eaLnBrk="1" hangingPunct="1">
              <a:lnSpc>
                <a:spcPct val="100000"/>
              </a:lnSpc>
              <a:spcBef>
                <a:spcPct val="0"/>
              </a:spcBef>
            </a:pPr>
            <a:fld id="{9A0DB2DC-4C9A-4742-B13C-FB6460FD3503}" type="slidenum">
              <a:rPr lang="en-US" altLang="zh-CN"/>
            </a:fld>
            <a:endParaRPr lang="en-US" altLang="zh-CN">
              <a:latin typeface="Times New Roman" panose="02020603050405020304" pitchFamily="18" charset="0"/>
            </a:endParaRPr>
          </a:p>
        </p:txBody>
      </p:sp>
      <p:sp>
        <p:nvSpPr>
          <p:cNvPr id="8" name="页脚占位符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黑体" panose="02010609060101010101" pitchFamily="49"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pPr lvl="0" eaLnBrk="1" hangingPunct="1">
              <a:lnSpc>
                <a:spcPct val="100000"/>
              </a:lnSpc>
              <a:spcBef>
                <a:spcPct val="0"/>
              </a:spcBef>
            </a:pPr>
            <a:fld id="{9A0DB2DC-4C9A-4742-B13C-FB6460FD3503}" type="slidenum">
              <a:rPr lang="en-US" altLang="zh-CN"/>
            </a:fld>
            <a:endParaRPr lang="en-US" altLang="zh-CN">
              <a:latin typeface="Times New Roman" panose="02020603050405020304" pitchFamily="18" charset="0"/>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黑体" panose="02010609060101010101" pitchFamily="49"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hangingPunct="1">
              <a:lnSpc>
                <a:spcPct val="100000"/>
              </a:lnSpc>
              <a:spcBef>
                <a:spcPct val="0"/>
              </a:spcBef>
            </a:pPr>
            <a:fld id="{9A0DB2DC-4C9A-4742-B13C-FB6460FD3503}" type="slidenum">
              <a:rPr lang="en-US" altLang="zh-CN"/>
            </a:fld>
            <a:endParaRPr lang="en-US" altLang="zh-CN">
              <a:latin typeface="Times New Roman" panose="02020603050405020304" pitchFamily="18" charset="0"/>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黑体" panose="02010609060101010101" pitchFamily="49"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lnSpc>
                <a:spcPct val="100000"/>
              </a:lnSpc>
              <a:spcBef>
                <a:spcPct val="0"/>
              </a:spcBef>
            </a:pPr>
            <a:fld id="{9A0DB2DC-4C9A-4742-B13C-FB6460FD3503}" type="slidenum">
              <a:rPr lang="en-US" altLang="zh-CN"/>
            </a:fld>
            <a:endParaRPr lang="en-US" altLang="zh-CN">
              <a:latin typeface="Times New Roman" panose="02020603050405020304" pitchFamily="18" charset="0"/>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黑体" panose="02010609060101010101" pitchFamily="49"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rgbClr val="0065A6"/>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lnSpc>
                <a:spcPct val="100000"/>
              </a:lnSpc>
              <a:spcBef>
                <a:spcPct val="0"/>
              </a:spcBef>
            </a:pPr>
            <a:fld id="{9A0DB2DC-4C9A-4742-B13C-FB6460FD3503}" type="slidenum">
              <a:rPr lang="en-US" altLang="zh-CN"/>
            </a:fld>
            <a:endParaRPr lang="en-US" altLang="zh-CN">
              <a:latin typeface="Times New Roman" panose="02020603050405020304" pitchFamily="18" charset="0"/>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黑体" panose="02010609060101010101" pitchFamily="49"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2.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14.xml"/><Relationship Id="rId19" Type="http://schemas.openxmlformats.org/officeDocument/2006/relationships/image" Target="../media/image3.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Rectangle 2"/>
          <p:cNvSpPr>
            <a:spLocks noGrp="1" noChangeArrowheads="1"/>
          </p:cNvSpPr>
          <p:nvPr>
            <p:ph type="sldNum" sz="quarter" idx="4"/>
          </p:nvPr>
        </p:nvSpPr>
        <p:spPr bwMode="auto">
          <a:xfrm>
            <a:off x="8534400" y="6248400"/>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a:latin typeface="Arial" panose="020B0604020202020204" pitchFamily="34" charset="0"/>
              </a:defRPr>
            </a:lvl1pPr>
          </a:lstStyle>
          <a:p>
            <a:pPr lvl="0" eaLnBrk="1" hangingPunct="1">
              <a:lnSpc>
                <a:spcPct val="100000"/>
              </a:lnSpc>
              <a:spcBef>
                <a:spcPct val="0"/>
              </a:spcBef>
            </a:pPr>
            <a:fld id="{9A0DB2DC-4C9A-4742-B13C-FB6460FD3503}" type="slidenum">
              <a:rPr lang="en-US" altLang="zh-CN"/>
            </a:fld>
            <a:endParaRPr lang="en-US" altLang="zh-CN">
              <a:latin typeface="Times New Roman" panose="02020603050405020304" pitchFamily="18" charset="0"/>
            </a:endParaRPr>
          </a:p>
        </p:txBody>
      </p:sp>
      <p:sp>
        <p:nvSpPr>
          <p:cNvPr id="5123" name="Rectangle 5"/>
          <p:cNvSpPr>
            <a:spLocks noGrp="1"/>
          </p:cNvSpPr>
          <p:nvPr>
            <p:ph type="body" idx="1"/>
          </p:nvPr>
        </p:nvSpPr>
        <p:spPr>
          <a:xfrm>
            <a:off x="912284" y="1412875"/>
            <a:ext cx="10574867" cy="46831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3" name="Rectangle 7"/>
          <p:cNvSpPr>
            <a:spLocks noGrp="1" noChangeArrowheads="1"/>
          </p:cNvSpPr>
          <p:nvPr>
            <p:ph type="ftr" sz="quarter" idx="3"/>
          </p:nvPr>
        </p:nvSpPr>
        <p:spPr bwMode="auto">
          <a:xfrm>
            <a:off x="8940800" y="6324600"/>
            <a:ext cx="1930400" cy="228600"/>
          </a:xfrm>
          <a:prstGeom prst="rect">
            <a:avLst/>
          </a:prstGeom>
          <a:noFill/>
          <a:ln w="9525">
            <a:noFill/>
            <a:miter lim="800000"/>
          </a:ln>
          <a:effectLst/>
        </p:spPr>
        <p:txBody>
          <a:bodyPr vert="horz" wrap="square" lIns="91440" tIns="45720" rIns="91440" bIns="45720" numCol="1" anchor="t" anchorCtr="0" compatLnSpc="1"/>
          <a:lstStyle>
            <a:lvl1pPr algn="l">
              <a:defRPr kumimoji="0" sz="1000" b="0" smtClean="0">
                <a:solidFill>
                  <a:schemeClr val="tx1"/>
                </a:solidFill>
                <a:latin typeface="+mn-lt"/>
                <a:ea typeface="黑体" panose="02010609060101010101" pitchFamily="49"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mn-lt"/>
              <a:ea typeface="黑体" panose="02010609060101010101" pitchFamily="49" charset="-122"/>
              <a:cs typeface="+mn-cs"/>
            </a:endParaRPr>
          </a:p>
        </p:txBody>
      </p:sp>
      <p:sp>
        <p:nvSpPr>
          <p:cNvPr id="4104" name="Rectangle 8"/>
          <p:cNvSpPr>
            <a:spLocks noChangeArrowheads="1"/>
          </p:cNvSpPr>
          <p:nvPr userDrawn="1"/>
        </p:nvSpPr>
        <p:spPr bwMode="auto">
          <a:xfrm>
            <a:off x="11480800" y="1905000"/>
            <a:ext cx="711200" cy="685800"/>
          </a:xfrm>
          <a:prstGeom prst="rect">
            <a:avLst/>
          </a:prstGeom>
          <a:no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sp>
        <p:nvSpPr>
          <p:cNvPr id="5131" name="Line 11"/>
          <p:cNvSpPr>
            <a:spLocks noChangeShapeType="1"/>
          </p:cNvSpPr>
          <p:nvPr userDrawn="1"/>
        </p:nvSpPr>
        <p:spPr bwMode="auto">
          <a:xfrm flipV="1">
            <a:off x="1102783" y="908050"/>
            <a:ext cx="10081683" cy="0"/>
          </a:xfrm>
          <a:prstGeom prst="line">
            <a:avLst/>
          </a:prstGeom>
          <a:noFill/>
          <a:ln w="76200" cmpd="tri">
            <a:solidFill>
              <a:srgbClr val="B30D35"/>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smtClean="0">
              <a:ln>
                <a:noFill/>
              </a:ln>
              <a:solidFill>
                <a:schemeClr val="tx2"/>
              </a:solidFill>
              <a:effectLst/>
              <a:uLnTx/>
              <a:uFillTx/>
              <a:latin typeface="Times New Roman" panose="02020603050405020304" pitchFamily="18" charset="0"/>
              <a:ea typeface="宋体" panose="02010600030101010101" pitchFamily="2" charset="-122"/>
              <a:cs typeface="+mn-cs"/>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800">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800">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800">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800">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800">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800">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8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2400">
          <a:solidFill>
            <a:srgbClr val="0065A6"/>
          </a:solidFill>
          <a:latin typeface="+mn-lt"/>
          <a:ea typeface="+mn-ea"/>
          <a:cs typeface="+mn-cs"/>
        </a:defRPr>
      </a:lvl1pPr>
      <a:lvl2pPr marL="828675" indent="-285750" algn="l" rtl="0" eaLnBrk="0" fontAlgn="base" hangingPunct="0">
        <a:spcBef>
          <a:spcPct val="20000"/>
        </a:spcBef>
        <a:spcAft>
          <a:spcPct val="0"/>
        </a:spcAft>
        <a:buChar char="–"/>
        <a:defRPr sz="2000">
          <a:solidFill>
            <a:srgbClr val="0065A6"/>
          </a:solidFill>
          <a:latin typeface="+mn-lt"/>
          <a:ea typeface="+mn-ea"/>
        </a:defRPr>
      </a:lvl2pPr>
      <a:lvl3pPr marL="1236980" indent="-228600" algn="l" rtl="0" eaLnBrk="0" fontAlgn="base" hangingPunct="0">
        <a:spcBef>
          <a:spcPct val="20000"/>
        </a:spcBef>
        <a:spcAft>
          <a:spcPct val="0"/>
        </a:spcAft>
        <a:buChar char="•"/>
        <a:defRPr sz="2400">
          <a:solidFill>
            <a:srgbClr val="0065A6"/>
          </a:solidFill>
          <a:latin typeface="+mn-lt"/>
          <a:ea typeface="+mn-ea"/>
        </a:defRPr>
      </a:lvl3pPr>
      <a:lvl4pPr marL="1644650" indent="-228600" algn="l" rtl="0" eaLnBrk="0" fontAlgn="base" hangingPunct="0">
        <a:spcBef>
          <a:spcPct val="20000"/>
        </a:spcBef>
        <a:spcAft>
          <a:spcPct val="0"/>
        </a:spcAft>
        <a:buChar char="–"/>
        <a:defRPr sz="1600">
          <a:solidFill>
            <a:srgbClr val="0065A6"/>
          </a:solidFill>
          <a:latin typeface="+mn-lt"/>
          <a:ea typeface="+mn-ea"/>
        </a:defRPr>
      </a:lvl4pPr>
      <a:lvl5pPr marL="2057400" indent="-228600" algn="l" rtl="0" eaLnBrk="0" fontAlgn="base" hangingPunct="0">
        <a:spcBef>
          <a:spcPct val="20000"/>
        </a:spcBef>
        <a:spcAft>
          <a:spcPct val="0"/>
        </a:spcAft>
        <a:buChar char="»"/>
        <a:defRPr sz="1400">
          <a:solidFill>
            <a:srgbClr val="0065A6"/>
          </a:solidFill>
          <a:latin typeface="+mn-lt"/>
          <a:ea typeface="+mn-ea"/>
        </a:defRPr>
      </a:lvl5pPr>
      <a:lvl6pPr marL="2514600" indent="-228600" algn="l" rtl="0" fontAlgn="base">
        <a:spcBef>
          <a:spcPct val="20000"/>
        </a:spcBef>
        <a:spcAft>
          <a:spcPct val="0"/>
        </a:spcAft>
        <a:buChar char="»"/>
        <a:defRPr sz="1400">
          <a:solidFill>
            <a:srgbClr val="0065A6"/>
          </a:solidFill>
          <a:latin typeface="+mn-lt"/>
          <a:ea typeface="+mn-ea"/>
        </a:defRPr>
      </a:lvl6pPr>
      <a:lvl7pPr marL="2971800" indent="-228600" algn="l" rtl="0" fontAlgn="base">
        <a:spcBef>
          <a:spcPct val="20000"/>
        </a:spcBef>
        <a:spcAft>
          <a:spcPct val="0"/>
        </a:spcAft>
        <a:buChar char="»"/>
        <a:defRPr sz="1400">
          <a:solidFill>
            <a:srgbClr val="0065A6"/>
          </a:solidFill>
          <a:latin typeface="+mn-lt"/>
          <a:ea typeface="+mn-ea"/>
        </a:defRPr>
      </a:lvl7pPr>
      <a:lvl8pPr marL="3429000" indent="-228600" algn="l" rtl="0" fontAlgn="base">
        <a:spcBef>
          <a:spcPct val="20000"/>
        </a:spcBef>
        <a:spcAft>
          <a:spcPct val="0"/>
        </a:spcAft>
        <a:buChar char="»"/>
        <a:defRPr sz="1400">
          <a:solidFill>
            <a:srgbClr val="0065A6"/>
          </a:solidFill>
          <a:latin typeface="+mn-lt"/>
          <a:ea typeface="+mn-ea"/>
        </a:defRPr>
      </a:lvl8pPr>
      <a:lvl9pPr marL="3886200" indent="-228600" algn="l" rtl="0" fontAlgn="base">
        <a:spcBef>
          <a:spcPct val="20000"/>
        </a:spcBef>
        <a:spcAft>
          <a:spcPct val="0"/>
        </a:spcAft>
        <a:buChar char="»"/>
        <a:defRPr sz="1400">
          <a:solidFill>
            <a:srgbClr val="0065A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image" Target="../media/image1.png"/><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1" Type="http://schemas.openxmlformats.org/officeDocument/2006/relationships/slideLayout" Target="../slideLayouts/slideLayout13.xml"/><Relationship Id="rId10" Type="http://schemas.openxmlformats.org/officeDocument/2006/relationships/tags" Target="../tags/tag154.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hyperlink" Target="http://www.bofety.com/" TargetMode="External"/><Relationship Id="rId7" Type="http://schemas.openxmlformats.org/officeDocument/2006/relationships/tags" Target="../tags/tag161.xml"/><Relationship Id="rId6" Type="http://schemas.openxmlformats.org/officeDocument/2006/relationships/image" Target="../media/image13.jpeg"/><Relationship Id="rId5" Type="http://schemas.openxmlformats.org/officeDocument/2006/relationships/tags" Target="../tags/tag160.xml"/><Relationship Id="rId4" Type="http://schemas.openxmlformats.org/officeDocument/2006/relationships/image" Target="../media/image12.jpeg"/><Relationship Id="rId3" Type="http://schemas.openxmlformats.org/officeDocument/2006/relationships/tags" Target="../tags/tag159.xml"/><Relationship Id="rId2" Type="http://schemas.openxmlformats.org/officeDocument/2006/relationships/tags" Target="../tags/tag158.xml"/><Relationship Id="rId10" Type="http://schemas.openxmlformats.org/officeDocument/2006/relationships/slideLayout" Target="../slideLayouts/slideLayout23.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57.xml"/><Relationship Id="rId5" Type="http://schemas.openxmlformats.org/officeDocument/2006/relationships/image" Target="../media/image1.png"/><Relationship Id="rId4" Type="http://schemas.openxmlformats.org/officeDocument/2006/relationships/tags" Target="../tags/tag156.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2800" dirty="0">
                <a:solidFill>
                  <a:srgbClr val="002060"/>
                </a:solidFill>
                <a:latin typeface="黑体" panose="02010609060101010101" pitchFamily="49" charset="-122"/>
                <a:ea typeface="黑体" panose="02010609060101010101" pitchFamily="49" charset="-122"/>
                <a:cs typeface="+mn-ea"/>
                <a:sym typeface="+mn-ea"/>
              </a:rPr>
              <a:t>安装分公司项目管理培训课件</a:t>
            </a:r>
            <a:br>
              <a:rPr lang="zh-CN" altLang="en-US" sz="3200" b="1" dirty="0">
                <a:solidFill>
                  <a:srgbClr val="002060"/>
                </a:solidFill>
                <a:latin typeface="黑体" panose="02010609060101010101" pitchFamily="49" charset="-122"/>
                <a:ea typeface="黑体" panose="02010609060101010101" pitchFamily="49" charset="-122"/>
              </a:rPr>
            </a:br>
            <a:r>
              <a:rPr lang="zh-CN" altLang="en-US" sz="6000" dirty="0">
                <a:solidFill>
                  <a:srgbClr val="002060"/>
                </a:solidFill>
                <a:latin typeface="黑体" panose="02010609060101010101" pitchFamily="49" charset="-122"/>
                <a:ea typeface="黑体" panose="02010609060101010101" pitchFamily="49" charset="-122"/>
                <a:cs typeface="+mn-ea"/>
                <a:sym typeface="+mn-ea"/>
              </a:rPr>
              <a:t>工程分包管理</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2146" name="标题 262145"/>
          <p:cNvSpPr>
            <a:spLocks noGrp="1"/>
          </p:cNvSpPr>
          <p:nvPr>
            <p:ph type="title"/>
          </p:nvPr>
        </p:nvSpPr>
        <p:spPr>
          <a:xfrm>
            <a:off x="1981200" y="274638"/>
            <a:ext cx="8229600" cy="1143000"/>
          </a:xfrm>
          <a:prstGeom prst="rect">
            <a:avLst/>
          </a:prstGeom>
          <a:noFill/>
          <a:ln>
            <a:noFill/>
          </a:ln>
        </p:spPr>
        <p:txBody>
          <a:bodyPr/>
          <a:p>
            <a:pPr algn="ctr"/>
            <a:r>
              <a:rPr lang="en-US" altLang="zh-CN" sz="3200" b="1"/>
              <a:t>2 </a:t>
            </a:r>
            <a:r>
              <a:rPr lang="zh-CN" altLang="en-US" sz="3200" b="1" dirty="0"/>
              <a:t>工程分包方式</a:t>
            </a:r>
            <a:endParaRPr lang="zh-CN" altLang="en-US" sz="3200" b="1" dirty="0"/>
          </a:p>
        </p:txBody>
      </p:sp>
      <p:sp>
        <p:nvSpPr>
          <p:cNvPr id="262147" name="文本占位符 262146"/>
          <p:cNvSpPr>
            <a:spLocks noGrp="1"/>
          </p:cNvSpPr>
          <p:nvPr>
            <p:ph type="body" idx="1"/>
          </p:nvPr>
        </p:nvSpPr>
        <p:spPr>
          <a:xfrm>
            <a:off x="2135188" y="1196975"/>
            <a:ext cx="8064500" cy="4683125"/>
          </a:xfrm>
          <a:solidFill>
            <a:schemeClr val="accent1">
              <a:alpha val="30000"/>
            </a:schemeClr>
          </a:solidFill>
          <a:ln/>
        </p:spPr>
        <p:txBody>
          <a:bodyPr/>
          <a:p>
            <a:pPr>
              <a:spcBef>
                <a:spcPct val="50000"/>
              </a:spcBef>
            </a:pPr>
            <a:r>
              <a:rPr lang="en-US" altLang="zh-CN" sz="2000" b="1">
                <a:latin typeface="宋体" panose="02010600030101010101" pitchFamily="2" charset="-122"/>
              </a:rPr>
              <a:t>2.3 </a:t>
            </a:r>
            <a:r>
              <a:rPr lang="zh-CN" altLang="en-US" sz="2000" b="1" dirty="0">
                <a:latin typeface="宋体" panose="02010600030101010101" pitchFamily="2" charset="-122"/>
              </a:rPr>
              <a:t>邀请招标</a:t>
            </a:r>
            <a:endParaRPr lang="zh-CN" altLang="en-US" sz="2000" b="1" dirty="0">
              <a:latin typeface="宋体" panose="02010600030101010101" pitchFamily="2" charset="-122"/>
            </a:endParaRPr>
          </a:p>
          <a:p>
            <a:pPr>
              <a:spcBef>
                <a:spcPct val="50000"/>
              </a:spcBef>
            </a:pPr>
            <a:r>
              <a:rPr lang="zh-CN" altLang="en-US" sz="1800" b="1" dirty="0">
                <a:latin typeface="宋体" panose="02010600030101010101" pitchFamily="2" charset="-122"/>
              </a:rPr>
              <a:t>基本程序</a:t>
            </a:r>
            <a:endParaRPr lang="zh-CN" altLang="en-US" sz="1800" b="1" dirty="0">
              <a:latin typeface="宋体" panose="02010600030101010101" pitchFamily="2" charset="-122"/>
            </a:endParaRPr>
          </a:p>
          <a:p>
            <a:pPr>
              <a:spcBef>
                <a:spcPct val="50000"/>
              </a:spcBef>
            </a:pPr>
            <a:r>
              <a:rPr lang="zh-CN" altLang="en-US" sz="1800" dirty="0">
                <a:latin typeface="仿宋" panose="02010609060101010101" pitchFamily="49" charset="-122"/>
                <a:ea typeface="仿宋" panose="02010609060101010101" pitchFamily="49" charset="-122"/>
              </a:rPr>
              <a:t>投标邀请书→资格预审→发放招标文件→投标预备会→投标→开标→评标→中标→合同谈判与签订</a:t>
            </a:r>
            <a:endParaRPr lang="zh-CN" altLang="en-US" sz="1800" dirty="0">
              <a:latin typeface="仿宋" panose="02010609060101010101" pitchFamily="49" charset="-122"/>
              <a:ea typeface="仿宋" panose="02010609060101010101" pitchFamily="49" charset="-122"/>
            </a:endParaRPr>
          </a:p>
          <a:p>
            <a:pPr>
              <a:spcBef>
                <a:spcPct val="50000"/>
              </a:spcBef>
            </a:pPr>
            <a:r>
              <a:rPr lang="zh-CN" altLang="en-US" sz="1800" b="1" dirty="0">
                <a:latin typeface="宋体" panose="02010600030101010101" pitchFamily="2" charset="-122"/>
              </a:rPr>
              <a:t>条件</a:t>
            </a:r>
            <a:endParaRPr lang="zh-CN" altLang="en-US" sz="1800" b="1" dirty="0">
              <a:latin typeface="宋体" panose="02010600030101010101" pitchFamily="2" charset="-122"/>
            </a:endParaRPr>
          </a:p>
          <a:p>
            <a:r>
              <a:rPr lang="zh-CN" altLang="en-US" sz="1800" dirty="0">
                <a:latin typeface="仿宋" panose="02010609060101010101" pitchFamily="49" charset="-122"/>
                <a:ea typeface="仿宋" panose="02010609060101010101" pitchFamily="49" charset="-122"/>
              </a:rPr>
              <a:t>（</a:t>
            </a:r>
            <a:r>
              <a:rPr lang="en-US" altLang="zh-CN" sz="180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）项目技术复杂或有特殊要求，只有少量几家潜在投标人可供选择的； </a:t>
            </a:r>
            <a:endParaRPr lang="zh-CN" altLang="en-US" sz="1800" dirty="0">
              <a:latin typeface="仿宋" panose="02010609060101010101" pitchFamily="49" charset="-122"/>
              <a:ea typeface="仿宋" panose="02010609060101010101" pitchFamily="49" charset="-122"/>
            </a:endParaRPr>
          </a:p>
          <a:p>
            <a:r>
              <a:rPr lang="zh-CN" altLang="en-US" sz="1800" dirty="0">
                <a:latin typeface="仿宋" panose="02010609060101010101" pitchFamily="49" charset="-122"/>
                <a:ea typeface="仿宋" panose="02010609060101010101" pitchFamily="49" charset="-122"/>
              </a:rPr>
              <a:t>（</a:t>
            </a:r>
            <a:r>
              <a:rPr lang="en-US" altLang="zh-CN" sz="180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）受自然地域环境限制的； </a:t>
            </a:r>
            <a:endParaRPr lang="zh-CN" altLang="en-US" sz="1800" dirty="0">
              <a:latin typeface="仿宋" panose="02010609060101010101" pitchFamily="49" charset="-122"/>
              <a:ea typeface="仿宋" panose="02010609060101010101" pitchFamily="49" charset="-122"/>
            </a:endParaRPr>
          </a:p>
          <a:p>
            <a:r>
              <a:rPr lang="zh-CN" altLang="en-US" sz="1800" dirty="0">
                <a:latin typeface="仿宋" panose="02010609060101010101" pitchFamily="49" charset="-122"/>
                <a:ea typeface="仿宋" panose="02010609060101010101" pitchFamily="49" charset="-122"/>
              </a:rPr>
              <a:t>（</a:t>
            </a:r>
            <a:r>
              <a:rPr lang="en-US" altLang="zh-CN" sz="1800">
                <a:latin typeface="仿宋" panose="02010609060101010101" pitchFamily="49" charset="-122"/>
                <a:ea typeface="仿宋" panose="02010609060101010101" pitchFamily="49" charset="-122"/>
              </a:rPr>
              <a:t>3</a:t>
            </a:r>
            <a:r>
              <a:rPr lang="zh-CN" altLang="en-US" sz="1800" dirty="0">
                <a:latin typeface="仿宋" panose="02010609060101010101" pitchFamily="49" charset="-122"/>
                <a:ea typeface="仿宋" panose="02010609060101010101" pitchFamily="49" charset="-122"/>
              </a:rPr>
              <a:t>）涉及国家安全、国家机密或者抢险救灾，宜招标但不宜公开招标的； </a:t>
            </a:r>
            <a:endParaRPr lang="zh-CN" altLang="en-US" sz="1800" dirty="0">
              <a:latin typeface="仿宋" panose="02010609060101010101" pitchFamily="49" charset="-122"/>
              <a:ea typeface="仿宋" panose="02010609060101010101" pitchFamily="49" charset="-122"/>
            </a:endParaRPr>
          </a:p>
          <a:p>
            <a:r>
              <a:rPr lang="zh-CN" altLang="en-US" sz="1800" dirty="0">
                <a:latin typeface="仿宋" panose="02010609060101010101" pitchFamily="49" charset="-122"/>
                <a:ea typeface="仿宋" panose="02010609060101010101" pitchFamily="49" charset="-122"/>
              </a:rPr>
              <a:t>（</a:t>
            </a:r>
            <a:r>
              <a:rPr lang="en-US" altLang="zh-CN" sz="1800">
                <a:latin typeface="仿宋" panose="02010609060101010101" pitchFamily="49" charset="-122"/>
                <a:ea typeface="仿宋" panose="02010609060101010101" pitchFamily="49" charset="-122"/>
              </a:rPr>
              <a:t>4</a:t>
            </a:r>
            <a:r>
              <a:rPr lang="zh-CN" altLang="en-US" sz="1800" dirty="0">
                <a:latin typeface="仿宋" panose="02010609060101010101" pitchFamily="49" charset="-122"/>
                <a:ea typeface="仿宋" panose="02010609060101010101" pitchFamily="49" charset="-122"/>
              </a:rPr>
              <a:t>）法律、法规规定不宜公开招标的。</a:t>
            </a:r>
            <a:endParaRPr lang="zh-CN" altLang="en-US" sz="1800" dirty="0">
              <a:latin typeface="仿宋" panose="02010609060101010101" pitchFamily="49" charset="-122"/>
              <a:ea typeface="仿宋" panose="02010609060101010101" pitchFamily="49" charset="-122"/>
            </a:endParaRPr>
          </a:p>
          <a:p>
            <a:pPr>
              <a:spcBef>
                <a:spcPct val="50000"/>
              </a:spcBef>
            </a:pPr>
            <a:r>
              <a:rPr lang="zh-CN" altLang="en-US" sz="1800" b="1" dirty="0">
                <a:latin typeface="宋体" panose="02010600030101010101" pitchFamily="2" charset="-122"/>
              </a:rPr>
              <a:t>优缺点</a:t>
            </a:r>
            <a:endParaRPr lang="zh-CN" altLang="en-US" sz="1800" b="1" dirty="0">
              <a:latin typeface="宋体" panose="02010600030101010101" pitchFamily="2" charset="-122"/>
            </a:endParaRPr>
          </a:p>
          <a:p>
            <a:pPr>
              <a:spcBef>
                <a:spcPct val="50000"/>
              </a:spcBef>
            </a:pPr>
            <a:r>
              <a:rPr lang="zh-CN" altLang="en-US" sz="1800" b="1" dirty="0">
                <a:latin typeface="宋体" panose="02010600030101010101" pitchFamily="2" charset="-122"/>
              </a:rPr>
              <a:t>优点</a:t>
            </a:r>
            <a:r>
              <a:rPr lang="en-US" altLang="zh-CN" sz="1800" b="1">
                <a:latin typeface="宋体" panose="02010600030101010101" pitchFamily="2" charset="-122"/>
              </a:rPr>
              <a:t>—</a:t>
            </a:r>
            <a:r>
              <a:rPr lang="zh-CN" altLang="en-US" sz="1800" dirty="0">
                <a:latin typeface="仿宋" panose="02010609060101010101" pitchFamily="49" charset="-122"/>
                <a:ea typeface="仿宋" panose="02010609060101010101" pitchFamily="49" charset="-122"/>
              </a:rPr>
              <a:t>可缩短招标时间，节约招标费用。</a:t>
            </a:r>
            <a:endParaRPr lang="zh-CN" altLang="en-US" sz="1800" dirty="0">
              <a:latin typeface="仿宋" panose="02010609060101010101" pitchFamily="49" charset="-122"/>
              <a:ea typeface="仿宋" panose="02010609060101010101" pitchFamily="49" charset="-122"/>
            </a:endParaRPr>
          </a:p>
          <a:p>
            <a:pPr>
              <a:spcBef>
                <a:spcPct val="50000"/>
              </a:spcBef>
            </a:pPr>
            <a:r>
              <a:rPr lang="zh-CN" altLang="en-US" sz="1800" b="1" dirty="0">
                <a:latin typeface="宋体" panose="02010600030101010101" pitchFamily="2" charset="-122"/>
              </a:rPr>
              <a:t>缺点</a:t>
            </a:r>
            <a:r>
              <a:rPr lang="en-US" altLang="zh-CN" sz="1800">
                <a:latin typeface="仿宋" panose="02010609060101010101" pitchFamily="49" charset="-122"/>
                <a:ea typeface="仿宋" panose="02010609060101010101" pitchFamily="49" charset="-122"/>
              </a:rPr>
              <a:t>—</a:t>
            </a:r>
            <a:r>
              <a:rPr lang="zh-CN" altLang="en-US" sz="1800" dirty="0">
                <a:latin typeface="仿宋" panose="02010609060101010101" pitchFamily="49" charset="-122"/>
                <a:ea typeface="仿宋" panose="02010609060101010101" pitchFamily="49" charset="-122"/>
              </a:rPr>
              <a:t>竞争范围有限（不少于三家即可），较易发生贿标、串标。</a:t>
            </a:r>
            <a:endParaRPr lang="zh-CN" altLang="en-US" sz="1800" dirty="0">
              <a:latin typeface="仿宋" panose="02010609060101010101" pitchFamily="49" charset="-122"/>
              <a:ea typeface="仿宋" panose="02010609060101010101" pitchFamily="49" charset="-122"/>
            </a:endParaRPr>
          </a:p>
          <a:p>
            <a:pPr>
              <a:spcBef>
                <a:spcPct val="50000"/>
              </a:spcBef>
            </a:pPr>
            <a:endParaRPr lang="zh-CN" altLang="en-US" sz="1800" b="1" dirty="0">
              <a:latin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3170" name="标题 263169"/>
          <p:cNvSpPr>
            <a:spLocks noGrp="1"/>
          </p:cNvSpPr>
          <p:nvPr>
            <p:ph type="title"/>
          </p:nvPr>
        </p:nvSpPr>
        <p:spPr>
          <a:xfrm>
            <a:off x="1992313" y="260350"/>
            <a:ext cx="8229600" cy="1143000"/>
          </a:xfrm>
          <a:prstGeom prst="rect">
            <a:avLst/>
          </a:prstGeom>
          <a:noFill/>
          <a:ln>
            <a:noFill/>
          </a:ln>
        </p:spPr>
        <p:txBody>
          <a:bodyPr/>
          <a:p>
            <a:pPr algn="ctr"/>
            <a:r>
              <a:rPr lang="en-US" altLang="zh-CN" sz="3200" b="1"/>
              <a:t>2 </a:t>
            </a:r>
            <a:r>
              <a:rPr lang="zh-CN" altLang="en-US" sz="3200" b="1" dirty="0"/>
              <a:t>工程分包方式</a:t>
            </a:r>
            <a:endParaRPr lang="zh-CN" altLang="en-US" sz="3200" b="1" dirty="0"/>
          </a:p>
        </p:txBody>
      </p:sp>
      <p:sp>
        <p:nvSpPr>
          <p:cNvPr id="263171" name="文本占位符 263170"/>
          <p:cNvSpPr>
            <a:spLocks noGrp="1"/>
          </p:cNvSpPr>
          <p:nvPr>
            <p:ph type="body" idx="1"/>
          </p:nvPr>
        </p:nvSpPr>
        <p:spPr>
          <a:xfrm>
            <a:off x="2208213" y="1196975"/>
            <a:ext cx="7931150" cy="4683125"/>
          </a:xfrm>
          <a:solidFill>
            <a:schemeClr val="accent1">
              <a:alpha val="30000"/>
            </a:schemeClr>
          </a:solidFill>
          <a:ln/>
        </p:spPr>
        <p:txBody>
          <a:bodyPr/>
          <a:p>
            <a:pPr>
              <a:spcBef>
                <a:spcPct val="50000"/>
              </a:spcBef>
            </a:pPr>
            <a:r>
              <a:rPr lang="en-US" altLang="zh-CN" sz="2000" b="1">
                <a:latin typeface="宋体" panose="02010600030101010101" pitchFamily="2" charset="-122"/>
              </a:rPr>
              <a:t>2.4 </a:t>
            </a:r>
            <a:r>
              <a:rPr lang="zh-CN" altLang="en-US" sz="2000" b="1" dirty="0">
                <a:latin typeface="宋体" panose="02010600030101010101" pitchFamily="2" charset="-122"/>
              </a:rPr>
              <a:t>议标</a:t>
            </a:r>
            <a:endParaRPr lang="zh-CN" altLang="en-US" sz="2000" b="1" dirty="0">
              <a:latin typeface="宋体" panose="02010600030101010101" pitchFamily="2" charset="-122"/>
            </a:endParaRPr>
          </a:p>
          <a:p>
            <a:pPr>
              <a:spcBef>
                <a:spcPct val="50000"/>
              </a:spcBef>
            </a:pPr>
            <a:r>
              <a:rPr lang="zh-CN" altLang="en-US" sz="1800" b="1" dirty="0">
                <a:latin typeface="宋体" panose="02010600030101010101" pitchFamily="2" charset="-122"/>
              </a:rPr>
              <a:t>基本程序</a:t>
            </a:r>
            <a:endParaRPr lang="zh-CN" altLang="en-US" sz="1800" b="1" dirty="0">
              <a:latin typeface="宋体" panose="02010600030101010101" pitchFamily="2" charset="-122"/>
            </a:endParaRPr>
          </a:p>
          <a:p>
            <a:pPr>
              <a:spcBef>
                <a:spcPct val="50000"/>
              </a:spcBef>
            </a:pPr>
            <a:r>
              <a:rPr lang="zh-CN" altLang="en-US" sz="1800" dirty="0">
                <a:latin typeface="仿宋" panose="02010609060101010101" pitchFamily="49" charset="-122"/>
                <a:ea typeface="仿宋" panose="02010609060101010101" pitchFamily="49" charset="-122"/>
              </a:rPr>
              <a:t>选定候选人</a:t>
            </a:r>
            <a:r>
              <a:rPr lang="zh-CN" altLang="en-US" sz="1800" dirty="0"/>
              <a:t>→合同谈判→签订合同</a:t>
            </a:r>
            <a:endParaRPr lang="zh-CN" altLang="en-US" sz="1800" dirty="0"/>
          </a:p>
          <a:p>
            <a:pPr>
              <a:spcBef>
                <a:spcPct val="50000"/>
              </a:spcBef>
            </a:pPr>
            <a:r>
              <a:rPr lang="zh-CN" altLang="en-US" sz="1800" b="1" dirty="0"/>
              <a:t>条件</a:t>
            </a:r>
            <a:endParaRPr lang="zh-CN" altLang="en-US" sz="1800" b="1" dirty="0"/>
          </a:p>
          <a:p>
            <a:pPr>
              <a:spcBef>
                <a:spcPct val="50000"/>
              </a:spcBef>
            </a:pPr>
            <a:r>
              <a:rPr lang="zh-CN" altLang="en-US" sz="1800" dirty="0">
                <a:ea typeface="仿宋" panose="02010609060101010101" pitchFamily="49" charset="-122"/>
              </a:rPr>
              <a:t>不具备公开招标、邀请招标条件的，或邀请招标评标后需要对某些条款进一步谈判的。</a:t>
            </a:r>
            <a:endParaRPr lang="zh-CN" altLang="en-US" sz="1800" dirty="0">
              <a:ea typeface="仿宋" panose="02010609060101010101" pitchFamily="49" charset="-122"/>
            </a:endParaRPr>
          </a:p>
          <a:p>
            <a:pPr>
              <a:spcBef>
                <a:spcPct val="50000"/>
              </a:spcBef>
            </a:pPr>
            <a:r>
              <a:rPr lang="zh-CN" altLang="en-US" sz="1800" b="1" dirty="0"/>
              <a:t>优缺点</a:t>
            </a:r>
            <a:endParaRPr lang="zh-CN" altLang="en-US" sz="1800" b="1" dirty="0"/>
          </a:p>
          <a:p>
            <a:pPr>
              <a:spcBef>
                <a:spcPct val="50000"/>
              </a:spcBef>
            </a:pPr>
            <a:r>
              <a:rPr lang="zh-CN" altLang="en-US" sz="1800" b="1" dirty="0"/>
              <a:t>优点</a:t>
            </a:r>
            <a:r>
              <a:rPr lang="en-US" altLang="zh-CN" sz="1800" b="1">
                <a:latin typeface="宋体" panose="02010600030101010101" pitchFamily="2" charset="-122"/>
              </a:rPr>
              <a:t>—</a:t>
            </a:r>
            <a:r>
              <a:rPr lang="zh-CN" altLang="en-US" sz="1800" dirty="0">
                <a:ea typeface="仿宋" panose="02010609060101010101" pitchFamily="49" charset="-122"/>
              </a:rPr>
              <a:t>对招标人，</a:t>
            </a:r>
            <a:r>
              <a:rPr lang="zh-CN" altLang="en-US" sz="1800" dirty="0">
                <a:latin typeface="仿宋" panose="02010609060101010101" pitchFamily="49" charset="-122"/>
                <a:ea typeface="仿宋" panose="02010609060101010101" pitchFamily="49" charset="-122"/>
              </a:rPr>
              <a:t>可以使标价降低或使标书中的其他条件更有利于自己。</a:t>
            </a:r>
            <a:r>
              <a:rPr lang="zh-CN" altLang="en-US" sz="1800" dirty="0">
                <a:ea typeface="仿宋" panose="02010609060101010101" pitchFamily="49" charset="-122"/>
              </a:rPr>
              <a:t>对投标人，可以澄清标书某含糊不清的条款，改善合同条件，或增强自身的竞标能力。</a:t>
            </a:r>
            <a:r>
              <a:rPr lang="zh-CN" altLang="en-US" dirty="0"/>
              <a:t> </a:t>
            </a:r>
            <a:endParaRPr lang="zh-CN" altLang="en-US" sz="1800" dirty="0">
              <a:latin typeface="仿宋" panose="02010609060101010101" pitchFamily="49" charset="-122"/>
              <a:ea typeface="仿宋" panose="02010609060101010101" pitchFamily="49" charset="-122"/>
            </a:endParaRPr>
          </a:p>
          <a:p>
            <a:pPr>
              <a:spcBef>
                <a:spcPct val="50000"/>
              </a:spcBef>
            </a:pPr>
            <a:r>
              <a:rPr lang="zh-CN" altLang="en-US" sz="1800" b="1" dirty="0">
                <a:latin typeface="宋体" panose="02010600030101010101" pitchFamily="2" charset="-122"/>
              </a:rPr>
              <a:t>缺点</a:t>
            </a:r>
            <a:r>
              <a:rPr lang="en-US" altLang="zh-CN" sz="1800">
                <a:latin typeface="仿宋" panose="02010609060101010101" pitchFamily="49" charset="-122"/>
                <a:ea typeface="仿宋" panose="02010609060101010101" pitchFamily="49" charset="-122"/>
              </a:rPr>
              <a:t>—</a:t>
            </a:r>
            <a:r>
              <a:rPr lang="zh-CN" altLang="en-US" sz="1800" dirty="0">
                <a:ea typeface="仿宋" panose="02010609060101010101" pitchFamily="49" charset="-122"/>
              </a:rPr>
              <a:t>不具有公开性和竞争性，采用时容易产生幕后交易，暗箱操作</a:t>
            </a:r>
            <a:r>
              <a:rPr lang="zh-CN" altLang="en-US" dirty="0"/>
              <a:t>。</a:t>
            </a:r>
            <a:endParaRPr lang="en-US" alt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4194" name="标题 264193"/>
          <p:cNvSpPr>
            <a:spLocks noGrp="1"/>
          </p:cNvSpPr>
          <p:nvPr>
            <p:ph type="title"/>
          </p:nvPr>
        </p:nvSpPr>
        <p:spPr>
          <a:xfrm>
            <a:off x="1981200" y="274638"/>
            <a:ext cx="8229600" cy="1143000"/>
          </a:xfrm>
          <a:prstGeom prst="rect">
            <a:avLst/>
          </a:prstGeom>
          <a:noFill/>
          <a:ln>
            <a:noFill/>
          </a:ln>
        </p:spPr>
        <p:txBody>
          <a:bodyPr/>
          <a:p>
            <a:pPr algn="ctr"/>
            <a:r>
              <a:rPr lang="zh-CN" altLang="en-US" sz="3200" b="1" dirty="0"/>
              <a:t>话题</a:t>
            </a:r>
            <a:r>
              <a:rPr lang="en-US" altLang="zh-CN" sz="3200" b="1"/>
              <a:t>2</a:t>
            </a:r>
            <a:r>
              <a:rPr lang="zh-CN" altLang="en-US" sz="3200" b="1" dirty="0"/>
              <a:t>：如何选择工程分包方式？</a:t>
            </a:r>
            <a:endParaRPr lang="zh-CN" altLang="en-US" sz="3200" b="1" dirty="0"/>
          </a:p>
        </p:txBody>
      </p:sp>
      <p:grpSp>
        <p:nvGrpSpPr>
          <p:cNvPr id="264206" name="组合 264205"/>
          <p:cNvGrpSpPr>
            <a:grpSpLocks noChangeAspect="1"/>
          </p:cNvGrpSpPr>
          <p:nvPr/>
        </p:nvGrpSpPr>
        <p:grpSpPr>
          <a:xfrm>
            <a:off x="2782888" y="1341438"/>
            <a:ext cx="6696075" cy="3998912"/>
            <a:chOff x="3408" y="1110"/>
            <a:chExt cx="4692" cy="3037"/>
          </a:xfrm>
        </p:grpSpPr>
        <p:sp>
          <p:nvSpPr>
            <p:cNvPr id="264207" name="矩形 264206"/>
            <p:cNvSpPr>
              <a:spLocks noChangeAspect="1"/>
            </p:cNvSpPr>
            <p:nvPr/>
          </p:nvSpPr>
          <p:spPr>
            <a:xfrm>
              <a:off x="3408" y="1110"/>
              <a:ext cx="4692" cy="3037"/>
            </a:xfrm>
            <a:prstGeom prst="rect">
              <a:avLst/>
            </a:prstGeom>
            <a:solidFill>
              <a:srgbClr val="CCFFCC">
                <a:alpha val="49001"/>
              </a:srgbClr>
            </a:solidFill>
            <a:ln w="19050" cap="flat" cmpd="sng">
              <a:solidFill>
                <a:srgbClr val="FFFF00"/>
              </a:solidFill>
              <a:prstDash val="solid"/>
              <a:miter/>
              <a:headEnd type="none" w="med" len="med"/>
              <a:tailEnd type="none" w="med" len="med"/>
            </a:ln>
          </p:spPr>
          <p:txBody>
            <a:bodyPr/>
            <a:p>
              <a:endParaRPr lang="zh-CN" altLang="en-US"/>
            </a:p>
          </p:txBody>
        </p:sp>
        <p:sp>
          <p:nvSpPr>
            <p:cNvPr id="264208" name="椭圆 264207"/>
            <p:cNvSpPr/>
            <p:nvPr/>
          </p:nvSpPr>
          <p:spPr>
            <a:xfrm>
              <a:off x="5051" y="1526"/>
              <a:ext cx="1409" cy="1630"/>
            </a:xfrm>
            <a:prstGeom prst="ellipse">
              <a:avLst/>
            </a:prstGeom>
            <a:solidFill>
              <a:srgbClr val="00FF00">
                <a:alpha val="30000"/>
              </a:srgbClr>
            </a:solidFill>
            <a:ln w="25400" cap="flat" cmpd="sng">
              <a:solidFill>
                <a:srgbClr val="FF6600"/>
              </a:solidFill>
              <a:prstDash val="solid"/>
              <a:headEnd type="none" w="med" len="med"/>
              <a:tailEnd type="none" w="med" len="med"/>
            </a:ln>
          </p:spPr>
          <p:txBody>
            <a:bodyPr/>
            <a:p>
              <a:pPr marL="342900" indent="-342900" algn="just"/>
              <a:endParaRPr lang="zh-CN" altLang="en-US" sz="800" b="1" dirty="0">
                <a:latin typeface="Times New Roman" panose="02020603050405020304" pitchFamily="18" charset="0"/>
              </a:endParaRPr>
            </a:p>
            <a:p>
              <a:pPr marL="342900" indent="-342900" algn="just"/>
              <a:r>
                <a:rPr lang="zh-CN" altLang="en-US" sz="3600" b="1" dirty="0">
                  <a:latin typeface="Times New Roman" panose="02020603050405020304" pitchFamily="18" charset="0"/>
                </a:rPr>
                <a:t> 工  程</a:t>
              </a:r>
              <a:endParaRPr lang="zh-CN" altLang="en-US" sz="3600" b="1" dirty="0">
                <a:latin typeface="Times New Roman" panose="02020603050405020304" pitchFamily="18" charset="0"/>
              </a:endParaRPr>
            </a:p>
            <a:p>
              <a:pPr marL="342900" indent="-342900" algn="just"/>
              <a:r>
                <a:rPr lang="zh-CN" altLang="en-US" sz="3600" b="1" dirty="0">
                  <a:latin typeface="Times New Roman" panose="02020603050405020304" pitchFamily="18" charset="0"/>
                </a:rPr>
                <a:t> 分  包</a:t>
              </a:r>
              <a:endParaRPr lang="zh-CN" altLang="en-US" sz="3600" dirty="0">
                <a:latin typeface="Arial" panose="020B0604020202020204" pitchFamily="34" charset="0"/>
              </a:endParaRPr>
            </a:p>
          </p:txBody>
        </p:sp>
        <p:sp>
          <p:nvSpPr>
            <p:cNvPr id="264209" name="直接连接符 264208"/>
            <p:cNvSpPr/>
            <p:nvPr/>
          </p:nvSpPr>
          <p:spPr>
            <a:xfrm>
              <a:off x="4486" y="1500"/>
              <a:ext cx="687" cy="433"/>
            </a:xfrm>
            <a:prstGeom prst="line">
              <a:avLst/>
            </a:prstGeom>
            <a:ln w="38100" cap="flat" cmpd="sng">
              <a:solidFill>
                <a:srgbClr val="00FF00"/>
              </a:solidFill>
              <a:prstDash val="solid"/>
              <a:headEnd type="none" w="med" len="med"/>
              <a:tailEnd type="triangle" w="med" len="med"/>
            </a:ln>
          </p:spPr>
        </p:sp>
        <p:sp>
          <p:nvSpPr>
            <p:cNvPr id="264210" name="矩形 264209"/>
            <p:cNvSpPr/>
            <p:nvPr/>
          </p:nvSpPr>
          <p:spPr>
            <a:xfrm>
              <a:off x="3408" y="1110"/>
              <a:ext cx="1095" cy="408"/>
            </a:xfrm>
            <a:prstGeom prst="rect">
              <a:avLst/>
            </a:prstGeom>
            <a:solidFill>
              <a:srgbClr val="00FFFF">
                <a:alpha val="30000"/>
              </a:srgbClr>
            </a:solidFill>
            <a:ln w="12700" cap="flat" cmpd="sng">
              <a:solidFill>
                <a:srgbClr val="FF0000"/>
              </a:solidFill>
              <a:prstDash val="solid"/>
              <a:miter/>
              <a:headEnd type="none" w="med" len="med"/>
              <a:tailEnd type="none" w="med" len="med"/>
            </a:ln>
          </p:spPr>
          <p:txBody>
            <a:bodyPr/>
            <a:p>
              <a:pPr marL="342900" indent="-342900" algn="just"/>
              <a:r>
                <a:rPr lang="zh-CN" altLang="en-US" sz="2400" b="1" dirty="0">
                  <a:latin typeface="Times New Roman" panose="02020603050405020304" pitchFamily="18" charset="0"/>
                </a:rPr>
                <a:t>公开招标</a:t>
              </a:r>
              <a:endParaRPr lang="zh-CN" altLang="en-US" sz="2400" b="1" dirty="0">
                <a:latin typeface="Arial" panose="020B0604020202020204" pitchFamily="34" charset="0"/>
              </a:endParaRPr>
            </a:p>
          </p:txBody>
        </p:sp>
        <p:sp>
          <p:nvSpPr>
            <p:cNvPr id="264211" name="直接连接符 264210"/>
            <p:cNvSpPr/>
            <p:nvPr/>
          </p:nvSpPr>
          <p:spPr>
            <a:xfrm flipV="1">
              <a:off x="6356" y="1534"/>
              <a:ext cx="695" cy="384"/>
            </a:xfrm>
            <a:prstGeom prst="line">
              <a:avLst/>
            </a:prstGeom>
            <a:ln w="38100" cap="flat" cmpd="sng">
              <a:solidFill>
                <a:srgbClr val="00FF00"/>
              </a:solidFill>
              <a:prstDash val="solid"/>
              <a:headEnd type="triangle" w="med" len="med"/>
              <a:tailEnd type="none" w="med" len="med"/>
            </a:ln>
          </p:spPr>
        </p:sp>
        <p:sp>
          <p:nvSpPr>
            <p:cNvPr id="264212" name="矩形 264211"/>
            <p:cNvSpPr/>
            <p:nvPr/>
          </p:nvSpPr>
          <p:spPr>
            <a:xfrm>
              <a:off x="7067" y="1147"/>
              <a:ext cx="1033" cy="407"/>
            </a:xfrm>
            <a:prstGeom prst="rect">
              <a:avLst/>
            </a:prstGeom>
            <a:solidFill>
              <a:srgbClr val="00FFFF">
                <a:alpha val="30000"/>
              </a:srgbClr>
            </a:solidFill>
            <a:ln w="12700" cap="flat" cmpd="sng">
              <a:solidFill>
                <a:srgbClr val="FF0000"/>
              </a:solidFill>
              <a:prstDash val="solid"/>
              <a:miter/>
              <a:headEnd type="none" w="med" len="med"/>
              <a:tailEnd type="none" w="med" len="med"/>
            </a:ln>
          </p:spPr>
          <p:txBody>
            <a:bodyPr/>
            <a:p>
              <a:pPr marL="342900" indent="-342900" algn="just"/>
              <a:r>
                <a:rPr lang="zh-CN" altLang="en-US" sz="2400" b="1" dirty="0">
                  <a:latin typeface="Times New Roman" panose="02020603050405020304" pitchFamily="18" charset="0"/>
                </a:rPr>
                <a:t>邀请招标</a:t>
              </a:r>
              <a:endParaRPr lang="zh-CN" altLang="en-US" sz="2400" b="1" dirty="0">
                <a:latin typeface="Arial" panose="020B0604020202020204" pitchFamily="34" charset="0"/>
              </a:endParaRPr>
            </a:p>
          </p:txBody>
        </p:sp>
        <p:sp>
          <p:nvSpPr>
            <p:cNvPr id="264213" name="直接连接符 264212"/>
            <p:cNvSpPr/>
            <p:nvPr/>
          </p:nvSpPr>
          <p:spPr>
            <a:xfrm flipH="1">
              <a:off x="5756" y="3162"/>
              <a:ext cx="8" cy="582"/>
            </a:xfrm>
            <a:prstGeom prst="line">
              <a:avLst/>
            </a:prstGeom>
            <a:ln w="38100" cap="flat" cmpd="sng">
              <a:solidFill>
                <a:srgbClr val="00FF00"/>
              </a:solidFill>
              <a:prstDash val="solid"/>
              <a:headEnd type="triangle" w="med" len="med"/>
              <a:tailEnd type="none" w="med" len="med"/>
            </a:ln>
          </p:spPr>
        </p:sp>
        <p:sp>
          <p:nvSpPr>
            <p:cNvPr id="264214" name="矩形 264213"/>
            <p:cNvSpPr/>
            <p:nvPr/>
          </p:nvSpPr>
          <p:spPr>
            <a:xfrm>
              <a:off x="5390" y="3739"/>
              <a:ext cx="686" cy="408"/>
            </a:xfrm>
            <a:prstGeom prst="rect">
              <a:avLst/>
            </a:prstGeom>
            <a:solidFill>
              <a:srgbClr val="00FFFF">
                <a:alpha val="30000"/>
              </a:srgbClr>
            </a:solidFill>
            <a:ln w="12700" cap="flat" cmpd="sng">
              <a:solidFill>
                <a:srgbClr val="FF0000"/>
              </a:solidFill>
              <a:prstDash val="solid"/>
              <a:miter/>
              <a:headEnd type="none" w="med" len="med"/>
              <a:tailEnd type="none" w="med" len="med"/>
            </a:ln>
          </p:spPr>
          <p:txBody>
            <a:bodyPr/>
            <a:p>
              <a:pPr marL="342900" indent="-342900" algn="just"/>
              <a:r>
                <a:rPr lang="zh-CN" altLang="en-US" sz="2400" b="1" dirty="0">
                  <a:latin typeface="Times New Roman" panose="02020603050405020304" pitchFamily="18" charset="0"/>
                </a:rPr>
                <a:t>议标</a:t>
              </a:r>
              <a:endParaRPr lang="zh-CN" altLang="en-US" sz="2400" b="1" dirty="0">
                <a:latin typeface="Arial" panose="020B0604020202020204" pitchFamily="34" charset="0"/>
              </a:endParaRPr>
            </a:p>
          </p:txBody>
        </p:sp>
      </p:grpSp>
      <p:pic>
        <p:nvPicPr>
          <p:cNvPr id="264215" name="图片 264214" descr="问号32"/>
          <p:cNvPicPr>
            <a:picLocks noChangeAspect="1"/>
          </p:cNvPicPr>
          <p:nvPr/>
        </p:nvPicPr>
        <p:blipFill>
          <a:blip r:embed="rId1"/>
          <a:stretch>
            <a:fillRect/>
          </a:stretch>
        </p:blipFill>
        <p:spPr>
          <a:xfrm>
            <a:off x="7916863" y="2420938"/>
            <a:ext cx="2024062" cy="316865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218" name="标题 265217"/>
          <p:cNvSpPr>
            <a:spLocks noGrp="1"/>
          </p:cNvSpPr>
          <p:nvPr>
            <p:ph type="title"/>
          </p:nvPr>
        </p:nvSpPr>
        <p:spPr>
          <a:xfrm>
            <a:off x="1981200" y="274638"/>
            <a:ext cx="8229600" cy="1143000"/>
          </a:xfrm>
          <a:prstGeom prst="rect">
            <a:avLst/>
          </a:prstGeom>
          <a:noFill/>
          <a:ln>
            <a:noFill/>
          </a:ln>
        </p:spPr>
        <p:txBody>
          <a:bodyPr/>
          <a:p>
            <a:pPr algn="ctr"/>
            <a:r>
              <a:rPr lang="en-US" altLang="zh-CN" sz="3200" b="1"/>
              <a:t>3 </a:t>
            </a:r>
            <a:r>
              <a:rPr lang="zh-CN" altLang="en-US" sz="3200" b="1" dirty="0"/>
              <a:t>工程分包管理</a:t>
            </a:r>
            <a:endParaRPr lang="zh-CN" altLang="en-US" sz="3200" b="1" dirty="0"/>
          </a:p>
        </p:txBody>
      </p:sp>
      <p:sp>
        <p:nvSpPr>
          <p:cNvPr id="265219" name="文本占位符 265218"/>
          <p:cNvSpPr>
            <a:spLocks noGrp="1"/>
          </p:cNvSpPr>
          <p:nvPr>
            <p:ph type="body" idx="1"/>
          </p:nvPr>
        </p:nvSpPr>
        <p:spPr>
          <a:xfrm>
            <a:off x="2135188" y="1196975"/>
            <a:ext cx="7931150" cy="4683125"/>
          </a:xfrm>
          <a:ln/>
        </p:spPr>
        <p:txBody>
          <a:bodyPr/>
          <a:p>
            <a:pPr>
              <a:spcBef>
                <a:spcPct val="50000"/>
              </a:spcBef>
            </a:pPr>
            <a:r>
              <a:rPr lang="en-US" altLang="zh-CN" sz="2000" b="1"/>
              <a:t>3.1</a:t>
            </a:r>
            <a:r>
              <a:rPr lang="en-US" altLang="zh-CN" sz="2000" b="1"/>
              <a:t> </a:t>
            </a:r>
            <a:r>
              <a:rPr lang="zh-CN" altLang="en-US" sz="2000" b="1" dirty="0"/>
              <a:t>工程分包管理的依据</a:t>
            </a:r>
            <a:endParaRPr lang="zh-CN" altLang="en-US" sz="2000" b="1" dirty="0"/>
          </a:p>
          <a:p>
            <a:pPr>
              <a:spcBef>
                <a:spcPct val="50000"/>
              </a:spcBef>
            </a:pPr>
            <a:endParaRPr lang="zh-CN" altLang="en-US" sz="2000" b="1" dirty="0"/>
          </a:p>
        </p:txBody>
      </p:sp>
      <p:grpSp>
        <p:nvGrpSpPr>
          <p:cNvPr id="265220" name="组合 265219"/>
          <p:cNvGrpSpPr>
            <a:grpSpLocks noChangeAspect="1"/>
          </p:cNvGrpSpPr>
          <p:nvPr/>
        </p:nvGrpSpPr>
        <p:grpSpPr>
          <a:xfrm>
            <a:off x="3143250" y="1773238"/>
            <a:ext cx="5688013" cy="4264025"/>
            <a:chOff x="3433" y="1891"/>
            <a:chExt cx="5970" cy="5139"/>
          </a:xfrm>
        </p:grpSpPr>
        <p:sp>
          <p:nvSpPr>
            <p:cNvPr id="265221" name="矩形 265220"/>
            <p:cNvSpPr>
              <a:spLocks noChangeAspect="1"/>
            </p:cNvSpPr>
            <p:nvPr/>
          </p:nvSpPr>
          <p:spPr>
            <a:xfrm>
              <a:off x="3433" y="1891"/>
              <a:ext cx="5970" cy="5139"/>
            </a:xfrm>
            <a:prstGeom prst="rect">
              <a:avLst/>
            </a:prstGeom>
            <a:noFill/>
            <a:ln w="9525">
              <a:noFill/>
            </a:ln>
          </p:spPr>
          <p:txBody>
            <a:bodyPr/>
            <a:p>
              <a:endParaRPr lang="zh-CN" altLang="en-US"/>
            </a:p>
          </p:txBody>
        </p:sp>
        <p:sp>
          <p:nvSpPr>
            <p:cNvPr id="265222" name="椭圆 265221"/>
            <p:cNvSpPr/>
            <p:nvPr/>
          </p:nvSpPr>
          <p:spPr>
            <a:xfrm>
              <a:off x="5344" y="3357"/>
              <a:ext cx="2191" cy="2175"/>
            </a:xfrm>
            <a:prstGeom prst="ellipse">
              <a:avLst/>
            </a:prstGeom>
            <a:solidFill>
              <a:srgbClr val="00FF00">
                <a:alpha val="30000"/>
              </a:srgbClr>
            </a:solidFill>
            <a:ln w="25400" cap="flat" cmpd="sng">
              <a:solidFill>
                <a:srgbClr val="FF9900"/>
              </a:solidFill>
              <a:prstDash val="solid"/>
              <a:headEnd type="none" w="med" len="med"/>
              <a:tailEnd type="none" w="med" len="med"/>
            </a:ln>
          </p:spPr>
          <p:txBody>
            <a:bodyPr/>
            <a:p>
              <a:pPr marL="342900" indent="-342900" algn="just"/>
              <a:r>
                <a:rPr lang="zh-CN" altLang="en-US" sz="3200" dirty="0">
                  <a:solidFill>
                    <a:srgbClr val="3366FF"/>
                  </a:solidFill>
                  <a:latin typeface="Times New Roman" panose="02020603050405020304" pitchFamily="18" charset="0"/>
                </a:rPr>
                <a:t>工程分</a:t>
              </a:r>
              <a:endParaRPr lang="zh-CN" altLang="en-US" sz="3200" dirty="0">
                <a:solidFill>
                  <a:srgbClr val="3366FF"/>
                </a:solidFill>
                <a:latin typeface="Times New Roman" panose="02020603050405020304" pitchFamily="18" charset="0"/>
              </a:endParaRPr>
            </a:p>
            <a:p>
              <a:pPr marL="342900" indent="-342900" algn="just"/>
              <a:r>
                <a:rPr lang="zh-CN" altLang="en-US" sz="3200" dirty="0">
                  <a:solidFill>
                    <a:srgbClr val="3366FF"/>
                  </a:solidFill>
                  <a:latin typeface="Times New Roman" panose="02020603050405020304" pitchFamily="18" charset="0"/>
                </a:rPr>
                <a:t>包管理</a:t>
              </a:r>
              <a:endParaRPr lang="zh-CN" altLang="en-US" sz="3200" dirty="0">
                <a:latin typeface="Arial" panose="020B0604020202020204" pitchFamily="34" charset="0"/>
              </a:endParaRPr>
            </a:p>
          </p:txBody>
        </p:sp>
        <p:sp>
          <p:nvSpPr>
            <p:cNvPr id="265223" name="矩形 265222"/>
            <p:cNvSpPr/>
            <p:nvPr/>
          </p:nvSpPr>
          <p:spPr>
            <a:xfrm>
              <a:off x="3433" y="2955"/>
              <a:ext cx="1339" cy="678"/>
            </a:xfrm>
            <a:prstGeom prst="rect">
              <a:avLst/>
            </a:prstGeom>
            <a:solidFill>
              <a:srgbClr val="00FFFF">
                <a:alpha val="30000"/>
              </a:srgbClr>
            </a:solidFill>
            <a:ln w="25400" cap="flat" cmpd="sng">
              <a:solidFill>
                <a:srgbClr val="FF0000"/>
              </a:solidFill>
              <a:prstDash val="solid"/>
              <a:miter/>
              <a:headEnd type="none" w="med" len="med"/>
              <a:tailEnd type="none" w="med" len="med"/>
            </a:ln>
          </p:spPr>
          <p:txBody>
            <a:bodyPr/>
            <a:p>
              <a:pPr marL="342900" indent="-342900" algn="just"/>
              <a:r>
                <a:rPr lang="zh-CN" altLang="en-US" dirty="0">
                  <a:solidFill>
                    <a:srgbClr val="0000FF"/>
                  </a:solidFill>
                  <a:latin typeface="Times New Roman" panose="02020603050405020304" pitchFamily="18" charset="0"/>
                </a:rPr>
                <a:t>分包合同</a:t>
              </a:r>
              <a:endParaRPr lang="zh-CN" altLang="en-US" dirty="0">
                <a:latin typeface="Arial" panose="020B0604020202020204" pitchFamily="34" charset="0"/>
              </a:endParaRPr>
            </a:p>
          </p:txBody>
        </p:sp>
        <p:sp>
          <p:nvSpPr>
            <p:cNvPr id="265224" name="矩形 265223"/>
            <p:cNvSpPr/>
            <p:nvPr/>
          </p:nvSpPr>
          <p:spPr>
            <a:xfrm>
              <a:off x="8113" y="2829"/>
              <a:ext cx="1290" cy="679"/>
            </a:xfrm>
            <a:prstGeom prst="rect">
              <a:avLst/>
            </a:prstGeom>
            <a:solidFill>
              <a:srgbClr val="00FFFF">
                <a:alpha val="30000"/>
              </a:srgbClr>
            </a:solidFill>
            <a:ln w="25400" cap="flat" cmpd="sng">
              <a:solidFill>
                <a:srgbClr val="FF0000"/>
              </a:solidFill>
              <a:prstDash val="solid"/>
              <a:miter/>
              <a:headEnd type="none" w="med" len="med"/>
              <a:tailEnd type="none" w="med" len="med"/>
            </a:ln>
          </p:spPr>
          <p:txBody>
            <a:bodyPr/>
            <a:p>
              <a:pPr marL="342900" indent="-342900" algn="just"/>
              <a:r>
                <a:rPr lang="zh-CN" altLang="en-US" dirty="0">
                  <a:solidFill>
                    <a:srgbClr val="0000FF"/>
                  </a:solidFill>
                  <a:latin typeface="Times New Roman" panose="02020603050405020304" pitchFamily="18" charset="0"/>
                </a:rPr>
                <a:t>法律法规</a:t>
              </a:r>
              <a:endParaRPr lang="zh-CN" altLang="en-US" dirty="0">
                <a:latin typeface="Arial" panose="020B0604020202020204" pitchFamily="34" charset="0"/>
              </a:endParaRPr>
            </a:p>
          </p:txBody>
        </p:sp>
        <p:sp>
          <p:nvSpPr>
            <p:cNvPr id="265225" name="矩形 265224"/>
            <p:cNvSpPr/>
            <p:nvPr/>
          </p:nvSpPr>
          <p:spPr>
            <a:xfrm>
              <a:off x="3442" y="5494"/>
              <a:ext cx="1375" cy="679"/>
            </a:xfrm>
            <a:prstGeom prst="rect">
              <a:avLst/>
            </a:prstGeom>
            <a:solidFill>
              <a:srgbClr val="00FFFF">
                <a:alpha val="30000"/>
              </a:srgbClr>
            </a:solidFill>
            <a:ln w="25400" cap="flat" cmpd="sng">
              <a:solidFill>
                <a:srgbClr val="FF0000"/>
              </a:solidFill>
              <a:prstDash val="solid"/>
              <a:miter/>
              <a:headEnd type="none" w="med" len="med"/>
              <a:tailEnd type="none" w="med" len="med"/>
            </a:ln>
          </p:spPr>
          <p:txBody>
            <a:bodyPr/>
            <a:p>
              <a:pPr marL="342900" indent="-342900" algn="just"/>
              <a:r>
                <a:rPr lang="zh-CN" altLang="en-US" dirty="0">
                  <a:solidFill>
                    <a:srgbClr val="0000FF"/>
                  </a:solidFill>
                  <a:latin typeface="Times New Roman" panose="02020603050405020304" pitchFamily="18" charset="0"/>
                </a:rPr>
                <a:t>设计文件</a:t>
              </a:r>
              <a:endParaRPr lang="zh-CN" altLang="en-US" dirty="0">
                <a:latin typeface="Arial" panose="020B0604020202020204" pitchFamily="34" charset="0"/>
              </a:endParaRPr>
            </a:p>
          </p:txBody>
        </p:sp>
        <p:sp>
          <p:nvSpPr>
            <p:cNvPr id="265226" name="矩形 265225"/>
            <p:cNvSpPr/>
            <p:nvPr/>
          </p:nvSpPr>
          <p:spPr>
            <a:xfrm>
              <a:off x="8076" y="5424"/>
              <a:ext cx="1327" cy="678"/>
            </a:xfrm>
            <a:prstGeom prst="rect">
              <a:avLst/>
            </a:prstGeom>
            <a:solidFill>
              <a:srgbClr val="00FFFF">
                <a:alpha val="30000"/>
              </a:srgbClr>
            </a:solidFill>
            <a:ln w="25400" cap="flat" cmpd="sng">
              <a:solidFill>
                <a:srgbClr val="FF0000"/>
              </a:solidFill>
              <a:prstDash val="solid"/>
              <a:miter/>
              <a:headEnd type="none" w="med" len="med"/>
              <a:tailEnd type="none" w="med" len="med"/>
            </a:ln>
          </p:spPr>
          <p:txBody>
            <a:bodyPr/>
            <a:p>
              <a:pPr marL="342900" indent="-342900" algn="just"/>
              <a:r>
                <a:rPr lang="zh-CN" altLang="en-US" dirty="0">
                  <a:solidFill>
                    <a:srgbClr val="0000FF"/>
                  </a:solidFill>
                  <a:latin typeface="Times New Roman" panose="02020603050405020304" pitchFamily="18" charset="0"/>
                </a:rPr>
                <a:t>标准规范</a:t>
              </a:r>
              <a:endParaRPr lang="zh-CN" altLang="en-US" dirty="0">
                <a:latin typeface="Arial" panose="020B0604020202020204" pitchFamily="34" charset="0"/>
              </a:endParaRPr>
            </a:p>
          </p:txBody>
        </p:sp>
        <p:sp>
          <p:nvSpPr>
            <p:cNvPr id="265227" name="直接连接符 265226"/>
            <p:cNvSpPr/>
            <p:nvPr/>
          </p:nvSpPr>
          <p:spPr>
            <a:xfrm>
              <a:off x="4770" y="3595"/>
              <a:ext cx="705" cy="400"/>
            </a:xfrm>
            <a:prstGeom prst="line">
              <a:avLst/>
            </a:prstGeom>
            <a:ln w="38100" cap="flat" cmpd="sng">
              <a:solidFill>
                <a:srgbClr val="00FF00"/>
              </a:solidFill>
              <a:prstDash val="solid"/>
              <a:headEnd type="none" w="med" len="med"/>
              <a:tailEnd type="triangle" w="med" len="med"/>
            </a:ln>
          </p:spPr>
        </p:sp>
        <p:sp>
          <p:nvSpPr>
            <p:cNvPr id="265228" name="直接连接符 265227"/>
            <p:cNvSpPr/>
            <p:nvPr/>
          </p:nvSpPr>
          <p:spPr>
            <a:xfrm flipH="1">
              <a:off x="7414" y="3488"/>
              <a:ext cx="706" cy="493"/>
            </a:xfrm>
            <a:prstGeom prst="line">
              <a:avLst/>
            </a:prstGeom>
            <a:ln w="38100" cap="flat" cmpd="sng">
              <a:solidFill>
                <a:srgbClr val="00FF00"/>
              </a:solidFill>
              <a:prstDash val="solid"/>
              <a:headEnd type="none" w="med" len="med"/>
              <a:tailEnd type="triangle" w="med" len="med"/>
            </a:ln>
          </p:spPr>
        </p:sp>
        <p:sp>
          <p:nvSpPr>
            <p:cNvPr id="265229" name="直接连接符 265228"/>
            <p:cNvSpPr/>
            <p:nvPr/>
          </p:nvSpPr>
          <p:spPr>
            <a:xfrm flipV="1">
              <a:off x="4796" y="4995"/>
              <a:ext cx="724" cy="492"/>
            </a:xfrm>
            <a:prstGeom prst="line">
              <a:avLst/>
            </a:prstGeom>
            <a:ln w="38100" cap="flat" cmpd="sng">
              <a:solidFill>
                <a:srgbClr val="00FF00"/>
              </a:solidFill>
              <a:prstDash val="solid"/>
              <a:headEnd type="none" w="med" len="med"/>
              <a:tailEnd type="triangle" w="med" len="med"/>
            </a:ln>
          </p:spPr>
        </p:sp>
        <p:sp>
          <p:nvSpPr>
            <p:cNvPr id="265230" name="直接连接符 265229"/>
            <p:cNvSpPr/>
            <p:nvPr/>
          </p:nvSpPr>
          <p:spPr>
            <a:xfrm flipH="1" flipV="1">
              <a:off x="7363" y="4977"/>
              <a:ext cx="722" cy="429"/>
            </a:xfrm>
            <a:prstGeom prst="line">
              <a:avLst/>
            </a:prstGeom>
            <a:ln w="38100" cap="flat" cmpd="sng">
              <a:solidFill>
                <a:srgbClr val="00FF00"/>
              </a:solidFill>
              <a:prstDash val="solid"/>
              <a:headEnd type="none" w="med" len="med"/>
              <a:tailEnd type="triangle" w="med" len="med"/>
            </a:ln>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7266" name="标题 267265"/>
          <p:cNvSpPr>
            <a:spLocks noGrp="1"/>
          </p:cNvSpPr>
          <p:nvPr>
            <p:ph type="title"/>
          </p:nvPr>
        </p:nvSpPr>
        <p:spPr>
          <a:xfrm>
            <a:off x="1992313" y="260350"/>
            <a:ext cx="8229600" cy="1143000"/>
          </a:xfrm>
          <a:prstGeom prst="rect">
            <a:avLst/>
          </a:prstGeom>
          <a:noFill/>
          <a:ln>
            <a:noFill/>
          </a:ln>
        </p:spPr>
        <p:txBody>
          <a:bodyPr/>
          <a:p>
            <a:pPr algn="ctr"/>
            <a:r>
              <a:rPr lang="en-US" altLang="zh-CN" sz="3200" b="1"/>
              <a:t>3 </a:t>
            </a:r>
            <a:r>
              <a:rPr lang="zh-CN" altLang="en-US" sz="3200" b="1" dirty="0"/>
              <a:t>工程分包管理</a:t>
            </a:r>
            <a:endParaRPr lang="zh-CN" altLang="en-US" sz="3200" b="1" dirty="0"/>
          </a:p>
        </p:txBody>
      </p:sp>
      <p:sp>
        <p:nvSpPr>
          <p:cNvPr id="267267" name="文本占位符 267266"/>
          <p:cNvSpPr>
            <a:spLocks noGrp="1"/>
          </p:cNvSpPr>
          <p:nvPr>
            <p:ph type="body" idx="1"/>
          </p:nvPr>
        </p:nvSpPr>
        <p:spPr>
          <a:xfrm>
            <a:off x="2208213" y="1196975"/>
            <a:ext cx="7931150" cy="4683125"/>
          </a:xfrm>
          <a:ln/>
        </p:spPr>
        <p:txBody>
          <a:bodyPr/>
          <a:p>
            <a:pPr>
              <a:spcBef>
                <a:spcPct val="50000"/>
              </a:spcBef>
            </a:pPr>
            <a:r>
              <a:rPr lang="en-US" altLang="zh-CN" sz="2000" b="1">
                <a:latin typeface="宋体" panose="02010600030101010101" pitchFamily="2" charset="-122"/>
              </a:rPr>
              <a:t>3.2 </a:t>
            </a:r>
            <a:r>
              <a:rPr lang="zh-CN" altLang="en-US" sz="2000" b="1" dirty="0"/>
              <a:t>工程分包管理内容</a:t>
            </a:r>
            <a:endParaRPr lang="zh-CN" altLang="en-US" sz="2000" b="1" dirty="0"/>
          </a:p>
          <a:p>
            <a:pPr>
              <a:spcBef>
                <a:spcPct val="50000"/>
              </a:spcBef>
            </a:pPr>
            <a:endParaRPr lang="zh-CN" altLang="en-US" sz="2000" b="1" dirty="0"/>
          </a:p>
        </p:txBody>
      </p:sp>
      <p:grpSp>
        <p:nvGrpSpPr>
          <p:cNvPr id="267268" name="组合 267267"/>
          <p:cNvGrpSpPr>
            <a:grpSpLocks noChangeAspect="1"/>
          </p:cNvGrpSpPr>
          <p:nvPr/>
        </p:nvGrpSpPr>
        <p:grpSpPr>
          <a:xfrm>
            <a:off x="3216275" y="1628775"/>
            <a:ext cx="5976938" cy="4483100"/>
            <a:chOff x="3433" y="1891"/>
            <a:chExt cx="5970" cy="5139"/>
          </a:xfrm>
        </p:grpSpPr>
        <p:sp>
          <p:nvSpPr>
            <p:cNvPr id="267269" name="矩形 267268"/>
            <p:cNvSpPr>
              <a:spLocks noChangeAspect="1"/>
            </p:cNvSpPr>
            <p:nvPr/>
          </p:nvSpPr>
          <p:spPr>
            <a:xfrm>
              <a:off x="3433" y="1891"/>
              <a:ext cx="5970" cy="5139"/>
            </a:xfrm>
            <a:prstGeom prst="rect">
              <a:avLst/>
            </a:prstGeom>
            <a:noFill/>
            <a:ln w="9525">
              <a:noFill/>
            </a:ln>
          </p:spPr>
          <p:txBody>
            <a:bodyPr/>
            <a:p>
              <a:endParaRPr lang="zh-CN" altLang="en-US"/>
            </a:p>
          </p:txBody>
        </p:sp>
        <p:sp>
          <p:nvSpPr>
            <p:cNvPr id="267270" name="椭圆 267269"/>
            <p:cNvSpPr/>
            <p:nvPr/>
          </p:nvSpPr>
          <p:spPr>
            <a:xfrm>
              <a:off x="5344" y="3357"/>
              <a:ext cx="2191" cy="2175"/>
            </a:xfrm>
            <a:prstGeom prst="ellipse">
              <a:avLst/>
            </a:prstGeom>
            <a:solidFill>
              <a:srgbClr val="00FF00">
                <a:alpha val="30000"/>
              </a:srgbClr>
            </a:solidFill>
            <a:ln w="25400" cap="flat" cmpd="sng">
              <a:solidFill>
                <a:srgbClr val="FF9900"/>
              </a:solidFill>
              <a:prstDash val="solid"/>
              <a:headEnd type="none" w="med" len="med"/>
              <a:tailEnd type="none" w="med" len="med"/>
            </a:ln>
          </p:spPr>
          <p:txBody>
            <a:bodyPr/>
            <a:p>
              <a:pPr marL="342900" indent="-342900" algn="just"/>
              <a:r>
                <a:rPr lang="zh-CN" altLang="en-US" sz="3600" dirty="0">
                  <a:solidFill>
                    <a:srgbClr val="3366FF"/>
                  </a:solidFill>
                  <a:latin typeface="Times New Roman" panose="02020603050405020304" pitchFamily="18" charset="0"/>
                </a:rPr>
                <a:t> </a:t>
              </a:r>
              <a:r>
                <a:rPr lang="zh-CN" altLang="en-US" sz="3200" dirty="0">
                  <a:solidFill>
                    <a:srgbClr val="3366FF"/>
                  </a:solidFill>
                  <a:latin typeface="Times New Roman" panose="02020603050405020304" pitchFamily="18" charset="0"/>
                </a:rPr>
                <a:t>工程分</a:t>
              </a:r>
              <a:endParaRPr lang="zh-CN" altLang="en-US" sz="3200" dirty="0">
                <a:solidFill>
                  <a:srgbClr val="3366FF"/>
                </a:solidFill>
                <a:latin typeface="Times New Roman" panose="02020603050405020304" pitchFamily="18" charset="0"/>
              </a:endParaRPr>
            </a:p>
            <a:p>
              <a:pPr marL="342900" indent="-342900" algn="just"/>
              <a:r>
                <a:rPr lang="zh-CN" altLang="en-US" sz="3200" dirty="0">
                  <a:solidFill>
                    <a:srgbClr val="3366FF"/>
                  </a:solidFill>
                  <a:latin typeface="Times New Roman" panose="02020603050405020304" pitchFamily="18" charset="0"/>
                </a:rPr>
                <a:t> 包管理</a:t>
              </a:r>
              <a:endParaRPr lang="zh-CN" altLang="en-US" sz="3200" dirty="0">
                <a:latin typeface="Arial" panose="020B0604020202020204" pitchFamily="34" charset="0"/>
              </a:endParaRPr>
            </a:p>
          </p:txBody>
        </p:sp>
        <p:sp>
          <p:nvSpPr>
            <p:cNvPr id="267271" name="矩形 267270"/>
            <p:cNvSpPr/>
            <p:nvPr/>
          </p:nvSpPr>
          <p:spPr>
            <a:xfrm>
              <a:off x="3433" y="2955"/>
              <a:ext cx="1339" cy="678"/>
            </a:xfrm>
            <a:prstGeom prst="rect">
              <a:avLst/>
            </a:prstGeom>
            <a:solidFill>
              <a:srgbClr val="00FFFF">
                <a:alpha val="30000"/>
              </a:srgbClr>
            </a:solidFill>
            <a:ln w="25400" cap="flat" cmpd="sng">
              <a:solidFill>
                <a:srgbClr val="FF0000"/>
              </a:solidFill>
              <a:prstDash val="solid"/>
              <a:miter/>
              <a:headEnd type="none" w="med" len="med"/>
              <a:tailEnd type="none" w="med" len="med"/>
            </a:ln>
          </p:spPr>
          <p:txBody>
            <a:bodyPr/>
            <a:p>
              <a:pPr marL="342900" indent="-342900" algn="just"/>
              <a:r>
                <a:rPr lang="zh-CN" altLang="en-US" dirty="0">
                  <a:solidFill>
                    <a:srgbClr val="0000FF"/>
                  </a:solidFill>
                  <a:latin typeface="Times New Roman" panose="02020603050405020304" pitchFamily="18" charset="0"/>
                </a:rPr>
                <a:t>进度控制</a:t>
              </a:r>
              <a:endParaRPr lang="zh-CN" altLang="en-US" dirty="0">
                <a:latin typeface="Arial" panose="020B0604020202020204" pitchFamily="34" charset="0"/>
              </a:endParaRPr>
            </a:p>
          </p:txBody>
        </p:sp>
        <p:sp>
          <p:nvSpPr>
            <p:cNvPr id="267272" name="矩形 267271"/>
            <p:cNvSpPr/>
            <p:nvPr/>
          </p:nvSpPr>
          <p:spPr>
            <a:xfrm>
              <a:off x="5718" y="1891"/>
              <a:ext cx="1269" cy="677"/>
            </a:xfrm>
            <a:prstGeom prst="rect">
              <a:avLst/>
            </a:prstGeom>
            <a:solidFill>
              <a:srgbClr val="00FFFF">
                <a:alpha val="30000"/>
              </a:srgbClr>
            </a:solidFill>
            <a:ln w="25400" cap="flat" cmpd="sng">
              <a:solidFill>
                <a:srgbClr val="FF0000"/>
              </a:solidFill>
              <a:prstDash val="solid"/>
              <a:miter/>
              <a:headEnd type="none" w="med" len="med"/>
              <a:tailEnd type="none" w="med" len="med"/>
            </a:ln>
          </p:spPr>
          <p:txBody>
            <a:bodyPr/>
            <a:p>
              <a:pPr marL="342900" indent="-342900" algn="just"/>
              <a:r>
                <a:rPr lang="zh-CN" altLang="en-US" dirty="0">
                  <a:solidFill>
                    <a:srgbClr val="0000FF"/>
                  </a:solidFill>
                  <a:latin typeface="Times New Roman" panose="02020603050405020304" pitchFamily="18" charset="0"/>
                </a:rPr>
                <a:t>质量控制</a:t>
              </a:r>
              <a:endParaRPr lang="zh-CN" altLang="en-US" dirty="0">
                <a:latin typeface="Arial" panose="020B0604020202020204" pitchFamily="34" charset="0"/>
              </a:endParaRPr>
            </a:p>
          </p:txBody>
        </p:sp>
        <p:sp>
          <p:nvSpPr>
            <p:cNvPr id="267273" name="矩形 267272"/>
            <p:cNvSpPr/>
            <p:nvPr/>
          </p:nvSpPr>
          <p:spPr>
            <a:xfrm>
              <a:off x="8113" y="2829"/>
              <a:ext cx="1290" cy="679"/>
            </a:xfrm>
            <a:prstGeom prst="rect">
              <a:avLst/>
            </a:prstGeom>
            <a:solidFill>
              <a:srgbClr val="00FFFF">
                <a:alpha val="30000"/>
              </a:srgbClr>
            </a:solidFill>
            <a:ln w="25400" cap="flat" cmpd="sng">
              <a:solidFill>
                <a:srgbClr val="FF0000"/>
              </a:solidFill>
              <a:prstDash val="solid"/>
              <a:miter/>
              <a:headEnd type="none" w="med" len="med"/>
              <a:tailEnd type="none" w="med" len="med"/>
            </a:ln>
          </p:spPr>
          <p:txBody>
            <a:bodyPr/>
            <a:p>
              <a:pPr marL="342900" indent="-342900" algn="just"/>
              <a:r>
                <a:rPr lang="zh-CN" altLang="en-US" dirty="0">
                  <a:solidFill>
                    <a:srgbClr val="0000FF"/>
                  </a:solidFill>
                  <a:latin typeface="Times New Roman" panose="02020603050405020304" pitchFamily="18" charset="0"/>
                </a:rPr>
                <a:t>成本控制</a:t>
              </a:r>
              <a:endParaRPr lang="zh-CN" altLang="en-US" dirty="0">
                <a:latin typeface="Arial" panose="020B0604020202020204" pitchFamily="34" charset="0"/>
              </a:endParaRPr>
            </a:p>
          </p:txBody>
        </p:sp>
        <p:sp>
          <p:nvSpPr>
            <p:cNvPr id="267274" name="矩形 267273"/>
            <p:cNvSpPr/>
            <p:nvPr/>
          </p:nvSpPr>
          <p:spPr>
            <a:xfrm>
              <a:off x="3442" y="5494"/>
              <a:ext cx="1375" cy="679"/>
            </a:xfrm>
            <a:prstGeom prst="rect">
              <a:avLst/>
            </a:prstGeom>
            <a:solidFill>
              <a:srgbClr val="00FFFF">
                <a:alpha val="30000"/>
              </a:srgbClr>
            </a:solidFill>
            <a:ln w="25400" cap="flat" cmpd="sng">
              <a:solidFill>
                <a:srgbClr val="FF0000"/>
              </a:solidFill>
              <a:prstDash val="solid"/>
              <a:miter/>
              <a:headEnd type="none" w="med" len="med"/>
              <a:tailEnd type="none" w="med" len="med"/>
            </a:ln>
          </p:spPr>
          <p:txBody>
            <a:bodyPr/>
            <a:p>
              <a:pPr marL="342900" indent="-342900" algn="just"/>
              <a:r>
                <a:rPr lang="en-US" altLang="zh-CN">
                  <a:solidFill>
                    <a:srgbClr val="0000FF"/>
                  </a:solidFill>
                  <a:latin typeface="Times New Roman" panose="02020603050405020304" pitchFamily="18" charset="0"/>
                </a:rPr>
                <a:t>HSE</a:t>
              </a:r>
              <a:r>
                <a:rPr lang="zh-CN" altLang="en-US" dirty="0">
                  <a:solidFill>
                    <a:srgbClr val="0000FF"/>
                  </a:solidFill>
                  <a:latin typeface="Times New Roman" panose="02020603050405020304" pitchFamily="18" charset="0"/>
                </a:rPr>
                <a:t>管理</a:t>
              </a:r>
              <a:endParaRPr lang="zh-CN" altLang="en-US" dirty="0">
                <a:latin typeface="Arial" panose="020B0604020202020204" pitchFamily="34" charset="0"/>
              </a:endParaRPr>
            </a:p>
          </p:txBody>
        </p:sp>
        <p:sp>
          <p:nvSpPr>
            <p:cNvPr id="267275" name="矩形 267274"/>
            <p:cNvSpPr/>
            <p:nvPr/>
          </p:nvSpPr>
          <p:spPr>
            <a:xfrm>
              <a:off x="8076" y="5424"/>
              <a:ext cx="1327" cy="678"/>
            </a:xfrm>
            <a:prstGeom prst="rect">
              <a:avLst/>
            </a:prstGeom>
            <a:solidFill>
              <a:srgbClr val="00FFFF">
                <a:alpha val="30000"/>
              </a:srgbClr>
            </a:solidFill>
            <a:ln w="25400" cap="flat" cmpd="sng">
              <a:solidFill>
                <a:srgbClr val="FF0000"/>
              </a:solidFill>
              <a:prstDash val="solid"/>
              <a:miter/>
              <a:headEnd type="none" w="med" len="med"/>
              <a:tailEnd type="none" w="med" len="med"/>
            </a:ln>
          </p:spPr>
          <p:txBody>
            <a:bodyPr/>
            <a:p>
              <a:pPr marL="342900" indent="-342900" algn="just"/>
              <a:r>
                <a:rPr lang="zh-CN" altLang="en-US" dirty="0">
                  <a:solidFill>
                    <a:srgbClr val="0000FF"/>
                  </a:solidFill>
                  <a:latin typeface="Times New Roman" panose="02020603050405020304" pitchFamily="18" charset="0"/>
                </a:rPr>
                <a:t>信息管理</a:t>
              </a:r>
              <a:endParaRPr lang="zh-CN" altLang="en-US" dirty="0">
                <a:latin typeface="Arial" panose="020B0604020202020204" pitchFamily="34" charset="0"/>
              </a:endParaRPr>
            </a:p>
          </p:txBody>
        </p:sp>
        <p:sp>
          <p:nvSpPr>
            <p:cNvPr id="267276" name="矩形 267275"/>
            <p:cNvSpPr/>
            <p:nvPr/>
          </p:nvSpPr>
          <p:spPr>
            <a:xfrm>
              <a:off x="5720" y="6352"/>
              <a:ext cx="1521" cy="678"/>
            </a:xfrm>
            <a:prstGeom prst="rect">
              <a:avLst/>
            </a:prstGeom>
            <a:solidFill>
              <a:srgbClr val="00FFFF">
                <a:alpha val="30000"/>
              </a:srgbClr>
            </a:solidFill>
            <a:ln w="25400" cap="flat" cmpd="sng">
              <a:solidFill>
                <a:srgbClr val="FF0000"/>
              </a:solidFill>
              <a:prstDash val="solid"/>
              <a:miter/>
              <a:headEnd type="none" w="med" len="med"/>
              <a:tailEnd type="none" w="med" len="med"/>
            </a:ln>
          </p:spPr>
          <p:txBody>
            <a:bodyPr/>
            <a:p>
              <a:pPr marL="342900" indent="-342900" algn="just"/>
              <a:r>
                <a:rPr lang="zh-CN" altLang="en-US" dirty="0">
                  <a:solidFill>
                    <a:srgbClr val="0000FF"/>
                  </a:solidFill>
                  <a:latin typeface="Times New Roman" panose="02020603050405020304" pitchFamily="18" charset="0"/>
                </a:rPr>
                <a:t>组织与协调</a:t>
              </a:r>
              <a:endParaRPr lang="zh-CN" altLang="en-US" dirty="0">
                <a:latin typeface="Arial" panose="020B0604020202020204" pitchFamily="34" charset="0"/>
              </a:endParaRPr>
            </a:p>
          </p:txBody>
        </p:sp>
        <p:sp>
          <p:nvSpPr>
            <p:cNvPr id="267277" name="直接连接符 267276"/>
            <p:cNvSpPr/>
            <p:nvPr/>
          </p:nvSpPr>
          <p:spPr>
            <a:xfrm>
              <a:off x="4770" y="3595"/>
              <a:ext cx="705" cy="400"/>
            </a:xfrm>
            <a:prstGeom prst="line">
              <a:avLst/>
            </a:prstGeom>
            <a:ln w="38100" cap="flat" cmpd="sng">
              <a:solidFill>
                <a:srgbClr val="00FF00"/>
              </a:solidFill>
              <a:prstDash val="solid"/>
              <a:headEnd type="none" w="med" len="med"/>
              <a:tailEnd type="triangle" w="med" len="med"/>
            </a:ln>
          </p:spPr>
        </p:sp>
        <p:sp>
          <p:nvSpPr>
            <p:cNvPr id="267278" name="直接连接符 267277"/>
            <p:cNvSpPr/>
            <p:nvPr/>
          </p:nvSpPr>
          <p:spPr>
            <a:xfrm>
              <a:off x="6391" y="2586"/>
              <a:ext cx="15" cy="750"/>
            </a:xfrm>
            <a:prstGeom prst="line">
              <a:avLst/>
            </a:prstGeom>
            <a:ln w="38100" cap="flat" cmpd="sng">
              <a:solidFill>
                <a:srgbClr val="00FF00"/>
              </a:solidFill>
              <a:prstDash val="solid"/>
              <a:headEnd type="none" w="med" len="med"/>
              <a:tailEnd type="triangle" w="med" len="med"/>
            </a:ln>
          </p:spPr>
        </p:sp>
        <p:sp>
          <p:nvSpPr>
            <p:cNvPr id="267279" name="直接连接符 267278"/>
            <p:cNvSpPr/>
            <p:nvPr/>
          </p:nvSpPr>
          <p:spPr>
            <a:xfrm flipH="1">
              <a:off x="7414" y="3488"/>
              <a:ext cx="706" cy="493"/>
            </a:xfrm>
            <a:prstGeom prst="line">
              <a:avLst/>
            </a:prstGeom>
            <a:ln w="38100" cap="flat" cmpd="sng">
              <a:solidFill>
                <a:srgbClr val="00FF00"/>
              </a:solidFill>
              <a:prstDash val="solid"/>
              <a:headEnd type="none" w="med" len="med"/>
              <a:tailEnd type="triangle" w="med" len="med"/>
            </a:ln>
          </p:spPr>
        </p:sp>
        <p:sp>
          <p:nvSpPr>
            <p:cNvPr id="267280" name="直接连接符 267279"/>
            <p:cNvSpPr/>
            <p:nvPr/>
          </p:nvSpPr>
          <p:spPr>
            <a:xfrm flipV="1">
              <a:off x="4796" y="4995"/>
              <a:ext cx="724" cy="492"/>
            </a:xfrm>
            <a:prstGeom prst="line">
              <a:avLst/>
            </a:prstGeom>
            <a:ln w="38100" cap="flat" cmpd="sng">
              <a:solidFill>
                <a:srgbClr val="00FF00"/>
              </a:solidFill>
              <a:prstDash val="solid"/>
              <a:headEnd type="none" w="med" len="med"/>
              <a:tailEnd type="triangle" w="med" len="med"/>
            </a:ln>
          </p:spPr>
        </p:sp>
        <p:sp>
          <p:nvSpPr>
            <p:cNvPr id="267281" name="直接连接符 267280"/>
            <p:cNvSpPr/>
            <p:nvPr/>
          </p:nvSpPr>
          <p:spPr>
            <a:xfrm flipH="1" flipV="1">
              <a:off x="6450" y="5521"/>
              <a:ext cx="16" cy="810"/>
            </a:xfrm>
            <a:prstGeom prst="line">
              <a:avLst/>
            </a:prstGeom>
            <a:ln w="38100" cap="flat" cmpd="sng">
              <a:solidFill>
                <a:srgbClr val="00FF00"/>
              </a:solidFill>
              <a:prstDash val="solid"/>
              <a:headEnd type="none" w="med" len="med"/>
              <a:tailEnd type="triangle" w="med" len="med"/>
            </a:ln>
          </p:spPr>
        </p:sp>
        <p:sp>
          <p:nvSpPr>
            <p:cNvPr id="267282" name="直接连接符 267281"/>
            <p:cNvSpPr/>
            <p:nvPr/>
          </p:nvSpPr>
          <p:spPr>
            <a:xfrm flipH="1" flipV="1">
              <a:off x="7363" y="4977"/>
              <a:ext cx="722" cy="429"/>
            </a:xfrm>
            <a:prstGeom prst="line">
              <a:avLst/>
            </a:prstGeom>
            <a:ln w="38100" cap="flat" cmpd="sng">
              <a:solidFill>
                <a:srgbClr val="00FF00"/>
              </a:solidFill>
              <a:prstDash val="solid"/>
              <a:headEnd type="none" w="med" len="med"/>
              <a:tailEnd type="triangle" w="med" len="med"/>
            </a:ln>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8290" name="标题 268289"/>
          <p:cNvSpPr>
            <a:spLocks noGrp="1"/>
          </p:cNvSpPr>
          <p:nvPr>
            <p:ph type="title"/>
          </p:nvPr>
        </p:nvSpPr>
        <p:spPr>
          <a:xfrm>
            <a:off x="1992313" y="260350"/>
            <a:ext cx="8229600" cy="1143000"/>
          </a:xfrm>
          <a:prstGeom prst="rect">
            <a:avLst/>
          </a:prstGeom>
          <a:noFill/>
          <a:ln>
            <a:noFill/>
          </a:ln>
        </p:spPr>
        <p:txBody>
          <a:bodyPr/>
          <a:p>
            <a:pPr algn="ctr"/>
            <a:r>
              <a:rPr lang="en-US" altLang="zh-CN" sz="3200" b="1"/>
              <a:t>3 </a:t>
            </a:r>
            <a:r>
              <a:rPr lang="zh-CN" altLang="en-US" sz="3200" b="1" dirty="0"/>
              <a:t>工程分包管理</a:t>
            </a:r>
            <a:endParaRPr lang="zh-CN" altLang="en-US" sz="3200" b="1" dirty="0"/>
          </a:p>
        </p:txBody>
      </p:sp>
      <p:sp>
        <p:nvSpPr>
          <p:cNvPr id="268291" name="文本占位符 268290"/>
          <p:cNvSpPr>
            <a:spLocks noGrp="1"/>
          </p:cNvSpPr>
          <p:nvPr>
            <p:ph type="body" idx="1"/>
          </p:nvPr>
        </p:nvSpPr>
        <p:spPr>
          <a:xfrm>
            <a:off x="2208213" y="1196975"/>
            <a:ext cx="7931150" cy="4683125"/>
          </a:xfrm>
          <a:solidFill>
            <a:schemeClr val="accent1">
              <a:alpha val="30000"/>
            </a:schemeClr>
          </a:solidFill>
          <a:ln/>
        </p:spPr>
        <p:txBody>
          <a:bodyPr/>
          <a:p>
            <a:pPr>
              <a:spcBef>
                <a:spcPct val="50000"/>
              </a:spcBef>
            </a:pPr>
            <a:r>
              <a:rPr lang="en-US" altLang="zh-CN" sz="2000" b="1"/>
              <a:t>3.3 </a:t>
            </a:r>
            <a:r>
              <a:rPr lang="zh-CN" altLang="en-US" sz="2000" b="1" dirty="0"/>
              <a:t>工程分包管理要点</a:t>
            </a:r>
            <a:endParaRPr lang="zh-CN" altLang="en-US" sz="2000" b="1" dirty="0"/>
          </a:p>
          <a:p>
            <a:pPr>
              <a:spcBef>
                <a:spcPct val="50000"/>
              </a:spcBef>
            </a:pPr>
            <a:r>
              <a:rPr lang="zh-CN" altLang="en-US" sz="1800" dirty="0">
                <a:ea typeface="仿宋" panose="02010609060101010101" pitchFamily="49" charset="-122"/>
              </a:rPr>
              <a:t>工程分包管理是一个动态管理过程，应从工程分包开始至结束自始至终的进行。决不能以分代管，包而不管。</a:t>
            </a:r>
            <a:endParaRPr lang="zh-CN" altLang="en-US" sz="1800" dirty="0">
              <a:ea typeface="仿宋" panose="02010609060101010101" pitchFamily="49" charset="-122"/>
            </a:endParaRPr>
          </a:p>
          <a:p>
            <a:pPr>
              <a:spcBef>
                <a:spcPct val="50000"/>
              </a:spcBef>
            </a:pPr>
            <a:r>
              <a:rPr lang="zh-CN" altLang="en-US" sz="1800" dirty="0">
                <a:ea typeface="仿宋" panose="02010609060101010101" pitchFamily="49" charset="-122"/>
              </a:rPr>
              <a:t>为了做好工程分包管理，应建立与之相适应的组织机构。</a:t>
            </a:r>
            <a:endParaRPr lang="zh-CN" altLang="en-US" sz="1800" dirty="0">
              <a:ea typeface="仿宋" panose="02010609060101010101" pitchFamily="49" charset="-122"/>
            </a:endParaRPr>
          </a:p>
          <a:p>
            <a:pPr>
              <a:spcBef>
                <a:spcPct val="50000"/>
              </a:spcBef>
            </a:pPr>
            <a:r>
              <a:rPr lang="zh-CN" altLang="en-US" sz="1800" dirty="0">
                <a:ea typeface="仿宋" panose="02010609060101010101" pitchFamily="49" charset="-122"/>
              </a:rPr>
              <a:t>工程分包管理应从进度、质量、成本、</a:t>
            </a:r>
            <a:r>
              <a:rPr lang="en-US" altLang="zh-CN" sz="1800">
                <a:ea typeface="仿宋" panose="02010609060101010101" pitchFamily="49" charset="-122"/>
              </a:rPr>
              <a:t>HSE</a:t>
            </a:r>
            <a:r>
              <a:rPr lang="zh-CN" altLang="en-US" sz="1800" dirty="0">
                <a:ea typeface="仿宋" panose="02010609060101010101" pitchFamily="49" charset="-122"/>
              </a:rPr>
              <a:t>、组织与协调等方面进行。</a:t>
            </a:r>
            <a:endParaRPr lang="zh-CN" altLang="en-US" sz="1800" dirty="0">
              <a:ea typeface="仿宋" panose="02010609060101010101" pitchFamily="49" charset="-122"/>
            </a:endParaRPr>
          </a:p>
          <a:p>
            <a:pPr>
              <a:spcBef>
                <a:spcPct val="50000"/>
              </a:spcBef>
            </a:pPr>
            <a:r>
              <a:rPr lang="zh-CN" altLang="en-US" sz="1800" dirty="0">
                <a:ea typeface="仿宋" panose="02010609060101010101" pitchFamily="49" charset="-122"/>
              </a:rPr>
              <a:t>在进行工程分包管理时，还应注意加强对分包方的指导和服务，帮助分包方解决遇到的困难。</a:t>
            </a:r>
            <a:endParaRPr lang="zh-CN" altLang="en-US" sz="1800" dirty="0">
              <a:ea typeface="仿宋"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3410" name="标题 273409"/>
          <p:cNvSpPr>
            <a:spLocks noGrp="1"/>
          </p:cNvSpPr>
          <p:nvPr>
            <p:ph type="title"/>
          </p:nvPr>
        </p:nvSpPr>
        <p:spPr>
          <a:xfrm>
            <a:off x="1981200" y="274638"/>
            <a:ext cx="8229600" cy="1143000"/>
          </a:xfrm>
          <a:prstGeom prst="rect">
            <a:avLst/>
          </a:prstGeom>
          <a:noFill/>
          <a:ln>
            <a:noFill/>
          </a:ln>
        </p:spPr>
        <p:txBody>
          <a:bodyPr/>
          <a:p>
            <a:pPr algn="ctr"/>
            <a:r>
              <a:rPr lang="zh-CN" altLang="en-US" sz="3200" b="1" dirty="0"/>
              <a:t>话题</a:t>
            </a:r>
            <a:r>
              <a:rPr lang="en-US" altLang="zh-CN" sz="3200" b="1"/>
              <a:t>3</a:t>
            </a:r>
            <a:r>
              <a:rPr lang="zh-CN" altLang="en-US" sz="3200" b="1" dirty="0"/>
              <a:t>：如何进行工程分包管理？</a:t>
            </a:r>
            <a:endParaRPr lang="zh-CN" altLang="en-US" sz="3200" b="1" dirty="0"/>
          </a:p>
        </p:txBody>
      </p:sp>
      <p:pic>
        <p:nvPicPr>
          <p:cNvPr id="273412" name="图片 273411" descr="3人举牌"/>
          <p:cNvPicPr>
            <a:picLocks noChangeAspect="1"/>
          </p:cNvPicPr>
          <p:nvPr/>
        </p:nvPicPr>
        <p:blipFill>
          <a:blip r:embed="rId1"/>
          <a:stretch>
            <a:fillRect/>
          </a:stretch>
        </p:blipFill>
        <p:spPr>
          <a:xfrm>
            <a:off x="2495550" y="1052513"/>
            <a:ext cx="5114925" cy="4392612"/>
          </a:xfrm>
          <a:prstGeom prst="rect">
            <a:avLst/>
          </a:prstGeom>
          <a:noFill/>
          <a:ln w="9525">
            <a:noFill/>
          </a:ln>
        </p:spPr>
      </p:pic>
      <p:pic>
        <p:nvPicPr>
          <p:cNvPr id="273414" name="图片 273413" descr="问号15"/>
          <p:cNvPicPr>
            <a:picLocks noChangeAspect="1"/>
          </p:cNvPicPr>
          <p:nvPr/>
        </p:nvPicPr>
        <p:blipFill>
          <a:blip r:embed="rId2"/>
          <a:stretch>
            <a:fillRect/>
          </a:stretch>
        </p:blipFill>
        <p:spPr>
          <a:xfrm>
            <a:off x="7319963" y="2997200"/>
            <a:ext cx="2459037" cy="245903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2386" name="标题 272385"/>
          <p:cNvSpPr>
            <a:spLocks noGrp="1"/>
          </p:cNvSpPr>
          <p:nvPr>
            <p:ph type="title"/>
          </p:nvPr>
        </p:nvSpPr>
        <p:spPr>
          <a:xfrm>
            <a:off x="1981200" y="274638"/>
            <a:ext cx="8229600" cy="1143000"/>
          </a:xfrm>
          <a:prstGeom prst="rect">
            <a:avLst/>
          </a:prstGeom>
          <a:noFill/>
          <a:ln>
            <a:noFill/>
          </a:ln>
        </p:spPr>
        <p:txBody>
          <a:bodyPr/>
          <a:p>
            <a:pPr algn="ctr"/>
            <a:r>
              <a:rPr lang="en-US" altLang="zh-CN" sz="3200" b="1"/>
              <a:t>4 </a:t>
            </a:r>
            <a:r>
              <a:rPr lang="zh-CN" altLang="en-US" sz="3200" b="1" dirty="0"/>
              <a:t>工程分包后评价 </a:t>
            </a:r>
            <a:endParaRPr lang="zh-CN" altLang="en-US" sz="3200" b="1" dirty="0"/>
          </a:p>
        </p:txBody>
      </p:sp>
      <p:sp>
        <p:nvSpPr>
          <p:cNvPr id="272387" name="文本占位符 272386"/>
          <p:cNvSpPr>
            <a:spLocks noGrp="1"/>
          </p:cNvSpPr>
          <p:nvPr>
            <p:ph type="body" idx="1"/>
          </p:nvPr>
        </p:nvSpPr>
        <p:spPr>
          <a:xfrm>
            <a:off x="2208213" y="1196975"/>
            <a:ext cx="7931150" cy="4683125"/>
          </a:xfrm>
          <a:ln/>
        </p:spPr>
        <p:txBody>
          <a:bodyPr/>
          <a:p>
            <a:pPr>
              <a:spcBef>
                <a:spcPct val="50000"/>
              </a:spcBef>
            </a:pPr>
            <a:r>
              <a:rPr lang="zh-CN" altLang="en-US" sz="2000" dirty="0">
                <a:latin typeface="仿宋" panose="02010609060101010101" pitchFamily="49" charset="-122"/>
                <a:ea typeface="仿宋" panose="02010609060101010101" pitchFamily="49" charset="-122"/>
              </a:rPr>
              <a:t>工程分包后评价是一项非常有意义的动作，在分包方完成分包工程后进行。通过这项工作，可以对工程分包过程中的经验、教训进行总结，对分包方的各方面能力进行评估，对日后的工程分包工作非常有益。</a:t>
            </a:r>
            <a:endParaRPr lang="zh-CN" altLang="en-US" sz="2000" dirty="0">
              <a:latin typeface="仿宋" panose="02010609060101010101" pitchFamily="49" charset="-122"/>
              <a:ea typeface="仿宋" panose="02010609060101010101" pitchFamily="49" charset="-122"/>
            </a:endParaRPr>
          </a:p>
          <a:p>
            <a:pPr>
              <a:spcBef>
                <a:spcPct val="50000"/>
              </a:spcBef>
            </a:pPr>
            <a:r>
              <a:rPr lang="zh-CN" altLang="en-US" sz="2000" dirty="0">
                <a:latin typeface="仿宋" panose="02010609060101010101" pitchFamily="49" charset="-122"/>
                <a:ea typeface="仿宋" panose="02010609060101010101" pitchFamily="49" charset="-122"/>
              </a:rPr>
              <a:t>工程分包后评价的主要从工程质量、工期、以及分包方的技术力量、履约能力、</a:t>
            </a:r>
            <a:r>
              <a:rPr lang="en-US" altLang="zh-CN" sz="2000">
                <a:latin typeface="仿宋" panose="02010609060101010101" pitchFamily="49" charset="-122"/>
                <a:ea typeface="仿宋" panose="02010609060101010101" pitchFamily="49" charset="-122"/>
              </a:rPr>
              <a:t>HSE</a:t>
            </a:r>
            <a:r>
              <a:rPr lang="zh-CN" altLang="en-US" sz="2000" dirty="0">
                <a:latin typeface="仿宋" panose="02010609060101010101" pitchFamily="49" charset="-122"/>
                <a:ea typeface="仿宋" panose="02010609060101010101" pitchFamily="49" charset="-122"/>
              </a:rPr>
              <a:t>管理、后期服务等方面进行。 </a:t>
            </a:r>
            <a:endParaRPr lang="zh-CN" altLang="en-US" sz="2000" dirty="0">
              <a:latin typeface="仿宋" panose="02010609060101010101" pitchFamily="49" charset="-122"/>
              <a:ea typeface="仿宋"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0338" name="标题 270337"/>
          <p:cNvSpPr>
            <a:spLocks noGrp="1"/>
          </p:cNvSpPr>
          <p:nvPr>
            <p:ph type="title"/>
          </p:nvPr>
        </p:nvSpPr>
        <p:spPr>
          <a:xfrm>
            <a:off x="1981200" y="274638"/>
            <a:ext cx="8229600" cy="1143000"/>
          </a:xfrm>
          <a:prstGeom prst="rect">
            <a:avLst/>
          </a:prstGeom>
          <a:noFill/>
          <a:ln>
            <a:noFill/>
          </a:ln>
        </p:spPr>
        <p:txBody>
          <a:bodyPr/>
          <a:p>
            <a:pPr algn="ctr"/>
            <a:r>
              <a:rPr lang="zh-CN" altLang="en-US" sz="3200" b="1" dirty="0">
                <a:solidFill>
                  <a:srgbClr val="008080"/>
                </a:solidFill>
              </a:rPr>
              <a:t>目		录</a:t>
            </a:r>
            <a:endParaRPr lang="zh-CN" altLang="en-US" sz="3200" b="1" dirty="0">
              <a:solidFill>
                <a:srgbClr val="008080"/>
              </a:solidFill>
            </a:endParaRPr>
          </a:p>
        </p:txBody>
      </p:sp>
      <p:sp>
        <p:nvSpPr>
          <p:cNvPr id="270339" name="文本占位符 270338"/>
          <p:cNvSpPr>
            <a:spLocks noGrp="1"/>
          </p:cNvSpPr>
          <p:nvPr>
            <p:ph type="body" idx="1"/>
          </p:nvPr>
        </p:nvSpPr>
        <p:spPr>
          <a:xfrm>
            <a:off x="3503613" y="1196975"/>
            <a:ext cx="6635750" cy="4683125"/>
          </a:xfrm>
          <a:ln/>
        </p:spPr>
        <p:txBody>
          <a:bodyPr/>
          <a:p>
            <a:pPr>
              <a:spcBef>
                <a:spcPct val="50000"/>
              </a:spcBef>
            </a:pPr>
            <a:r>
              <a:rPr lang="en-US" altLang="zh-CN" sz="2800" b="1"/>
              <a:t>0 </a:t>
            </a:r>
            <a:r>
              <a:rPr lang="zh-CN" altLang="en-US" sz="2800" b="1" dirty="0"/>
              <a:t>序言</a:t>
            </a:r>
            <a:endParaRPr lang="zh-CN" altLang="en-US" sz="2800" b="1" dirty="0"/>
          </a:p>
          <a:p>
            <a:pPr>
              <a:spcBef>
                <a:spcPct val="50000"/>
              </a:spcBef>
            </a:pPr>
            <a:r>
              <a:rPr lang="en-US" altLang="zh-CN" sz="2800" b="1"/>
              <a:t>1 </a:t>
            </a:r>
            <a:r>
              <a:rPr lang="zh-CN" altLang="en-US" sz="2800" b="1" dirty="0"/>
              <a:t>工程分包概念</a:t>
            </a:r>
            <a:endParaRPr lang="zh-CN" altLang="en-US" sz="2800" b="1" dirty="0"/>
          </a:p>
          <a:p>
            <a:pPr>
              <a:spcBef>
                <a:spcPct val="50000"/>
              </a:spcBef>
            </a:pPr>
            <a:r>
              <a:rPr lang="en-US" altLang="zh-CN" sz="2800" b="1"/>
              <a:t>2 </a:t>
            </a:r>
            <a:r>
              <a:rPr lang="zh-CN" altLang="en-US" sz="2800" b="1" dirty="0"/>
              <a:t>工程分包方式</a:t>
            </a:r>
            <a:endParaRPr lang="zh-CN" altLang="en-US" sz="2800" b="1" dirty="0"/>
          </a:p>
          <a:p>
            <a:pPr>
              <a:spcBef>
                <a:spcPct val="50000"/>
              </a:spcBef>
            </a:pPr>
            <a:r>
              <a:rPr lang="en-US" altLang="zh-CN" sz="2800" b="1"/>
              <a:t>3 </a:t>
            </a:r>
            <a:r>
              <a:rPr lang="zh-CN" altLang="en-US" sz="2800" b="1" dirty="0"/>
              <a:t>工程分包管理</a:t>
            </a:r>
            <a:endParaRPr lang="zh-CN" altLang="en-US" sz="2800" b="1" dirty="0"/>
          </a:p>
          <a:p>
            <a:pPr>
              <a:spcBef>
                <a:spcPct val="50000"/>
              </a:spcBef>
            </a:pPr>
            <a:r>
              <a:rPr lang="en-US" altLang="zh-CN" sz="2800" b="1"/>
              <a:t>4 </a:t>
            </a:r>
            <a:r>
              <a:rPr lang="zh-CN" altLang="en-US" sz="2800" b="1" dirty="0"/>
              <a:t>工程分包后评价</a:t>
            </a:r>
            <a:endParaRPr lang="zh-CN" altLang="en-US" sz="2800" b="1" dirty="0"/>
          </a:p>
        </p:txBody>
      </p:sp>
      <p:grpSp>
        <p:nvGrpSpPr>
          <p:cNvPr id="19" name="Group 35"/>
          <p:cNvGrpSpPr/>
          <p:nvPr/>
        </p:nvGrpSpPr>
        <p:grpSpPr>
          <a:xfrm rot="295305">
            <a:off x="2333625" y="1330325"/>
            <a:ext cx="893763" cy="935038"/>
            <a:chOff x="1717" y="3014"/>
            <a:chExt cx="1332" cy="825"/>
          </a:xfrm>
        </p:grpSpPr>
        <p:sp>
          <p:nvSpPr>
            <p:cNvPr id="270341" name="Freeform 36"/>
            <p:cNvSpPr/>
            <p:nvPr/>
          </p:nvSpPr>
          <p:spPr>
            <a:xfrm>
              <a:off x="2030" y="3014"/>
              <a:ext cx="1019" cy="627"/>
            </a:xfrm>
            <a:custGeom>
              <a:avLst/>
              <a:gdLst>
                <a:gd name="txL" fmla="*/ 0 w 3057"/>
                <a:gd name="txT" fmla="*/ 0 h 1881"/>
                <a:gd name="txR" fmla="*/ 3057 w 3057"/>
                <a:gd name="txB" fmla="*/ 1881 h 1881"/>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3057" h="1881">
                  <a:moveTo>
                    <a:pt x="0" y="999"/>
                  </a:moveTo>
                  <a:lnTo>
                    <a:pt x="33" y="974"/>
                  </a:lnTo>
                  <a:lnTo>
                    <a:pt x="87" y="960"/>
                  </a:lnTo>
                  <a:lnTo>
                    <a:pt x="169" y="935"/>
                  </a:lnTo>
                  <a:lnTo>
                    <a:pt x="284" y="874"/>
                  </a:lnTo>
                  <a:lnTo>
                    <a:pt x="453" y="745"/>
                  </a:lnTo>
                  <a:lnTo>
                    <a:pt x="615" y="608"/>
                  </a:lnTo>
                  <a:lnTo>
                    <a:pt x="747" y="515"/>
                  </a:lnTo>
                  <a:lnTo>
                    <a:pt x="895" y="442"/>
                  </a:lnTo>
                  <a:lnTo>
                    <a:pt x="1060" y="427"/>
                  </a:lnTo>
                  <a:lnTo>
                    <a:pt x="1226" y="419"/>
                  </a:lnTo>
                  <a:lnTo>
                    <a:pt x="1954" y="200"/>
                  </a:lnTo>
                  <a:lnTo>
                    <a:pt x="2444" y="61"/>
                  </a:lnTo>
                  <a:lnTo>
                    <a:pt x="2628" y="17"/>
                  </a:lnTo>
                  <a:lnTo>
                    <a:pt x="2690" y="6"/>
                  </a:lnTo>
                  <a:lnTo>
                    <a:pt x="2733" y="4"/>
                  </a:lnTo>
                  <a:lnTo>
                    <a:pt x="2798" y="0"/>
                  </a:lnTo>
                  <a:lnTo>
                    <a:pt x="2818" y="0"/>
                  </a:lnTo>
                  <a:lnTo>
                    <a:pt x="2837" y="1"/>
                  </a:lnTo>
                  <a:lnTo>
                    <a:pt x="2879" y="9"/>
                  </a:lnTo>
                  <a:lnTo>
                    <a:pt x="2957" y="32"/>
                  </a:lnTo>
                  <a:lnTo>
                    <a:pt x="3021" y="70"/>
                  </a:lnTo>
                  <a:lnTo>
                    <a:pt x="3055" y="118"/>
                  </a:lnTo>
                  <a:lnTo>
                    <a:pt x="3057" y="147"/>
                  </a:lnTo>
                  <a:lnTo>
                    <a:pt x="3045" y="181"/>
                  </a:lnTo>
                  <a:lnTo>
                    <a:pt x="2980" y="254"/>
                  </a:lnTo>
                  <a:lnTo>
                    <a:pt x="2841" y="341"/>
                  </a:lnTo>
                  <a:lnTo>
                    <a:pt x="1768" y="670"/>
                  </a:lnTo>
                  <a:lnTo>
                    <a:pt x="1810" y="670"/>
                  </a:lnTo>
                  <a:lnTo>
                    <a:pt x="1840" y="670"/>
                  </a:lnTo>
                  <a:lnTo>
                    <a:pt x="1858" y="670"/>
                  </a:lnTo>
                  <a:lnTo>
                    <a:pt x="1877" y="669"/>
                  </a:lnTo>
                  <a:lnTo>
                    <a:pt x="2048" y="691"/>
                  </a:lnTo>
                  <a:lnTo>
                    <a:pt x="2128" y="718"/>
                  </a:lnTo>
                  <a:lnTo>
                    <a:pt x="2197" y="764"/>
                  </a:lnTo>
                  <a:lnTo>
                    <a:pt x="2242" y="827"/>
                  </a:lnTo>
                  <a:lnTo>
                    <a:pt x="2251" y="868"/>
                  </a:lnTo>
                  <a:lnTo>
                    <a:pt x="2252" y="891"/>
                  </a:lnTo>
                  <a:lnTo>
                    <a:pt x="2252" y="917"/>
                  </a:lnTo>
                  <a:lnTo>
                    <a:pt x="2363" y="956"/>
                  </a:lnTo>
                  <a:lnTo>
                    <a:pt x="2444" y="1003"/>
                  </a:lnTo>
                  <a:lnTo>
                    <a:pt x="2486" y="1067"/>
                  </a:lnTo>
                  <a:lnTo>
                    <a:pt x="2487" y="1086"/>
                  </a:lnTo>
                  <a:lnTo>
                    <a:pt x="2489" y="1110"/>
                  </a:lnTo>
                  <a:lnTo>
                    <a:pt x="2473" y="1162"/>
                  </a:lnTo>
                  <a:lnTo>
                    <a:pt x="2568" y="1222"/>
                  </a:lnTo>
                  <a:lnTo>
                    <a:pt x="2603" y="1265"/>
                  </a:lnTo>
                  <a:lnTo>
                    <a:pt x="2614" y="1291"/>
                  </a:lnTo>
                  <a:lnTo>
                    <a:pt x="2616" y="1319"/>
                  </a:lnTo>
                  <a:lnTo>
                    <a:pt x="2594" y="1382"/>
                  </a:lnTo>
                  <a:lnTo>
                    <a:pt x="2524" y="1456"/>
                  </a:lnTo>
                  <a:lnTo>
                    <a:pt x="2396" y="1540"/>
                  </a:lnTo>
                  <a:lnTo>
                    <a:pt x="2196" y="1638"/>
                  </a:lnTo>
                  <a:lnTo>
                    <a:pt x="2052" y="1702"/>
                  </a:lnTo>
                  <a:lnTo>
                    <a:pt x="1979" y="1717"/>
                  </a:lnTo>
                  <a:lnTo>
                    <a:pt x="1931" y="1720"/>
                  </a:lnTo>
                  <a:lnTo>
                    <a:pt x="1901" y="1720"/>
                  </a:lnTo>
                  <a:lnTo>
                    <a:pt x="1867" y="1720"/>
                  </a:lnTo>
                  <a:lnTo>
                    <a:pt x="1573" y="1797"/>
                  </a:lnTo>
                  <a:lnTo>
                    <a:pt x="1339" y="1841"/>
                  </a:lnTo>
                  <a:lnTo>
                    <a:pt x="1159" y="1859"/>
                  </a:lnTo>
                  <a:lnTo>
                    <a:pt x="1085" y="1862"/>
                  </a:lnTo>
                  <a:lnTo>
                    <a:pt x="1051" y="1862"/>
                  </a:lnTo>
                  <a:lnTo>
                    <a:pt x="1017" y="1861"/>
                  </a:lnTo>
                  <a:lnTo>
                    <a:pt x="822" y="1836"/>
                  </a:lnTo>
                  <a:lnTo>
                    <a:pt x="748" y="1824"/>
                  </a:lnTo>
                  <a:lnTo>
                    <a:pt x="712" y="1823"/>
                  </a:lnTo>
                  <a:lnTo>
                    <a:pt x="692" y="1823"/>
                  </a:lnTo>
                  <a:lnTo>
                    <a:pt x="673" y="1824"/>
                  </a:lnTo>
                  <a:lnTo>
                    <a:pt x="544" y="1859"/>
                  </a:lnTo>
                  <a:lnTo>
                    <a:pt x="475" y="1878"/>
                  </a:lnTo>
                  <a:lnTo>
                    <a:pt x="445" y="1881"/>
                  </a:lnTo>
                  <a:lnTo>
                    <a:pt x="418" y="1880"/>
                  </a:lnTo>
                  <a:lnTo>
                    <a:pt x="220" y="1444"/>
                  </a:lnTo>
                  <a:lnTo>
                    <a:pt x="0" y="999"/>
                  </a:lnTo>
                  <a:close/>
                </a:path>
              </a:pathLst>
            </a:custGeom>
            <a:solidFill>
              <a:srgbClr val="FFB672"/>
            </a:solidFill>
            <a:ln w="7938" cap="flat" cmpd="sng">
              <a:solidFill>
                <a:srgbClr val="000000"/>
              </a:solidFill>
              <a:prstDash val="solid"/>
              <a:round/>
              <a:headEnd type="none" w="med" len="med"/>
              <a:tailEnd type="none" w="med" len="med"/>
            </a:ln>
          </p:spPr>
          <p:txBody>
            <a:bodyPr/>
            <a:p>
              <a:pPr eaLnBrk="1" hangingPunct="1">
                <a:lnSpc>
                  <a:spcPct val="100000"/>
                </a:lnSpc>
                <a:spcBef>
                  <a:spcPct val="0"/>
                </a:spcBef>
              </a:pPr>
              <a:endParaRPr lang="zh-CN" altLang="en-US" dirty="0">
                <a:solidFill>
                  <a:schemeClr val="folHlink"/>
                </a:solidFill>
                <a:latin typeface="楷体_GB2312" pitchFamily="1" charset="-122"/>
                <a:ea typeface="楷体_GB2312" pitchFamily="1" charset="-122"/>
              </a:endParaRPr>
            </a:p>
          </p:txBody>
        </p:sp>
        <p:sp>
          <p:nvSpPr>
            <p:cNvPr id="270342" name="Freeform 37"/>
            <p:cNvSpPr/>
            <p:nvPr/>
          </p:nvSpPr>
          <p:spPr>
            <a:xfrm>
              <a:off x="2368" y="3155"/>
              <a:ext cx="285" cy="189"/>
            </a:xfrm>
            <a:custGeom>
              <a:avLst/>
              <a:gdLst>
                <a:gd name="txL" fmla="*/ 0 w 853"/>
                <a:gd name="txT" fmla="*/ 0 h 566"/>
                <a:gd name="txR" fmla="*/ 853 w 853"/>
                <a:gd name="txB" fmla="*/ 566 h 566"/>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53" h="566">
                  <a:moveTo>
                    <a:pt x="201" y="0"/>
                  </a:moveTo>
                  <a:lnTo>
                    <a:pt x="502" y="132"/>
                  </a:lnTo>
                  <a:lnTo>
                    <a:pt x="719" y="238"/>
                  </a:lnTo>
                  <a:lnTo>
                    <a:pt x="840" y="324"/>
                  </a:lnTo>
                  <a:lnTo>
                    <a:pt x="853" y="378"/>
                  </a:lnTo>
                  <a:lnTo>
                    <a:pt x="853" y="397"/>
                  </a:lnTo>
                  <a:lnTo>
                    <a:pt x="852" y="419"/>
                  </a:lnTo>
                  <a:lnTo>
                    <a:pt x="835" y="465"/>
                  </a:lnTo>
                  <a:lnTo>
                    <a:pt x="800" y="505"/>
                  </a:lnTo>
                  <a:lnTo>
                    <a:pt x="736" y="540"/>
                  </a:lnTo>
                  <a:lnTo>
                    <a:pt x="642" y="561"/>
                  </a:lnTo>
                  <a:lnTo>
                    <a:pt x="582" y="566"/>
                  </a:lnTo>
                  <a:lnTo>
                    <a:pt x="548" y="566"/>
                  </a:lnTo>
                  <a:lnTo>
                    <a:pt x="511" y="566"/>
                  </a:lnTo>
                  <a:lnTo>
                    <a:pt x="381" y="553"/>
                  </a:lnTo>
                  <a:lnTo>
                    <a:pt x="210" y="520"/>
                  </a:lnTo>
                  <a:lnTo>
                    <a:pt x="0" y="470"/>
                  </a:lnTo>
                </a:path>
              </a:pathLst>
            </a:custGeom>
            <a:noFill/>
            <a:ln w="7938" cap="flat" cmpd="sng">
              <a:solidFill>
                <a:srgbClr val="000000"/>
              </a:solidFill>
              <a:prstDash val="solid"/>
              <a:round/>
              <a:headEnd type="none" w="med" len="med"/>
              <a:tailEnd type="none" w="med" len="med"/>
            </a:ln>
          </p:spPr>
          <p:txBody>
            <a:bodyPr/>
            <a:p>
              <a:pPr eaLnBrk="1" hangingPunct="1">
                <a:lnSpc>
                  <a:spcPct val="100000"/>
                </a:lnSpc>
                <a:spcBef>
                  <a:spcPct val="0"/>
                </a:spcBef>
              </a:pPr>
              <a:endParaRPr lang="zh-CN" altLang="en-US" dirty="0">
                <a:solidFill>
                  <a:schemeClr val="folHlink"/>
                </a:solidFill>
                <a:latin typeface="楷体_GB2312" pitchFamily="1" charset="-122"/>
                <a:ea typeface="楷体_GB2312" pitchFamily="1" charset="-122"/>
              </a:endParaRPr>
            </a:p>
          </p:txBody>
        </p:sp>
        <p:sp>
          <p:nvSpPr>
            <p:cNvPr id="270343" name="Freeform 38"/>
            <p:cNvSpPr/>
            <p:nvPr/>
          </p:nvSpPr>
          <p:spPr>
            <a:xfrm>
              <a:off x="2221" y="3341"/>
              <a:ext cx="267" cy="138"/>
            </a:xfrm>
            <a:custGeom>
              <a:avLst/>
              <a:gdLst>
                <a:gd name="txL" fmla="*/ 0 w 803"/>
                <a:gd name="txT" fmla="*/ 0 h 414"/>
                <a:gd name="txR" fmla="*/ 803 w 803"/>
                <a:gd name="txB" fmla="*/ 414 h 414"/>
              </a:gdLst>
              <a:ahLst/>
              <a:cxnLst>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803" h="414">
                  <a:moveTo>
                    <a:pt x="0" y="414"/>
                  </a:moveTo>
                  <a:lnTo>
                    <a:pt x="98" y="411"/>
                  </a:lnTo>
                  <a:lnTo>
                    <a:pt x="328" y="380"/>
                  </a:lnTo>
                  <a:lnTo>
                    <a:pt x="458" y="346"/>
                  </a:lnTo>
                  <a:lnTo>
                    <a:pt x="586" y="292"/>
                  </a:lnTo>
                  <a:lnTo>
                    <a:pt x="692" y="216"/>
                  </a:lnTo>
                  <a:lnTo>
                    <a:pt x="769" y="112"/>
                  </a:lnTo>
                  <a:lnTo>
                    <a:pt x="795" y="43"/>
                  </a:lnTo>
                  <a:lnTo>
                    <a:pt x="803" y="0"/>
                  </a:lnTo>
                </a:path>
              </a:pathLst>
            </a:custGeom>
            <a:noFill/>
            <a:ln w="7938" cap="flat" cmpd="sng">
              <a:solidFill>
                <a:srgbClr val="000000"/>
              </a:solidFill>
              <a:prstDash val="solid"/>
              <a:round/>
              <a:headEnd type="none" w="med" len="med"/>
              <a:tailEnd type="none" w="med" len="med"/>
            </a:ln>
          </p:spPr>
          <p:txBody>
            <a:bodyPr/>
            <a:p>
              <a:pPr eaLnBrk="1" hangingPunct="1">
                <a:lnSpc>
                  <a:spcPct val="100000"/>
                </a:lnSpc>
                <a:spcBef>
                  <a:spcPct val="0"/>
                </a:spcBef>
              </a:pPr>
              <a:endParaRPr lang="zh-CN" altLang="en-US" dirty="0">
                <a:solidFill>
                  <a:schemeClr val="folHlink"/>
                </a:solidFill>
                <a:latin typeface="楷体_GB2312" pitchFamily="1" charset="-122"/>
                <a:ea typeface="楷体_GB2312" pitchFamily="1" charset="-122"/>
              </a:endParaRPr>
            </a:p>
          </p:txBody>
        </p:sp>
        <p:sp>
          <p:nvSpPr>
            <p:cNvPr id="270344" name="Freeform 39"/>
            <p:cNvSpPr/>
            <p:nvPr/>
          </p:nvSpPr>
          <p:spPr>
            <a:xfrm>
              <a:off x="2628" y="3522"/>
              <a:ext cx="24" cy="64"/>
            </a:xfrm>
            <a:custGeom>
              <a:avLst/>
              <a:gdLst>
                <a:gd name="txL" fmla="*/ 0 w 72"/>
                <a:gd name="txT" fmla="*/ 0 h 191"/>
                <a:gd name="txR" fmla="*/ 72 w 72"/>
                <a:gd name="txB" fmla="*/ 191 h 191"/>
              </a:gdLst>
              <a:ahLst/>
              <a:cxnLst>
                <a:cxn ang="0">
                  <a:pos x="0" y="0"/>
                </a:cxn>
                <a:cxn ang="0">
                  <a:pos x="0" y="0"/>
                </a:cxn>
                <a:cxn ang="0">
                  <a:pos x="0" y="0"/>
                </a:cxn>
                <a:cxn ang="0">
                  <a:pos x="0" y="0"/>
                </a:cxn>
                <a:cxn ang="0">
                  <a:pos x="0" y="0"/>
                </a:cxn>
                <a:cxn ang="0">
                  <a:pos x="0" y="0"/>
                </a:cxn>
                <a:cxn ang="0">
                  <a:pos x="0" y="0"/>
                </a:cxn>
              </a:cxnLst>
              <a:rect l="txL" t="txT" r="txR" b="txB"/>
              <a:pathLst>
                <a:path w="72" h="191">
                  <a:moveTo>
                    <a:pt x="72" y="191"/>
                  </a:moveTo>
                  <a:lnTo>
                    <a:pt x="40" y="173"/>
                  </a:lnTo>
                  <a:lnTo>
                    <a:pt x="18" y="146"/>
                  </a:lnTo>
                  <a:lnTo>
                    <a:pt x="0" y="81"/>
                  </a:lnTo>
                  <a:lnTo>
                    <a:pt x="0" y="52"/>
                  </a:lnTo>
                  <a:lnTo>
                    <a:pt x="3" y="26"/>
                  </a:lnTo>
                  <a:lnTo>
                    <a:pt x="9" y="0"/>
                  </a:lnTo>
                </a:path>
              </a:pathLst>
            </a:custGeom>
            <a:noFill/>
            <a:ln w="7938" cap="flat" cmpd="sng">
              <a:solidFill>
                <a:srgbClr val="000000"/>
              </a:solidFill>
              <a:prstDash val="solid"/>
              <a:round/>
              <a:headEnd type="none" w="med" len="med"/>
              <a:tailEnd type="none" w="med" len="med"/>
            </a:ln>
          </p:spPr>
          <p:txBody>
            <a:bodyPr/>
            <a:p>
              <a:pPr eaLnBrk="1" hangingPunct="1">
                <a:lnSpc>
                  <a:spcPct val="100000"/>
                </a:lnSpc>
                <a:spcBef>
                  <a:spcPct val="0"/>
                </a:spcBef>
              </a:pPr>
              <a:endParaRPr lang="zh-CN" altLang="en-US" dirty="0">
                <a:solidFill>
                  <a:schemeClr val="folHlink"/>
                </a:solidFill>
                <a:latin typeface="楷体_GB2312" pitchFamily="1" charset="-122"/>
                <a:ea typeface="楷体_GB2312" pitchFamily="1" charset="-122"/>
              </a:endParaRPr>
            </a:p>
          </p:txBody>
        </p:sp>
        <p:sp>
          <p:nvSpPr>
            <p:cNvPr id="270345" name="Freeform 40"/>
            <p:cNvSpPr/>
            <p:nvPr/>
          </p:nvSpPr>
          <p:spPr>
            <a:xfrm>
              <a:off x="2506" y="3406"/>
              <a:ext cx="342" cy="126"/>
            </a:xfrm>
            <a:custGeom>
              <a:avLst/>
              <a:gdLst>
                <a:gd name="txL" fmla="*/ 0 w 1028"/>
                <a:gd name="txT" fmla="*/ 0 h 379"/>
                <a:gd name="txR" fmla="*/ 1028 w 1028"/>
                <a:gd name="txB" fmla="*/ 379 h 379"/>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1028" h="379">
                  <a:moveTo>
                    <a:pt x="1028" y="0"/>
                  </a:moveTo>
                  <a:lnTo>
                    <a:pt x="963" y="50"/>
                  </a:lnTo>
                  <a:lnTo>
                    <a:pt x="787" y="164"/>
                  </a:lnTo>
                  <a:lnTo>
                    <a:pt x="531" y="290"/>
                  </a:lnTo>
                  <a:lnTo>
                    <a:pt x="382" y="341"/>
                  </a:lnTo>
                  <a:lnTo>
                    <a:pt x="222" y="378"/>
                  </a:lnTo>
                  <a:lnTo>
                    <a:pt x="179" y="379"/>
                  </a:lnTo>
                  <a:lnTo>
                    <a:pt x="160" y="379"/>
                  </a:lnTo>
                  <a:lnTo>
                    <a:pt x="140" y="378"/>
                  </a:lnTo>
                  <a:lnTo>
                    <a:pt x="81" y="359"/>
                  </a:lnTo>
                  <a:lnTo>
                    <a:pt x="42" y="329"/>
                  </a:lnTo>
                  <a:lnTo>
                    <a:pt x="15" y="292"/>
                  </a:lnTo>
                  <a:lnTo>
                    <a:pt x="0" y="220"/>
                  </a:lnTo>
                  <a:lnTo>
                    <a:pt x="0" y="195"/>
                  </a:lnTo>
                  <a:lnTo>
                    <a:pt x="1" y="185"/>
                  </a:lnTo>
                </a:path>
              </a:pathLst>
            </a:custGeom>
            <a:noFill/>
            <a:ln w="7938" cap="flat" cmpd="sng">
              <a:solidFill>
                <a:srgbClr val="000000"/>
              </a:solidFill>
              <a:prstDash val="solid"/>
              <a:round/>
              <a:headEnd type="none" w="med" len="med"/>
              <a:tailEnd type="none" w="med" len="med"/>
            </a:ln>
          </p:spPr>
          <p:txBody>
            <a:bodyPr/>
            <a:p>
              <a:pPr eaLnBrk="1" hangingPunct="1">
                <a:lnSpc>
                  <a:spcPct val="100000"/>
                </a:lnSpc>
                <a:spcBef>
                  <a:spcPct val="0"/>
                </a:spcBef>
              </a:pPr>
              <a:endParaRPr lang="zh-CN" altLang="en-US" dirty="0">
                <a:solidFill>
                  <a:schemeClr val="folHlink"/>
                </a:solidFill>
                <a:latin typeface="楷体_GB2312" pitchFamily="1" charset="-122"/>
                <a:ea typeface="楷体_GB2312" pitchFamily="1" charset="-122"/>
              </a:endParaRPr>
            </a:p>
          </p:txBody>
        </p:sp>
        <p:sp>
          <p:nvSpPr>
            <p:cNvPr id="270346" name="Freeform 41"/>
            <p:cNvSpPr/>
            <p:nvPr/>
          </p:nvSpPr>
          <p:spPr>
            <a:xfrm>
              <a:off x="2444" y="3319"/>
              <a:ext cx="326" cy="151"/>
            </a:xfrm>
            <a:custGeom>
              <a:avLst/>
              <a:gdLst>
                <a:gd name="txL" fmla="*/ 0 w 978"/>
                <a:gd name="txT" fmla="*/ 0 h 452"/>
                <a:gd name="txR" fmla="*/ 978 w 978"/>
                <a:gd name="txB" fmla="*/ 452 h 452"/>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txL" t="txT" r="txR" b="txB"/>
              <a:pathLst>
                <a:path w="978" h="452">
                  <a:moveTo>
                    <a:pt x="0" y="303"/>
                  </a:moveTo>
                  <a:lnTo>
                    <a:pt x="2" y="340"/>
                  </a:lnTo>
                  <a:lnTo>
                    <a:pt x="35" y="410"/>
                  </a:lnTo>
                  <a:lnTo>
                    <a:pt x="71" y="437"/>
                  </a:lnTo>
                  <a:lnTo>
                    <a:pt x="129" y="452"/>
                  </a:lnTo>
                  <a:lnTo>
                    <a:pt x="164" y="452"/>
                  </a:lnTo>
                  <a:lnTo>
                    <a:pt x="208" y="445"/>
                  </a:lnTo>
                  <a:lnTo>
                    <a:pt x="319" y="406"/>
                  </a:lnTo>
                  <a:lnTo>
                    <a:pt x="467" y="328"/>
                  </a:lnTo>
                  <a:lnTo>
                    <a:pt x="688" y="190"/>
                  </a:lnTo>
                  <a:lnTo>
                    <a:pt x="978" y="0"/>
                  </a:lnTo>
                </a:path>
              </a:pathLst>
            </a:custGeom>
            <a:noFill/>
            <a:ln w="7938" cap="flat" cmpd="sng">
              <a:solidFill>
                <a:srgbClr val="000000"/>
              </a:solidFill>
              <a:prstDash val="solid"/>
              <a:round/>
              <a:headEnd type="none" w="med" len="med"/>
              <a:tailEnd type="none" w="med" len="med"/>
            </a:ln>
          </p:spPr>
          <p:txBody>
            <a:bodyPr/>
            <a:p>
              <a:pPr eaLnBrk="1" hangingPunct="1">
                <a:lnSpc>
                  <a:spcPct val="100000"/>
                </a:lnSpc>
                <a:spcBef>
                  <a:spcPct val="0"/>
                </a:spcBef>
              </a:pPr>
              <a:endParaRPr lang="zh-CN" altLang="en-US" dirty="0">
                <a:solidFill>
                  <a:schemeClr val="folHlink"/>
                </a:solidFill>
                <a:latin typeface="楷体_GB2312" pitchFamily="1" charset="-122"/>
                <a:ea typeface="楷体_GB2312" pitchFamily="1" charset="-122"/>
              </a:endParaRPr>
            </a:p>
          </p:txBody>
        </p:sp>
        <p:sp>
          <p:nvSpPr>
            <p:cNvPr id="270347" name="Freeform 42"/>
            <p:cNvSpPr/>
            <p:nvPr/>
          </p:nvSpPr>
          <p:spPr>
            <a:xfrm>
              <a:off x="1884" y="3313"/>
              <a:ext cx="333" cy="451"/>
            </a:xfrm>
            <a:custGeom>
              <a:avLst/>
              <a:gdLst>
                <a:gd name="txL" fmla="*/ 0 w 1000"/>
                <a:gd name="txT" fmla="*/ 0 h 1353"/>
                <a:gd name="txR" fmla="*/ 1000 w 1000"/>
                <a:gd name="txB" fmla="*/ 1353 h 1353"/>
              </a:gdLst>
              <a:ahLst/>
              <a:cxnLst>
                <a:cxn ang="0">
                  <a:pos x="0" y="0"/>
                </a:cxn>
                <a:cxn ang="0">
                  <a:pos x="0" y="0"/>
                </a:cxn>
                <a:cxn ang="0">
                  <a:pos x="0" y="0"/>
                </a:cxn>
                <a:cxn ang="0">
                  <a:pos x="0" y="0"/>
                </a:cxn>
                <a:cxn ang="0">
                  <a:pos x="0" y="0"/>
                </a:cxn>
              </a:cxnLst>
              <a:rect l="txL" t="txT" r="txR" b="txB"/>
              <a:pathLst>
                <a:path w="1000" h="1353">
                  <a:moveTo>
                    <a:pt x="0" y="123"/>
                  </a:moveTo>
                  <a:lnTo>
                    <a:pt x="404" y="0"/>
                  </a:lnTo>
                  <a:lnTo>
                    <a:pt x="1000" y="1249"/>
                  </a:lnTo>
                  <a:lnTo>
                    <a:pt x="648" y="1353"/>
                  </a:lnTo>
                  <a:lnTo>
                    <a:pt x="0" y="123"/>
                  </a:lnTo>
                  <a:close/>
                </a:path>
              </a:pathLst>
            </a:custGeom>
            <a:solidFill>
              <a:srgbClr val="FFFFFF"/>
            </a:solidFill>
            <a:ln w="7938" cap="flat" cmpd="sng">
              <a:solidFill>
                <a:srgbClr val="000000"/>
              </a:solidFill>
              <a:prstDash val="solid"/>
              <a:round/>
              <a:headEnd type="none" w="med" len="med"/>
              <a:tailEnd type="none" w="med" len="med"/>
            </a:ln>
          </p:spPr>
          <p:txBody>
            <a:bodyPr/>
            <a:p>
              <a:pPr eaLnBrk="1" hangingPunct="1">
                <a:lnSpc>
                  <a:spcPct val="100000"/>
                </a:lnSpc>
                <a:spcBef>
                  <a:spcPct val="0"/>
                </a:spcBef>
              </a:pPr>
              <a:endParaRPr lang="zh-CN" altLang="en-US" dirty="0">
                <a:solidFill>
                  <a:schemeClr val="folHlink"/>
                </a:solidFill>
                <a:latin typeface="楷体_GB2312" pitchFamily="1" charset="-122"/>
                <a:ea typeface="楷体_GB2312" pitchFamily="1" charset="-122"/>
              </a:endParaRPr>
            </a:p>
          </p:txBody>
        </p:sp>
        <p:sp>
          <p:nvSpPr>
            <p:cNvPr id="270348" name="Freeform 43"/>
            <p:cNvSpPr/>
            <p:nvPr/>
          </p:nvSpPr>
          <p:spPr>
            <a:xfrm>
              <a:off x="1717" y="3335"/>
              <a:ext cx="417" cy="504"/>
            </a:xfrm>
            <a:custGeom>
              <a:avLst/>
              <a:gdLst>
                <a:gd name="txL" fmla="*/ 0 w 1251"/>
                <a:gd name="txT" fmla="*/ 0 h 1513"/>
                <a:gd name="txR" fmla="*/ 1251 w 1251"/>
                <a:gd name="txB" fmla="*/ 1513 h 1513"/>
              </a:gdLst>
              <a:ahLst/>
              <a:cxnLst>
                <a:cxn ang="0">
                  <a:pos x="0" y="0"/>
                </a:cxn>
                <a:cxn ang="0">
                  <a:pos x="0" y="0"/>
                </a:cxn>
                <a:cxn ang="0">
                  <a:pos x="0" y="0"/>
                </a:cxn>
                <a:cxn ang="0">
                  <a:pos x="0" y="0"/>
                </a:cxn>
                <a:cxn ang="0">
                  <a:pos x="0" y="0"/>
                </a:cxn>
                <a:cxn ang="0">
                  <a:pos x="0" y="0"/>
                </a:cxn>
                <a:cxn ang="0">
                  <a:pos x="0" y="0"/>
                </a:cxn>
              </a:cxnLst>
              <a:rect l="txL" t="txT" r="txR" b="txB"/>
              <a:pathLst>
                <a:path w="1251" h="1513">
                  <a:moveTo>
                    <a:pt x="0" y="168"/>
                  </a:moveTo>
                  <a:lnTo>
                    <a:pt x="539" y="0"/>
                  </a:lnTo>
                  <a:lnTo>
                    <a:pt x="1156" y="1284"/>
                  </a:lnTo>
                  <a:lnTo>
                    <a:pt x="1251" y="1260"/>
                  </a:lnTo>
                  <a:lnTo>
                    <a:pt x="1207" y="1373"/>
                  </a:lnTo>
                  <a:lnTo>
                    <a:pt x="640" y="1513"/>
                  </a:lnTo>
                  <a:lnTo>
                    <a:pt x="0" y="168"/>
                  </a:lnTo>
                  <a:close/>
                </a:path>
              </a:pathLst>
            </a:custGeom>
            <a:solidFill>
              <a:srgbClr val="000000"/>
            </a:solidFill>
            <a:ln w="7938" cap="flat" cmpd="sng">
              <a:solidFill>
                <a:srgbClr val="000000"/>
              </a:solidFill>
              <a:prstDash val="solid"/>
              <a:round/>
              <a:headEnd type="none" w="med" len="med"/>
              <a:tailEnd type="none" w="med" len="med"/>
            </a:ln>
          </p:spPr>
          <p:txBody>
            <a:bodyPr/>
            <a:p>
              <a:pPr eaLnBrk="1" hangingPunct="1">
                <a:lnSpc>
                  <a:spcPct val="100000"/>
                </a:lnSpc>
                <a:spcBef>
                  <a:spcPct val="0"/>
                </a:spcBef>
              </a:pPr>
              <a:endParaRPr lang="zh-CN" altLang="en-US" dirty="0">
                <a:solidFill>
                  <a:schemeClr val="folHlink"/>
                </a:solidFill>
                <a:latin typeface="楷体_GB2312" pitchFamily="1" charset="-122"/>
                <a:ea typeface="楷体_GB2312" pitchFamily="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1362" name="标题 271361"/>
          <p:cNvSpPr>
            <a:spLocks noGrp="1"/>
          </p:cNvSpPr>
          <p:nvPr>
            <p:ph type="title"/>
          </p:nvPr>
        </p:nvSpPr>
        <p:spPr>
          <a:xfrm>
            <a:off x="1981200" y="274638"/>
            <a:ext cx="8229600" cy="1143000"/>
          </a:xfrm>
          <a:prstGeom prst="rect">
            <a:avLst/>
          </a:prstGeom>
          <a:noFill/>
          <a:ln>
            <a:noFill/>
          </a:ln>
        </p:spPr>
        <p:txBody>
          <a:bodyPr/>
          <a:p>
            <a:pPr algn="ctr"/>
            <a:r>
              <a:rPr lang="en-US" altLang="zh-CN" sz="3200"/>
              <a:t>0 </a:t>
            </a:r>
            <a:r>
              <a:rPr lang="zh-CN" altLang="en-US" sz="3200" dirty="0"/>
              <a:t>序言</a:t>
            </a:r>
            <a:endParaRPr lang="zh-CN" altLang="en-US" sz="3200" dirty="0"/>
          </a:p>
        </p:txBody>
      </p:sp>
      <p:sp>
        <p:nvSpPr>
          <p:cNvPr id="271363" name="文本占位符 271362"/>
          <p:cNvSpPr>
            <a:spLocks noGrp="1"/>
          </p:cNvSpPr>
          <p:nvPr>
            <p:ph type="body" idx="1"/>
          </p:nvPr>
        </p:nvSpPr>
        <p:spPr>
          <a:xfrm>
            <a:off x="2135188" y="1196975"/>
            <a:ext cx="7931150" cy="4683125"/>
          </a:xfrm>
          <a:solidFill>
            <a:schemeClr val="accent1">
              <a:alpha val="30000"/>
            </a:schemeClr>
          </a:solidFill>
          <a:ln/>
        </p:spPr>
        <p:txBody>
          <a:bodyPr/>
          <a:p>
            <a:pPr>
              <a:spcBef>
                <a:spcPct val="50000"/>
              </a:spcBef>
            </a:pPr>
            <a:r>
              <a:rPr lang="en-US" altLang="zh-CN" sz="2000" b="1"/>
              <a:t>0.1 </a:t>
            </a:r>
            <a:r>
              <a:rPr lang="zh-CN" altLang="en-US" sz="2000" b="1" dirty="0"/>
              <a:t>为什么要进行工程分包？</a:t>
            </a:r>
            <a:endParaRPr lang="zh-CN" altLang="en-US" sz="2000" b="1" dirty="0"/>
          </a:p>
          <a:p>
            <a:pPr>
              <a:spcBef>
                <a:spcPct val="50000"/>
              </a:spcBef>
            </a:pPr>
            <a:r>
              <a:rPr lang="zh-CN" altLang="en-US" sz="1800" dirty="0">
                <a:ea typeface="仿宋" panose="02010609060101010101" pitchFamily="49" charset="-122"/>
              </a:rPr>
              <a:t>由于工程的规模越来越大，复杂程度越来越高，单一承包商很难独立完成所承包的工程。为了保证工程的进度和质量，需要对其中部分专业工程和劳务进行分包。</a:t>
            </a:r>
            <a:endParaRPr lang="zh-CN" altLang="en-US" sz="1800" dirty="0">
              <a:ea typeface="仿宋" panose="02010609060101010101" pitchFamily="49" charset="-122"/>
            </a:endParaRPr>
          </a:p>
          <a:p>
            <a:pPr>
              <a:spcBef>
                <a:spcPct val="50000"/>
              </a:spcBef>
            </a:pPr>
            <a:r>
              <a:rPr lang="en-US" altLang="zh-CN" sz="1800" b="1">
                <a:latin typeface="宋体" panose="02010600030101010101" pitchFamily="2" charset="-122"/>
              </a:rPr>
              <a:t>0.2 </a:t>
            </a:r>
            <a:r>
              <a:rPr lang="zh-CN" altLang="en-US" sz="1800" b="1" dirty="0">
                <a:latin typeface="宋体" panose="02010600030101010101" pitchFamily="2" charset="-122"/>
              </a:rPr>
              <a:t>工程分包后承包方、分包方关系</a:t>
            </a:r>
            <a:endParaRPr lang="zh-CN" altLang="en-US" sz="1800" b="1" dirty="0">
              <a:latin typeface="宋体" panose="02010600030101010101" pitchFamily="2" charset="-122"/>
            </a:endParaRPr>
          </a:p>
          <a:p>
            <a:pPr>
              <a:spcBef>
                <a:spcPct val="50000"/>
              </a:spcBef>
            </a:pPr>
            <a:r>
              <a:rPr lang="zh-CN" altLang="en-US" sz="1800" dirty="0">
                <a:latin typeface="仿宋" panose="02010609060101010101" pitchFamily="49" charset="-122"/>
                <a:ea typeface="仿宋" panose="02010609060101010101" pitchFamily="49" charset="-122"/>
              </a:rPr>
              <a:t>工程分包后，分包方应按照分包合同要求，完成合同约定工程内容，对承包方负责</a:t>
            </a:r>
            <a:endParaRPr lang="zh-CN" altLang="en-US" sz="1800" dirty="0">
              <a:latin typeface="仿宋" panose="02010609060101010101" pitchFamily="49" charset="-122"/>
              <a:ea typeface="仿宋" panose="02010609060101010101" pitchFamily="49" charset="-122"/>
            </a:endParaRPr>
          </a:p>
          <a:p>
            <a:pPr>
              <a:spcBef>
                <a:spcPct val="50000"/>
              </a:spcBef>
            </a:pPr>
            <a:r>
              <a:rPr lang="zh-CN" altLang="en-US" sz="1800" dirty="0">
                <a:latin typeface="仿宋" panose="02010609060101010101" pitchFamily="49" charset="-122"/>
                <a:ea typeface="仿宋" panose="02010609060101010101" pitchFamily="49" charset="-122"/>
              </a:rPr>
              <a:t>工程分包后，承包方应按照分包合同要求，支付给分包方相应的报酬，并对所分包的工程承担连带责任。</a:t>
            </a:r>
            <a:endParaRPr lang="zh-CN" altLang="en-US" sz="1800" dirty="0">
              <a:latin typeface="仿宋" panose="02010609060101010101" pitchFamily="49" charset="-122"/>
              <a:ea typeface="仿宋" panose="02010609060101010101" pitchFamily="49" charset="-122"/>
            </a:endParaRPr>
          </a:p>
          <a:p>
            <a:pPr>
              <a:spcBef>
                <a:spcPct val="50000"/>
              </a:spcBef>
            </a:pPr>
            <a:r>
              <a:rPr lang="zh-CN" altLang="en-US" sz="1800" dirty="0">
                <a:latin typeface="仿宋" panose="02010609060101010101" pitchFamily="49" charset="-122"/>
                <a:ea typeface="仿宋" panose="02010609060101010101" pitchFamily="49" charset="-122"/>
              </a:rPr>
              <a:t>承包方对分包方具有管理、指导、组织协调的权利和义务。分包方应服从承包方的管理。</a:t>
            </a:r>
            <a:endParaRPr lang="zh-CN" altLang="en-US" sz="1800" dirty="0">
              <a:latin typeface="仿宋" panose="02010609060101010101" pitchFamily="49" charset="-122"/>
              <a:ea typeface="仿宋"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02" name="标题 256001"/>
          <p:cNvSpPr>
            <a:spLocks noGrp="1"/>
          </p:cNvSpPr>
          <p:nvPr>
            <p:ph type="title"/>
          </p:nvPr>
        </p:nvSpPr>
        <p:spPr>
          <a:xfrm>
            <a:off x="1992313" y="260350"/>
            <a:ext cx="8229600" cy="1143000"/>
          </a:xfrm>
          <a:prstGeom prst="rect">
            <a:avLst/>
          </a:prstGeom>
          <a:noFill/>
          <a:ln>
            <a:noFill/>
          </a:ln>
        </p:spPr>
        <p:txBody>
          <a:bodyPr/>
          <a:p>
            <a:pPr algn="ctr"/>
            <a:r>
              <a:rPr lang="en-US" altLang="zh-CN" sz="3200" b="1"/>
              <a:t>1 </a:t>
            </a:r>
            <a:r>
              <a:rPr lang="zh-CN" altLang="en-US" sz="3200" b="1" dirty="0"/>
              <a:t>工程分包的概念</a:t>
            </a:r>
            <a:endParaRPr lang="zh-CN" altLang="en-US" sz="3200" b="1" dirty="0"/>
          </a:p>
        </p:txBody>
      </p:sp>
      <p:sp>
        <p:nvSpPr>
          <p:cNvPr id="256003" name="文本占位符 256002"/>
          <p:cNvSpPr>
            <a:spLocks noGrp="1"/>
          </p:cNvSpPr>
          <p:nvPr>
            <p:ph type="body" idx="1"/>
          </p:nvPr>
        </p:nvSpPr>
        <p:spPr>
          <a:xfrm>
            <a:off x="2208213" y="1196975"/>
            <a:ext cx="7931150" cy="4683125"/>
          </a:xfrm>
          <a:solidFill>
            <a:schemeClr val="accent1">
              <a:alpha val="30000"/>
            </a:schemeClr>
          </a:solidFill>
          <a:ln/>
        </p:spPr>
        <p:txBody>
          <a:bodyPr/>
          <a:p>
            <a:pPr>
              <a:spcBef>
                <a:spcPct val="50000"/>
              </a:spcBef>
            </a:pPr>
            <a:r>
              <a:rPr lang="en-US" altLang="zh-CN" sz="2000" b="1"/>
              <a:t>1.1 </a:t>
            </a:r>
            <a:r>
              <a:rPr lang="zh-CN" altLang="en-US" sz="2000" b="1" dirty="0"/>
              <a:t>什么是工程分包</a:t>
            </a:r>
            <a:endParaRPr lang="zh-CN" altLang="en-US" sz="2000" b="1" dirty="0"/>
          </a:p>
          <a:p>
            <a:pPr>
              <a:spcBef>
                <a:spcPct val="50000"/>
              </a:spcBef>
            </a:pPr>
            <a:r>
              <a:rPr lang="zh-CN" altLang="en-US" sz="1800" b="1" dirty="0"/>
              <a:t>工程分包</a:t>
            </a:r>
            <a:r>
              <a:rPr lang="en-US" altLang="zh-CN">
                <a:latin typeface="华文楷体" panose="02010600040101010101" pitchFamily="2" charset="-122"/>
                <a:ea typeface="华文行楷" panose="02010800040101010101" pitchFamily="2" charset="-122"/>
              </a:rPr>
              <a:t>—</a:t>
            </a:r>
            <a:r>
              <a:rPr lang="zh-CN" altLang="en-US" sz="1800" dirty="0">
                <a:ea typeface="仿宋" panose="02010609060101010101" pitchFamily="49" charset="-122"/>
              </a:rPr>
              <a:t>指经合同约定和发包方同意，承包方将其承包的工程的部分，承包给其他人或公司的行为。</a:t>
            </a:r>
            <a:endParaRPr lang="zh-CN" altLang="en-US" sz="1800" dirty="0">
              <a:ea typeface="仿宋" panose="02010609060101010101" pitchFamily="49" charset="-122"/>
            </a:endParaRPr>
          </a:p>
          <a:p>
            <a:pPr>
              <a:spcBef>
                <a:spcPct val="50000"/>
              </a:spcBef>
            </a:pPr>
            <a:r>
              <a:rPr lang="en-US" altLang="zh-CN" sz="2000" b="1"/>
              <a:t>1.2 </a:t>
            </a:r>
            <a:r>
              <a:rPr lang="zh-CN" altLang="en-US" sz="2000" b="1" dirty="0"/>
              <a:t>工程分包的分类</a:t>
            </a:r>
            <a:endParaRPr lang="zh-CN" altLang="en-US" sz="2000" b="1" dirty="0"/>
          </a:p>
          <a:p>
            <a:pPr>
              <a:spcBef>
                <a:spcPct val="50000"/>
              </a:spcBef>
            </a:pPr>
            <a:r>
              <a:rPr lang="zh-CN" altLang="en-US" sz="1800" b="1" dirty="0"/>
              <a:t>两种形式</a:t>
            </a:r>
            <a:r>
              <a:rPr lang="en-US" altLang="zh-CN" sz="1800" b="1"/>
              <a:t>—</a:t>
            </a:r>
            <a:r>
              <a:rPr lang="zh-CN" altLang="en-US" sz="1800" dirty="0">
                <a:ea typeface="仿宋" panose="02010609060101010101" pitchFamily="49" charset="-122"/>
              </a:rPr>
              <a:t>劳务分包和专业分包。</a:t>
            </a:r>
            <a:endParaRPr lang="zh-CN" altLang="en-US" sz="1800" dirty="0">
              <a:ea typeface="仿宋" panose="02010609060101010101" pitchFamily="49" charset="-122"/>
            </a:endParaRPr>
          </a:p>
          <a:p>
            <a:pPr>
              <a:spcBef>
                <a:spcPct val="50000"/>
              </a:spcBef>
            </a:pPr>
            <a:r>
              <a:rPr lang="zh-CN" altLang="en-US" sz="1800" b="1" dirty="0"/>
              <a:t>劳务分包</a:t>
            </a:r>
            <a:r>
              <a:rPr lang="en-US" altLang="zh-CN" sz="1800">
                <a:latin typeface="宋体" panose="02010600030101010101" pitchFamily="2" charset="-122"/>
              </a:rPr>
              <a:t>—</a:t>
            </a:r>
            <a:r>
              <a:rPr lang="zh-CN" altLang="en-US" sz="1800" dirty="0">
                <a:ea typeface="仿宋" panose="02010609060101010101" pitchFamily="49" charset="-122"/>
              </a:rPr>
              <a:t>是指承包人依据劳务分包合同的约定，以计件或者计时的方式把工程的劳务分包给劳务承包人，由工程承包人支付劳务报酬。</a:t>
            </a:r>
            <a:r>
              <a:rPr lang="zh-CN" altLang="en-US" sz="2800" dirty="0"/>
              <a:t> </a:t>
            </a:r>
            <a:br>
              <a:rPr lang="zh-CN" altLang="en-US" sz="2000" dirty="0">
                <a:ea typeface="仿宋" panose="02010609060101010101" pitchFamily="49" charset="-122"/>
              </a:rPr>
            </a:br>
            <a:r>
              <a:rPr lang="zh-CN" altLang="en-US" sz="1800" b="1" dirty="0"/>
              <a:t>专业分包</a:t>
            </a:r>
            <a:r>
              <a:rPr lang="en-US" altLang="zh-CN" sz="1800">
                <a:latin typeface="宋体" panose="02010600030101010101" pitchFamily="2" charset="-122"/>
              </a:rPr>
              <a:t>—</a:t>
            </a:r>
            <a:r>
              <a:rPr lang="zh-CN" altLang="en-US" sz="1800" dirty="0">
                <a:ea typeface="仿宋" panose="02010609060101010101" pitchFamily="49" charset="-122"/>
              </a:rPr>
              <a:t>是指工程总承包人或施工总承包人依据专业分包合同的约定，将承包的工程中的专业工程分包给具有相应资质条件的专业分包人完成，由工程总承包人支付工程分包价款，并由总包人与分包人对分包工程项目负连带责任的工程承包方式。</a:t>
            </a:r>
            <a:endParaRPr lang="zh-CN" altLang="en-US" sz="1800" dirty="0">
              <a:ea typeface="仿宋"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7026" name="标题 257025"/>
          <p:cNvSpPr>
            <a:spLocks noGrp="1"/>
          </p:cNvSpPr>
          <p:nvPr>
            <p:ph type="title"/>
          </p:nvPr>
        </p:nvSpPr>
        <p:spPr>
          <a:xfrm>
            <a:off x="1981200" y="274638"/>
            <a:ext cx="8229600" cy="1143000"/>
          </a:xfrm>
          <a:prstGeom prst="rect">
            <a:avLst/>
          </a:prstGeom>
          <a:noFill/>
          <a:ln>
            <a:noFill/>
          </a:ln>
        </p:spPr>
        <p:txBody>
          <a:bodyPr/>
          <a:p>
            <a:pPr algn="ctr"/>
            <a:r>
              <a:rPr lang="en-US" altLang="zh-CN" sz="3200" b="1"/>
              <a:t>1 </a:t>
            </a:r>
            <a:r>
              <a:rPr lang="zh-CN" altLang="en-US" sz="3200" b="1" dirty="0"/>
              <a:t>工程分包的概念</a:t>
            </a:r>
            <a:endParaRPr lang="zh-CN" altLang="en-US" sz="3200" b="1" dirty="0"/>
          </a:p>
        </p:txBody>
      </p:sp>
      <p:sp>
        <p:nvSpPr>
          <p:cNvPr id="257028" name="文本占位符 257027"/>
          <p:cNvSpPr>
            <a:spLocks noGrp="1"/>
          </p:cNvSpPr>
          <p:nvPr>
            <p:ph type="body" idx="1"/>
          </p:nvPr>
        </p:nvSpPr>
        <p:spPr>
          <a:xfrm>
            <a:off x="2208213" y="1196975"/>
            <a:ext cx="7931150" cy="4683125"/>
          </a:xfrm>
          <a:solidFill>
            <a:schemeClr val="accent1">
              <a:alpha val="30000"/>
            </a:schemeClr>
          </a:solidFill>
          <a:ln/>
        </p:spPr>
        <p:txBody>
          <a:bodyPr vert="horz" wrap="square" lIns="91440" tIns="45720" rIns="91440" bIns="45720" anchor="t" anchorCtr="0"/>
          <a:p>
            <a:pPr>
              <a:spcBef>
                <a:spcPct val="50000"/>
              </a:spcBef>
            </a:pPr>
            <a:r>
              <a:rPr lang="en-US" altLang="zh-CN" sz="2000" b="1"/>
              <a:t>1.3 </a:t>
            </a:r>
            <a:r>
              <a:rPr lang="zh-CN" altLang="en-US" sz="2000" b="1" dirty="0"/>
              <a:t>工程分包与转包的区别</a:t>
            </a:r>
            <a:endParaRPr lang="zh-CN" altLang="en-US" sz="2000" b="1" dirty="0"/>
          </a:p>
          <a:p>
            <a:pPr>
              <a:spcBef>
                <a:spcPct val="50000"/>
              </a:spcBef>
            </a:pPr>
            <a:r>
              <a:rPr lang="zh-CN" altLang="en-US" sz="1800" b="1" dirty="0"/>
              <a:t>工程转包</a:t>
            </a:r>
            <a:r>
              <a:rPr lang="en-US" altLang="zh-CN" sz="1800">
                <a:latin typeface="仿宋" panose="02010609060101010101" pitchFamily="49" charset="-122"/>
                <a:ea typeface="仿宋" panose="02010609060101010101" pitchFamily="49" charset="-122"/>
              </a:rPr>
              <a:t>—</a:t>
            </a:r>
            <a:r>
              <a:rPr lang="zh-CN" altLang="en-US" sz="1800" dirty="0">
                <a:ea typeface="仿宋" panose="02010609060101010101" pitchFamily="49" charset="-122"/>
              </a:rPr>
              <a:t>指承包方不行使其应有的管理职能，将所承包的工程转给他人完成的行为。转包是法律所禁止的行为。</a:t>
            </a:r>
            <a:endParaRPr lang="zh-CN" altLang="en-US" sz="1800" dirty="0">
              <a:ea typeface="仿宋" panose="02010609060101010101" pitchFamily="49" charset="-122"/>
            </a:endParaRPr>
          </a:p>
          <a:p>
            <a:pPr>
              <a:spcBef>
                <a:spcPct val="50000"/>
              </a:spcBef>
            </a:pPr>
            <a:r>
              <a:rPr lang="zh-CN" altLang="en-US" sz="1800" dirty="0">
                <a:latin typeface="宋体" panose="02010600030101010101" pitchFamily="2" charset="-122"/>
              </a:rPr>
              <a:t>下列行为属于转包：</a:t>
            </a:r>
            <a:endParaRPr lang="zh-CN" altLang="en-US" sz="1800" dirty="0">
              <a:latin typeface="宋体" panose="02010600030101010101" pitchFamily="2" charset="-122"/>
            </a:endParaRPr>
          </a:p>
          <a:p>
            <a:pPr>
              <a:spcBef>
                <a:spcPct val="50000"/>
              </a:spcBef>
            </a:pPr>
            <a:r>
              <a:rPr lang="en-US" altLang="zh-CN" sz="180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）承包方将承包的工程全部包给其他施工单位；</a:t>
            </a:r>
            <a:endParaRPr lang="zh-CN" altLang="en-US" sz="1800" dirty="0">
              <a:latin typeface="仿宋" panose="02010609060101010101" pitchFamily="49" charset="-122"/>
              <a:ea typeface="仿宋" panose="02010609060101010101" pitchFamily="49" charset="-122"/>
            </a:endParaRPr>
          </a:p>
          <a:p>
            <a:pPr>
              <a:spcBef>
                <a:spcPct val="50000"/>
              </a:spcBef>
            </a:pPr>
            <a:r>
              <a:rPr lang="en-US" altLang="zh-CN" sz="1800">
                <a:latin typeface="仿宋" panose="02010609060101010101" pitchFamily="49" charset="-122"/>
                <a:ea typeface="仿宋" panose="02010609060101010101" pitchFamily="49" charset="-122"/>
              </a:rPr>
              <a:t>2</a:t>
            </a:r>
            <a:r>
              <a:rPr lang="zh-CN" altLang="en-US" sz="1800" dirty="0">
                <a:latin typeface="仿宋" panose="02010609060101010101" pitchFamily="49" charset="-122"/>
                <a:ea typeface="仿宋" panose="02010609060101010101" pitchFamily="49" charset="-122"/>
              </a:rPr>
              <a:t>）承包方将承包的主体工程或群体工程中半数以上的单位工程包给其他施工单位；</a:t>
            </a:r>
            <a:endParaRPr lang="zh-CN" altLang="en-US" sz="1800" dirty="0">
              <a:latin typeface="仿宋" panose="02010609060101010101" pitchFamily="49" charset="-122"/>
              <a:ea typeface="仿宋" panose="02010609060101010101" pitchFamily="49" charset="-122"/>
            </a:endParaRPr>
          </a:p>
          <a:p>
            <a:pPr>
              <a:spcBef>
                <a:spcPct val="50000"/>
              </a:spcBef>
            </a:pPr>
            <a:r>
              <a:rPr lang="en-US" altLang="zh-CN" sz="1800">
                <a:latin typeface="仿宋" panose="02010609060101010101" pitchFamily="49" charset="-122"/>
                <a:ea typeface="仿宋" panose="02010609060101010101" pitchFamily="49" charset="-122"/>
              </a:rPr>
              <a:t>3</a:t>
            </a:r>
            <a:r>
              <a:rPr lang="zh-CN" altLang="en-US" sz="1800" dirty="0">
                <a:latin typeface="仿宋" panose="02010609060101010101" pitchFamily="49" charset="-122"/>
                <a:ea typeface="仿宋" panose="02010609060101010101" pitchFamily="49" charset="-122"/>
              </a:rPr>
              <a:t>）分包单位将承包的工程再次分包的。</a:t>
            </a:r>
            <a:endParaRPr lang="zh-CN" altLang="en-US" sz="1800" dirty="0">
              <a:latin typeface="仿宋" panose="02010609060101010101" pitchFamily="49" charset="-122"/>
              <a:ea typeface="仿宋" panose="02010609060101010101" pitchFamily="49" charset="-122"/>
            </a:endParaRPr>
          </a:p>
          <a:p>
            <a:pPr>
              <a:spcBef>
                <a:spcPct val="50000"/>
              </a:spcBef>
            </a:pPr>
            <a:r>
              <a:rPr lang="zh-CN" altLang="en-US" sz="1800" b="1" dirty="0">
                <a:latin typeface="宋体" panose="02010600030101010101" pitchFamily="2" charset="-122"/>
              </a:rPr>
              <a:t>工程分包与转包的区别：</a:t>
            </a:r>
            <a:endParaRPr lang="zh-CN" altLang="en-US" sz="1800" b="1" dirty="0">
              <a:latin typeface="宋体" panose="02010600030101010101" pitchFamily="2" charset="-122"/>
            </a:endParaRPr>
          </a:p>
          <a:p>
            <a:pPr>
              <a:spcBef>
                <a:spcPct val="50000"/>
              </a:spcBef>
            </a:pPr>
            <a:r>
              <a:rPr lang="zh-CN" altLang="en-US" sz="1800" dirty="0">
                <a:latin typeface="仿宋" panose="02010609060101010101" pitchFamily="49" charset="-122"/>
                <a:ea typeface="仿宋" panose="02010609060101010101" pitchFamily="49" charset="-122"/>
              </a:rPr>
              <a:t>分包符合合同规定，也符合法律和法规的要求；转包不仅违反合同规定，也是法律和法规所不允许的。</a:t>
            </a:r>
            <a:endParaRPr lang="zh-CN" altLang="en-US" sz="1800" dirty="0">
              <a:latin typeface="仿宋" panose="02010609060101010101" pitchFamily="49" charset="-122"/>
              <a:ea typeface="仿宋" panose="02010609060101010101" pitchFamily="49" charset="-122"/>
            </a:endParaRPr>
          </a:p>
          <a:p>
            <a:endParaRPr lang="zh-CN" altLang="en-US" sz="1800" dirty="0">
              <a:latin typeface="仿宋" panose="02010609060101010101" pitchFamily="49" charset="-122"/>
              <a:ea typeface="仿宋"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0098" name="标题 260097"/>
          <p:cNvSpPr>
            <a:spLocks noGrp="1"/>
          </p:cNvSpPr>
          <p:nvPr>
            <p:ph type="title"/>
          </p:nvPr>
        </p:nvSpPr>
        <p:spPr>
          <a:xfrm>
            <a:off x="1981200" y="274638"/>
            <a:ext cx="8229600" cy="1143000"/>
          </a:xfrm>
          <a:prstGeom prst="rect">
            <a:avLst/>
          </a:prstGeom>
          <a:noFill/>
          <a:ln>
            <a:noFill/>
          </a:ln>
        </p:spPr>
        <p:txBody>
          <a:bodyPr/>
          <a:p>
            <a:pPr algn="ctr"/>
            <a:r>
              <a:rPr lang="zh-CN" altLang="en-US" sz="3200" b="1" dirty="0"/>
              <a:t>话题</a:t>
            </a:r>
            <a:r>
              <a:rPr lang="en-US" altLang="zh-CN" sz="3200" b="1"/>
              <a:t>1</a:t>
            </a:r>
            <a:r>
              <a:rPr lang="zh-CN" altLang="en-US" sz="3200" b="1" dirty="0"/>
              <a:t>：为什么允许分包而不允许转包？</a:t>
            </a:r>
            <a:endParaRPr lang="zh-CN" altLang="en-US" sz="3200" b="1" dirty="0"/>
          </a:p>
        </p:txBody>
      </p:sp>
      <p:sp>
        <p:nvSpPr>
          <p:cNvPr id="260099" name="文本占位符 260098"/>
          <p:cNvSpPr>
            <a:spLocks noGrp="1"/>
          </p:cNvSpPr>
          <p:nvPr>
            <p:ph type="body" idx="1"/>
          </p:nvPr>
        </p:nvSpPr>
        <p:spPr>
          <a:solidFill>
            <a:schemeClr val="accent1">
              <a:alpha val="30000"/>
            </a:schemeClr>
          </a:solidFill>
          <a:ln/>
        </p:spPr>
        <p:txBody>
          <a:bodyPr/>
          <a:p>
            <a:r>
              <a:rPr lang="zh-CN" altLang="en-US" sz="6000" b="1" dirty="0">
                <a:solidFill>
                  <a:srgbClr val="339933"/>
                </a:solidFill>
              </a:rPr>
              <a:t>分包</a:t>
            </a:r>
            <a:r>
              <a:rPr lang="zh-CN" altLang="en-US" sz="6000" b="1" dirty="0"/>
              <a:t>  </a:t>
            </a:r>
            <a:r>
              <a:rPr lang="zh-CN" altLang="en-US" sz="6000" b="1" dirty="0">
                <a:solidFill>
                  <a:srgbClr val="339933"/>
                </a:solidFill>
              </a:rPr>
              <a:t>√</a:t>
            </a:r>
            <a:r>
              <a:rPr lang="zh-CN" altLang="en-US" sz="4000" dirty="0">
                <a:solidFill>
                  <a:srgbClr val="339933"/>
                </a:solidFill>
              </a:rPr>
              <a:t> </a:t>
            </a:r>
            <a:endParaRPr lang="zh-CN" altLang="en-US" sz="4000" dirty="0">
              <a:solidFill>
                <a:srgbClr val="339933"/>
              </a:solidFill>
            </a:endParaRPr>
          </a:p>
          <a:p>
            <a:r>
              <a:rPr lang="zh-CN" altLang="en-US" sz="6000" b="1" dirty="0">
                <a:solidFill>
                  <a:srgbClr val="FF0000"/>
                </a:solidFill>
              </a:rPr>
              <a:t>转包</a:t>
            </a:r>
            <a:r>
              <a:rPr lang="zh-CN" altLang="en-US" sz="6000" b="1" dirty="0">
                <a:solidFill>
                  <a:srgbClr val="339933"/>
                </a:solidFill>
              </a:rPr>
              <a:t>  </a:t>
            </a:r>
            <a:r>
              <a:rPr lang="en-US" altLang="zh-CN" sz="6000" b="1">
                <a:solidFill>
                  <a:srgbClr val="FF0000"/>
                </a:solidFill>
              </a:rPr>
              <a:t>×</a:t>
            </a:r>
            <a:endParaRPr lang="zh-CN" altLang="en-US" sz="6000" b="1" dirty="0">
              <a:solidFill>
                <a:srgbClr val="FF0000"/>
              </a:solidFill>
            </a:endParaRPr>
          </a:p>
        </p:txBody>
      </p:sp>
      <p:pic>
        <p:nvPicPr>
          <p:cNvPr id="260102" name="图片 260101" descr="问号31"/>
          <p:cNvPicPr>
            <a:picLocks noChangeAspect="1"/>
          </p:cNvPicPr>
          <p:nvPr/>
        </p:nvPicPr>
        <p:blipFill>
          <a:blip r:embed="rId1"/>
          <a:stretch>
            <a:fillRect/>
          </a:stretch>
        </p:blipFill>
        <p:spPr>
          <a:xfrm>
            <a:off x="5880100" y="1628775"/>
            <a:ext cx="3983038" cy="3983038"/>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8050" name="标题 258049"/>
          <p:cNvSpPr>
            <a:spLocks noGrp="1"/>
          </p:cNvSpPr>
          <p:nvPr>
            <p:ph type="title"/>
          </p:nvPr>
        </p:nvSpPr>
        <p:spPr>
          <a:xfrm>
            <a:off x="1981200" y="274638"/>
            <a:ext cx="8229600" cy="1143000"/>
          </a:xfrm>
          <a:prstGeom prst="rect">
            <a:avLst/>
          </a:prstGeom>
          <a:noFill/>
          <a:ln>
            <a:noFill/>
          </a:ln>
        </p:spPr>
        <p:txBody>
          <a:bodyPr/>
          <a:p>
            <a:pPr algn="ctr"/>
            <a:r>
              <a:rPr lang="en-US" altLang="zh-CN" sz="3200" b="1"/>
              <a:t>2 </a:t>
            </a:r>
            <a:r>
              <a:rPr lang="zh-CN" altLang="en-US" sz="3200" b="1" dirty="0"/>
              <a:t>工程分包方式</a:t>
            </a:r>
            <a:endParaRPr lang="zh-CN" altLang="en-US" sz="3200" b="1" dirty="0"/>
          </a:p>
        </p:txBody>
      </p:sp>
      <p:sp>
        <p:nvSpPr>
          <p:cNvPr id="258051" name="文本占位符 258050"/>
          <p:cNvSpPr>
            <a:spLocks noGrp="1"/>
          </p:cNvSpPr>
          <p:nvPr>
            <p:ph type="body" idx="1"/>
          </p:nvPr>
        </p:nvSpPr>
        <p:spPr>
          <a:xfrm>
            <a:off x="2208213" y="1196975"/>
            <a:ext cx="7931150" cy="4683125"/>
          </a:xfrm>
          <a:solidFill>
            <a:schemeClr val="accent1">
              <a:alpha val="30000"/>
            </a:schemeClr>
          </a:solidFill>
          <a:ln/>
        </p:spPr>
        <p:txBody>
          <a:bodyPr/>
          <a:p>
            <a:pPr>
              <a:lnSpc>
                <a:spcPct val="110000"/>
              </a:lnSpc>
              <a:spcBef>
                <a:spcPct val="50000"/>
              </a:spcBef>
            </a:pPr>
            <a:r>
              <a:rPr lang="en-US" altLang="zh-CN" sz="2000" b="1"/>
              <a:t>2.1 </a:t>
            </a:r>
            <a:r>
              <a:rPr lang="zh-CN" altLang="en-US" sz="2000" b="1" dirty="0"/>
              <a:t>工程分包方式</a:t>
            </a:r>
            <a:endParaRPr lang="zh-CN" altLang="en-US" sz="2000" b="1" dirty="0"/>
          </a:p>
          <a:p>
            <a:pPr>
              <a:lnSpc>
                <a:spcPct val="110000"/>
              </a:lnSpc>
              <a:spcBef>
                <a:spcPct val="50000"/>
              </a:spcBef>
            </a:pPr>
            <a:r>
              <a:rPr lang="zh-CN" altLang="en-US" sz="1800" b="1" dirty="0">
                <a:latin typeface="宋体" panose="02010600030101010101" pitchFamily="2" charset="-122"/>
              </a:rPr>
              <a:t>三种方式</a:t>
            </a:r>
            <a:r>
              <a:rPr lang="en-US" altLang="zh-CN" sz="2000">
                <a:latin typeface="仿宋" panose="02010609060101010101" pitchFamily="49" charset="-122"/>
                <a:ea typeface="仿宋" panose="02010609060101010101" pitchFamily="49" charset="-122"/>
              </a:rPr>
              <a:t>—</a:t>
            </a:r>
            <a:r>
              <a:rPr lang="zh-CN" altLang="en-US" sz="1800" dirty="0">
                <a:latin typeface="仿宋" panose="02010609060101010101" pitchFamily="49" charset="-122"/>
                <a:ea typeface="仿宋" panose="02010609060101010101" pitchFamily="49" charset="-122"/>
              </a:rPr>
              <a:t>公开招标、邀请招标、议标。</a:t>
            </a:r>
            <a:endParaRPr lang="zh-CN" altLang="en-US" sz="1800" dirty="0">
              <a:latin typeface="仿宋" panose="02010609060101010101" pitchFamily="49" charset="-122"/>
              <a:ea typeface="仿宋" panose="02010609060101010101" pitchFamily="49" charset="-122"/>
            </a:endParaRPr>
          </a:p>
          <a:p>
            <a:pPr>
              <a:lnSpc>
                <a:spcPct val="110000"/>
              </a:lnSpc>
              <a:spcBef>
                <a:spcPct val="50000"/>
              </a:spcBef>
            </a:pPr>
            <a:r>
              <a:rPr lang="zh-CN" altLang="en-US" sz="1800" b="1" dirty="0">
                <a:latin typeface="宋体" panose="02010600030101010101" pitchFamily="2" charset="-122"/>
              </a:rPr>
              <a:t>公开招标</a:t>
            </a:r>
            <a:r>
              <a:rPr lang="en-US" altLang="zh-CN" b="1">
                <a:latin typeface="宋体" panose="02010600030101010101" pitchFamily="2" charset="-122"/>
              </a:rPr>
              <a:t>—</a:t>
            </a:r>
            <a:r>
              <a:rPr lang="zh-CN" altLang="en-US" sz="1800" dirty="0">
                <a:latin typeface="仿宋" panose="02010609060101010101" pitchFamily="49" charset="-122"/>
                <a:ea typeface="仿宋" panose="02010609060101010101" pitchFamily="49" charset="-122"/>
              </a:rPr>
              <a:t>也称无限竞争性招标，是一种由招标人按照法定程序，在公开出版物上发布招标公告，所有符合条件的供应商或承包商都可以平等参加投标竞争，从中择优选择中标者的招标方式。</a:t>
            </a:r>
            <a:r>
              <a:rPr lang="zh-CN" altLang="en-US" dirty="0">
                <a:latin typeface="仿宋" panose="02010609060101010101" pitchFamily="49" charset="-122"/>
                <a:ea typeface="仿宋" panose="02010609060101010101" pitchFamily="49" charset="-122"/>
              </a:rPr>
              <a:t> </a:t>
            </a:r>
            <a:endParaRPr lang="zh-CN" altLang="en-US" dirty="0">
              <a:latin typeface="仿宋" panose="02010609060101010101" pitchFamily="49" charset="-122"/>
              <a:ea typeface="仿宋" panose="02010609060101010101" pitchFamily="49" charset="-122"/>
            </a:endParaRPr>
          </a:p>
          <a:p>
            <a:pPr>
              <a:lnSpc>
                <a:spcPct val="110000"/>
              </a:lnSpc>
              <a:spcBef>
                <a:spcPct val="50000"/>
              </a:spcBef>
            </a:pPr>
            <a:r>
              <a:rPr lang="zh-CN" altLang="en-US" sz="1800" b="1" dirty="0">
                <a:latin typeface="宋体" panose="02010600030101010101" pitchFamily="2" charset="-122"/>
              </a:rPr>
              <a:t>邀请招标</a:t>
            </a:r>
            <a:r>
              <a:rPr lang="en-US" altLang="zh-CN" b="1">
                <a:latin typeface="宋体" panose="02010600030101010101" pitchFamily="2" charset="-122"/>
              </a:rPr>
              <a:t>—</a:t>
            </a:r>
            <a:r>
              <a:rPr lang="zh-CN" altLang="en-US" sz="1800" dirty="0">
                <a:latin typeface="仿宋" panose="02010609060101010101" pitchFamily="49" charset="-122"/>
                <a:ea typeface="仿宋" panose="02010609060101010101" pitchFamily="49" charset="-122"/>
              </a:rPr>
              <a:t>也称有限竞争性招标或选择性招标，即由招标单位选邀请招标流程择一定数目的企业（不少于三家），向其发出投标邀请书，邀请他们参加招标竞争。</a:t>
            </a:r>
            <a:r>
              <a:rPr lang="zh-CN" altLang="en-US" dirty="0">
                <a:latin typeface="仿宋" panose="02010609060101010101" pitchFamily="49" charset="-122"/>
                <a:ea typeface="仿宋" panose="02010609060101010101" pitchFamily="49" charset="-122"/>
              </a:rPr>
              <a:t> </a:t>
            </a:r>
            <a:endParaRPr lang="zh-CN" altLang="en-US" dirty="0">
              <a:latin typeface="仿宋" panose="02010609060101010101" pitchFamily="49" charset="-122"/>
              <a:ea typeface="仿宋" panose="02010609060101010101" pitchFamily="49" charset="-122"/>
            </a:endParaRPr>
          </a:p>
          <a:p>
            <a:pPr>
              <a:lnSpc>
                <a:spcPct val="110000"/>
              </a:lnSpc>
              <a:spcBef>
                <a:spcPct val="50000"/>
              </a:spcBef>
            </a:pPr>
            <a:r>
              <a:rPr lang="zh-CN" altLang="en-US" sz="1800" b="1" dirty="0">
                <a:latin typeface="宋体" panose="02010600030101010101" pitchFamily="2" charset="-122"/>
              </a:rPr>
              <a:t>议标</a:t>
            </a:r>
            <a:r>
              <a:rPr lang="en-US" altLang="zh-CN" sz="2000">
                <a:latin typeface="宋体" panose="02010600030101010101" pitchFamily="2" charset="-122"/>
              </a:rPr>
              <a:t>—</a:t>
            </a:r>
            <a:r>
              <a:rPr lang="zh-CN" altLang="en-US" sz="1800" dirty="0">
                <a:latin typeface="仿宋" panose="02010609060101010101" pitchFamily="49" charset="-122"/>
                <a:ea typeface="仿宋" panose="02010609060101010101" pitchFamily="49" charset="-122"/>
              </a:rPr>
              <a:t>由发包方直接与选定的承包方就发包项目进行协商的招标方式。 </a:t>
            </a:r>
            <a:endParaRPr lang="zh-CN" altLang="en-US" sz="1800" dirty="0">
              <a:latin typeface="仿宋" panose="02010609060101010101" pitchFamily="49" charset="-122"/>
              <a:ea typeface="仿宋" panose="0201060906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1122" name="标题 261121"/>
          <p:cNvSpPr>
            <a:spLocks noGrp="1"/>
          </p:cNvSpPr>
          <p:nvPr>
            <p:ph type="title"/>
          </p:nvPr>
        </p:nvSpPr>
        <p:spPr>
          <a:xfrm>
            <a:off x="1981200" y="274638"/>
            <a:ext cx="8229600" cy="1143000"/>
          </a:xfrm>
          <a:prstGeom prst="rect">
            <a:avLst/>
          </a:prstGeom>
          <a:noFill/>
          <a:ln>
            <a:noFill/>
          </a:ln>
        </p:spPr>
        <p:txBody>
          <a:bodyPr/>
          <a:p>
            <a:pPr algn="ctr"/>
            <a:r>
              <a:rPr lang="en-US" altLang="zh-CN" sz="3200" b="1"/>
              <a:t>2 </a:t>
            </a:r>
            <a:r>
              <a:rPr lang="zh-CN" altLang="en-US" sz="3200" b="1" dirty="0"/>
              <a:t>工程分包方式</a:t>
            </a:r>
            <a:endParaRPr lang="zh-CN" altLang="en-US" sz="3200" b="1" dirty="0"/>
          </a:p>
        </p:txBody>
      </p:sp>
      <p:sp>
        <p:nvSpPr>
          <p:cNvPr id="261123" name="文本占位符 261122"/>
          <p:cNvSpPr>
            <a:spLocks noGrp="1"/>
          </p:cNvSpPr>
          <p:nvPr>
            <p:ph type="body" idx="1"/>
          </p:nvPr>
        </p:nvSpPr>
        <p:spPr>
          <a:xfrm>
            <a:off x="2135188" y="1196975"/>
            <a:ext cx="7931150" cy="4968875"/>
          </a:xfrm>
          <a:solidFill>
            <a:schemeClr val="accent1">
              <a:alpha val="30000"/>
            </a:schemeClr>
          </a:solidFill>
          <a:ln/>
        </p:spPr>
        <p:txBody>
          <a:bodyPr/>
          <a:p>
            <a:pPr>
              <a:spcBef>
                <a:spcPct val="50000"/>
              </a:spcBef>
            </a:pPr>
            <a:r>
              <a:rPr lang="en-US" altLang="zh-CN" b="1"/>
              <a:t>2.2 </a:t>
            </a:r>
            <a:r>
              <a:rPr lang="zh-CN" altLang="en-US" b="1" dirty="0"/>
              <a:t>公开招标</a:t>
            </a:r>
            <a:endParaRPr lang="zh-CN" altLang="en-US" b="1" dirty="0"/>
          </a:p>
          <a:p>
            <a:pPr>
              <a:spcBef>
                <a:spcPct val="50000"/>
              </a:spcBef>
            </a:pPr>
            <a:r>
              <a:rPr lang="zh-CN" altLang="en-US" sz="1800" b="1" dirty="0"/>
              <a:t>基本程序</a:t>
            </a:r>
            <a:endParaRPr lang="zh-CN" altLang="en-US" sz="1800" b="1" dirty="0"/>
          </a:p>
          <a:p>
            <a:pPr>
              <a:spcBef>
                <a:spcPct val="50000"/>
              </a:spcBef>
            </a:pPr>
            <a:r>
              <a:rPr lang="zh-CN" altLang="en-US" sz="1800" dirty="0">
                <a:latin typeface="仿宋" panose="02010609060101010101" pitchFamily="49" charset="-122"/>
                <a:ea typeface="仿宋" panose="02010609060101010101" pitchFamily="49" charset="-122"/>
              </a:rPr>
              <a:t>招标公告→资格预审→发放招标文件→投标预备会→投标→开标→评标→中标→合同谈判与签订 </a:t>
            </a:r>
            <a:endParaRPr lang="zh-CN" altLang="en-US" sz="1800" dirty="0">
              <a:latin typeface="仿宋" panose="02010609060101010101" pitchFamily="49" charset="-122"/>
              <a:ea typeface="仿宋" panose="02010609060101010101" pitchFamily="49" charset="-122"/>
            </a:endParaRPr>
          </a:p>
          <a:p>
            <a:pPr>
              <a:spcBef>
                <a:spcPct val="50000"/>
              </a:spcBef>
            </a:pPr>
            <a:r>
              <a:rPr lang="zh-CN" altLang="en-US" sz="1800" b="1" dirty="0">
                <a:latin typeface="宋体" panose="02010600030101010101" pitchFamily="2" charset="-122"/>
              </a:rPr>
              <a:t>条件</a:t>
            </a:r>
            <a:endParaRPr lang="zh-CN" altLang="en-US" sz="1800" b="1" dirty="0">
              <a:latin typeface="宋体" panose="02010600030101010101" pitchFamily="2" charset="-122"/>
            </a:endParaRPr>
          </a:p>
          <a:p>
            <a:pPr>
              <a:spcBef>
                <a:spcPct val="50000"/>
              </a:spcBef>
            </a:pPr>
            <a:r>
              <a:rPr lang="zh-CN" altLang="en-US" sz="1800" dirty="0">
                <a:latin typeface="仿宋" panose="02010609060101010101" pitchFamily="49" charset="-122"/>
                <a:ea typeface="仿宋" panose="02010609060101010101" pitchFamily="49" charset="-122"/>
              </a:rPr>
              <a:t>（</a:t>
            </a:r>
            <a:r>
              <a:rPr lang="en-US" altLang="zh-CN" sz="1800">
                <a:latin typeface="仿宋" panose="02010609060101010101" pitchFamily="49" charset="-122"/>
                <a:ea typeface="仿宋" panose="02010609060101010101" pitchFamily="49" charset="-122"/>
              </a:rPr>
              <a:t>1</a:t>
            </a:r>
            <a:r>
              <a:rPr lang="zh-CN" altLang="en-US" sz="1800" dirty="0">
                <a:latin typeface="仿宋" panose="02010609060101010101" pitchFamily="49" charset="-122"/>
                <a:ea typeface="仿宋" panose="02010609060101010101" pitchFamily="49" charset="-122"/>
              </a:rPr>
              <a:t>）招标人需向不特定的法人或者其他组织发出；</a:t>
            </a:r>
            <a:endParaRPr lang="zh-CN" altLang="en-US" sz="1800" dirty="0">
              <a:latin typeface="仿宋" panose="02010609060101010101" pitchFamily="49" charset="-122"/>
              <a:ea typeface="仿宋" panose="02010609060101010101" pitchFamily="49" charset="-122"/>
            </a:endParaRPr>
          </a:p>
          <a:p>
            <a:pPr>
              <a:spcBef>
                <a:spcPct val="50000"/>
              </a:spcBef>
            </a:pPr>
            <a:r>
              <a:rPr lang="zh-CN" altLang="en-US" sz="1800" dirty="0">
                <a:ea typeface="仿宋" panose="02010609060101010101" pitchFamily="49" charset="-122"/>
              </a:rPr>
              <a:t>（</a:t>
            </a:r>
            <a:r>
              <a:rPr lang="en-US" altLang="zh-CN" sz="1800">
                <a:ea typeface="仿宋" panose="02010609060101010101" pitchFamily="49" charset="-122"/>
              </a:rPr>
              <a:t>2</a:t>
            </a:r>
            <a:r>
              <a:rPr lang="zh-CN" altLang="en-US" sz="1800" dirty="0">
                <a:ea typeface="仿宋" panose="02010609060101010101" pitchFamily="49" charset="-122"/>
              </a:rPr>
              <a:t>）须采取公告的方式，保证公开招标的公开性。</a:t>
            </a:r>
            <a:r>
              <a:rPr lang="zh-CN" altLang="en-US" sz="2000" dirty="0"/>
              <a:t> </a:t>
            </a:r>
            <a:endParaRPr lang="zh-CN" altLang="en-US" sz="2000" dirty="0">
              <a:latin typeface="仿宋" panose="02010609060101010101" pitchFamily="49" charset="-122"/>
              <a:ea typeface="仿宋" panose="02010609060101010101" pitchFamily="49" charset="-122"/>
            </a:endParaRPr>
          </a:p>
          <a:p>
            <a:pPr>
              <a:spcBef>
                <a:spcPct val="50000"/>
              </a:spcBef>
            </a:pPr>
            <a:r>
              <a:rPr lang="zh-CN" altLang="en-US" sz="1800" b="1" dirty="0">
                <a:latin typeface="宋体" panose="02010600030101010101" pitchFamily="2" charset="-122"/>
              </a:rPr>
              <a:t>优缺点</a:t>
            </a:r>
            <a:endParaRPr lang="zh-CN" altLang="en-US" sz="1800" b="1" dirty="0">
              <a:latin typeface="宋体" panose="02010600030101010101" pitchFamily="2" charset="-122"/>
            </a:endParaRPr>
          </a:p>
          <a:p>
            <a:pPr>
              <a:spcBef>
                <a:spcPct val="50000"/>
              </a:spcBef>
            </a:pPr>
            <a:r>
              <a:rPr lang="zh-CN" altLang="en-US" sz="1800" b="1" dirty="0">
                <a:latin typeface="宋体" panose="02010600030101010101" pitchFamily="2" charset="-122"/>
              </a:rPr>
              <a:t>优点</a:t>
            </a:r>
            <a:r>
              <a:rPr lang="en-US" altLang="zh-CN" sz="1800" b="1">
                <a:latin typeface="仿宋" panose="02010609060101010101" pitchFamily="49" charset="-122"/>
                <a:ea typeface="仿宋" panose="02010609060101010101" pitchFamily="49" charset="-122"/>
              </a:rPr>
              <a:t>—</a:t>
            </a:r>
            <a:r>
              <a:rPr lang="zh-CN" altLang="en-US" sz="1800" dirty="0">
                <a:ea typeface="仿宋" panose="02010609060101010101" pitchFamily="49" charset="-122"/>
              </a:rPr>
              <a:t>能够在最大限度内选择投标商，竞争性更强，择优率更高，同时也可以在较大程度上避免招标活动中的贿标行为，</a:t>
            </a:r>
            <a:endParaRPr lang="zh-CN" altLang="en-US" sz="1800" dirty="0">
              <a:ea typeface="仿宋" panose="02010609060101010101" pitchFamily="49" charset="-122"/>
            </a:endParaRPr>
          </a:p>
          <a:p>
            <a:pPr>
              <a:spcBef>
                <a:spcPct val="50000"/>
              </a:spcBef>
            </a:pPr>
            <a:r>
              <a:rPr lang="zh-CN" altLang="en-US" sz="1800" b="1" dirty="0"/>
              <a:t>缺点</a:t>
            </a:r>
            <a:r>
              <a:rPr lang="en-US" altLang="zh-CN" sz="1800"/>
              <a:t>—</a:t>
            </a:r>
            <a:r>
              <a:rPr lang="zh-CN" altLang="en-US" sz="1800" dirty="0">
                <a:latin typeface="仿宋" panose="02010609060101010101" pitchFamily="49" charset="-122"/>
                <a:ea typeface="仿宋" panose="02010609060101010101" pitchFamily="49" charset="-122"/>
              </a:rPr>
              <a:t>由于投标人众多，一般耗时较长，需花费的成本也较大</a:t>
            </a:r>
            <a:r>
              <a:rPr lang="zh-CN" altLang="en-US" sz="2000" dirty="0">
                <a:latin typeface="仿宋" panose="02010609060101010101" pitchFamily="49" charset="-122"/>
                <a:ea typeface="仿宋" panose="02010609060101010101" pitchFamily="49" charset="-122"/>
              </a:rPr>
              <a:t>。</a:t>
            </a:r>
            <a:endParaRPr lang="en-US" altLang="zh-CN" sz="2000">
              <a:latin typeface="仿宋" panose="02010609060101010101" pitchFamily="49" charset="-122"/>
              <a:ea typeface="仿宋" panose="02010609060101010101" pitchFamily="49"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SPECIAL_SOURCE" val="bdnull"/>
</p:tagLst>
</file>

<file path=ppt/tags/tag15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3.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新奥集团PPT模板">
  <a:themeElements>
    <a:clrScheme name="">
      <a:dk1>
        <a:srgbClr val="808080"/>
      </a:dk1>
      <a:lt1>
        <a:srgbClr val="FFFFFF"/>
      </a:lt1>
      <a:dk2>
        <a:srgbClr val="0065A6"/>
      </a:dk2>
      <a:lt2>
        <a:srgbClr val="808080"/>
      </a:lt2>
      <a:accent1>
        <a:srgbClr val="88C63A"/>
      </a:accent1>
      <a:accent2>
        <a:srgbClr val="FFF000"/>
      </a:accent2>
      <a:accent3>
        <a:srgbClr val="FFFFFF"/>
      </a:accent3>
      <a:accent4>
        <a:srgbClr val="6C6C6C"/>
      </a:accent4>
      <a:accent5>
        <a:srgbClr val="C3DFAE"/>
      </a:accent5>
      <a:accent6>
        <a:srgbClr val="E7D900"/>
      </a:accent6>
      <a:hlink>
        <a:srgbClr val="00ADDA"/>
      </a:hlink>
      <a:folHlink>
        <a:srgbClr val="131313"/>
      </a:folHlink>
    </a:clrScheme>
    <a:fontScheme name="新奥集团PPT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outerShdw dist="107763" dir="2700000" algn="ctr" rotWithShape="0">
            <a:schemeClr val="hlink"/>
          </a:outerShdw>
        </a:effectLst>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1600" b="1"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outerShdw dist="107763" dir="2700000" algn="ctr" rotWithShape="0">
            <a:schemeClr val="hlink"/>
          </a:outerShdw>
        </a:effectLst>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1600" b="1" i="0" u="none" strike="noStrike" cap="none" normalizeH="0" baseline="0" smtClean="0">
            <a:ln>
              <a:noFill/>
            </a:ln>
            <a:solidFill>
              <a:schemeClr val="tx2"/>
            </a:solidFill>
            <a:effectLst/>
            <a:latin typeface="Times New Roman" panose="02020603050405020304" pitchFamily="18" charset="0"/>
            <a:ea typeface="宋体" panose="02010600030101010101" pitchFamily="2" charset="-122"/>
          </a:defRPr>
        </a:defPPr>
      </a:lstStyle>
    </a:lnDef>
  </a:objectDefaults>
  <a:extraClrSchemeLst>
    <a:extraClrScheme>
      <a:clrScheme name="新奥集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奥集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奥集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奥集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奥集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奥集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奥集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奥集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奥集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奥集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奥集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奥集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2438</Words>
  <Application>WPS 演示</Application>
  <PresentationFormat>在屏幕上显示</PresentationFormat>
  <Paragraphs>184</Paragraphs>
  <Slides>18</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18</vt:i4>
      </vt:variant>
    </vt:vector>
  </HeadingPairs>
  <TitlesOfParts>
    <vt:vector size="37" baseType="lpstr">
      <vt:lpstr>Arial</vt:lpstr>
      <vt:lpstr>宋体</vt:lpstr>
      <vt:lpstr>Wingdings</vt:lpstr>
      <vt:lpstr>Times New Roman</vt:lpstr>
      <vt:lpstr>黑体</vt:lpstr>
      <vt:lpstr>Verdana</vt:lpstr>
      <vt:lpstr>新宋体</vt:lpstr>
      <vt:lpstr>楷体_GB2312</vt:lpstr>
      <vt:lpstr>仿宋</vt:lpstr>
      <vt:lpstr>华文行楷</vt:lpstr>
      <vt:lpstr>华文楷体</vt:lpstr>
      <vt:lpstr>隶书</vt:lpstr>
      <vt:lpstr>微软雅黑</vt:lpstr>
      <vt:lpstr>Arial Unicode MS</vt:lpstr>
      <vt:lpstr>汉仪旗黑-85S</vt:lpstr>
      <vt:lpstr>李旭科毛笔行书</vt:lpstr>
      <vt:lpstr>楷体</vt:lpstr>
      <vt:lpstr>新奥集团PPT模板</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XinAo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XXX分公司（设计院）战略绩效回顾</dc:title>
  <dc:creator>LiLu</dc:creator>
  <cp:lastModifiedBy>monkeyhappy</cp:lastModifiedBy>
  <cp:revision>1245</cp:revision>
  <dcterms:created xsi:type="dcterms:W3CDTF">2008-12-30T07:58:15Z</dcterms:created>
  <dcterms:modified xsi:type="dcterms:W3CDTF">2024-01-12T07:06:52Z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C27EF107BDC6425FB47DDCA9B7785C41_12</vt:lpwstr>
  </property>
  <property fmtid="{D5CDD505-2E9C-101B-9397-08002B2CF9AE}" pid="3" name="KSOProductBuildVer">
    <vt:lpwstr>2052-12.1.0.16120</vt:lpwstr>
  </property>
</Properties>
</file>