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3" r:id="rId3"/>
    <p:sldMasterId id="2147483659" r:id="rId4"/>
  </p:sldMasterIdLst>
  <p:notesMasterIdLst>
    <p:notesMasterId r:id="rId8"/>
  </p:notesMasterIdLst>
  <p:sldIdLst>
    <p:sldId id="264" r:id="rId5"/>
    <p:sldId id="398" r:id="rId6"/>
    <p:sldId id="333" r:id="rId7"/>
    <p:sldId id="269" r:id="rId9"/>
    <p:sldId id="365" r:id="rId10"/>
    <p:sldId id="335" r:id="rId11"/>
    <p:sldId id="337" r:id="rId12"/>
    <p:sldId id="338" r:id="rId13"/>
    <p:sldId id="339" r:id="rId14"/>
    <p:sldId id="341" r:id="rId15"/>
    <p:sldId id="366" r:id="rId16"/>
    <p:sldId id="342" r:id="rId17"/>
    <p:sldId id="343" r:id="rId18"/>
    <p:sldId id="344" r:id="rId19"/>
    <p:sldId id="345" r:id="rId20"/>
    <p:sldId id="346" r:id="rId21"/>
    <p:sldId id="347" r:id="rId22"/>
    <p:sldId id="348" r:id="rId23"/>
    <p:sldId id="349" r:id="rId24"/>
    <p:sldId id="350" r:id="rId25"/>
    <p:sldId id="367" r:id="rId26"/>
    <p:sldId id="351" r:id="rId27"/>
    <p:sldId id="352" r:id="rId28"/>
    <p:sldId id="353" r:id="rId29"/>
    <p:sldId id="354" r:id="rId30"/>
    <p:sldId id="355" r:id="rId31"/>
    <p:sldId id="356" r:id="rId32"/>
    <p:sldId id="357" r:id="rId33"/>
    <p:sldId id="358" r:id="rId34"/>
    <p:sldId id="359" r:id="rId35"/>
    <p:sldId id="368" r:id="rId36"/>
    <p:sldId id="360" r:id="rId37"/>
    <p:sldId id="361" r:id="rId38"/>
    <p:sldId id="362" r:id="rId39"/>
    <p:sldId id="363" r:id="rId40"/>
    <p:sldId id="364" r:id="rId41"/>
    <p:sldId id="399" r:id="rId42"/>
    <p:sldId id="267" r:id="rId43"/>
  </p:sldIdLst>
  <p:sldSz cx="9144000" cy="5143500" type="screen16x9"/>
  <p:notesSz cx="6858000" cy="9144000"/>
  <p:custDataLst>
    <p:tags r:id="rId47"/>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FA00"/>
    <a:srgbClr val="CCFF33"/>
    <a:srgbClr val="00A1DA"/>
    <a:srgbClr val="5F5F5F"/>
    <a:srgbClr val="DEB400"/>
    <a:srgbClr val="FFCC00"/>
    <a:srgbClr val="0080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802"/>
  </p:normalViewPr>
  <p:slideViewPr>
    <p:cSldViewPr showGuides="1">
      <p:cViewPr varScale="1">
        <p:scale>
          <a:sx n="119" d="100"/>
          <a:sy n="119" d="100"/>
        </p:scale>
        <p:origin x="162" y="18"/>
      </p:cViewPr>
      <p:guideLst>
        <p:guide orient="horz" pos="1620"/>
        <p:guide pos="2880"/>
      </p:guideLst>
    </p:cSldViewPr>
  </p:slideViewPr>
  <p:notesTextViewPr>
    <p:cViewPr>
      <p:scale>
        <a:sx n="66" d="100"/>
        <a:sy n="66" d="100"/>
      </p:scale>
      <p:origin x="0" y="0"/>
    </p:cViewPr>
  </p:notesTextViewPr>
  <p:sorterViewPr showFormatting="0">
    <p:cViewPr>
      <p:scale>
        <a:sx n="160" d="100"/>
        <a:sy n="16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7" Type="http://schemas.openxmlformats.org/officeDocument/2006/relationships/tags" Target="tags/tag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p>
            <a:pPr lvl="0" algn="r" eaLnBrk="1" hangingPunct="1"/>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a:ln>
            <a:solidFill>
              <a:srgbClr val="000000">
                <a:alpha val="100000"/>
              </a:srgbClr>
            </a:solidFill>
            <a:miter lim="800000"/>
          </a:ln>
        </p:spPr>
      </p:sp>
      <p:sp>
        <p:nvSpPr>
          <p:cNvPr id="58371"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5837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a:ln>
            <a:solidFill>
              <a:srgbClr val="000000">
                <a:alpha val="100000"/>
              </a:srgbClr>
            </a:solidFill>
            <a:miter lim="800000"/>
          </a:ln>
        </p:spPr>
      </p:sp>
      <p:sp>
        <p:nvSpPr>
          <p:cNvPr id="68611"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6861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a:ln>
            <a:solidFill>
              <a:srgbClr val="000000">
                <a:alpha val="100000"/>
              </a:srgbClr>
            </a:solidFill>
            <a:miter lim="800000"/>
          </a:ln>
        </p:spPr>
      </p:sp>
      <p:sp>
        <p:nvSpPr>
          <p:cNvPr id="69635"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6963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a:ln>
            <a:solidFill>
              <a:srgbClr val="000000">
                <a:alpha val="100000"/>
              </a:srgbClr>
            </a:solidFill>
            <a:miter lim="800000"/>
          </a:ln>
        </p:spPr>
      </p:sp>
      <p:sp>
        <p:nvSpPr>
          <p:cNvPr id="70659"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066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a:ln>
            <a:solidFill>
              <a:srgbClr val="000000">
                <a:alpha val="100000"/>
              </a:srgbClr>
            </a:solidFill>
            <a:miter lim="800000"/>
          </a:ln>
        </p:spPr>
      </p:sp>
      <p:sp>
        <p:nvSpPr>
          <p:cNvPr id="71683"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168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p:cNvSpPr>
            <a:spLocks noGrp="1" noRot="1" noChangeAspect="1" noTextEdit="1"/>
          </p:cNvSpPr>
          <p:nvPr>
            <p:ph type="sldImg"/>
          </p:nvPr>
        </p:nvSpPr>
        <p:spPr>
          <a:ln>
            <a:solidFill>
              <a:srgbClr val="000000">
                <a:alpha val="100000"/>
              </a:srgbClr>
            </a:solidFill>
            <a:miter lim="800000"/>
          </a:ln>
        </p:spPr>
      </p:sp>
      <p:sp>
        <p:nvSpPr>
          <p:cNvPr id="72707"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270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a:ln>
            <a:solidFill>
              <a:srgbClr val="000000">
                <a:alpha val="100000"/>
              </a:srgbClr>
            </a:solidFill>
            <a:miter lim="800000"/>
          </a:ln>
        </p:spPr>
      </p:sp>
      <p:sp>
        <p:nvSpPr>
          <p:cNvPr id="73731"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373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TextEdit="1"/>
          </p:cNvSpPr>
          <p:nvPr>
            <p:ph type="sldImg"/>
          </p:nvPr>
        </p:nvSpPr>
        <p:spPr>
          <a:ln>
            <a:solidFill>
              <a:srgbClr val="000000">
                <a:alpha val="100000"/>
              </a:srgbClr>
            </a:solidFill>
            <a:miter lim="800000"/>
          </a:ln>
        </p:spPr>
      </p:sp>
      <p:sp>
        <p:nvSpPr>
          <p:cNvPr id="74755"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475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TextEdit="1"/>
          </p:cNvSpPr>
          <p:nvPr>
            <p:ph type="sldImg"/>
          </p:nvPr>
        </p:nvSpPr>
        <p:spPr>
          <a:ln>
            <a:solidFill>
              <a:srgbClr val="000000">
                <a:alpha val="100000"/>
              </a:srgbClr>
            </a:solidFill>
            <a:miter lim="800000"/>
          </a:ln>
        </p:spPr>
      </p:sp>
      <p:sp>
        <p:nvSpPr>
          <p:cNvPr id="75779"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578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幻灯片图像占位符 1"/>
          <p:cNvSpPr>
            <a:spLocks noGrp="1" noRot="1" noChangeAspect="1" noTextEdit="1"/>
          </p:cNvSpPr>
          <p:nvPr>
            <p:ph type="sldImg"/>
          </p:nvPr>
        </p:nvSpPr>
        <p:spPr>
          <a:ln>
            <a:solidFill>
              <a:srgbClr val="000000">
                <a:alpha val="100000"/>
              </a:srgbClr>
            </a:solidFill>
            <a:miter lim="800000"/>
          </a:ln>
        </p:spPr>
      </p:sp>
      <p:sp>
        <p:nvSpPr>
          <p:cNvPr id="76803"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680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TextEdit="1"/>
          </p:cNvSpPr>
          <p:nvPr>
            <p:ph type="sldImg"/>
          </p:nvPr>
        </p:nvSpPr>
        <p:spPr>
          <a:ln>
            <a:solidFill>
              <a:srgbClr val="000000">
                <a:alpha val="100000"/>
              </a:srgbClr>
            </a:solidFill>
            <a:miter lim="800000"/>
          </a:ln>
        </p:spPr>
      </p:sp>
      <p:sp>
        <p:nvSpPr>
          <p:cNvPr id="7782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7782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a:ln>
            <a:solidFill>
              <a:srgbClr val="000000">
                <a:alpha val="100000"/>
              </a:srgbClr>
            </a:solidFill>
            <a:miter lim="800000"/>
          </a:ln>
        </p:spPr>
      </p:sp>
      <p:sp>
        <p:nvSpPr>
          <p:cNvPr id="59395"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5939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幻灯片图像占位符 1"/>
          <p:cNvSpPr>
            <a:spLocks noGrp="1" noRot="1" noChangeAspect="1" noTextEdit="1"/>
          </p:cNvSpPr>
          <p:nvPr>
            <p:ph type="sldImg"/>
          </p:nvPr>
        </p:nvSpPr>
        <p:spPr>
          <a:ln>
            <a:solidFill>
              <a:srgbClr val="000000">
                <a:alpha val="100000"/>
              </a:srgbClr>
            </a:solidFill>
            <a:miter lim="800000"/>
          </a:ln>
        </p:spPr>
      </p:sp>
      <p:sp>
        <p:nvSpPr>
          <p:cNvPr id="78851"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885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TextEdit="1"/>
          </p:cNvSpPr>
          <p:nvPr>
            <p:ph type="sldImg"/>
          </p:nvPr>
        </p:nvSpPr>
        <p:spPr>
          <a:ln>
            <a:solidFill>
              <a:srgbClr val="000000">
                <a:alpha val="100000"/>
              </a:srgbClr>
            </a:solidFill>
            <a:miter lim="800000"/>
          </a:ln>
        </p:spPr>
      </p:sp>
      <p:sp>
        <p:nvSpPr>
          <p:cNvPr id="79875"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7987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a:ln>
            <a:solidFill>
              <a:srgbClr val="000000">
                <a:alpha val="100000"/>
              </a:srgbClr>
            </a:solidFill>
            <a:miter lim="800000"/>
          </a:ln>
        </p:spPr>
      </p:sp>
      <p:sp>
        <p:nvSpPr>
          <p:cNvPr id="80899"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8090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幻灯片图像占位符 1"/>
          <p:cNvSpPr>
            <a:spLocks noGrp="1" noRot="1" noChangeAspect="1" noTextEdit="1"/>
          </p:cNvSpPr>
          <p:nvPr>
            <p:ph type="sldImg"/>
          </p:nvPr>
        </p:nvSpPr>
        <p:spPr>
          <a:ln>
            <a:solidFill>
              <a:srgbClr val="000000">
                <a:alpha val="100000"/>
              </a:srgbClr>
            </a:solidFill>
            <a:miter lim="800000"/>
          </a:ln>
        </p:spPr>
      </p:sp>
      <p:sp>
        <p:nvSpPr>
          <p:cNvPr id="81923"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8192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幻灯片图像占位符 1"/>
          <p:cNvSpPr>
            <a:spLocks noGrp="1" noRot="1" noChangeAspect="1" noTextEdit="1"/>
          </p:cNvSpPr>
          <p:nvPr>
            <p:ph type="sldImg"/>
          </p:nvPr>
        </p:nvSpPr>
        <p:spPr>
          <a:ln>
            <a:solidFill>
              <a:srgbClr val="000000">
                <a:alpha val="100000"/>
              </a:srgbClr>
            </a:solidFill>
            <a:miter lim="800000"/>
          </a:ln>
        </p:spPr>
      </p:sp>
      <p:sp>
        <p:nvSpPr>
          <p:cNvPr id="82947"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8294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1"/>
          <p:cNvSpPr>
            <a:spLocks noGrp="1" noRot="1" noChangeAspect="1" noTextEdit="1"/>
          </p:cNvSpPr>
          <p:nvPr>
            <p:ph type="sldImg"/>
          </p:nvPr>
        </p:nvSpPr>
        <p:spPr>
          <a:ln>
            <a:solidFill>
              <a:srgbClr val="000000">
                <a:alpha val="100000"/>
              </a:srgbClr>
            </a:solidFill>
            <a:miter lim="800000"/>
          </a:ln>
        </p:spPr>
      </p:sp>
      <p:sp>
        <p:nvSpPr>
          <p:cNvPr id="83971"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8397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TextEdit="1"/>
          </p:cNvSpPr>
          <p:nvPr>
            <p:ph type="sldImg"/>
          </p:nvPr>
        </p:nvSpPr>
        <p:spPr>
          <a:ln>
            <a:solidFill>
              <a:srgbClr val="000000">
                <a:alpha val="100000"/>
              </a:srgbClr>
            </a:solidFill>
            <a:miter lim="800000"/>
          </a:ln>
        </p:spPr>
      </p:sp>
      <p:sp>
        <p:nvSpPr>
          <p:cNvPr id="84995"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8499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1"/>
          <p:cNvSpPr>
            <a:spLocks noGrp="1" noRot="1" noChangeAspect="1" noTextEdit="1"/>
          </p:cNvSpPr>
          <p:nvPr>
            <p:ph type="sldImg"/>
          </p:nvPr>
        </p:nvSpPr>
        <p:spPr>
          <a:ln>
            <a:solidFill>
              <a:srgbClr val="000000">
                <a:alpha val="100000"/>
              </a:srgbClr>
            </a:solidFill>
            <a:miter lim="800000"/>
          </a:ln>
        </p:spPr>
      </p:sp>
      <p:sp>
        <p:nvSpPr>
          <p:cNvPr id="86019"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8602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TextEdit="1"/>
          </p:cNvSpPr>
          <p:nvPr>
            <p:ph type="sldImg"/>
          </p:nvPr>
        </p:nvSpPr>
        <p:spPr>
          <a:ln>
            <a:solidFill>
              <a:srgbClr val="000000">
                <a:alpha val="100000"/>
              </a:srgbClr>
            </a:solidFill>
            <a:miter lim="800000"/>
          </a:ln>
        </p:spPr>
      </p:sp>
      <p:sp>
        <p:nvSpPr>
          <p:cNvPr id="87043"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8704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alpha val="100000"/>
              </a:srgbClr>
            </a:solidFill>
            <a:miter lim="800000"/>
          </a:ln>
        </p:spPr>
      </p:sp>
      <p:sp>
        <p:nvSpPr>
          <p:cNvPr id="8806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8806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a:ln>
            <a:solidFill>
              <a:srgbClr val="000000">
                <a:alpha val="100000"/>
              </a:srgbClr>
            </a:solidFill>
            <a:miter lim="800000"/>
          </a:ln>
        </p:spPr>
      </p:sp>
      <p:sp>
        <p:nvSpPr>
          <p:cNvPr id="60419"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6042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幻灯片图像占位符 1"/>
          <p:cNvSpPr>
            <a:spLocks noGrp="1" noRot="1" noChangeAspect="1" noTextEdit="1"/>
          </p:cNvSpPr>
          <p:nvPr>
            <p:ph type="sldImg"/>
          </p:nvPr>
        </p:nvSpPr>
        <p:spPr>
          <a:ln>
            <a:solidFill>
              <a:srgbClr val="000000">
                <a:alpha val="100000"/>
              </a:srgbClr>
            </a:solidFill>
            <a:miter lim="800000"/>
          </a:ln>
        </p:spPr>
      </p:sp>
      <p:sp>
        <p:nvSpPr>
          <p:cNvPr id="89091"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890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TextEdit="1"/>
          </p:cNvSpPr>
          <p:nvPr>
            <p:ph type="sldImg"/>
          </p:nvPr>
        </p:nvSpPr>
        <p:spPr>
          <a:ln>
            <a:solidFill>
              <a:srgbClr val="000000">
                <a:alpha val="100000"/>
              </a:srgbClr>
            </a:solidFill>
            <a:miter lim="800000"/>
          </a:ln>
        </p:spPr>
      </p:sp>
      <p:sp>
        <p:nvSpPr>
          <p:cNvPr id="90115"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901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幻灯片图像占位符 1"/>
          <p:cNvSpPr>
            <a:spLocks noGrp="1" noRot="1" noChangeAspect="1" noTextEdit="1"/>
          </p:cNvSpPr>
          <p:nvPr>
            <p:ph type="sldImg"/>
          </p:nvPr>
        </p:nvSpPr>
        <p:spPr>
          <a:ln>
            <a:solidFill>
              <a:srgbClr val="000000">
                <a:alpha val="100000"/>
              </a:srgbClr>
            </a:solidFill>
            <a:miter lim="800000"/>
          </a:ln>
        </p:spPr>
      </p:sp>
      <p:sp>
        <p:nvSpPr>
          <p:cNvPr id="91139"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911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幻灯片图像占位符 1"/>
          <p:cNvSpPr>
            <a:spLocks noGrp="1" noRot="1" noChangeAspect="1" noTextEdit="1"/>
          </p:cNvSpPr>
          <p:nvPr>
            <p:ph type="sldImg"/>
          </p:nvPr>
        </p:nvSpPr>
        <p:spPr>
          <a:ln>
            <a:solidFill>
              <a:srgbClr val="000000">
                <a:alpha val="100000"/>
              </a:srgbClr>
            </a:solidFill>
            <a:miter lim="800000"/>
          </a:ln>
        </p:spPr>
      </p:sp>
      <p:sp>
        <p:nvSpPr>
          <p:cNvPr id="92163"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9216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幻灯片图像占位符 1"/>
          <p:cNvSpPr>
            <a:spLocks noGrp="1" noRot="1" noChangeAspect="1" noTextEdit="1"/>
          </p:cNvSpPr>
          <p:nvPr>
            <p:ph type="sldImg"/>
          </p:nvPr>
        </p:nvSpPr>
        <p:spPr>
          <a:ln>
            <a:solidFill>
              <a:srgbClr val="000000">
                <a:alpha val="100000"/>
              </a:srgbClr>
            </a:solidFill>
            <a:miter lim="800000"/>
          </a:ln>
        </p:spPr>
      </p:sp>
      <p:sp>
        <p:nvSpPr>
          <p:cNvPr id="93187"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9318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a:ln>
            <a:solidFill>
              <a:srgbClr val="000000">
                <a:alpha val="100000"/>
              </a:srgbClr>
            </a:solidFill>
            <a:miter lim="800000"/>
          </a:ln>
        </p:spPr>
      </p:sp>
      <p:sp>
        <p:nvSpPr>
          <p:cNvPr id="61443"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6144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a:ln>
            <a:solidFill>
              <a:srgbClr val="000000">
                <a:alpha val="100000"/>
              </a:srgbClr>
            </a:solidFill>
            <a:miter lim="800000"/>
          </a:ln>
        </p:spPr>
      </p:sp>
      <p:sp>
        <p:nvSpPr>
          <p:cNvPr id="63491"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63492"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a:ln>
            <a:solidFill>
              <a:srgbClr val="000000">
                <a:alpha val="100000"/>
              </a:srgbClr>
            </a:solidFill>
            <a:miter lim="800000"/>
          </a:ln>
        </p:spPr>
      </p:sp>
      <p:sp>
        <p:nvSpPr>
          <p:cNvPr id="64515"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64516"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ln>
            <a:solidFill>
              <a:srgbClr val="000000">
                <a:alpha val="100000"/>
              </a:srgbClr>
            </a:solidFill>
            <a:miter lim="800000"/>
          </a:ln>
        </p:spPr>
      </p:sp>
      <p:sp>
        <p:nvSpPr>
          <p:cNvPr id="65539"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65540"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a:ln>
            <a:solidFill>
              <a:srgbClr val="000000">
                <a:alpha val="100000"/>
              </a:srgbClr>
            </a:solidFill>
            <a:miter lim="800000"/>
          </a:ln>
        </p:spPr>
      </p:sp>
      <p:sp>
        <p:nvSpPr>
          <p:cNvPr id="66563" name="备注占位符 2"/>
          <p:cNvSpPr>
            <a:spLocks noGrp="1"/>
          </p:cNvSpPr>
          <p:nvPr>
            <p:ph type="body" idx="1"/>
          </p:nvPr>
        </p:nvSpPr>
        <p:spPr>
          <a:noFill/>
          <a:ln>
            <a:noFill/>
          </a:ln>
        </p:spPr>
        <p:txBody>
          <a:bodyPr wrap="square" lIns="91440" tIns="45720" rIns="91440" bIns="45720" anchor="t"/>
          <a:lstStyle/>
          <a:p>
            <a:pPr lvl="0"/>
            <a:r>
              <a:rPr lang="zh-CN" altLang="zh-CN" dirty="0"/>
              <a:t>特种设备是指涉及生命安全、危险性较大的锅炉、玉力容器</a:t>
            </a:r>
            <a:r>
              <a:rPr lang="en-US" altLang="zh-CN" dirty="0"/>
              <a:t>(</a:t>
            </a:r>
            <a:r>
              <a:rPr lang="zh-CN" altLang="zh-CN" dirty="0"/>
              <a:t>含气瓶，下同</a:t>
            </a:r>
            <a:r>
              <a:rPr lang="en-US" altLang="zh-CN" dirty="0"/>
              <a:t>)</a:t>
            </a:r>
            <a:r>
              <a:rPr lang="zh-CN" altLang="zh-CN" dirty="0"/>
              <a:t>、压力管道、电梯、起重机械、客运索道、大型游乐设施和场厂</a:t>
            </a:r>
            <a:r>
              <a:rPr lang="en-US" altLang="zh-CN" dirty="0"/>
              <a:t>)</a:t>
            </a:r>
            <a:r>
              <a:rPr lang="zh-CN" altLang="zh-CN" dirty="0"/>
              <a:t>内专用机动车辆。</a:t>
            </a:r>
            <a:endParaRPr lang="zh-CN" altLang="zh-CN" dirty="0"/>
          </a:p>
          <a:p>
            <a:pPr lvl="0"/>
            <a:endParaRPr lang="zh-CN" altLang="en-US" dirty="0"/>
          </a:p>
        </p:txBody>
      </p:sp>
      <p:sp>
        <p:nvSpPr>
          <p:cNvPr id="6656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a:ln>
            <a:solidFill>
              <a:srgbClr val="000000">
                <a:alpha val="100000"/>
              </a:srgbClr>
            </a:solidFill>
            <a:miter lim="800000"/>
          </a:ln>
        </p:spPr>
      </p:sp>
      <p:sp>
        <p:nvSpPr>
          <p:cNvPr id="67587" name="备注占位符 2"/>
          <p:cNvSpPr>
            <a:spLocks noGrp="1"/>
          </p:cNvSpPr>
          <p:nvPr>
            <p:ph type="body" idx="1"/>
          </p:nvPr>
        </p:nvSpPr>
        <p:spPr>
          <a:noFill/>
          <a:ln>
            <a:noFill/>
          </a:ln>
        </p:spPr>
        <p:txBody>
          <a:bodyPr wrap="square" lIns="91440" tIns="45720" rIns="91440" bIns="45720" anchor="t"/>
          <a:lstStyle/>
          <a:p>
            <a:pPr lvl="0"/>
            <a:endParaRPr lang="zh-CN" altLang="en-US" dirty="0"/>
          </a:p>
        </p:txBody>
      </p:sp>
      <p:sp>
        <p:nvSpPr>
          <p:cNvPr id="6758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spcBef>
                <a:spcPct val="0"/>
              </a:spcBef>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7" name="标题 1"/>
          <p:cNvSpPr>
            <a:spLocks noGrp="1"/>
          </p:cNvSpPr>
          <p:nvPr>
            <p:ph type="ctrTitle"/>
          </p:nvPr>
        </p:nvSpPr>
        <p:spPr>
          <a:xfrm>
            <a:off x="683568" y="2139702"/>
            <a:ext cx="4608512" cy="1440160"/>
          </a:xfrm>
        </p:spPr>
        <p:txBody>
          <a:bodyPr/>
          <a:lstStyle>
            <a:lvl1pPr>
              <a:defRPr>
                <a:solidFill>
                  <a:schemeClr val="accent6">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sp>
        <p:nvSpPr>
          <p:cNvPr id="8" name="标题 1"/>
          <p:cNvSpPr>
            <a:spLocks noGrp="1"/>
          </p:cNvSpPr>
          <p:nvPr>
            <p:ph type="ctrTitle"/>
          </p:nvPr>
        </p:nvSpPr>
        <p:spPr>
          <a:xfrm>
            <a:off x="683568" y="2139702"/>
            <a:ext cx="4608512" cy="1440160"/>
          </a:xfrm>
        </p:spPr>
        <p:txBody>
          <a:bodyPr/>
          <a:lstStyle>
            <a:lvl1pPr>
              <a:defRPr>
                <a:solidFill>
                  <a:srgbClr val="0066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14338"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8" name="内容占位符 8"/>
          <p:cNvSpPr>
            <a:spLocks noGrp="1"/>
          </p:cNvSpPr>
          <p:nvPr>
            <p:ph sz="quarter" idx="10"/>
          </p:nvPr>
        </p:nvSpPr>
        <p:spPr>
          <a:xfrm>
            <a:off x="3276600" y="2211388"/>
            <a:ext cx="4464050" cy="720725"/>
          </a:xfrm>
        </p:spPr>
        <p:txBody>
          <a:bodyPr anchor="ctr"/>
          <a:lstStyle>
            <a:lvl1pPr marL="0" indent="0" algn="ctr">
              <a:buNone/>
              <a:defRPr>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2" name="日期占位符 1"/>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3"/>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正文">
    <p:bg>
      <p:bgPr>
        <a:solidFill>
          <a:schemeClr val="bg1"/>
        </a:solidFill>
        <a:effectLst/>
      </p:bgPr>
    </p:bg>
    <p:spTree>
      <p:nvGrpSpPr>
        <p:cNvPr id="1" name=""/>
        <p:cNvGrpSpPr/>
        <p:nvPr/>
      </p:nvGrpSpPr>
      <p:grpSpPr>
        <a:xfrm>
          <a:off x="0" y="0"/>
          <a:ext cx="0" cy="0"/>
          <a:chOff x="0" y="0"/>
          <a:chExt cx="0" cy="0"/>
        </a:xfrm>
      </p:grpSpPr>
      <p:sp>
        <p:nvSpPr>
          <p:cNvPr id="8"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a:fld id="{9A0DB2DC-4C9A-4742-B13C-FB6460FD3503}" type="slidenum">
              <a:rPr lang="zh-CN" altLang="en-US" dirty="0"/>
            </a:fld>
            <a:endParaRPr lang="zh-CN" altLang="en-US" dirty="0"/>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结束页">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5122"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sp>
        <p:nvSpPr>
          <p:cNvPr id="8" name="内容占位符 8"/>
          <p:cNvSpPr>
            <a:spLocks noGrp="1"/>
          </p:cNvSpPr>
          <p:nvPr>
            <p:ph sz="quarter" idx="10"/>
          </p:nvPr>
        </p:nvSpPr>
        <p:spPr>
          <a:xfrm>
            <a:off x="3276600" y="2211388"/>
            <a:ext cx="4464050" cy="720725"/>
          </a:xfrm>
        </p:spPr>
        <p:txBody>
          <a:bodyPr anchor="ctr"/>
          <a:lstStyle>
            <a:lvl1pPr marL="0" indent="0" algn="ctr">
              <a:buNone/>
              <a:defRPr>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2" name="日期占位符 1"/>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3"/>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
    <p:bg>
      <p:bgPr>
        <a:solidFill>
          <a:schemeClr val="bg1"/>
        </a:solidFill>
        <a:effectLst/>
      </p:bgPr>
    </p:bg>
    <p:spTree>
      <p:nvGrpSpPr>
        <p:cNvPr id="1" name=""/>
        <p:cNvGrpSpPr/>
        <p:nvPr/>
      </p:nvGrpSpPr>
      <p:grpSpPr>
        <a:xfrm>
          <a:off x="0" y="0"/>
          <a:ext cx="0" cy="0"/>
          <a:chOff x="0" y="0"/>
          <a:chExt cx="0" cy="0"/>
        </a:xfrm>
      </p:grpSpPr>
      <p:sp>
        <p:nvSpPr>
          <p:cNvPr id="8"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p>
            <a:pPr algn="r"/>
            <a:fld id="{9A0DB2DC-4C9A-4742-B13C-FB6460FD3503}" type="slidenum">
              <a:rPr lang="zh-CN" altLang="en-US" dirty="0"/>
            </a:fld>
            <a:endParaRPr lang="zh-CN" altLang="en-US" dirty="0"/>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结束页">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8194" name="Picture 3" descr="E:\PPT\建筑安全生产注安辅导\注安课程PPT模板-1.jpg"/>
          <p:cNvPicPr>
            <a:picLocks noChangeAspect="1"/>
          </p:cNvPicPr>
          <p:nvPr userDrawn="1"/>
        </p:nvPicPr>
        <p:blipFill>
          <a:blip r:embed="rId2"/>
          <a:stretch>
            <a:fillRect/>
          </a:stretch>
        </p:blipFill>
        <p:spPr>
          <a:xfrm>
            <a:off x="0" y="0"/>
            <a:ext cx="9144000" cy="5141913"/>
          </a:xfrm>
          <a:prstGeom prst="rect">
            <a:avLst/>
          </a:prstGeom>
          <a:noFill/>
          <a:ln w="9525">
            <a:noFill/>
          </a:ln>
        </p:spPr>
      </p:pic>
      <p:sp>
        <p:nvSpPr>
          <p:cNvPr id="8" name="标题 1"/>
          <p:cNvSpPr>
            <a:spLocks noGrp="1"/>
          </p:cNvSpPr>
          <p:nvPr>
            <p:ph type="ctrTitle"/>
          </p:nvPr>
        </p:nvSpPr>
        <p:spPr>
          <a:xfrm>
            <a:off x="683568" y="2139702"/>
            <a:ext cx="4608512" cy="1440160"/>
          </a:xfrm>
        </p:spPr>
        <p:txBody>
          <a:bodyPr/>
          <a:lstStyle>
            <a:lvl1pPr>
              <a:defRPr>
                <a:solidFill>
                  <a:srgbClr val="008000"/>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矩形 4"/>
          <p:cNvSpPr/>
          <p:nvPr userDrawn="1"/>
        </p:nvSpPr>
        <p:spPr>
          <a:xfrm>
            <a:off x="0" y="3219450"/>
            <a:ext cx="5652135" cy="1224280"/>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1"/>
        </a:solidFill>
        <a:effectLst/>
      </p:bgPr>
    </p:bg>
    <p:spTree>
      <p:nvGrpSpPr>
        <p:cNvPr id="1" name=""/>
        <p:cNvGrpSpPr/>
        <p:nvPr/>
      </p:nvGrpSpPr>
      <p:grpSpPr>
        <a:xfrm>
          <a:off x="0" y="0"/>
          <a:ext cx="0" cy="0"/>
          <a:chOff x="0" y="0"/>
          <a:chExt cx="0" cy="0"/>
        </a:xfrm>
      </p:grpSpPr>
      <p:pic>
        <p:nvPicPr>
          <p:cNvPr id="9218" name="图片 6"/>
          <p:cNvPicPr>
            <a:picLocks noChangeAspect="1"/>
          </p:cNvPicPr>
          <p:nvPr userDrawn="1"/>
        </p:nvPicPr>
        <p:blipFill>
          <a:blip r:embed="rId2"/>
          <a:stretch>
            <a:fillRect/>
          </a:stretch>
        </p:blipFill>
        <p:spPr>
          <a:xfrm>
            <a:off x="0" y="0"/>
            <a:ext cx="9144000" cy="5143500"/>
          </a:xfrm>
          <a:prstGeom prst="rect">
            <a:avLst/>
          </a:prstGeom>
          <a:noFill/>
          <a:ln w="9525">
            <a:noFill/>
          </a:ln>
        </p:spPr>
      </p:pic>
      <p:pic>
        <p:nvPicPr>
          <p:cNvPr id="9219" name="Picture 2"/>
          <p:cNvPicPr>
            <a:picLocks noChangeAspect="1"/>
          </p:cNvPicPr>
          <p:nvPr userDrawn="1"/>
        </p:nvPicPr>
        <p:blipFill>
          <a:blip r:embed="rId3"/>
          <a:stretch>
            <a:fillRect/>
          </a:stretch>
        </p:blipFill>
        <p:spPr>
          <a:xfrm>
            <a:off x="7308850" y="123825"/>
            <a:ext cx="1439863" cy="466725"/>
          </a:xfrm>
          <a:prstGeom prst="rect">
            <a:avLst/>
          </a:prstGeom>
          <a:noFill/>
          <a:ln w="9525">
            <a:noFill/>
          </a:ln>
        </p:spPr>
      </p:pic>
      <p:sp>
        <p:nvSpPr>
          <p:cNvPr id="8" name="内容占位符 8"/>
          <p:cNvSpPr>
            <a:spLocks noGrp="1"/>
          </p:cNvSpPr>
          <p:nvPr>
            <p:ph sz="quarter" idx="10"/>
          </p:nvPr>
        </p:nvSpPr>
        <p:spPr>
          <a:xfrm>
            <a:off x="3276600" y="2211388"/>
            <a:ext cx="4464050" cy="720725"/>
          </a:xfrm>
        </p:spPr>
        <p:txBody>
          <a:bodyPr anchor="ctr"/>
          <a:lstStyle>
            <a:lvl1pPr marL="0" indent="0" algn="ctr">
              <a:buNone/>
              <a:defRPr>
                <a:solidFill>
                  <a:schemeClr val="bg1"/>
                </a:solidFill>
                <a:latin typeface="微软雅黑" panose="020B0503020204020204" pitchFamily="34" charset="-122"/>
                <a:ea typeface="微软雅黑" panose="020B0503020204020204" pitchFamily="34" charset="-122"/>
              </a:defRPr>
            </a:lvl1pPr>
          </a:lstStyle>
          <a:p>
            <a:pPr lvl="0"/>
            <a:r>
              <a:rPr lang="zh-CN" altLang="en-US"/>
              <a:t>单击此处编辑母版文本样式</a:t>
            </a:r>
            <a:endParaRPr lang="zh-CN" altLang="en-US"/>
          </a:p>
        </p:txBody>
      </p:sp>
      <p:sp>
        <p:nvSpPr>
          <p:cNvPr id="2" name="日期占位符 1"/>
          <p:cNvSpPr>
            <a:spLocks noGrp="1"/>
          </p:cNvSpPr>
          <p:nvPr>
            <p:ph type="dt" sz="half"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2"/>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3"/>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正文">
    <p:bg>
      <p:bgPr>
        <a:solidFill>
          <a:schemeClr val="bg1"/>
        </a:solidFill>
        <a:effectLst/>
      </p:bgPr>
    </p:bg>
    <p:spTree>
      <p:nvGrpSpPr>
        <p:cNvPr id="1" name=""/>
        <p:cNvGrpSpPr/>
        <p:nvPr/>
      </p:nvGrpSpPr>
      <p:grpSpPr>
        <a:xfrm>
          <a:off x="0" y="0"/>
          <a:ext cx="0" cy="0"/>
          <a:chOff x="0" y="0"/>
          <a:chExt cx="0" cy="0"/>
        </a:xfrm>
      </p:grpSpPr>
      <p:pic>
        <p:nvPicPr>
          <p:cNvPr id="10242" name="Picture 2" descr="E:\PPT\建筑安全生产注安辅导\注安课程PPT模板-3.jpg"/>
          <p:cNvPicPr>
            <a:picLocks noChangeAspect="1"/>
          </p:cNvPicPr>
          <p:nvPr userDrawn="1"/>
        </p:nvPicPr>
        <p:blipFill>
          <a:blip r:embed="rId2"/>
          <a:stretch>
            <a:fillRect/>
          </a:stretch>
        </p:blipFill>
        <p:spPr>
          <a:xfrm>
            <a:off x="0" y="-1587"/>
            <a:ext cx="9144000" cy="5141912"/>
          </a:xfrm>
          <a:prstGeom prst="rect">
            <a:avLst/>
          </a:prstGeom>
          <a:noFill/>
          <a:ln w="9525">
            <a:noFill/>
          </a:ln>
        </p:spPr>
      </p:pic>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矩形 4"/>
          <p:cNvSpPr/>
          <p:nvPr userDrawn="1"/>
        </p:nvSpPr>
        <p:spPr>
          <a:xfrm>
            <a:off x="35560" y="3147695"/>
            <a:ext cx="9217025" cy="2304415"/>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结束页">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空白">
    <p:bg>
      <p:bgPr>
        <a:solidFill>
          <a:schemeClr val="bg1"/>
        </a:solidFill>
        <a:effectLst/>
      </p:bgPr>
    </p:bg>
    <p:spTree>
      <p:nvGrpSpPr>
        <p:cNvPr id="1" name=""/>
        <p:cNvGrpSpPr/>
        <p:nvPr/>
      </p:nvGrpSpPr>
      <p:grpSpPr>
        <a:xfrm>
          <a:off x="0" y="0"/>
          <a:ext cx="0" cy="0"/>
          <a:chOff x="0" y="0"/>
          <a:chExt cx="0" cy="0"/>
        </a:xfrm>
      </p:grpSpPr>
      <p:pic>
        <p:nvPicPr>
          <p:cNvPr id="12290" name="图片 3"/>
          <p:cNvPicPr>
            <a:picLocks noChangeAspect="1"/>
          </p:cNvPicPr>
          <p:nvPr userDrawn="1"/>
        </p:nvPicPr>
        <p:blipFill>
          <a:blip r:embed="rId2"/>
          <a:srcRect l="14746" t="14301" r="-2" b="13251"/>
          <a:stretch>
            <a:fillRect/>
          </a:stretch>
        </p:blipFill>
        <p:spPr>
          <a:xfrm>
            <a:off x="4763" y="0"/>
            <a:ext cx="7519987" cy="5143500"/>
          </a:xfrm>
          <a:prstGeom prst="rect">
            <a:avLst/>
          </a:prstGeom>
          <a:noFill/>
          <a:ln w="9525">
            <a:noFill/>
          </a:ln>
        </p:spPr>
      </p:pic>
      <p:sp>
        <p:nvSpPr>
          <p:cNvPr id="8" name="矩形 7"/>
          <p:cNvSpPr>
            <a:spLocks noChangeArrowheads="1"/>
          </p:cNvSpPr>
          <p:nvPr/>
        </p:nvSpPr>
        <p:spPr bwMode="auto">
          <a:xfrm>
            <a:off x="-2604" y="7620"/>
            <a:ext cx="9144000" cy="5143500"/>
          </a:xfrm>
          <a:prstGeom prst="rect">
            <a:avLst/>
          </a:prstGeom>
          <a:blipFill dpi="0" rotWithShape="1">
            <a:blip r:embed="rId3"/>
            <a:srcRect/>
            <a:tile tx="0" ty="1092200" sx="100000" sy="100000" flip="y" algn="br"/>
          </a:blipFill>
          <a:ln>
            <a:noFill/>
          </a:ln>
        </p:spPr>
        <p:txBody>
          <a:bodyPr lIns="68562" tIns="34281" rIns="68562" bIns="34281"/>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矩形 8"/>
          <p:cNvSpPr>
            <a:spLocks noChangeArrowheads="1"/>
          </p:cNvSpPr>
          <p:nvPr/>
        </p:nvSpPr>
        <p:spPr bwMode="auto">
          <a:xfrm>
            <a:off x="3203575" y="0"/>
            <a:ext cx="5972175" cy="5151438"/>
          </a:xfrm>
          <a:prstGeom prst="rect">
            <a:avLst/>
          </a:prstGeom>
          <a:solidFill>
            <a:srgbClr val="F8F8F8"/>
          </a:solidFill>
          <a:ln>
            <a:noFill/>
          </a:ln>
        </p:spPr>
        <p:txBody>
          <a:bodyPr lIns="68562" tIns="34281" rIns="68562" bIns="34281"/>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5" Type="http://schemas.openxmlformats.org/officeDocument/2006/relationships/theme" Target="../theme/theme3.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2051"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标题占位符 1"/>
          <p:cNvSpPr>
            <a:spLocks noGrp="1"/>
          </p:cNvSpPr>
          <p:nvPr>
            <p:ph type="title"/>
          </p:nvPr>
        </p:nvSpPr>
        <p:spPr>
          <a:xfrm>
            <a:off x="457200" y="206375"/>
            <a:ext cx="8229600" cy="857250"/>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457200" y="1200150"/>
            <a:ext cx="8229600" cy="3394075"/>
          </a:xfrm>
          <a:prstGeom prst="rect">
            <a:avLst/>
          </a:prstGeom>
          <a:noFill/>
          <a:ln w="9525">
            <a:noFill/>
          </a:ln>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457200" y="4767263"/>
            <a:ext cx="2133600" cy="274638"/>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124200" y="4767263"/>
            <a:ext cx="2895600" cy="274638"/>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553200" y="4767263"/>
            <a:ext cx="2133600" cy="274638"/>
          </a:xfrm>
          <a:prstGeom prst="rect">
            <a:avLst/>
          </a:prstGeom>
        </p:spPr>
        <p:txBody>
          <a:bodyPr vert="horz" lIns="91440" tIns="45720" rIns="91440" bIns="45720" rtlCol="0" anchor="ctr"/>
          <a:lstStyle>
            <a:lvl1pPr algn="r">
              <a:defRPr sz="1200">
                <a:solidFill>
                  <a:srgbClr val="898989"/>
                </a:solidFill>
              </a:defRPr>
            </a:lvl1pPr>
          </a:lstStyle>
          <a:p>
            <a:pPr lvl="0" eaLnBrk="1" hangingPunct="1"/>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9.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ctrTitle"/>
          </p:nvPr>
        </p:nvSpPr>
        <p:spPr>
          <a:xfrm>
            <a:off x="950913" y="1563688"/>
            <a:ext cx="7221538" cy="143986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600" normalizeH="0" baseline="0" noProof="0" dirty="0">
                <a:ln>
                  <a:noFill/>
                </a:ln>
                <a:solidFill>
                  <a:srgbClr val="008000"/>
                </a:solidFill>
                <a:effectLst/>
                <a:uLnTx/>
                <a:uFillTx/>
                <a:latin typeface="微软雅黑" panose="020B0503020204020204" pitchFamily="34" charset="-122"/>
                <a:ea typeface="微软雅黑" panose="020B0503020204020204" pitchFamily="34" charset="-122"/>
                <a:cs typeface="+mj-cs"/>
              </a:rPr>
              <a:t>高处不胜寒，安全不能忘</a:t>
            </a:r>
            <a:endParaRPr kumimoji="0" lang="zh-CN" altLang="en-US" sz="4400" b="1" i="0" u="none" strike="noStrike" kern="1200" cap="none" spc="600" normalizeH="0" baseline="0" noProof="0" dirty="0">
              <a:ln>
                <a:noFill/>
              </a:ln>
              <a:solidFill>
                <a:srgbClr val="008000"/>
              </a:solidFill>
              <a:effectLst/>
              <a:uLnTx/>
              <a:uFillTx/>
              <a:latin typeface="微软雅黑" panose="020B0503020204020204" pitchFamily="34" charset="-122"/>
              <a:ea typeface="微软雅黑" panose="020B0503020204020204" pitchFamily="34" charset="-122"/>
              <a:cs typeface="+mj-cs"/>
            </a:endParaRPr>
          </a:p>
        </p:txBody>
      </p:sp>
      <p:sp>
        <p:nvSpPr>
          <p:cNvPr id="17413" name="TextBox 3"/>
          <p:cNvSpPr txBox="1">
            <a:spLocks noChangeArrowheads="1"/>
          </p:cNvSpPr>
          <p:nvPr/>
        </p:nvSpPr>
        <p:spPr bwMode="auto">
          <a:xfrm>
            <a:off x="1331913" y="4621213"/>
            <a:ext cx="6840538" cy="614363"/>
          </a:xfrm>
          <a:prstGeom prst="rect">
            <a:avLst/>
          </a:prstGeom>
          <a:noFill/>
          <a:ln>
            <a:noFill/>
          </a:ln>
          <a:effectLst>
            <a:outerShdw blurRad="12700" dist="12700" dir="1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为       建       筑       安       全       生       产       保       驾       护       航</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标题 1"/>
          <p:cNvSpPr txBox="1"/>
          <p:nvPr/>
        </p:nvSpPr>
        <p:spPr bwMode="auto">
          <a:xfrm>
            <a:off x="576263" y="971550"/>
            <a:ext cx="722153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rgbClr val="008000"/>
                </a:solidFill>
                <a:latin typeface="微软雅黑" panose="020B0503020204020204" pitchFamily="34" charset="-122"/>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高处作业专题</a:t>
            </a:r>
            <a:r>
              <a:rPr kumimoji="0" lang="en-US" altLang="zh-CN" sz="1800" b="0"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a:t>
            </a:r>
            <a:r>
              <a:rPr kumimoji="0" lang="zh-CN" altLang="en-US" sz="1800" b="0"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rPr>
              <a:t>高处作业基本知识</a:t>
            </a:r>
            <a:endParaRPr kumimoji="0" lang="zh-CN" altLang="en-US" sz="1800" b="0" i="0" u="none" strike="noStrike" kern="1200" cap="none" spc="60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j-cs"/>
            </a:endParaRPr>
          </a:p>
        </p:txBody>
      </p:sp>
      <p:pic>
        <p:nvPicPr>
          <p:cNvPr id="2" name="图片 1" descr="a 头"/>
          <p:cNvPicPr>
            <a:picLocks noChangeAspect="1"/>
          </p:cNvPicPr>
          <p:nvPr/>
        </p:nvPicPr>
        <p:blipFill>
          <a:blip r:embed="rId1"/>
          <a:stretch>
            <a:fillRect/>
          </a:stretch>
        </p:blipFill>
        <p:spPr>
          <a:xfrm>
            <a:off x="827405" y="2715260"/>
            <a:ext cx="3288030" cy="17056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27652"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27654" name="TextBox 5"/>
          <p:cNvSpPr txBox="1"/>
          <p:nvPr/>
        </p:nvSpPr>
        <p:spPr>
          <a:xfrm>
            <a:off x="649288" y="141288"/>
            <a:ext cx="34909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2</a:t>
            </a:r>
            <a:r>
              <a:rPr lang="zh-CN" altLang="en-US" sz="2000" b="1" dirty="0">
                <a:solidFill>
                  <a:srgbClr val="00B050"/>
                </a:solidFill>
                <a:latin typeface="Arial" panose="020B0604020202020204" pitchFamily="34" charset="0"/>
                <a:ea typeface="微软雅黑" panose="020B0503020204020204" pitchFamily="34" charset="-122"/>
              </a:rPr>
              <a:t>：高处作业分为哪几类</a:t>
            </a:r>
            <a:endParaRPr lang="zh-CN" altLang="en-US" sz="2000" b="1" dirty="0">
              <a:solidFill>
                <a:srgbClr val="00B050"/>
              </a:solidFill>
              <a:latin typeface="Arial" panose="020B0604020202020204" pitchFamily="34" charset="0"/>
              <a:ea typeface="微软雅黑" panose="020B0503020204020204" pitchFamily="34" charset="-122"/>
            </a:endParaRPr>
          </a:p>
        </p:txBody>
      </p:sp>
      <p:sp>
        <p:nvSpPr>
          <p:cNvPr id="27655" name="TextBox 10"/>
          <p:cNvSpPr txBox="1"/>
          <p:nvPr/>
        </p:nvSpPr>
        <p:spPr>
          <a:xfrm>
            <a:off x="4130675" y="1573213"/>
            <a:ext cx="4392613" cy="2092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b="1" dirty="0">
                <a:latin typeface="微软雅黑" panose="020B0503020204020204" pitchFamily="34" charset="-122"/>
                <a:ea typeface="微软雅黑" panose="020B0503020204020204" pitchFamily="34" charset="-122"/>
              </a:rPr>
              <a:t>交叉作业：</a:t>
            </a:r>
            <a:endParaRPr lang="en-US" altLang="zh-CN" sz="2000" b="1"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在施工现场的垂直空间呈</a:t>
            </a:r>
            <a:r>
              <a:rPr lang="zh-CN" altLang="en-US" sz="2000" dirty="0">
                <a:solidFill>
                  <a:srgbClr val="FF0000"/>
                </a:solidFill>
                <a:latin typeface="微软雅黑" panose="020B0503020204020204" pitchFamily="34" charset="-122"/>
                <a:ea typeface="微软雅黑" panose="020B0503020204020204" pitchFamily="34" charset="-122"/>
              </a:rPr>
              <a:t>贯通状态</a:t>
            </a:r>
            <a:r>
              <a:rPr lang="zh-CN" altLang="en-US" sz="2000" dirty="0">
                <a:latin typeface="微软雅黑" panose="020B0503020204020204" pitchFamily="34" charset="-122"/>
                <a:ea typeface="微软雅黑" panose="020B0503020204020204" pitchFamily="34" charset="-122"/>
              </a:rPr>
              <a:t>下，凡有可能造成人员或物体坠落的，并处于坠落半径范围内的、上下左右不同层面的</a:t>
            </a:r>
            <a:r>
              <a:rPr lang="zh-CN" altLang="en-US" sz="2000" dirty="0">
                <a:solidFill>
                  <a:srgbClr val="FF0000"/>
                </a:solidFill>
                <a:latin typeface="微软雅黑" panose="020B0503020204020204" pitchFamily="34" charset="-122"/>
                <a:ea typeface="微软雅黑" panose="020B0503020204020204" pitchFamily="34" charset="-122"/>
              </a:rPr>
              <a:t>立体作业</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pic>
        <p:nvPicPr>
          <p:cNvPr id="419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03648" y="915566"/>
            <a:ext cx="2081972" cy="365610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p:nvPr/>
        </p:nvSpPr>
        <p:spPr>
          <a:xfrm>
            <a:off x="984250" y="1836738"/>
            <a:ext cx="1152525" cy="450850"/>
          </a:xfrm>
          <a:prstGeom prst="rect">
            <a:avLst/>
          </a:prstGeom>
          <a:noFill/>
          <a:ln w="9525">
            <a:noFill/>
          </a:ln>
        </p:spPr>
        <p:txBody>
          <a:bodyPr lIns="68562" tIns="34281" rIns="68562" bIns="34281"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dist" eaLnBrk="1" hangingPunct="1">
              <a:spcBef>
                <a:spcPct val="0"/>
              </a:spcBef>
              <a:buNone/>
            </a:pPr>
            <a:r>
              <a:rPr lang="zh-CN" altLang="en-US" b="1" dirty="0">
                <a:solidFill>
                  <a:schemeClr val="bg1"/>
                </a:solidFill>
                <a:latin typeface="Arial" panose="020B0604020202020204" pitchFamily="34" charset="0"/>
                <a:ea typeface="微软雅黑" panose="020B0503020204020204" pitchFamily="34" charset="-122"/>
              </a:rPr>
              <a:t>目录</a:t>
            </a:r>
            <a:endParaRPr lang="zh-CN" altLang="en-US" b="1" dirty="0">
              <a:solidFill>
                <a:schemeClr val="bg1"/>
              </a:solidFill>
              <a:latin typeface="Arial" panose="020B0604020202020204" pitchFamily="34" charset="0"/>
              <a:ea typeface="微软雅黑" panose="020B0503020204020204" pitchFamily="34" charset="-122"/>
            </a:endParaRPr>
          </a:p>
        </p:txBody>
      </p:sp>
      <p:sp>
        <p:nvSpPr>
          <p:cNvPr id="28675" name="圆角矩形 13"/>
          <p:cNvSpPr/>
          <p:nvPr/>
        </p:nvSpPr>
        <p:spPr>
          <a:xfrm>
            <a:off x="3995738" y="3017838"/>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8676" name="Freeform 11"/>
          <p:cNvSpPr>
            <a:spLocks noEditPoints="1"/>
          </p:cNvSpPr>
          <p:nvPr/>
        </p:nvSpPr>
        <p:spPr>
          <a:xfrm>
            <a:off x="4092575" y="3132138"/>
            <a:ext cx="236538" cy="2047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alpha val="100000"/>
            </a:srgbClr>
          </a:solidFill>
          <a:ln w="9525">
            <a:noFill/>
          </a:ln>
        </p:spPr>
        <p:txBody>
          <a:bodyPr/>
          <a:lstStyle/>
          <a:p>
            <a:endParaRPr lang="zh-CN" altLang="en-US"/>
          </a:p>
        </p:txBody>
      </p:sp>
      <p:sp>
        <p:nvSpPr>
          <p:cNvPr id="28677" name="圆角矩形 12"/>
          <p:cNvSpPr/>
          <p:nvPr/>
        </p:nvSpPr>
        <p:spPr>
          <a:xfrm>
            <a:off x="3995738" y="235426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8678" name="Freeform 12"/>
          <p:cNvSpPr>
            <a:spLocks noEditPoints="1"/>
          </p:cNvSpPr>
          <p:nvPr/>
        </p:nvSpPr>
        <p:spPr>
          <a:xfrm>
            <a:off x="4076700" y="2433638"/>
            <a:ext cx="284163" cy="2730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alpha val="100000"/>
            </a:srgbClr>
          </a:solidFill>
          <a:ln w="9525">
            <a:noFill/>
          </a:ln>
        </p:spPr>
        <p:txBody>
          <a:bodyPr/>
          <a:lstStyle/>
          <a:p>
            <a:endParaRPr lang="zh-CN" altLang="en-US"/>
          </a:p>
        </p:txBody>
      </p:sp>
      <p:sp>
        <p:nvSpPr>
          <p:cNvPr id="28679" name="圆角矩形 11"/>
          <p:cNvSpPr/>
          <p:nvPr/>
        </p:nvSpPr>
        <p:spPr>
          <a:xfrm>
            <a:off x="3995738" y="168751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u="sng" dirty="0">
              <a:latin typeface="Arial" panose="020B0604020202020204" pitchFamily="34" charset="0"/>
            </a:endParaRPr>
          </a:p>
        </p:txBody>
      </p:sp>
      <p:sp>
        <p:nvSpPr>
          <p:cNvPr id="28680" name="Freeform 13"/>
          <p:cNvSpPr>
            <a:spLocks noEditPoints="1"/>
          </p:cNvSpPr>
          <p:nvPr/>
        </p:nvSpPr>
        <p:spPr>
          <a:xfrm>
            <a:off x="4087813" y="1787525"/>
            <a:ext cx="247650" cy="2317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alpha val="100000"/>
            </a:srgbClr>
          </a:solidFill>
          <a:ln w="9525">
            <a:noFill/>
          </a:ln>
        </p:spPr>
        <p:txBody>
          <a:bodyPr/>
          <a:lstStyle/>
          <a:p>
            <a:endParaRPr lang="zh-CN" altLang="en-US"/>
          </a:p>
        </p:txBody>
      </p:sp>
      <p:sp>
        <p:nvSpPr>
          <p:cNvPr id="28681" name="圆角矩形 10"/>
          <p:cNvSpPr/>
          <p:nvPr/>
        </p:nvSpPr>
        <p:spPr>
          <a:xfrm>
            <a:off x="3995738" y="1039813"/>
            <a:ext cx="431800" cy="433387"/>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8682" name="Freeform 27"/>
          <p:cNvSpPr>
            <a:spLocks noEditPoints="1"/>
          </p:cNvSpPr>
          <p:nvPr/>
        </p:nvSpPr>
        <p:spPr>
          <a:xfrm>
            <a:off x="4125913" y="1131888"/>
            <a:ext cx="234950" cy="2508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alpha val="100000"/>
            </a:srgbClr>
          </a:solidFill>
          <a:ln w="9525">
            <a:noFill/>
          </a:ln>
        </p:spPr>
        <p:txBody>
          <a:bodyPr/>
          <a:lstStyle/>
          <a:p>
            <a:endParaRPr lang="zh-CN" altLang="en-US"/>
          </a:p>
        </p:txBody>
      </p:sp>
      <p:sp>
        <p:nvSpPr>
          <p:cNvPr id="28683" name="圆角矩形 14"/>
          <p:cNvSpPr/>
          <p:nvPr/>
        </p:nvSpPr>
        <p:spPr>
          <a:xfrm>
            <a:off x="3995738" y="3679825"/>
            <a:ext cx="431800" cy="433388"/>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8684" name="Freeform 28"/>
          <p:cNvSpPr>
            <a:spLocks noEditPoints="1"/>
          </p:cNvSpPr>
          <p:nvPr/>
        </p:nvSpPr>
        <p:spPr>
          <a:xfrm>
            <a:off x="4087813" y="3803650"/>
            <a:ext cx="222250" cy="187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alpha val="100000"/>
            </a:srgbClr>
          </a:solidFill>
          <a:ln w="9525">
            <a:noFill/>
          </a:ln>
        </p:spPr>
        <p:txBody>
          <a:bodyPr/>
          <a:lstStyle/>
          <a:p>
            <a:endParaRPr lang="zh-CN" altLang="en-US"/>
          </a:p>
        </p:txBody>
      </p:sp>
      <p:sp>
        <p:nvSpPr>
          <p:cNvPr id="28685" name="矩形 20"/>
          <p:cNvSpPr/>
          <p:nvPr/>
        </p:nvSpPr>
        <p:spPr>
          <a:xfrm>
            <a:off x="0" y="2366963"/>
            <a:ext cx="3851275" cy="407987"/>
          </a:xfrm>
          <a:prstGeom prst="rect">
            <a:avLst/>
          </a:prstGeom>
          <a:solidFill>
            <a:srgbClr val="F8F8F8"/>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9" name="Text Box 5"/>
          <p:cNvSpPr txBox="1"/>
          <p:nvPr/>
        </p:nvSpPr>
        <p:spPr>
          <a:xfrm>
            <a:off x="925513" y="2398713"/>
            <a:ext cx="1270000" cy="346075"/>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1800" dirty="0">
                <a:latin typeface="Arial" panose="020B0604020202020204" pitchFamily="34" charset="0"/>
                <a:ea typeface="微软雅黑" panose="020B0503020204020204" pitchFamily="34" charset="-122"/>
              </a:rPr>
              <a:t>C</a:t>
            </a:r>
            <a:r>
              <a:rPr lang="zh-CN" altLang="en-US" sz="1800" dirty="0">
                <a:latin typeface="Arial" panose="020B0604020202020204" pitchFamily="34" charset="0"/>
                <a:ea typeface="微软雅黑" panose="020B0503020204020204" pitchFamily="34" charset="-122"/>
              </a:rPr>
              <a:t>ontents</a:t>
            </a:r>
            <a:endParaRPr lang="zh-CN" altLang="en-US" sz="1800" dirty="0">
              <a:latin typeface="Arial" panose="020B0604020202020204" pitchFamily="34" charset="0"/>
              <a:ea typeface="微软雅黑" panose="020B0503020204020204" pitchFamily="34" charset="-122"/>
            </a:endParaRPr>
          </a:p>
        </p:txBody>
      </p:sp>
      <p:sp>
        <p:nvSpPr>
          <p:cNvPr id="28687" name="矩形 27"/>
          <p:cNvSpPr/>
          <p:nvPr/>
        </p:nvSpPr>
        <p:spPr>
          <a:xfrm>
            <a:off x="4535488" y="1039813"/>
            <a:ext cx="3852862" cy="433387"/>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8688" name="矩形 28"/>
          <p:cNvSpPr/>
          <p:nvPr/>
        </p:nvSpPr>
        <p:spPr>
          <a:xfrm>
            <a:off x="4535488" y="16875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8689" name="矩形 29"/>
          <p:cNvSpPr/>
          <p:nvPr/>
        </p:nvSpPr>
        <p:spPr>
          <a:xfrm>
            <a:off x="4535488" y="235426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8690" name="矩形 30"/>
          <p:cNvSpPr/>
          <p:nvPr/>
        </p:nvSpPr>
        <p:spPr>
          <a:xfrm>
            <a:off x="4535488" y="3017838"/>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8691" name="矩形 31"/>
          <p:cNvSpPr/>
          <p:nvPr/>
        </p:nvSpPr>
        <p:spPr>
          <a:xfrm>
            <a:off x="4535488" y="36814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3" name="矩形 32"/>
          <p:cNvSpPr/>
          <p:nvPr/>
        </p:nvSpPr>
        <p:spPr bwMode="auto">
          <a:xfrm>
            <a:off x="4535488" y="1041400"/>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4535488" y="16875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4535488" y="235426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4535488" y="3017838"/>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bwMode="auto">
          <a:xfrm>
            <a:off x="4535488" y="36814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8697" name="Rectangle 14"/>
          <p:cNvSpPr/>
          <p:nvPr/>
        </p:nvSpPr>
        <p:spPr>
          <a:xfrm>
            <a:off x="4572000" y="11636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1</a:t>
            </a:r>
            <a:endParaRPr lang="zh-CN" altLang="en-US" sz="2400" dirty="0">
              <a:latin typeface="微软雅黑" panose="020B0503020204020204" pitchFamily="34" charset="-122"/>
              <a:ea typeface="微软雅黑" panose="020B0503020204020204" pitchFamily="34" charset="-122"/>
            </a:endParaRPr>
          </a:p>
        </p:txBody>
      </p:sp>
      <p:sp>
        <p:nvSpPr>
          <p:cNvPr id="28698" name="Rectangle 14"/>
          <p:cNvSpPr/>
          <p:nvPr/>
        </p:nvSpPr>
        <p:spPr>
          <a:xfrm>
            <a:off x="4572000" y="18113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28699" name="Rectangle 14"/>
          <p:cNvSpPr/>
          <p:nvPr/>
        </p:nvSpPr>
        <p:spPr>
          <a:xfrm>
            <a:off x="4572000" y="2476500"/>
            <a:ext cx="574675" cy="2460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28700" name="Rectangle 14"/>
          <p:cNvSpPr/>
          <p:nvPr/>
        </p:nvSpPr>
        <p:spPr>
          <a:xfrm>
            <a:off x="4572000" y="3141663"/>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28701" name="Rectangle 14"/>
          <p:cNvSpPr/>
          <p:nvPr/>
        </p:nvSpPr>
        <p:spPr>
          <a:xfrm>
            <a:off x="4572000" y="38052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5</a:t>
            </a:r>
            <a:endParaRPr lang="zh-CN" altLang="en-US" sz="2400" dirty="0">
              <a:latin typeface="微软雅黑" panose="020B0503020204020204" pitchFamily="34" charset="-122"/>
              <a:ea typeface="微软雅黑" panose="020B0503020204020204" pitchFamily="34" charset="-122"/>
            </a:endParaRPr>
          </a:p>
        </p:txBody>
      </p:sp>
      <p:sp>
        <p:nvSpPr>
          <p:cNvPr id="43" name="TextBox 59"/>
          <p:cNvSpPr txBox="1"/>
          <p:nvPr/>
        </p:nvSpPr>
        <p:spPr>
          <a:xfrm>
            <a:off x="5354638" y="1068388"/>
            <a:ext cx="2205037"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何为高处作业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TextBox 59"/>
          <p:cNvSpPr txBox="1"/>
          <p:nvPr/>
        </p:nvSpPr>
        <p:spPr>
          <a:xfrm>
            <a:off x="5354638" y="1714500"/>
            <a:ext cx="2817812"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高处作业分为哪几类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TextBox 59"/>
          <p:cNvSpPr txBox="1"/>
          <p:nvPr/>
        </p:nvSpPr>
        <p:spPr>
          <a:xfrm>
            <a:off x="5354638" y="2381250"/>
            <a:ext cx="29622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00B050"/>
                </a:solidFill>
                <a:latin typeface="微软雅黑" panose="020B0503020204020204" pitchFamily="34" charset="-122"/>
                <a:ea typeface="微软雅黑" panose="020B0503020204020204" pitchFamily="34" charset="-122"/>
              </a:rPr>
              <a:t>如何对高处作业进行分级</a:t>
            </a:r>
            <a:endParaRPr lang="zh-CN" altLang="en-US" sz="2000" b="1" dirty="0">
              <a:solidFill>
                <a:srgbClr val="00B050"/>
              </a:solidFill>
              <a:latin typeface="微软雅黑" panose="020B0503020204020204" pitchFamily="34" charset="-122"/>
              <a:ea typeface="微软雅黑" panose="020B0503020204020204" pitchFamily="34" charset="-122"/>
            </a:endParaRPr>
          </a:p>
        </p:txBody>
      </p:sp>
      <p:sp>
        <p:nvSpPr>
          <p:cNvPr id="46" name="TextBox 59"/>
          <p:cNvSpPr txBox="1"/>
          <p:nvPr/>
        </p:nvSpPr>
        <p:spPr>
          <a:xfrm>
            <a:off x="5354638" y="3046413"/>
            <a:ext cx="3033712"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高处作业人员应知应会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 name="TextBox 59"/>
          <p:cNvSpPr txBox="1"/>
          <p:nvPr/>
        </p:nvSpPr>
        <p:spPr>
          <a:xfrm>
            <a:off x="5354638" y="3708400"/>
            <a:ext cx="27463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高处作业安全管理要点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84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 calcmode="lin" valueType="num">
                                      <p:cBhvr>
                                        <p:cTn id="9" dur="300" fill="hold"/>
                                        <p:tgtEl>
                                          <p:spTgt spid="8"/>
                                        </p:tgtEl>
                                        <p:attrNameLst>
                                          <p:attrName>style.rotation</p:attrName>
                                        </p:attrNameLst>
                                      </p:cBhvr>
                                      <p:tavLst>
                                        <p:tav tm="0">
                                          <p:val>
                                            <p:fltVal val="90"/>
                                          </p:val>
                                        </p:tav>
                                        <p:tav tm="100000">
                                          <p:val>
                                            <p:fltVal val="0"/>
                                          </p:val>
                                        </p:tav>
                                      </p:tavLst>
                                    </p:anim>
                                    <p:animEffect transition="in" filter="fade">
                                      <p:cBhvr>
                                        <p:cTn id="10" dur="3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 calcmode="lin" valueType="num">
                                      <p:cBhvr>
                                        <p:cTn id="15" dur="300" fill="hold"/>
                                        <p:tgtEl>
                                          <p:spTgt spid="9"/>
                                        </p:tgtEl>
                                        <p:attrNameLst>
                                          <p:attrName>style.rotation</p:attrName>
                                        </p:attrNameLst>
                                      </p:cBhvr>
                                      <p:tavLst>
                                        <p:tav tm="0">
                                          <p:val>
                                            <p:fltVal val="90"/>
                                          </p:val>
                                        </p:tav>
                                        <p:tav tm="100000">
                                          <p:val>
                                            <p:fltVal val="0"/>
                                          </p:val>
                                        </p:tav>
                                      </p:tavLst>
                                    </p:anim>
                                    <p:animEffect transition="in" filter="fade">
                                      <p:cBhvr>
                                        <p:cTn id="16" dur="300"/>
                                        <p:tgtEl>
                                          <p:spTgt spid="9"/>
                                        </p:tgtEl>
                                      </p:cBhvr>
                                    </p:animEffect>
                                  </p:childTnLst>
                                </p:cTn>
                              </p:par>
                              <p:par>
                                <p:cTn id="17" presetID="2" presetClass="entr" presetSubtype="6" fill="hold" grpId="0" nodeType="withEffect">
                                  <p:stCondLst>
                                    <p:cond delay="1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1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1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1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1"/>
          <p:cNvSpPr txBox="1"/>
          <p:nvPr/>
        </p:nvSpPr>
        <p:spPr>
          <a:xfrm>
            <a:off x="55563" y="771525"/>
            <a:ext cx="7920037" cy="4778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高处作业</a:t>
            </a:r>
            <a:r>
              <a:rPr lang="zh-CN" altLang="en-US" sz="2000" b="1" dirty="0">
                <a:solidFill>
                  <a:srgbClr val="FF0000"/>
                </a:solidFill>
                <a:latin typeface="微软雅黑" panose="020B0503020204020204" pitchFamily="34" charset="-122"/>
                <a:ea typeface="微软雅黑" panose="020B0503020204020204" pitchFamily="34" charset="-122"/>
              </a:rPr>
              <a:t>“五步”</a:t>
            </a:r>
            <a:r>
              <a:rPr lang="zh-CN" altLang="en-US" sz="2000" dirty="0">
                <a:latin typeface="微软雅黑" panose="020B0503020204020204" pitchFamily="34" charset="-122"/>
                <a:ea typeface="微软雅黑" panose="020B0503020204020204" pitchFamily="34" charset="-122"/>
              </a:rPr>
              <a:t>分级法：</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29701"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29703"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grpSp>
        <p:nvGrpSpPr>
          <p:cNvPr id="29704" name="组合 19474"/>
          <p:cNvGrpSpPr/>
          <p:nvPr/>
        </p:nvGrpSpPr>
        <p:grpSpPr>
          <a:xfrm>
            <a:off x="1806575" y="1403350"/>
            <a:ext cx="5530850" cy="3151188"/>
            <a:chOff x="1202479" y="1403061"/>
            <a:chExt cx="5529761" cy="3151360"/>
          </a:xfrm>
        </p:grpSpPr>
        <p:cxnSp>
          <p:nvCxnSpPr>
            <p:cNvPr id="73" name="Straight Connector 31"/>
            <p:cNvCxnSpPr/>
            <p:nvPr/>
          </p:nvCxnSpPr>
          <p:spPr>
            <a:xfrm flipH="1">
              <a:off x="2411916" y="2011107"/>
              <a:ext cx="4320324"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31"/>
            <p:cNvCxnSpPr/>
            <p:nvPr/>
          </p:nvCxnSpPr>
          <p:spPr>
            <a:xfrm flipH="1">
              <a:off x="2411916" y="2612802"/>
              <a:ext cx="4320324"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8" name="Straight Connector 31"/>
            <p:cNvCxnSpPr/>
            <p:nvPr/>
          </p:nvCxnSpPr>
          <p:spPr>
            <a:xfrm flipH="1">
              <a:off x="2411916" y="3182746"/>
              <a:ext cx="4320324" cy="635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31"/>
            <p:cNvCxnSpPr/>
            <p:nvPr/>
          </p:nvCxnSpPr>
          <p:spPr>
            <a:xfrm flipH="1">
              <a:off x="2411916" y="3703475"/>
              <a:ext cx="4320324" cy="14288"/>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2" name="Straight Connector 31"/>
            <p:cNvCxnSpPr/>
            <p:nvPr/>
          </p:nvCxnSpPr>
          <p:spPr>
            <a:xfrm flipH="1">
              <a:off x="2411916" y="4205152"/>
              <a:ext cx="4320324" cy="0"/>
            </a:xfrm>
            <a:prstGeom prst="line">
              <a:avLst/>
            </a:prstGeom>
            <a:ln w="15875">
              <a:solidFill>
                <a:schemeClr val="tx1">
                  <a:alpha val="2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9710" name="组合 3"/>
            <p:cNvGrpSpPr/>
            <p:nvPr/>
          </p:nvGrpSpPr>
          <p:grpSpPr>
            <a:xfrm>
              <a:off x="1202479" y="1403061"/>
              <a:ext cx="1258024" cy="3151360"/>
              <a:chOff x="5264696" y="1601884"/>
              <a:chExt cx="1258024" cy="3875998"/>
            </a:xfrm>
          </p:grpSpPr>
          <p:sp>
            <p:nvSpPr>
              <p:cNvPr id="29716" name="Freeform 74"/>
              <p:cNvSpPr/>
              <p:nvPr/>
            </p:nvSpPr>
            <p:spPr>
              <a:xfrm rot="10800000">
                <a:off x="5264696" y="4294114"/>
                <a:ext cx="1258024" cy="1183768"/>
              </a:xfrm>
              <a:custGeom>
                <a:avLst/>
                <a:gdLst/>
                <a:ahLst/>
                <a:cxnLst>
                  <a:cxn ang="0">
                    <a:pos x="80530" y="0"/>
                  </a:cxn>
                  <a:cxn ang="0">
                    <a:pos x="161060" y="8033"/>
                  </a:cxn>
                  <a:cxn ang="0">
                    <a:pos x="161060" y="14688"/>
                  </a:cxn>
                  <a:cxn ang="0">
                    <a:pos x="161060" y="23972"/>
                  </a:cxn>
                  <a:cxn ang="0">
                    <a:pos x="114524" y="19330"/>
                  </a:cxn>
                  <a:cxn ang="0">
                    <a:pos x="80530" y="15939"/>
                  </a:cxn>
                  <a:cxn ang="0">
                    <a:pos x="46536" y="19330"/>
                  </a:cxn>
                  <a:cxn ang="0">
                    <a:pos x="46536" y="19330"/>
                  </a:cxn>
                  <a:cxn ang="0">
                    <a:pos x="1" y="23972"/>
                  </a:cxn>
                  <a:cxn ang="0">
                    <a:pos x="1" y="14688"/>
                  </a:cxn>
                  <a:cxn ang="0">
                    <a:pos x="0" y="14688"/>
                  </a:cxn>
                  <a:cxn ang="0">
                    <a:pos x="0" y="8033"/>
                  </a:cxn>
                </a:cxnLst>
                <a:rect l="0" t="0" r="0" b="0"/>
                <a:pathLst>
                  <a:path w="2103120" h="3138026">
                    <a:moveTo>
                      <a:pt x="1051560" y="0"/>
                    </a:moveTo>
                    <a:lnTo>
                      <a:pt x="2103120" y="1051559"/>
                    </a:lnTo>
                    <a:lnTo>
                      <a:pt x="2103120" y="1922701"/>
                    </a:lnTo>
                    <a:lnTo>
                      <a:pt x="2103120" y="3138026"/>
                    </a:lnTo>
                    <a:lnTo>
                      <a:pt x="1495458" y="2530363"/>
                    </a:lnTo>
                    <a:lnTo>
                      <a:pt x="1051560" y="2086466"/>
                    </a:lnTo>
                    <a:lnTo>
                      <a:pt x="607663" y="2530363"/>
                    </a:lnTo>
                    <a:lnTo>
                      <a:pt x="607664" y="2530363"/>
                    </a:lnTo>
                    <a:lnTo>
                      <a:pt x="1" y="3138026"/>
                    </a:lnTo>
                    <a:lnTo>
                      <a:pt x="1" y="1922701"/>
                    </a:lnTo>
                    <a:lnTo>
                      <a:pt x="0" y="1922700"/>
                    </a:lnTo>
                    <a:lnTo>
                      <a:pt x="0" y="1051560"/>
                    </a:lnTo>
                    <a:lnTo>
                      <a:pt x="1051560" y="0"/>
                    </a:lnTo>
                    <a:close/>
                  </a:path>
                </a:pathLst>
              </a:custGeom>
              <a:solidFill>
                <a:srgbClr val="FA4655">
                  <a:alpha val="100000"/>
                </a:srgbClr>
              </a:solidFill>
              <a:ln w="12700">
                <a:noFill/>
              </a:ln>
            </p:spPr>
            <p:txBody>
              <a:bodyPr/>
              <a:lstStyle/>
              <a:p>
                <a:endParaRPr lang="zh-CN" altLang="en-US"/>
              </a:p>
            </p:txBody>
          </p:sp>
          <p:sp>
            <p:nvSpPr>
              <p:cNvPr id="29717" name="Freeform 73"/>
              <p:cNvSpPr/>
              <p:nvPr/>
            </p:nvSpPr>
            <p:spPr>
              <a:xfrm rot="10800000">
                <a:off x="5264696" y="3660474"/>
                <a:ext cx="1258024" cy="1183768"/>
              </a:xfrm>
              <a:custGeom>
                <a:avLst/>
                <a:gdLst/>
                <a:ahLst/>
                <a:cxnLst>
                  <a:cxn ang="0">
                    <a:pos x="80530" y="0"/>
                  </a:cxn>
                  <a:cxn ang="0">
                    <a:pos x="161060" y="8033"/>
                  </a:cxn>
                  <a:cxn ang="0">
                    <a:pos x="161060" y="14688"/>
                  </a:cxn>
                  <a:cxn ang="0">
                    <a:pos x="161060" y="23972"/>
                  </a:cxn>
                  <a:cxn ang="0">
                    <a:pos x="114524" y="19330"/>
                  </a:cxn>
                  <a:cxn ang="0">
                    <a:pos x="80530" y="15939"/>
                  </a:cxn>
                  <a:cxn ang="0">
                    <a:pos x="46536" y="19330"/>
                  </a:cxn>
                  <a:cxn ang="0">
                    <a:pos x="46536" y="19330"/>
                  </a:cxn>
                  <a:cxn ang="0">
                    <a:pos x="1" y="23972"/>
                  </a:cxn>
                  <a:cxn ang="0">
                    <a:pos x="1" y="14688"/>
                  </a:cxn>
                  <a:cxn ang="0">
                    <a:pos x="0" y="14688"/>
                  </a:cxn>
                  <a:cxn ang="0">
                    <a:pos x="0" y="8033"/>
                  </a:cxn>
                </a:cxnLst>
                <a:rect l="0" t="0" r="0" b="0"/>
                <a:pathLst>
                  <a:path w="2103120" h="3138026">
                    <a:moveTo>
                      <a:pt x="1051560" y="0"/>
                    </a:moveTo>
                    <a:lnTo>
                      <a:pt x="2103120" y="1051559"/>
                    </a:lnTo>
                    <a:lnTo>
                      <a:pt x="2103120" y="1922701"/>
                    </a:lnTo>
                    <a:lnTo>
                      <a:pt x="2103120" y="3138026"/>
                    </a:lnTo>
                    <a:lnTo>
                      <a:pt x="1495458" y="2530363"/>
                    </a:lnTo>
                    <a:lnTo>
                      <a:pt x="1051560" y="2086466"/>
                    </a:lnTo>
                    <a:lnTo>
                      <a:pt x="607663" y="2530363"/>
                    </a:lnTo>
                    <a:lnTo>
                      <a:pt x="607664" y="2530363"/>
                    </a:lnTo>
                    <a:lnTo>
                      <a:pt x="1" y="3138026"/>
                    </a:lnTo>
                    <a:lnTo>
                      <a:pt x="1" y="1922701"/>
                    </a:lnTo>
                    <a:lnTo>
                      <a:pt x="0" y="1922700"/>
                    </a:lnTo>
                    <a:lnTo>
                      <a:pt x="0" y="1051560"/>
                    </a:lnTo>
                    <a:lnTo>
                      <a:pt x="1051560" y="0"/>
                    </a:lnTo>
                    <a:close/>
                  </a:path>
                </a:pathLst>
              </a:custGeom>
              <a:solidFill>
                <a:srgbClr val="FFAF28">
                  <a:alpha val="100000"/>
                </a:srgbClr>
              </a:solidFill>
              <a:ln w="12700">
                <a:noFill/>
              </a:ln>
            </p:spPr>
            <p:txBody>
              <a:bodyPr/>
              <a:lstStyle/>
              <a:p>
                <a:endParaRPr lang="zh-CN" altLang="en-US"/>
              </a:p>
            </p:txBody>
          </p:sp>
          <p:sp>
            <p:nvSpPr>
              <p:cNvPr id="29718" name="Freeform 72"/>
              <p:cNvSpPr/>
              <p:nvPr/>
            </p:nvSpPr>
            <p:spPr>
              <a:xfrm rot="10800000">
                <a:off x="5264696" y="3010860"/>
                <a:ext cx="1258024" cy="1183768"/>
              </a:xfrm>
              <a:custGeom>
                <a:avLst/>
                <a:gdLst/>
                <a:ahLst/>
                <a:cxnLst>
                  <a:cxn ang="0">
                    <a:pos x="80530" y="0"/>
                  </a:cxn>
                  <a:cxn ang="0">
                    <a:pos x="161060" y="8033"/>
                  </a:cxn>
                  <a:cxn ang="0">
                    <a:pos x="161060" y="14688"/>
                  </a:cxn>
                  <a:cxn ang="0">
                    <a:pos x="161060" y="23972"/>
                  </a:cxn>
                  <a:cxn ang="0">
                    <a:pos x="114524" y="19330"/>
                  </a:cxn>
                  <a:cxn ang="0">
                    <a:pos x="80530" y="15939"/>
                  </a:cxn>
                  <a:cxn ang="0">
                    <a:pos x="46536" y="19330"/>
                  </a:cxn>
                  <a:cxn ang="0">
                    <a:pos x="46536" y="19330"/>
                  </a:cxn>
                  <a:cxn ang="0">
                    <a:pos x="1" y="23972"/>
                  </a:cxn>
                  <a:cxn ang="0">
                    <a:pos x="1" y="14688"/>
                  </a:cxn>
                  <a:cxn ang="0">
                    <a:pos x="0" y="14688"/>
                  </a:cxn>
                  <a:cxn ang="0">
                    <a:pos x="0" y="8033"/>
                  </a:cxn>
                </a:cxnLst>
                <a:rect l="0" t="0" r="0" b="0"/>
                <a:pathLst>
                  <a:path w="2103120" h="3138026">
                    <a:moveTo>
                      <a:pt x="1051560" y="0"/>
                    </a:moveTo>
                    <a:lnTo>
                      <a:pt x="2103120" y="1051559"/>
                    </a:lnTo>
                    <a:lnTo>
                      <a:pt x="2103120" y="1922701"/>
                    </a:lnTo>
                    <a:lnTo>
                      <a:pt x="2103120" y="3138026"/>
                    </a:lnTo>
                    <a:lnTo>
                      <a:pt x="1495458" y="2530363"/>
                    </a:lnTo>
                    <a:lnTo>
                      <a:pt x="1051560" y="2086466"/>
                    </a:lnTo>
                    <a:lnTo>
                      <a:pt x="607663" y="2530363"/>
                    </a:lnTo>
                    <a:lnTo>
                      <a:pt x="607664" y="2530363"/>
                    </a:lnTo>
                    <a:lnTo>
                      <a:pt x="1" y="3138026"/>
                    </a:lnTo>
                    <a:lnTo>
                      <a:pt x="1" y="1922701"/>
                    </a:lnTo>
                    <a:lnTo>
                      <a:pt x="0" y="1922700"/>
                    </a:lnTo>
                    <a:lnTo>
                      <a:pt x="0" y="1051560"/>
                    </a:lnTo>
                    <a:lnTo>
                      <a:pt x="1051560" y="0"/>
                    </a:lnTo>
                    <a:close/>
                  </a:path>
                </a:pathLst>
              </a:custGeom>
              <a:solidFill>
                <a:srgbClr val="96C83C">
                  <a:alpha val="100000"/>
                </a:srgbClr>
              </a:solidFill>
              <a:ln w="12700">
                <a:noFill/>
              </a:ln>
            </p:spPr>
            <p:txBody>
              <a:bodyPr/>
              <a:lstStyle/>
              <a:p>
                <a:endParaRPr lang="zh-CN" altLang="en-US"/>
              </a:p>
            </p:txBody>
          </p:sp>
          <p:sp>
            <p:nvSpPr>
              <p:cNvPr id="29719" name="Freeform 71"/>
              <p:cNvSpPr/>
              <p:nvPr/>
            </p:nvSpPr>
            <p:spPr>
              <a:xfrm rot="10800000">
                <a:off x="5264696" y="2330648"/>
                <a:ext cx="1258024" cy="1183768"/>
              </a:xfrm>
              <a:custGeom>
                <a:avLst/>
                <a:gdLst/>
                <a:ahLst/>
                <a:cxnLst>
                  <a:cxn ang="0">
                    <a:pos x="80530" y="0"/>
                  </a:cxn>
                  <a:cxn ang="0">
                    <a:pos x="161060" y="8033"/>
                  </a:cxn>
                  <a:cxn ang="0">
                    <a:pos x="161060" y="14688"/>
                  </a:cxn>
                  <a:cxn ang="0">
                    <a:pos x="161060" y="23972"/>
                  </a:cxn>
                  <a:cxn ang="0">
                    <a:pos x="114524" y="19330"/>
                  </a:cxn>
                  <a:cxn ang="0">
                    <a:pos x="80530" y="15939"/>
                  </a:cxn>
                  <a:cxn ang="0">
                    <a:pos x="46536" y="19330"/>
                  </a:cxn>
                  <a:cxn ang="0">
                    <a:pos x="46536" y="19330"/>
                  </a:cxn>
                  <a:cxn ang="0">
                    <a:pos x="1" y="23972"/>
                  </a:cxn>
                  <a:cxn ang="0">
                    <a:pos x="1" y="14688"/>
                  </a:cxn>
                  <a:cxn ang="0">
                    <a:pos x="0" y="14688"/>
                  </a:cxn>
                  <a:cxn ang="0">
                    <a:pos x="0" y="8033"/>
                  </a:cxn>
                </a:cxnLst>
                <a:rect l="0" t="0" r="0" b="0"/>
                <a:pathLst>
                  <a:path w="2103120" h="3138026">
                    <a:moveTo>
                      <a:pt x="1051560" y="0"/>
                    </a:moveTo>
                    <a:lnTo>
                      <a:pt x="2103120" y="1051559"/>
                    </a:lnTo>
                    <a:lnTo>
                      <a:pt x="2103120" y="1922701"/>
                    </a:lnTo>
                    <a:lnTo>
                      <a:pt x="2103120" y="3138026"/>
                    </a:lnTo>
                    <a:lnTo>
                      <a:pt x="1495458" y="2530363"/>
                    </a:lnTo>
                    <a:lnTo>
                      <a:pt x="1051560" y="2086466"/>
                    </a:lnTo>
                    <a:lnTo>
                      <a:pt x="607663" y="2530363"/>
                    </a:lnTo>
                    <a:lnTo>
                      <a:pt x="607664" y="2530363"/>
                    </a:lnTo>
                    <a:lnTo>
                      <a:pt x="1" y="3138026"/>
                    </a:lnTo>
                    <a:lnTo>
                      <a:pt x="1" y="1922701"/>
                    </a:lnTo>
                    <a:lnTo>
                      <a:pt x="0" y="1922700"/>
                    </a:lnTo>
                    <a:lnTo>
                      <a:pt x="0" y="1051560"/>
                    </a:lnTo>
                    <a:lnTo>
                      <a:pt x="1051560" y="0"/>
                    </a:lnTo>
                    <a:close/>
                  </a:path>
                </a:pathLst>
              </a:custGeom>
              <a:solidFill>
                <a:srgbClr val="3CBEB4">
                  <a:alpha val="100000"/>
                </a:srgbClr>
              </a:solidFill>
              <a:ln w="12700">
                <a:noFill/>
              </a:ln>
            </p:spPr>
            <p:txBody>
              <a:bodyPr/>
              <a:lstStyle/>
              <a:p>
                <a:endParaRPr lang="zh-CN" altLang="en-US"/>
              </a:p>
            </p:txBody>
          </p:sp>
          <p:sp>
            <p:nvSpPr>
              <p:cNvPr id="29720" name="Freeform 67"/>
              <p:cNvSpPr/>
              <p:nvPr/>
            </p:nvSpPr>
            <p:spPr>
              <a:xfrm rot="10800000">
                <a:off x="5264696" y="1601884"/>
                <a:ext cx="1258024" cy="1183768"/>
              </a:xfrm>
              <a:custGeom>
                <a:avLst/>
                <a:gdLst/>
                <a:ahLst/>
                <a:cxnLst>
                  <a:cxn ang="0">
                    <a:pos x="80530" y="0"/>
                  </a:cxn>
                  <a:cxn ang="0">
                    <a:pos x="161060" y="8033"/>
                  </a:cxn>
                  <a:cxn ang="0">
                    <a:pos x="161060" y="14688"/>
                  </a:cxn>
                  <a:cxn ang="0">
                    <a:pos x="161060" y="23972"/>
                  </a:cxn>
                  <a:cxn ang="0">
                    <a:pos x="114524" y="19330"/>
                  </a:cxn>
                  <a:cxn ang="0">
                    <a:pos x="80530" y="15939"/>
                  </a:cxn>
                  <a:cxn ang="0">
                    <a:pos x="46536" y="19330"/>
                  </a:cxn>
                  <a:cxn ang="0">
                    <a:pos x="46536" y="19330"/>
                  </a:cxn>
                  <a:cxn ang="0">
                    <a:pos x="1" y="23972"/>
                  </a:cxn>
                  <a:cxn ang="0">
                    <a:pos x="1" y="14688"/>
                  </a:cxn>
                  <a:cxn ang="0">
                    <a:pos x="0" y="14688"/>
                  </a:cxn>
                  <a:cxn ang="0">
                    <a:pos x="0" y="8033"/>
                  </a:cxn>
                </a:cxnLst>
                <a:rect l="0" t="0" r="0" b="0"/>
                <a:pathLst>
                  <a:path w="2103120" h="3138026">
                    <a:moveTo>
                      <a:pt x="1051560" y="0"/>
                    </a:moveTo>
                    <a:lnTo>
                      <a:pt x="2103120" y="1051559"/>
                    </a:lnTo>
                    <a:lnTo>
                      <a:pt x="2103120" y="1922701"/>
                    </a:lnTo>
                    <a:lnTo>
                      <a:pt x="2103120" y="3138026"/>
                    </a:lnTo>
                    <a:lnTo>
                      <a:pt x="1495458" y="2530363"/>
                    </a:lnTo>
                    <a:lnTo>
                      <a:pt x="1051560" y="2086466"/>
                    </a:lnTo>
                    <a:lnTo>
                      <a:pt x="607663" y="2530363"/>
                    </a:lnTo>
                    <a:lnTo>
                      <a:pt x="607664" y="2530363"/>
                    </a:lnTo>
                    <a:lnTo>
                      <a:pt x="1" y="3138026"/>
                    </a:lnTo>
                    <a:lnTo>
                      <a:pt x="1" y="1922701"/>
                    </a:lnTo>
                    <a:lnTo>
                      <a:pt x="0" y="1922700"/>
                    </a:lnTo>
                    <a:lnTo>
                      <a:pt x="0" y="1051560"/>
                    </a:lnTo>
                    <a:lnTo>
                      <a:pt x="1051560" y="0"/>
                    </a:lnTo>
                    <a:close/>
                  </a:path>
                </a:pathLst>
              </a:custGeom>
              <a:solidFill>
                <a:srgbClr val="6491C8">
                  <a:alpha val="100000"/>
                </a:srgbClr>
              </a:solidFill>
              <a:ln w="12700">
                <a:noFill/>
              </a:ln>
            </p:spPr>
            <p:txBody>
              <a:bodyPr/>
              <a:lstStyle/>
              <a:p>
                <a:endParaRPr lang="zh-CN" altLang="en-US"/>
              </a:p>
            </p:txBody>
          </p:sp>
          <p:sp>
            <p:nvSpPr>
              <p:cNvPr id="29721" name="TextBox 60"/>
              <p:cNvSpPr txBox="1"/>
              <p:nvPr/>
            </p:nvSpPr>
            <p:spPr>
              <a:xfrm>
                <a:off x="5757449" y="2082152"/>
                <a:ext cx="284480" cy="492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000" b="1" dirty="0">
                    <a:solidFill>
                      <a:srgbClr val="FEFEFE"/>
                    </a:solidFill>
                    <a:latin typeface="微软雅黑" panose="020B0503020204020204" pitchFamily="34" charset="-122"/>
                    <a:ea typeface="微软雅黑" panose="020B0503020204020204" pitchFamily="34" charset="-122"/>
                  </a:rPr>
                  <a:t>1</a:t>
                </a:r>
                <a:endParaRPr lang="en-US" altLang="zh-CN" sz="2000" b="1" dirty="0">
                  <a:solidFill>
                    <a:srgbClr val="FEFEFE"/>
                  </a:solidFill>
                  <a:latin typeface="微软雅黑" panose="020B0503020204020204" pitchFamily="34" charset="-122"/>
                  <a:ea typeface="微软雅黑" panose="020B0503020204020204" pitchFamily="34" charset="-122"/>
                </a:endParaRPr>
              </a:p>
            </p:txBody>
          </p:sp>
          <p:sp>
            <p:nvSpPr>
              <p:cNvPr id="29722" name="TextBox 62"/>
              <p:cNvSpPr txBox="1"/>
              <p:nvPr/>
            </p:nvSpPr>
            <p:spPr>
              <a:xfrm>
                <a:off x="5757449" y="2844153"/>
                <a:ext cx="284480" cy="492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000" b="1" dirty="0">
                    <a:solidFill>
                      <a:srgbClr val="FEFEFE"/>
                    </a:solidFill>
                    <a:latin typeface="微软雅黑" panose="020B0503020204020204" pitchFamily="34" charset="-122"/>
                    <a:ea typeface="微软雅黑" panose="020B0503020204020204" pitchFamily="34" charset="-122"/>
                  </a:rPr>
                  <a:t>2</a:t>
                </a:r>
                <a:endParaRPr lang="en-US" altLang="zh-CN" sz="2000" b="1" dirty="0">
                  <a:solidFill>
                    <a:srgbClr val="FEFEFE"/>
                  </a:solidFill>
                  <a:latin typeface="微软雅黑" panose="020B0503020204020204" pitchFamily="34" charset="-122"/>
                  <a:ea typeface="微软雅黑" panose="020B0503020204020204" pitchFamily="34" charset="-122"/>
                </a:endParaRPr>
              </a:p>
            </p:txBody>
          </p:sp>
          <p:sp>
            <p:nvSpPr>
              <p:cNvPr id="29723" name="TextBox 64"/>
              <p:cNvSpPr txBox="1"/>
              <p:nvPr/>
            </p:nvSpPr>
            <p:spPr>
              <a:xfrm>
                <a:off x="5757449" y="3545191"/>
                <a:ext cx="284480" cy="492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000" b="1" dirty="0">
                    <a:solidFill>
                      <a:srgbClr val="FEFEFE"/>
                    </a:solidFill>
                    <a:latin typeface="微软雅黑" panose="020B0503020204020204" pitchFamily="34" charset="-122"/>
                    <a:ea typeface="微软雅黑" panose="020B0503020204020204" pitchFamily="34" charset="-122"/>
                  </a:rPr>
                  <a:t>3</a:t>
                </a:r>
                <a:endParaRPr lang="en-US" altLang="zh-CN" sz="2000" b="1" dirty="0">
                  <a:solidFill>
                    <a:srgbClr val="FEFEFE"/>
                  </a:solidFill>
                  <a:latin typeface="微软雅黑" panose="020B0503020204020204" pitchFamily="34" charset="-122"/>
                  <a:ea typeface="微软雅黑" panose="020B0503020204020204" pitchFamily="34" charset="-122"/>
                </a:endParaRPr>
              </a:p>
            </p:txBody>
          </p:sp>
          <p:sp>
            <p:nvSpPr>
              <p:cNvPr id="29724" name="TextBox 66"/>
              <p:cNvSpPr txBox="1"/>
              <p:nvPr/>
            </p:nvSpPr>
            <p:spPr>
              <a:xfrm>
                <a:off x="5757449" y="4185272"/>
                <a:ext cx="284480" cy="492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000" b="1" dirty="0">
                    <a:solidFill>
                      <a:srgbClr val="FEFEFE"/>
                    </a:solidFill>
                    <a:latin typeface="微软雅黑" panose="020B0503020204020204" pitchFamily="34" charset="-122"/>
                    <a:ea typeface="微软雅黑" panose="020B0503020204020204" pitchFamily="34" charset="-122"/>
                  </a:rPr>
                  <a:t>4</a:t>
                </a:r>
                <a:endParaRPr lang="en-US" altLang="zh-CN" sz="2000" b="1" dirty="0">
                  <a:solidFill>
                    <a:srgbClr val="FEFEFE"/>
                  </a:solidFill>
                  <a:latin typeface="微软雅黑" panose="020B0503020204020204" pitchFamily="34" charset="-122"/>
                  <a:ea typeface="微软雅黑" panose="020B0503020204020204" pitchFamily="34" charset="-122"/>
                </a:endParaRPr>
              </a:p>
            </p:txBody>
          </p:sp>
          <p:sp>
            <p:nvSpPr>
              <p:cNvPr id="29725" name="TextBox 68"/>
              <p:cNvSpPr txBox="1"/>
              <p:nvPr/>
            </p:nvSpPr>
            <p:spPr>
              <a:xfrm>
                <a:off x="5757449" y="4845672"/>
                <a:ext cx="284480" cy="49211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2000" b="1" dirty="0">
                    <a:solidFill>
                      <a:srgbClr val="FEFEFE"/>
                    </a:solidFill>
                    <a:latin typeface="微软雅黑" panose="020B0503020204020204" pitchFamily="34" charset="-122"/>
                    <a:ea typeface="微软雅黑" panose="020B0503020204020204" pitchFamily="34" charset="-122"/>
                  </a:rPr>
                  <a:t>5</a:t>
                </a:r>
                <a:endParaRPr lang="en-US" altLang="zh-CN" sz="2000" b="1" dirty="0">
                  <a:solidFill>
                    <a:srgbClr val="FEFEFE"/>
                  </a:solidFill>
                  <a:latin typeface="微软雅黑" panose="020B0503020204020204" pitchFamily="34" charset="-122"/>
                  <a:ea typeface="微软雅黑" panose="020B0503020204020204" pitchFamily="34" charset="-122"/>
                </a:endParaRPr>
              </a:p>
            </p:txBody>
          </p:sp>
        </p:grpSp>
        <p:sp>
          <p:nvSpPr>
            <p:cNvPr id="29711" name="TextBox 11"/>
            <p:cNvSpPr txBox="1"/>
            <p:nvPr/>
          </p:nvSpPr>
          <p:spPr>
            <a:xfrm>
              <a:off x="2555776" y="1571945"/>
              <a:ext cx="4176024" cy="4069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确定作业基础高度</a:t>
              </a:r>
              <a:r>
                <a:rPr lang="en-US" altLang="zh-CN" sz="1800" dirty="0">
                  <a:latin typeface="微软雅黑" panose="020B0503020204020204" pitchFamily="34" charset="-122"/>
                  <a:ea typeface="微软雅黑" panose="020B0503020204020204" pitchFamily="34" charset="-122"/>
                </a:rPr>
                <a:t>h</a:t>
              </a:r>
              <a:r>
                <a:rPr lang="en-US" altLang="zh-CN" sz="1800" baseline="-25000" dirty="0">
                  <a:latin typeface="微软雅黑" panose="020B0503020204020204" pitchFamily="34" charset="-122"/>
                  <a:ea typeface="微软雅黑" panose="020B0503020204020204" pitchFamily="34" charset="-122"/>
                </a:rPr>
                <a:t>b</a:t>
              </a:r>
              <a:endParaRPr lang="zh-CN" altLang="zh-CN" sz="1800" baseline="-25000" dirty="0">
                <a:latin typeface="微软雅黑" panose="020B0503020204020204" pitchFamily="34" charset="-122"/>
                <a:ea typeface="微软雅黑" panose="020B0503020204020204" pitchFamily="34" charset="-122"/>
              </a:endParaRPr>
            </a:p>
          </p:txBody>
        </p:sp>
        <p:sp>
          <p:nvSpPr>
            <p:cNvPr id="29712" name="TextBox 11"/>
            <p:cNvSpPr txBox="1"/>
            <p:nvPr/>
          </p:nvSpPr>
          <p:spPr>
            <a:xfrm>
              <a:off x="2556216" y="2211710"/>
              <a:ext cx="4176024" cy="4069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确定可能坠落范围半径</a:t>
              </a:r>
              <a:r>
                <a:rPr lang="en-US" altLang="zh-CN" sz="1800" dirty="0">
                  <a:latin typeface="微软雅黑" panose="020B0503020204020204" pitchFamily="34" charset="-122"/>
                  <a:ea typeface="微软雅黑" panose="020B0503020204020204" pitchFamily="34" charset="-122"/>
                </a:rPr>
                <a:t>R</a:t>
              </a:r>
              <a:endParaRPr lang="zh-CN" altLang="zh-CN" sz="1800" baseline="-25000" dirty="0">
                <a:latin typeface="微软雅黑" panose="020B0503020204020204" pitchFamily="34" charset="-122"/>
                <a:ea typeface="微软雅黑" panose="020B0503020204020204" pitchFamily="34" charset="-122"/>
              </a:endParaRPr>
            </a:p>
          </p:txBody>
        </p:sp>
        <p:sp>
          <p:nvSpPr>
            <p:cNvPr id="29713" name="TextBox 11"/>
            <p:cNvSpPr txBox="1"/>
            <p:nvPr/>
          </p:nvSpPr>
          <p:spPr>
            <a:xfrm>
              <a:off x="2556216" y="2787774"/>
              <a:ext cx="4176024" cy="406971"/>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确定作业高度</a:t>
              </a:r>
              <a:r>
                <a:rPr lang="en-US" altLang="zh-CN" sz="1800" dirty="0">
                  <a:latin typeface="微软雅黑" panose="020B0503020204020204" pitchFamily="34" charset="-122"/>
                  <a:ea typeface="微软雅黑" panose="020B0503020204020204" pitchFamily="34" charset="-122"/>
                </a:rPr>
                <a:t>h</a:t>
              </a:r>
              <a:r>
                <a:rPr lang="en-US" altLang="zh-CN" sz="1800" baseline="-25000" dirty="0">
                  <a:latin typeface="微软雅黑" panose="020B0503020204020204" pitchFamily="34" charset="-122"/>
                  <a:ea typeface="微软雅黑" panose="020B0503020204020204" pitchFamily="34" charset="-122"/>
                </a:rPr>
                <a:t>w</a:t>
              </a:r>
              <a:endParaRPr lang="zh-CN" altLang="zh-CN" sz="1800" baseline="-25000" dirty="0">
                <a:latin typeface="微软雅黑" panose="020B0503020204020204" pitchFamily="34" charset="-122"/>
                <a:ea typeface="微软雅黑" panose="020B0503020204020204" pitchFamily="34" charset="-122"/>
              </a:endParaRPr>
            </a:p>
          </p:txBody>
        </p:sp>
        <p:sp>
          <p:nvSpPr>
            <p:cNvPr id="29714" name="TextBox 11"/>
            <p:cNvSpPr txBox="1"/>
            <p:nvPr/>
          </p:nvSpPr>
          <p:spPr>
            <a:xfrm>
              <a:off x="2556216" y="3316907"/>
              <a:ext cx="4176024" cy="43858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判别高处作业环境情况</a:t>
              </a:r>
              <a:endParaRPr lang="zh-CN" altLang="zh-CN" sz="1800" baseline="-25000" dirty="0">
                <a:latin typeface="微软雅黑" panose="020B0503020204020204" pitchFamily="34" charset="-122"/>
                <a:ea typeface="微软雅黑" panose="020B0503020204020204" pitchFamily="34" charset="-122"/>
              </a:endParaRPr>
            </a:p>
          </p:txBody>
        </p:sp>
        <p:sp>
          <p:nvSpPr>
            <p:cNvPr id="29715" name="TextBox 11"/>
            <p:cNvSpPr txBox="1"/>
            <p:nvPr/>
          </p:nvSpPr>
          <p:spPr>
            <a:xfrm>
              <a:off x="2556216" y="3804020"/>
              <a:ext cx="4176024" cy="43858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lnSpc>
                  <a:spcPct val="125000"/>
                </a:lnSpc>
                <a:spcBef>
                  <a:spcPct val="0"/>
                </a:spcBef>
                <a:buNone/>
              </a:pPr>
              <a:r>
                <a:rPr lang="zh-CN" altLang="en-US" sz="1800" dirty="0">
                  <a:latin typeface="微软雅黑" panose="020B0503020204020204" pitchFamily="34" charset="-122"/>
                  <a:ea typeface="微软雅黑" panose="020B0503020204020204" pitchFamily="34" charset="-122"/>
                </a:rPr>
                <a:t>对高处作业进行分级</a:t>
              </a:r>
              <a:endParaRPr lang="zh-CN" altLang="zh-CN" sz="1800" baseline="-25000" dirty="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1"/>
          <p:cNvSpPr txBox="1"/>
          <p:nvPr/>
        </p:nvSpPr>
        <p:spPr>
          <a:xfrm>
            <a:off x="612775" y="842963"/>
            <a:ext cx="7918450" cy="1323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b="1" dirty="0">
                <a:latin typeface="微软雅黑" panose="020B0503020204020204" pitchFamily="34" charset="-122"/>
                <a:ea typeface="微软雅黑" panose="020B0503020204020204" pitchFamily="34" charset="-122"/>
              </a:rPr>
              <a:t>第一步：确定作业基础高度</a:t>
            </a:r>
            <a:r>
              <a:rPr lang="en-US" altLang="zh-CN" sz="2000" b="1" dirty="0">
                <a:latin typeface="微软雅黑" panose="020B0503020204020204" pitchFamily="34" charset="-122"/>
                <a:ea typeface="微软雅黑" panose="020B0503020204020204" pitchFamily="34" charset="-122"/>
              </a:rPr>
              <a:t>h</a:t>
            </a:r>
            <a:r>
              <a:rPr lang="en-US" altLang="zh-CN" sz="2000" b="1" baseline="-25000" dirty="0">
                <a:latin typeface="微软雅黑" panose="020B0503020204020204" pitchFamily="34" charset="-122"/>
                <a:ea typeface="微软雅黑" panose="020B0503020204020204" pitchFamily="34" charset="-122"/>
              </a:rPr>
              <a:t>b</a:t>
            </a:r>
            <a:endParaRPr lang="zh-CN" altLang="zh-CN" sz="2000" b="1" baseline="-25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以作业位置为中心，</a:t>
            </a:r>
            <a:r>
              <a:rPr lang="en-US" altLang="zh-CN" sz="2000" dirty="0">
                <a:solidFill>
                  <a:srgbClr val="FF0000"/>
                </a:solidFill>
                <a:latin typeface="微软雅黑" panose="020B0503020204020204" pitchFamily="34" charset="-122"/>
                <a:ea typeface="微软雅黑" panose="020B0503020204020204" pitchFamily="34" charset="-122"/>
              </a:rPr>
              <a:t>6m</a:t>
            </a:r>
            <a:r>
              <a:rPr lang="zh-CN" altLang="en-US" sz="2000" dirty="0">
                <a:solidFill>
                  <a:srgbClr val="FF0000"/>
                </a:solidFill>
                <a:latin typeface="微软雅黑" panose="020B0503020204020204" pitchFamily="34" charset="-122"/>
                <a:ea typeface="微软雅黑" panose="020B0503020204020204" pitchFamily="34" charset="-122"/>
              </a:rPr>
              <a:t>为半径</a:t>
            </a:r>
            <a:r>
              <a:rPr lang="zh-CN" altLang="en-US" sz="2000" dirty="0">
                <a:latin typeface="微软雅黑" panose="020B0503020204020204" pitchFamily="34" charset="-122"/>
                <a:ea typeface="微软雅黑" panose="020B0503020204020204" pitchFamily="34" charset="-122"/>
              </a:rPr>
              <a:t>，划出的垂直于水平面的柱形空间内的最低处与作业位置间的高度差。</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0725"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pic>
        <p:nvPicPr>
          <p:cNvPr id="30727" name="Picture 2"/>
          <p:cNvPicPr>
            <a:picLocks noChangeAspect="1"/>
          </p:cNvPicPr>
          <p:nvPr/>
        </p:nvPicPr>
        <p:blipFill>
          <a:blip r:embed="rId1"/>
          <a:srcRect r="24176"/>
          <a:stretch>
            <a:fillRect/>
          </a:stretch>
        </p:blipFill>
        <p:spPr>
          <a:xfrm>
            <a:off x="2706688" y="1946275"/>
            <a:ext cx="3730625" cy="3146425"/>
          </a:xfrm>
          <a:prstGeom prst="rect">
            <a:avLst/>
          </a:prstGeom>
          <a:noFill/>
          <a:ln w="9525">
            <a:noFill/>
          </a:ln>
        </p:spPr>
      </p:pic>
      <p:sp>
        <p:nvSpPr>
          <p:cNvPr id="30728"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11"/>
          <p:cNvSpPr txBox="1">
            <a:spLocks noChangeArrowheads="1"/>
          </p:cNvSpPr>
          <p:nvPr/>
        </p:nvSpPr>
        <p:spPr bwMode="auto">
          <a:xfrm>
            <a:off x="612775" y="842963"/>
            <a:ext cx="791845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504190" algn="l" defTabSz="914400" rtl="0" eaLnBrk="1" fontAlgn="base" latinLnBrk="0" hangingPunct="1">
              <a:lnSpc>
                <a:spcPct val="125000"/>
              </a:lnSpc>
              <a:spcBef>
                <a:spcPct val="0"/>
              </a:spcBef>
              <a:spcAft>
                <a:spcPts val="60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第二步：确定可能坠落范围半径</a:t>
            </a:r>
            <a:r>
              <a:rPr kumimoji="0" lang="en-US"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R</a:t>
            </a:r>
            <a:endParaRPr kumimoji="0" lang="en-US" altLang="zh-CN" sz="20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504190" algn="l" defTabSz="914400" rtl="0" eaLnBrk="1" fontAlgn="base" latinLnBrk="0" hangingPunct="1">
              <a:lnSpc>
                <a:spcPct val="125000"/>
              </a:lnSpc>
              <a:spcBef>
                <a:spcPct val="0"/>
              </a:spcBef>
              <a:spcAft>
                <a:spcPts val="60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根据作业基础高度</a:t>
            </a:r>
            <a:r>
              <a:rPr kumimoji="0" lang="en-US" altLang="zh-CN" sz="2000" b="0" i="0" u="none" strike="noStrike" kern="100" cap="none" spc="0" normalizeH="0" baseline="0" noProof="0" dirty="0" err="1">
                <a:ln>
                  <a:noFill/>
                </a:ln>
                <a:solidFill>
                  <a:schemeClr val="tx1"/>
                </a:solidFill>
                <a:effectLst/>
                <a:uLnTx/>
                <a:uFillTx/>
                <a:latin typeface="微软雅黑" panose="020B0503020204020204" pitchFamily="34" charset="-122"/>
                <a:ea typeface="微软雅黑" panose="020B0503020204020204" pitchFamily="34" charset="-122"/>
                <a:cs typeface="+mn-cs"/>
              </a:rPr>
              <a:t>h</a:t>
            </a:r>
            <a:r>
              <a:rPr kumimoji="0" lang="en-US" altLang="zh-CN" sz="2000" b="0" i="0" u="none" strike="noStrike" kern="100" cap="none" spc="0" normalizeH="0" baseline="-25000" noProof="0" dirty="0" err="1">
                <a:ln>
                  <a:noFill/>
                </a:ln>
                <a:solidFill>
                  <a:schemeClr val="tx1"/>
                </a:solidFill>
                <a:effectLst/>
                <a:uLnTx/>
                <a:uFillTx/>
                <a:latin typeface="微软雅黑" panose="020B0503020204020204" pitchFamily="34" charset="-122"/>
                <a:ea typeface="微软雅黑" panose="020B0503020204020204" pitchFamily="34" charset="-122"/>
                <a:cs typeface="+mn-cs"/>
              </a:rPr>
              <a:t>b</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，对照下表，确定可能坠落范围半径</a:t>
            </a:r>
            <a:r>
              <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R</a:t>
            </a: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1749"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2052638" y="1968500"/>
          <a:ext cx="5038725" cy="2259015"/>
        </p:xfrm>
        <a:graphic>
          <a:graphicData uri="http://schemas.openxmlformats.org/drawingml/2006/table">
            <a:tbl>
              <a:tblPr firstRow="1" bandRow="1">
                <a:tableStyleId>{5C22544A-7EE6-4342-B048-85BDC9FD1C3A}</a:tableStyleId>
              </a:tblPr>
              <a:tblGrid>
                <a:gridCol w="2408065"/>
                <a:gridCol w="2630660"/>
              </a:tblGrid>
              <a:tr h="451803">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基础高度</a:t>
                      </a:r>
                      <a:r>
                        <a:rPr lang="en-US" sz="1800" b="0" kern="100" dirty="0" err="1">
                          <a:effectLst/>
                          <a:latin typeface="微软雅黑" panose="020B0503020204020204" pitchFamily="34" charset="-122"/>
                          <a:ea typeface="微软雅黑" panose="020B0503020204020204" pitchFamily="34" charset="-122"/>
                        </a:rPr>
                        <a:t>h</a:t>
                      </a:r>
                      <a:r>
                        <a:rPr lang="en-US" sz="1800" b="0" kern="100" baseline="-25000" dirty="0" err="1">
                          <a:effectLst/>
                          <a:latin typeface="微软雅黑" panose="020B0503020204020204" pitchFamily="34" charset="-122"/>
                          <a:ea typeface="微软雅黑" panose="020B0503020204020204" pitchFamily="34" charset="-122"/>
                        </a:rPr>
                        <a:t>b</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可能坠落范围半径</a:t>
                      </a:r>
                      <a:r>
                        <a:rPr lang="en-US" sz="1800" b="0" kern="100" dirty="0">
                          <a:effectLst/>
                          <a:latin typeface="微软雅黑" panose="020B0503020204020204" pitchFamily="34" charset="-122"/>
                          <a:ea typeface="微软雅黑" panose="020B0503020204020204" pitchFamily="34" charset="-122"/>
                        </a:rPr>
                        <a:t>R/m</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51803">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2m-5m</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3</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51803">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5m-15m</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4</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51803">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15m-30m</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5</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51803">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30m</a:t>
                      </a:r>
                      <a:r>
                        <a:rPr lang="zh-CN" sz="1800" b="0" kern="100">
                          <a:effectLst/>
                          <a:latin typeface="微软雅黑" panose="020B0503020204020204" pitchFamily="34" charset="-122"/>
                          <a:ea typeface="微软雅黑" panose="020B0503020204020204" pitchFamily="34" charset="-122"/>
                        </a:rPr>
                        <a:t>以上</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6</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bl>
          </a:graphicData>
        </a:graphic>
      </p:graphicFrame>
      <p:sp>
        <p:nvSpPr>
          <p:cNvPr id="31771"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1"/>
          <p:cNvSpPr txBox="1"/>
          <p:nvPr/>
        </p:nvSpPr>
        <p:spPr>
          <a:xfrm>
            <a:off x="612775" y="842963"/>
            <a:ext cx="7918450" cy="1323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b="1" dirty="0">
                <a:latin typeface="微软雅黑" panose="020B0503020204020204" pitchFamily="34" charset="-122"/>
                <a:ea typeface="微软雅黑" panose="020B0503020204020204" pitchFamily="34" charset="-122"/>
              </a:rPr>
              <a:t>第三步：确定作业高度</a:t>
            </a:r>
            <a:r>
              <a:rPr lang="en-US" altLang="zh-CN" sz="2000" b="1" dirty="0">
                <a:latin typeface="微软雅黑" panose="020B0503020204020204" pitchFamily="34" charset="-122"/>
                <a:ea typeface="微软雅黑" panose="020B0503020204020204" pitchFamily="34" charset="-122"/>
              </a:rPr>
              <a:t>h</a:t>
            </a:r>
            <a:r>
              <a:rPr lang="en-US" altLang="zh-CN" sz="2000" b="1" baseline="-25000" dirty="0">
                <a:latin typeface="微软雅黑" panose="020B0503020204020204" pitchFamily="34" charset="-122"/>
                <a:ea typeface="微软雅黑" panose="020B0503020204020204" pitchFamily="34" charset="-122"/>
              </a:rPr>
              <a:t>w</a:t>
            </a:r>
            <a:endParaRPr lang="zh-CN" altLang="zh-CN" sz="2000" b="1" baseline="-25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确定作业区各作业位置至相应坠落高度基准面的垂直距离中的最大值。</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2773"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pic>
        <p:nvPicPr>
          <p:cNvPr id="32775" name="Picture 3"/>
          <p:cNvPicPr>
            <a:picLocks noChangeAspect="1"/>
          </p:cNvPicPr>
          <p:nvPr/>
        </p:nvPicPr>
        <p:blipFill>
          <a:blip r:embed="rId1"/>
          <a:srcRect r="24660"/>
          <a:stretch>
            <a:fillRect/>
          </a:stretch>
        </p:blipFill>
        <p:spPr>
          <a:xfrm>
            <a:off x="2747963" y="1995488"/>
            <a:ext cx="3648075" cy="3097212"/>
          </a:xfrm>
          <a:prstGeom prst="rect">
            <a:avLst/>
          </a:prstGeom>
          <a:noFill/>
          <a:ln w="9525">
            <a:noFill/>
          </a:ln>
        </p:spPr>
      </p:pic>
      <p:sp>
        <p:nvSpPr>
          <p:cNvPr id="32776"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1"/>
          <p:cNvSpPr txBox="1"/>
          <p:nvPr/>
        </p:nvSpPr>
        <p:spPr>
          <a:xfrm>
            <a:off x="612775" y="842963"/>
            <a:ext cx="5111750" cy="34020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b="1" dirty="0">
                <a:latin typeface="微软雅黑" panose="020B0503020204020204" pitchFamily="34" charset="-122"/>
                <a:ea typeface="微软雅黑" panose="020B0503020204020204" pitchFamily="34" charset="-122"/>
              </a:rPr>
              <a:t>第四步：判别高处作业环境情况</a:t>
            </a:r>
            <a:endParaRPr lang="zh-CN" altLang="zh-CN" sz="2000" b="1" baseline="-25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判断高处作业环境是否存在下列情况：</a:t>
            </a:r>
            <a:endParaRPr lang="en-US" altLang="zh-CN" sz="2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）阵风</a:t>
            </a:r>
            <a:r>
              <a:rPr lang="zh-CN" altLang="en-US" sz="1800" dirty="0">
                <a:solidFill>
                  <a:srgbClr val="FF0000"/>
                </a:solidFill>
                <a:latin typeface="微软雅黑" panose="020B0503020204020204" pitchFamily="34" charset="-122"/>
                <a:ea typeface="微软雅黑" panose="020B0503020204020204" pitchFamily="34" charset="-122"/>
              </a:rPr>
              <a:t>风力</a:t>
            </a:r>
            <a:r>
              <a:rPr lang="zh-CN" altLang="en-US" sz="1800" dirty="0">
                <a:latin typeface="微软雅黑" panose="020B0503020204020204" pitchFamily="34" charset="-122"/>
                <a:ea typeface="微软雅黑" panose="020B0503020204020204" pitchFamily="34" charset="-122"/>
              </a:rPr>
              <a:t>五级（风速</a:t>
            </a:r>
            <a:r>
              <a:rPr lang="en-US" altLang="zh-CN" sz="1800" dirty="0">
                <a:latin typeface="微软雅黑" panose="020B0503020204020204" pitchFamily="34" charset="-122"/>
                <a:ea typeface="微软雅黑" panose="020B0503020204020204" pitchFamily="34" charset="-122"/>
              </a:rPr>
              <a:t>8.0m/s</a:t>
            </a:r>
            <a:r>
              <a:rPr lang="zh-CN" altLang="en-US" sz="1800" dirty="0">
                <a:latin typeface="微软雅黑" panose="020B0503020204020204" pitchFamily="34" charset="-122"/>
                <a:ea typeface="微软雅黑" panose="020B0503020204020204" pitchFamily="34" charset="-122"/>
              </a:rPr>
              <a:t>）以上；</a:t>
            </a:r>
            <a:endParaRPr lang="zh-CN" altLang="en-US" sz="18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）平均</a:t>
            </a:r>
            <a:r>
              <a:rPr lang="zh-CN" altLang="en-US" sz="1800" dirty="0">
                <a:solidFill>
                  <a:srgbClr val="FF0000"/>
                </a:solidFill>
                <a:latin typeface="微软雅黑" panose="020B0503020204020204" pitchFamily="34" charset="-122"/>
                <a:ea typeface="微软雅黑" panose="020B0503020204020204" pitchFamily="34" charset="-122"/>
              </a:rPr>
              <a:t>气温</a:t>
            </a:r>
            <a:r>
              <a:rPr lang="zh-CN" altLang="en-US" sz="1800" dirty="0">
                <a:latin typeface="微软雅黑" panose="020B0503020204020204" pitchFamily="34" charset="-122"/>
                <a:ea typeface="微软雅黑" panose="020B0503020204020204" pitchFamily="34" charset="-122"/>
              </a:rPr>
              <a:t>等于或低于</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的作业环境；</a:t>
            </a:r>
            <a:endParaRPr lang="zh-CN" altLang="en-US" sz="18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）接触</a:t>
            </a:r>
            <a:r>
              <a:rPr lang="zh-CN" altLang="en-US" sz="1800" dirty="0">
                <a:solidFill>
                  <a:srgbClr val="FF0000"/>
                </a:solidFill>
                <a:latin typeface="微软雅黑" panose="020B0503020204020204" pitchFamily="34" charset="-122"/>
                <a:ea typeface="微软雅黑" panose="020B0503020204020204" pitchFamily="34" charset="-122"/>
              </a:rPr>
              <a:t>冷水温度</a:t>
            </a:r>
            <a:r>
              <a:rPr lang="zh-CN" altLang="en-US" sz="1800" dirty="0">
                <a:latin typeface="微软雅黑" panose="020B0503020204020204" pitchFamily="34" charset="-122"/>
                <a:ea typeface="微软雅黑" panose="020B0503020204020204" pitchFamily="34" charset="-122"/>
              </a:rPr>
              <a:t>等于或低于</a:t>
            </a:r>
            <a:r>
              <a:rPr lang="en-US" altLang="zh-CN" sz="1800" dirty="0">
                <a:latin typeface="微软雅黑" panose="020B0503020204020204" pitchFamily="34" charset="-122"/>
                <a:ea typeface="微软雅黑" panose="020B0503020204020204" pitchFamily="34" charset="-122"/>
              </a:rPr>
              <a:t>12℃</a:t>
            </a:r>
            <a:r>
              <a:rPr lang="zh-CN" altLang="en-US" sz="1800" dirty="0">
                <a:latin typeface="微软雅黑" panose="020B0503020204020204" pitchFamily="34" charset="-122"/>
                <a:ea typeface="微软雅黑" panose="020B0503020204020204" pitchFamily="34" charset="-122"/>
              </a:rPr>
              <a:t>的作业；</a:t>
            </a:r>
            <a:endParaRPr lang="zh-CN" altLang="en-US" sz="18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4</a:t>
            </a:r>
            <a:r>
              <a:rPr lang="zh-CN" altLang="en-US" sz="1800" dirty="0">
                <a:latin typeface="微软雅黑" panose="020B0503020204020204" pitchFamily="34" charset="-122"/>
                <a:ea typeface="微软雅黑" panose="020B0503020204020204" pitchFamily="34" charset="-122"/>
              </a:rPr>
              <a:t>）作业场地有冰、雪、霜、水、油等</a:t>
            </a:r>
            <a:r>
              <a:rPr lang="zh-CN" altLang="en-US" sz="1800" dirty="0">
                <a:solidFill>
                  <a:srgbClr val="FF0000"/>
                </a:solidFill>
                <a:latin typeface="微软雅黑" panose="020B0503020204020204" pitchFamily="34" charset="-122"/>
                <a:ea typeface="微软雅黑" panose="020B0503020204020204" pitchFamily="34" charset="-122"/>
              </a:rPr>
              <a:t>易滑物</a:t>
            </a:r>
            <a:r>
              <a:rPr lang="zh-CN" altLang="en-US" sz="1800" dirty="0">
                <a:latin typeface="微软雅黑" panose="020B0503020204020204" pitchFamily="34" charset="-122"/>
                <a:ea typeface="微软雅黑" panose="020B0503020204020204" pitchFamily="34" charset="-122"/>
              </a:rPr>
              <a:t>；</a:t>
            </a:r>
            <a:endParaRPr lang="zh-CN" altLang="en-US" sz="18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）作业场所</a:t>
            </a:r>
            <a:r>
              <a:rPr lang="zh-CN" altLang="en-US" sz="1800" dirty="0">
                <a:solidFill>
                  <a:srgbClr val="FF0000"/>
                </a:solidFill>
                <a:latin typeface="微软雅黑" panose="020B0503020204020204" pitchFamily="34" charset="-122"/>
                <a:ea typeface="微软雅黑" panose="020B0503020204020204" pitchFamily="34" charset="-122"/>
              </a:rPr>
              <a:t>光线</a:t>
            </a:r>
            <a:r>
              <a:rPr lang="zh-CN" altLang="en-US" sz="1800" dirty="0">
                <a:latin typeface="微软雅黑" panose="020B0503020204020204" pitchFamily="34" charset="-122"/>
                <a:ea typeface="微软雅黑" panose="020B0503020204020204" pitchFamily="34" charset="-122"/>
              </a:rPr>
              <a:t>不足，能见度差；</a:t>
            </a:r>
            <a:endParaRPr lang="zh-CN" altLang="en-US" sz="18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3797"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pic>
        <p:nvPicPr>
          <p:cNvPr id="73729" name="Picture 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40615" y="1563638"/>
            <a:ext cx="2803977" cy="2592288"/>
          </a:xfrm>
          <a:prstGeom prst="snip2DiagRect">
            <a:avLst/>
          </a:prstGeom>
          <a:solidFill>
            <a:srgbClr val="FFFFFF">
              <a:shade val="85000"/>
            </a:srgbClr>
          </a:solidFill>
          <a:ln w="88900" cap="sq">
            <a:solidFill>
              <a:srgbClr val="FFFFFF"/>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3800"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11"/>
          <p:cNvSpPr txBox="1"/>
          <p:nvPr/>
        </p:nvSpPr>
        <p:spPr>
          <a:xfrm>
            <a:off x="612775" y="842963"/>
            <a:ext cx="7918450" cy="4064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6</a:t>
            </a:r>
            <a:r>
              <a:rPr lang="zh-CN" altLang="en-US" sz="1800" dirty="0">
                <a:latin typeface="微软雅黑" panose="020B0503020204020204" pitchFamily="34" charset="-122"/>
                <a:ea typeface="微软雅黑" panose="020B0503020204020204" pitchFamily="34" charset="-122"/>
              </a:rPr>
              <a:t>）作业活动范围与危险电压带电体的</a:t>
            </a:r>
            <a:r>
              <a:rPr lang="zh-CN" altLang="en-US" sz="1800" dirty="0">
                <a:solidFill>
                  <a:srgbClr val="FF0000"/>
                </a:solidFill>
                <a:latin typeface="微软雅黑" panose="020B0503020204020204" pitchFamily="34" charset="-122"/>
                <a:ea typeface="微软雅黑" panose="020B0503020204020204" pitchFamily="34" charset="-122"/>
              </a:rPr>
              <a:t>距离</a:t>
            </a:r>
            <a:r>
              <a:rPr lang="zh-CN" altLang="en-US" sz="1800" dirty="0">
                <a:latin typeface="微软雅黑" panose="020B0503020204020204" pitchFamily="34" charset="-122"/>
                <a:ea typeface="微软雅黑" panose="020B0503020204020204" pitchFamily="34" charset="-122"/>
              </a:rPr>
              <a:t>小于下表规定：</a:t>
            </a:r>
            <a:endParaRPr lang="zh-CN" altLang="en-US" sz="18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4821"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1439863" y="1492250"/>
          <a:ext cx="6264275" cy="2819401"/>
        </p:xfrm>
        <a:graphic>
          <a:graphicData uri="http://schemas.openxmlformats.org/drawingml/2006/table">
            <a:tbl>
              <a:tblPr firstRow="1" firstCol="1" bandRow="1">
                <a:tableStyleId>{B301B821-A1FF-4177-AEE7-76D212191A09}</a:tableStyleId>
              </a:tblPr>
              <a:tblGrid>
                <a:gridCol w="3816168"/>
                <a:gridCol w="2448107"/>
              </a:tblGrid>
              <a:tr h="593557">
                <a:tc>
                  <a:txBody>
                    <a:bodyPr/>
                    <a:lstStyle/>
                    <a:p>
                      <a:pPr algn="ctr">
                        <a:spcAft>
                          <a:spcPts val="0"/>
                        </a:spcAft>
                      </a:pPr>
                      <a:r>
                        <a:rPr lang="zh-CN" sz="1800" b="0" kern="100" dirty="0">
                          <a:effectLst/>
                          <a:latin typeface="微软雅黑" panose="020B0503020204020204" pitchFamily="34" charset="-122"/>
                          <a:ea typeface="微软雅黑" panose="020B0503020204020204" pitchFamily="34" charset="-122"/>
                        </a:rPr>
                        <a:t>危险电压带电体的电压等级</a:t>
                      </a:r>
                      <a:r>
                        <a:rPr lang="en-US" sz="1800" b="0" kern="100" dirty="0">
                          <a:effectLst/>
                          <a:latin typeface="微软雅黑" panose="020B0503020204020204" pitchFamily="34" charset="-122"/>
                          <a:ea typeface="微软雅黑" panose="020B0503020204020204" pitchFamily="34" charset="-122"/>
                        </a:rPr>
                        <a:t>/kV</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sz="1800" b="0" kern="100" dirty="0">
                          <a:effectLst/>
                          <a:latin typeface="微软雅黑" panose="020B0503020204020204" pitchFamily="34" charset="-122"/>
                          <a:ea typeface="微软雅黑" panose="020B0503020204020204" pitchFamily="34" charset="-122"/>
                        </a:rPr>
                        <a:t>距离</a:t>
                      </a:r>
                      <a:r>
                        <a:rPr lang="en-US" sz="1800" b="0" kern="100" dirty="0">
                          <a:effectLst/>
                          <a:latin typeface="微软雅黑" panose="020B0503020204020204" pitchFamily="34" charset="-122"/>
                          <a:ea typeface="微软雅黑" panose="020B0503020204020204" pitchFamily="34" charset="-122"/>
                        </a:rPr>
                        <a:t>/m</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974">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a:t>
                      </a:r>
                      <a:r>
                        <a:rPr lang="en-US" sz="1800" b="0" kern="100" dirty="0">
                          <a:effectLst/>
                          <a:latin typeface="微软雅黑" panose="020B0503020204020204" pitchFamily="34" charset="-122"/>
                          <a:ea typeface="微软雅黑" panose="020B0503020204020204" pitchFamily="34" charset="-122"/>
                        </a:rPr>
                        <a:t>10</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1.7</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974">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35</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2.0</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974">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63</a:t>
                      </a:r>
                      <a:r>
                        <a:rPr lang="zh-CN" sz="1800" b="0" kern="100">
                          <a:effectLst/>
                          <a:latin typeface="微软雅黑" panose="020B0503020204020204" pitchFamily="34" charset="-122"/>
                          <a:ea typeface="微软雅黑" panose="020B0503020204020204" pitchFamily="34" charset="-122"/>
                        </a:rPr>
                        <a:t>～</a:t>
                      </a:r>
                      <a:r>
                        <a:rPr lang="en-US" sz="1800" b="0" kern="100">
                          <a:effectLst/>
                          <a:latin typeface="微软雅黑" panose="020B0503020204020204" pitchFamily="34" charset="-122"/>
                          <a:ea typeface="微软雅黑" panose="020B0503020204020204" pitchFamily="34" charset="-122"/>
                        </a:rPr>
                        <a:t>110</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2.5</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974">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220</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4.0</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974">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330</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5.0</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974">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500</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6.0</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75" marR="6857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4838"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1"/>
          <p:cNvSpPr txBox="1"/>
          <p:nvPr/>
        </p:nvSpPr>
        <p:spPr>
          <a:xfrm>
            <a:off x="612775" y="842963"/>
            <a:ext cx="7918450" cy="23241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7</a:t>
            </a:r>
            <a:r>
              <a:rPr lang="zh-CN" altLang="en-US" sz="1800" dirty="0">
                <a:latin typeface="微软雅黑" panose="020B0503020204020204" pitchFamily="34" charset="-122"/>
                <a:ea typeface="微软雅黑" panose="020B0503020204020204" pitchFamily="34" charset="-122"/>
              </a:rPr>
              <a:t>）</a:t>
            </a:r>
            <a:r>
              <a:rPr lang="zh-CN" altLang="en-US" sz="1800" dirty="0">
                <a:solidFill>
                  <a:srgbClr val="FF0000"/>
                </a:solidFill>
                <a:latin typeface="微软雅黑" panose="020B0503020204020204" pitchFamily="34" charset="-122"/>
                <a:ea typeface="微软雅黑" panose="020B0503020204020204" pitchFamily="34" charset="-122"/>
              </a:rPr>
              <a:t>摆动、立足处</a:t>
            </a:r>
            <a:r>
              <a:rPr lang="zh-CN" altLang="en-US" sz="1800" dirty="0">
                <a:latin typeface="微软雅黑" panose="020B0503020204020204" pitchFamily="34" charset="-122"/>
                <a:ea typeface="微软雅黑" panose="020B0503020204020204" pitchFamily="34" charset="-122"/>
              </a:rPr>
              <a:t>不是平面或只有很小的平面，即任一边小于</a:t>
            </a:r>
            <a:r>
              <a:rPr lang="en-US" altLang="zh-CN" sz="1800" dirty="0">
                <a:latin typeface="微软雅黑" panose="020B0503020204020204" pitchFamily="34" charset="-122"/>
                <a:ea typeface="微软雅黑" panose="020B0503020204020204" pitchFamily="34" charset="-122"/>
              </a:rPr>
              <a:t>500mm</a:t>
            </a:r>
            <a:r>
              <a:rPr lang="zh-CN" altLang="en-US" sz="1800" dirty="0">
                <a:latin typeface="微软雅黑" panose="020B0503020204020204" pitchFamily="34" charset="-122"/>
                <a:ea typeface="微软雅黑" panose="020B0503020204020204" pitchFamily="34" charset="-122"/>
              </a:rPr>
              <a:t>的矩形平面、直径小于</a:t>
            </a:r>
            <a:r>
              <a:rPr lang="en-US" altLang="zh-CN" sz="1800" dirty="0">
                <a:latin typeface="微软雅黑" panose="020B0503020204020204" pitchFamily="34" charset="-122"/>
                <a:ea typeface="微软雅黑" panose="020B0503020204020204" pitchFamily="34" charset="-122"/>
              </a:rPr>
              <a:t>500mm</a:t>
            </a:r>
            <a:r>
              <a:rPr lang="zh-CN" altLang="en-US" sz="1800" dirty="0">
                <a:latin typeface="微软雅黑" panose="020B0503020204020204" pitchFamily="34" charset="-122"/>
                <a:ea typeface="微软雅黑" panose="020B0503020204020204" pitchFamily="34" charset="-122"/>
              </a:rPr>
              <a:t>的圆形平面或具有类似尺寸的其他形状的平面，致使作业者无法维持正常姿势；</a:t>
            </a:r>
            <a:endParaRPr lang="zh-CN" altLang="en-US" sz="18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8</a:t>
            </a:r>
            <a:r>
              <a:rPr lang="zh-CN" altLang="en-US" sz="1800" dirty="0">
                <a:latin typeface="微软雅黑" panose="020B0503020204020204" pitchFamily="34" charset="-122"/>
                <a:ea typeface="微软雅黑" panose="020B0503020204020204" pitchFamily="34" charset="-122"/>
              </a:rPr>
              <a:t>）存在</a:t>
            </a:r>
            <a:r>
              <a:rPr lang="zh-CN" altLang="en-US" sz="1800" dirty="0">
                <a:solidFill>
                  <a:srgbClr val="FF0000"/>
                </a:solidFill>
                <a:latin typeface="微软雅黑" panose="020B0503020204020204" pitchFamily="34" charset="-122"/>
                <a:ea typeface="微软雅黑" panose="020B0503020204020204" pitchFamily="34" charset="-122"/>
              </a:rPr>
              <a:t>有毒气体</a:t>
            </a:r>
            <a:r>
              <a:rPr lang="zh-CN" altLang="en-US" sz="1800" dirty="0">
                <a:latin typeface="微软雅黑" panose="020B0503020204020204" pitchFamily="34" charset="-122"/>
                <a:ea typeface="微软雅黑" panose="020B0503020204020204" pitchFamily="34" charset="-122"/>
              </a:rPr>
              <a:t>或空气中</a:t>
            </a:r>
            <a:r>
              <a:rPr lang="zh-CN" altLang="en-US" sz="1800" dirty="0">
                <a:solidFill>
                  <a:srgbClr val="FF0000"/>
                </a:solidFill>
                <a:latin typeface="微软雅黑" panose="020B0503020204020204" pitchFamily="34" charset="-122"/>
                <a:ea typeface="微软雅黑" panose="020B0503020204020204" pitchFamily="34" charset="-122"/>
              </a:rPr>
              <a:t>含氧量</a:t>
            </a:r>
            <a:r>
              <a:rPr lang="zh-CN" altLang="en-US" sz="1800" dirty="0">
                <a:latin typeface="微软雅黑" panose="020B0503020204020204" pitchFamily="34" charset="-122"/>
                <a:ea typeface="微软雅黑" panose="020B0503020204020204" pitchFamily="34" charset="-122"/>
              </a:rPr>
              <a:t>低于</a:t>
            </a:r>
            <a:r>
              <a:rPr lang="en-US" altLang="zh-CN" sz="1800" dirty="0">
                <a:latin typeface="微软雅黑" panose="020B0503020204020204" pitchFamily="34" charset="-122"/>
                <a:ea typeface="微软雅黑" panose="020B0503020204020204" pitchFamily="34" charset="-122"/>
              </a:rPr>
              <a:t>0.195</a:t>
            </a:r>
            <a:r>
              <a:rPr lang="zh-CN" altLang="en-US" sz="1800" dirty="0">
                <a:latin typeface="微软雅黑" panose="020B0503020204020204" pitchFamily="34" charset="-122"/>
                <a:ea typeface="微软雅黑" panose="020B0503020204020204" pitchFamily="34" charset="-122"/>
              </a:rPr>
              <a:t>的作业环境；</a:t>
            </a:r>
            <a:endParaRPr lang="zh-CN" altLang="en-US" sz="18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1800" dirty="0">
                <a:latin typeface="微软雅黑" panose="020B0503020204020204" pitchFamily="34" charset="-122"/>
                <a:ea typeface="微软雅黑" panose="020B0503020204020204" pitchFamily="34" charset="-122"/>
              </a:rPr>
              <a:t>（</a:t>
            </a:r>
            <a:r>
              <a:rPr lang="en-US" altLang="zh-CN" sz="1800" dirty="0">
                <a:latin typeface="微软雅黑" panose="020B0503020204020204" pitchFamily="34" charset="-122"/>
                <a:ea typeface="微软雅黑" panose="020B0503020204020204" pitchFamily="34" charset="-122"/>
              </a:rPr>
              <a:t>9</a:t>
            </a:r>
            <a:r>
              <a:rPr lang="zh-CN" altLang="en-US" sz="1800" dirty="0">
                <a:latin typeface="微软雅黑" panose="020B0503020204020204" pitchFamily="34" charset="-122"/>
                <a:ea typeface="微软雅黑" panose="020B0503020204020204" pitchFamily="34" charset="-122"/>
              </a:rPr>
              <a:t>）可能会引起各种</a:t>
            </a:r>
            <a:r>
              <a:rPr lang="zh-CN" altLang="en-US" sz="1800" dirty="0">
                <a:solidFill>
                  <a:srgbClr val="FF0000"/>
                </a:solidFill>
                <a:latin typeface="微软雅黑" panose="020B0503020204020204" pitchFamily="34" charset="-122"/>
                <a:ea typeface="微软雅黑" panose="020B0503020204020204" pitchFamily="34" charset="-122"/>
              </a:rPr>
              <a:t>灾害事故</a:t>
            </a:r>
            <a:r>
              <a:rPr lang="zh-CN" altLang="en-US" sz="1800" dirty="0">
                <a:latin typeface="微软雅黑" panose="020B0503020204020204" pitchFamily="34" charset="-122"/>
                <a:ea typeface="微软雅黑" panose="020B0503020204020204" pitchFamily="34" charset="-122"/>
              </a:rPr>
              <a:t>的作业环境以及抢救突然发生的各种灾害事故。</a:t>
            </a:r>
            <a:endParaRPr lang="zh-CN" altLang="en-US" sz="18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5845"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pic>
        <p:nvPicPr>
          <p:cNvPr id="35847" name="Picture 2" descr="\\10.36.0.225\电力项目共享盘02\素材库（扁平化）\图标\Q_起吊作业现场\(23).jpg"/>
          <p:cNvPicPr>
            <a:picLocks noChangeAspect="1"/>
          </p:cNvPicPr>
          <p:nvPr/>
        </p:nvPicPr>
        <p:blipFill>
          <a:blip r:embed="rId1"/>
          <a:srcRect l="9050" r="8824" b="50000"/>
          <a:stretch>
            <a:fillRect/>
          </a:stretch>
        </p:blipFill>
        <p:spPr>
          <a:xfrm>
            <a:off x="5508625" y="3128963"/>
            <a:ext cx="2955925" cy="1800225"/>
          </a:xfrm>
          <a:prstGeom prst="rect">
            <a:avLst/>
          </a:prstGeom>
          <a:noFill/>
          <a:ln w="9525">
            <a:noFill/>
          </a:ln>
        </p:spPr>
      </p:pic>
      <p:sp>
        <p:nvSpPr>
          <p:cNvPr id="35848"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Box 11"/>
          <p:cNvSpPr txBox="1"/>
          <p:nvPr/>
        </p:nvSpPr>
        <p:spPr>
          <a:xfrm>
            <a:off x="612775" y="842963"/>
            <a:ext cx="7918450" cy="93980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b="1" dirty="0">
                <a:latin typeface="微软雅黑" panose="020B0503020204020204" pitchFamily="34" charset="-122"/>
                <a:ea typeface="微软雅黑" panose="020B0503020204020204" pitchFamily="34" charset="-122"/>
              </a:rPr>
              <a:t>第五步：对高处作业进行分级</a:t>
            </a:r>
            <a:endParaRPr lang="en-US" altLang="zh-CN" sz="2000" b="1"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若高处作业环境</a:t>
            </a:r>
            <a:r>
              <a:rPr lang="zh-CN" altLang="en-US" sz="2000" dirty="0">
                <a:solidFill>
                  <a:srgbClr val="FF0000"/>
                </a:solidFill>
                <a:latin typeface="微软雅黑" panose="020B0503020204020204" pitchFamily="34" charset="-122"/>
                <a:ea typeface="微软雅黑" panose="020B0503020204020204" pitchFamily="34" charset="-122"/>
              </a:rPr>
              <a:t>存在</a:t>
            </a:r>
            <a:r>
              <a:rPr lang="zh-CN" altLang="en-US" sz="2000" dirty="0">
                <a:latin typeface="微软雅黑" panose="020B0503020204020204" pitchFamily="34" charset="-122"/>
                <a:ea typeface="微软雅黑" panose="020B0503020204020204" pitchFamily="34" charset="-122"/>
              </a:rPr>
              <a:t>第四步所述环境情况，则分级如下：</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6869"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2052638" y="1924050"/>
          <a:ext cx="5038725" cy="2160590"/>
        </p:xfrm>
        <a:graphic>
          <a:graphicData uri="http://schemas.openxmlformats.org/drawingml/2006/table">
            <a:tbl>
              <a:tblPr firstRow="1" bandRow="1">
                <a:tableStyleId>{5C22544A-7EE6-4342-B048-85BDC9FD1C3A}</a:tableStyleId>
              </a:tblPr>
              <a:tblGrid>
                <a:gridCol w="2408066"/>
                <a:gridCol w="2630659"/>
              </a:tblGrid>
              <a:tr h="432118">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坠落高度</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a:effectLst/>
                          <a:latin typeface="微软雅黑" panose="020B0503020204020204" pitchFamily="34" charset="-122"/>
                          <a:ea typeface="微软雅黑" panose="020B0503020204020204" pitchFamily="34" charset="-122"/>
                        </a:rPr>
                        <a:t>高处作业级别</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32118">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2m-5m</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a:effectLst/>
                          <a:latin typeface="微软雅黑" panose="020B0503020204020204" pitchFamily="34" charset="-122"/>
                          <a:ea typeface="微软雅黑" panose="020B0503020204020204" pitchFamily="34" charset="-122"/>
                        </a:rPr>
                        <a:t>Ⅱ</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32118">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5m-15m</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a:effectLst/>
                          <a:latin typeface="微软雅黑" panose="020B0503020204020204" pitchFamily="34" charset="-122"/>
                          <a:ea typeface="微软雅黑" panose="020B0503020204020204" pitchFamily="34" charset="-122"/>
                        </a:rPr>
                        <a:t>Ⅲ</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32118">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15m-30m</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a:effectLst/>
                          <a:latin typeface="微软雅黑" panose="020B0503020204020204" pitchFamily="34" charset="-122"/>
                          <a:ea typeface="微软雅黑" panose="020B0503020204020204" pitchFamily="34" charset="-122"/>
                        </a:rPr>
                        <a:t>Ⅳ</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32118">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30m</a:t>
                      </a:r>
                      <a:r>
                        <a:rPr lang="zh-CN" sz="1800" b="0" kern="100" dirty="0">
                          <a:effectLst/>
                          <a:latin typeface="微软雅黑" panose="020B0503020204020204" pitchFamily="34" charset="-122"/>
                          <a:ea typeface="微软雅黑" panose="020B0503020204020204" pitchFamily="34" charset="-122"/>
                        </a:rPr>
                        <a:t>以上</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Ⅳ</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bl>
          </a:graphicData>
        </a:graphic>
      </p:graphicFrame>
      <p:sp>
        <p:nvSpPr>
          <p:cNvPr id="36891"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a 2"/>
          <p:cNvPicPr>
            <a:picLocks noChangeAspect="1"/>
          </p:cNvPicPr>
          <p:nvPr/>
        </p:nvPicPr>
        <p:blipFill>
          <a:blip r:embed="rId1"/>
          <a:stretch>
            <a:fillRect/>
          </a:stretch>
        </p:blipFill>
        <p:spPr>
          <a:xfrm>
            <a:off x="827405" y="194945"/>
            <a:ext cx="7344410" cy="39230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1"/>
          <p:cNvSpPr txBox="1"/>
          <p:nvPr/>
        </p:nvSpPr>
        <p:spPr>
          <a:xfrm>
            <a:off x="612775" y="1058863"/>
            <a:ext cx="7918450" cy="44291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若高处作业环境</a:t>
            </a:r>
            <a:r>
              <a:rPr lang="zh-CN" altLang="en-US" sz="2000" dirty="0">
                <a:solidFill>
                  <a:srgbClr val="FF0000"/>
                </a:solidFill>
                <a:latin typeface="微软雅黑" panose="020B0503020204020204" pitchFamily="34" charset="-122"/>
                <a:ea typeface="微软雅黑" panose="020B0503020204020204" pitchFamily="34" charset="-122"/>
              </a:rPr>
              <a:t>不存在</a:t>
            </a:r>
            <a:r>
              <a:rPr lang="zh-CN" altLang="en-US" sz="2000" dirty="0">
                <a:latin typeface="微软雅黑" panose="020B0503020204020204" pitchFamily="34" charset="-122"/>
                <a:ea typeface="微软雅黑" panose="020B0503020204020204" pitchFamily="34" charset="-122"/>
              </a:rPr>
              <a:t>第四步所述环境情况，则分级如下：</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7893"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2052638" y="1890713"/>
          <a:ext cx="5038725" cy="2193925"/>
        </p:xfrm>
        <a:graphic>
          <a:graphicData uri="http://schemas.openxmlformats.org/drawingml/2006/table">
            <a:tbl>
              <a:tblPr firstRow="1" bandRow="1">
                <a:tableStyleId>{5C22544A-7EE6-4342-B048-85BDC9FD1C3A}</a:tableStyleId>
              </a:tblPr>
              <a:tblGrid>
                <a:gridCol w="2408066"/>
                <a:gridCol w="2630659"/>
              </a:tblGrid>
              <a:tr h="438785">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坠落高度</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高处作业级别</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38785">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2m-5m</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a:effectLst/>
                          <a:latin typeface="微软雅黑" panose="020B0503020204020204" pitchFamily="34" charset="-122"/>
                          <a:ea typeface="微软雅黑" panose="020B0503020204020204" pitchFamily="34" charset="-122"/>
                        </a:rPr>
                        <a:t>Ⅰ</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38785">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5m-15m</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Ⅱ</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38785">
                <a:tc>
                  <a:txBody>
                    <a:bodyPr/>
                    <a:lstStyle/>
                    <a:p>
                      <a:pPr algn="ctr">
                        <a:lnSpc>
                          <a:spcPct val="125000"/>
                        </a:lnSpc>
                        <a:spcAft>
                          <a:spcPts val="0"/>
                        </a:spcAft>
                      </a:pPr>
                      <a:r>
                        <a:rPr lang="en-US" sz="1800" b="0" kern="100">
                          <a:effectLst/>
                          <a:latin typeface="微软雅黑" panose="020B0503020204020204" pitchFamily="34" charset="-122"/>
                          <a:ea typeface="微软雅黑" panose="020B0503020204020204" pitchFamily="34" charset="-122"/>
                        </a:rPr>
                        <a:t>15m-30m</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a:effectLst/>
                          <a:latin typeface="微软雅黑" panose="020B0503020204020204" pitchFamily="34" charset="-122"/>
                          <a:ea typeface="微软雅黑" panose="020B0503020204020204" pitchFamily="34" charset="-122"/>
                        </a:rPr>
                        <a:t>Ⅲ</a:t>
                      </a:r>
                      <a:endParaRPr lang="zh-CN" sz="1800" b="0" kern="10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r h="438785">
                <a:tc>
                  <a:txBody>
                    <a:bodyPr/>
                    <a:lstStyle/>
                    <a:p>
                      <a:pPr algn="ctr">
                        <a:lnSpc>
                          <a:spcPct val="125000"/>
                        </a:lnSpc>
                        <a:spcAft>
                          <a:spcPts val="0"/>
                        </a:spcAft>
                      </a:pPr>
                      <a:r>
                        <a:rPr lang="en-US" sz="1800" b="0" kern="100" dirty="0">
                          <a:effectLst/>
                          <a:latin typeface="微软雅黑" panose="020B0503020204020204" pitchFamily="34" charset="-122"/>
                          <a:ea typeface="微软雅黑" panose="020B0503020204020204" pitchFamily="34" charset="-122"/>
                        </a:rPr>
                        <a:t>30m</a:t>
                      </a:r>
                      <a:r>
                        <a:rPr lang="zh-CN" sz="1800" b="0" kern="100" dirty="0">
                          <a:effectLst/>
                          <a:latin typeface="微软雅黑" panose="020B0503020204020204" pitchFamily="34" charset="-122"/>
                          <a:ea typeface="微软雅黑" panose="020B0503020204020204" pitchFamily="34" charset="-122"/>
                        </a:rPr>
                        <a:t>以上</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c>
                  <a:txBody>
                    <a:bodyPr/>
                    <a:lstStyle/>
                    <a:p>
                      <a:pPr algn="ctr">
                        <a:lnSpc>
                          <a:spcPct val="125000"/>
                        </a:lnSpc>
                        <a:spcAft>
                          <a:spcPts val="0"/>
                        </a:spcAft>
                      </a:pPr>
                      <a:r>
                        <a:rPr lang="zh-CN" sz="1800" b="0" kern="100" dirty="0">
                          <a:effectLst/>
                          <a:latin typeface="微软雅黑" panose="020B0503020204020204" pitchFamily="34" charset="-122"/>
                          <a:ea typeface="微软雅黑" panose="020B0503020204020204" pitchFamily="34" charset="-122"/>
                        </a:rPr>
                        <a:t>Ⅳ</a:t>
                      </a:r>
                      <a:endParaRPr lang="zh-CN" sz="1800" b="0" kern="100" dirty="0">
                        <a:effectLst/>
                        <a:latin typeface="微软雅黑" panose="020B0503020204020204" pitchFamily="34" charset="-122"/>
                        <a:ea typeface="微软雅黑" panose="020B0503020204020204" pitchFamily="34" charset="-122"/>
                        <a:cs typeface="Times New Roman" panose="02020603050405020304"/>
                      </a:endParaRPr>
                    </a:p>
                  </a:txBody>
                  <a:tcPr marL="68563" marR="68563" marT="0" marB="0" anchor="ctr"/>
                </a:tc>
              </a:tr>
            </a:tbl>
          </a:graphicData>
        </a:graphic>
      </p:graphicFrame>
      <p:sp>
        <p:nvSpPr>
          <p:cNvPr id="37915"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3</a:t>
            </a:r>
            <a:r>
              <a:rPr lang="zh-CN" altLang="en-US" sz="2000" b="1" dirty="0">
                <a:solidFill>
                  <a:srgbClr val="00B050"/>
                </a:solidFill>
                <a:latin typeface="Arial" panose="020B0604020202020204" pitchFamily="34" charset="0"/>
                <a:ea typeface="微软雅黑" panose="020B0503020204020204" pitchFamily="34" charset="-122"/>
              </a:rPr>
              <a:t>：如何对高处作业进行分级</a:t>
            </a:r>
            <a:endParaRPr lang="zh-CN" altLang="en-US" sz="2000" b="1" dirty="0">
              <a:solidFill>
                <a:srgbClr val="00B050"/>
              </a:solidFill>
              <a:latin typeface="Arial" panose="020B0604020202020204" pitchFamily="34" charset="0"/>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p:nvPr/>
        </p:nvSpPr>
        <p:spPr>
          <a:xfrm>
            <a:off x="984250" y="1836738"/>
            <a:ext cx="1152525" cy="450850"/>
          </a:xfrm>
          <a:prstGeom prst="rect">
            <a:avLst/>
          </a:prstGeom>
          <a:noFill/>
          <a:ln w="9525">
            <a:noFill/>
          </a:ln>
        </p:spPr>
        <p:txBody>
          <a:bodyPr lIns="68562" tIns="34281" rIns="68562" bIns="34281"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dist" eaLnBrk="1" hangingPunct="1">
              <a:spcBef>
                <a:spcPct val="0"/>
              </a:spcBef>
              <a:buNone/>
            </a:pPr>
            <a:r>
              <a:rPr lang="zh-CN" altLang="en-US" b="1" dirty="0">
                <a:solidFill>
                  <a:schemeClr val="bg1"/>
                </a:solidFill>
                <a:latin typeface="Arial" panose="020B0604020202020204" pitchFamily="34" charset="0"/>
                <a:ea typeface="微软雅黑" panose="020B0503020204020204" pitchFamily="34" charset="-122"/>
              </a:rPr>
              <a:t>目录</a:t>
            </a:r>
            <a:endParaRPr lang="zh-CN" altLang="en-US" b="1" dirty="0">
              <a:solidFill>
                <a:schemeClr val="bg1"/>
              </a:solidFill>
              <a:latin typeface="Arial" panose="020B0604020202020204" pitchFamily="34" charset="0"/>
              <a:ea typeface="微软雅黑" panose="020B0503020204020204" pitchFamily="34" charset="-122"/>
            </a:endParaRPr>
          </a:p>
        </p:txBody>
      </p:sp>
      <p:sp>
        <p:nvSpPr>
          <p:cNvPr id="38915" name="圆角矩形 13"/>
          <p:cNvSpPr/>
          <p:nvPr/>
        </p:nvSpPr>
        <p:spPr>
          <a:xfrm>
            <a:off x="3995738" y="3017838"/>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8916" name="Freeform 11"/>
          <p:cNvSpPr>
            <a:spLocks noEditPoints="1"/>
          </p:cNvSpPr>
          <p:nvPr/>
        </p:nvSpPr>
        <p:spPr>
          <a:xfrm>
            <a:off x="4092575" y="3132138"/>
            <a:ext cx="236538" cy="2047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alpha val="100000"/>
            </a:srgbClr>
          </a:solidFill>
          <a:ln w="9525">
            <a:noFill/>
          </a:ln>
        </p:spPr>
        <p:txBody>
          <a:bodyPr/>
          <a:lstStyle/>
          <a:p>
            <a:endParaRPr lang="zh-CN" altLang="en-US"/>
          </a:p>
        </p:txBody>
      </p:sp>
      <p:sp>
        <p:nvSpPr>
          <p:cNvPr id="38917" name="圆角矩形 12"/>
          <p:cNvSpPr/>
          <p:nvPr/>
        </p:nvSpPr>
        <p:spPr>
          <a:xfrm>
            <a:off x="3995738" y="235426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8918" name="Freeform 12"/>
          <p:cNvSpPr>
            <a:spLocks noEditPoints="1"/>
          </p:cNvSpPr>
          <p:nvPr/>
        </p:nvSpPr>
        <p:spPr>
          <a:xfrm>
            <a:off x="4076700" y="2433638"/>
            <a:ext cx="284163" cy="2730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alpha val="100000"/>
            </a:srgbClr>
          </a:solidFill>
          <a:ln w="9525">
            <a:noFill/>
          </a:ln>
        </p:spPr>
        <p:txBody>
          <a:bodyPr/>
          <a:lstStyle/>
          <a:p>
            <a:endParaRPr lang="zh-CN" altLang="en-US"/>
          </a:p>
        </p:txBody>
      </p:sp>
      <p:sp>
        <p:nvSpPr>
          <p:cNvPr id="38919" name="圆角矩形 11"/>
          <p:cNvSpPr/>
          <p:nvPr/>
        </p:nvSpPr>
        <p:spPr>
          <a:xfrm>
            <a:off x="3995738" y="168751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u="sng" dirty="0">
              <a:latin typeface="Arial" panose="020B0604020202020204" pitchFamily="34" charset="0"/>
            </a:endParaRPr>
          </a:p>
        </p:txBody>
      </p:sp>
      <p:sp>
        <p:nvSpPr>
          <p:cNvPr id="38920" name="Freeform 13"/>
          <p:cNvSpPr>
            <a:spLocks noEditPoints="1"/>
          </p:cNvSpPr>
          <p:nvPr/>
        </p:nvSpPr>
        <p:spPr>
          <a:xfrm>
            <a:off x="4087813" y="1787525"/>
            <a:ext cx="247650" cy="2317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alpha val="100000"/>
            </a:srgbClr>
          </a:solidFill>
          <a:ln w="9525">
            <a:noFill/>
          </a:ln>
        </p:spPr>
        <p:txBody>
          <a:bodyPr/>
          <a:lstStyle/>
          <a:p>
            <a:endParaRPr lang="zh-CN" altLang="en-US"/>
          </a:p>
        </p:txBody>
      </p:sp>
      <p:sp>
        <p:nvSpPr>
          <p:cNvPr id="38921" name="圆角矩形 10"/>
          <p:cNvSpPr/>
          <p:nvPr/>
        </p:nvSpPr>
        <p:spPr>
          <a:xfrm>
            <a:off x="3995738" y="1039813"/>
            <a:ext cx="431800" cy="433387"/>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8922" name="Freeform 27"/>
          <p:cNvSpPr>
            <a:spLocks noEditPoints="1"/>
          </p:cNvSpPr>
          <p:nvPr/>
        </p:nvSpPr>
        <p:spPr>
          <a:xfrm>
            <a:off x="4125913" y="1131888"/>
            <a:ext cx="234950" cy="2508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alpha val="100000"/>
            </a:srgbClr>
          </a:solidFill>
          <a:ln w="9525">
            <a:noFill/>
          </a:ln>
        </p:spPr>
        <p:txBody>
          <a:bodyPr/>
          <a:lstStyle/>
          <a:p>
            <a:endParaRPr lang="zh-CN" altLang="en-US"/>
          </a:p>
        </p:txBody>
      </p:sp>
      <p:sp>
        <p:nvSpPr>
          <p:cNvPr id="38923" name="圆角矩形 14"/>
          <p:cNvSpPr/>
          <p:nvPr/>
        </p:nvSpPr>
        <p:spPr>
          <a:xfrm>
            <a:off x="3995738" y="3679825"/>
            <a:ext cx="431800" cy="433388"/>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8924" name="Freeform 28"/>
          <p:cNvSpPr>
            <a:spLocks noEditPoints="1"/>
          </p:cNvSpPr>
          <p:nvPr/>
        </p:nvSpPr>
        <p:spPr>
          <a:xfrm>
            <a:off x="4087813" y="3803650"/>
            <a:ext cx="222250" cy="187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alpha val="100000"/>
            </a:srgbClr>
          </a:solidFill>
          <a:ln w="9525">
            <a:noFill/>
          </a:ln>
        </p:spPr>
        <p:txBody>
          <a:bodyPr/>
          <a:lstStyle/>
          <a:p>
            <a:endParaRPr lang="zh-CN" altLang="en-US"/>
          </a:p>
        </p:txBody>
      </p:sp>
      <p:sp>
        <p:nvSpPr>
          <p:cNvPr id="38925" name="矩形 20"/>
          <p:cNvSpPr/>
          <p:nvPr/>
        </p:nvSpPr>
        <p:spPr>
          <a:xfrm>
            <a:off x="0" y="2366963"/>
            <a:ext cx="3851275" cy="407987"/>
          </a:xfrm>
          <a:prstGeom prst="rect">
            <a:avLst/>
          </a:prstGeom>
          <a:solidFill>
            <a:srgbClr val="F8F8F8"/>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9" name="Text Box 5"/>
          <p:cNvSpPr txBox="1"/>
          <p:nvPr/>
        </p:nvSpPr>
        <p:spPr>
          <a:xfrm>
            <a:off x="925513" y="2398713"/>
            <a:ext cx="1270000" cy="346075"/>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1800" dirty="0">
                <a:latin typeface="Arial" panose="020B0604020202020204" pitchFamily="34" charset="0"/>
                <a:ea typeface="微软雅黑" panose="020B0503020204020204" pitchFamily="34" charset="-122"/>
              </a:rPr>
              <a:t>C</a:t>
            </a:r>
            <a:r>
              <a:rPr lang="zh-CN" altLang="en-US" sz="1800" dirty="0">
                <a:latin typeface="Arial" panose="020B0604020202020204" pitchFamily="34" charset="0"/>
                <a:ea typeface="微软雅黑" panose="020B0503020204020204" pitchFamily="34" charset="-122"/>
              </a:rPr>
              <a:t>ontents</a:t>
            </a:r>
            <a:endParaRPr lang="zh-CN" altLang="en-US" sz="1800" dirty="0">
              <a:latin typeface="Arial" panose="020B0604020202020204" pitchFamily="34" charset="0"/>
              <a:ea typeface="微软雅黑" panose="020B0503020204020204" pitchFamily="34" charset="-122"/>
            </a:endParaRPr>
          </a:p>
        </p:txBody>
      </p:sp>
      <p:sp>
        <p:nvSpPr>
          <p:cNvPr id="38927" name="矩形 27"/>
          <p:cNvSpPr/>
          <p:nvPr/>
        </p:nvSpPr>
        <p:spPr>
          <a:xfrm>
            <a:off x="4535488" y="1039813"/>
            <a:ext cx="3852862" cy="433387"/>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8928" name="矩形 28"/>
          <p:cNvSpPr/>
          <p:nvPr/>
        </p:nvSpPr>
        <p:spPr>
          <a:xfrm>
            <a:off x="4535488" y="16875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8929" name="矩形 29"/>
          <p:cNvSpPr/>
          <p:nvPr/>
        </p:nvSpPr>
        <p:spPr>
          <a:xfrm>
            <a:off x="4535488" y="235426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8930" name="矩形 30"/>
          <p:cNvSpPr/>
          <p:nvPr/>
        </p:nvSpPr>
        <p:spPr>
          <a:xfrm>
            <a:off x="4535488" y="3017838"/>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8931" name="矩形 31"/>
          <p:cNvSpPr/>
          <p:nvPr/>
        </p:nvSpPr>
        <p:spPr>
          <a:xfrm>
            <a:off x="4535488" y="36814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3" name="矩形 32"/>
          <p:cNvSpPr/>
          <p:nvPr/>
        </p:nvSpPr>
        <p:spPr bwMode="auto">
          <a:xfrm>
            <a:off x="4535488" y="1041400"/>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4535488" y="16875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4535488" y="235426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4535488" y="3017838"/>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bwMode="auto">
          <a:xfrm>
            <a:off x="4535488" y="36814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937" name="Rectangle 14"/>
          <p:cNvSpPr/>
          <p:nvPr/>
        </p:nvSpPr>
        <p:spPr>
          <a:xfrm>
            <a:off x="4572000" y="11636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1</a:t>
            </a:r>
            <a:endParaRPr lang="zh-CN" altLang="en-US" sz="2400" dirty="0">
              <a:latin typeface="微软雅黑" panose="020B0503020204020204" pitchFamily="34" charset="-122"/>
              <a:ea typeface="微软雅黑" panose="020B0503020204020204" pitchFamily="34" charset="-122"/>
            </a:endParaRPr>
          </a:p>
        </p:txBody>
      </p:sp>
      <p:sp>
        <p:nvSpPr>
          <p:cNvPr id="38938" name="Rectangle 14"/>
          <p:cNvSpPr/>
          <p:nvPr/>
        </p:nvSpPr>
        <p:spPr>
          <a:xfrm>
            <a:off x="4572000" y="18113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38939" name="Rectangle 14"/>
          <p:cNvSpPr/>
          <p:nvPr/>
        </p:nvSpPr>
        <p:spPr>
          <a:xfrm>
            <a:off x="4572000" y="2476500"/>
            <a:ext cx="574675" cy="2460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38940" name="Rectangle 14"/>
          <p:cNvSpPr/>
          <p:nvPr/>
        </p:nvSpPr>
        <p:spPr>
          <a:xfrm>
            <a:off x="4572000" y="3141663"/>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38941" name="Rectangle 14"/>
          <p:cNvSpPr/>
          <p:nvPr/>
        </p:nvSpPr>
        <p:spPr>
          <a:xfrm>
            <a:off x="4572000" y="38052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5</a:t>
            </a:r>
            <a:endParaRPr lang="zh-CN" altLang="en-US" sz="2400" dirty="0">
              <a:latin typeface="微软雅黑" panose="020B0503020204020204" pitchFamily="34" charset="-122"/>
              <a:ea typeface="微软雅黑" panose="020B0503020204020204" pitchFamily="34" charset="-122"/>
            </a:endParaRPr>
          </a:p>
        </p:txBody>
      </p:sp>
      <p:sp>
        <p:nvSpPr>
          <p:cNvPr id="43" name="TextBox 59"/>
          <p:cNvSpPr txBox="1"/>
          <p:nvPr/>
        </p:nvSpPr>
        <p:spPr>
          <a:xfrm>
            <a:off x="5354638" y="1068388"/>
            <a:ext cx="2205037"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何为高处作业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TextBox 59"/>
          <p:cNvSpPr txBox="1"/>
          <p:nvPr/>
        </p:nvSpPr>
        <p:spPr>
          <a:xfrm>
            <a:off x="5354638" y="1714500"/>
            <a:ext cx="2817812"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高处作业分为哪几类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TextBox 59"/>
          <p:cNvSpPr txBox="1"/>
          <p:nvPr/>
        </p:nvSpPr>
        <p:spPr>
          <a:xfrm>
            <a:off x="5354638" y="2381250"/>
            <a:ext cx="29622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如何对高处作业进行分级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6" name="TextBox 59"/>
          <p:cNvSpPr txBox="1"/>
          <p:nvPr/>
        </p:nvSpPr>
        <p:spPr>
          <a:xfrm>
            <a:off x="5354638" y="3046413"/>
            <a:ext cx="3033712"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00B050"/>
                </a:solidFill>
                <a:latin typeface="微软雅黑" panose="020B0503020204020204" pitchFamily="34" charset="-122"/>
                <a:ea typeface="微软雅黑" panose="020B0503020204020204" pitchFamily="34" charset="-122"/>
              </a:rPr>
              <a:t>高处作业人员应知应会</a:t>
            </a:r>
            <a:endParaRPr lang="zh-CN" altLang="en-US" sz="2000" b="1" dirty="0">
              <a:solidFill>
                <a:srgbClr val="00B050"/>
              </a:solidFill>
              <a:latin typeface="微软雅黑" panose="020B0503020204020204" pitchFamily="34" charset="-122"/>
              <a:ea typeface="微软雅黑" panose="020B0503020204020204" pitchFamily="34" charset="-122"/>
            </a:endParaRPr>
          </a:p>
        </p:txBody>
      </p:sp>
      <p:sp>
        <p:nvSpPr>
          <p:cNvPr id="47" name="TextBox 59"/>
          <p:cNvSpPr txBox="1"/>
          <p:nvPr/>
        </p:nvSpPr>
        <p:spPr>
          <a:xfrm>
            <a:off x="5354638" y="3708400"/>
            <a:ext cx="27463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高处作业安全管理要点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84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 calcmode="lin" valueType="num">
                                      <p:cBhvr>
                                        <p:cTn id="9" dur="300" fill="hold"/>
                                        <p:tgtEl>
                                          <p:spTgt spid="8"/>
                                        </p:tgtEl>
                                        <p:attrNameLst>
                                          <p:attrName>style.rotation</p:attrName>
                                        </p:attrNameLst>
                                      </p:cBhvr>
                                      <p:tavLst>
                                        <p:tav tm="0">
                                          <p:val>
                                            <p:fltVal val="90"/>
                                          </p:val>
                                        </p:tav>
                                        <p:tav tm="100000">
                                          <p:val>
                                            <p:fltVal val="0"/>
                                          </p:val>
                                        </p:tav>
                                      </p:tavLst>
                                    </p:anim>
                                    <p:animEffect transition="in" filter="fade">
                                      <p:cBhvr>
                                        <p:cTn id="10" dur="3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 calcmode="lin" valueType="num">
                                      <p:cBhvr>
                                        <p:cTn id="15" dur="300" fill="hold"/>
                                        <p:tgtEl>
                                          <p:spTgt spid="9"/>
                                        </p:tgtEl>
                                        <p:attrNameLst>
                                          <p:attrName>style.rotation</p:attrName>
                                        </p:attrNameLst>
                                      </p:cBhvr>
                                      <p:tavLst>
                                        <p:tav tm="0">
                                          <p:val>
                                            <p:fltVal val="90"/>
                                          </p:val>
                                        </p:tav>
                                        <p:tav tm="100000">
                                          <p:val>
                                            <p:fltVal val="0"/>
                                          </p:val>
                                        </p:tav>
                                      </p:tavLst>
                                    </p:anim>
                                    <p:animEffect transition="in" filter="fade">
                                      <p:cBhvr>
                                        <p:cTn id="16" dur="300"/>
                                        <p:tgtEl>
                                          <p:spTgt spid="9"/>
                                        </p:tgtEl>
                                      </p:cBhvr>
                                    </p:animEffect>
                                  </p:childTnLst>
                                </p:cTn>
                              </p:par>
                              <p:par>
                                <p:cTn id="17" presetID="2" presetClass="entr" presetSubtype="6" fill="hold" grpId="0" nodeType="withEffect">
                                  <p:stCondLst>
                                    <p:cond delay="1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1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1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1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3" grpId="0"/>
      <p:bldP spid="44" grpId="0"/>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1"/>
          <p:cNvSpPr txBox="1"/>
          <p:nvPr/>
        </p:nvSpPr>
        <p:spPr>
          <a:xfrm>
            <a:off x="612775" y="771525"/>
            <a:ext cx="7918450" cy="827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）患有职业禁忌症和年老体弱、疲劳过度、视力不佳人员等，不准进行高处作业。</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39941"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39943"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39944" name="Picture 2"/>
          <p:cNvPicPr>
            <a:picLocks noChangeAspect="1"/>
          </p:cNvPicPr>
          <p:nvPr/>
        </p:nvPicPr>
        <p:blipFill>
          <a:blip r:embed="rId1"/>
          <a:stretch>
            <a:fillRect/>
          </a:stretch>
        </p:blipFill>
        <p:spPr>
          <a:xfrm>
            <a:off x="2384425" y="1779588"/>
            <a:ext cx="4375150" cy="2647950"/>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1"/>
          <p:cNvSpPr txBox="1"/>
          <p:nvPr/>
        </p:nvSpPr>
        <p:spPr>
          <a:xfrm>
            <a:off x="612775" y="771525"/>
            <a:ext cx="7918450" cy="827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）高处作业人员必须经过专业技术培训、考试合格，持证上岗。</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0965"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40967"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0968" name="Picture 2"/>
          <p:cNvPicPr>
            <a:picLocks noChangeAspect="1"/>
          </p:cNvPicPr>
          <p:nvPr/>
        </p:nvPicPr>
        <p:blipFill>
          <a:blip r:embed="rId1"/>
          <a:stretch>
            <a:fillRect/>
          </a:stretch>
        </p:blipFill>
        <p:spPr>
          <a:xfrm>
            <a:off x="2668588" y="1779588"/>
            <a:ext cx="3806825" cy="2649537"/>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1"/>
          <p:cNvSpPr txBox="1"/>
          <p:nvPr/>
        </p:nvSpPr>
        <p:spPr>
          <a:xfrm>
            <a:off x="612775" y="771525"/>
            <a:ext cx="7918450" cy="8270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）按规定穿戴</a:t>
            </a:r>
            <a:r>
              <a:rPr lang="zh-CN" altLang="en-US" sz="2000" dirty="0">
                <a:solidFill>
                  <a:srgbClr val="FF0000"/>
                </a:solidFill>
                <a:latin typeface="微软雅黑" panose="020B0503020204020204" pitchFamily="34" charset="-122"/>
                <a:ea typeface="微软雅黑" panose="020B0503020204020204" pitchFamily="34" charset="-122"/>
              </a:rPr>
              <a:t>安全防护用品</a:t>
            </a:r>
            <a:r>
              <a:rPr lang="zh-CN" altLang="en-US" sz="2000" dirty="0">
                <a:latin typeface="微软雅黑" panose="020B0503020204020204" pitchFamily="34" charset="-122"/>
                <a:ea typeface="微软雅黑" panose="020B0503020204020204" pitchFamily="34" charset="-122"/>
              </a:rPr>
              <a:t>，正确使用防坠落用品与登高器具、设备。安全防护用具在使用前要进行检查，确保其性能完好。</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1989"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41991"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1992" name="Picture 2"/>
          <p:cNvPicPr>
            <a:picLocks noChangeAspect="1"/>
          </p:cNvPicPr>
          <p:nvPr/>
        </p:nvPicPr>
        <p:blipFill>
          <a:blip r:embed="rId1"/>
          <a:stretch>
            <a:fillRect/>
          </a:stretch>
        </p:blipFill>
        <p:spPr>
          <a:xfrm>
            <a:off x="2667000" y="1770063"/>
            <a:ext cx="3810000" cy="2746375"/>
          </a:xfrm>
          <a:prstGeom prst="rect">
            <a:avLst/>
          </a:prstGeom>
          <a:noFill/>
          <a:ln w="9525">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1"/>
          <p:cNvSpPr txBox="1"/>
          <p:nvPr/>
        </p:nvSpPr>
        <p:spPr>
          <a:xfrm>
            <a:off x="971550" y="1276350"/>
            <a:ext cx="3455988" cy="20145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）作业时应从规定的</a:t>
            </a:r>
            <a:r>
              <a:rPr lang="zh-CN" altLang="en-US" sz="2000" dirty="0">
                <a:solidFill>
                  <a:srgbClr val="FF0000"/>
                </a:solidFill>
                <a:latin typeface="微软雅黑" panose="020B0503020204020204" pitchFamily="34" charset="-122"/>
                <a:ea typeface="微软雅黑" panose="020B0503020204020204" pitchFamily="34" charset="-122"/>
              </a:rPr>
              <a:t>通道</a:t>
            </a:r>
            <a:r>
              <a:rPr lang="zh-CN" altLang="en-US" sz="2000" dirty="0">
                <a:latin typeface="微软雅黑" panose="020B0503020204020204" pitchFamily="34" charset="-122"/>
                <a:ea typeface="微软雅黑" panose="020B0503020204020204" pitchFamily="34" charset="-122"/>
              </a:rPr>
              <a:t>上下，不得在非规定的通道进行攀登，也不得任意利用吊车臂架等施工设备进行攀登。</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3013"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43015"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3016" name="Picture 2"/>
          <p:cNvPicPr>
            <a:picLocks noChangeAspect="1"/>
          </p:cNvPicPr>
          <p:nvPr/>
        </p:nvPicPr>
        <p:blipFill>
          <a:blip r:embed="rId1"/>
          <a:srcRect r="9570"/>
          <a:stretch>
            <a:fillRect/>
          </a:stretch>
        </p:blipFill>
        <p:spPr>
          <a:xfrm>
            <a:off x="5199063" y="1092200"/>
            <a:ext cx="2673350" cy="312102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1"/>
          <p:cNvSpPr txBox="1"/>
          <p:nvPr/>
        </p:nvSpPr>
        <p:spPr>
          <a:xfrm>
            <a:off x="971550" y="1335088"/>
            <a:ext cx="3455988" cy="15970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）工具、材料、零件等必须装入</a:t>
            </a:r>
            <a:r>
              <a:rPr lang="zh-CN" altLang="en-US" sz="2000" dirty="0">
                <a:solidFill>
                  <a:srgbClr val="FF0000"/>
                </a:solidFill>
                <a:latin typeface="微软雅黑" panose="020B0503020204020204" pitchFamily="34" charset="-122"/>
                <a:ea typeface="微软雅黑" panose="020B0503020204020204" pitchFamily="34" charset="-122"/>
              </a:rPr>
              <a:t>工具袋</a:t>
            </a:r>
            <a:r>
              <a:rPr lang="zh-CN" altLang="en-US" sz="2000" dirty="0">
                <a:latin typeface="微软雅黑" panose="020B0503020204020204" pitchFamily="34" charset="-122"/>
                <a:ea typeface="微软雅黑" panose="020B0503020204020204" pitchFamily="34" charset="-122"/>
              </a:rPr>
              <a:t>，上下时手中不得持物，不准投掷工具、材料及其他物品。</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4037"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44039"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4040" name="Picture 2"/>
          <p:cNvPicPr>
            <a:picLocks noChangeAspect="1"/>
          </p:cNvPicPr>
          <p:nvPr/>
        </p:nvPicPr>
        <p:blipFill>
          <a:blip r:embed="rId1"/>
          <a:stretch>
            <a:fillRect/>
          </a:stretch>
        </p:blipFill>
        <p:spPr>
          <a:xfrm>
            <a:off x="5172075" y="1131888"/>
            <a:ext cx="2574925" cy="312102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Box 11"/>
          <p:cNvSpPr txBox="1"/>
          <p:nvPr/>
        </p:nvSpPr>
        <p:spPr>
          <a:xfrm>
            <a:off x="612775" y="771525"/>
            <a:ext cx="7918450" cy="441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）高处作业时严禁嬉笑打闹，影响工作注意力。</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5061"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45063"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5064" name="Picture 2"/>
          <p:cNvPicPr>
            <a:picLocks noChangeAspect="1"/>
          </p:cNvPicPr>
          <p:nvPr/>
        </p:nvPicPr>
        <p:blipFill>
          <a:blip r:embed="rId1"/>
          <a:stretch>
            <a:fillRect/>
          </a:stretch>
        </p:blipFill>
        <p:spPr>
          <a:xfrm>
            <a:off x="2544763" y="1409700"/>
            <a:ext cx="4054475" cy="3100388"/>
          </a:xfrm>
          <a:prstGeom prst="rect">
            <a:avLst/>
          </a:prstGeom>
          <a:noFill/>
          <a:ln w="9525">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1"/>
          <p:cNvSpPr txBox="1"/>
          <p:nvPr/>
        </p:nvSpPr>
        <p:spPr>
          <a:xfrm>
            <a:off x="649288" y="1073150"/>
            <a:ext cx="3743325" cy="29384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）高处作业所用</a:t>
            </a:r>
            <a:r>
              <a:rPr lang="zh-CN" altLang="en-US" sz="2000" dirty="0">
                <a:solidFill>
                  <a:srgbClr val="FF0000"/>
                </a:solidFill>
                <a:latin typeface="微软雅黑" panose="020B0503020204020204" pitchFamily="34" charset="-122"/>
                <a:ea typeface="微软雅黑" panose="020B0503020204020204" pitchFamily="34" charset="-122"/>
              </a:rPr>
              <a:t>物料</a:t>
            </a:r>
            <a:r>
              <a:rPr lang="zh-CN" altLang="en-US" sz="2000" dirty="0">
                <a:latin typeface="微软雅黑" panose="020B0503020204020204" pitchFamily="34" charset="-122"/>
                <a:ea typeface="微软雅黑" panose="020B0503020204020204" pitchFamily="34" charset="-122"/>
              </a:rPr>
              <a:t>应堆放</a:t>
            </a:r>
            <a:r>
              <a:rPr lang="zh-CN" altLang="en-US" sz="2000" dirty="0">
                <a:solidFill>
                  <a:srgbClr val="FF0000"/>
                </a:solidFill>
                <a:latin typeface="微软雅黑" panose="020B0503020204020204" pitchFamily="34" charset="-122"/>
                <a:ea typeface="微软雅黑" panose="020B0503020204020204" pitchFamily="34" charset="-122"/>
              </a:rPr>
              <a:t>平稳</a:t>
            </a:r>
            <a:r>
              <a:rPr lang="zh-CN" altLang="en-US" sz="2000" dirty="0">
                <a:latin typeface="微软雅黑" panose="020B0503020204020204" pitchFamily="34" charset="-122"/>
                <a:ea typeface="微软雅黑" panose="020B0503020204020204" pitchFamily="34" charset="-122"/>
              </a:rPr>
              <a:t>，不得妨碍通行和装卸。</a:t>
            </a:r>
            <a:endParaRPr lang="en-US" altLang="zh-CN" sz="2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对所有可能坠落的物料，应及时</a:t>
            </a:r>
            <a:r>
              <a:rPr lang="zh-CN" altLang="en-US" sz="2000" dirty="0">
                <a:solidFill>
                  <a:srgbClr val="FF0000"/>
                </a:solidFill>
                <a:latin typeface="微软雅黑" panose="020B0503020204020204" pitchFamily="34" charset="-122"/>
                <a:ea typeface="微软雅黑" panose="020B0503020204020204" pitchFamily="34" charset="-122"/>
              </a:rPr>
              <a:t>拆卸</a:t>
            </a:r>
            <a:r>
              <a:rPr lang="zh-CN" altLang="en-US" sz="2000" dirty="0">
                <a:latin typeface="微软雅黑" panose="020B0503020204020204" pitchFamily="34" charset="-122"/>
                <a:ea typeface="微软雅黑" panose="020B0503020204020204" pitchFamily="34" charset="-122"/>
              </a:rPr>
              <a:t>或采取</a:t>
            </a:r>
            <a:r>
              <a:rPr lang="zh-CN" altLang="en-US" sz="2000" dirty="0">
                <a:solidFill>
                  <a:srgbClr val="FF0000"/>
                </a:solidFill>
                <a:latin typeface="微软雅黑" panose="020B0503020204020204" pitchFamily="34" charset="-122"/>
                <a:ea typeface="微软雅黑" panose="020B0503020204020204" pitchFamily="34" charset="-122"/>
              </a:rPr>
              <a:t>固定</a:t>
            </a:r>
            <a:r>
              <a:rPr lang="zh-CN" altLang="en-US" sz="2000" dirty="0">
                <a:latin typeface="微软雅黑" panose="020B0503020204020204" pitchFamily="34" charset="-122"/>
                <a:ea typeface="微软雅黑" panose="020B0503020204020204" pitchFamily="34" charset="-122"/>
              </a:rPr>
              <a:t>措施。</a:t>
            </a:r>
            <a:endParaRPr lang="en-US" altLang="zh-CN" sz="2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拆卸下的物料及余料和废料应及时</a:t>
            </a:r>
            <a:r>
              <a:rPr lang="zh-CN" altLang="en-US" sz="2000" dirty="0">
                <a:solidFill>
                  <a:srgbClr val="FF0000"/>
                </a:solidFill>
                <a:latin typeface="微软雅黑" panose="020B0503020204020204" pitchFamily="34" charset="-122"/>
                <a:ea typeface="微软雅黑" panose="020B0503020204020204" pitchFamily="34" charset="-122"/>
              </a:rPr>
              <a:t>清理</a:t>
            </a:r>
            <a:r>
              <a:rPr lang="zh-CN" altLang="en-US" sz="2000" dirty="0">
                <a:latin typeface="微软雅黑" panose="020B0503020204020204" pitchFamily="34" charset="-122"/>
                <a:ea typeface="微软雅黑" panose="020B0503020204020204" pitchFamily="34" charset="-122"/>
              </a:rPr>
              <a:t>运走，不得任意放置或向下丢弃。</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6085"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46087"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6088" name="Picture 2"/>
          <p:cNvPicPr>
            <a:picLocks noChangeAspect="1"/>
          </p:cNvPicPr>
          <p:nvPr/>
        </p:nvPicPr>
        <p:blipFill>
          <a:blip r:embed="rId1"/>
          <a:srcRect l="4352"/>
          <a:stretch>
            <a:fillRect/>
          </a:stretch>
        </p:blipFill>
        <p:spPr>
          <a:xfrm>
            <a:off x="4716463" y="1049338"/>
            <a:ext cx="3570287" cy="2976562"/>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11"/>
          <p:cNvSpPr txBox="1"/>
          <p:nvPr/>
        </p:nvSpPr>
        <p:spPr>
          <a:xfrm>
            <a:off x="612775" y="771525"/>
            <a:ext cx="7918450" cy="44132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8</a:t>
            </a:r>
            <a:r>
              <a:rPr lang="zh-CN" altLang="en-US" sz="2000" dirty="0">
                <a:latin typeface="微软雅黑" panose="020B0503020204020204" pitchFamily="34" charset="-122"/>
                <a:ea typeface="微软雅黑" panose="020B0503020204020204" pitchFamily="34" charset="-122"/>
              </a:rPr>
              <a:t>）用于高处作业的防护设施，不得擅自拆除。</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7109"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47111"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7112" name="Picture 2"/>
          <p:cNvPicPr>
            <a:picLocks noChangeAspect="1"/>
          </p:cNvPicPr>
          <p:nvPr/>
        </p:nvPicPr>
        <p:blipFill>
          <a:blip r:embed="rId1"/>
          <a:srcRect b="7831"/>
          <a:stretch>
            <a:fillRect/>
          </a:stretch>
        </p:blipFill>
        <p:spPr>
          <a:xfrm>
            <a:off x="2544763" y="1398588"/>
            <a:ext cx="4054475" cy="3117850"/>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p:nvPr/>
        </p:nvSpPr>
        <p:spPr>
          <a:xfrm>
            <a:off x="984250" y="1836738"/>
            <a:ext cx="1152525" cy="450850"/>
          </a:xfrm>
          <a:prstGeom prst="rect">
            <a:avLst/>
          </a:prstGeom>
          <a:noFill/>
          <a:ln w="9525">
            <a:noFill/>
          </a:ln>
        </p:spPr>
        <p:txBody>
          <a:bodyPr lIns="68562" tIns="34281" rIns="68562" bIns="34281"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dist" eaLnBrk="1" hangingPunct="1">
              <a:spcBef>
                <a:spcPct val="0"/>
              </a:spcBef>
              <a:buNone/>
            </a:pPr>
            <a:r>
              <a:rPr lang="zh-CN" altLang="en-US" b="1" dirty="0">
                <a:solidFill>
                  <a:schemeClr val="bg1"/>
                </a:solidFill>
                <a:latin typeface="Arial" panose="020B0604020202020204" pitchFamily="34" charset="0"/>
                <a:ea typeface="微软雅黑" panose="020B0503020204020204" pitchFamily="34" charset="-122"/>
              </a:rPr>
              <a:t>目录</a:t>
            </a:r>
            <a:endParaRPr lang="zh-CN" altLang="en-US" b="1" dirty="0">
              <a:solidFill>
                <a:schemeClr val="bg1"/>
              </a:solidFill>
              <a:latin typeface="Arial" panose="020B0604020202020204" pitchFamily="34" charset="0"/>
              <a:ea typeface="微软雅黑" panose="020B0503020204020204" pitchFamily="34" charset="-122"/>
            </a:endParaRPr>
          </a:p>
        </p:txBody>
      </p:sp>
      <p:sp>
        <p:nvSpPr>
          <p:cNvPr id="19459" name="圆角矩形 13"/>
          <p:cNvSpPr/>
          <p:nvPr/>
        </p:nvSpPr>
        <p:spPr>
          <a:xfrm>
            <a:off x="3995738" y="3017838"/>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9460" name="Freeform 11"/>
          <p:cNvSpPr>
            <a:spLocks noEditPoints="1"/>
          </p:cNvSpPr>
          <p:nvPr/>
        </p:nvSpPr>
        <p:spPr>
          <a:xfrm>
            <a:off x="4092575" y="3132138"/>
            <a:ext cx="236538" cy="2047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alpha val="100000"/>
            </a:srgbClr>
          </a:solidFill>
          <a:ln w="9525">
            <a:noFill/>
          </a:ln>
        </p:spPr>
        <p:txBody>
          <a:bodyPr/>
          <a:lstStyle/>
          <a:p>
            <a:endParaRPr lang="zh-CN" altLang="en-US"/>
          </a:p>
        </p:txBody>
      </p:sp>
      <p:sp>
        <p:nvSpPr>
          <p:cNvPr id="19461" name="圆角矩形 12"/>
          <p:cNvSpPr/>
          <p:nvPr/>
        </p:nvSpPr>
        <p:spPr>
          <a:xfrm>
            <a:off x="3995738" y="235426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9462" name="Freeform 12"/>
          <p:cNvSpPr>
            <a:spLocks noEditPoints="1"/>
          </p:cNvSpPr>
          <p:nvPr/>
        </p:nvSpPr>
        <p:spPr>
          <a:xfrm>
            <a:off x="4076700" y="2433638"/>
            <a:ext cx="284163" cy="2730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alpha val="100000"/>
            </a:srgbClr>
          </a:solidFill>
          <a:ln w="9525">
            <a:noFill/>
          </a:ln>
        </p:spPr>
        <p:txBody>
          <a:bodyPr/>
          <a:lstStyle/>
          <a:p>
            <a:endParaRPr lang="zh-CN" altLang="en-US"/>
          </a:p>
        </p:txBody>
      </p:sp>
      <p:sp>
        <p:nvSpPr>
          <p:cNvPr id="19463" name="圆角矩形 11"/>
          <p:cNvSpPr/>
          <p:nvPr/>
        </p:nvSpPr>
        <p:spPr>
          <a:xfrm>
            <a:off x="3995738" y="168751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u="sng" dirty="0">
              <a:latin typeface="Arial" panose="020B0604020202020204" pitchFamily="34" charset="0"/>
            </a:endParaRPr>
          </a:p>
        </p:txBody>
      </p:sp>
      <p:sp>
        <p:nvSpPr>
          <p:cNvPr id="19464" name="Freeform 13"/>
          <p:cNvSpPr>
            <a:spLocks noEditPoints="1"/>
          </p:cNvSpPr>
          <p:nvPr/>
        </p:nvSpPr>
        <p:spPr>
          <a:xfrm>
            <a:off x="4087813" y="1787525"/>
            <a:ext cx="247650" cy="2317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alpha val="100000"/>
            </a:srgbClr>
          </a:solidFill>
          <a:ln w="9525">
            <a:noFill/>
          </a:ln>
        </p:spPr>
        <p:txBody>
          <a:bodyPr/>
          <a:lstStyle/>
          <a:p>
            <a:endParaRPr lang="zh-CN" altLang="en-US"/>
          </a:p>
        </p:txBody>
      </p:sp>
      <p:sp>
        <p:nvSpPr>
          <p:cNvPr id="19465" name="圆角矩形 10"/>
          <p:cNvSpPr/>
          <p:nvPr/>
        </p:nvSpPr>
        <p:spPr>
          <a:xfrm>
            <a:off x="3995738" y="1039813"/>
            <a:ext cx="431800" cy="433387"/>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9466" name="Freeform 27"/>
          <p:cNvSpPr>
            <a:spLocks noEditPoints="1"/>
          </p:cNvSpPr>
          <p:nvPr/>
        </p:nvSpPr>
        <p:spPr>
          <a:xfrm>
            <a:off x="4125913" y="1131888"/>
            <a:ext cx="234950" cy="2508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alpha val="100000"/>
            </a:srgbClr>
          </a:solidFill>
          <a:ln w="9525">
            <a:noFill/>
          </a:ln>
        </p:spPr>
        <p:txBody>
          <a:bodyPr/>
          <a:lstStyle/>
          <a:p>
            <a:endParaRPr lang="zh-CN" altLang="en-US"/>
          </a:p>
        </p:txBody>
      </p:sp>
      <p:sp>
        <p:nvSpPr>
          <p:cNvPr id="19467" name="圆角矩形 14"/>
          <p:cNvSpPr/>
          <p:nvPr/>
        </p:nvSpPr>
        <p:spPr>
          <a:xfrm>
            <a:off x="3995738" y="3679825"/>
            <a:ext cx="431800" cy="433388"/>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9468" name="Freeform 28"/>
          <p:cNvSpPr>
            <a:spLocks noEditPoints="1"/>
          </p:cNvSpPr>
          <p:nvPr/>
        </p:nvSpPr>
        <p:spPr>
          <a:xfrm>
            <a:off x="4087813" y="3803650"/>
            <a:ext cx="222250" cy="187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alpha val="100000"/>
            </a:srgbClr>
          </a:solidFill>
          <a:ln w="9525">
            <a:noFill/>
          </a:ln>
        </p:spPr>
        <p:txBody>
          <a:bodyPr/>
          <a:lstStyle/>
          <a:p>
            <a:endParaRPr lang="zh-CN" altLang="en-US"/>
          </a:p>
        </p:txBody>
      </p:sp>
      <p:sp>
        <p:nvSpPr>
          <p:cNvPr id="19469" name="矩形 20"/>
          <p:cNvSpPr/>
          <p:nvPr/>
        </p:nvSpPr>
        <p:spPr>
          <a:xfrm>
            <a:off x="0" y="2366963"/>
            <a:ext cx="3851275" cy="407987"/>
          </a:xfrm>
          <a:prstGeom prst="rect">
            <a:avLst/>
          </a:prstGeom>
          <a:solidFill>
            <a:srgbClr val="F8F8F8"/>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9" name="Text Box 5"/>
          <p:cNvSpPr txBox="1"/>
          <p:nvPr/>
        </p:nvSpPr>
        <p:spPr>
          <a:xfrm>
            <a:off x="925513" y="2398713"/>
            <a:ext cx="1270000" cy="346075"/>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1800" dirty="0">
                <a:latin typeface="Arial" panose="020B0604020202020204" pitchFamily="34" charset="0"/>
                <a:ea typeface="微软雅黑" panose="020B0503020204020204" pitchFamily="34" charset="-122"/>
              </a:rPr>
              <a:t>C</a:t>
            </a:r>
            <a:r>
              <a:rPr lang="zh-CN" altLang="en-US" sz="1800" dirty="0">
                <a:latin typeface="Arial" panose="020B0604020202020204" pitchFamily="34" charset="0"/>
                <a:ea typeface="微软雅黑" panose="020B0503020204020204" pitchFamily="34" charset="-122"/>
              </a:rPr>
              <a:t>ontents</a:t>
            </a:r>
            <a:endParaRPr lang="zh-CN" altLang="en-US" sz="1800" dirty="0">
              <a:latin typeface="Arial" panose="020B0604020202020204" pitchFamily="34" charset="0"/>
              <a:ea typeface="微软雅黑" panose="020B0503020204020204" pitchFamily="34" charset="-122"/>
            </a:endParaRPr>
          </a:p>
        </p:txBody>
      </p:sp>
      <p:sp>
        <p:nvSpPr>
          <p:cNvPr id="19471" name="矩形 27"/>
          <p:cNvSpPr/>
          <p:nvPr/>
        </p:nvSpPr>
        <p:spPr>
          <a:xfrm>
            <a:off x="4535488" y="1039813"/>
            <a:ext cx="3852862" cy="433387"/>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9472" name="矩形 28"/>
          <p:cNvSpPr/>
          <p:nvPr/>
        </p:nvSpPr>
        <p:spPr>
          <a:xfrm>
            <a:off x="4535488" y="16875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9473" name="矩形 29"/>
          <p:cNvSpPr/>
          <p:nvPr/>
        </p:nvSpPr>
        <p:spPr>
          <a:xfrm>
            <a:off x="4535488" y="235426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9474" name="矩形 30"/>
          <p:cNvSpPr/>
          <p:nvPr/>
        </p:nvSpPr>
        <p:spPr>
          <a:xfrm>
            <a:off x="4535488" y="3017838"/>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19475" name="矩形 31"/>
          <p:cNvSpPr/>
          <p:nvPr/>
        </p:nvSpPr>
        <p:spPr>
          <a:xfrm>
            <a:off x="4535488" y="36814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3" name="矩形 32"/>
          <p:cNvSpPr/>
          <p:nvPr/>
        </p:nvSpPr>
        <p:spPr bwMode="auto">
          <a:xfrm>
            <a:off x="4535488" y="1041400"/>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4535488" y="16875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4535488" y="235426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4535488" y="3017838"/>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bwMode="auto">
          <a:xfrm>
            <a:off x="4535488" y="36814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481" name="Rectangle 14"/>
          <p:cNvSpPr/>
          <p:nvPr/>
        </p:nvSpPr>
        <p:spPr>
          <a:xfrm>
            <a:off x="4572000" y="11636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1</a:t>
            </a:r>
            <a:endParaRPr lang="zh-CN" altLang="en-US" sz="2400" dirty="0">
              <a:latin typeface="微软雅黑" panose="020B0503020204020204" pitchFamily="34" charset="-122"/>
              <a:ea typeface="微软雅黑" panose="020B0503020204020204" pitchFamily="34" charset="-122"/>
            </a:endParaRPr>
          </a:p>
        </p:txBody>
      </p:sp>
      <p:sp>
        <p:nvSpPr>
          <p:cNvPr id="19482" name="Rectangle 14"/>
          <p:cNvSpPr/>
          <p:nvPr/>
        </p:nvSpPr>
        <p:spPr>
          <a:xfrm>
            <a:off x="4572000" y="18113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19483" name="Rectangle 14"/>
          <p:cNvSpPr/>
          <p:nvPr/>
        </p:nvSpPr>
        <p:spPr>
          <a:xfrm>
            <a:off x="4572000" y="2476500"/>
            <a:ext cx="574675" cy="2460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19484" name="Rectangle 14"/>
          <p:cNvSpPr/>
          <p:nvPr/>
        </p:nvSpPr>
        <p:spPr>
          <a:xfrm>
            <a:off x="4572000" y="3141663"/>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19485" name="Rectangle 14"/>
          <p:cNvSpPr/>
          <p:nvPr/>
        </p:nvSpPr>
        <p:spPr>
          <a:xfrm>
            <a:off x="4572000" y="38052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5</a:t>
            </a:r>
            <a:endParaRPr lang="zh-CN" altLang="en-US" sz="2400" dirty="0">
              <a:latin typeface="微软雅黑" panose="020B0503020204020204" pitchFamily="34" charset="-122"/>
              <a:ea typeface="微软雅黑" panose="020B0503020204020204" pitchFamily="34" charset="-122"/>
            </a:endParaRPr>
          </a:p>
        </p:txBody>
      </p:sp>
      <p:sp>
        <p:nvSpPr>
          <p:cNvPr id="43" name="TextBox 59"/>
          <p:cNvSpPr txBox="1"/>
          <p:nvPr/>
        </p:nvSpPr>
        <p:spPr>
          <a:xfrm>
            <a:off x="5354638" y="1068388"/>
            <a:ext cx="2205037"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00B050"/>
                </a:solidFill>
                <a:latin typeface="微软雅黑" panose="020B0503020204020204" pitchFamily="34" charset="-122"/>
                <a:ea typeface="微软雅黑" panose="020B0503020204020204" pitchFamily="34" charset="-122"/>
              </a:rPr>
              <a:t>何为高处作业</a:t>
            </a:r>
            <a:endParaRPr lang="zh-CN" altLang="en-US" sz="2000" b="1" dirty="0">
              <a:solidFill>
                <a:srgbClr val="00B050"/>
              </a:solidFill>
              <a:latin typeface="微软雅黑" panose="020B0503020204020204" pitchFamily="34" charset="-122"/>
              <a:ea typeface="微软雅黑" panose="020B0503020204020204" pitchFamily="34" charset="-122"/>
            </a:endParaRPr>
          </a:p>
        </p:txBody>
      </p:sp>
      <p:sp>
        <p:nvSpPr>
          <p:cNvPr id="44" name="TextBox 59"/>
          <p:cNvSpPr txBox="1"/>
          <p:nvPr/>
        </p:nvSpPr>
        <p:spPr>
          <a:xfrm>
            <a:off x="5354638" y="1714500"/>
            <a:ext cx="2817812"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高处作业分为哪几类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TextBox 59"/>
          <p:cNvSpPr txBox="1"/>
          <p:nvPr/>
        </p:nvSpPr>
        <p:spPr>
          <a:xfrm>
            <a:off x="5354638" y="2381250"/>
            <a:ext cx="29622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如何对高处作业进行分级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6" name="TextBox 59"/>
          <p:cNvSpPr txBox="1"/>
          <p:nvPr/>
        </p:nvSpPr>
        <p:spPr>
          <a:xfrm>
            <a:off x="5354638" y="3046413"/>
            <a:ext cx="3033712"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高处作业人员应知应会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 name="TextBox 59"/>
          <p:cNvSpPr txBox="1"/>
          <p:nvPr/>
        </p:nvSpPr>
        <p:spPr>
          <a:xfrm>
            <a:off x="5354638" y="3708400"/>
            <a:ext cx="27463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高处作业安全管理要点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84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 calcmode="lin" valueType="num">
                                      <p:cBhvr>
                                        <p:cTn id="9" dur="300" fill="hold"/>
                                        <p:tgtEl>
                                          <p:spTgt spid="8"/>
                                        </p:tgtEl>
                                        <p:attrNameLst>
                                          <p:attrName>style.rotation</p:attrName>
                                        </p:attrNameLst>
                                      </p:cBhvr>
                                      <p:tavLst>
                                        <p:tav tm="0">
                                          <p:val>
                                            <p:fltVal val="90"/>
                                          </p:val>
                                        </p:tav>
                                        <p:tav tm="100000">
                                          <p:val>
                                            <p:fltVal val="0"/>
                                          </p:val>
                                        </p:tav>
                                      </p:tavLst>
                                    </p:anim>
                                    <p:animEffect transition="in" filter="fade">
                                      <p:cBhvr>
                                        <p:cTn id="10" dur="3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 calcmode="lin" valueType="num">
                                      <p:cBhvr>
                                        <p:cTn id="15" dur="300" fill="hold"/>
                                        <p:tgtEl>
                                          <p:spTgt spid="9"/>
                                        </p:tgtEl>
                                        <p:attrNameLst>
                                          <p:attrName>style.rotation</p:attrName>
                                        </p:attrNameLst>
                                      </p:cBhvr>
                                      <p:tavLst>
                                        <p:tav tm="0">
                                          <p:val>
                                            <p:fltVal val="90"/>
                                          </p:val>
                                        </p:tav>
                                        <p:tav tm="100000">
                                          <p:val>
                                            <p:fltVal val="0"/>
                                          </p:val>
                                        </p:tav>
                                      </p:tavLst>
                                    </p:anim>
                                    <p:animEffect transition="in" filter="fade">
                                      <p:cBhvr>
                                        <p:cTn id="16" dur="300"/>
                                        <p:tgtEl>
                                          <p:spTgt spid="9"/>
                                        </p:tgtEl>
                                      </p:cBhvr>
                                    </p:animEffect>
                                  </p:childTnLst>
                                </p:cTn>
                              </p:par>
                              <p:par>
                                <p:cTn id="17" presetID="2" presetClass="entr" presetSubtype="6" fill="hold" grpId="0" nodeType="withEffect">
                                  <p:stCondLst>
                                    <p:cond delay="1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1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1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1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11"/>
          <p:cNvSpPr txBox="1"/>
          <p:nvPr/>
        </p:nvSpPr>
        <p:spPr>
          <a:xfrm>
            <a:off x="649288" y="1173163"/>
            <a:ext cx="3743325" cy="2862262"/>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9</a:t>
            </a:r>
            <a:r>
              <a:rPr lang="zh-CN" altLang="en-US" sz="2000" dirty="0">
                <a:latin typeface="微软雅黑" panose="020B0503020204020204" pitchFamily="34" charset="-122"/>
                <a:ea typeface="微软雅黑" panose="020B0503020204020204" pitchFamily="34" charset="-122"/>
              </a:rPr>
              <a:t>）在</a:t>
            </a:r>
            <a:r>
              <a:rPr lang="zh-CN" altLang="en-US" sz="2000" dirty="0">
                <a:solidFill>
                  <a:srgbClr val="FF0000"/>
                </a:solidFill>
                <a:latin typeface="微软雅黑" panose="020B0503020204020204" pitchFamily="34" charset="-122"/>
                <a:ea typeface="微软雅黑" panose="020B0503020204020204" pitchFamily="34" charset="-122"/>
              </a:rPr>
              <a:t>雨、霜、雾、雪</a:t>
            </a:r>
            <a:r>
              <a:rPr lang="zh-CN" altLang="en-US" sz="2000" dirty="0">
                <a:latin typeface="微软雅黑" panose="020B0503020204020204" pitchFamily="34" charset="-122"/>
                <a:ea typeface="微软雅黑" panose="020B0503020204020204" pitchFamily="34" charset="-122"/>
              </a:rPr>
              <a:t>等天气进行高处作业时，应采取</a:t>
            </a:r>
            <a:r>
              <a:rPr lang="zh-CN" altLang="en-US" sz="2000" dirty="0">
                <a:solidFill>
                  <a:srgbClr val="FF0000"/>
                </a:solidFill>
                <a:latin typeface="微软雅黑" panose="020B0503020204020204" pitchFamily="34" charset="-122"/>
                <a:ea typeface="微软雅黑" panose="020B0503020204020204" pitchFamily="34" charset="-122"/>
              </a:rPr>
              <a:t>防滑、防冻</a:t>
            </a:r>
            <a:r>
              <a:rPr lang="zh-CN" altLang="en-US" sz="2000" dirty="0">
                <a:latin typeface="微软雅黑" panose="020B0503020204020204" pitchFamily="34" charset="-122"/>
                <a:ea typeface="微软雅黑" panose="020B0503020204020204" pitchFamily="34" charset="-122"/>
              </a:rPr>
              <a:t>措施，并及时</a:t>
            </a:r>
            <a:r>
              <a:rPr lang="zh-CN" altLang="en-US" sz="2000" dirty="0">
                <a:solidFill>
                  <a:srgbClr val="FF0000"/>
                </a:solidFill>
                <a:latin typeface="微软雅黑" panose="020B0503020204020204" pitchFamily="34" charset="-122"/>
                <a:ea typeface="微软雅黑" panose="020B0503020204020204" pitchFamily="34" charset="-122"/>
              </a:rPr>
              <a:t>清除</a:t>
            </a:r>
            <a:r>
              <a:rPr lang="zh-CN" altLang="en-US" sz="2000" dirty="0">
                <a:latin typeface="微软雅黑" panose="020B0503020204020204" pitchFamily="34" charset="-122"/>
                <a:ea typeface="微软雅黑" panose="020B0503020204020204" pitchFamily="34" charset="-122"/>
              </a:rPr>
              <a:t>作业面上的水、霜、冰、雪。</a:t>
            </a:r>
            <a:endParaRPr lang="en-US" altLang="zh-CN" sz="2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当遇有</a:t>
            </a:r>
            <a:r>
              <a:rPr lang="en-US" altLang="zh-CN" sz="2000" dirty="0">
                <a:solidFill>
                  <a:srgbClr val="FF0000"/>
                </a:solidFill>
                <a:latin typeface="微软雅黑" panose="020B0503020204020204" pitchFamily="34" charset="-122"/>
                <a:ea typeface="微软雅黑" panose="020B0503020204020204" pitchFamily="34" charset="-122"/>
              </a:rPr>
              <a:t>6</a:t>
            </a:r>
            <a:r>
              <a:rPr lang="zh-CN" altLang="en-US" sz="2000" dirty="0">
                <a:solidFill>
                  <a:srgbClr val="FF0000"/>
                </a:solidFill>
                <a:latin typeface="微软雅黑" panose="020B0503020204020204" pitchFamily="34" charset="-122"/>
                <a:ea typeface="微软雅黑" panose="020B0503020204020204" pitchFamily="34" charset="-122"/>
              </a:rPr>
              <a:t>级以上的强风、浓雾、沙尘暴</a:t>
            </a:r>
            <a:r>
              <a:rPr lang="zh-CN" altLang="en-US" sz="2000" dirty="0">
                <a:latin typeface="微软雅黑" panose="020B0503020204020204" pitchFamily="34" charset="-122"/>
                <a:ea typeface="微软雅黑" panose="020B0503020204020204" pitchFamily="34" charset="-122"/>
              </a:rPr>
              <a:t>等恶劣气候，不得进行露天攀登与悬空高处作业。</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48133"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48135"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4</a:t>
            </a:r>
            <a:r>
              <a:rPr lang="zh-CN" altLang="en-US" sz="2000" b="1" dirty="0">
                <a:solidFill>
                  <a:srgbClr val="00B050"/>
                </a:solidFill>
                <a:latin typeface="Arial" panose="020B0604020202020204" pitchFamily="34" charset="0"/>
                <a:ea typeface="微软雅黑" panose="020B0503020204020204" pitchFamily="34" charset="-122"/>
              </a:rPr>
              <a:t>：高处作业人员应知应会</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8136" name="Picture 2"/>
          <p:cNvPicPr>
            <a:picLocks noChangeAspect="1"/>
          </p:cNvPicPr>
          <p:nvPr/>
        </p:nvPicPr>
        <p:blipFill>
          <a:blip r:embed="rId1"/>
          <a:stretch>
            <a:fillRect/>
          </a:stretch>
        </p:blipFill>
        <p:spPr>
          <a:xfrm>
            <a:off x="4859338" y="1347788"/>
            <a:ext cx="3502025" cy="2576512"/>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p:nvPr/>
        </p:nvSpPr>
        <p:spPr>
          <a:xfrm>
            <a:off x="984250" y="1836738"/>
            <a:ext cx="1152525" cy="450850"/>
          </a:xfrm>
          <a:prstGeom prst="rect">
            <a:avLst/>
          </a:prstGeom>
          <a:noFill/>
          <a:ln w="9525">
            <a:noFill/>
          </a:ln>
        </p:spPr>
        <p:txBody>
          <a:bodyPr lIns="68562" tIns="34281" rIns="68562" bIns="34281"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dist" eaLnBrk="1" hangingPunct="1">
              <a:spcBef>
                <a:spcPct val="0"/>
              </a:spcBef>
              <a:buNone/>
            </a:pPr>
            <a:r>
              <a:rPr lang="zh-CN" altLang="en-US" b="1" dirty="0">
                <a:solidFill>
                  <a:schemeClr val="bg1"/>
                </a:solidFill>
                <a:latin typeface="Arial" panose="020B0604020202020204" pitchFamily="34" charset="0"/>
                <a:ea typeface="微软雅黑" panose="020B0503020204020204" pitchFamily="34" charset="-122"/>
              </a:rPr>
              <a:t>目录</a:t>
            </a:r>
            <a:endParaRPr lang="zh-CN" altLang="en-US" b="1" dirty="0">
              <a:solidFill>
                <a:schemeClr val="bg1"/>
              </a:solidFill>
              <a:latin typeface="Arial" panose="020B0604020202020204" pitchFamily="34" charset="0"/>
              <a:ea typeface="微软雅黑" panose="020B0503020204020204" pitchFamily="34" charset="-122"/>
            </a:endParaRPr>
          </a:p>
        </p:txBody>
      </p:sp>
      <p:sp>
        <p:nvSpPr>
          <p:cNvPr id="49155" name="圆角矩形 13"/>
          <p:cNvSpPr/>
          <p:nvPr/>
        </p:nvSpPr>
        <p:spPr>
          <a:xfrm>
            <a:off x="3995738" y="3017838"/>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49156" name="Freeform 11"/>
          <p:cNvSpPr>
            <a:spLocks noEditPoints="1"/>
          </p:cNvSpPr>
          <p:nvPr/>
        </p:nvSpPr>
        <p:spPr>
          <a:xfrm>
            <a:off x="4092575" y="3132138"/>
            <a:ext cx="236538" cy="2047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alpha val="100000"/>
            </a:srgbClr>
          </a:solidFill>
          <a:ln w="9525">
            <a:noFill/>
          </a:ln>
        </p:spPr>
        <p:txBody>
          <a:bodyPr/>
          <a:lstStyle/>
          <a:p>
            <a:endParaRPr lang="zh-CN" altLang="en-US"/>
          </a:p>
        </p:txBody>
      </p:sp>
      <p:sp>
        <p:nvSpPr>
          <p:cNvPr id="49157" name="圆角矩形 12"/>
          <p:cNvSpPr/>
          <p:nvPr/>
        </p:nvSpPr>
        <p:spPr>
          <a:xfrm>
            <a:off x="3995738" y="235426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49158" name="Freeform 12"/>
          <p:cNvSpPr>
            <a:spLocks noEditPoints="1"/>
          </p:cNvSpPr>
          <p:nvPr/>
        </p:nvSpPr>
        <p:spPr>
          <a:xfrm>
            <a:off x="4076700" y="2433638"/>
            <a:ext cx="284163" cy="2730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alpha val="100000"/>
            </a:srgbClr>
          </a:solidFill>
          <a:ln w="9525">
            <a:noFill/>
          </a:ln>
        </p:spPr>
        <p:txBody>
          <a:bodyPr/>
          <a:lstStyle/>
          <a:p>
            <a:endParaRPr lang="zh-CN" altLang="en-US"/>
          </a:p>
        </p:txBody>
      </p:sp>
      <p:sp>
        <p:nvSpPr>
          <p:cNvPr id="49159" name="圆角矩形 11"/>
          <p:cNvSpPr/>
          <p:nvPr/>
        </p:nvSpPr>
        <p:spPr>
          <a:xfrm>
            <a:off x="3995738" y="168751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u="sng" dirty="0">
              <a:latin typeface="Arial" panose="020B0604020202020204" pitchFamily="34" charset="0"/>
            </a:endParaRPr>
          </a:p>
        </p:txBody>
      </p:sp>
      <p:sp>
        <p:nvSpPr>
          <p:cNvPr id="49160" name="Freeform 13"/>
          <p:cNvSpPr>
            <a:spLocks noEditPoints="1"/>
          </p:cNvSpPr>
          <p:nvPr/>
        </p:nvSpPr>
        <p:spPr>
          <a:xfrm>
            <a:off x="4087813" y="1787525"/>
            <a:ext cx="247650" cy="2317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alpha val="100000"/>
            </a:srgbClr>
          </a:solidFill>
          <a:ln w="9525">
            <a:noFill/>
          </a:ln>
        </p:spPr>
        <p:txBody>
          <a:bodyPr/>
          <a:lstStyle/>
          <a:p>
            <a:endParaRPr lang="zh-CN" altLang="en-US"/>
          </a:p>
        </p:txBody>
      </p:sp>
      <p:sp>
        <p:nvSpPr>
          <p:cNvPr id="49161" name="圆角矩形 10"/>
          <p:cNvSpPr/>
          <p:nvPr/>
        </p:nvSpPr>
        <p:spPr>
          <a:xfrm>
            <a:off x="3995738" y="1039813"/>
            <a:ext cx="431800" cy="433387"/>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49162" name="Freeform 27"/>
          <p:cNvSpPr>
            <a:spLocks noEditPoints="1"/>
          </p:cNvSpPr>
          <p:nvPr/>
        </p:nvSpPr>
        <p:spPr>
          <a:xfrm>
            <a:off x="4125913" y="1131888"/>
            <a:ext cx="234950" cy="2508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alpha val="100000"/>
            </a:srgbClr>
          </a:solidFill>
          <a:ln w="9525">
            <a:noFill/>
          </a:ln>
        </p:spPr>
        <p:txBody>
          <a:bodyPr/>
          <a:lstStyle/>
          <a:p>
            <a:endParaRPr lang="zh-CN" altLang="en-US"/>
          </a:p>
        </p:txBody>
      </p:sp>
      <p:sp>
        <p:nvSpPr>
          <p:cNvPr id="49163" name="圆角矩形 14"/>
          <p:cNvSpPr/>
          <p:nvPr/>
        </p:nvSpPr>
        <p:spPr>
          <a:xfrm>
            <a:off x="3995738" y="3679825"/>
            <a:ext cx="431800" cy="433388"/>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49164" name="Freeform 28"/>
          <p:cNvSpPr>
            <a:spLocks noEditPoints="1"/>
          </p:cNvSpPr>
          <p:nvPr/>
        </p:nvSpPr>
        <p:spPr>
          <a:xfrm>
            <a:off x="4087813" y="3803650"/>
            <a:ext cx="222250" cy="187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alpha val="100000"/>
            </a:srgbClr>
          </a:solidFill>
          <a:ln w="9525">
            <a:noFill/>
          </a:ln>
        </p:spPr>
        <p:txBody>
          <a:bodyPr/>
          <a:lstStyle/>
          <a:p>
            <a:endParaRPr lang="zh-CN" altLang="en-US"/>
          </a:p>
        </p:txBody>
      </p:sp>
      <p:sp>
        <p:nvSpPr>
          <p:cNvPr id="49165" name="矩形 20"/>
          <p:cNvSpPr/>
          <p:nvPr/>
        </p:nvSpPr>
        <p:spPr>
          <a:xfrm>
            <a:off x="0" y="2366963"/>
            <a:ext cx="3851275" cy="407987"/>
          </a:xfrm>
          <a:prstGeom prst="rect">
            <a:avLst/>
          </a:prstGeom>
          <a:solidFill>
            <a:srgbClr val="F8F8F8"/>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9" name="Text Box 5"/>
          <p:cNvSpPr txBox="1"/>
          <p:nvPr/>
        </p:nvSpPr>
        <p:spPr>
          <a:xfrm>
            <a:off x="925513" y="2398713"/>
            <a:ext cx="1270000" cy="346075"/>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1800" dirty="0">
                <a:latin typeface="Arial" panose="020B0604020202020204" pitchFamily="34" charset="0"/>
                <a:ea typeface="微软雅黑" panose="020B0503020204020204" pitchFamily="34" charset="-122"/>
              </a:rPr>
              <a:t>C</a:t>
            </a:r>
            <a:r>
              <a:rPr lang="zh-CN" altLang="en-US" sz="1800" dirty="0">
                <a:latin typeface="Arial" panose="020B0604020202020204" pitchFamily="34" charset="0"/>
                <a:ea typeface="微软雅黑" panose="020B0503020204020204" pitchFamily="34" charset="-122"/>
              </a:rPr>
              <a:t>ontents</a:t>
            </a:r>
            <a:endParaRPr lang="zh-CN" altLang="en-US" sz="1800" dirty="0">
              <a:latin typeface="Arial" panose="020B0604020202020204" pitchFamily="34" charset="0"/>
              <a:ea typeface="微软雅黑" panose="020B0503020204020204" pitchFamily="34" charset="-122"/>
            </a:endParaRPr>
          </a:p>
        </p:txBody>
      </p:sp>
      <p:sp>
        <p:nvSpPr>
          <p:cNvPr id="49167" name="矩形 27"/>
          <p:cNvSpPr/>
          <p:nvPr/>
        </p:nvSpPr>
        <p:spPr>
          <a:xfrm>
            <a:off x="4535488" y="1039813"/>
            <a:ext cx="3852862" cy="433387"/>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49168" name="矩形 28"/>
          <p:cNvSpPr/>
          <p:nvPr/>
        </p:nvSpPr>
        <p:spPr>
          <a:xfrm>
            <a:off x="4535488" y="16875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49169" name="矩形 29"/>
          <p:cNvSpPr/>
          <p:nvPr/>
        </p:nvSpPr>
        <p:spPr>
          <a:xfrm>
            <a:off x="4535488" y="235426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49170" name="矩形 30"/>
          <p:cNvSpPr/>
          <p:nvPr/>
        </p:nvSpPr>
        <p:spPr>
          <a:xfrm>
            <a:off x="4535488" y="3017838"/>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49171" name="矩形 31"/>
          <p:cNvSpPr/>
          <p:nvPr/>
        </p:nvSpPr>
        <p:spPr>
          <a:xfrm>
            <a:off x="4535488" y="36814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3" name="矩形 32"/>
          <p:cNvSpPr/>
          <p:nvPr/>
        </p:nvSpPr>
        <p:spPr bwMode="auto">
          <a:xfrm>
            <a:off x="4535488" y="1041400"/>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4535488" y="16875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4535488" y="235426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4535488" y="3017838"/>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bwMode="auto">
          <a:xfrm>
            <a:off x="4535488" y="36814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9177" name="Rectangle 14"/>
          <p:cNvSpPr/>
          <p:nvPr/>
        </p:nvSpPr>
        <p:spPr>
          <a:xfrm>
            <a:off x="4572000" y="11636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1</a:t>
            </a:r>
            <a:endParaRPr lang="zh-CN" altLang="en-US" sz="2400" dirty="0">
              <a:latin typeface="微软雅黑" panose="020B0503020204020204" pitchFamily="34" charset="-122"/>
              <a:ea typeface="微软雅黑" panose="020B0503020204020204" pitchFamily="34" charset="-122"/>
            </a:endParaRPr>
          </a:p>
        </p:txBody>
      </p:sp>
      <p:sp>
        <p:nvSpPr>
          <p:cNvPr id="49178" name="Rectangle 14"/>
          <p:cNvSpPr/>
          <p:nvPr/>
        </p:nvSpPr>
        <p:spPr>
          <a:xfrm>
            <a:off x="4572000" y="18113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49179" name="Rectangle 14"/>
          <p:cNvSpPr/>
          <p:nvPr/>
        </p:nvSpPr>
        <p:spPr>
          <a:xfrm>
            <a:off x="4572000" y="2476500"/>
            <a:ext cx="574675" cy="2460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49180" name="Rectangle 14"/>
          <p:cNvSpPr/>
          <p:nvPr/>
        </p:nvSpPr>
        <p:spPr>
          <a:xfrm>
            <a:off x="4572000" y="3141663"/>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49181" name="Rectangle 14"/>
          <p:cNvSpPr/>
          <p:nvPr/>
        </p:nvSpPr>
        <p:spPr>
          <a:xfrm>
            <a:off x="4572000" y="38052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5</a:t>
            </a:r>
            <a:endParaRPr lang="zh-CN" altLang="en-US" sz="2400" dirty="0">
              <a:latin typeface="微软雅黑" panose="020B0503020204020204" pitchFamily="34" charset="-122"/>
              <a:ea typeface="微软雅黑" panose="020B0503020204020204" pitchFamily="34" charset="-122"/>
            </a:endParaRPr>
          </a:p>
        </p:txBody>
      </p:sp>
      <p:sp>
        <p:nvSpPr>
          <p:cNvPr id="43" name="TextBox 59"/>
          <p:cNvSpPr txBox="1"/>
          <p:nvPr/>
        </p:nvSpPr>
        <p:spPr>
          <a:xfrm>
            <a:off x="5354638" y="1068388"/>
            <a:ext cx="2205037"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何为高处作业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TextBox 59"/>
          <p:cNvSpPr txBox="1"/>
          <p:nvPr/>
        </p:nvSpPr>
        <p:spPr>
          <a:xfrm>
            <a:off x="5354638" y="1714500"/>
            <a:ext cx="2817812"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高处作业分为哪几类</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TextBox 59"/>
          <p:cNvSpPr txBox="1"/>
          <p:nvPr/>
        </p:nvSpPr>
        <p:spPr>
          <a:xfrm>
            <a:off x="5354638" y="2381250"/>
            <a:ext cx="29622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如何对高处作业进行分级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6" name="TextBox 59"/>
          <p:cNvSpPr txBox="1"/>
          <p:nvPr/>
        </p:nvSpPr>
        <p:spPr>
          <a:xfrm>
            <a:off x="5354638" y="3046413"/>
            <a:ext cx="3033712"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高处作业人员应知应会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 name="TextBox 59"/>
          <p:cNvSpPr txBox="1"/>
          <p:nvPr/>
        </p:nvSpPr>
        <p:spPr>
          <a:xfrm>
            <a:off x="5354638" y="3708400"/>
            <a:ext cx="27463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00B050"/>
                </a:solidFill>
                <a:latin typeface="微软雅黑" panose="020B0503020204020204" pitchFamily="34" charset="-122"/>
                <a:ea typeface="微软雅黑" panose="020B0503020204020204" pitchFamily="34" charset="-122"/>
              </a:rPr>
              <a:t>高处作业安全管理要点</a:t>
            </a:r>
            <a:endParaRPr lang="zh-CN" altLang="en-US" sz="2000" b="1" dirty="0">
              <a:solidFill>
                <a:srgbClr val="00B050"/>
              </a:solidFill>
              <a:latin typeface="微软雅黑" panose="020B0503020204020204" pitchFamily="34" charset="-122"/>
              <a:ea typeface="微软雅黑" panose="020B0503020204020204" pitchFamily="34" charset="-122"/>
            </a:endParaRPr>
          </a:p>
        </p:txBody>
      </p:sp>
    </p:spTree>
  </p:cSld>
  <p:clrMapOvr>
    <a:masterClrMapping/>
  </p:clrMapOvr>
  <p:transition spd="slow" advTm="84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 calcmode="lin" valueType="num">
                                      <p:cBhvr>
                                        <p:cTn id="9" dur="300" fill="hold"/>
                                        <p:tgtEl>
                                          <p:spTgt spid="8"/>
                                        </p:tgtEl>
                                        <p:attrNameLst>
                                          <p:attrName>style.rotation</p:attrName>
                                        </p:attrNameLst>
                                      </p:cBhvr>
                                      <p:tavLst>
                                        <p:tav tm="0">
                                          <p:val>
                                            <p:fltVal val="90"/>
                                          </p:val>
                                        </p:tav>
                                        <p:tav tm="100000">
                                          <p:val>
                                            <p:fltVal val="0"/>
                                          </p:val>
                                        </p:tav>
                                      </p:tavLst>
                                    </p:anim>
                                    <p:animEffect transition="in" filter="fade">
                                      <p:cBhvr>
                                        <p:cTn id="10" dur="3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 calcmode="lin" valueType="num">
                                      <p:cBhvr>
                                        <p:cTn id="15" dur="300" fill="hold"/>
                                        <p:tgtEl>
                                          <p:spTgt spid="9"/>
                                        </p:tgtEl>
                                        <p:attrNameLst>
                                          <p:attrName>style.rotation</p:attrName>
                                        </p:attrNameLst>
                                      </p:cBhvr>
                                      <p:tavLst>
                                        <p:tav tm="0">
                                          <p:val>
                                            <p:fltVal val="90"/>
                                          </p:val>
                                        </p:tav>
                                        <p:tav tm="100000">
                                          <p:val>
                                            <p:fltVal val="0"/>
                                          </p:val>
                                        </p:tav>
                                      </p:tavLst>
                                    </p:anim>
                                    <p:animEffect transition="in" filter="fade">
                                      <p:cBhvr>
                                        <p:cTn id="16" dur="300"/>
                                        <p:tgtEl>
                                          <p:spTgt spid="9"/>
                                        </p:tgtEl>
                                      </p:cBhvr>
                                    </p:animEffect>
                                  </p:childTnLst>
                                </p:cTn>
                              </p:par>
                              <p:par>
                                <p:cTn id="17" presetID="2" presetClass="entr" presetSubtype="6" fill="hold" grpId="0" nodeType="withEffect">
                                  <p:stCondLst>
                                    <p:cond delay="1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1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1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1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3" grpId="0"/>
      <p:bldP spid="44" grpId="0"/>
      <p:bldP spid="45" grpId="0"/>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1"/>
          <p:cNvSpPr txBox="1"/>
          <p:nvPr/>
        </p:nvSpPr>
        <p:spPr>
          <a:xfrm>
            <a:off x="954088" y="1268413"/>
            <a:ext cx="3960812" cy="201453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施工组织设计或施工技术方案</a:t>
            </a:r>
            <a:r>
              <a:rPr lang="zh-CN" altLang="en-US" sz="2000" dirty="0">
                <a:latin typeface="微软雅黑" panose="020B0503020204020204" pitchFamily="34" charset="-122"/>
                <a:ea typeface="微软雅黑" panose="020B0503020204020204" pitchFamily="34" charset="-122"/>
              </a:rPr>
              <a:t>中应包含高处作业相关内容，根据实际情况对高处作业进行分级，并明确相应的安全技术措施。</a:t>
            </a:r>
            <a:endParaRPr lang="zh-CN" altLang="zh-CN"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50181"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50183"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5</a:t>
            </a:r>
            <a:r>
              <a:rPr lang="zh-CN" altLang="en-US" sz="2000" b="1" dirty="0">
                <a:solidFill>
                  <a:srgbClr val="00B050"/>
                </a:solidFill>
                <a:latin typeface="Arial" panose="020B0604020202020204" pitchFamily="34" charset="0"/>
                <a:ea typeface="微软雅黑" panose="020B0503020204020204" pitchFamily="34" charset="-122"/>
              </a:rPr>
              <a:t>：高处作业安全管理要点</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50184" name="Picture 2" descr="\\10.36.0.99\建筑安全研究所\建安办函【2017】12号：五项危险性较大的分部分项工程施工安全要点_20171218_周少银\1.4脚手架施工安全要点\要画\002脚手架工程专项施工方案.bmp"/>
          <p:cNvPicPr>
            <a:picLocks noChangeAspect="1"/>
          </p:cNvPicPr>
          <p:nvPr/>
        </p:nvPicPr>
        <p:blipFill>
          <a:blip r:embed="rId1"/>
          <a:stretch>
            <a:fillRect/>
          </a:stretch>
        </p:blipFill>
        <p:spPr>
          <a:xfrm>
            <a:off x="5245100" y="842963"/>
            <a:ext cx="2640013" cy="3643312"/>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1"/>
          <p:cNvSpPr txBox="1"/>
          <p:nvPr/>
        </p:nvSpPr>
        <p:spPr>
          <a:xfrm>
            <a:off x="900113" y="974725"/>
            <a:ext cx="3995737" cy="1246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2</a:t>
            </a:r>
            <a:r>
              <a:rPr lang="zh-CN" altLang="en-US" sz="2000" dirty="0">
                <a:latin typeface="微软雅黑" panose="020B0503020204020204" pitchFamily="34" charset="-122"/>
                <a:ea typeface="微软雅黑" panose="020B0503020204020204" pitchFamily="34" charset="-122"/>
              </a:rPr>
              <a:t>）高处作业前，应对</a:t>
            </a:r>
            <a:r>
              <a:rPr lang="zh-CN" altLang="en-US" sz="2000" dirty="0">
                <a:solidFill>
                  <a:srgbClr val="FF0000"/>
                </a:solidFill>
                <a:latin typeface="微软雅黑" panose="020B0503020204020204" pitchFamily="34" charset="-122"/>
                <a:ea typeface="微软雅黑" panose="020B0503020204020204" pitchFamily="34" charset="-122"/>
              </a:rPr>
              <a:t>安全防护设施</a:t>
            </a:r>
            <a:r>
              <a:rPr lang="zh-CN" altLang="en-US" sz="2000" dirty="0">
                <a:latin typeface="微软雅黑" panose="020B0503020204020204" pitchFamily="34" charset="-122"/>
                <a:ea typeface="微软雅黑" panose="020B0503020204020204" pitchFamily="34" charset="-122"/>
              </a:rPr>
              <a:t>进行</a:t>
            </a:r>
            <a:r>
              <a:rPr lang="zh-CN" altLang="en-US" sz="2000" dirty="0">
                <a:solidFill>
                  <a:srgbClr val="FF0000"/>
                </a:solidFill>
                <a:latin typeface="微软雅黑" panose="020B0503020204020204" pitchFamily="34" charset="-122"/>
                <a:ea typeface="微软雅黑" panose="020B0503020204020204" pitchFamily="34" charset="-122"/>
              </a:rPr>
              <a:t>检查、验收</a:t>
            </a:r>
            <a:r>
              <a:rPr lang="zh-CN" altLang="en-US" sz="2000" dirty="0">
                <a:latin typeface="微软雅黑" panose="020B0503020204020204" pitchFamily="34" charset="-122"/>
                <a:ea typeface="微软雅黑" panose="020B0503020204020204" pitchFamily="34" charset="-122"/>
              </a:rPr>
              <a:t>，验收合格后方可进行作业。</a:t>
            </a:r>
            <a:endParaRPr lang="zh-CN" altLang="en-US"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51205"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51207"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5</a:t>
            </a:r>
            <a:r>
              <a:rPr lang="zh-CN" altLang="en-US" sz="2000" b="1" dirty="0">
                <a:solidFill>
                  <a:srgbClr val="00B050"/>
                </a:solidFill>
                <a:latin typeface="Arial" panose="020B0604020202020204" pitchFamily="34" charset="0"/>
                <a:ea typeface="微软雅黑" panose="020B0503020204020204" pitchFamily="34" charset="-122"/>
              </a:rPr>
              <a:t>：高处作业安全管理要点</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51208" name="Picture 2"/>
          <p:cNvPicPr>
            <a:picLocks noChangeAspect="1"/>
          </p:cNvPicPr>
          <p:nvPr/>
        </p:nvPicPr>
        <p:blipFill>
          <a:blip r:embed="rId1"/>
          <a:stretch>
            <a:fillRect/>
          </a:stretch>
        </p:blipFill>
        <p:spPr>
          <a:xfrm>
            <a:off x="4895850" y="781050"/>
            <a:ext cx="3436938" cy="1830388"/>
          </a:xfrm>
          <a:prstGeom prst="rect">
            <a:avLst/>
          </a:prstGeom>
          <a:noFill/>
          <a:ln w="9525">
            <a:noFill/>
          </a:ln>
        </p:spPr>
      </p:pic>
      <p:pic>
        <p:nvPicPr>
          <p:cNvPr id="51209" name="Picture 4"/>
          <p:cNvPicPr>
            <a:picLocks noChangeAspect="1"/>
          </p:cNvPicPr>
          <p:nvPr/>
        </p:nvPicPr>
        <p:blipFill>
          <a:blip r:embed="rId2"/>
          <a:srcRect l="6223" r="7382"/>
          <a:stretch>
            <a:fillRect/>
          </a:stretch>
        </p:blipFill>
        <p:spPr>
          <a:xfrm>
            <a:off x="900113" y="2611438"/>
            <a:ext cx="1905000" cy="1831975"/>
          </a:xfrm>
          <a:prstGeom prst="rect">
            <a:avLst/>
          </a:prstGeom>
          <a:noFill/>
          <a:ln w="9525">
            <a:noFill/>
          </a:ln>
        </p:spPr>
      </p:pic>
      <p:pic>
        <p:nvPicPr>
          <p:cNvPr id="51210" name="Picture 6"/>
          <p:cNvPicPr>
            <a:picLocks noChangeAspect="1"/>
          </p:cNvPicPr>
          <p:nvPr/>
        </p:nvPicPr>
        <p:blipFill>
          <a:blip r:embed="rId3"/>
          <a:stretch>
            <a:fillRect/>
          </a:stretch>
        </p:blipFill>
        <p:spPr>
          <a:xfrm>
            <a:off x="2987675" y="2611438"/>
            <a:ext cx="1908175" cy="1831975"/>
          </a:xfrm>
          <a:prstGeom prst="rect">
            <a:avLst/>
          </a:prstGeom>
          <a:noFill/>
          <a:ln w="9525">
            <a:noFill/>
          </a:ln>
        </p:spPr>
      </p:pic>
      <p:sp>
        <p:nvSpPr>
          <p:cNvPr id="51211" name="TextBox 11"/>
          <p:cNvSpPr txBox="1"/>
          <p:nvPr/>
        </p:nvSpPr>
        <p:spPr>
          <a:xfrm>
            <a:off x="5094288" y="2795588"/>
            <a:ext cx="3438525" cy="16319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3</a:t>
            </a:r>
            <a:r>
              <a:rPr lang="zh-CN" altLang="en-US" sz="2000" dirty="0">
                <a:latin typeface="微软雅黑" panose="020B0503020204020204" pitchFamily="34" charset="-122"/>
                <a:ea typeface="微软雅黑" panose="020B0503020204020204" pitchFamily="34" charset="-122"/>
              </a:rPr>
              <a:t>）对各类安全防护设施，应建立定期不定期的</a:t>
            </a:r>
            <a:r>
              <a:rPr lang="zh-CN" altLang="en-US" sz="2000" dirty="0">
                <a:solidFill>
                  <a:srgbClr val="FF0000"/>
                </a:solidFill>
                <a:latin typeface="微软雅黑" panose="020B0503020204020204" pitchFamily="34" charset="-122"/>
                <a:ea typeface="微软雅黑" panose="020B0503020204020204" pitchFamily="34" charset="-122"/>
              </a:rPr>
              <a:t>检查和维修保养</a:t>
            </a:r>
            <a:r>
              <a:rPr lang="zh-CN" altLang="en-US" sz="2000" dirty="0">
                <a:latin typeface="微软雅黑" panose="020B0503020204020204" pitchFamily="34" charset="-122"/>
                <a:ea typeface="微软雅黑" panose="020B0503020204020204" pitchFamily="34" charset="-122"/>
              </a:rPr>
              <a:t>制度，发现隐患及时采取整改措施。</a:t>
            </a:r>
            <a:endParaRPr lang="zh-CN" altLang="en-US"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1"/>
          <p:cNvSpPr txBox="1"/>
          <p:nvPr/>
        </p:nvSpPr>
        <p:spPr>
          <a:xfrm>
            <a:off x="612775" y="700088"/>
            <a:ext cx="7918450" cy="1708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4</a:t>
            </a:r>
            <a:r>
              <a:rPr lang="zh-CN" altLang="en-US" sz="2000" dirty="0">
                <a:latin typeface="微软雅黑" panose="020B0503020204020204" pitchFamily="34" charset="-122"/>
                <a:ea typeface="微软雅黑" panose="020B0503020204020204" pitchFamily="34" charset="-122"/>
              </a:rPr>
              <a:t>）作业前，应对作业人员进行</a:t>
            </a:r>
            <a:r>
              <a:rPr lang="zh-CN" altLang="en-US" sz="2000" dirty="0">
                <a:solidFill>
                  <a:srgbClr val="FF0000"/>
                </a:solidFill>
                <a:latin typeface="微软雅黑" panose="020B0503020204020204" pitchFamily="34" charset="-122"/>
                <a:ea typeface="微软雅黑" panose="020B0503020204020204" pitchFamily="34" charset="-122"/>
              </a:rPr>
              <a:t>安全技术教育及交底</a:t>
            </a:r>
            <a:r>
              <a:rPr lang="zh-CN" altLang="en-US" sz="2000" dirty="0">
                <a:latin typeface="微软雅黑" panose="020B0503020204020204" pitchFamily="34" charset="-122"/>
                <a:ea typeface="微软雅黑" panose="020B0503020204020204" pitchFamily="34" charset="-122"/>
              </a:rPr>
              <a:t>，并配备相应的安全防护用品。</a:t>
            </a:r>
            <a:endParaRPr lang="zh-CN" altLang="en-US" sz="2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5</a:t>
            </a:r>
            <a:r>
              <a:rPr lang="zh-CN" altLang="en-US" sz="2000" dirty="0">
                <a:latin typeface="微软雅黑" panose="020B0503020204020204" pitchFamily="34" charset="-122"/>
                <a:ea typeface="微软雅黑" panose="020B0503020204020204" pitchFamily="34" charset="-122"/>
              </a:rPr>
              <a:t>）关注作业人员</a:t>
            </a:r>
            <a:r>
              <a:rPr lang="zh-CN" altLang="en-US" sz="2000" dirty="0">
                <a:solidFill>
                  <a:srgbClr val="FF0000"/>
                </a:solidFill>
                <a:latin typeface="微软雅黑" panose="020B0503020204020204" pitchFamily="34" charset="-122"/>
                <a:ea typeface="微软雅黑" panose="020B0503020204020204" pitchFamily="34" charset="-122"/>
              </a:rPr>
              <a:t>身体和精神状态</a:t>
            </a:r>
            <a:r>
              <a:rPr lang="zh-CN" altLang="en-US" sz="2000" dirty="0">
                <a:latin typeface="微软雅黑" panose="020B0503020204020204" pitchFamily="34" charset="-122"/>
                <a:ea typeface="微软雅黑" panose="020B0503020204020204" pitchFamily="34" charset="-122"/>
              </a:rPr>
              <a:t>，监督其正确穿戴安全防护用品。</a:t>
            </a:r>
            <a:endParaRPr lang="zh-CN" altLang="en-US"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52229"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52231"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5</a:t>
            </a:r>
            <a:r>
              <a:rPr lang="zh-CN" altLang="en-US" sz="2000" b="1" dirty="0">
                <a:solidFill>
                  <a:srgbClr val="00B050"/>
                </a:solidFill>
                <a:latin typeface="Arial" panose="020B0604020202020204" pitchFamily="34" charset="0"/>
                <a:ea typeface="微软雅黑" panose="020B0503020204020204" pitchFamily="34" charset="-122"/>
              </a:rPr>
              <a:t>：高处作业安全管理要点</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4813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684463" y="2427734"/>
            <a:ext cx="3775075" cy="2241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Box 11"/>
          <p:cNvSpPr txBox="1"/>
          <p:nvPr/>
        </p:nvSpPr>
        <p:spPr>
          <a:xfrm>
            <a:off x="612775" y="987425"/>
            <a:ext cx="4030663" cy="2862263"/>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6</a:t>
            </a:r>
            <a:r>
              <a:rPr lang="zh-CN" altLang="en-US" sz="2000" dirty="0">
                <a:latin typeface="微软雅黑" panose="020B0503020204020204" pitchFamily="34" charset="-122"/>
                <a:ea typeface="微软雅黑" panose="020B0503020204020204" pitchFamily="34" charset="-122"/>
              </a:rPr>
              <a:t>）对作业现场进行</a:t>
            </a:r>
            <a:r>
              <a:rPr lang="zh-CN" altLang="en-US" sz="2000" dirty="0">
                <a:solidFill>
                  <a:srgbClr val="FF0000"/>
                </a:solidFill>
                <a:latin typeface="微软雅黑" panose="020B0503020204020204" pitchFamily="34" charset="-122"/>
                <a:ea typeface="微软雅黑" panose="020B0503020204020204" pitchFamily="34" charset="-122"/>
              </a:rPr>
              <a:t>安全检查</a:t>
            </a:r>
            <a:r>
              <a:rPr lang="zh-CN" altLang="en-US" sz="2000" dirty="0">
                <a:latin typeface="微软雅黑" panose="020B0503020204020204" pitchFamily="34" charset="-122"/>
                <a:ea typeface="微软雅黑" panose="020B0503020204020204" pitchFamily="34" charset="-122"/>
              </a:rPr>
              <a:t>，确认施工材料未乱堆乱放，废料及时得到清理，作业地点下方无危险物料，孔洞均有围栏或加盖，楼梯处设有扶手。</a:t>
            </a:r>
            <a:endParaRPr lang="zh-CN" altLang="en-US" sz="2000"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spcAft>
                <a:spcPts val="600"/>
              </a:spcAft>
              <a:buNone/>
            </a:pPr>
            <a:r>
              <a:rPr lang="zh-CN" altLang="en-US" sz="2000" dirty="0">
                <a:latin typeface="微软雅黑" panose="020B0503020204020204" pitchFamily="34" charset="-122"/>
                <a:ea typeface="微软雅黑" panose="020B0503020204020204" pitchFamily="34" charset="-122"/>
              </a:rPr>
              <a:t>（</a:t>
            </a:r>
            <a:r>
              <a:rPr lang="en-US" altLang="zh-CN" sz="2000" dirty="0">
                <a:latin typeface="微软雅黑" panose="020B0503020204020204" pitchFamily="34" charset="-122"/>
                <a:ea typeface="微软雅黑" panose="020B0503020204020204" pitchFamily="34" charset="-122"/>
              </a:rPr>
              <a:t>7</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防护棚搭设和拆除</a:t>
            </a:r>
            <a:r>
              <a:rPr lang="zh-CN" altLang="en-US" sz="2000" dirty="0">
                <a:latin typeface="微软雅黑" panose="020B0503020204020204" pitchFamily="34" charset="-122"/>
                <a:ea typeface="微软雅黑" panose="020B0503020204020204" pitchFamily="34" charset="-122"/>
              </a:rPr>
              <a:t>时，应设警戒区，并应派专人监护。</a:t>
            </a:r>
            <a:endParaRPr lang="zh-CN" altLang="en-US" sz="2000" dirty="0">
              <a:latin typeface="微软雅黑" panose="020B0503020204020204" pitchFamily="34" charset="-122"/>
              <a:ea typeface="微软雅黑" panose="020B0503020204020204" pitchFamily="34" charset="-122"/>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53253"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53255" name="TextBox 5"/>
          <p:cNvSpPr txBox="1"/>
          <p:nvPr/>
        </p:nvSpPr>
        <p:spPr>
          <a:xfrm>
            <a:off x="649288" y="141288"/>
            <a:ext cx="45704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5</a:t>
            </a:r>
            <a:r>
              <a:rPr lang="zh-CN" altLang="en-US" sz="2000" b="1" dirty="0">
                <a:solidFill>
                  <a:srgbClr val="00B050"/>
                </a:solidFill>
                <a:latin typeface="Arial" panose="020B0604020202020204" pitchFamily="34" charset="0"/>
                <a:ea typeface="微软雅黑" panose="020B0503020204020204" pitchFamily="34" charset="-122"/>
              </a:rPr>
              <a:t>：高处作业安全管理要点</a:t>
            </a:r>
            <a:endParaRPr lang="zh-CN" altLang="en-US" sz="2000" b="1" dirty="0">
              <a:solidFill>
                <a:srgbClr val="00B050"/>
              </a:solidFill>
              <a:latin typeface="Arial" panose="020B0604020202020204" pitchFamily="34" charset="0"/>
              <a:ea typeface="微软雅黑" panose="020B0503020204020204" pitchFamily="34" charset="-122"/>
            </a:endParaRPr>
          </a:p>
        </p:txBody>
      </p:sp>
      <p:pic>
        <p:nvPicPr>
          <p:cNvPr id="53256" name="Picture 2"/>
          <p:cNvPicPr>
            <a:picLocks noChangeAspect="1"/>
          </p:cNvPicPr>
          <p:nvPr/>
        </p:nvPicPr>
        <p:blipFill>
          <a:blip r:embed="rId1"/>
          <a:stretch>
            <a:fillRect/>
          </a:stretch>
        </p:blipFill>
        <p:spPr>
          <a:xfrm>
            <a:off x="4814888" y="1116013"/>
            <a:ext cx="3579812" cy="2605087"/>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5"/>
          <p:cNvSpPr txBox="1"/>
          <p:nvPr/>
        </p:nvSpPr>
        <p:spPr>
          <a:xfrm>
            <a:off x="649288" y="141288"/>
            <a:ext cx="2085975"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00B050"/>
                </a:solidFill>
                <a:latin typeface="Arial" panose="020B0604020202020204" pitchFamily="34" charset="0"/>
                <a:ea typeface="微软雅黑" panose="020B0503020204020204" pitchFamily="34" charset="-122"/>
              </a:rPr>
              <a:t>结语</a:t>
            </a:r>
            <a:endParaRPr lang="zh-CN" altLang="en-US" sz="2000" b="1" dirty="0">
              <a:solidFill>
                <a:srgbClr val="00B050"/>
              </a:solidFill>
              <a:latin typeface="Arial" panose="020B0604020202020204" pitchFamily="34" charset="0"/>
              <a:ea typeface="微软雅黑" panose="020B0503020204020204" pitchFamily="34" charset="-122"/>
            </a:endParaRPr>
          </a:p>
        </p:txBody>
      </p:sp>
      <p:sp>
        <p:nvSpPr>
          <p:cNvPr id="50179" name="TextBox 11"/>
          <p:cNvSpPr txBox="1">
            <a:spLocks noChangeArrowheads="1"/>
          </p:cNvSpPr>
          <p:nvPr/>
        </p:nvSpPr>
        <p:spPr bwMode="auto">
          <a:xfrm>
            <a:off x="612775" y="714375"/>
            <a:ext cx="79184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03555"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503555" algn="l" defTabSz="914400" rtl="0" eaLnBrk="1" fontAlgn="base" latinLnBrk="0" hangingPunct="1">
              <a:lnSpc>
                <a:spcPct val="125000"/>
              </a:lnSpc>
              <a:spcBef>
                <a:spcPct val="0"/>
              </a:spcBef>
              <a:spcAft>
                <a:spcPct val="0"/>
              </a:spcAft>
              <a:buClrTx/>
              <a:buSzTx/>
              <a:buFontTx/>
              <a:buNone/>
              <a:defRPr/>
            </a:pPr>
            <a:r>
              <a:rPr kumimoji="0" lang="zh-CN" altLang="en-US"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高处不胜寒，安全不能忘。为了高高兴兴上班来，平平安安回家去，从事高处作业的人员一定要了解基本安全知识，熟悉高处作业安全要求，不麻痹大意，不逾越红线。</a:t>
            </a:r>
            <a:endParaRPr kumimoji="0" lang="en-US" altLang="zh-CN" sz="20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base" latinLnBrk="0" hangingPunct="1">
              <a:lnSpc>
                <a:spcPct val="125000"/>
              </a:lnSpc>
              <a:spcBef>
                <a:spcPts val="600"/>
              </a:spcBef>
              <a:spcAft>
                <a:spcPct val="0"/>
              </a:spcAft>
              <a:buClrTx/>
              <a:buSzTx/>
              <a:buFontTx/>
              <a:buNone/>
              <a:defRPr/>
            </a:pPr>
            <a:r>
              <a:rPr kumimoji="0"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只有工作安全着，生活才能幸福着！</a:t>
            </a:r>
            <a:endParaRPr kumimoji="0" lang="zh-CN" altLang="zh-CN"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pic>
        <p:nvPicPr>
          <p:cNvPr id="10" name="Picture 8" descr="RBEAXO9PVWI{MEA{$B8FS2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843809" y="2620408"/>
            <a:ext cx="3456383" cy="1967566"/>
          </a:xfrm>
          <a:prstGeom prst="roundRect">
            <a:avLst>
              <a:gd name="adj" fmla="val 4167"/>
            </a:avLst>
          </a:prstGeom>
          <a:solidFill>
            <a:srgbClr val="FFFFFF"/>
          </a:solidFill>
          <a:ln w="76200" cap="sq">
            <a:solidFill>
              <a:srgbClr val="292929"/>
            </a:solidFill>
            <a:miter lim="800000"/>
            <a:headEnd/>
            <a:tailEnd/>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a 尾"/>
          <p:cNvPicPr>
            <a:picLocks noChangeAspect="1"/>
          </p:cNvPicPr>
          <p:nvPr/>
        </p:nvPicPr>
        <p:blipFill>
          <a:blip r:embed="rId1"/>
          <a:stretch>
            <a:fillRect/>
          </a:stretch>
        </p:blipFill>
        <p:spPr>
          <a:xfrm>
            <a:off x="0" y="398780"/>
            <a:ext cx="9144000" cy="434594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1331913" y="4621213"/>
            <a:ext cx="6840538" cy="614363"/>
          </a:xfrm>
          <a:prstGeom prst="rect">
            <a:avLst/>
          </a:prstGeom>
          <a:noFill/>
          <a:ln>
            <a:noFill/>
          </a:ln>
          <a:effectLst>
            <a:outerShdw blurRad="12700" dist="12700" dir="1800000" algn="ctr" rotWithShape="0">
              <a:schemeClr val="tx1">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为       建       筑       安       全       生       产       保       驾       护       航</a:t>
            </a:r>
            <a:endParaRPr kumimoji="0" lang="zh-CN" altLang="en-US" sz="16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5299" name="标题 1"/>
          <p:cNvSpPr>
            <a:spLocks noGrp="1"/>
          </p:cNvSpPr>
          <p:nvPr>
            <p:ph type="ctrTitle"/>
          </p:nvPr>
        </p:nvSpPr>
        <p:spPr>
          <a:xfrm>
            <a:off x="2124075" y="1563688"/>
            <a:ext cx="5219700" cy="1439862"/>
          </a:xfrm>
        </p:spPr>
        <p:txBody>
          <a:bodyPr vert="horz" wrap="square" lIns="91440" tIns="45720" rIns="91440" bIns="45720" anchor="ctr"/>
          <a:lstStyle/>
          <a:p>
            <a:r>
              <a:rPr lang="zh-CN" altLang="en-US" sz="6000" b="1" kern="1200" dirty="0">
                <a:solidFill>
                  <a:srgbClr val="008000"/>
                </a:solidFill>
                <a:latin typeface="微软雅黑" panose="020B0503020204020204" pitchFamily="34" charset="-122"/>
                <a:ea typeface="微软雅黑" panose="020B0503020204020204" pitchFamily="34" charset="-122"/>
                <a:cs typeface="+mj-cs"/>
              </a:rPr>
              <a:t>谢 谢 观 赏！</a:t>
            </a:r>
            <a:endParaRPr lang="zh-CN" altLang="en-US" sz="6000" b="1" kern="1200" dirty="0">
              <a:solidFill>
                <a:srgbClr val="008000"/>
              </a:solidFill>
              <a:latin typeface="微软雅黑" panose="020B0503020204020204" pitchFamily="34" charset="-122"/>
              <a:ea typeface="微软雅黑" panose="020B0503020204020204" pitchFamily="34" charset="-122"/>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p:nvPr/>
        </p:nvSpPr>
        <p:spPr>
          <a:xfrm>
            <a:off x="649288" y="141288"/>
            <a:ext cx="3130550"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1</a:t>
            </a:r>
            <a:r>
              <a:rPr lang="zh-CN" altLang="en-US" sz="2000" b="1" dirty="0">
                <a:solidFill>
                  <a:srgbClr val="00B050"/>
                </a:solidFill>
                <a:latin typeface="Arial" panose="020B0604020202020204" pitchFamily="34" charset="0"/>
                <a:ea typeface="微软雅黑" panose="020B0503020204020204" pitchFamily="34" charset="-122"/>
              </a:rPr>
              <a:t>：何为高处作业</a:t>
            </a:r>
            <a:endParaRPr lang="zh-CN" altLang="en-US" sz="2000" b="1" dirty="0">
              <a:solidFill>
                <a:srgbClr val="00B050"/>
              </a:solidFill>
              <a:latin typeface="Arial" panose="020B0604020202020204" pitchFamily="34" charset="0"/>
              <a:ea typeface="微软雅黑" panose="020B0503020204020204" pitchFamily="34" charset="-122"/>
            </a:endParaRPr>
          </a:p>
        </p:txBody>
      </p:sp>
      <p:sp>
        <p:nvSpPr>
          <p:cNvPr id="20483" name="TextBox 11"/>
          <p:cNvSpPr txBox="1">
            <a:spLocks noChangeArrowheads="1"/>
          </p:cNvSpPr>
          <p:nvPr/>
        </p:nvSpPr>
        <p:spPr bwMode="auto">
          <a:xfrm>
            <a:off x="323850" y="835025"/>
            <a:ext cx="30781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5000"/>
              </a:lnSpc>
              <a:spcBef>
                <a:spcPct val="0"/>
              </a:spcBef>
              <a:spcAft>
                <a:spcPts val="60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高处作业</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431800" algn="just" defTabSz="914400" rtl="0" eaLnBrk="1" fontAlgn="base" latinLnBrk="0" hangingPunct="1">
              <a:lnSpc>
                <a:spcPct val="125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在距</a:t>
            </a:r>
            <a:r>
              <a:rPr kumimoji="0" lang="zh-CN" altLang="en-US" sz="1800" b="0" i="0" u="none" strike="noStrike" kern="1200" cap="none" spc="0" normalizeH="0" baseline="0" noProof="0" dirty="0">
                <a:ln>
                  <a:noFill/>
                </a:ln>
                <a:solidFill>
                  <a:srgbClr val="DEB400"/>
                </a:solidFill>
                <a:effectLst/>
                <a:uLnTx/>
                <a:uFillTx/>
                <a:latin typeface="微软雅黑" panose="020B0503020204020204" pitchFamily="34" charset="-122"/>
                <a:ea typeface="微软雅黑" panose="020B0503020204020204" pitchFamily="34" charset="-122"/>
                <a:cs typeface="+mn-cs"/>
              </a:rPr>
              <a:t>坠落高度基准面</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2m</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或</a:t>
            </a:r>
            <a:r>
              <a:rPr kumimoji="0" lang="en-US" altLang="zh-CN"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2m</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以上有可能坠落的高处进行的作业。</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20486"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pic>
        <p:nvPicPr>
          <p:cNvPr id="20488" name="Picture 10"/>
          <p:cNvPicPr>
            <a:picLocks noChangeAspect="1"/>
          </p:cNvPicPr>
          <p:nvPr/>
        </p:nvPicPr>
        <p:blipFill>
          <a:blip r:embed="rId1"/>
          <a:srcRect l="2618" r="29466"/>
          <a:stretch>
            <a:fillRect/>
          </a:stretch>
        </p:blipFill>
        <p:spPr>
          <a:xfrm>
            <a:off x="3548063" y="915988"/>
            <a:ext cx="2047875" cy="3441700"/>
          </a:xfrm>
          <a:prstGeom prst="rect">
            <a:avLst/>
          </a:prstGeom>
          <a:noFill/>
          <a:ln w="9525">
            <a:noFill/>
          </a:ln>
        </p:spPr>
      </p:pic>
      <p:sp>
        <p:nvSpPr>
          <p:cNvPr id="20489" name="TextBox 11"/>
          <p:cNvSpPr txBox="1">
            <a:spLocks noChangeArrowheads="1"/>
          </p:cNvSpPr>
          <p:nvPr/>
        </p:nvSpPr>
        <p:spPr bwMode="auto">
          <a:xfrm>
            <a:off x="323850" y="2787650"/>
            <a:ext cx="3078163"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5000"/>
              </a:lnSpc>
              <a:spcBef>
                <a:spcPct val="0"/>
              </a:spcBef>
              <a:spcAft>
                <a:spcPts val="600"/>
              </a:spcAft>
              <a:buClrTx/>
              <a:buSzTx/>
              <a:buFontTx/>
              <a:buNone/>
              <a:defRPr/>
            </a:pPr>
            <a:r>
              <a:rPr kumimoji="0" lang="zh-CN" altLang="en-US" sz="2000" b="1" i="0" u="none" strike="noStrike" kern="1200" cap="none" spc="0" normalizeH="0" baseline="0" noProof="0" dirty="0">
                <a:ln>
                  <a:noFill/>
                </a:ln>
                <a:solidFill>
                  <a:srgbClr val="DEB400"/>
                </a:solidFill>
                <a:effectLst/>
                <a:uLnTx/>
                <a:uFillTx/>
                <a:latin typeface="微软雅黑" panose="020B0503020204020204" pitchFamily="34" charset="-122"/>
                <a:ea typeface="微软雅黑" panose="020B0503020204020204" pitchFamily="34" charset="-122"/>
                <a:cs typeface="+mn-cs"/>
              </a:rPr>
              <a:t>坠落高度基准面</a:t>
            </a:r>
            <a:endParaRPr kumimoji="0" lang="en-US" altLang="zh-CN" sz="2000" b="1" i="0" u="none" strike="noStrike" kern="1200" cap="none" spc="0" normalizeH="0" baseline="0" noProof="0" dirty="0">
              <a:ln>
                <a:noFill/>
              </a:ln>
              <a:solidFill>
                <a:srgbClr val="DEB400"/>
              </a:solidFill>
              <a:effectLst/>
              <a:uLnTx/>
              <a:uFillTx/>
              <a:latin typeface="微软雅黑" panose="020B0503020204020204" pitchFamily="34" charset="-122"/>
              <a:ea typeface="微软雅黑" panose="020B0503020204020204" pitchFamily="34" charset="-122"/>
              <a:cs typeface="+mn-cs"/>
            </a:endParaRPr>
          </a:p>
          <a:p>
            <a:pPr marL="0" marR="0" lvl="0" indent="431800" algn="just" defTabSz="914400" rtl="0" eaLnBrk="1" fontAlgn="base" latinLnBrk="0" hangingPunct="1">
              <a:lnSpc>
                <a:spcPct val="125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通过</a:t>
            </a:r>
            <a:r>
              <a:rPr kumimoji="0" lang="zh-CN" altLang="en-US" sz="1800" b="0"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可能坠落范围</a:t>
            </a: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内最低处的水平面。</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0490" name="TextBox 11"/>
          <p:cNvSpPr txBox="1">
            <a:spLocks noChangeArrowheads="1"/>
          </p:cNvSpPr>
          <p:nvPr/>
        </p:nvSpPr>
        <p:spPr bwMode="auto">
          <a:xfrm>
            <a:off x="5741988" y="835025"/>
            <a:ext cx="30781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5000"/>
              </a:lnSpc>
              <a:spcBef>
                <a:spcPct val="0"/>
              </a:spcBef>
              <a:spcAft>
                <a:spcPts val="600"/>
              </a:spcAft>
              <a:buClrTx/>
              <a:buSzTx/>
              <a:buFontTx/>
              <a:buNone/>
              <a:defRPr/>
            </a:pPr>
            <a:r>
              <a:rPr kumimoji="0" lang="zh-CN" altLang="en-US"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rPr>
              <a:t>可能坠落范围</a:t>
            </a:r>
            <a:endParaRPr kumimoji="0" lang="en-US" altLang="zh-CN" sz="2000" b="1" i="0" u="none" strike="noStrike" kern="1200" cap="none" spc="0" normalizeH="0" baseline="0" noProof="0" dirty="0">
              <a:ln>
                <a:noFill/>
              </a:ln>
              <a:solidFill>
                <a:srgbClr val="0070C0"/>
              </a:solidFill>
              <a:effectLst/>
              <a:uLnTx/>
              <a:uFillTx/>
              <a:latin typeface="微软雅黑" panose="020B0503020204020204" pitchFamily="34" charset="-122"/>
              <a:ea typeface="微软雅黑" panose="020B0503020204020204" pitchFamily="34" charset="-122"/>
              <a:cs typeface="+mn-cs"/>
            </a:endParaRPr>
          </a:p>
          <a:p>
            <a:pPr marL="0" marR="0" lvl="0" indent="431800" algn="just" defTabSz="914400" rtl="0" eaLnBrk="1" fontAlgn="base" latinLnBrk="0" hangingPunct="1">
              <a:lnSpc>
                <a:spcPct val="125000"/>
              </a:lnSpc>
              <a:spcBef>
                <a:spcPct val="0"/>
              </a:spcBef>
              <a:spcAft>
                <a:spcPct val="0"/>
              </a:spcAft>
              <a:buClrTx/>
              <a:buSzTx/>
              <a:buFontTx/>
              <a:buNone/>
              <a:defRPr/>
            </a:pPr>
            <a:r>
              <a:rPr kumimoji="0" lang="zh-CN" altLang="en-US" sz="1800" b="0" i="0" u="none" strike="noStrike" kern="1200" cap="none" spc="-5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以作业位置为中心，</a:t>
            </a:r>
            <a:r>
              <a:rPr kumimoji="0" lang="zh-CN" altLang="en-US" sz="1800" b="0" i="0" u="none" strike="noStrike" kern="1200" cap="none" spc="-5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可能坠落范围半径</a:t>
            </a:r>
            <a:r>
              <a:rPr kumimoji="0" lang="zh-CN" altLang="en-US" sz="1800" b="0" i="0" u="none" strike="noStrike" kern="1200" cap="none" spc="-5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为半径，划成的与水平面垂直的柱形空间。</a:t>
            </a:r>
            <a:endParaRPr kumimoji="0" lang="zh-CN" altLang="en-US" sz="1800" b="0" i="0" u="none" strike="noStrike" kern="1200" cap="none" spc="-5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20491" name="TextBox 12"/>
          <p:cNvSpPr txBox="1">
            <a:spLocks noChangeArrowheads="1"/>
          </p:cNvSpPr>
          <p:nvPr/>
        </p:nvSpPr>
        <p:spPr bwMode="auto">
          <a:xfrm>
            <a:off x="5741988" y="2787650"/>
            <a:ext cx="3078163"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just" defTabSz="914400" rtl="0" eaLnBrk="1" fontAlgn="base" latinLnBrk="0" hangingPunct="1">
              <a:lnSpc>
                <a:spcPct val="125000"/>
              </a:lnSpc>
              <a:spcBef>
                <a:spcPct val="0"/>
              </a:spcBef>
              <a:spcAft>
                <a:spcPts val="600"/>
              </a:spcAft>
              <a:buClrTx/>
              <a:buSzTx/>
              <a:buFontTx/>
              <a:buNone/>
              <a:defRPr/>
            </a:pPr>
            <a:r>
              <a:rPr kumimoji="0" lang="zh-CN" altLang="en-US" sz="2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rPr>
              <a:t>可能坠落范围半径</a:t>
            </a:r>
            <a:endParaRPr kumimoji="0" lang="en-US" altLang="zh-CN" sz="2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a:p>
            <a:pPr marL="0" marR="0" lvl="0" indent="431800" algn="just" defTabSz="914400" rtl="0" eaLnBrk="1" fontAlgn="base" latinLnBrk="0" hangingPunct="1">
              <a:lnSpc>
                <a:spcPct val="125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为确定可能坠落范围而规定的相对于作业位置的一段水平距离。</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p:nvPr/>
        </p:nvSpPr>
        <p:spPr>
          <a:xfrm>
            <a:off x="984250" y="1836738"/>
            <a:ext cx="1152525" cy="450850"/>
          </a:xfrm>
          <a:prstGeom prst="rect">
            <a:avLst/>
          </a:prstGeom>
          <a:noFill/>
          <a:ln w="9525">
            <a:noFill/>
          </a:ln>
        </p:spPr>
        <p:txBody>
          <a:bodyPr lIns="68562" tIns="34281" rIns="68562" bIns="34281" anchor="ct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dist" eaLnBrk="1" hangingPunct="1">
              <a:spcBef>
                <a:spcPct val="0"/>
              </a:spcBef>
              <a:buNone/>
            </a:pPr>
            <a:r>
              <a:rPr lang="zh-CN" altLang="en-US" b="1" dirty="0">
                <a:solidFill>
                  <a:schemeClr val="bg1"/>
                </a:solidFill>
                <a:latin typeface="Arial" panose="020B0604020202020204" pitchFamily="34" charset="0"/>
                <a:ea typeface="微软雅黑" panose="020B0503020204020204" pitchFamily="34" charset="-122"/>
              </a:rPr>
              <a:t>目录</a:t>
            </a:r>
            <a:endParaRPr lang="zh-CN" altLang="en-US" b="1" dirty="0">
              <a:solidFill>
                <a:schemeClr val="bg1"/>
              </a:solidFill>
              <a:latin typeface="Arial" panose="020B0604020202020204" pitchFamily="34" charset="0"/>
              <a:ea typeface="微软雅黑" panose="020B0503020204020204" pitchFamily="34" charset="-122"/>
            </a:endParaRPr>
          </a:p>
        </p:txBody>
      </p:sp>
      <p:sp>
        <p:nvSpPr>
          <p:cNvPr id="21507" name="圆角矩形 13"/>
          <p:cNvSpPr/>
          <p:nvPr/>
        </p:nvSpPr>
        <p:spPr>
          <a:xfrm>
            <a:off x="3995738" y="3017838"/>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1508" name="Freeform 11"/>
          <p:cNvSpPr>
            <a:spLocks noEditPoints="1"/>
          </p:cNvSpPr>
          <p:nvPr/>
        </p:nvSpPr>
        <p:spPr>
          <a:xfrm>
            <a:off x="4092575" y="3132138"/>
            <a:ext cx="236538" cy="204787"/>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48" h="810">
                <a:moveTo>
                  <a:pt x="588" y="151"/>
                </a:moveTo>
                <a:cubicBezTo>
                  <a:pt x="588" y="151"/>
                  <a:pt x="588" y="152"/>
                  <a:pt x="588" y="152"/>
                </a:cubicBezTo>
                <a:cubicBezTo>
                  <a:pt x="588" y="153"/>
                  <a:pt x="589" y="154"/>
                  <a:pt x="589" y="155"/>
                </a:cubicBezTo>
                <a:cubicBezTo>
                  <a:pt x="589" y="156"/>
                  <a:pt x="589" y="156"/>
                  <a:pt x="589" y="157"/>
                </a:cubicBezTo>
                <a:cubicBezTo>
                  <a:pt x="589" y="158"/>
                  <a:pt x="589" y="159"/>
                  <a:pt x="589" y="161"/>
                </a:cubicBezTo>
                <a:cubicBezTo>
                  <a:pt x="589" y="161"/>
                  <a:pt x="589" y="161"/>
                  <a:pt x="589" y="161"/>
                </a:cubicBezTo>
                <a:cubicBezTo>
                  <a:pt x="589" y="162"/>
                  <a:pt x="589" y="164"/>
                  <a:pt x="589" y="165"/>
                </a:cubicBezTo>
                <a:cubicBezTo>
                  <a:pt x="589" y="165"/>
                  <a:pt x="589" y="166"/>
                  <a:pt x="589" y="166"/>
                </a:cubicBezTo>
                <a:cubicBezTo>
                  <a:pt x="589" y="167"/>
                  <a:pt x="589" y="168"/>
                  <a:pt x="589" y="169"/>
                </a:cubicBezTo>
                <a:cubicBezTo>
                  <a:pt x="589" y="170"/>
                  <a:pt x="589" y="170"/>
                  <a:pt x="589" y="171"/>
                </a:cubicBezTo>
                <a:cubicBezTo>
                  <a:pt x="588" y="178"/>
                  <a:pt x="586" y="185"/>
                  <a:pt x="584" y="191"/>
                </a:cubicBezTo>
                <a:cubicBezTo>
                  <a:pt x="584" y="192"/>
                  <a:pt x="583" y="193"/>
                  <a:pt x="583" y="194"/>
                </a:cubicBezTo>
                <a:cubicBezTo>
                  <a:pt x="583" y="195"/>
                  <a:pt x="583" y="195"/>
                  <a:pt x="583" y="195"/>
                </a:cubicBezTo>
                <a:cubicBezTo>
                  <a:pt x="583" y="196"/>
                  <a:pt x="582" y="197"/>
                  <a:pt x="582" y="198"/>
                </a:cubicBezTo>
                <a:cubicBezTo>
                  <a:pt x="582" y="198"/>
                  <a:pt x="582" y="198"/>
                  <a:pt x="582" y="198"/>
                </a:cubicBezTo>
                <a:cubicBezTo>
                  <a:pt x="580" y="201"/>
                  <a:pt x="579" y="204"/>
                  <a:pt x="577" y="207"/>
                </a:cubicBezTo>
                <a:cubicBezTo>
                  <a:pt x="577" y="207"/>
                  <a:pt x="577" y="207"/>
                  <a:pt x="577" y="208"/>
                </a:cubicBezTo>
                <a:cubicBezTo>
                  <a:pt x="577" y="208"/>
                  <a:pt x="576" y="209"/>
                  <a:pt x="575" y="210"/>
                </a:cubicBezTo>
                <a:cubicBezTo>
                  <a:pt x="575" y="210"/>
                  <a:pt x="575" y="211"/>
                  <a:pt x="575" y="211"/>
                </a:cubicBezTo>
                <a:cubicBezTo>
                  <a:pt x="573" y="215"/>
                  <a:pt x="570" y="218"/>
                  <a:pt x="567" y="222"/>
                </a:cubicBezTo>
                <a:cubicBezTo>
                  <a:pt x="567" y="222"/>
                  <a:pt x="567" y="222"/>
                  <a:pt x="567" y="222"/>
                </a:cubicBezTo>
                <a:cubicBezTo>
                  <a:pt x="566" y="223"/>
                  <a:pt x="566" y="224"/>
                  <a:pt x="565" y="224"/>
                </a:cubicBezTo>
                <a:cubicBezTo>
                  <a:pt x="565" y="224"/>
                  <a:pt x="565" y="225"/>
                  <a:pt x="565" y="225"/>
                </a:cubicBezTo>
                <a:cubicBezTo>
                  <a:pt x="562" y="227"/>
                  <a:pt x="560" y="230"/>
                  <a:pt x="558" y="232"/>
                </a:cubicBezTo>
                <a:cubicBezTo>
                  <a:pt x="558" y="232"/>
                  <a:pt x="557" y="232"/>
                  <a:pt x="557" y="232"/>
                </a:cubicBezTo>
                <a:cubicBezTo>
                  <a:pt x="557" y="233"/>
                  <a:pt x="556" y="233"/>
                  <a:pt x="555" y="234"/>
                </a:cubicBezTo>
                <a:cubicBezTo>
                  <a:pt x="555" y="234"/>
                  <a:pt x="555" y="234"/>
                  <a:pt x="554" y="234"/>
                </a:cubicBezTo>
                <a:cubicBezTo>
                  <a:pt x="554" y="235"/>
                  <a:pt x="553" y="236"/>
                  <a:pt x="552" y="236"/>
                </a:cubicBezTo>
                <a:cubicBezTo>
                  <a:pt x="547" y="240"/>
                  <a:pt x="543" y="243"/>
                  <a:pt x="537" y="246"/>
                </a:cubicBezTo>
                <a:cubicBezTo>
                  <a:pt x="536" y="246"/>
                  <a:pt x="535" y="247"/>
                  <a:pt x="534" y="247"/>
                </a:cubicBezTo>
                <a:cubicBezTo>
                  <a:pt x="533" y="247"/>
                  <a:pt x="533" y="248"/>
                  <a:pt x="532" y="248"/>
                </a:cubicBezTo>
                <a:cubicBezTo>
                  <a:pt x="532" y="248"/>
                  <a:pt x="531" y="249"/>
                  <a:pt x="530" y="249"/>
                </a:cubicBezTo>
                <a:cubicBezTo>
                  <a:pt x="529" y="249"/>
                  <a:pt x="529" y="249"/>
                  <a:pt x="528" y="249"/>
                </a:cubicBezTo>
                <a:cubicBezTo>
                  <a:pt x="527" y="250"/>
                  <a:pt x="526" y="250"/>
                  <a:pt x="525" y="251"/>
                </a:cubicBezTo>
                <a:cubicBezTo>
                  <a:pt x="525" y="251"/>
                  <a:pt x="525" y="251"/>
                  <a:pt x="525" y="251"/>
                </a:cubicBezTo>
                <a:cubicBezTo>
                  <a:pt x="523" y="251"/>
                  <a:pt x="522" y="252"/>
                  <a:pt x="520" y="252"/>
                </a:cubicBezTo>
                <a:cubicBezTo>
                  <a:pt x="520" y="252"/>
                  <a:pt x="520" y="252"/>
                  <a:pt x="519" y="252"/>
                </a:cubicBezTo>
                <a:cubicBezTo>
                  <a:pt x="518" y="253"/>
                  <a:pt x="517" y="253"/>
                  <a:pt x="516" y="253"/>
                </a:cubicBezTo>
                <a:cubicBezTo>
                  <a:pt x="516" y="253"/>
                  <a:pt x="515" y="253"/>
                  <a:pt x="515" y="253"/>
                </a:cubicBezTo>
                <a:cubicBezTo>
                  <a:pt x="514" y="254"/>
                  <a:pt x="512" y="254"/>
                  <a:pt x="511" y="254"/>
                </a:cubicBezTo>
                <a:cubicBezTo>
                  <a:pt x="509" y="254"/>
                  <a:pt x="508" y="255"/>
                  <a:pt x="506" y="255"/>
                </a:cubicBezTo>
                <a:cubicBezTo>
                  <a:pt x="506" y="255"/>
                  <a:pt x="506" y="255"/>
                  <a:pt x="505" y="255"/>
                </a:cubicBezTo>
                <a:cubicBezTo>
                  <a:pt x="504" y="255"/>
                  <a:pt x="503" y="255"/>
                  <a:pt x="502" y="255"/>
                </a:cubicBezTo>
                <a:cubicBezTo>
                  <a:pt x="502" y="255"/>
                  <a:pt x="501" y="255"/>
                  <a:pt x="501" y="255"/>
                </a:cubicBezTo>
                <a:cubicBezTo>
                  <a:pt x="499" y="255"/>
                  <a:pt x="498" y="255"/>
                  <a:pt x="496" y="255"/>
                </a:cubicBezTo>
                <a:cubicBezTo>
                  <a:pt x="496" y="255"/>
                  <a:pt x="496" y="255"/>
                  <a:pt x="496" y="255"/>
                </a:cubicBezTo>
                <a:cubicBezTo>
                  <a:pt x="495" y="255"/>
                  <a:pt x="494" y="255"/>
                  <a:pt x="492" y="255"/>
                </a:cubicBezTo>
                <a:cubicBezTo>
                  <a:pt x="492" y="255"/>
                  <a:pt x="491" y="255"/>
                  <a:pt x="491" y="255"/>
                </a:cubicBezTo>
                <a:cubicBezTo>
                  <a:pt x="490" y="255"/>
                  <a:pt x="489" y="255"/>
                  <a:pt x="488" y="255"/>
                </a:cubicBezTo>
                <a:cubicBezTo>
                  <a:pt x="488" y="255"/>
                  <a:pt x="487" y="255"/>
                  <a:pt x="487" y="255"/>
                </a:cubicBezTo>
                <a:cubicBezTo>
                  <a:pt x="485" y="255"/>
                  <a:pt x="484" y="255"/>
                  <a:pt x="483" y="255"/>
                </a:cubicBezTo>
                <a:cubicBezTo>
                  <a:pt x="477" y="254"/>
                  <a:pt x="471" y="253"/>
                  <a:pt x="466" y="251"/>
                </a:cubicBezTo>
                <a:cubicBezTo>
                  <a:pt x="465" y="250"/>
                  <a:pt x="464" y="250"/>
                  <a:pt x="463" y="250"/>
                </a:cubicBezTo>
                <a:cubicBezTo>
                  <a:pt x="463" y="250"/>
                  <a:pt x="462" y="250"/>
                  <a:pt x="462" y="249"/>
                </a:cubicBezTo>
                <a:cubicBezTo>
                  <a:pt x="461" y="249"/>
                  <a:pt x="460" y="249"/>
                  <a:pt x="459" y="248"/>
                </a:cubicBezTo>
                <a:cubicBezTo>
                  <a:pt x="459" y="248"/>
                  <a:pt x="459" y="248"/>
                  <a:pt x="459" y="248"/>
                </a:cubicBezTo>
                <a:cubicBezTo>
                  <a:pt x="456" y="247"/>
                  <a:pt x="453" y="245"/>
                  <a:pt x="450" y="244"/>
                </a:cubicBezTo>
                <a:cubicBezTo>
                  <a:pt x="450" y="244"/>
                  <a:pt x="450" y="244"/>
                  <a:pt x="450" y="244"/>
                </a:cubicBezTo>
                <a:cubicBezTo>
                  <a:pt x="449" y="243"/>
                  <a:pt x="448" y="243"/>
                  <a:pt x="447" y="242"/>
                </a:cubicBezTo>
                <a:cubicBezTo>
                  <a:pt x="447" y="242"/>
                  <a:pt x="447" y="242"/>
                  <a:pt x="446" y="242"/>
                </a:cubicBezTo>
                <a:cubicBezTo>
                  <a:pt x="443" y="239"/>
                  <a:pt x="439" y="237"/>
                  <a:pt x="436" y="234"/>
                </a:cubicBezTo>
                <a:cubicBezTo>
                  <a:pt x="435" y="234"/>
                  <a:pt x="435" y="234"/>
                  <a:pt x="435" y="234"/>
                </a:cubicBezTo>
                <a:cubicBezTo>
                  <a:pt x="434" y="233"/>
                  <a:pt x="434" y="232"/>
                  <a:pt x="433" y="232"/>
                </a:cubicBezTo>
                <a:cubicBezTo>
                  <a:pt x="433" y="231"/>
                  <a:pt x="433" y="231"/>
                  <a:pt x="432" y="231"/>
                </a:cubicBezTo>
                <a:cubicBezTo>
                  <a:pt x="430" y="229"/>
                  <a:pt x="428" y="227"/>
                  <a:pt x="425" y="224"/>
                </a:cubicBezTo>
                <a:cubicBezTo>
                  <a:pt x="425" y="224"/>
                  <a:pt x="425" y="224"/>
                  <a:pt x="425" y="224"/>
                </a:cubicBezTo>
                <a:cubicBezTo>
                  <a:pt x="425" y="223"/>
                  <a:pt x="424" y="222"/>
                  <a:pt x="423" y="222"/>
                </a:cubicBezTo>
                <a:cubicBezTo>
                  <a:pt x="423" y="221"/>
                  <a:pt x="423" y="221"/>
                  <a:pt x="423" y="221"/>
                </a:cubicBezTo>
                <a:cubicBezTo>
                  <a:pt x="422" y="220"/>
                  <a:pt x="421" y="219"/>
                  <a:pt x="421" y="218"/>
                </a:cubicBezTo>
                <a:cubicBezTo>
                  <a:pt x="417" y="213"/>
                  <a:pt x="413" y="207"/>
                  <a:pt x="410" y="200"/>
                </a:cubicBezTo>
                <a:cubicBezTo>
                  <a:pt x="410" y="200"/>
                  <a:pt x="410" y="199"/>
                  <a:pt x="409" y="199"/>
                </a:cubicBezTo>
                <a:cubicBezTo>
                  <a:pt x="409" y="198"/>
                  <a:pt x="409" y="197"/>
                  <a:pt x="408" y="196"/>
                </a:cubicBezTo>
                <a:cubicBezTo>
                  <a:pt x="408" y="196"/>
                  <a:pt x="408" y="195"/>
                  <a:pt x="408" y="195"/>
                </a:cubicBezTo>
                <a:cubicBezTo>
                  <a:pt x="407" y="194"/>
                  <a:pt x="407" y="193"/>
                  <a:pt x="407" y="191"/>
                </a:cubicBezTo>
                <a:cubicBezTo>
                  <a:pt x="406" y="191"/>
                  <a:pt x="406" y="191"/>
                  <a:pt x="406" y="191"/>
                </a:cubicBezTo>
                <a:cubicBezTo>
                  <a:pt x="406" y="190"/>
                  <a:pt x="406" y="188"/>
                  <a:pt x="405" y="187"/>
                </a:cubicBezTo>
                <a:cubicBezTo>
                  <a:pt x="405" y="187"/>
                  <a:pt x="405" y="186"/>
                  <a:pt x="405" y="186"/>
                </a:cubicBezTo>
                <a:cubicBezTo>
                  <a:pt x="405" y="185"/>
                  <a:pt x="404" y="184"/>
                  <a:pt x="404" y="183"/>
                </a:cubicBezTo>
                <a:cubicBezTo>
                  <a:pt x="404" y="182"/>
                  <a:pt x="404" y="182"/>
                  <a:pt x="404" y="181"/>
                </a:cubicBezTo>
                <a:cubicBezTo>
                  <a:pt x="404" y="180"/>
                  <a:pt x="403" y="179"/>
                  <a:pt x="403" y="177"/>
                </a:cubicBezTo>
                <a:cubicBezTo>
                  <a:pt x="403" y="176"/>
                  <a:pt x="403" y="174"/>
                  <a:pt x="402" y="173"/>
                </a:cubicBezTo>
                <a:cubicBezTo>
                  <a:pt x="402" y="173"/>
                  <a:pt x="402" y="172"/>
                  <a:pt x="402" y="172"/>
                </a:cubicBezTo>
                <a:cubicBezTo>
                  <a:pt x="402" y="171"/>
                  <a:pt x="402" y="170"/>
                  <a:pt x="402" y="169"/>
                </a:cubicBezTo>
                <a:cubicBezTo>
                  <a:pt x="402" y="168"/>
                  <a:pt x="402" y="168"/>
                  <a:pt x="402" y="167"/>
                </a:cubicBezTo>
                <a:cubicBezTo>
                  <a:pt x="402" y="166"/>
                  <a:pt x="402" y="164"/>
                  <a:pt x="402" y="163"/>
                </a:cubicBezTo>
                <a:cubicBezTo>
                  <a:pt x="402" y="163"/>
                  <a:pt x="402" y="163"/>
                  <a:pt x="402" y="163"/>
                </a:cubicBezTo>
                <a:cubicBezTo>
                  <a:pt x="402" y="161"/>
                  <a:pt x="402" y="160"/>
                  <a:pt x="402" y="159"/>
                </a:cubicBezTo>
                <a:cubicBezTo>
                  <a:pt x="402" y="158"/>
                  <a:pt x="402" y="158"/>
                  <a:pt x="402" y="157"/>
                </a:cubicBezTo>
                <a:cubicBezTo>
                  <a:pt x="402" y="156"/>
                  <a:pt x="402" y="156"/>
                  <a:pt x="402" y="155"/>
                </a:cubicBezTo>
                <a:cubicBezTo>
                  <a:pt x="402" y="154"/>
                  <a:pt x="402" y="154"/>
                  <a:pt x="402" y="153"/>
                </a:cubicBezTo>
                <a:cubicBezTo>
                  <a:pt x="402" y="152"/>
                  <a:pt x="402" y="151"/>
                  <a:pt x="403" y="149"/>
                </a:cubicBezTo>
                <a:cubicBezTo>
                  <a:pt x="403" y="149"/>
                  <a:pt x="403" y="149"/>
                  <a:pt x="403" y="149"/>
                </a:cubicBezTo>
                <a:cubicBezTo>
                  <a:pt x="403" y="143"/>
                  <a:pt x="405" y="138"/>
                  <a:pt x="406" y="132"/>
                </a:cubicBezTo>
                <a:cubicBezTo>
                  <a:pt x="407" y="131"/>
                  <a:pt x="407" y="130"/>
                  <a:pt x="408" y="129"/>
                </a:cubicBezTo>
                <a:cubicBezTo>
                  <a:pt x="408" y="129"/>
                  <a:pt x="408" y="129"/>
                  <a:pt x="408" y="129"/>
                </a:cubicBezTo>
                <a:cubicBezTo>
                  <a:pt x="408" y="128"/>
                  <a:pt x="409" y="127"/>
                  <a:pt x="409" y="126"/>
                </a:cubicBezTo>
                <a:cubicBezTo>
                  <a:pt x="409" y="126"/>
                  <a:pt x="409" y="126"/>
                  <a:pt x="409" y="126"/>
                </a:cubicBezTo>
                <a:cubicBezTo>
                  <a:pt x="410" y="123"/>
                  <a:pt x="412" y="120"/>
                  <a:pt x="413" y="117"/>
                </a:cubicBezTo>
                <a:cubicBezTo>
                  <a:pt x="413" y="117"/>
                  <a:pt x="414" y="116"/>
                  <a:pt x="414" y="116"/>
                </a:cubicBezTo>
                <a:cubicBezTo>
                  <a:pt x="414" y="115"/>
                  <a:pt x="415" y="114"/>
                  <a:pt x="415" y="114"/>
                </a:cubicBezTo>
                <a:cubicBezTo>
                  <a:pt x="415" y="113"/>
                  <a:pt x="415" y="113"/>
                  <a:pt x="416" y="113"/>
                </a:cubicBezTo>
                <a:cubicBezTo>
                  <a:pt x="418" y="109"/>
                  <a:pt x="420" y="106"/>
                  <a:pt x="423" y="102"/>
                </a:cubicBezTo>
                <a:cubicBezTo>
                  <a:pt x="423" y="102"/>
                  <a:pt x="423" y="102"/>
                  <a:pt x="424" y="102"/>
                </a:cubicBezTo>
                <a:cubicBezTo>
                  <a:pt x="424" y="101"/>
                  <a:pt x="425" y="100"/>
                  <a:pt x="426" y="99"/>
                </a:cubicBezTo>
                <a:cubicBezTo>
                  <a:pt x="426" y="99"/>
                  <a:pt x="426" y="99"/>
                  <a:pt x="426" y="99"/>
                </a:cubicBezTo>
                <a:cubicBezTo>
                  <a:pt x="428" y="97"/>
                  <a:pt x="431" y="94"/>
                  <a:pt x="433" y="92"/>
                </a:cubicBezTo>
                <a:cubicBezTo>
                  <a:pt x="433" y="92"/>
                  <a:pt x="433" y="92"/>
                  <a:pt x="433" y="92"/>
                </a:cubicBezTo>
                <a:cubicBezTo>
                  <a:pt x="434" y="91"/>
                  <a:pt x="435" y="90"/>
                  <a:pt x="436" y="90"/>
                </a:cubicBezTo>
                <a:cubicBezTo>
                  <a:pt x="436" y="90"/>
                  <a:pt x="436" y="89"/>
                  <a:pt x="436" y="89"/>
                </a:cubicBezTo>
                <a:cubicBezTo>
                  <a:pt x="437" y="89"/>
                  <a:pt x="438" y="88"/>
                  <a:pt x="439" y="87"/>
                </a:cubicBezTo>
                <a:cubicBezTo>
                  <a:pt x="443" y="84"/>
                  <a:pt x="448" y="81"/>
                  <a:pt x="453" y="78"/>
                </a:cubicBezTo>
                <a:cubicBezTo>
                  <a:pt x="454" y="78"/>
                  <a:pt x="456" y="77"/>
                  <a:pt x="457" y="77"/>
                </a:cubicBezTo>
                <a:cubicBezTo>
                  <a:pt x="457" y="76"/>
                  <a:pt x="458" y="76"/>
                  <a:pt x="458" y="76"/>
                </a:cubicBezTo>
                <a:cubicBezTo>
                  <a:pt x="459" y="76"/>
                  <a:pt x="460" y="75"/>
                  <a:pt x="461" y="75"/>
                </a:cubicBezTo>
                <a:cubicBezTo>
                  <a:pt x="461" y="75"/>
                  <a:pt x="462" y="74"/>
                  <a:pt x="462" y="74"/>
                </a:cubicBezTo>
                <a:cubicBezTo>
                  <a:pt x="463" y="74"/>
                  <a:pt x="465" y="73"/>
                  <a:pt x="466" y="73"/>
                </a:cubicBezTo>
                <a:cubicBezTo>
                  <a:pt x="466" y="73"/>
                  <a:pt x="466" y="73"/>
                  <a:pt x="466" y="73"/>
                </a:cubicBezTo>
                <a:cubicBezTo>
                  <a:pt x="467" y="72"/>
                  <a:pt x="469" y="72"/>
                  <a:pt x="470" y="72"/>
                </a:cubicBezTo>
                <a:cubicBezTo>
                  <a:pt x="471" y="72"/>
                  <a:pt x="471" y="71"/>
                  <a:pt x="471" y="71"/>
                </a:cubicBezTo>
                <a:cubicBezTo>
                  <a:pt x="472" y="71"/>
                  <a:pt x="473" y="71"/>
                  <a:pt x="474" y="71"/>
                </a:cubicBezTo>
                <a:cubicBezTo>
                  <a:pt x="475" y="71"/>
                  <a:pt x="475" y="70"/>
                  <a:pt x="476" y="70"/>
                </a:cubicBezTo>
                <a:cubicBezTo>
                  <a:pt x="477" y="70"/>
                  <a:pt x="479" y="70"/>
                  <a:pt x="480" y="70"/>
                </a:cubicBezTo>
                <a:cubicBezTo>
                  <a:pt x="481" y="69"/>
                  <a:pt x="483" y="69"/>
                  <a:pt x="484" y="69"/>
                </a:cubicBezTo>
                <a:cubicBezTo>
                  <a:pt x="485" y="69"/>
                  <a:pt x="485" y="69"/>
                  <a:pt x="486" y="69"/>
                </a:cubicBezTo>
                <a:cubicBezTo>
                  <a:pt x="487" y="69"/>
                  <a:pt x="488" y="69"/>
                  <a:pt x="489" y="69"/>
                </a:cubicBezTo>
                <a:cubicBezTo>
                  <a:pt x="489" y="68"/>
                  <a:pt x="490" y="68"/>
                  <a:pt x="490" y="68"/>
                </a:cubicBezTo>
                <a:cubicBezTo>
                  <a:pt x="491" y="68"/>
                  <a:pt x="493" y="68"/>
                  <a:pt x="494" y="68"/>
                </a:cubicBezTo>
                <a:cubicBezTo>
                  <a:pt x="494" y="68"/>
                  <a:pt x="494" y="68"/>
                  <a:pt x="495" y="68"/>
                </a:cubicBezTo>
                <a:cubicBezTo>
                  <a:pt x="496" y="68"/>
                  <a:pt x="497" y="68"/>
                  <a:pt x="498" y="68"/>
                </a:cubicBezTo>
                <a:cubicBezTo>
                  <a:pt x="499" y="68"/>
                  <a:pt x="499" y="68"/>
                  <a:pt x="500" y="68"/>
                </a:cubicBezTo>
                <a:cubicBezTo>
                  <a:pt x="501" y="68"/>
                  <a:pt x="502" y="68"/>
                  <a:pt x="503" y="69"/>
                </a:cubicBezTo>
                <a:cubicBezTo>
                  <a:pt x="503" y="69"/>
                  <a:pt x="504" y="69"/>
                  <a:pt x="504" y="69"/>
                </a:cubicBezTo>
                <a:cubicBezTo>
                  <a:pt x="505" y="69"/>
                  <a:pt x="507" y="69"/>
                  <a:pt x="508" y="69"/>
                </a:cubicBezTo>
                <a:cubicBezTo>
                  <a:pt x="514" y="70"/>
                  <a:pt x="519" y="71"/>
                  <a:pt x="525" y="73"/>
                </a:cubicBezTo>
                <a:cubicBezTo>
                  <a:pt x="526" y="73"/>
                  <a:pt x="527" y="74"/>
                  <a:pt x="528" y="74"/>
                </a:cubicBezTo>
                <a:cubicBezTo>
                  <a:pt x="528" y="74"/>
                  <a:pt x="528" y="74"/>
                  <a:pt x="528" y="74"/>
                </a:cubicBezTo>
                <a:cubicBezTo>
                  <a:pt x="529" y="75"/>
                  <a:pt x="530" y="75"/>
                  <a:pt x="531" y="75"/>
                </a:cubicBezTo>
                <a:cubicBezTo>
                  <a:pt x="531" y="75"/>
                  <a:pt x="532" y="76"/>
                  <a:pt x="532" y="76"/>
                </a:cubicBezTo>
                <a:cubicBezTo>
                  <a:pt x="535" y="77"/>
                  <a:pt x="538" y="78"/>
                  <a:pt x="541" y="80"/>
                </a:cubicBezTo>
                <a:cubicBezTo>
                  <a:pt x="541" y="80"/>
                  <a:pt x="541" y="80"/>
                  <a:pt x="541" y="80"/>
                </a:cubicBezTo>
                <a:cubicBezTo>
                  <a:pt x="542" y="81"/>
                  <a:pt x="543" y="81"/>
                  <a:pt x="544" y="82"/>
                </a:cubicBezTo>
                <a:cubicBezTo>
                  <a:pt x="544" y="82"/>
                  <a:pt x="544" y="82"/>
                  <a:pt x="544" y="82"/>
                </a:cubicBezTo>
                <a:cubicBezTo>
                  <a:pt x="548" y="84"/>
                  <a:pt x="552" y="87"/>
                  <a:pt x="555" y="90"/>
                </a:cubicBezTo>
                <a:cubicBezTo>
                  <a:pt x="555" y="90"/>
                  <a:pt x="555" y="90"/>
                  <a:pt x="556" y="90"/>
                </a:cubicBezTo>
                <a:cubicBezTo>
                  <a:pt x="556" y="91"/>
                  <a:pt x="557" y="92"/>
                  <a:pt x="558" y="92"/>
                </a:cubicBezTo>
                <a:cubicBezTo>
                  <a:pt x="558" y="92"/>
                  <a:pt x="558" y="92"/>
                  <a:pt x="558" y="93"/>
                </a:cubicBezTo>
                <a:cubicBezTo>
                  <a:pt x="561" y="95"/>
                  <a:pt x="563" y="97"/>
                  <a:pt x="565" y="100"/>
                </a:cubicBezTo>
                <a:cubicBezTo>
                  <a:pt x="565" y="100"/>
                  <a:pt x="565" y="100"/>
                  <a:pt x="565" y="100"/>
                </a:cubicBezTo>
                <a:cubicBezTo>
                  <a:pt x="566" y="101"/>
                  <a:pt x="567" y="101"/>
                  <a:pt x="567" y="102"/>
                </a:cubicBezTo>
                <a:cubicBezTo>
                  <a:pt x="568" y="102"/>
                  <a:pt x="568" y="103"/>
                  <a:pt x="568" y="103"/>
                </a:cubicBezTo>
                <a:cubicBezTo>
                  <a:pt x="569" y="104"/>
                  <a:pt x="569" y="104"/>
                  <a:pt x="570" y="105"/>
                </a:cubicBezTo>
                <a:cubicBezTo>
                  <a:pt x="573" y="110"/>
                  <a:pt x="576" y="115"/>
                  <a:pt x="579" y="120"/>
                </a:cubicBezTo>
                <a:cubicBezTo>
                  <a:pt x="580" y="121"/>
                  <a:pt x="580" y="122"/>
                  <a:pt x="581" y="123"/>
                </a:cubicBezTo>
                <a:cubicBezTo>
                  <a:pt x="581" y="124"/>
                  <a:pt x="581" y="124"/>
                  <a:pt x="581" y="125"/>
                </a:cubicBezTo>
                <a:cubicBezTo>
                  <a:pt x="582" y="126"/>
                  <a:pt x="582" y="127"/>
                  <a:pt x="582" y="127"/>
                </a:cubicBezTo>
                <a:cubicBezTo>
                  <a:pt x="583" y="128"/>
                  <a:pt x="583" y="128"/>
                  <a:pt x="583" y="129"/>
                </a:cubicBezTo>
                <a:cubicBezTo>
                  <a:pt x="583" y="130"/>
                  <a:pt x="584" y="131"/>
                  <a:pt x="584" y="132"/>
                </a:cubicBezTo>
                <a:cubicBezTo>
                  <a:pt x="584" y="132"/>
                  <a:pt x="584" y="133"/>
                  <a:pt x="584" y="133"/>
                </a:cubicBezTo>
                <a:cubicBezTo>
                  <a:pt x="585" y="134"/>
                  <a:pt x="585" y="135"/>
                  <a:pt x="585" y="137"/>
                </a:cubicBezTo>
                <a:lnTo>
                  <a:pt x="586" y="138"/>
                </a:lnTo>
                <a:cubicBezTo>
                  <a:pt x="586" y="139"/>
                  <a:pt x="586" y="140"/>
                  <a:pt x="587" y="141"/>
                </a:cubicBezTo>
                <a:cubicBezTo>
                  <a:pt x="587" y="141"/>
                  <a:pt x="587" y="142"/>
                  <a:pt x="587" y="142"/>
                </a:cubicBezTo>
                <a:cubicBezTo>
                  <a:pt x="587" y="144"/>
                  <a:pt x="587" y="145"/>
                  <a:pt x="588" y="147"/>
                </a:cubicBezTo>
                <a:cubicBezTo>
                  <a:pt x="588" y="148"/>
                  <a:pt x="588" y="149"/>
                  <a:pt x="588" y="151"/>
                </a:cubicBezTo>
                <a:close/>
                <a:moveTo>
                  <a:pt x="657" y="163"/>
                </a:moveTo>
                <a:lnTo>
                  <a:pt x="648" y="108"/>
                </a:lnTo>
                <a:lnTo>
                  <a:pt x="616" y="114"/>
                </a:lnTo>
                <a:cubicBezTo>
                  <a:pt x="611" y="99"/>
                  <a:pt x="602" y="86"/>
                  <a:pt x="592" y="74"/>
                </a:cubicBezTo>
                <a:lnTo>
                  <a:pt x="611" y="48"/>
                </a:lnTo>
                <a:lnTo>
                  <a:pt x="565" y="16"/>
                </a:lnTo>
                <a:lnTo>
                  <a:pt x="547" y="42"/>
                </a:lnTo>
                <a:cubicBezTo>
                  <a:pt x="533" y="36"/>
                  <a:pt x="518" y="32"/>
                  <a:pt x="502" y="32"/>
                </a:cubicBezTo>
                <a:lnTo>
                  <a:pt x="497" y="0"/>
                </a:lnTo>
                <a:lnTo>
                  <a:pt x="442" y="9"/>
                </a:lnTo>
                <a:lnTo>
                  <a:pt x="447" y="41"/>
                </a:lnTo>
                <a:cubicBezTo>
                  <a:pt x="432" y="47"/>
                  <a:pt x="419" y="55"/>
                  <a:pt x="408" y="65"/>
                </a:cubicBezTo>
                <a:lnTo>
                  <a:pt x="382" y="47"/>
                </a:lnTo>
                <a:lnTo>
                  <a:pt x="350" y="92"/>
                </a:lnTo>
                <a:lnTo>
                  <a:pt x="376" y="110"/>
                </a:lnTo>
                <a:cubicBezTo>
                  <a:pt x="370" y="124"/>
                  <a:pt x="366" y="140"/>
                  <a:pt x="365" y="155"/>
                </a:cubicBezTo>
                <a:lnTo>
                  <a:pt x="334" y="161"/>
                </a:lnTo>
                <a:lnTo>
                  <a:pt x="343" y="215"/>
                </a:lnTo>
                <a:lnTo>
                  <a:pt x="374" y="210"/>
                </a:lnTo>
                <a:cubicBezTo>
                  <a:pt x="380" y="225"/>
                  <a:pt x="388" y="238"/>
                  <a:pt x="399" y="249"/>
                </a:cubicBezTo>
                <a:lnTo>
                  <a:pt x="380" y="275"/>
                </a:lnTo>
                <a:lnTo>
                  <a:pt x="425" y="308"/>
                </a:lnTo>
                <a:lnTo>
                  <a:pt x="444" y="282"/>
                </a:lnTo>
                <a:cubicBezTo>
                  <a:pt x="458" y="288"/>
                  <a:pt x="473" y="291"/>
                  <a:pt x="489" y="292"/>
                </a:cubicBezTo>
                <a:lnTo>
                  <a:pt x="494" y="324"/>
                </a:lnTo>
                <a:lnTo>
                  <a:pt x="549" y="315"/>
                </a:lnTo>
                <a:lnTo>
                  <a:pt x="544" y="283"/>
                </a:lnTo>
                <a:cubicBezTo>
                  <a:pt x="558" y="277"/>
                  <a:pt x="571" y="269"/>
                  <a:pt x="583" y="258"/>
                </a:cubicBezTo>
                <a:lnTo>
                  <a:pt x="609" y="277"/>
                </a:lnTo>
                <a:lnTo>
                  <a:pt x="641" y="232"/>
                </a:lnTo>
                <a:lnTo>
                  <a:pt x="615" y="213"/>
                </a:lnTo>
                <a:cubicBezTo>
                  <a:pt x="621" y="199"/>
                  <a:pt x="625" y="184"/>
                  <a:pt x="625" y="168"/>
                </a:cubicBezTo>
                <a:lnTo>
                  <a:pt x="657" y="163"/>
                </a:lnTo>
                <a:close/>
                <a:moveTo>
                  <a:pt x="453" y="544"/>
                </a:moveTo>
                <a:cubicBezTo>
                  <a:pt x="453" y="545"/>
                  <a:pt x="453" y="546"/>
                  <a:pt x="453" y="547"/>
                </a:cubicBezTo>
                <a:cubicBezTo>
                  <a:pt x="452" y="548"/>
                  <a:pt x="452" y="550"/>
                  <a:pt x="452" y="552"/>
                </a:cubicBezTo>
                <a:cubicBezTo>
                  <a:pt x="452" y="553"/>
                  <a:pt x="451" y="554"/>
                  <a:pt x="451" y="554"/>
                </a:cubicBezTo>
                <a:cubicBezTo>
                  <a:pt x="451" y="557"/>
                  <a:pt x="450" y="559"/>
                  <a:pt x="450" y="562"/>
                </a:cubicBezTo>
                <a:cubicBezTo>
                  <a:pt x="450" y="562"/>
                  <a:pt x="450" y="562"/>
                  <a:pt x="449" y="562"/>
                </a:cubicBezTo>
                <a:cubicBezTo>
                  <a:pt x="449" y="565"/>
                  <a:pt x="448" y="567"/>
                  <a:pt x="448" y="569"/>
                </a:cubicBezTo>
                <a:cubicBezTo>
                  <a:pt x="447" y="570"/>
                  <a:pt x="447" y="570"/>
                  <a:pt x="447" y="571"/>
                </a:cubicBezTo>
                <a:cubicBezTo>
                  <a:pt x="447" y="573"/>
                  <a:pt x="446" y="575"/>
                  <a:pt x="445" y="576"/>
                </a:cubicBezTo>
                <a:cubicBezTo>
                  <a:pt x="445" y="577"/>
                  <a:pt x="445" y="578"/>
                  <a:pt x="445" y="579"/>
                </a:cubicBezTo>
                <a:cubicBezTo>
                  <a:pt x="440" y="591"/>
                  <a:pt x="435" y="602"/>
                  <a:pt x="428" y="612"/>
                </a:cubicBezTo>
                <a:cubicBezTo>
                  <a:pt x="427" y="614"/>
                  <a:pt x="426" y="616"/>
                  <a:pt x="425" y="617"/>
                </a:cubicBezTo>
                <a:cubicBezTo>
                  <a:pt x="424" y="617"/>
                  <a:pt x="424" y="618"/>
                  <a:pt x="424" y="618"/>
                </a:cubicBezTo>
                <a:cubicBezTo>
                  <a:pt x="423" y="620"/>
                  <a:pt x="422" y="621"/>
                  <a:pt x="421" y="623"/>
                </a:cubicBezTo>
                <a:cubicBezTo>
                  <a:pt x="421" y="623"/>
                  <a:pt x="420" y="623"/>
                  <a:pt x="420" y="623"/>
                </a:cubicBezTo>
                <a:cubicBezTo>
                  <a:pt x="417" y="628"/>
                  <a:pt x="413" y="632"/>
                  <a:pt x="409" y="637"/>
                </a:cubicBezTo>
                <a:cubicBezTo>
                  <a:pt x="409" y="637"/>
                  <a:pt x="409" y="637"/>
                  <a:pt x="408" y="637"/>
                </a:cubicBezTo>
                <a:cubicBezTo>
                  <a:pt x="407" y="639"/>
                  <a:pt x="406" y="640"/>
                  <a:pt x="404" y="641"/>
                </a:cubicBezTo>
                <a:cubicBezTo>
                  <a:pt x="404" y="641"/>
                  <a:pt x="404" y="642"/>
                  <a:pt x="404" y="642"/>
                </a:cubicBezTo>
                <a:cubicBezTo>
                  <a:pt x="398" y="648"/>
                  <a:pt x="392" y="653"/>
                  <a:pt x="386" y="657"/>
                </a:cubicBezTo>
                <a:cubicBezTo>
                  <a:pt x="385" y="657"/>
                  <a:pt x="385" y="658"/>
                  <a:pt x="385" y="658"/>
                </a:cubicBezTo>
                <a:cubicBezTo>
                  <a:pt x="383" y="659"/>
                  <a:pt x="382" y="660"/>
                  <a:pt x="380" y="661"/>
                </a:cubicBezTo>
                <a:cubicBezTo>
                  <a:pt x="380" y="661"/>
                  <a:pt x="379" y="661"/>
                  <a:pt x="379" y="662"/>
                </a:cubicBezTo>
                <a:cubicBezTo>
                  <a:pt x="374" y="665"/>
                  <a:pt x="369" y="668"/>
                  <a:pt x="364" y="670"/>
                </a:cubicBezTo>
                <a:cubicBezTo>
                  <a:pt x="364" y="671"/>
                  <a:pt x="364" y="671"/>
                  <a:pt x="363" y="671"/>
                </a:cubicBezTo>
                <a:cubicBezTo>
                  <a:pt x="362" y="672"/>
                  <a:pt x="360" y="672"/>
                  <a:pt x="358" y="673"/>
                </a:cubicBezTo>
                <a:cubicBezTo>
                  <a:pt x="358" y="673"/>
                  <a:pt x="358" y="674"/>
                  <a:pt x="357" y="674"/>
                </a:cubicBezTo>
                <a:cubicBezTo>
                  <a:pt x="356" y="675"/>
                  <a:pt x="354" y="675"/>
                  <a:pt x="352" y="676"/>
                </a:cubicBezTo>
                <a:cubicBezTo>
                  <a:pt x="343" y="680"/>
                  <a:pt x="333" y="683"/>
                  <a:pt x="323" y="685"/>
                </a:cubicBezTo>
                <a:cubicBezTo>
                  <a:pt x="321" y="686"/>
                  <a:pt x="318" y="686"/>
                  <a:pt x="316" y="687"/>
                </a:cubicBezTo>
                <a:cubicBezTo>
                  <a:pt x="315" y="687"/>
                  <a:pt x="314" y="687"/>
                  <a:pt x="313" y="687"/>
                </a:cubicBezTo>
                <a:cubicBezTo>
                  <a:pt x="312" y="687"/>
                  <a:pt x="310" y="688"/>
                  <a:pt x="308" y="688"/>
                </a:cubicBezTo>
                <a:cubicBezTo>
                  <a:pt x="307" y="688"/>
                  <a:pt x="307" y="688"/>
                  <a:pt x="306" y="688"/>
                </a:cubicBezTo>
                <a:cubicBezTo>
                  <a:pt x="304" y="688"/>
                  <a:pt x="301" y="689"/>
                  <a:pt x="299" y="689"/>
                </a:cubicBezTo>
                <a:cubicBezTo>
                  <a:pt x="299" y="689"/>
                  <a:pt x="299" y="689"/>
                  <a:pt x="298" y="689"/>
                </a:cubicBezTo>
                <a:cubicBezTo>
                  <a:pt x="296" y="689"/>
                  <a:pt x="293" y="689"/>
                  <a:pt x="291" y="689"/>
                </a:cubicBezTo>
                <a:cubicBezTo>
                  <a:pt x="290" y="689"/>
                  <a:pt x="289" y="689"/>
                  <a:pt x="289" y="689"/>
                </a:cubicBezTo>
                <a:cubicBezTo>
                  <a:pt x="287" y="689"/>
                  <a:pt x="285" y="689"/>
                  <a:pt x="283" y="689"/>
                </a:cubicBezTo>
                <a:cubicBezTo>
                  <a:pt x="282" y="689"/>
                  <a:pt x="281" y="689"/>
                  <a:pt x="281" y="689"/>
                </a:cubicBezTo>
                <a:cubicBezTo>
                  <a:pt x="278" y="689"/>
                  <a:pt x="276" y="689"/>
                  <a:pt x="273" y="689"/>
                </a:cubicBezTo>
                <a:cubicBezTo>
                  <a:pt x="270" y="688"/>
                  <a:pt x="268" y="688"/>
                  <a:pt x="265" y="688"/>
                </a:cubicBezTo>
                <a:cubicBezTo>
                  <a:pt x="265" y="688"/>
                  <a:pt x="264" y="687"/>
                  <a:pt x="263" y="687"/>
                </a:cubicBezTo>
                <a:cubicBezTo>
                  <a:pt x="261" y="687"/>
                  <a:pt x="259" y="687"/>
                  <a:pt x="257" y="686"/>
                </a:cubicBezTo>
                <a:cubicBezTo>
                  <a:pt x="257" y="686"/>
                  <a:pt x="256" y="686"/>
                  <a:pt x="255" y="686"/>
                </a:cubicBezTo>
                <a:cubicBezTo>
                  <a:pt x="253" y="686"/>
                  <a:pt x="250" y="685"/>
                  <a:pt x="248" y="684"/>
                </a:cubicBezTo>
                <a:cubicBezTo>
                  <a:pt x="248" y="684"/>
                  <a:pt x="247" y="684"/>
                  <a:pt x="247" y="684"/>
                </a:cubicBezTo>
                <a:cubicBezTo>
                  <a:pt x="245" y="684"/>
                  <a:pt x="243" y="683"/>
                  <a:pt x="241" y="683"/>
                </a:cubicBezTo>
                <a:cubicBezTo>
                  <a:pt x="240" y="682"/>
                  <a:pt x="239" y="682"/>
                  <a:pt x="238" y="682"/>
                </a:cubicBezTo>
                <a:cubicBezTo>
                  <a:pt x="237" y="681"/>
                  <a:pt x="235" y="681"/>
                  <a:pt x="233" y="680"/>
                </a:cubicBezTo>
                <a:cubicBezTo>
                  <a:pt x="233" y="680"/>
                  <a:pt x="232" y="680"/>
                  <a:pt x="231" y="679"/>
                </a:cubicBezTo>
                <a:cubicBezTo>
                  <a:pt x="229" y="679"/>
                  <a:pt x="226" y="678"/>
                  <a:pt x="224" y="677"/>
                </a:cubicBezTo>
                <a:cubicBezTo>
                  <a:pt x="215" y="673"/>
                  <a:pt x="206" y="668"/>
                  <a:pt x="197" y="663"/>
                </a:cubicBezTo>
                <a:cubicBezTo>
                  <a:pt x="196" y="662"/>
                  <a:pt x="194" y="661"/>
                  <a:pt x="192" y="660"/>
                </a:cubicBezTo>
                <a:cubicBezTo>
                  <a:pt x="192" y="659"/>
                  <a:pt x="192" y="659"/>
                  <a:pt x="191" y="659"/>
                </a:cubicBezTo>
                <a:cubicBezTo>
                  <a:pt x="190" y="658"/>
                  <a:pt x="188" y="657"/>
                  <a:pt x="187" y="656"/>
                </a:cubicBezTo>
                <a:cubicBezTo>
                  <a:pt x="187" y="655"/>
                  <a:pt x="187" y="655"/>
                  <a:pt x="186" y="655"/>
                </a:cubicBezTo>
                <a:cubicBezTo>
                  <a:pt x="182" y="652"/>
                  <a:pt x="177" y="648"/>
                  <a:pt x="173" y="644"/>
                </a:cubicBezTo>
                <a:cubicBezTo>
                  <a:pt x="173" y="644"/>
                  <a:pt x="172" y="643"/>
                  <a:pt x="172" y="643"/>
                </a:cubicBezTo>
                <a:cubicBezTo>
                  <a:pt x="171" y="642"/>
                  <a:pt x="170" y="641"/>
                  <a:pt x="168" y="639"/>
                </a:cubicBezTo>
                <a:cubicBezTo>
                  <a:pt x="168" y="639"/>
                  <a:pt x="168" y="639"/>
                  <a:pt x="167" y="638"/>
                </a:cubicBezTo>
                <a:cubicBezTo>
                  <a:pt x="162" y="633"/>
                  <a:pt x="157" y="627"/>
                  <a:pt x="152" y="620"/>
                </a:cubicBezTo>
                <a:cubicBezTo>
                  <a:pt x="152" y="620"/>
                  <a:pt x="152" y="620"/>
                  <a:pt x="151" y="619"/>
                </a:cubicBezTo>
                <a:cubicBezTo>
                  <a:pt x="150" y="618"/>
                  <a:pt x="149" y="616"/>
                  <a:pt x="148" y="615"/>
                </a:cubicBezTo>
                <a:cubicBezTo>
                  <a:pt x="148" y="615"/>
                  <a:pt x="148" y="614"/>
                  <a:pt x="148" y="614"/>
                </a:cubicBezTo>
                <a:cubicBezTo>
                  <a:pt x="145" y="609"/>
                  <a:pt x="142" y="604"/>
                  <a:pt x="139" y="599"/>
                </a:cubicBezTo>
                <a:cubicBezTo>
                  <a:pt x="139" y="599"/>
                  <a:pt x="139" y="598"/>
                  <a:pt x="139" y="598"/>
                </a:cubicBezTo>
                <a:cubicBezTo>
                  <a:pt x="138" y="597"/>
                  <a:pt x="137" y="595"/>
                  <a:pt x="136" y="593"/>
                </a:cubicBezTo>
                <a:cubicBezTo>
                  <a:pt x="136" y="593"/>
                  <a:pt x="136" y="592"/>
                  <a:pt x="136" y="592"/>
                </a:cubicBezTo>
                <a:cubicBezTo>
                  <a:pt x="135" y="590"/>
                  <a:pt x="134" y="589"/>
                  <a:pt x="133" y="587"/>
                </a:cubicBezTo>
                <a:cubicBezTo>
                  <a:pt x="129" y="575"/>
                  <a:pt x="125" y="563"/>
                  <a:pt x="123" y="551"/>
                </a:cubicBezTo>
                <a:cubicBezTo>
                  <a:pt x="123" y="550"/>
                  <a:pt x="122" y="549"/>
                  <a:pt x="122" y="548"/>
                </a:cubicBezTo>
                <a:cubicBezTo>
                  <a:pt x="122" y="547"/>
                  <a:pt x="122" y="545"/>
                  <a:pt x="122" y="543"/>
                </a:cubicBezTo>
                <a:cubicBezTo>
                  <a:pt x="122" y="542"/>
                  <a:pt x="121" y="541"/>
                  <a:pt x="121" y="541"/>
                </a:cubicBezTo>
                <a:cubicBezTo>
                  <a:pt x="121" y="538"/>
                  <a:pt x="121" y="536"/>
                  <a:pt x="121" y="534"/>
                </a:cubicBezTo>
                <a:cubicBezTo>
                  <a:pt x="121" y="534"/>
                  <a:pt x="121" y="533"/>
                  <a:pt x="121" y="533"/>
                </a:cubicBezTo>
                <a:cubicBezTo>
                  <a:pt x="120" y="531"/>
                  <a:pt x="120" y="528"/>
                  <a:pt x="120" y="526"/>
                </a:cubicBezTo>
                <a:cubicBezTo>
                  <a:pt x="120" y="525"/>
                  <a:pt x="120" y="524"/>
                  <a:pt x="120" y="523"/>
                </a:cubicBezTo>
                <a:cubicBezTo>
                  <a:pt x="120" y="522"/>
                  <a:pt x="120" y="520"/>
                  <a:pt x="120" y="518"/>
                </a:cubicBezTo>
                <a:cubicBezTo>
                  <a:pt x="120" y="517"/>
                  <a:pt x="120" y="516"/>
                  <a:pt x="120" y="515"/>
                </a:cubicBezTo>
                <a:cubicBezTo>
                  <a:pt x="121" y="513"/>
                  <a:pt x="121" y="510"/>
                  <a:pt x="121" y="508"/>
                </a:cubicBezTo>
                <a:cubicBezTo>
                  <a:pt x="121" y="505"/>
                  <a:pt x="121" y="503"/>
                  <a:pt x="122" y="500"/>
                </a:cubicBezTo>
                <a:cubicBezTo>
                  <a:pt x="122" y="499"/>
                  <a:pt x="122" y="499"/>
                  <a:pt x="122" y="498"/>
                </a:cubicBezTo>
                <a:cubicBezTo>
                  <a:pt x="122" y="496"/>
                  <a:pt x="123" y="494"/>
                  <a:pt x="123" y="492"/>
                </a:cubicBezTo>
                <a:cubicBezTo>
                  <a:pt x="123" y="492"/>
                  <a:pt x="123" y="491"/>
                  <a:pt x="123" y="490"/>
                </a:cubicBezTo>
                <a:cubicBezTo>
                  <a:pt x="124" y="488"/>
                  <a:pt x="124" y="485"/>
                  <a:pt x="125" y="483"/>
                </a:cubicBezTo>
                <a:cubicBezTo>
                  <a:pt x="125" y="482"/>
                  <a:pt x="125" y="482"/>
                  <a:pt x="125" y="482"/>
                </a:cubicBezTo>
                <a:cubicBezTo>
                  <a:pt x="126" y="480"/>
                  <a:pt x="126" y="478"/>
                  <a:pt x="127" y="475"/>
                </a:cubicBezTo>
                <a:cubicBezTo>
                  <a:pt x="127" y="475"/>
                  <a:pt x="127" y="474"/>
                  <a:pt x="128" y="473"/>
                </a:cubicBezTo>
                <a:cubicBezTo>
                  <a:pt x="128" y="471"/>
                  <a:pt x="129" y="470"/>
                  <a:pt x="129" y="468"/>
                </a:cubicBezTo>
                <a:cubicBezTo>
                  <a:pt x="130" y="467"/>
                  <a:pt x="130" y="467"/>
                  <a:pt x="130" y="466"/>
                </a:cubicBezTo>
                <a:cubicBezTo>
                  <a:pt x="131" y="464"/>
                  <a:pt x="132" y="461"/>
                  <a:pt x="133" y="459"/>
                </a:cubicBezTo>
                <a:cubicBezTo>
                  <a:pt x="133" y="459"/>
                  <a:pt x="133" y="459"/>
                  <a:pt x="133" y="459"/>
                </a:cubicBezTo>
                <a:cubicBezTo>
                  <a:pt x="136" y="450"/>
                  <a:pt x="141" y="440"/>
                  <a:pt x="147" y="432"/>
                </a:cubicBezTo>
                <a:cubicBezTo>
                  <a:pt x="148" y="430"/>
                  <a:pt x="149" y="429"/>
                  <a:pt x="150" y="427"/>
                </a:cubicBezTo>
                <a:cubicBezTo>
                  <a:pt x="150" y="427"/>
                  <a:pt x="150" y="426"/>
                  <a:pt x="151" y="426"/>
                </a:cubicBezTo>
                <a:cubicBezTo>
                  <a:pt x="152" y="425"/>
                  <a:pt x="153" y="423"/>
                  <a:pt x="154" y="422"/>
                </a:cubicBezTo>
                <a:cubicBezTo>
                  <a:pt x="154" y="422"/>
                  <a:pt x="154" y="421"/>
                  <a:pt x="154" y="421"/>
                </a:cubicBezTo>
                <a:cubicBezTo>
                  <a:pt x="158" y="416"/>
                  <a:pt x="162" y="412"/>
                  <a:pt x="166" y="408"/>
                </a:cubicBezTo>
                <a:cubicBezTo>
                  <a:pt x="166" y="407"/>
                  <a:pt x="166" y="407"/>
                  <a:pt x="166" y="407"/>
                </a:cubicBezTo>
                <a:cubicBezTo>
                  <a:pt x="168" y="406"/>
                  <a:pt x="169" y="404"/>
                  <a:pt x="170" y="403"/>
                </a:cubicBezTo>
                <a:cubicBezTo>
                  <a:pt x="170" y="403"/>
                  <a:pt x="171" y="403"/>
                  <a:pt x="171" y="402"/>
                </a:cubicBezTo>
                <a:cubicBezTo>
                  <a:pt x="177" y="397"/>
                  <a:pt x="183" y="392"/>
                  <a:pt x="189" y="387"/>
                </a:cubicBezTo>
                <a:cubicBezTo>
                  <a:pt x="189" y="387"/>
                  <a:pt x="190" y="387"/>
                  <a:pt x="190" y="386"/>
                </a:cubicBezTo>
                <a:cubicBezTo>
                  <a:pt x="192" y="385"/>
                  <a:pt x="193" y="384"/>
                  <a:pt x="195" y="383"/>
                </a:cubicBezTo>
                <a:cubicBezTo>
                  <a:pt x="195" y="383"/>
                  <a:pt x="195" y="383"/>
                  <a:pt x="195" y="383"/>
                </a:cubicBezTo>
                <a:cubicBezTo>
                  <a:pt x="200" y="379"/>
                  <a:pt x="205" y="377"/>
                  <a:pt x="211" y="374"/>
                </a:cubicBezTo>
                <a:cubicBezTo>
                  <a:pt x="211" y="374"/>
                  <a:pt x="211" y="374"/>
                  <a:pt x="211" y="373"/>
                </a:cubicBezTo>
                <a:cubicBezTo>
                  <a:pt x="213" y="373"/>
                  <a:pt x="215" y="372"/>
                  <a:pt x="216" y="371"/>
                </a:cubicBezTo>
                <a:cubicBezTo>
                  <a:pt x="217" y="371"/>
                  <a:pt x="217" y="371"/>
                  <a:pt x="217" y="371"/>
                </a:cubicBezTo>
                <a:cubicBezTo>
                  <a:pt x="219" y="370"/>
                  <a:pt x="221" y="369"/>
                  <a:pt x="223" y="368"/>
                </a:cubicBezTo>
                <a:cubicBezTo>
                  <a:pt x="232" y="364"/>
                  <a:pt x="242" y="361"/>
                  <a:pt x="252" y="359"/>
                </a:cubicBezTo>
                <a:cubicBezTo>
                  <a:pt x="254" y="358"/>
                  <a:pt x="256" y="358"/>
                  <a:pt x="259" y="358"/>
                </a:cubicBezTo>
                <a:cubicBezTo>
                  <a:pt x="260" y="357"/>
                  <a:pt x="260" y="357"/>
                  <a:pt x="261" y="357"/>
                </a:cubicBezTo>
                <a:cubicBezTo>
                  <a:pt x="263" y="357"/>
                  <a:pt x="265" y="357"/>
                  <a:pt x="266" y="356"/>
                </a:cubicBezTo>
                <a:cubicBezTo>
                  <a:pt x="267" y="356"/>
                  <a:pt x="268" y="356"/>
                  <a:pt x="269" y="356"/>
                </a:cubicBezTo>
                <a:cubicBezTo>
                  <a:pt x="271" y="356"/>
                  <a:pt x="273" y="356"/>
                  <a:pt x="276" y="356"/>
                </a:cubicBezTo>
                <a:cubicBezTo>
                  <a:pt x="276" y="355"/>
                  <a:pt x="276" y="355"/>
                  <a:pt x="276" y="355"/>
                </a:cubicBezTo>
                <a:cubicBezTo>
                  <a:pt x="279" y="355"/>
                  <a:pt x="281" y="355"/>
                  <a:pt x="284" y="355"/>
                </a:cubicBezTo>
                <a:cubicBezTo>
                  <a:pt x="285" y="355"/>
                  <a:pt x="285" y="355"/>
                  <a:pt x="286" y="355"/>
                </a:cubicBezTo>
                <a:cubicBezTo>
                  <a:pt x="288" y="355"/>
                  <a:pt x="290" y="355"/>
                  <a:pt x="292" y="355"/>
                </a:cubicBezTo>
                <a:cubicBezTo>
                  <a:pt x="292" y="355"/>
                  <a:pt x="293" y="355"/>
                  <a:pt x="294" y="355"/>
                </a:cubicBezTo>
                <a:cubicBezTo>
                  <a:pt x="297" y="355"/>
                  <a:pt x="299" y="356"/>
                  <a:pt x="302" y="356"/>
                </a:cubicBezTo>
                <a:cubicBezTo>
                  <a:pt x="304" y="356"/>
                  <a:pt x="307" y="356"/>
                  <a:pt x="309" y="357"/>
                </a:cubicBezTo>
                <a:cubicBezTo>
                  <a:pt x="310" y="357"/>
                  <a:pt x="311" y="357"/>
                  <a:pt x="312" y="357"/>
                </a:cubicBezTo>
                <a:cubicBezTo>
                  <a:pt x="314" y="357"/>
                  <a:pt x="315" y="357"/>
                  <a:pt x="317" y="358"/>
                </a:cubicBezTo>
                <a:cubicBezTo>
                  <a:pt x="318" y="358"/>
                  <a:pt x="319" y="358"/>
                  <a:pt x="319" y="358"/>
                </a:cubicBezTo>
                <a:cubicBezTo>
                  <a:pt x="322" y="359"/>
                  <a:pt x="324" y="359"/>
                  <a:pt x="327" y="360"/>
                </a:cubicBezTo>
                <a:cubicBezTo>
                  <a:pt x="327" y="360"/>
                  <a:pt x="327" y="360"/>
                  <a:pt x="328" y="360"/>
                </a:cubicBezTo>
                <a:cubicBezTo>
                  <a:pt x="330" y="361"/>
                  <a:pt x="332" y="361"/>
                  <a:pt x="334" y="362"/>
                </a:cubicBezTo>
                <a:cubicBezTo>
                  <a:pt x="335" y="362"/>
                  <a:pt x="336" y="362"/>
                  <a:pt x="336" y="363"/>
                </a:cubicBezTo>
                <a:cubicBezTo>
                  <a:pt x="338" y="363"/>
                  <a:pt x="340" y="363"/>
                  <a:pt x="341" y="364"/>
                </a:cubicBezTo>
                <a:cubicBezTo>
                  <a:pt x="342" y="364"/>
                  <a:pt x="343" y="365"/>
                  <a:pt x="344" y="365"/>
                </a:cubicBezTo>
                <a:cubicBezTo>
                  <a:pt x="346" y="366"/>
                  <a:pt x="348" y="367"/>
                  <a:pt x="350" y="367"/>
                </a:cubicBezTo>
                <a:cubicBezTo>
                  <a:pt x="360" y="371"/>
                  <a:pt x="369" y="376"/>
                  <a:pt x="378" y="382"/>
                </a:cubicBezTo>
                <a:cubicBezTo>
                  <a:pt x="379" y="383"/>
                  <a:pt x="381" y="384"/>
                  <a:pt x="382" y="385"/>
                </a:cubicBezTo>
                <a:cubicBezTo>
                  <a:pt x="383" y="385"/>
                  <a:pt x="383" y="385"/>
                  <a:pt x="383" y="385"/>
                </a:cubicBezTo>
                <a:cubicBezTo>
                  <a:pt x="385" y="387"/>
                  <a:pt x="386" y="388"/>
                  <a:pt x="388" y="389"/>
                </a:cubicBezTo>
                <a:cubicBezTo>
                  <a:pt x="388" y="389"/>
                  <a:pt x="388" y="389"/>
                  <a:pt x="388" y="389"/>
                </a:cubicBezTo>
                <a:cubicBezTo>
                  <a:pt x="393" y="393"/>
                  <a:pt x="398" y="397"/>
                  <a:pt x="402" y="401"/>
                </a:cubicBezTo>
                <a:cubicBezTo>
                  <a:pt x="402" y="401"/>
                  <a:pt x="402" y="401"/>
                  <a:pt x="402" y="401"/>
                </a:cubicBezTo>
                <a:cubicBezTo>
                  <a:pt x="404" y="402"/>
                  <a:pt x="405" y="404"/>
                  <a:pt x="406" y="405"/>
                </a:cubicBezTo>
                <a:cubicBezTo>
                  <a:pt x="407" y="405"/>
                  <a:pt x="407" y="406"/>
                  <a:pt x="407" y="406"/>
                </a:cubicBezTo>
                <a:cubicBezTo>
                  <a:pt x="413" y="412"/>
                  <a:pt x="418" y="418"/>
                  <a:pt x="422" y="424"/>
                </a:cubicBezTo>
                <a:cubicBezTo>
                  <a:pt x="423" y="424"/>
                  <a:pt x="423" y="425"/>
                  <a:pt x="423" y="425"/>
                </a:cubicBezTo>
                <a:cubicBezTo>
                  <a:pt x="424" y="426"/>
                  <a:pt x="425" y="428"/>
                  <a:pt x="426" y="429"/>
                </a:cubicBezTo>
                <a:cubicBezTo>
                  <a:pt x="426" y="430"/>
                  <a:pt x="427" y="430"/>
                  <a:pt x="427" y="430"/>
                </a:cubicBezTo>
                <a:cubicBezTo>
                  <a:pt x="430" y="435"/>
                  <a:pt x="433" y="440"/>
                  <a:pt x="436" y="445"/>
                </a:cubicBezTo>
                <a:cubicBezTo>
                  <a:pt x="436" y="446"/>
                  <a:pt x="436" y="446"/>
                  <a:pt x="436" y="446"/>
                </a:cubicBezTo>
                <a:cubicBezTo>
                  <a:pt x="437" y="448"/>
                  <a:pt x="438" y="449"/>
                  <a:pt x="438" y="451"/>
                </a:cubicBezTo>
                <a:cubicBezTo>
                  <a:pt x="439" y="451"/>
                  <a:pt x="439" y="452"/>
                  <a:pt x="439" y="452"/>
                </a:cubicBezTo>
                <a:cubicBezTo>
                  <a:pt x="440" y="454"/>
                  <a:pt x="441" y="456"/>
                  <a:pt x="441" y="457"/>
                </a:cubicBezTo>
                <a:cubicBezTo>
                  <a:pt x="445" y="467"/>
                  <a:pt x="448" y="476"/>
                  <a:pt x="451" y="487"/>
                </a:cubicBezTo>
                <a:cubicBezTo>
                  <a:pt x="451" y="489"/>
                  <a:pt x="452" y="491"/>
                  <a:pt x="452" y="494"/>
                </a:cubicBezTo>
                <a:cubicBezTo>
                  <a:pt x="452" y="494"/>
                  <a:pt x="452" y="495"/>
                  <a:pt x="452" y="496"/>
                </a:cubicBezTo>
                <a:cubicBezTo>
                  <a:pt x="453" y="498"/>
                  <a:pt x="453" y="499"/>
                  <a:pt x="453" y="501"/>
                </a:cubicBezTo>
                <a:cubicBezTo>
                  <a:pt x="453" y="502"/>
                  <a:pt x="453" y="503"/>
                  <a:pt x="453" y="504"/>
                </a:cubicBezTo>
                <a:cubicBezTo>
                  <a:pt x="454" y="506"/>
                  <a:pt x="454" y="508"/>
                  <a:pt x="454" y="510"/>
                </a:cubicBezTo>
                <a:cubicBezTo>
                  <a:pt x="454" y="511"/>
                  <a:pt x="454" y="511"/>
                  <a:pt x="454" y="511"/>
                </a:cubicBezTo>
                <a:cubicBezTo>
                  <a:pt x="454" y="514"/>
                  <a:pt x="454" y="516"/>
                  <a:pt x="454" y="519"/>
                </a:cubicBezTo>
                <a:lnTo>
                  <a:pt x="454" y="521"/>
                </a:lnTo>
                <a:cubicBezTo>
                  <a:pt x="454" y="523"/>
                  <a:pt x="454" y="525"/>
                  <a:pt x="454" y="527"/>
                </a:cubicBezTo>
                <a:cubicBezTo>
                  <a:pt x="454" y="527"/>
                  <a:pt x="454" y="528"/>
                  <a:pt x="454" y="529"/>
                </a:cubicBezTo>
                <a:cubicBezTo>
                  <a:pt x="454" y="531"/>
                  <a:pt x="454" y="534"/>
                  <a:pt x="454" y="537"/>
                </a:cubicBezTo>
                <a:cubicBezTo>
                  <a:pt x="454" y="539"/>
                  <a:pt x="453" y="542"/>
                  <a:pt x="453" y="544"/>
                </a:cubicBezTo>
                <a:close/>
                <a:moveTo>
                  <a:pt x="566" y="596"/>
                </a:moveTo>
                <a:lnTo>
                  <a:pt x="575" y="497"/>
                </a:lnTo>
                <a:lnTo>
                  <a:pt x="518" y="492"/>
                </a:lnTo>
                <a:cubicBezTo>
                  <a:pt x="514" y="464"/>
                  <a:pt x="506" y="438"/>
                  <a:pt x="493" y="414"/>
                </a:cubicBezTo>
                <a:lnTo>
                  <a:pt x="537" y="377"/>
                </a:lnTo>
                <a:lnTo>
                  <a:pt x="473" y="301"/>
                </a:lnTo>
                <a:lnTo>
                  <a:pt x="429" y="338"/>
                </a:lnTo>
                <a:cubicBezTo>
                  <a:pt x="408" y="321"/>
                  <a:pt x="383" y="308"/>
                  <a:pt x="356" y="300"/>
                </a:cubicBezTo>
                <a:lnTo>
                  <a:pt x="361" y="243"/>
                </a:lnTo>
                <a:lnTo>
                  <a:pt x="262" y="235"/>
                </a:lnTo>
                <a:lnTo>
                  <a:pt x="258" y="291"/>
                </a:lnTo>
                <a:cubicBezTo>
                  <a:pt x="230" y="295"/>
                  <a:pt x="203" y="304"/>
                  <a:pt x="179" y="316"/>
                </a:cubicBezTo>
                <a:lnTo>
                  <a:pt x="142" y="273"/>
                </a:lnTo>
                <a:lnTo>
                  <a:pt x="66" y="336"/>
                </a:lnTo>
                <a:lnTo>
                  <a:pt x="103" y="380"/>
                </a:lnTo>
                <a:cubicBezTo>
                  <a:pt x="87" y="402"/>
                  <a:pt x="73" y="426"/>
                  <a:pt x="65" y="453"/>
                </a:cubicBezTo>
                <a:lnTo>
                  <a:pt x="8" y="448"/>
                </a:lnTo>
                <a:lnTo>
                  <a:pt x="0" y="547"/>
                </a:lnTo>
                <a:lnTo>
                  <a:pt x="57" y="552"/>
                </a:lnTo>
                <a:cubicBezTo>
                  <a:pt x="60" y="580"/>
                  <a:pt x="69" y="606"/>
                  <a:pt x="82" y="631"/>
                </a:cubicBezTo>
                <a:lnTo>
                  <a:pt x="38" y="667"/>
                </a:lnTo>
                <a:lnTo>
                  <a:pt x="102" y="743"/>
                </a:lnTo>
                <a:lnTo>
                  <a:pt x="145" y="706"/>
                </a:lnTo>
                <a:cubicBezTo>
                  <a:pt x="167" y="723"/>
                  <a:pt x="192" y="736"/>
                  <a:pt x="219" y="744"/>
                </a:cubicBezTo>
                <a:lnTo>
                  <a:pt x="214" y="801"/>
                </a:lnTo>
                <a:lnTo>
                  <a:pt x="312" y="810"/>
                </a:lnTo>
                <a:lnTo>
                  <a:pt x="317" y="753"/>
                </a:lnTo>
                <a:cubicBezTo>
                  <a:pt x="345" y="749"/>
                  <a:pt x="372" y="741"/>
                  <a:pt x="396" y="728"/>
                </a:cubicBezTo>
                <a:lnTo>
                  <a:pt x="432" y="772"/>
                </a:lnTo>
                <a:lnTo>
                  <a:pt x="508" y="708"/>
                </a:lnTo>
                <a:lnTo>
                  <a:pt x="471" y="664"/>
                </a:lnTo>
                <a:cubicBezTo>
                  <a:pt x="488" y="643"/>
                  <a:pt x="501" y="618"/>
                  <a:pt x="509" y="591"/>
                </a:cubicBezTo>
                <a:lnTo>
                  <a:pt x="566" y="596"/>
                </a:lnTo>
                <a:close/>
                <a:moveTo>
                  <a:pt x="863" y="462"/>
                </a:moveTo>
                <a:cubicBezTo>
                  <a:pt x="863" y="462"/>
                  <a:pt x="862" y="463"/>
                  <a:pt x="862" y="463"/>
                </a:cubicBezTo>
                <a:cubicBezTo>
                  <a:pt x="862" y="465"/>
                  <a:pt x="862" y="466"/>
                  <a:pt x="862" y="467"/>
                </a:cubicBezTo>
                <a:cubicBezTo>
                  <a:pt x="862" y="468"/>
                  <a:pt x="862" y="468"/>
                  <a:pt x="861" y="469"/>
                </a:cubicBezTo>
                <a:cubicBezTo>
                  <a:pt x="861" y="470"/>
                  <a:pt x="861" y="472"/>
                  <a:pt x="860" y="474"/>
                </a:cubicBezTo>
                <a:cubicBezTo>
                  <a:pt x="860" y="474"/>
                  <a:pt x="860" y="474"/>
                  <a:pt x="860" y="474"/>
                </a:cubicBezTo>
                <a:cubicBezTo>
                  <a:pt x="860" y="476"/>
                  <a:pt x="859" y="477"/>
                  <a:pt x="859" y="479"/>
                </a:cubicBezTo>
                <a:cubicBezTo>
                  <a:pt x="859" y="479"/>
                  <a:pt x="859" y="480"/>
                  <a:pt x="858" y="481"/>
                </a:cubicBezTo>
                <a:cubicBezTo>
                  <a:pt x="858" y="482"/>
                  <a:pt x="858" y="483"/>
                  <a:pt x="857" y="484"/>
                </a:cubicBezTo>
                <a:cubicBezTo>
                  <a:pt x="857" y="485"/>
                  <a:pt x="857" y="485"/>
                  <a:pt x="857" y="486"/>
                </a:cubicBezTo>
                <a:cubicBezTo>
                  <a:pt x="854" y="494"/>
                  <a:pt x="850" y="502"/>
                  <a:pt x="845" y="510"/>
                </a:cubicBezTo>
                <a:cubicBezTo>
                  <a:pt x="844" y="511"/>
                  <a:pt x="844" y="512"/>
                  <a:pt x="843" y="513"/>
                </a:cubicBezTo>
                <a:cubicBezTo>
                  <a:pt x="843" y="513"/>
                  <a:pt x="842" y="513"/>
                  <a:pt x="842" y="513"/>
                </a:cubicBezTo>
                <a:cubicBezTo>
                  <a:pt x="842" y="515"/>
                  <a:pt x="841" y="516"/>
                  <a:pt x="840" y="517"/>
                </a:cubicBezTo>
                <a:cubicBezTo>
                  <a:pt x="840" y="517"/>
                  <a:pt x="840" y="517"/>
                  <a:pt x="840" y="517"/>
                </a:cubicBezTo>
                <a:cubicBezTo>
                  <a:pt x="837" y="520"/>
                  <a:pt x="835" y="524"/>
                  <a:pt x="832" y="527"/>
                </a:cubicBezTo>
                <a:cubicBezTo>
                  <a:pt x="832" y="527"/>
                  <a:pt x="831" y="527"/>
                  <a:pt x="831" y="527"/>
                </a:cubicBezTo>
                <a:cubicBezTo>
                  <a:pt x="830" y="528"/>
                  <a:pt x="829" y="529"/>
                  <a:pt x="829" y="530"/>
                </a:cubicBezTo>
                <a:cubicBezTo>
                  <a:pt x="828" y="530"/>
                  <a:pt x="828" y="530"/>
                  <a:pt x="828" y="530"/>
                </a:cubicBezTo>
                <a:cubicBezTo>
                  <a:pt x="824" y="534"/>
                  <a:pt x="820" y="538"/>
                  <a:pt x="815" y="541"/>
                </a:cubicBezTo>
                <a:cubicBezTo>
                  <a:pt x="815" y="541"/>
                  <a:pt x="815" y="541"/>
                  <a:pt x="815" y="541"/>
                </a:cubicBezTo>
                <a:cubicBezTo>
                  <a:pt x="814" y="542"/>
                  <a:pt x="812" y="543"/>
                  <a:pt x="811" y="544"/>
                </a:cubicBezTo>
                <a:cubicBezTo>
                  <a:pt x="811" y="544"/>
                  <a:pt x="811" y="544"/>
                  <a:pt x="811" y="544"/>
                </a:cubicBezTo>
                <a:cubicBezTo>
                  <a:pt x="807" y="546"/>
                  <a:pt x="804" y="548"/>
                  <a:pt x="800" y="550"/>
                </a:cubicBezTo>
                <a:cubicBezTo>
                  <a:pt x="800" y="550"/>
                  <a:pt x="800" y="550"/>
                  <a:pt x="800" y="551"/>
                </a:cubicBezTo>
                <a:cubicBezTo>
                  <a:pt x="799" y="551"/>
                  <a:pt x="797" y="552"/>
                  <a:pt x="796" y="552"/>
                </a:cubicBezTo>
                <a:cubicBezTo>
                  <a:pt x="796" y="552"/>
                  <a:pt x="796" y="552"/>
                  <a:pt x="795" y="553"/>
                </a:cubicBezTo>
                <a:cubicBezTo>
                  <a:pt x="794" y="553"/>
                  <a:pt x="793" y="554"/>
                  <a:pt x="792" y="554"/>
                </a:cubicBezTo>
                <a:cubicBezTo>
                  <a:pt x="785" y="557"/>
                  <a:pt x="778" y="559"/>
                  <a:pt x="771" y="561"/>
                </a:cubicBezTo>
                <a:cubicBezTo>
                  <a:pt x="770" y="561"/>
                  <a:pt x="768" y="561"/>
                  <a:pt x="766" y="562"/>
                </a:cubicBezTo>
                <a:cubicBezTo>
                  <a:pt x="766" y="562"/>
                  <a:pt x="765" y="562"/>
                  <a:pt x="765" y="562"/>
                </a:cubicBezTo>
                <a:cubicBezTo>
                  <a:pt x="763" y="562"/>
                  <a:pt x="762" y="562"/>
                  <a:pt x="761" y="562"/>
                </a:cubicBezTo>
                <a:cubicBezTo>
                  <a:pt x="760" y="563"/>
                  <a:pt x="760" y="563"/>
                  <a:pt x="759" y="563"/>
                </a:cubicBezTo>
                <a:cubicBezTo>
                  <a:pt x="758" y="563"/>
                  <a:pt x="756" y="563"/>
                  <a:pt x="755" y="563"/>
                </a:cubicBezTo>
                <a:cubicBezTo>
                  <a:pt x="754" y="563"/>
                  <a:pt x="754" y="563"/>
                  <a:pt x="754" y="563"/>
                </a:cubicBezTo>
                <a:cubicBezTo>
                  <a:pt x="752" y="563"/>
                  <a:pt x="751" y="563"/>
                  <a:pt x="749" y="563"/>
                </a:cubicBezTo>
                <a:cubicBezTo>
                  <a:pt x="748" y="563"/>
                  <a:pt x="748" y="563"/>
                  <a:pt x="747" y="563"/>
                </a:cubicBezTo>
                <a:cubicBezTo>
                  <a:pt x="746" y="563"/>
                  <a:pt x="745" y="563"/>
                  <a:pt x="743" y="563"/>
                </a:cubicBezTo>
                <a:cubicBezTo>
                  <a:pt x="743" y="563"/>
                  <a:pt x="742" y="563"/>
                  <a:pt x="742" y="563"/>
                </a:cubicBezTo>
                <a:cubicBezTo>
                  <a:pt x="740" y="563"/>
                  <a:pt x="738" y="563"/>
                  <a:pt x="736" y="563"/>
                </a:cubicBezTo>
                <a:cubicBezTo>
                  <a:pt x="734" y="563"/>
                  <a:pt x="733" y="563"/>
                  <a:pt x="731" y="562"/>
                </a:cubicBezTo>
                <a:cubicBezTo>
                  <a:pt x="730" y="562"/>
                  <a:pt x="730" y="562"/>
                  <a:pt x="729" y="562"/>
                </a:cubicBezTo>
                <a:cubicBezTo>
                  <a:pt x="728" y="562"/>
                  <a:pt x="727" y="562"/>
                  <a:pt x="725" y="562"/>
                </a:cubicBezTo>
                <a:cubicBezTo>
                  <a:pt x="725" y="561"/>
                  <a:pt x="724" y="561"/>
                  <a:pt x="724" y="561"/>
                </a:cubicBezTo>
                <a:cubicBezTo>
                  <a:pt x="722" y="561"/>
                  <a:pt x="720" y="561"/>
                  <a:pt x="719" y="560"/>
                </a:cubicBezTo>
                <a:cubicBezTo>
                  <a:pt x="718" y="560"/>
                  <a:pt x="718" y="560"/>
                  <a:pt x="718" y="560"/>
                </a:cubicBezTo>
                <a:cubicBezTo>
                  <a:pt x="717" y="560"/>
                  <a:pt x="715" y="559"/>
                  <a:pt x="714" y="559"/>
                </a:cubicBezTo>
                <a:cubicBezTo>
                  <a:pt x="713" y="559"/>
                  <a:pt x="712" y="558"/>
                  <a:pt x="712" y="558"/>
                </a:cubicBezTo>
                <a:cubicBezTo>
                  <a:pt x="711" y="558"/>
                  <a:pt x="710" y="558"/>
                  <a:pt x="708" y="557"/>
                </a:cubicBezTo>
                <a:cubicBezTo>
                  <a:pt x="708" y="557"/>
                  <a:pt x="707" y="557"/>
                  <a:pt x="707" y="557"/>
                </a:cubicBezTo>
                <a:cubicBezTo>
                  <a:pt x="705" y="556"/>
                  <a:pt x="704" y="555"/>
                  <a:pt x="702" y="555"/>
                </a:cubicBezTo>
                <a:cubicBezTo>
                  <a:pt x="695" y="552"/>
                  <a:pt x="689" y="549"/>
                  <a:pt x="683" y="545"/>
                </a:cubicBezTo>
                <a:cubicBezTo>
                  <a:pt x="682" y="544"/>
                  <a:pt x="681" y="543"/>
                  <a:pt x="680" y="543"/>
                </a:cubicBezTo>
                <a:cubicBezTo>
                  <a:pt x="679" y="542"/>
                  <a:pt x="679" y="542"/>
                  <a:pt x="679" y="542"/>
                </a:cubicBezTo>
                <a:cubicBezTo>
                  <a:pt x="678" y="541"/>
                  <a:pt x="677" y="541"/>
                  <a:pt x="676" y="540"/>
                </a:cubicBezTo>
                <a:cubicBezTo>
                  <a:pt x="676" y="540"/>
                  <a:pt x="676" y="540"/>
                  <a:pt x="675" y="539"/>
                </a:cubicBezTo>
                <a:cubicBezTo>
                  <a:pt x="672" y="537"/>
                  <a:pt x="669" y="534"/>
                  <a:pt x="666" y="531"/>
                </a:cubicBezTo>
                <a:cubicBezTo>
                  <a:pt x="666" y="531"/>
                  <a:pt x="666" y="531"/>
                  <a:pt x="665" y="531"/>
                </a:cubicBezTo>
                <a:cubicBezTo>
                  <a:pt x="665" y="530"/>
                  <a:pt x="664" y="529"/>
                  <a:pt x="663" y="528"/>
                </a:cubicBezTo>
                <a:cubicBezTo>
                  <a:pt x="663" y="528"/>
                  <a:pt x="662" y="528"/>
                  <a:pt x="662" y="528"/>
                </a:cubicBezTo>
                <a:cubicBezTo>
                  <a:pt x="658" y="524"/>
                  <a:pt x="655" y="520"/>
                  <a:pt x="651" y="515"/>
                </a:cubicBezTo>
                <a:cubicBezTo>
                  <a:pt x="651" y="515"/>
                  <a:pt x="651" y="515"/>
                  <a:pt x="651" y="514"/>
                </a:cubicBezTo>
                <a:cubicBezTo>
                  <a:pt x="650" y="513"/>
                  <a:pt x="649" y="512"/>
                  <a:pt x="649" y="511"/>
                </a:cubicBezTo>
                <a:cubicBezTo>
                  <a:pt x="649" y="511"/>
                  <a:pt x="649" y="511"/>
                  <a:pt x="648" y="511"/>
                </a:cubicBezTo>
                <a:cubicBezTo>
                  <a:pt x="646" y="507"/>
                  <a:pt x="644" y="504"/>
                  <a:pt x="642" y="500"/>
                </a:cubicBezTo>
                <a:cubicBezTo>
                  <a:pt x="642" y="500"/>
                  <a:pt x="642" y="500"/>
                  <a:pt x="642" y="500"/>
                </a:cubicBezTo>
                <a:cubicBezTo>
                  <a:pt x="641" y="498"/>
                  <a:pt x="641" y="497"/>
                  <a:pt x="640" y="496"/>
                </a:cubicBezTo>
                <a:cubicBezTo>
                  <a:pt x="640" y="496"/>
                  <a:pt x="640" y="495"/>
                  <a:pt x="640" y="495"/>
                </a:cubicBezTo>
                <a:cubicBezTo>
                  <a:pt x="639" y="494"/>
                  <a:pt x="639" y="493"/>
                  <a:pt x="638" y="492"/>
                </a:cubicBezTo>
                <a:cubicBezTo>
                  <a:pt x="635" y="484"/>
                  <a:pt x="632" y="475"/>
                  <a:pt x="631" y="466"/>
                </a:cubicBezTo>
                <a:cubicBezTo>
                  <a:pt x="631" y="466"/>
                  <a:pt x="631" y="465"/>
                  <a:pt x="630" y="464"/>
                </a:cubicBezTo>
                <a:cubicBezTo>
                  <a:pt x="630" y="463"/>
                  <a:pt x="630" y="462"/>
                  <a:pt x="630" y="461"/>
                </a:cubicBezTo>
                <a:cubicBezTo>
                  <a:pt x="630" y="460"/>
                  <a:pt x="630" y="460"/>
                  <a:pt x="630" y="459"/>
                </a:cubicBezTo>
                <a:cubicBezTo>
                  <a:pt x="630" y="458"/>
                  <a:pt x="629" y="456"/>
                  <a:pt x="629" y="454"/>
                </a:cubicBezTo>
                <a:cubicBezTo>
                  <a:pt x="629" y="454"/>
                  <a:pt x="629" y="454"/>
                  <a:pt x="629" y="454"/>
                </a:cubicBezTo>
                <a:cubicBezTo>
                  <a:pt x="629" y="452"/>
                  <a:pt x="629" y="450"/>
                  <a:pt x="629" y="449"/>
                </a:cubicBezTo>
                <a:cubicBezTo>
                  <a:pt x="629" y="448"/>
                  <a:pt x="629" y="448"/>
                  <a:pt x="629" y="447"/>
                </a:cubicBezTo>
                <a:cubicBezTo>
                  <a:pt x="629" y="446"/>
                  <a:pt x="629" y="444"/>
                  <a:pt x="629" y="443"/>
                </a:cubicBezTo>
                <a:cubicBezTo>
                  <a:pt x="629" y="443"/>
                  <a:pt x="629" y="442"/>
                  <a:pt x="629" y="441"/>
                </a:cubicBezTo>
                <a:cubicBezTo>
                  <a:pt x="629" y="440"/>
                  <a:pt x="629" y="438"/>
                  <a:pt x="629" y="436"/>
                </a:cubicBezTo>
                <a:cubicBezTo>
                  <a:pt x="630" y="434"/>
                  <a:pt x="630" y="432"/>
                  <a:pt x="630" y="431"/>
                </a:cubicBezTo>
                <a:cubicBezTo>
                  <a:pt x="630" y="430"/>
                  <a:pt x="630" y="430"/>
                  <a:pt x="630" y="429"/>
                </a:cubicBezTo>
                <a:cubicBezTo>
                  <a:pt x="630" y="428"/>
                  <a:pt x="631" y="426"/>
                  <a:pt x="631" y="425"/>
                </a:cubicBezTo>
                <a:cubicBezTo>
                  <a:pt x="631" y="425"/>
                  <a:pt x="631" y="424"/>
                  <a:pt x="631" y="424"/>
                </a:cubicBezTo>
                <a:cubicBezTo>
                  <a:pt x="632" y="422"/>
                  <a:pt x="632" y="420"/>
                  <a:pt x="632" y="418"/>
                </a:cubicBezTo>
                <a:cubicBezTo>
                  <a:pt x="632" y="418"/>
                  <a:pt x="632" y="418"/>
                  <a:pt x="632" y="418"/>
                </a:cubicBezTo>
                <a:cubicBezTo>
                  <a:pt x="633" y="416"/>
                  <a:pt x="633" y="415"/>
                  <a:pt x="634" y="413"/>
                </a:cubicBezTo>
                <a:cubicBezTo>
                  <a:pt x="634" y="413"/>
                  <a:pt x="634" y="412"/>
                  <a:pt x="634" y="412"/>
                </a:cubicBezTo>
                <a:cubicBezTo>
                  <a:pt x="635" y="410"/>
                  <a:pt x="635" y="409"/>
                  <a:pt x="635" y="408"/>
                </a:cubicBezTo>
                <a:cubicBezTo>
                  <a:pt x="635" y="408"/>
                  <a:pt x="636" y="407"/>
                  <a:pt x="636" y="407"/>
                </a:cubicBezTo>
                <a:cubicBezTo>
                  <a:pt x="636" y="405"/>
                  <a:pt x="637" y="403"/>
                  <a:pt x="638" y="402"/>
                </a:cubicBezTo>
                <a:cubicBezTo>
                  <a:pt x="638" y="402"/>
                  <a:pt x="638" y="402"/>
                  <a:pt x="638" y="402"/>
                </a:cubicBezTo>
                <a:cubicBezTo>
                  <a:pt x="640" y="395"/>
                  <a:pt x="644" y="389"/>
                  <a:pt x="648" y="383"/>
                </a:cubicBezTo>
                <a:cubicBezTo>
                  <a:pt x="648" y="382"/>
                  <a:pt x="649" y="380"/>
                  <a:pt x="650" y="379"/>
                </a:cubicBezTo>
                <a:cubicBezTo>
                  <a:pt x="650" y="379"/>
                  <a:pt x="650" y="379"/>
                  <a:pt x="650" y="379"/>
                </a:cubicBezTo>
                <a:cubicBezTo>
                  <a:pt x="651" y="378"/>
                  <a:pt x="652" y="377"/>
                  <a:pt x="653" y="376"/>
                </a:cubicBezTo>
                <a:cubicBezTo>
                  <a:pt x="653" y="375"/>
                  <a:pt x="653" y="375"/>
                  <a:pt x="653" y="375"/>
                </a:cubicBezTo>
                <a:cubicBezTo>
                  <a:pt x="655" y="372"/>
                  <a:pt x="658" y="369"/>
                  <a:pt x="661" y="366"/>
                </a:cubicBezTo>
                <a:cubicBezTo>
                  <a:pt x="661" y="366"/>
                  <a:pt x="661" y="365"/>
                  <a:pt x="661" y="365"/>
                </a:cubicBezTo>
                <a:cubicBezTo>
                  <a:pt x="662" y="364"/>
                  <a:pt x="663" y="363"/>
                  <a:pt x="664" y="363"/>
                </a:cubicBezTo>
                <a:cubicBezTo>
                  <a:pt x="664" y="362"/>
                  <a:pt x="664" y="362"/>
                  <a:pt x="665" y="362"/>
                </a:cubicBezTo>
                <a:cubicBezTo>
                  <a:pt x="669" y="358"/>
                  <a:pt x="673" y="355"/>
                  <a:pt x="677" y="351"/>
                </a:cubicBezTo>
                <a:cubicBezTo>
                  <a:pt x="678" y="351"/>
                  <a:pt x="678" y="351"/>
                  <a:pt x="678" y="351"/>
                </a:cubicBezTo>
                <a:cubicBezTo>
                  <a:pt x="679" y="350"/>
                  <a:pt x="680" y="349"/>
                  <a:pt x="681" y="349"/>
                </a:cubicBezTo>
                <a:cubicBezTo>
                  <a:pt x="681" y="348"/>
                  <a:pt x="682" y="348"/>
                  <a:pt x="682" y="348"/>
                </a:cubicBezTo>
                <a:cubicBezTo>
                  <a:pt x="685" y="346"/>
                  <a:pt x="689" y="344"/>
                  <a:pt x="692" y="342"/>
                </a:cubicBezTo>
                <a:cubicBezTo>
                  <a:pt x="693" y="342"/>
                  <a:pt x="693" y="342"/>
                  <a:pt x="693" y="342"/>
                </a:cubicBezTo>
                <a:cubicBezTo>
                  <a:pt x="694" y="341"/>
                  <a:pt x="695" y="341"/>
                  <a:pt x="696" y="340"/>
                </a:cubicBezTo>
                <a:cubicBezTo>
                  <a:pt x="697" y="340"/>
                  <a:pt x="697" y="340"/>
                  <a:pt x="697" y="340"/>
                </a:cubicBezTo>
                <a:cubicBezTo>
                  <a:pt x="698" y="339"/>
                  <a:pt x="700" y="339"/>
                  <a:pt x="701" y="338"/>
                </a:cubicBezTo>
                <a:cubicBezTo>
                  <a:pt x="707" y="335"/>
                  <a:pt x="714" y="333"/>
                  <a:pt x="721" y="331"/>
                </a:cubicBezTo>
                <a:cubicBezTo>
                  <a:pt x="723" y="331"/>
                  <a:pt x="725" y="331"/>
                  <a:pt x="726" y="331"/>
                </a:cubicBezTo>
                <a:cubicBezTo>
                  <a:pt x="727" y="330"/>
                  <a:pt x="727" y="330"/>
                  <a:pt x="728" y="330"/>
                </a:cubicBezTo>
                <a:cubicBezTo>
                  <a:pt x="729" y="330"/>
                  <a:pt x="730" y="330"/>
                  <a:pt x="732" y="330"/>
                </a:cubicBezTo>
                <a:cubicBezTo>
                  <a:pt x="732" y="330"/>
                  <a:pt x="733" y="330"/>
                  <a:pt x="733" y="330"/>
                </a:cubicBezTo>
                <a:cubicBezTo>
                  <a:pt x="735" y="329"/>
                  <a:pt x="736" y="329"/>
                  <a:pt x="738" y="329"/>
                </a:cubicBezTo>
                <a:cubicBezTo>
                  <a:pt x="738" y="329"/>
                  <a:pt x="738" y="329"/>
                  <a:pt x="739" y="329"/>
                </a:cubicBezTo>
                <a:cubicBezTo>
                  <a:pt x="740" y="329"/>
                  <a:pt x="742" y="329"/>
                  <a:pt x="744" y="329"/>
                </a:cubicBezTo>
                <a:cubicBezTo>
                  <a:pt x="744" y="329"/>
                  <a:pt x="745" y="329"/>
                  <a:pt x="745" y="329"/>
                </a:cubicBezTo>
                <a:cubicBezTo>
                  <a:pt x="747" y="329"/>
                  <a:pt x="748" y="329"/>
                  <a:pt x="749" y="329"/>
                </a:cubicBezTo>
                <a:cubicBezTo>
                  <a:pt x="750" y="329"/>
                  <a:pt x="750" y="329"/>
                  <a:pt x="751" y="329"/>
                </a:cubicBezTo>
                <a:cubicBezTo>
                  <a:pt x="753" y="329"/>
                  <a:pt x="755" y="329"/>
                  <a:pt x="756" y="329"/>
                </a:cubicBezTo>
                <a:cubicBezTo>
                  <a:pt x="758" y="329"/>
                  <a:pt x="760" y="330"/>
                  <a:pt x="762" y="330"/>
                </a:cubicBezTo>
                <a:cubicBezTo>
                  <a:pt x="762" y="330"/>
                  <a:pt x="763" y="330"/>
                  <a:pt x="763" y="330"/>
                </a:cubicBezTo>
                <a:cubicBezTo>
                  <a:pt x="765" y="330"/>
                  <a:pt x="766" y="330"/>
                  <a:pt x="767" y="331"/>
                </a:cubicBezTo>
                <a:cubicBezTo>
                  <a:pt x="768" y="331"/>
                  <a:pt x="768" y="331"/>
                  <a:pt x="769" y="331"/>
                </a:cubicBezTo>
                <a:cubicBezTo>
                  <a:pt x="771" y="331"/>
                  <a:pt x="772" y="332"/>
                  <a:pt x="774" y="332"/>
                </a:cubicBezTo>
                <a:cubicBezTo>
                  <a:pt x="774" y="332"/>
                  <a:pt x="774" y="332"/>
                  <a:pt x="775" y="332"/>
                </a:cubicBezTo>
                <a:cubicBezTo>
                  <a:pt x="776" y="333"/>
                  <a:pt x="778" y="333"/>
                  <a:pt x="779" y="333"/>
                </a:cubicBezTo>
                <a:cubicBezTo>
                  <a:pt x="780" y="334"/>
                  <a:pt x="780" y="334"/>
                  <a:pt x="781" y="334"/>
                </a:cubicBezTo>
                <a:cubicBezTo>
                  <a:pt x="782" y="334"/>
                  <a:pt x="783" y="335"/>
                  <a:pt x="784" y="335"/>
                </a:cubicBezTo>
                <a:cubicBezTo>
                  <a:pt x="785" y="335"/>
                  <a:pt x="785" y="335"/>
                  <a:pt x="786" y="336"/>
                </a:cubicBezTo>
                <a:cubicBezTo>
                  <a:pt x="787" y="336"/>
                  <a:pt x="789" y="337"/>
                  <a:pt x="791" y="337"/>
                </a:cubicBezTo>
                <a:cubicBezTo>
                  <a:pt x="797" y="340"/>
                  <a:pt x="804" y="344"/>
                  <a:pt x="810" y="347"/>
                </a:cubicBezTo>
                <a:cubicBezTo>
                  <a:pt x="811" y="348"/>
                  <a:pt x="812" y="349"/>
                  <a:pt x="813" y="350"/>
                </a:cubicBezTo>
                <a:cubicBezTo>
                  <a:pt x="813" y="350"/>
                  <a:pt x="813" y="350"/>
                  <a:pt x="814" y="350"/>
                </a:cubicBezTo>
                <a:cubicBezTo>
                  <a:pt x="815" y="351"/>
                  <a:pt x="816" y="352"/>
                  <a:pt x="817" y="352"/>
                </a:cubicBezTo>
                <a:cubicBezTo>
                  <a:pt x="817" y="353"/>
                  <a:pt x="817" y="353"/>
                  <a:pt x="817" y="353"/>
                </a:cubicBezTo>
                <a:cubicBezTo>
                  <a:pt x="821" y="355"/>
                  <a:pt x="824" y="358"/>
                  <a:pt x="827" y="361"/>
                </a:cubicBezTo>
                <a:cubicBezTo>
                  <a:pt x="827" y="361"/>
                  <a:pt x="827" y="361"/>
                  <a:pt x="827" y="361"/>
                </a:cubicBezTo>
                <a:cubicBezTo>
                  <a:pt x="828" y="362"/>
                  <a:pt x="829" y="363"/>
                  <a:pt x="830" y="364"/>
                </a:cubicBezTo>
                <a:cubicBezTo>
                  <a:pt x="830" y="364"/>
                  <a:pt x="830" y="364"/>
                  <a:pt x="831" y="364"/>
                </a:cubicBezTo>
                <a:cubicBezTo>
                  <a:pt x="834" y="368"/>
                  <a:pt x="838" y="373"/>
                  <a:pt x="841" y="377"/>
                </a:cubicBezTo>
                <a:cubicBezTo>
                  <a:pt x="841" y="377"/>
                  <a:pt x="842" y="378"/>
                  <a:pt x="842" y="378"/>
                </a:cubicBezTo>
                <a:cubicBezTo>
                  <a:pt x="842" y="379"/>
                  <a:pt x="843" y="380"/>
                  <a:pt x="844" y="381"/>
                </a:cubicBezTo>
                <a:cubicBezTo>
                  <a:pt x="844" y="381"/>
                  <a:pt x="844" y="381"/>
                  <a:pt x="844" y="382"/>
                </a:cubicBezTo>
                <a:cubicBezTo>
                  <a:pt x="847" y="385"/>
                  <a:pt x="849" y="389"/>
                  <a:pt x="851" y="392"/>
                </a:cubicBezTo>
                <a:cubicBezTo>
                  <a:pt x="851" y="392"/>
                  <a:pt x="851" y="393"/>
                  <a:pt x="851" y="393"/>
                </a:cubicBezTo>
                <a:cubicBezTo>
                  <a:pt x="851" y="394"/>
                  <a:pt x="852" y="395"/>
                  <a:pt x="852" y="396"/>
                </a:cubicBezTo>
                <a:cubicBezTo>
                  <a:pt x="853" y="396"/>
                  <a:pt x="853" y="397"/>
                  <a:pt x="853" y="397"/>
                </a:cubicBezTo>
                <a:cubicBezTo>
                  <a:pt x="853" y="398"/>
                  <a:pt x="854" y="399"/>
                  <a:pt x="854" y="401"/>
                </a:cubicBezTo>
                <a:cubicBezTo>
                  <a:pt x="857" y="407"/>
                  <a:pt x="859" y="414"/>
                  <a:pt x="861" y="421"/>
                </a:cubicBezTo>
                <a:cubicBezTo>
                  <a:pt x="861" y="423"/>
                  <a:pt x="862" y="424"/>
                  <a:pt x="862" y="426"/>
                </a:cubicBezTo>
                <a:cubicBezTo>
                  <a:pt x="862" y="427"/>
                  <a:pt x="862" y="427"/>
                  <a:pt x="862" y="428"/>
                </a:cubicBezTo>
                <a:cubicBezTo>
                  <a:pt x="862" y="429"/>
                  <a:pt x="863" y="430"/>
                  <a:pt x="863" y="431"/>
                </a:cubicBezTo>
                <a:cubicBezTo>
                  <a:pt x="863" y="432"/>
                  <a:pt x="863" y="433"/>
                  <a:pt x="863" y="433"/>
                </a:cubicBezTo>
                <a:cubicBezTo>
                  <a:pt x="863" y="435"/>
                  <a:pt x="863" y="436"/>
                  <a:pt x="863" y="438"/>
                </a:cubicBezTo>
                <a:cubicBezTo>
                  <a:pt x="863" y="438"/>
                  <a:pt x="863" y="438"/>
                  <a:pt x="863" y="438"/>
                </a:cubicBezTo>
                <a:cubicBezTo>
                  <a:pt x="863" y="440"/>
                  <a:pt x="864" y="442"/>
                  <a:pt x="864" y="444"/>
                </a:cubicBezTo>
                <a:lnTo>
                  <a:pt x="864" y="445"/>
                </a:lnTo>
                <a:cubicBezTo>
                  <a:pt x="864" y="447"/>
                  <a:pt x="864" y="448"/>
                  <a:pt x="864" y="449"/>
                </a:cubicBezTo>
                <a:cubicBezTo>
                  <a:pt x="864" y="450"/>
                  <a:pt x="864" y="450"/>
                  <a:pt x="864" y="451"/>
                </a:cubicBezTo>
                <a:cubicBezTo>
                  <a:pt x="863" y="453"/>
                  <a:pt x="863" y="454"/>
                  <a:pt x="863" y="456"/>
                </a:cubicBezTo>
                <a:cubicBezTo>
                  <a:pt x="863" y="458"/>
                  <a:pt x="863" y="460"/>
                  <a:pt x="863" y="462"/>
                </a:cubicBezTo>
                <a:close/>
                <a:moveTo>
                  <a:pt x="942" y="498"/>
                </a:moveTo>
                <a:lnTo>
                  <a:pt x="948" y="429"/>
                </a:lnTo>
                <a:lnTo>
                  <a:pt x="908" y="425"/>
                </a:lnTo>
                <a:cubicBezTo>
                  <a:pt x="906" y="406"/>
                  <a:pt x="900" y="387"/>
                  <a:pt x="891" y="370"/>
                </a:cubicBezTo>
                <a:lnTo>
                  <a:pt x="922" y="344"/>
                </a:lnTo>
                <a:lnTo>
                  <a:pt x="877" y="291"/>
                </a:lnTo>
                <a:lnTo>
                  <a:pt x="846" y="317"/>
                </a:lnTo>
                <a:cubicBezTo>
                  <a:pt x="831" y="305"/>
                  <a:pt x="814" y="296"/>
                  <a:pt x="795" y="290"/>
                </a:cubicBezTo>
                <a:lnTo>
                  <a:pt x="798" y="250"/>
                </a:lnTo>
                <a:lnTo>
                  <a:pt x="729" y="244"/>
                </a:lnTo>
                <a:lnTo>
                  <a:pt x="725" y="284"/>
                </a:lnTo>
                <a:cubicBezTo>
                  <a:pt x="706" y="287"/>
                  <a:pt x="687" y="293"/>
                  <a:pt x="670" y="302"/>
                </a:cubicBezTo>
                <a:lnTo>
                  <a:pt x="644" y="271"/>
                </a:lnTo>
                <a:lnTo>
                  <a:pt x="591" y="316"/>
                </a:lnTo>
                <a:lnTo>
                  <a:pt x="617" y="346"/>
                </a:lnTo>
                <a:cubicBezTo>
                  <a:pt x="605" y="362"/>
                  <a:pt x="596" y="379"/>
                  <a:pt x="590" y="398"/>
                </a:cubicBezTo>
                <a:lnTo>
                  <a:pt x="550" y="394"/>
                </a:lnTo>
                <a:lnTo>
                  <a:pt x="544" y="464"/>
                </a:lnTo>
                <a:lnTo>
                  <a:pt x="584" y="467"/>
                </a:lnTo>
                <a:cubicBezTo>
                  <a:pt x="587" y="487"/>
                  <a:pt x="593" y="505"/>
                  <a:pt x="602" y="522"/>
                </a:cubicBezTo>
                <a:lnTo>
                  <a:pt x="571" y="548"/>
                </a:lnTo>
                <a:lnTo>
                  <a:pt x="616" y="601"/>
                </a:lnTo>
                <a:lnTo>
                  <a:pt x="647" y="575"/>
                </a:lnTo>
                <a:cubicBezTo>
                  <a:pt x="662" y="587"/>
                  <a:pt x="679" y="596"/>
                  <a:pt x="698" y="602"/>
                </a:cubicBezTo>
                <a:lnTo>
                  <a:pt x="694" y="642"/>
                </a:lnTo>
                <a:lnTo>
                  <a:pt x="764" y="648"/>
                </a:lnTo>
                <a:lnTo>
                  <a:pt x="767" y="608"/>
                </a:lnTo>
                <a:cubicBezTo>
                  <a:pt x="787" y="606"/>
                  <a:pt x="805" y="600"/>
                  <a:pt x="822" y="591"/>
                </a:cubicBezTo>
                <a:lnTo>
                  <a:pt x="848" y="621"/>
                </a:lnTo>
                <a:lnTo>
                  <a:pt x="901" y="577"/>
                </a:lnTo>
                <a:lnTo>
                  <a:pt x="876" y="546"/>
                </a:lnTo>
                <a:cubicBezTo>
                  <a:pt x="887" y="531"/>
                  <a:pt x="896" y="513"/>
                  <a:pt x="902" y="494"/>
                </a:cubicBezTo>
                <a:lnTo>
                  <a:pt x="942" y="498"/>
                </a:lnTo>
                <a:close/>
              </a:path>
            </a:pathLst>
          </a:custGeom>
          <a:solidFill>
            <a:srgbClr val="FFFFFF">
              <a:alpha val="100000"/>
            </a:srgbClr>
          </a:solidFill>
          <a:ln w="9525">
            <a:noFill/>
          </a:ln>
        </p:spPr>
        <p:txBody>
          <a:bodyPr/>
          <a:lstStyle/>
          <a:p>
            <a:endParaRPr lang="zh-CN" altLang="en-US"/>
          </a:p>
        </p:txBody>
      </p:sp>
      <p:sp>
        <p:nvSpPr>
          <p:cNvPr id="21509" name="圆角矩形 12"/>
          <p:cNvSpPr/>
          <p:nvPr/>
        </p:nvSpPr>
        <p:spPr>
          <a:xfrm>
            <a:off x="3995738" y="235426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1510" name="Freeform 12"/>
          <p:cNvSpPr>
            <a:spLocks noEditPoints="1"/>
          </p:cNvSpPr>
          <p:nvPr/>
        </p:nvSpPr>
        <p:spPr>
          <a:xfrm>
            <a:off x="4076700" y="2433638"/>
            <a:ext cx="284163" cy="27305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1022" h="973">
                <a:moveTo>
                  <a:pt x="596" y="882"/>
                </a:moveTo>
                <a:lnTo>
                  <a:pt x="426" y="882"/>
                </a:lnTo>
                <a:cubicBezTo>
                  <a:pt x="414" y="882"/>
                  <a:pt x="403" y="892"/>
                  <a:pt x="403" y="904"/>
                </a:cubicBezTo>
                <a:cubicBezTo>
                  <a:pt x="403" y="916"/>
                  <a:pt x="414" y="926"/>
                  <a:pt x="426" y="926"/>
                </a:cubicBezTo>
                <a:lnTo>
                  <a:pt x="596" y="926"/>
                </a:lnTo>
                <a:cubicBezTo>
                  <a:pt x="609" y="926"/>
                  <a:pt x="619" y="916"/>
                  <a:pt x="619" y="904"/>
                </a:cubicBezTo>
                <a:cubicBezTo>
                  <a:pt x="619" y="892"/>
                  <a:pt x="609" y="882"/>
                  <a:pt x="596" y="882"/>
                </a:cubicBezTo>
                <a:close/>
                <a:moveTo>
                  <a:pt x="596" y="813"/>
                </a:moveTo>
                <a:lnTo>
                  <a:pt x="596" y="813"/>
                </a:lnTo>
                <a:lnTo>
                  <a:pt x="426" y="813"/>
                </a:lnTo>
                <a:cubicBezTo>
                  <a:pt x="414" y="813"/>
                  <a:pt x="403" y="823"/>
                  <a:pt x="403" y="835"/>
                </a:cubicBezTo>
                <a:cubicBezTo>
                  <a:pt x="403" y="848"/>
                  <a:pt x="414" y="858"/>
                  <a:pt x="426" y="858"/>
                </a:cubicBezTo>
                <a:lnTo>
                  <a:pt x="596" y="858"/>
                </a:lnTo>
                <a:cubicBezTo>
                  <a:pt x="609" y="858"/>
                  <a:pt x="619" y="848"/>
                  <a:pt x="619" y="835"/>
                </a:cubicBezTo>
                <a:cubicBezTo>
                  <a:pt x="619" y="823"/>
                  <a:pt x="609" y="813"/>
                  <a:pt x="596" y="813"/>
                </a:cubicBezTo>
                <a:close/>
                <a:moveTo>
                  <a:pt x="511" y="973"/>
                </a:moveTo>
                <a:lnTo>
                  <a:pt x="511" y="973"/>
                </a:lnTo>
                <a:lnTo>
                  <a:pt x="585" y="946"/>
                </a:lnTo>
                <a:lnTo>
                  <a:pt x="437" y="946"/>
                </a:lnTo>
                <a:lnTo>
                  <a:pt x="511" y="973"/>
                </a:lnTo>
                <a:close/>
                <a:moveTo>
                  <a:pt x="514" y="261"/>
                </a:moveTo>
                <a:lnTo>
                  <a:pt x="514" y="261"/>
                </a:lnTo>
                <a:lnTo>
                  <a:pt x="508" y="261"/>
                </a:lnTo>
                <a:cubicBezTo>
                  <a:pt x="384" y="261"/>
                  <a:pt x="272" y="362"/>
                  <a:pt x="272" y="486"/>
                </a:cubicBezTo>
                <a:cubicBezTo>
                  <a:pt x="272" y="611"/>
                  <a:pt x="377" y="682"/>
                  <a:pt x="388" y="721"/>
                </a:cubicBezTo>
                <a:cubicBezTo>
                  <a:pt x="398" y="759"/>
                  <a:pt x="388" y="778"/>
                  <a:pt x="416" y="787"/>
                </a:cubicBezTo>
                <a:cubicBezTo>
                  <a:pt x="444" y="796"/>
                  <a:pt x="508" y="794"/>
                  <a:pt x="508" y="794"/>
                </a:cubicBezTo>
                <a:lnTo>
                  <a:pt x="514" y="794"/>
                </a:lnTo>
                <a:cubicBezTo>
                  <a:pt x="514" y="794"/>
                  <a:pt x="578" y="796"/>
                  <a:pt x="606" y="787"/>
                </a:cubicBezTo>
                <a:cubicBezTo>
                  <a:pt x="634" y="778"/>
                  <a:pt x="624" y="759"/>
                  <a:pt x="634" y="721"/>
                </a:cubicBezTo>
                <a:cubicBezTo>
                  <a:pt x="645" y="682"/>
                  <a:pt x="750" y="611"/>
                  <a:pt x="750" y="486"/>
                </a:cubicBezTo>
                <a:cubicBezTo>
                  <a:pt x="750" y="362"/>
                  <a:pt x="638" y="261"/>
                  <a:pt x="514" y="261"/>
                </a:cubicBezTo>
                <a:close/>
                <a:moveTo>
                  <a:pt x="201" y="527"/>
                </a:moveTo>
                <a:lnTo>
                  <a:pt x="201" y="527"/>
                </a:lnTo>
                <a:cubicBezTo>
                  <a:pt x="201" y="509"/>
                  <a:pt x="183" y="495"/>
                  <a:pt x="162" y="495"/>
                </a:cubicBezTo>
                <a:lnTo>
                  <a:pt x="39" y="495"/>
                </a:lnTo>
                <a:cubicBezTo>
                  <a:pt x="17" y="495"/>
                  <a:pt x="0" y="509"/>
                  <a:pt x="0" y="527"/>
                </a:cubicBezTo>
                <a:cubicBezTo>
                  <a:pt x="0" y="544"/>
                  <a:pt x="17" y="558"/>
                  <a:pt x="39" y="558"/>
                </a:cubicBezTo>
                <a:lnTo>
                  <a:pt x="162" y="558"/>
                </a:lnTo>
                <a:cubicBezTo>
                  <a:pt x="183" y="558"/>
                  <a:pt x="201" y="544"/>
                  <a:pt x="201" y="527"/>
                </a:cubicBezTo>
                <a:close/>
                <a:moveTo>
                  <a:pt x="983" y="495"/>
                </a:moveTo>
                <a:lnTo>
                  <a:pt x="983" y="495"/>
                </a:lnTo>
                <a:lnTo>
                  <a:pt x="860" y="495"/>
                </a:lnTo>
                <a:cubicBezTo>
                  <a:pt x="839" y="495"/>
                  <a:pt x="822" y="509"/>
                  <a:pt x="822" y="527"/>
                </a:cubicBezTo>
                <a:cubicBezTo>
                  <a:pt x="822" y="544"/>
                  <a:pt x="839" y="558"/>
                  <a:pt x="860" y="558"/>
                </a:cubicBezTo>
                <a:lnTo>
                  <a:pt x="983" y="558"/>
                </a:lnTo>
                <a:cubicBezTo>
                  <a:pt x="1005" y="558"/>
                  <a:pt x="1022" y="544"/>
                  <a:pt x="1022" y="527"/>
                </a:cubicBezTo>
                <a:cubicBezTo>
                  <a:pt x="1022" y="509"/>
                  <a:pt x="1005" y="495"/>
                  <a:pt x="983" y="495"/>
                </a:cubicBezTo>
                <a:close/>
                <a:moveTo>
                  <a:pt x="782" y="296"/>
                </a:moveTo>
                <a:lnTo>
                  <a:pt x="782" y="296"/>
                </a:lnTo>
                <a:lnTo>
                  <a:pt x="869" y="209"/>
                </a:lnTo>
                <a:cubicBezTo>
                  <a:pt x="885" y="194"/>
                  <a:pt x="887" y="172"/>
                  <a:pt x="874" y="159"/>
                </a:cubicBezTo>
                <a:cubicBezTo>
                  <a:pt x="862" y="147"/>
                  <a:pt x="839" y="149"/>
                  <a:pt x="824" y="164"/>
                </a:cubicBezTo>
                <a:lnTo>
                  <a:pt x="737" y="251"/>
                </a:lnTo>
                <a:cubicBezTo>
                  <a:pt x="722" y="266"/>
                  <a:pt x="720" y="289"/>
                  <a:pt x="732" y="301"/>
                </a:cubicBezTo>
                <a:cubicBezTo>
                  <a:pt x="745" y="314"/>
                  <a:pt x="767" y="311"/>
                  <a:pt x="782" y="296"/>
                </a:cubicBezTo>
                <a:close/>
                <a:moveTo>
                  <a:pt x="508" y="201"/>
                </a:moveTo>
                <a:lnTo>
                  <a:pt x="508" y="201"/>
                </a:lnTo>
                <a:cubicBezTo>
                  <a:pt x="526" y="201"/>
                  <a:pt x="540" y="183"/>
                  <a:pt x="540" y="162"/>
                </a:cubicBezTo>
                <a:lnTo>
                  <a:pt x="540" y="39"/>
                </a:lnTo>
                <a:cubicBezTo>
                  <a:pt x="540" y="18"/>
                  <a:pt x="526" y="0"/>
                  <a:pt x="508" y="0"/>
                </a:cubicBezTo>
                <a:cubicBezTo>
                  <a:pt x="491" y="0"/>
                  <a:pt x="476" y="18"/>
                  <a:pt x="476" y="39"/>
                </a:cubicBezTo>
                <a:lnTo>
                  <a:pt x="476" y="162"/>
                </a:lnTo>
                <a:cubicBezTo>
                  <a:pt x="476" y="183"/>
                  <a:pt x="491" y="201"/>
                  <a:pt x="508" y="201"/>
                </a:cubicBezTo>
                <a:close/>
                <a:moveTo>
                  <a:pt x="229" y="283"/>
                </a:moveTo>
                <a:lnTo>
                  <a:pt x="229" y="283"/>
                </a:lnTo>
                <a:cubicBezTo>
                  <a:pt x="244" y="299"/>
                  <a:pt x="267" y="301"/>
                  <a:pt x="279" y="288"/>
                </a:cubicBezTo>
                <a:cubicBezTo>
                  <a:pt x="292" y="276"/>
                  <a:pt x="289" y="254"/>
                  <a:pt x="274" y="238"/>
                </a:cubicBezTo>
                <a:lnTo>
                  <a:pt x="187" y="151"/>
                </a:lnTo>
                <a:cubicBezTo>
                  <a:pt x="172" y="136"/>
                  <a:pt x="149" y="134"/>
                  <a:pt x="137" y="146"/>
                </a:cubicBezTo>
                <a:cubicBezTo>
                  <a:pt x="125" y="159"/>
                  <a:pt x="127" y="181"/>
                  <a:pt x="142" y="196"/>
                </a:cubicBezTo>
                <a:lnTo>
                  <a:pt x="229" y="283"/>
                </a:lnTo>
                <a:close/>
                <a:moveTo>
                  <a:pt x="240" y="756"/>
                </a:moveTo>
                <a:lnTo>
                  <a:pt x="240" y="756"/>
                </a:lnTo>
                <a:lnTo>
                  <a:pt x="153" y="843"/>
                </a:lnTo>
                <a:cubicBezTo>
                  <a:pt x="137" y="859"/>
                  <a:pt x="135" y="881"/>
                  <a:pt x="148" y="894"/>
                </a:cubicBezTo>
                <a:cubicBezTo>
                  <a:pt x="160" y="906"/>
                  <a:pt x="183" y="904"/>
                  <a:pt x="198" y="889"/>
                </a:cubicBezTo>
                <a:lnTo>
                  <a:pt x="285" y="802"/>
                </a:lnTo>
                <a:cubicBezTo>
                  <a:pt x="300" y="786"/>
                  <a:pt x="302" y="764"/>
                  <a:pt x="290" y="751"/>
                </a:cubicBezTo>
                <a:cubicBezTo>
                  <a:pt x="277" y="739"/>
                  <a:pt x="255" y="741"/>
                  <a:pt x="240" y="756"/>
                </a:cubicBezTo>
                <a:close/>
                <a:moveTo>
                  <a:pt x="793" y="769"/>
                </a:moveTo>
                <a:lnTo>
                  <a:pt x="793" y="769"/>
                </a:lnTo>
                <a:cubicBezTo>
                  <a:pt x="778" y="754"/>
                  <a:pt x="755" y="752"/>
                  <a:pt x="743" y="764"/>
                </a:cubicBezTo>
                <a:cubicBezTo>
                  <a:pt x="731" y="777"/>
                  <a:pt x="733" y="799"/>
                  <a:pt x="748" y="814"/>
                </a:cubicBezTo>
                <a:lnTo>
                  <a:pt x="835" y="901"/>
                </a:lnTo>
                <a:cubicBezTo>
                  <a:pt x="850" y="916"/>
                  <a:pt x="873" y="919"/>
                  <a:pt x="885" y="906"/>
                </a:cubicBezTo>
                <a:cubicBezTo>
                  <a:pt x="897" y="894"/>
                  <a:pt x="895" y="871"/>
                  <a:pt x="880" y="856"/>
                </a:cubicBezTo>
                <a:lnTo>
                  <a:pt x="793" y="769"/>
                </a:lnTo>
                <a:close/>
              </a:path>
            </a:pathLst>
          </a:custGeom>
          <a:solidFill>
            <a:srgbClr val="FFFFFF">
              <a:alpha val="100000"/>
            </a:srgbClr>
          </a:solidFill>
          <a:ln w="9525">
            <a:noFill/>
          </a:ln>
        </p:spPr>
        <p:txBody>
          <a:bodyPr/>
          <a:lstStyle/>
          <a:p>
            <a:endParaRPr lang="zh-CN" altLang="en-US"/>
          </a:p>
        </p:txBody>
      </p:sp>
      <p:sp>
        <p:nvSpPr>
          <p:cNvPr id="21511" name="圆角矩形 11"/>
          <p:cNvSpPr/>
          <p:nvPr/>
        </p:nvSpPr>
        <p:spPr>
          <a:xfrm>
            <a:off x="3995738" y="1687513"/>
            <a:ext cx="431800" cy="431800"/>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u="sng" dirty="0">
              <a:latin typeface="Arial" panose="020B0604020202020204" pitchFamily="34" charset="0"/>
            </a:endParaRPr>
          </a:p>
        </p:txBody>
      </p:sp>
      <p:sp>
        <p:nvSpPr>
          <p:cNvPr id="21512" name="Freeform 13"/>
          <p:cNvSpPr>
            <a:spLocks noEditPoints="1"/>
          </p:cNvSpPr>
          <p:nvPr/>
        </p:nvSpPr>
        <p:spPr>
          <a:xfrm>
            <a:off x="4087813" y="1787525"/>
            <a:ext cx="247650" cy="231775"/>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957" h="885">
                <a:moveTo>
                  <a:pt x="0" y="155"/>
                </a:moveTo>
                <a:cubicBezTo>
                  <a:pt x="0" y="278"/>
                  <a:pt x="0" y="400"/>
                  <a:pt x="0" y="523"/>
                </a:cubicBezTo>
                <a:cubicBezTo>
                  <a:pt x="0" y="533"/>
                  <a:pt x="161" y="687"/>
                  <a:pt x="181" y="707"/>
                </a:cubicBezTo>
                <a:cubicBezTo>
                  <a:pt x="202" y="728"/>
                  <a:pt x="355" y="885"/>
                  <a:pt x="368" y="885"/>
                </a:cubicBezTo>
                <a:cubicBezTo>
                  <a:pt x="442" y="885"/>
                  <a:pt x="516" y="885"/>
                  <a:pt x="589" y="885"/>
                </a:cubicBezTo>
                <a:cubicBezTo>
                  <a:pt x="620" y="885"/>
                  <a:pt x="632" y="856"/>
                  <a:pt x="645" y="837"/>
                </a:cubicBezTo>
                <a:cubicBezTo>
                  <a:pt x="645" y="684"/>
                  <a:pt x="645" y="532"/>
                  <a:pt x="645" y="380"/>
                </a:cubicBezTo>
                <a:cubicBezTo>
                  <a:pt x="631" y="385"/>
                  <a:pt x="590" y="368"/>
                  <a:pt x="582" y="391"/>
                </a:cubicBezTo>
                <a:cubicBezTo>
                  <a:pt x="577" y="401"/>
                  <a:pt x="582" y="573"/>
                  <a:pt x="582" y="608"/>
                </a:cubicBezTo>
                <a:cubicBezTo>
                  <a:pt x="582" y="643"/>
                  <a:pt x="592" y="822"/>
                  <a:pt x="567" y="822"/>
                </a:cubicBezTo>
                <a:cubicBezTo>
                  <a:pt x="507" y="822"/>
                  <a:pt x="447" y="822"/>
                  <a:pt x="387" y="822"/>
                </a:cubicBezTo>
                <a:cubicBezTo>
                  <a:pt x="368" y="822"/>
                  <a:pt x="376" y="760"/>
                  <a:pt x="376" y="741"/>
                </a:cubicBezTo>
                <a:cubicBezTo>
                  <a:pt x="376" y="710"/>
                  <a:pt x="376" y="679"/>
                  <a:pt x="376" y="649"/>
                </a:cubicBezTo>
                <a:cubicBezTo>
                  <a:pt x="376" y="565"/>
                  <a:pt x="376" y="551"/>
                  <a:pt x="324" y="516"/>
                </a:cubicBezTo>
                <a:cubicBezTo>
                  <a:pt x="300" y="516"/>
                  <a:pt x="301" y="509"/>
                  <a:pt x="280" y="509"/>
                </a:cubicBezTo>
                <a:cubicBezTo>
                  <a:pt x="209" y="509"/>
                  <a:pt x="137" y="509"/>
                  <a:pt x="66" y="509"/>
                </a:cubicBezTo>
                <a:cubicBezTo>
                  <a:pt x="66" y="398"/>
                  <a:pt x="66" y="287"/>
                  <a:pt x="66" y="177"/>
                </a:cubicBezTo>
                <a:cubicBezTo>
                  <a:pt x="66" y="168"/>
                  <a:pt x="69" y="169"/>
                  <a:pt x="74" y="162"/>
                </a:cubicBezTo>
                <a:cubicBezTo>
                  <a:pt x="155" y="162"/>
                  <a:pt x="236" y="162"/>
                  <a:pt x="317" y="162"/>
                </a:cubicBezTo>
                <a:cubicBezTo>
                  <a:pt x="333" y="151"/>
                  <a:pt x="375" y="115"/>
                  <a:pt x="376" y="92"/>
                </a:cubicBezTo>
                <a:cubicBezTo>
                  <a:pt x="274" y="92"/>
                  <a:pt x="172" y="92"/>
                  <a:pt x="70" y="92"/>
                </a:cubicBezTo>
                <a:cubicBezTo>
                  <a:pt x="42" y="92"/>
                  <a:pt x="0" y="131"/>
                  <a:pt x="0" y="155"/>
                </a:cubicBezTo>
                <a:close/>
                <a:moveTo>
                  <a:pt x="505" y="215"/>
                </a:moveTo>
                <a:lnTo>
                  <a:pt x="538" y="182"/>
                </a:lnTo>
                <a:lnTo>
                  <a:pt x="505" y="149"/>
                </a:lnTo>
                <a:cubicBezTo>
                  <a:pt x="504" y="148"/>
                  <a:pt x="504" y="146"/>
                  <a:pt x="505" y="145"/>
                </a:cubicBezTo>
                <a:lnTo>
                  <a:pt x="527" y="123"/>
                </a:lnTo>
                <a:cubicBezTo>
                  <a:pt x="528" y="122"/>
                  <a:pt x="530" y="122"/>
                  <a:pt x="531" y="123"/>
                </a:cubicBezTo>
                <a:lnTo>
                  <a:pt x="564" y="156"/>
                </a:lnTo>
                <a:lnTo>
                  <a:pt x="597" y="123"/>
                </a:lnTo>
                <a:cubicBezTo>
                  <a:pt x="599" y="122"/>
                  <a:pt x="601" y="122"/>
                  <a:pt x="602" y="123"/>
                </a:cubicBezTo>
                <a:lnTo>
                  <a:pt x="624" y="145"/>
                </a:lnTo>
                <a:cubicBezTo>
                  <a:pt x="625" y="146"/>
                  <a:pt x="625" y="148"/>
                  <a:pt x="624" y="149"/>
                </a:cubicBezTo>
                <a:lnTo>
                  <a:pt x="591" y="182"/>
                </a:lnTo>
                <a:lnTo>
                  <a:pt x="624" y="215"/>
                </a:lnTo>
                <a:cubicBezTo>
                  <a:pt x="625" y="217"/>
                  <a:pt x="625" y="219"/>
                  <a:pt x="624" y="220"/>
                </a:cubicBezTo>
                <a:lnTo>
                  <a:pt x="602" y="242"/>
                </a:lnTo>
                <a:cubicBezTo>
                  <a:pt x="601" y="243"/>
                  <a:pt x="599" y="243"/>
                  <a:pt x="597" y="242"/>
                </a:cubicBezTo>
                <a:lnTo>
                  <a:pt x="564" y="209"/>
                </a:lnTo>
                <a:lnTo>
                  <a:pt x="531" y="242"/>
                </a:lnTo>
                <a:cubicBezTo>
                  <a:pt x="530" y="243"/>
                  <a:pt x="528" y="243"/>
                  <a:pt x="527" y="242"/>
                </a:cubicBezTo>
                <a:lnTo>
                  <a:pt x="505" y="220"/>
                </a:lnTo>
                <a:cubicBezTo>
                  <a:pt x="504" y="219"/>
                  <a:pt x="504" y="217"/>
                  <a:pt x="505" y="215"/>
                </a:cubicBezTo>
                <a:close/>
                <a:moveTo>
                  <a:pt x="780" y="332"/>
                </a:moveTo>
                <a:lnTo>
                  <a:pt x="944" y="496"/>
                </a:lnTo>
                <a:cubicBezTo>
                  <a:pt x="957" y="509"/>
                  <a:pt x="957" y="530"/>
                  <a:pt x="944" y="543"/>
                </a:cubicBezTo>
                <a:lnTo>
                  <a:pt x="925" y="562"/>
                </a:lnTo>
                <a:cubicBezTo>
                  <a:pt x="912" y="575"/>
                  <a:pt x="891" y="575"/>
                  <a:pt x="878" y="562"/>
                </a:cubicBezTo>
                <a:lnTo>
                  <a:pt x="714" y="398"/>
                </a:lnTo>
                <a:lnTo>
                  <a:pt x="780" y="332"/>
                </a:lnTo>
                <a:close/>
                <a:moveTo>
                  <a:pt x="447" y="65"/>
                </a:moveTo>
                <a:cubicBezTo>
                  <a:pt x="512" y="0"/>
                  <a:pt x="617" y="0"/>
                  <a:pt x="682" y="65"/>
                </a:cubicBezTo>
                <a:cubicBezTo>
                  <a:pt x="740" y="123"/>
                  <a:pt x="747" y="213"/>
                  <a:pt x="701" y="278"/>
                </a:cubicBezTo>
                <a:lnTo>
                  <a:pt x="754" y="331"/>
                </a:lnTo>
                <a:cubicBezTo>
                  <a:pt x="756" y="333"/>
                  <a:pt x="756" y="337"/>
                  <a:pt x="754" y="339"/>
                </a:cubicBezTo>
                <a:lnTo>
                  <a:pt x="721" y="372"/>
                </a:lnTo>
                <a:cubicBezTo>
                  <a:pt x="719" y="374"/>
                  <a:pt x="715" y="374"/>
                  <a:pt x="713" y="372"/>
                </a:cubicBezTo>
                <a:lnTo>
                  <a:pt x="660" y="319"/>
                </a:lnTo>
                <a:cubicBezTo>
                  <a:pt x="595" y="364"/>
                  <a:pt x="505" y="358"/>
                  <a:pt x="447" y="300"/>
                </a:cubicBezTo>
                <a:cubicBezTo>
                  <a:pt x="382" y="235"/>
                  <a:pt x="382" y="130"/>
                  <a:pt x="447" y="65"/>
                </a:cubicBezTo>
                <a:close/>
                <a:moveTo>
                  <a:pt x="486" y="104"/>
                </a:moveTo>
                <a:cubicBezTo>
                  <a:pt x="529" y="60"/>
                  <a:pt x="600" y="60"/>
                  <a:pt x="643" y="104"/>
                </a:cubicBezTo>
                <a:cubicBezTo>
                  <a:pt x="687" y="147"/>
                  <a:pt x="687" y="218"/>
                  <a:pt x="643" y="261"/>
                </a:cubicBezTo>
                <a:cubicBezTo>
                  <a:pt x="600" y="305"/>
                  <a:pt x="529" y="305"/>
                  <a:pt x="486" y="261"/>
                </a:cubicBezTo>
                <a:cubicBezTo>
                  <a:pt x="442" y="218"/>
                  <a:pt x="442" y="147"/>
                  <a:pt x="486" y="104"/>
                </a:cubicBezTo>
                <a:close/>
                <a:moveTo>
                  <a:pt x="306" y="770"/>
                </a:moveTo>
                <a:cubicBezTo>
                  <a:pt x="304" y="706"/>
                  <a:pt x="303" y="643"/>
                  <a:pt x="302" y="579"/>
                </a:cubicBezTo>
                <a:cubicBezTo>
                  <a:pt x="241" y="579"/>
                  <a:pt x="179" y="579"/>
                  <a:pt x="118" y="579"/>
                </a:cubicBezTo>
                <a:cubicBezTo>
                  <a:pt x="117" y="580"/>
                  <a:pt x="116" y="581"/>
                  <a:pt x="115" y="581"/>
                </a:cubicBezTo>
                <a:cubicBezTo>
                  <a:pt x="179" y="644"/>
                  <a:pt x="242" y="707"/>
                  <a:pt x="306" y="770"/>
                </a:cubicBezTo>
                <a:close/>
                <a:moveTo>
                  <a:pt x="110" y="225"/>
                </a:moveTo>
                <a:cubicBezTo>
                  <a:pt x="110" y="233"/>
                  <a:pt x="110" y="242"/>
                  <a:pt x="110" y="250"/>
                </a:cubicBezTo>
                <a:cubicBezTo>
                  <a:pt x="110" y="259"/>
                  <a:pt x="116" y="265"/>
                  <a:pt x="125" y="265"/>
                </a:cubicBezTo>
                <a:cubicBezTo>
                  <a:pt x="209" y="265"/>
                  <a:pt x="292" y="265"/>
                  <a:pt x="376" y="265"/>
                </a:cubicBezTo>
                <a:cubicBezTo>
                  <a:pt x="399" y="265"/>
                  <a:pt x="394" y="228"/>
                  <a:pt x="387" y="214"/>
                </a:cubicBezTo>
                <a:cubicBezTo>
                  <a:pt x="338" y="214"/>
                  <a:pt x="288" y="214"/>
                  <a:pt x="239" y="214"/>
                </a:cubicBezTo>
                <a:cubicBezTo>
                  <a:pt x="209" y="214"/>
                  <a:pt x="110" y="206"/>
                  <a:pt x="110" y="225"/>
                </a:cubicBezTo>
                <a:close/>
                <a:moveTo>
                  <a:pt x="110" y="405"/>
                </a:moveTo>
                <a:cubicBezTo>
                  <a:pt x="110" y="416"/>
                  <a:pt x="110" y="427"/>
                  <a:pt x="110" y="439"/>
                </a:cubicBezTo>
                <a:cubicBezTo>
                  <a:pt x="110" y="447"/>
                  <a:pt x="113" y="450"/>
                  <a:pt x="121" y="450"/>
                </a:cubicBezTo>
                <a:cubicBezTo>
                  <a:pt x="211" y="450"/>
                  <a:pt x="301" y="450"/>
                  <a:pt x="390" y="450"/>
                </a:cubicBezTo>
                <a:cubicBezTo>
                  <a:pt x="392" y="440"/>
                  <a:pt x="400" y="402"/>
                  <a:pt x="379" y="402"/>
                </a:cubicBezTo>
                <a:cubicBezTo>
                  <a:pt x="296" y="402"/>
                  <a:pt x="212" y="402"/>
                  <a:pt x="129" y="402"/>
                </a:cubicBezTo>
                <a:cubicBezTo>
                  <a:pt x="123" y="402"/>
                  <a:pt x="115" y="404"/>
                  <a:pt x="110" y="405"/>
                </a:cubicBezTo>
                <a:close/>
                <a:moveTo>
                  <a:pt x="110" y="328"/>
                </a:moveTo>
                <a:cubicBezTo>
                  <a:pt x="110" y="333"/>
                  <a:pt x="110" y="338"/>
                  <a:pt x="110" y="343"/>
                </a:cubicBezTo>
                <a:cubicBezTo>
                  <a:pt x="110" y="351"/>
                  <a:pt x="113" y="351"/>
                  <a:pt x="118" y="357"/>
                </a:cubicBezTo>
                <a:cubicBezTo>
                  <a:pt x="205" y="357"/>
                  <a:pt x="292" y="357"/>
                  <a:pt x="379" y="357"/>
                </a:cubicBezTo>
                <a:cubicBezTo>
                  <a:pt x="384" y="355"/>
                  <a:pt x="389" y="353"/>
                  <a:pt x="394" y="350"/>
                </a:cubicBezTo>
                <a:cubicBezTo>
                  <a:pt x="394" y="344"/>
                  <a:pt x="394" y="338"/>
                  <a:pt x="394" y="332"/>
                </a:cubicBezTo>
                <a:cubicBezTo>
                  <a:pt x="394" y="320"/>
                  <a:pt x="390" y="317"/>
                  <a:pt x="387" y="309"/>
                </a:cubicBezTo>
                <a:cubicBezTo>
                  <a:pt x="336" y="309"/>
                  <a:pt x="286" y="309"/>
                  <a:pt x="236" y="309"/>
                </a:cubicBezTo>
                <a:cubicBezTo>
                  <a:pt x="211" y="309"/>
                  <a:pt x="187" y="309"/>
                  <a:pt x="162" y="309"/>
                </a:cubicBezTo>
                <a:cubicBezTo>
                  <a:pt x="131" y="310"/>
                  <a:pt x="110" y="299"/>
                  <a:pt x="110" y="328"/>
                </a:cubicBezTo>
                <a:close/>
              </a:path>
            </a:pathLst>
          </a:custGeom>
          <a:solidFill>
            <a:srgbClr val="FFFFFF">
              <a:alpha val="100000"/>
            </a:srgbClr>
          </a:solidFill>
          <a:ln w="9525">
            <a:noFill/>
          </a:ln>
        </p:spPr>
        <p:txBody>
          <a:bodyPr/>
          <a:lstStyle/>
          <a:p>
            <a:endParaRPr lang="zh-CN" altLang="en-US"/>
          </a:p>
        </p:txBody>
      </p:sp>
      <p:sp>
        <p:nvSpPr>
          <p:cNvPr id="21513" name="圆角矩形 10"/>
          <p:cNvSpPr/>
          <p:nvPr/>
        </p:nvSpPr>
        <p:spPr>
          <a:xfrm>
            <a:off x="3995738" y="1039813"/>
            <a:ext cx="431800" cy="433387"/>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1514" name="Freeform 27"/>
          <p:cNvSpPr>
            <a:spLocks noEditPoints="1"/>
          </p:cNvSpPr>
          <p:nvPr/>
        </p:nvSpPr>
        <p:spPr>
          <a:xfrm>
            <a:off x="4125913" y="1131888"/>
            <a:ext cx="234950" cy="2508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0" t="0" r="0" b="0"/>
            <a:pathLst>
              <a:path w="812" h="858">
                <a:moveTo>
                  <a:pt x="179" y="0"/>
                </a:moveTo>
                <a:lnTo>
                  <a:pt x="507" y="0"/>
                </a:lnTo>
                <a:cubicBezTo>
                  <a:pt x="569" y="0"/>
                  <a:pt x="620" y="51"/>
                  <a:pt x="620" y="113"/>
                </a:cubicBezTo>
                <a:lnTo>
                  <a:pt x="620" y="264"/>
                </a:lnTo>
                <a:cubicBezTo>
                  <a:pt x="584" y="292"/>
                  <a:pt x="563" y="318"/>
                  <a:pt x="535" y="356"/>
                </a:cubicBezTo>
                <a:lnTo>
                  <a:pt x="535" y="113"/>
                </a:lnTo>
                <a:cubicBezTo>
                  <a:pt x="535" y="98"/>
                  <a:pt x="522" y="85"/>
                  <a:pt x="507" y="85"/>
                </a:cubicBezTo>
                <a:lnTo>
                  <a:pt x="247" y="85"/>
                </a:lnTo>
                <a:lnTo>
                  <a:pt x="247" y="204"/>
                </a:lnTo>
                <a:cubicBezTo>
                  <a:pt x="247" y="216"/>
                  <a:pt x="237" y="226"/>
                  <a:pt x="225" y="226"/>
                </a:cubicBezTo>
                <a:lnTo>
                  <a:pt x="86" y="226"/>
                </a:lnTo>
                <a:lnTo>
                  <a:pt x="86" y="643"/>
                </a:lnTo>
                <a:cubicBezTo>
                  <a:pt x="86" y="658"/>
                  <a:pt x="98" y="670"/>
                  <a:pt x="113" y="670"/>
                </a:cubicBezTo>
                <a:lnTo>
                  <a:pt x="375" y="670"/>
                </a:lnTo>
                <a:cubicBezTo>
                  <a:pt x="366" y="699"/>
                  <a:pt x="358" y="727"/>
                  <a:pt x="353" y="756"/>
                </a:cubicBezTo>
                <a:lnTo>
                  <a:pt x="113" y="756"/>
                </a:lnTo>
                <a:cubicBezTo>
                  <a:pt x="51" y="756"/>
                  <a:pt x="0" y="705"/>
                  <a:pt x="0" y="643"/>
                </a:cubicBezTo>
                <a:lnTo>
                  <a:pt x="0" y="178"/>
                </a:lnTo>
                <a:lnTo>
                  <a:pt x="179" y="0"/>
                </a:lnTo>
                <a:close/>
                <a:moveTo>
                  <a:pt x="721" y="277"/>
                </a:moveTo>
                <a:cubicBezTo>
                  <a:pt x="733" y="283"/>
                  <a:pt x="740" y="295"/>
                  <a:pt x="743" y="310"/>
                </a:cubicBezTo>
                <a:cubicBezTo>
                  <a:pt x="765" y="316"/>
                  <a:pt x="786" y="330"/>
                  <a:pt x="802" y="358"/>
                </a:cubicBezTo>
                <a:cubicBezTo>
                  <a:pt x="812" y="382"/>
                  <a:pt x="808" y="417"/>
                  <a:pt x="794" y="442"/>
                </a:cubicBezTo>
                <a:cubicBezTo>
                  <a:pt x="770" y="487"/>
                  <a:pt x="736" y="543"/>
                  <a:pt x="707" y="588"/>
                </a:cubicBezTo>
                <a:cubicBezTo>
                  <a:pt x="688" y="595"/>
                  <a:pt x="692" y="556"/>
                  <a:pt x="699" y="546"/>
                </a:cubicBezTo>
                <a:cubicBezTo>
                  <a:pt x="723" y="510"/>
                  <a:pt x="743" y="477"/>
                  <a:pt x="762" y="413"/>
                </a:cubicBezTo>
                <a:cubicBezTo>
                  <a:pt x="766" y="382"/>
                  <a:pt x="752" y="368"/>
                  <a:pt x="743" y="355"/>
                </a:cubicBezTo>
                <a:cubicBezTo>
                  <a:pt x="742" y="358"/>
                  <a:pt x="742" y="360"/>
                  <a:pt x="741" y="363"/>
                </a:cubicBezTo>
                <a:cubicBezTo>
                  <a:pt x="723" y="355"/>
                  <a:pt x="706" y="346"/>
                  <a:pt x="688" y="337"/>
                </a:cubicBezTo>
                <a:cubicBezTo>
                  <a:pt x="670" y="327"/>
                  <a:pt x="653" y="314"/>
                  <a:pt x="636" y="302"/>
                </a:cubicBezTo>
                <a:cubicBezTo>
                  <a:pt x="669" y="274"/>
                  <a:pt x="698" y="264"/>
                  <a:pt x="721" y="277"/>
                </a:cubicBezTo>
                <a:close/>
                <a:moveTo>
                  <a:pt x="734" y="395"/>
                </a:moveTo>
                <a:cubicBezTo>
                  <a:pt x="719" y="445"/>
                  <a:pt x="690" y="508"/>
                  <a:pt x="649" y="579"/>
                </a:cubicBezTo>
                <a:cubicBezTo>
                  <a:pt x="628" y="615"/>
                  <a:pt x="604" y="650"/>
                  <a:pt x="580" y="681"/>
                </a:cubicBezTo>
                <a:cubicBezTo>
                  <a:pt x="557" y="670"/>
                  <a:pt x="535" y="658"/>
                  <a:pt x="512" y="646"/>
                </a:cubicBezTo>
                <a:cubicBezTo>
                  <a:pt x="488" y="633"/>
                  <a:pt x="465" y="617"/>
                  <a:pt x="442" y="601"/>
                </a:cubicBezTo>
                <a:cubicBezTo>
                  <a:pt x="457" y="565"/>
                  <a:pt x="475" y="527"/>
                  <a:pt x="496" y="491"/>
                </a:cubicBezTo>
                <a:cubicBezTo>
                  <a:pt x="536" y="420"/>
                  <a:pt x="576" y="363"/>
                  <a:pt x="612" y="325"/>
                </a:cubicBezTo>
                <a:cubicBezTo>
                  <a:pt x="631" y="338"/>
                  <a:pt x="650" y="351"/>
                  <a:pt x="671" y="363"/>
                </a:cubicBezTo>
                <a:cubicBezTo>
                  <a:pt x="691" y="375"/>
                  <a:pt x="712" y="384"/>
                  <a:pt x="734" y="395"/>
                </a:cubicBezTo>
                <a:close/>
                <a:moveTo>
                  <a:pt x="560" y="707"/>
                </a:moveTo>
                <a:cubicBezTo>
                  <a:pt x="486" y="797"/>
                  <a:pt x="410" y="858"/>
                  <a:pt x="392" y="848"/>
                </a:cubicBezTo>
                <a:cubicBezTo>
                  <a:pt x="375" y="838"/>
                  <a:pt x="389" y="742"/>
                  <a:pt x="430" y="632"/>
                </a:cubicBezTo>
                <a:cubicBezTo>
                  <a:pt x="451" y="645"/>
                  <a:pt x="472" y="659"/>
                  <a:pt x="494" y="672"/>
                </a:cubicBezTo>
                <a:cubicBezTo>
                  <a:pt x="516" y="685"/>
                  <a:pt x="538" y="695"/>
                  <a:pt x="560" y="707"/>
                </a:cubicBezTo>
                <a:close/>
                <a:moveTo>
                  <a:pt x="294" y="149"/>
                </a:moveTo>
                <a:lnTo>
                  <a:pt x="482" y="149"/>
                </a:lnTo>
                <a:lnTo>
                  <a:pt x="482" y="193"/>
                </a:lnTo>
                <a:lnTo>
                  <a:pt x="294" y="193"/>
                </a:lnTo>
                <a:lnTo>
                  <a:pt x="294" y="149"/>
                </a:lnTo>
                <a:close/>
                <a:moveTo>
                  <a:pt x="148" y="437"/>
                </a:moveTo>
                <a:lnTo>
                  <a:pt x="258" y="437"/>
                </a:lnTo>
                <a:lnTo>
                  <a:pt x="258" y="480"/>
                </a:lnTo>
                <a:lnTo>
                  <a:pt x="148" y="480"/>
                </a:lnTo>
                <a:lnTo>
                  <a:pt x="148" y="437"/>
                </a:lnTo>
                <a:close/>
                <a:moveTo>
                  <a:pt x="148" y="337"/>
                </a:moveTo>
                <a:lnTo>
                  <a:pt x="482" y="337"/>
                </a:lnTo>
                <a:lnTo>
                  <a:pt x="482" y="381"/>
                </a:lnTo>
                <a:lnTo>
                  <a:pt x="148" y="381"/>
                </a:lnTo>
                <a:lnTo>
                  <a:pt x="148" y="337"/>
                </a:lnTo>
                <a:close/>
                <a:moveTo>
                  <a:pt x="148" y="245"/>
                </a:moveTo>
                <a:lnTo>
                  <a:pt x="482" y="245"/>
                </a:lnTo>
                <a:lnTo>
                  <a:pt x="482" y="288"/>
                </a:lnTo>
                <a:lnTo>
                  <a:pt x="148" y="288"/>
                </a:lnTo>
                <a:lnTo>
                  <a:pt x="148" y="245"/>
                </a:lnTo>
                <a:close/>
                <a:moveTo>
                  <a:pt x="111" y="187"/>
                </a:moveTo>
                <a:lnTo>
                  <a:pt x="193" y="187"/>
                </a:lnTo>
                <a:cubicBezTo>
                  <a:pt x="201" y="187"/>
                  <a:pt x="208" y="181"/>
                  <a:pt x="208" y="173"/>
                </a:cubicBezTo>
                <a:lnTo>
                  <a:pt x="208" y="91"/>
                </a:lnTo>
                <a:lnTo>
                  <a:pt x="111" y="187"/>
                </a:lnTo>
                <a:close/>
              </a:path>
            </a:pathLst>
          </a:custGeom>
          <a:solidFill>
            <a:srgbClr val="FFFFFF">
              <a:alpha val="100000"/>
            </a:srgbClr>
          </a:solidFill>
          <a:ln w="9525">
            <a:noFill/>
          </a:ln>
        </p:spPr>
        <p:txBody>
          <a:bodyPr/>
          <a:lstStyle/>
          <a:p>
            <a:endParaRPr lang="zh-CN" altLang="en-US"/>
          </a:p>
        </p:txBody>
      </p:sp>
      <p:sp>
        <p:nvSpPr>
          <p:cNvPr id="21515" name="圆角矩形 14"/>
          <p:cNvSpPr/>
          <p:nvPr/>
        </p:nvSpPr>
        <p:spPr>
          <a:xfrm>
            <a:off x="3995738" y="3679825"/>
            <a:ext cx="431800" cy="433388"/>
          </a:xfrm>
          <a:prstGeom prst="roundRect">
            <a:avLst>
              <a:gd name="adj" fmla="val 16667"/>
            </a:avLst>
          </a:prstGeom>
          <a:solidFill>
            <a:srgbClr val="00B050"/>
          </a:solidFill>
          <a:ln w="9525">
            <a:noFill/>
          </a:ln>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1516" name="Freeform 28"/>
          <p:cNvSpPr>
            <a:spLocks noEditPoints="1"/>
          </p:cNvSpPr>
          <p:nvPr/>
        </p:nvSpPr>
        <p:spPr>
          <a:xfrm>
            <a:off x="4087813" y="3803650"/>
            <a:ext cx="222250" cy="187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Lst>
            <a:rect l="0" t="0" r="0" b="0"/>
            <a:pathLst>
              <a:path w="923" h="771">
                <a:moveTo>
                  <a:pt x="303" y="0"/>
                </a:moveTo>
                <a:lnTo>
                  <a:pt x="819" y="0"/>
                </a:lnTo>
                <a:cubicBezTo>
                  <a:pt x="848" y="0"/>
                  <a:pt x="873" y="12"/>
                  <a:pt x="892" y="31"/>
                </a:cubicBezTo>
                <a:cubicBezTo>
                  <a:pt x="911" y="50"/>
                  <a:pt x="923" y="76"/>
                  <a:pt x="923" y="104"/>
                </a:cubicBezTo>
                <a:lnTo>
                  <a:pt x="923" y="313"/>
                </a:lnTo>
                <a:cubicBezTo>
                  <a:pt x="923" y="341"/>
                  <a:pt x="911" y="367"/>
                  <a:pt x="892" y="386"/>
                </a:cubicBezTo>
                <a:cubicBezTo>
                  <a:pt x="873" y="405"/>
                  <a:pt x="848" y="416"/>
                  <a:pt x="819" y="416"/>
                </a:cubicBezTo>
                <a:lnTo>
                  <a:pt x="737" y="416"/>
                </a:lnTo>
                <a:lnTo>
                  <a:pt x="626" y="553"/>
                </a:lnTo>
                <a:lnTo>
                  <a:pt x="584" y="605"/>
                </a:lnTo>
                <a:lnTo>
                  <a:pt x="584" y="537"/>
                </a:lnTo>
                <a:lnTo>
                  <a:pt x="584" y="416"/>
                </a:lnTo>
                <a:lnTo>
                  <a:pt x="494" y="416"/>
                </a:lnTo>
                <a:cubicBezTo>
                  <a:pt x="499" y="401"/>
                  <a:pt x="502" y="385"/>
                  <a:pt x="502" y="368"/>
                </a:cubicBezTo>
                <a:lnTo>
                  <a:pt x="608" y="368"/>
                </a:lnTo>
                <a:lnTo>
                  <a:pt x="632" y="368"/>
                </a:lnTo>
                <a:lnTo>
                  <a:pt x="632" y="392"/>
                </a:lnTo>
                <a:lnTo>
                  <a:pt x="632" y="470"/>
                </a:lnTo>
                <a:lnTo>
                  <a:pt x="707" y="377"/>
                </a:lnTo>
                <a:lnTo>
                  <a:pt x="714" y="368"/>
                </a:lnTo>
                <a:lnTo>
                  <a:pt x="726" y="368"/>
                </a:lnTo>
                <a:lnTo>
                  <a:pt x="819" y="368"/>
                </a:lnTo>
                <a:cubicBezTo>
                  <a:pt x="834" y="368"/>
                  <a:pt x="848" y="362"/>
                  <a:pt x="858" y="352"/>
                </a:cubicBezTo>
                <a:cubicBezTo>
                  <a:pt x="868" y="342"/>
                  <a:pt x="875" y="328"/>
                  <a:pt x="875" y="313"/>
                </a:cubicBezTo>
                <a:lnTo>
                  <a:pt x="875" y="104"/>
                </a:lnTo>
                <a:cubicBezTo>
                  <a:pt x="875" y="89"/>
                  <a:pt x="868" y="75"/>
                  <a:pt x="858" y="65"/>
                </a:cubicBezTo>
                <a:cubicBezTo>
                  <a:pt x="848" y="55"/>
                  <a:pt x="834" y="48"/>
                  <a:pt x="819" y="48"/>
                </a:cubicBezTo>
                <a:lnTo>
                  <a:pt x="303" y="48"/>
                </a:lnTo>
                <a:cubicBezTo>
                  <a:pt x="288" y="48"/>
                  <a:pt x="274" y="55"/>
                  <a:pt x="264" y="65"/>
                </a:cubicBezTo>
                <a:cubicBezTo>
                  <a:pt x="253" y="75"/>
                  <a:pt x="247" y="89"/>
                  <a:pt x="247" y="104"/>
                </a:cubicBezTo>
                <a:lnTo>
                  <a:pt x="247" y="293"/>
                </a:lnTo>
                <a:cubicBezTo>
                  <a:pt x="235" y="311"/>
                  <a:pt x="228" y="333"/>
                  <a:pt x="226" y="356"/>
                </a:cubicBezTo>
                <a:cubicBezTo>
                  <a:pt x="219" y="347"/>
                  <a:pt x="210" y="338"/>
                  <a:pt x="201" y="332"/>
                </a:cubicBezTo>
                <a:cubicBezTo>
                  <a:pt x="200" y="325"/>
                  <a:pt x="199" y="319"/>
                  <a:pt x="199" y="313"/>
                </a:cubicBezTo>
                <a:lnTo>
                  <a:pt x="199" y="104"/>
                </a:lnTo>
                <a:cubicBezTo>
                  <a:pt x="199" y="76"/>
                  <a:pt x="211" y="50"/>
                  <a:pt x="230" y="31"/>
                </a:cubicBezTo>
                <a:cubicBezTo>
                  <a:pt x="248" y="12"/>
                  <a:pt x="274" y="0"/>
                  <a:pt x="303" y="0"/>
                </a:cubicBezTo>
                <a:close/>
                <a:moveTo>
                  <a:pt x="130" y="344"/>
                </a:moveTo>
                <a:lnTo>
                  <a:pt x="130" y="344"/>
                </a:lnTo>
                <a:cubicBezTo>
                  <a:pt x="83" y="344"/>
                  <a:pt x="45" y="382"/>
                  <a:pt x="45" y="429"/>
                </a:cubicBezTo>
                <a:cubicBezTo>
                  <a:pt x="45" y="476"/>
                  <a:pt x="83" y="514"/>
                  <a:pt x="130" y="514"/>
                </a:cubicBezTo>
                <a:cubicBezTo>
                  <a:pt x="177" y="514"/>
                  <a:pt x="215" y="476"/>
                  <a:pt x="215" y="429"/>
                </a:cubicBezTo>
                <a:cubicBezTo>
                  <a:pt x="215" y="382"/>
                  <a:pt x="177" y="344"/>
                  <a:pt x="130" y="344"/>
                </a:cubicBezTo>
                <a:close/>
                <a:moveTo>
                  <a:pt x="364" y="265"/>
                </a:moveTo>
                <a:lnTo>
                  <a:pt x="364" y="265"/>
                </a:lnTo>
                <a:cubicBezTo>
                  <a:pt x="307" y="265"/>
                  <a:pt x="261" y="311"/>
                  <a:pt x="261" y="368"/>
                </a:cubicBezTo>
                <a:cubicBezTo>
                  <a:pt x="261" y="425"/>
                  <a:pt x="307" y="471"/>
                  <a:pt x="364" y="471"/>
                </a:cubicBezTo>
                <a:cubicBezTo>
                  <a:pt x="420" y="471"/>
                  <a:pt x="466" y="425"/>
                  <a:pt x="466" y="368"/>
                </a:cubicBezTo>
                <a:cubicBezTo>
                  <a:pt x="466" y="311"/>
                  <a:pt x="420" y="265"/>
                  <a:pt x="364" y="265"/>
                </a:cubicBezTo>
                <a:close/>
                <a:moveTo>
                  <a:pt x="274" y="748"/>
                </a:moveTo>
                <a:lnTo>
                  <a:pt x="274" y="748"/>
                </a:lnTo>
                <a:lnTo>
                  <a:pt x="274" y="601"/>
                </a:lnTo>
                <a:lnTo>
                  <a:pt x="285" y="601"/>
                </a:lnTo>
                <a:lnTo>
                  <a:pt x="285" y="748"/>
                </a:lnTo>
                <a:lnTo>
                  <a:pt x="285" y="771"/>
                </a:lnTo>
                <a:lnTo>
                  <a:pt x="446" y="771"/>
                </a:lnTo>
                <a:lnTo>
                  <a:pt x="446" y="748"/>
                </a:lnTo>
                <a:lnTo>
                  <a:pt x="446" y="601"/>
                </a:lnTo>
                <a:lnTo>
                  <a:pt x="457" y="601"/>
                </a:lnTo>
                <a:lnTo>
                  <a:pt x="457" y="748"/>
                </a:lnTo>
                <a:lnTo>
                  <a:pt x="522" y="748"/>
                </a:lnTo>
                <a:lnTo>
                  <a:pt x="522" y="548"/>
                </a:lnTo>
                <a:cubicBezTo>
                  <a:pt x="522" y="512"/>
                  <a:pt x="493" y="483"/>
                  <a:pt x="458" y="483"/>
                </a:cubicBezTo>
                <a:cubicBezTo>
                  <a:pt x="262" y="483"/>
                  <a:pt x="468" y="483"/>
                  <a:pt x="271" y="483"/>
                </a:cubicBezTo>
                <a:cubicBezTo>
                  <a:pt x="236" y="483"/>
                  <a:pt x="207" y="512"/>
                  <a:pt x="207" y="548"/>
                </a:cubicBezTo>
                <a:lnTo>
                  <a:pt x="207" y="748"/>
                </a:lnTo>
                <a:cubicBezTo>
                  <a:pt x="218" y="748"/>
                  <a:pt x="245" y="748"/>
                  <a:pt x="274" y="748"/>
                </a:cubicBezTo>
                <a:close/>
                <a:moveTo>
                  <a:pt x="55" y="743"/>
                </a:moveTo>
                <a:lnTo>
                  <a:pt x="55" y="743"/>
                </a:lnTo>
                <a:lnTo>
                  <a:pt x="55" y="622"/>
                </a:lnTo>
                <a:lnTo>
                  <a:pt x="65" y="622"/>
                </a:lnTo>
                <a:lnTo>
                  <a:pt x="65" y="743"/>
                </a:lnTo>
                <a:lnTo>
                  <a:pt x="65" y="757"/>
                </a:lnTo>
                <a:lnTo>
                  <a:pt x="174" y="757"/>
                </a:lnTo>
                <a:lnTo>
                  <a:pt x="174" y="548"/>
                </a:lnTo>
                <a:cubicBezTo>
                  <a:pt x="174" y="540"/>
                  <a:pt x="175" y="532"/>
                  <a:pt x="177" y="524"/>
                </a:cubicBezTo>
                <a:lnTo>
                  <a:pt x="53" y="524"/>
                </a:lnTo>
                <a:cubicBezTo>
                  <a:pt x="24" y="524"/>
                  <a:pt x="0" y="548"/>
                  <a:pt x="0" y="577"/>
                </a:cubicBezTo>
                <a:lnTo>
                  <a:pt x="0" y="743"/>
                </a:lnTo>
                <a:cubicBezTo>
                  <a:pt x="10" y="743"/>
                  <a:pt x="32" y="743"/>
                  <a:pt x="55" y="743"/>
                </a:cubicBezTo>
                <a:close/>
              </a:path>
            </a:pathLst>
          </a:custGeom>
          <a:solidFill>
            <a:srgbClr val="FFFFFF">
              <a:alpha val="100000"/>
            </a:srgbClr>
          </a:solidFill>
          <a:ln w="9525">
            <a:noFill/>
          </a:ln>
        </p:spPr>
        <p:txBody>
          <a:bodyPr/>
          <a:lstStyle/>
          <a:p>
            <a:endParaRPr lang="zh-CN" altLang="en-US"/>
          </a:p>
        </p:txBody>
      </p:sp>
      <p:sp>
        <p:nvSpPr>
          <p:cNvPr id="21517" name="矩形 20"/>
          <p:cNvSpPr/>
          <p:nvPr/>
        </p:nvSpPr>
        <p:spPr>
          <a:xfrm>
            <a:off x="0" y="2366963"/>
            <a:ext cx="3851275" cy="407987"/>
          </a:xfrm>
          <a:prstGeom prst="rect">
            <a:avLst/>
          </a:prstGeom>
          <a:solidFill>
            <a:srgbClr val="F8F8F8"/>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9" name="Text Box 5"/>
          <p:cNvSpPr txBox="1"/>
          <p:nvPr/>
        </p:nvSpPr>
        <p:spPr>
          <a:xfrm>
            <a:off x="925513" y="2398713"/>
            <a:ext cx="1270000" cy="346075"/>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algn="ctr" eaLnBrk="1" hangingPunct="1">
              <a:spcBef>
                <a:spcPct val="0"/>
              </a:spcBef>
              <a:buNone/>
            </a:pPr>
            <a:r>
              <a:rPr lang="en-US" altLang="zh-CN" sz="1800" dirty="0">
                <a:latin typeface="Arial" panose="020B0604020202020204" pitchFamily="34" charset="0"/>
                <a:ea typeface="微软雅黑" panose="020B0503020204020204" pitchFamily="34" charset="-122"/>
              </a:rPr>
              <a:t>C</a:t>
            </a:r>
            <a:r>
              <a:rPr lang="zh-CN" altLang="en-US" sz="1800" dirty="0">
                <a:latin typeface="Arial" panose="020B0604020202020204" pitchFamily="34" charset="0"/>
                <a:ea typeface="微软雅黑" panose="020B0503020204020204" pitchFamily="34" charset="-122"/>
              </a:rPr>
              <a:t>ontents</a:t>
            </a:r>
            <a:endParaRPr lang="zh-CN" altLang="en-US" sz="1800" dirty="0">
              <a:latin typeface="Arial" panose="020B0604020202020204" pitchFamily="34" charset="0"/>
              <a:ea typeface="微软雅黑" panose="020B0503020204020204" pitchFamily="34" charset="-122"/>
            </a:endParaRPr>
          </a:p>
        </p:txBody>
      </p:sp>
      <p:sp>
        <p:nvSpPr>
          <p:cNvPr id="21519" name="矩形 27"/>
          <p:cNvSpPr/>
          <p:nvPr/>
        </p:nvSpPr>
        <p:spPr>
          <a:xfrm>
            <a:off x="4535488" y="1039813"/>
            <a:ext cx="3852862" cy="433387"/>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1520" name="矩形 28"/>
          <p:cNvSpPr/>
          <p:nvPr/>
        </p:nvSpPr>
        <p:spPr>
          <a:xfrm>
            <a:off x="4535488" y="16875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1521" name="矩形 29"/>
          <p:cNvSpPr/>
          <p:nvPr/>
        </p:nvSpPr>
        <p:spPr>
          <a:xfrm>
            <a:off x="4535488" y="235426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1522" name="矩形 30"/>
          <p:cNvSpPr/>
          <p:nvPr/>
        </p:nvSpPr>
        <p:spPr>
          <a:xfrm>
            <a:off x="4535488" y="3017838"/>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21523" name="矩形 31"/>
          <p:cNvSpPr/>
          <p:nvPr/>
        </p:nvSpPr>
        <p:spPr>
          <a:xfrm>
            <a:off x="4535488" y="3681413"/>
            <a:ext cx="3852862" cy="431800"/>
          </a:xfrm>
          <a:prstGeom prst="rect">
            <a:avLst/>
          </a:prstGeom>
          <a:solidFill>
            <a:srgbClr val="FFC000"/>
          </a:solidFill>
          <a:ln w="9525">
            <a:noFill/>
          </a:ln>
        </p:spPr>
        <p:txBody>
          <a:bodyPr lIns="68562" tIns="34281" rIns="68562" bIns="3428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endParaRPr lang="zh-CN" altLang="en-US" sz="1800" dirty="0">
              <a:latin typeface="Arial" panose="020B0604020202020204" pitchFamily="34" charset="0"/>
            </a:endParaRPr>
          </a:p>
        </p:txBody>
      </p:sp>
      <p:sp>
        <p:nvSpPr>
          <p:cNvPr id="33" name="矩形 32"/>
          <p:cNvSpPr/>
          <p:nvPr/>
        </p:nvSpPr>
        <p:spPr bwMode="auto">
          <a:xfrm>
            <a:off x="4535488" y="1041400"/>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4" name="矩形 33"/>
          <p:cNvSpPr/>
          <p:nvPr/>
        </p:nvSpPr>
        <p:spPr bwMode="auto">
          <a:xfrm>
            <a:off x="4535488" y="16875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 name="矩形 34"/>
          <p:cNvSpPr/>
          <p:nvPr/>
        </p:nvSpPr>
        <p:spPr bwMode="auto">
          <a:xfrm>
            <a:off x="4535488" y="235426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矩形 35"/>
          <p:cNvSpPr/>
          <p:nvPr/>
        </p:nvSpPr>
        <p:spPr bwMode="auto">
          <a:xfrm>
            <a:off x="4535488" y="3017838"/>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矩形 36"/>
          <p:cNvSpPr/>
          <p:nvPr/>
        </p:nvSpPr>
        <p:spPr bwMode="auto">
          <a:xfrm>
            <a:off x="4535488" y="3681413"/>
            <a:ext cx="712788" cy="431800"/>
          </a:xfrm>
          <a:prstGeom prst="rect">
            <a:avLst/>
          </a:prstGeom>
          <a:solidFill>
            <a:schemeClr val="bg1">
              <a:lumMod val="5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2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529" name="Rectangle 14"/>
          <p:cNvSpPr/>
          <p:nvPr/>
        </p:nvSpPr>
        <p:spPr>
          <a:xfrm>
            <a:off x="4572000" y="11636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1</a:t>
            </a:r>
            <a:endParaRPr lang="zh-CN" altLang="en-US" sz="2400" dirty="0">
              <a:latin typeface="微软雅黑" panose="020B0503020204020204" pitchFamily="34" charset="-122"/>
              <a:ea typeface="微软雅黑" panose="020B0503020204020204" pitchFamily="34" charset="-122"/>
            </a:endParaRPr>
          </a:p>
        </p:txBody>
      </p:sp>
      <p:sp>
        <p:nvSpPr>
          <p:cNvPr id="21530" name="Rectangle 14"/>
          <p:cNvSpPr/>
          <p:nvPr/>
        </p:nvSpPr>
        <p:spPr>
          <a:xfrm>
            <a:off x="4572000" y="18113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2</a:t>
            </a:r>
            <a:endParaRPr lang="zh-CN" altLang="en-US" sz="2400" dirty="0">
              <a:latin typeface="微软雅黑" panose="020B0503020204020204" pitchFamily="34" charset="-122"/>
              <a:ea typeface="微软雅黑" panose="020B0503020204020204" pitchFamily="34" charset="-122"/>
            </a:endParaRPr>
          </a:p>
        </p:txBody>
      </p:sp>
      <p:sp>
        <p:nvSpPr>
          <p:cNvPr id="21531" name="Rectangle 14"/>
          <p:cNvSpPr/>
          <p:nvPr/>
        </p:nvSpPr>
        <p:spPr>
          <a:xfrm>
            <a:off x="4572000" y="2476500"/>
            <a:ext cx="574675" cy="246063"/>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21532" name="Rectangle 14"/>
          <p:cNvSpPr/>
          <p:nvPr/>
        </p:nvSpPr>
        <p:spPr>
          <a:xfrm>
            <a:off x="4572000" y="3141663"/>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4</a:t>
            </a:r>
            <a:endParaRPr lang="zh-CN" altLang="en-US" sz="2400" dirty="0">
              <a:latin typeface="微软雅黑" panose="020B0503020204020204" pitchFamily="34" charset="-122"/>
              <a:ea typeface="微软雅黑" panose="020B0503020204020204" pitchFamily="34" charset="-122"/>
            </a:endParaRPr>
          </a:p>
        </p:txBody>
      </p:sp>
      <p:sp>
        <p:nvSpPr>
          <p:cNvPr id="21533" name="Rectangle 14"/>
          <p:cNvSpPr/>
          <p:nvPr/>
        </p:nvSpPr>
        <p:spPr>
          <a:xfrm>
            <a:off x="4572000" y="3805238"/>
            <a:ext cx="574675" cy="246062"/>
          </a:xfrm>
          <a:prstGeom prst="rect">
            <a:avLst/>
          </a:prstGeom>
          <a:noFill/>
          <a:ln w="9525">
            <a:noFill/>
          </a:ln>
        </p:spPr>
        <p:txBody>
          <a:bodyPr wrap="none" lIns="0" tIns="0" rIns="0" bIns="0">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1600" dirty="0">
                <a:solidFill>
                  <a:srgbClr val="FFFFFF"/>
                </a:solidFill>
                <a:latin typeface="微软雅黑" panose="020B0503020204020204" pitchFamily="34" charset="-122"/>
                <a:ea typeface="微软雅黑" panose="020B0503020204020204" pitchFamily="34" charset="-122"/>
              </a:rPr>
              <a:t>Part </a:t>
            </a:r>
            <a:r>
              <a:rPr lang="en-US" altLang="zh-CN" sz="1600" dirty="0">
                <a:solidFill>
                  <a:srgbClr val="FFFFFF"/>
                </a:solidFill>
                <a:latin typeface="微软雅黑" panose="020B0503020204020204" pitchFamily="34" charset="-122"/>
                <a:ea typeface="微软雅黑" panose="020B0503020204020204" pitchFamily="34" charset="-122"/>
              </a:rPr>
              <a:t>5</a:t>
            </a:r>
            <a:endParaRPr lang="zh-CN" altLang="en-US" sz="2400" dirty="0">
              <a:latin typeface="微软雅黑" panose="020B0503020204020204" pitchFamily="34" charset="-122"/>
              <a:ea typeface="微软雅黑" panose="020B0503020204020204" pitchFamily="34" charset="-122"/>
            </a:endParaRPr>
          </a:p>
        </p:txBody>
      </p:sp>
      <p:sp>
        <p:nvSpPr>
          <p:cNvPr id="43" name="TextBox 59"/>
          <p:cNvSpPr txBox="1"/>
          <p:nvPr/>
        </p:nvSpPr>
        <p:spPr>
          <a:xfrm>
            <a:off x="5354638" y="1068388"/>
            <a:ext cx="2205037"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何为高处作业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TextBox 59"/>
          <p:cNvSpPr txBox="1"/>
          <p:nvPr/>
        </p:nvSpPr>
        <p:spPr>
          <a:xfrm>
            <a:off x="5354638" y="1714500"/>
            <a:ext cx="2817812"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00B050"/>
                </a:solidFill>
                <a:latin typeface="微软雅黑" panose="020B0503020204020204" pitchFamily="34" charset="-122"/>
                <a:ea typeface="微软雅黑" panose="020B0503020204020204" pitchFamily="34" charset="-122"/>
              </a:rPr>
              <a:t>高处作业分为哪几类</a:t>
            </a:r>
            <a:endParaRPr lang="zh-CN" altLang="en-US" sz="2000" b="1" dirty="0">
              <a:solidFill>
                <a:srgbClr val="00B050"/>
              </a:solidFill>
              <a:latin typeface="微软雅黑" panose="020B0503020204020204" pitchFamily="34" charset="-122"/>
              <a:ea typeface="微软雅黑" panose="020B0503020204020204" pitchFamily="34" charset="-122"/>
            </a:endParaRPr>
          </a:p>
        </p:txBody>
      </p:sp>
      <p:sp>
        <p:nvSpPr>
          <p:cNvPr id="45" name="TextBox 59"/>
          <p:cNvSpPr txBox="1"/>
          <p:nvPr/>
        </p:nvSpPr>
        <p:spPr>
          <a:xfrm>
            <a:off x="5354638" y="2381250"/>
            <a:ext cx="29622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如何对高处作业进行分级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6" name="TextBox 59"/>
          <p:cNvSpPr txBox="1"/>
          <p:nvPr/>
        </p:nvSpPr>
        <p:spPr>
          <a:xfrm>
            <a:off x="5354638" y="3046413"/>
            <a:ext cx="3033712" cy="376237"/>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高处作业人员应知应会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 name="TextBox 59"/>
          <p:cNvSpPr txBox="1"/>
          <p:nvPr/>
        </p:nvSpPr>
        <p:spPr>
          <a:xfrm>
            <a:off x="5354638" y="3708400"/>
            <a:ext cx="2746375" cy="376238"/>
          </a:xfrm>
          <a:prstGeom prst="rect">
            <a:avLst/>
          </a:prstGeom>
          <a:noFill/>
          <a:ln w="9525">
            <a:noFill/>
          </a:ln>
        </p:spPr>
        <p:txBody>
          <a:bodyPr lIns="68562" tIns="34281" rIns="68562" bIns="34281">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chemeClr val="bg1"/>
                </a:solidFill>
                <a:latin typeface="微软雅黑" panose="020B0503020204020204" pitchFamily="34" charset="-122"/>
                <a:ea typeface="微软雅黑" panose="020B0503020204020204" pitchFamily="34" charset="-122"/>
              </a:rPr>
              <a:t>高处作业安全管理要点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Tm="84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ppt_w</p:attrName>
                                        </p:attrNameLst>
                                      </p:cBhvr>
                                      <p:tavLst>
                                        <p:tav tm="0">
                                          <p:val>
                                            <p:fltVal val="0"/>
                                          </p:val>
                                        </p:tav>
                                        <p:tav tm="100000">
                                          <p:val>
                                            <p:strVal val="#ppt_w"/>
                                          </p:val>
                                        </p:tav>
                                      </p:tavLst>
                                    </p:anim>
                                    <p:anim calcmode="lin" valueType="num">
                                      <p:cBhvr>
                                        <p:cTn id="8" dur="300" fill="hold"/>
                                        <p:tgtEl>
                                          <p:spTgt spid="8"/>
                                        </p:tgtEl>
                                        <p:attrNameLst>
                                          <p:attrName>ppt_h</p:attrName>
                                        </p:attrNameLst>
                                      </p:cBhvr>
                                      <p:tavLst>
                                        <p:tav tm="0">
                                          <p:val>
                                            <p:fltVal val="0"/>
                                          </p:val>
                                        </p:tav>
                                        <p:tav tm="100000">
                                          <p:val>
                                            <p:strVal val="#ppt_h"/>
                                          </p:val>
                                        </p:tav>
                                      </p:tavLst>
                                    </p:anim>
                                    <p:anim calcmode="lin" valueType="num">
                                      <p:cBhvr>
                                        <p:cTn id="9" dur="300" fill="hold"/>
                                        <p:tgtEl>
                                          <p:spTgt spid="8"/>
                                        </p:tgtEl>
                                        <p:attrNameLst>
                                          <p:attrName>style.rotation</p:attrName>
                                        </p:attrNameLst>
                                      </p:cBhvr>
                                      <p:tavLst>
                                        <p:tav tm="0">
                                          <p:val>
                                            <p:fltVal val="90"/>
                                          </p:val>
                                        </p:tav>
                                        <p:tav tm="100000">
                                          <p:val>
                                            <p:fltVal val="0"/>
                                          </p:val>
                                        </p:tav>
                                      </p:tavLst>
                                    </p:anim>
                                    <p:animEffect transition="in" filter="fade">
                                      <p:cBhvr>
                                        <p:cTn id="10" dur="3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300" fill="hold"/>
                                        <p:tgtEl>
                                          <p:spTgt spid="9"/>
                                        </p:tgtEl>
                                        <p:attrNameLst>
                                          <p:attrName>ppt_w</p:attrName>
                                        </p:attrNameLst>
                                      </p:cBhvr>
                                      <p:tavLst>
                                        <p:tav tm="0">
                                          <p:val>
                                            <p:fltVal val="0"/>
                                          </p:val>
                                        </p:tav>
                                        <p:tav tm="100000">
                                          <p:val>
                                            <p:strVal val="#ppt_w"/>
                                          </p:val>
                                        </p:tav>
                                      </p:tavLst>
                                    </p:anim>
                                    <p:anim calcmode="lin" valueType="num">
                                      <p:cBhvr>
                                        <p:cTn id="14" dur="300" fill="hold"/>
                                        <p:tgtEl>
                                          <p:spTgt spid="9"/>
                                        </p:tgtEl>
                                        <p:attrNameLst>
                                          <p:attrName>ppt_h</p:attrName>
                                        </p:attrNameLst>
                                      </p:cBhvr>
                                      <p:tavLst>
                                        <p:tav tm="0">
                                          <p:val>
                                            <p:fltVal val="0"/>
                                          </p:val>
                                        </p:tav>
                                        <p:tav tm="100000">
                                          <p:val>
                                            <p:strVal val="#ppt_h"/>
                                          </p:val>
                                        </p:tav>
                                      </p:tavLst>
                                    </p:anim>
                                    <p:anim calcmode="lin" valueType="num">
                                      <p:cBhvr>
                                        <p:cTn id="15" dur="300" fill="hold"/>
                                        <p:tgtEl>
                                          <p:spTgt spid="9"/>
                                        </p:tgtEl>
                                        <p:attrNameLst>
                                          <p:attrName>style.rotation</p:attrName>
                                        </p:attrNameLst>
                                      </p:cBhvr>
                                      <p:tavLst>
                                        <p:tav tm="0">
                                          <p:val>
                                            <p:fltVal val="90"/>
                                          </p:val>
                                        </p:tav>
                                        <p:tav tm="100000">
                                          <p:val>
                                            <p:fltVal val="0"/>
                                          </p:val>
                                        </p:tav>
                                      </p:tavLst>
                                    </p:anim>
                                    <p:animEffect transition="in" filter="fade">
                                      <p:cBhvr>
                                        <p:cTn id="16" dur="300"/>
                                        <p:tgtEl>
                                          <p:spTgt spid="9"/>
                                        </p:tgtEl>
                                      </p:cBhvr>
                                    </p:animEffect>
                                  </p:childTnLst>
                                </p:cTn>
                              </p:par>
                              <p:par>
                                <p:cTn id="17" presetID="2" presetClass="entr" presetSubtype="6" fill="hold" grpId="0" nodeType="withEffect">
                                  <p:stCondLst>
                                    <p:cond delay="1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1+#ppt_w/2"/>
                                          </p:val>
                                        </p:tav>
                                        <p:tav tm="100000">
                                          <p:val>
                                            <p:strVal val="#ppt_x"/>
                                          </p:val>
                                        </p:tav>
                                      </p:tavLst>
                                    </p:anim>
                                    <p:anim calcmode="lin" valueType="num">
                                      <p:cBhvr additive="base">
                                        <p:cTn id="20" dur="500" fill="hold"/>
                                        <p:tgtEl>
                                          <p:spTgt spid="4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10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500" fill="hold"/>
                                        <p:tgtEl>
                                          <p:spTgt spid="44"/>
                                        </p:tgtEl>
                                        <p:attrNameLst>
                                          <p:attrName>ppt_x</p:attrName>
                                        </p:attrNameLst>
                                      </p:cBhvr>
                                      <p:tavLst>
                                        <p:tav tm="0">
                                          <p:val>
                                            <p:strVal val="1+#ppt_w/2"/>
                                          </p:val>
                                        </p:tav>
                                        <p:tav tm="100000">
                                          <p:val>
                                            <p:strVal val="#ppt_x"/>
                                          </p:val>
                                        </p:tav>
                                      </p:tavLst>
                                    </p:anim>
                                    <p:anim calcmode="lin" valueType="num">
                                      <p:cBhvr additive="base">
                                        <p:cTn id="24" dur="500" fill="hold"/>
                                        <p:tgtEl>
                                          <p:spTgt spid="44"/>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10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1+#ppt_w/2"/>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10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1+#ppt_w/2"/>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1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3"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22532"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22534" name="TextBox 5"/>
          <p:cNvSpPr txBox="1"/>
          <p:nvPr/>
        </p:nvSpPr>
        <p:spPr>
          <a:xfrm>
            <a:off x="649288" y="141288"/>
            <a:ext cx="34909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2</a:t>
            </a:r>
            <a:r>
              <a:rPr lang="zh-CN" altLang="en-US" sz="2000" b="1" dirty="0">
                <a:solidFill>
                  <a:srgbClr val="00B050"/>
                </a:solidFill>
                <a:latin typeface="Arial" panose="020B0604020202020204" pitchFamily="34" charset="0"/>
                <a:ea typeface="微软雅黑" panose="020B0503020204020204" pitchFamily="34" charset="-122"/>
              </a:rPr>
              <a:t>：高处作业分为哪几类</a:t>
            </a:r>
            <a:endParaRPr lang="zh-CN" altLang="en-US" sz="2000" b="1" dirty="0">
              <a:solidFill>
                <a:srgbClr val="00B050"/>
              </a:solidFill>
              <a:latin typeface="Arial" panose="020B0604020202020204" pitchFamily="34" charset="0"/>
              <a:ea typeface="微软雅黑" panose="020B0503020204020204" pitchFamily="34" charset="-122"/>
            </a:endParaRPr>
          </a:p>
        </p:txBody>
      </p:sp>
      <p:grpSp>
        <p:nvGrpSpPr>
          <p:cNvPr id="22535" name="组合 4"/>
          <p:cNvGrpSpPr/>
          <p:nvPr/>
        </p:nvGrpSpPr>
        <p:grpSpPr>
          <a:xfrm>
            <a:off x="2606675" y="1101725"/>
            <a:ext cx="3960813" cy="3630613"/>
            <a:chOff x="2607235" y="1102225"/>
            <a:chExt cx="3960224" cy="3629765"/>
          </a:xfrm>
        </p:grpSpPr>
        <p:grpSp>
          <p:nvGrpSpPr>
            <p:cNvPr id="22537" name="组合 2"/>
            <p:cNvGrpSpPr/>
            <p:nvPr/>
          </p:nvGrpSpPr>
          <p:grpSpPr>
            <a:xfrm>
              <a:off x="2607235" y="1102225"/>
              <a:ext cx="3960224" cy="3629765"/>
              <a:chOff x="6247637" y="912859"/>
              <a:chExt cx="5410572" cy="5000624"/>
            </a:xfrm>
          </p:grpSpPr>
          <p:sp>
            <p:nvSpPr>
              <p:cNvPr id="31" name="Freeform 5"/>
              <p:cNvSpPr/>
              <p:nvPr/>
            </p:nvSpPr>
            <p:spPr bwMode="auto">
              <a:xfrm>
                <a:off x="6304020" y="1855260"/>
                <a:ext cx="1747864" cy="2416129"/>
              </a:xfrm>
              <a:custGeom>
                <a:avLst/>
                <a:gdLst>
                  <a:gd name="T0" fmla="*/ 767 w 767"/>
                  <a:gd name="T1" fmla="*/ 347 h 1059"/>
                  <a:gd name="T2" fmla="*/ 514 w 767"/>
                  <a:gd name="T3" fmla="*/ 0 h 1059"/>
                  <a:gd name="T4" fmla="*/ 129 w 767"/>
                  <a:gd name="T5" fmla="*/ 279 h 1059"/>
                  <a:gd name="T6" fmla="*/ 33 w 767"/>
                  <a:gd name="T7" fmla="*/ 576 h 1059"/>
                  <a:gd name="T8" fmla="*/ 190 w 767"/>
                  <a:gd name="T9" fmla="*/ 1059 h 1059"/>
                  <a:gd name="T10" fmla="*/ 577 w 767"/>
                  <a:gd name="T11" fmla="*/ 933 h 1059"/>
                  <a:gd name="T12" fmla="*/ 561 w 767"/>
                  <a:gd name="T13" fmla="*/ 796 h 1059"/>
                  <a:gd name="T14" fmla="*/ 767 w 767"/>
                  <a:gd name="T15" fmla="*/ 347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 h="1059">
                    <a:moveTo>
                      <a:pt x="767" y="347"/>
                    </a:moveTo>
                    <a:cubicBezTo>
                      <a:pt x="514" y="0"/>
                      <a:pt x="514" y="0"/>
                      <a:pt x="514" y="0"/>
                    </a:cubicBezTo>
                    <a:cubicBezTo>
                      <a:pt x="129" y="279"/>
                      <a:pt x="129" y="279"/>
                      <a:pt x="129" y="279"/>
                    </a:cubicBezTo>
                    <a:cubicBezTo>
                      <a:pt x="43" y="342"/>
                      <a:pt x="0" y="475"/>
                      <a:pt x="33" y="576"/>
                    </a:cubicBezTo>
                    <a:cubicBezTo>
                      <a:pt x="190" y="1059"/>
                      <a:pt x="190" y="1059"/>
                      <a:pt x="190" y="1059"/>
                    </a:cubicBezTo>
                    <a:cubicBezTo>
                      <a:pt x="577" y="933"/>
                      <a:pt x="577" y="933"/>
                      <a:pt x="577" y="933"/>
                    </a:cubicBezTo>
                    <a:cubicBezTo>
                      <a:pt x="566" y="889"/>
                      <a:pt x="561" y="843"/>
                      <a:pt x="561" y="796"/>
                    </a:cubicBezTo>
                    <a:cubicBezTo>
                      <a:pt x="561" y="616"/>
                      <a:pt x="641" y="456"/>
                      <a:pt x="767" y="347"/>
                    </a:cubicBezTo>
                    <a:close/>
                  </a:path>
                </a:pathLst>
              </a:custGeom>
              <a:solidFill>
                <a:srgbClr val="DD3645"/>
              </a:solidFill>
              <a:ln>
                <a:noFill/>
              </a:ln>
              <a:effectLst>
                <a:outerShdw blurRad="254000" dist="190500" dir="2700000" sx="102000" sy="102000" algn="tl" rotWithShape="0">
                  <a:prstClr val="black">
                    <a:alpha val="28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2" name="Freeform 6"/>
              <p:cNvSpPr/>
              <p:nvPr/>
            </p:nvSpPr>
            <p:spPr bwMode="auto">
              <a:xfrm>
                <a:off x="7652868" y="912859"/>
                <a:ext cx="2554570" cy="1604922"/>
              </a:xfrm>
              <a:custGeom>
                <a:avLst/>
                <a:gdLst>
                  <a:gd name="T0" fmla="*/ 869 w 1121"/>
                  <a:gd name="T1" fmla="*/ 704 h 704"/>
                  <a:gd name="T2" fmla="*/ 1121 w 1121"/>
                  <a:gd name="T3" fmla="*/ 356 h 704"/>
                  <a:gd name="T4" fmla="*/ 717 w 1121"/>
                  <a:gd name="T5" fmla="*/ 63 h 704"/>
                  <a:gd name="T6" fmla="*/ 405 w 1121"/>
                  <a:gd name="T7" fmla="*/ 63 h 704"/>
                  <a:gd name="T8" fmla="*/ 0 w 1121"/>
                  <a:gd name="T9" fmla="*/ 357 h 704"/>
                  <a:gd name="T10" fmla="*/ 253 w 1121"/>
                  <a:gd name="T11" fmla="*/ 704 h 704"/>
                  <a:gd name="T12" fmla="*/ 561 w 1121"/>
                  <a:gd name="T13" fmla="*/ 618 h 704"/>
                  <a:gd name="T14" fmla="*/ 869 w 1121"/>
                  <a:gd name="T15" fmla="*/ 704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1" h="704">
                    <a:moveTo>
                      <a:pt x="869" y="704"/>
                    </a:moveTo>
                    <a:cubicBezTo>
                      <a:pt x="1121" y="356"/>
                      <a:pt x="1121" y="356"/>
                      <a:pt x="1121" y="356"/>
                    </a:cubicBezTo>
                    <a:cubicBezTo>
                      <a:pt x="717" y="63"/>
                      <a:pt x="717" y="63"/>
                      <a:pt x="717" y="63"/>
                    </a:cubicBezTo>
                    <a:cubicBezTo>
                      <a:pt x="631" y="0"/>
                      <a:pt x="491" y="0"/>
                      <a:pt x="405" y="63"/>
                    </a:cubicBezTo>
                    <a:cubicBezTo>
                      <a:pt x="0" y="357"/>
                      <a:pt x="0" y="357"/>
                      <a:pt x="0" y="357"/>
                    </a:cubicBezTo>
                    <a:cubicBezTo>
                      <a:pt x="253" y="704"/>
                      <a:pt x="253" y="704"/>
                      <a:pt x="253" y="704"/>
                    </a:cubicBezTo>
                    <a:cubicBezTo>
                      <a:pt x="343" y="649"/>
                      <a:pt x="448" y="618"/>
                      <a:pt x="561" y="618"/>
                    </a:cubicBezTo>
                    <a:cubicBezTo>
                      <a:pt x="674" y="618"/>
                      <a:pt x="779" y="649"/>
                      <a:pt x="869" y="704"/>
                    </a:cubicBezTo>
                    <a:close/>
                  </a:path>
                </a:pathLst>
              </a:custGeom>
              <a:solidFill>
                <a:srgbClr val="666666"/>
              </a:solidFill>
              <a:ln>
                <a:noFill/>
              </a:ln>
              <a:effectLst>
                <a:outerShdw blurRad="254000" dist="190500" dir="2700000" sx="102000" sy="102000" algn="tl" rotWithShape="0">
                  <a:prstClr val="black">
                    <a:alpha val="28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3" name="Freeform 7"/>
              <p:cNvSpPr/>
              <p:nvPr/>
            </p:nvSpPr>
            <p:spPr bwMode="auto">
              <a:xfrm>
                <a:off x="9810591" y="1855260"/>
                <a:ext cx="1750032" cy="2411756"/>
              </a:xfrm>
              <a:custGeom>
                <a:avLst/>
                <a:gdLst>
                  <a:gd name="T0" fmla="*/ 638 w 768"/>
                  <a:gd name="T1" fmla="*/ 280 h 1059"/>
                  <a:gd name="T2" fmla="*/ 252 w 768"/>
                  <a:gd name="T3" fmla="*/ 0 h 1059"/>
                  <a:gd name="T4" fmla="*/ 0 w 768"/>
                  <a:gd name="T5" fmla="*/ 348 h 1059"/>
                  <a:gd name="T6" fmla="*/ 207 w 768"/>
                  <a:gd name="T7" fmla="*/ 797 h 1059"/>
                  <a:gd name="T8" fmla="*/ 191 w 768"/>
                  <a:gd name="T9" fmla="*/ 934 h 1059"/>
                  <a:gd name="T10" fmla="*/ 578 w 768"/>
                  <a:gd name="T11" fmla="*/ 1059 h 1059"/>
                  <a:gd name="T12" fmla="*/ 735 w 768"/>
                  <a:gd name="T13" fmla="*/ 577 h 1059"/>
                  <a:gd name="T14" fmla="*/ 638 w 768"/>
                  <a:gd name="T15" fmla="*/ 280 h 10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 h="1059">
                    <a:moveTo>
                      <a:pt x="638" y="280"/>
                    </a:moveTo>
                    <a:cubicBezTo>
                      <a:pt x="252" y="0"/>
                      <a:pt x="252" y="0"/>
                      <a:pt x="252" y="0"/>
                    </a:cubicBezTo>
                    <a:cubicBezTo>
                      <a:pt x="0" y="348"/>
                      <a:pt x="0" y="348"/>
                      <a:pt x="0" y="348"/>
                    </a:cubicBezTo>
                    <a:cubicBezTo>
                      <a:pt x="127" y="456"/>
                      <a:pt x="207" y="617"/>
                      <a:pt x="207" y="797"/>
                    </a:cubicBezTo>
                    <a:cubicBezTo>
                      <a:pt x="207" y="844"/>
                      <a:pt x="201" y="890"/>
                      <a:pt x="191" y="934"/>
                    </a:cubicBezTo>
                    <a:cubicBezTo>
                      <a:pt x="578" y="1059"/>
                      <a:pt x="578" y="1059"/>
                      <a:pt x="578" y="1059"/>
                    </a:cubicBezTo>
                    <a:cubicBezTo>
                      <a:pt x="735" y="577"/>
                      <a:pt x="735" y="577"/>
                      <a:pt x="735" y="577"/>
                    </a:cubicBezTo>
                    <a:cubicBezTo>
                      <a:pt x="768" y="476"/>
                      <a:pt x="724" y="343"/>
                      <a:pt x="638" y="280"/>
                    </a:cubicBezTo>
                    <a:close/>
                  </a:path>
                </a:pathLst>
              </a:custGeom>
              <a:solidFill>
                <a:srgbClr val="29ABE2"/>
              </a:solidFill>
              <a:ln>
                <a:noFill/>
              </a:ln>
              <a:effectLst>
                <a:outerShdw blurRad="254000" dist="190500" dir="2700000" sx="102000" sy="102000" algn="tl" rotWithShape="0">
                  <a:prstClr val="black">
                    <a:alpha val="28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4" name="Freeform 8"/>
              <p:cNvSpPr/>
              <p:nvPr/>
            </p:nvSpPr>
            <p:spPr bwMode="auto">
              <a:xfrm>
                <a:off x="6800622" y="4192673"/>
                <a:ext cx="2021103" cy="1720810"/>
              </a:xfrm>
              <a:custGeom>
                <a:avLst/>
                <a:gdLst>
                  <a:gd name="T0" fmla="*/ 388 w 886"/>
                  <a:gd name="T1" fmla="*/ 0 h 755"/>
                  <a:gd name="T2" fmla="*/ 0 w 886"/>
                  <a:gd name="T3" fmla="*/ 126 h 755"/>
                  <a:gd name="T4" fmla="*/ 145 w 886"/>
                  <a:gd name="T5" fmla="*/ 572 h 755"/>
                  <a:gd name="T6" fmla="*/ 398 w 886"/>
                  <a:gd name="T7" fmla="*/ 755 h 755"/>
                  <a:gd name="T8" fmla="*/ 886 w 886"/>
                  <a:gd name="T9" fmla="*/ 755 h 755"/>
                  <a:gd name="T10" fmla="*/ 886 w 886"/>
                  <a:gd name="T11" fmla="*/ 362 h 755"/>
                  <a:gd name="T12" fmla="*/ 388 w 886"/>
                  <a:gd name="T13" fmla="*/ 0 h 755"/>
                </a:gdLst>
                <a:ahLst/>
                <a:cxnLst>
                  <a:cxn ang="0">
                    <a:pos x="T0" y="T1"/>
                  </a:cxn>
                  <a:cxn ang="0">
                    <a:pos x="T2" y="T3"/>
                  </a:cxn>
                  <a:cxn ang="0">
                    <a:pos x="T4" y="T5"/>
                  </a:cxn>
                  <a:cxn ang="0">
                    <a:pos x="T6" y="T7"/>
                  </a:cxn>
                  <a:cxn ang="0">
                    <a:pos x="T8" y="T9"/>
                  </a:cxn>
                  <a:cxn ang="0">
                    <a:pos x="T10" y="T11"/>
                  </a:cxn>
                  <a:cxn ang="0">
                    <a:pos x="T12" y="T13"/>
                  </a:cxn>
                </a:cxnLst>
                <a:rect l="0" t="0" r="r" b="b"/>
                <a:pathLst>
                  <a:path w="886" h="755">
                    <a:moveTo>
                      <a:pt x="388" y="0"/>
                    </a:moveTo>
                    <a:cubicBezTo>
                      <a:pt x="0" y="126"/>
                      <a:pt x="0" y="126"/>
                      <a:pt x="0" y="126"/>
                    </a:cubicBezTo>
                    <a:cubicBezTo>
                      <a:pt x="145" y="572"/>
                      <a:pt x="145" y="572"/>
                      <a:pt x="145" y="572"/>
                    </a:cubicBezTo>
                    <a:cubicBezTo>
                      <a:pt x="178" y="673"/>
                      <a:pt x="292" y="755"/>
                      <a:pt x="398" y="755"/>
                    </a:cubicBezTo>
                    <a:cubicBezTo>
                      <a:pt x="886" y="755"/>
                      <a:pt x="886" y="755"/>
                      <a:pt x="886" y="755"/>
                    </a:cubicBezTo>
                    <a:cubicBezTo>
                      <a:pt x="886" y="362"/>
                      <a:pt x="886" y="362"/>
                      <a:pt x="886" y="362"/>
                    </a:cubicBezTo>
                    <a:cubicBezTo>
                      <a:pt x="661" y="344"/>
                      <a:pt x="471" y="199"/>
                      <a:pt x="388" y="0"/>
                    </a:cubicBezTo>
                    <a:close/>
                  </a:path>
                </a:pathLst>
              </a:custGeom>
              <a:solidFill>
                <a:srgbClr val="F58344"/>
              </a:solidFill>
              <a:ln>
                <a:noFill/>
              </a:ln>
              <a:effectLst>
                <a:outerShdw blurRad="254000" dist="190500" dir="2700000" sx="102000" sy="102000" algn="tl" rotWithShape="0">
                  <a:prstClr val="black">
                    <a:alpha val="28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5" name="Freeform 9"/>
              <p:cNvSpPr/>
              <p:nvPr/>
            </p:nvSpPr>
            <p:spPr bwMode="auto">
              <a:xfrm>
                <a:off x="9040750" y="4190487"/>
                <a:ext cx="2018935" cy="1722996"/>
              </a:xfrm>
              <a:custGeom>
                <a:avLst/>
                <a:gdLst>
                  <a:gd name="T0" fmla="*/ 0 w 885"/>
                  <a:gd name="T1" fmla="*/ 363 h 756"/>
                  <a:gd name="T2" fmla="*/ 0 w 885"/>
                  <a:gd name="T3" fmla="*/ 756 h 756"/>
                  <a:gd name="T4" fmla="*/ 488 w 885"/>
                  <a:gd name="T5" fmla="*/ 756 h 756"/>
                  <a:gd name="T6" fmla="*/ 740 w 885"/>
                  <a:gd name="T7" fmla="*/ 573 h 756"/>
                  <a:gd name="T8" fmla="*/ 885 w 885"/>
                  <a:gd name="T9" fmla="*/ 126 h 756"/>
                  <a:gd name="T10" fmla="*/ 498 w 885"/>
                  <a:gd name="T11" fmla="*/ 0 h 756"/>
                  <a:gd name="T12" fmla="*/ 0 w 885"/>
                  <a:gd name="T13" fmla="*/ 363 h 756"/>
                </a:gdLst>
                <a:ahLst/>
                <a:cxnLst>
                  <a:cxn ang="0">
                    <a:pos x="T0" y="T1"/>
                  </a:cxn>
                  <a:cxn ang="0">
                    <a:pos x="T2" y="T3"/>
                  </a:cxn>
                  <a:cxn ang="0">
                    <a:pos x="T4" y="T5"/>
                  </a:cxn>
                  <a:cxn ang="0">
                    <a:pos x="T6" y="T7"/>
                  </a:cxn>
                  <a:cxn ang="0">
                    <a:pos x="T8" y="T9"/>
                  </a:cxn>
                  <a:cxn ang="0">
                    <a:pos x="T10" y="T11"/>
                  </a:cxn>
                  <a:cxn ang="0">
                    <a:pos x="T12" y="T13"/>
                  </a:cxn>
                </a:cxnLst>
                <a:rect l="0" t="0" r="r" b="b"/>
                <a:pathLst>
                  <a:path w="885" h="756">
                    <a:moveTo>
                      <a:pt x="0" y="363"/>
                    </a:moveTo>
                    <a:cubicBezTo>
                      <a:pt x="0" y="756"/>
                      <a:pt x="0" y="756"/>
                      <a:pt x="0" y="756"/>
                    </a:cubicBezTo>
                    <a:cubicBezTo>
                      <a:pt x="488" y="756"/>
                      <a:pt x="488" y="756"/>
                      <a:pt x="488" y="756"/>
                    </a:cubicBezTo>
                    <a:cubicBezTo>
                      <a:pt x="594" y="756"/>
                      <a:pt x="707" y="674"/>
                      <a:pt x="740" y="573"/>
                    </a:cubicBezTo>
                    <a:cubicBezTo>
                      <a:pt x="885" y="126"/>
                      <a:pt x="885" y="126"/>
                      <a:pt x="885" y="126"/>
                    </a:cubicBezTo>
                    <a:cubicBezTo>
                      <a:pt x="498" y="0"/>
                      <a:pt x="498" y="0"/>
                      <a:pt x="498" y="0"/>
                    </a:cubicBezTo>
                    <a:cubicBezTo>
                      <a:pt x="415" y="200"/>
                      <a:pt x="225" y="344"/>
                      <a:pt x="0" y="363"/>
                    </a:cubicBezTo>
                    <a:close/>
                  </a:path>
                </a:pathLst>
              </a:custGeom>
              <a:solidFill>
                <a:srgbClr val="AAD825"/>
              </a:solidFill>
              <a:ln>
                <a:noFill/>
              </a:ln>
              <a:effectLst>
                <a:outerShdw blurRad="254000" dist="190500" dir="2700000" sx="102000" sy="102000" algn="tl" rotWithShape="0">
                  <a:prstClr val="black">
                    <a:alpha val="28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pic>
            <p:nvPicPr>
              <p:cNvPr id="36" name="图片 35"/>
              <p:cNvPicPr>
                <a:picLocks noChangeAspect="1"/>
              </p:cNvPicPr>
              <p:nvPr/>
            </p:nvPicPr>
            <p:blipFill>
              <a:blip r:embed="rId1"/>
              <a:stretch>
                <a:fillRect/>
              </a:stretch>
            </p:blipFill>
            <p:spPr>
              <a:xfrm>
                <a:off x="7785151" y="2517781"/>
                <a:ext cx="2290005" cy="2289311"/>
              </a:xfrm>
              <a:prstGeom prst="rect">
                <a:avLst/>
              </a:prstGeom>
              <a:effectLst>
                <a:outerShdw blurRad="254000" dist="190500" dir="2700000" sx="102000" sy="102000" algn="tl" rotWithShape="0">
                  <a:prstClr val="black">
                    <a:alpha val="28000"/>
                  </a:prstClr>
                </a:outerShdw>
              </a:effectLst>
            </p:spPr>
          </p:pic>
          <p:sp>
            <p:nvSpPr>
              <p:cNvPr id="22545" name="文本框 124"/>
              <p:cNvSpPr txBox="1"/>
              <p:nvPr/>
            </p:nvSpPr>
            <p:spPr>
              <a:xfrm>
                <a:off x="8101761" y="1461682"/>
                <a:ext cx="1654615" cy="551009"/>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CCE8CF"/>
                    </a:solidFill>
                    <a:latin typeface="微软雅黑" panose="020B0503020204020204" pitchFamily="34" charset="-122"/>
                    <a:ea typeface="微软雅黑" panose="020B0503020204020204" pitchFamily="34" charset="-122"/>
                  </a:rPr>
                  <a:t>临边作业</a:t>
                </a:r>
                <a:endParaRPr lang="zh-CN" altLang="en-US" sz="2000" b="1" dirty="0">
                  <a:solidFill>
                    <a:srgbClr val="CCE8CF"/>
                  </a:solidFill>
                  <a:latin typeface="微软雅黑" panose="020B0503020204020204" pitchFamily="34" charset="-122"/>
                  <a:ea typeface="微软雅黑" panose="020B0503020204020204" pitchFamily="34" charset="-122"/>
                </a:endParaRPr>
              </a:p>
            </p:txBody>
          </p:sp>
          <p:sp>
            <p:nvSpPr>
              <p:cNvPr id="22546" name="文本框 126"/>
              <p:cNvSpPr txBox="1"/>
              <p:nvPr/>
            </p:nvSpPr>
            <p:spPr>
              <a:xfrm>
                <a:off x="7081256" y="4938700"/>
                <a:ext cx="1653940" cy="551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CCE8CF"/>
                    </a:solidFill>
                    <a:latin typeface="微软雅黑" panose="020B0503020204020204" pitchFamily="34" charset="-122"/>
                    <a:ea typeface="微软雅黑" panose="020B0503020204020204" pitchFamily="34" charset="-122"/>
                  </a:rPr>
                  <a:t>悬空作业</a:t>
                </a:r>
                <a:endParaRPr lang="zh-CN" altLang="en-US" sz="2000" b="1" dirty="0">
                  <a:solidFill>
                    <a:srgbClr val="CCE8CF"/>
                  </a:solidFill>
                  <a:latin typeface="微软雅黑" panose="020B0503020204020204" pitchFamily="34" charset="-122"/>
                  <a:ea typeface="微软雅黑" panose="020B0503020204020204" pitchFamily="34" charset="-122"/>
                </a:endParaRPr>
              </a:p>
            </p:txBody>
          </p:sp>
          <p:sp>
            <p:nvSpPr>
              <p:cNvPr id="22547" name="文本框 128"/>
              <p:cNvSpPr txBox="1"/>
              <p:nvPr/>
            </p:nvSpPr>
            <p:spPr>
              <a:xfrm>
                <a:off x="6247637" y="2640251"/>
                <a:ext cx="1653940" cy="551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CCE8CF"/>
                    </a:solidFill>
                    <a:latin typeface="微软雅黑" panose="020B0503020204020204" pitchFamily="34" charset="-122"/>
                    <a:ea typeface="微软雅黑" panose="020B0503020204020204" pitchFamily="34" charset="-122"/>
                  </a:rPr>
                  <a:t>交叉作业</a:t>
                </a:r>
                <a:endParaRPr lang="zh-CN" altLang="en-US" sz="2000" b="1" dirty="0">
                  <a:solidFill>
                    <a:srgbClr val="CCE8CF"/>
                  </a:solidFill>
                  <a:latin typeface="微软雅黑" panose="020B0503020204020204" pitchFamily="34" charset="-122"/>
                  <a:ea typeface="微软雅黑" panose="020B0503020204020204" pitchFamily="34" charset="-122"/>
                </a:endParaRPr>
              </a:p>
            </p:txBody>
          </p:sp>
          <p:sp>
            <p:nvSpPr>
              <p:cNvPr id="22548" name="文本框 130"/>
              <p:cNvSpPr txBox="1"/>
              <p:nvPr/>
            </p:nvSpPr>
            <p:spPr>
              <a:xfrm>
                <a:off x="10004269" y="2640251"/>
                <a:ext cx="1653940" cy="551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CCE8CF"/>
                    </a:solidFill>
                    <a:latin typeface="微软雅黑" panose="020B0503020204020204" pitchFamily="34" charset="-122"/>
                    <a:ea typeface="微软雅黑" panose="020B0503020204020204" pitchFamily="34" charset="-122"/>
                  </a:rPr>
                  <a:t>洞口作业</a:t>
                </a:r>
                <a:endParaRPr lang="zh-CN" altLang="en-US" sz="2000" b="1" dirty="0">
                  <a:solidFill>
                    <a:srgbClr val="CCE8CF"/>
                  </a:solidFill>
                  <a:latin typeface="微软雅黑" panose="020B0503020204020204" pitchFamily="34" charset="-122"/>
                  <a:ea typeface="微软雅黑" panose="020B0503020204020204" pitchFamily="34" charset="-122"/>
                </a:endParaRPr>
              </a:p>
            </p:txBody>
          </p:sp>
          <p:sp>
            <p:nvSpPr>
              <p:cNvPr id="22549" name="文本框 132"/>
              <p:cNvSpPr txBox="1"/>
              <p:nvPr/>
            </p:nvSpPr>
            <p:spPr>
              <a:xfrm>
                <a:off x="9177299" y="4955540"/>
                <a:ext cx="1653940" cy="551220"/>
              </a:xfrm>
              <a:prstGeom prst="rect">
                <a:avLst/>
              </a:prstGeom>
              <a:noFill/>
              <a:ln w="9525">
                <a:noFill/>
              </a:ln>
            </p:spPr>
            <p:txBody>
              <a:bodyPr wrap="none">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2000" b="1" dirty="0">
                    <a:solidFill>
                      <a:srgbClr val="CCE8CF"/>
                    </a:solidFill>
                    <a:latin typeface="微软雅黑" panose="020B0503020204020204" pitchFamily="34" charset="-122"/>
                    <a:ea typeface="微软雅黑" panose="020B0503020204020204" pitchFamily="34" charset="-122"/>
                  </a:rPr>
                  <a:t>攀登作业</a:t>
                </a:r>
                <a:endParaRPr lang="zh-CN" altLang="en-US" sz="2000" b="1" dirty="0">
                  <a:solidFill>
                    <a:srgbClr val="CCE8CF"/>
                  </a:solidFill>
                  <a:latin typeface="微软雅黑" panose="020B0503020204020204" pitchFamily="34" charset="-122"/>
                  <a:ea typeface="微软雅黑" panose="020B0503020204020204" pitchFamily="34" charset="-122"/>
                </a:endParaRPr>
              </a:p>
            </p:txBody>
          </p:sp>
        </p:gr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2316" y="2356074"/>
              <a:ext cx="1689844" cy="145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536" name="TextBox 11"/>
          <p:cNvSpPr txBox="1"/>
          <p:nvPr/>
        </p:nvSpPr>
        <p:spPr>
          <a:xfrm>
            <a:off x="115888" y="654050"/>
            <a:ext cx="4743450" cy="47783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高处作业包括：</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24580"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24582" name="TextBox 5"/>
          <p:cNvSpPr txBox="1"/>
          <p:nvPr/>
        </p:nvSpPr>
        <p:spPr>
          <a:xfrm>
            <a:off x="649288" y="141288"/>
            <a:ext cx="34909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2</a:t>
            </a:r>
            <a:r>
              <a:rPr lang="zh-CN" altLang="en-US" sz="2000" b="1" dirty="0">
                <a:solidFill>
                  <a:srgbClr val="00B050"/>
                </a:solidFill>
                <a:latin typeface="Arial" panose="020B0604020202020204" pitchFamily="34" charset="0"/>
                <a:ea typeface="微软雅黑" panose="020B0503020204020204" pitchFamily="34" charset="-122"/>
              </a:rPr>
              <a:t>：高处作业分为哪几类</a:t>
            </a:r>
            <a:endParaRPr lang="zh-CN" altLang="en-US" sz="2000" b="1" dirty="0">
              <a:solidFill>
                <a:srgbClr val="00B050"/>
              </a:solidFill>
              <a:latin typeface="Arial" panose="020B0604020202020204" pitchFamily="34" charset="0"/>
              <a:ea typeface="微软雅黑" panose="020B0503020204020204" pitchFamily="34" charset="-122"/>
            </a:endParaRPr>
          </a:p>
        </p:txBody>
      </p:sp>
      <p:sp>
        <p:nvSpPr>
          <p:cNvPr id="24583" name="TextBox 11"/>
          <p:cNvSpPr txBox="1"/>
          <p:nvPr/>
        </p:nvSpPr>
        <p:spPr>
          <a:xfrm>
            <a:off x="4140200" y="1573213"/>
            <a:ext cx="4392613" cy="17081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b="1" dirty="0">
                <a:latin typeface="微软雅黑" panose="020B0503020204020204" pitchFamily="34" charset="-122"/>
                <a:ea typeface="微软雅黑" panose="020B0503020204020204" pitchFamily="34" charset="-122"/>
              </a:rPr>
              <a:t>洞口作业：</a:t>
            </a:r>
            <a:endParaRPr lang="en-US" altLang="zh-CN" sz="2000" b="1"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在可能使人和物料坠落，且坠落高度在</a:t>
            </a:r>
            <a:r>
              <a:rPr lang="en-US" altLang="zh-CN" sz="2000" dirty="0">
                <a:latin typeface="微软雅黑" panose="020B0503020204020204" pitchFamily="34" charset="-122"/>
                <a:ea typeface="微软雅黑" panose="020B0503020204020204" pitchFamily="34" charset="-122"/>
              </a:rPr>
              <a:t>2m</a:t>
            </a:r>
            <a:r>
              <a:rPr lang="zh-CN" altLang="en-US" sz="2000" dirty="0">
                <a:latin typeface="微软雅黑" panose="020B0503020204020204" pitchFamily="34" charset="-122"/>
                <a:ea typeface="微软雅黑" panose="020B0503020204020204" pitchFamily="34" charset="-122"/>
              </a:rPr>
              <a:t>及</a:t>
            </a:r>
            <a:r>
              <a:rPr lang="en-US" altLang="zh-CN" sz="2000" dirty="0">
                <a:latin typeface="微软雅黑" panose="020B0503020204020204" pitchFamily="34" charset="-122"/>
                <a:ea typeface="微软雅黑" panose="020B0503020204020204" pitchFamily="34" charset="-122"/>
              </a:rPr>
              <a:t>2m</a:t>
            </a:r>
            <a:r>
              <a:rPr lang="zh-CN" altLang="en-US" sz="2000" dirty="0">
                <a:latin typeface="微软雅黑" panose="020B0503020204020204" pitchFamily="34" charset="-122"/>
                <a:ea typeface="微软雅黑" panose="020B0503020204020204" pitchFamily="34" charset="-122"/>
              </a:rPr>
              <a:t>以上的开口处的高处作业。</a:t>
            </a:r>
            <a:endParaRPr lang="zh-CN" altLang="en-US" sz="2000" dirty="0">
              <a:latin typeface="微软雅黑" panose="020B0503020204020204" pitchFamily="34" charset="-122"/>
              <a:ea typeface="微软雅黑" panose="020B0503020204020204" pitchFamily="34" charset="-122"/>
            </a:endParaRPr>
          </a:p>
        </p:txBody>
      </p:sp>
      <p:pic>
        <p:nvPicPr>
          <p:cNvPr id="24584" name="Picture 2"/>
          <p:cNvPicPr>
            <a:picLocks noChangeAspect="1"/>
          </p:cNvPicPr>
          <p:nvPr/>
        </p:nvPicPr>
        <p:blipFill>
          <a:blip r:embed="rId1"/>
          <a:srcRect l="15474"/>
          <a:stretch>
            <a:fillRect/>
          </a:stretch>
        </p:blipFill>
        <p:spPr>
          <a:xfrm>
            <a:off x="971550" y="987425"/>
            <a:ext cx="1625600" cy="2071688"/>
          </a:xfrm>
          <a:prstGeom prst="rect">
            <a:avLst/>
          </a:prstGeom>
          <a:noFill/>
          <a:ln w="9525">
            <a:noFill/>
          </a:ln>
        </p:spPr>
      </p:pic>
      <p:pic>
        <p:nvPicPr>
          <p:cNvPr id="24585" name="Picture 3"/>
          <p:cNvPicPr>
            <a:picLocks noChangeAspect="1"/>
          </p:cNvPicPr>
          <p:nvPr/>
        </p:nvPicPr>
        <p:blipFill>
          <a:blip r:embed="rId2"/>
          <a:stretch>
            <a:fillRect/>
          </a:stretch>
        </p:blipFill>
        <p:spPr>
          <a:xfrm>
            <a:off x="1878013" y="2460625"/>
            <a:ext cx="1960562" cy="176688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25606" name="TextBox 5"/>
          <p:cNvSpPr txBox="1"/>
          <p:nvPr/>
        </p:nvSpPr>
        <p:spPr>
          <a:xfrm>
            <a:off x="649288" y="141288"/>
            <a:ext cx="34909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2</a:t>
            </a:r>
            <a:r>
              <a:rPr lang="zh-CN" altLang="en-US" sz="2000" b="1" dirty="0">
                <a:solidFill>
                  <a:srgbClr val="00B050"/>
                </a:solidFill>
                <a:latin typeface="Arial" panose="020B0604020202020204" pitchFamily="34" charset="0"/>
                <a:ea typeface="微软雅黑" panose="020B0503020204020204" pitchFamily="34" charset="-122"/>
              </a:rPr>
              <a:t>：高处作业分为哪几类</a:t>
            </a:r>
            <a:endParaRPr lang="zh-CN" altLang="en-US" sz="2000" b="1" dirty="0">
              <a:solidFill>
                <a:srgbClr val="00B050"/>
              </a:solidFill>
              <a:latin typeface="Arial" panose="020B0604020202020204" pitchFamily="34" charset="0"/>
              <a:ea typeface="微软雅黑" panose="020B0503020204020204" pitchFamily="34" charset="-122"/>
            </a:endParaRPr>
          </a:p>
        </p:txBody>
      </p:sp>
      <p:sp>
        <p:nvSpPr>
          <p:cNvPr id="25607" name="TextBox 10"/>
          <p:cNvSpPr txBox="1"/>
          <p:nvPr/>
        </p:nvSpPr>
        <p:spPr>
          <a:xfrm>
            <a:off x="4130675" y="1573213"/>
            <a:ext cx="4392613" cy="1322387"/>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b="1" dirty="0">
                <a:latin typeface="微软雅黑" panose="020B0503020204020204" pitchFamily="34" charset="-122"/>
                <a:ea typeface="微软雅黑" panose="020B0503020204020204" pitchFamily="34" charset="-122"/>
              </a:rPr>
              <a:t>攀登作业：</a:t>
            </a:r>
            <a:endParaRPr lang="en-US" altLang="zh-CN" sz="2000" b="1"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借助登高用具或登高设施进行的高处作业。</a:t>
            </a:r>
            <a:endParaRPr lang="zh-CN" altLang="en-US" sz="2000" dirty="0">
              <a:latin typeface="微软雅黑" panose="020B0503020204020204" pitchFamily="34" charset="-122"/>
              <a:ea typeface="微软雅黑" panose="020B0503020204020204" pitchFamily="34" charset="-122"/>
            </a:endParaRPr>
          </a:p>
        </p:txBody>
      </p:sp>
      <p:pic>
        <p:nvPicPr>
          <p:cNvPr id="399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89088" y="887523"/>
            <a:ext cx="2374799" cy="351673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txBox="1">
            <a:spLocks noGrp="1"/>
          </p:cNvSpPr>
          <p:nvPr>
            <p:ph type="sldNum" sz="quarter" idx="12"/>
          </p:nvPr>
        </p:nvSpPr>
        <p:spPr>
          <a:xfrm>
            <a:off x="6759575" y="4767263"/>
            <a:ext cx="2133600" cy="274638"/>
          </a:xfrm>
          <a:noFill/>
        </p:spPr>
        <p:txBody>
          <a:bodyPr vert="horz" lIns="91440" tIns="45720" rIns="91440" bIns="45720"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r" eaLnBrk="1" hangingPunct="1"/>
            <a:fld id="{9A0DB2DC-4C9A-4742-B13C-FB6460FD3503}" type="slidenum">
              <a:rPr lang="zh-CN" altLang="en-US" sz="1200" dirty="0">
                <a:solidFill>
                  <a:srgbClr val="898989"/>
                </a:solidFill>
              </a:rPr>
            </a:fld>
            <a:endParaRPr lang="zh-CN" altLang="en-US" sz="1200" dirty="0">
              <a:solidFill>
                <a:srgbClr val="898989"/>
              </a:solidFill>
            </a:endParaRPr>
          </a:p>
        </p:txBody>
      </p:sp>
      <p:sp>
        <p:nvSpPr>
          <p:cNvPr id="26628" name="TextBox 13"/>
          <p:cNvSpPr txBox="1"/>
          <p:nvPr/>
        </p:nvSpPr>
        <p:spPr>
          <a:xfrm>
            <a:off x="731838" y="4721225"/>
            <a:ext cx="2670175" cy="230188"/>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zh-CN" altLang="en-US" sz="900" b="1" dirty="0">
                <a:latin typeface="微软雅黑" panose="020B0503020204020204" pitchFamily="34" charset="-122"/>
                <a:ea typeface="微软雅黑" panose="020B0503020204020204" pitchFamily="34" charset="-122"/>
              </a:rPr>
              <a:t>关注获取更多内容</a:t>
            </a:r>
            <a:endParaRPr lang="zh-CN" altLang="en-US" sz="900" b="1" dirty="0">
              <a:latin typeface="微软雅黑" panose="020B0503020204020204" pitchFamily="34" charset="-122"/>
              <a:ea typeface="微软雅黑" panose="020B0503020204020204" pitchFamily="34" charset="-122"/>
            </a:endParaRPr>
          </a:p>
        </p:txBody>
      </p:sp>
      <p:sp>
        <p:nvSpPr>
          <p:cNvPr id="26630" name="TextBox 5"/>
          <p:cNvSpPr txBox="1"/>
          <p:nvPr/>
        </p:nvSpPr>
        <p:spPr>
          <a:xfrm>
            <a:off x="649288" y="141288"/>
            <a:ext cx="3490912" cy="400050"/>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0" eaLnBrk="1" hangingPunct="1">
              <a:spcBef>
                <a:spcPct val="0"/>
              </a:spcBef>
              <a:buNone/>
            </a:pPr>
            <a:r>
              <a:rPr lang="en-US" altLang="zh-CN" sz="2000" b="1" dirty="0">
                <a:solidFill>
                  <a:srgbClr val="00B050"/>
                </a:solidFill>
                <a:latin typeface="Arial" panose="020B0604020202020204" pitchFamily="34" charset="0"/>
                <a:ea typeface="微软雅黑" panose="020B0503020204020204" pitchFamily="34" charset="-122"/>
              </a:rPr>
              <a:t>Part 2</a:t>
            </a:r>
            <a:r>
              <a:rPr lang="zh-CN" altLang="en-US" sz="2000" b="1" dirty="0">
                <a:solidFill>
                  <a:srgbClr val="00B050"/>
                </a:solidFill>
                <a:latin typeface="Arial" panose="020B0604020202020204" pitchFamily="34" charset="0"/>
                <a:ea typeface="微软雅黑" panose="020B0503020204020204" pitchFamily="34" charset="-122"/>
              </a:rPr>
              <a:t>：高处作业分为哪几类</a:t>
            </a:r>
            <a:endParaRPr lang="zh-CN" altLang="en-US" sz="2000" b="1" dirty="0">
              <a:solidFill>
                <a:srgbClr val="00B050"/>
              </a:solidFill>
              <a:latin typeface="Arial" panose="020B0604020202020204" pitchFamily="34" charset="0"/>
              <a:ea typeface="微软雅黑" panose="020B0503020204020204" pitchFamily="34" charset="-122"/>
            </a:endParaRPr>
          </a:p>
        </p:txBody>
      </p:sp>
      <p:sp>
        <p:nvSpPr>
          <p:cNvPr id="26631" name="TextBox 10"/>
          <p:cNvSpPr txBox="1"/>
          <p:nvPr/>
        </p:nvSpPr>
        <p:spPr>
          <a:xfrm>
            <a:off x="612775" y="715963"/>
            <a:ext cx="7918450" cy="1323975"/>
          </a:xfrm>
          <a:prstGeom prst="rect">
            <a:avLst/>
          </a:prstGeom>
          <a:noFill/>
          <a:ln w="9525">
            <a:noFill/>
          </a:ln>
        </p:spPr>
        <p:txBody>
          <a:bodyP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stStyle>
          <a:p>
            <a:pPr marL="0" lvl="0" indent="503555" eaLnBrk="1" hangingPunct="1">
              <a:lnSpc>
                <a:spcPct val="125000"/>
              </a:lnSpc>
              <a:spcBef>
                <a:spcPct val="0"/>
              </a:spcBef>
              <a:spcAft>
                <a:spcPts val="600"/>
              </a:spcAft>
              <a:buNone/>
            </a:pPr>
            <a:r>
              <a:rPr lang="zh-CN" altLang="en-US" sz="2000" b="1" dirty="0">
                <a:latin typeface="微软雅黑" panose="020B0503020204020204" pitchFamily="34" charset="-122"/>
                <a:ea typeface="微软雅黑" panose="020B0503020204020204" pitchFamily="34" charset="-122"/>
              </a:rPr>
              <a:t>悬空作业：</a:t>
            </a:r>
            <a:endParaRPr lang="en-US" altLang="zh-CN" sz="2000" b="1" dirty="0">
              <a:latin typeface="微软雅黑" panose="020B0503020204020204" pitchFamily="34" charset="-122"/>
              <a:ea typeface="微软雅黑" panose="020B0503020204020204" pitchFamily="34" charset="-122"/>
            </a:endParaRPr>
          </a:p>
          <a:p>
            <a:pPr marL="0" lvl="0" indent="503555" eaLnBrk="1" hangingPunct="1">
              <a:lnSpc>
                <a:spcPct val="125000"/>
              </a:lnSpc>
              <a:spcBef>
                <a:spcPct val="0"/>
              </a:spcBef>
              <a:buNone/>
            </a:pPr>
            <a:r>
              <a:rPr lang="zh-CN" altLang="en-US" sz="2000" dirty="0">
                <a:latin typeface="微软雅黑" panose="020B0503020204020204" pitchFamily="34" charset="-122"/>
                <a:ea typeface="微软雅黑" panose="020B0503020204020204" pitchFamily="34" charset="-122"/>
              </a:rPr>
              <a:t>在周边无任何防护设施或防护设施不能满足防护要求的临空状态下进行的高处作业。</a:t>
            </a:r>
            <a:endParaRPr lang="zh-CN" altLang="en-US" sz="2000" dirty="0">
              <a:latin typeface="微软雅黑" panose="020B0503020204020204" pitchFamily="34" charset="-122"/>
              <a:ea typeface="微软雅黑" panose="020B0503020204020204" pitchFamily="34" charset="-122"/>
            </a:endParaRPr>
          </a:p>
        </p:txBody>
      </p:sp>
      <p:pic>
        <p:nvPicPr>
          <p:cNvPr id="26632" name="Picture 4"/>
          <p:cNvPicPr>
            <a:picLocks noChangeAspect="1"/>
          </p:cNvPicPr>
          <p:nvPr/>
        </p:nvPicPr>
        <p:blipFill>
          <a:blip r:embed="rId1"/>
          <a:srcRect l="3645" r="2354"/>
          <a:stretch>
            <a:fillRect/>
          </a:stretch>
        </p:blipFill>
        <p:spPr>
          <a:xfrm>
            <a:off x="2555875" y="2139950"/>
            <a:ext cx="4032250" cy="2363788"/>
          </a:xfrm>
          <a:prstGeom prst="rect">
            <a:avLst/>
          </a:prstGeom>
          <a:noFill/>
          <a:ln w="9525">
            <a:noFill/>
          </a:ln>
        </p:spPr>
      </p:pic>
    </p:spTree>
  </p:cSld>
  <p:clrMapOvr>
    <a:masterClrMapping/>
  </p:clrMapOvr>
</p:sld>
</file>

<file path=ppt/tags/tag1.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科目二：管理">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科目三：技术">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科目四：案例">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3268</Words>
  <Application>WPS 演示</Application>
  <PresentationFormat>全屏显示(16:9)</PresentationFormat>
  <Paragraphs>512</Paragraphs>
  <Slides>38</Slides>
  <Notes>35</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38</vt:i4>
      </vt:variant>
    </vt:vector>
  </HeadingPairs>
  <TitlesOfParts>
    <vt:vector size="48" baseType="lpstr">
      <vt:lpstr>Arial</vt:lpstr>
      <vt:lpstr>宋体</vt:lpstr>
      <vt:lpstr>Wingdings</vt:lpstr>
      <vt:lpstr>Calibri</vt:lpstr>
      <vt:lpstr>微软雅黑</vt:lpstr>
      <vt:lpstr>Arial Unicode MS</vt:lpstr>
      <vt:lpstr>Times New Roman</vt:lpstr>
      <vt:lpstr>科目二：管理</vt:lpstr>
      <vt:lpstr>科目三：技术</vt:lpstr>
      <vt:lpstr>科目四：案例</vt:lpstr>
      <vt:lpstr>高处不胜寒，安全不能忘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观 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Vivian</cp:lastModifiedBy>
  <cp:revision>2</cp:revision>
  <dcterms:created xsi:type="dcterms:W3CDTF">2020-11-09T06:45:00Z</dcterms:created>
  <dcterms:modified xsi:type="dcterms:W3CDTF">2023-12-18T09:31:00Z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7D3EDCC3950840678D558804C5C3C997_12</vt:lpwstr>
  </property>
</Properties>
</file>