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4" r:id="rId51"/>
  </p:sldIdLst>
  <p:sldSz cx="9906000" cy="6858000" type="A4"/>
  <p:notesSz cx="9906000" cy="6858000"/>
  <p:custDataLst>
    <p:tags r:id="rId5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>
      <p:cViewPr varScale="1">
        <p:scale>
          <a:sx n="69" d="100"/>
          <a:sy n="69" d="100"/>
        </p:scale>
        <p:origin x="-125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gs" Target="tags/tag1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450" b="1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13" y="408049"/>
            <a:ext cx="9408972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6872" y="2260478"/>
            <a:ext cx="7112254" cy="173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450" b="1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5.pn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818" y="3276274"/>
            <a:ext cx="1272377" cy="154086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84442" y="5326866"/>
            <a:ext cx="712064" cy="74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01565" y="5338539"/>
            <a:ext cx="614788" cy="79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379065" y="274969"/>
            <a:ext cx="3147870" cy="3077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38535" y="3727639"/>
            <a:ext cx="918291" cy="957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750991" y="3692619"/>
            <a:ext cx="723737" cy="96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583669" y="5373559"/>
            <a:ext cx="575877" cy="723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287951" y="5338539"/>
            <a:ext cx="1482495" cy="782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875506" y="5326866"/>
            <a:ext cx="610897" cy="8093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058389" y="3657599"/>
            <a:ext cx="821014" cy="1062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595354" y="5373559"/>
            <a:ext cx="1610901" cy="7743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881937" y="0"/>
            <a:ext cx="275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65" dirty="0">
                <a:solidFill>
                  <a:srgbClr val="C6B32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endParaRPr sz="16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8517" y="4131432"/>
            <a:ext cx="93281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90"/>
              </a:lnSpc>
            </a:pPr>
            <a:r>
              <a:rPr sz="5000" spc="2590" dirty="0">
                <a:solidFill>
                  <a:srgbClr val="03030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5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a 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200" y="304800"/>
            <a:ext cx="2257425" cy="117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801" y="3505888"/>
            <a:ext cx="511111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禁止、停止、危险或提示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2801" y="4481746"/>
            <a:ext cx="40951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消防设备、设施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的信息。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0" y="3787139"/>
            <a:ext cx="2160000" cy="2160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49885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6195" y="1630679"/>
            <a:ext cx="2159508" cy="2156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122800" y="2032337"/>
            <a:ext cx="22680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solidFill>
                  <a:srgbClr val="F80500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r>
              <a:rPr sz="6600" b="1" dirty="0">
                <a:solidFill>
                  <a:srgbClr val="F805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36135" y="3073907"/>
            <a:ext cx="1728000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34311"/>
            <a:ext cx="2095500" cy="2093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禁止转动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各种禁止标志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0564" y="1676400"/>
            <a:ext cx="2116836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41776" y="3986784"/>
            <a:ext cx="2630805" cy="1696720"/>
          </a:xfrm>
          <a:custGeom>
            <a:avLst/>
            <a:gdLst/>
            <a:ahLst/>
            <a:cxnLst/>
            <a:rect l="l" t="t" r="r" b="b"/>
            <a:pathLst>
              <a:path w="2630804" h="1696720">
                <a:moveTo>
                  <a:pt x="0" y="0"/>
                </a:moveTo>
                <a:lnTo>
                  <a:pt x="0" y="1696212"/>
                </a:lnTo>
                <a:lnTo>
                  <a:pt x="2630424" y="1696212"/>
                </a:lnTo>
                <a:lnTo>
                  <a:pt x="2630424" y="578358"/>
                </a:lnTo>
                <a:lnTo>
                  <a:pt x="1315212" y="578358"/>
                </a:lnTo>
                <a:lnTo>
                  <a:pt x="0" y="0"/>
                </a:lnTo>
                <a:close/>
              </a:path>
              <a:path w="2630804" h="1696720">
                <a:moveTo>
                  <a:pt x="2630424" y="0"/>
                </a:moveTo>
                <a:lnTo>
                  <a:pt x="1315212" y="578358"/>
                </a:lnTo>
                <a:lnTo>
                  <a:pt x="2630424" y="578358"/>
                </a:lnTo>
                <a:lnTo>
                  <a:pt x="2630424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35958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交通禁令标志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5768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0193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消防按钮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360666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消防设备标志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13495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9628" y="1812052"/>
            <a:ext cx="1960657" cy="196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禁止转动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04545" y="4795200"/>
            <a:ext cx="245808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marR="5080" indent="-30353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机械的停止按钮、刹车及停 车装置的操纵手柄；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1776" y="3986784"/>
            <a:ext cx="2630805" cy="1696720"/>
          </a:xfrm>
          <a:custGeom>
            <a:avLst/>
            <a:gdLst/>
            <a:ahLst/>
            <a:cxnLst/>
            <a:rect l="l" t="t" r="r" b="b"/>
            <a:pathLst>
              <a:path w="2630804" h="1696720">
                <a:moveTo>
                  <a:pt x="0" y="0"/>
                </a:moveTo>
                <a:lnTo>
                  <a:pt x="0" y="1696212"/>
                </a:lnTo>
                <a:lnTo>
                  <a:pt x="2630424" y="1696212"/>
                </a:lnTo>
                <a:lnTo>
                  <a:pt x="2630424" y="578358"/>
                </a:lnTo>
                <a:lnTo>
                  <a:pt x="1315212" y="578358"/>
                </a:lnTo>
                <a:lnTo>
                  <a:pt x="0" y="0"/>
                </a:lnTo>
                <a:close/>
              </a:path>
              <a:path w="2630804" h="1696720">
                <a:moveTo>
                  <a:pt x="2630424" y="0"/>
                </a:moveTo>
                <a:lnTo>
                  <a:pt x="1315212" y="578358"/>
                </a:lnTo>
                <a:lnTo>
                  <a:pt x="2630424" y="578358"/>
                </a:lnTo>
                <a:lnTo>
                  <a:pt x="2630424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033265" y="4795200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仪表刻度盘 上极限位置的刻度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0193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消防按钮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157719" y="4886640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各种危险信号旗等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7972" y="2177795"/>
            <a:ext cx="2392679" cy="15057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12464" y="1871472"/>
            <a:ext cx="2289048" cy="2115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850380" y="1734311"/>
            <a:ext cx="2260092" cy="203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/>
          <p:cNvSpPr txBox="1"/>
          <p:nvPr/>
        </p:nvSpPr>
        <p:spPr>
          <a:xfrm>
            <a:off x="328295" y="694186"/>
            <a:ext cx="9249410" cy="48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1500" b="1" spc="-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红色</a:t>
            </a:r>
            <a:endParaRPr sz="11500" b="1" spc="-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千万不能这么干</a:t>
            </a:r>
            <a:r>
              <a:rPr sz="6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sz="6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801" y="3505888"/>
            <a:ext cx="358457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注意、警</a:t>
            </a:r>
            <a:r>
              <a:rPr sz="3200" b="1" spc="5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的信息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32" y="3787140"/>
            <a:ext cx="2159635" cy="21615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15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2800" y="2032337"/>
            <a:ext cx="22680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32" y="1719833"/>
            <a:ext cx="2159508" cy="20673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136135" y="3073907"/>
            <a:ext cx="1728000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8184" y="1909572"/>
            <a:ext cx="2235708" cy="2295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58540" y="3986784"/>
            <a:ext cx="2633980" cy="1696720"/>
          </a:xfrm>
          <a:custGeom>
            <a:avLst/>
            <a:gdLst/>
            <a:ahLst/>
            <a:cxnLst/>
            <a:rect l="l" t="t" r="r" b="b"/>
            <a:pathLst>
              <a:path w="2633979" h="1696720">
                <a:moveTo>
                  <a:pt x="0" y="0"/>
                </a:moveTo>
                <a:lnTo>
                  <a:pt x="0" y="1696212"/>
                </a:lnTo>
                <a:lnTo>
                  <a:pt x="2633472" y="1696212"/>
                </a:lnTo>
                <a:lnTo>
                  <a:pt x="2633472" y="578358"/>
                </a:lnTo>
                <a:lnTo>
                  <a:pt x="1316736" y="578358"/>
                </a:lnTo>
                <a:lnTo>
                  <a:pt x="0" y="0"/>
                </a:lnTo>
                <a:close/>
              </a:path>
              <a:path w="2633979" h="1696720">
                <a:moveTo>
                  <a:pt x="2633472" y="0"/>
                </a:moveTo>
                <a:lnTo>
                  <a:pt x="1316736" y="578358"/>
                </a:lnTo>
                <a:lnTo>
                  <a:pt x="2633472" y="578358"/>
                </a:lnTo>
                <a:lnTo>
                  <a:pt x="263347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775709" y="4780332"/>
            <a:ext cx="216408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48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道路 交通标志和标线中警告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5768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注意安全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各种警告标志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360666" y="4886640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警告信号旗等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6655" y="1909572"/>
            <a:ext cx="2115312" cy="1924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984492" y="2025395"/>
            <a:ext cx="1993392" cy="169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8295" y="694186"/>
            <a:ext cx="9249410" cy="451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小心点，不然容易出事！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2801" y="3505888"/>
            <a:ext cx="490601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必须遵守规</a:t>
            </a:r>
            <a:r>
              <a:rPr sz="3200" b="1" spc="5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的指令性信息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3810000"/>
            <a:ext cx="2159635" cy="2160000"/>
          </a:xfrm>
          <a:prstGeom prst="rect">
            <a:avLst/>
          </a:prstGeom>
          <a:solidFill>
            <a:srgbClr val="006EB8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2800" y="2032337"/>
            <a:ext cx="235419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r>
              <a:rPr sz="6600" b="1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8867" y="1594103"/>
            <a:ext cx="2161032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136135" y="3073907"/>
            <a:ext cx="1728000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2996" y="1708404"/>
            <a:ext cx="2249424" cy="23728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51347" y="3995928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668136" y="4791254"/>
            <a:ext cx="216408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48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道路 交通标志和标线中警告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68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301" y="4018660"/>
            <a:ext cx="10134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必须戴安全帽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6296" y="3997452"/>
            <a:ext cx="2632075" cy="1694814"/>
          </a:xfrm>
          <a:custGeom>
            <a:avLst/>
            <a:gdLst/>
            <a:ahLst/>
            <a:cxnLst/>
            <a:rect l="l" t="t" r="r" b="b"/>
            <a:pathLst>
              <a:path w="2632075" h="1694814">
                <a:moveTo>
                  <a:pt x="0" y="0"/>
                </a:moveTo>
                <a:lnTo>
                  <a:pt x="0" y="1694688"/>
                </a:lnTo>
                <a:lnTo>
                  <a:pt x="2631948" y="1694688"/>
                </a:lnTo>
                <a:lnTo>
                  <a:pt x="2631948" y="577850"/>
                </a:lnTo>
                <a:lnTo>
                  <a:pt x="1315973" y="577850"/>
                </a:lnTo>
                <a:lnTo>
                  <a:pt x="0" y="0"/>
                </a:lnTo>
                <a:close/>
              </a:path>
              <a:path w="2632075" h="1694814">
                <a:moveTo>
                  <a:pt x="2631948" y="0"/>
                </a:moveTo>
                <a:lnTo>
                  <a:pt x="1315973" y="577850"/>
                </a:lnTo>
                <a:lnTo>
                  <a:pt x="2631948" y="577850"/>
                </a:lnTo>
                <a:lnTo>
                  <a:pt x="2631948" y="0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302001" y="4896673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各种指令标志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1354" y="5333232"/>
            <a:ext cx="941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9655" y="1744979"/>
            <a:ext cx="2039112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36445" y="694186"/>
            <a:ext cx="5833110" cy="451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6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请按规矩</a:t>
            </a:r>
            <a:r>
              <a:rPr sz="6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6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990600"/>
            <a:ext cx="8809355" cy="47059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844" y="3579876"/>
            <a:ext cx="2161540" cy="2159635"/>
          </a:xfrm>
          <a:prstGeom prst="rect">
            <a:avLst/>
          </a:prstGeom>
          <a:solidFill>
            <a:srgbClr val="009A44"/>
          </a:solidFill>
        </p:spPr>
        <p:txBody>
          <a:bodyPr vert="horz" wrap="square" lIns="0" tIns="0" rIns="0" bIns="0" rtlCol="0">
            <a:spAutoFit/>
          </a:bodyPr>
          <a:lstStyle/>
          <a:p>
            <a:pPr marL="349885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844" y="1447800"/>
            <a:ext cx="2161032" cy="21214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122801" y="3505888"/>
            <a:ext cx="368681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安全的提示</a:t>
            </a:r>
            <a:r>
              <a:rPr sz="3200" b="1" spc="5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2800" y="2032337"/>
            <a:ext cx="21256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36135" y="3073907"/>
            <a:ext cx="1728000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8540" y="3986784"/>
            <a:ext cx="2633980" cy="1696720"/>
          </a:xfrm>
          <a:custGeom>
            <a:avLst/>
            <a:gdLst/>
            <a:ahLst/>
            <a:cxnLst/>
            <a:rect l="l" t="t" r="r" b="b"/>
            <a:pathLst>
              <a:path w="2633979" h="1696720">
                <a:moveTo>
                  <a:pt x="0" y="0"/>
                </a:moveTo>
                <a:lnTo>
                  <a:pt x="0" y="1696212"/>
                </a:lnTo>
                <a:lnTo>
                  <a:pt x="2633472" y="1696212"/>
                </a:lnTo>
                <a:lnTo>
                  <a:pt x="2633472" y="578358"/>
                </a:lnTo>
                <a:lnTo>
                  <a:pt x="1316736" y="578358"/>
                </a:lnTo>
                <a:lnTo>
                  <a:pt x="0" y="0"/>
                </a:lnTo>
                <a:close/>
              </a:path>
              <a:path w="2633979" h="1696720">
                <a:moveTo>
                  <a:pt x="2633472" y="0"/>
                </a:moveTo>
                <a:lnTo>
                  <a:pt x="1316736" y="578358"/>
                </a:lnTo>
                <a:lnTo>
                  <a:pt x="2633472" y="578358"/>
                </a:lnTo>
                <a:lnTo>
                  <a:pt x="263347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35958" y="4885751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机器启动按钮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紧急出口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各种提示标志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685026" y="4688139"/>
            <a:ext cx="266509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755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安全信号旗 急救站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疏散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道、避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处、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42672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应急避难场所等。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416" y="1751076"/>
            <a:ext cx="2144268" cy="2133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660647" y="2202179"/>
            <a:ext cx="2392679" cy="150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516368" y="3116579"/>
            <a:ext cx="928116" cy="126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662928" y="1796795"/>
            <a:ext cx="2560320" cy="1347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6395" y="694186"/>
            <a:ext cx="9173210" cy="441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15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770"/>
              </a:spcBef>
            </a:pPr>
            <a:r>
              <a:rPr sz="6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不知道怎么办？跟我走吧！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38834" y="2146699"/>
            <a:ext cx="7424420" cy="249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400" b="1" spc="1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19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8376" y="2553017"/>
            <a:ext cx="1109472" cy="24152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39411" y="1010411"/>
            <a:ext cx="2377440" cy="2377440"/>
          </a:xfrm>
          <a:custGeom>
            <a:avLst/>
            <a:gdLst/>
            <a:ahLst/>
            <a:cxnLst/>
            <a:rect l="l" t="t" r="r" b="b"/>
            <a:pathLst>
              <a:path w="2377440" h="2377440">
                <a:moveTo>
                  <a:pt x="1188720" y="0"/>
                </a:moveTo>
                <a:lnTo>
                  <a:pt x="1091233" y="3940"/>
                </a:lnTo>
                <a:lnTo>
                  <a:pt x="995915" y="15559"/>
                </a:lnTo>
                <a:lnTo>
                  <a:pt x="903072" y="34550"/>
                </a:lnTo>
                <a:lnTo>
                  <a:pt x="813011" y="60606"/>
                </a:lnTo>
                <a:lnTo>
                  <a:pt x="726037" y="93422"/>
                </a:lnTo>
                <a:lnTo>
                  <a:pt x="642456" y="132692"/>
                </a:lnTo>
                <a:lnTo>
                  <a:pt x="562574" y="178109"/>
                </a:lnTo>
                <a:lnTo>
                  <a:pt x="486698" y="229368"/>
                </a:lnTo>
                <a:lnTo>
                  <a:pt x="415133" y="286162"/>
                </a:lnTo>
                <a:lnTo>
                  <a:pt x="348186" y="348186"/>
                </a:lnTo>
                <a:lnTo>
                  <a:pt x="286162" y="415133"/>
                </a:lnTo>
                <a:lnTo>
                  <a:pt x="229368" y="486698"/>
                </a:lnTo>
                <a:lnTo>
                  <a:pt x="178109" y="562574"/>
                </a:lnTo>
                <a:lnTo>
                  <a:pt x="132692" y="642456"/>
                </a:lnTo>
                <a:lnTo>
                  <a:pt x="93422" y="726037"/>
                </a:lnTo>
                <a:lnTo>
                  <a:pt x="60606" y="813011"/>
                </a:lnTo>
                <a:lnTo>
                  <a:pt x="34550" y="903072"/>
                </a:lnTo>
                <a:lnTo>
                  <a:pt x="15559" y="995915"/>
                </a:lnTo>
                <a:lnTo>
                  <a:pt x="3940" y="1091233"/>
                </a:lnTo>
                <a:lnTo>
                  <a:pt x="0" y="1188720"/>
                </a:lnTo>
                <a:lnTo>
                  <a:pt x="3940" y="1286206"/>
                </a:lnTo>
                <a:lnTo>
                  <a:pt x="15559" y="1381524"/>
                </a:lnTo>
                <a:lnTo>
                  <a:pt x="34550" y="1474367"/>
                </a:lnTo>
                <a:lnTo>
                  <a:pt x="60606" y="1564428"/>
                </a:lnTo>
                <a:lnTo>
                  <a:pt x="93422" y="1651402"/>
                </a:lnTo>
                <a:lnTo>
                  <a:pt x="132692" y="1734983"/>
                </a:lnTo>
                <a:lnTo>
                  <a:pt x="178109" y="1814865"/>
                </a:lnTo>
                <a:lnTo>
                  <a:pt x="229368" y="1890741"/>
                </a:lnTo>
                <a:lnTo>
                  <a:pt x="286162" y="1962306"/>
                </a:lnTo>
                <a:lnTo>
                  <a:pt x="348186" y="2029253"/>
                </a:lnTo>
                <a:lnTo>
                  <a:pt x="415133" y="2091277"/>
                </a:lnTo>
                <a:lnTo>
                  <a:pt x="486698" y="2148071"/>
                </a:lnTo>
                <a:lnTo>
                  <a:pt x="562574" y="2199330"/>
                </a:lnTo>
                <a:lnTo>
                  <a:pt x="642456" y="2244747"/>
                </a:lnTo>
                <a:lnTo>
                  <a:pt x="726037" y="2284017"/>
                </a:lnTo>
                <a:lnTo>
                  <a:pt x="813011" y="2316833"/>
                </a:lnTo>
                <a:lnTo>
                  <a:pt x="903072" y="2342889"/>
                </a:lnTo>
                <a:lnTo>
                  <a:pt x="995915" y="2361880"/>
                </a:lnTo>
                <a:lnTo>
                  <a:pt x="1091233" y="2373499"/>
                </a:lnTo>
                <a:lnTo>
                  <a:pt x="1188720" y="2377440"/>
                </a:lnTo>
                <a:lnTo>
                  <a:pt x="1286206" y="2373499"/>
                </a:lnTo>
                <a:lnTo>
                  <a:pt x="1381524" y="2361880"/>
                </a:lnTo>
                <a:lnTo>
                  <a:pt x="1474367" y="2342889"/>
                </a:lnTo>
                <a:lnTo>
                  <a:pt x="1564428" y="2316833"/>
                </a:lnTo>
                <a:lnTo>
                  <a:pt x="1651402" y="2284017"/>
                </a:lnTo>
                <a:lnTo>
                  <a:pt x="1734983" y="2244747"/>
                </a:lnTo>
                <a:lnTo>
                  <a:pt x="1814865" y="2199330"/>
                </a:lnTo>
                <a:lnTo>
                  <a:pt x="1890741" y="2148071"/>
                </a:lnTo>
                <a:lnTo>
                  <a:pt x="1962306" y="2091277"/>
                </a:lnTo>
                <a:lnTo>
                  <a:pt x="2029253" y="2029253"/>
                </a:lnTo>
                <a:lnTo>
                  <a:pt x="2091277" y="1962306"/>
                </a:lnTo>
                <a:lnTo>
                  <a:pt x="2148071" y="1890741"/>
                </a:lnTo>
                <a:lnTo>
                  <a:pt x="2199330" y="1814865"/>
                </a:lnTo>
                <a:lnTo>
                  <a:pt x="2244747" y="1734983"/>
                </a:lnTo>
                <a:lnTo>
                  <a:pt x="2284017" y="1651402"/>
                </a:lnTo>
                <a:lnTo>
                  <a:pt x="2316833" y="1564428"/>
                </a:lnTo>
                <a:lnTo>
                  <a:pt x="2342889" y="1474367"/>
                </a:lnTo>
                <a:lnTo>
                  <a:pt x="2361880" y="1381524"/>
                </a:lnTo>
                <a:lnTo>
                  <a:pt x="2373499" y="1286206"/>
                </a:lnTo>
                <a:lnTo>
                  <a:pt x="2377440" y="1188720"/>
                </a:lnTo>
                <a:lnTo>
                  <a:pt x="2373499" y="1091233"/>
                </a:lnTo>
                <a:lnTo>
                  <a:pt x="2361880" y="995915"/>
                </a:lnTo>
                <a:lnTo>
                  <a:pt x="2342889" y="903072"/>
                </a:lnTo>
                <a:lnTo>
                  <a:pt x="2316833" y="813011"/>
                </a:lnTo>
                <a:lnTo>
                  <a:pt x="2284017" y="726037"/>
                </a:lnTo>
                <a:lnTo>
                  <a:pt x="2244747" y="642456"/>
                </a:lnTo>
                <a:lnTo>
                  <a:pt x="2199330" y="562574"/>
                </a:lnTo>
                <a:lnTo>
                  <a:pt x="2148071" y="486698"/>
                </a:lnTo>
                <a:lnTo>
                  <a:pt x="2091277" y="415133"/>
                </a:lnTo>
                <a:lnTo>
                  <a:pt x="2029253" y="348186"/>
                </a:lnTo>
                <a:lnTo>
                  <a:pt x="1962306" y="286162"/>
                </a:lnTo>
                <a:lnTo>
                  <a:pt x="1890741" y="229368"/>
                </a:lnTo>
                <a:lnTo>
                  <a:pt x="1814865" y="178109"/>
                </a:lnTo>
                <a:lnTo>
                  <a:pt x="1734983" y="132692"/>
                </a:lnTo>
                <a:lnTo>
                  <a:pt x="1651402" y="93422"/>
                </a:lnTo>
                <a:lnTo>
                  <a:pt x="1564428" y="60606"/>
                </a:lnTo>
                <a:lnTo>
                  <a:pt x="1474367" y="34550"/>
                </a:lnTo>
                <a:lnTo>
                  <a:pt x="1381524" y="15559"/>
                </a:lnTo>
                <a:lnTo>
                  <a:pt x="1286206" y="3940"/>
                </a:lnTo>
                <a:lnTo>
                  <a:pt x="118872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54982" y="2829179"/>
            <a:ext cx="466090" cy="472440"/>
          </a:xfrm>
          <a:custGeom>
            <a:avLst/>
            <a:gdLst/>
            <a:ahLst/>
            <a:cxnLst/>
            <a:rect l="l" t="t" r="r" b="b"/>
            <a:pathLst>
              <a:path w="466089" h="472439">
                <a:moveTo>
                  <a:pt x="74167" y="0"/>
                </a:moveTo>
                <a:lnTo>
                  <a:pt x="0" y="472440"/>
                </a:lnTo>
                <a:lnTo>
                  <a:pt x="466089" y="365379"/>
                </a:lnTo>
                <a:lnTo>
                  <a:pt x="7416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119878" y="1360978"/>
            <a:ext cx="10179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5"/>
              </a:lnSpc>
            </a:pPr>
            <a:r>
              <a:rPr sz="2600" dirty="0">
                <a:latin typeface="微软雅黑" panose="020B0503020204020204" charset="-122"/>
                <a:cs typeface="微软雅黑" panose="020B0503020204020204" charset="-122"/>
              </a:rPr>
              <a:t>什么是</a:t>
            </a:r>
            <a:endParaRPr sz="2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170" y="2000369"/>
            <a:ext cx="167767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3250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对比色呢</a:t>
            </a:r>
            <a:endParaRPr sz="32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482" y="4131166"/>
            <a:ext cx="734123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使安全色更加</a:t>
            </a:r>
            <a:r>
              <a:rPr sz="36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醒目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的反衬色，包括黑、白两种颜色。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6328" y="1825751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5" y="1461515"/>
                </a:lnTo>
                <a:lnTo>
                  <a:pt x="1461515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58005" y="2327321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黑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7844" y="1825751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39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20029" y="2327321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白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9991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567688" y="459257"/>
            <a:ext cx="1146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807" y="1812035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6" y="1461515"/>
                </a:lnTo>
                <a:lnTo>
                  <a:pt x="1461516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744851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8364" y="1812035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40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671184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5323" y="1812035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39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1E3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07255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1404" y="1812035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6" y="1461515"/>
                </a:lnTo>
                <a:lnTo>
                  <a:pt x="1461516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008E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133335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0282" y="4038488"/>
            <a:ext cx="291973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30" dirty="0">
                <a:latin typeface="微软雅黑" panose="020B0503020204020204" charset="-122"/>
                <a:cs typeface="微软雅黑" panose="020B0503020204020204" charset="-122"/>
              </a:rPr>
              <a:t>安全色和对比色的</a:t>
            </a:r>
            <a:r>
              <a:rPr sz="2250" b="1" spc="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250" b="1" spc="3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endParaRPr sz="22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9991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67688" y="459257"/>
            <a:ext cx="1146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红色与白色相间条纹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31" y="5222809"/>
            <a:ext cx="266065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应用于交通运输等方面所使用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防护栏杆及隔离墩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7328" y="1796795"/>
            <a:ext cx="1234440" cy="29489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93191" y="2584704"/>
            <a:ext cx="2881884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662298" y="5197536"/>
            <a:ext cx="2458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液化石油气汽车槽车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1968" y="5222809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固定禁止标志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的标志杆上的色带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429000" y="2013204"/>
            <a:ext cx="0" cy="3780154"/>
          </a:xfrm>
          <a:custGeom>
            <a:avLst/>
            <a:gdLst/>
            <a:ahLst/>
            <a:cxnLst/>
            <a:rect l="l" t="t" r="r" b="b"/>
            <a:pathLst>
              <a:path h="3780154">
                <a:moveTo>
                  <a:pt x="0" y="0"/>
                </a:moveTo>
                <a:lnTo>
                  <a:pt x="0" y="3779837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601968" y="2013204"/>
            <a:ext cx="0" cy="3780154"/>
          </a:xfrm>
          <a:custGeom>
            <a:avLst/>
            <a:gdLst/>
            <a:ahLst/>
            <a:cxnLst/>
            <a:rect l="l" t="t" r="r" b="b"/>
            <a:pathLst>
              <a:path h="3780154">
                <a:moveTo>
                  <a:pt x="0" y="0"/>
                </a:moveTo>
                <a:lnTo>
                  <a:pt x="0" y="3779837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585971" y="2584704"/>
            <a:ext cx="2880360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429000" y="2409444"/>
            <a:ext cx="0" cy="4177029"/>
          </a:xfrm>
          <a:custGeom>
            <a:avLst/>
            <a:gdLst/>
            <a:ahLst/>
            <a:cxnLst/>
            <a:rect l="l" t="t" r="r" b="b"/>
            <a:pathLst>
              <a:path h="4177029">
                <a:moveTo>
                  <a:pt x="0" y="0"/>
                </a:moveTo>
                <a:lnTo>
                  <a:pt x="0" y="4176712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601968" y="2409444"/>
            <a:ext cx="0" cy="4177029"/>
          </a:xfrm>
          <a:custGeom>
            <a:avLst/>
            <a:gdLst/>
            <a:ahLst/>
            <a:cxnLst/>
            <a:rect l="l" t="t" r="r" b="b"/>
            <a:pathLst>
              <a:path h="4177029">
                <a:moveTo>
                  <a:pt x="0" y="0"/>
                </a:moveTo>
                <a:lnTo>
                  <a:pt x="0" y="4176712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93191" y="2773679"/>
            <a:ext cx="2881884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582923" y="2773679"/>
            <a:ext cx="2880360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793735" y="2065020"/>
            <a:ext cx="861059" cy="294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72692" y="1128702"/>
            <a:ext cx="482663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黄色与黑色相间条纹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应用于各种机械在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工作或移动时容易碰撞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的部位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631" y="5402387"/>
            <a:ext cx="266128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移动式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起重机的外伸腿、起重 臂端部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起重吊钩和配重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5413" y="5402387"/>
            <a:ext cx="266128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剪板机的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压紧装置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 冲床的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滑块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等有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暂时或永久性 危险的场所或设备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71968" y="5402387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固定警告标志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的标志杆上的色带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72692" y="1128702"/>
            <a:ext cx="482663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黄色与黑色相间条纹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应用于各种机械在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工作或移动时容易碰撞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的部位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67" y="4733859"/>
            <a:ext cx="428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设备所涂条纹的倾斜方向应以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中心</a:t>
            </a:r>
            <a:r>
              <a:rPr sz="1600" b="1" spc="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为轴</a:t>
            </a:r>
            <a:r>
              <a:rPr sz="1600" spc="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对称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56615" y="2907792"/>
            <a:ext cx="4471416" cy="15087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670803" y="2316479"/>
            <a:ext cx="3294888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887339" y="4733859"/>
            <a:ext cx="286385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6220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两个相对运动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剪切或挤压) 棱边上条纹的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倾斜方向应相反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8999"/>
            <a:ext cx="9906000" cy="3429000"/>
          </a:xfrm>
          <a:custGeom>
            <a:avLst/>
            <a:gdLst/>
            <a:ahLst/>
            <a:cxnLst/>
            <a:rect l="l" t="t" r="r" b="b"/>
            <a:pathLst>
              <a:path w="9906000" h="3429000">
                <a:moveTo>
                  <a:pt x="0" y="3429000"/>
                </a:moveTo>
                <a:lnTo>
                  <a:pt x="9906000" y="3429000"/>
                </a:lnTo>
                <a:lnTo>
                  <a:pt x="9906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97354" y="4067280"/>
            <a:ext cx="551497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这些颜色和标志</a:t>
            </a:r>
            <a:endParaRPr sz="4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你知道是什么意思吗</a:t>
            </a:r>
            <a:endParaRPr sz="4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6047" y="743732"/>
            <a:ext cx="2163792" cy="21579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24611" y="743712"/>
            <a:ext cx="2159508" cy="215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639567" y="743712"/>
            <a:ext cx="2161032" cy="2157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303007" y="743712"/>
            <a:ext cx="2197607" cy="2157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蓝色与白色相间条纹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367" y="4733859"/>
            <a:ext cx="3065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应用于道路交通的指示性导向标志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887339" y="4733859"/>
            <a:ext cx="2863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固定指令标志的标志杆上的色带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4151" y="2712720"/>
            <a:ext cx="4453128" cy="14325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867143" y="1711451"/>
            <a:ext cx="902207" cy="287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绿色与白色相间条纹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2058" y="4892736"/>
            <a:ext cx="2863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应用于固定提示标志杆上的色带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556759" y="1711451"/>
            <a:ext cx="792479" cy="2875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246697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相间条纹宽度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6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15264" y="2258581"/>
            <a:ext cx="892619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</a:t>
            </a:r>
            <a:r>
              <a:rPr sz="18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安全色与对比色相间的条纹宽度应相等，即各</a:t>
            </a:r>
            <a:r>
              <a:rPr sz="1800" spc="-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占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1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，斜度与基准面成45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°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</a:t>
            </a:r>
            <a:r>
              <a:rPr sz="18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宽度一般</a:t>
            </a:r>
            <a:r>
              <a:rPr sz="1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100m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，但可根据设备大小和安全标志位置的不同，采用不同的宽度，在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anose="02020603050405020304"/>
              <a:cs typeface="Times New Roman" panose="02020603050405020304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较小的面积上其宽度可适当的缩小，每种颜色不能少于两条。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80">
              <a:lnSpc>
                <a:spcPct val="100000"/>
              </a:lnSpc>
            </a:pPr>
            <a:r>
              <a:rPr spc="40" dirty="0"/>
              <a:t>安全标志</a:t>
            </a:r>
            <a:endParaRPr spc="4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8513" y="408049"/>
            <a:ext cx="12446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377950" cy="527685"/>
          </a:xfrm>
          <a:custGeom>
            <a:avLst/>
            <a:gdLst/>
            <a:ahLst/>
            <a:cxnLst/>
            <a:rect l="l" t="t" r="r" b="b"/>
            <a:pathLst>
              <a:path w="1377950" h="527685">
                <a:moveTo>
                  <a:pt x="0" y="527304"/>
                </a:moveTo>
                <a:lnTo>
                  <a:pt x="1377695" y="527304"/>
                </a:lnTo>
                <a:lnTo>
                  <a:pt x="1377695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22247" y="463738"/>
            <a:ext cx="11887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-2008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316" y="1545336"/>
            <a:ext cx="2426208" cy="3232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684523" y="3515912"/>
            <a:ext cx="551180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用以表达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特定安全信息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的标志。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由图形符号、安全色、几何形状（边框）或文字构成。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4522" y="2066143"/>
            <a:ext cx="469747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安全标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志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7223" y="308305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800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3429000"/>
          </a:xfrm>
          <a:custGeom>
            <a:avLst/>
            <a:gdLst/>
            <a:ahLst/>
            <a:cxnLst/>
            <a:rect l="l" t="t" r="r" b="b"/>
            <a:pathLst>
              <a:path w="9906000" h="3429000">
                <a:moveTo>
                  <a:pt x="0" y="3429000"/>
                </a:moveTo>
                <a:lnTo>
                  <a:pt x="9906000" y="3429000"/>
                </a:lnTo>
                <a:lnTo>
                  <a:pt x="9906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8513" y="408049"/>
            <a:ext cx="12446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7632" y="292608"/>
            <a:ext cx="1377950" cy="527685"/>
          </a:xfrm>
          <a:prstGeom prst="rect">
            <a:avLst/>
          </a:prstGeom>
          <a:solidFill>
            <a:srgbClr val="CC6600"/>
          </a:solidFill>
        </p:spPr>
        <p:txBody>
          <a:bodyPr vert="horz" wrap="square" lIns="0" tIns="0" rIns="0" bIns="0" rtlCol="0">
            <a:spAutoFit/>
          </a:bodyPr>
          <a:lstStyle/>
          <a:p>
            <a:pPr marL="1073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-2008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647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5" h="2085339">
                <a:moveTo>
                  <a:pt x="949452" y="0"/>
                </a:moveTo>
                <a:lnTo>
                  <a:pt x="871581" y="3143"/>
                </a:lnTo>
                <a:lnTo>
                  <a:pt x="795445" y="12411"/>
                </a:lnTo>
                <a:lnTo>
                  <a:pt x="721286" y="27560"/>
                </a:lnTo>
                <a:lnTo>
                  <a:pt x="649350" y="48345"/>
                </a:lnTo>
                <a:lnTo>
                  <a:pt x="579881" y="74523"/>
                </a:lnTo>
                <a:lnTo>
                  <a:pt x="513123" y="105849"/>
                </a:lnTo>
                <a:lnTo>
                  <a:pt x="449320" y="142081"/>
                </a:lnTo>
                <a:lnTo>
                  <a:pt x="388716" y="182973"/>
                </a:lnTo>
                <a:lnTo>
                  <a:pt x="331557" y="228282"/>
                </a:lnTo>
                <a:lnTo>
                  <a:pt x="278087" y="277764"/>
                </a:lnTo>
                <a:lnTo>
                  <a:pt x="228549" y="331176"/>
                </a:lnTo>
                <a:lnTo>
                  <a:pt x="183188" y="388272"/>
                </a:lnTo>
                <a:lnTo>
                  <a:pt x="142249" y="448810"/>
                </a:lnTo>
                <a:lnTo>
                  <a:pt x="105975" y="512544"/>
                </a:lnTo>
                <a:lnTo>
                  <a:pt x="74612" y="579233"/>
                </a:lnTo>
                <a:lnTo>
                  <a:pt x="48403" y="648630"/>
                </a:lnTo>
                <a:lnTo>
                  <a:pt x="27593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5" y="1083408"/>
                </a:lnTo>
                <a:lnTo>
                  <a:pt x="21231" y="1148779"/>
                </a:lnTo>
                <a:lnTo>
                  <a:pt x="37308" y="1212522"/>
                </a:lnTo>
                <a:lnTo>
                  <a:pt x="57611" y="1274474"/>
                </a:lnTo>
                <a:lnTo>
                  <a:pt x="81978" y="1334471"/>
                </a:lnTo>
                <a:lnTo>
                  <a:pt x="110245" y="1392350"/>
                </a:lnTo>
                <a:lnTo>
                  <a:pt x="142248" y="1447946"/>
                </a:lnTo>
                <a:lnTo>
                  <a:pt x="177823" y="1501096"/>
                </a:lnTo>
                <a:lnTo>
                  <a:pt x="216806" y="1551638"/>
                </a:lnTo>
                <a:lnTo>
                  <a:pt x="259034" y="1599407"/>
                </a:lnTo>
                <a:lnTo>
                  <a:pt x="304344" y="1644239"/>
                </a:lnTo>
                <a:lnTo>
                  <a:pt x="352571" y="1685972"/>
                </a:lnTo>
                <a:lnTo>
                  <a:pt x="403552" y="1724441"/>
                </a:lnTo>
                <a:lnTo>
                  <a:pt x="457123" y="1759483"/>
                </a:lnTo>
                <a:lnTo>
                  <a:pt x="513120" y="1790935"/>
                </a:lnTo>
                <a:lnTo>
                  <a:pt x="571380" y="1818633"/>
                </a:lnTo>
                <a:lnTo>
                  <a:pt x="631740" y="1842414"/>
                </a:lnTo>
                <a:lnTo>
                  <a:pt x="694034" y="1862113"/>
                </a:lnTo>
                <a:lnTo>
                  <a:pt x="758101" y="1877567"/>
                </a:lnTo>
                <a:lnTo>
                  <a:pt x="835964" y="1889378"/>
                </a:lnTo>
                <a:lnTo>
                  <a:pt x="949452" y="2084832"/>
                </a:lnTo>
                <a:lnTo>
                  <a:pt x="1062990" y="1889378"/>
                </a:lnTo>
                <a:lnTo>
                  <a:pt x="1140841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0708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4" h="1702435">
                <a:moveTo>
                  <a:pt x="850392" y="0"/>
                </a:moveTo>
                <a:lnTo>
                  <a:pt x="780646" y="2821"/>
                </a:lnTo>
                <a:lnTo>
                  <a:pt x="712453" y="11141"/>
                </a:lnTo>
                <a:lnTo>
                  <a:pt x="646032" y="24739"/>
                </a:lnTo>
                <a:lnTo>
                  <a:pt x="581602" y="43397"/>
                </a:lnTo>
                <a:lnTo>
                  <a:pt x="519380" y="66895"/>
                </a:lnTo>
                <a:lnTo>
                  <a:pt x="459587" y="95014"/>
                </a:lnTo>
                <a:lnTo>
                  <a:pt x="402441" y="127534"/>
                </a:lnTo>
                <a:lnTo>
                  <a:pt x="348161" y="164238"/>
                </a:lnTo>
                <a:lnTo>
                  <a:pt x="296965" y="204905"/>
                </a:lnTo>
                <a:lnTo>
                  <a:pt x="249073" y="249316"/>
                </a:lnTo>
                <a:lnTo>
                  <a:pt x="204704" y="297253"/>
                </a:lnTo>
                <a:lnTo>
                  <a:pt x="164076" y="348496"/>
                </a:lnTo>
                <a:lnTo>
                  <a:pt x="127408" y="402825"/>
                </a:lnTo>
                <a:lnTo>
                  <a:pt x="94919" y="460022"/>
                </a:lnTo>
                <a:lnTo>
                  <a:pt x="66827" y="519868"/>
                </a:lnTo>
                <a:lnTo>
                  <a:pt x="43353" y="582143"/>
                </a:lnTo>
                <a:lnTo>
                  <a:pt x="24714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4" y="1055679"/>
                </a:lnTo>
                <a:lnTo>
                  <a:pt x="43353" y="1120164"/>
                </a:lnTo>
                <a:lnTo>
                  <a:pt x="66827" y="1182439"/>
                </a:lnTo>
                <a:lnTo>
                  <a:pt x="94919" y="1242285"/>
                </a:lnTo>
                <a:lnTo>
                  <a:pt x="127408" y="1299482"/>
                </a:lnTo>
                <a:lnTo>
                  <a:pt x="164076" y="1353811"/>
                </a:lnTo>
                <a:lnTo>
                  <a:pt x="204704" y="1405054"/>
                </a:lnTo>
                <a:lnTo>
                  <a:pt x="249073" y="1452991"/>
                </a:lnTo>
                <a:lnTo>
                  <a:pt x="296965" y="1497402"/>
                </a:lnTo>
                <a:lnTo>
                  <a:pt x="348161" y="1538069"/>
                </a:lnTo>
                <a:lnTo>
                  <a:pt x="402441" y="1574773"/>
                </a:lnTo>
                <a:lnTo>
                  <a:pt x="459587" y="1607293"/>
                </a:lnTo>
                <a:lnTo>
                  <a:pt x="519380" y="1635412"/>
                </a:lnTo>
                <a:lnTo>
                  <a:pt x="581602" y="1658910"/>
                </a:lnTo>
                <a:lnTo>
                  <a:pt x="646032" y="1677568"/>
                </a:lnTo>
                <a:lnTo>
                  <a:pt x="712453" y="1691166"/>
                </a:lnTo>
                <a:lnTo>
                  <a:pt x="780646" y="1699486"/>
                </a:lnTo>
                <a:lnTo>
                  <a:pt x="850392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4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182239" y="1082459"/>
            <a:ext cx="360997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安全标志分为</a:t>
            </a:r>
            <a:endParaRPr sz="4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0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248" y="4669535"/>
            <a:ext cx="1443227" cy="19232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670048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5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3" y="1889378"/>
                </a:lnTo>
                <a:lnTo>
                  <a:pt x="949451" y="2084832"/>
                </a:lnTo>
                <a:lnTo>
                  <a:pt x="1062989" y="1889378"/>
                </a:lnTo>
                <a:lnTo>
                  <a:pt x="1140840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69107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4" h="1702435">
                <a:moveTo>
                  <a:pt x="850392" y="0"/>
                </a:moveTo>
                <a:lnTo>
                  <a:pt x="780648" y="2821"/>
                </a:lnTo>
                <a:lnTo>
                  <a:pt x="712457" y="11141"/>
                </a:lnTo>
                <a:lnTo>
                  <a:pt x="646037" y="24739"/>
                </a:lnTo>
                <a:lnTo>
                  <a:pt x="581607" y="43397"/>
                </a:lnTo>
                <a:lnTo>
                  <a:pt x="519386" y="66895"/>
                </a:lnTo>
                <a:lnTo>
                  <a:pt x="459593" y="95014"/>
                </a:lnTo>
                <a:lnTo>
                  <a:pt x="402447" y="127534"/>
                </a:lnTo>
                <a:lnTo>
                  <a:pt x="348166" y="164238"/>
                </a:lnTo>
                <a:lnTo>
                  <a:pt x="296971" y="204905"/>
                </a:lnTo>
                <a:lnTo>
                  <a:pt x="249078" y="249316"/>
                </a:lnTo>
                <a:lnTo>
                  <a:pt x="204708" y="297253"/>
                </a:lnTo>
                <a:lnTo>
                  <a:pt x="164079" y="348496"/>
                </a:lnTo>
                <a:lnTo>
                  <a:pt x="127411" y="402825"/>
                </a:lnTo>
                <a:lnTo>
                  <a:pt x="94921" y="460022"/>
                </a:lnTo>
                <a:lnTo>
                  <a:pt x="66829" y="519868"/>
                </a:lnTo>
                <a:lnTo>
                  <a:pt x="43354" y="582143"/>
                </a:lnTo>
                <a:lnTo>
                  <a:pt x="24715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5" y="1055679"/>
                </a:lnTo>
                <a:lnTo>
                  <a:pt x="43354" y="1120164"/>
                </a:lnTo>
                <a:lnTo>
                  <a:pt x="66829" y="1182439"/>
                </a:lnTo>
                <a:lnTo>
                  <a:pt x="94921" y="1242285"/>
                </a:lnTo>
                <a:lnTo>
                  <a:pt x="127411" y="1299482"/>
                </a:lnTo>
                <a:lnTo>
                  <a:pt x="164079" y="1353811"/>
                </a:lnTo>
                <a:lnTo>
                  <a:pt x="204708" y="1405054"/>
                </a:lnTo>
                <a:lnTo>
                  <a:pt x="249078" y="1452991"/>
                </a:lnTo>
                <a:lnTo>
                  <a:pt x="296971" y="1497402"/>
                </a:lnTo>
                <a:lnTo>
                  <a:pt x="348166" y="1538069"/>
                </a:lnTo>
                <a:lnTo>
                  <a:pt x="402447" y="1574773"/>
                </a:lnTo>
                <a:lnTo>
                  <a:pt x="459593" y="1607293"/>
                </a:lnTo>
                <a:lnTo>
                  <a:pt x="519386" y="1635412"/>
                </a:lnTo>
                <a:lnTo>
                  <a:pt x="581607" y="1658910"/>
                </a:lnTo>
                <a:lnTo>
                  <a:pt x="646037" y="1677568"/>
                </a:lnTo>
                <a:lnTo>
                  <a:pt x="712457" y="1691166"/>
                </a:lnTo>
                <a:lnTo>
                  <a:pt x="780648" y="1699486"/>
                </a:lnTo>
                <a:lnTo>
                  <a:pt x="850392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3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2" y="0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226054" y="2910388"/>
            <a:ext cx="736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警告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6054" y="3550722"/>
            <a:ext cx="736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18176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4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3" y="1889378"/>
                </a:lnTo>
                <a:lnTo>
                  <a:pt x="949451" y="2084832"/>
                </a:lnTo>
                <a:lnTo>
                  <a:pt x="1062989" y="1889378"/>
                </a:lnTo>
                <a:lnTo>
                  <a:pt x="1140840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317235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5" h="1702435">
                <a:moveTo>
                  <a:pt x="850391" y="0"/>
                </a:moveTo>
                <a:lnTo>
                  <a:pt x="780648" y="2821"/>
                </a:lnTo>
                <a:lnTo>
                  <a:pt x="712457" y="11141"/>
                </a:lnTo>
                <a:lnTo>
                  <a:pt x="646037" y="24739"/>
                </a:lnTo>
                <a:lnTo>
                  <a:pt x="581607" y="43397"/>
                </a:lnTo>
                <a:lnTo>
                  <a:pt x="519386" y="66895"/>
                </a:lnTo>
                <a:lnTo>
                  <a:pt x="459593" y="95014"/>
                </a:lnTo>
                <a:lnTo>
                  <a:pt x="402447" y="127534"/>
                </a:lnTo>
                <a:lnTo>
                  <a:pt x="348166" y="164238"/>
                </a:lnTo>
                <a:lnTo>
                  <a:pt x="296971" y="204905"/>
                </a:lnTo>
                <a:lnTo>
                  <a:pt x="249078" y="249316"/>
                </a:lnTo>
                <a:lnTo>
                  <a:pt x="204708" y="297253"/>
                </a:lnTo>
                <a:lnTo>
                  <a:pt x="164079" y="348496"/>
                </a:lnTo>
                <a:lnTo>
                  <a:pt x="127411" y="402825"/>
                </a:lnTo>
                <a:lnTo>
                  <a:pt x="94921" y="460022"/>
                </a:lnTo>
                <a:lnTo>
                  <a:pt x="66829" y="519868"/>
                </a:lnTo>
                <a:lnTo>
                  <a:pt x="43354" y="582143"/>
                </a:lnTo>
                <a:lnTo>
                  <a:pt x="24715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5" y="1055679"/>
                </a:lnTo>
                <a:lnTo>
                  <a:pt x="43354" y="1120164"/>
                </a:lnTo>
                <a:lnTo>
                  <a:pt x="66829" y="1182439"/>
                </a:lnTo>
                <a:lnTo>
                  <a:pt x="94921" y="1242285"/>
                </a:lnTo>
                <a:lnTo>
                  <a:pt x="127411" y="1299482"/>
                </a:lnTo>
                <a:lnTo>
                  <a:pt x="164079" y="1353811"/>
                </a:lnTo>
                <a:lnTo>
                  <a:pt x="204708" y="1405054"/>
                </a:lnTo>
                <a:lnTo>
                  <a:pt x="249078" y="1452991"/>
                </a:lnTo>
                <a:lnTo>
                  <a:pt x="296971" y="1497402"/>
                </a:lnTo>
                <a:lnTo>
                  <a:pt x="348166" y="1538069"/>
                </a:lnTo>
                <a:lnTo>
                  <a:pt x="402447" y="1574773"/>
                </a:lnTo>
                <a:lnTo>
                  <a:pt x="459593" y="1607293"/>
                </a:lnTo>
                <a:lnTo>
                  <a:pt x="519386" y="1635412"/>
                </a:lnTo>
                <a:lnTo>
                  <a:pt x="581607" y="1658910"/>
                </a:lnTo>
                <a:lnTo>
                  <a:pt x="646037" y="1677568"/>
                </a:lnTo>
                <a:lnTo>
                  <a:pt x="712457" y="1691166"/>
                </a:lnTo>
                <a:lnTo>
                  <a:pt x="780648" y="1699486"/>
                </a:lnTo>
                <a:lnTo>
                  <a:pt x="850391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4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1" y="0"/>
                </a:lnTo>
                <a:close/>
              </a:path>
            </a:pathLst>
          </a:custGeom>
          <a:solidFill>
            <a:srgbClr val="304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774563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4563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6304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4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4" y="1889378"/>
                </a:lnTo>
                <a:lnTo>
                  <a:pt x="949451" y="2084832"/>
                </a:lnTo>
                <a:lnTo>
                  <a:pt x="1062990" y="1889378"/>
                </a:lnTo>
                <a:lnTo>
                  <a:pt x="1140841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863840" y="2484120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4" h="1702435">
                <a:moveTo>
                  <a:pt x="851153" y="0"/>
                </a:moveTo>
                <a:lnTo>
                  <a:pt x="781353" y="2821"/>
                </a:lnTo>
                <a:lnTo>
                  <a:pt x="713105" y="11141"/>
                </a:lnTo>
                <a:lnTo>
                  <a:pt x="646628" y="24739"/>
                </a:lnTo>
                <a:lnTo>
                  <a:pt x="582143" y="43397"/>
                </a:lnTo>
                <a:lnTo>
                  <a:pt x="519868" y="66895"/>
                </a:lnTo>
                <a:lnTo>
                  <a:pt x="460022" y="95014"/>
                </a:lnTo>
                <a:lnTo>
                  <a:pt x="402825" y="127534"/>
                </a:lnTo>
                <a:lnTo>
                  <a:pt x="348496" y="164238"/>
                </a:lnTo>
                <a:lnTo>
                  <a:pt x="297253" y="204905"/>
                </a:lnTo>
                <a:lnTo>
                  <a:pt x="249316" y="249316"/>
                </a:lnTo>
                <a:lnTo>
                  <a:pt x="204905" y="297253"/>
                </a:lnTo>
                <a:lnTo>
                  <a:pt x="164238" y="348496"/>
                </a:lnTo>
                <a:lnTo>
                  <a:pt x="127534" y="402825"/>
                </a:lnTo>
                <a:lnTo>
                  <a:pt x="95014" y="460022"/>
                </a:lnTo>
                <a:lnTo>
                  <a:pt x="66895" y="519868"/>
                </a:lnTo>
                <a:lnTo>
                  <a:pt x="43397" y="582143"/>
                </a:lnTo>
                <a:lnTo>
                  <a:pt x="24739" y="646628"/>
                </a:lnTo>
                <a:lnTo>
                  <a:pt x="11141" y="713105"/>
                </a:lnTo>
                <a:lnTo>
                  <a:pt x="2821" y="781353"/>
                </a:lnTo>
                <a:lnTo>
                  <a:pt x="0" y="851153"/>
                </a:lnTo>
                <a:lnTo>
                  <a:pt x="2821" y="920954"/>
                </a:lnTo>
                <a:lnTo>
                  <a:pt x="11141" y="989202"/>
                </a:lnTo>
                <a:lnTo>
                  <a:pt x="24739" y="1055679"/>
                </a:lnTo>
                <a:lnTo>
                  <a:pt x="43397" y="1120164"/>
                </a:lnTo>
                <a:lnTo>
                  <a:pt x="66895" y="1182439"/>
                </a:lnTo>
                <a:lnTo>
                  <a:pt x="95014" y="1242285"/>
                </a:lnTo>
                <a:lnTo>
                  <a:pt x="127534" y="1299482"/>
                </a:lnTo>
                <a:lnTo>
                  <a:pt x="164238" y="1353811"/>
                </a:lnTo>
                <a:lnTo>
                  <a:pt x="204905" y="1405054"/>
                </a:lnTo>
                <a:lnTo>
                  <a:pt x="249316" y="1452991"/>
                </a:lnTo>
                <a:lnTo>
                  <a:pt x="297253" y="1497402"/>
                </a:lnTo>
                <a:lnTo>
                  <a:pt x="348496" y="1538069"/>
                </a:lnTo>
                <a:lnTo>
                  <a:pt x="402825" y="1574773"/>
                </a:lnTo>
                <a:lnTo>
                  <a:pt x="460022" y="1607293"/>
                </a:lnTo>
                <a:lnTo>
                  <a:pt x="519868" y="1635412"/>
                </a:lnTo>
                <a:lnTo>
                  <a:pt x="582143" y="1658910"/>
                </a:lnTo>
                <a:lnTo>
                  <a:pt x="646628" y="1677568"/>
                </a:lnTo>
                <a:lnTo>
                  <a:pt x="713105" y="1691166"/>
                </a:lnTo>
                <a:lnTo>
                  <a:pt x="781353" y="1699486"/>
                </a:lnTo>
                <a:lnTo>
                  <a:pt x="851153" y="1702307"/>
                </a:lnTo>
                <a:lnTo>
                  <a:pt x="920954" y="1699486"/>
                </a:lnTo>
                <a:lnTo>
                  <a:pt x="989202" y="1691166"/>
                </a:lnTo>
                <a:lnTo>
                  <a:pt x="1055679" y="1677568"/>
                </a:lnTo>
                <a:lnTo>
                  <a:pt x="1120164" y="1658910"/>
                </a:lnTo>
                <a:lnTo>
                  <a:pt x="1182439" y="1635412"/>
                </a:lnTo>
                <a:lnTo>
                  <a:pt x="1242285" y="1607293"/>
                </a:lnTo>
                <a:lnTo>
                  <a:pt x="1299482" y="1574773"/>
                </a:lnTo>
                <a:lnTo>
                  <a:pt x="1353811" y="1538069"/>
                </a:lnTo>
                <a:lnTo>
                  <a:pt x="1405054" y="1497402"/>
                </a:lnTo>
                <a:lnTo>
                  <a:pt x="1452991" y="1452991"/>
                </a:lnTo>
                <a:lnTo>
                  <a:pt x="1497402" y="1405054"/>
                </a:lnTo>
                <a:lnTo>
                  <a:pt x="1538069" y="1353811"/>
                </a:lnTo>
                <a:lnTo>
                  <a:pt x="1574773" y="1299482"/>
                </a:lnTo>
                <a:lnTo>
                  <a:pt x="1607293" y="1242285"/>
                </a:lnTo>
                <a:lnTo>
                  <a:pt x="1635412" y="1182439"/>
                </a:lnTo>
                <a:lnTo>
                  <a:pt x="1658910" y="1120164"/>
                </a:lnTo>
                <a:lnTo>
                  <a:pt x="1677568" y="1055679"/>
                </a:lnTo>
                <a:lnTo>
                  <a:pt x="1691166" y="989202"/>
                </a:lnTo>
                <a:lnTo>
                  <a:pt x="1699486" y="920954"/>
                </a:lnTo>
                <a:lnTo>
                  <a:pt x="1702307" y="851153"/>
                </a:lnTo>
                <a:lnTo>
                  <a:pt x="1699486" y="781353"/>
                </a:lnTo>
                <a:lnTo>
                  <a:pt x="1691166" y="713105"/>
                </a:lnTo>
                <a:lnTo>
                  <a:pt x="1677568" y="646628"/>
                </a:lnTo>
                <a:lnTo>
                  <a:pt x="1658910" y="582143"/>
                </a:lnTo>
                <a:lnTo>
                  <a:pt x="1635412" y="519868"/>
                </a:lnTo>
                <a:lnTo>
                  <a:pt x="1607293" y="460022"/>
                </a:lnTo>
                <a:lnTo>
                  <a:pt x="1574773" y="402825"/>
                </a:lnTo>
                <a:lnTo>
                  <a:pt x="1538069" y="348496"/>
                </a:lnTo>
                <a:lnTo>
                  <a:pt x="1497402" y="297253"/>
                </a:lnTo>
                <a:lnTo>
                  <a:pt x="1452991" y="249316"/>
                </a:lnTo>
                <a:lnTo>
                  <a:pt x="1405054" y="204905"/>
                </a:lnTo>
                <a:lnTo>
                  <a:pt x="1353811" y="164238"/>
                </a:lnTo>
                <a:lnTo>
                  <a:pt x="1299482" y="127534"/>
                </a:lnTo>
                <a:lnTo>
                  <a:pt x="1242285" y="95014"/>
                </a:lnTo>
                <a:lnTo>
                  <a:pt x="1182439" y="66895"/>
                </a:lnTo>
                <a:lnTo>
                  <a:pt x="1120164" y="43397"/>
                </a:lnTo>
                <a:lnTo>
                  <a:pt x="1055679" y="24739"/>
                </a:lnTo>
                <a:lnTo>
                  <a:pt x="989202" y="11141"/>
                </a:lnTo>
                <a:lnTo>
                  <a:pt x="920954" y="2821"/>
                </a:lnTo>
                <a:lnTo>
                  <a:pt x="851153" y="0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322944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22944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78835" y="4637532"/>
            <a:ext cx="1438656" cy="187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534656" y="5102352"/>
            <a:ext cx="2241804" cy="138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18" y="4602548"/>
            <a:ext cx="1440000" cy="19110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696" y="4449506"/>
            <a:ext cx="22586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甲、乙、丙类火灾危险物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质场所和禁止吸烟的场所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223" y="1176527"/>
            <a:ext cx="2339340" cy="31196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744467" y="1274063"/>
            <a:ext cx="2340864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95159" y="1176527"/>
            <a:ext cx="2339340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93039" y="6169319"/>
            <a:ext cx="53651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禁止人们不安全行为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的图形标志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1432" y="4451030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甲、乙、丙类 火灾危险物质场所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0683" y="4441632"/>
            <a:ext cx="184975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5080" indent="-4057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暂停使用的设备附近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设备维修 更换零件等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065275"/>
            <a:ext cx="2376000" cy="3096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98068" y="4268531"/>
            <a:ext cx="205232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不允许靠近的危险区域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高压线、输变电设备等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808" y="1004316"/>
            <a:ext cx="2339340" cy="3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41445" y="4268531"/>
            <a:ext cx="20523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065" marR="5080" indent="-50800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易造成事故或对人员有 伤害的场所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8771" y="1004316"/>
            <a:ext cx="2340864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70903" y="4268531"/>
            <a:ext cx="245808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3420" marR="5080" indent="-681355">
              <a:lnSpc>
                <a:spcPct val="148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禁止触摸的设备或物体附近 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裸露的带电体 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炙热的物体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具有毒性、腐蚀性物体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93039" y="6169319"/>
            <a:ext cx="53651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禁止人们不安全行为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的图形标志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39" y="6160870"/>
            <a:ext cx="55156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车间作业现场涉及</a:t>
            </a:r>
            <a:r>
              <a:rPr sz="24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禁止不安全行为的区域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79" y="1760220"/>
            <a:ext cx="2878836" cy="21610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379982" y="42685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50920" y="1772411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96765" y="4279707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4283" y="1760220"/>
            <a:ext cx="2880360" cy="21610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889875" y="42685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391" y="4378259"/>
            <a:ext cx="22555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 marR="5080" indent="-9137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易造成人员伤害的场所及 设备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5075" y="4378259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易发生火灾的危险场所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2185" y="4378259"/>
            <a:ext cx="2255520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可能发生触电危险的电器 设备和线路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881380" marR="871855" algn="ctr">
              <a:lnSpc>
                <a:spcPct val="150000"/>
              </a:lnSpc>
              <a:spcBef>
                <a:spcPts val="70"/>
              </a:spcBef>
            </a:pP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配电室 开关</a:t>
            </a:r>
            <a:endParaRPr sz="13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172" y="1024127"/>
            <a:ext cx="2340864" cy="30678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76471" y="1094232"/>
            <a:ext cx="2340864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38771" y="972311"/>
            <a:ext cx="2340864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93039" y="6169319"/>
            <a:ext cx="9175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提醒人们对周围环境引起注意，以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形标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9427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0498" y="2154345"/>
            <a:ext cx="5314950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国标说</a:t>
            </a:r>
            <a:endParaRPr sz="3200" dirty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是传递安全信息含义的颜色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安全标</a:t>
            </a:r>
            <a:r>
              <a:rPr sz="3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是表达特定安全信息的标志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161" y="4476684"/>
            <a:ext cx="24618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易发生机械卷入、轧压、碾 压、剪切等机械伤害的地方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7" y="4476684"/>
            <a:ext cx="2458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易造成手部伤害的作业地点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8121" y="4476684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有灼烫物体表面的场所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632459"/>
            <a:ext cx="2517648" cy="2773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2866" y="3350514"/>
            <a:ext cx="1922145" cy="79565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当心机械伤人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4159" y="992124"/>
            <a:ext cx="2490216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98385" y="3324605"/>
            <a:ext cx="1923414" cy="78803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当心高温表面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93039" y="6169319"/>
            <a:ext cx="9175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提醒人们对周围环境引起注意，以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形标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9415" y="1048511"/>
            <a:ext cx="2340864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833871"/>
            <a:ext cx="0" cy="1024255"/>
          </a:xfrm>
          <a:custGeom>
            <a:avLst/>
            <a:gdLst/>
            <a:ahLst/>
            <a:cxnLst/>
            <a:rect l="l" t="t" r="r" b="b"/>
            <a:pathLst>
              <a:path h="1024254">
                <a:moveTo>
                  <a:pt x="0" y="1024127"/>
                </a:move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93039" y="6225532"/>
            <a:ext cx="89573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引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起注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险的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2200" b="1" spc="-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endParaRPr sz="22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79" y="1673351"/>
            <a:ext cx="2878836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41882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21964" y="1673351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606290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51319" y="1673351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7835900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80" y="4458787"/>
            <a:ext cx="14446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对眼睛有伤害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的各种作业场所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7853" y="4458787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有粉尘的作业场所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1981" y="4458787"/>
            <a:ext cx="164973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头部易受外力伤害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208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必须戴防护眼镜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336" y="1402588"/>
            <a:ext cx="2159508" cy="21330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877055" y="1402588"/>
            <a:ext cx="2159507" cy="2133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995928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必须戴防尘口罩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70776" y="1376172"/>
            <a:ext cx="2159507" cy="215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089647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必须戴安全帽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93039" y="6169319"/>
            <a:ext cx="81343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必须做出某种动作或采用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范措</a:t>
            </a:r>
            <a:r>
              <a:rPr sz="20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6" name="object 16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329" y="4473255"/>
            <a:ext cx="14446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易发生坠落危险 的作业场所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5984" y="4473255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易伤害脚部的作业场所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1369" y="4473255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易伤害手部的作业场所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103" y="3735323"/>
            <a:ext cx="1922145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必须系安全带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0020" y="3735323"/>
            <a:ext cx="1923414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必须穿防护鞋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6516" y="3735323"/>
            <a:ext cx="1922145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必须戴防护手套</a:t>
            </a:r>
            <a:endParaRPr sz="19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231" y="1327403"/>
            <a:ext cx="2159508" cy="21479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872484" y="1340611"/>
            <a:ext cx="2161031" cy="21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33259" y="1353566"/>
            <a:ext cx="2159507" cy="2134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93039" y="6169319"/>
            <a:ext cx="81343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必须做出某种动作或采用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范措</a:t>
            </a:r>
            <a:r>
              <a:rPr sz="20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93039" y="6152665"/>
            <a:ext cx="71437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须做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某种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作或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用防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措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427733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2820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96765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1216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764271" y="4128831"/>
            <a:ext cx="71501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367" y="1443227"/>
            <a:ext cx="3608831" cy="22280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081015" y="1443227"/>
            <a:ext cx="3666743" cy="222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129532" y="4481256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安全疏散紧急出口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93039" y="6169319"/>
            <a:ext cx="889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向人们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提供某种信息（如标明安全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施或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所等</a:t>
            </a:r>
            <a:r>
              <a:rPr sz="2000" b="1" spc="-10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4438584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安全疏散紧急出口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19" y="1283208"/>
            <a:ext cx="2055876" cy="25191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92652" y="1303019"/>
            <a:ext cx="2520696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333113" y="4438584"/>
            <a:ext cx="124206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应急电话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应急电话位置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2830" y="4438584"/>
            <a:ext cx="1647189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急救点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现场急救仪器设备 及药品地点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6204" y="1303019"/>
            <a:ext cx="2519172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93039" y="6169319"/>
            <a:ext cx="889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向人们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提供某种信息（如标明安全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施或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所等</a:t>
            </a:r>
            <a:r>
              <a:rPr sz="2000" b="1" spc="-10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39" y="6220941"/>
            <a:ext cx="7905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向人们提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某种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息（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标明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全设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或场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等）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427733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2820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596765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1216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764271" y="4128831"/>
            <a:ext cx="71501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X车间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3039" y="6197691"/>
            <a:ext cx="63817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最后，“学会辨识安全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和安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真</a:t>
            </a: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非常重要！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2571168"/>
            <a:ext cx="1505712" cy="271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1" name="组合 10"/>
          <p:cNvGrpSpPr/>
          <p:nvPr/>
        </p:nvGrpSpPr>
        <p:grpSpPr>
          <a:xfrm>
            <a:off x="4495800" y="153000"/>
            <a:ext cx="3096000" cy="3276000"/>
            <a:chOff x="4648200" y="229200"/>
            <a:chExt cx="3096000" cy="3276000"/>
          </a:xfrm>
        </p:grpSpPr>
        <p:sp>
          <p:nvSpPr>
            <p:cNvPr id="10" name="object 3"/>
            <p:cNvSpPr/>
            <p:nvPr/>
          </p:nvSpPr>
          <p:spPr>
            <a:xfrm>
              <a:off x="4648200" y="229200"/>
              <a:ext cx="3096000" cy="3276000"/>
            </a:xfrm>
            <a:custGeom>
              <a:avLst/>
              <a:gdLst/>
              <a:ahLst/>
              <a:cxnLst/>
              <a:rect l="l" t="t" r="r" b="b"/>
              <a:pathLst>
                <a:path w="2377440" h="2377440">
                  <a:moveTo>
                    <a:pt x="1188720" y="0"/>
                  </a:moveTo>
                  <a:lnTo>
                    <a:pt x="1091233" y="3940"/>
                  </a:lnTo>
                  <a:lnTo>
                    <a:pt x="995915" y="15559"/>
                  </a:lnTo>
                  <a:lnTo>
                    <a:pt x="903072" y="34550"/>
                  </a:lnTo>
                  <a:lnTo>
                    <a:pt x="813011" y="60606"/>
                  </a:lnTo>
                  <a:lnTo>
                    <a:pt x="726037" y="93422"/>
                  </a:lnTo>
                  <a:lnTo>
                    <a:pt x="642456" y="132692"/>
                  </a:lnTo>
                  <a:lnTo>
                    <a:pt x="562574" y="178109"/>
                  </a:lnTo>
                  <a:lnTo>
                    <a:pt x="486698" y="229368"/>
                  </a:lnTo>
                  <a:lnTo>
                    <a:pt x="415133" y="286162"/>
                  </a:lnTo>
                  <a:lnTo>
                    <a:pt x="348186" y="348186"/>
                  </a:lnTo>
                  <a:lnTo>
                    <a:pt x="286162" y="415133"/>
                  </a:lnTo>
                  <a:lnTo>
                    <a:pt x="229368" y="486698"/>
                  </a:lnTo>
                  <a:lnTo>
                    <a:pt x="178109" y="562574"/>
                  </a:lnTo>
                  <a:lnTo>
                    <a:pt x="132692" y="642456"/>
                  </a:lnTo>
                  <a:lnTo>
                    <a:pt x="93422" y="726037"/>
                  </a:lnTo>
                  <a:lnTo>
                    <a:pt x="60606" y="813011"/>
                  </a:lnTo>
                  <a:lnTo>
                    <a:pt x="34550" y="903072"/>
                  </a:lnTo>
                  <a:lnTo>
                    <a:pt x="15559" y="995915"/>
                  </a:lnTo>
                  <a:lnTo>
                    <a:pt x="3940" y="1091233"/>
                  </a:lnTo>
                  <a:lnTo>
                    <a:pt x="0" y="1188720"/>
                  </a:lnTo>
                  <a:lnTo>
                    <a:pt x="3940" y="1286206"/>
                  </a:lnTo>
                  <a:lnTo>
                    <a:pt x="15559" y="1381524"/>
                  </a:lnTo>
                  <a:lnTo>
                    <a:pt x="34550" y="1474367"/>
                  </a:lnTo>
                  <a:lnTo>
                    <a:pt x="60606" y="1564428"/>
                  </a:lnTo>
                  <a:lnTo>
                    <a:pt x="93422" y="1651402"/>
                  </a:lnTo>
                  <a:lnTo>
                    <a:pt x="132692" y="1734983"/>
                  </a:lnTo>
                  <a:lnTo>
                    <a:pt x="178109" y="1814865"/>
                  </a:lnTo>
                  <a:lnTo>
                    <a:pt x="229368" y="1890741"/>
                  </a:lnTo>
                  <a:lnTo>
                    <a:pt x="286162" y="1962306"/>
                  </a:lnTo>
                  <a:lnTo>
                    <a:pt x="348186" y="2029253"/>
                  </a:lnTo>
                  <a:lnTo>
                    <a:pt x="415133" y="2091277"/>
                  </a:lnTo>
                  <a:lnTo>
                    <a:pt x="486698" y="2148071"/>
                  </a:lnTo>
                  <a:lnTo>
                    <a:pt x="562574" y="2199330"/>
                  </a:lnTo>
                  <a:lnTo>
                    <a:pt x="642456" y="2244747"/>
                  </a:lnTo>
                  <a:lnTo>
                    <a:pt x="726037" y="2284017"/>
                  </a:lnTo>
                  <a:lnTo>
                    <a:pt x="813011" y="2316833"/>
                  </a:lnTo>
                  <a:lnTo>
                    <a:pt x="903072" y="2342889"/>
                  </a:lnTo>
                  <a:lnTo>
                    <a:pt x="995915" y="2361880"/>
                  </a:lnTo>
                  <a:lnTo>
                    <a:pt x="1091233" y="2373499"/>
                  </a:lnTo>
                  <a:lnTo>
                    <a:pt x="1188720" y="2377440"/>
                  </a:lnTo>
                  <a:lnTo>
                    <a:pt x="1286206" y="2373499"/>
                  </a:lnTo>
                  <a:lnTo>
                    <a:pt x="1381524" y="2361880"/>
                  </a:lnTo>
                  <a:lnTo>
                    <a:pt x="1474367" y="2342889"/>
                  </a:lnTo>
                  <a:lnTo>
                    <a:pt x="1564428" y="2316833"/>
                  </a:lnTo>
                  <a:lnTo>
                    <a:pt x="1651402" y="2284017"/>
                  </a:lnTo>
                  <a:lnTo>
                    <a:pt x="1734983" y="2244747"/>
                  </a:lnTo>
                  <a:lnTo>
                    <a:pt x="1814865" y="2199330"/>
                  </a:lnTo>
                  <a:lnTo>
                    <a:pt x="1890741" y="2148071"/>
                  </a:lnTo>
                  <a:lnTo>
                    <a:pt x="1962306" y="2091277"/>
                  </a:lnTo>
                  <a:lnTo>
                    <a:pt x="2029253" y="2029253"/>
                  </a:lnTo>
                  <a:lnTo>
                    <a:pt x="2091277" y="1962306"/>
                  </a:lnTo>
                  <a:lnTo>
                    <a:pt x="2148071" y="1890741"/>
                  </a:lnTo>
                  <a:lnTo>
                    <a:pt x="2199330" y="1814865"/>
                  </a:lnTo>
                  <a:lnTo>
                    <a:pt x="2244747" y="1734983"/>
                  </a:lnTo>
                  <a:lnTo>
                    <a:pt x="2284017" y="1651402"/>
                  </a:lnTo>
                  <a:lnTo>
                    <a:pt x="2316833" y="1564428"/>
                  </a:lnTo>
                  <a:lnTo>
                    <a:pt x="2342889" y="1474367"/>
                  </a:lnTo>
                  <a:lnTo>
                    <a:pt x="2361880" y="1381524"/>
                  </a:lnTo>
                  <a:lnTo>
                    <a:pt x="2373499" y="1286206"/>
                  </a:lnTo>
                  <a:lnTo>
                    <a:pt x="2377440" y="1188720"/>
                  </a:lnTo>
                  <a:lnTo>
                    <a:pt x="2373499" y="1091233"/>
                  </a:lnTo>
                  <a:lnTo>
                    <a:pt x="2361880" y="995915"/>
                  </a:lnTo>
                  <a:lnTo>
                    <a:pt x="2342889" y="903072"/>
                  </a:lnTo>
                  <a:lnTo>
                    <a:pt x="2316833" y="813011"/>
                  </a:lnTo>
                  <a:lnTo>
                    <a:pt x="2284017" y="726037"/>
                  </a:lnTo>
                  <a:lnTo>
                    <a:pt x="2244747" y="642456"/>
                  </a:lnTo>
                  <a:lnTo>
                    <a:pt x="2199330" y="562574"/>
                  </a:lnTo>
                  <a:lnTo>
                    <a:pt x="2148071" y="486698"/>
                  </a:lnTo>
                  <a:lnTo>
                    <a:pt x="2091277" y="415133"/>
                  </a:lnTo>
                  <a:lnTo>
                    <a:pt x="2029253" y="348186"/>
                  </a:lnTo>
                  <a:lnTo>
                    <a:pt x="1962306" y="286162"/>
                  </a:lnTo>
                  <a:lnTo>
                    <a:pt x="1890741" y="229368"/>
                  </a:lnTo>
                  <a:lnTo>
                    <a:pt x="1814865" y="178109"/>
                  </a:lnTo>
                  <a:lnTo>
                    <a:pt x="1734983" y="132692"/>
                  </a:lnTo>
                  <a:lnTo>
                    <a:pt x="1651402" y="93422"/>
                  </a:lnTo>
                  <a:lnTo>
                    <a:pt x="1564428" y="60606"/>
                  </a:lnTo>
                  <a:lnTo>
                    <a:pt x="1474367" y="34550"/>
                  </a:lnTo>
                  <a:lnTo>
                    <a:pt x="1381524" y="15559"/>
                  </a:lnTo>
                  <a:lnTo>
                    <a:pt x="1286206" y="3940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 rot="216716">
              <a:off x="4889899" y="2765352"/>
              <a:ext cx="726440" cy="735965"/>
            </a:xfrm>
            <a:custGeom>
              <a:avLst/>
              <a:gdLst/>
              <a:ahLst/>
              <a:cxnLst/>
              <a:rect l="l" t="t" r="r" b="b"/>
              <a:pathLst>
                <a:path w="726439" h="735964">
                  <a:moveTo>
                    <a:pt x="115570" y="0"/>
                  </a:moveTo>
                  <a:lnTo>
                    <a:pt x="0" y="735964"/>
                  </a:lnTo>
                  <a:lnTo>
                    <a:pt x="726059" y="569341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181600" y="609600"/>
              <a:ext cx="2286000" cy="23801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</a:pPr>
              <a:r>
                <a:rPr sz="2200" dirty="0">
                  <a:latin typeface="微软雅黑" panose="020B0503020204020204" charset="-122"/>
                  <a:cs typeface="微软雅黑" panose="020B0503020204020204" charset="-122"/>
                </a:rPr>
                <a:t>进入现场</a:t>
              </a:r>
              <a:endParaRPr sz="2200" dirty="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00000"/>
                </a:lnSpc>
                <a:spcBef>
                  <a:spcPts val="1440"/>
                </a:spcBef>
              </a:pPr>
              <a:r>
                <a:rPr sz="2200" dirty="0">
                  <a:latin typeface="微软雅黑" panose="020B0503020204020204" charset="-122"/>
                  <a:cs typeface="微软雅黑" panose="020B0503020204020204" charset="-122"/>
                </a:rPr>
                <a:t>记住一定要</a:t>
              </a:r>
              <a:endParaRPr sz="2200" dirty="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12700" marR="5080" algn="ctr">
                <a:lnSpc>
                  <a:spcPct val="150000"/>
                </a:lnSpc>
              </a:pPr>
              <a:r>
                <a:rPr sz="2200" b="1" dirty="0">
                  <a:latin typeface="微软雅黑" panose="020B0503020204020204" charset="-122"/>
                  <a:cs typeface="微软雅黑" panose="020B0503020204020204" charset="-122"/>
                </a:rPr>
                <a:t>看安全标志！ </a:t>
              </a:r>
              <a:endParaRPr lang="en-US" sz="2200" b="1" dirty="0" smtClean="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12700" marR="5080" algn="ctr">
                <a:lnSpc>
                  <a:spcPct val="150000"/>
                </a:lnSpc>
              </a:pPr>
              <a:r>
                <a:rPr sz="2200" b="1" dirty="0" smtClean="0">
                  <a:latin typeface="微软雅黑" panose="020B0503020204020204" charset="-122"/>
                  <a:cs typeface="微软雅黑" panose="020B0503020204020204" charset="-122"/>
                </a:rPr>
                <a:t>看安全标志</a:t>
              </a:r>
              <a:r>
                <a:rPr sz="2200" b="1" dirty="0">
                  <a:latin typeface="微软雅黑" panose="020B0503020204020204" charset="-122"/>
                  <a:cs typeface="微软雅黑" panose="020B0503020204020204" charset="-122"/>
                </a:rPr>
                <a:t>！ </a:t>
              </a:r>
              <a:endParaRPr lang="en-US" sz="2200" b="1" dirty="0" smtClean="0">
                <a:latin typeface="微软雅黑" panose="020B0503020204020204" charset="-122"/>
                <a:cs typeface="微软雅黑" panose="020B0503020204020204" charset="-122"/>
              </a:endParaRPr>
            </a:p>
            <a:p>
              <a:pPr marL="12700" marR="5080" algn="ctr">
                <a:lnSpc>
                  <a:spcPct val="150000"/>
                </a:lnSpc>
              </a:pPr>
              <a:r>
                <a:rPr sz="2200" b="1" dirty="0" smtClean="0">
                  <a:latin typeface="微软雅黑" panose="020B0503020204020204" charset="-122"/>
                  <a:cs typeface="微软雅黑" panose="020B0503020204020204" charset="-122"/>
                </a:rPr>
                <a:t>看安全标志</a:t>
              </a:r>
              <a:r>
                <a:rPr sz="2200" b="1" dirty="0">
                  <a:latin typeface="微软雅黑" panose="020B0503020204020204" charset="-122"/>
                  <a:cs typeface="微软雅黑" panose="020B0503020204020204" charset="-122"/>
                </a:rPr>
                <a:t>！</a:t>
              </a:r>
              <a:endParaRPr sz="2200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4420"/>
            <a:ext cx="990600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147" y="661349"/>
            <a:ext cx="69545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很</a:t>
            </a:r>
            <a:endParaRPr sz="4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7824" y="1575816"/>
            <a:ext cx="8150352" cy="44028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38834" y="2146699"/>
            <a:ext cx="7424420" cy="249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400" b="1" spc="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19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71168"/>
            <a:ext cx="1505712" cy="271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39411" y="1010411"/>
            <a:ext cx="2377440" cy="2377440"/>
          </a:xfrm>
          <a:custGeom>
            <a:avLst/>
            <a:gdLst/>
            <a:ahLst/>
            <a:cxnLst/>
            <a:rect l="l" t="t" r="r" b="b"/>
            <a:pathLst>
              <a:path w="2377440" h="2377440">
                <a:moveTo>
                  <a:pt x="1188720" y="0"/>
                </a:moveTo>
                <a:lnTo>
                  <a:pt x="1091233" y="3940"/>
                </a:lnTo>
                <a:lnTo>
                  <a:pt x="995915" y="15559"/>
                </a:lnTo>
                <a:lnTo>
                  <a:pt x="903072" y="34550"/>
                </a:lnTo>
                <a:lnTo>
                  <a:pt x="813011" y="60606"/>
                </a:lnTo>
                <a:lnTo>
                  <a:pt x="726037" y="93422"/>
                </a:lnTo>
                <a:lnTo>
                  <a:pt x="642456" y="132692"/>
                </a:lnTo>
                <a:lnTo>
                  <a:pt x="562574" y="178109"/>
                </a:lnTo>
                <a:lnTo>
                  <a:pt x="486698" y="229368"/>
                </a:lnTo>
                <a:lnTo>
                  <a:pt x="415133" y="286162"/>
                </a:lnTo>
                <a:lnTo>
                  <a:pt x="348186" y="348186"/>
                </a:lnTo>
                <a:lnTo>
                  <a:pt x="286162" y="415133"/>
                </a:lnTo>
                <a:lnTo>
                  <a:pt x="229368" y="486698"/>
                </a:lnTo>
                <a:lnTo>
                  <a:pt x="178109" y="562574"/>
                </a:lnTo>
                <a:lnTo>
                  <a:pt x="132692" y="642456"/>
                </a:lnTo>
                <a:lnTo>
                  <a:pt x="93422" y="726037"/>
                </a:lnTo>
                <a:lnTo>
                  <a:pt x="60606" y="813011"/>
                </a:lnTo>
                <a:lnTo>
                  <a:pt x="34550" y="903072"/>
                </a:lnTo>
                <a:lnTo>
                  <a:pt x="15559" y="995915"/>
                </a:lnTo>
                <a:lnTo>
                  <a:pt x="3940" y="1091233"/>
                </a:lnTo>
                <a:lnTo>
                  <a:pt x="0" y="1188720"/>
                </a:lnTo>
                <a:lnTo>
                  <a:pt x="3940" y="1286206"/>
                </a:lnTo>
                <a:lnTo>
                  <a:pt x="15559" y="1381524"/>
                </a:lnTo>
                <a:lnTo>
                  <a:pt x="34550" y="1474367"/>
                </a:lnTo>
                <a:lnTo>
                  <a:pt x="60606" y="1564428"/>
                </a:lnTo>
                <a:lnTo>
                  <a:pt x="93422" y="1651402"/>
                </a:lnTo>
                <a:lnTo>
                  <a:pt x="132692" y="1734983"/>
                </a:lnTo>
                <a:lnTo>
                  <a:pt x="178109" y="1814865"/>
                </a:lnTo>
                <a:lnTo>
                  <a:pt x="229368" y="1890741"/>
                </a:lnTo>
                <a:lnTo>
                  <a:pt x="286162" y="1962306"/>
                </a:lnTo>
                <a:lnTo>
                  <a:pt x="348186" y="2029253"/>
                </a:lnTo>
                <a:lnTo>
                  <a:pt x="415133" y="2091277"/>
                </a:lnTo>
                <a:lnTo>
                  <a:pt x="486698" y="2148071"/>
                </a:lnTo>
                <a:lnTo>
                  <a:pt x="562574" y="2199330"/>
                </a:lnTo>
                <a:lnTo>
                  <a:pt x="642456" y="2244747"/>
                </a:lnTo>
                <a:lnTo>
                  <a:pt x="726037" y="2284017"/>
                </a:lnTo>
                <a:lnTo>
                  <a:pt x="813011" y="2316833"/>
                </a:lnTo>
                <a:lnTo>
                  <a:pt x="903072" y="2342889"/>
                </a:lnTo>
                <a:lnTo>
                  <a:pt x="995915" y="2361880"/>
                </a:lnTo>
                <a:lnTo>
                  <a:pt x="1091233" y="2373499"/>
                </a:lnTo>
                <a:lnTo>
                  <a:pt x="1188720" y="2377440"/>
                </a:lnTo>
                <a:lnTo>
                  <a:pt x="1286206" y="2373499"/>
                </a:lnTo>
                <a:lnTo>
                  <a:pt x="1381524" y="2361880"/>
                </a:lnTo>
                <a:lnTo>
                  <a:pt x="1474367" y="2342889"/>
                </a:lnTo>
                <a:lnTo>
                  <a:pt x="1564428" y="2316833"/>
                </a:lnTo>
                <a:lnTo>
                  <a:pt x="1651402" y="2284017"/>
                </a:lnTo>
                <a:lnTo>
                  <a:pt x="1734983" y="2244747"/>
                </a:lnTo>
                <a:lnTo>
                  <a:pt x="1814865" y="2199330"/>
                </a:lnTo>
                <a:lnTo>
                  <a:pt x="1890741" y="2148071"/>
                </a:lnTo>
                <a:lnTo>
                  <a:pt x="1962306" y="2091277"/>
                </a:lnTo>
                <a:lnTo>
                  <a:pt x="2029253" y="2029253"/>
                </a:lnTo>
                <a:lnTo>
                  <a:pt x="2091277" y="1962306"/>
                </a:lnTo>
                <a:lnTo>
                  <a:pt x="2148071" y="1890741"/>
                </a:lnTo>
                <a:lnTo>
                  <a:pt x="2199330" y="1814865"/>
                </a:lnTo>
                <a:lnTo>
                  <a:pt x="2244747" y="1734983"/>
                </a:lnTo>
                <a:lnTo>
                  <a:pt x="2284017" y="1651402"/>
                </a:lnTo>
                <a:lnTo>
                  <a:pt x="2316833" y="1564428"/>
                </a:lnTo>
                <a:lnTo>
                  <a:pt x="2342889" y="1474367"/>
                </a:lnTo>
                <a:lnTo>
                  <a:pt x="2361880" y="1381524"/>
                </a:lnTo>
                <a:lnTo>
                  <a:pt x="2373499" y="1286206"/>
                </a:lnTo>
                <a:lnTo>
                  <a:pt x="2377440" y="1188720"/>
                </a:lnTo>
                <a:lnTo>
                  <a:pt x="2373499" y="1091233"/>
                </a:lnTo>
                <a:lnTo>
                  <a:pt x="2361880" y="995915"/>
                </a:lnTo>
                <a:lnTo>
                  <a:pt x="2342889" y="903072"/>
                </a:lnTo>
                <a:lnTo>
                  <a:pt x="2316833" y="813011"/>
                </a:lnTo>
                <a:lnTo>
                  <a:pt x="2284017" y="726037"/>
                </a:lnTo>
                <a:lnTo>
                  <a:pt x="2244747" y="642456"/>
                </a:lnTo>
                <a:lnTo>
                  <a:pt x="2199330" y="562574"/>
                </a:lnTo>
                <a:lnTo>
                  <a:pt x="2148071" y="486698"/>
                </a:lnTo>
                <a:lnTo>
                  <a:pt x="2091277" y="415133"/>
                </a:lnTo>
                <a:lnTo>
                  <a:pt x="2029253" y="348186"/>
                </a:lnTo>
                <a:lnTo>
                  <a:pt x="1962306" y="286162"/>
                </a:lnTo>
                <a:lnTo>
                  <a:pt x="1890741" y="229368"/>
                </a:lnTo>
                <a:lnTo>
                  <a:pt x="1814865" y="178109"/>
                </a:lnTo>
                <a:lnTo>
                  <a:pt x="1734983" y="132692"/>
                </a:lnTo>
                <a:lnTo>
                  <a:pt x="1651402" y="93422"/>
                </a:lnTo>
                <a:lnTo>
                  <a:pt x="1564428" y="60606"/>
                </a:lnTo>
                <a:lnTo>
                  <a:pt x="1474367" y="34550"/>
                </a:lnTo>
                <a:lnTo>
                  <a:pt x="1381524" y="15559"/>
                </a:lnTo>
                <a:lnTo>
                  <a:pt x="1286206" y="3940"/>
                </a:lnTo>
                <a:lnTo>
                  <a:pt x="118872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54982" y="2829179"/>
            <a:ext cx="466090" cy="472440"/>
          </a:xfrm>
          <a:custGeom>
            <a:avLst/>
            <a:gdLst/>
            <a:ahLst/>
            <a:cxnLst/>
            <a:rect l="l" t="t" r="r" b="b"/>
            <a:pathLst>
              <a:path w="466089" h="472439">
                <a:moveTo>
                  <a:pt x="74167" y="0"/>
                </a:moveTo>
                <a:lnTo>
                  <a:pt x="0" y="472440"/>
                </a:lnTo>
                <a:lnTo>
                  <a:pt x="466089" y="365379"/>
                </a:lnTo>
                <a:lnTo>
                  <a:pt x="7416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202428" y="1595928"/>
            <a:ext cx="10185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5"/>
              </a:lnSpc>
            </a:pPr>
            <a:r>
              <a:rPr sz="2600" dirty="0">
                <a:latin typeface="微软雅黑" panose="020B0503020204020204" charset="-122"/>
                <a:cs typeface="微软雅黑" panose="020B0503020204020204" charset="-122"/>
              </a:rPr>
              <a:t>什么是</a:t>
            </a:r>
            <a:endParaRPr sz="2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244" y="2235319"/>
            <a:ext cx="167767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3250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安全色呢</a:t>
            </a:r>
            <a:endParaRPr sz="325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96310"/>
            <a:ext cx="4425695" cy="43616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3766" y="1114977"/>
            <a:ext cx="61271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r>
              <a:rPr sz="24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传递安全信息</a:t>
            </a:r>
            <a:r>
              <a:rPr sz="24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含义的颜色。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66" y="1938196"/>
            <a:ext cx="333247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包括红、蓝、黄、绿四</a:t>
            </a:r>
            <a:r>
              <a:rPr sz="2000" spc="-15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颜色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4844" y="2708148"/>
            <a:ext cx="1440180" cy="1442085"/>
          </a:xfrm>
          <a:custGeom>
            <a:avLst/>
            <a:gdLst/>
            <a:ahLst/>
            <a:cxnLst/>
            <a:rect l="l" t="t" r="r" b="b"/>
            <a:pathLst>
              <a:path w="1440179" h="1442085">
                <a:moveTo>
                  <a:pt x="0" y="1441703"/>
                </a:moveTo>
                <a:lnTo>
                  <a:pt x="1440179" y="1441703"/>
                </a:lnTo>
                <a:lnTo>
                  <a:pt x="1440179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164838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1111" y="2708148"/>
            <a:ext cx="1438910" cy="1442085"/>
          </a:xfrm>
          <a:custGeom>
            <a:avLst/>
            <a:gdLst/>
            <a:ahLst/>
            <a:cxnLst/>
            <a:rect l="l" t="t" r="r" b="b"/>
            <a:pathLst>
              <a:path w="1438909" h="1442085">
                <a:moveTo>
                  <a:pt x="0" y="1441703"/>
                </a:moveTo>
                <a:lnTo>
                  <a:pt x="1438655" y="1441703"/>
                </a:lnTo>
                <a:lnTo>
                  <a:pt x="1438655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070597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7215" y="2708148"/>
            <a:ext cx="1440180" cy="1442085"/>
          </a:xfrm>
          <a:custGeom>
            <a:avLst/>
            <a:gdLst/>
            <a:ahLst/>
            <a:cxnLst/>
            <a:rect l="l" t="t" r="r" b="b"/>
            <a:pathLst>
              <a:path w="1440179" h="1442085">
                <a:moveTo>
                  <a:pt x="0" y="1441703"/>
                </a:moveTo>
                <a:lnTo>
                  <a:pt x="1440180" y="1441703"/>
                </a:lnTo>
                <a:lnTo>
                  <a:pt x="1440180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1E3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617590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3483" y="2708148"/>
            <a:ext cx="1438910" cy="1442085"/>
          </a:xfrm>
          <a:custGeom>
            <a:avLst/>
            <a:gdLst/>
            <a:ahLst/>
            <a:cxnLst/>
            <a:rect l="l" t="t" r="r" b="b"/>
            <a:pathLst>
              <a:path w="1438909" h="1442085">
                <a:moveTo>
                  <a:pt x="0" y="1441703"/>
                </a:moveTo>
                <a:lnTo>
                  <a:pt x="1438655" y="1441703"/>
                </a:lnTo>
                <a:lnTo>
                  <a:pt x="1438655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008E4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523223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39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586611" y="459257"/>
            <a:ext cx="11468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</a:t>
            </a: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89277" y="1614970"/>
            <a:ext cx="6730365" cy="3281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7530">
              <a:lnSpc>
                <a:spcPct val="160000"/>
              </a:lnSpc>
            </a:pPr>
            <a:r>
              <a:rPr sz="8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今天我一起 聊一聊安全色</a:t>
            </a:r>
            <a:endParaRPr sz="8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A4 纸张(210x297 毫米)</PresentationFormat>
  <Paragraphs>506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所 以 说 安 全 色 和 安 全 标 志 很</vt:lpstr>
      <vt:lpstr>PowerPoint 演示文稿</vt:lpstr>
      <vt:lpstr>安全色呢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对比色呢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Vivian</cp:lastModifiedBy>
  <cp:revision>4</cp:revision>
  <dcterms:created xsi:type="dcterms:W3CDTF">1900-01-01T00:00:00Z</dcterms:created>
  <dcterms:modified xsi:type="dcterms:W3CDTF">2023-12-13T02:47:04Z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Microsoft® PowerPoint® 2016</vt:lpwstr>
  </property>
  <property fmtid="{D5CDD505-2E9C-101B-9397-08002B2CF9AE}" pid="3" name="KSOProductBuildVer">
    <vt:lpwstr>2052-12.1.0.16120</vt:lpwstr>
  </property>
  <property fmtid="{D5CDD505-2E9C-101B-9397-08002B2CF9AE}" pid="4" name="ICV">
    <vt:lpwstr>5104592A717343918044CCA64354F6C1_12</vt:lpwstr>
  </property>
</Properties>
</file>