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346" r:id="rId5"/>
    <p:sldId id="260" r:id="rId6"/>
    <p:sldId id="270" r:id="rId7"/>
    <p:sldId id="261" r:id="rId8"/>
    <p:sldId id="275" r:id="rId9"/>
    <p:sldId id="276" r:id="rId10"/>
    <p:sldId id="277" r:id="rId11"/>
    <p:sldId id="278" r:id="rId12"/>
    <p:sldId id="279" r:id="rId13"/>
    <p:sldId id="291" r:id="rId14"/>
    <p:sldId id="302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80" r:id="rId26"/>
    <p:sldId id="281" r:id="rId27"/>
    <p:sldId id="282" r:id="rId28"/>
    <p:sldId id="283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28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285" r:id="rId51"/>
    <p:sldId id="286" r:id="rId52"/>
    <p:sldId id="347" r:id="rId53"/>
  </p:sldIdLst>
  <p:sldSz cx="9144000" cy="5143500"/>
  <p:notesSz cx="6858000" cy="9144000"/>
  <p:custDataLst>
    <p:tags r:id="rId5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3" userDrawn="1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4241" userDrawn="1">
          <p15:clr>
            <a:srgbClr val="A4A3A4"/>
          </p15:clr>
        </p15:guide>
        <p15:guide id="4" pos="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B40"/>
    <a:srgbClr val="C9382D"/>
    <a:srgbClr val="BF362B"/>
    <a:srgbClr val="9A312A"/>
    <a:srgbClr val="CC6258"/>
    <a:srgbClr val="F1EEEB"/>
    <a:srgbClr val="E8E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/>
    <p:restoredTop sz="94703"/>
  </p:normalViewPr>
  <p:slideViewPr>
    <p:cSldViewPr showGuides="1">
      <p:cViewPr>
        <p:scale>
          <a:sx n="75" d="100"/>
          <a:sy n="75" d="100"/>
        </p:scale>
        <p:origin x="-690" y="-588"/>
      </p:cViewPr>
      <p:guideLst>
        <p:guide orient="horz" pos="2293"/>
        <p:guide orient="horz" pos="3096"/>
        <p:guide pos="4241"/>
        <p:guide pos="37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1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34DFC6-D8ED-4826-ABFB-684B9928909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60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60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01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C20FC2-226D-4332-ACDF-0A650EF0D2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" Type="http://schemas.openxmlformats.org/officeDocument/2006/relationships/hyperlink" Target="http://www.1ppt.com/hangye/" TargetMode="Externa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.png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3.pn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2.pn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6.jpeg"/><Relationship Id="rId1" Type="http://schemas.openxmlformats.org/officeDocument/2006/relationships/image" Target="../media/image95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0.jpeg"/><Relationship Id="rId1" Type="http://schemas.openxmlformats.org/officeDocument/2006/relationships/image" Target="../media/image99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2.jpeg"/><Relationship Id="rId1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4.jpeg"/><Relationship Id="rId1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8.jpeg"/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image" Target="../media/image105.jpe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2.jpeg"/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4.jpeg"/><Relationship Id="rId1" Type="http://schemas.openxmlformats.org/officeDocument/2006/relationships/image" Target="../media/image11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8.jpeg"/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" name="矩形 78"/>
          <p:cNvSpPr/>
          <p:nvPr/>
        </p:nvSpPr>
        <p:spPr>
          <a:xfrm>
            <a:off x="274638" y="446088"/>
            <a:ext cx="647700" cy="144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"/>
              </a:rPr>
              <a:t>www.1ppt.com/moban/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2"/>
              </a:rPr>
              <a:t>www.1ppt.com/hangye/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3"/>
              </a:rPr>
              <a:t>www.1ppt.com/jieri/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4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5"/>
              </a:rPr>
              <a:t>www.1ppt.com/beijing/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6"/>
              </a:rPr>
              <a:t>www.1ppt.com/tubiao/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7"/>
              </a:rPr>
              <a:t>www.1ppt.com/xiazai/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8"/>
              </a:rPr>
              <a:t>www.1ppt.com/powerpoint/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9"/>
              </a:rPr>
              <a:t>www.1ppt.com/word/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0"/>
              </a:rPr>
              <a:t>www.1ppt.com/excel/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1"/>
              </a:rPr>
              <a:t>www.1ppt.com/ziliao/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2"/>
              </a:rPr>
              <a:t>www.1ppt.com/kejian/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3"/>
              </a:rPr>
              <a:t>www.1ppt.com/fanwen/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4"/>
              </a:rPr>
              <a:t>www.1ppt.com/shiti/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5"/>
              </a:rPr>
              <a:t>www.1ppt.com/jiaoan/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TextBox 88"/>
          <p:cNvSpPr txBox="1">
            <a:spLocks noChangeArrowheads="1"/>
          </p:cNvSpPr>
          <p:nvPr/>
        </p:nvSpPr>
        <p:spPr bwMode="auto">
          <a:xfrm>
            <a:off x="107315" y="1941830"/>
            <a:ext cx="8929370" cy="1106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  <a:sym typeface="+mn-ea"/>
              </a:rPr>
              <a:t>安全标识牌可视化规范</a:t>
            </a:r>
            <a:endParaRPr kumimoji="0" lang="zh-CN" altLang="en-US" sz="6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3" name="图片 2" descr="a 头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2135" y="3201670"/>
            <a:ext cx="3148965" cy="163322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十禁令折页</a:t>
            </a:r>
            <a:r>
              <a:rPr kumimoji="0" lang="en-US" altLang="x-none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--</a:t>
            </a: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正面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0245" name="Picture 1" descr="C:\Users\Administrator\AppData\Roaming\Tencent\Users\838429903\QQ\WinTemp\RichOle\G6NHA7B[]9KDF{Q1%1`B1L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950913"/>
            <a:ext cx="6399213" cy="389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Box 6"/>
          <p:cNvSpPr/>
          <p:nvPr/>
        </p:nvSpPr>
        <p:spPr>
          <a:xfrm>
            <a:off x="0" y="1581150"/>
            <a:ext cx="1989138" cy="26511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设计理念：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营造安全生产氛围，增强安全警示；折页形式可以随身携带；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折页尺寸：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*11cm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，折后尺寸为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L*H=9*11cm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十禁令折页</a:t>
            </a:r>
            <a:r>
              <a:rPr kumimoji="0" lang="en-US" altLang="x-none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—</a:t>
            </a: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反面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1269" name="Picture 1" descr="C:\Users\Administrator\AppData\Roaming\Tencent\Users\838429903\QQ\WinTemp\RichOle\Z9XY_KZEDRRW96]LWYZ{FI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925" y="950913"/>
            <a:ext cx="6619875" cy="379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Box 5"/>
          <p:cNvSpPr/>
          <p:nvPr/>
        </p:nvSpPr>
        <p:spPr>
          <a:xfrm>
            <a:off x="90488" y="1489075"/>
            <a:ext cx="2166937" cy="2971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设计理念：营造安全生产氛围，增强安全警示；折页形式可以随身携带；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折页尺寸：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L*H=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*11cm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，折后尺寸为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L*H=9*11cm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翻开是十禁令具体内容。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6094" y="2120265"/>
            <a:ext cx="5388610" cy="5835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安全可视化规范</a:t>
            </a:r>
            <a:r>
              <a:rPr kumimoji="0" lang="en-US" altLang="zh-CN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——</a:t>
            </a:r>
            <a:r>
              <a:rPr kumimoji="0" lang="zh-CN" altLang="en-US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应用部分</a:t>
            </a:r>
            <a:endParaRPr kumimoji="0" lang="zh-CN" altLang="en-US" sz="3200" b="1" kern="1200" cap="none" spc="0" normalizeH="0" baseline="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文鼎CS大黑" pitchFamily="1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安全可视化主要场所及归类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3317" name="组合 14338"/>
          <p:cNvGrpSpPr/>
          <p:nvPr/>
        </p:nvGrpSpPr>
        <p:grpSpPr>
          <a:xfrm>
            <a:off x="2430463" y="3390900"/>
            <a:ext cx="1079500" cy="346075"/>
            <a:chOff x="0" y="0"/>
            <a:chExt cx="672" cy="192"/>
          </a:xfrm>
        </p:grpSpPr>
        <p:sp>
          <p:nvSpPr>
            <p:cNvPr id="13350" name="Line 43"/>
            <p:cNvSpPr/>
            <p:nvPr/>
          </p:nvSpPr>
          <p:spPr>
            <a:xfrm>
              <a:off x="288" y="192"/>
              <a:ext cx="384" cy="1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1" name="Line 44"/>
            <p:cNvSpPr/>
            <p:nvPr/>
          </p:nvSpPr>
          <p:spPr>
            <a:xfrm>
              <a:off x="0" y="0"/>
              <a:ext cx="288" cy="192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18" name="Line 38"/>
          <p:cNvSpPr/>
          <p:nvPr/>
        </p:nvSpPr>
        <p:spPr>
          <a:xfrm>
            <a:off x="2295525" y="1828800"/>
            <a:ext cx="1358900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3319" name="组合 14342"/>
          <p:cNvGrpSpPr/>
          <p:nvPr/>
        </p:nvGrpSpPr>
        <p:grpSpPr>
          <a:xfrm>
            <a:off x="2076450" y="3649663"/>
            <a:ext cx="1557338" cy="941387"/>
            <a:chOff x="0" y="0"/>
            <a:chExt cx="672" cy="192"/>
          </a:xfrm>
        </p:grpSpPr>
        <p:sp>
          <p:nvSpPr>
            <p:cNvPr id="13348" name="Line 43"/>
            <p:cNvSpPr/>
            <p:nvPr/>
          </p:nvSpPr>
          <p:spPr>
            <a:xfrm>
              <a:off x="288" y="192"/>
              <a:ext cx="384" cy="1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9" name="Line 44"/>
            <p:cNvSpPr/>
            <p:nvPr/>
          </p:nvSpPr>
          <p:spPr>
            <a:xfrm>
              <a:off x="0" y="0"/>
              <a:ext cx="288" cy="192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20" name="Line 37"/>
          <p:cNvSpPr/>
          <p:nvPr/>
        </p:nvSpPr>
        <p:spPr>
          <a:xfrm>
            <a:off x="2541588" y="2667000"/>
            <a:ext cx="977900" cy="1588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3321" name="组合 14346"/>
          <p:cNvGrpSpPr/>
          <p:nvPr/>
        </p:nvGrpSpPr>
        <p:grpSpPr>
          <a:xfrm>
            <a:off x="2247900" y="1098550"/>
            <a:ext cx="1363663" cy="622300"/>
            <a:chOff x="0" y="0"/>
            <a:chExt cx="624" cy="240"/>
          </a:xfrm>
        </p:grpSpPr>
        <p:sp>
          <p:nvSpPr>
            <p:cNvPr id="13346" name="Line 40"/>
            <p:cNvSpPr/>
            <p:nvPr/>
          </p:nvSpPr>
          <p:spPr>
            <a:xfrm>
              <a:off x="240" y="0"/>
              <a:ext cx="384" cy="1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7" name="Line 41"/>
            <p:cNvSpPr/>
            <p:nvPr/>
          </p:nvSpPr>
          <p:spPr>
            <a:xfrm flipV="1">
              <a:off x="0" y="0"/>
              <a:ext cx="240" cy="240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22" name="AutoShape 45"/>
          <p:cNvSpPr/>
          <p:nvPr/>
        </p:nvSpPr>
        <p:spPr>
          <a:xfrm>
            <a:off x="3570288" y="4371975"/>
            <a:ext cx="4767262" cy="5238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Rectangle 46"/>
          <p:cNvSpPr/>
          <p:nvPr/>
        </p:nvSpPr>
        <p:spPr>
          <a:xfrm>
            <a:off x="3778250" y="4376738"/>
            <a:ext cx="4592638" cy="598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厂区公共场所：</a:t>
            </a:r>
            <a:r>
              <a:rPr lang="zh-CN" altLang="en-US" sz="1400" b="1" dirty="0">
                <a:solidFill>
                  <a:srgbClr val="000000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公司安全理念、安全禁令、办公区域、茶水间、浴室注意事项</a:t>
            </a: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AutoShape 49"/>
          <p:cNvSpPr/>
          <p:nvPr/>
        </p:nvSpPr>
        <p:spPr>
          <a:xfrm>
            <a:off x="3522663" y="3414713"/>
            <a:ext cx="4767262" cy="779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Rectangle 50"/>
          <p:cNvSpPr/>
          <p:nvPr/>
        </p:nvSpPr>
        <p:spPr>
          <a:xfrm>
            <a:off x="3722688" y="3457575"/>
            <a:ext cx="4394200" cy="61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分厂、车间会议室：</a:t>
            </a:r>
            <a:r>
              <a:rPr lang="zh-CN" altLang="en-US" sz="1500" b="1" dirty="0">
                <a:solidFill>
                  <a:srgbClr val="000000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公司安全理念、安全禁令、</a:t>
            </a:r>
            <a:endParaRPr lang="zh-CN" altLang="en-US" sz="1500" b="1" dirty="0">
              <a:solidFill>
                <a:srgbClr val="000000"/>
              </a:solidFill>
              <a:latin typeface="黑体" panose="02010609060101010101" charset="-122"/>
              <a:ea typeface="微软雅黑" panose="020B0503020204020204" pitchFamily="34" charset="-122"/>
              <a:sym typeface="黑体" panose="02010609060101010101" charset="-122"/>
            </a:endParaRPr>
          </a:p>
          <a:p>
            <a:r>
              <a:rPr lang="zh-CN" altLang="en-US" sz="1500" b="1" dirty="0">
                <a:solidFill>
                  <a:srgbClr val="000000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分厂车间安全工作目标、主要危险源及对策措施</a:t>
            </a:r>
            <a:endParaRPr lang="en-US" altLang="zh-CN" sz="15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6" name="AutoShape 54"/>
          <p:cNvSpPr/>
          <p:nvPr/>
        </p:nvSpPr>
        <p:spPr>
          <a:xfrm>
            <a:off x="3503613" y="920750"/>
            <a:ext cx="4767262" cy="501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7" name="Rectangle 55"/>
          <p:cNvSpPr/>
          <p:nvPr/>
        </p:nvSpPr>
        <p:spPr>
          <a:xfrm>
            <a:off x="3673475" y="904875"/>
            <a:ext cx="466725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厂区大门：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设立安全标识牌（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行为规范、行车规范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安全信息屏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8" name="Oval 56"/>
          <p:cNvSpPr/>
          <p:nvPr/>
        </p:nvSpPr>
        <p:spPr>
          <a:xfrm>
            <a:off x="3441700" y="3673475"/>
            <a:ext cx="192088" cy="180975"/>
          </a:xfrm>
          <a:prstGeom prst="ellipse">
            <a:avLst/>
          </a:prstGeom>
          <a:gradFill rotWithShape="1">
            <a:gsLst>
              <a:gs pos="0">
                <a:srgbClr val="DDEBCF">
                  <a:alpha val="100000"/>
                </a:srgbClr>
              </a:gs>
              <a:gs pos="50000">
                <a:srgbClr val="9CB86E">
                  <a:alpha val="100000"/>
                </a:srgbClr>
              </a:gs>
              <a:gs pos="100000">
                <a:srgbClr val="156B13">
                  <a:alpha val="100000"/>
                </a:srgbClr>
              </a:gs>
            </a:gsLst>
            <a:lin ang="5400000" scaled="1"/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9" name="AutoShape 57"/>
          <p:cNvSpPr/>
          <p:nvPr/>
        </p:nvSpPr>
        <p:spPr>
          <a:xfrm>
            <a:off x="3508375" y="1597025"/>
            <a:ext cx="4762500" cy="387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0" name="Rectangle 58"/>
          <p:cNvSpPr/>
          <p:nvPr/>
        </p:nvSpPr>
        <p:spPr>
          <a:xfrm>
            <a:off x="3681413" y="1617663"/>
            <a:ext cx="4491037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厂区主干道两侧：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安全禁令、安全管理主要方法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1" name="Oval 59"/>
          <p:cNvSpPr/>
          <p:nvPr/>
        </p:nvSpPr>
        <p:spPr>
          <a:xfrm>
            <a:off x="3441700" y="4500563"/>
            <a:ext cx="192088" cy="182562"/>
          </a:xfrm>
          <a:prstGeom prst="ellipse">
            <a:avLst/>
          </a:prstGeom>
          <a:gradFill rotWithShape="1">
            <a:gsLst>
              <a:gs pos="0">
                <a:srgbClr val="4F81BD"/>
              </a:gs>
              <a:gs pos="100000">
                <a:srgbClr val="7D9597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2" name="Oval 61"/>
          <p:cNvSpPr/>
          <p:nvPr/>
        </p:nvSpPr>
        <p:spPr>
          <a:xfrm>
            <a:off x="612775" y="1492250"/>
            <a:ext cx="2284413" cy="2157413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3" name="Oval 62"/>
          <p:cNvSpPr/>
          <p:nvPr/>
        </p:nvSpPr>
        <p:spPr>
          <a:xfrm>
            <a:off x="762000" y="1630363"/>
            <a:ext cx="1982788" cy="1878012"/>
          </a:xfrm>
          <a:prstGeom prst="ellipse">
            <a:avLst/>
          </a:prstGeom>
          <a:gradFill rotWithShape="1">
            <a:gsLst>
              <a:gs pos="0">
                <a:srgbClr val="005353"/>
              </a:gs>
              <a:gs pos="50000">
                <a:srgbClr val="0000FF"/>
              </a:gs>
              <a:gs pos="100000">
                <a:srgbClr val="005353"/>
              </a:gs>
            </a:gsLst>
            <a:lin ang="2700000" scaled="1"/>
            <a:tileRect/>
          </a:grad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4" name="Oval 63"/>
          <p:cNvSpPr/>
          <p:nvPr/>
        </p:nvSpPr>
        <p:spPr>
          <a:xfrm>
            <a:off x="742950" y="1649413"/>
            <a:ext cx="1982788" cy="1876425"/>
          </a:xfrm>
          <a:prstGeom prst="ellipse">
            <a:avLst/>
          </a:prstGeom>
          <a:gradFill rotWithShape="1">
            <a:gsLst>
              <a:gs pos="0">
                <a:srgbClr val="DDEBCF">
                  <a:alpha val="100000"/>
                </a:srgbClr>
              </a:gs>
              <a:gs pos="50000">
                <a:srgbClr val="9CB86E">
                  <a:alpha val="100000"/>
                </a:srgbClr>
              </a:gs>
              <a:gs pos="100000">
                <a:srgbClr val="156B13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5" name="Oval 64"/>
          <p:cNvSpPr/>
          <p:nvPr/>
        </p:nvSpPr>
        <p:spPr>
          <a:xfrm>
            <a:off x="862013" y="1725613"/>
            <a:ext cx="1785937" cy="1687512"/>
          </a:xfrm>
          <a:prstGeom prst="ellipse">
            <a:avLst/>
          </a:prstGeom>
          <a:solidFill>
            <a:srgbClr val="000000"/>
          </a:solidFill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6" name="Oval 65"/>
          <p:cNvSpPr/>
          <p:nvPr/>
        </p:nvSpPr>
        <p:spPr>
          <a:xfrm>
            <a:off x="889000" y="1752600"/>
            <a:ext cx="1730375" cy="1638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7" name="Oval 66"/>
          <p:cNvSpPr/>
          <p:nvPr/>
        </p:nvSpPr>
        <p:spPr>
          <a:xfrm>
            <a:off x="911225" y="1762125"/>
            <a:ext cx="1689100" cy="1597025"/>
          </a:xfrm>
          <a:prstGeom prst="ellipse">
            <a:avLst/>
          </a:prstGeom>
          <a:gradFill rotWithShape="1">
            <a:gsLst>
              <a:gs pos="0">
                <a:srgbClr val="D6E1E2"/>
              </a:gs>
              <a:gs pos="100000">
                <a:srgbClr val="F1F5F5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8" name="Oval 67"/>
          <p:cNvSpPr/>
          <p:nvPr/>
        </p:nvSpPr>
        <p:spPr>
          <a:xfrm>
            <a:off x="930275" y="1776413"/>
            <a:ext cx="1606550" cy="14938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39" name="Oval 68"/>
          <p:cNvSpPr/>
          <p:nvPr/>
        </p:nvSpPr>
        <p:spPr>
          <a:xfrm>
            <a:off x="1001713" y="1800225"/>
            <a:ext cx="1428750" cy="1211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en-US" sz="2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3340" name="矩形 51"/>
          <p:cNvSpPr/>
          <p:nvPr/>
        </p:nvSpPr>
        <p:spPr>
          <a:xfrm>
            <a:off x="815975" y="2198688"/>
            <a:ext cx="1741488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公共区域</a:t>
            </a:r>
            <a:endParaRPr lang="en-US" altLang="zh-CN" sz="3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41" name="AutoShape 47"/>
          <p:cNvSpPr/>
          <p:nvPr/>
        </p:nvSpPr>
        <p:spPr>
          <a:xfrm>
            <a:off x="3522663" y="2216150"/>
            <a:ext cx="4814887" cy="908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42" name="Rectangle 48"/>
          <p:cNvSpPr/>
          <p:nvPr/>
        </p:nvSpPr>
        <p:spPr>
          <a:xfrm>
            <a:off x="3700463" y="2301875"/>
            <a:ext cx="4570412" cy="84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3333FF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厂部办公楼：</a:t>
            </a:r>
            <a:r>
              <a:rPr lang="zh-CN" altLang="en-US" sz="1500" b="1" dirty="0">
                <a:solidFill>
                  <a:srgbClr val="000000"/>
                </a:solidFill>
                <a:latin typeface="黑体" panose="02010609060101010101" charset="-122"/>
                <a:ea typeface="微软雅黑" panose="020B0503020204020204" pitchFamily="34" charset="-122"/>
                <a:sym typeface="黑体" panose="02010609060101010101" charset="-122"/>
              </a:rPr>
              <a:t>公司安全理念、安全禁令、办公区域主 要危险源、自身区域的特色内容（各厂 部根据实际情况制定）、个人安全计划</a:t>
            </a:r>
            <a:endParaRPr lang="en-US" altLang="zh-CN" sz="15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3" name="Oval 56"/>
          <p:cNvSpPr/>
          <p:nvPr/>
        </p:nvSpPr>
        <p:spPr>
          <a:xfrm>
            <a:off x="3422650" y="1700213"/>
            <a:ext cx="192088" cy="182562"/>
          </a:xfrm>
          <a:prstGeom prst="ellipse">
            <a:avLst/>
          </a:prstGeom>
          <a:gradFill rotWithShape="1">
            <a:gsLst>
              <a:gs pos="0">
                <a:srgbClr val="DDEBCF">
                  <a:alpha val="100000"/>
                </a:srgbClr>
              </a:gs>
              <a:gs pos="50000">
                <a:srgbClr val="9CB86E">
                  <a:alpha val="100000"/>
                </a:srgbClr>
              </a:gs>
              <a:gs pos="100000">
                <a:srgbClr val="156B13">
                  <a:alpha val="100000"/>
                </a:srgbClr>
              </a:gs>
            </a:gsLst>
            <a:lin ang="5400000" scaled="1"/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4" name="Oval 51"/>
          <p:cNvSpPr/>
          <p:nvPr/>
        </p:nvSpPr>
        <p:spPr>
          <a:xfrm>
            <a:off x="3422650" y="1044575"/>
            <a:ext cx="192088" cy="180975"/>
          </a:xfrm>
          <a:prstGeom prst="ellipse">
            <a:avLst/>
          </a:prstGeom>
          <a:gradFill rotWithShape="1">
            <a:gsLst>
              <a:gs pos="0">
                <a:srgbClr val="4F81BD"/>
              </a:gs>
              <a:gs pos="100000">
                <a:srgbClr val="7D9597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5" name="Oval 53"/>
          <p:cNvSpPr/>
          <p:nvPr/>
        </p:nvSpPr>
        <p:spPr>
          <a:xfrm>
            <a:off x="3422650" y="2600325"/>
            <a:ext cx="192088" cy="180975"/>
          </a:xfrm>
          <a:prstGeom prst="ellipse">
            <a:avLst/>
          </a:prstGeom>
          <a:gradFill rotWithShape="1">
            <a:gsLst>
              <a:gs pos="0">
                <a:srgbClr val="4F81BD"/>
              </a:gs>
              <a:gs pos="100000">
                <a:srgbClr val="7D9597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厂区主干道警示牌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4341" name="图片 2" descr="行车警示牌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39813"/>
            <a:ext cx="4197350" cy="360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7"/>
          <p:cNvSpPr/>
          <p:nvPr/>
        </p:nvSpPr>
        <p:spPr>
          <a:xfrm>
            <a:off x="4227513" y="900113"/>
            <a:ext cx="4703762" cy="13716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58775" indent="-358775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立牌尺寸：总高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，总宽度为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立牌材质：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铝板，贴反光膜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即时贴；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安装位置：厂区主干道道路右侧，两块牌子间隔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4343" name="Picture 1" descr="C:\Users\Administrator\AppData\Roaming\Tencent\Users\838429903\QQ\WinTemp\RichOle\LU3(}X62L}B282][W`ZLW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2301875"/>
            <a:ext cx="2616200" cy="252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厂区主要大门入口 安全信息屏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5365" name="Picture 1" descr="C:\Users\Administrator\AppData\Roaming\Tencent\Users\838429903\QQ\WinTemp\RichOle\`_%4PZ]PG%E`{`PO1O]J$8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950913"/>
            <a:ext cx="3865562" cy="387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7"/>
          <p:cNvSpPr/>
          <p:nvPr/>
        </p:nvSpPr>
        <p:spPr>
          <a:xfrm>
            <a:off x="4751388" y="952500"/>
            <a:ext cx="3671887" cy="17526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滚动播报每日安全生产信息累计天数；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宣传公司安全理念、十大禁令；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厂区天气预报和灾害预警；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环保数据发布；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播报厂区交通无事故累计天数。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367" name="Picture 3" descr="C:\Users\Administrator\AppData\Roaming\Tencent\Users\838429903\QQ\WinTemp\RichOle\32O9C`BTCNLUOADEWW5L)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2752725"/>
            <a:ext cx="2052638" cy="2116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办公楼大门口、底楼大厅提示牌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6389" name="Picture 2" descr="C:\Users\Administrator\AppData\Roaming\Tencent\Users\838429903\QQ\WinTemp\RichOle\S81]]]_PE7O}~8EPJ)$LPD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2949575"/>
            <a:ext cx="1584325" cy="197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4" descr="C:\Users\Administrator\AppData\Roaming\Tencent\Users\838429903\QQ\WinTemp\RichOle\SHI]$IQZT(A})V`34O`_D6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966788"/>
            <a:ext cx="1570037" cy="1966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Box 7"/>
          <p:cNvSpPr/>
          <p:nvPr/>
        </p:nvSpPr>
        <p:spPr>
          <a:xfrm>
            <a:off x="2514600" y="1454150"/>
            <a:ext cx="3713163" cy="2651125"/>
          </a:xfrm>
          <a:prstGeom prst="rect">
            <a:avLst/>
          </a:prstGeom>
          <a:noFill/>
          <a:ln w="9525" cap="flat" cmpd="sng">
            <a:solidFill>
              <a:srgbClr val="95373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说明：可根据各办公区域选用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张贴于办公楼玻璃门防撞条上方；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L*H=10*10cm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材质：全透片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或张贴于底楼大厅合适位置，距地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392" name="Picture 1" descr="C:\Users\Administrator\AppData\Roaming\Tencent\Users\838429903\QQ\WinTemp\RichOle\[5Y2@9VK(KDT$J$B2I((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13" y="912813"/>
            <a:ext cx="191135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3" descr="C:\Users\Administrator\AppData\Roaming\Tencent\Users\838429903\QQ\WinTemp\RichOle\Q8)$D2MS`][UV9UNQYS9$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0" y="2841625"/>
            <a:ext cx="1890713" cy="203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电梯口提示牌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413" name="TextBox 6"/>
          <p:cNvSpPr/>
          <p:nvPr/>
        </p:nvSpPr>
        <p:spPr>
          <a:xfrm>
            <a:off x="1958975" y="1935163"/>
            <a:ext cx="3786188" cy="1371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张贴于电梯门右手边墙上，离地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170cm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L*H=12*24cm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材质：全透片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414" name="Picture 8" descr="C:\Users\Administrator\AppData\Roaming\Tencent\Users\838429903\QQ\WinTemp\RichOle\E0M@4V4{E`Q@HLF2BJ[VUM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3" y="933450"/>
            <a:ext cx="1571625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0" descr="C:\Users\Administrator\AppData\Roaming\Tencent\Users\838429903\QQ\WinTemp\RichOle\9I(DH[ZDE@SI6VZIJPQ1XY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2895600"/>
            <a:ext cx="1595437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" descr="C:\Users\Administrator\AppData\Roaming\Tencent\Users\838429903\QQ\WinTemp\RichOle\CN~_{3IGHT%BR9GTYSQF69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75" y="1220788"/>
            <a:ext cx="2987675" cy="3425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1334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个人安全计划牌</a:t>
            </a:r>
            <a:endParaRPr kumimoji="0" lang="zh-CN" altLang="en-US" sz="2400" b="1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indent="-34290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buChar char="•"/>
              <a:defRPr/>
            </a:pP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8437" name="Picture 2" descr="C:\Users\Administrator\AppData\Roaming\Tencent\Users\838429903\QQ\WinTemp\RichOle\`3$96QKS`~Y(3CNN$%]1TL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1311275"/>
            <a:ext cx="3835400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6"/>
          <p:cNvSpPr/>
          <p:nvPr/>
        </p:nvSpPr>
        <p:spPr>
          <a:xfrm>
            <a:off x="3852863" y="769938"/>
            <a:ext cx="5054600" cy="16938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lIns="90170" tIns="46990" rIns="90170" bIns="46990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安装于各单位厂部长办公室门上，离地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L*H=24.5*39cm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材质：背面为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镀锌板，表面为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有机玻璃平板打印，强磁吸附；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439" name="Picture 1" descr="C:\Users\Administrator\AppData\Roaming\Tencent\Users\838429903\QQ\WinTemp\RichOle\[Z_@]_B$@I9JJ{[I%PFSH]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13" y="2120900"/>
            <a:ext cx="2447925" cy="273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安全理念宣传海报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485" name="TextBox 7"/>
          <p:cNvSpPr/>
          <p:nvPr/>
        </p:nvSpPr>
        <p:spPr>
          <a:xfrm>
            <a:off x="3130550" y="1936750"/>
            <a:ext cx="2803525" cy="1371600"/>
          </a:xfrm>
          <a:prstGeom prst="rect">
            <a:avLst/>
          </a:prstGeom>
          <a:noFill/>
          <a:ln w="9525">
            <a:solidFill>
              <a:schemeClr val="accent5"/>
            </a:solidFill>
            <a:miter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张贴在会议室门口墙上；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L*H=60*80cm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10mm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雪弗板写真。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9462" name="Picture 1" descr="C:\Users\Administrator\AppData\Roaming\Tencent\Users\838429903\QQ\WinTemp\RichOle\`WHRDG__{RDL@NFY)}D[EG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1077913"/>
            <a:ext cx="2447925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2" descr="C:\Users\Administrator\AppData\Roaming\Tencent\Users\838429903\QQ\WinTemp\RichOle\K~S%7}}GO7Z5HCEB((HR_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1311275"/>
            <a:ext cx="2519363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411480"/>
            <a:ext cx="7733030" cy="41313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楼梯口提示牌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0485" name="Picture 1" descr="C:\Users\Administrator\AppData\Roaming\Tencent\Users\838429903\QQ\WinTemp\RichOle\5@I}%LZR8KH_V9WFM[SSD(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1004888"/>
            <a:ext cx="257333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Box 7"/>
          <p:cNvSpPr/>
          <p:nvPr/>
        </p:nvSpPr>
        <p:spPr>
          <a:xfrm>
            <a:off x="1116013" y="3524250"/>
            <a:ext cx="3498850" cy="1371600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张贴在楼梯口显著位置，离地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487" name="Picture 1" descr="C:\Users\Administrator\AppData\Roaming\Tencent\Users\838429903\QQ\WinTemp\RichOle\%R])SD77N]JDAEZI9MOMB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915988"/>
            <a:ext cx="2032000" cy="2532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茶水间提示牌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1509" name="Picture 1" descr="C:\Users\Administrator\AppData\Roaming\Tencent\Users\838429903\QQ\WinTemp\RichOle\BJE)5%SJAT~_B{NJ6]SH5J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3975" y="862013"/>
            <a:ext cx="2279650" cy="233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C:\Users\Administrator\AppData\Roaming\Tencent\Users\838429903\QQ\WinTemp\RichOle\Z`I_FN}P42R9DYXYQ~3(U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862013"/>
            <a:ext cx="1858963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8" descr="C:\Users\Administrator\AppData\Roaming\Tencent\Users\838429903\QQ\WinTemp\RichOle\2EA[}6)YN6KPVNDIA{`4]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1401763"/>
            <a:ext cx="2200275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C:\Users\Administrator\AppData\Roaming\Tencent\Users\838429903\QQ\WinTemp\RichOle\CUO(%T48(_`{ZAJ1FKKPU%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850" y="1401763"/>
            <a:ext cx="2232025" cy="259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TextBox 7"/>
          <p:cNvSpPr/>
          <p:nvPr/>
        </p:nvSpPr>
        <p:spPr>
          <a:xfrm>
            <a:off x="596900" y="3273425"/>
            <a:ext cx="4248150" cy="1371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张贴在热水器上方的醒目位置，离地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2" y="142875"/>
            <a:ext cx="905891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设计应用（公共区域）-- 浴室提示牌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2533" name="Picture 1" descr="C:\Users\Administrator\AppData\Roaming\Tencent\Users\838429903\QQ\WinTemp\RichOle\`~_[BP(6@204KG}7D}O})(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4425" y="1401763"/>
            <a:ext cx="2446338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Box 9"/>
          <p:cNvSpPr/>
          <p:nvPr/>
        </p:nvSpPr>
        <p:spPr>
          <a:xfrm>
            <a:off x="2590800" y="2030413"/>
            <a:ext cx="3448050" cy="137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张贴于浴室醒目位置，离地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535" name="Picture 11" descr="C:\Users\Administrator\AppData\Roaming\Tencent\Users\838429903\QQ\WinTemp\RichOle\IS6`__%HSC{}~$}_ECL_8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952500"/>
            <a:ext cx="1539875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12" descr="C:\Users\Administrator\AppData\Roaming\Tencent\Users\838429903\QQ\WinTemp\RichOle\5MK84P3JP4Y1~G]7K1N4}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3" y="2930525"/>
            <a:ext cx="1512887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555" name="组合 1"/>
          <p:cNvGrpSpPr/>
          <p:nvPr/>
        </p:nvGrpSpPr>
        <p:grpSpPr>
          <a:xfrm>
            <a:off x="647700" y="100013"/>
            <a:ext cx="7507288" cy="4903787"/>
            <a:chOff x="1020" y="1425"/>
            <a:chExt cx="12685" cy="8893"/>
          </a:xfrm>
        </p:grpSpPr>
        <p:grpSp>
          <p:nvGrpSpPr>
            <p:cNvPr id="23556" name="组合 24579"/>
            <p:cNvGrpSpPr/>
            <p:nvPr/>
          </p:nvGrpSpPr>
          <p:grpSpPr>
            <a:xfrm>
              <a:off x="3465" y="7657"/>
              <a:ext cx="2325" cy="1567"/>
              <a:chOff x="0" y="0"/>
              <a:chExt cx="672" cy="192"/>
            </a:xfrm>
          </p:grpSpPr>
          <p:sp>
            <p:nvSpPr>
              <p:cNvPr id="23605" name="Line 43"/>
              <p:cNvSpPr/>
              <p:nvPr/>
            </p:nvSpPr>
            <p:spPr>
              <a:xfrm>
                <a:off x="288" y="192"/>
                <a:ext cx="384" cy="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6" name="Line 44"/>
              <p:cNvSpPr/>
              <p:nvPr/>
            </p:nvSpPr>
            <p:spPr>
              <a:xfrm>
                <a:off x="0" y="0"/>
                <a:ext cx="288" cy="19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3557" name="组合 24582"/>
            <p:cNvGrpSpPr/>
            <p:nvPr/>
          </p:nvGrpSpPr>
          <p:grpSpPr>
            <a:xfrm>
              <a:off x="3792" y="7457"/>
              <a:ext cx="2015" cy="642"/>
              <a:chOff x="0" y="0"/>
              <a:chExt cx="672" cy="192"/>
            </a:xfrm>
          </p:grpSpPr>
          <p:sp>
            <p:nvSpPr>
              <p:cNvPr id="23603" name="Line 43"/>
              <p:cNvSpPr/>
              <p:nvPr/>
            </p:nvSpPr>
            <p:spPr>
              <a:xfrm>
                <a:off x="288" y="192"/>
                <a:ext cx="384" cy="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4" name="Line 44"/>
              <p:cNvSpPr/>
              <p:nvPr/>
            </p:nvSpPr>
            <p:spPr>
              <a:xfrm>
                <a:off x="0" y="0"/>
                <a:ext cx="288" cy="19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3558" name="组合 24585"/>
            <p:cNvGrpSpPr/>
            <p:nvPr/>
          </p:nvGrpSpPr>
          <p:grpSpPr>
            <a:xfrm>
              <a:off x="3465" y="1807"/>
              <a:ext cx="2272" cy="2272"/>
              <a:chOff x="0" y="0"/>
              <a:chExt cx="624" cy="240"/>
            </a:xfrm>
          </p:grpSpPr>
          <p:sp>
            <p:nvSpPr>
              <p:cNvPr id="23601" name="Line 40"/>
              <p:cNvSpPr/>
              <p:nvPr/>
            </p:nvSpPr>
            <p:spPr>
              <a:xfrm>
                <a:off x="240" y="0"/>
                <a:ext cx="384" cy="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2" name="Line 41"/>
              <p:cNvSpPr/>
              <p:nvPr/>
            </p:nvSpPr>
            <p:spPr>
              <a:xfrm flipV="1">
                <a:off x="0" y="0"/>
                <a:ext cx="240" cy="24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59" name="Line 36"/>
            <p:cNvSpPr/>
            <p:nvPr/>
          </p:nvSpPr>
          <p:spPr>
            <a:xfrm flipV="1">
              <a:off x="3790" y="4572"/>
              <a:ext cx="2040" cy="1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0" name="Line 37"/>
            <p:cNvSpPr/>
            <p:nvPr/>
          </p:nvSpPr>
          <p:spPr>
            <a:xfrm>
              <a:off x="4235" y="5910"/>
              <a:ext cx="163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1" name="Line 38"/>
            <p:cNvSpPr/>
            <p:nvPr/>
          </p:nvSpPr>
          <p:spPr>
            <a:xfrm>
              <a:off x="4300" y="7000"/>
              <a:ext cx="141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3562" name="组合 24591"/>
            <p:cNvGrpSpPr/>
            <p:nvPr/>
          </p:nvGrpSpPr>
          <p:grpSpPr>
            <a:xfrm>
              <a:off x="3747" y="3020"/>
              <a:ext cx="2272" cy="1240"/>
              <a:chOff x="0" y="0"/>
              <a:chExt cx="624" cy="240"/>
            </a:xfrm>
          </p:grpSpPr>
          <p:sp>
            <p:nvSpPr>
              <p:cNvPr id="23599" name="Line 40"/>
              <p:cNvSpPr/>
              <p:nvPr/>
            </p:nvSpPr>
            <p:spPr>
              <a:xfrm>
                <a:off x="240" y="0"/>
                <a:ext cx="384" cy="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0" name="Line 41"/>
              <p:cNvSpPr/>
              <p:nvPr/>
            </p:nvSpPr>
            <p:spPr>
              <a:xfrm flipV="1">
                <a:off x="0" y="0"/>
                <a:ext cx="240" cy="24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63" name="AutoShape 45"/>
            <p:cNvSpPr/>
            <p:nvPr/>
          </p:nvSpPr>
          <p:spPr>
            <a:xfrm>
              <a:off x="5890" y="3647"/>
              <a:ext cx="7705" cy="14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64" name="Rectangle 46"/>
            <p:cNvSpPr/>
            <p:nvPr/>
          </p:nvSpPr>
          <p:spPr>
            <a:xfrm>
              <a:off x="6295" y="3588"/>
              <a:ext cx="7200" cy="12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操作室：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门背面处，如：防尘口罩、耳塞、防护眼镜等；操作台停止、锁定开关处，提示语如“检修、异常处理时请做好三方挂牌、插好安全销”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65" name="AutoShape 47"/>
            <p:cNvSpPr/>
            <p:nvPr/>
          </p:nvSpPr>
          <p:spPr>
            <a:xfrm>
              <a:off x="5840" y="5175"/>
              <a:ext cx="7705" cy="11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66" name="Rectangle 48"/>
            <p:cNvSpPr/>
            <p:nvPr/>
          </p:nvSpPr>
          <p:spPr>
            <a:xfrm>
              <a:off x="6138" y="5078"/>
              <a:ext cx="7402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休息室：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安全理念、安全文化愿景、安全宣传海报，各单位特色内容：典型示范、先进事例等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67" name="AutoShape 49"/>
            <p:cNvSpPr/>
            <p:nvPr/>
          </p:nvSpPr>
          <p:spPr>
            <a:xfrm>
              <a:off x="5840" y="6422"/>
              <a:ext cx="7727" cy="11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68" name="Rectangle 50"/>
            <p:cNvSpPr/>
            <p:nvPr/>
          </p:nvSpPr>
          <p:spPr>
            <a:xfrm>
              <a:off x="6203" y="6280"/>
              <a:ext cx="7330" cy="12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应急处置：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空气呼吸器、灭火器、消防报警柜等处，如：“火警”操作、“故障”操作；灭火器的使用方法；空气呼吸器使用方法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69" name="Oval 51"/>
            <p:cNvSpPr/>
            <p:nvPr/>
          </p:nvSpPr>
          <p:spPr>
            <a:xfrm>
              <a:off x="5707" y="4387"/>
              <a:ext cx="320" cy="317"/>
            </a:xfrm>
            <a:prstGeom prst="ellipse">
              <a:avLst/>
            </a:prstGeom>
            <a:gradFill rotWithShape="1">
              <a:gsLst>
                <a:gs pos="0">
                  <a:srgbClr val="4F81BD"/>
                </a:gs>
                <a:gs pos="100000">
                  <a:srgbClr val="7D9597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0" name="Oval 52"/>
            <p:cNvSpPr/>
            <p:nvPr/>
          </p:nvSpPr>
          <p:spPr>
            <a:xfrm>
              <a:off x="5707" y="5737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DDEBCF">
                    <a:alpha val="100000"/>
                  </a:srgbClr>
                </a:gs>
                <a:gs pos="50000">
                  <a:srgbClr val="9CB86E">
                    <a:alpha val="100000"/>
                  </a:srgbClr>
                </a:gs>
                <a:gs pos="100000">
                  <a:srgbClr val="156B13">
                    <a:alpha val="10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1" name="AutoShape 54"/>
            <p:cNvSpPr/>
            <p:nvPr/>
          </p:nvSpPr>
          <p:spPr>
            <a:xfrm>
              <a:off x="5840" y="7670"/>
              <a:ext cx="7852" cy="7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2" name="Rectangle 55"/>
            <p:cNvSpPr/>
            <p:nvPr/>
          </p:nvSpPr>
          <p:spPr>
            <a:xfrm>
              <a:off x="6195" y="7615"/>
              <a:ext cx="7383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一、二级危险源及工亡事故地点：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主要危险源及对策措施、以往事故要点提示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73" name="AutoShape 57"/>
            <p:cNvSpPr/>
            <p:nvPr/>
          </p:nvSpPr>
          <p:spPr>
            <a:xfrm>
              <a:off x="5840" y="8690"/>
              <a:ext cx="7825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4" name="Rectangle 58"/>
            <p:cNvSpPr/>
            <p:nvPr/>
          </p:nvSpPr>
          <p:spPr>
            <a:xfrm>
              <a:off x="6090" y="8638"/>
              <a:ext cx="7380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重点部位：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消防重点部位、保密要害部位、危险化学品重大危险源管理要求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75" name="Oval 61"/>
            <p:cNvSpPr/>
            <p:nvPr/>
          </p:nvSpPr>
          <p:spPr>
            <a:xfrm>
              <a:off x="1020" y="5124"/>
              <a:ext cx="1604" cy="1640"/>
            </a:xfrm>
            <a:prstGeom prst="ellipse">
              <a:avLst/>
            </a:prstGeom>
            <a:gradFill rotWithShape="1">
              <a:gsLst>
                <a:gs pos="0">
                  <a:srgbClr val="03D4A8">
                    <a:alpha val="100000"/>
                  </a:srgbClr>
                </a:gs>
                <a:gs pos="25000">
                  <a:srgbClr val="21D6E0">
                    <a:alpha val="100000"/>
                  </a:srgbClr>
                </a:gs>
                <a:gs pos="75000">
                  <a:srgbClr val="0087E6">
                    <a:alpha val="100000"/>
                  </a:srgbClr>
                </a:gs>
                <a:gs pos="100000">
                  <a:srgbClr val="005CB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6" name="Oval 62"/>
            <p:cNvSpPr/>
            <p:nvPr/>
          </p:nvSpPr>
          <p:spPr>
            <a:xfrm>
              <a:off x="1268" y="5194"/>
              <a:ext cx="3307" cy="1496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rgbClr val="0000FF"/>
                </a:gs>
                <a:gs pos="100000">
                  <a:srgbClr val="005353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7" name="Oval 63"/>
            <p:cNvSpPr/>
            <p:nvPr/>
          </p:nvSpPr>
          <p:spPr>
            <a:xfrm>
              <a:off x="1238" y="5226"/>
              <a:ext cx="3305" cy="1495"/>
            </a:xfrm>
            <a:prstGeom prst="ellipse">
              <a:avLst/>
            </a:prstGeom>
            <a:gradFill rotWithShape="1">
              <a:gsLst>
                <a:gs pos="0">
                  <a:srgbClr val="DDEBCF">
                    <a:alpha val="100000"/>
                  </a:srgbClr>
                </a:gs>
                <a:gs pos="50000">
                  <a:srgbClr val="9CB86E">
                    <a:alpha val="100000"/>
                  </a:srgbClr>
                </a:gs>
                <a:gs pos="100000">
                  <a:srgbClr val="156B13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8" name="Oval 64"/>
            <p:cNvSpPr/>
            <p:nvPr/>
          </p:nvSpPr>
          <p:spPr>
            <a:xfrm>
              <a:off x="1435" y="5244"/>
              <a:ext cx="2978" cy="1398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79" name="Oval 65"/>
            <p:cNvSpPr/>
            <p:nvPr/>
          </p:nvSpPr>
          <p:spPr>
            <a:xfrm>
              <a:off x="1480" y="4505"/>
              <a:ext cx="2887" cy="288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0" name="Oval 66"/>
            <p:cNvSpPr/>
            <p:nvPr/>
          </p:nvSpPr>
          <p:spPr>
            <a:xfrm>
              <a:off x="1517" y="4520"/>
              <a:ext cx="2817" cy="2812"/>
            </a:xfrm>
            <a:prstGeom prst="ellipse">
              <a:avLst/>
            </a:prstGeom>
            <a:gradFill rotWithShape="1">
              <a:gsLst>
                <a:gs pos="0">
                  <a:srgbClr val="D6E1E2"/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1" name="Oval 67"/>
            <p:cNvSpPr/>
            <p:nvPr/>
          </p:nvSpPr>
          <p:spPr>
            <a:xfrm>
              <a:off x="1550" y="4547"/>
              <a:ext cx="2677" cy="262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2" name="Oval 68"/>
            <p:cNvSpPr/>
            <p:nvPr/>
          </p:nvSpPr>
          <p:spPr>
            <a:xfrm>
              <a:off x="1667" y="4587"/>
              <a:ext cx="2382" cy="213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83" name="AutoShape 54"/>
            <p:cNvSpPr/>
            <p:nvPr/>
          </p:nvSpPr>
          <p:spPr>
            <a:xfrm>
              <a:off x="5852" y="9662"/>
              <a:ext cx="7852" cy="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4" name="Rectangle 55"/>
            <p:cNvSpPr/>
            <p:nvPr/>
          </p:nvSpPr>
          <p:spPr>
            <a:xfrm>
              <a:off x="6180" y="9710"/>
              <a:ext cx="7383" cy="6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卫生间、浴室：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提示语如“地面湿滑，防止滑跌”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85" name="AutoShape 45"/>
            <p:cNvSpPr/>
            <p:nvPr/>
          </p:nvSpPr>
          <p:spPr>
            <a:xfrm>
              <a:off x="5885" y="1425"/>
              <a:ext cx="7712" cy="8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6" name="Rectangle 46"/>
            <p:cNvSpPr/>
            <p:nvPr/>
          </p:nvSpPr>
          <p:spPr>
            <a:xfrm>
              <a:off x="6295" y="1433"/>
              <a:ext cx="6935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厂房门口：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安全标识牌，如：劳防用品穿戴、主要危险源、车辆限速等内容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87" name="Oval 51"/>
            <p:cNvSpPr/>
            <p:nvPr/>
          </p:nvSpPr>
          <p:spPr>
            <a:xfrm>
              <a:off x="5707" y="1575"/>
              <a:ext cx="320" cy="317"/>
            </a:xfrm>
            <a:prstGeom prst="ellipse">
              <a:avLst/>
            </a:prstGeom>
            <a:gradFill rotWithShape="1">
              <a:gsLst>
                <a:gs pos="0">
                  <a:srgbClr val="4F81BD"/>
                </a:gs>
                <a:gs pos="100000">
                  <a:srgbClr val="7D9597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8" name="AutoShape 54"/>
            <p:cNvSpPr/>
            <p:nvPr/>
          </p:nvSpPr>
          <p:spPr>
            <a:xfrm>
              <a:off x="5822" y="2632"/>
              <a:ext cx="7765" cy="7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89" name="Rectangle 55"/>
            <p:cNvSpPr/>
            <p:nvPr/>
          </p:nvSpPr>
          <p:spPr>
            <a:xfrm>
              <a:off x="6180" y="2568"/>
              <a:ext cx="7383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厂房内地面：</a:t>
              </a:r>
              <a:r>
                <a:rPr lang="zh-CN" altLang="en-US" sz="12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用颜色区别不同区域，安全通道、禁入区域（黄色、黑色相间条纹）、指唱确认点</a:t>
              </a:r>
              <a:endParaRPr lang="zh-CN" altLang="en-US" sz="1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90" name="Oval 56"/>
            <p:cNvSpPr/>
            <p:nvPr/>
          </p:nvSpPr>
          <p:spPr>
            <a:xfrm>
              <a:off x="5707" y="9805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DDEBCF">
                    <a:alpha val="100000"/>
                  </a:srgbClr>
                </a:gs>
                <a:gs pos="50000">
                  <a:srgbClr val="9CB86E">
                    <a:alpha val="100000"/>
                  </a:srgbClr>
                </a:gs>
                <a:gs pos="100000">
                  <a:srgbClr val="156B13">
                    <a:alpha val="10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91" name="Oval 59"/>
            <p:cNvSpPr/>
            <p:nvPr/>
          </p:nvSpPr>
          <p:spPr>
            <a:xfrm>
              <a:off x="5707" y="6880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4F81BD"/>
                </a:gs>
                <a:gs pos="100000">
                  <a:srgbClr val="7D9597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92" name="Oval 53"/>
            <p:cNvSpPr/>
            <p:nvPr/>
          </p:nvSpPr>
          <p:spPr>
            <a:xfrm>
              <a:off x="5707" y="9017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4F81BD"/>
                </a:gs>
                <a:gs pos="100000">
                  <a:srgbClr val="7D9597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93" name="Oval 56"/>
            <p:cNvSpPr/>
            <p:nvPr/>
          </p:nvSpPr>
          <p:spPr>
            <a:xfrm>
              <a:off x="5707" y="7987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DDEBCF">
                    <a:alpha val="100000"/>
                  </a:srgbClr>
                </a:gs>
                <a:gs pos="50000">
                  <a:srgbClr val="9CB86E">
                    <a:alpha val="100000"/>
                  </a:srgbClr>
                </a:gs>
                <a:gs pos="100000">
                  <a:srgbClr val="156B13">
                    <a:alpha val="10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3594" name="组合 24625"/>
            <p:cNvGrpSpPr/>
            <p:nvPr/>
          </p:nvGrpSpPr>
          <p:grpSpPr>
            <a:xfrm>
              <a:off x="3437" y="7842"/>
              <a:ext cx="2250" cy="2112"/>
              <a:chOff x="0" y="0"/>
              <a:chExt cx="672" cy="192"/>
            </a:xfrm>
          </p:grpSpPr>
          <p:sp>
            <p:nvSpPr>
              <p:cNvPr id="23597" name="Line 43"/>
              <p:cNvSpPr/>
              <p:nvPr/>
            </p:nvSpPr>
            <p:spPr>
              <a:xfrm>
                <a:off x="288" y="192"/>
                <a:ext cx="384" cy="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8" name="Line 44"/>
              <p:cNvSpPr/>
              <p:nvPr/>
            </p:nvSpPr>
            <p:spPr>
              <a:xfrm>
                <a:off x="0" y="0"/>
                <a:ext cx="288" cy="19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95" name="矩形 54"/>
            <p:cNvSpPr/>
            <p:nvPr/>
          </p:nvSpPr>
          <p:spPr>
            <a:xfrm>
              <a:off x="1689" y="5513"/>
              <a:ext cx="2699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  <a:sym typeface="黑体" panose="02010609060101010101" charset="-122"/>
                </a:rPr>
                <a:t>现场区域</a:t>
              </a:r>
              <a:endParaRPr lang="zh-CN" altLang="en-US" sz="2400" b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endParaRPr>
            </a:p>
          </p:txBody>
        </p:sp>
        <p:sp>
          <p:nvSpPr>
            <p:cNvPr id="23596" name="Oval 56"/>
            <p:cNvSpPr/>
            <p:nvPr/>
          </p:nvSpPr>
          <p:spPr>
            <a:xfrm>
              <a:off x="5615" y="2905"/>
              <a:ext cx="320" cy="320"/>
            </a:xfrm>
            <a:prstGeom prst="ellipse">
              <a:avLst/>
            </a:prstGeom>
            <a:gradFill rotWithShape="1">
              <a:gsLst>
                <a:gs pos="0">
                  <a:srgbClr val="DDEBCF">
                    <a:alpha val="100000"/>
                  </a:srgbClr>
                </a:gs>
                <a:gs pos="50000">
                  <a:srgbClr val="9CB86E">
                    <a:alpha val="100000"/>
                  </a:srgbClr>
                </a:gs>
                <a:gs pos="100000">
                  <a:srgbClr val="156B13">
                    <a:alpha val="10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4" y="142240"/>
            <a:ext cx="9288146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厂房大门旁立牌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581" name="TextBox 7"/>
          <p:cNvSpPr/>
          <p:nvPr/>
        </p:nvSpPr>
        <p:spPr>
          <a:xfrm>
            <a:off x="2520950" y="930275"/>
            <a:ext cx="66548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立牌尺寸：总高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，总宽度为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170cm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，主画面尺寸：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250cm*150cm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立牌材质：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铝板，贴反光膜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即时贴；两边为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镀锌方管；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安装位置：厂旁门道路入口处，距离大门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左右。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582" name="Picture 7" descr="C:\Users\Administrator\AppData\Roaming\Tencent\Users\838429903\QQ\WinTemp\RichOle\YP6WBQ2OG1(7CG93OV5_`_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896938"/>
            <a:ext cx="2232025" cy="3943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3" name="组合 1"/>
          <p:cNvGrpSpPr/>
          <p:nvPr/>
        </p:nvGrpSpPr>
        <p:grpSpPr>
          <a:xfrm>
            <a:off x="6946900" y="2168525"/>
            <a:ext cx="2066925" cy="2540000"/>
            <a:chOff x="8335" y="3458"/>
            <a:chExt cx="3864" cy="4534"/>
          </a:xfrm>
        </p:grpSpPr>
        <p:pic>
          <p:nvPicPr>
            <p:cNvPr id="24584" name="Picture 9" descr="C:\Users\Administrator\AppData\Roaming\Tencent\Users\838429903\QQ\WinTemp\RichOle\(1T@FB_FY{28A7LX8~D7SN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5" y="3458"/>
              <a:ext cx="3865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5" name="Picture 7" descr="C:\Users\Administrator\AppData\Roaming\Tencent\Users\838429903\QQ\WinTemp\RichOle\}}P3WTB1__7LFSU~Y81K)Z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0" y="4660"/>
              <a:ext cx="1135" cy="18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15" y="142240"/>
            <a:ext cx="9248136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厂房大门警示牌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5605" name="Picture 1" descr="C:\Users\Administrator\AppData\Roaming\Tencent\Users\838429903\QQ\WinTemp\RichOle\TH]S3T(1Q8II~~ZD1~]29~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0" y="2571750"/>
            <a:ext cx="208915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Box 7"/>
          <p:cNvSpPr/>
          <p:nvPr/>
        </p:nvSpPr>
        <p:spPr>
          <a:xfrm>
            <a:off x="2876550" y="642938"/>
            <a:ext cx="6118225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四块安全提示牌安装在卷帘门两旁墙上，每边安装两块；下排警示牌离地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170cm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卷帘门两侧内外均贴黑黄警示条，高度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卷帘门下地面刷黑黄警示条，宽度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门口地面用白色油漆涂刷，字体为方正兰亭大黑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_GBK,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上排字间距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，下排字间距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12.5cm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（标准模板）；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上排字距离大门垂直距离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米，左右居中。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7" name="组合 64"/>
          <p:cNvGrpSpPr/>
          <p:nvPr/>
        </p:nvGrpSpPr>
        <p:grpSpPr>
          <a:xfrm>
            <a:off x="85725" y="974725"/>
            <a:ext cx="2765425" cy="3662363"/>
            <a:chOff x="1193" y="1673"/>
            <a:chExt cx="4986" cy="7773"/>
          </a:xfrm>
        </p:grpSpPr>
        <p:pic>
          <p:nvPicPr>
            <p:cNvPr id="25609" name="Picture 8" descr="QQ图片201410141559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2" y="1673"/>
              <a:ext cx="2315" cy="296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10" name="组合 1"/>
            <p:cNvGrpSpPr/>
            <p:nvPr/>
          </p:nvGrpSpPr>
          <p:grpSpPr>
            <a:xfrm>
              <a:off x="1193" y="1688"/>
              <a:ext cx="4986" cy="7758"/>
              <a:chOff x="1193" y="1688"/>
              <a:chExt cx="4986" cy="7758"/>
            </a:xfrm>
          </p:grpSpPr>
          <p:pic>
            <p:nvPicPr>
              <p:cNvPr id="25611" name="Picture 3" descr="C:\Users\Administrator\AppData\Roaming\Tencent\Users\838429903\QQ\WinTemp\RichOle\QA~V94@[Q@1}UDFCS_29QII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" y="4528"/>
                <a:ext cx="2315" cy="3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2" name="Picture 2" descr="C:\Users\Administrator\AppData\Roaming\Tencent\Users\838429903\QQ\WinTemp\RichOle\I6P3@9ZQDLXOA6DHIT)ZH_B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5" y="4528"/>
                <a:ext cx="2435" cy="3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3" name="Picture 9" descr="QQ图片201410141559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" y="1688"/>
                <a:ext cx="2292" cy="2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614" name="Picture 1" descr="D:\我的资料库\Documents\Tencent Files\838429903\Image\Image3\S0}WJHG@X{D5YSSJ`9R`ZE7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2" y="7475"/>
                <a:ext cx="4150" cy="19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5608" name="图片 1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725" y="3651250"/>
            <a:ext cx="2886075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厂房大门警示牌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6629" name="Picture 1" descr="C:\Users\Administrator\AppData\Roaming\Tencent\Users\838429903\QQ\WinTemp\RichOle\7~IE0(8KDFO2$WEYTV5SX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1988" y="1131888"/>
            <a:ext cx="251460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C:\Users\Administrator\AppData\Roaming\Tencent\Users\838429903\QQ\WinTemp\RichOle\ZKX@BKW(916RQ0~%RFTP@W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8" y="1041400"/>
            <a:ext cx="3248025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矩形 6"/>
          <p:cNvSpPr/>
          <p:nvPr/>
        </p:nvSpPr>
        <p:spPr>
          <a:xfrm>
            <a:off x="487363" y="2498725"/>
            <a:ext cx="5184775" cy="1690688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字体为方正兰亭大黑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_GBK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，字间距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1.6cm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，字长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字体尺寸：模板外框长度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L*H=106*30cm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；字体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L*H=100*14cm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距离小门垂直距离为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米，左右居中。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厂房小门内自检穿戴规范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7653" name="Picture 7" descr="C:\Users\Administrator\AppData\Roaming\Tencent\Users\838429903\QQ\WinTemp\RichOle\S4%AU6XO}(G}NRC76D]SPZW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9413" y="2660650"/>
            <a:ext cx="2009775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Box 7"/>
          <p:cNvSpPr/>
          <p:nvPr/>
        </p:nvSpPr>
        <p:spPr>
          <a:xfrm>
            <a:off x="3563938" y="841375"/>
            <a:ext cx="5400675" cy="175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厂房小门人员进出的小房间内安装镜子，距地面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cm;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镜子尺寸：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L*H=120*50cm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现场人员穿戴规范标牌材质：有机玻璃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标牌尺寸：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L*H=500mm*600mm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58775" indent="-358775">
              <a:lnSpc>
                <a:spcPct val="13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安装位置：人员进出小房间适当位置，距地面1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7655" name="Picture 1" descr="C:\Users\Administrator\AppData\Roaming\Tencent\Users\838429903\QQ\WinTemp\RichOle\`TFIZ0PKF~PQAN)`91[@Z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022350"/>
            <a:ext cx="2814638" cy="3744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厂房内通道标识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8677" name="Picture 1" descr="C:\Users\Administrator\AppData\Roaming\Tencent\Users\838429903\QQ\WinTemp\RichOle\92D04QPG7FFL2WT}P(2Q_M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2588" y="2663825"/>
            <a:ext cx="1690687" cy="2179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7" descr="C:\Users\Administrator\AppData\Roaming\Tencent\Users\838429903\QQ\WinTemp\RichOle\JU9Q2TY1{28%FJ[2URG0XH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3743325"/>
            <a:ext cx="4148137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2" descr="C:\Users\Administrator\AppData\Roaming\Tencent\Users\838429903\QQ\WinTemp\RichOle\5J%UG1}1$E)%)WTC$DSG@`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950913"/>
            <a:ext cx="14509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1" descr="C:\Users\Administrator\AppData\Roaming\Tencent\Users\838429903\QQ\WinTemp\RichOle\ED~BDQ6HE%B{IN]M(`9A_N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885825"/>
            <a:ext cx="1679575" cy="204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1" name="TextBox 7"/>
          <p:cNvSpPr/>
          <p:nvPr/>
        </p:nvSpPr>
        <p:spPr>
          <a:xfrm>
            <a:off x="2484438" y="1290638"/>
            <a:ext cx="3792537" cy="2011362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作业通道只允许作业人员进入，通道两旁涂黄色虚线，线宽10cm（同行车、地面车辆通道警示划线）；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字体尺寸：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字体长度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L*H=90*12cm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行车通道及等待位标识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9701" name="TextBox 4"/>
          <p:cNvSpPr/>
          <p:nvPr/>
        </p:nvSpPr>
        <p:spPr>
          <a:xfrm>
            <a:off x="957263" y="3041650"/>
            <a:ext cx="3041650" cy="1690688"/>
          </a:xfrm>
          <a:prstGeom prst="rect">
            <a:avLst/>
          </a:prstGeom>
          <a:noFill/>
          <a:ln w="9525" cap="flat" cmpd="sng">
            <a:solidFill>
              <a:srgbClr val="17375E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字体尺寸：如图标；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用白色油漆涂刷；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模板材质：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1.5mm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铝板；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警示条宽度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，倾斜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45°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9702" name="Picture 2" descr="C:\Users\Administrator\AppData\Roaming\Tencent\Users\838429903\QQ\WinTemp\RichOle\]H_`AQ%(WZOPHG%G)%{(Q4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32000"/>
            <a:ext cx="2703513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1" descr="C:\Users\Administrator\AppData\Roaming\Tencent\Users\838429903\QQ\WinTemp\RichOle\3K41NFN_$I4J`U3196{LN8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1581150"/>
            <a:ext cx="19431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2" descr="C:\Users\Administrator\AppData\Roaming\Tencent\Users\838429903\QQ\WinTemp\RichOle\CA60QR)PIUC~_HG089KFA]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75" y="1581150"/>
            <a:ext cx="19431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5" y="1038225"/>
            <a:ext cx="3092450" cy="950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16"/>
          <p:cNvGrpSpPr/>
          <p:nvPr/>
        </p:nvGrpSpPr>
        <p:grpSpPr>
          <a:xfrm>
            <a:off x="85725" y="1230313"/>
            <a:ext cx="8986838" cy="3632200"/>
            <a:chOff x="87372" y="1231614"/>
            <a:chExt cx="8986332" cy="3630672"/>
          </a:xfrm>
        </p:grpSpPr>
        <p:sp>
          <p:nvSpPr>
            <p:cNvPr id="118" name="矩形 117"/>
            <p:cNvSpPr/>
            <p:nvPr/>
          </p:nvSpPr>
          <p:spPr>
            <a:xfrm>
              <a:off x="87372" y="1231614"/>
              <a:ext cx="8986332" cy="3630672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9" name="矩形 121"/>
            <p:cNvSpPr/>
            <p:nvPr/>
          </p:nvSpPr>
          <p:spPr>
            <a:xfrm>
              <a:off x="378939" y="1401594"/>
              <a:ext cx="233910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D44B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2800" b="1" dirty="0">
                <a:solidFill>
                  <a:srgbClr val="D44B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127126" y="2031377"/>
              <a:ext cx="7159222" cy="224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kern="1200" cap="none" spc="0" normalizeH="0" baseline="0" noProof="0" dirty="0">
                  <a:solidFill>
                    <a:schemeClr val="bg1">
                      <a:lumMod val="8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    世界最远的距离不是树与树的距离  而是同根生长的树枝却无法在风中相依  世界上最远的距离不是树枝无法相依  而是相互了望的星星却没有交汇的轨迹  世界上最远的距离不是星星之间的轨迹  而是纵然轨迹交汇却在转瞬间无处寻觅  世界上最远的距离不是瞬间无处寻觅  而是尚未相遇便注定无法相聚  世界上最远的距离是鱼与飞鸟的距离  一个在天 一个却深潜水底      </a:t>
              </a:r>
              <a:r>
                <a:rPr kumimoji="0" lang="en-US" altLang="zh-CN" sz="2000" kern="1200" cap="none" spc="0" normalizeH="0" baseline="0" noProof="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@</a:t>
              </a:r>
              <a:r>
                <a:rPr kumimoji="0" lang="zh-CN" altLang="en-US" sz="2000" kern="1200" cap="none" spc="0" normalizeH="0" baseline="0" noProof="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点击添加文本</a:t>
              </a:r>
              <a:endParaRPr kumimoji="0" lang="zh-CN" altLang="en-US" sz="2000" kern="1200" cap="none" spc="0" normalizeH="0" baseline="0" noProof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  <p:sp>
        <p:nvSpPr>
          <p:cNvPr id="135" name="矩形 134"/>
          <p:cNvSpPr/>
          <p:nvPr/>
        </p:nvSpPr>
        <p:spPr>
          <a:xfrm>
            <a:off x="0" y="0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0" y="527050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0" y="1054100"/>
            <a:ext cx="9144000" cy="952500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0" y="1581150"/>
            <a:ext cx="9144000" cy="952500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0" y="2108200"/>
            <a:ext cx="9144000" cy="952500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0" y="2636838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3690938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0" y="3163888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0" y="4217988"/>
            <a:ext cx="9144000" cy="950913"/>
          </a:xfrm>
          <a:prstGeom prst="rect">
            <a:avLst/>
          </a:prstGeom>
          <a:solidFill>
            <a:srgbClr val="BF3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8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6" name="标题 1"/>
          <p:cNvSpPr>
            <a:spLocks noGrp="1"/>
          </p:cNvSpPr>
          <p:nvPr>
            <p:ph type="ctrTitle"/>
          </p:nvPr>
        </p:nvSpPr>
        <p:spPr>
          <a:xfrm>
            <a:off x="544513" y="1865313"/>
            <a:ext cx="8061325" cy="1470025"/>
          </a:xfrm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a typeface="文鼎CS大黑" pitchFamily="1" charset="-122"/>
              </a:rPr>
              <a:t>公司安全愿景</a:t>
            </a:r>
            <a:br>
              <a:rPr lang="zh-CN" altLang="en-US" sz="2800" b="1" dirty="0">
                <a:solidFill>
                  <a:schemeClr val="bg1"/>
                </a:solidFill>
                <a:ea typeface="文鼎CS大黑" pitchFamily="1" charset="-122"/>
              </a:rPr>
            </a:br>
            <a:br>
              <a:rPr lang="zh-CN" altLang="en-US" sz="1600" b="1" dirty="0">
                <a:solidFill>
                  <a:schemeClr val="bg1"/>
                </a:solidFill>
                <a:ea typeface="文鼎CS大黑" pitchFamily="1" charset="-122"/>
              </a:rPr>
            </a:br>
            <a:br>
              <a:rPr lang="zh-CN" altLang="en-US" sz="1600" b="1" dirty="0">
                <a:solidFill>
                  <a:schemeClr val="bg1"/>
                </a:solidFill>
                <a:ea typeface="文鼎CS大黑" pitchFamily="1" charset="-122"/>
              </a:rPr>
            </a:br>
            <a:r>
              <a:rPr lang="zh-CN" altLang="en-US" sz="2400" b="1" dirty="0">
                <a:solidFill>
                  <a:schemeClr val="bg1"/>
                </a:solidFill>
                <a:ea typeface="文鼎CS大黑" pitchFamily="1" charset="-122"/>
              </a:rPr>
              <a:t>让所有员工享有安全、健康的工作环境</a:t>
            </a:r>
            <a:br>
              <a:rPr lang="zh-CN" altLang="en-US" sz="1800" b="1" dirty="0">
                <a:solidFill>
                  <a:schemeClr val="bg1"/>
                </a:solidFill>
                <a:ea typeface="文鼎CS大黑" pitchFamily="1" charset="-122"/>
              </a:rPr>
            </a:br>
            <a:endParaRPr lang="zh-CN" altLang="en-US" sz="1800" b="1" dirty="0">
              <a:solidFill>
                <a:schemeClr val="bg1"/>
              </a:solidFill>
              <a:ea typeface="文鼎CS大黑" pitchFamily="1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0.78765 L 3.88889E-6 -8.64198E-7 " pathEditMode="fixed" rAng="0" ptsTypes="AA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行车操作室提示牌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0725" name="Picture 11" descr="C:\Users\Administrator\AppData\Roaming\Tencent\Users\838429903\QQ\WinTemp\RichOle\R2VAQOIG(6C3XX5@MHOZXP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877888"/>
            <a:ext cx="3128963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TextBox 4"/>
          <p:cNvSpPr/>
          <p:nvPr/>
        </p:nvSpPr>
        <p:spPr>
          <a:xfrm>
            <a:off x="4376738" y="1631950"/>
            <a:ext cx="4333875" cy="2392363"/>
          </a:xfrm>
          <a:prstGeom prst="rect">
            <a:avLst/>
          </a:prstGeom>
          <a:noFill/>
          <a:ln w="9525">
            <a:solidFill>
              <a:schemeClr val="accent3"/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1.标牌尺寸：L*H=20*25cm；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2. 张贴位置：行车办公室及行车操作室，视现场环境定，张贴在醒目位置；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3. 材质：有机玻璃AV平板打印，倒圆角、四角留安装孔。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厂房内车辆通道标识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1749" name="TextBox 4"/>
          <p:cNvSpPr/>
          <p:nvPr/>
        </p:nvSpPr>
        <p:spPr>
          <a:xfrm>
            <a:off x="1331913" y="1581150"/>
            <a:ext cx="4032250" cy="297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方案一为人车分离方案，适用于厂房内道路较宽的通道，车辆通道底色为灰色，两边用黄色虚线提示，在头尾及中间每隔30米刷“车辆通道，注意避让”警示；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方案二是当厂房卷帘门两侧通道较窄时，车辆需要进入厂房，可采用黄色虚线提示（同作业通道划线）在头尾及中间每隔30米刷“车辆通道，注意避让”警示。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175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2338" y="1400175"/>
            <a:ext cx="19335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10" descr="C:\Users\Administrator\AppData\Roaming\Tencent\Users\838429903\QQ\WinTemp\RichOle\39ALRMWY@S`CPE~42@88M[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401763"/>
            <a:ext cx="19431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1" descr="D:\我的资料库\Documents\Tencent Files\838429903\Image\$])4MLXB@[8}__~B}X8@0]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041400"/>
            <a:ext cx="1008063" cy="374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2" descr="D:\我的资料库\Documents\Tencent Files\838429903\Image\$Q_K$4BW81A~1$W1G9XR3)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75" y="895350"/>
            <a:ext cx="403225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7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1725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指唱确认标识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2773" name="TextBox 8"/>
          <p:cNvSpPr/>
          <p:nvPr/>
        </p:nvSpPr>
        <p:spPr>
          <a:xfrm>
            <a:off x="1871663" y="860425"/>
            <a:ext cx="3790950" cy="169227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指唱确认标牌，悬挂在需要指唱确认的路口、作业点和设备的栏杆上；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铝板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，倒圆角，四角留安装孔。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4" name="TextBox 9"/>
          <p:cNvSpPr/>
          <p:nvPr/>
        </p:nvSpPr>
        <p:spPr>
          <a:xfrm>
            <a:off x="1873250" y="2841625"/>
            <a:ext cx="3808413" cy="1371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在厂房内绿色通道、作业通道等指唱确认点处，涂刷地面标识（标准模板）；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涂刷时用白色油漆；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1.5mm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铝板。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2775" name="Picture 3" descr="C:\Users\Administrator\AppData\Roaming\Tencent\Users\838429903\QQ\WinTemp\RichOle\I1}0S8)Q[6~$[O}[[HG6E0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2841625"/>
            <a:ext cx="1582738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9" descr="C:\Users\Administrator\AppData\Roaming\Tencent\Users\838429903\QQ\WinTemp\RichOle\6EN[9969VT%RN92]DM0HP0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862013"/>
            <a:ext cx="1666875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2" descr="C:\Users\Administrator\AppData\Roaming\Tencent\Users\838429903\QQ\WinTemp\RichOle\28]~U$3WI2K10ATBA}AFF8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75" y="2301875"/>
            <a:ext cx="1943100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860425"/>
            <a:ext cx="1943100" cy="257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操控室进入现场门口提示牌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3797" name="Picture 8" descr="D:\我的资料库\Documents\Tencent Files\838429903\Image\Image3\3VC8II{HQFXP)_3$@V}4I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2863" y="2554288"/>
            <a:ext cx="1751012" cy="234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5" descr="C:\Users\Administrator\AppData\Roaming\Tencent\Users\838429903\QQ\WinTemp\RichOle\0@46)25E{`[434%M`VBOM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1038225"/>
            <a:ext cx="3168650" cy="390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Box 9"/>
          <p:cNvSpPr/>
          <p:nvPr/>
        </p:nvSpPr>
        <p:spPr>
          <a:xfrm>
            <a:off x="3960813" y="750888"/>
            <a:ext cx="4608512" cy="188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室内提示牌单体尺寸：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L*H=20*25cm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张贴高度：距地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横排张贴或两两并排（居中）；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材质：有机玻璃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平板打印，背胶张贴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室内张贴十大禁令或一套规范海报。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3800" name="Picture 8" descr="C:\Users\Administrator\AppData\Roaming\Tencent\Users\838429903\QQ\WinTemp\RichOle\W_(V``K7[OX`Q6(~B85)V1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554288"/>
            <a:ext cx="1771650" cy="234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电气室玻璃门提示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4821" name="TextBox 4"/>
          <p:cNvSpPr/>
          <p:nvPr/>
        </p:nvSpPr>
        <p:spPr>
          <a:xfrm>
            <a:off x="4032250" y="949325"/>
            <a:ext cx="47148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玻璃门上增加蓝色防撞条 和“  禁止入内”警示牌；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玻璃门上警示牌尺寸：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L*H=10*10cm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材质：全透片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平板打印，背胶张贴。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4822" name="Picture 2" descr="C:\Users\Administrator\AppData\Roaming\Tencent\Users\838429903\QQ\WinTemp\RichOle\I6P3@9ZQDLXOA6DHIT)ZH_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25" y="2301875"/>
            <a:ext cx="20701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1" descr="C:\Users\Administrator\AppData\Roaming\Tencent\Users\838429903\QQ\WinTemp\RichOle\CMTIY[GPU50O(5MO_0GPN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950913"/>
            <a:ext cx="2949575" cy="393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142875"/>
            <a:ext cx="9036050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操控室内控制台标识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5845" name="Picture 1" descr="C:\Users\Administrator\AppData\Roaming\Tencent\Users\838429903\QQ\WinTemp\RichOle\UGJR3`_IE${8Y4YOL_I[BX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3538" y="2481263"/>
            <a:ext cx="1741487" cy="231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C:\Users\Administrator\AppData\Roaming\Tencent\Users\838429903\QQ\WinTemp\RichOle\JJB`{MZ8283[826@$05)R4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966788"/>
            <a:ext cx="216852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TextBox 4"/>
          <p:cNvSpPr/>
          <p:nvPr/>
        </p:nvSpPr>
        <p:spPr>
          <a:xfrm>
            <a:off x="3313113" y="822325"/>
            <a:ext cx="5399088" cy="201295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三方挂牌尺寸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:L*H=27.7*22.5cm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材质：有机玻璃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AV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打印；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制作成立体三角形，使用时可翻转；侧面三角形尺寸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5.6*5cm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操作台上增加指唱确认牌和警示牌，尺寸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10*8cm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，有机玻璃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AV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打印。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5848" name="Picture 8" descr="C:\Users\Administrator\AppData\Roaming\Tencent\Users\838429903\QQ\WinTemp\RichOle\M_[}W%[GR[OEZ)`XA6XQH1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2824163"/>
            <a:ext cx="1573212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C:\Users\Administrator\AppData\Roaming\Tencent\Users\838429903\QQ\WinTemp\RichOle\@H31Z5J~IOXW`~[Q4SZ8T0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841625"/>
            <a:ext cx="1584325" cy="196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" y="-36198"/>
            <a:ext cx="903605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厂房内有安全隐患处警示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6869" name="TextBox 4"/>
          <p:cNvSpPr/>
          <p:nvPr/>
        </p:nvSpPr>
        <p:spPr>
          <a:xfrm>
            <a:off x="4175125" y="1060450"/>
            <a:ext cx="4752975" cy="105092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生产线有突出的立面、通道旁涂刷斑马线警示；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警示条间隔宽度为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，倾斜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45°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870" name="Picture 1" descr="C:\Users\Administrator\AppData\Roaming\Tencent\Users\838429903\QQ\WinTemp\RichOle\I4[Y3H{]$TZQWM7NIUM@)V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063" y="2211388"/>
            <a:ext cx="3167062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1" descr="C:\Users\Administrator\AppData\Roaming\Tencent\Users\838429903\QQ\WinTemp\RichOle\63$PZAC3_KVSSN_$JIG8@3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2120900"/>
            <a:ext cx="3186113" cy="250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2" descr="C:\Users\Administrator\AppData\Roaming\Tencent\Users\838429903\QQ\WinTemp\RichOle\SIYZ[%_(@K4DRC6X0VMQQ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915988"/>
            <a:ext cx="3286125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4" y="-37465"/>
            <a:ext cx="9036050" cy="6762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厂房内绿色通道宣传警示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7893" name="Picture 1" descr="C:\Users\Administrator\AppData\Roaming\Tencent\Users\838429903\QQ\WinTemp\RichOle\MKVB8[01{X3PB{8%X@TS_@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2390775"/>
            <a:ext cx="31686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TextBox 6"/>
          <p:cNvSpPr/>
          <p:nvPr/>
        </p:nvSpPr>
        <p:spPr>
          <a:xfrm>
            <a:off x="3636963" y="912813"/>
            <a:ext cx="5286375" cy="13716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绿色通道的显著位置张贴：请走绿色通道指示牌；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在有条件的位置可以集中张贴宣传十大禁令或者安全提示语；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警示牌尺寸：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；材质：铝板贴反光膜平板打印。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7895" name="Picture 9" descr="QQ图片201410141559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895350"/>
            <a:ext cx="1454150" cy="1871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6" name="组合 64"/>
          <p:cNvGrpSpPr/>
          <p:nvPr/>
        </p:nvGrpSpPr>
        <p:grpSpPr>
          <a:xfrm>
            <a:off x="144463" y="2720975"/>
            <a:ext cx="4319587" cy="2076450"/>
            <a:chOff x="965" y="4952"/>
            <a:chExt cx="6803" cy="3270"/>
          </a:xfrm>
        </p:grpSpPr>
        <p:pic>
          <p:nvPicPr>
            <p:cNvPr id="37897" name="Picture 1" descr="C:\Users\Administrator\AppData\Roaming\Tencent\Users\838429903\QQ\WinTemp\RichOle\B1$1}D3YKC5{AR1227RH21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" y="4952"/>
              <a:ext cx="2607" cy="3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8" name="Picture 2" descr="C:\Users\Administrator\AppData\Roaming\Tencent\Users\838429903\QQ\WinTemp\RichOle\TE$2L22WMT$LTVJ_XB8@YPW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" y="4999"/>
              <a:ext cx="2655" cy="31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9" name="Picture 3" descr="C:\Users\Administrator\AppData\Roaming\Tencent\Users\838429903\QQ\WinTemp\RichOle\J3M5FB6@(W}KUF@$)[9B]K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0" y="4992"/>
              <a:ext cx="1247" cy="16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0" name="Picture 1" descr="C:\Users\Administrator\AppData\Roaming\Tencent\Users\838429903\QQ\WinTemp\RichOle\Y8862~N`4TORXYOJI3_SL2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9" y="6656"/>
              <a:ext cx="1330" cy="151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 advClick="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禁止攀爬警示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8917" name="Picture 1" descr="C:\Users\Administrator\AppData\Roaming\Tencent\Users\838429903\QQ\WinTemp\RichOle\A[7]O(}F~IG}N6EF`{CX_S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1579563"/>
            <a:ext cx="3125788" cy="3217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7" descr="C:\Users\Administrator\AppData\Roaming\Tencent\Users\838429903\QQ\WinTemp\RichOle\L20H01{5BZY3~JS$8ZSPT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2392363"/>
            <a:ext cx="1957387" cy="248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TextBox 7"/>
          <p:cNvSpPr/>
          <p:nvPr/>
        </p:nvSpPr>
        <p:spPr>
          <a:xfrm>
            <a:off x="4229100" y="995363"/>
            <a:ext cx="4464050" cy="1371600"/>
          </a:xfrm>
          <a:prstGeom prst="rect">
            <a:avLst/>
          </a:prstGeom>
          <a:noFill/>
          <a:ln w="9525">
            <a:solidFill>
              <a:schemeClr val="accent5"/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安装在可攀登楼梯的醒目位置，高度1.8m；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L*H=40*50cm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材质：铝板贴反光膜平板打印。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禁止触摸警示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9941" name="Picture 2" descr="C:\Users\Administrator\AppData\Roaming\Tencent\Users\838429903\QQ\WinTemp\RichOle\[NTZZQ(82(PU5W`_%E]4U3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1800225"/>
            <a:ext cx="3573463" cy="284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7" descr="C:\Users\Administrator\AppData\Roaming\Tencent\Users\838429903\QQ\WinTemp\RichOle\[S7J}QZZ_V3Q{$J]S{8(G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88" y="2390775"/>
            <a:ext cx="2074862" cy="252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3" name="TextBox 7"/>
          <p:cNvSpPr/>
          <p:nvPr/>
        </p:nvSpPr>
        <p:spPr>
          <a:xfrm>
            <a:off x="4032250" y="950913"/>
            <a:ext cx="4319588" cy="1371600"/>
          </a:xfrm>
          <a:prstGeom prst="rect">
            <a:avLst/>
          </a:prstGeom>
          <a:noFill/>
          <a:ln w="9525" cap="flat" cmpd="sng">
            <a:solidFill>
              <a:srgbClr val="9A312A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安装在运行设备边栏杆上醒目位置；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材质：铝板贴反光膜平板打印。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0" name="组合 1"/>
          <p:cNvGrpSpPr/>
          <p:nvPr/>
        </p:nvGrpSpPr>
        <p:grpSpPr>
          <a:xfrm>
            <a:off x="695325" y="52388"/>
            <a:ext cx="7707313" cy="4772025"/>
            <a:chOff x="867" y="882"/>
            <a:chExt cx="13049" cy="8325"/>
          </a:xfrm>
        </p:grpSpPr>
        <p:sp>
          <p:nvSpPr>
            <p:cNvPr id="5124" name="圆角矩形 16"/>
            <p:cNvSpPr/>
            <p:nvPr/>
          </p:nvSpPr>
          <p:spPr>
            <a:xfrm>
              <a:off x="1993" y="2347"/>
              <a:ext cx="4040" cy="112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1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基础（通用）部分</a:t>
              </a: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125" name="圆角矩形 16"/>
            <p:cNvSpPr/>
            <p:nvPr/>
          </p:nvSpPr>
          <p:spPr>
            <a:xfrm>
              <a:off x="4719" y="882"/>
              <a:ext cx="4423" cy="1125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规范主要内容</a:t>
              </a:r>
              <a:endParaRPr kumimoji="0" lang="zh-CN" altLang="en-US" sz="28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126" name="圆角矩形 17"/>
            <p:cNvSpPr/>
            <p:nvPr/>
          </p:nvSpPr>
          <p:spPr>
            <a:xfrm>
              <a:off x="9417" y="2344"/>
              <a:ext cx="3712" cy="112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2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应用部分</a:t>
              </a: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127" name="圆角矩形 7"/>
            <p:cNvSpPr/>
            <p:nvPr/>
          </p:nvSpPr>
          <p:spPr>
            <a:xfrm>
              <a:off x="8178" y="4707"/>
              <a:ext cx="5738" cy="450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1</a:t>
              </a:r>
              <a:r>
                <a:rPr kumimoji="0" lang="en-US" altLang="x-none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厂区主干道警示牌规范</a:t>
              </a: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2.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现场警示牌张贴规范</a:t>
              </a:r>
              <a:endParaRPr kumimoji="0" lang="en-US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3.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办公楼提示牌张贴规范</a:t>
              </a: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</a:t>
              </a: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4.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软环境安全提示标牌</a:t>
              </a:r>
              <a:endParaRPr kumimoji="0" lang="en-US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        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</p:txBody>
        </p:sp>
        <p:sp>
          <p:nvSpPr>
            <p:cNvPr id="5128" name="下箭头 14"/>
            <p:cNvSpPr/>
            <p:nvPr/>
          </p:nvSpPr>
          <p:spPr>
            <a:xfrm>
              <a:off x="3576" y="3582"/>
              <a:ext cx="766" cy="1088"/>
            </a:xfrm>
            <a:prstGeom prst="downArrow">
              <a:avLst>
                <a:gd name="adj1" fmla="val 50000"/>
                <a:gd name="adj2" fmla="val 499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</p:txBody>
        </p:sp>
        <p:sp>
          <p:nvSpPr>
            <p:cNvPr id="5129" name="下箭头 14"/>
            <p:cNvSpPr/>
            <p:nvPr/>
          </p:nvSpPr>
          <p:spPr>
            <a:xfrm>
              <a:off x="10992" y="3582"/>
              <a:ext cx="766" cy="1088"/>
            </a:xfrm>
            <a:prstGeom prst="downArrow">
              <a:avLst>
                <a:gd name="adj1" fmla="val 50000"/>
                <a:gd name="adj2" fmla="val 499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</p:txBody>
        </p:sp>
        <p:sp>
          <p:nvSpPr>
            <p:cNvPr id="5130" name="圆角矩形 3"/>
            <p:cNvSpPr/>
            <p:nvPr/>
          </p:nvSpPr>
          <p:spPr>
            <a:xfrm>
              <a:off x="867" y="4707"/>
              <a:ext cx="5851" cy="450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170" tIns="46990" rIns="90170" bIns="46990" anchor="ctr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20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 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 </a:t>
              </a: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1</a:t>
              </a:r>
              <a:r>
                <a:rPr kumimoji="0" lang="en-US" altLang="x-none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黑体" panose="02010609060101010101" charset="-122"/>
                </a:rPr>
                <a:t>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标识配色说明</a:t>
              </a:r>
              <a:endParaRPr kumimoji="0" lang="en-US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2.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标牌尺寸说明</a:t>
              </a:r>
              <a:endParaRPr kumimoji="0" lang="en-US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</a:t>
              </a: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3.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安全标识</a:t>
              </a:r>
              <a:endParaRPr kumimoji="0" lang="en-US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4.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安全宣传海报折页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 advClick="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运行设备区域警示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0965" name="Picture 2" descr="C:\Users\Administrator\AppData\Roaming\Tencent\Users\838429903\QQ\WinTemp\RichOle\HF{MVY$S]5$~T%~97X%VCI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1131888"/>
            <a:ext cx="3689350" cy="368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7" descr="C:\Users\Administrator\AppData\Roaming\Tencent\Users\838429903\QQ\WinTemp\RichOle\)SSY1(NS(UZL6P8P7UQ7$%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38" y="2392363"/>
            <a:ext cx="3101975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7" name="TextBox 7"/>
          <p:cNvSpPr/>
          <p:nvPr/>
        </p:nvSpPr>
        <p:spPr>
          <a:xfrm>
            <a:off x="4249738" y="895350"/>
            <a:ext cx="4103687" cy="13716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安装在设备运行区域入口隔离杆上；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L*H=25*20cm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材质：铝板贴反光膜平板打印。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98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运行设备护栏警示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1989" name="Picture 1" descr="C:\Users\Administrator\AppData\Roaming\Tencent\Users\838429903\QQ\WinTemp\RichOle\S7`13BY20Z@4K(L(N]}B%V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1401763"/>
            <a:ext cx="3344863" cy="334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7" descr="C:\Users\Administrator\AppData\Roaming\Tencent\Users\838429903\QQ\WinTemp\RichOle\_{)E}EL91VA}S`Y45H2DF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2301875"/>
            <a:ext cx="2055813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TextBox 7"/>
          <p:cNvSpPr/>
          <p:nvPr/>
        </p:nvSpPr>
        <p:spPr>
          <a:xfrm>
            <a:off x="3636963" y="966788"/>
            <a:ext cx="5327650" cy="1692275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安装在相关设备旁、或者是运行设备的护栏醒目位置；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L*H=40*50cm</a:t>
            </a: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材质：铝板贴反光膜平板打印。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1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操作区域警示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3013" name="Picture 1" descr="C:\Users\Administrator\AppData\Roaming\Tencent\Users\838429903\QQ\WinTemp\RichOle\WN3FJF[HY0CV42Z)JQC66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563" y="1076325"/>
            <a:ext cx="3379787" cy="354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751" descr="C:\Users\Administrator\AppData\Roaming\Tencent\Users\838429903\QQ\WinTemp\RichOle\S[KWUVK1A{@VXE_{G)9L3M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482850"/>
            <a:ext cx="3944938" cy="234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TextBox 7"/>
          <p:cNvSpPr/>
          <p:nvPr/>
        </p:nvSpPr>
        <p:spPr>
          <a:xfrm>
            <a:off x="4662488" y="968375"/>
            <a:ext cx="3744913" cy="155416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安装在相关区域显著位置；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L*H=120*60cm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材质：铝板贴反光膜平板打印。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行车区域警示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4037" name="Picture 1" descr="C:\Users\Administrator\AppData\Roaming\Tencent\Users\838429903\QQ\WinTemp\RichOle\[ZQEZLB_G(WS}U9E53%I$4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5" y="1041400"/>
            <a:ext cx="3571875" cy="375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Picture 753" descr="C:\Users\Administrator\AppData\Roaming\Tencent\Users\838429903\QQ\WinTemp\RichOle\AVDH~O(1KA{%1(3O98L6)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525" y="2573338"/>
            <a:ext cx="3371850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9" name="TextBox 7"/>
          <p:cNvSpPr/>
          <p:nvPr/>
        </p:nvSpPr>
        <p:spPr>
          <a:xfrm>
            <a:off x="4679950" y="1022350"/>
            <a:ext cx="3571875" cy="1371600"/>
          </a:xfrm>
          <a:prstGeom prst="rect">
            <a:avLst/>
          </a:prstGeom>
          <a:noFill/>
          <a:ln w="9525" cap="flat" cmpd="sng">
            <a:solidFill>
              <a:srgbClr val="95373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安装在行车通道或相关区域显著位置；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L*H=120*60cm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材质：铝板贴反光膜平板打印。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危险区域警示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5061" name="Picture 1" descr="C:\Users\Administrator\AppData\Roaming\Tencent\Users\838429903\QQ\WinTemp\RichOle\YZ1[9_T8T_TL({TVWG5G_V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042988"/>
            <a:ext cx="3587750" cy="372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1261" descr="C:\Users\Administrator\AppData\Roaming\Tencent\Users\838429903\QQ\WinTemp\RichOle\VAZ)LRPYT$BMSVALTDX7%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25" y="2660650"/>
            <a:ext cx="3573463" cy="217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6" name="TextBox 7"/>
          <p:cNvSpPr/>
          <p:nvPr/>
        </p:nvSpPr>
        <p:spPr>
          <a:xfrm>
            <a:off x="4787900" y="1001713"/>
            <a:ext cx="3359150" cy="13716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安装在相关区域显著位置；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L*H=120*90cm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材质：铝板贴反光膜平板打印。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楼梯口上下警示条及警示牌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6085" name="TextBox 4"/>
          <p:cNvSpPr/>
          <p:nvPr/>
        </p:nvSpPr>
        <p:spPr>
          <a:xfrm>
            <a:off x="2557463" y="879475"/>
            <a:ext cx="6354762" cy="1692275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所有楼梯上下口处贴黄黑警示条；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扶手安装“拉好扶手”警示牌，安装在栏杆扶手右手边，第一根栏杆处；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提示牌尺寸：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警示牌材质：铝板贴反光膜平板打印，倒圆角，四角留安装孔。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6086" name="Picture 1" descr="C:\Users\Administrator\AppData\Roaming\Tencent\Users\838429903\QQ\WinTemp\RichOle\E8QQ{R@$SX_~@$P(A])YRE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0050" y="2574925"/>
            <a:ext cx="1871663" cy="243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2" descr="C:\Users\Administrator\AppData\Roaming\Tencent\Users\838429903\QQ\WinTemp\RichOle\PS6YK%5OZO%EREBW~@2(`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2574925"/>
            <a:ext cx="187325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Picture 9" descr="C:\Users\Administrator\AppData\Roaming\Tencent\Users\838429903\QQ\WinTemp\RichOle\%6@)ZMBK%QF~C2C_$DTDHX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543050"/>
            <a:ext cx="1971675" cy="244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Picture 1" descr="C:\Users\Administrator\AppData\Roaming\Tencent\Users\838429903\QQ\WinTemp\RichOle\6KS(Y$G$2P48RM)7UKG5MN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576513"/>
            <a:ext cx="1895475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10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安全重点区域警示牌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7109" name="Picture 1" descr="C:\Users\Administrator\AppData\Roaming\Tencent\Users\838429903\QQ\WinTemp\RichOle\SC)TV(NTF)}BI%[)UX]4(A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163" y="1131888"/>
            <a:ext cx="2663825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TextBox 7"/>
          <p:cNvSpPr/>
          <p:nvPr/>
        </p:nvSpPr>
        <p:spPr>
          <a:xfrm>
            <a:off x="4654550" y="896938"/>
            <a:ext cx="4283075" cy="1371600"/>
          </a:xfrm>
          <a:prstGeom prst="rect">
            <a:avLst/>
          </a:prstGeom>
          <a:noFill/>
          <a:ln w="9525" cap="flat" cmpd="sng">
            <a:solidFill>
              <a:srgbClr val="BF362B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在“安全重点部位需悬挂提示牌；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尺寸：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材质：铝板贴反光膜平板打印。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7111" name="Picture 750" descr="C:\Users\Administrator\AppData\Roaming\Tencent\Users\838429903\QQ\WinTemp\RichOle\IF]D29K]IDB2OARJB5{{GC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392363"/>
            <a:ext cx="1695450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Picture 1202" descr="C:\Users\Administrator\AppData\Roaming\Tencent\Users\838429903\QQ\WinTemp\RichOle\$`2CHRY[KT3D6DDNIBT}@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2392363"/>
            <a:ext cx="1676400" cy="215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Picture 1201" descr="C:\Users\Administrator\AppData\Roaming\Tencent\Users\838429903\QQ\WinTemp\RichOle\PNJ8Q~VM)U2I0PJ`9IV6R9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25" y="2392363"/>
            <a:ext cx="1714500" cy="2147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13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" y="-36832"/>
            <a:ext cx="898715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6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安全报警电话提示牌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8133" name="Picture 1" descr="C:\Users\Administrator\AppData\Roaming\Tencent\Users\838429903\QQ\WinTemp\RichOle\CK56S2]I]17N~RR35G7Q0I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213" y="1311275"/>
            <a:ext cx="3592512" cy="334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Box 7"/>
          <p:cNvSpPr/>
          <p:nvPr/>
        </p:nvSpPr>
        <p:spPr>
          <a:xfrm>
            <a:off x="4192588" y="895350"/>
            <a:ext cx="4500563" cy="13716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说明：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根据现场实际情况，可设置“报警电话”提示牌；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尺寸：</a:t>
            </a: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L*H=120*80cm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x-none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材质：铝板贴反光膜平板打印。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8135" name="Picture 1" descr="C:\Users\Administrator\AppData\Roaming\Tencent\Users\838429903\QQ\WinTemp\RichOle\9$%[)AIRKE5B[BH4)6E[%3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5" y="2301875"/>
            <a:ext cx="4040188" cy="2551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6" name="标题 1"/>
          <p:cNvSpPr>
            <a:spLocks noGrp="1"/>
          </p:cNvSpPr>
          <p:nvPr>
            <p:ph type="ctrTitle"/>
          </p:nvPr>
        </p:nvSpPr>
        <p:spPr>
          <a:xfrm>
            <a:off x="520700" y="1851025"/>
            <a:ext cx="8061325" cy="1470025"/>
          </a:xfrm>
        </p:spPr>
        <p:txBody>
          <a:bodyPr vert="horz" wrap="square" lIns="91440" tIns="45720" rIns="91440" bIns="45720" anchor="ctr"/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800" b="1" dirty="0">
                <a:solidFill>
                  <a:srgbClr val="00B05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   </a:t>
            </a:r>
            <a:r>
              <a:rPr lang="zh-CN" altLang="en-US" sz="1800" b="1" dirty="0">
                <a:solidFill>
                  <a:srgbClr val="00B050"/>
                </a:solidFill>
                <a:ea typeface="文鼎CS大黑" pitchFamily="1" charset="-122"/>
                <a:sym typeface="Calibri" panose="020F0502020204030204" pitchFamily="34" charset="0"/>
              </a:rPr>
              <a:t>以上《安全可视化规范》是在现场调研和试点的基础上形成，下一步将在全公司进行推广。由于时间有限，要在下一步推广的过程中继续完善增加标识。</a:t>
            </a:r>
            <a:br>
              <a:rPr lang="zh-CN" altLang="en-US" sz="1800" b="1" dirty="0">
                <a:solidFill>
                  <a:srgbClr val="00B050"/>
                </a:solidFill>
                <a:ea typeface="文鼎CS大黑" pitchFamily="1" charset="-122"/>
                <a:sym typeface="Calibri" panose="020F0502020204030204" pitchFamily="34" charset="0"/>
              </a:rPr>
            </a:br>
            <a:r>
              <a:rPr lang="zh-CN" altLang="en-US" sz="1800" b="1" dirty="0">
                <a:solidFill>
                  <a:srgbClr val="00B050"/>
                </a:solidFill>
                <a:ea typeface="文鼎CS大黑" pitchFamily="1" charset="-122"/>
                <a:sym typeface="Calibri" panose="020F0502020204030204" pitchFamily="34" charset="0"/>
              </a:rPr>
              <a:t>   </a:t>
            </a:r>
            <a:r>
              <a:rPr lang="en-US" altLang="zh-CN" sz="1800" b="1" dirty="0">
                <a:solidFill>
                  <a:srgbClr val="00B050"/>
                </a:solidFill>
                <a:ea typeface="文鼎CS大黑" pitchFamily="1" charset="-122"/>
                <a:sym typeface="Calibri" panose="020F0502020204030204" pitchFamily="34" charset="0"/>
              </a:rPr>
              <a:t> </a:t>
            </a:r>
            <a:r>
              <a:rPr lang="zh-CN" altLang="en-US" sz="1800" b="1" dirty="0">
                <a:solidFill>
                  <a:srgbClr val="00B050"/>
                </a:solidFill>
                <a:ea typeface="文鼎CS大黑" pitchFamily="1" charset="-122"/>
                <a:sym typeface="Calibri" panose="020F0502020204030204" pitchFamily="34" charset="0"/>
              </a:rPr>
              <a:t>请各大内根据规范和实际需求，制定各自区域内的安全可视化推进方案，逐步分批、分步在各区域覆盖实施。</a:t>
            </a:r>
            <a:endParaRPr lang="zh-CN" altLang="en-US" sz="1800" b="1" dirty="0">
              <a:solidFill>
                <a:srgbClr val="00B050"/>
              </a:solidFill>
              <a:ea typeface="文鼎CS大黑" pitchFamily="1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5875" y="142240"/>
            <a:ext cx="9015729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设计应用（现场区域）-- 软环境提示语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01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0" y="942975"/>
            <a:ext cx="7118350" cy="196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5" descr="C:\Users\Administrator\AppData\Roaming\Tencent\Users\838429903\QQ\WinTemp\RichOle\GDEERYU48~6X)$7W@9VXV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052763"/>
            <a:ext cx="1636713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8" descr="C:\Users\Administrator\AppData\Roaming\Tencent\Users\838429903\QQ\WinTemp\RichOle\9%ZD~CGZ5EX0HGK1S(%Q01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63" y="2962275"/>
            <a:ext cx="1751012" cy="182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4" descr="C:\Users\Administrator\AppData\Roaming\Tencent\Users\838429903\QQ\WinTemp\RichOle\SG_@L5R{D]YG~FS1RU}4G]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588" y="2913063"/>
            <a:ext cx="1382712" cy="187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9815" y="2120265"/>
            <a:ext cx="7014210" cy="5835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安全可视化规范</a:t>
            </a:r>
            <a:r>
              <a:rPr kumimoji="0" lang="en-US" altLang="zh-CN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——</a:t>
            </a:r>
            <a:r>
              <a:rPr kumimoji="0" lang="zh-CN" altLang="en-US" sz="32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文鼎CS大黑" pitchFamily="1" charset="-122"/>
                <a:cs typeface="+mn-ea"/>
                <a:sym typeface="+mn-ea"/>
              </a:rPr>
              <a:t>基础（通用）部分</a:t>
            </a:r>
            <a:endParaRPr kumimoji="0" lang="zh-CN" altLang="en-US" sz="3200" b="1" kern="1200" cap="none" spc="0" normalizeH="0" baseline="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文鼎CS大黑" pitchFamily="1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1720" y="875030"/>
            <a:ext cx="7139940" cy="3394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669" y="141602"/>
            <a:ext cx="2011680" cy="4832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标识配色说明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149" name="标题 1"/>
          <p:cNvSpPr/>
          <p:nvPr/>
        </p:nvSpPr>
        <p:spPr>
          <a:xfrm>
            <a:off x="517525" y="4489450"/>
            <a:ext cx="1973263" cy="330200"/>
          </a:xfrm>
          <a:prstGeom prst="rect">
            <a:avLst/>
          </a:prstGeom>
          <a:noFill/>
          <a:ln w="9525">
            <a:noFill/>
          </a:ln>
        </p:spPr>
        <p:txBody>
          <a:bodyPr lIns="81244" tIns="40622" rIns="81244" bIns="40622" anchor="ctr"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红、黑、白表示禁止类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0" name="标题 1"/>
          <p:cNvSpPr/>
          <p:nvPr/>
        </p:nvSpPr>
        <p:spPr>
          <a:xfrm>
            <a:off x="3143250" y="4489450"/>
            <a:ext cx="2143125" cy="328613"/>
          </a:xfrm>
          <a:prstGeom prst="rect">
            <a:avLst/>
          </a:prstGeom>
          <a:noFill/>
          <a:ln w="9525">
            <a:noFill/>
          </a:ln>
        </p:spPr>
        <p:txBody>
          <a:bodyPr lIns="81244" tIns="40622" rIns="81244" bIns="40622" anchor="ctr"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黄、黑、白表示警示类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1" name="标题 1"/>
          <p:cNvSpPr/>
          <p:nvPr/>
        </p:nvSpPr>
        <p:spPr>
          <a:xfrm>
            <a:off x="6143625" y="4489450"/>
            <a:ext cx="2214563" cy="328613"/>
          </a:xfrm>
          <a:prstGeom prst="rect">
            <a:avLst/>
          </a:prstGeom>
          <a:noFill/>
          <a:ln w="9525">
            <a:noFill/>
          </a:ln>
        </p:spPr>
        <p:txBody>
          <a:bodyPr lIns="81244" tIns="40622" rIns="81244" bIns="40622" anchor="ctr"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蓝、黑、白表示提示类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152" name="Picture 1" descr="C:\Users\Administrator\AppData\Roaming\Tencent\Users\838429903\QQ\WinTemp\RichOle\E]N71V)R_U21(6EF@37]`W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284288"/>
            <a:ext cx="2019300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3" descr="C:\Users\Administrator\AppData\Roaming\Tencent\Users\838429903\QQ\WinTemp\RichOle\{2Z7FQ)CX4}8@Q(6EK20{(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38" y="1284288"/>
            <a:ext cx="2087562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4" descr="C:\Users\Administrator\AppData\Roaming\Tencent\Users\838429903\QQ\WinTemp\RichOle\@RTC@AI`4]NSO6GMZ$4_6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0" y="2301875"/>
            <a:ext cx="3497263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" descr="C:\Users\Administrator\AppData\Roaming\Tencent\Users\838429903\QQ\WinTemp\RichOle\12VGAL$`4MDUNG04GVDC~]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879475"/>
            <a:ext cx="1166812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Text Box 12"/>
          <p:cNvSpPr/>
          <p:nvPr/>
        </p:nvSpPr>
        <p:spPr>
          <a:xfrm>
            <a:off x="233363" y="911225"/>
            <a:ext cx="6075362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现场安全可视牌分为红色禁止标牌、黄色警示标牌、蓝色提示标牌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669" y="141602"/>
            <a:ext cx="2011680" cy="4832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标牌尺寸说明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7173" name="Picture 1" descr="C:\Users\Administrator\AppData\Roaming\Tencent\Users\838429903\QQ\WinTemp\RichOle\E]N71V)R_U21(6EF@37]`W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855663"/>
            <a:ext cx="1152525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标题 1"/>
          <p:cNvSpPr/>
          <p:nvPr/>
        </p:nvSpPr>
        <p:spPr>
          <a:xfrm>
            <a:off x="3608388" y="1403350"/>
            <a:ext cx="5351462" cy="8286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1244" tIns="40622" rIns="81244" bIns="40622" anchor="ctr"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禁止类、警示类标牌安装在产线现场的尺寸：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L*H=40*50CM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      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安装在室内的尺寸：      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L*H=20*25CM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175" name="Picture 3" descr="C:\Users\Administrator\AppData\Roaming\Tencent\Users\838429903\QQ\WinTemp\RichOle\{2Z7FQ)CX4}8@Q(6EK20{(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855663"/>
            <a:ext cx="1133475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" descr="C:\Users\Administrator\AppData\Roaming\Tencent\Users\838429903\QQ\WinTemp\RichOle\@RTC@AI`4]NSO6GMZ$4_6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292475"/>
            <a:ext cx="291465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" descr="C:\Users\Administrator\AppData\Roaming\Tencent\Users\838429903\QQ\WinTemp\RichOle\12VGAL$`4MDUNG04GVDC~]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182813"/>
            <a:ext cx="116681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标题 1"/>
          <p:cNvSpPr/>
          <p:nvPr/>
        </p:nvSpPr>
        <p:spPr>
          <a:xfrm>
            <a:off x="3589338" y="2622550"/>
            <a:ext cx="5094287" cy="8572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1244" tIns="40622" rIns="81244" bIns="40622" anchor="ctr"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提示类标牌安装在产线现场的尺寸：L*H=40*50cm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安装在室内的尺寸：      L*H=20*25cm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标题 1"/>
          <p:cNvSpPr/>
          <p:nvPr/>
        </p:nvSpPr>
        <p:spPr>
          <a:xfrm>
            <a:off x="3749675" y="4086225"/>
            <a:ext cx="4776788" cy="3286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/>
          </a:ln>
        </p:spPr>
        <p:txBody>
          <a:bodyPr lIns="81244" tIns="40622" rIns="81244" bIns="4062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提示类标牌安装在产线现场的尺寸：L*H=100*60cm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669" y="141602"/>
            <a:ext cx="1706880" cy="4832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十禁令标识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8197" name="组合 1"/>
          <p:cNvGrpSpPr/>
          <p:nvPr/>
        </p:nvGrpSpPr>
        <p:grpSpPr>
          <a:xfrm>
            <a:off x="1123950" y="831850"/>
            <a:ext cx="7110413" cy="3051175"/>
            <a:chOff x="268" y="1375"/>
            <a:chExt cx="13902" cy="6802"/>
          </a:xfrm>
        </p:grpSpPr>
        <p:pic>
          <p:nvPicPr>
            <p:cNvPr id="8199" name="Picture 1" descr="C:\Users\Administrator\AppData\Roaming\Tencent\Users\838429903\QQ\WinTemp\RichOle\B1$1}D3YKC5{AR1227RH217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" y="1375"/>
              <a:ext cx="5427" cy="68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Picture 2" descr="C:\Users\Administrator\AppData\Roaming\Tencent\Users\838429903\QQ\WinTemp\RichOle\TE$2L22WMT$LTVJ_XB8@YP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" y="1545"/>
              <a:ext cx="5452" cy="65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Picture 3" descr="C:\Users\Administrator\AppData\Roaming\Tencent\Users\838429903\QQ\WinTemp\RichOle\J3M5FB6@(W}KUF@$)[9B]K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0" y="1653"/>
              <a:ext cx="2480" cy="63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8" name="TextBox 7"/>
          <p:cNvSpPr/>
          <p:nvPr/>
        </p:nvSpPr>
        <p:spPr>
          <a:xfrm>
            <a:off x="571500" y="3817938"/>
            <a:ext cx="8286750" cy="105092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张贴位置：生产线绿色通道旁或宣传栏；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设计理念：营造安全生产氛围，增强安全警示。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65"/>
          <p:cNvGrpSpPr/>
          <p:nvPr/>
        </p:nvGrpSpPr>
        <p:grpSpPr>
          <a:xfrm>
            <a:off x="-522287" y="-152400"/>
            <a:ext cx="10196512" cy="1062038"/>
            <a:chOff x="-522228" y="-151998"/>
            <a:chExt cx="10196994" cy="1061532"/>
          </a:xfrm>
        </p:grpSpPr>
        <p:sp>
          <p:nvSpPr>
            <p:cNvPr id="4" name="菱形 3"/>
            <p:cNvSpPr/>
            <p:nvPr/>
          </p:nvSpPr>
          <p:spPr>
            <a:xfrm>
              <a:off x="-522228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-369821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-217414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-65006" y="-151998"/>
              <a:ext cx="1062088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74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3980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9221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54462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970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8494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0184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15425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30665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45906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6114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7638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91628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2068695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2221102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23735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52591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267832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283073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2983138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313554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328795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344036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592767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3745174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861267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897581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49989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4202396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4354803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507210" y="-151998"/>
              <a:ext cx="1062087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65961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120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9644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511683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526924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542165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55740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57264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587887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603128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菱形 48"/>
            <p:cNvSpPr/>
            <p:nvPr/>
          </p:nvSpPr>
          <p:spPr>
            <a:xfrm>
              <a:off x="6183689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63360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648850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664091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679331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945725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098132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725054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740294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7555354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7707761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7860168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012576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8164983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菱形 62"/>
            <p:cNvSpPr/>
            <p:nvPr/>
          </p:nvSpPr>
          <p:spPr>
            <a:xfrm>
              <a:off x="8317390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菱形 63"/>
            <p:cNvSpPr/>
            <p:nvPr/>
          </p:nvSpPr>
          <p:spPr>
            <a:xfrm>
              <a:off x="8469797" y="-151998"/>
              <a:ext cx="1060500" cy="106153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669" y="141602"/>
            <a:ext cx="1706880" cy="4832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十禁令海报</a:t>
            </a:r>
            <a:endParaRPr kumimoji="0" lang="zh-CN" altLang="en-US" sz="2400" b="1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9221" name="组合 1"/>
          <p:cNvGrpSpPr/>
          <p:nvPr/>
        </p:nvGrpSpPr>
        <p:grpSpPr>
          <a:xfrm>
            <a:off x="762000" y="1019175"/>
            <a:ext cx="7561263" cy="2873375"/>
            <a:chOff x="285" y="1800"/>
            <a:chExt cx="13825" cy="5670"/>
          </a:xfrm>
        </p:grpSpPr>
        <p:pic>
          <p:nvPicPr>
            <p:cNvPr id="9223" name="Picture 1" descr="C:\Users\Administrator\AppData\Roaming\Tencent\Users\838429903\QQ\WinTemp\RichOle\3D5X6K@FZSEKSAUJ22M[I4I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5" y="1800"/>
              <a:ext cx="4440" cy="56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Picture 1" descr="C:\Users\Administrator\AppData\Roaming\Tencent\Users\838429903\QQ\WinTemp\RichOle\UH@@9G)1OHUR$IPEF~5U[K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5" y="1845"/>
              <a:ext cx="4222" cy="55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5" name="Picture 6" descr="C:\Users\Administrator\AppData\Roaming\Tencent\Users\838429903\QQ\WinTemp\RichOle\YG4[PKQ_07EVOHKU}OIPOD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" y="1845"/>
              <a:ext cx="4210" cy="55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2" name="TextBox 5"/>
          <p:cNvSpPr/>
          <p:nvPr/>
        </p:nvSpPr>
        <p:spPr>
          <a:xfrm>
            <a:off x="500063" y="3843338"/>
            <a:ext cx="8286750" cy="1050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张贴位置：生产线操作室、休息室等显著位置；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设计理念：营造安全生产氛围，增强安全警示。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65000"/>
              <a:lumOff val="35000"/>
            </a:schemeClr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50000"/>
                <a:lumOff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5255</Words>
  <Application>WPS 演示</Application>
  <PresentationFormat/>
  <Paragraphs>382</Paragraphs>
  <Slides>50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微软雅黑</vt:lpstr>
      <vt:lpstr>Calibri</vt:lpstr>
      <vt:lpstr>时尚中黑简体</vt:lpstr>
      <vt:lpstr>黑体</vt:lpstr>
      <vt:lpstr>华文楷体</vt:lpstr>
      <vt:lpstr>文鼎CS大黑</vt:lpstr>
      <vt:lpstr>Arial Unicode MS</vt:lpstr>
      <vt:lpstr>Office 主题​​</vt:lpstr>
      <vt:lpstr>PowerPoint 演示文稿</vt:lpstr>
      <vt:lpstr>PowerPoint 演示文稿</vt:lpstr>
      <vt:lpstr>公司安全愿景   让所有员工享有安全、健康的工作环境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以上《安全可视化规范》是在现场调研和试点的基础上形成，下一步将在全公司进行推广。由于时间有限，要在下一步推广的过程中继续完善增加标识。     请各大内根据规范和实际需求，制定各自区域内的安全可视化推进方案，逐步分批、分步在各区域覆盖实施。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Vivian</cp:lastModifiedBy>
  <cp:revision>58</cp:revision>
  <dcterms:created xsi:type="dcterms:W3CDTF">2012-06-08T11:24:00Z</dcterms:created>
  <dcterms:modified xsi:type="dcterms:W3CDTF">2023-12-13T02:25:46Z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81684F08CCF240C0BD88B95C3DA316C5</vt:lpwstr>
  </property>
</Properties>
</file>