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media/image3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 id="2147483687" r:id="rId4"/>
  </p:sldMasterIdLst>
  <p:notesMasterIdLst>
    <p:notesMasterId r:id="rId6"/>
  </p:notesMasterIdLst>
  <p:sldIdLst>
    <p:sldId id="372" r:id="rId5"/>
    <p:sldId id="426" r:id="rId7"/>
    <p:sldId id="257" r:id="rId8"/>
    <p:sldId id="373" r:id="rId9"/>
    <p:sldId id="269" r:id="rId10"/>
    <p:sldId id="270" r:id="rId11"/>
    <p:sldId id="271" r:id="rId12"/>
    <p:sldId id="276" r:id="rId13"/>
    <p:sldId id="272" r:id="rId14"/>
    <p:sldId id="325" r:id="rId15"/>
    <p:sldId id="315" r:id="rId16"/>
    <p:sldId id="291" r:id="rId17"/>
    <p:sldId id="326" r:id="rId18"/>
    <p:sldId id="375" r:id="rId19"/>
    <p:sldId id="317" r:id="rId20"/>
    <p:sldId id="318" r:id="rId21"/>
    <p:sldId id="319" r:id="rId22"/>
    <p:sldId id="320" r:id="rId23"/>
    <p:sldId id="321" r:id="rId24"/>
    <p:sldId id="322" r:id="rId25"/>
    <p:sldId id="323" r:id="rId26"/>
    <p:sldId id="324" r:id="rId27"/>
    <p:sldId id="376" r:id="rId28"/>
    <p:sldId id="332" r:id="rId29"/>
    <p:sldId id="340" r:id="rId30"/>
    <p:sldId id="338" r:id="rId31"/>
    <p:sldId id="339" r:id="rId32"/>
    <p:sldId id="279" r:id="rId33"/>
    <p:sldId id="304" r:id="rId34"/>
    <p:sldId id="345" r:id="rId35"/>
    <p:sldId id="342" r:id="rId36"/>
    <p:sldId id="347" r:id="rId37"/>
    <p:sldId id="348" r:id="rId38"/>
    <p:sldId id="346" r:id="rId39"/>
    <p:sldId id="341" r:id="rId40"/>
    <p:sldId id="314" r:id="rId41"/>
    <p:sldId id="306" r:id="rId42"/>
    <p:sldId id="308" r:id="rId43"/>
    <p:sldId id="289" r:id="rId44"/>
    <p:sldId id="377" r:id="rId45"/>
    <p:sldId id="288" r:id="rId46"/>
    <p:sldId id="287" r:id="rId47"/>
    <p:sldId id="312" r:id="rId48"/>
    <p:sldId id="344" r:id="rId49"/>
    <p:sldId id="311" r:id="rId50"/>
    <p:sldId id="286" r:id="rId51"/>
    <p:sldId id="313" r:id="rId52"/>
    <p:sldId id="334" r:id="rId53"/>
    <p:sldId id="333" r:id="rId54"/>
    <p:sldId id="335" r:id="rId55"/>
    <p:sldId id="343" r:id="rId56"/>
    <p:sldId id="336" r:id="rId57"/>
    <p:sldId id="369" r:id="rId58"/>
    <p:sldId id="370" r:id="rId59"/>
    <p:sldId id="427" r:id="rId60"/>
    <p:sldId id="374" r:id="rId61"/>
  </p:sldIdLst>
  <p:sldSz cx="12192000" cy="685800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6" Type="http://schemas.openxmlformats.org/officeDocument/2006/relationships/tags" Target="tags/tag530.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lvl="1" indent="0">
              <a:lnSpc>
                <a:spcPct val="150000"/>
              </a:lnSpc>
              <a:buClr>
                <a:schemeClr val="tx1">
                  <a:lumMod val="85000"/>
                  <a:lumOff val="15000"/>
                </a:schemeClr>
              </a:buClr>
              <a:buSzPct val="100000"/>
              <a:buFont typeface="Wingdings" panose="05000000000000000000" pitchFamily="2" charset="2"/>
              <a:buNone/>
              <a:defRPr/>
            </a:pPr>
            <a:r>
              <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企业内部普遍存在是现象：</a:t>
            </a:r>
            <a:endPar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endParaRPr>
          </a:p>
          <a:p>
            <a:pPr marL="0" lvl="1" indent="0">
              <a:lnSpc>
                <a:spcPct val="150000"/>
              </a:lnSpc>
              <a:buClr>
                <a:schemeClr val="tx1">
                  <a:lumMod val="85000"/>
                  <a:lumOff val="15000"/>
                </a:schemeClr>
              </a:buClr>
              <a:buSzPct val="100000"/>
              <a:buFont typeface="Wingdings" panose="05000000000000000000" pitchFamily="2" charset="2"/>
              <a:buNone/>
              <a:defRPr/>
            </a:pPr>
            <a:r>
              <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安全管理存在“真空”，困难的事情没人干，没人管；</a:t>
            </a:r>
            <a:endParaRPr lang="en-US" altLang="zh-CN"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pPr marL="0" lvl="1" indent="0">
              <a:lnSpc>
                <a:spcPct val="150000"/>
              </a:lnSpc>
              <a:buClr>
                <a:schemeClr val="tx1">
                  <a:lumMod val="85000"/>
                  <a:lumOff val="15000"/>
                </a:schemeClr>
              </a:buClr>
              <a:buSzPct val="100000"/>
              <a:buFont typeface="Wingdings" panose="05000000000000000000" pitchFamily="2" charset="2"/>
              <a:buNone/>
              <a:defRPr/>
            </a:pPr>
            <a:r>
              <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没有形成一级管一级，同一件事不同级别的人都在管；</a:t>
            </a:r>
            <a:endParaRPr lang="en-US" altLang="zh-CN"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pPr marL="0" lvl="1" indent="0">
              <a:lnSpc>
                <a:spcPct val="150000"/>
              </a:lnSpc>
              <a:buClr>
                <a:schemeClr val="tx1">
                  <a:lumMod val="85000"/>
                  <a:lumOff val="15000"/>
                </a:schemeClr>
              </a:buClr>
              <a:buSzPct val="100000"/>
              <a:buFont typeface="Wingdings" panose="05000000000000000000" pitchFamily="2" charset="2"/>
              <a:buNone/>
              <a:defRPr/>
            </a:pPr>
            <a:r>
              <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依靠靠行政推动、会议布置、领导安排，各级管理人员都处于驱动状态，缺乏主动性；</a:t>
            </a:r>
            <a:endParaRPr lang="en-US" altLang="zh-CN"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pPr marL="0" lvl="1" indent="0">
              <a:lnSpc>
                <a:spcPct val="150000"/>
              </a:lnSpc>
              <a:buClr>
                <a:schemeClr val="tx1">
                  <a:lumMod val="85000"/>
                  <a:lumOff val="15000"/>
                </a:schemeClr>
              </a:buClr>
              <a:buSzPct val="100000"/>
              <a:buFont typeface="Wingdings" panose="05000000000000000000" pitchFamily="2" charset="2"/>
              <a:buNone/>
              <a:defRPr/>
            </a:pPr>
            <a:r>
              <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依靠集中整治，安全管理的重心不是事先防范、事中控制，将问题消除在萌芽之中，现场问题多多；</a:t>
            </a:r>
            <a:endParaRPr lang="en-US" altLang="zh-CN"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pPr marL="0" lvl="1" indent="0">
              <a:lnSpc>
                <a:spcPct val="150000"/>
              </a:lnSpc>
              <a:buClr>
                <a:schemeClr val="tx1">
                  <a:lumMod val="85000"/>
                  <a:lumOff val="15000"/>
                </a:schemeClr>
              </a:buClr>
              <a:buSzPct val="100000"/>
              <a:buFont typeface="Wingdings" panose="05000000000000000000" pitchFamily="2" charset="2"/>
              <a:buNone/>
              <a:defRPr/>
            </a:pPr>
            <a:r>
              <a:rPr lang="en-US" altLang="zh-CN"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 </a:t>
            </a:r>
            <a:r>
              <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经验管理，管理的方式方法，主要来源于个人经历和事故经验教训，没有管理程序和管理标准。</a:t>
            </a:r>
            <a:endParaRPr lang="en-US" altLang="zh-CN"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直线责任是安全管理中作中最重要的责任；安全工作的流向与责任流向基本是一致的！</a:t>
            </a:r>
            <a:endParaRPr lang="zh-CN" altLang="en-US"/>
          </a:p>
          <a:p>
            <a:endParaRPr lang="zh-CN" altLang="en-US"/>
          </a:p>
          <a:p>
            <a:r>
              <a:rPr lang="zh-CN" altLang="en-US"/>
              <a:t>例如，安全事故需要逐级上报，应急预案应逐级上报，隐患应逐级上报，安全目标要逐级分解等等。。。</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安全管理人员，不可能坐在办公室完成所有的管理工作，更不能只通过电话或者邮件解决所有问题，答案永远在现场；</a:t>
            </a:r>
            <a:endParaRPr lang="zh-CN" altLang="en-US"/>
          </a:p>
          <a:p>
            <a:endParaRPr lang="zh-CN" altLang="en-US"/>
          </a:p>
          <a:p>
            <a:r>
              <a:rPr lang="zh-CN" altLang="en-US" noProof="0" dirty="0">
                <a:ln>
                  <a:noFill/>
                </a:ln>
                <a:effectLst/>
                <a:uLnTx/>
                <a:uFillTx/>
                <a:latin typeface="+mj-ea"/>
                <a:ea typeface="+mj-ea"/>
                <a:sym typeface="+mn-ea"/>
              </a:rPr>
              <a:t>企业是航船，事故是冰山，安全管理人员就是灯塔；</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latin typeface="Malgun Gothic" panose="020B0503020000020004" pitchFamily="34" charset="-127"/>
                <a:sym typeface="+mn-ea"/>
              </a:rPr>
              <a:t>有的观点认为，人人都抓好了自己的安全管理工作，安全管理部门的职能被缩小，专职安全管理人员没什么事了，该统统下岗回家了。杜邦公司对企业专职安全人员作用是这样描述的：一定数量的专职安全人员是安全表现的重要贡献者，对于一个风险较大的组织是不可缺少的。</a:t>
            </a:r>
            <a:r>
              <a:rPr lang="en-US" altLang="zh-CN" dirty="0">
                <a:latin typeface="Malgun Gothic" panose="020B0503020000020004" pitchFamily="34" charset="-127"/>
                <a:sym typeface="+mn-ea"/>
              </a:rPr>
              <a:t> </a:t>
            </a:r>
            <a:r>
              <a:rPr lang="zh-CN" altLang="en-US" dirty="0">
                <a:latin typeface="Malgun Gothic" panose="020B0503020000020004" pitchFamily="34" charset="-127"/>
                <a:sym typeface="+mn-ea"/>
              </a:rPr>
              <a:t>好比香港的警察；</a:t>
            </a:r>
            <a:endParaRPr lang="zh-CN" altLang="en-US" dirty="0">
              <a:solidFill>
                <a:schemeClr val="tx1"/>
              </a:solidFill>
              <a:latin typeface="Malgun Gothic" panose="020B0503020000020004" pitchFamily="34" charset="-127"/>
            </a:endParaRPr>
          </a:p>
          <a:p>
            <a:r>
              <a:rPr lang="zh-CN" altLang="en-US" dirty="0">
                <a:latin typeface="Malgun Gothic" panose="020B0503020000020004" pitchFamily="34" charset="-127"/>
                <a:sym typeface="+mn-ea"/>
              </a:rPr>
              <a:t>专职安全人员还应是员工安全方面的好教师、好朋友，你的安全理念和安全知识要能够得到有效的传播 ，能够更容易的被员工所接受．从而提高企业整体的安全素质，从此方面讲，专职安全人员更像一个教师，一个思想政治工作者。专职安全人员除了必须的专业知识外，还需具备丰富的管理能力和技巧，能有效动员各方面的力量，协调安全作业的实施，指导安全措施的落实与监督。从而成为本级生产指挥者的得力顾问和助手，为企业的安全健康、快速发展尽职尽责。</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管理能力可能包括：组织能力，沟通能力，适应能力，反应能力，协调能力，工作的安排能力，时间掌握能力等等；</a:t>
            </a:r>
            <a:endParaRPr lang="zh-CN" altLang="en-US"/>
          </a:p>
          <a:p>
            <a:r>
              <a:rPr lang="zh-CN" altLang="en-US"/>
              <a:t>技术能力包括专业的安全相关的业务水平以及知识，例如对法律法规的掌握，对安全知识的掌握，对应急知识的掌握，对政策动向的掌握等；</a:t>
            </a:r>
            <a:endParaRPr lang="zh-CN" altLang="en-US"/>
          </a:p>
          <a:p>
            <a:r>
              <a:rPr lang="zh-CN" altLang="en-US"/>
              <a:t>当然，安全管理人员的意识和身体健康水平也是很重要的，比方说安全管理人员具备风险意识，有耐心和细心，责任心等；</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事故是动态的，多样的且突发的，一个人无论领导力与执行力多么优秀，也无法事故的直接防范，因此必须落实安全生产责任制！</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为何把安全生产责任制放在第一位置，不但因为这是明确责任的最好方式和途径，同时这个途径以及方式是法定要求的；</a:t>
            </a:r>
            <a:endParaRPr lang="zh-CN" altLang="en-US"/>
          </a:p>
          <a:p>
            <a:endParaRPr lang="zh-CN" altLang="en-US"/>
          </a:p>
          <a:p>
            <a:r>
              <a:rPr lang="zh-CN" altLang="en-US"/>
              <a:t>建立安全责任制的目的：</a:t>
            </a:r>
            <a:endParaRPr lang="zh-CN" altLang="en-US"/>
          </a:p>
          <a:p>
            <a:r>
              <a:rPr lang="zh-CN" altLang="en-US" dirty="0">
                <a:solidFill>
                  <a:schemeClr val="tx1">
                    <a:lumMod val="85000"/>
                    <a:lumOff val="15000"/>
                  </a:schemeClr>
                </a:solidFill>
                <a:latin typeface="微软雅黑" panose="020B0503020204020204" charset="-122"/>
                <a:ea typeface="微软雅黑" panose="020B0503020204020204" charset="-122"/>
                <a:sym typeface="+mn-ea"/>
              </a:rPr>
              <a:t>增强生产经营单位各级负责人、各管理部门管理人员及各岗位人员对安全生产的责任感；</a:t>
            </a:r>
            <a:endParaRPr lang="zh-CN" altLang="en-US" dirty="0">
              <a:solidFill>
                <a:schemeClr val="tx1">
                  <a:lumMod val="85000"/>
                  <a:lumOff val="15000"/>
                </a:schemeClr>
              </a:solidFill>
              <a:latin typeface="微软雅黑" panose="020B0503020204020204" charset="-122"/>
              <a:ea typeface="微软雅黑" panose="020B0503020204020204" charset="-122"/>
              <a:sym typeface="+mn-ea"/>
            </a:endParaRPr>
          </a:p>
          <a:p>
            <a:r>
              <a:rPr lang="zh-CN" altLang="en-US" dirty="0">
                <a:solidFill>
                  <a:schemeClr val="tx1">
                    <a:lumMod val="85000"/>
                    <a:lumOff val="15000"/>
                  </a:schemeClr>
                </a:solidFill>
                <a:latin typeface="微软雅黑" panose="020B0503020204020204" charset="-122"/>
                <a:ea typeface="微软雅黑" panose="020B0503020204020204" charset="-122"/>
                <a:sym typeface="+mn-ea"/>
              </a:rPr>
              <a:t>明确责任，充分调动各级人员和各级管理部门安全生产的积极性和主观能动性，加强自主管理，落实责任；</a:t>
            </a:r>
            <a:endParaRPr lang="zh-CN" altLang="en-US" dirty="0">
              <a:solidFill>
                <a:schemeClr val="tx1">
                  <a:lumMod val="85000"/>
                  <a:lumOff val="15000"/>
                </a:schemeClr>
              </a:solidFill>
              <a:latin typeface="微软雅黑" panose="020B0503020204020204" charset="-122"/>
              <a:ea typeface="微软雅黑" panose="020B0503020204020204" charset="-122"/>
              <a:sym typeface="+mn-ea"/>
            </a:endParaRPr>
          </a:p>
          <a:p>
            <a:r>
              <a:rPr lang="zh-CN" altLang="en-US" dirty="0">
                <a:solidFill>
                  <a:schemeClr val="tx1">
                    <a:lumMod val="85000"/>
                    <a:lumOff val="15000"/>
                  </a:schemeClr>
                </a:solidFill>
                <a:latin typeface="微软雅黑" panose="020B0503020204020204" charset="-122"/>
                <a:ea typeface="微软雅黑" panose="020B0503020204020204" charset="-122"/>
                <a:sym typeface="+mn-ea"/>
              </a:rPr>
              <a:t>责任追究的依据；</a:t>
            </a:r>
            <a:endParaRPr lang="zh-CN" altLang="en-US" dirty="0">
              <a:solidFill>
                <a:schemeClr val="tx1">
                  <a:lumMod val="85000"/>
                  <a:lumOff val="15000"/>
                </a:schemeClr>
              </a:solidFill>
              <a:latin typeface="微软雅黑" panose="020B0503020204020204" charset="-122"/>
              <a:ea typeface="微软雅黑" panose="020B0503020204020204" charset="-122"/>
              <a:sym typeface="+mn-ea"/>
            </a:endParaRPr>
          </a:p>
          <a:p>
            <a:endParaRPr lang="zh-CN" altLang="en-US" dirty="0">
              <a:solidFill>
                <a:schemeClr val="tx1">
                  <a:lumMod val="85000"/>
                  <a:lumOff val="15000"/>
                </a:schemeClr>
              </a:solidFill>
              <a:latin typeface="微软雅黑" panose="020B0503020204020204" charset="-122"/>
              <a:ea typeface="微软雅黑" panose="020B0503020204020204" charset="-122"/>
              <a:sym typeface="+mn-ea"/>
            </a:endParaRPr>
          </a:p>
          <a:p>
            <a:r>
              <a:rPr lang="zh-CN" altLang="en-US" dirty="0">
                <a:solidFill>
                  <a:srgbClr val="FCFCFC"/>
                </a:solidFill>
                <a:latin typeface="微软雅黑" panose="020B0503020204020204" charset="-122"/>
                <a:ea typeface="微软雅黑" panose="020B0503020204020204" charset="-122"/>
                <a:sym typeface="+mn-ea"/>
              </a:rPr>
              <a:t>一岗双责：即所在的岗位对你所管理的范围、管理的区域，管理人员和职责内的安全生产负责，而且是负主要责任。</a:t>
            </a:r>
            <a:endParaRPr lang="zh-CN" altLang="en-US" dirty="0">
              <a:solidFill>
                <a:srgbClr val="FCFCFC"/>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en-US" altLang="zh-CN" dirty="0">
              <a:solidFill>
                <a:schemeClr val="tx1">
                  <a:lumMod val="85000"/>
                  <a:lumOff val="15000"/>
                </a:schemeClr>
              </a:solidFill>
              <a:latin typeface="微软雅黑" panose="020B0503020204020204" charset="-122"/>
              <a:ea typeface="微软雅黑" panose="020B0503020204020204" charset="-122"/>
            </a:endParaRPr>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属地管理是安全责任制的外延体现！</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0070C0"/>
                </a:solidFill>
                <a:latin typeface="微软雅黑" panose="020B0503020204020204" charset="-122"/>
                <a:ea typeface="微软雅黑" panose="020B0503020204020204" charset="-122"/>
                <a:sym typeface="+mn-ea"/>
              </a:rPr>
              <a:t>以新改扩建项目为主：</a:t>
            </a:r>
            <a:endParaRPr lang="zh-CN" altLang="en-US" b="1" dirty="0">
              <a:solidFill>
                <a:srgbClr val="0070C0"/>
              </a:solidFill>
              <a:latin typeface="微软雅黑" panose="020B0503020204020204" charset="-122"/>
              <a:ea typeface="微软雅黑" panose="020B0503020204020204" charset="-122"/>
              <a:sym typeface="+mn-ea"/>
            </a:endParaRPr>
          </a:p>
          <a:p>
            <a:pPr marL="0" marR="0" lvl="0" indent="0" algn="l" defTabSz="914400" rtl="0" eaLnBrk="0" fontAlgn="base" latinLnBrk="0" hangingPunct="0">
              <a:lnSpc>
                <a:spcPct val="150000"/>
              </a:lnSpc>
              <a:spcBef>
                <a:spcPct val="50000"/>
              </a:spcBef>
              <a:spcAft>
                <a:spcPct val="0"/>
              </a:spcAft>
              <a:buClrTx/>
              <a:buSzTx/>
              <a:buFontTx/>
              <a:buNone/>
              <a:defRPr/>
            </a:pPr>
            <a:r>
              <a:rPr lang="zh-CN" altLang="en-US" noProof="0" dirty="0">
                <a:ln>
                  <a:noFill/>
                </a:ln>
                <a:solidFill>
                  <a:srgbClr val="0070C0"/>
                </a:solidFill>
                <a:effectLst/>
                <a:uLnTx/>
                <a:uFillTx/>
                <a:latin typeface="微软雅黑" panose="020B0503020204020204" charset="-122"/>
                <a:ea typeface="微软雅黑" panose="020B0503020204020204" charset="-122"/>
                <a:sym typeface="+mn-ea"/>
              </a:rPr>
              <a:t>项目管理部门此时即具有直线责任也具有属地监管责任；</a:t>
            </a:r>
            <a:endParaRPr kumimoji="0" lang="zh-CN" altLang="en-US"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50000"/>
              </a:lnSpc>
              <a:spcBef>
                <a:spcPct val="50000"/>
              </a:spcBef>
              <a:spcAft>
                <a:spcPct val="0"/>
              </a:spcAft>
              <a:buClrTx/>
              <a:buSzTx/>
              <a:buFontTx/>
              <a:buNone/>
              <a:defRPr/>
            </a:pPr>
            <a:r>
              <a:rPr lang="zh-CN" altLang="en-US" noProof="0" dirty="0">
                <a:ln>
                  <a:noFill/>
                </a:ln>
                <a:solidFill>
                  <a:srgbClr val="0070C0"/>
                </a:solidFill>
                <a:effectLst/>
                <a:uLnTx/>
                <a:uFillTx/>
                <a:latin typeface="微软雅黑" panose="020B0503020204020204" charset="-122"/>
                <a:ea typeface="微软雅黑" panose="020B0503020204020204" charset="-122"/>
                <a:sym typeface="+mn-ea"/>
              </a:rPr>
              <a:t>在项目交接过程中，项目主管部门既要履行直线责任也具有属地监管责任；</a:t>
            </a:r>
            <a:endParaRPr kumimoji="0" lang="zh-CN" altLang="en-US"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50000"/>
              </a:lnSpc>
              <a:spcBef>
                <a:spcPct val="50000"/>
              </a:spcBef>
              <a:spcAft>
                <a:spcPct val="0"/>
              </a:spcAft>
              <a:buClrTx/>
              <a:buSzTx/>
              <a:buFontTx/>
              <a:buNone/>
              <a:defRPr/>
            </a:pPr>
            <a:r>
              <a:rPr lang="zh-CN" altLang="en-US" noProof="0" dirty="0">
                <a:ln>
                  <a:noFill/>
                </a:ln>
                <a:solidFill>
                  <a:srgbClr val="0070C0"/>
                </a:solidFill>
                <a:effectLst/>
                <a:uLnTx/>
                <a:uFillTx/>
                <a:latin typeface="微软雅黑" panose="020B0503020204020204" charset="-122"/>
                <a:ea typeface="微软雅黑" panose="020B0503020204020204" charset="-122"/>
                <a:sym typeface="+mn-ea"/>
              </a:rPr>
              <a:t>当项目交接签字后，属地管理责任由使用单位接管；</a:t>
            </a:r>
            <a:endParaRPr kumimoji="0" lang="zh-CN" altLang="en-US"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a:p>
            <a:r>
              <a:rPr lang="zh-CN" altLang="en-US" b="1" dirty="0">
                <a:solidFill>
                  <a:srgbClr val="0070C0"/>
                </a:solidFill>
                <a:latin typeface="微软雅黑" panose="020B0503020204020204" charset="-122"/>
                <a:ea typeface="微软雅黑" panose="020B0503020204020204" charset="-122"/>
                <a:sym typeface="+mn-ea"/>
              </a:rPr>
              <a:t>以检维修项目为主：</a:t>
            </a:r>
            <a:endParaRPr lang="zh-CN" altLang="en-US" b="1" dirty="0">
              <a:solidFill>
                <a:srgbClr val="0070C0"/>
              </a:solidFill>
              <a:latin typeface="微软雅黑" panose="020B0503020204020204" charset="-122"/>
              <a:ea typeface="微软雅黑" panose="020B0503020204020204" charset="-122"/>
              <a:sym typeface="+mn-ea"/>
            </a:endParaRPr>
          </a:p>
          <a:p>
            <a:pPr marL="0" marR="0" lvl="0" indent="0" algn="l" defTabSz="914400" rtl="0" eaLnBrk="0" fontAlgn="base" latinLnBrk="0" hangingPunct="0">
              <a:lnSpc>
                <a:spcPct val="150000"/>
              </a:lnSpc>
              <a:spcBef>
                <a:spcPct val="50000"/>
              </a:spcBef>
              <a:spcAft>
                <a:spcPct val="0"/>
              </a:spcAft>
              <a:buClrTx/>
              <a:buSzTx/>
              <a:buFontTx/>
              <a:buNone/>
              <a:defRPr/>
            </a:pPr>
            <a:r>
              <a:rPr lang="zh-CN" altLang="en-US" noProof="0" dirty="0">
                <a:ln>
                  <a:noFill/>
                </a:ln>
                <a:solidFill>
                  <a:srgbClr val="0070C0"/>
                </a:solidFill>
                <a:effectLst/>
                <a:uLnTx/>
                <a:uFillTx/>
                <a:latin typeface="微软雅黑" panose="020B0503020204020204" charset="-122"/>
                <a:ea typeface="微软雅黑" panose="020B0503020204020204" charset="-122"/>
                <a:sym typeface="+mn-ea"/>
              </a:rPr>
              <a:t>项目管理部门履行直线责任，即对施工队伍进行入厂安全教育、现场安全教育、核查施工机具及施工作业方案；</a:t>
            </a:r>
            <a:endParaRPr kumimoji="0" lang="zh-CN" altLang="en-US"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50000"/>
              </a:lnSpc>
              <a:spcBef>
                <a:spcPct val="50000"/>
              </a:spcBef>
              <a:spcAft>
                <a:spcPct val="0"/>
              </a:spcAft>
              <a:buClrTx/>
              <a:buSzTx/>
              <a:buFontTx/>
              <a:buNone/>
              <a:defRPr/>
            </a:pPr>
            <a:r>
              <a:rPr lang="zh-CN" altLang="en-US" noProof="0" dirty="0">
                <a:ln>
                  <a:noFill/>
                </a:ln>
                <a:solidFill>
                  <a:srgbClr val="0070C0"/>
                </a:solidFill>
                <a:effectLst/>
                <a:uLnTx/>
                <a:uFillTx/>
                <a:latin typeface="微软雅黑" panose="020B0503020204020204" charset="-122"/>
                <a:ea typeface="微软雅黑" panose="020B0503020204020204" charset="-122"/>
                <a:sym typeface="+mn-ea"/>
              </a:rPr>
              <a:t>属地单位履行监管责任，即对施工作业进行作业许可的审批与监管；</a:t>
            </a:r>
            <a:endParaRPr lang="zh-CN" altLang="en-US" b="1" dirty="0">
              <a:solidFill>
                <a:srgbClr val="0070C0"/>
              </a:solidFill>
              <a:latin typeface="微软雅黑" panose="020B0503020204020204" charset="-122"/>
              <a:ea typeface="微软雅黑" panose="020B0503020204020204" charset="-122"/>
            </a:endParaRP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职责，不止来自于法律法规已经政府的监管，来自于企业的要求，更来自于安全管理人员内心的职业驱动力，因为这才是我们工作的动力源泉，如果只是依靠着法律的驱使，只是依靠着企业领导布置的任务而从事安全工作，这不叫尽责，这叫不负责；</a:t>
            </a:r>
            <a:endParaRPr lang="zh-CN" altLang="en-US"/>
          </a:p>
          <a:p>
            <a:endParaRPr lang="zh-CN" altLang="en-US"/>
          </a:p>
          <a:p>
            <a:r>
              <a:rPr lang="zh-CN" altLang="en-US"/>
              <a:t>内部职责与外部职责之间是互通，相辅相成的，外部职责驱动内部职责，内部职责为了满足外部职责；</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spcBef>
                <a:spcPts val="0"/>
              </a:spcBef>
              <a:buFont typeface="Wingdings" panose="05000000000000000000" pitchFamily="2" charset="2"/>
              <a:buChar char="Ø"/>
            </a:pPr>
            <a:r>
              <a:rPr lang="zh-CN" altLang="en-US"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rPr>
              <a:t>事前履职，事后免责，但是，真正在事故调查处理的时候，不是很容易界定的，能做的就是把法定职责和责任制中划分的责任做好，尤其是一定要留下证据，各种资料，档案，记录等等。</a:t>
            </a:r>
            <a:endParaRPr lang="zh-CN" altLang="en-US"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sym typeface="+mn-ea"/>
            </a:endParaRPr>
          </a:p>
          <a:p>
            <a:pPr>
              <a:lnSpc>
                <a:spcPct val="150000"/>
              </a:lnSpc>
              <a:spcBef>
                <a:spcPts val="0"/>
              </a:spcBef>
              <a:buFont typeface="Wingdings" panose="05000000000000000000" pitchFamily="2" charset="2"/>
              <a:buChar char="Ø"/>
            </a:pPr>
            <a:endParaRPr lang="zh-CN" altLang="en-US"/>
          </a:p>
          <a:p>
            <a:pPr indent="0">
              <a:lnSpc>
                <a:spcPct val="150000"/>
              </a:lnSpc>
              <a:spcBef>
                <a:spcPts val="0"/>
              </a:spcBef>
              <a:buFont typeface="Wingdings" panose="05000000000000000000" pitchFamily="2" charset="2"/>
              <a:buNone/>
            </a:pPr>
            <a:r>
              <a:rPr lang="zh-CN" altLang="en-US"/>
              <a:t>责任是一张饼，需要有不同的人来承担，如果你能够提供比其他人更多，更充分的证据，你就会有可能少承担一些责任，责任，拼到最后，除了运气，就是痕迹；</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安全责任制以及管理制度适用于企业内部的人员，而安全协议就是外外部人员制定的；</a:t>
            </a:r>
            <a:endParaRPr lang="zh-CN" altLang="en-US"/>
          </a:p>
          <a:p>
            <a:endParaRPr lang="zh-CN" altLang="en-US"/>
          </a:p>
          <a:p>
            <a:r>
              <a:rPr lang="zh-CN" altLang="en-US"/>
              <a:t>法律法规，规章规范中没有规定的全责划分，都可以通过安全协议，特别是与外来人员的安全权责划分具有重要的意义，由此也可以得出，安全协议是非常灵活的！</a:t>
            </a:r>
            <a:endParaRPr lang="zh-CN" altLang="en-US"/>
          </a:p>
          <a:p>
            <a:endParaRPr lang="zh-CN" altLang="en-US"/>
          </a:p>
          <a:p>
            <a:r>
              <a:rPr lang="zh-CN" altLang="en-US"/>
              <a:t>举例说明！</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安全工作，签字十分重要，千万不要因为领导不在，私交感情好等非工作员工而盲目的签字，因为在安全管理范畴内，签字代表了认可，代表了已经确认，代表了出事要承担责任；</a:t>
            </a:r>
            <a:endParaRPr lang="zh-CN" altLang="en-US"/>
          </a:p>
          <a:p>
            <a:endParaRPr lang="zh-CN" altLang="en-US"/>
          </a:p>
          <a:p>
            <a:r>
              <a:rPr lang="zh-CN" altLang="en-US"/>
              <a:t>举例，我公司的员工入职培训实例！</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从来没有任何一个时期，安全管理人员需要承担向如今这也多，这样复杂，这样沉重的压力和责任</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我们在讨论尽职减责的时候，往往过度于关注外部的责任，这很正产，也无可厚非，但是我们同时也不能忽视内部的职责，也就是作为一名公司员工，一个安全管理人员应该具备的责任以及工作义务；</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刑事七罪宗：</a:t>
            </a:r>
            <a:r>
              <a:rPr lang="zh-CN" altLang="en-US" dirty="0">
                <a:solidFill>
                  <a:schemeClr val="bg1">
                    <a:lumMod val="85000"/>
                  </a:schemeClr>
                </a:solidFill>
                <a:sym typeface="+mn-ea"/>
              </a:rPr>
              <a:t>重大责任事故罪、重大劳动安全事故罪、强令违章冒险作业罪、工程重大安全事故罪、消防责任事故罪、不报、谎报安全事故罪、危险物品肇事罪；</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说到这里，大家应该知道怎么降低安全员的法律风险了吧？您还有机会，在制定安全生产责任制时，在制定公司规章制度时，把自己的职责一定写清楚。</a:t>
            </a:r>
            <a:r>
              <a:rPr lang="zh-CN" altLang="zh-CN" kern="0" dirty="0">
                <a:solidFill>
                  <a:schemeClr val="accent6"/>
                </a:solidFill>
                <a:latin typeface="黑体" panose="02010609060101010101" charset="-122"/>
                <a:ea typeface="黑体" panose="02010609060101010101" charset="-122"/>
                <a:cs typeface="Helvetica" panose="020B0604020202020204" pitchFamily="34" charset="0"/>
                <a:sym typeface="+mn-ea"/>
              </a:rPr>
              <a:t>还有千万记住要做</a:t>
            </a:r>
            <a:r>
              <a:rPr lang="zh-CN" altLang="en-US" kern="0" dirty="0">
                <a:solidFill>
                  <a:schemeClr val="accent6"/>
                </a:solidFill>
                <a:latin typeface="黑体" panose="02010609060101010101" charset="-122"/>
                <a:ea typeface="黑体" panose="02010609060101010101" charset="-122"/>
                <a:cs typeface="Helvetica" panose="020B0604020202020204" pitchFamily="34" charset="0"/>
                <a:sym typeface="+mn-ea"/>
              </a:rPr>
              <a:t>好</a:t>
            </a:r>
            <a:r>
              <a:rPr lang="zh-CN" altLang="zh-CN" kern="0" dirty="0">
                <a:solidFill>
                  <a:schemeClr val="accent6"/>
                </a:solidFill>
                <a:latin typeface="黑体" panose="02010609060101010101" charset="-122"/>
                <a:ea typeface="黑体" panose="02010609060101010101" charset="-122"/>
                <a:cs typeface="Helvetica" panose="020B0604020202020204" pitchFamily="34" charset="0"/>
                <a:sym typeface="+mn-ea"/>
              </a:rPr>
              <a:t>痕迹管理</a:t>
            </a:r>
            <a:r>
              <a:rPr lang="zh-CN" altLang="en-US" kern="0" dirty="0">
                <a:solidFill>
                  <a:schemeClr val="accent6"/>
                </a:solidFill>
                <a:latin typeface="黑体" panose="02010609060101010101" charset="-122"/>
                <a:ea typeface="黑体" panose="02010609060101010101" charset="-122"/>
                <a:cs typeface="Helvetica" panose="020B0604020202020204" pitchFamily="34" charset="0"/>
                <a:sym typeface="+mn-ea"/>
              </a:rPr>
              <a:t>！</a:t>
            </a:r>
            <a:endParaRPr lang="zh-CN" altLang="en-US" kern="0" dirty="0">
              <a:solidFill>
                <a:schemeClr val="accent6"/>
              </a:solidFill>
              <a:latin typeface="黑体" panose="02010609060101010101" charset="-122"/>
              <a:ea typeface="黑体" panose="02010609060101010101" charset="-122"/>
              <a:cs typeface="Helvetica" panose="020B0604020202020204" pitchFamily="34" charset="0"/>
              <a:sym typeface="+mn-ea"/>
            </a:endParaRPr>
          </a:p>
          <a:p>
            <a:r>
              <a:rPr lang="zh-CN"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所以，一个有趣的现象是，安全员被判刑的案例传播于各大网络甚至朋友圈的时候，国企民企的安全员都有些惊慌甚至悲观失望，而各个欧美外企的安全员在震惊之余很快就恢复气定神闲，因为他们有科学的安全管理体系，有科学而合理的职责分配体系，比如，</a:t>
            </a:r>
            <a:r>
              <a:rPr lang="en-US"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BP</a:t>
            </a:r>
            <a:r>
              <a:rPr lang="zh-CN"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也好，壳牌也好，杜邦也好，他们的安全员的抬头是</a:t>
            </a:r>
            <a:r>
              <a:rPr lang="en-US"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advisor,</a:t>
            </a:r>
            <a:r>
              <a:rPr lang="zh-CN"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是顾问和建议者的意思。而不直接对现场的安全负责，现场的安全问题应该由现场主管和操作工本人负责。所以，欧美世界</a:t>
            </a:r>
            <a:r>
              <a:rPr lang="en-US"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500</a:t>
            </a:r>
            <a:r>
              <a:rPr lang="zh-CN" altLang="zh-CN" kern="0" dirty="0">
                <a:solidFill>
                  <a:schemeClr val="bg1"/>
                </a:solidFill>
                <a:latin typeface="黑体" panose="02010609060101010101" charset="-122"/>
                <a:ea typeface="黑体" panose="02010609060101010101" charset="-122"/>
                <a:cs typeface="Helvetica" panose="020B0604020202020204" pitchFamily="34" charset="0"/>
                <a:sym typeface="+mn-ea"/>
              </a:rPr>
              <a:t>强企业也就固化住一大批优秀的安全人员不愿意离开。而且这些欧美企业里的安全员也有一份不错的体面的收入。定期还可以休年假，陪同家人旅游度假。因为外企的直线领导和属地管理执行的比较好。</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我们可以把责任理解为法律法规要求与法定义务重合度的映射，当法律法规的要求与法定义务重合度越高，我们的责任就越小；</a:t>
            </a:r>
            <a:endParaRPr lang="zh-CN" altLang="en-US"/>
          </a:p>
          <a:p>
            <a:endParaRPr lang="zh-CN" altLang="en-US"/>
          </a:p>
          <a:p>
            <a:r>
              <a:rPr lang="zh-CN" altLang="en-US"/>
              <a:t>刑事七罪宗：</a:t>
            </a:r>
            <a:r>
              <a:rPr lang="zh-CN" altLang="en-US" dirty="0">
                <a:solidFill>
                  <a:schemeClr val="bg1">
                    <a:lumMod val="85000"/>
                  </a:schemeClr>
                </a:solidFill>
                <a:sym typeface="+mn-ea"/>
              </a:rPr>
              <a:t>重大责任事故罪、重大劳动安全事故罪、强令违章冒险作业罪、工程重大安全事故罪、消防责任事故罪、不报、谎报安全事故罪、危险物品肇事罪；</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想要实现尽职，需要在三个方面实现，好比我们常说的：天时地利人和</a:t>
            </a:r>
            <a:endParaRPr lang="zh-CN" altLang="en-US"/>
          </a:p>
          <a:p>
            <a:endParaRPr lang="zh-CN" altLang="en-US"/>
          </a:p>
          <a:p>
            <a:r>
              <a:rPr lang="zh-CN" altLang="en-US"/>
              <a:t>这三个方面分别是：企业外部（政府监管部门、法律法规）要求的职责；企业内部（公司领导，员工）要求的职责，以及也是时常被忽视的，员工个人能力的体现，因为如果员工自身能力无法应对内外部的职责要求，也无法实现尽职；</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spc="100" dirty="0">
                <a:solidFill>
                  <a:srgbClr val="7030A0"/>
                </a:solidFill>
                <a:uFillTx/>
                <a:latin typeface="楷体_GB2312" panose="02010609030101010101" charset="-122"/>
                <a:ea typeface="楷体_GB2312" panose="02010609030101010101" charset="-122"/>
                <a:sym typeface="方正小标宋简体" pitchFamily="2" charset="-122"/>
              </a:rPr>
              <a:t>安全</a:t>
            </a:r>
            <a:r>
              <a:rPr lang="zh-CN" altLang="en-US" spc="100" dirty="0">
                <a:solidFill>
                  <a:srgbClr val="7030A0"/>
                </a:solidFill>
                <a:uFillTx/>
                <a:latin typeface="楷体_GB2312" panose="02010609030101010101" charset="-122"/>
                <a:ea typeface="楷体_GB2312" panose="02010609030101010101" charset="-122"/>
                <a:sym typeface="方正小标宋简体" pitchFamily="2" charset="-122"/>
              </a:rPr>
              <a:t>管理人</a:t>
            </a:r>
            <a:r>
              <a:rPr lang="zh-CN" altLang="zh-CN" spc="100" dirty="0">
                <a:solidFill>
                  <a:srgbClr val="7030A0"/>
                </a:solidFill>
                <a:uFillTx/>
                <a:latin typeface="楷体_GB2312" panose="02010609030101010101" charset="-122"/>
                <a:ea typeface="楷体_GB2312" panose="02010609030101010101" charset="-122"/>
                <a:sym typeface="方正小标宋简体" pitchFamily="2" charset="-122"/>
              </a:rPr>
              <a:t>员要敢于坚持原则，只有在原则问题上不让步，才是一名称职的</a:t>
            </a:r>
            <a:r>
              <a:rPr lang="zh-CN" altLang="en-US" spc="100" dirty="0">
                <a:solidFill>
                  <a:srgbClr val="7030A0"/>
                </a:solidFill>
                <a:latin typeface="楷体_GB2312" panose="02010609030101010101" charset="-122"/>
                <a:ea typeface="楷体_GB2312" panose="02010609030101010101" charset="-122"/>
                <a:sym typeface="方正小标宋简体" pitchFamily="2" charset="-122"/>
              </a:rPr>
              <a:t>安全管理</a:t>
            </a:r>
            <a:r>
              <a:rPr lang="zh-CN" altLang="zh-CN" spc="100" dirty="0">
                <a:solidFill>
                  <a:srgbClr val="7030A0"/>
                </a:solidFill>
                <a:uFillTx/>
                <a:latin typeface="楷体_GB2312" panose="02010609030101010101" charset="-122"/>
                <a:ea typeface="楷体_GB2312" panose="02010609030101010101" charset="-122"/>
                <a:sym typeface="方正小标宋简体" pitchFamily="2" charset="-122"/>
              </a:rPr>
              <a:t>人员。</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1.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image" Target="../media/image1.jpe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2.jpeg"/><Relationship Id="rId2" Type="http://schemas.openxmlformats.org/officeDocument/2006/relationships/tags" Target="../tags/tag154.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3.png"/><Relationship Id="rId2" Type="http://schemas.openxmlformats.org/officeDocument/2006/relationships/tags" Target="../tags/tag16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image" Target="../media/image5.png"/><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image" Target="../media/image4.png"/><Relationship Id="rId2" Type="http://schemas.openxmlformats.org/officeDocument/2006/relationships/tags" Target="../tags/tag171.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image" Target="../media/image3.png"/><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image" Target="../media/image3.png"/><Relationship Id="rId2" Type="http://schemas.openxmlformats.org/officeDocument/2006/relationships/tags" Target="../tags/tag186.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image" Target="../media/image3.png"/><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image" Target="../media/image3.png"/><Relationship Id="rId2" Type="http://schemas.openxmlformats.org/officeDocument/2006/relationships/tags" Target="../tags/tag20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image" Target="../media/image6.png"/><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image" Target="../media/image3.png"/><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6" Type="http://schemas.openxmlformats.org/officeDocument/2006/relationships/tags" Target="../tags/tag221.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image" Target="../media/image6.png"/><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image" Target="../media/image3.png"/><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image" Target="../media/image9.png"/><Relationship Id="rId4" Type="http://schemas.openxmlformats.org/officeDocument/2006/relationships/tags" Target="../tags/tag234.xml"/><Relationship Id="rId3" Type="http://schemas.openxmlformats.org/officeDocument/2006/relationships/image" Target="../media/image8.png"/><Relationship Id="rId2" Type="http://schemas.openxmlformats.org/officeDocument/2006/relationships/tags" Target="../tags/tag233.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image" Target="../media/image3.png"/><Relationship Id="rId2" Type="http://schemas.openxmlformats.org/officeDocument/2006/relationships/tags" Target="../tags/tag241.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250.xml"/><Relationship Id="rId7" Type="http://schemas.openxmlformats.org/officeDocument/2006/relationships/image" Target="../media/image6.png"/><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image" Target="../media/image3.png"/><Relationship Id="rId3" Type="http://schemas.openxmlformats.org/officeDocument/2006/relationships/tags" Target="../tags/tag247.xml"/><Relationship Id="rId2" Type="http://schemas.openxmlformats.org/officeDocument/2006/relationships/tags" Target="../tags/tag246.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6" Type="http://schemas.openxmlformats.org/officeDocument/2006/relationships/image" Target="../media/image3.png"/><Relationship Id="rId15" Type="http://schemas.openxmlformats.org/officeDocument/2006/relationships/tags" Target="../tags/tag268.xml"/><Relationship Id="rId14" Type="http://schemas.openxmlformats.org/officeDocument/2006/relationships/tags" Target="../tags/tag267.xml"/><Relationship Id="rId13" Type="http://schemas.openxmlformats.org/officeDocument/2006/relationships/tags" Target="../tags/tag266.xml"/><Relationship Id="rId12" Type="http://schemas.openxmlformats.org/officeDocument/2006/relationships/image" Target="../media/image11.png"/><Relationship Id="rId11" Type="http://schemas.openxmlformats.org/officeDocument/2006/relationships/tags" Target="../tags/tag265.xml"/><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image" Target="../media/image3.png"/><Relationship Id="rId2" Type="http://schemas.openxmlformats.org/officeDocument/2006/relationships/tags" Target="../tags/tag269.xml"/><Relationship Id="rId10" Type="http://schemas.openxmlformats.org/officeDocument/2006/relationships/tags" Target="../tags/tag276.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image" Target="../media/image7.png"/><Relationship Id="rId5" Type="http://schemas.openxmlformats.org/officeDocument/2006/relationships/tags" Target="../tags/tag279.xml"/><Relationship Id="rId4" Type="http://schemas.openxmlformats.org/officeDocument/2006/relationships/image" Target="../media/image6.png"/><Relationship Id="rId3" Type="http://schemas.openxmlformats.org/officeDocument/2006/relationships/tags" Target="../tags/tag278.xml"/><Relationship Id="rId2" Type="http://schemas.openxmlformats.org/officeDocument/2006/relationships/tags" Target="../tags/tag277.xml"/><Relationship Id="rId14" Type="http://schemas.openxmlformats.org/officeDocument/2006/relationships/tags" Target="../tags/tag287.xml"/><Relationship Id="rId13" Type="http://schemas.openxmlformats.org/officeDocument/2006/relationships/tags" Target="../tags/tag286.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8" Type="http://schemas.openxmlformats.org/officeDocument/2006/relationships/image" Target="../media/image3.png"/><Relationship Id="rId17" Type="http://schemas.openxmlformats.org/officeDocument/2006/relationships/tags" Target="../tags/tag301.xml"/><Relationship Id="rId16" Type="http://schemas.openxmlformats.org/officeDocument/2006/relationships/tags" Target="../tags/tag300.xml"/><Relationship Id="rId15" Type="http://schemas.openxmlformats.org/officeDocument/2006/relationships/tags" Target="../tags/tag299.xml"/><Relationship Id="rId14" Type="http://schemas.openxmlformats.org/officeDocument/2006/relationships/tags" Target="../tags/tag298.xml"/><Relationship Id="rId13" Type="http://schemas.openxmlformats.org/officeDocument/2006/relationships/image" Target="../media/image7.png"/><Relationship Id="rId12" Type="http://schemas.openxmlformats.org/officeDocument/2006/relationships/tags" Target="../tags/tag297.xml"/><Relationship Id="rId11" Type="http://schemas.openxmlformats.org/officeDocument/2006/relationships/image" Target="../media/image6.png"/><Relationship Id="rId10" Type="http://schemas.openxmlformats.org/officeDocument/2006/relationships/tags" Target="../tags/tag296.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image" Target="../media/image13.png"/><Relationship Id="rId5" Type="http://schemas.openxmlformats.org/officeDocument/2006/relationships/tags" Target="../tags/tag304.xml"/><Relationship Id="rId4" Type="http://schemas.openxmlformats.org/officeDocument/2006/relationships/image" Target="../media/image12.png"/><Relationship Id="rId3" Type="http://schemas.openxmlformats.org/officeDocument/2006/relationships/tags" Target="../tags/tag303.xml"/><Relationship Id="rId2" Type="http://schemas.openxmlformats.org/officeDocument/2006/relationships/tags" Target="../tags/tag302.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tags" Target="../tags/tag321.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image" Target="../media/image14.png"/><Relationship Id="rId3" Type="http://schemas.openxmlformats.org/officeDocument/2006/relationships/tags" Target="../tags/tag317.xml"/><Relationship Id="rId2" Type="http://schemas.openxmlformats.org/officeDocument/2006/relationships/tags" Target="../tags/tag316.xml"/><Relationship Id="rId12" Type="http://schemas.openxmlformats.org/officeDocument/2006/relationships/tags" Target="../tags/tag325.xml"/><Relationship Id="rId11" Type="http://schemas.openxmlformats.org/officeDocument/2006/relationships/tags" Target="../tags/tag324.xml"/><Relationship Id="rId10" Type="http://schemas.openxmlformats.org/officeDocument/2006/relationships/tags" Target="../tags/tag32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31.xml"/><Relationship Id="rId7" Type="http://schemas.openxmlformats.org/officeDocument/2006/relationships/tags" Target="../tags/tag330.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image" Target="../media/image15.png"/><Relationship Id="rId2" Type="http://schemas.openxmlformats.org/officeDocument/2006/relationships/tags" Target="../tags/tag32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image" Target="../media/image14.png"/><Relationship Id="rId3" Type="http://schemas.openxmlformats.org/officeDocument/2006/relationships/tags" Target="../tags/tag333.xml"/><Relationship Id="rId2" Type="http://schemas.openxmlformats.org/officeDocument/2006/relationships/tags" Target="../tags/tag332.xml"/><Relationship Id="rId10" Type="http://schemas.openxmlformats.org/officeDocument/2006/relationships/tags" Target="../tags/tag33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image" Target="../media/image15.png"/><Relationship Id="rId2" Type="http://schemas.openxmlformats.org/officeDocument/2006/relationships/tags" Target="../tags/tag340.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image" Target="../media/image15.png"/><Relationship Id="rId2" Type="http://schemas.openxmlformats.org/officeDocument/2006/relationships/tags" Target="../tags/tag347.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image" Target="../media/image15.png"/><Relationship Id="rId2" Type="http://schemas.openxmlformats.org/officeDocument/2006/relationships/tags" Target="../tags/tag35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image" Target="../media/image15.png"/><Relationship Id="rId2" Type="http://schemas.openxmlformats.org/officeDocument/2006/relationships/tags" Target="../tags/tag36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image" Target="../media/image15.png"/><Relationship Id="rId3" Type="http://schemas.openxmlformats.org/officeDocument/2006/relationships/tags" Target="../tags/tag372.xml"/><Relationship Id="rId2" Type="http://schemas.openxmlformats.org/officeDocument/2006/relationships/tags" Target="../tags/tag371.xml"/><Relationship Id="rId10" Type="http://schemas.openxmlformats.org/officeDocument/2006/relationships/tags" Target="../tags/tag378.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85.xml"/><Relationship Id="rId8" Type="http://schemas.openxmlformats.org/officeDocument/2006/relationships/tags" Target="../tags/tag384.xml"/><Relationship Id="rId7" Type="http://schemas.openxmlformats.org/officeDocument/2006/relationships/tags" Target="../tags/tag383.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image" Target="../media/image15.png"/><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image" Target="../media/image14.png"/><Relationship Id="rId3" Type="http://schemas.openxmlformats.org/officeDocument/2006/relationships/tags" Target="../tags/tag387.xml"/><Relationship Id="rId2" Type="http://schemas.openxmlformats.org/officeDocument/2006/relationships/tags" Target="../tags/tag386.xml"/><Relationship Id="rId10" Type="http://schemas.openxmlformats.org/officeDocument/2006/relationships/tags" Target="../tags/tag393.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tags" Target="../tags/tag416.xml"/><Relationship Id="rId7" Type="http://schemas.openxmlformats.org/officeDocument/2006/relationships/tags" Target="../tags/tag415.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image" Target="../media/image17.png"/><Relationship Id="rId11" Type="http://schemas.openxmlformats.org/officeDocument/2006/relationships/tags" Target="../tags/tag433.xml"/><Relationship Id="rId10" Type="http://schemas.openxmlformats.org/officeDocument/2006/relationships/tags" Target="../tags/tag432.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40.xml"/><Relationship Id="rId8" Type="http://schemas.openxmlformats.org/officeDocument/2006/relationships/tags" Target="../tags/tag439.xml"/><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image" Target="../media/image17.png"/><Relationship Id="rId10" Type="http://schemas.openxmlformats.org/officeDocument/2006/relationships/tags" Target="../tags/tag441.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030589" y="0"/>
            <a:ext cx="10161411" cy="6858000"/>
            <a:chOff x="2030589" y="0"/>
            <a:chExt cx="10161411" cy="6858000"/>
          </a:xfrm>
          <a:solidFill>
            <a:schemeClr val="accent1"/>
          </a:solidFill>
        </p:grpSpPr>
        <p:sp>
          <p:nvSpPr>
            <p:cNvPr id="8" name="任意多边形: 形状 7"/>
            <p:cNvSpPr/>
            <p:nvPr>
              <p:custDataLst>
                <p:tags r:id="rId3"/>
              </p:custDataLst>
            </p:nvPr>
          </p:nvSpPr>
          <p:spPr>
            <a:xfrm>
              <a:off x="2030589" y="0"/>
              <a:ext cx="10161411" cy="6858000"/>
            </a:xfrm>
            <a:custGeom>
              <a:avLst/>
              <a:gdLst>
                <a:gd name="connsiteX0" fmla="*/ 49230 w 10161411"/>
                <a:gd name="connsiteY0" fmla="*/ 0 h 6858000"/>
                <a:gd name="connsiteX1" fmla="*/ 10161411 w 10161411"/>
                <a:gd name="connsiteY1" fmla="*/ 0 h 6858000"/>
                <a:gd name="connsiteX2" fmla="*/ 10161411 w 10161411"/>
                <a:gd name="connsiteY2" fmla="*/ 6858000 h 6858000"/>
                <a:gd name="connsiteX3" fmla="*/ 6134523 w 10161411"/>
                <a:gd name="connsiteY3" fmla="*/ 6858000 h 6858000"/>
                <a:gd name="connsiteX4" fmla="*/ 6114463 w 10161411"/>
                <a:gd name="connsiteY4" fmla="*/ 6817910 h 6858000"/>
                <a:gd name="connsiteX5" fmla="*/ 6078698 w 10161411"/>
                <a:gd name="connsiteY5" fmla="*/ 6737684 h 6858000"/>
                <a:gd name="connsiteX6" fmla="*/ 5657591 w 10161411"/>
                <a:gd name="connsiteY6" fmla="*/ 5582653 h 6858000"/>
                <a:gd name="connsiteX7" fmla="*/ 4646939 w 10161411"/>
                <a:gd name="connsiteY7" fmla="*/ 4078705 h 6858000"/>
                <a:gd name="connsiteX8" fmla="*/ 2998613 w 10161411"/>
                <a:gd name="connsiteY8" fmla="*/ 2827421 h 6858000"/>
                <a:gd name="connsiteX9" fmla="*/ 243379 w 10161411"/>
                <a:gd name="connsiteY9" fmla="*/ 1130968 h 6858000"/>
                <a:gd name="connsiteX10" fmla="*/ 12524 w 10161411"/>
                <a:gd name="connsiteY10" fmla="*/ 2030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1411" h="6858000">
                  <a:moveTo>
                    <a:pt x="49230" y="0"/>
                  </a:moveTo>
                  <a:lnTo>
                    <a:pt x="10161411" y="0"/>
                  </a:lnTo>
                  <a:lnTo>
                    <a:pt x="10161411" y="6858000"/>
                  </a:lnTo>
                  <a:lnTo>
                    <a:pt x="6134523" y="6858000"/>
                  </a:lnTo>
                  <a:lnTo>
                    <a:pt x="6114463" y="6817910"/>
                  </a:lnTo>
                  <a:cubicBezTo>
                    <a:pt x="6103575" y="6794772"/>
                    <a:pt x="6091731" y="6768264"/>
                    <a:pt x="6078698" y="6737684"/>
                  </a:cubicBezTo>
                  <a:cubicBezTo>
                    <a:pt x="5974422" y="6493042"/>
                    <a:pt x="5896219" y="6025816"/>
                    <a:pt x="5657591" y="5582653"/>
                  </a:cubicBezTo>
                  <a:cubicBezTo>
                    <a:pt x="5418966" y="5139490"/>
                    <a:pt x="5090101" y="4537910"/>
                    <a:pt x="4646939" y="4078705"/>
                  </a:cubicBezTo>
                  <a:cubicBezTo>
                    <a:pt x="4203777" y="3619500"/>
                    <a:pt x="3732539" y="3318710"/>
                    <a:pt x="2998613" y="2827421"/>
                  </a:cubicBezTo>
                  <a:cubicBezTo>
                    <a:pt x="2264688" y="2336132"/>
                    <a:pt x="704590" y="1688431"/>
                    <a:pt x="243379" y="1130968"/>
                  </a:cubicBezTo>
                  <a:cubicBezTo>
                    <a:pt x="12774" y="852237"/>
                    <a:pt x="-24824" y="510339"/>
                    <a:pt x="12524" y="2030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dirty="0">
                <a:latin typeface="Arial" panose="020B0604020202020204" pitchFamily="34" charset="0"/>
              </a:endParaRPr>
            </a:p>
          </p:txBody>
        </p:sp>
        <p:pic>
          <p:nvPicPr>
            <p:cNvPr id="9" name="图片 8" descr="图片包含 餐桌&#10;&#10;描述已自动生成"/>
            <p:cNvPicPr>
              <a:picLocks noChangeAspect="1"/>
            </p:cNvPicPr>
            <p:nvPr>
              <p:custDataLst>
                <p:tags r:id="rId4"/>
              </p:custDataLst>
            </p:nvPr>
          </p:nvPicPr>
          <p:blipFill rotWithShape="1">
            <a:blip r:embed="rId5"/>
            <a:srcRect/>
            <a:stretch>
              <a:fillRect/>
            </a:stretch>
          </p:blipFill>
          <p:spPr>
            <a:xfrm>
              <a:off x="7873114" y="0"/>
              <a:ext cx="4318886" cy="5077326"/>
            </a:xfrm>
            <a:custGeom>
              <a:avLst/>
              <a:gdLst>
                <a:gd name="connsiteX0" fmla="*/ 1046515 w 4318886"/>
                <a:gd name="connsiteY0" fmla="*/ 0 h 5077326"/>
                <a:gd name="connsiteX1" fmla="*/ 4318886 w 4318886"/>
                <a:gd name="connsiteY1" fmla="*/ 0 h 5077326"/>
                <a:gd name="connsiteX2" fmla="*/ 4318886 w 4318886"/>
                <a:gd name="connsiteY2" fmla="*/ 4679649 h 5077326"/>
                <a:gd name="connsiteX3" fmla="*/ 4289695 w 4318886"/>
                <a:gd name="connsiteY3" fmla="*/ 4697869 h 5077326"/>
                <a:gd name="connsiteX4" fmla="*/ 2864080 w 4318886"/>
                <a:gd name="connsiteY4" fmla="*/ 5077326 h 5077326"/>
                <a:gd name="connsiteX5" fmla="*/ 0 w 4318886"/>
                <a:gd name="connsiteY5" fmla="*/ 2213246 h 5077326"/>
                <a:gd name="connsiteX6" fmla="*/ 1042259 w 4318886"/>
                <a:gd name="connsiteY6" fmla="*/ 3183 h 507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8886" h="5077326">
                  <a:moveTo>
                    <a:pt x="1046515" y="0"/>
                  </a:moveTo>
                  <a:lnTo>
                    <a:pt x="4318886" y="0"/>
                  </a:lnTo>
                  <a:lnTo>
                    <a:pt x="4318886" y="4679649"/>
                  </a:lnTo>
                  <a:lnTo>
                    <a:pt x="4289695" y="4697869"/>
                  </a:lnTo>
                  <a:cubicBezTo>
                    <a:pt x="3869883" y="4939267"/>
                    <a:pt x="3383105" y="5077326"/>
                    <a:pt x="2864080" y="5077326"/>
                  </a:cubicBezTo>
                  <a:cubicBezTo>
                    <a:pt x="1282292" y="5077326"/>
                    <a:pt x="0" y="3795034"/>
                    <a:pt x="0" y="2213246"/>
                  </a:cubicBezTo>
                  <a:cubicBezTo>
                    <a:pt x="0" y="1323490"/>
                    <a:pt x="405726" y="528497"/>
                    <a:pt x="1042259" y="3183"/>
                  </a:cubicBezTo>
                  <a:close/>
                </a:path>
              </a:pathLst>
            </a:custGeom>
            <a:grpFill/>
          </p:spPr>
        </p:pic>
      </p:grpSp>
      <p:sp>
        <p:nvSpPr>
          <p:cNvPr id="2" name="标题 1"/>
          <p:cNvSpPr>
            <a:spLocks noGrp="1"/>
          </p:cNvSpPr>
          <p:nvPr>
            <p:ph type="ctrTitle" hasCustomPrompt="1"/>
            <p:custDataLst>
              <p:tags r:id="rId6"/>
            </p:custDataLst>
          </p:nvPr>
        </p:nvSpPr>
        <p:spPr>
          <a:xfrm>
            <a:off x="347573" y="2017486"/>
            <a:ext cx="6950118" cy="1208473"/>
          </a:xfrm>
        </p:spPr>
        <p:txBody>
          <a:bodyPr lIns="90000" tIns="46800" rIns="90000" bIns="46800" anchor="b" anchorCtr="0">
            <a:normAutofit/>
          </a:bodyPr>
          <a:lstStyle>
            <a:lvl1pPr algn="l">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7"/>
            </p:custDataLst>
          </p:nvPr>
        </p:nvSpPr>
        <p:spPr>
          <a:xfrm>
            <a:off x="347573" y="3304671"/>
            <a:ext cx="6950118" cy="555625"/>
          </a:xfrm>
        </p:spPr>
        <p:txBody>
          <a:bodyPr lIns="90000" tIns="46800" rIns="90000" bIns="4680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1"/>
            </p:custDataLst>
          </p:nvPr>
        </p:nvSpPr>
        <p:spPr>
          <a:xfrm>
            <a:off x="439042" y="4192915"/>
            <a:ext cx="1790700" cy="555625"/>
          </a:xfrm>
          <a:solidFill>
            <a:schemeClr val="tx1">
              <a:lumMod val="65000"/>
              <a:lumOff val="35000"/>
            </a:schemeClr>
          </a:solidFill>
        </p:spPr>
        <p:txBody>
          <a:bodyPr lIns="90000" tIns="46800" rIns="90000" bIns="46800" anchor="ctr" anchorCtr="0">
            <a:normAutofit/>
          </a:bodyPr>
          <a:lstStyle>
            <a:lvl1pPr marL="0" indent="0" algn="ctr">
              <a:lnSpc>
                <a:spcPct val="100000"/>
              </a:lnSpc>
              <a:spcAft>
                <a:spcPts val="0"/>
              </a:spcAft>
              <a:buNone/>
              <a:defRPr sz="2000" baseline="0">
                <a:solidFill>
                  <a:schemeClr val="bg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2030589" y="0"/>
            <a:ext cx="10161411" cy="6858000"/>
            <a:chOff x="2030589" y="0"/>
            <a:chExt cx="10161411" cy="6858000"/>
          </a:xfrm>
        </p:grpSpPr>
        <p:sp>
          <p:nvSpPr>
            <p:cNvPr id="13" name="任意多边形: 形状 12"/>
            <p:cNvSpPr/>
            <p:nvPr>
              <p:custDataLst>
                <p:tags r:id="rId3"/>
              </p:custDataLst>
            </p:nvPr>
          </p:nvSpPr>
          <p:spPr>
            <a:xfrm>
              <a:off x="2030589" y="0"/>
              <a:ext cx="10161411" cy="6858000"/>
            </a:xfrm>
            <a:custGeom>
              <a:avLst/>
              <a:gdLst>
                <a:gd name="connsiteX0" fmla="*/ 49230 w 10161411"/>
                <a:gd name="connsiteY0" fmla="*/ 0 h 6858000"/>
                <a:gd name="connsiteX1" fmla="*/ 10161411 w 10161411"/>
                <a:gd name="connsiteY1" fmla="*/ 0 h 6858000"/>
                <a:gd name="connsiteX2" fmla="*/ 10161411 w 10161411"/>
                <a:gd name="connsiteY2" fmla="*/ 6858000 h 6858000"/>
                <a:gd name="connsiteX3" fmla="*/ 6134523 w 10161411"/>
                <a:gd name="connsiteY3" fmla="*/ 6858000 h 6858000"/>
                <a:gd name="connsiteX4" fmla="*/ 6114463 w 10161411"/>
                <a:gd name="connsiteY4" fmla="*/ 6817910 h 6858000"/>
                <a:gd name="connsiteX5" fmla="*/ 6078698 w 10161411"/>
                <a:gd name="connsiteY5" fmla="*/ 6737684 h 6858000"/>
                <a:gd name="connsiteX6" fmla="*/ 5657591 w 10161411"/>
                <a:gd name="connsiteY6" fmla="*/ 5582653 h 6858000"/>
                <a:gd name="connsiteX7" fmla="*/ 4646939 w 10161411"/>
                <a:gd name="connsiteY7" fmla="*/ 4078705 h 6858000"/>
                <a:gd name="connsiteX8" fmla="*/ 2998613 w 10161411"/>
                <a:gd name="connsiteY8" fmla="*/ 2827421 h 6858000"/>
                <a:gd name="connsiteX9" fmla="*/ 243379 w 10161411"/>
                <a:gd name="connsiteY9" fmla="*/ 1130968 h 6858000"/>
                <a:gd name="connsiteX10" fmla="*/ 12524 w 10161411"/>
                <a:gd name="connsiteY10" fmla="*/ 2030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1411" h="6858000">
                  <a:moveTo>
                    <a:pt x="49230" y="0"/>
                  </a:moveTo>
                  <a:lnTo>
                    <a:pt x="10161411" y="0"/>
                  </a:lnTo>
                  <a:lnTo>
                    <a:pt x="10161411" y="6858000"/>
                  </a:lnTo>
                  <a:lnTo>
                    <a:pt x="6134523" y="6858000"/>
                  </a:lnTo>
                  <a:lnTo>
                    <a:pt x="6114463" y="6817910"/>
                  </a:lnTo>
                  <a:cubicBezTo>
                    <a:pt x="6103575" y="6794772"/>
                    <a:pt x="6091731" y="6768264"/>
                    <a:pt x="6078698" y="6737684"/>
                  </a:cubicBezTo>
                  <a:cubicBezTo>
                    <a:pt x="5974422" y="6493042"/>
                    <a:pt x="5896219" y="6025816"/>
                    <a:pt x="5657591" y="5582653"/>
                  </a:cubicBezTo>
                  <a:cubicBezTo>
                    <a:pt x="5418966" y="5139490"/>
                    <a:pt x="5090101" y="4537910"/>
                    <a:pt x="4646939" y="4078705"/>
                  </a:cubicBezTo>
                  <a:cubicBezTo>
                    <a:pt x="4203777" y="3619500"/>
                    <a:pt x="3732539" y="3318710"/>
                    <a:pt x="2998613" y="2827421"/>
                  </a:cubicBezTo>
                  <a:cubicBezTo>
                    <a:pt x="2264688" y="2336132"/>
                    <a:pt x="704590" y="1688431"/>
                    <a:pt x="243379" y="1130968"/>
                  </a:cubicBezTo>
                  <a:cubicBezTo>
                    <a:pt x="12774" y="852237"/>
                    <a:pt x="-24824" y="510339"/>
                    <a:pt x="12524" y="2030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descr="图片包含 餐桌&#10;&#10;描述已自动生成"/>
            <p:cNvPicPr>
              <a:picLocks noChangeAspect="1"/>
            </p:cNvPicPr>
            <p:nvPr>
              <p:custDataLst>
                <p:tags r:id="rId4"/>
              </p:custDataLst>
            </p:nvPr>
          </p:nvPicPr>
          <p:blipFill rotWithShape="1">
            <a:blip r:embed="rId5"/>
            <a:srcRect/>
            <a:stretch>
              <a:fillRect/>
            </a:stretch>
          </p:blipFill>
          <p:spPr>
            <a:xfrm>
              <a:off x="7873114" y="0"/>
              <a:ext cx="4318886" cy="5077326"/>
            </a:xfrm>
            <a:custGeom>
              <a:avLst/>
              <a:gdLst>
                <a:gd name="connsiteX0" fmla="*/ 1046515 w 4318886"/>
                <a:gd name="connsiteY0" fmla="*/ 0 h 5077326"/>
                <a:gd name="connsiteX1" fmla="*/ 4318886 w 4318886"/>
                <a:gd name="connsiteY1" fmla="*/ 0 h 5077326"/>
                <a:gd name="connsiteX2" fmla="*/ 4318886 w 4318886"/>
                <a:gd name="connsiteY2" fmla="*/ 4679649 h 5077326"/>
                <a:gd name="connsiteX3" fmla="*/ 4289695 w 4318886"/>
                <a:gd name="connsiteY3" fmla="*/ 4697869 h 5077326"/>
                <a:gd name="connsiteX4" fmla="*/ 2864080 w 4318886"/>
                <a:gd name="connsiteY4" fmla="*/ 5077326 h 5077326"/>
                <a:gd name="connsiteX5" fmla="*/ 0 w 4318886"/>
                <a:gd name="connsiteY5" fmla="*/ 2213246 h 5077326"/>
                <a:gd name="connsiteX6" fmla="*/ 1042259 w 4318886"/>
                <a:gd name="connsiteY6" fmla="*/ 3183 h 507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8886" h="5077326">
                  <a:moveTo>
                    <a:pt x="1046515" y="0"/>
                  </a:moveTo>
                  <a:lnTo>
                    <a:pt x="4318886" y="0"/>
                  </a:lnTo>
                  <a:lnTo>
                    <a:pt x="4318886" y="4679649"/>
                  </a:lnTo>
                  <a:lnTo>
                    <a:pt x="4289695" y="4697869"/>
                  </a:lnTo>
                  <a:cubicBezTo>
                    <a:pt x="3869883" y="4939267"/>
                    <a:pt x="3383105" y="5077326"/>
                    <a:pt x="2864080" y="5077326"/>
                  </a:cubicBezTo>
                  <a:cubicBezTo>
                    <a:pt x="1282292" y="5077326"/>
                    <a:pt x="0" y="3795034"/>
                    <a:pt x="0" y="2213246"/>
                  </a:cubicBezTo>
                  <a:cubicBezTo>
                    <a:pt x="0" y="1323490"/>
                    <a:pt x="405726" y="528497"/>
                    <a:pt x="1042259" y="3183"/>
                  </a:cubicBezTo>
                  <a:close/>
                </a:path>
              </a:pathLst>
            </a:custGeom>
          </p:spPr>
        </p:pic>
      </p:grpSp>
      <p:sp>
        <p:nvSpPr>
          <p:cNvPr id="2" name="标题 1"/>
          <p:cNvSpPr>
            <a:spLocks noGrp="1"/>
          </p:cNvSpPr>
          <p:nvPr>
            <p:ph type="title" hasCustomPrompt="1"/>
            <p:custDataLst>
              <p:tags r:id="rId6"/>
            </p:custDataLst>
          </p:nvPr>
        </p:nvSpPr>
        <p:spPr>
          <a:xfrm>
            <a:off x="805153" y="2791897"/>
            <a:ext cx="6027447" cy="1287889"/>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9" name="文本占位符 18"/>
          <p:cNvSpPr>
            <a:spLocks noGrp="1"/>
          </p:cNvSpPr>
          <p:nvPr>
            <p:ph type="body" sz="quarter" idx="13" hasCustomPrompt="1"/>
            <p:custDataLst>
              <p:tags r:id="rId10"/>
            </p:custDataLst>
          </p:nvPr>
        </p:nvSpPr>
        <p:spPr>
          <a:xfrm>
            <a:off x="805153" y="4154139"/>
            <a:ext cx="6031061" cy="619413"/>
          </a:xfrm>
        </p:spPr>
        <p:txBody>
          <a:bodyPr lIns="90000" tIns="46800" rIns="90000" bIns="46800">
            <a:normAutofit/>
          </a:bodyPr>
          <a:lstStyle>
            <a:lvl1pPr marL="0" indent="0">
              <a:buNone/>
              <a:defRPr sz="2400" baseline="0">
                <a:solidFill>
                  <a:schemeClr val="tx1">
                    <a:lumMod val="85000"/>
                    <a:lumOff val="15000"/>
                  </a:schemeClr>
                </a:solidFill>
                <a:latin typeface="Arial" panose="020B0604020202020204" pitchFamily="34" charset="0"/>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1242385" y="5358753"/>
            <a:ext cx="819355" cy="1430270"/>
            <a:chOff x="11242385" y="5358753"/>
            <a:chExt cx="819355" cy="1430270"/>
          </a:xfrm>
        </p:grpSpPr>
        <p:sp>
          <p:nvSpPr>
            <p:cNvPr id="6" name="椭圆 5"/>
            <p:cNvSpPr/>
            <p:nvPr userDrawn="1">
              <p:custDataLst>
                <p:tags r:id="rId3"/>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custDataLst>
                <p:tags r:id="rId4"/>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5"/>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标题 6"/>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4" name="组合 13"/>
          <p:cNvGrpSpPr/>
          <p:nvPr>
            <p:custDataLst>
              <p:tags r:id="rId3"/>
            </p:custDataLst>
          </p:nvPr>
        </p:nvGrpSpPr>
        <p:grpSpPr>
          <a:xfrm rot="0">
            <a:off x="36195" y="151765"/>
            <a:ext cx="693420" cy="708025"/>
            <a:chOff x="35878" y="151537"/>
            <a:chExt cx="693609" cy="707898"/>
          </a:xfrm>
        </p:grpSpPr>
        <p:sp>
          <p:nvSpPr>
            <p:cNvPr id="12" name="椭圆 11"/>
            <p:cNvSpPr/>
            <p:nvPr userDrawn="1">
              <p:custDataLst>
                <p:tags r:id="rId4"/>
              </p:custDataLst>
            </p:nvPr>
          </p:nvSpPr>
          <p:spPr>
            <a:xfrm>
              <a:off x="35878" y="4433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a:off x="451971" y="151537"/>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custDataLst>
              <p:tags r:id="rId6"/>
            </p:custDataLst>
          </p:nvPr>
        </p:nvGrpSpPr>
        <p:grpSpPr>
          <a:xfrm rot="0">
            <a:off x="11242675" y="5358765"/>
            <a:ext cx="819150" cy="1430020"/>
            <a:chOff x="11242385" y="5358753"/>
            <a:chExt cx="819355" cy="1430270"/>
          </a:xfrm>
        </p:grpSpPr>
        <p:sp>
          <p:nvSpPr>
            <p:cNvPr id="17" name="椭圆 16"/>
            <p:cNvSpPr/>
            <p:nvPr userDrawn="1">
              <p:custDataLst>
                <p:tags r:id="rId7"/>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8"/>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9"/>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0"/>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6" name="组合 5"/>
          <p:cNvGrpSpPr/>
          <p:nvPr>
            <p:custDataLst>
              <p:tags r:id="rId3"/>
            </p:custDataLst>
          </p:nvPr>
        </p:nvGrpSpPr>
        <p:grpSpPr>
          <a:xfrm>
            <a:off x="173522" y="5093159"/>
            <a:ext cx="819355" cy="1695864"/>
            <a:chOff x="173522" y="5093159"/>
            <a:chExt cx="819355" cy="1695864"/>
          </a:xfrm>
        </p:grpSpPr>
        <p:grpSp>
          <p:nvGrpSpPr>
            <p:cNvPr id="10" name="组合 9"/>
            <p:cNvGrpSpPr/>
            <p:nvPr userDrawn="1"/>
          </p:nvGrpSpPr>
          <p:grpSpPr>
            <a:xfrm>
              <a:off x="173522" y="5358753"/>
              <a:ext cx="819355" cy="1430270"/>
              <a:chOff x="11242385" y="5358753"/>
              <a:chExt cx="819355" cy="1430270"/>
            </a:xfrm>
          </p:grpSpPr>
          <p:sp>
            <p:nvSpPr>
              <p:cNvPr id="11" name="椭圆 10"/>
              <p:cNvSpPr/>
              <p:nvPr userDrawn="1">
                <p:custDataLst>
                  <p:tags r:id="rId4"/>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userDrawn="1">
                <p:custDataLst>
                  <p:tags r:id="rId6"/>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椭圆 13"/>
            <p:cNvSpPr/>
            <p:nvPr userDrawn="1">
              <p:custDataLst>
                <p:tags r:id="rId7"/>
              </p:custDataLst>
            </p:nvPr>
          </p:nvSpPr>
          <p:spPr>
            <a:xfrm>
              <a:off x="286652" y="5093159"/>
              <a:ext cx="232366" cy="232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8"/>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5101200" y="769939"/>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p:custDataLst>
              <p:tags r:id="rId3"/>
            </p:custDataLst>
          </p:nvPr>
        </p:nvGrpSpPr>
        <p:grpSpPr>
          <a:xfrm rot="10800000">
            <a:off x="11417299" y="52930"/>
            <a:ext cx="712655" cy="1244014"/>
            <a:chOff x="11242385" y="5358753"/>
            <a:chExt cx="819355" cy="1430270"/>
          </a:xfrm>
        </p:grpSpPr>
        <p:sp>
          <p:nvSpPr>
            <p:cNvPr id="12" name="椭圆 11"/>
            <p:cNvSpPr/>
            <p:nvPr userDrawn="1">
              <p:custDataLst>
                <p:tags r:id="rId4"/>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6"/>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4" name="组合 13"/>
          <p:cNvGrpSpPr/>
          <p:nvPr>
            <p:custDataLst>
              <p:tags r:id="rId3"/>
            </p:custDataLst>
          </p:nvPr>
        </p:nvGrpSpPr>
        <p:grpSpPr>
          <a:xfrm>
            <a:off x="11242385" y="5358753"/>
            <a:ext cx="819355" cy="1430270"/>
            <a:chOff x="11242385" y="5358753"/>
            <a:chExt cx="819355" cy="1430270"/>
          </a:xfrm>
        </p:grpSpPr>
        <p:sp>
          <p:nvSpPr>
            <p:cNvPr id="15" name="椭圆 14"/>
            <p:cNvSpPr/>
            <p:nvPr userDrawn="1">
              <p:custDataLst>
                <p:tags r:id="rId4"/>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5"/>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6"/>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5" name="组合 14"/>
          <p:cNvGrpSpPr/>
          <p:nvPr>
            <p:custDataLst>
              <p:tags r:id="rId3"/>
            </p:custDataLst>
          </p:nvPr>
        </p:nvGrpSpPr>
        <p:grpSpPr>
          <a:xfrm>
            <a:off x="11242385" y="5358753"/>
            <a:ext cx="819355" cy="1430270"/>
            <a:chOff x="11242385" y="5358753"/>
            <a:chExt cx="819355" cy="1430270"/>
          </a:xfrm>
        </p:grpSpPr>
        <p:sp>
          <p:nvSpPr>
            <p:cNvPr id="16" name="椭圆 15"/>
            <p:cNvSpPr/>
            <p:nvPr userDrawn="1">
              <p:custDataLst>
                <p:tags r:id="rId4"/>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custDataLst>
                <p:tags r:id="rId5"/>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custDataLst>
                <p:tags r:id="rId6"/>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p:custDataLst>
              <p:tags r:id="rId3"/>
            </p:custDataLst>
          </p:nvPr>
        </p:nvGrpSpPr>
        <p:grpSpPr>
          <a:xfrm rot="0">
            <a:off x="11217275" y="2578100"/>
            <a:ext cx="974725" cy="1701800"/>
            <a:chOff x="11242385" y="5358753"/>
            <a:chExt cx="819355" cy="1430270"/>
          </a:xfrm>
        </p:grpSpPr>
        <p:sp>
          <p:nvSpPr>
            <p:cNvPr id="9" name="椭圆 8"/>
            <p:cNvSpPr/>
            <p:nvPr userDrawn="1">
              <p:custDataLst>
                <p:tags r:id="rId4"/>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5"/>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6"/>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custDataLst>
              <p:tags r:id="rId7"/>
            </p:custDataLst>
          </p:nvPr>
        </p:nvGrpSpPr>
        <p:grpSpPr>
          <a:xfrm rot="0">
            <a:off x="0" y="2578100"/>
            <a:ext cx="974725" cy="1701800"/>
            <a:chOff x="11242385" y="5358753"/>
            <a:chExt cx="819355" cy="1430270"/>
          </a:xfrm>
        </p:grpSpPr>
        <p:sp>
          <p:nvSpPr>
            <p:cNvPr id="14" name="椭圆 13"/>
            <p:cNvSpPr/>
            <p:nvPr userDrawn="1">
              <p:custDataLst>
                <p:tags r:id="rId8"/>
              </p:custDataLst>
            </p:nvPr>
          </p:nvSpPr>
          <p:spPr>
            <a:xfrm>
              <a:off x="11763566" y="5358753"/>
              <a:ext cx="277516" cy="277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9"/>
              </p:custDataLst>
            </p:nvPr>
          </p:nvSpPr>
          <p:spPr>
            <a:xfrm>
              <a:off x="11242385" y="5969668"/>
              <a:ext cx="819355" cy="8193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0"/>
              </p:custDataLst>
            </p:nvPr>
          </p:nvSpPr>
          <p:spPr>
            <a:xfrm>
              <a:off x="11259443" y="5497942"/>
              <a:ext cx="416093" cy="4160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1"/>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23" name="图片 22" descr="图片包含 室内, 墙壁, 房间, 天空&#10;&#10;自动生成的说明"/>
          <p:cNvPicPr>
            <a:picLocks noChangeAspect="1"/>
          </p:cNvPicPr>
          <p:nvPr userDrawn="1">
            <p:custDataLst>
              <p:tags r:id="rId2"/>
            </p:custDataLst>
          </p:nvPr>
        </p:nvPicPr>
        <p:blipFill rotWithShape="1">
          <a:blip r:embed="rId3"/>
          <a:srcRect/>
          <a:stretch>
            <a:fillRect/>
          </a:stretch>
        </p:blipFill>
        <p:spPr>
          <a:xfrm>
            <a:off x="0" y="0"/>
            <a:ext cx="12192000" cy="6858000"/>
          </a:xfrm>
          <a:prstGeom prst="rect">
            <a:avLst/>
          </a:prstGeom>
        </p:spPr>
      </p:pic>
      <p:sp>
        <p:nvSpPr>
          <p:cNvPr id="11" name="任意多边形: 形状 10"/>
          <p:cNvSpPr/>
          <p:nvPr userDrawn="1">
            <p:custDataLst>
              <p:tags r:id="rId4"/>
            </p:custDataLst>
          </p:nvPr>
        </p:nvSpPr>
        <p:spPr>
          <a:xfrm>
            <a:off x="8429893" y="215900"/>
            <a:ext cx="406400" cy="2654300"/>
          </a:xfrm>
          <a:custGeom>
            <a:avLst/>
            <a:gdLst>
              <a:gd name="connsiteX0" fmla="*/ 406400 w 406400"/>
              <a:gd name="connsiteY0" fmla="*/ 0 h 2654300"/>
              <a:gd name="connsiteX1" fmla="*/ 0 w 406400"/>
              <a:gd name="connsiteY1" fmla="*/ 0 h 2654300"/>
              <a:gd name="connsiteX2" fmla="*/ 0 w 406400"/>
              <a:gd name="connsiteY2" fmla="*/ 2654300 h 2654300"/>
            </a:gdLst>
            <a:ahLst/>
            <a:cxnLst>
              <a:cxn ang="0">
                <a:pos x="connsiteX0" y="connsiteY0"/>
              </a:cxn>
              <a:cxn ang="0">
                <a:pos x="connsiteX1" y="connsiteY1"/>
              </a:cxn>
              <a:cxn ang="0">
                <a:pos x="connsiteX2" y="connsiteY2"/>
              </a:cxn>
            </a:cxnLst>
            <a:rect l="l" t="t" r="r" b="b"/>
            <a:pathLst>
              <a:path w="406400" h="2654300">
                <a:moveTo>
                  <a:pt x="406400" y="0"/>
                </a:moveTo>
                <a:lnTo>
                  <a:pt x="0" y="0"/>
                </a:lnTo>
                <a:lnTo>
                  <a:pt x="0" y="2654300"/>
                </a:ln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custDataLst>
              <p:tags r:id="rId5"/>
            </p:custDataLst>
          </p:nvPr>
        </p:nvSpPr>
        <p:spPr>
          <a:xfrm>
            <a:off x="8566331" y="1207918"/>
            <a:ext cx="914063" cy="9140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形状 9"/>
          <p:cNvSpPr/>
          <p:nvPr userDrawn="1">
            <p:custDataLst>
              <p:tags r:id="rId6"/>
            </p:custDataLst>
          </p:nvPr>
        </p:nvSpPr>
        <p:spPr>
          <a:xfrm rot="10800000">
            <a:off x="9200992" y="1515375"/>
            <a:ext cx="406400" cy="3123299"/>
          </a:xfrm>
          <a:custGeom>
            <a:avLst/>
            <a:gdLst>
              <a:gd name="connsiteX0" fmla="*/ 406400 w 406400"/>
              <a:gd name="connsiteY0" fmla="*/ 0 h 2654300"/>
              <a:gd name="connsiteX1" fmla="*/ 0 w 406400"/>
              <a:gd name="connsiteY1" fmla="*/ 0 h 2654300"/>
              <a:gd name="connsiteX2" fmla="*/ 0 w 406400"/>
              <a:gd name="connsiteY2" fmla="*/ 2654300 h 2654300"/>
            </a:gdLst>
            <a:ahLst/>
            <a:cxnLst>
              <a:cxn ang="0">
                <a:pos x="connsiteX0" y="connsiteY0"/>
              </a:cxn>
              <a:cxn ang="0">
                <a:pos x="connsiteX1" y="connsiteY1"/>
              </a:cxn>
              <a:cxn ang="0">
                <a:pos x="connsiteX2" y="connsiteY2"/>
              </a:cxn>
            </a:cxnLst>
            <a:rect l="l" t="t" r="r" b="b"/>
            <a:pathLst>
              <a:path w="406400" h="2654300">
                <a:moveTo>
                  <a:pt x="406400" y="0"/>
                </a:moveTo>
                <a:lnTo>
                  <a:pt x="0" y="0"/>
                </a:lnTo>
                <a:lnTo>
                  <a:pt x="0" y="265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1" idx="2"/>
          </p:cNvCxnSpPr>
          <p:nvPr userDrawn="1">
            <p:custDataLst>
              <p:tags r:id="rId7"/>
            </p:custDataLst>
          </p:nvPr>
        </p:nvCxnSpPr>
        <p:spPr>
          <a:xfrm flipH="1">
            <a:off x="7824406" y="2870200"/>
            <a:ext cx="605487" cy="444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8"/>
            </p:custDataLst>
          </p:nvPr>
        </p:nvCxnSpPr>
        <p:spPr>
          <a:xfrm flipH="1">
            <a:off x="8050423" y="5151185"/>
            <a:ext cx="605487" cy="444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9"/>
            </p:custDataLst>
          </p:nvPr>
        </p:nvSpPr>
        <p:spPr>
          <a:xfrm>
            <a:off x="8610600" y="351338"/>
            <a:ext cx="1094525" cy="4422773"/>
          </a:xfrm>
        </p:spPr>
        <p:txBody>
          <a:bodyPr vert="eaVert" lIns="90000" tIns="46800" rIns="90000" bIns="46800" anchor="ctr" anchorCtr="0">
            <a:normAutofit/>
          </a:bodyPr>
          <a:lstStyle>
            <a:lvl1pPr algn="l">
              <a:defRPr sz="66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0"/>
            </p:custDataLst>
          </p:nvPr>
        </p:nvSpPr>
        <p:spPr>
          <a:xfrm>
            <a:off x="7794818" y="1613648"/>
            <a:ext cx="679947" cy="3537537"/>
          </a:xfrm>
        </p:spPr>
        <p:txBody>
          <a:bodyPr vert="eaVert"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2"/>
            </p:custDataLst>
          </p:nvPr>
        </p:nvSpPr>
        <p:spPr/>
        <p:txBody>
          <a:bodyPr/>
          <a:lstStyle/>
          <a:p>
            <a:endParaRPr lang="zh-CN" altLang="en-US" dirty="0"/>
          </a:p>
        </p:txBody>
      </p:sp>
      <p:sp>
        <p:nvSpPr>
          <p:cNvPr id="18" name="灯片编号占位符 17"/>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a:off x="10795001" y="5157072"/>
            <a:ext cx="1397000" cy="1700644"/>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a:off x="600075" y="0"/>
            <a:ext cx="2907051" cy="2957564"/>
          </a:xfrm>
          <a:prstGeom prst="rect">
            <a:avLst/>
          </a:prstGeom>
        </p:spPr>
      </p:pic>
      <p:sp>
        <p:nvSpPr>
          <p:cNvPr id="8" name="Rectangle 18"/>
          <p:cNvSpPr/>
          <p:nvPr userDrawn="1">
            <p:custDataLst>
              <p:tags r:id="rId4"/>
            </p:custDataLst>
          </p:nvPr>
        </p:nvSpPr>
        <p:spPr>
          <a:xfrm>
            <a:off x="1057275" y="2031771"/>
            <a:ext cx="9885888" cy="247267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tr-TR"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p:txBody>
      </p:sp>
      <p:sp>
        <p:nvSpPr>
          <p:cNvPr id="10" name="Rectangle 18"/>
          <p:cNvSpPr/>
          <p:nvPr userDrawn="1">
            <p:custDataLst>
              <p:tags r:id="rId5"/>
            </p:custDataLst>
          </p:nvPr>
        </p:nvSpPr>
        <p:spPr>
          <a:xfrm>
            <a:off x="1248837" y="2192661"/>
            <a:ext cx="9462706" cy="21761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tr-TR"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p:txBody>
      </p:sp>
      <p:pic>
        <p:nvPicPr>
          <p:cNvPr id="11" name="图片 10"/>
          <p:cNvPicPr>
            <a:picLocks noChangeAspect="1"/>
          </p:cNvPicPr>
          <p:nvPr userDrawn="1">
            <p:custDataLst>
              <p:tags r:id="rId6"/>
            </p:custDataLst>
          </p:nvPr>
        </p:nvPicPr>
        <p:blipFill rotWithShape="1">
          <a:blip r:embed="rId7"/>
          <a:srcRect/>
          <a:stretch>
            <a:fillRect/>
          </a:stretch>
        </p:blipFill>
        <p:spPr>
          <a:xfrm>
            <a:off x="8458590" y="4238625"/>
            <a:ext cx="2751303" cy="2619091"/>
          </a:xfrm>
          <a:prstGeom prst="rect">
            <a:avLst/>
          </a:prstGeom>
        </p:spPr>
      </p:pic>
      <p:sp>
        <p:nvSpPr>
          <p:cNvPr id="2" name="标题 1"/>
          <p:cNvSpPr>
            <a:spLocks noGrp="1"/>
          </p:cNvSpPr>
          <p:nvPr>
            <p:ph type="title" hasCustomPrompt="1"/>
            <p:custDataLst>
              <p:tags r:id="rId8"/>
            </p:custDataLst>
          </p:nvPr>
        </p:nvSpPr>
        <p:spPr>
          <a:xfrm>
            <a:off x="3317909" y="2782365"/>
            <a:ext cx="5556182" cy="976041"/>
          </a:xfrm>
        </p:spPr>
        <p:txBody>
          <a:bodyPr lIns="90000" tIns="46800" rIns="90000" bIns="46800" anchor="ctr"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750"/>
                                        <p:tgtEl>
                                          <p:spTgt spid="8"/>
                                        </p:tgtEl>
                                      </p:cBhvr>
                                    </p:animEffect>
                                  </p:childTnLst>
                                </p:cTn>
                              </p:par>
                            </p:childTnLst>
                          </p:cTn>
                        </p:par>
                        <p:par>
                          <p:cTn id="8" fill="hold">
                            <p:stCondLst>
                              <p:cond delay="10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a:off x="10795001" y="5157072"/>
            <a:ext cx="1397000" cy="1700644"/>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a:off x="10795001" y="5157072"/>
            <a:ext cx="1397000" cy="1700644"/>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a:off x="10795001" y="5157072"/>
            <a:ext cx="1397000" cy="1700644"/>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a:off x="10795001" y="5157072"/>
            <a:ext cx="1397000" cy="1700644"/>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06532" y="0"/>
            <a:ext cx="12085469" cy="6857716"/>
            <a:chOff x="106532" y="0"/>
            <a:chExt cx="12085469" cy="6857716"/>
          </a:xfrm>
        </p:grpSpPr>
        <p:sp>
          <p:nvSpPr>
            <p:cNvPr id="8" name="矩形 7"/>
            <p:cNvSpPr/>
            <p:nvPr userDrawn="1">
              <p:custDataLst>
                <p:tags r:id="rId3"/>
              </p:custDataLst>
            </p:nvPr>
          </p:nvSpPr>
          <p:spPr>
            <a:xfrm>
              <a:off x="306705" y="247015"/>
              <a:ext cx="11692255" cy="6311900"/>
            </a:xfrm>
            <a:prstGeom prst="rect">
              <a:avLst/>
            </a:prstGeom>
            <a:gradFill>
              <a:gsLst>
                <a:gs pos="20000">
                  <a:schemeClr val="tx2"/>
                </a:gs>
                <a:gs pos="100000">
                  <a:schemeClr val="bg2"/>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9" name="图片 8"/>
            <p:cNvPicPr>
              <a:picLocks noChangeAspect="1"/>
            </p:cNvPicPr>
            <p:nvPr userDrawn="1">
              <p:custDataLst>
                <p:tags r:id="rId4"/>
              </p:custDataLst>
            </p:nvPr>
          </p:nvPicPr>
          <p:blipFill rotWithShape="1">
            <a:blip r:embed="rId5"/>
            <a:srcRect/>
            <a:stretch>
              <a:fillRect/>
            </a:stretch>
          </p:blipFill>
          <p:spPr>
            <a:xfrm>
              <a:off x="10795001" y="5157072"/>
              <a:ext cx="1397000" cy="1700644"/>
            </a:xfrm>
            <a:prstGeom prst="rect">
              <a:avLst/>
            </a:prstGeom>
          </p:spPr>
        </p:pic>
        <p:grpSp>
          <p:nvGrpSpPr>
            <p:cNvPr id="10" name="组合 9"/>
            <p:cNvGrpSpPr/>
            <p:nvPr userDrawn="1">
              <p:custDataLst>
                <p:tags r:id="rId6"/>
              </p:custDataLst>
            </p:nvPr>
          </p:nvGrpSpPr>
          <p:grpSpPr>
            <a:xfrm>
              <a:off x="106532" y="0"/>
              <a:ext cx="2001668" cy="1004385"/>
              <a:chOff x="144632" y="0"/>
              <a:chExt cx="2070490" cy="1038918"/>
            </a:xfrm>
          </p:grpSpPr>
          <p:pic>
            <p:nvPicPr>
              <p:cNvPr id="11" name="图片 10"/>
              <p:cNvPicPr>
                <a:picLocks noChangeAspect="1"/>
              </p:cNvPicPr>
              <p:nvPr>
                <p:custDataLst>
                  <p:tags r:id="rId7"/>
                </p:custDataLst>
              </p:nvPr>
            </p:nvPicPr>
            <p:blipFill rotWithShape="1">
              <a:blip r:embed="rId8"/>
              <a:srcRect/>
              <a:stretch>
                <a:fillRect/>
              </a:stretch>
            </p:blipFill>
            <p:spPr>
              <a:xfrm>
                <a:off x="144632" y="0"/>
                <a:ext cx="664763" cy="1038918"/>
              </a:xfrm>
              <a:prstGeom prst="rect">
                <a:avLst/>
              </a:prstGeom>
            </p:spPr>
          </p:pic>
          <p:pic>
            <p:nvPicPr>
              <p:cNvPr id="12" name="图片 11"/>
              <p:cNvPicPr>
                <a:picLocks noChangeAspect="1"/>
              </p:cNvPicPr>
              <p:nvPr>
                <p:custDataLst>
                  <p:tags r:id="rId9"/>
                </p:custDataLst>
              </p:nvPr>
            </p:nvPicPr>
            <p:blipFill rotWithShape="1">
              <a:blip r:embed="rId10"/>
              <a:srcRect/>
              <a:stretch>
                <a:fillRect/>
              </a:stretch>
            </p:blipFill>
            <p:spPr>
              <a:xfrm>
                <a:off x="1474158" y="0"/>
                <a:ext cx="740964" cy="882000"/>
              </a:xfrm>
              <a:prstGeom prst="rect">
                <a:avLst/>
              </a:prstGeom>
            </p:spPr>
          </p:pic>
          <p:pic>
            <p:nvPicPr>
              <p:cNvPr id="13" name="图片 12"/>
              <p:cNvPicPr>
                <a:picLocks noChangeAspect="1"/>
              </p:cNvPicPr>
              <p:nvPr>
                <p:custDataLst>
                  <p:tags r:id="rId11"/>
                </p:custDataLst>
              </p:nvPr>
            </p:nvPicPr>
            <p:blipFill rotWithShape="1">
              <a:blip r:embed="rId8"/>
              <a:srcRect/>
              <a:stretch>
                <a:fillRect/>
              </a:stretch>
            </p:blipFill>
            <p:spPr>
              <a:xfrm>
                <a:off x="809395" y="0"/>
                <a:ext cx="664763" cy="1038918"/>
              </a:xfrm>
              <a:prstGeom prst="rect">
                <a:avLst/>
              </a:prstGeom>
            </p:spPr>
          </p:pic>
        </p:grpSp>
      </p:grpSp>
      <p:sp>
        <p:nvSpPr>
          <p:cNvPr id="2" name="竖排标题 1"/>
          <p:cNvSpPr>
            <a:spLocks noGrp="1"/>
          </p:cNvSpPr>
          <p:nvPr>
            <p:ph type="title" orient="vert"/>
            <p:custDataLst>
              <p:tags r:id="rId1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06532" y="0"/>
            <a:ext cx="12085469" cy="6857716"/>
            <a:chOff x="106532" y="0"/>
            <a:chExt cx="12085469" cy="6857716"/>
          </a:xfrm>
        </p:grpSpPr>
        <p:sp>
          <p:nvSpPr>
            <p:cNvPr id="8" name="矩形 7"/>
            <p:cNvSpPr/>
            <p:nvPr userDrawn="1">
              <p:custDataLst>
                <p:tags r:id="rId3"/>
              </p:custDataLst>
            </p:nvPr>
          </p:nvSpPr>
          <p:spPr>
            <a:xfrm>
              <a:off x="306705" y="247015"/>
              <a:ext cx="11692255" cy="6311900"/>
            </a:xfrm>
            <a:prstGeom prst="rect">
              <a:avLst/>
            </a:prstGeom>
            <a:gradFill>
              <a:gsLst>
                <a:gs pos="20000">
                  <a:schemeClr val="tx2"/>
                </a:gs>
                <a:gs pos="100000">
                  <a:schemeClr val="bg2"/>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9" name="图片 8"/>
            <p:cNvPicPr>
              <a:picLocks noChangeAspect="1"/>
            </p:cNvPicPr>
            <p:nvPr userDrawn="1">
              <p:custDataLst>
                <p:tags r:id="rId4"/>
              </p:custDataLst>
            </p:nvPr>
          </p:nvPicPr>
          <p:blipFill rotWithShape="1">
            <a:blip r:embed="rId5"/>
            <a:srcRect/>
            <a:stretch>
              <a:fillRect/>
            </a:stretch>
          </p:blipFill>
          <p:spPr>
            <a:xfrm>
              <a:off x="10795001" y="5157072"/>
              <a:ext cx="1397000" cy="1700644"/>
            </a:xfrm>
            <a:prstGeom prst="rect">
              <a:avLst/>
            </a:prstGeom>
          </p:spPr>
        </p:pic>
        <p:grpSp>
          <p:nvGrpSpPr>
            <p:cNvPr id="10" name="组合 9"/>
            <p:cNvGrpSpPr/>
            <p:nvPr userDrawn="1">
              <p:custDataLst>
                <p:tags r:id="rId6"/>
              </p:custDataLst>
            </p:nvPr>
          </p:nvGrpSpPr>
          <p:grpSpPr>
            <a:xfrm>
              <a:off x="106532" y="0"/>
              <a:ext cx="2001668" cy="1004385"/>
              <a:chOff x="144632" y="0"/>
              <a:chExt cx="2070490" cy="1038918"/>
            </a:xfrm>
          </p:grpSpPr>
          <p:pic>
            <p:nvPicPr>
              <p:cNvPr id="11" name="图片 10"/>
              <p:cNvPicPr>
                <a:picLocks noChangeAspect="1"/>
              </p:cNvPicPr>
              <p:nvPr>
                <p:custDataLst>
                  <p:tags r:id="rId7"/>
                </p:custDataLst>
              </p:nvPr>
            </p:nvPicPr>
            <p:blipFill rotWithShape="1">
              <a:blip r:embed="rId8"/>
              <a:srcRect/>
              <a:stretch>
                <a:fillRect/>
              </a:stretch>
            </p:blipFill>
            <p:spPr>
              <a:xfrm>
                <a:off x="144632" y="0"/>
                <a:ext cx="664763" cy="1038918"/>
              </a:xfrm>
              <a:prstGeom prst="rect">
                <a:avLst/>
              </a:prstGeom>
            </p:spPr>
          </p:pic>
          <p:pic>
            <p:nvPicPr>
              <p:cNvPr id="12" name="图片 11"/>
              <p:cNvPicPr>
                <a:picLocks noChangeAspect="1"/>
              </p:cNvPicPr>
              <p:nvPr>
                <p:custDataLst>
                  <p:tags r:id="rId9"/>
                </p:custDataLst>
              </p:nvPr>
            </p:nvPicPr>
            <p:blipFill rotWithShape="1">
              <a:blip r:embed="rId10"/>
              <a:srcRect/>
              <a:stretch>
                <a:fillRect/>
              </a:stretch>
            </p:blipFill>
            <p:spPr>
              <a:xfrm>
                <a:off x="1474158" y="0"/>
                <a:ext cx="740964" cy="882000"/>
              </a:xfrm>
              <a:prstGeom prst="rect">
                <a:avLst/>
              </a:prstGeom>
            </p:spPr>
          </p:pic>
          <p:pic>
            <p:nvPicPr>
              <p:cNvPr id="13" name="图片 12"/>
              <p:cNvPicPr>
                <a:picLocks noChangeAspect="1"/>
              </p:cNvPicPr>
              <p:nvPr>
                <p:custDataLst>
                  <p:tags r:id="rId11"/>
                </p:custDataLst>
              </p:nvPr>
            </p:nvPicPr>
            <p:blipFill rotWithShape="1">
              <a:blip r:embed="rId8"/>
              <a:srcRect/>
              <a:stretch>
                <a:fillRect/>
              </a:stretch>
            </p:blipFill>
            <p:spPr>
              <a:xfrm>
                <a:off x="809395" y="0"/>
                <a:ext cx="664763" cy="1038918"/>
              </a:xfrm>
              <a:prstGeom prst="rect">
                <a:avLst/>
              </a:prstGeom>
            </p:spPr>
          </p:pic>
        </p:grpSp>
      </p:gr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5"/>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cxnSp>
        <p:nvCxnSpPr>
          <p:cNvPr id="7" name="直接连接符 6"/>
          <p:cNvCxnSpPr/>
          <p:nvPr>
            <p:custDataLst>
              <p:tags r:id="rId2"/>
            </p:custDataLst>
          </p:nvPr>
        </p:nvCxnSpPr>
        <p:spPr>
          <a:xfrm>
            <a:off x="190620" y="421105"/>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3"/>
            </p:custDataLst>
          </p:nvPr>
        </p:nvCxnSpPr>
        <p:spPr>
          <a:xfrm rot="5400000">
            <a:off x="-1233117" y="1752601"/>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4"/>
            </p:custDataLst>
          </p:nvPr>
        </p:nvSpPr>
        <p:spPr>
          <a:xfrm>
            <a:off x="702945" y="3922395"/>
            <a:ext cx="4368165" cy="624840"/>
          </a:xfrm>
        </p:spPr>
        <p:txBody>
          <a:bodyPr lIns="90170" tIns="46990" rIns="90170" bIns="4699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5"/>
            </p:custDataLst>
          </p:nvPr>
        </p:nvSpPr>
        <p:spPr>
          <a:xfrm>
            <a:off x="702945" y="4625340"/>
            <a:ext cx="4368165" cy="948690"/>
          </a:xfrm>
        </p:spPr>
        <p:txBody>
          <a:bodyPr lIns="90170" tIns="46990" rIns="90170" bIns="4699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a:off x="8407631" y="4238171"/>
            <a:ext cx="3784370" cy="2619829"/>
          </a:xfrm>
          <a:prstGeom prst="rect">
            <a:avLst/>
          </a:prstGeom>
        </p:spPr>
      </p:pic>
      <p:pic>
        <p:nvPicPr>
          <p:cNvPr id="7" name="图片 6"/>
          <p:cNvPicPr>
            <a:picLocks noChangeAspect="1"/>
          </p:cNvPicPr>
          <p:nvPr userDrawn="1">
            <p:custDataLst>
              <p:tags r:id="rId4"/>
            </p:custDataLst>
          </p:nvPr>
        </p:nvPicPr>
        <p:blipFill rotWithShape="1">
          <a:blip r:embed="rId5"/>
          <a:srcRect/>
          <a:stretch>
            <a:fillRect/>
          </a:stretch>
        </p:blipFill>
        <p:spPr>
          <a:xfrm>
            <a:off x="453712" y="0"/>
            <a:ext cx="3173639" cy="3228784"/>
          </a:xfrm>
          <a:prstGeom prst="rect">
            <a:avLst/>
          </a:prstGeom>
        </p:spPr>
      </p:pic>
      <p:sp>
        <p:nvSpPr>
          <p:cNvPr id="8" name="Rectangle 18"/>
          <p:cNvSpPr/>
          <p:nvPr userDrawn="1">
            <p:custDataLst>
              <p:tags r:id="rId6"/>
            </p:custDataLst>
          </p:nvPr>
        </p:nvSpPr>
        <p:spPr>
          <a:xfrm>
            <a:off x="1057275" y="2031771"/>
            <a:ext cx="9885888" cy="247267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tr-TR"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p:txBody>
      </p:sp>
      <p:sp>
        <p:nvSpPr>
          <p:cNvPr id="10" name="Rectangle 18"/>
          <p:cNvSpPr/>
          <p:nvPr userDrawn="1">
            <p:custDataLst>
              <p:tags r:id="rId7"/>
            </p:custDataLst>
          </p:nvPr>
        </p:nvSpPr>
        <p:spPr>
          <a:xfrm>
            <a:off x="1248837" y="2192661"/>
            <a:ext cx="9462706" cy="21761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tr-TR"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楷体" panose="02010609060101010101" charset="-122"/>
              <a:cs typeface="+mn-cs"/>
            </a:endParaRPr>
          </a:p>
        </p:txBody>
      </p:sp>
      <p:sp>
        <p:nvSpPr>
          <p:cNvPr id="2" name="标题 1"/>
          <p:cNvSpPr>
            <a:spLocks noGrp="1"/>
          </p:cNvSpPr>
          <p:nvPr>
            <p:ph type="title" hasCustomPrompt="1"/>
            <p:custDataLst>
              <p:tags r:id="rId8"/>
            </p:custDataLst>
          </p:nvPr>
        </p:nvSpPr>
        <p:spPr>
          <a:xfrm>
            <a:off x="2867025" y="2682997"/>
            <a:ext cx="6457950" cy="1183619"/>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750"/>
                                        <p:tgtEl>
                                          <p:spTgt spid="8"/>
                                        </p:tgtEl>
                                      </p:cBhvr>
                                    </p:animEffect>
                                  </p:childTnLst>
                                </p:cTn>
                              </p:par>
                            </p:childTnLst>
                          </p:cTn>
                        </p:par>
                        <p:par>
                          <p:cTn id="8" fill="hold">
                            <p:stCondLst>
                              <p:cond delay="10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a:off x="10795001" y="5157072"/>
            <a:ext cx="1397000" cy="1700644"/>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306705" y="247015"/>
            <a:ext cx="11692255" cy="6311900"/>
          </a:xfrm>
          <a:prstGeom prst="rect">
            <a:avLst/>
          </a:prstGeom>
          <a:gradFill>
            <a:gsLst>
              <a:gs pos="20000">
                <a:schemeClr val="tx2"/>
              </a:gs>
              <a:gs pos="100000">
                <a:schemeClr val="bg2"/>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a:off x="10795000" y="5156835"/>
            <a:ext cx="1397000" cy="1700530"/>
          </a:xfrm>
          <a:prstGeom prst="rect">
            <a:avLst/>
          </a:prstGeom>
        </p:spPr>
      </p:pic>
      <p:grpSp>
        <p:nvGrpSpPr>
          <p:cNvPr id="9" name="组合 8"/>
          <p:cNvGrpSpPr/>
          <p:nvPr userDrawn="1">
            <p:custDataLst>
              <p:tags r:id="rId5"/>
            </p:custDataLst>
          </p:nvPr>
        </p:nvGrpSpPr>
        <p:grpSpPr>
          <a:xfrm rot="0">
            <a:off x="106680" y="0"/>
            <a:ext cx="2001520" cy="1004570"/>
            <a:chOff x="144632" y="0"/>
            <a:chExt cx="2070490" cy="1038918"/>
          </a:xfrm>
        </p:grpSpPr>
        <p:pic>
          <p:nvPicPr>
            <p:cNvPr id="10" name="图片 9"/>
            <p:cNvPicPr>
              <a:picLocks noChangeAspect="1"/>
            </p:cNvPicPr>
            <p:nvPr>
              <p:custDataLst>
                <p:tags r:id="rId6"/>
              </p:custDataLst>
            </p:nvPr>
          </p:nvPicPr>
          <p:blipFill rotWithShape="1">
            <a:blip r:embed="rId7"/>
            <a:srcRect/>
            <a:stretch>
              <a:fillRect/>
            </a:stretch>
          </p:blipFill>
          <p:spPr>
            <a:xfrm>
              <a:off x="144632" y="0"/>
              <a:ext cx="664763" cy="1038918"/>
            </a:xfrm>
            <a:prstGeom prst="rect">
              <a:avLst/>
            </a:prstGeom>
          </p:spPr>
        </p:pic>
        <p:pic>
          <p:nvPicPr>
            <p:cNvPr id="11" name="图片 10"/>
            <p:cNvPicPr>
              <a:picLocks noChangeAspect="1"/>
            </p:cNvPicPr>
            <p:nvPr>
              <p:custDataLst>
                <p:tags r:id="rId8"/>
              </p:custDataLst>
            </p:nvPr>
          </p:nvPicPr>
          <p:blipFill rotWithShape="1">
            <a:blip r:embed="rId9"/>
            <a:srcRect/>
            <a:stretch>
              <a:fillRect/>
            </a:stretch>
          </p:blipFill>
          <p:spPr>
            <a:xfrm>
              <a:off x="1474158" y="0"/>
              <a:ext cx="740964" cy="882000"/>
            </a:xfrm>
            <a:prstGeom prst="rect">
              <a:avLst/>
            </a:prstGeom>
          </p:spPr>
        </p:pic>
        <p:pic>
          <p:nvPicPr>
            <p:cNvPr id="12" name="图片 11"/>
            <p:cNvPicPr>
              <a:picLocks noChangeAspect="1"/>
            </p:cNvPicPr>
            <p:nvPr>
              <p:custDataLst>
                <p:tags r:id="rId10"/>
              </p:custDataLst>
            </p:nvPr>
          </p:nvPicPr>
          <p:blipFill rotWithShape="1">
            <a:blip r:embed="rId7"/>
            <a:srcRect/>
            <a:stretch>
              <a:fillRect/>
            </a:stretch>
          </p:blipFill>
          <p:spPr>
            <a:xfrm>
              <a:off x="809395" y="0"/>
              <a:ext cx="664763" cy="1038918"/>
            </a:xfrm>
            <a:prstGeom prst="rect">
              <a:avLst/>
            </a:prstGeom>
          </p:spPr>
        </p:pic>
      </p:grpSp>
      <p:sp>
        <p:nvSpPr>
          <p:cNvPr id="2" name="标题 1"/>
          <p:cNvSpPr>
            <a:spLocks noGrp="1"/>
          </p:cNvSpPr>
          <p:nvPr>
            <p:ph type="title" hasCustomPrompt="1"/>
            <p:custDataLst>
              <p:tags r:id="rId11"/>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2"/>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dirty="0"/>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0" name="组合 9"/>
          <p:cNvGrpSpPr/>
          <p:nvPr userDrawn="1">
            <p:custDataLst>
              <p:tags r:id="rId8"/>
            </p:custDataLst>
          </p:nvPr>
        </p:nvGrpSpPr>
        <p:grpSpPr>
          <a:xfrm>
            <a:off x="10491155" y="1"/>
            <a:ext cx="1700845" cy="853440"/>
            <a:chOff x="144632" y="0"/>
            <a:chExt cx="2070490" cy="1038918"/>
          </a:xfrm>
        </p:grpSpPr>
        <p:pic>
          <p:nvPicPr>
            <p:cNvPr id="6" name="图片 5"/>
            <p:cNvPicPr>
              <a:picLocks noChangeAspect="1"/>
            </p:cNvPicPr>
            <p:nvPr>
              <p:custDataLst>
                <p:tags r:id="rId9"/>
              </p:custDataLst>
            </p:nvPr>
          </p:nvPicPr>
          <p:blipFill rotWithShape="1">
            <a:blip r:embed="rId10"/>
            <a:srcRect/>
            <a:stretch>
              <a:fillRect/>
            </a:stretch>
          </p:blipFill>
          <p:spPr>
            <a:xfrm>
              <a:off x="144632" y="0"/>
              <a:ext cx="664763" cy="1038918"/>
            </a:xfrm>
            <a:prstGeom prst="rect">
              <a:avLst/>
            </a:prstGeom>
          </p:spPr>
        </p:pic>
        <p:pic>
          <p:nvPicPr>
            <p:cNvPr id="11" name="图片 10"/>
            <p:cNvPicPr>
              <a:picLocks noChangeAspect="1"/>
            </p:cNvPicPr>
            <p:nvPr>
              <p:custDataLst>
                <p:tags r:id="rId11"/>
              </p:custDataLst>
            </p:nvPr>
          </p:nvPicPr>
          <p:blipFill rotWithShape="1">
            <a:blip r:embed="rId12"/>
            <a:srcRect/>
            <a:stretch>
              <a:fillRect/>
            </a:stretch>
          </p:blipFill>
          <p:spPr>
            <a:xfrm>
              <a:off x="1474158" y="0"/>
              <a:ext cx="740964" cy="882000"/>
            </a:xfrm>
            <a:prstGeom prst="rect">
              <a:avLst/>
            </a:prstGeom>
          </p:spPr>
        </p:pic>
        <p:pic>
          <p:nvPicPr>
            <p:cNvPr id="12" name="图片 11"/>
            <p:cNvPicPr>
              <a:picLocks noChangeAspect="1"/>
            </p:cNvPicPr>
            <p:nvPr>
              <p:custDataLst>
                <p:tags r:id="rId13"/>
              </p:custDataLst>
            </p:nvPr>
          </p:nvPicPr>
          <p:blipFill rotWithShape="1">
            <a:blip r:embed="rId10"/>
            <a:srcRect/>
            <a:stretch>
              <a:fillRect/>
            </a:stretch>
          </p:blipFill>
          <p:spPr>
            <a:xfrm>
              <a:off x="809395" y="0"/>
              <a:ext cx="664763" cy="1038918"/>
            </a:xfrm>
            <a:prstGeom prst="rect">
              <a:avLst/>
            </a:prstGeom>
          </p:spPr>
        </p:pic>
      </p:grpSp>
      <p:sp>
        <p:nvSpPr>
          <p:cNvPr id="9" name="内容占位符 8"/>
          <p:cNvSpPr>
            <a:spLocks noGrp="1"/>
          </p:cNvSpPr>
          <p:nvPr>
            <p:ph sz="quarter" idx="14"/>
            <p:custDataLst>
              <p:tags r:id="rId14"/>
            </p:custDataLst>
          </p:nvPr>
        </p:nvSpPr>
        <p:spPr>
          <a:xfrm>
            <a:off x="5101200" y="769939"/>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3" name="图片 12"/>
          <p:cNvPicPr>
            <a:picLocks noChangeAspect="1"/>
          </p:cNvPicPr>
          <p:nvPr userDrawn="1">
            <p:custDataLst>
              <p:tags r:id="rId15"/>
            </p:custDataLst>
          </p:nvPr>
        </p:nvPicPr>
        <p:blipFill rotWithShape="1">
          <a:blip r:embed="rId16"/>
          <a:srcRect/>
          <a:stretch>
            <a:fillRect/>
          </a:stretch>
        </p:blipFill>
        <p:spPr>
          <a:xfrm>
            <a:off x="-519379" y="5157072"/>
            <a:ext cx="1397000" cy="1700644"/>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rotWithShape="1">
          <a:blip r:embed="rId3"/>
          <a:srcRect l="16364" t="12793"/>
          <a:stretch>
            <a:fillRect/>
          </a:stretch>
        </p:blipFill>
        <p:spPr>
          <a:xfrm>
            <a:off x="11023599" y="5374640"/>
            <a:ext cx="1168401" cy="1483076"/>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9999832" y="0"/>
            <a:ext cx="2001668" cy="1004385"/>
            <a:chOff x="144632" y="0"/>
            <a:chExt cx="2070490" cy="1038918"/>
          </a:xfrm>
        </p:grpSpPr>
        <p:pic>
          <p:nvPicPr>
            <p:cNvPr id="10" name="图片 9"/>
            <p:cNvPicPr>
              <a:picLocks noChangeAspect="1"/>
            </p:cNvPicPr>
            <p:nvPr>
              <p:custDataLst>
                <p:tags r:id="rId3"/>
              </p:custDataLst>
            </p:nvPr>
          </p:nvPicPr>
          <p:blipFill rotWithShape="1">
            <a:blip r:embed="rId4"/>
            <a:srcRect/>
            <a:stretch>
              <a:fillRect/>
            </a:stretch>
          </p:blipFill>
          <p:spPr>
            <a:xfrm>
              <a:off x="144632" y="0"/>
              <a:ext cx="664763" cy="1038918"/>
            </a:xfrm>
            <a:prstGeom prst="rect">
              <a:avLst/>
            </a:prstGeom>
          </p:spPr>
        </p:pic>
        <p:pic>
          <p:nvPicPr>
            <p:cNvPr id="11" name="图片 10"/>
            <p:cNvPicPr>
              <a:picLocks noChangeAspect="1"/>
            </p:cNvPicPr>
            <p:nvPr>
              <p:custDataLst>
                <p:tags r:id="rId5"/>
              </p:custDataLst>
            </p:nvPr>
          </p:nvPicPr>
          <p:blipFill rotWithShape="1">
            <a:blip r:embed="rId6"/>
            <a:srcRect/>
            <a:stretch>
              <a:fillRect/>
            </a:stretch>
          </p:blipFill>
          <p:spPr>
            <a:xfrm>
              <a:off x="1474158" y="0"/>
              <a:ext cx="740964" cy="882000"/>
            </a:xfrm>
            <a:prstGeom prst="rect">
              <a:avLst/>
            </a:prstGeom>
          </p:spPr>
        </p:pic>
        <p:pic>
          <p:nvPicPr>
            <p:cNvPr id="12" name="图片 11"/>
            <p:cNvPicPr>
              <a:picLocks noChangeAspect="1"/>
            </p:cNvPicPr>
            <p:nvPr>
              <p:custDataLst>
                <p:tags r:id="rId7"/>
              </p:custDataLst>
            </p:nvPr>
          </p:nvPicPr>
          <p:blipFill rotWithShape="1">
            <a:blip r:embed="rId4"/>
            <a:srcRect/>
            <a:stretch>
              <a:fillRect/>
            </a:stretch>
          </p:blipFill>
          <p:spPr>
            <a:xfrm>
              <a:off x="809395" y="0"/>
              <a:ext cx="664763" cy="1038918"/>
            </a:xfrm>
            <a:prstGeom prst="rect">
              <a:avLst/>
            </a:prstGeom>
          </p:spPr>
        </p:pic>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6" name="组合 5"/>
          <p:cNvGrpSpPr/>
          <p:nvPr userDrawn="1">
            <p:custDataLst>
              <p:tags r:id="rId9"/>
            </p:custDataLst>
          </p:nvPr>
        </p:nvGrpSpPr>
        <p:grpSpPr>
          <a:xfrm>
            <a:off x="9999832" y="0"/>
            <a:ext cx="2001668" cy="1004385"/>
            <a:chOff x="144632" y="0"/>
            <a:chExt cx="2070490" cy="1038918"/>
          </a:xfrm>
        </p:grpSpPr>
        <p:pic>
          <p:nvPicPr>
            <p:cNvPr id="8" name="图片 7"/>
            <p:cNvPicPr>
              <a:picLocks noChangeAspect="1"/>
            </p:cNvPicPr>
            <p:nvPr>
              <p:custDataLst>
                <p:tags r:id="rId10"/>
              </p:custDataLst>
            </p:nvPr>
          </p:nvPicPr>
          <p:blipFill rotWithShape="1">
            <a:blip r:embed="rId11"/>
            <a:srcRect/>
            <a:stretch>
              <a:fillRect/>
            </a:stretch>
          </p:blipFill>
          <p:spPr>
            <a:xfrm>
              <a:off x="144632" y="0"/>
              <a:ext cx="664763" cy="1038918"/>
            </a:xfrm>
            <a:prstGeom prst="rect">
              <a:avLst/>
            </a:prstGeom>
          </p:spPr>
        </p:pic>
        <p:pic>
          <p:nvPicPr>
            <p:cNvPr id="12" name="图片 11"/>
            <p:cNvPicPr>
              <a:picLocks noChangeAspect="1"/>
            </p:cNvPicPr>
            <p:nvPr>
              <p:custDataLst>
                <p:tags r:id="rId12"/>
              </p:custDataLst>
            </p:nvPr>
          </p:nvPicPr>
          <p:blipFill rotWithShape="1">
            <a:blip r:embed="rId13"/>
            <a:srcRect/>
            <a:stretch>
              <a:fillRect/>
            </a:stretch>
          </p:blipFill>
          <p:spPr>
            <a:xfrm>
              <a:off x="1474158" y="0"/>
              <a:ext cx="740964" cy="882000"/>
            </a:xfrm>
            <a:prstGeom prst="rect">
              <a:avLst/>
            </a:prstGeom>
          </p:spPr>
        </p:pic>
        <p:pic>
          <p:nvPicPr>
            <p:cNvPr id="14" name="图片 13"/>
            <p:cNvPicPr>
              <a:picLocks noChangeAspect="1"/>
            </p:cNvPicPr>
            <p:nvPr>
              <p:custDataLst>
                <p:tags r:id="rId14"/>
              </p:custDataLst>
            </p:nvPr>
          </p:nvPicPr>
          <p:blipFill rotWithShape="1">
            <a:blip r:embed="rId11"/>
            <a:srcRect/>
            <a:stretch>
              <a:fillRect/>
            </a:stretch>
          </p:blipFill>
          <p:spPr>
            <a:xfrm>
              <a:off x="809395" y="0"/>
              <a:ext cx="664763" cy="1038918"/>
            </a:xfrm>
            <a:prstGeom prst="rect">
              <a:avLst/>
            </a:prstGeom>
          </p:spPr>
        </p:pic>
      </p:grpSp>
      <p:sp>
        <p:nvSpPr>
          <p:cNvPr id="13" name="文本占位符 12"/>
          <p:cNvSpPr>
            <a:spLocks noGrp="1"/>
          </p:cNvSpPr>
          <p:nvPr>
            <p:ph type="body" sz="quarter" idx="16"/>
            <p:custDataLst>
              <p:tags r:id="rId15"/>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16"/>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pic>
        <p:nvPicPr>
          <p:cNvPr id="16" name="图片 15"/>
          <p:cNvPicPr>
            <a:picLocks noChangeAspect="1"/>
          </p:cNvPicPr>
          <p:nvPr userDrawn="1">
            <p:custDataLst>
              <p:tags r:id="rId17"/>
            </p:custDataLst>
          </p:nvPr>
        </p:nvPicPr>
        <p:blipFill rotWithShape="1">
          <a:blip r:embed="rId18"/>
          <a:srcRect l="16364" t="12793"/>
          <a:stretch>
            <a:fillRect/>
          </a:stretch>
        </p:blipFill>
        <p:spPr>
          <a:xfrm>
            <a:off x="-181000" y="5374640"/>
            <a:ext cx="1168401" cy="148307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gradFill>
          <a:gsLst>
            <a:gs pos="20000">
              <a:schemeClr val="tx2"/>
            </a:gs>
            <a:gs pos="100000">
              <a:schemeClr val="bg2"/>
            </a:gs>
          </a:gsLst>
          <a:lin ang="2700000" scaled="1"/>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3"/>
            </p:custDataLst>
          </p:nvPr>
        </p:nvPicPr>
        <p:blipFill rotWithShape="1">
          <a:blip r:embed="rId4"/>
          <a:srcRect/>
          <a:stretch>
            <a:fillRect/>
          </a:stretch>
        </p:blipFill>
        <p:spPr>
          <a:xfrm>
            <a:off x="155247" y="0"/>
            <a:ext cx="2458413" cy="2501130"/>
          </a:xfrm>
          <a:prstGeom prst="rect">
            <a:avLst/>
          </a:prstGeom>
        </p:spPr>
      </p:pic>
      <p:pic>
        <p:nvPicPr>
          <p:cNvPr id="8" name="图片 7"/>
          <p:cNvPicPr>
            <a:picLocks noChangeAspect="1"/>
          </p:cNvPicPr>
          <p:nvPr userDrawn="1">
            <p:custDataLst>
              <p:tags r:id="rId5"/>
            </p:custDataLst>
          </p:nvPr>
        </p:nvPicPr>
        <p:blipFill rotWithShape="1">
          <a:blip r:embed="rId6"/>
          <a:srcRect/>
          <a:stretch>
            <a:fillRect/>
          </a:stretch>
        </p:blipFill>
        <p:spPr>
          <a:xfrm>
            <a:off x="9662160" y="4897120"/>
            <a:ext cx="2529840" cy="196088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5851806" y="-12700"/>
            <a:ext cx="6176963" cy="6892925"/>
            <a:chOff x="5322888" y="-12700"/>
            <a:chExt cx="6176963" cy="6892925"/>
          </a:xfrm>
        </p:grpSpPr>
        <p:sp>
          <p:nvSpPr>
            <p:cNvPr id="22" name="Freeform 16"/>
            <p:cNvSpPr/>
            <p:nvPr>
              <p:custDataLst>
                <p:tags r:id="rId3"/>
              </p:custDataLst>
            </p:nvPr>
          </p:nvSpPr>
          <p:spPr bwMode="auto">
            <a:xfrm>
              <a:off x="7431088" y="-12700"/>
              <a:ext cx="4068763" cy="6870700"/>
            </a:xfrm>
            <a:custGeom>
              <a:avLst/>
              <a:gdLst>
                <a:gd name="T0" fmla="*/ 350 w 606"/>
                <a:gd name="T1" fmla="*/ 0 h 1020"/>
                <a:gd name="T2" fmla="*/ 199 w 606"/>
                <a:gd name="T3" fmla="*/ 412 h 1020"/>
                <a:gd name="T4" fmla="*/ 0 w 606"/>
                <a:gd name="T5" fmla="*/ 1020 h 1020"/>
                <a:gd name="T6" fmla="*/ 256 w 606"/>
                <a:gd name="T7" fmla="*/ 1020 h 1020"/>
                <a:gd name="T8" fmla="*/ 434 w 606"/>
                <a:gd name="T9" fmla="*/ 509 h 1020"/>
                <a:gd name="T10" fmla="*/ 606 w 606"/>
                <a:gd name="T11" fmla="*/ 0 h 1020"/>
                <a:gd name="T12" fmla="*/ 350 w 606"/>
                <a:gd name="T13" fmla="*/ 0 h 1020"/>
              </a:gdLst>
              <a:ahLst/>
              <a:cxnLst>
                <a:cxn ang="0">
                  <a:pos x="T0" y="T1"/>
                </a:cxn>
                <a:cxn ang="0">
                  <a:pos x="T2" y="T3"/>
                </a:cxn>
                <a:cxn ang="0">
                  <a:pos x="T4" y="T5"/>
                </a:cxn>
                <a:cxn ang="0">
                  <a:pos x="T6" y="T7"/>
                </a:cxn>
                <a:cxn ang="0">
                  <a:pos x="T8" y="T9"/>
                </a:cxn>
                <a:cxn ang="0">
                  <a:pos x="T10" y="T11"/>
                </a:cxn>
                <a:cxn ang="0">
                  <a:pos x="T12" y="T13"/>
                </a:cxn>
              </a:cxnLst>
              <a:rect l="0" t="0" r="r" b="b"/>
              <a:pathLst>
                <a:path w="606" h="1020">
                  <a:moveTo>
                    <a:pt x="350" y="0"/>
                  </a:moveTo>
                  <a:cubicBezTo>
                    <a:pt x="350" y="92"/>
                    <a:pt x="273" y="255"/>
                    <a:pt x="199" y="412"/>
                  </a:cubicBezTo>
                  <a:cubicBezTo>
                    <a:pt x="101" y="621"/>
                    <a:pt x="0" y="836"/>
                    <a:pt x="0" y="1020"/>
                  </a:cubicBezTo>
                  <a:cubicBezTo>
                    <a:pt x="256" y="1020"/>
                    <a:pt x="256" y="1020"/>
                    <a:pt x="256" y="1020"/>
                  </a:cubicBezTo>
                  <a:cubicBezTo>
                    <a:pt x="256" y="887"/>
                    <a:pt x="351" y="686"/>
                    <a:pt x="434" y="509"/>
                  </a:cubicBezTo>
                  <a:cubicBezTo>
                    <a:pt x="522" y="320"/>
                    <a:pt x="606" y="142"/>
                    <a:pt x="606" y="0"/>
                  </a:cubicBezTo>
                  <a:lnTo>
                    <a:pt x="350" y="0"/>
                  </a:lnTo>
                  <a:close/>
                </a:path>
              </a:pathLst>
            </a:custGeom>
            <a:blipFill>
              <a:blip r:embed="rId4"/>
              <a:srcRect/>
              <a:stretch>
                <a:fillRect l="-98645" t="-21906" r="-21205" b="-41722"/>
              </a:stretch>
            </a:blipFill>
            <a:ln w="26988" cap="flat">
              <a:noFill/>
              <a:prstDash val="solid"/>
              <a:miter lim="800000"/>
            </a:ln>
          </p:spPr>
          <p:txBody>
            <a:bodyPr vert="horz" wrap="square" lIns="91440" tIns="45720" rIns="91440" bIns="45720" numCol="1" anchor="t" anchorCtr="0" compatLnSpc="1"/>
            <a:lstStyle/>
            <a:p>
              <a:endParaRPr lang="zh-CN" altLang="en-US" baseline="0">
                <a:latin typeface="微软雅黑" panose="020B0503020204020204" charset="-122"/>
              </a:endParaRPr>
            </a:p>
          </p:txBody>
        </p:sp>
        <p:sp>
          <p:nvSpPr>
            <p:cNvPr id="24" name="Freeform 18"/>
            <p:cNvSpPr/>
            <p:nvPr>
              <p:custDataLst>
                <p:tags r:id="rId5"/>
              </p:custDataLst>
            </p:nvPr>
          </p:nvSpPr>
          <p:spPr bwMode="auto">
            <a:xfrm>
              <a:off x="5322888" y="-12700"/>
              <a:ext cx="4243388" cy="6883400"/>
            </a:xfrm>
            <a:custGeom>
              <a:avLst/>
              <a:gdLst>
                <a:gd name="T0" fmla="*/ 632 w 632"/>
                <a:gd name="T1" fmla="*/ 0 h 1020"/>
                <a:gd name="T2" fmla="*/ 375 w 632"/>
                <a:gd name="T3" fmla="*/ 0 h 1020"/>
                <a:gd name="T4" fmla="*/ 242 w 632"/>
                <a:gd name="T5" fmla="*/ 318 h 1020"/>
                <a:gd name="T6" fmla="*/ 0 w 632"/>
                <a:gd name="T7" fmla="*/ 1020 h 1020"/>
                <a:gd name="T8" fmla="*/ 257 w 632"/>
                <a:gd name="T9" fmla="*/ 1020 h 1020"/>
                <a:gd name="T10" fmla="*/ 474 w 632"/>
                <a:gd name="T11" fmla="*/ 419 h 1020"/>
                <a:gd name="T12" fmla="*/ 632 w 632"/>
                <a:gd name="T13" fmla="*/ 0 h 1020"/>
              </a:gdLst>
              <a:ahLst/>
              <a:cxnLst>
                <a:cxn ang="0">
                  <a:pos x="T0" y="T1"/>
                </a:cxn>
                <a:cxn ang="0">
                  <a:pos x="T2" y="T3"/>
                </a:cxn>
                <a:cxn ang="0">
                  <a:pos x="T4" y="T5"/>
                </a:cxn>
                <a:cxn ang="0">
                  <a:pos x="T6" y="T7"/>
                </a:cxn>
                <a:cxn ang="0">
                  <a:pos x="T8" y="T9"/>
                </a:cxn>
                <a:cxn ang="0">
                  <a:pos x="T10" y="T11"/>
                </a:cxn>
                <a:cxn ang="0">
                  <a:pos x="T12" y="T13"/>
                </a:cxn>
              </a:cxnLst>
              <a:rect l="0" t="0" r="r" b="b"/>
              <a:pathLst>
                <a:path w="632" h="1020">
                  <a:moveTo>
                    <a:pt x="632" y="0"/>
                  </a:moveTo>
                  <a:cubicBezTo>
                    <a:pt x="375" y="0"/>
                    <a:pt x="375" y="0"/>
                    <a:pt x="375" y="0"/>
                  </a:cubicBezTo>
                  <a:cubicBezTo>
                    <a:pt x="375" y="51"/>
                    <a:pt x="301" y="199"/>
                    <a:pt x="242" y="318"/>
                  </a:cubicBezTo>
                  <a:cubicBezTo>
                    <a:pt x="129" y="544"/>
                    <a:pt x="0" y="801"/>
                    <a:pt x="0" y="1020"/>
                  </a:cubicBezTo>
                  <a:cubicBezTo>
                    <a:pt x="257" y="1020"/>
                    <a:pt x="257" y="1020"/>
                    <a:pt x="257" y="1020"/>
                  </a:cubicBezTo>
                  <a:cubicBezTo>
                    <a:pt x="257" y="854"/>
                    <a:pt x="377" y="613"/>
                    <a:pt x="474" y="419"/>
                  </a:cubicBezTo>
                  <a:cubicBezTo>
                    <a:pt x="562" y="243"/>
                    <a:pt x="632" y="104"/>
                    <a:pt x="632" y="0"/>
                  </a:cubicBezTo>
                  <a:close/>
                </a:path>
              </a:pathLst>
            </a:custGeom>
            <a:blipFill>
              <a:blip r:embed="rId4"/>
              <a:srcRect/>
              <a:stretch>
                <a:fillRect l="-1936" t="93" r="-26300" b="-93"/>
              </a:stretch>
            </a:blipFill>
            <a:ln w="26988" cap="flat">
              <a:noFill/>
              <a:prstDash val="solid"/>
              <a:miter lim="800000"/>
            </a:ln>
          </p:spPr>
          <p:txBody>
            <a:bodyPr vert="horz" wrap="square" lIns="91440" tIns="45720" rIns="91440" bIns="45720" numCol="1" anchor="t" anchorCtr="0" compatLnSpc="1"/>
            <a:lstStyle/>
            <a:p>
              <a:endParaRPr lang="zh-CN" altLang="en-US" baseline="0">
                <a:latin typeface="微软雅黑" panose="020B0503020204020204" charset="-122"/>
              </a:endParaRPr>
            </a:p>
          </p:txBody>
        </p:sp>
        <p:sp>
          <p:nvSpPr>
            <p:cNvPr id="25" name="Freeform 19"/>
            <p:cNvSpPr/>
            <p:nvPr>
              <p:custDataLst>
                <p:tags r:id="rId6"/>
              </p:custDataLst>
            </p:nvPr>
          </p:nvSpPr>
          <p:spPr bwMode="auto">
            <a:xfrm>
              <a:off x="8654299" y="9524"/>
              <a:ext cx="1974850" cy="6870701"/>
            </a:xfrm>
            <a:custGeom>
              <a:avLst/>
              <a:gdLst>
                <a:gd name="T0" fmla="*/ 0 w 294"/>
                <a:gd name="T1" fmla="*/ 0 h 1020"/>
                <a:gd name="T2" fmla="*/ 294 w 294"/>
                <a:gd name="T3" fmla="*/ 1020 h 1020"/>
              </a:gdLst>
              <a:ahLst/>
              <a:cxnLst>
                <a:cxn ang="0">
                  <a:pos x="T0" y="T1"/>
                </a:cxn>
                <a:cxn ang="0">
                  <a:pos x="T2" y="T3"/>
                </a:cxn>
              </a:cxnLst>
              <a:rect l="0" t="0" r="r" b="b"/>
              <a:pathLst>
                <a:path w="294" h="1020">
                  <a:moveTo>
                    <a:pt x="0" y="0"/>
                  </a:moveTo>
                  <a:cubicBezTo>
                    <a:pt x="0" y="183"/>
                    <a:pt x="294" y="718"/>
                    <a:pt x="294" y="1020"/>
                  </a:cubicBezTo>
                </a:path>
              </a:pathLst>
            </a:custGeom>
            <a:noFill/>
            <a:ln w="1611313" cap="flat">
              <a:solidFill>
                <a:schemeClr val="accent1">
                  <a:alpha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baseline="0">
                <a:latin typeface="微软雅黑" panose="020B0503020204020204" charset="-122"/>
              </a:endParaRPr>
            </a:p>
          </p:txBody>
        </p:sp>
      </p:grpSp>
      <p:sp>
        <p:nvSpPr>
          <p:cNvPr id="9801" name="副标题 2"/>
          <p:cNvSpPr>
            <a:spLocks noGrp="1"/>
          </p:cNvSpPr>
          <p:nvPr>
            <p:ph type="subTitle" idx="1" hasCustomPrompt="1"/>
            <p:custDataLst>
              <p:tags r:id="rId7"/>
            </p:custDataLst>
          </p:nvPr>
        </p:nvSpPr>
        <p:spPr>
          <a:xfrm>
            <a:off x="517312" y="3495274"/>
            <a:ext cx="5629276" cy="558799"/>
          </a:xfrm>
        </p:spPr>
        <p:txBody>
          <a:bodyPr lIns="90000" tIns="46800" rIns="90000" bIns="46800" anchor="t">
            <a:normAutofit/>
          </a:bodyPr>
          <a:lstStyle>
            <a:lvl1pPr marL="0" indent="0" algn="l">
              <a:buNone/>
              <a:defRPr sz="1800" baseline="0">
                <a:solidFill>
                  <a:schemeClr val="tx1">
                    <a:lumMod val="85000"/>
                    <a:lumOff val="15000"/>
                  </a:schemeClr>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8"/>
            </p:custDataLst>
          </p:nvPr>
        </p:nvSpPr>
        <p:spPr>
          <a:xfrm>
            <a:off x="517312" y="2149356"/>
            <a:ext cx="6952778" cy="1257932"/>
          </a:xfrm>
        </p:spPr>
        <p:txBody>
          <a:bodyPr lIns="90000" tIns="46800" rIns="90000" bIns="46800" anchor="b">
            <a:normAutofit/>
          </a:bodyPr>
          <a:lstStyle>
            <a:lvl1pPr algn="l">
              <a:defRPr sz="8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6" name="矩形 25"/>
          <p:cNvSpPr/>
          <p:nvPr>
            <p:custDataLst>
              <p:tags r:id="rId9"/>
            </p:custDataLst>
          </p:nvPr>
        </p:nvSpPr>
        <p:spPr>
          <a:xfrm>
            <a:off x="599613" y="4142059"/>
            <a:ext cx="390249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微软雅黑" panose="020B0503020204020204" charset="-122"/>
            </a:endParaRPr>
          </a:p>
        </p:txBody>
      </p:sp>
      <p:sp>
        <p:nvSpPr>
          <p:cNvPr id="2" name="日期占位符 1"/>
          <p:cNvSpPr>
            <a:spLocks noGrp="1"/>
          </p:cNvSpPr>
          <p:nvPr>
            <p:ph type="dt" sz="half" idx="12"/>
            <p:custDataLst>
              <p:tags r:id="rId10"/>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3"/>
            <p:custDataLst>
              <p:tags r:id="rId11"/>
            </p:custDataLst>
          </p:nvPr>
        </p:nvSpPr>
        <p:spPr/>
        <p:txBody>
          <a:bodyPr/>
          <a:lstStyle>
            <a:lvl1pPr>
              <a:defRPr baseline="0">
                <a:latin typeface="微软雅黑" panose="020B0503020204020204" charset="-122"/>
              </a:defRPr>
            </a:lvl1pPr>
          </a:lstStyle>
          <a:p>
            <a:endParaRPr lang="zh-CN" altLang="en-US" dirty="0"/>
          </a:p>
        </p:txBody>
      </p:sp>
      <p:sp>
        <p:nvSpPr>
          <p:cNvPr id="4" name="灯片编号占位符 3"/>
          <p:cNvSpPr>
            <a:spLocks noGrp="1"/>
          </p:cNvSpPr>
          <p:nvPr>
            <p:ph type="sldNum" sz="quarter" idx="14"/>
            <p:custDataLst>
              <p:tags r:id="rId12"/>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a:off x="0" y="-1"/>
            <a:ext cx="12192000" cy="6858001"/>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381000" y="0"/>
            <a:ext cx="4243388" cy="6858000"/>
            <a:chOff x="381000" y="0"/>
            <a:chExt cx="4243388" cy="6858000"/>
          </a:xfrm>
        </p:grpSpPr>
        <p:sp>
          <p:nvSpPr>
            <p:cNvPr id="16" name="Freeform 18"/>
            <p:cNvSpPr/>
            <p:nvPr>
              <p:custDataLst>
                <p:tags r:id="rId3"/>
              </p:custDataLst>
            </p:nvPr>
          </p:nvSpPr>
          <p:spPr bwMode="auto">
            <a:xfrm>
              <a:off x="381000" y="0"/>
              <a:ext cx="4243388" cy="6858000"/>
            </a:xfrm>
            <a:custGeom>
              <a:avLst/>
              <a:gdLst>
                <a:gd name="T0" fmla="*/ 632 w 632"/>
                <a:gd name="T1" fmla="*/ 0 h 1020"/>
                <a:gd name="T2" fmla="*/ 375 w 632"/>
                <a:gd name="T3" fmla="*/ 0 h 1020"/>
                <a:gd name="T4" fmla="*/ 242 w 632"/>
                <a:gd name="T5" fmla="*/ 318 h 1020"/>
                <a:gd name="T6" fmla="*/ 0 w 632"/>
                <a:gd name="T7" fmla="*/ 1020 h 1020"/>
                <a:gd name="T8" fmla="*/ 257 w 632"/>
                <a:gd name="T9" fmla="*/ 1020 h 1020"/>
                <a:gd name="T10" fmla="*/ 474 w 632"/>
                <a:gd name="T11" fmla="*/ 419 h 1020"/>
                <a:gd name="T12" fmla="*/ 632 w 632"/>
                <a:gd name="T13" fmla="*/ 0 h 1020"/>
              </a:gdLst>
              <a:ahLst/>
              <a:cxnLst>
                <a:cxn ang="0">
                  <a:pos x="T0" y="T1"/>
                </a:cxn>
                <a:cxn ang="0">
                  <a:pos x="T2" y="T3"/>
                </a:cxn>
                <a:cxn ang="0">
                  <a:pos x="T4" y="T5"/>
                </a:cxn>
                <a:cxn ang="0">
                  <a:pos x="T6" y="T7"/>
                </a:cxn>
                <a:cxn ang="0">
                  <a:pos x="T8" y="T9"/>
                </a:cxn>
                <a:cxn ang="0">
                  <a:pos x="T10" y="T11"/>
                </a:cxn>
                <a:cxn ang="0">
                  <a:pos x="T12" y="T13"/>
                </a:cxn>
              </a:cxnLst>
              <a:rect l="0" t="0" r="r" b="b"/>
              <a:pathLst>
                <a:path w="632" h="1020">
                  <a:moveTo>
                    <a:pt x="632" y="0"/>
                  </a:moveTo>
                  <a:cubicBezTo>
                    <a:pt x="375" y="0"/>
                    <a:pt x="375" y="0"/>
                    <a:pt x="375" y="0"/>
                  </a:cubicBezTo>
                  <a:cubicBezTo>
                    <a:pt x="375" y="51"/>
                    <a:pt x="301" y="199"/>
                    <a:pt x="242" y="318"/>
                  </a:cubicBezTo>
                  <a:cubicBezTo>
                    <a:pt x="129" y="544"/>
                    <a:pt x="0" y="801"/>
                    <a:pt x="0" y="1020"/>
                  </a:cubicBezTo>
                  <a:cubicBezTo>
                    <a:pt x="257" y="1020"/>
                    <a:pt x="257" y="1020"/>
                    <a:pt x="257" y="1020"/>
                  </a:cubicBezTo>
                  <a:cubicBezTo>
                    <a:pt x="257" y="854"/>
                    <a:pt x="377" y="613"/>
                    <a:pt x="474" y="419"/>
                  </a:cubicBezTo>
                  <a:cubicBezTo>
                    <a:pt x="562" y="243"/>
                    <a:pt x="632" y="104"/>
                    <a:pt x="632" y="0"/>
                  </a:cubicBezTo>
                  <a:close/>
                </a:path>
              </a:pathLst>
            </a:custGeom>
            <a:blipFill>
              <a:blip r:embed="rId4"/>
              <a:srcRect/>
              <a:stretch>
                <a:fillRect l="-1936" t="93" r="-26300" b="-93"/>
              </a:stretch>
            </a:blipFill>
            <a:ln w="26988" cap="flat">
              <a:noFill/>
              <a:prstDash val="solid"/>
              <a:miter lim="800000"/>
            </a:ln>
          </p:spPr>
          <p:txBody>
            <a:bodyPr vert="horz" wrap="square" lIns="91440" tIns="45720" rIns="91440" bIns="45720" numCol="1" anchor="t" anchorCtr="0" compatLnSpc="1"/>
            <a:lstStyle/>
            <a:p>
              <a:endParaRPr lang="zh-CN" altLang="en-US" baseline="0">
                <a:latin typeface="微软雅黑" panose="020B0503020204020204" charset="-122"/>
              </a:endParaRPr>
            </a:p>
          </p:txBody>
        </p:sp>
        <p:sp>
          <p:nvSpPr>
            <p:cNvPr id="17" name="Freeform 19"/>
            <p:cNvSpPr/>
            <p:nvPr>
              <p:custDataLst>
                <p:tags r:id="rId5"/>
              </p:custDataLst>
            </p:nvPr>
          </p:nvSpPr>
          <p:spPr bwMode="auto">
            <a:xfrm>
              <a:off x="1515269" y="0"/>
              <a:ext cx="1974850" cy="6858000"/>
            </a:xfrm>
            <a:custGeom>
              <a:avLst/>
              <a:gdLst>
                <a:gd name="T0" fmla="*/ 0 w 294"/>
                <a:gd name="T1" fmla="*/ 0 h 1020"/>
                <a:gd name="T2" fmla="*/ 294 w 294"/>
                <a:gd name="T3" fmla="*/ 1020 h 1020"/>
              </a:gdLst>
              <a:ahLst/>
              <a:cxnLst>
                <a:cxn ang="0">
                  <a:pos x="T0" y="T1"/>
                </a:cxn>
                <a:cxn ang="0">
                  <a:pos x="T2" y="T3"/>
                </a:cxn>
              </a:cxnLst>
              <a:rect l="0" t="0" r="r" b="b"/>
              <a:pathLst>
                <a:path w="294" h="1020">
                  <a:moveTo>
                    <a:pt x="0" y="0"/>
                  </a:moveTo>
                  <a:cubicBezTo>
                    <a:pt x="0" y="183"/>
                    <a:pt x="294" y="718"/>
                    <a:pt x="294" y="1020"/>
                  </a:cubicBezTo>
                </a:path>
              </a:pathLst>
            </a:custGeom>
            <a:noFill/>
            <a:ln w="1611313" cap="flat">
              <a:solidFill>
                <a:schemeClr val="accent1">
                  <a:alpha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baseline="0">
                <a:latin typeface="微软雅黑" panose="020B0503020204020204" charset="-122"/>
              </a:endParaRPr>
            </a:p>
          </p:txBody>
        </p:sp>
      </p:grpSp>
      <p:sp>
        <p:nvSpPr>
          <p:cNvPr id="20" name="标题 1"/>
          <p:cNvSpPr>
            <a:spLocks noGrp="1"/>
          </p:cNvSpPr>
          <p:nvPr>
            <p:ph type="title" hasCustomPrompt="1"/>
            <p:custDataLst>
              <p:tags r:id="rId6"/>
            </p:custDataLst>
          </p:nvPr>
        </p:nvSpPr>
        <p:spPr>
          <a:xfrm>
            <a:off x="4858020" y="3031665"/>
            <a:ext cx="5419185" cy="895350"/>
          </a:xfrm>
        </p:spPr>
        <p:txBody>
          <a:bodyPr lIns="90000" tIns="46800" rIns="90000" bIns="46800" anchor="b">
            <a:normAutofit/>
          </a:bodyPr>
          <a:lstStyle>
            <a:lvl1pPr algn="l">
              <a:defRPr sz="48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hasCustomPrompt="1"/>
            <p:custDataLst>
              <p:tags r:id="rId7"/>
            </p:custDataLst>
          </p:nvPr>
        </p:nvSpPr>
        <p:spPr>
          <a:xfrm>
            <a:off x="4858021" y="4066634"/>
            <a:ext cx="5419185" cy="895349"/>
          </a:xfrm>
        </p:spPr>
        <p:txBody>
          <a:bodyPr lIns="90000" tIns="46800" rIns="90000" bIns="46800" anchor="t">
            <a:normAutofit/>
          </a:bodyPr>
          <a:lstStyle>
            <a:lvl1pPr marL="0" indent="0" algn="l">
              <a:lnSpc>
                <a:spcPct val="100000"/>
              </a:lnSpc>
              <a:buNone/>
              <a:defRPr sz="2400" baseline="0">
                <a:solidFill>
                  <a:schemeClr val="tx1">
                    <a:lumMod val="85000"/>
                    <a:lumOff val="15000"/>
                  </a:schemeClr>
                </a:solidFill>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en-US" dirty="0"/>
          </a:p>
        </p:txBody>
      </p:sp>
      <p:sp>
        <p:nvSpPr>
          <p:cNvPr id="2" name="日期占位符 1"/>
          <p:cNvSpPr>
            <a:spLocks noGrp="1"/>
          </p:cNvSpPr>
          <p:nvPr userDrawn="1">
            <p:ph type="dt" sz="half" idx="10"/>
            <p:custDataLst>
              <p:tags r:id="rId8"/>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userDrawn="1">
            <p:ph type="ftr" sz="quarter" idx="11"/>
            <p:custDataLst>
              <p:tags r:id="rId9"/>
            </p:custDataLst>
          </p:nvPr>
        </p:nvSpPr>
        <p:spPr/>
        <p:txBody>
          <a:bodyPr/>
          <a:lstStyle>
            <a:lvl1pPr>
              <a:defRPr baseline="0">
                <a:latin typeface="微软雅黑" panose="020B0503020204020204" charset="-122"/>
              </a:defRPr>
            </a:lvl1pPr>
          </a:lstStyle>
          <a:p>
            <a:endParaRPr lang="zh-CN" altLang="en-US" dirty="0"/>
          </a:p>
        </p:txBody>
      </p:sp>
      <p:sp>
        <p:nvSpPr>
          <p:cNvPr id="4" name="灯片编号占位符 3"/>
          <p:cNvSpPr>
            <a:spLocks noGrp="1"/>
          </p:cNvSpPr>
          <p:nvPr userDrawn="1">
            <p:ph type="sldNum" sz="quarter" idx="12"/>
            <p:custDataLst>
              <p:tags r:id="rId10"/>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a:off x="0" y="-1"/>
            <a:ext cx="12192000" cy="6858001"/>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baseline="0">
                <a:solidFill>
                  <a:schemeClr val="tx1">
                    <a:lumMod val="85000"/>
                    <a:lumOff val="15000"/>
                  </a:schemeClr>
                </a:solidFill>
                <a:latin typeface="微软雅黑" panose="020B0503020204020204" charset="-122"/>
                <a:ea typeface="微软雅黑" panose="020B0503020204020204" charset="-122"/>
              </a:defRPr>
            </a:lvl1pPr>
            <a:lvl2pPr>
              <a:defRPr sz="1600" baseline="0">
                <a:solidFill>
                  <a:schemeClr val="tx1">
                    <a:lumMod val="85000"/>
                    <a:lumOff val="15000"/>
                  </a:schemeClr>
                </a:solidFill>
                <a:latin typeface="微软雅黑" panose="020B0503020204020204" charset="-122"/>
                <a:ea typeface="微软雅黑" panose="020B0503020204020204" charset="-122"/>
              </a:defRPr>
            </a:lvl2pPr>
            <a:lvl3pPr>
              <a:defRPr sz="1600" baseline="0">
                <a:solidFill>
                  <a:schemeClr val="tx1">
                    <a:lumMod val="85000"/>
                    <a:lumOff val="15000"/>
                  </a:schemeClr>
                </a:solidFill>
                <a:latin typeface="微软雅黑" panose="020B0503020204020204" charset="-122"/>
                <a:ea typeface="微软雅黑" panose="020B0503020204020204" charset="-122"/>
              </a:defRPr>
            </a:lvl3pPr>
            <a:lvl4pPr>
              <a:defRPr sz="1600" baseline="0">
                <a:solidFill>
                  <a:schemeClr val="tx1">
                    <a:lumMod val="85000"/>
                    <a:lumOff val="15000"/>
                  </a:schemeClr>
                </a:solidFill>
                <a:latin typeface="微软雅黑" panose="020B0503020204020204" charset="-122"/>
                <a:ea typeface="微软雅黑" panose="020B0503020204020204" charset="-122"/>
              </a:defRPr>
            </a:lvl4pPr>
            <a:lvl5pPr>
              <a:defRPr sz="1600"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latin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a:off x="0" y="-1"/>
            <a:ext cx="12192000" cy="6858001"/>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baseline="0">
                <a:latin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srcRect/>
          <a:stretch>
            <a:fillRect/>
          </a:stretch>
        </p:blipFill>
        <p:spPr>
          <a:xfrm>
            <a:off x="0" y="-1"/>
            <a:ext cx="12192000" cy="6858001"/>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rotWithShape="1">
          <a:blip r:embed="rId3"/>
          <a:srcRect/>
          <a:stretch>
            <a:fillRect/>
          </a:stretch>
        </p:blipFill>
        <p:spPr>
          <a:xfrm>
            <a:off x="0" y="-1"/>
            <a:ext cx="12192000" cy="6858001"/>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baseline="0">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baseline="0">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0" y="-1"/>
            <a:ext cx="12192000" cy="6858001"/>
            <a:chOff x="0" y="-1"/>
            <a:chExt cx="12192000" cy="6858001"/>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0" y="-1"/>
              <a:ext cx="12192000" cy="6858001"/>
            </a:xfrm>
            <a:prstGeom prst="rect">
              <a:avLst/>
            </a:prstGeom>
          </p:spPr>
        </p:pic>
        <p:sp>
          <p:nvSpPr>
            <p:cNvPr id="17" name="矩形 16"/>
            <p:cNvSpPr/>
            <p:nvPr userDrawn="1">
              <p:custDataLst>
                <p:tags r:id="rId5"/>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charset="-122"/>
                <a:ea typeface="微软雅黑" panose="020B0503020204020204" charset="-122"/>
              </a:endParaRPr>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0" y="-1"/>
            <a:ext cx="12192000" cy="6858001"/>
            <a:chOff x="0" y="-1"/>
            <a:chExt cx="12192000" cy="6858001"/>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0" y="-1"/>
              <a:ext cx="12192000" cy="6858001"/>
            </a:xfrm>
            <a:prstGeom prst="rect">
              <a:avLst/>
            </a:prstGeom>
          </p:spPr>
        </p:pic>
        <p:sp>
          <p:nvSpPr>
            <p:cNvPr id="17" name="矩形 16"/>
            <p:cNvSpPr/>
            <p:nvPr userDrawn="1">
              <p:custDataLst>
                <p:tags r:id="rId5"/>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charset="-122"/>
                <a:ea typeface="微软雅黑" panose="020B0503020204020204" charset="-122"/>
              </a:endParaRPr>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164192" y="-25400"/>
            <a:ext cx="6176963" cy="6883400"/>
            <a:chOff x="164192" y="-25400"/>
            <a:chExt cx="6176963" cy="6883400"/>
          </a:xfrm>
        </p:grpSpPr>
        <p:sp>
          <p:nvSpPr>
            <p:cNvPr id="10" name="Freeform 16"/>
            <p:cNvSpPr/>
            <p:nvPr>
              <p:custDataLst>
                <p:tags r:id="rId3"/>
              </p:custDataLst>
            </p:nvPr>
          </p:nvSpPr>
          <p:spPr bwMode="auto">
            <a:xfrm>
              <a:off x="2272392" y="-25400"/>
              <a:ext cx="4068763" cy="6883400"/>
            </a:xfrm>
            <a:custGeom>
              <a:avLst/>
              <a:gdLst>
                <a:gd name="T0" fmla="*/ 350 w 606"/>
                <a:gd name="T1" fmla="*/ 0 h 1020"/>
                <a:gd name="T2" fmla="*/ 199 w 606"/>
                <a:gd name="T3" fmla="*/ 412 h 1020"/>
                <a:gd name="T4" fmla="*/ 0 w 606"/>
                <a:gd name="T5" fmla="*/ 1020 h 1020"/>
                <a:gd name="T6" fmla="*/ 256 w 606"/>
                <a:gd name="T7" fmla="*/ 1020 h 1020"/>
                <a:gd name="T8" fmla="*/ 434 w 606"/>
                <a:gd name="T9" fmla="*/ 509 h 1020"/>
                <a:gd name="T10" fmla="*/ 606 w 606"/>
                <a:gd name="T11" fmla="*/ 0 h 1020"/>
                <a:gd name="T12" fmla="*/ 350 w 606"/>
                <a:gd name="T13" fmla="*/ 0 h 1020"/>
              </a:gdLst>
              <a:ahLst/>
              <a:cxnLst>
                <a:cxn ang="0">
                  <a:pos x="T0" y="T1"/>
                </a:cxn>
                <a:cxn ang="0">
                  <a:pos x="T2" y="T3"/>
                </a:cxn>
                <a:cxn ang="0">
                  <a:pos x="T4" y="T5"/>
                </a:cxn>
                <a:cxn ang="0">
                  <a:pos x="T6" y="T7"/>
                </a:cxn>
                <a:cxn ang="0">
                  <a:pos x="T8" y="T9"/>
                </a:cxn>
                <a:cxn ang="0">
                  <a:pos x="T10" y="T11"/>
                </a:cxn>
                <a:cxn ang="0">
                  <a:pos x="T12" y="T13"/>
                </a:cxn>
              </a:cxnLst>
              <a:rect l="0" t="0" r="r" b="b"/>
              <a:pathLst>
                <a:path w="606" h="1020">
                  <a:moveTo>
                    <a:pt x="350" y="0"/>
                  </a:moveTo>
                  <a:cubicBezTo>
                    <a:pt x="350" y="92"/>
                    <a:pt x="273" y="255"/>
                    <a:pt x="199" y="412"/>
                  </a:cubicBezTo>
                  <a:cubicBezTo>
                    <a:pt x="101" y="621"/>
                    <a:pt x="0" y="836"/>
                    <a:pt x="0" y="1020"/>
                  </a:cubicBezTo>
                  <a:cubicBezTo>
                    <a:pt x="256" y="1020"/>
                    <a:pt x="256" y="1020"/>
                    <a:pt x="256" y="1020"/>
                  </a:cubicBezTo>
                  <a:cubicBezTo>
                    <a:pt x="256" y="887"/>
                    <a:pt x="351" y="686"/>
                    <a:pt x="434" y="509"/>
                  </a:cubicBezTo>
                  <a:cubicBezTo>
                    <a:pt x="522" y="320"/>
                    <a:pt x="606" y="142"/>
                    <a:pt x="606" y="0"/>
                  </a:cubicBezTo>
                  <a:lnTo>
                    <a:pt x="350" y="0"/>
                  </a:lnTo>
                  <a:close/>
                </a:path>
              </a:pathLst>
            </a:custGeom>
            <a:blipFill>
              <a:blip r:embed="rId4"/>
              <a:srcRect/>
              <a:stretch>
                <a:fillRect l="-98645" t="-21906" r="-21205" b="-41722"/>
              </a:stretch>
            </a:blipFill>
            <a:ln w="26988" cap="flat">
              <a:noFill/>
              <a:prstDash val="solid"/>
              <a:miter lim="800000"/>
            </a:ln>
          </p:spPr>
          <p:txBody>
            <a:bodyPr vert="horz" wrap="square" lIns="91440" tIns="45720" rIns="91440" bIns="45720" numCol="1" anchor="t" anchorCtr="0" compatLnSpc="1"/>
            <a:lstStyle/>
            <a:p>
              <a:endParaRPr lang="zh-CN" altLang="en-US" baseline="0"/>
            </a:p>
          </p:txBody>
        </p:sp>
        <p:sp>
          <p:nvSpPr>
            <p:cNvPr id="11" name="Freeform 18"/>
            <p:cNvSpPr/>
            <p:nvPr>
              <p:custDataLst>
                <p:tags r:id="rId5"/>
              </p:custDataLst>
            </p:nvPr>
          </p:nvSpPr>
          <p:spPr bwMode="auto">
            <a:xfrm>
              <a:off x="164192" y="-25400"/>
              <a:ext cx="4243388" cy="6883400"/>
            </a:xfrm>
            <a:custGeom>
              <a:avLst/>
              <a:gdLst>
                <a:gd name="T0" fmla="*/ 632 w 632"/>
                <a:gd name="T1" fmla="*/ 0 h 1020"/>
                <a:gd name="T2" fmla="*/ 375 w 632"/>
                <a:gd name="T3" fmla="*/ 0 h 1020"/>
                <a:gd name="T4" fmla="*/ 242 w 632"/>
                <a:gd name="T5" fmla="*/ 318 h 1020"/>
                <a:gd name="T6" fmla="*/ 0 w 632"/>
                <a:gd name="T7" fmla="*/ 1020 h 1020"/>
                <a:gd name="T8" fmla="*/ 257 w 632"/>
                <a:gd name="T9" fmla="*/ 1020 h 1020"/>
                <a:gd name="T10" fmla="*/ 474 w 632"/>
                <a:gd name="T11" fmla="*/ 419 h 1020"/>
                <a:gd name="T12" fmla="*/ 632 w 632"/>
                <a:gd name="T13" fmla="*/ 0 h 1020"/>
              </a:gdLst>
              <a:ahLst/>
              <a:cxnLst>
                <a:cxn ang="0">
                  <a:pos x="T0" y="T1"/>
                </a:cxn>
                <a:cxn ang="0">
                  <a:pos x="T2" y="T3"/>
                </a:cxn>
                <a:cxn ang="0">
                  <a:pos x="T4" y="T5"/>
                </a:cxn>
                <a:cxn ang="0">
                  <a:pos x="T6" y="T7"/>
                </a:cxn>
                <a:cxn ang="0">
                  <a:pos x="T8" y="T9"/>
                </a:cxn>
                <a:cxn ang="0">
                  <a:pos x="T10" y="T11"/>
                </a:cxn>
                <a:cxn ang="0">
                  <a:pos x="T12" y="T13"/>
                </a:cxn>
              </a:cxnLst>
              <a:rect l="0" t="0" r="r" b="b"/>
              <a:pathLst>
                <a:path w="632" h="1020">
                  <a:moveTo>
                    <a:pt x="632" y="0"/>
                  </a:moveTo>
                  <a:cubicBezTo>
                    <a:pt x="375" y="0"/>
                    <a:pt x="375" y="0"/>
                    <a:pt x="375" y="0"/>
                  </a:cubicBezTo>
                  <a:cubicBezTo>
                    <a:pt x="375" y="51"/>
                    <a:pt x="301" y="199"/>
                    <a:pt x="242" y="318"/>
                  </a:cubicBezTo>
                  <a:cubicBezTo>
                    <a:pt x="129" y="544"/>
                    <a:pt x="0" y="801"/>
                    <a:pt x="0" y="1020"/>
                  </a:cubicBezTo>
                  <a:cubicBezTo>
                    <a:pt x="257" y="1020"/>
                    <a:pt x="257" y="1020"/>
                    <a:pt x="257" y="1020"/>
                  </a:cubicBezTo>
                  <a:cubicBezTo>
                    <a:pt x="257" y="854"/>
                    <a:pt x="377" y="613"/>
                    <a:pt x="474" y="419"/>
                  </a:cubicBezTo>
                  <a:cubicBezTo>
                    <a:pt x="562" y="243"/>
                    <a:pt x="632" y="104"/>
                    <a:pt x="632" y="0"/>
                  </a:cubicBezTo>
                  <a:close/>
                </a:path>
              </a:pathLst>
            </a:custGeom>
            <a:blipFill>
              <a:blip r:embed="rId4"/>
              <a:srcRect/>
              <a:stretch>
                <a:fillRect l="-1936" t="93" r="-26300" b="-93"/>
              </a:stretch>
            </a:blipFill>
            <a:ln w="26988" cap="flat">
              <a:noFill/>
              <a:prstDash val="solid"/>
              <a:miter lim="800000"/>
            </a:ln>
          </p:spPr>
          <p:txBody>
            <a:bodyPr vert="horz" wrap="square" lIns="91440" tIns="45720" rIns="91440" bIns="45720" numCol="1" anchor="t" anchorCtr="0" compatLnSpc="1"/>
            <a:lstStyle/>
            <a:p>
              <a:endParaRPr lang="zh-CN" altLang="en-US" baseline="0"/>
            </a:p>
          </p:txBody>
        </p:sp>
        <p:sp>
          <p:nvSpPr>
            <p:cNvPr id="12" name="Freeform 19"/>
            <p:cNvSpPr/>
            <p:nvPr>
              <p:custDataLst>
                <p:tags r:id="rId6"/>
              </p:custDataLst>
            </p:nvPr>
          </p:nvSpPr>
          <p:spPr bwMode="auto">
            <a:xfrm>
              <a:off x="3472542" y="0"/>
              <a:ext cx="1974850" cy="6858000"/>
            </a:xfrm>
            <a:custGeom>
              <a:avLst/>
              <a:gdLst>
                <a:gd name="T0" fmla="*/ 0 w 294"/>
                <a:gd name="T1" fmla="*/ 0 h 1020"/>
                <a:gd name="T2" fmla="*/ 294 w 294"/>
                <a:gd name="T3" fmla="*/ 1020 h 1020"/>
              </a:gdLst>
              <a:ahLst/>
              <a:cxnLst>
                <a:cxn ang="0">
                  <a:pos x="T0" y="T1"/>
                </a:cxn>
                <a:cxn ang="0">
                  <a:pos x="T2" y="T3"/>
                </a:cxn>
              </a:cxnLst>
              <a:rect l="0" t="0" r="r" b="b"/>
              <a:pathLst>
                <a:path w="294" h="1020">
                  <a:moveTo>
                    <a:pt x="0" y="0"/>
                  </a:moveTo>
                  <a:cubicBezTo>
                    <a:pt x="0" y="183"/>
                    <a:pt x="294" y="718"/>
                    <a:pt x="294" y="1020"/>
                  </a:cubicBezTo>
                </a:path>
              </a:pathLst>
            </a:custGeom>
            <a:noFill/>
            <a:ln w="1611313" cap="flat">
              <a:solidFill>
                <a:schemeClr val="accent1">
                  <a:alpha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3" name="标题 1"/>
          <p:cNvSpPr>
            <a:spLocks noGrp="1"/>
          </p:cNvSpPr>
          <p:nvPr>
            <p:ph type="ctrTitle" hasCustomPrompt="1"/>
            <p:custDataLst>
              <p:tags r:id="rId7"/>
            </p:custDataLst>
          </p:nvPr>
        </p:nvSpPr>
        <p:spPr>
          <a:xfrm>
            <a:off x="6171882" y="2618246"/>
            <a:ext cx="5426076" cy="1621509"/>
          </a:xfrm>
        </p:spPr>
        <p:txBody>
          <a:bodyPr lIns="90000" tIns="46800" rIns="90000" bIns="46800" anchor="ctr">
            <a:normAutofit/>
          </a:bodyPr>
          <a:lstStyle>
            <a:lvl1pPr marL="0" indent="0" algn="ctr">
              <a:buFont typeface="Arial" panose="020B0604020202020204" pitchFamily="34" charset="0"/>
              <a:buNone/>
              <a:defRPr sz="96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日期占位符 1"/>
          <p:cNvSpPr>
            <a:spLocks noGrp="1"/>
          </p:cNvSpPr>
          <p:nvPr>
            <p:ph type="dt" sz="half" idx="19"/>
            <p:custDataLst>
              <p:tags r:id="rId8"/>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20"/>
            <p:custDataLst>
              <p:tags r:id="rId9"/>
            </p:custDataLst>
          </p:nvPr>
        </p:nvSpPr>
        <p:spPr/>
        <p:txBody>
          <a:bodyPr/>
          <a:lstStyle/>
          <a:p>
            <a:endParaRPr lang="zh-CN" altLang="en-US" dirty="0"/>
          </a:p>
        </p:txBody>
      </p:sp>
      <p:sp>
        <p:nvSpPr>
          <p:cNvPr id="4" name="灯片编号占位符 3"/>
          <p:cNvSpPr>
            <a:spLocks noGrp="1"/>
          </p:cNvSpPr>
          <p:nvPr>
            <p:ph type="sldNum" sz="quarter" idx="21"/>
            <p:custDataLst>
              <p:tags r:id="rId10"/>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lIns="100800" tIns="39600" rIns="75600" bIns="39600">
            <a:no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92735" y="304165"/>
            <a:ext cx="11606530" cy="62496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charset="-122"/>
              <a:ea typeface="微软雅黑" panose="020B0503020204020204" charset="-122"/>
            </a:endParaRPr>
          </a:p>
        </p:txBody>
      </p:sp>
      <p:sp>
        <p:nvSpPr>
          <p:cNvPr id="2" name="标题 1"/>
          <p:cNvSpPr>
            <a:spLocks noGrp="1"/>
          </p:cNvSpPr>
          <p:nvPr userDrawn="1">
            <p:ph type="title" hasCustomPrompt="1"/>
            <p:custDataLst>
              <p:tags r:id="rId4"/>
            </p:custDataLst>
          </p:nvPr>
        </p:nvSpPr>
        <p:spPr>
          <a:xfrm>
            <a:off x="1281600" y="1249200"/>
            <a:ext cx="9626400" cy="723600"/>
          </a:xfrm>
        </p:spPr>
        <p:txBody>
          <a:bodyPr lIns="100800" tIns="39600" rIns="75600" bIns="39600" anchor="ctr">
            <a:noAutofit/>
          </a:bodyPr>
          <a:lstStyle>
            <a:lvl1pPr>
              <a:defRPr sz="32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5"/>
            </p:custDataLst>
          </p:nvPr>
        </p:nvSpPr>
        <p:spPr>
          <a:xfrm>
            <a:off x="1281113" y="2163600"/>
            <a:ext cx="9626600" cy="3445200"/>
          </a:xfrm>
        </p:spPr>
        <p:txBody>
          <a:bodyPr lIns="100800" tIns="0" rIns="82800" bIns="0">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userDrawn="1">
            <p:ph type="dt" sz="half" idx="14"/>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userDrawn="1">
            <p:ph type="ftr" sz="quarter" idx="15"/>
            <p:custDataLst>
              <p:tags r:id="rId7"/>
            </p:custDataLst>
          </p:nvPr>
        </p:nvSpPr>
        <p:spPr/>
        <p:txBody>
          <a:bodyPr/>
          <a:lstStyle/>
          <a:p>
            <a:endParaRPr lang="zh-CN" altLang="en-US" dirty="0"/>
          </a:p>
        </p:txBody>
      </p:sp>
      <p:sp>
        <p:nvSpPr>
          <p:cNvPr id="10" name="灯片编号占位符 9"/>
          <p:cNvSpPr>
            <a:spLocks noGrp="1"/>
          </p:cNvSpPr>
          <p:nvPr userDrawn="1">
            <p:ph type="sldNum" sz="quarter" idx="16"/>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lIns="100800" tIns="39600" rIns="75600" bIns="39600" anchor="ctr">
            <a:noAutofit/>
          </a:bodyPr>
          <a:lstStyle>
            <a:lvl1pPr>
              <a:defRPr sz="36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5"/>
            </p:custDataLst>
          </p:nvPr>
        </p:nvSpPr>
        <p:spPr>
          <a:xfrm>
            <a:off x="586800" y="1764000"/>
            <a:ext cx="3956400" cy="4093200"/>
          </a:xfrm>
        </p:spPr>
        <p:txBody>
          <a:bodyPr lIns="100800" tIns="0" rIns="82800" bIns="0">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6"/>
            </p:custDataLst>
          </p:nvPr>
        </p:nvSpPr>
        <p:spPr>
          <a:xfrm>
            <a:off x="5101200" y="769938"/>
            <a:ext cx="6480000" cy="5087937"/>
          </a:xfrm>
        </p:spPr>
        <p:txBody>
          <a:bodyPr lIns="100800" tIns="0" rIns="82800" bIns="0">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7"/>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8"/>
            </p:custDataLst>
          </p:nvPr>
        </p:nvSpPr>
        <p:spPr/>
        <p:txBody>
          <a:bodyPr/>
          <a:lstStyle/>
          <a:p>
            <a:endParaRPr lang="zh-CN" altLang="en-US" dirty="0"/>
          </a:p>
        </p:txBody>
      </p:sp>
      <p:sp>
        <p:nvSpPr>
          <p:cNvPr id="11" name="灯片编号占位符 10"/>
          <p:cNvSpPr>
            <a:spLocks noGrp="1"/>
          </p:cNvSpPr>
          <p:nvPr>
            <p:ph type="sldNum" sz="quarter" idx="17"/>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612000" y="781200"/>
            <a:ext cx="10976400" cy="626400"/>
          </a:xfrm>
        </p:spPr>
        <p:txBody>
          <a:bodyPr lIns="100800" tIns="39600" rIns="75600" bIns="39600" anchor="ctr">
            <a:noAutofit/>
          </a:bodyPr>
          <a:lstStyle>
            <a:lvl1pPr algn="ctr">
              <a:defRPr sz="36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7" name="文本占位符 6"/>
          <p:cNvSpPr>
            <a:spLocks noGrp="1"/>
          </p:cNvSpPr>
          <p:nvPr>
            <p:ph type="body" sz="quarter" idx="13"/>
            <p:custDataLst>
              <p:tags r:id="rId5"/>
            </p:custDataLst>
          </p:nvPr>
        </p:nvSpPr>
        <p:spPr>
          <a:xfrm>
            <a:off x="612000" y="1659600"/>
            <a:ext cx="10975975" cy="828000"/>
          </a:xfrm>
        </p:spPr>
        <p:txBody>
          <a:bodyPr lIns="100800" tIns="0" rIns="82800" bIns="0">
            <a:normAutofit/>
          </a:bodyPr>
          <a:lstStyle>
            <a:lvl1pPr marL="0" indent="0" algn="ctr">
              <a:buNone/>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lIns="100800" tIns="0" rIns="82800" bIns="0">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8"/>
            </p:custDataLst>
          </p:nvPr>
        </p:nvSpPr>
        <p:spPr/>
        <p:txBody>
          <a:bodyPr/>
          <a:lstStyle/>
          <a:p>
            <a:endParaRPr lang="zh-CN" altLang="en-US" dirty="0"/>
          </a:p>
        </p:txBody>
      </p:sp>
      <p:sp>
        <p:nvSpPr>
          <p:cNvPr id="11" name="灯片编号占位符 10"/>
          <p:cNvSpPr>
            <a:spLocks noGrp="1"/>
          </p:cNvSpPr>
          <p:nvPr>
            <p:ph type="sldNum" sz="quarter" idx="17"/>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604800" y="669600"/>
            <a:ext cx="10976400" cy="565200"/>
          </a:xfrm>
        </p:spPr>
        <p:txBody>
          <a:bodyPr lIns="100800" tIns="39600" rIns="75600" bIns="39600" anchor="ctr">
            <a:noAutofit/>
          </a:bodyPr>
          <a:lstStyle>
            <a:lvl1pPr algn="ctr">
              <a:defRPr sz="32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5"/>
            </p:custDataLst>
          </p:nvPr>
        </p:nvSpPr>
        <p:spPr>
          <a:xfrm>
            <a:off x="604837" y="1681200"/>
            <a:ext cx="10990800" cy="3211200"/>
          </a:xfrm>
        </p:spPr>
        <p:txBody>
          <a:bodyPr lIns="100800" tIns="0" rIns="82800" bIns="0">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6"/>
            </p:custDataLst>
          </p:nvPr>
        </p:nvSpPr>
        <p:spPr>
          <a:xfrm>
            <a:off x="594000" y="5180400"/>
            <a:ext cx="11001600" cy="1011600"/>
          </a:xfrm>
        </p:spPr>
        <p:txBody>
          <a:bodyPr lIns="100800" tIns="0" rIns="82800" bIns="0">
            <a:normAutofit/>
          </a:bodyPr>
          <a:lstStyle>
            <a:lvl1pPr marL="0" indent="0">
              <a:buNone/>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7"/>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8"/>
            </p:custDataLst>
          </p:nvPr>
        </p:nvSpPr>
        <p:spPr/>
        <p:txBody>
          <a:bodyPr/>
          <a:lstStyle/>
          <a:p>
            <a:endParaRPr lang="zh-CN" altLang="en-US" dirty="0"/>
          </a:p>
        </p:txBody>
      </p:sp>
      <p:sp>
        <p:nvSpPr>
          <p:cNvPr id="11" name="灯片编号占位符 10"/>
          <p:cNvSpPr>
            <a:spLocks noGrp="1"/>
          </p:cNvSpPr>
          <p:nvPr>
            <p:ph type="sldNum" sz="quarter" idx="17"/>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lIns="100800" tIns="39600" rIns="75600" bIns="39600">
            <a:no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5"/>
            </p:custDataLst>
          </p:nvPr>
        </p:nvSpPr>
        <p:spPr>
          <a:xfrm>
            <a:off x="579600" y="1663200"/>
            <a:ext cx="5342400" cy="2894400"/>
          </a:xfrm>
        </p:spPr>
        <p:txBody>
          <a:bodyPr lIns="100800" tIns="0" rIns="82800" bIns="0">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6"/>
            </p:custDataLst>
          </p:nvPr>
        </p:nvSpPr>
        <p:spPr>
          <a:xfrm>
            <a:off x="6242400" y="1663200"/>
            <a:ext cx="5367600" cy="2894400"/>
          </a:xfrm>
        </p:spPr>
        <p:txBody>
          <a:bodyPr lIns="100800" tIns="0" rIns="82800" bIns="0">
            <a:norm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vl2pPr>
              <a:defRPr baseline="0">
                <a:solidFill>
                  <a:schemeClr val="tx1">
                    <a:lumMod val="85000"/>
                    <a:lumOff val="15000"/>
                  </a:schemeClr>
                </a:solidFill>
                <a:latin typeface="微软雅黑" panose="020B0503020204020204" charset="-122"/>
                <a:ea typeface="微软雅黑" panose="020B0503020204020204" charset="-122"/>
              </a:defRPr>
            </a:lvl2pPr>
            <a:lvl3pPr>
              <a:defRPr baseline="0">
                <a:solidFill>
                  <a:schemeClr val="tx1">
                    <a:lumMod val="85000"/>
                    <a:lumOff val="15000"/>
                  </a:schemeClr>
                </a:solidFill>
                <a:latin typeface="微软雅黑" panose="020B0503020204020204" charset="-122"/>
                <a:ea typeface="微软雅黑" panose="020B0503020204020204" charset="-122"/>
              </a:defRPr>
            </a:lvl3pPr>
            <a:lvl4pPr>
              <a:defRPr baseline="0">
                <a:solidFill>
                  <a:schemeClr val="tx1">
                    <a:lumMod val="85000"/>
                    <a:lumOff val="15000"/>
                  </a:schemeClr>
                </a:solidFill>
                <a:latin typeface="微软雅黑" panose="020B0503020204020204" charset="-122"/>
                <a:ea typeface="微软雅黑" panose="020B0503020204020204" charset="-122"/>
              </a:defRPr>
            </a:lvl4pPr>
            <a:lvl5pPr>
              <a:defRPr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7"/>
            </p:custDataLst>
          </p:nvPr>
        </p:nvSpPr>
        <p:spPr>
          <a:xfrm>
            <a:off x="572400" y="4816800"/>
            <a:ext cx="5342400" cy="781200"/>
          </a:xfrm>
        </p:spPr>
        <p:txBody>
          <a:bodyPr lIns="100800" tIns="0" rIns="82800" bIns="0">
            <a:normAutofit/>
          </a:bodyPr>
          <a:lstStyle>
            <a:lvl1pPr marL="0" indent="0">
              <a:buNone/>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8"/>
            </p:custDataLst>
          </p:nvPr>
        </p:nvSpPr>
        <p:spPr>
          <a:xfrm>
            <a:off x="6253200" y="4813200"/>
            <a:ext cx="5367600" cy="781200"/>
          </a:xfrm>
        </p:spPr>
        <p:txBody>
          <a:bodyPr lIns="100800" tIns="0" rIns="82800" bIns="0">
            <a:normAutofit/>
          </a:bodyPr>
          <a:lstStyle>
            <a:lvl1pPr marL="0" indent="0">
              <a:buNone/>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0"/>
            </p:custDataLst>
          </p:nvPr>
        </p:nvSpPr>
        <p:spPr/>
        <p:txBody>
          <a:bodyPr/>
          <a:lstStyle/>
          <a:p>
            <a:endParaRPr lang="zh-CN" altLang="en-US" dirty="0"/>
          </a:p>
        </p:txBody>
      </p:sp>
      <p:sp>
        <p:nvSpPr>
          <p:cNvPr id="12" name="灯片编号占位符 11"/>
          <p:cNvSpPr>
            <a:spLocks noGrp="1"/>
          </p:cNvSpPr>
          <p:nvPr>
            <p:ph type="sldNum" sz="quarter" idx="19"/>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Freeform 19"/>
          <p:cNvSpPr/>
          <p:nvPr userDrawn="1">
            <p:custDataLst>
              <p:tags r:id="rId3"/>
            </p:custDataLst>
          </p:nvPr>
        </p:nvSpPr>
        <p:spPr bwMode="auto">
          <a:xfrm>
            <a:off x="1155197" y="-12700"/>
            <a:ext cx="1853813" cy="6883400"/>
          </a:xfrm>
          <a:custGeom>
            <a:avLst/>
            <a:gdLst>
              <a:gd name="T0" fmla="*/ 0 w 294"/>
              <a:gd name="T1" fmla="*/ 0 h 1020"/>
              <a:gd name="T2" fmla="*/ 294 w 294"/>
              <a:gd name="T3" fmla="*/ 1020 h 1020"/>
            </a:gdLst>
            <a:ahLst/>
            <a:cxnLst>
              <a:cxn ang="0">
                <a:pos x="T0" y="T1"/>
              </a:cxn>
              <a:cxn ang="0">
                <a:pos x="T2" y="T3"/>
              </a:cxn>
            </a:cxnLst>
            <a:rect l="0" t="0" r="r" b="b"/>
            <a:pathLst>
              <a:path w="294" h="1020">
                <a:moveTo>
                  <a:pt x="0" y="0"/>
                </a:moveTo>
                <a:cubicBezTo>
                  <a:pt x="0" y="183"/>
                  <a:pt x="294" y="718"/>
                  <a:pt x="294" y="1020"/>
                </a:cubicBezTo>
              </a:path>
            </a:pathLst>
          </a:custGeom>
          <a:noFill/>
          <a:ln w="1611313" cap="flat">
            <a:solidFill>
              <a:schemeClr val="accent1">
                <a:alpha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矩形 9"/>
          <p:cNvSpPr/>
          <p:nvPr userDrawn="1">
            <p:custDataLst>
              <p:tags r:id="rId4"/>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3" name="Freeform 19"/>
          <p:cNvSpPr/>
          <p:nvPr userDrawn="1">
            <p:custDataLst>
              <p:tags r:id="rId5"/>
            </p:custDataLst>
          </p:nvPr>
        </p:nvSpPr>
        <p:spPr bwMode="auto">
          <a:xfrm flipH="1">
            <a:off x="1129746" y="-12700"/>
            <a:ext cx="1853813" cy="6883400"/>
          </a:xfrm>
          <a:custGeom>
            <a:avLst/>
            <a:gdLst>
              <a:gd name="T0" fmla="*/ 0 w 294"/>
              <a:gd name="T1" fmla="*/ 0 h 1020"/>
              <a:gd name="T2" fmla="*/ 294 w 294"/>
              <a:gd name="T3" fmla="*/ 1020 h 1020"/>
            </a:gdLst>
            <a:ahLst/>
            <a:cxnLst>
              <a:cxn ang="0">
                <a:pos x="T0" y="T1"/>
              </a:cxn>
              <a:cxn ang="0">
                <a:pos x="T2" y="T3"/>
              </a:cxn>
            </a:cxnLst>
            <a:rect l="0" t="0" r="r" b="b"/>
            <a:pathLst>
              <a:path w="294" h="1020">
                <a:moveTo>
                  <a:pt x="0" y="0"/>
                </a:moveTo>
                <a:cubicBezTo>
                  <a:pt x="0" y="183"/>
                  <a:pt x="294" y="718"/>
                  <a:pt x="294" y="1020"/>
                </a:cubicBezTo>
              </a:path>
            </a:pathLst>
          </a:custGeom>
          <a:noFill/>
          <a:ln w="1611313" cap="flat">
            <a:solidFill>
              <a:schemeClr val="accent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6"/>
            </p:custDataLst>
          </p:nvPr>
        </p:nvSpPr>
        <p:spPr>
          <a:xfrm>
            <a:off x="1522800" y="1339200"/>
            <a:ext cx="9144000" cy="2386800"/>
          </a:xfrm>
        </p:spPr>
        <p:txBody>
          <a:bodyPr lIns="100800" tIns="39600" rIns="75600" bIns="39600" anchor="b">
            <a:noAutofit/>
          </a:bodyPr>
          <a:lstStyle>
            <a:lvl1pPr algn="ctr">
              <a:defRPr sz="60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lIns="100800" tIns="0" rIns="82800" bIns="0">
            <a:normAutofit/>
          </a:bodyPr>
          <a:lstStyle>
            <a:lvl1pPr marL="0" indent="0" algn="ctr">
              <a:buNone/>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9"/>
            </p:custDataLst>
          </p:nvPr>
        </p:nvSpPr>
        <p:spPr/>
        <p:txBody>
          <a:bodyPr/>
          <a:lstStyle/>
          <a:p>
            <a:endParaRPr lang="zh-CN" altLang="en-US" dirty="0"/>
          </a:p>
        </p:txBody>
      </p:sp>
      <p:sp>
        <p:nvSpPr>
          <p:cNvPr id="9" name="灯片编号占位符 8"/>
          <p:cNvSpPr>
            <a:spLocks noGrp="1"/>
          </p:cNvSpPr>
          <p:nvPr>
            <p:ph type="sldNum" sz="quarter" idx="16"/>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3.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slideLayout" Target="../slideLayouts/slideLayout21.xml"/><Relationship Id="rId19" Type="http://schemas.openxmlformats.org/officeDocument/2006/relationships/tags" Target="../tags/tag310.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5" Type="http://schemas.openxmlformats.org/officeDocument/2006/relationships/theme" Target="../theme/theme3.xml"/><Relationship Id="rId24" Type="http://schemas.openxmlformats.org/officeDocument/2006/relationships/tags" Target="../tags/tag447.xml"/><Relationship Id="rId23" Type="http://schemas.openxmlformats.org/officeDocument/2006/relationships/tags" Target="../tags/tag446.xml"/><Relationship Id="rId22" Type="http://schemas.openxmlformats.org/officeDocument/2006/relationships/tags" Target="../tags/tag445.xml"/><Relationship Id="rId21" Type="http://schemas.openxmlformats.org/officeDocument/2006/relationships/tags" Target="../tags/tag444.xml"/><Relationship Id="rId20" Type="http://schemas.openxmlformats.org/officeDocument/2006/relationships/tags" Target="../tags/tag443.xml"/><Relationship Id="rId2" Type="http://schemas.openxmlformats.org/officeDocument/2006/relationships/slideLayout" Target="../slideLayouts/slideLayout39.xml"/><Relationship Id="rId19" Type="http://schemas.openxmlformats.org/officeDocument/2006/relationships/tags" Target="../tags/tag442.xml"/><Relationship Id="rId18" Type="http://schemas.openxmlformats.org/officeDocument/2006/relationships/slideLayout" Target="../slideLayouts/slideLayout55.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tx2"/>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449.xml"/><Relationship Id="rId2" Type="http://schemas.openxmlformats.org/officeDocument/2006/relationships/image" Target="../media/image18.png"/><Relationship Id="rId1" Type="http://schemas.openxmlformats.org/officeDocument/2006/relationships/tags" Target="../tags/tag44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477.xml"/><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0.xml"/><Relationship Id="rId1"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488.xml"/><Relationship Id="rId2" Type="http://schemas.openxmlformats.org/officeDocument/2006/relationships/image" Target="../media/image30.sv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9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9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9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7.xml"/></Relationships>
</file>

<file path=ppt/slides/_rels/slide3.xml.rels><?xml version="1.0" encoding="UTF-8" standalone="yes"?>
<Relationships xmlns="http://schemas.openxmlformats.org/package/2006/relationships"><Relationship Id="rId9" Type="http://schemas.openxmlformats.org/officeDocument/2006/relationships/image" Target="../media/image23.svg"/><Relationship Id="rId8" Type="http://schemas.openxmlformats.org/officeDocument/2006/relationships/image" Target="../media/image22.png"/><Relationship Id="rId7" Type="http://schemas.openxmlformats.org/officeDocument/2006/relationships/tags" Target="../tags/tag455.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image" Target="../media/image21.svg"/><Relationship Id="rId20" Type="http://schemas.openxmlformats.org/officeDocument/2006/relationships/slideLayout" Target="../slideLayouts/slideLayout2.xml"/><Relationship Id="rId2" Type="http://schemas.openxmlformats.org/officeDocument/2006/relationships/image" Target="../media/image20.png"/><Relationship Id="rId19" Type="http://schemas.openxmlformats.org/officeDocument/2006/relationships/tags" Target="../tags/tag465.xml"/><Relationship Id="rId18" Type="http://schemas.openxmlformats.org/officeDocument/2006/relationships/tags" Target="../tags/tag464.xml"/><Relationship Id="rId17" Type="http://schemas.openxmlformats.org/officeDocument/2006/relationships/tags" Target="../tags/tag463.xml"/><Relationship Id="rId16" Type="http://schemas.openxmlformats.org/officeDocument/2006/relationships/tags" Target="../tags/tag462.xml"/><Relationship Id="rId15" Type="http://schemas.openxmlformats.org/officeDocument/2006/relationships/tags" Target="../tags/tag461.xml"/><Relationship Id="rId14" Type="http://schemas.openxmlformats.org/officeDocument/2006/relationships/tags" Target="../tags/tag460.xml"/><Relationship Id="rId13" Type="http://schemas.openxmlformats.org/officeDocument/2006/relationships/tags" Target="../tags/tag459.xml"/><Relationship Id="rId12" Type="http://schemas.openxmlformats.org/officeDocument/2006/relationships/tags" Target="../tags/tag45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tags" Target="../tags/tag45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98.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500.xml"/><Relationship Id="rId2" Type="http://schemas.openxmlformats.org/officeDocument/2006/relationships/image" Target="../media/image31.png"/><Relationship Id="rId1" Type="http://schemas.openxmlformats.org/officeDocument/2006/relationships/tags" Target="../tags/tag49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1.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502.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0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6.xml"/><Relationship Id="rId1"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9.xml"/><Relationship Id="rId1" Type="http://schemas.openxmlformats.org/officeDocument/2006/relationships/tags" Target="../tags/tag50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512.xml"/><Relationship Id="rId2" Type="http://schemas.openxmlformats.org/officeDocument/2006/relationships/tags" Target="../tags/tag511.xml"/><Relationship Id="rId1" Type="http://schemas.openxmlformats.org/officeDocument/2006/relationships/tags" Target="../tags/tag5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1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7.xml"/><Relationship Id="rId1"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image" Target="../media/image3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0.xml"/><Relationship Id="rId1"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2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9.xml"/><Relationship Id="rId1" Type="http://schemas.openxmlformats.org/officeDocument/2006/relationships/image" Target="../media/image24.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2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2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6.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7.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529.xml"/><Relationship Id="rId1" Type="http://schemas.openxmlformats.org/officeDocument/2006/relationships/tags" Target="../tags/tag52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0.xml"/><Relationship Id="rId1" Type="http://schemas.openxmlformats.org/officeDocument/2006/relationships/image" Target="../media/image2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71.xml"/><Relationship Id="rId4" Type="http://schemas.openxmlformats.org/officeDocument/2006/relationships/image" Target="../media/image27.jpeg"/><Relationship Id="rId3" Type="http://schemas.openxmlformats.org/officeDocument/2006/relationships/hyperlink" Target="http://imgnews.baidu.com/i?ct=520093696&amp;z=0&amp;tn=baiduimagenewsdetail&amp;word=%CC%C7%BA%F9%C2%AB&amp;in=15081&amp;cl=3&amp;lm=-1&amp;pn=3&amp;rn=1" TargetMode="External"/><Relationship Id="rId2" Type="http://schemas.openxmlformats.org/officeDocument/2006/relationships/image" Target="../media/image26.jpeg"/><Relationship Id="rId1" Type="http://schemas.openxmlformats.org/officeDocument/2006/relationships/hyperlink" Target="http://image.baidu.com/i?ct=503316480&amp;z=0&amp;tn=baiduimagedetail&amp;word=%BC%D0%D0%C4%B1%FD&amp;in=24752&amp;cl=2&amp;cm=1&amp;sc=0&amp;lm=-1&amp;pn=11&amp;rn=1&amp;di=1252601121&amp;ln=1306"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7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ctrTitle"/>
            <p:custDataLst>
              <p:tags r:id="rId1"/>
            </p:custDataLst>
          </p:nvPr>
        </p:nvSpPr>
        <p:spPr>
          <a:xfrm>
            <a:off x="347573" y="5439501"/>
            <a:ext cx="6950118" cy="1208473"/>
          </a:xfrm>
        </p:spPr>
        <p:txBody>
          <a:bodyPr>
            <a:normAutofit fontScale="90000"/>
          </a:bodyPr>
          <a:lstStyle/>
          <a:p>
            <a:pPr>
              <a:lnSpc>
                <a:spcPct val="150000"/>
              </a:lnSpc>
            </a:pPr>
            <a:r>
              <a:rPr lang="zh-CN" altLang="en-US" dirty="0">
                <a:solidFill>
                  <a:schemeClr val="tx1"/>
                </a:solidFill>
                <a:latin typeface="楷体_GB2312" panose="02010609030101010101" charset="-122"/>
                <a:ea typeface="楷体_GB2312" panose="02010609030101010101" charset="-122"/>
                <a:cs typeface="楷体_GB2312" panose="02010609030101010101" charset="-122"/>
                <a:sym typeface="+mn-ea"/>
              </a:rPr>
              <a:t>安全管理人员</a:t>
            </a:r>
            <a:br>
              <a:rPr lang="zh-CN" altLang="en-US" dirty="0">
                <a:solidFill>
                  <a:schemeClr val="tx1"/>
                </a:solidFill>
                <a:latin typeface="楷体_GB2312" panose="02010609030101010101" charset="-122"/>
                <a:ea typeface="楷体_GB2312" panose="02010609030101010101" charset="-122"/>
                <a:cs typeface="楷体_GB2312" panose="02010609030101010101" charset="-122"/>
                <a:sym typeface="+mn-ea"/>
              </a:rPr>
            </a:br>
            <a:r>
              <a:rPr lang="zh-CN" altLang="en-US" dirty="0">
                <a:solidFill>
                  <a:schemeClr val="tx1"/>
                </a:solidFill>
                <a:latin typeface="楷体_GB2312" panose="02010609030101010101" charset="-122"/>
                <a:ea typeface="楷体_GB2312" panose="02010609030101010101" charset="-122"/>
                <a:cs typeface="楷体_GB2312" panose="02010609030101010101" charset="-122"/>
                <a:sym typeface="+mn-ea"/>
              </a:rPr>
              <a:t>如何</a:t>
            </a:r>
            <a:r>
              <a:rPr lang="en-US" altLang="zh-CN" dirty="0">
                <a:solidFill>
                  <a:schemeClr val="tx1"/>
                </a:solidFill>
                <a:latin typeface="楷体_GB2312" panose="02010609030101010101" charset="-122"/>
                <a:ea typeface="楷体_GB2312" panose="02010609030101010101" charset="-122"/>
                <a:cs typeface="楷体_GB2312" panose="02010609030101010101" charset="-122"/>
                <a:sym typeface="+mn-ea"/>
              </a:rPr>
              <a:t>“</a:t>
            </a:r>
            <a:r>
              <a:rPr lang="zh-CN" altLang="en-US" dirty="0">
                <a:solidFill>
                  <a:schemeClr val="tx1"/>
                </a:solidFill>
                <a:latin typeface="楷体_GB2312" panose="02010609030101010101" charset="-122"/>
                <a:ea typeface="楷体_GB2312" panose="02010609030101010101" charset="-122"/>
                <a:cs typeface="楷体_GB2312" panose="02010609030101010101" charset="-122"/>
                <a:sym typeface="+mn-ea"/>
              </a:rPr>
              <a:t>尽职减责</a:t>
            </a:r>
            <a:br>
              <a:rPr lang="zh-CN" altLang="en-US" dirty="0"/>
            </a:br>
            <a:br>
              <a:rPr lang="en-US" altLang="zh-CN" dirty="0">
                <a:solidFill>
                  <a:schemeClr val="tx1"/>
                </a:solidFill>
                <a:latin typeface="楷体_GB2312" panose="02010609030101010101" charset="-122"/>
                <a:ea typeface="楷体_GB2312" panose="02010609030101010101" charset="-122"/>
                <a:cs typeface="楷体_GB2312" panose="02010609030101010101" charset="-122"/>
                <a:sym typeface="+mn-ea"/>
              </a:rPr>
            </a:br>
            <a:r>
              <a:rPr lang="en-US" altLang="zh-CN" dirty="0">
                <a:solidFill>
                  <a:schemeClr val="tx1"/>
                </a:solidFill>
                <a:latin typeface="楷体_GB2312" panose="02010609030101010101" charset="-122"/>
                <a:ea typeface="楷体_GB2312" panose="02010609030101010101" charset="-122"/>
                <a:cs typeface="楷体_GB2312" panose="02010609030101010101" charset="-122"/>
                <a:sym typeface="+mn-ea"/>
              </a:rPr>
              <a:t>        </a:t>
            </a:r>
            <a:endParaRPr lang="zh-CN" altLang="en-US" dirty="0"/>
          </a:p>
        </p:txBody>
      </p:sp>
      <p:pic>
        <p:nvPicPr>
          <p:cNvPr id="2" name="图片 1" descr="a 头"/>
          <p:cNvPicPr>
            <a:picLocks noChangeAspect="1"/>
          </p:cNvPicPr>
          <p:nvPr/>
        </p:nvPicPr>
        <p:blipFill>
          <a:blip r:embed="rId2"/>
          <a:stretch>
            <a:fillRect/>
          </a:stretch>
        </p:blipFill>
        <p:spPr>
          <a:xfrm>
            <a:off x="2854960" y="4503420"/>
            <a:ext cx="3773170" cy="195707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六边形 16"/>
          <p:cNvSpPr/>
          <p:nvPr/>
        </p:nvSpPr>
        <p:spPr>
          <a:xfrm>
            <a:off x="1415480" y="1815449"/>
            <a:ext cx="2614724" cy="2925400"/>
          </a:xfrm>
          <a:custGeom>
            <a:avLst/>
            <a:gdLst>
              <a:gd name="connsiteX0" fmla="*/ 1192058 w 2062122"/>
              <a:gd name="connsiteY0" fmla="*/ 38037 h 2307137"/>
              <a:gd name="connsiteX1" fmla="*/ 1863119 w 2062122"/>
              <a:gd name="connsiteY1" fmla="*/ 373567 h 2307137"/>
              <a:gd name="connsiteX2" fmla="*/ 2062122 w 2062122"/>
              <a:gd name="connsiteY2" fmla="*/ 695561 h 2307137"/>
              <a:gd name="connsiteX3" fmla="*/ 2062122 w 2062122"/>
              <a:gd name="connsiteY3" fmla="*/ 1611578 h 2307137"/>
              <a:gd name="connsiteX4" fmla="*/ 1863119 w 2062122"/>
              <a:gd name="connsiteY4" fmla="*/ 1933572 h 2307137"/>
              <a:gd name="connsiteX5" fmla="*/ 1192057 w 2062122"/>
              <a:gd name="connsiteY5" fmla="*/ 2269102 h 2307137"/>
              <a:gd name="connsiteX6" fmla="*/ 870065 w 2062122"/>
              <a:gd name="connsiteY6" fmla="*/ 2269102 h 2307137"/>
              <a:gd name="connsiteX7" fmla="*/ 199003 w 2062122"/>
              <a:gd name="connsiteY7" fmla="*/ 1933572 h 2307137"/>
              <a:gd name="connsiteX8" fmla="*/ 0 w 2062122"/>
              <a:gd name="connsiteY8" fmla="*/ 1611578 h 2307137"/>
              <a:gd name="connsiteX9" fmla="*/ 0 w 2062122"/>
              <a:gd name="connsiteY9" fmla="*/ 695561 h 2307137"/>
              <a:gd name="connsiteX10" fmla="*/ 199002 w 2062122"/>
              <a:gd name="connsiteY10" fmla="*/ 373567 h 2307137"/>
              <a:gd name="connsiteX11" fmla="*/ 870064 w 2062122"/>
              <a:gd name="connsiteY11" fmla="*/ 38037 h 2307137"/>
              <a:gd name="connsiteX12" fmla="*/ 1192058 w 2062122"/>
              <a:gd name="connsiteY12" fmla="*/ 38037 h 230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122" h="2307137">
                <a:moveTo>
                  <a:pt x="1192058" y="38037"/>
                </a:moveTo>
                <a:lnTo>
                  <a:pt x="1863119" y="373567"/>
                </a:lnTo>
                <a:cubicBezTo>
                  <a:pt x="1985108" y="434562"/>
                  <a:pt x="2062122" y="559174"/>
                  <a:pt x="2062122" y="695561"/>
                </a:cubicBezTo>
                <a:lnTo>
                  <a:pt x="2062122" y="1611578"/>
                </a:lnTo>
                <a:cubicBezTo>
                  <a:pt x="2062122" y="1747966"/>
                  <a:pt x="1985108" y="1872577"/>
                  <a:pt x="1863119" y="1933572"/>
                </a:cubicBezTo>
                <a:lnTo>
                  <a:pt x="1192057" y="2269102"/>
                </a:lnTo>
                <a:cubicBezTo>
                  <a:pt x="1090629" y="2319816"/>
                  <a:pt x="971492" y="2319816"/>
                  <a:pt x="870065" y="2269102"/>
                </a:cubicBezTo>
                <a:lnTo>
                  <a:pt x="199003" y="1933572"/>
                </a:lnTo>
                <a:cubicBezTo>
                  <a:pt x="77014" y="1872577"/>
                  <a:pt x="0" y="1747966"/>
                  <a:pt x="0" y="1611578"/>
                </a:cubicBezTo>
                <a:lnTo>
                  <a:pt x="0" y="695561"/>
                </a:lnTo>
                <a:cubicBezTo>
                  <a:pt x="0" y="559174"/>
                  <a:pt x="77014" y="434562"/>
                  <a:pt x="199002" y="373567"/>
                </a:cubicBezTo>
                <a:lnTo>
                  <a:pt x="870064" y="38037"/>
                </a:lnTo>
                <a:cubicBezTo>
                  <a:pt x="971492" y="-12678"/>
                  <a:pt x="1090630" y="-12678"/>
                  <a:pt x="1192058" y="38037"/>
                </a:cubicBezTo>
              </a:path>
            </a:pathLst>
          </a:custGeom>
          <a:solidFill>
            <a:schemeClr val="accent2">
              <a:lumMod val="75000"/>
            </a:schemeClr>
          </a:solidFill>
          <a:ln w="1905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Calibri" panose="020F0502020204030204"/>
              <a:ea typeface="微软雅黑 Light" panose="020B0502040204020203" charset="-122"/>
              <a:cs typeface="+mn-cs"/>
            </a:endParaRPr>
          </a:p>
        </p:txBody>
      </p:sp>
      <p:sp>
        <p:nvSpPr>
          <p:cNvPr id="7" name="矩形 6"/>
          <p:cNvSpPr/>
          <p:nvPr/>
        </p:nvSpPr>
        <p:spPr>
          <a:xfrm>
            <a:off x="1415480" y="3047317"/>
            <a:ext cx="2614725" cy="460375"/>
          </a:xfrm>
          <a:prstGeom prst="rect">
            <a:avLst/>
          </a:prstGeom>
          <a:solidFill>
            <a:schemeClr val="accent2">
              <a:lumMod val="75000"/>
            </a:schemeClr>
          </a:solidFill>
        </p:spPr>
        <p:txBody>
          <a:bodyPr wrap="square">
            <a:spAutoFit/>
          </a:bodyPr>
          <a:p>
            <a:pPr algn="ctr" defTabSz="457200" rtl="0" fontAlgn="auto">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安全人的责任</a:t>
            </a:r>
            <a:endParaRPr lang="zh-CN" altLang="en-US" sz="2400" dirty="0">
              <a:solidFill>
                <a:schemeClr val="bg1"/>
              </a:solidFill>
              <a:latin typeface="微软雅黑" panose="020B0503020204020204" charset="-122"/>
              <a:ea typeface="微软雅黑" panose="020B0503020204020204" charset="-122"/>
              <a:cs typeface="+mn-cs"/>
            </a:endParaRPr>
          </a:p>
        </p:txBody>
      </p:sp>
      <p:sp>
        <p:nvSpPr>
          <p:cNvPr id="9" name="六边形 16"/>
          <p:cNvSpPr/>
          <p:nvPr/>
        </p:nvSpPr>
        <p:spPr>
          <a:xfrm>
            <a:off x="4906809" y="1815449"/>
            <a:ext cx="2614724" cy="2925400"/>
          </a:xfrm>
          <a:custGeom>
            <a:avLst/>
            <a:gdLst>
              <a:gd name="connsiteX0" fmla="*/ 1192058 w 2062122"/>
              <a:gd name="connsiteY0" fmla="*/ 38037 h 2307137"/>
              <a:gd name="connsiteX1" fmla="*/ 1863119 w 2062122"/>
              <a:gd name="connsiteY1" fmla="*/ 373567 h 2307137"/>
              <a:gd name="connsiteX2" fmla="*/ 2062122 w 2062122"/>
              <a:gd name="connsiteY2" fmla="*/ 695561 h 2307137"/>
              <a:gd name="connsiteX3" fmla="*/ 2062122 w 2062122"/>
              <a:gd name="connsiteY3" fmla="*/ 1611578 h 2307137"/>
              <a:gd name="connsiteX4" fmla="*/ 1863119 w 2062122"/>
              <a:gd name="connsiteY4" fmla="*/ 1933572 h 2307137"/>
              <a:gd name="connsiteX5" fmla="*/ 1192057 w 2062122"/>
              <a:gd name="connsiteY5" fmla="*/ 2269102 h 2307137"/>
              <a:gd name="connsiteX6" fmla="*/ 870065 w 2062122"/>
              <a:gd name="connsiteY6" fmla="*/ 2269102 h 2307137"/>
              <a:gd name="connsiteX7" fmla="*/ 199003 w 2062122"/>
              <a:gd name="connsiteY7" fmla="*/ 1933572 h 2307137"/>
              <a:gd name="connsiteX8" fmla="*/ 0 w 2062122"/>
              <a:gd name="connsiteY8" fmla="*/ 1611578 h 2307137"/>
              <a:gd name="connsiteX9" fmla="*/ 0 w 2062122"/>
              <a:gd name="connsiteY9" fmla="*/ 695561 h 2307137"/>
              <a:gd name="connsiteX10" fmla="*/ 199002 w 2062122"/>
              <a:gd name="connsiteY10" fmla="*/ 373567 h 2307137"/>
              <a:gd name="connsiteX11" fmla="*/ 870064 w 2062122"/>
              <a:gd name="connsiteY11" fmla="*/ 38037 h 2307137"/>
              <a:gd name="connsiteX12" fmla="*/ 1192058 w 2062122"/>
              <a:gd name="connsiteY12" fmla="*/ 38037 h 230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122" h="2307137">
                <a:moveTo>
                  <a:pt x="1192058" y="38037"/>
                </a:moveTo>
                <a:lnTo>
                  <a:pt x="1863119" y="373567"/>
                </a:lnTo>
                <a:cubicBezTo>
                  <a:pt x="1985108" y="434562"/>
                  <a:pt x="2062122" y="559174"/>
                  <a:pt x="2062122" y="695561"/>
                </a:cubicBezTo>
                <a:lnTo>
                  <a:pt x="2062122" y="1611578"/>
                </a:lnTo>
                <a:cubicBezTo>
                  <a:pt x="2062122" y="1747966"/>
                  <a:pt x="1985108" y="1872577"/>
                  <a:pt x="1863119" y="1933572"/>
                </a:cubicBezTo>
                <a:lnTo>
                  <a:pt x="1192057" y="2269102"/>
                </a:lnTo>
                <a:cubicBezTo>
                  <a:pt x="1090629" y="2319816"/>
                  <a:pt x="971492" y="2319816"/>
                  <a:pt x="870065" y="2269102"/>
                </a:cubicBezTo>
                <a:lnTo>
                  <a:pt x="199003" y="1933572"/>
                </a:lnTo>
                <a:cubicBezTo>
                  <a:pt x="77014" y="1872577"/>
                  <a:pt x="0" y="1747966"/>
                  <a:pt x="0" y="1611578"/>
                </a:cubicBezTo>
                <a:lnTo>
                  <a:pt x="0" y="695561"/>
                </a:lnTo>
                <a:cubicBezTo>
                  <a:pt x="0" y="559174"/>
                  <a:pt x="77014" y="434562"/>
                  <a:pt x="199002" y="373567"/>
                </a:cubicBezTo>
                <a:lnTo>
                  <a:pt x="870064" y="38037"/>
                </a:lnTo>
                <a:cubicBezTo>
                  <a:pt x="971492" y="-12678"/>
                  <a:pt x="1090630" y="-12678"/>
                  <a:pt x="1192058" y="38037"/>
                </a:cubicBezTo>
              </a:path>
            </a:pathLst>
          </a:custGeom>
          <a:solidFill>
            <a:schemeClr val="accent2">
              <a:lumMod val="75000"/>
            </a:schemeClr>
          </a:solidFill>
          <a:ln w="1905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Calibri" panose="020F0502020204030204"/>
              <a:ea typeface="微软雅黑 Light" panose="020B0502040204020203" charset="-122"/>
              <a:cs typeface="+mn-cs"/>
            </a:endParaRPr>
          </a:p>
        </p:txBody>
      </p:sp>
      <p:sp>
        <p:nvSpPr>
          <p:cNvPr id="10" name="矩形 9"/>
          <p:cNvSpPr/>
          <p:nvPr/>
        </p:nvSpPr>
        <p:spPr>
          <a:xfrm>
            <a:off x="4906809" y="3047317"/>
            <a:ext cx="2614725" cy="829945"/>
          </a:xfrm>
          <a:prstGeom prst="rect">
            <a:avLst/>
          </a:prstGeom>
          <a:solidFill>
            <a:schemeClr val="accent2">
              <a:lumMod val="75000"/>
            </a:schemeClr>
          </a:solidFill>
        </p:spPr>
        <p:txBody>
          <a:bodyPr wrap="square">
            <a:spAutoFit/>
          </a:bodyPr>
          <a:p>
            <a:pPr algn="ctr" defTabSz="457200" rtl="0" fontAlgn="auto">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外部责任</a:t>
            </a:r>
            <a:endParaRPr lang="zh-CN" altLang="en-US" sz="2400" dirty="0">
              <a:solidFill>
                <a:schemeClr val="bg1"/>
              </a:solidFill>
              <a:latin typeface="微软雅黑" panose="020B0503020204020204" charset="-122"/>
              <a:ea typeface="微软雅黑" panose="020B0503020204020204" charset="-122"/>
              <a:cs typeface="+mn-cs"/>
            </a:endParaRPr>
          </a:p>
          <a:p>
            <a:pPr algn="ctr" defTabSz="457200" rtl="0" fontAlgn="auto">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（横向）</a:t>
            </a:r>
            <a:endParaRPr lang="zh-CN" altLang="en-US" sz="2400" dirty="0">
              <a:solidFill>
                <a:schemeClr val="bg1"/>
              </a:solidFill>
              <a:latin typeface="微软雅黑" panose="020B0503020204020204" charset="-122"/>
              <a:ea typeface="微软雅黑" panose="020B0503020204020204" charset="-122"/>
              <a:cs typeface="+mn-cs"/>
            </a:endParaRPr>
          </a:p>
        </p:txBody>
      </p:sp>
      <p:sp>
        <p:nvSpPr>
          <p:cNvPr id="12" name="六边形 16"/>
          <p:cNvSpPr/>
          <p:nvPr/>
        </p:nvSpPr>
        <p:spPr>
          <a:xfrm>
            <a:off x="8688288" y="1815449"/>
            <a:ext cx="2614724" cy="2925400"/>
          </a:xfrm>
          <a:custGeom>
            <a:avLst/>
            <a:gdLst>
              <a:gd name="connsiteX0" fmla="*/ 1192058 w 2062122"/>
              <a:gd name="connsiteY0" fmla="*/ 38037 h 2307137"/>
              <a:gd name="connsiteX1" fmla="*/ 1863119 w 2062122"/>
              <a:gd name="connsiteY1" fmla="*/ 373567 h 2307137"/>
              <a:gd name="connsiteX2" fmla="*/ 2062122 w 2062122"/>
              <a:gd name="connsiteY2" fmla="*/ 695561 h 2307137"/>
              <a:gd name="connsiteX3" fmla="*/ 2062122 w 2062122"/>
              <a:gd name="connsiteY3" fmla="*/ 1611578 h 2307137"/>
              <a:gd name="connsiteX4" fmla="*/ 1863119 w 2062122"/>
              <a:gd name="connsiteY4" fmla="*/ 1933572 h 2307137"/>
              <a:gd name="connsiteX5" fmla="*/ 1192057 w 2062122"/>
              <a:gd name="connsiteY5" fmla="*/ 2269102 h 2307137"/>
              <a:gd name="connsiteX6" fmla="*/ 870065 w 2062122"/>
              <a:gd name="connsiteY6" fmla="*/ 2269102 h 2307137"/>
              <a:gd name="connsiteX7" fmla="*/ 199003 w 2062122"/>
              <a:gd name="connsiteY7" fmla="*/ 1933572 h 2307137"/>
              <a:gd name="connsiteX8" fmla="*/ 0 w 2062122"/>
              <a:gd name="connsiteY8" fmla="*/ 1611578 h 2307137"/>
              <a:gd name="connsiteX9" fmla="*/ 0 w 2062122"/>
              <a:gd name="connsiteY9" fmla="*/ 695561 h 2307137"/>
              <a:gd name="connsiteX10" fmla="*/ 199002 w 2062122"/>
              <a:gd name="connsiteY10" fmla="*/ 373567 h 2307137"/>
              <a:gd name="connsiteX11" fmla="*/ 870064 w 2062122"/>
              <a:gd name="connsiteY11" fmla="*/ 38037 h 2307137"/>
              <a:gd name="connsiteX12" fmla="*/ 1192058 w 2062122"/>
              <a:gd name="connsiteY12" fmla="*/ 38037 h 230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122" h="2307137">
                <a:moveTo>
                  <a:pt x="1192058" y="38037"/>
                </a:moveTo>
                <a:lnTo>
                  <a:pt x="1863119" y="373567"/>
                </a:lnTo>
                <a:cubicBezTo>
                  <a:pt x="1985108" y="434562"/>
                  <a:pt x="2062122" y="559174"/>
                  <a:pt x="2062122" y="695561"/>
                </a:cubicBezTo>
                <a:lnTo>
                  <a:pt x="2062122" y="1611578"/>
                </a:lnTo>
                <a:cubicBezTo>
                  <a:pt x="2062122" y="1747966"/>
                  <a:pt x="1985108" y="1872577"/>
                  <a:pt x="1863119" y="1933572"/>
                </a:cubicBezTo>
                <a:lnTo>
                  <a:pt x="1192057" y="2269102"/>
                </a:lnTo>
                <a:cubicBezTo>
                  <a:pt x="1090629" y="2319816"/>
                  <a:pt x="971492" y="2319816"/>
                  <a:pt x="870065" y="2269102"/>
                </a:cubicBezTo>
                <a:lnTo>
                  <a:pt x="199003" y="1933572"/>
                </a:lnTo>
                <a:cubicBezTo>
                  <a:pt x="77014" y="1872577"/>
                  <a:pt x="0" y="1747966"/>
                  <a:pt x="0" y="1611578"/>
                </a:cubicBezTo>
                <a:lnTo>
                  <a:pt x="0" y="695561"/>
                </a:lnTo>
                <a:cubicBezTo>
                  <a:pt x="0" y="559174"/>
                  <a:pt x="77014" y="434562"/>
                  <a:pt x="199002" y="373567"/>
                </a:cubicBezTo>
                <a:lnTo>
                  <a:pt x="870064" y="38037"/>
                </a:lnTo>
                <a:cubicBezTo>
                  <a:pt x="971492" y="-12678"/>
                  <a:pt x="1090630" y="-12678"/>
                  <a:pt x="1192058" y="38037"/>
                </a:cubicBezTo>
              </a:path>
            </a:pathLst>
          </a:custGeom>
          <a:solidFill>
            <a:schemeClr val="accent2">
              <a:lumMod val="75000"/>
            </a:schemeClr>
          </a:solidFill>
          <a:ln w="1905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Calibri" panose="020F0502020204030204"/>
              <a:ea typeface="微软雅黑 Light" panose="020B0502040204020203" charset="-122"/>
              <a:cs typeface="+mn-cs"/>
            </a:endParaRPr>
          </a:p>
        </p:txBody>
      </p:sp>
      <p:sp>
        <p:nvSpPr>
          <p:cNvPr id="13" name="矩形 12"/>
          <p:cNvSpPr/>
          <p:nvPr/>
        </p:nvSpPr>
        <p:spPr>
          <a:xfrm>
            <a:off x="8713103" y="2855953"/>
            <a:ext cx="2614725" cy="922020"/>
          </a:xfrm>
          <a:prstGeom prst="rect">
            <a:avLst/>
          </a:prstGeom>
          <a:solidFill>
            <a:schemeClr val="accent2">
              <a:lumMod val="75000"/>
            </a:schemeClr>
          </a:solidFill>
        </p:spPr>
        <p:txBody>
          <a:bodyPr wrap="square">
            <a:spAutoFit/>
          </a:bodyPr>
          <a:p>
            <a:pPr algn="ctr" defTabSz="457200" rtl="0" fontAlgn="auto">
              <a:lnSpc>
                <a:spcPct val="150000"/>
              </a:lnSpc>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公司内部责任</a:t>
            </a:r>
            <a:endParaRPr lang="zh-CN" altLang="en-US" sz="2400" dirty="0">
              <a:solidFill>
                <a:schemeClr val="bg1"/>
              </a:solidFill>
              <a:latin typeface="微软雅黑" panose="020B0503020204020204" charset="-122"/>
              <a:ea typeface="微软雅黑" panose="020B0503020204020204" charset="-122"/>
              <a:cs typeface="+mn-cs"/>
            </a:endParaRPr>
          </a:p>
          <a:p>
            <a:pPr algn="ctr" defTabSz="457200" rtl="0" fontAlgn="auto">
              <a:lnSpc>
                <a:spcPct val="150000"/>
              </a:lnSpc>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（纵向）</a:t>
            </a:r>
            <a:endParaRPr lang="zh-CN" altLang="en-US" sz="2400" dirty="0">
              <a:solidFill>
                <a:schemeClr val="bg1"/>
              </a:solidFill>
              <a:latin typeface="微软雅黑" panose="020B0503020204020204" charset="-122"/>
              <a:ea typeface="微软雅黑" panose="020B0503020204020204" charset="-122"/>
              <a:cs typeface="+mn-cs"/>
            </a:endParaRPr>
          </a:p>
        </p:txBody>
      </p:sp>
      <p:sp>
        <p:nvSpPr>
          <p:cNvPr id="15" name="矩形 14"/>
          <p:cNvSpPr/>
          <p:nvPr/>
        </p:nvSpPr>
        <p:spPr>
          <a:xfrm>
            <a:off x="3959468" y="2516430"/>
            <a:ext cx="1319808" cy="1445260"/>
          </a:xfrm>
          <a:prstGeom prst="rect">
            <a:avLst/>
          </a:prstGeom>
          <a:noFill/>
        </p:spPr>
        <p:txBody>
          <a:bodyPr wrap="square">
            <a:spAutoFit/>
          </a:bodyPr>
          <a:p>
            <a:r>
              <a:rPr lang="en-US" altLang="zh-CN" sz="8800" dirty="0">
                <a:latin typeface="微软雅黑" panose="020B0503020204020204" charset="-122"/>
                <a:ea typeface="微软雅黑" panose="020B0503020204020204" charset="-122"/>
              </a:rPr>
              <a:t>=</a:t>
            </a:r>
            <a:endParaRPr lang="en-US" altLang="zh-CN" sz="8800" dirty="0">
              <a:latin typeface="微软雅黑" panose="020B0503020204020204" charset="-122"/>
              <a:ea typeface="微软雅黑" panose="020B0503020204020204" charset="-122"/>
            </a:endParaRPr>
          </a:p>
        </p:txBody>
      </p:sp>
      <p:sp>
        <p:nvSpPr>
          <p:cNvPr id="16" name="矩形 15"/>
          <p:cNvSpPr/>
          <p:nvPr/>
        </p:nvSpPr>
        <p:spPr>
          <a:xfrm>
            <a:off x="7637500" y="2508160"/>
            <a:ext cx="1319808" cy="1446550"/>
          </a:xfrm>
          <a:prstGeom prst="rect">
            <a:avLst/>
          </a:prstGeom>
          <a:noFill/>
        </p:spPr>
        <p:txBody>
          <a:bodyPr wrap="square">
            <a:spAutoFit/>
          </a:bodyPr>
          <a:p>
            <a:r>
              <a:rPr lang="en-US" altLang="zh-CN" sz="8800" dirty="0">
                <a:latin typeface="微软雅黑" panose="020B0503020204020204" charset="-122"/>
                <a:ea typeface="微软雅黑" panose="020B0503020204020204" charset="-122"/>
              </a:rPr>
              <a:t>+</a:t>
            </a:r>
            <a:endParaRPr lang="zh-CN" altLang="en-US" sz="8800" dirty="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 name="组合 19"/>
          <p:cNvGrpSpPr/>
          <p:nvPr/>
        </p:nvGrpSpPr>
        <p:grpSpPr>
          <a:xfrm>
            <a:off x="1055440" y="2348880"/>
            <a:ext cx="2520280" cy="2952328"/>
            <a:chOff x="1271464" y="2492896"/>
            <a:chExt cx="2520280" cy="2952328"/>
          </a:xfrm>
          <a:solidFill>
            <a:schemeClr val="accent2">
              <a:lumMod val="75000"/>
            </a:schemeClr>
          </a:solidFill>
        </p:grpSpPr>
        <p:sp>
          <p:nvSpPr>
            <p:cNvPr id="16" name="矩形 15"/>
            <p:cNvSpPr/>
            <p:nvPr/>
          </p:nvSpPr>
          <p:spPr>
            <a:xfrm>
              <a:off x="1271464" y="2708920"/>
              <a:ext cx="2520280" cy="2736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17" name="矩形 16"/>
            <p:cNvSpPr/>
            <p:nvPr/>
          </p:nvSpPr>
          <p:spPr>
            <a:xfrm>
              <a:off x="1451484" y="2492896"/>
              <a:ext cx="2160240"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18" name="直角三角形 17"/>
            <p:cNvSpPr/>
            <p:nvPr/>
          </p:nvSpPr>
          <p:spPr>
            <a:xfrm>
              <a:off x="3611724"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19" name="直角三角形 18"/>
            <p:cNvSpPr/>
            <p:nvPr/>
          </p:nvSpPr>
          <p:spPr>
            <a:xfrm flipH="1">
              <a:off x="1343472"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grpSp>
      <p:grpSp>
        <p:nvGrpSpPr>
          <p:cNvPr id="21" name="组合 20"/>
          <p:cNvGrpSpPr/>
          <p:nvPr/>
        </p:nvGrpSpPr>
        <p:grpSpPr>
          <a:xfrm>
            <a:off x="3752611" y="2348880"/>
            <a:ext cx="2520280" cy="2952328"/>
            <a:chOff x="1271464" y="2492896"/>
            <a:chExt cx="2520280" cy="2952328"/>
          </a:xfrm>
          <a:solidFill>
            <a:schemeClr val="accent2">
              <a:lumMod val="75000"/>
            </a:schemeClr>
          </a:solidFill>
        </p:grpSpPr>
        <p:sp>
          <p:nvSpPr>
            <p:cNvPr id="22" name="矩形 21"/>
            <p:cNvSpPr/>
            <p:nvPr/>
          </p:nvSpPr>
          <p:spPr>
            <a:xfrm>
              <a:off x="1271464" y="2708920"/>
              <a:ext cx="2520280" cy="2736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23" name="矩形 22"/>
            <p:cNvSpPr/>
            <p:nvPr/>
          </p:nvSpPr>
          <p:spPr>
            <a:xfrm>
              <a:off x="1451484" y="2492896"/>
              <a:ext cx="2160240"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24" name="直角三角形 23"/>
            <p:cNvSpPr/>
            <p:nvPr/>
          </p:nvSpPr>
          <p:spPr>
            <a:xfrm>
              <a:off x="3611724"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25" name="直角三角形 24"/>
            <p:cNvSpPr/>
            <p:nvPr/>
          </p:nvSpPr>
          <p:spPr>
            <a:xfrm flipH="1">
              <a:off x="1343472"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grpSp>
      <p:grpSp>
        <p:nvGrpSpPr>
          <p:cNvPr id="26" name="组合 25"/>
          <p:cNvGrpSpPr/>
          <p:nvPr/>
        </p:nvGrpSpPr>
        <p:grpSpPr>
          <a:xfrm>
            <a:off x="6449782" y="2348880"/>
            <a:ext cx="2520280" cy="2952328"/>
            <a:chOff x="1271464" y="2492896"/>
            <a:chExt cx="2520280" cy="2952328"/>
          </a:xfrm>
          <a:solidFill>
            <a:schemeClr val="accent2">
              <a:lumMod val="75000"/>
            </a:schemeClr>
          </a:solidFill>
        </p:grpSpPr>
        <p:sp>
          <p:nvSpPr>
            <p:cNvPr id="27" name="矩形 26"/>
            <p:cNvSpPr/>
            <p:nvPr/>
          </p:nvSpPr>
          <p:spPr>
            <a:xfrm>
              <a:off x="1271464" y="2708920"/>
              <a:ext cx="2520280" cy="2736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28" name="矩形 27"/>
            <p:cNvSpPr/>
            <p:nvPr/>
          </p:nvSpPr>
          <p:spPr>
            <a:xfrm>
              <a:off x="1451484" y="2492896"/>
              <a:ext cx="2160240"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29" name="直角三角形 28"/>
            <p:cNvSpPr/>
            <p:nvPr/>
          </p:nvSpPr>
          <p:spPr>
            <a:xfrm>
              <a:off x="3611724"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30" name="直角三角形 29"/>
            <p:cNvSpPr/>
            <p:nvPr/>
          </p:nvSpPr>
          <p:spPr>
            <a:xfrm flipH="1">
              <a:off x="1343472"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grpSp>
      <p:grpSp>
        <p:nvGrpSpPr>
          <p:cNvPr id="31" name="组合 30"/>
          <p:cNvGrpSpPr/>
          <p:nvPr/>
        </p:nvGrpSpPr>
        <p:grpSpPr>
          <a:xfrm>
            <a:off x="9146952" y="2348880"/>
            <a:ext cx="2520280" cy="2952328"/>
            <a:chOff x="1271464" y="2492896"/>
            <a:chExt cx="2520280" cy="2952328"/>
          </a:xfrm>
          <a:solidFill>
            <a:schemeClr val="accent2">
              <a:lumMod val="75000"/>
            </a:schemeClr>
          </a:solidFill>
        </p:grpSpPr>
        <p:sp>
          <p:nvSpPr>
            <p:cNvPr id="32" name="矩形 31"/>
            <p:cNvSpPr/>
            <p:nvPr/>
          </p:nvSpPr>
          <p:spPr>
            <a:xfrm>
              <a:off x="1271464" y="2708920"/>
              <a:ext cx="2520280" cy="2736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33" name="矩形 32"/>
            <p:cNvSpPr/>
            <p:nvPr/>
          </p:nvSpPr>
          <p:spPr>
            <a:xfrm>
              <a:off x="1451484" y="2492896"/>
              <a:ext cx="2160240"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34" name="直角三角形 33"/>
            <p:cNvSpPr/>
            <p:nvPr/>
          </p:nvSpPr>
          <p:spPr>
            <a:xfrm>
              <a:off x="3611724"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35" name="直角三角形 34"/>
            <p:cNvSpPr/>
            <p:nvPr/>
          </p:nvSpPr>
          <p:spPr>
            <a:xfrm flipH="1">
              <a:off x="1343472" y="2492896"/>
              <a:ext cx="108012" cy="21602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grpSp>
      <p:sp>
        <p:nvSpPr>
          <p:cNvPr id="36" name="矩形 35"/>
          <p:cNvSpPr/>
          <p:nvPr/>
        </p:nvSpPr>
        <p:spPr>
          <a:xfrm>
            <a:off x="1446271" y="2347752"/>
            <a:ext cx="1723549" cy="407291"/>
          </a:xfrm>
          <a:prstGeom prst="rect">
            <a:avLst/>
          </a:prstGeom>
        </p:spPr>
        <p:txBody>
          <a:bodyPr wrap="none">
            <a:spAutoFit/>
          </a:bodyPr>
          <a:p>
            <a:pPr marL="179705" indent="-179705" algn="ctr">
              <a:lnSpc>
                <a:spcPct val="110000"/>
              </a:lnSpc>
            </a:pPr>
            <a:r>
              <a:rPr lang="zh-CN" altLang="en-US" sz="2000" b="1" dirty="0">
                <a:latin typeface="楷体_GB2312" panose="02010609030101010101" charset="-122"/>
                <a:ea typeface="楷体_GB2312" panose="02010609030101010101" charset="-122"/>
              </a:rPr>
              <a:t>政府监管部门</a:t>
            </a:r>
            <a:endParaRPr lang="zh-CN" altLang="en-US" sz="2000" b="1" dirty="0">
              <a:latin typeface="楷体_GB2312" panose="02010609030101010101" charset="-122"/>
              <a:ea typeface="楷体_GB2312" panose="02010609030101010101" charset="-122"/>
            </a:endParaRPr>
          </a:p>
        </p:txBody>
      </p:sp>
      <p:sp>
        <p:nvSpPr>
          <p:cNvPr id="37" name="矩形 36"/>
          <p:cNvSpPr/>
          <p:nvPr/>
        </p:nvSpPr>
        <p:spPr>
          <a:xfrm>
            <a:off x="4150976" y="2361354"/>
            <a:ext cx="1723549" cy="407099"/>
          </a:xfrm>
          <a:prstGeom prst="rect">
            <a:avLst/>
          </a:prstGeom>
        </p:spPr>
        <p:txBody>
          <a:bodyPr wrap="none">
            <a:spAutoFit/>
          </a:bodyPr>
          <a:p>
            <a:pPr marL="179705" indent="-179705" algn="ctr">
              <a:lnSpc>
                <a:spcPct val="110000"/>
              </a:lnSpc>
            </a:pPr>
            <a:r>
              <a:rPr lang="zh-CN" altLang="en-US" sz="2000" b="1" dirty="0">
                <a:latin typeface="楷体_GB2312" panose="02010609030101010101" charset="-122"/>
                <a:ea typeface="楷体_GB2312" panose="02010609030101010101" charset="-122"/>
              </a:rPr>
              <a:t>生产经营单位</a:t>
            </a:r>
            <a:endParaRPr lang="zh-CN" altLang="en-US" sz="2000" b="1" dirty="0">
              <a:latin typeface="楷体_GB2312" panose="02010609030101010101" charset="-122"/>
              <a:ea typeface="楷体_GB2312" panose="02010609030101010101" charset="-122"/>
            </a:endParaRPr>
          </a:p>
        </p:txBody>
      </p:sp>
      <p:sp>
        <p:nvSpPr>
          <p:cNvPr id="38" name="矩形 37"/>
          <p:cNvSpPr/>
          <p:nvPr/>
        </p:nvSpPr>
        <p:spPr>
          <a:xfrm>
            <a:off x="6591667" y="2361354"/>
            <a:ext cx="2236510" cy="403957"/>
          </a:xfrm>
          <a:prstGeom prst="rect">
            <a:avLst/>
          </a:prstGeom>
        </p:spPr>
        <p:txBody>
          <a:bodyPr wrap="none">
            <a:spAutoFit/>
          </a:bodyPr>
          <a:p>
            <a:pPr marL="179705" indent="-179705" algn="ctr">
              <a:lnSpc>
                <a:spcPct val="110000"/>
              </a:lnSpc>
            </a:pPr>
            <a:r>
              <a:rPr lang="zh-CN" altLang="en-US" sz="2000" b="1" dirty="0">
                <a:latin typeface="楷体_GB2312" panose="02010609030101010101" charset="-122"/>
                <a:ea typeface="楷体_GB2312" panose="02010609030101010101" charset="-122"/>
              </a:rPr>
              <a:t>安全技术服务机构</a:t>
            </a:r>
            <a:endParaRPr lang="zh-CN" altLang="en-US" sz="2000" b="1" dirty="0">
              <a:latin typeface="楷体_GB2312" panose="02010609030101010101" charset="-122"/>
              <a:ea typeface="楷体_GB2312" panose="02010609030101010101" charset="-122"/>
            </a:endParaRPr>
          </a:p>
        </p:txBody>
      </p:sp>
      <p:sp>
        <p:nvSpPr>
          <p:cNvPr id="39" name="矩形 38"/>
          <p:cNvSpPr/>
          <p:nvPr/>
        </p:nvSpPr>
        <p:spPr>
          <a:xfrm>
            <a:off x="9787293" y="2358212"/>
            <a:ext cx="1210588" cy="407099"/>
          </a:xfrm>
          <a:prstGeom prst="rect">
            <a:avLst/>
          </a:prstGeom>
        </p:spPr>
        <p:txBody>
          <a:bodyPr wrap="none">
            <a:spAutoFit/>
          </a:bodyPr>
          <a:p>
            <a:pPr marL="179705" indent="-179705" algn="ctr">
              <a:lnSpc>
                <a:spcPct val="110000"/>
              </a:lnSpc>
            </a:pPr>
            <a:r>
              <a:rPr lang="zh-CN" altLang="en-US" sz="2000" b="1" dirty="0">
                <a:latin typeface="楷体_GB2312" panose="02010609030101010101" charset="-122"/>
                <a:ea typeface="楷体_GB2312" panose="02010609030101010101" charset="-122"/>
              </a:rPr>
              <a:t>社会组织</a:t>
            </a:r>
            <a:endParaRPr lang="zh-CN" altLang="en-US" sz="2000" b="1" dirty="0">
              <a:latin typeface="楷体_GB2312" panose="02010609030101010101" charset="-122"/>
              <a:ea typeface="楷体_GB2312" panose="02010609030101010101" charset="-122"/>
            </a:endParaRPr>
          </a:p>
        </p:txBody>
      </p:sp>
      <p:sp>
        <p:nvSpPr>
          <p:cNvPr id="40" name="矩形 39"/>
          <p:cNvSpPr/>
          <p:nvPr/>
        </p:nvSpPr>
        <p:spPr>
          <a:xfrm>
            <a:off x="1108625" y="3045687"/>
            <a:ext cx="2555540" cy="1938992"/>
          </a:xfrm>
          <a:prstGeom prst="rect">
            <a:avLst/>
          </a:prstGeom>
        </p:spPr>
        <p:txBody>
          <a:bodyPr wrap="square">
            <a:spAutoFit/>
          </a:bodyPr>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行政审批、许可；</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认证审核、验收；</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技术鉴定、监察；</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过程监督、管理等</a:t>
            </a:r>
            <a:endParaRPr lang="zh-CN" altLang="en-US" sz="2000" dirty="0">
              <a:solidFill>
                <a:schemeClr val="bg1"/>
              </a:solidFill>
              <a:latin typeface="楷体_GB2312" panose="02010609030101010101" charset="-122"/>
              <a:ea typeface="楷体_GB2312" panose="02010609030101010101" charset="-122"/>
            </a:endParaRPr>
          </a:p>
        </p:txBody>
      </p:sp>
      <p:sp>
        <p:nvSpPr>
          <p:cNvPr id="41" name="矩形 40"/>
          <p:cNvSpPr/>
          <p:nvPr/>
        </p:nvSpPr>
        <p:spPr>
          <a:xfrm>
            <a:off x="3878625" y="3022815"/>
            <a:ext cx="2503415" cy="1938992"/>
          </a:xfrm>
          <a:prstGeom prst="rect">
            <a:avLst/>
          </a:prstGeom>
        </p:spPr>
        <p:txBody>
          <a:bodyPr wrap="square">
            <a:spAutoFit/>
          </a:bodyPr>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生产经营活动；</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安全技术保障；</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安全管理措施；</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事故应急报告等；</a:t>
            </a:r>
            <a:endParaRPr lang="zh-CN" altLang="en-US" sz="2000" dirty="0">
              <a:solidFill>
                <a:schemeClr val="bg1"/>
              </a:solidFill>
              <a:latin typeface="楷体_GB2312" panose="02010609030101010101" charset="-122"/>
              <a:ea typeface="楷体_GB2312" panose="02010609030101010101" charset="-122"/>
            </a:endParaRPr>
          </a:p>
        </p:txBody>
      </p:sp>
      <p:sp>
        <p:nvSpPr>
          <p:cNvPr id="42" name="矩形 41"/>
          <p:cNvSpPr/>
          <p:nvPr/>
        </p:nvSpPr>
        <p:spPr>
          <a:xfrm>
            <a:off x="6915047" y="3045671"/>
            <a:ext cx="2122757" cy="1938992"/>
          </a:xfrm>
          <a:prstGeom prst="rect">
            <a:avLst/>
          </a:prstGeom>
        </p:spPr>
        <p:txBody>
          <a:bodyPr wrap="square">
            <a:spAutoFit/>
          </a:bodyPr>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安全评价；</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检测检验；</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技术咨询；</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培训服务等；</a:t>
            </a:r>
            <a:endParaRPr lang="zh-CN" altLang="en-US" sz="2000" dirty="0">
              <a:solidFill>
                <a:schemeClr val="bg1"/>
              </a:solidFill>
              <a:latin typeface="楷体_GB2312" panose="02010609030101010101" charset="-122"/>
              <a:ea typeface="楷体_GB2312" panose="02010609030101010101" charset="-122"/>
            </a:endParaRPr>
          </a:p>
        </p:txBody>
      </p:sp>
      <p:sp>
        <p:nvSpPr>
          <p:cNvPr id="43" name="矩形 42"/>
          <p:cNvSpPr/>
          <p:nvPr/>
        </p:nvSpPr>
        <p:spPr>
          <a:xfrm>
            <a:off x="9676553" y="3022815"/>
            <a:ext cx="2099827" cy="1938992"/>
          </a:xfrm>
          <a:prstGeom prst="rect">
            <a:avLst/>
          </a:prstGeom>
        </p:spPr>
        <p:txBody>
          <a:bodyPr wrap="square">
            <a:spAutoFit/>
          </a:bodyPr>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工会监督；</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公民监督；</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社区监督；</a:t>
            </a:r>
            <a:endParaRPr lang="zh-CN" altLang="en-US" sz="2000" dirty="0">
              <a:solidFill>
                <a:schemeClr val="bg1"/>
              </a:solidFill>
              <a:latin typeface="楷体_GB2312" panose="02010609030101010101" charset="-122"/>
              <a:ea typeface="楷体_GB2312" panose="02010609030101010101" charset="-122"/>
            </a:endParaRPr>
          </a:p>
          <a:p>
            <a:pPr marL="179705" indent="-179705" algn="just" eaLnBrk="0" hangingPunct="0">
              <a:lnSpc>
                <a:spcPct val="150000"/>
              </a:lnSpc>
              <a:buAutoNum type="arabicPeriod"/>
            </a:pPr>
            <a:r>
              <a:rPr lang="zh-CN" altLang="en-US" sz="2000" dirty="0">
                <a:solidFill>
                  <a:schemeClr val="bg1"/>
                </a:solidFill>
                <a:latin typeface="楷体_GB2312" panose="02010609030101010101" charset="-122"/>
                <a:ea typeface="楷体_GB2312" panose="02010609030101010101" charset="-122"/>
              </a:rPr>
              <a:t>舆论监督等。</a:t>
            </a:r>
            <a:endParaRPr lang="zh-CN" altLang="en-US" sz="2000" dirty="0">
              <a:solidFill>
                <a:schemeClr val="bg1"/>
              </a:solidFill>
              <a:latin typeface="楷体_GB2312" panose="02010609030101010101" charset="-122"/>
              <a:ea typeface="楷体_GB2312" panose="02010609030101010101" charset="-122"/>
            </a:endParaRPr>
          </a:p>
        </p:txBody>
      </p:sp>
      <p:sp>
        <p:nvSpPr>
          <p:cNvPr id="2" name="矩形 1"/>
          <p:cNvSpPr/>
          <p:nvPr/>
        </p:nvSpPr>
        <p:spPr>
          <a:xfrm>
            <a:off x="295955" y="354506"/>
            <a:ext cx="5161280" cy="521970"/>
          </a:xfrm>
          <a:prstGeom prst="rect">
            <a:avLst/>
          </a:prstGeom>
        </p:spPr>
        <p:txBody>
          <a:bodyPr wrap="none">
            <a:spAutoFit/>
          </a:bodyPr>
          <a:p>
            <a:pPr eaLnBrk="0" hangingPunct="0">
              <a:spcBef>
                <a:spcPct val="50000"/>
              </a:spcBef>
              <a:defRPr/>
            </a:pPr>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rPr>
              <a:t>安全管理人员面临外部横向职责</a:t>
            </a:r>
            <a:endParaRPr lang="zh-CN" altLang="en-US" sz="3600" b="1" dirty="0">
              <a:solidFill>
                <a:schemeClr val="accent1">
                  <a:lumMod val="75000"/>
                </a:schemeClr>
              </a:solidFill>
              <a:latin typeface="黑体" panose="02010609060101010101" charset="-122"/>
              <a:ea typeface="黑体" panose="02010609060101010101"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矩形 1"/>
          <p:cNvSpPr>
            <a:spLocks noChangeArrowheads="1"/>
          </p:cNvSpPr>
          <p:nvPr/>
        </p:nvSpPr>
        <p:spPr bwMode="auto">
          <a:xfrm>
            <a:off x="506730" y="965835"/>
            <a:ext cx="11178540"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6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1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9pPr>
          </a:lstStyle>
          <a:p>
            <a:pPr eaLnBrk="1" hangingPunct="1">
              <a:lnSpc>
                <a:spcPct val="150000"/>
              </a:lnSpc>
              <a:spcBef>
                <a:spcPct val="0"/>
              </a:spcBef>
              <a:buFontTx/>
              <a:buNone/>
            </a:pPr>
            <a:r>
              <a:rPr lang="zh-CN" altLang="en-US" sz="2000" dirty="0">
                <a:latin typeface="楷体_GB2312" panose="02010609030101010101" charset="-122"/>
                <a:ea typeface="楷体_GB2312" panose="02010609030101010101" charset="-122"/>
                <a:cs typeface="楷体_GB2312" panose="02010609030101010101" charset="-122"/>
              </a:rPr>
              <a:t>新修改的</a:t>
            </a:r>
            <a:r>
              <a:rPr lang="en-US" altLang="zh-CN" sz="2000" dirty="0">
                <a:latin typeface="楷体_GB2312" panose="02010609030101010101" charset="-122"/>
                <a:ea typeface="楷体_GB2312" panose="02010609030101010101" charset="-122"/>
                <a:cs typeface="楷体_GB2312" panose="02010609030101010101" charset="-122"/>
              </a:rPr>
              <a:t>《</a:t>
            </a:r>
            <a:r>
              <a:rPr lang="zh-CN" altLang="en-US" sz="2000" dirty="0">
                <a:latin typeface="楷体_GB2312" panose="02010609030101010101" charset="-122"/>
                <a:ea typeface="楷体_GB2312" panose="02010609030101010101" charset="-122"/>
                <a:cs typeface="楷体_GB2312" panose="02010609030101010101" charset="-122"/>
              </a:rPr>
              <a:t>安全生产法</a:t>
            </a:r>
            <a:r>
              <a:rPr lang="en-US" altLang="zh-CN" sz="2000" dirty="0">
                <a:latin typeface="楷体_GB2312" panose="02010609030101010101" charset="-122"/>
                <a:ea typeface="楷体_GB2312" panose="02010609030101010101" charset="-122"/>
                <a:cs typeface="楷体_GB2312" panose="02010609030101010101" charset="-122"/>
              </a:rPr>
              <a:t>》</a:t>
            </a:r>
            <a:r>
              <a:rPr lang="zh-CN" altLang="en-US" sz="2000" dirty="0">
                <a:latin typeface="楷体_GB2312" panose="02010609030101010101" charset="-122"/>
                <a:ea typeface="楷体_GB2312" panose="02010609030101010101" charset="-122"/>
                <a:cs typeface="楷体_GB2312" panose="02010609030101010101" charset="-122"/>
              </a:rPr>
              <a:t>：</a:t>
            </a:r>
            <a:endParaRPr lang="zh-CN" altLang="en-US" sz="2000" dirty="0">
              <a:latin typeface="楷体_GB2312" panose="02010609030101010101" charset="-122"/>
              <a:ea typeface="楷体_GB2312" panose="02010609030101010101" charset="-122"/>
              <a:cs typeface="楷体_GB2312" panose="02010609030101010101" charset="-122"/>
            </a:endParaRPr>
          </a:p>
          <a:p>
            <a:pPr eaLnBrk="1" hangingPunct="1">
              <a:lnSpc>
                <a:spcPct val="150000"/>
              </a:lnSpc>
              <a:spcBef>
                <a:spcPct val="0"/>
              </a:spcBef>
              <a:buFontTx/>
              <a:buNone/>
            </a:pPr>
            <a:r>
              <a:rPr lang="zh-CN" altLang="en-US" sz="2000" dirty="0">
                <a:latin typeface="楷体_GB2312" panose="02010609030101010101" charset="-122"/>
                <a:ea typeface="楷体_GB2312" panose="02010609030101010101" charset="-122"/>
                <a:cs typeface="楷体_GB2312" panose="02010609030101010101" charset="-122"/>
              </a:rPr>
              <a:t>第二十二条  生产经营单位的安全生产管理机构以及安全生产管理人员履行下列职责：</a:t>
            </a:r>
            <a:endParaRPr lang="zh-CN" altLang="en-US" sz="2000" dirty="0">
              <a:latin typeface="楷体_GB2312" panose="02010609030101010101" charset="-122"/>
              <a:ea typeface="楷体_GB2312" panose="02010609030101010101" charset="-122"/>
              <a:cs typeface="楷体_GB2312" panose="02010609030101010101" charset="-122"/>
            </a:endParaRPr>
          </a:p>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rPr>
              <a:t>（一）组织或者参与拟订本单位安全生产规章制度、操作规程和生产安全事故应急救援预案；</a:t>
            </a: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endParaRPr>
          </a:p>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rPr>
              <a:t>（二）组织或者参与本单位安全生产教育和培训，如实记录安全生产教育和培训情况；</a:t>
            </a:r>
            <a:endParaRPr lang="en-US" altLang="zh-CN" sz="2000" dirty="0">
              <a:solidFill>
                <a:srgbClr val="FF0000"/>
              </a:solidFill>
              <a:latin typeface="楷体_GB2312" panose="02010609030101010101" charset="-122"/>
              <a:ea typeface="楷体_GB2312" panose="02010609030101010101" charset="-122"/>
              <a:cs typeface="楷体_GB2312" panose="02010609030101010101" charset="-122"/>
            </a:endParaRPr>
          </a:p>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rPr>
              <a:t>（三）督促落实本单位重大危险源的安全管理措施；</a:t>
            </a: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endParaRPr>
          </a:p>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sym typeface="+mn-ea"/>
              </a:rPr>
              <a:t>（四）组织或者参与本单位应急救援演练；</a:t>
            </a: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sym typeface="+mn-ea"/>
            </a:endParaRPr>
          </a:p>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sym typeface="+mn-ea"/>
              </a:rPr>
              <a:t>（五）检查本单位的安全生产状况，及时排查生产安全事故隐患，提出改进安全生产管理的建议；</a:t>
            </a: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sym typeface="+mn-ea"/>
            </a:endParaRPr>
          </a:p>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sym typeface="+mn-ea"/>
              </a:rPr>
              <a:t>（六）制止和纠正违章指挥、强令冒险作业、违反操作规程的行为；</a:t>
            </a: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endParaRPr>
          </a:p>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sym typeface="+mn-ea"/>
              </a:rPr>
              <a:t>（七）督促落实本单位安全生产整改措施。</a:t>
            </a: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endParaRPr>
          </a:p>
          <a:p>
            <a:pPr eaLnBrk="1" hangingPunct="1">
              <a:lnSpc>
                <a:spcPct val="150000"/>
              </a:lnSpc>
              <a:spcBef>
                <a:spcPct val="0"/>
              </a:spcBef>
              <a:buFontTx/>
              <a:buNone/>
            </a:pP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955" y="354506"/>
            <a:ext cx="5161280" cy="521970"/>
          </a:xfrm>
          <a:prstGeom prst="rect">
            <a:avLst/>
          </a:prstGeom>
        </p:spPr>
        <p:txBody>
          <a:bodyPr wrap="none">
            <a:spAutoFit/>
          </a:bodyPr>
          <a:p>
            <a:pPr eaLnBrk="0" hangingPunct="0">
              <a:spcBef>
                <a:spcPct val="50000"/>
              </a:spcBef>
              <a:defRPr/>
            </a:pPr>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rPr>
              <a:t>安全管理人员面临内部纵向职责</a:t>
            </a:r>
            <a:endParaRPr lang="zh-CN" altLang="en-US" sz="3600" b="1" dirty="0">
              <a:solidFill>
                <a:schemeClr val="accent1">
                  <a:lumMod val="75000"/>
                </a:schemeClr>
              </a:solidFill>
              <a:latin typeface="黑体" panose="02010609060101010101" charset="-122"/>
              <a:ea typeface="黑体" panose="02010609060101010101" charset="-122"/>
            </a:endParaRPr>
          </a:p>
        </p:txBody>
      </p:sp>
      <p:sp>
        <p:nvSpPr>
          <p:cNvPr id="6146" name="矩形 1"/>
          <p:cNvSpPr>
            <a:spLocks noChangeArrowheads="1"/>
          </p:cNvSpPr>
          <p:nvPr/>
        </p:nvSpPr>
        <p:spPr bwMode="auto">
          <a:xfrm>
            <a:off x="1812290" y="3152775"/>
            <a:ext cx="192722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6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1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ea typeface="MS PGothic" panose="020B0600070205080204" pitchFamily="34" charset="-128"/>
              </a:defRPr>
            </a:lvl9pPr>
          </a:lstStyle>
          <a:p>
            <a:pPr eaLnBrk="1" hangingPunct="1">
              <a:lnSpc>
                <a:spcPct val="150000"/>
              </a:lnSpc>
              <a:spcBef>
                <a:spcPct val="0"/>
              </a:spcBef>
              <a:buFontTx/>
              <a:buNone/>
            </a:pPr>
            <a:r>
              <a:rPr lang="zh-CN" altLang="en-US" sz="2000" dirty="0">
                <a:solidFill>
                  <a:srgbClr val="FF0000"/>
                </a:solidFill>
                <a:latin typeface="楷体_GB2312" panose="02010609030101010101" charset="-122"/>
                <a:ea typeface="楷体_GB2312" panose="02010609030101010101" charset="-122"/>
                <a:cs typeface="楷体_GB2312" panose="02010609030101010101" charset="-122"/>
              </a:rPr>
              <a:t>参考直线责任</a:t>
            </a:r>
            <a:endParaRPr lang="zh-CN" altLang="en-US" sz="2000" dirty="0">
              <a:solidFill>
                <a:srgbClr val="FF0000"/>
              </a:solidFill>
              <a:latin typeface="楷体_GB2312" panose="02010609030101010101" charset="-122"/>
              <a:ea typeface="楷体_GB2312" panose="02010609030101010101" charset="-122"/>
              <a:cs typeface="楷体_GB2312" panose="02010609030101010101" charset="-122"/>
            </a:endParaRPr>
          </a:p>
        </p:txBody>
      </p:sp>
      <p:pic>
        <p:nvPicPr>
          <p:cNvPr id="2" name="图片 1"/>
          <p:cNvPicPr>
            <a:picLocks noChangeAspect="1"/>
          </p:cNvPicPr>
          <p:nvPr/>
        </p:nvPicPr>
        <p:blipFill>
          <a:blip r:embed="rId1"/>
          <a:stretch>
            <a:fillRect/>
          </a:stretch>
        </p:blipFill>
        <p:spPr>
          <a:xfrm>
            <a:off x="7004685" y="617855"/>
            <a:ext cx="3810000" cy="539115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3317909" y="2782365"/>
            <a:ext cx="5556182" cy="976041"/>
          </a:xfrm>
        </p:spPr>
        <p:txBody>
          <a:bodyPr>
            <a:normAutofit fontScale="90000"/>
          </a:bodyPr>
          <a:p>
            <a:pPr marL="0" indent="0" algn="ctr">
              <a:lnSpc>
                <a:spcPct val="100000"/>
              </a:lnSpc>
              <a:spcBef>
                <a:spcPts val="0"/>
              </a:spcBef>
              <a:spcAft>
                <a:spcPts val="0"/>
              </a:spcAft>
              <a:buSzPct val="100000"/>
              <a:buNone/>
            </a:pPr>
            <a:r>
              <a:rPr lang="zh-CN" altLang="en-US" sz="4400"/>
              <a:t>安全管理人员在实际事故案例中的刑责</a:t>
            </a:r>
            <a:endParaRPr lang="zh-CN" altLang="en-US" sz="4400"/>
          </a:p>
        </p:txBody>
      </p:sp>
      <p:sp>
        <p:nvSpPr>
          <p:cNvPr id="5" name="文本框 4"/>
          <p:cNvSpPr txBox="1"/>
          <p:nvPr>
            <p:custDataLst>
              <p:tags r:id="rId2"/>
            </p:custDataLst>
          </p:nvPr>
        </p:nvSpPr>
        <p:spPr>
          <a:xfrm>
            <a:off x="1959610" y="2561590"/>
            <a:ext cx="1701800" cy="1322070"/>
          </a:xfrm>
          <a:prstGeom prst="rect">
            <a:avLst/>
          </a:prstGeom>
          <a:noFill/>
        </p:spPr>
        <p:txBody>
          <a:bodyPr wrap="square" rtlCol="0">
            <a:normAutofit/>
          </a:bodyPr>
          <a:p>
            <a:pPr marL="0" algn="ctr">
              <a:buNone/>
            </a:pPr>
            <a:r>
              <a:rPr lang="en-US" altLang="zh-CN" sz="8000">
                <a:solidFill>
                  <a:schemeClr val="bg1"/>
                </a:solidFill>
                <a:uFillTx/>
                <a:latin typeface="Arial" panose="020B0604020202020204" pitchFamily="34" charset="0"/>
                <a:ea typeface="微软雅黑" panose="020B0503020204020204" charset="-122"/>
              </a:rPr>
              <a:t>2</a:t>
            </a:r>
            <a:endParaRPr lang="en-US" altLang="zh-CN" sz="8000">
              <a:solidFill>
                <a:schemeClr val="bg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3725" y="1051560"/>
            <a:ext cx="11062335" cy="5262245"/>
          </a:xfrm>
          <a:prstGeom prst="rect">
            <a:avLst/>
          </a:prstGeom>
          <a:noFill/>
        </p:spPr>
        <p:txBody>
          <a:bodyPr wrap="square" rtlCol="0" anchor="t">
            <a:spAutoFit/>
          </a:bodyPr>
          <a:p>
            <a:pPr fontAlgn="base"/>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2014</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年</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3</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月</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18</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日</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11</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时许，城口县“水晶丽城”</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3</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号楼施工现场，木模工人刘某在</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9</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层卸料平台吊运材料时，在没有系安全绳的情况下，处理梁底板被平台前端的护栏钢管卡住问题时发生高空坠落，造成刘某当场死亡。</a:t>
            </a:r>
            <a:endPar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endParaRPr>
          </a:p>
          <a:p>
            <a:pPr fontAlgn="base"/>
            <a:endPar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endParaRPr>
          </a:p>
          <a:p>
            <a:pPr fontAlgn="base"/>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4</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月</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10</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日，城口县安监局经现场调查后认定，本次事故为一般安全生产责任事故，胡某作为本次事故的现场安全员，没能有效督促作业人员严格执行安全操作规程，应承担本次事故的现场安全管理责任。事故发生后，建设公司与刘某的家属就其工亡赔偿达成了协议，一次性赔偿</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105</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万元。随后，城口县检察院以胡某犯</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重大责任事故罪</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向法院提起公诉。法院审理后认为，胡某在生产、作业中违反有关安全管理的规定，未能有效督促作业人员严格执行安全操作规程，造成一人死亡的严重后果，经城口县安全生产监督管理局认定胡某承担本次事故的现场安全管理责任，其行为构成</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重大责任事故罪</a:t>
            </a:r>
            <a:r>
              <a:rPr lang="zh-CN" altLang="zh-CN" sz="2400" b="1" kern="0" dirty="0">
                <a:solidFill>
                  <a:srgbClr val="000000"/>
                </a:solidFill>
                <a:latin typeface="楷体_GB2312" panose="02010609030101010101" charset="-122"/>
                <a:ea typeface="楷体_GB2312" panose="02010609030101010101" charset="-122"/>
                <a:cs typeface="楷体_GB2312" panose="02010609030101010101" charset="-122"/>
                <a:sym typeface="+mn-ea"/>
              </a:rPr>
              <a:t>，</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应予刑罚处罚。胡某到案后能如实供述犯罪行为，认罪态度较好，法院决定对其从轻处罚，故作出一审判决，胡某犯</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重大责任事故罪，判处有期徒刑一年，缓刑一年</a:t>
            </a:r>
            <a:r>
              <a:rPr lang="zh-CN" altLang="en-US"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a:t>
            </a:r>
            <a:endParaRPr lang="zh-CN" altLang="en-US" sz="2400" b="1" kern="0" dirty="0">
              <a:solidFill>
                <a:srgbClr val="FF0000"/>
              </a:solidFill>
              <a:latin typeface="楷体_GB2312" panose="02010609030101010101" charset="-122"/>
              <a:ea typeface="楷体_GB2312" panose="02010609030101010101" charset="-122"/>
              <a:cs typeface="楷体_GB2312" panose="02010609030101010101" charset="-122"/>
              <a:sym typeface="+mn-ea"/>
            </a:endParaRPr>
          </a:p>
        </p:txBody>
      </p:sp>
      <p:sp>
        <p:nvSpPr>
          <p:cNvPr id="3" name="矩形 2"/>
          <p:cNvSpPr/>
          <p:nvPr/>
        </p:nvSpPr>
        <p:spPr>
          <a:xfrm>
            <a:off x="269295" y="270252"/>
            <a:ext cx="3027680" cy="521970"/>
          </a:xfrm>
          <a:prstGeom prst="rect">
            <a:avLst/>
          </a:prstGeom>
        </p:spPr>
        <p:txBody>
          <a:bodyPr wrap="none">
            <a:spAutoFit/>
          </a:bodyPr>
          <a:p>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rPr>
              <a:t>安全员判刑</a:t>
            </a:r>
            <a:r>
              <a:rPr lang="zh-CN" altLang="zh-CN" sz="2800" kern="0" dirty="0">
                <a:solidFill>
                  <a:srgbClr val="003399"/>
                </a:solidFill>
                <a:latin typeface="楷体_GB2312" panose="02010609030101010101" charset="-122"/>
                <a:ea typeface="楷体_GB2312" panose="02010609030101010101" charset="-122"/>
                <a:cs typeface="Helvetica" panose="020B0604020202020204" pitchFamily="34" charset="0"/>
              </a:rPr>
              <a:t>案例一</a:t>
            </a:r>
            <a:endParaRPr lang="en-US" altLang="zh-CN" sz="2800" kern="0" dirty="0">
              <a:solidFill>
                <a:srgbClr val="003399"/>
              </a:solidFill>
              <a:latin typeface="楷体_GB2312" panose="02010609030101010101" charset="-122"/>
              <a:ea typeface="楷体_GB2312" panose="02010609030101010101" charset="-122"/>
              <a:cs typeface="Helvetica" panose="020B0604020202020204" pitchFamily="34" charset="0"/>
            </a:endParaRPr>
          </a:p>
        </p:txBody>
      </p:sp>
      <p:cxnSp>
        <p:nvCxnSpPr>
          <p:cNvPr id="5" name="直接连接符 4"/>
          <p:cNvCxnSpPr/>
          <p:nvPr/>
        </p:nvCxnSpPr>
        <p:spPr>
          <a:xfrm>
            <a:off x="347345" y="845820"/>
            <a:ext cx="3888105"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3725" y="1051560"/>
            <a:ext cx="11062335" cy="5631180"/>
          </a:xfrm>
          <a:prstGeom prst="rect">
            <a:avLst/>
          </a:prstGeom>
          <a:noFill/>
        </p:spPr>
        <p:txBody>
          <a:bodyPr wrap="square" rtlCol="0" anchor="t">
            <a:spAutoFit/>
          </a:bodyPr>
          <a:p>
            <a:pPr fontAlgn="base"/>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2014</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年</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9</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月</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26</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日</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18</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时</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57</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分，冀州市富居丽景小区建筑工地施工过程中，因塔吊所吊灰罐脱落，致被害人刘某乙被当场砸死。经查，发生事故的塔吊的吊钩保险装置已损坏，存在重大安全隐患。塔吊操作员魏某、指挥员张某甲、工地安全员康某甲明知塔吊吊钩保险装置不起作用，进行作业可能会造成重大伤亡事故或其他严重后果，但三人轻信能够避免，因而造成了灰罐脱落致使刘某乙当场死亡的严重后果。</a:t>
            </a:r>
            <a:endParaRPr lang="en-US" altLang="zh-CN" sz="2400" b="1" kern="0" dirty="0">
              <a:solidFill>
                <a:srgbClr val="000000"/>
              </a:solidFill>
              <a:latin typeface="楷体_GB2312" panose="02010609030101010101" charset="-122"/>
              <a:ea typeface="楷体_GB2312" panose="02010609030101010101" charset="-122"/>
              <a:cs typeface="楷体_GB2312" panose="02010609030101010101" charset="-122"/>
            </a:endParaRPr>
          </a:p>
          <a:p>
            <a:pPr fontAlgn="base"/>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公诉机关</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认为被告人康某甲作为安全员，明知安全生产设施不符合国家规定，有可能发生重大劳动安全事故，仍心存侥幸，未及时排除事故隐患，最终造成一人死亡的严重后果，其行为已构成</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重大</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劳动安全事故罪。河北省冀州市法院</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认为，被告人康某作为建筑施工企业专职安全管理人员，未能履行安全生产管理职责，对存在的事故隐患不采取措施予以排除，因而发生重大伤亡事故，其行为已构成重大劳动安全事故罪。最终被告人康某被判处</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有期徒刑</a:t>
            </a:r>
            <a:r>
              <a:rPr lang="en-US"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6</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个月，缓刑一年</a:t>
            </a:r>
            <a:r>
              <a:rPr lang="zh-CN" altLang="zh-CN" sz="2400" kern="0" dirty="0">
                <a:solidFill>
                  <a:srgbClr val="FF0000"/>
                </a:solidFill>
                <a:latin typeface="楷体_GB2312" panose="02010609030101010101" charset="-122"/>
                <a:ea typeface="楷体_GB2312" panose="02010609030101010101" charset="-122"/>
                <a:cs typeface="楷体_GB2312" panose="02010609030101010101" charset="-122"/>
                <a:sym typeface="+mn-ea"/>
              </a:rPr>
              <a:t>。</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塔吊司机魏某、指挥员张某被以重大责任事故罪判处有期徒刑六个月，缓刑一年。据了解，该起事故是由于事发塔吊的吊钩防脱钩装置被损坏，未能及时更换，以至于起吊时晃动脱钩发生事故。</a:t>
            </a:r>
            <a:endParaRPr lang="zh-CN" altLang="en-US" sz="2400" kern="0" dirty="0">
              <a:solidFill>
                <a:srgbClr val="FF0000"/>
              </a:solidFill>
              <a:latin typeface="楷体_GB2312" panose="02010609030101010101" charset="-122"/>
              <a:ea typeface="楷体_GB2312" panose="02010609030101010101" charset="-122"/>
              <a:cs typeface="楷体_GB2312" panose="02010609030101010101" charset="-122"/>
              <a:sym typeface="+mn-ea"/>
            </a:endParaRPr>
          </a:p>
        </p:txBody>
      </p:sp>
      <p:sp>
        <p:nvSpPr>
          <p:cNvPr id="3" name="矩形 2"/>
          <p:cNvSpPr/>
          <p:nvPr/>
        </p:nvSpPr>
        <p:spPr>
          <a:xfrm>
            <a:off x="269295" y="270252"/>
            <a:ext cx="3027680" cy="521970"/>
          </a:xfrm>
          <a:prstGeom prst="rect">
            <a:avLst/>
          </a:prstGeom>
        </p:spPr>
        <p:txBody>
          <a:bodyPr wrap="none">
            <a:spAutoFit/>
          </a:bodyPr>
          <a:p>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rPr>
              <a:t>安全员判刑</a:t>
            </a:r>
            <a:r>
              <a:rPr lang="zh-CN" altLang="zh-CN" sz="2800" kern="0" dirty="0">
                <a:solidFill>
                  <a:srgbClr val="003399"/>
                </a:solidFill>
                <a:latin typeface="楷体_GB2312" panose="02010609030101010101" charset="-122"/>
                <a:ea typeface="楷体_GB2312" panose="02010609030101010101" charset="-122"/>
                <a:cs typeface="Helvetica" panose="020B0604020202020204" pitchFamily="34" charset="0"/>
              </a:rPr>
              <a:t>案例二</a:t>
            </a:r>
            <a:endParaRPr lang="en-US" altLang="zh-CN" sz="2800" kern="0" dirty="0">
              <a:solidFill>
                <a:srgbClr val="003399"/>
              </a:solidFill>
              <a:latin typeface="楷体_GB2312" panose="02010609030101010101" charset="-122"/>
              <a:ea typeface="楷体_GB2312" panose="02010609030101010101" charset="-122"/>
              <a:cs typeface="Helvetica" panose="020B0604020202020204" pitchFamily="34" charset="0"/>
            </a:endParaRPr>
          </a:p>
        </p:txBody>
      </p:sp>
      <p:cxnSp>
        <p:nvCxnSpPr>
          <p:cNvPr id="5" name="直接连接符 4"/>
          <p:cNvCxnSpPr/>
          <p:nvPr/>
        </p:nvCxnSpPr>
        <p:spPr>
          <a:xfrm>
            <a:off x="347345" y="845820"/>
            <a:ext cx="3888105"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3725" y="1051560"/>
            <a:ext cx="11062335" cy="4892675"/>
          </a:xfrm>
          <a:prstGeom prst="rect">
            <a:avLst/>
          </a:prstGeom>
          <a:noFill/>
        </p:spPr>
        <p:txBody>
          <a:bodyPr wrap="square" rtlCol="0" anchor="t">
            <a:spAutoFit/>
          </a:bodyPr>
          <a:p>
            <a:pPr fontAlgn="base"/>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2014</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年，安徽省滁州市某建设工程有限公司承建明光市一住宅小区</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二期</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建设工程，夏某某任施工现场负责人负责施工进度及安全防范工作，陶某被任命为安全员负责施工人员进去及是否佩戴安全设备、是否安装防护网等安全生产监督工作。第二年</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8</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月</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1</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日</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6</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时许，夏某某联系钢筋焊接工程承包人安排工人到工地实施钢筋焊接作业，徐某某等人被安排前来施工，施工过程中，徐某某未佩戴安全帽、安全带，且其所施工的楼房北侧未安装安全防护网，后徐某某在</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9</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楼电梯井附近施工时不慎跌落至</a:t>
            </a:r>
            <a:r>
              <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3</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楼平台，后经抢救无效死亡。事故发生后，该建设工程有限公司与死者家属达成了民事赔偿协议，履行了赔偿义务。</a:t>
            </a:r>
            <a:endPar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endParaRPr>
          </a:p>
          <a:p>
            <a:pPr fontAlgn="base"/>
            <a:endParaRPr lang="en-US" altLang="zh-CN" sz="2400" kern="0" dirty="0">
              <a:solidFill>
                <a:srgbClr val="000000"/>
              </a:solidFill>
              <a:latin typeface="楷体_GB2312" panose="02010609030101010101" charset="-122"/>
              <a:ea typeface="楷体_GB2312" panose="02010609030101010101" charset="-122"/>
              <a:cs typeface="楷体_GB2312" panose="02010609030101010101" charset="-122"/>
            </a:endParaRPr>
          </a:p>
          <a:p>
            <a:pPr fontAlgn="base"/>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因对施工中存在的安全隐患疏于防范，导致一名工人在施工过程中坠楼身亡，该工地的现场负责人及</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安全员</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因此均被当地法院以犯</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重大责任事故罪</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一审</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处刑一年</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。鉴于两人认罪态度好，且其所地单位已积极赔偿了死者的经济损失，同时对两人宣告</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sym typeface="+mn-ea"/>
              </a:rPr>
              <a:t>缓刑两年</a:t>
            </a:r>
            <a:r>
              <a:rPr lang="zh-CN" altLang="zh-CN" sz="2400" kern="0" dirty="0">
                <a:solidFill>
                  <a:srgbClr val="000000"/>
                </a:solidFill>
                <a:latin typeface="楷体_GB2312" panose="02010609030101010101" charset="-122"/>
                <a:ea typeface="楷体_GB2312" panose="02010609030101010101" charset="-122"/>
                <a:cs typeface="楷体_GB2312" panose="02010609030101010101" charset="-122"/>
                <a:sym typeface="+mn-ea"/>
              </a:rPr>
              <a:t>。</a:t>
            </a:r>
            <a:endParaRPr lang="zh-CN" altLang="en-US" sz="2400" kern="0" dirty="0">
              <a:solidFill>
                <a:srgbClr val="FF0000"/>
              </a:solidFill>
              <a:latin typeface="楷体_GB2312" panose="02010609030101010101" charset="-122"/>
              <a:ea typeface="楷体_GB2312" panose="02010609030101010101" charset="-122"/>
              <a:cs typeface="楷体_GB2312" panose="02010609030101010101" charset="-122"/>
              <a:sym typeface="+mn-ea"/>
            </a:endParaRPr>
          </a:p>
        </p:txBody>
      </p:sp>
      <p:sp>
        <p:nvSpPr>
          <p:cNvPr id="3" name="矩形 2"/>
          <p:cNvSpPr/>
          <p:nvPr/>
        </p:nvSpPr>
        <p:spPr>
          <a:xfrm>
            <a:off x="269295" y="270252"/>
            <a:ext cx="3027680" cy="521970"/>
          </a:xfrm>
          <a:prstGeom prst="rect">
            <a:avLst/>
          </a:prstGeom>
        </p:spPr>
        <p:txBody>
          <a:bodyPr wrap="none">
            <a:spAutoFit/>
          </a:bodyPr>
          <a:p>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rPr>
              <a:t>安全员判刑</a:t>
            </a:r>
            <a:r>
              <a:rPr lang="zh-CN" altLang="zh-CN" sz="2800" kern="0" dirty="0">
                <a:solidFill>
                  <a:srgbClr val="003399"/>
                </a:solidFill>
                <a:latin typeface="楷体_GB2312" panose="02010609030101010101" charset="-122"/>
                <a:ea typeface="楷体_GB2312" panose="02010609030101010101" charset="-122"/>
                <a:cs typeface="Helvetica" panose="020B0604020202020204" pitchFamily="34" charset="0"/>
              </a:rPr>
              <a:t>案例三</a:t>
            </a:r>
            <a:endParaRPr lang="en-US" altLang="zh-CN" sz="2800" kern="0" dirty="0">
              <a:solidFill>
                <a:srgbClr val="003399"/>
              </a:solidFill>
              <a:latin typeface="楷体_GB2312" panose="02010609030101010101" charset="-122"/>
              <a:ea typeface="楷体_GB2312" panose="02010609030101010101" charset="-122"/>
              <a:cs typeface="Helvetica" panose="020B0604020202020204" pitchFamily="34" charset="0"/>
            </a:endParaRPr>
          </a:p>
        </p:txBody>
      </p:sp>
      <p:cxnSp>
        <p:nvCxnSpPr>
          <p:cNvPr id="5" name="直接连接符 4"/>
          <p:cNvCxnSpPr/>
          <p:nvPr/>
        </p:nvCxnSpPr>
        <p:spPr>
          <a:xfrm>
            <a:off x="347345" y="845820"/>
            <a:ext cx="3888105"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8130" y="798195"/>
            <a:ext cx="10443210" cy="5262245"/>
          </a:xfrm>
          <a:prstGeom prst="rect">
            <a:avLst/>
          </a:prstGeom>
        </p:spPr>
        <p:txBody>
          <a:bodyPr wrap="square">
            <a:spAutoFit/>
          </a:bodyPr>
          <a:p>
            <a:pPr fontAlgn="base"/>
            <a:r>
              <a:rPr lang="zh-CN" altLang="zh-CN" sz="2800" b="1" kern="0" dirty="0">
                <a:solidFill>
                  <a:srgbClr val="FF0000"/>
                </a:solidFill>
                <a:latin typeface="楷体_GB2312" panose="02010609030101010101" charset="-122"/>
                <a:ea typeface="楷体_GB2312" panose="02010609030101010101" charset="-122"/>
                <a:cs typeface="Helvetica" panose="020B0604020202020204" pitchFamily="34" charset="0"/>
              </a:rPr>
              <a:t>重大劳动安全事故罪：</a:t>
            </a:r>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是指企业、事业单位的安全生产设施或安全生产条件不符合国家规定，因而发生重大伤亡事故或造成其他严重后果的行为。成立本罪的关键是，行为人对</a:t>
            </a:r>
            <a:r>
              <a:rPr lang="zh-CN" altLang="zh-CN" sz="2800" b="1" u="sng" kern="0" dirty="0">
                <a:solidFill>
                  <a:srgbClr val="FF0000"/>
                </a:solidFill>
                <a:latin typeface="楷体_GB2312" panose="02010609030101010101" charset="-122"/>
                <a:ea typeface="楷体_GB2312" panose="02010609030101010101" charset="-122"/>
                <a:cs typeface="Helvetica" panose="020B0604020202020204" pitchFamily="34" charset="0"/>
              </a:rPr>
              <a:t>安全生产设施和安全生产条件</a:t>
            </a:r>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负有直接监督责任，其原本能够履职到位，却未履职到位，并因此导致严重后果。</a:t>
            </a:r>
            <a:endPar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a:p>
            <a:pPr fontAlgn="base"/>
            <a:endParaRPr lang="zh-CN" altLang="zh-CN" sz="2800" kern="100" dirty="0">
              <a:solidFill>
                <a:schemeClr val="tx1"/>
              </a:solidFill>
              <a:latin typeface="楷体_GB2312" panose="02010609030101010101" charset="-122"/>
              <a:ea typeface="楷体_GB2312" panose="02010609030101010101" charset="-122"/>
              <a:cs typeface="Times New Roman" panose="02020603050405020304" pitchFamily="18" charset="0"/>
            </a:endParaRPr>
          </a:p>
          <a:p>
            <a:pPr fontAlgn="base"/>
            <a:endParaRPr lang="en-US"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a:p>
            <a:pPr fontAlgn="base"/>
            <a:endParaRPr lang="en-US"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a:p>
            <a:pPr fontAlgn="base"/>
            <a:r>
              <a:rPr lang="zh-CN" altLang="zh-CN" sz="2800" b="1" kern="0" dirty="0">
                <a:solidFill>
                  <a:srgbClr val="FF0000"/>
                </a:solidFill>
                <a:latin typeface="楷体_GB2312" panose="02010609030101010101" charset="-122"/>
                <a:ea typeface="楷体_GB2312" panose="02010609030101010101" charset="-122"/>
                <a:cs typeface="Helvetica" panose="020B0604020202020204" pitchFamily="34" charset="0"/>
              </a:rPr>
              <a:t>重大责任事故罪：</a:t>
            </a:r>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是指在生产、作业中</a:t>
            </a:r>
            <a:r>
              <a:rPr lang="zh-CN" altLang="zh-CN" sz="2800" b="1" u="sng" kern="0" dirty="0">
                <a:solidFill>
                  <a:srgbClr val="FF0000"/>
                </a:solidFill>
                <a:latin typeface="楷体_GB2312" panose="02010609030101010101" charset="-122"/>
                <a:ea typeface="楷体_GB2312" panose="02010609030101010101" charset="-122"/>
                <a:cs typeface="Helvetica" panose="020B0604020202020204" pitchFamily="34" charset="0"/>
              </a:rPr>
              <a:t>违反有关安全生产管理的规定</a:t>
            </a:r>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，因此发生重大伤亡事故或者造成其他严重后果的行为。成立本罪的关键是，在生产、作业过程中，原本能够履职到位，但却未履职到位，并因此导致严重后果。</a:t>
            </a:r>
            <a:endPar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p:txBody>
      </p:sp>
      <p:sp>
        <p:nvSpPr>
          <p:cNvPr id="6" name="椭圆 5"/>
          <p:cNvSpPr/>
          <p:nvPr/>
        </p:nvSpPr>
        <p:spPr>
          <a:xfrm>
            <a:off x="10456545" y="798195"/>
            <a:ext cx="1550035" cy="1550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楷体_GB2312" panose="02010609030101010101" charset="-122"/>
                <a:ea typeface="楷体_GB2312" panose="02010609030101010101" charset="-122"/>
              </a:rPr>
              <a:t>硬件</a:t>
            </a:r>
            <a:endParaRPr lang="zh-CN" altLang="en-US" sz="2800">
              <a:latin typeface="楷体_GB2312" panose="02010609030101010101" charset="-122"/>
              <a:ea typeface="楷体_GB2312" panose="02010609030101010101" charset="-122"/>
            </a:endParaRPr>
          </a:p>
          <a:p>
            <a:pPr algn="ctr"/>
            <a:r>
              <a:rPr lang="zh-CN" altLang="en-US" sz="2800">
                <a:latin typeface="楷体_GB2312" panose="02010609030101010101" charset="-122"/>
                <a:ea typeface="楷体_GB2312" panose="02010609030101010101" charset="-122"/>
              </a:rPr>
              <a:t>技术</a:t>
            </a:r>
            <a:endParaRPr lang="zh-CN" altLang="en-US" sz="2800">
              <a:latin typeface="楷体_GB2312" panose="02010609030101010101" charset="-122"/>
              <a:ea typeface="楷体_GB2312" panose="02010609030101010101" charset="-122"/>
            </a:endParaRPr>
          </a:p>
        </p:txBody>
      </p:sp>
      <p:sp>
        <p:nvSpPr>
          <p:cNvPr id="7" name="椭圆 6"/>
          <p:cNvSpPr/>
          <p:nvPr/>
        </p:nvSpPr>
        <p:spPr>
          <a:xfrm>
            <a:off x="10456545" y="4346575"/>
            <a:ext cx="1550035" cy="1550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楷体_GB2312" panose="02010609030101010101" charset="-122"/>
                <a:ea typeface="楷体_GB2312" panose="02010609030101010101" charset="-122"/>
              </a:rPr>
              <a:t>软件</a:t>
            </a:r>
            <a:endParaRPr lang="zh-CN" altLang="en-US" sz="2800">
              <a:latin typeface="楷体_GB2312" panose="02010609030101010101" charset="-122"/>
              <a:ea typeface="楷体_GB2312" panose="02010609030101010101" charset="-122"/>
            </a:endParaRPr>
          </a:p>
          <a:p>
            <a:pPr algn="ctr"/>
            <a:r>
              <a:rPr lang="zh-CN" altLang="en-US" sz="2800">
                <a:latin typeface="楷体_GB2312" panose="02010609030101010101" charset="-122"/>
                <a:ea typeface="楷体_GB2312" panose="02010609030101010101" charset="-122"/>
              </a:rPr>
              <a:t>管理</a:t>
            </a:r>
            <a:endParaRPr lang="zh-CN" altLang="en-US" sz="2800">
              <a:latin typeface="楷体_GB2312" panose="02010609030101010101" charset="-122"/>
              <a:ea typeface="楷体_GB2312" panose="02010609030101010101"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822325" y="1196975"/>
            <a:ext cx="10735945" cy="4831080"/>
          </a:xfrm>
          <a:prstGeom prst="rect">
            <a:avLst/>
          </a:prstGeom>
        </p:spPr>
        <p:txBody>
          <a:bodyPr wrap="square">
            <a:spAutoFit/>
          </a:bodyPr>
          <a:p>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刑责的区分在职责方面。重大劳动安全事故罪的</a:t>
            </a:r>
            <a:r>
              <a:rPr lang="zh-CN" altLang="zh-CN" sz="2800" b="1" kern="0" dirty="0">
                <a:solidFill>
                  <a:srgbClr val="FF0000"/>
                </a:solidFill>
                <a:latin typeface="楷体_GB2312" panose="02010609030101010101" charset="-122"/>
                <a:ea typeface="楷体_GB2312" panose="02010609030101010101" charset="-122"/>
                <a:cs typeface="Helvetica" panose="020B0604020202020204" pitchFamily="34" charset="0"/>
              </a:rPr>
              <a:t>职责特指对安全生产设施和安全生产条件的</a:t>
            </a:r>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直接监督责任；</a:t>
            </a:r>
            <a:endParaRPr lang="en-US"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a:p>
            <a:endParaRPr lang="en-US"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a:p>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而重大责任事故罪是指一种行为的违反过错。所以，这三个案例中，为什么有的安全员被判重大劳动安全事故罪，有的被判重大责任事故罪，是因为这些安全员在企业里给他们规定的职责没有履行好。</a:t>
            </a:r>
            <a:endParaRPr lang="en-US"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a:p>
            <a:endParaRPr lang="en-US"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a:p>
            <a:r>
              <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rPr>
              <a:t>举例来讲，第六个案例，大家都看到很多有关这个案例的报道了，这个案例中的安全员是建筑企业的安全员，在他的职责方面，他在建筑工地上的工作内容之一，也是他的公司已经赋予他有检查吊钩的工作内容的职责了。</a:t>
            </a:r>
            <a:endParaRPr lang="zh-CN" altLang="zh-CN" sz="2800" kern="0" dirty="0">
              <a:solidFill>
                <a:schemeClr val="tx1"/>
              </a:solidFill>
              <a:latin typeface="楷体_GB2312" panose="02010609030101010101" charset="-122"/>
              <a:ea typeface="楷体_GB2312" panose="02010609030101010101" charset="-122"/>
              <a:cs typeface="Helvetica" panose="020B0604020202020204" pitchFamily="3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669925" y="390525"/>
            <a:ext cx="11040110" cy="5897880"/>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791" y="1444779"/>
            <a:ext cx="5346340" cy="3969385"/>
          </a:xfrm>
          <a:prstGeom prst="rect">
            <a:avLst/>
          </a:prstGeom>
        </p:spPr>
        <p:txBody>
          <a:bodyPr wrap="square">
            <a:spAutoFit/>
          </a:bodyPr>
          <a:p>
            <a:r>
              <a:rPr lang="zh-CN" altLang="zh-CN" sz="3600" kern="0" dirty="0">
                <a:solidFill>
                  <a:srgbClr val="000000"/>
                </a:solidFill>
                <a:latin typeface="楷体_GB2312" panose="02010609030101010101" charset="-122"/>
                <a:ea typeface="楷体_GB2312" panose="02010609030101010101" charset="-122"/>
                <a:cs typeface="Helvetica" panose="020B0604020202020204" pitchFamily="34" charset="0"/>
              </a:rPr>
              <a:t>那么问题来了，这位安全员如果没有赋予检查吊钩的职责，是不是就大大减少被判刑的机率了哪？</a:t>
            </a:r>
            <a:endParaRPr lang="en-US" altLang="zh-CN" sz="3600" kern="0" dirty="0">
              <a:solidFill>
                <a:srgbClr val="000000"/>
              </a:solidFill>
              <a:latin typeface="楷体_GB2312" panose="02010609030101010101" charset="-122"/>
              <a:ea typeface="楷体_GB2312" panose="02010609030101010101" charset="-122"/>
              <a:cs typeface="Helvetica" panose="020B0604020202020204" pitchFamily="34" charset="0"/>
            </a:endParaRPr>
          </a:p>
          <a:p>
            <a:endParaRPr lang="en-US" altLang="zh-CN" sz="3600" kern="0" dirty="0">
              <a:solidFill>
                <a:srgbClr val="000000"/>
              </a:solidFill>
              <a:latin typeface="楷体_GB2312" panose="02010609030101010101" charset="-122"/>
              <a:ea typeface="楷体_GB2312" panose="02010609030101010101" charset="-122"/>
              <a:cs typeface="Helvetica" panose="020B0604020202020204" pitchFamily="34" charset="0"/>
            </a:endParaRPr>
          </a:p>
          <a:p>
            <a:endParaRPr lang="en-US" altLang="zh-CN" sz="3600" kern="0" dirty="0">
              <a:solidFill>
                <a:srgbClr val="000000"/>
              </a:solidFill>
              <a:latin typeface="楷体_GB2312" panose="02010609030101010101" charset="-122"/>
              <a:ea typeface="楷体_GB2312" panose="02010609030101010101" charset="-122"/>
              <a:cs typeface="Helvetica" panose="020B0604020202020204" pitchFamily="34" charset="0"/>
            </a:endParaRPr>
          </a:p>
          <a:p>
            <a:r>
              <a:rPr lang="zh-CN" altLang="zh-CN" sz="3600" b="1" kern="0" dirty="0">
                <a:solidFill>
                  <a:srgbClr val="FF0000"/>
                </a:solidFill>
                <a:latin typeface="楷体_GB2312" panose="02010609030101010101" charset="-122"/>
                <a:ea typeface="楷体_GB2312" panose="02010609030101010101" charset="-122"/>
                <a:cs typeface="Helvetica" panose="020B0604020202020204" pitchFamily="34" charset="0"/>
              </a:rPr>
              <a:t>答案是肯定的。</a:t>
            </a:r>
            <a:endParaRPr lang="zh-CN" altLang="en-US" sz="3600" b="1" dirty="0">
              <a:solidFill>
                <a:srgbClr val="FF0000"/>
              </a:solidFill>
              <a:latin typeface="楷体_GB2312" panose="02010609030101010101" charset="-122"/>
              <a:ea typeface="楷体_GB2312" panose="02010609030101010101" charset="-122"/>
            </a:endParaRPr>
          </a:p>
        </p:txBody>
      </p:sp>
      <p:grpSp>
        <p:nvGrpSpPr>
          <p:cNvPr id="8" name="组合 7"/>
          <p:cNvGrpSpPr/>
          <p:nvPr/>
        </p:nvGrpSpPr>
        <p:grpSpPr>
          <a:xfrm>
            <a:off x="7534910" y="1011555"/>
            <a:ext cx="3174365" cy="4723130"/>
            <a:chOff x="8974508" y="1135063"/>
            <a:chExt cx="2705641" cy="4025308"/>
          </a:xfrm>
          <a:solidFill>
            <a:srgbClr val="00B0F0"/>
          </a:solidFill>
        </p:grpSpPr>
        <p:sp>
          <p:nvSpPr>
            <p:cNvPr id="9" name="Freeform 42"/>
            <p:cNvSpPr/>
            <p:nvPr/>
          </p:nvSpPr>
          <p:spPr bwMode="auto">
            <a:xfrm flipV="1">
              <a:off x="9883776" y="1135063"/>
              <a:ext cx="863600" cy="811213"/>
            </a:xfrm>
            <a:custGeom>
              <a:avLst/>
              <a:gdLst>
                <a:gd name="T0" fmla="*/ 1042 w 2391"/>
                <a:gd name="T1" fmla="*/ 2179 h 2250"/>
                <a:gd name="T2" fmla="*/ 1964 w 2391"/>
                <a:gd name="T3" fmla="*/ 1950 h 2250"/>
                <a:gd name="T4" fmla="*/ 2340 w 2391"/>
                <a:gd name="T5" fmla="*/ 977 h 2250"/>
                <a:gd name="T6" fmla="*/ 1963 w 2391"/>
                <a:gd name="T7" fmla="*/ 244 h 2250"/>
                <a:gd name="T8" fmla="*/ 1167 w 2391"/>
                <a:gd name="T9" fmla="*/ 3 h 2250"/>
                <a:gd name="T10" fmla="*/ 634 w 2391"/>
                <a:gd name="T11" fmla="*/ 161 h 2250"/>
                <a:gd name="T12" fmla="*/ 176 w 2391"/>
                <a:gd name="T13" fmla="*/ 728 h 2250"/>
                <a:gd name="T14" fmla="*/ 669 w 2391"/>
                <a:gd name="T15" fmla="*/ 2032 h 2250"/>
                <a:gd name="T16" fmla="*/ 1042 w 2391"/>
                <a:gd name="T17" fmla="*/ 217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1" h="2250">
                  <a:moveTo>
                    <a:pt x="1042" y="2179"/>
                  </a:moveTo>
                  <a:cubicBezTo>
                    <a:pt x="1368" y="2250"/>
                    <a:pt x="1692" y="2121"/>
                    <a:pt x="1964" y="1950"/>
                  </a:cubicBezTo>
                  <a:cubicBezTo>
                    <a:pt x="2203" y="1689"/>
                    <a:pt x="2391" y="1342"/>
                    <a:pt x="2340" y="977"/>
                  </a:cubicBezTo>
                  <a:cubicBezTo>
                    <a:pt x="2325" y="689"/>
                    <a:pt x="2136" y="458"/>
                    <a:pt x="1963" y="244"/>
                  </a:cubicBezTo>
                  <a:cubicBezTo>
                    <a:pt x="1757" y="33"/>
                    <a:pt x="1446" y="0"/>
                    <a:pt x="1167" y="3"/>
                  </a:cubicBezTo>
                  <a:cubicBezTo>
                    <a:pt x="984" y="30"/>
                    <a:pt x="772" y="18"/>
                    <a:pt x="634" y="161"/>
                  </a:cubicBezTo>
                  <a:cubicBezTo>
                    <a:pt x="425" y="296"/>
                    <a:pt x="275" y="503"/>
                    <a:pt x="176" y="728"/>
                  </a:cubicBezTo>
                  <a:cubicBezTo>
                    <a:pt x="0" y="1202"/>
                    <a:pt x="210" y="1806"/>
                    <a:pt x="669" y="2032"/>
                  </a:cubicBezTo>
                  <a:cubicBezTo>
                    <a:pt x="775" y="2120"/>
                    <a:pt x="911" y="2152"/>
                    <a:pt x="1042" y="217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sp>
          <p:nvSpPr>
            <p:cNvPr id="10" name="Freeform 43"/>
            <p:cNvSpPr/>
            <p:nvPr/>
          </p:nvSpPr>
          <p:spPr bwMode="auto">
            <a:xfrm flipV="1">
              <a:off x="8974508" y="1755651"/>
              <a:ext cx="2705641" cy="3404720"/>
            </a:xfrm>
            <a:custGeom>
              <a:avLst/>
              <a:gdLst>
                <a:gd name="T0" fmla="*/ 2257 w 7605"/>
                <a:gd name="T1" fmla="*/ 9297 h 9488"/>
                <a:gd name="T2" fmla="*/ 2857 w 7605"/>
                <a:gd name="T3" fmla="*/ 9284 h 9488"/>
                <a:gd name="T4" fmla="*/ 3784 w 7605"/>
                <a:gd name="T5" fmla="*/ 8816 h 9488"/>
                <a:gd name="T6" fmla="*/ 4405 w 7605"/>
                <a:gd name="T7" fmla="*/ 8955 h 9488"/>
                <a:gd name="T8" fmla="*/ 5017 w 7605"/>
                <a:gd name="T9" fmla="*/ 9438 h 9488"/>
                <a:gd name="T10" fmla="*/ 5399 w 7605"/>
                <a:gd name="T11" fmla="*/ 9250 h 9488"/>
                <a:gd name="T12" fmla="*/ 5922 w 7605"/>
                <a:gd name="T13" fmla="*/ 8350 h 9488"/>
                <a:gd name="T14" fmla="*/ 6128 w 7605"/>
                <a:gd name="T15" fmla="*/ 8040 h 9488"/>
                <a:gd name="T16" fmla="*/ 7095 w 7605"/>
                <a:gd name="T17" fmla="*/ 7784 h 9488"/>
                <a:gd name="T18" fmla="*/ 7537 w 7605"/>
                <a:gd name="T19" fmla="*/ 7489 h 9488"/>
                <a:gd name="T20" fmla="*/ 7238 w 7605"/>
                <a:gd name="T21" fmla="*/ 6978 h 9488"/>
                <a:gd name="T22" fmla="*/ 6571 w 7605"/>
                <a:gd name="T23" fmla="*/ 7095 h 9488"/>
                <a:gd name="T24" fmla="*/ 5738 w 7605"/>
                <a:gd name="T25" fmla="*/ 7329 h 9488"/>
                <a:gd name="T26" fmla="*/ 5558 w 7605"/>
                <a:gd name="T27" fmla="*/ 7470 h 9488"/>
                <a:gd name="T28" fmla="*/ 5175 w 7605"/>
                <a:gd name="T29" fmla="*/ 8158 h 9488"/>
                <a:gd name="T30" fmla="*/ 5166 w 7605"/>
                <a:gd name="T31" fmla="*/ 8019 h 9488"/>
                <a:gd name="T32" fmla="*/ 5166 w 7605"/>
                <a:gd name="T33" fmla="*/ 788 h 9488"/>
                <a:gd name="T34" fmla="*/ 5155 w 7605"/>
                <a:gd name="T35" fmla="*/ 502 h 9488"/>
                <a:gd name="T36" fmla="*/ 4521 w 7605"/>
                <a:gd name="T37" fmla="*/ 13 h 9488"/>
                <a:gd name="T38" fmla="*/ 3930 w 7605"/>
                <a:gd name="T39" fmla="*/ 471 h 9488"/>
                <a:gd name="T40" fmla="*/ 3932 w 7605"/>
                <a:gd name="T41" fmla="*/ 1053 h 9488"/>
                <a:gd name="T42" fmla="*/ 3919 w 7605"/>
                <a:gd name="T43" fmla="*/ 1352 h 9488"/>
                <a:gd name="T44" fmla="*/ 3920 w 7605"/>
                <a:gd name="T45" fmla="*/ 5049 h 9488"/>
                <a:gd name="T46" fmla="*/ 3707 w 7605"/>
                <a:gd name="T47" fmla="*/ 5049 h 9488"/>
                <a:gd name="T48" fmla="*/ 3709 w 7605"/>
                <a:gd name="T49" fmla="*/ 819 h 9488"/>
                <a:gd name="T50" fmla="*/ 3695 w 7605"/>
                <a:gd name="T51" fmla="*/ 468 h 9488"/>
                <a:gd name="T52" fmla="*/ 3189 w 7605"/>
                <a:gd name="T53" fmla="*/ 16 h 9488"/>
                <a:gd name="T54" fmla="*/ 2777 w 7605"/>
                <a:gd name="T55" fmla="*/ 99 h 9488"/>
                <a:gd name="T56" fmla="*/ 2501 w 7605"/>
                <a:gd name="T57" fmla="*/ 543 h 9488"/>
                <a:gd name="T58" fmla="*/ 2495 w 7605"/>
                <a:gd name="T59" fmla="*/ 2478 h 9488"/>
                <a:gd name="T60" fmla="*/ 3252 w 7605"/>
                <a:gd name="T61" fmla="*/ 1735 h 9488"/>
                <a:gd name="T62" fmla="*/ 3383 w 7605"/>
                <a:gd name="T63" fmla="*/ 1562 h 9488"/>
                <a:gd name="T64" fmla="*/ 3417 w 7605"/>
                <a:gd name="T65" fmla="*/ 1565 h 9488"/>
                <a:gd name="T66" fmla="*/ 3661 w 7605"/>
                <a:gd name="T67" fmla="*/ 1322 h 9488"/>
                <a:gd name="T68" fmla="*/ 3677 w 7605"/>
                <a:gd name="T69" fmla="*/ 1331 h 9488"/>
                <a:gd name="T70" fmla="*/ 3188 w 7605"/>
                <a:gd name="T71" fmla="*/ 1812 h 9488"/>
                <a:gd name="T72" fmla="*/ 2981 w 7605"/>
                <a:gd name="T73" fmla="*/ 2056 h 9488"/>
                <a:gd name="T74" fmla="*/ 2757 w 7605"/>
                <a:gd name="T75" fmla="*/ 2261 h 9488"/>
                <a:gd name="T76" fmla="*/ 2504 w 7605"/>
                <a:gd name="T77" fmla="*/ 2483 h 9488"/>
                <a:gd name="T78" fmla="*/ 2496 w 7605"/>
                <a:gd name="T79" fmla="*/ 2690 h 9488"/>
                <a:gd name="T80" fmla="*/ 2500 w 7605"/>
                <a:gd name="T81" fmla="*/ 6579 h 9488"/>
                <a:gd name="T82" fmla="*/ 2728 w 7605"/>
                <a:gd name="T83" fmla="*/ 6779 h 9488"/>
                <a:gd name="T84" fmla="*/ 3414 w 7605"/>
                <a:gd name="T85" fmla="*/ 7462 h 9488"/>
                <a:gd name="T86" fmla="*/ 4055 w 7605"/>
                <a:gd name="T87" fmla="*/ 8109 h 9488"/>
                <a:gd name="T88" fmla="*/ 4047 w 7605"/>
                <a:gd name="T89" fmla="*/ 8123 h 9488"/>
                <a:gd name="T90" fmla="*/ 3817 w 7605"/>
                <a:gd name="T91" fmla="*/ 7922 h 9488"/>
                <a:gd name="T92" fmla="*/ 3725 w 7605"/>
                <a:gd name="T93" fmla="*/ 7791 h 9488"/>
                <a:gd name="T94" fmla="*/ 2965 w 7605"/>
                <a:gd name="T95" fmla="*/ 7046 h 9488"/>
                <a:gd name="T96" fmla="*/ 2497 w 7605"/>
                <a:gd name="T97" fmla="*/ 6587 h 9488"/>
                <a:gd name="T98" fmla="*/ 2496 w 7605"/>
                <a:gd name="T99" fmla="*/ 8155 h 9488"/>
                <a:gd name="T100" fmla="*/ 2125 w 7605"/>
                <a:gd name="T101" fmla="*/ 7561 h 9488"/>
                <a:gd name="T102" fmla="*/ 1826 w 7605"/>
                <a:gd name="T103" fmla="*/ 7300 h 9488"/>
                <a:gd name="T104" fmla="*/ 858 w 7605"/>
                <a:gd name="T105" fmla="*/ 7043 h 9488"/>
                <a:gd name="T106" fmla="*/ 293 w 7605"/>
                <a:gd name="T107" fmla="*/ 6999 h 9488"/>
                <a:gd name="T108" fmla="*/ 127 w 7605"/>
                <a:gd name="T109" fmla="*/ 7580 h 9488"/>
                <a:gd name="T110" fmla="*/ 662 w 7605"/>
                <a:gd name="T111" fmla="*/ 7817 h 9488"/>
                <a:gd name="T112" fmla="*/ 1494 w 7605"/>
                <a:gd name="T113" fmla="*/ 8044 h 9488"/>
                <a:gd name="T114" fmla="*/ 1993 w 7605"/>
                <a:gd name="T115" fmla="*/ 8893 h 9488"/>
                <a:gd name="T116" fmla="*/ 2257 w 7605"/>
                <a:gd name="T117" fmla="*/ 9297 h 9488"/>
                <a:gd name="connsiteX0" fmla="*/ 2880 w 9845"/>
                <a:gd name="connsiteY0" fmla="*/ 9788 h 9943"/>
                <a:gd name="connsiteX1" fmla="*/ 3669 w 9845"/>
                <a:gd name="connsiteY1" fmla="*/ 9774 h 9943"/>
                <a:gd name="connsiteX2" fmla="*/ 4888 w 9845"/>
                <a:gd name="connsiteY2" fmla="*/ 9281 h 9943"/>
                <a:gd name="connsiteX3" fmla="*/ 5704 w 9845"/>
                <a:gd name="connsiteY3" fmla="*/ 9427 h 9943"/>
                <a:gd name="connsiteX4" fmla="*/ 6509 w 9845"/>
                <a:gd name="connsiteY4" fmla="*/ 9936 h 9943"/>
                <a:gd name="connsiteX5" fmla="*/ 7011 w 9845"/>
                <a:gd name="connsiteY5" fmla="*/ 9738 h 9943"/>
                <a:gd name="connsiteX6" fmla="*/ 7699 w 9845"/>
                <a:gd name="connsiteY6" fmla="*/ 8790 h 9943"/>
                <a:gd name="connsiteX7" fmla="*/ 7970 w 9845"/>
                <a:gd name="connsiteY7" fmla="*/ 8463 h 9943"/>
                <a:gd name="connsiteX8" fmla="*/ 9241 w 9845"/>
                <a:gd name="connsiteY8" fmla="*/ 8193 h 9943"/>
                <a:gd name="connsiteX9" fmla="*/ 9823 w 9845"/>
                <a:gd name="connsiteY9" fmla="*/ 7882 h 9943"/>
                <a:gd name="connsiteX10" fmla="*/ 9429 w 9845"/>
                <a:gd name="connsiteY10" fmla="*/ 7344 h 9943"/>
                <a:gd name="connsiteX11" fmla="*/ 8552 w 9845"/>
                <a:gd name="connsiteY11" fmla="*/ 7467 h 9943"/>
                <a:gd name="connsiteX12" fmla="*/ 7457 w 9845"/>
                <a:gd name="connsiteY12" fmla="*/ 7713 h 9943"/>
                <a:gd name="connsiteX13" fmla="*/ 7220 w 9845"/>
                <a:gd name="connsiteY13" fmla="*/ 7862 h 9943"/>
                <a:gd name="connsiteX14" fmla="*/ 6717 w 9845"/>
                <a:gd name="connsiteY14" fmla="*/ 8587 h 9943"/>
                <a:gd name="connsiteX15" fmla="*/ 6705 w 9845"/>
                <a:gd name="connsiteY15" fmla="*/ 8441 h 9943"/>
                <a:gd name="connsiteX16" fmla="*/ 6705 w 9845"/>
                <a:gd name="connsiteY16" fmla="*/ 820 h 9943"/>
                <a:gd name="connsiteX17" fmla="*/ 6690 w 9845"/>
                <a:gd name="connsiteY17" fmla="*/ 518 h 9943"/>
                <a:gd name="connsiteX18" fmla="*/ 5857 w 9845"/>
                <a:gd name="connsiteY18" fmla="*/ 3 h 9943"/>
                <a:gd name="connsiteX19" fmla="*/ 5080 w 9845"/>
                <a:gd name="connsiteY19" fmla="*/ 485 h 9943"/>
                <a:gd name="connsiteX20" fmla="*/ 5082 w 9845"/>
                <a:gd name="connsiteY20" fmla="*/ 1099 h 9943"/>
                <a:gd name="connsiteX21" fmla="*/ 5065 w 9845"/>
                <a:gd name="connsiteY21" fmla="*/ 1414 h 9943"/>
                <a:gd name="connsiteX22" fmla="*/ 5067 w 9845"/>
                <a:gd name="connsiteY22" fmla="*/ 5310 h 9943"/>
                <a:gd name="connsiteX23" fmla="*/ 4786 w 9845"/>
                <a:gd name="connsiteY23" fmla="*/ 5310 h 9943"/>
                <a:gd name="connsiteX24" fmla="*/ 4789 w 9845"/>
                <a:gd name="connsiteY24" fmla="*/ 852 h 9943"/>
                <a:gd name="connsiteX25" fmla="*/ 4771 w 9845"/>
                <a:gd name="connsiteY25" fmla="*/ 482 h 9943"/>
                <a:gd name="connsiteX26" fmla="*/ 4105 w 9845"/>
                <a:gd name="connsiteY26" fmla="*/ 6 h 9943"/>
                <a:gd name="connsiteX27" fmla="*/ 3564 w 9845"/>
                <a:gd name="connsiteY27" fmla="*/ 93 h 9943"/>
                <a:gd name="connsiteX28" fmla="*/ 3201 w 9845"/>
                <a:gd name="connsiteY28" fmla="*/ 561 h 9943"/>
                <a:gd name="connsiteX29" fmla="*/ 3193 w 9845"/>
                <a:gd name="connsiteY29" fmla="*/ 2601 h 9943"/>
                <a:gd name="connsiteX30" fmla="*/ 4188 w 9845"/>
                <a:gd name="connsiteY30" fmla="*/ 1818 h 9943"/>
                <a:gd name="connsiteX31" fmla="*/ 4360 w 9845"/>
                <a:gd name="connsiteY31" fmla="*/ 1635 h 9943"/>
                <a:gd name="connsiteX32" fmla="*/ 4405 w 9845"/>
                <a:gd name="connsiteY32" fmla="*/ 1638 h 9943"/>
                <a:gd name="connsiteX33" fmla="*/ 4726 w 9845"/>
                <a:gd name="connsiteY33" fmla="*/ 1382 h 9943"/>
                <a:gd name="connsiteX34" fmla="*/ 4747 w 9845"/>
                <a:gd name="connsiteY34" fmla="*/ 1392 h 9943"/>
                <a:gd name="connsiteX35" fmla="*/ 4104 w 9845"/>
                <a:gd name="connsiteY35" fmla="*/ 1899 h 9943"/>
                <a:gd name="connsiteX36" fmla="*/ 3832 w 9845"/>
                <a:gd name="connsiteY36" fmla="*/ 2156 h 9943"/>
                <a:gd name="connsiteX37" fmla="*/ 3537 w 9845"/>
                <a:gd name="connsiteY37" fmla="*/ 2372 h 9943"/>
                <a:gd name="connsiteX38" fmla="*/ 3205 w 9845"/>
                <a:gd name="connsiteY38" fmla="*/ 2606 h 9943"/>
                <a:gd name="connsiteX39" fmla="*/ 3194 w 9845"/>
                <a:gd name="connsiteY39" fmla="*/ 2824 h 9943"/>
                <a:gd name="connsiteX40" fmla="*/ 3199 w 9845"/>
                <a:gd name="connsiteY40" fmla="*/ 6923 h 9943"/>
                <a:gd name="connsiteX41" fmla="*/ 3499 w 9845"/>
                <a:gd name="connsiteY41" fmla="*/ 7134 h 9943"/>
                <a:gd name="connsiteX42" fmla="*/ 4401 w 9845"/>
                <a:gd name="connsiteY42" fmla="*/ 7854 h 9943"/>
                <a:gd name="connsiteX43" fmla="*/ 5244 w 9845"/>
                <a:gd name="connsiteY43" fmla="*/ 8536 h 9943"/>
                <a:gd name="connsiteX44" fmla="*/ 4931 w 9845"/>
                <a:gd name="connsiteY44" fmla="*/ 8338 h 9943"/>
                <a:gd name="connsiteX45" fmla="*/ 4810 w 9845"/>
                <a:gd name="connsiteY45" fmla="*/ 8200 h 9943"/>
                <a:gd name="connsiteX46" fmla="*/ 3811 w 9845"/>
                <a:gd name="connsiteY46" fmla="*/ 7415 h 9943"/>
                <a:gd name="connsiteX47" fmla="*/ 3195 w 9845"/>
                <a:gd name="connsiteY47" fmla="*/ 6931 h 9943"/>
                <a:gd name="connsiteX48" fmla="*/ 3194 w 9845"/>
                <a:gd name="connsiteY48" fmla="*/ 8584 h 9943"/>
                <a:gd name="connsiteX49" fmla="*/ 2706 w 9845"/>
                <a:gd name="connsiteY49" fmla="*/ 7958 h 9943"/>
                <a:gd name="connsiteX50" fmla="*/ 2313 w 9845"/>
                <a:gd name="connsiteY50" fmla="*/ 7683 h 9943"/>
                <a:gd name="connsiteX51" fmla="*/ 1040 w 9845"/>
                <a:gd name="connsiteY51" fmla="*/ 7412 h 9943"/>
                <a:gd name="connsiteX52" fmla="*/ 297 w 9845"/>
                <a:gd name="connsiteY52" fmla="*/ 7366 h 9943"/>
                <a:gd name="connsiteX53" fmla="*/ 79 w 9845"/>
                <a:gd name="connsiteY53" fmla="*/ 7978 h 9943"/>
                <a:gd name="connsiteX54" fmla="*/ 782 w 9845"/>
                <a:gd name="connsiteY54" fmla="*/ 8228 h 9943"/>
                <a:gd name="connsiteX55" fmla="*/ 1876 w 9845"/>
                <a:gd name="connsiteY55" fmla="*/ 8467 h 9943"/>
                <a:gd name="connsiteX56" fmla="*/ 2533 w 9845"/>
                <a:gd name="connsiteY56" fmla="*/ 9362 h 9943"/>
                <a:gd name="connsiteX57" fmla="*/ 2880 w 9845"/>
                <a:gd name="connsiteY57" fmla="*/ 9788 h 9943"/>
                <a:gd name="connsiteX0-1" fmla="*/ 2925 w 10001"/>
                <a:gd name="connsiteY0-2" fmla="*/ 9844 h 10000"/>
                <a:gd name="connsiteX1-3" fmla="*/ 3727 w 10001"/>
                <a:gd name="connsiteY1-4" fmla="*/ 9830 h 10000"/>
                <a:gd name="connsiteX2-5" fmla="*/ 4965 w 10001"/>
                <a:gd name="connsiteY2-6" fmla="*/ 9334 h 10000"/>
                <a:gd name="connsiteX3-7" fmla="*/ 5794 w 10001"/>
                <a:gd name="connsiteY3-8" fmla="*/ 9481 h 10000"/>
                <a:gd name="connsiteX4-9" fmla="*/ 6611 w 10001"/>
                <a:gd name="connsiteY4-10" fmla="*/ 9993 h 10000"/>
                <a:gd name="connsiteX5-11" fmla="*/ 7121 w 10001"/>
                <a:gd name="connsiteY5-12" fmla="*/ 9794 h 10000"/>
                <a:gd name="connsiteX6-13" fmla="*/ 7820 w 10001"/>
                <a:gd name="connsiteY6-14" fmla="*/ 8840 h 10000"/>
                <a:gd name="connsiteX7-15" fmla="*/ 8095 w 10001"/>
                <a:gd name="connsiteY7-16" fmla="*/ 8512 h 10000"/>
                <a:gd name="connsiteX8-17" fmla="*/ 9386 w 10001"/>
                <a:gd name="connsiteY8-18" fmla="*/ 8240 h 10000"/>
                <a:gd name="connsiteX9-19" fmla="*/ 9978 w 10001"/>
                <a:gd name="connsiteY9-20" fmla="*/ 7927 h 10000"/>
                <a:gd name="connsiteX10-21" fmla="*/ 9577 w 10001"/>
                <a:gd name="connsiteY10-22" fmla="*/ 7386 h 10000"/>
                <a:gd name="connsiteX11-23" fmla="*/ 8687 w 10001"/>
                <a:gd name="connsiteY11-24" fmla="*/ 7510 h 10000"/>
                <a:gd name="connsiteX12-25" fmla="*/ 7574 w 10001"/>
                <a:gd name="connsiteY12-26" fmla="*/ 7757 h 10000"/>
                <a:gd name="connsiteX13-27" fmla="*/ 7334 w 10001"/>
                <a:gd name="connsiteY13-28" fmla="*/ 7907 h 10000"/>
                <a:gd name="connsiteX14-29" fmla="*/ 6823 w 10001"/>
                <a:gd name="connsiteY14-30" fmla="*/ 8636 h 10000"/>
                <a:gd name="connsiteX15-31" fmla="*/ 6811 w 10001"/>
                <a:gd name="connsiteY15-32" fmla="*/ 8489 h 10000"/>
                <a:gd name="connsiteX16-33" fmla="*/ 6811 w 10001"/>
                <a:gd name="connsiteY16-34" fmla="*/ 825 h 10000"/>
                <a:gd name="connsiteX17-35" fmla="*/ 6795 w 10001"/>
                <a:gd name="connsiteY17-36" fmla="*/ 521 h 10000"/>
                <a:gd name="connsiteX18-37" fmla="*/ 5949 w 10001"/>
                <a:gd name="connsiteY18-38" fmla="*/ 3 h 10000"/>
                <a:gd name="connsiteX19-39" fmla="*/ 5160 w 10001"/>
                <a:gd name="connsiteY19-40" fmla="*/ 488 h 10000"/>
                <a:gd name="connsiteX20-41" fmla="*/ 5162 w 10001"/>
                <a:gd name="connsiteY20-42" fmla="*/ 1105 h 10000"/>
                <a:gd name="connsiteX21-43" fmla="*/ 5145 w 10001"/>
                <a:gd name="connsiteY21-44" fmla="*/ 1422 h 10000"/>
                <a:gd name="connsiteX22-45" fmla="*/ 5147 w 10001"/>
                <a:gd name="connsiteY22-46" fmla="*/ 5340 h 10000"/>
                <a:gd name="connsiteX23-47" fmla="*/ 4861 w 10001"/>
                <a:gd name="connsiteY23-48" fmla="*/ 5340 h 10000"/>
                <a:gd name="connsiteX24-49" fmla="*/ 4864 w 10001"/>
                <a:gd name="connsiteY24-50" fmla="*/ 857 h 10000"/>
                <a:gd name="connsiteX25-51" fmla="*/ 4846 w 10001"/>
                <a:gd name="connsiteY25-52" fmla="*/ 485 h 10000"/>
                <a:gd name="connsiteX26-53" fmla="*/ 4170 w 10001"/>
                <a:gd name="connsiteY26-54" fmla="*/ 6 h 10000"/>
                <a:gd name="connsiteX27-55" fmla="*/ 3620 w 10001"/>
                <a:gd name="connsiteY27-56" fmla="*/ 94 h 10000"/>
                <a:gd name="connsiteX28-57" fmla="*/ 3251 w 10001"/>
                <a:gd name="connsiteY28-58" fmla="*/ 564 h 10000"/>
                <a:gd name="connsiteX29-59" fmla="*/ 3243 w 10001"/>
                <a:gd name="connsiteY29-60" fmla="*/ 2616 h 10000"/>
                <a:gd name="connsiteX30-61" fmla="*/ 4254 w 10001"/>
                <a:gd name="connsiteY30-62" fmla="*/ 1828 h 10000"/>
                <a:gd name="connsiteX31-63" fmla="*/ 4429 w 10001"/>
                <a:gd name="connsiteY31-64" fmla="*/ 1644 h 10000"/>
                <a:gd name="connsiteX32-65" fmla="*/ 4474 w 10001"/>
                <a:gd name="connsiteY32-66" fmla="*/ 1647 h 10000"/>
                <a:gd name="connsiteX33-67" fmla="*/ 4800 w 10001"/>
                <a:gd name="connsiteY33-68" fmla="*/ 1390 h 10000"/>
                <a:gd name="connsiteX34-69" fmla="*/ 4822 w 10001"/>
                <a:gd name="connsiteY34-70" fmla="*/ 1400 h 10000"/>
                <a:gd name="connsiteX35-71" fmla="*/ 4169 w 10001"/>
                <a:gd name="connsiteY35-72" fmla="*/ 1910 h 10000"/>
                <a:gd name="connsiteX36-73" fmla="*/ 3892 w 10001"/>
                <a:gd name="connsiteY36-74" fmla="*/ 2168 h 10000"/>
                <a:gd name="connsiteX37-75" fmla="*/ 3593 w 10001"/>
                <a:gd name="connsiteY37-76" fmla="*/ 2386 h 10000"/>
                <a:gd name="connsiteX38-77" fmla="*/ 3255 w 10001"/>
                <a:gd name="connsiteY38-78" fmla="*/ 2621 h 10000"/>
                <a:gd name="connsiteX39-79" fmla="*/ 3244 w 10001"/>
                <a:gd name="connsiteY39-80" fmla="*/ 2840 h 10000"/>
                <a:gd name="connsiteX40-81" fmla="*/ 3249 w 10001"/>
                <a:gd name="connsiteY40-82" fmla="*/ 6963 h 10000"/>
                <a:gd name="connsiteX41-83" fmla="*/ 3554 w 10001"/>
                <a:gd name="connsiteY41-84" fmla="*/ 7175 h 10000"/>
                <a:gd name="connsiteX42-85" fmla="*/ 4470 w 10001"/>
                <a:gd name="connsiteY42-86" fmla="*/ 7899 h 10000"/>
                <a:gd name="connsiteX43-87" fmla="*/ 5327 w 10001"/>
                <a:gd name="connsiteY43-88" fmla="*/ 8585 h 10000"/>
                <a:gd name="connsiteX44-89" fmla="*/ 4886 w 10001"/>
                <a:gd name="connsiteY44-90" fmla="*/ 8247 h 10000"/>
                <a:gd name="connsiteX45-91" fmla="*/ 3871 w 10001"/>
                <a:gd name="connsiteY45-92" fmla="*/ 7458 h 10000"/>
                <a:gd name="connsiteX46-93" fmla="*/ 3245 w 10001"/>
                <a:gd name="connsiteY46-94" fmla="*/ 6971 h 10000"/>
                <a:gd name="connsiteX47-95" fmla="*/ 3244 w 10001"/>
                <a:gd name="connsiteY47-96" fmla="*/ 8633 h 10000"/>
                <a:gd name="connsiteX48-97" fmla="*/ 2749 w 10001"/>
                <a:gd name="connsiteY48-98" fmla="*/ 8004 h 10000"/>
                <a:gd name="connsiteX49-99" fmla="*/ 2349 w 10001"/>
                <a:gd name="connsiteY49-100" fmla="*/ 7727 h 10000"/>
                <a:gd name="connsiteX50-101" fmla="*/ 1056 w 10001"/>
                <a:gd name="connsiteY50-102" fmla="*/ 7454 h 10000"/>
                <a:gd name="connsiteX51-103" fmla="*/ 302 w 10001"/>
                <a:gd name="connsiteY51-104" fmla="*/ 7408 h 10000"/>
                <a:gd name="connsiteX52-105" fmla="*/ 80 w 10001"/>
                <a:gd name="connsiteY52-106" fmla="*/ 8024 h 10000"/>
                <a:gd name="connsiteX53-107" fmla="*/ 794 w 10001"/>
                <a:gd name="connsiteY53-108" fmla="*/ 8275 h 10000"/>
                <a:gd name="connsiteX54-109" fmla="*/ 1906 w 10001"/>
                <a:gd name="connsiteY54-110" fmla="*/ 8516 h 10000"/>
                <a:gd name="connsiteX55-111" fmla="*/ 2573 w 10001"/>
                <a:gd name="connsiteY55-112" fmla="*/ 9416 h 10000"/>
                <a:gd name="connsiteX56-113" fmla="*/ 2925 w 10001"/>
                <a:gd name="connsiteY56-114" fmla="*/ 9844 h 10000"/>
                <a:gd name="connsiteX0-115" fmla="*/ 2925 w 10001"/>
                <a:gd name="connsiteY0-116" fmla="*/ 9844 h 10000"/>
                <a:gd name="connsiteX1-117" fmla="*/ 3727 w 10001"/>
                <a:gd name="connsiteY1-118" fmla="*/ 9830 h 10000"/>
                <a:gd name="connsiteX2-119" fmla="*/ 4965 w 10001"/>
                <a:gd name="connsiteY2-120" fmla="*/ 9334 h 10000"/>
                <a:gd name="connsiteX3-121" fmla="*/ 5794 w 10001"/>
                <a:gd name="connsiteY3-122" fmla="*/ 9481 h 10000"/>
                <a:gd name="connsiteX4-123" fmla="*/ 6611 w 10001"/>
                <a:gd name="connsiteY4-124" fmla="*/ 9993 h 10000"/>
                <a:gd name="connsiteX5-125" fmla="*/ 7121 w 10001"/>
                <a:gd name="connsiteY5-126" fmla="*/ 9794 h 10000"/>
                <a:gd name="connsiteX6-127" fmla="*/ 7820 w 10001"/>
                <a:gd name="connsiteY6-128" fmla="*/ 8840 h 10000"/>
                <a:gd name="connsiteX7-129" fmla="*/ 8095 w 10001"/>
                <a:gd name="connsiteY7-130" fmla="*/ 8512 h 10000"/>
                <a:gd name="connsiteX8-131" fmla="*/ 9386 w 10001"/>
                <a:gd name="connsiteY8-132" fmla="*/ 8240 h 10000"/>
                <a:gd name="connsiteX9-133" fmla="*/ 9978 w 10001"/>
                <a:gd name="connsiteY9-134" fmla="*/ 7927 h 10000"/>
                <a:gd name="connsiteX10-135" fmla="*/ 9577 w 10001"/>
                <a:gd name="connsiteY10-136" fmla="*/ 7386 h 10000"/>
                <a:gd name="connsiteX11-137" fmla="*/ 8687 w 10001"/>
                <a:gd name="connsiteY11-138" fmla="*/ 7510 h 10000"/>
                <a:gd name="connsiteX12-139" fmla="*/ 7574 w 10001"/>
                <a:gd name="connsiteY12-140" fmla="*/ 7757 h 10000"/>
                <a:gd name="connsiteX13-141" fmla="*/ 7334 w 10001"/>
                <a:gd name="connsiteY13-142" fmla="*/ 7907 h 10000"/>
                <a:gd name="connsiteX14-143" fmla="*/ 6823 w 10001"/>
                <a:gd name="connsiteY14-144" fmla="*/ 8636 h 10000"/>
                <a:gd name="connsiteX15-145" fmla="*/ 6811 w 10001"/>
                <a:gd name="connsiteY15-146" fmla="*/ 8489 h 10000"/>
                <a:gd name="connsiteX16-147" fmla="*/ 6811 w 10001"/>
                <a:gd name="connsiteY16-148" fmla="*/ 825 h 10000"/>
                <a:gd name="connsiteX17-149" fmla="*/ 6795 w 10001"/>
                <a:gd name="connsiteY17-150" fmla="*/ 521 h 10000"/>
                <a:gd name="connsiteX18-151" fmla="*/ 5949 w 10001"/>
                <a:gd name="connsiteY18-152" fmla="*/ 3 h 10000"/>
                <a:gd name="connsiteX19-153" fmla="*/ 5160 w 10001"/>
                <a:gd name="connsiteY19-154" fmla="*/ 488 h 10000"/>
                <a:gd name="connsiteX20-155" fmla="*/ 5162 w 10001"/>
                <a:gd name="connsiteY20-156" fmla="*/ 1105 h 10000"/>
                <a:gd name="connsiteX21-157" fmla="*/ 5145 w 10001"/>
                <a:gd name="connsiteY21-158" fmla="*/ 1422 h 10000"/>
                <a:gd name="connsiteX22-159" fmla="*/ 5147 w 10001"/>
                <a:gd name="connsiteY22-160" fmla="*/ 5340 h 10000"/>
                <a:gd name="connsiteX23-161" fmla="*/ 4861 w 10001"/>
                <a:gd name="connsiteY23-162" fmla="*/ 5340 h 10000"/>
                <a:gd name="connsiteX24-163" fmla="*/ 4864 w 10001"/>
                <a:gd name="connsiteY24-164" fmla="*/ 857 h 10000"/>
                <a:gd name="connsiteX25-165" fmla="*/ 4846 w 10001"/>
                <a:gd name="connsiteY25-166" fmla="*/ 485 h 10000"/>
                <a:gd name="connsiteX26-167" fmla="*/ 4170 w 10001"/>
                <a:gd name="connsiteY26-168" fmla="*/ 6 h 10000"/>
                <a:gd name="connsiteX27-169" fmla="*/ 3620 w 10001"/>
                <a:gd name="connsiteY27-170" fmla="*/ 94 h 10000"/>
                <a:gd name="connsiteX28-171" fmla="*/ 3251 w 10001"/>
                <a:gd name="connsiteY28-172" fmla="*/ 564 h 10000"/>
                <a:gd name="connsiteX29-173" fmla="*/ 3243 w 10001"/>
                <a:gd name="connsiteY29-174" fmla="*/ 2616 h 10000"/>
                <a:gd name="connsiteX30-175" fmla="*/ 4254 w 10001"/>
                <a:gd name="connsiteY30-176" fmla="*/ 1828 h 10000"/>
                <a:gd name="connsiteX31-177" fmla="*/ 4429 w 10001"/>
                <a:gd name="connsiteY31-178" fmla="*/ 1644 h 10000"/>
                <a:gd name="connsiteX32-179" fmla="*/ 4474 w 10001"/>
                <a:gd name="connsiteY32-180" fmla="*/ 1647 h 10000"/>
                <a:gd name="connsiteX33-181" fmla="*/ 4800 w 10001"/>
                <a:gd name="connsiteY33-182" fmla="*/ 1390 h 10000"/>
                <a:gd name="connsiteX34-183" fmla="*/ 4822 w 10001"/>
                <a:gd name="connsiteY34-184" fmla="*/ 1400 h 10000"/>
                <a:gd name="connsiteX35-185" fmla="*/ 4169 w 10001"/>
                <a:gd name="connsiteY35-186" fmla="*/ 1910 h 10000"/>
                <a:gd name="connsiteX36-187" fmla="*/ 3892 w 10001"/>
                <a:gd name="connsiteY36-188" fmla="*/ 2168 h 10000"/>
                <a:gd name="connsiteX37-189" fmla="*/ 3593 w 10001"/>
                <a:gd name="connsiteY37-190" fmla="*/ 2386 h 10000"/>
                <a:gd name="connsiteX38-191" fmla="*/ 3255 w 10001"/>
                <a:gd name="connsiteY38-192" fmla="*/ 2621 h 10000"/>
                <a:gd name="connsiteX39-193" fmla="*/ 3244 w 10001"/>
                <a:gd name="connsiteY39-194" fmla="*/ 2840 h 10000"/>
                <a:gd name="connsiteX40-195" fmla="*/ 3249 w 10001"/>
                <a:gd name="connsiteY40-196" fmla="*/ 6963 h 10000"/>
                <a:gd name="connsiteX41-197" fmla="*/ 3554 w 10001"/>
                <a:gd name="connsiteY41-198" fmla="*/ 7175 h 10000"/>
                <a:gd name="connsiteX42-199" fmla="*/ 4470 w 10001"/>
                <a:gd name="connsiteY42-200" fmla="*/ 7899 h 10000"/>
                <a:gd name="connsiteX43-201" fmla="*/ 4886 w 10001"/>
                <a:gd name="connsiteY43-202" fmla="*/ 8247 h 10000"/>
                <a:gd name="connsiteX44-203" fmla="*/ 3871 w 10001"/>
                <a:gd name="connsiteY44-204" fmla="*/ 7458 h 10000"/>
                <a:gd name="connsiteX45-205" fmla="*/ 3245 w 10001"/>
                <a:gd name="connsiteY45-206" fmla="*/ 6971 h 10000"/>
                <a:gd name="connsiteX46-207" fmla="*/ 3244 w 10001"/>
                <a:gd name="connsiteY46-208" fmla="*/ 8633 h 10000"/>
                <a:gd name="connsiteX47-209" fmla="*/ 2749 w 10001"/>
                <a:gd name="connsiteY47-210" fmla="*/ 8004 h 10000"/>
                <a:gd name="connsiteX48-211" fmla="*/ 2349 w 10001"/>
                <a:gd name="connsiteY48-212" fmla="*/ 7727 h 10000"/>
                <a:gd name="connsiteX49-213" fmla="*/ 1056 w 10001"/>
                <a:gd name="connsiteY49-214" fmla="*/ 7454 h 10000"/>
                <a:gd name="connsiteX50-215" fmla="*/ 302 w 10001"/>
                <a:gd name="connsiteY50-216" fmla="*/ 7408 h 10000"/>
                <a:gd name="connsiteX51-217" fmla="*/ 80 w 10001"/>
                <a:gd name="connsiteY51-218" fmla="*/ 8024 h 10000"/>
                <a:gd name="connsiteX52-219" fmla="*/ 794 w 10001"/>
                <a:gd name="connsiteY52-220" fmla="*/ 8275 h 10000"/>
                <a:gd name="connsiteX53-221" fmla="*/ 1906 w 10001"/>
                <a:gd name="connsiteY53-222" fmla="*/ 8516 h 10000"/>
                <a:gd name="connsiteX54-223" fmla="*/ 2573 w 10001"/>
                <a:gd name="connsiteY54-224" fmla="*/ 9416 h 10000"/>
                <a:gd name="connsiteX55-225" fmla="*/ 2925 w 10001"/>
                <a:gd name="connsiteY55-226" fmla="*/ 9844 h 10000"/>
                <a:gd name="connsiteX0-227" fmla="*/ 2925 w 10001"/>
                <a:gd name="connsiteY0-228" fmla="*/ 9844 h 10000"/>
                <a:gd name="connsiteX1-229" fmla="*/ 3727 w 10001"/>
                <a:gd name="connsiteY1-230" fmla="*/ 9830 h 10000"/>
                <a:gd name="connsiteX2-231" fmla="*/ 4965 w 10001"/>
                <a:gd name="connsiteY2-232" fmla="*/ 9334 h 10000"/>
                <a:gd name="connsiteX3-233" fmla="*/ 5794 w 10001"/>
                <a:gd name="connsiteY3-234" fmla="*/ 9481 h 10000"/>
                <a:gd name="connsiteX4-235" fmla="*/ 6611 w 10001"/>
                <a:gd name="connsiteY4-236" fmla="*/ 9993 h 10000"/>
                <a:gd name="connsiteX5-237" fmla="*/ 7121 w 10001"/>
                <a:gd name="connsiteY5-238" fmla="*/ 9794 h 10000"/>
                <a:gd name="connsiteX6-239" fmla="*/ 7820 w 10001"/>
                <a:gd name="connsiteY6-240" fmla="*/ 8840 h 10000"/>
                <a:gd name="connsiteX7-241" fmla="*/ 8095 w 10001"/>
                <a:gd name="connsiteY7-242" fmla="*/ 8512 h 10000"/>
                <a:gd name="connsiteX8-243" fmla="*/ 9386 w 10001"/>
                <a:gd name="connsiteY8-244" fmla="*/ 8240 h 10000"/>
                <a:gd name="connsiteX9-245" fmla="*/ 9978 w 10001"/>
                <a:gd name="connsiteY9-246" fmla="*/ 7927 h 10000"/>
                <a:gd name="connsiteX10-247" fmla="*/ 9577 w 10001"/>
                <a:gd name="connsiteY10-248" fmla="*/ 7386 h 10000"/>
                <a:gd name="connsiteX11-249" fmla="*/ 8687 w 10001"/>
                <a:gd name="connsiteY11-250" fmla="*/ 7510 h 10000"/>
                <a:gd name="connsiteX12-251" fmla="*/ 7574 w 10001"/>
                <a:gd name="connsiteY12-252" fmla="*/ 7757 h 10000"/>
                <a:gd name="connsiteX13-253" fmla="*/ 7334 w 10001"/>
                <a:gd name="connsiteY13-254" fmla="*/ 7907 h 10000"/>
                <a:gd name="connsiteX14-255" fmla="*/ 6823 w 10001"/>
                <a:gd name="connsiteY14-256" fmla="*/ 8636 h 10000"/>
                <a:gd name="connsiteX15-257" fmla="*/ 6811 w 10001"/>
                <a:gd name="connsiteY15-258" fmla="*/ 8489 h 10000"/>
                <a:gd name="connsiteX16-259" fmla="*/ 6811 w 10001"/>
                <a:gd name="connsiteY16-260" fmla="*/ 825 h 10000"/>
                <a:gd name="connsiteX17-261" fmla="*/ 6795 w 10001"/>
                <a:gd name="connsiteY17-262" fmla="*/ 521 h 10000"/>
                <a:gd name="connsiteX18-263" fmla="*/ 5949 w 10001"/>
                <a:gd name="connsiteY18-264" fmla="*/ 3 h 10000"/>
                <a:gd name="connsiteX19-265" fmla="*/ 5160 w 10001"/>
                <a:gd name="connsiteY19-266" fmla="*/ 488 h 10000"/>
                <a:gd name="connsiteX20-267" fmla="*/ 5162 w 10001"/>
                <a:gd name="connsiteY20-268" fmla="*/ 1105 h 10000"/>
                <a:gd name="connsiteX21-269" fmla="*/ 5145 w 10001"/>
                <a:gd name="connsiteY21-270" fmla="*/ 1422 h 10000"/>
                <a:gd name="connsiteX22-271" fmla="*/ 5147 w 10001"/>
                <a:gd name="connsiteY22-272" fmla="*/ 5340 h 10000"/>
                <a:gd name="connsiteX23-273" fmla="*/ 4861 w 10001"/>
                <a:gd name="connsiteY23-274" fmla="*/ 5340 h 10000"/>
                <a:gd name="connsiteX24-275" fmla="*/ 4864 w 10001"/>
                <a:gd name="connsiteY24-276" fmla="*/ 857 h 10000"/>
                <a:gd name="connsiteX25-277" fmla="*/ 4846 w 10001"/>
                <a:gd name="connsiteY25-278" fmla="*/ 485 h 10000"/>
                <a:gd name="connsiteX26-279" fmla="*/ 4170 w 10001"/>
                <a:gd name="connsiteY26-280" fmla="*/ 6 h 10000"/>
                <a:gd name="connsiteX27-281" fmla="*/ 3620 w 10001"/>
                <a:gd name="connsiteY27-282" fmla="*/ 94 h 10000"/>
                <a:gd name="connsiteX28-283" fmla="*/ 3251 w 10001"/>
                <a:gd name="connsiteY28-284" fmla="*/ 564 h 10000"/>
                <a:gd name="connsiteX29-285" fmla="*/ 3243 w 10001"/>
                <a:gd name="connsiteY29-286" fmla="*/ 2616 h 10000"/>
                <a:gd name="connsiteX30-287" fmla="*/ 4254 w 10001"/>
                <a:gd name="connsiteY30-288" fmla="*/ 1828 h 10000"/>
                <a:gd name="connsiteX31-289" fmla="*/ 4429 w 10001"/>
                <a:gd name="connsiteY31-290" fmla="*/ 1644 h 10000"/>
                <a:gd name="connsiteX32-291" fmla="*/ 4474 w 10001"/>
                <a:gd name="connsiteY32-292" fmla="*/ 1647 h 10000"/>
                <a:gd name="connsiteX33-293" fmla="*/ 4800 w 10001"/>
                <a:gd name="connsiteY33-294" fmla="*/ 1390 h 10000"/>
                <a:gd name="connsiteX34-295" fmla="*/ 4822 w 10001"/>
                <a:gd name="connsiteY34-296" fmla="*/ 1400 h 10000"/>
                <a:gd name="connsiteX35-297" fmla="*/ 4169 w 10001"/>
                <a:gd name="connsiteY35-298" fmla="*/ 1910 h 10000"/>
                <a:gd name="connsiteX36-299" fmla="*/ 3892 w 10001"/>
                <a:gd name="connsiteY36-300" fmla="*/ 2168 h 10000"/>
                <a:gd name="connsiteX37-301" fmla="*/ 3593 w 10001"/>
                <a:gd name="connsiteY37-302" fmla="*/ 2386 h 10000"/>
                <a:gd name="connsiteX38-303" fmla="*/ 3255 w 10001"/>
                <a:gd name="connsiteY38-304" fmla="*/ 2621 h 10000"/>
                <a:gd name="connsiteX39-305" fmla="*/ 3244 w 10001"/>
                <a:gd name="connsiteY39-306" fmla="*/ 2840 h 10000"/>
                <a:gd name="connsiteX40-307" fmla="*/ 3249 w 10001"/>
                <a:gd name="connsiteY40-308" fmla="*/ 6963 h 10000"/>
                <a:gd name="connsiteX41-309" fmla="*/ 3554 w 10001"/>
                <a:gd name="connsiteY41-310" fmla="*/ 7175 h 10000"/>
                <a:gd name="connsiteX42-311" fmla="*/ 4470 w 10001"/>
                <a:gd name="connsiteY42-312" fmla="*/ 7899 h 10000"/>
                <a:gd name="connsiteX43-313" fmla="*/ 3871 w 10001"/>
                <a:gd name="connsiteY43-314" fmla="*/ 7458 h 10000"/>
                <a:gd name="connsiteX44-315" fmla="*/ 3245 w 10001"/>
                <a:gd name="connsiteY44-316" fmla="*/ 6971 h 10000"/>
                <a:gd name="connsiteX45-317" fmla="*/ 3244 w 10001"/>
                <a:gd name="connsiteY45-318" fmla="*/ 8633 h 10000"/>
                <a:gd name="connsiteX46-319" fmla="*/ 2749 w 10001"/>
                <a:gd name="connsiteY46-320" fmla="*/ 8004 h 10000"/>
                <a:gd name="connsiteX47-321" fmla="*/ 2349 w 10001"/>
                <a:gd name="connsiteY47-322" fmla="*/ 7727 h 10000"/>
                <a:gd name="connsiteX48-323" fmla="*/ 1056 w 10001"/>
                <a:gd name="connsiteY48-324" fmla="*/ 7454 h 10000"/>
                <a:gd name="connsiteX49-325" fmla="*/ 302 w 10001"/>
                <a:gd name="connsiteY49-326" fmla="*/ 7408 h 10000"/>
                <a:gd name="connsiteX50-327" fmla="*/ 80 w 10001"/>
                <a:gd name="connsiteY50-328" fmla="*/ 8024 h 10000"/>
                <a:gd name="connsiteX51-329" fmla="*/ 794 w 10001"/>
                <a:gd name="connsiteY51-330" fmla="*/ 8275 h 10000"/>
                <a:gd name="connsiteX52-331" fmla="*/ 1906 w 10001"/>
                <a:gd name="connsiteY52-332" fmla="*/ 8516 h 10000"/>
                <a:gd name="connsiteX53-333" fmla="*/ 2573 w 10001"/>
                <a:gd name="connsiteY53-334" fmla="*/ 9416 h 10000"/>
                <a:gd name="connsiteX54-335" fmla="*/ 2925 w 10001"/>
                <a:gd name="connsiteY54-336" fmla="*/ 9844 h 10000"/>
                <a:gd name="connsiteX0-337" fmla="*/ 2925 w 10001"/>
                <a:gd name="connsiteY0-338" fmla="*/ 9844 h 10000"/>
                <a:gd name="connsiteX1-339" fmla="*/ 3727 w 10001"/>
                <a:gd name="connsiteY1-340" fmla="*/ 9830 h 10000"/>
                <a:gd name="connsiteX2-341" fmla="*/ 4965 w 10001"/>
                <a:gd name="connsiteY2-342" fmla="*/ 9334 h 10000"/>
                <a:gd name="connsiteX3-343" fmla="*/ 5794 w 10001"/>
                <a:gd name="connsiteY3-344" fmla="*/ 9481 h 10000"/>
                <a:gd name="connsiteX4-345" fmla="*/ 6611 w 10001"/>
                <a:gd name="connsiteY4-346" fmla="*/ 9993 h 10000"/>
                <a:gd name="connsiteX5-347" fmla="*/ 7121 w 10001"/>
                <a:gd name="connsiteY5-348" fmla="*/ 9794 h 10000"/>
                <a:gd name="connsiteX6-349" fmla="*/ 7820 w 10001"/>
                <a:gd name="connsiteY6-350" fmla="*/ 8840 h 10000"/>
                <a:gd name="connsiteX7-351" fmla="*/ 8095 w 10001"/>
                <a:gd name="connsiteY7-352" fmla="*/ 8512 h 10000"/>
                <a:gd name="connsiteX8-353" fmla="*/ 9386 w 10001"/>
                <a:gd name="connsiteY8-354" fmla="*/ 8240 h 10000"/>
                <a:gd name="connsiteX9-355" fmla="*/ 9978 w 10001"/>
                <a:gd name="connsiteY9-356" fmla="*/ 7927 h 10000"/>
                <a:gd name="connsiteX10-357" fmla="*/ 9577 w 10001"/>
                <a:gd name="connsiteY10-358" fmla="*/ 7386 h 10000"/>
                <a:gd name="connsiteX11-359" fmla="*/ 8687 w 10001"/>
                <a:gd name="connsiteY11-360" fmla="*/ 7510 h 10000"/>
                <a:gd name="connsiteX12-361" fmla="*/ 7574 w 10001"/>
                <a:gd name="connsiteY12-362" fmla="*/ 7757 h 10000"/>
                <a:gd name="connsiteX13-363" fmla="*/ 7334 w 10001"/>
                <a:gd name="connsiteY13-364" fmla="*/ 7907 h 10000"/>
                <a:gd name="connsiteX14-365" fmla="*/ 6823 w 10001"/>
                <a:gd name="connsiteY14-366" fmla="*/ 8636 h 10000"/>
                <a:gd name="connsiteX15-367" fmla="*/ 6811 w 10001"/>
                <a:gd name="connsiteY15-368" fmla="*/ 8489 h 10000"/>
                <a:gd name="connsiteX16-369" fmla="*/ 6811 w 10001"/>
                <a:gd name="connsiteY16-370" fmla="*/ 825 h 10000"/>
                <a:gd name="connsiteX17-371" fmla="*/ 6795 w 10001"/>
                <a:gd name="connsiteY17-372" fmla="*/ 521 h 10000"/>
                <a:gd name="connsiteX18-373" fmla="*/ 5949 w 10001"/>
                <a:gd name="connsiteY18-374" fmla="*/ 3 h 10000"/>
                <a:gd name="connsiteX19-375" fmla="*/ 5160 w 10001"/>
                <a:gd name="connsiteY19-376" fmla="*/ 488 h 10000"/>
                <a:gd name="connsiteX20-377" fmla="*/ 5162 w 10001"/>
                <a:gd name="connsiteY20-378" fmla="*/ 1105 h 10000"/>
                <a:gd name="connsiteX21-379" fmla="*/ 5145 w 10001"/>
                <a:gd name="connsiteY21-380" fmla="*/ 1422 h 10000"/>
                <a:gd name="connsiteX22-381" fmla="*/ 5147 w 10001"/>
                <a:gd name="connsiteY22-382" fmla="*/ 5340 h 10000"/>
                <a:gd name="connsiteX23-383" fmla="*/ 4861 w 10001"/>
                <a:gd name="connsiteY23-384" fmla="*/ 5340 h 10000"/>
                <a:gd name="connsiteX24-385" fmla="*/ 4864 w 10001"/>
                <a:gd name="connsiteY24-386" fmla="*/ 857 h 10000"/>
                <a:gd name="connsiteX25-387" fmla="*/ 4846 w 10001"/>
                <a:gd name="connsiteY25-388" fmla="*/ 485 h 10000"/>
                <a:gd name="connsiteX26-389" fmla="*/ 4170 w 10001"/>
                <a:gd name="connsiteY26-390" fmla="*/ 6 h 10000"/>
                <a:gd name="connsiteX27-391" fmla="*/ 3620 w 10001"/>
                <a:gd name="connsiteY27-392" fmla="*/ 94 h 10000"/>
                <a:gd name="connsiteX28-393" fmla="*/ 3251 w 10001"/>
                <a:gd name="connsiteY28-394" fmla="*/ 564 h 10000"/>
                <a:gd name="connsiteX29-395" fmla="*/ 3243 w 10001"/>
                <a:gd name="connsiteY29-396" fmla="*/ 2616 h 10000"/>
                <a:gd name="connsiteX30-397" fmla="*/ 4254 w 10001"/>
                <a:gd name="connsiteY30-398" fmla="*/ 1828 h 10000"/>
                <a:gd name="connsiteX31-399" fmla="*/ 4429 w 10001"/>
                <a:gd name="connsiteY31-400" fmla="*/ 1644 h 10000"/>
                <a:gd name="connsiteX32-401" fmla="*/ 4474 w 10001"/>
                <a:gd name="connsiteY32-402" fmla="*/ 1647 h 10000"/>
                <a:gd name="connsiteX33-403" fmla="*/ 4800 w 10001"/>
                <a:gd name="connsiteY33-404" fmla="*/ 1390 h 10000"/>
                <a:gd name="connsiteX34-405" fmla="*/ 4822 w 10001"/>
                <a:gd name="connsiteY34-406" fmla="*/ 1400 h 10000"/>
                <a:gd name="connsiteX35-407" fmla="*/ 4169 w 10001"/>
                <a:gd name="connsiteY35-408" fmla="*/ 1910 h 10000"/>
                <a:gd name="connsiteX36-409" fmla="*/ 3892 w 10001"/>
                <a:gd name="connsiteY36-410" fmla="*/ 2168 h 10000"/>
                <a:gd name="connsiteX37-411" fmla="*/ 3593 w 10001"/>
                <a:gd name="connsiteY37-412" fmla="*/ 2386 h 10000"/>
                <a:gd name="connsiteX38-413" fmla="*/ 3255 w 10001"/>
                <a:gd name="connsiteY38-414" fmla="*/ 2621 h 10000"/>
                <a:gd name="connsiteX39-415" fmla="*/ 3244 w 10001"/>
                <a:gd name="connsiteY39-416" fmla="*/ 2840 h 10000"/>
                <a:gd name="connsiteX40-417" fmla="*/ 3249 w 10001"/>
                <a:gd name="connsiteY40-418" fmla="*/ 6963 h 10000"/>
                <a:gd name="connsiteX41-419" fmla="*/ 3554 w 10001"/>
                <a:gd name="connsiteY41-420" fmla="*/ 7175 h 10000"/>
                <a:gd name="connsiteX42-421" fmla="*/ 3871 w 10001"/>
                <a:gd name="connsiteY42-422" fmla="*/ 7458 h 10000"/>
                <a:gd name="connsiteX43-423" fmla="*/ 3245 w 10001"/>
                <a:gd name="connsiteY43-424" fmla="*/ 6971 h 10000"/>
                <a:gd name="connsiteX44-425" fmla="*/ 3244 w 10001"/>
                <a:gd name="connsiteY44-426" fmla="*/ 8633 h 10000"/>
                <a:gd name="connsiteX45-427" fmla="*/ 2749 w 10001"/>
                <a:gd name="connsiteY45-428" fmla="*/ 8004 h 10000"/>
                <a:gd name="connsiteX46-429" fmla="*/ 2349 w 10001"/>
                <a:gd name="connsiteY46-430" fmla="*/ 7727 h 10000"/>
                <a:gd name="connsiteX47-431" fmla="*/ 1056 w 10001"/>
                <a:gd name="connsiteY47-432" fmla="*/ 7454 h 10000"/>
                <a:gd name="connsiteX48-433" fmla="*/ 302 w 10001"/>
                <a:gd name="connsiteY48-434" fmla="*/ 7408 h 10000"/>
                <a:gd name="connsiteX49-435" fmla="*/ 80 w 10001"/>
                <a:gd name="connsiteY49-436" fmla="*/ 8024 h 10000"/>
                <a:gd name="connsiteX50-437" fmla="*/ 794 w 10001"/>
                <a:gd name="connsiteY50-438" fmla="*/ 8275 h 10000"/>
                <a:gd name="connsiteX51-439" fmla="*/ 1906 w 10001"/>
                <a:gd name="connsiteY51-440" fmla="*/ 8516 h 10000"/>
                <a:gd name="connsiteX52-441" fmla="*/ 2573 w 10001"/>
                <a:gd name="connsiteY52-442" fmla="*/ 9416 h 10000"/>
                <a:gd name="connsiteX53-443" fmla="*/ 2925 w 10001"/>
                <a:gd name="connsiteY53-444" fmla="*/ 9844 h 10000"/>
                <a:gd name="connsiteX0-445" fmla="*/ 2925 w 10001"/>
                <a:gd name="connsiteY0-446" fmla="*/ 9844 h 10000"/>
                <a:gd name="connsiteX1-447" fmla="*/ 3727 w 10001"/>
                <a:gd name="connsiteY1-448" fmla="*/ 9830 h 10000"/>
                <a:gd name="connsiteX2-449" fmla="*/ 4965 w 10001"/>
                <a:gd name="connsiteY2-450" fmla="*/ 9334 h 10000"/>
                <a:gd name="connsiteX3-451" fmla="*/ 5794 w 10001"/>
                <a:gd name="connsiteY3-452" fmla="*/ 9481 h 10000"/>
                <a:gd name="connsiteX4-453" fmla="*/ 6611 w 10001"/>
                <a:gd name="connsiteY4-454" fmla="*/ 9993 h 10000"/>
                <a:gd name="connsiteX5-455" fmla="*/ 7121 w 10001"/>
                <a:gd name="connsiteY5-456" fmla="*/ 9794 h 10000"/>
                <a:gd name="connsiteX6-457" fmla="*/ 7820 w 10001"/>
                <a:gd name="connsiteY6-458" fmla="*/ 8840 h 10000"/>
                <a:gd name="connsiteX7-459" fmla="*/ 8095 w 10001"/>
                <a:gd name="connsiteY7-460" fmla="*/ 8512 h 10000"/>
                <a:gd name="connsiteX8-461" fmla="*/ 9386 w 10001"/>
                <a:gd name="connsiteY8-462" fmla="*/ 8240 h 10000"/>
                <a:gd name="connsiteX9-463" fmla="*/ 9978 w 10001"/>
                <a:gd name="connsiteY9-464" fmla="*/ 7927 h 10000"/>
                <a:gd name="connsiteX10-465" fmla="*/ 9577 w 10001"/>
                <a:gd name="connsiteY10-466" fmla="*/ 7386 h 10000"/>
                <a:gd name="connsiteX11-467" fmla="*/ 8687 w 10001"/>
                <a:gd name="connsiteY11-468" fmla="*/ 7510 h 10000"/>
                <a:gd name="connsiteX12-469" fmla="*/ 7574 w 10001"/>
                <a:gd name="connsiteY12-470" fmla="*/ 7757 h 10000"/>
                <a:gd name="connsiteX13-471" fmla="*/ 7334 w 10001"/>
                <a:gd name="connsiteY13-472" fmla="*/ 7907 h 10000"/>
                <a:gd name="connsiteX14-473" fmla="*/ 6823 w 10001"/>
                <a:gd name="connsiteY14-474" fmla="*/ 8636 h 10000"/>
                <a:gd name="connsiteX15-475" fmla="*/ 6811 w 10001"/>
                <a:gd name="connsiteY15-476" fmla="*/ 8489 h 10000"/>
                <a:gd name="connsiteX16-477" fmla="*/ 6811 w 10001"/>
                <a:gd name="connsiteY16-478" fmla="*/ 825 h 10000"/>
                <a:gd name="connsiteX17-479" fmla="*/ 6795 w 10001"/>
                <a:gd name="connsiteY17-480" fmla="*/ 521 h 10000"/>
                <a:gd name="connsiteX18-481" fmla="*/ 5949 w 10001"/>
                <a:gd name="connsiteY18-482" fmla="*/ 3 h 10000"/>
                <a:gd name="connsiteX19-483" fmla="*/ 5160 w 10001"/>
                <a:gd name="connsiteY19-484" fmla="*/ 488 h 10000"/>
                <a:gd name="connsiteX20-485" fmla="*/ 5162 w 10001"/>
                <a:gd name="connsiteY20-486" fmla="*/ 1105 h 10000"/>
                <a:gd name="connsiteX21-487" fmla="*/ 5145 w 10001"/>
                <a:gd name="connsiteY21-488" fmla="*/ 1422 h 10000"/>
                <a:gd name="connsiteX22-489" fmla="*/ 5147 w 10001"/>
                <a:gd name="connsiteY22-490" fmla="*/ 5340 h 10000"/>
                <a:gd name="connsiteX23-491" fmla="*/ 4861 w 10001"/>
                <a:gd name="connsiteY23-492" fmla="*/ 5340 h 10000"/>
                <a:gd name="connsiteX24-493" fmla="*/ 4864 w 10001"/>
                <a:gd name="connsiteY24-494" fmla="*/ 857 h 10000"/>
                <a:gd name="connsiteX25-495" fmla="*/ 4846 w 10001"/>
                <a:gd name="connsiteY25-496" fmla="*/ 485 h 10000"/>
                <a:gd name="connsiteX26-497" fmla="*/ 4170 w 10001"/>
                <a:gd name="connsiteY26-498" fmla="*/ 6 h 10000"/>
                <a:gd name="connsiteX27-499" fmla="*/ 3620 w 10001"/>
                <a:gd name="connsiteY27-500" fmla="*/ 94 h 10000"/>
                <a:gd name="connsiteX28-501" fmla="*/ 3251 w 10001"/>
                <a:gd name="connsiteY28-502" fmla="*/ 564 h 10000"/>
                <a:gd name="connsiteX29-503" fmla="*/ 3243 w 10001"/>
                <a:gd name="connsiteY29-504" fmla="*/ 2616 h 10000"/>
                <a:gd name="connsiteX30-505" fmla="*/ 4254 w 10001"/>
                <a:gd name="connsiteY30-506" fmla="*/ 1828 h 10000"/>
                <a:gd name="connsiteX31-507" fmla="*/ 4429 w 10001"/>
                <a:gd name="connsiteY31-508" fmla="*/ 1644 h 10000"/>
                <a:gd name="connsiteX32-509" fmla="*/ 4474 w 10001"/>
                <a:gd name="connsiteY32-510" fmla="*/ 1647 h 10000"/>
                <a:gd name="connsiteX33-511" fmla="*/ 4800 w 10001"/>
                <a:gd name="connsiteY33-512" fmla="*/ 1390 h 10000"/>
                <a:gd name="connsiteX34-513" fmla="*/ 4822 w 10001"/>
                <a:gd name="connsiteY34-514" fmla="*/ 1400 h 10000"/>
                <a:gd name="connsiteX35-515" fmla="*/ 4169 w 10001"/>
                <a:gd name="connsiteY35-516" fmla="*/ 1910 h 10000"/>
                <a:gd name="connsiteX36-517" fmla="*/ 3892 w 10001"/>
                <a:gd name="connsiteY36-518" fmla="*/ 2168 h 10000"/>
                <a:gd name="connsiteX37-519" fmla="*/ 3593 w 10001"/>
                <a:gd name="connsiteY37-520" fmla="*/ 2386 h 10000"/>
                <a:gd name="connsiteX38-521" fmla="*/ 3255 w 10001"/>
                <a:gd name="connsiteY38-522" fmla="*/ 2621 h 10000"/>
                <a:gd name="connsiteX39-523" fmla="*/ 3244 w 10001"/>
                <a:gd name="connsiteY39-524" fmla="*/ 2840 h 10000"/>
                <a:gd name="connsiteX40-525" fmla="*/ 3249 w 10001"/>
                <a:gd name="connsiteY40-526" fmla="*/ 6963 h 10000"/>
                <a:gd name="connsiteX41-527" fmla="*/ 3554 w 10001"/>
                <a:gd name="connsiteY41-528" fmla="*/ 7175 h 10000"/>
                <a:gd name="connsiteX42-529" fmla="*/ 3245 w 10001"/>
                <a:gd name="connsiteY42-530" fmla="*/ 6971 h 10000"/>
                <a:gd name="connsiteX43-531" fmla="*/ 3244 w 10001"/>
                <a:gd name="connsiteY43-532" fmla="*/ 8633 h 10000"/>
                <a:gd name="connsiteX44-533" fmla="*/ 2749 w 10001"/>
                <a:gd name="connsiteY44-534" fmla="*/ 8004 h 10000"/>
                <a:gd name="connsiteX45-535" fmla="*/ 2349 w 10001"/>
                <a:gd name="connsiteY45-536" fmla="*/ 7727 h 10000"/>
                <a:gd name="connsiteX46-537" fmla="*/ 1056 w 10001"/>
                <a:gd name="connsiteY46-538" fmla="*/ 7454 h 10000"/>
                <a:gd name="connsiteX47-539" fmla="*/ 302 w 10001"/>
                <a:gd name="connsiteY47-540" fmla="*/ 7408 h 10000"/>
                <a:gd name="connsiteX48-541" fmla="*/ 80 w 10001"/>
                <a:gd name="connsiteY48-542" fmla="*/ 8024 h 10000"/>
                <a:gd name="connsiteX49-543" fmla="*/ 794 w 10001"/>
                <a:gd name="connsiteY49-544" fmla="*/ 8275 h 10000"/>
                <a:gd name="connsiteX50-545" fmla="*/ 1906 w 10001"/>
                <a:gd name="connsiteY50-546" fmla="*/ 8516 h 10000"/>
                <a:gd name="connsiteX51-547" fmla="*/ 2573 w 10001"/>
                <a:gd name="connsiteY51-548" fmla="*/ 9416 h 10000"/>
                <a:gd name="connsiteX52-549" fmla="*/ 2925 w 10001"/>
                <a:gd name="connsiteY52-550" fmla="*/ 9844 h 10000"/>
                <a:gd name="connsiteX0-551" fmla="*/ 2925 w 10001"/>
                <a:gd name="connsiteY0-552" fmla="*/ 9844 h 10000"/>
                <a:gd name="connsiteX1-553" fmla="*/ 3727 w 10001"/>
                <a:gd name="connsiteY1-554" fmla="*/ 9830 h 10000"/>
                <a:gd name="connsiteX2-555" fmla="*/ 4965 w 10001"/>
                <a:gd name="connsiteY2-556" fmla="*/ 9334 h 10000"/>
                <a:gd name="connsiteX3-557" fmla="*/ 5794 w 10001"/>
                <a:gd name="connsiteY3-558" fmla="*/ 9481 h 10000"/>
                <a:gd name="connsiteX4-559" fmla="*/ 6611 w 10001"/>
                <a:gd name="connsiteY4-560" fmla="*/ 9993 h 10000"/>
                <a:gd name="connsiteX5-561" fmla="*/ 7121 w 10001"/>
                <a:gd name="connsiteY5-562" fmla="*/ 9794 h 10000"/>
                <a:gd name="connsiteX6-563" fmla="*/ 7820 w 10001"/>
                <a:gd name="connsiteY6-564" fmla="*/ 8840 h 10000"/>
                <a:gd name="connsiteX7-565" fmla="*/ 8095 w 10001"/>
                <a:gd name="connsiteY7-566" fmla="*/ 8512 h 10000"/>
                <a:gd name="connsiteX8-567" fmla="*/ 9386 w 10001"/>
                <a:gd name="connsiteY8-568" fmla="*/ 8240 h 10000"/>
                <a:gd name="connsiteX9-569" fmla="*/ 9978 w 10001"/>
                <a:gd name="connsiteY9-570" fmla="*/ 7927 h 10000"/>
                <a:gd name="connsiteX10-571" fmla="*/ 9577 w 10001"/>
                <a:gd name="connsiteY10-572" fmla="*/ 7386 h 10000"/>
                <a:gd name="connsiteX11-573" fmla="*/ 8687 w 10001"/>
                <a:gd name="connsiteY11-574" fmla="*/ 7510 h 10000"/>
                <a:gd name="connsiteX12-575" fmla="*/ 7574 w 10001"/>
                <a:gd name="connsiteY12-576" fmla="*/ 7757 h 10000"/>
                <a:gd name="connsiteX13-577" fmla="*/ 7334 w 10001"/>
                <a:gd name="connsiteY13-578" fmla="*/ 7907 h 10000"/>
                <a:gd name="connsiteX14-579" fmla="*/ 6823 w 10001"/>
                <a:gd name="connsiteY14-580" fmla="*/ 8636 h 10000"/>
                <a:gd name="connsiteX15-581" fmla="*/ 6811 w 10001"/>
                <a:gd name="connsiteY15-582" fmla="*/ 8489 h 10000"/>
                <a:gd name="connsiteX16-583" fmla="*/ 6811 w 10001"/>
                <a:gd name="connsiteY16-584" fmla="*/ 825 h 10000"/>
                <a:gd name="connsiteX17-585" fmla="*/ 6795 w 10001"/>
                <a:gd name="connsiteY17-586" fmla="*/ 521 h 10000"/>
                <a:gd name="connsiteX18-587" fmla="*/ 5949 w 10001"/>
                <a:gd name="connsiteY18-588" fmla="*/ 3 h 10000"/>
                <a:gd name="connsiteX19-589" fmla="*/ 5160 w 10001"/>
                <a:gd name="connsiteY19-590" fmla="*/ 488 h 10000"/>
                <a:gd name="connsiteX20-591" fmla="*/ 5162 w 10001"/>
                <a:gd name="connsiteY20-592" fmla="*/ 1105 h 10000"/>
                <a:gd name="connsiteX21-593" fmla="*/ 5145 w 10001"/>
                <a:gd name="connsiteY21-594" fmla="*/ 1422 h 10000"/>
                <a:gd name="connsiteX22-595" fmla="*/ 5147 w 10001"/>
                <a:gd name="connsiteY22-596" fmla="*/ 5340 h 10000"/>
                <a:gd name="connsiteX23-597" fmla="*/ 4861 w 10001"/>
                <a:gd name="connsiteY23-598" fmla="*/ 5340 h 10000"/>
                <a:gd name="connsiteX24-599" fmla="*/ 4864 w 10001"/>
                <a:gd name="connsiteY24-600" fmla="*/ 857 h 10000"/>
                <a:gd name="connsiteX25-601" fmla="*/ 4846 w 10001"/>
                <a:gd name="connsiteY25-602" fmla="*/ 485 h 10000"/>
                <a:gd name="connsiteX26-603" fmla="*/ 4170 w 10001"/>
                <a:gd name="connsiteY26-604" fmla="*/ 6 h 10000"/>
                <a:gd name="connsiteX27-605" fmla="*/ 3620 w 10001"/>
                <a:gd name="connsiteY27-606" fmla="*/ 94 h 10000"/>
                <a:gd name="connsiteX28-607" fmla="*/ 3251 w 10001"/>
                <a:gd name="connsiteY28-608" fmla="*/ 564 h 10000"/>
                <a:gd name="connsiteX29-609" fmla="*/ 3243 w 10001"/>
                <a:gd name="connsiteY29-610" fmla="*/ 2616 h 10000"/>
                <a:gd name="connsiteX30-611" fmla="*/ 4254 w 10001"/>
                <a:gd name="connsiteY30-612" fmla="*/ 1828 h 10000"/>
                <a:gd name="connsiteX31-613" fmla="*/ 4429 w 10001"/>
                <a:gd name="connsiteY31-614" fmla="*/ 1644 h 10000"/>
                <a:gd name="connsiteX32-615" fmla="*/ 4474 w 10001"/>
                <a:gd name="connsiteY32-616" fmla="*/ 1647 h 10000"/>
                <a:gd name="connsiteX33-617" fmla="*/ 4800 w 10001"/>
                <a:gd name="connsiteY33-618" fmla="*/ 1390 h 10000"/>
                <a:gd name="connsiteX34-619" fmla="*/ 4822 w 10001"/>
                <a:gd name="connsiteY34-620" fmla="*/ 1400 h 10000"/>
                <a:gd name="connsiteX35-621" fmla="*/ 4169 w 10001"/>
                <a:gd name="connsiteY35-622" fmla="*/ 1910 h 10000"/>
                <a:gd name="connsiteX36-623" fmla="*/ 3892 w 10001"/>
                <a:gd name="connsiteY36-624" fmla="*/ 2168 h 10000"/>
                <a:gd name="connsiteX37-625" fmla="*/ 3593 w 10001"/>
                <a:gd name="connsiteY37-626" fmla="*/ 2386 h 10000"/>
                <a:gd name="connsiteX38-627" fmla="*/ 3255 w 10001"/>
                <a:gd name="connsiteY38-628" fmla="*/ 2621 h 10000"/>
                <a:gd name="connsiteX39-629" fmla="*/ 3244 w 10001"/>
                <a:gd name="connsiteY39-630" fmla="*/ 2840 h 10000"/>
                <a:gd name="connsiteX40-631" fmla="*/ 3249 w 10001"/>
                <a:gd name="connsiteY40-632" fmla="*/ 6963 h 10000"/>
                <a:gd name="connsiteX41-633" fmla="*/ 3245 w 10001"/>
                <a:gd name="connsiteY41-634" fmla="*/ 6971 h 10000"/>
                <a:gd name="connsiteX42-635" fmla="*/ 3244 w 10001"/>
                <a:gd name="connsiteY42-636" fmla="*/ 8633 h 10000"/>
                <a:gd name="connsiteX43-637" fmla="*/ 2749 w 10001"/>
                <a:gd name="connsiteY43-638" fmla="*/ 8004 h 10000"/>
                <a:gd name="connsiteX44-639" fmla="*/ 2349 w 10001"/>
                <a:gd name="connsiteY44-640" fmla="*/ 7727 h 10000"/>
                <a:gd name="connsiteX45-641" fmla="*/ 1056 w 10001"/>
                <a:gd name="connsiteY45-642" fmla="*/ 7454 h 10000"/>
                <a:gd name="connsiteX46-643" fmla="*/ 302 w 10001"/>
                <a:gd name="connsiteY46-644" fmla="*/ 7408 h 10000"/>
                <a:gd name="connsiteX47-645" fmla="*/ 80 w 10001"/>
                <a:gd name="connsiteY47-646" fmla="*/ 8024 h 10000"/>
                <a:gd name="connsiteX48-647" fmla="*/ 794 w 10001"/>
                <a:gd name="connsiteY48-648" fmla="*/ 8275 h 10000"/>
                <a:gd name="connsiteX49-649" fmla="*/ 1906 w 10001"/>
                <a:gd name="connsiteY49-650" fmla="*/ 8516 h 10000"/>
                <a:gd name="connsiteX50-651" fmla="*/ 2573 w 10001"/>
                <a:gd name="connsiteY50-652" fmla="*/ 9416 h 10000"/>
                <a:gd name="connsiteX51-653" fmla="*/ 2925 w 10001"/>
                <a:gd name="connsiteY51-654" fmla="*/ 9844 h 10000"/>
                <a:gd name="connsiteX0-655" fmla="*/ 2925 w 10001"/>
                <a:gd name="connsiteY0-656" fmla="*/ 9844 h 10000"/>
                <a:gd name="connsiteX1-657" fmla="*/ 3727 w 10001"/>
                <a:gd name="connsiteY1-658" fmla="*/ 9830 h 10000"/>
                <a:gd name="connsiteX2-659" fmla="*/ 4965 w 10001"/>
                <a:gd name="connsiteY2-660" fmla="*/ 9334 h 10000"/>
                <a:gd name="connsiteX3-661" fmla="*/ 5794 w 10001"/>
                <a:gd name="connsiteY3-662" fmla="*/ 9481 h 10000"/>
                <a:gd name="connsiteX4-663" fmla="*/ 6611 w 10001"/>
                <a:gd name="connsiteY4-664" fmla="*/ 9993 h 10000"/>
                <a:gd name="connsiteX5-665" fmla="*/ 7121 w 10001"/>
                <a:gd name="connsiteY5-666" fmla="*/ 9794 h 10000"/>
                <a:gd name="connsiteX6-667" fmla="*/ 7820 w 10001"/>
                <a:gd name="connsiteY6-668" fmla="*/ 8840 h 10000"/>
                <a:gd name="connsiteX7-669" fmla="*/ 8095 w 10001"/>
                <a:gd name="connsiteY7-670" fmla="*/ 8512 h 10000"/>
                <a:gd name="connsiteX8-671" fmla="*/ 9386 w 10001"/>
                <a:gd name="connsiteY8-672" fmla="*/ 8240 h 10000"/>
                <a:gd name="connsiteX9-673" fmla="*/ 9978 w 10001"/>
                <a:gd name="connsiteY9-674" fmla="*/ 7927 h 10000"/>
                <a:gd name="connsiteX10-675" fmla="*/ 9577 w 10001"/>
                <a:gd name="connsiteY10-676" fmla="*/ 7386 h 10000"/>
                <a:gd name="connsiteX11-677" fmla="*/ 8687 w 10001"/>
                <a:gd name="connsiteY11-678" fmla="*/ 7510 h 10000"/>
                <a:gd name="connsiteX12-679" fmla="*/ 7574 w 10001"/>
                <a:gd name="connsiteY12-680" fmla="*/ 7757 h 10000"/>
                <a:gd name="connsiteX13-681" fmla="*/ 7334 w 10001"/>
                <a:gd name="connsiteY13-682" fmla="*/ 7907 h 10000"/>
                <a:gd name="connsiteX14-683" fmla="*/ 6823 w 10001"/>
                <a:gd name="connsiteY14-684" fmla="*/ 8636 h 10000"/>
                <a:gd name="connsiteX15-685" fmla="*/ 6811 w 10001"/>
                <a:gd name="connsiteY15-686" fmla="*/ 8489 h 10000"/>
                <a:gd name="connsiteX16-687" fmla="*/ 6811 w 10001"/>
                <a:gd name="connsiteY16-688" fmla="*/ 825 h 10000"/>
                <a:gd name="connsiteX17-689" fmla="*/ 6795 w 10001"/>
                <a:gd name="connsiteY17-690" fmla="*/ 521 h 10000"/>
                <a:gd name="connsiteX18-691" fmla="*/ 5949 w 10001"/>
                <a:gd name="connsiteY18-692" fmla="*/ 3 h 10000"/>
                <a:gd name="connsiteX19-693" fmla="*/ 5160 w 10001"/>
                <a:gd name="connsiteY19-694" fmla="*/ 488 h 10000"/>
                <a:gd name="connsiteX20-695" fmla="*/ 5162 w 10001"/>
                <a:gd name="connsiteY20-696" fmla="*/ 1105 h 10000"/>
                <a:gd name="connsiteX21-697" fmla="*/ 5145 w 10001"/>
                <a:gd name="connsiteY21-698" fmla="*/ 1422 h 10000"/>
                <a:gd name="connsiteX22-699" fmla="*/ 5147 w 10001"/>
                <a:gd name="connsiteY22-700" fmla="*/ 5340 h 10000"/>
                <a:gd name="connsiteX23-701" fmla="*/ 4861 w 10001"/>
                <a:gd name="connsiteY23-702" fmla="*/ 5340 h 10000"/>
                <a:gd name="connsiteX24-703" fmla="*/ 4864 w 10001"/>
                <a:gd name="connsiteY24-704" fmla="*/ 857 h 10000"/>
                <a:gd name="connsiteX25-705" fmla="*/ 4846 w 10001"/>
                <a:gd name="connsiteY25-706" fmla="*/ 485 h 10000"/>
                <a:gd name="connsiteX26-707" fmla="*/ 4170 w 10001"/>
                <a:gd name="connsiteY26-708" fmla="*/ 6 h 10000"/>
                <a:gd name="connsiteX27-709" fmla="*/ 3620 w 10001"/>
                <a:gd name="connsiteY27-710" fmla="*/ 94 h 10000"/>
                <a:gd name="connsiteX28-711" fmla="*/ 3251 w 10001"/>
                <a:gd name="connsiteY28-712" fmla="*/ 564 h 10000"/>
                <a:gd name="connsiteX29-713" fmla="*/ 3243 w 10001"/>
                <a:gd name="connsiteY29-714" fmla="*/ 2616 h 10000"/>
                <a:gd name="connsiteX30-715" fmla="*/ 4254 w 10001"/>
                <a:gd name="connsiteY30-716" fmla="*/ 1828 h 10000"/>
                <a:gd name="connsiteX31-717" fmla="*/ 4429 w 10001"/>
                <a:gd name="connsiteY31-718" fmla="*/ 1644 h 10000"/>
                <a:gd name="connsiteX32-719" fmla="*/ 4800 w 10001"/>
                <a:gd name="connsiteY32-720" fmla="*/ 1390 h 10000"/>
                <a:gd name="connsiteX33-721" fmla="*/ 4822 w 10001"/>
                <a:gd name="connsiteY33-722" fmla="*/ 1400 h 10000"/>
                <a:gd name="connsiteX34-723" fmla="*/ 4169 w 10001"/>
                <a:gd name="connsiteY34-724" fmla="*/ 1910 h 10000"/>
                <a:gd name="connsiteX35-725" fmla="*/ 3892 w 10001"/>
                <a:gd name="connsiteY35-726" fmla="*/ 2168 h 10000"/>
                <a:gd name="connsiteX36-727" fmla="*/ 3593 w 10001"/>
                <a:gd name="connsiteY36-728" fmla="*/ 2386 h 10000"/>
                <a:gd name="connsiteX37-729" fmla="*/ 3255 w 10001"/>
                <a:gd name="connsiteY37-730" fmla="*/ 2621 h 10000"/>
                <a:gd name="connsiteX38-731" fmla="*/ 3244 w 10001"/>
                <a:gd name="connsiteY38-732" fmla="*/ 2840 h 10000"/>
                <a:gd name="connsiteX39-733" fmla="*/ 3249 w 10001"/>
                <a:gd name="connsiteY39-734" fmla="*/ 6963 h 10000"/>
                <a:gd name="connsiteX40-735" fmla="*/ 3245 w 10001"/>
                <a:gd name="connsiteY40-736" fmla="*/ 6971 h 10000"/>
                <a:gd name="connsiteX41-737" fmla="*/ 3244 w 10001"/>
                <a:gd name="connsiteY41-738" fmla="*/ 8633 h 10000"/>
                <a:gd name="connsiteX42-739" fmla="*/ 2749 w 10001"/>
                <a:gd name="connsiteY42-740" fmla="*/ 8004 h 10000"/>
                <a:gd name="connsiteX43-741" fmla="*/ 2349 w 10001"/>
                <a:gd name="connsiteY43-742" fmla="*/ 7727 h 10000"/>
                <a:gd name="connsiteX44-743" fmla="*/ 1056 w 10001"/>
                <a:gd name="connsiteY44-744" fmla="*/ 7454 h 10000"/>
                <a:gd name="connsiteX45-745" fmla="*/ 302 w 10001"/>
                <a:gd name="connsiteY45-746" fmla="*/ 7408 h 10000"/>
                <a:gd name="connsiteX46-747" fmla="*/ 80 w 10001"/>
                <a:gd name="connsiteY46-748" fmla="*/ 8024 h 10000"/>
                <a:gd name="connsiteX47-749" fmla="*/ 794 w 10001"/>
                <a:gd name="connsiteY47-750" fmla="*/ 8275 h 10000"/>
                <a:gd name="connsiteX48-751" fmla="*/ 1906 w 10001"/>
                <a:gd name="connsiteY48-752" fmla="*/ 8516 h 10000"/>
                <a:gd name="connsiteX49-753" fmla="*/ 2573 w 10001"/>
                <a:gd name="connsiteY49-754" fmla="*/ 9416 h 10000"/>
                <a:gd name="connsiteX50-755" fmla="*/ 2925 w 10001"/>
                <a:gd name="connsiteY50-756" fmla="*/ 9844 h 10000"/>
                <a:gd name="connsiteX0-757" fmla="*/ 2925 w 10001"/>
                <a:gd name="connsiteY0-758" fmla="*/ 9844 h 10000"/>
                <a:gd name="connsiteX1-759" fmla="*/ 3727 w 10001"/>
                <a:gd name="connsiteY1-760" fmla="*/ 9830 h 10000"/>
                <a:gd name="connsiteX2-761" fmla="*/ 4965 w 10001"/>
                <a:gd name="connsiteY2-762" fmla="*/ 9334 h 10000"/>
                <a:gd name="connsiteX3-763" fmla="*/ 5794 w 10001"/>
                <a:gd name="connsiteY3-764" fmla="*/ 9481 h 10000"/>
                <a:gd name="connsiteX4-765" fmla="*/ 6611 w 10001"/>
                <a:gd name="connsiteY4-766" fmla="*/ 9993 h 10000"/>
                <a:gd name="connsiteX5-767" fmla="*/ 7121 w 10001"/>
                <a:gd name="connsiteY5-768" fmla="*/ 9794 h 10000"/>
                <a:gd name="connsiteX6-769" fmla="*/ 7820 w 10001"/>
                <a:gd name="connsiteY6-770" fmla="*/ 8840 h 10000"/>
                <a:gd name="connsiteX7-771" fmla="*/ 8095 w 10001"/>
                <a:gd name="connsiteY7-772" fmla="*/ 8512 h 10000"/>
                <a:gd name="connsiteX8-773" fmla="*/ 9386 w 10001"/>
                <a:gd name="connsiteY8-774" fmla="*/ 8240 h 10000"/>
                <a:gd name="connsiteX9-775" fmla="*/ 9978 w 10001"/>
                <a:gd name="connsiteY9-776" fmla="*/ 7927 h 10000"/>
                <a:gd name="connsiteX10-777" fmla="*/ 9577 w 10001"/>
                <a:gd name="connsiteY10-778" fmla="*/ 7386 h 10000"/>
                <a:gd name="connsiteX11-779" fmla="*/ 8687 w 10001"/>
                <a:gd name="connsiteY11-780" fmla="*/ 7510 h 10000"/>
                <a:gd name="connsiteX12-781" fmla="*/ 7574 w 10001"/>
                <a:gd name="connsiteY12-782" fmla="*/ 7757 h 10000"/>
                <a:gd name="connsiteX13-783" fmla="*/ 7334 w 10001"/>
                <a:gd name="connsiteY13-784" fmla="*/ 7907 h 10000"/>
                <a:gd name="connsiteX14-785" fmla="*/ 6823 w 10001"/>
                <a:gd name="connsiteY14-786" fmla="*/ 8636 h 10000"/>
                <a:gd name="connsiteX15-787" fmla="*/ 6811 w 10001"/>
                <a:gd name="connsiteY15-788" fmla="*/ 8489 h 10000"/>
                <a:gd name="connsiteX16-789" fmla="*/ 6811 w 10001"/>
                <a:gd name="connsiteY16-790" fmla="*/ 825 h 10000"/>
                <a:gd name="connsiteX17-791" fmla="*/ 6795 w 10001"/>
                <a:gd name="connsiteY17-792" fmla="*/ 521 h 10000"/>
                <a:gd name="connsiteX18-793" fmla="*/ 5949 w 10001"/>
                <a:gd name="connsiteY18-794" fmla="*/ 3 h 10000"/>
                <a:gd name="connsiteX19-795" fmla="*/ 5160 w 10001"/>
                <a:gd name="connsiteY19-796" fmla="*/ 488 h 10000"/>
                <a:gd name="connsiteX20-797" fmla="*/ 5162 w 10001"/>
                <a:gd name="connsiteY20-798" fmla="*/ 1105 h 10000"/>
                <a:gd name="connsiteX21-799" fmla="*/ 5145 w 10001"/>
                <a:gd name="connsiteY21-800" fmla="*/ 1422 h 10000"/>
                <a:gd name="connsiteX22-801" fmla="*/ 5147 w 10001"/>
                <a:gd name="connsiteY22-802" fmla="*/ 5340 h 10000"/>
                <a:gd name="connsiteX23-803" fmla="*/ 4861 w 10001"/>
                <a:gd name="connsiteY23-804" fmla="*/ 5340 h 10000"/>
                <a:gd name="connsiteX24-805" fmla="*/ 4864 w 10001"/>
                <a:gd name="connsiteY24-806" fmla="*/ 857 h 10000"/>
                <a:gd name="connsiteX25-807" fmla="*/ 4846 w 10001"/>
                <a:gd name="connsiteY25-808" fmla="*/ 485 h 10000"/>
                <a:gd name="connsiteX26-809" fmla="*/ 4170 w 10001"/>
                <a:gd name="connsiteY26-810" fmla="*/ 6 h 10000"/>
                <a:gd name="connsiteX27-811" fmla="*/ 3620 w 10001"/>
                <a:gd name="connsiteY27-812" fmla="*/ 94 h 10000"/>
                <a:gd name="connsiteX28-813" fmla="*/ 3251 w 10001"/>
                <a:gd name="connsiteY28-814" fmla="*/ 564 h 10000"/>
                <a:gd name="connsiteX29-815" fmla="*/ 3243 w 10001"/>
                <a:gd name="connsiteY29-816" fmla="*/ 2616 h 10000"/>
                <a:gd name="connsiteX30-817" fmla="*/ 4254 w 10001"/>
                <a:gd name="connsiteY30-818" fmla="*/ 1828 h 10000"/>
                <a:gd name="connsiteX31-819" fmla="*/ 4800 w 10001"/>
                <a:gd name="connsiteY31-820" fmla="*/ 1390 h 10000"/>
                <a:gd name="connsiteX32-821" fmla="*/ 4822 w 10001"/>
                <a:gd name="connsiteY32-822" fmla="*/ 1400 h 10000"/>
                <a:gd name="connsiteX33-823" fmla="*/ 4169 w 10001"/>
                <a:gd name="connsiteY33-824" fmla="*/ 1910 h 10000"/>
                <a:gd name="connsiteX34-825" fmla="*/ 3892 w 10001"/>
                <a:gd name="connsiteY34-826" fmla="*/ 2168 h 10000"/>
                <a:gd name="connsiteX35-827" fmla="*/ 3593 w 10001"/>
                <a:gd name="connsiteY35-828" fmla="*/ 2386 h 10000"/>
                <a:gd name="connsiteX36-829" fmla="*/ 3255 w 10001"/>
                <a:gd name="connsiteY36-830" fmla="*/ 2621 h 10000"/>
                <a:gd name="connsiteX37-831" fmla="*/ 3244 w 10001"/>
                <a:gd name="connsiteY37-832" fmla="*/ 2840 h 10000"/>
                <a:gd name="connsiteX38-833" fmla="*/ 3249 w 10001"/>
                <a:gd name="connsiteY38-834" fmla="*/ 6963 h 10000"/>
                <a:gd name="connsiteX39-835" fmla="*/ 3245 w 10001"/>
                <a:gd name="connsiteY39-836" fmla="*/ 6971 h 10000"/>
                <a:gd name="connsiteX40-837" fmla="*/ 3244 w 10001"/>
                <a:gd name="connsiteY40-838" fmla="*/ 8633 h 10000"/>
                <a:gd name="connsiteX41-839" fmla="*/ 2749 w 10001"/>
                <a:gd name="connsiteY41-840" fmla="*/ 8004 h 10000"/>
                <a:gd name="connsiteX42-841" fmla="*/ 2349 w 10001"/>
                <a:gd name="connsiteY42-842" fmla="*/ 7727 h 10000"/>
                <a:gd name="connsiteX43-843" fmla="*/ 1056 w 10001"/>
                <a:gd name="connsiteY43-844" fmla="*/ 7454 h 10000"/>
                <a:gd name="connsiteX44-845" fmla="*/ 302 w 10001"/>
                <a:gd name="connsiteY44-846" fmla="*/ 7408 h 10000"/>
                <a:gd name="connsiteX45-847" fmla="*/ 80 w 10001"/>
                <a:gd name="connsiteY45-848" fmla="*/ 8024 h 10000"/>
                <a:gd name="connsiteX46-849" fmla="*/ 794 w 10001"/>
                <a:gd name="connsiteY46-850" fmla="*/ 8275 h 10000"/>
                <a:gd name="connsiteX47-851" fmla="*/ 1906 w 10001"/>
                <a:gd name="connsiteY47-852" fmla="*/ 8516 h 10000"/>
                <a:gd name="connsiteX48-853" fmla="*/ 2573 w 10001"/>
                <a:gd name="connsiteY48-854" fmla="*/ 9416 h 10000"/>
                <a:gd name="connsiteX49-855" fmla="*/ 2925 w 10001"/>
                <a:gd name="connsiteY49-856" fmla="*/ 9844 h 10000"/>
                <a:gd name="connsiteX0-857" fmla="*/ 2925 w 10001"/>
                <a:gd name="connsiteY0-858" fmla="*/ 9844 h 10000"/>
                <a:gd name="connsiteX1-859" fmla="*/ 3727 w 10001"/>
                <a:gd name="connsiteY1-860" fmla="*/ 9830 h 10000"/>
                <a:gd name="connsiteX2-861" fmla="*/ 4965 w 10001"/>
                <a:gd name="connsiteY2-862" fmla="*/ 9334 h 10000"/>
                <a:gd name="connsiteX3-863" fmla="*/ 5794 w 10001"/>
                <a:gd name="connsiteY3-864" fmla="*/ 9481 h 10000"/>
                <a:gd name="connsiteX4-865" fmla="*/ 6611 w 10001"/>
                <a:gd name="connsiteY4-866" fmla="*/ 9993 h 10000"/>
                <a:gd name="connsiteX5-867" fmla="*/ 7121 w 10001"/>
                <a:gd name="connsiteY5-868" fmla="*/ 9794 h 10000"/>
                <a:gd name="connsiteX6-869" fmla="*/ 7820 w 10001"/>
                <a:gd name="connsiteY6-870" fmla="*/ 8840 h 10000"/>
                <a:gd name="connsiteX7-871" fmla="*/ 8095 w 10001"/>
                <a:gd name="connsiteY7-872" fmla="*/ 8512 h 10000"/>
                <a:gd name="connsiteX8-873" fmla="*/ 9386 w 10001"/>
                <a:gd name="connsiteY8-874" fmla="*/ 8240 h 10000"/>
                <a:gd name="connsiteX9-875" fmla="*/ 9978 w 10001"/>
                <a:gd name="connsiteY9-876" fmla="*/ 7927 h 10000"/>
                <a:gd name="connsiteX10-877" fmla="*/ 9577 w 10001"/>
                <a:gd name="connsiteY10-878" fmla="*/ 7386 h 10000"/>
                <a:gd name="connsiteX11-879" fmla="*/ 8687 w 10001"/>
                <a:gd name="connsiteY11-880" fmla="*/ 7510 h 10000"/>
                <a:gd name="connsiteX12-881" fmla="*/ 7574 w 10001"/>
                <a:gd name="connsiteY12-882" fmla="*/ 7757 h 10000"/>
                <a:gd name="connsiteX13-883" fmla="*/ 7334 w 10001"/>
                <a:gd name="connsiteY13-884" fmla="*/ 7907 h 10000"/>
                <a:gd name="connsiteX14-885" fmla="*/ 6823 w 10001"/>
                <a:gd name="connsiteY14-886" fmla="*/ 8636 h 10000"/>
                <a:gd name="connsiteX15-887" fmla="*/ 6811 w 10001"/>
                <a:gd name="connsiteY15-888" fmla="*/ 8489 h 10000"/>
                <a:gd name="connsiteX16-889" fmla="*/ 6811 w 10001"/>
                <a:gd name="connsiteY16-890" fmla="*/ 825 h 10000"/>
                <a:gd name="connsiteX17-891" fmla="*/ 6795 w 10001"/>
                <a:gd name="connsiteY17-892" fmla="*/ 521 h 10000"/>
                <a:gd name="connsiteX18-893" fmla="*/ 5949 w 10001"/>
                <a:gd name="connsiteY18-894" fmla="*/ 3 h 10000"/>
                <a:gd name="connsiteX19-895" fmla="*/ 5160 w 10001"/>
                <a:gd name="connsiteY19-896" fmla="*/ 488 h 10000"/>
                <a:gd name="connsiteX20-897" fmla="*/ 5162 w 10001"/>
                <a:gd name="connsiteY20-898" fmla="*/ 1105 h 10000"/>
                <a:gd name="connsiteX21-899" fmla="*/ 5145 w 10001"/>
                <a:gd name="connsiteY21-900" fmla="*/ 1422 h 10000"/>
                <a:gd name="connsiteX22-901" fmla="*/ 5147 w 10001"/>
                <a:gd name="connsiteY22-902" fmla="*/ 5340 h 10000"/>
                <a:gd name="connsiteX23-903" fmla="*/ 4861 w 10001"/>
                <a:gd name="connsiteY23-904" fmla="*/ 5340 h 10000"/>
                <a:gd name="connsiteX24-905" fmla="*/ 4864 w 10001"/>
                <a:gd name="connsiteY24-906" fmla="*/ 857 h 10000"/>
                <a:gd name="connsiteX25-907" fmla="*/ 4846 w 10001"/>
                <a:gd name="connsiteY25-908" fmla="*/ 485 h 10000"/>
                <a:gd name="connsiteX26-909" fmla="*/ 4170 w 10001"/>
                <a:gd name="connsiteY26-910" fmla="*/ 6 h 10000"/>
                <a:gd name="connsiteX27-911" fmla="*/ 3620 w 10001"/>
                <a:gd name="connsiteY27-912" fmla="*/ 94 h 10000"/>
                <a:gd name="connsiteX28-913" fmla="*/ 3251 w 10001"/>
                <a:gd name="connsiteY28-914" fmla="*/ 564 h 10000"/>
                <a:gd name="connsiteX29-915" fmla="*/ 3243 w 10001"/>
                <a:gd name="connsiteY29-916" fmla="*/ 2616 h 10000"/>
                <a:gd name="connsiteX30-917" fmla="*/ 4254 w 10001"/>
                <a:gd name="connsiteY30-918" fmla="*/ 1828 h 10000"/>
                <a:gd name="connsiteX31-919" fmla="*/ 4800 w 10001"/>
                <a:gd name="connsiteY31-920" fmla="*/ 1390 h 10000"/>
                <a:gd name="connsiteX32-921" fmla="*/ 4822 w 10001"/>
                <a:gd name="connsiteY32-922" fmla="*/ 1400 h 10000"/>
                <a:gd name="connsiteX33-923" fmla="*/ 4169 w 10001"/>
                <a:gd name="connsiteY33-924" fmla="*/ 1910 h 10000"/>
                <a:gd name="connsiteX34-925" fmla="*/ 3593 w 10001"/>
                <a:gd name="connsiteY34-926" fmla="*/ 2386 h 10000"/>
                <a:gd name="connsiteX35-927" fmla="*/ 3255 w 10001"/>
                <a:gd name="connsiteY35-928" fmla="*/ 2621 h 10000"/>
                <a:gd name="connsiteX36-929" fmla="*/ 3244 w 10001"/>
                <a:gd name="connsiteY36-930" fmla="*/ 2840 h 10000"/>
                <a:gd name="connsiteX37-931" fmla="*/ 3249 w 10001"/>
                <a:gd name="connsiteY37-932" fmla="*/ 6963 h 10000"/>
                <a:gd name="connsiteX38-933" fmla="*/ 3245 w 10001"/>
                <a:gd name="connsiteY38-934" fmla="*/ 6971 h 10000"/>
                <a:gd name="connsiteX39-935" fmla="*/ 3244 w 10001"/>
                <a:gd name="connsiteY39-936" fmla="*/ 8633 h 10000"/>
                <a:gd name="connsiteX40-937" fmla="*/ 2749 w 10001"/>
                <a:gd name="connsiteY40-938" fmla="*/ 8004 h 10000"/>
                <a:gd name="connsiteX41-939" fmla="*/ 2349 w 10001"/>
                <a:gd name="connsiteY41-940" fmla="*/ 7727 h 10000"/>
                <a:gd name="connsiteX42-941" fmla="*/ 1056 w 10001"/>
                <a:gd name="connsiteY42-942" fmla="*/ 7454 h 10000"/>
                <a:gd name="connsiteX43-943" fmla="*/ 302 w 10001"/>
                <a:gd name="connsiteY43-944" fmla="*/ 7408 h 10000"/>
                <a:gd name="connsiteX44-945" fmla="*/ 80 w 10001"/>
                <a:gd name="connsiteY44-946" fmla="*/ 8024 h 10000"/>
                <a:gd name="connsiteX45-947" fmla="*/ 794 w 10001"/>
                <a:gd name="connsiteY45-948" fmla="*/ 8275 h 10000"/>
                <a:gd name="connsiteX46-949" fmla="*/ 1906 w 10001"/>
                <a:gd name="connsiteY46-950" fmla="*/ 8516 h 10000"/>
                <a:gd name="connsiteX47-951" fmla="*/ 2573 w 10001"/>
                <a:gd name="connsiteY47-952" fmla="*/ 9416 h 10000"/>
                <a:gd name="connsiteX48-953" fmla="*/ 2925 w 10001"/>
                <a:gd name="connsiteY48-954" fmla="*/ 9844 h 10000"/>
                <a:gd name="connsiteX0-955" fmla="*/ 2925 w 10001"/>
                <a:gd name="connsiteY0-956" fmla="*/ 9844 h 10000"/>
                <a:gd name="connsiteX1-957" fmla="*/ 3727 w 10001"/>
                <a:gd name="connsiteY1-958" fmla="*/ 9830 h 10000"/>
                <a:gd name="connsiteX2-959" fmla="*/ 4965 w 10001"/>
                <a:gd name="connsiteY2-960" fmla="*/ 9334 h 10000"/>
                <a:gd name="connsiteX3-961" fmla="*/ 5794 w 10001"/>
                <a:gd name="connsiteY3-962" fmla="*/ 9481 h 10000"/>
                <a:gd name="connsiteX4-963" fmla="*/ 6611 w 10001"/>
                <a:gd name="connsiteY4-964" fmla="*/ 9993 h 10000"/>
                <a:gd name="connsiteX5-965" fmla="*/ 7121 w 10001"/>
                <a:gd name="connsiteY5-966" fmla="*/ 9794 h 10000"/>
                <a:gd name="connsiteX6-967" fmla="*/ 7820 w 10001"/>
                <a:gd name="connsiteY6-968" fmla="*/ 8840 h 10000"/>
                <a:gd name="connsiteX7-969" fmla="*/ 8095 w 10001"/>
                <a:gd name="connsiteY7-970" fmla="*/ 8512 h 10000"/>
                <a:gd name="connsiteX8-971" fmla="*/ 9386 w 10001"/>
                <a:gd name="connsiteY8-972" fmla="*/ 8240 h 10000"/>
                <a:gd name="connsiteX9-973" fmla="*/ 9978 w 10001"/>
                <a:gd name="connsiteY9-974" fmla="*/ 7927 h 10000"/>
                <a:gd name="connsiteX10-975" fmla="*/ 9577 w 10001"/>
                <a:gd name="connsiteY10-976" fmla="*/ 7386 h 10000"/>
                <a:gd name="connsiteX11-977" fmla="*/ 8687 w 10001"/>
                <a:gd name="connsiteY11-978" fmla="*/ 7510 h 10000"/>
                <a:gd name="connsiteX12-979" fmla="*/ 7574 w 10001"/>
                <a:gd name="connsiteY12-980" fmla="*/ 7757 h 10000"/>
                <a:gd name="connsiteX13-981" fmla="*/ 7334 w 10001"/>
                <a:gd name="connsiteY13-982" fmla="*/ 7907 h 10000"/>
                <a:gd name="connsiteX14-983" fmla="*/ 6823 w 10001"/>
                <a:gd name="connsiteY14-984" fmla="*/ 8636 h 10000"/>
                <a:gd name="connsiteX15-985" fmla="*/ 6811 w 10001"/>
                <a:gd name="connsiteY15-986" fmla="*/ 8489 h 10000"/>
                <a:gd name="connsiteX16-987" fmla="*/ 6811 w 10001"/>
                <a:gd name="connsiteY16-988" fmla="*/ 825 h 10000"/>
                <a:gd name="connsiteX17-989" fmla="*/ 6795 w 10001"/>
                <a:gd name="connsiteY17-990" fmla="*/ 521 h 10000"/>
                <a:gd name="connsiteX18-991" fmla="*/ 5949 w 10001"/>
                <a:gd name="connsiteY18-992" fmla="*/ 3 h 10000"/>
                <a:gd name="connsiteX19-993" fmla="*/ 5160 w 10001"/>
                <a:gd name="connsiteY19-994" fmla="*/ 488 h 10000"/>
                <a:gd name="connsiteX20-995" fmla="*/ 5162 w 10001"/>
                <a:gd name="connsiteY20-996" fmla="*/ 1105 h 10000"/>
                <a:gd name="connsiteX21-997" fmla="*/ 5145 w 10001"/>
                <a:gd name="connsiteY21-998" fmla="*/ 1422 h 10000"/>
                <a:gd name="connsiteX22-999" fmla="*/ 5147 w 10001"/>
                <a:gd name="connsiteY22-1000" fmla="*/ 5340 h 10000"/>
                <a:gd name="connsiteX23-1001" fmla="*/ 4861 w 10001"/>
                <a:gd name="connsiteY23-1002" fmla="*/ 5340 h 10000"/>
                <a:gd name="connsiteX24-1003" fmla="*/ 4864 w 10001"/>
                <a:gd name="connsiteY24-1004" fmla="*/ 857 h 10000"/>
                <a:gd name="connsiteX25-1005" fmla="*/ 4846 w 10001"/>
                <a:gd name="connsiteY25-1006" fmla="*/ 485 h 10000"/>
                <a:gd name="connsiteX26-1007" fmla="*/ 4170 w 10001"/>
                <a:gd name="connsiteY26-1008" fmla="*/ 6 h 10000"/>
                <a:gd name="connsiteX27-1009" fmla="*/ 3620 w 10001"/>
                <a:gd name="connsiteY27-1010" fmla="*/ 94 h 10000"/>
                <a:gd name="connsiteX28-1011" fmla="*/ 3251 w 10001"/>
                <a:gd name="connsiteY28-1012" fmla="*/ 564 h 10000"/>
                <a:gd name="connsiteX29-1013" fmla="*/ 3243 w 10001"/>
                <a:gd name="connsiteY29-1014" fmla="*/ 2616 h 10000"/>
                <a:gd name="connsiteX30-1015" fmla="*/ 4254 w 10001"/>
                <a:gd name="connsiteY30-1016" fmla="*/ 1828 h 10000"/>
                <a:gd name="connsiteX31-1017" fmla="*/ 4800 w 10001"/>
                <a:gd name="connsiteY31-1018" fmla="*/ 1390 h 10000"/>
                <a:gd name="connsiteX32-1019" fmla="*/ 4822 w 10001"/>
                <a:gd name="connsiteY32-1020" fmla="*/ 1400 h 10000"/>
                <a:gd name="connsiteX33-1021" fmla="*/ 4169 w 10001"/>
                <a:gd name="connsiteY33-1022" fmla="*/ 1910 h 10000"/>
                <a:gd name="connsiteX34-1023" fmla="*/ 3255 w 10001"/>
                <a:gd name="connsiteY34-1024" fmla="*/ 2621 h 10000"/>
                <a:gd name="connsiteX35-1025" fmla="*/ 3244 w 10001"/>
                <a:gd name="connsiteY35-1026" fmla="*/ 2840 h 10000"/>
                <a:gd name="connsiteX36-1027" fmla="*/ 3249 w 10001"/>
                <a:gd name="connsiteY36-1028" fmla="*/ 6963 h 10000"/>
                <a:gd name="connsiteX37-1029" fmla="*/ 3245 w 10001"/>
                <a:gd name="connsiteY37-1030" fmla="*/ 6971 h 10000"/>
                <a:gd name="connsiteX38-1031" fmla="*/ 3244 w 10001"/>
                <a:gd name="connsiteY38-1032" fmla="*/ 8633 h 10000"/>
                <a:gd name="connsiteX39-1033" fmla="*/ 2749 w 10001"/>
                <a:gd name="connsiteY39-1034" fmla="*/ 8004 h 10000"/>
                <a:gd name="connsiteX40-1035" fmla="*/ 2349 w 10001"/>
                <a:gd name="connsiteY40-1036" fmla="*/ 7727 h 10000"/>
                <a:gd name="connsiteX41-1037" fmla="*/ 1056 w 10001"/>
                <a:gd name="connsiteY41-1038" fmla="*/ 7454 h 10000"/>
                <a:gd name="connsiteX42-1039" fmla="*/ 302 w 10001"/>
                <a:gd name="connsiteY42-1040" fmla="*/ 7408 h 10000"/>
                <a:gd name="connsiteX43-1041" fmla="*/ 80 w 10001"/>
                <a:gd name="connsiteY43-1042" fmla="*/ 8024 h 10000"/>
                <a:gd name="connsiteX44-1043" fmla="*/ 794 w 10001"/>
                <a:gd name="connsiteY44-1044" fmla="*/ 8275 h 10000"/>
                <a:gd name="connsiteX45-1045" fmla="*/ 1906 w 10001"/>
                <a:gd name="connsiteY45-1046" fmla="*/ 8516 h 10000"/>
                <a:gd name="connsiteX46-1047" fmla="*/ 2573 w 10001"/>
                <a:gd name="connsiteY46-1048" fmla="*/ 9416 h 10000"/>
                <a:gd name="connsiteX47-1049" fmla="*/ 2925 w 10001"/>
                <a:gd name="connsiteY47-1050" fmla="*/ 9844 h 10000"/>
                <a:gd name="connsiteX0-1051" fmla="*/ 2925 w 10001"/>
                <a:gd name="connsiteY0-1052" fmla="*/ 9844 h 10000"/>
                <a:gd name="connsiteX1-1053" fmla="*/ 3727 w 10001"/>
                <a:gd name="connsiteY1-1054" fmla="*/ 9830 h 10000"/>
                <a:gd name="connsiteX2-1055" fmla="*/ 4965 w 10001"/>
                <a:gd name="connsiteY2-1056" fmla="*/ 9334 h 10000"/>
                <a:gd name="connsiteX3-1057" fmla="*/ 5794 w 10001"/>
                <a:gd name="connsiteY3-1058" fmla="*/ 9481 h 10000"/>
                <a:gd name="connsiteX4-1059" fmla="*/ 6611 w 10001"/>
                <a:gd name="connsiteY4-1060" fmla="*/ 9993 h 10000"/>
                <a:gd name="connsiteX5-1061" fmla="*/ 7121 w 10001"/>
                <a:gd name="connsiteY5-1062" fmla="*/ 9794 h 10000"/>
                <a:gd name="connsiteX6-1063" fmla="*/ 7820 w 10001"/>
                <a:gd name="connsiteY6-1064" fmla="*/ 8840 h 10000"/>
                <a:gd name="connsiteX7-1065" fmla="*/ 8095 w 10001"/>
                <a:gd name="connsiteY7-1066" fmla="*/ 8512 h 10000"/>
                <a:gd name="connsiteX8-1067" fmla="*/ 9386 w 10001"/>
                <a:gd name="connsiteY8-1068" fmla="*/ 8240 h 10000"/>
                <a:gd name="connsiteX9-1069" fmla="*/ 9978 w 10001"/>
                <a:gd name="connsiteY9-1070" fmla="*/ 7927 h 10000"/>
                <a:gd name="connsiteX10-1071" fmla="*/ 9577 w 10001"/>
                <a:gd name="connsiteY10-1072" fmla="*/ 7386 h 10000"/>
                <a:gd name="connsiteX11-1073" fmla="*/ 8687 w 10001"/>
                <a:gd name="connsiteY11-1074" fmla="*/ 7510 h 10000"/>
                <a:gd name="connsiteX12-1075" fmla="*/ 7574 w 10001"/>
                <a:gd name="connsiteY12-1076" fmla="*/ 7757 h 10000"/>
                <a:gd name="connsiteX13-1077" fmla="*/ 7334 w 10001"/>
                <a:gd name="connsiteY13-1078" fmla="*/ 7907 h 10000"/>
                <a:gd name="connsiteX14-1079" fmla="*/ 6823 w 10001"/>
                <a:gd name="connsiteY14-1080" fmla="*/ 8636 h 10000"/>
                <a:gd name="connsiteX15-1081" fmla="*/ 6811 w 10001"/>
                <a:gd name="connsiteY15-1082" fmla="*/ 8489 h 10000"/>
                <a:gd name="connsiteX16-1083" fmla="*/ 6811 w 10001"/>
                <a:gd name="connsiteY16-1084" fmla="*/ 825 h 10000"/>
                <a:gd name="connsiteX17-1085" fmla="*/ 6795 w 10001"/>
                <a:gd name="connsiteY17-1086" fmla="*/ 521 h 10000"/>
                <a:gd name="connsiteX18-1087" fmla="*/ 5949 w 10001"/>
                <a:gd name="connsiteY18-1088" fmla="*/ 3 h 10000"/>
                <a:gd name="connsiteX19-1089" fmla="*/ 5160 w 10001"/>
                <a:gd name="connsiteY19-1090" fmla="*/ 488 h 10000"/>
                <a:gd name="connsiteX20-1091" fmla="*/ 5162 w 10001"/>
                <a:gd name="connsiteY20-1092" fmla="*/ 1105 h 10000"/>
                <a:gd name="connsiteX21-1093" fmla="*/ 5145 w 10001"/>
                <a:gd name="connsiteY21-1094" fmla="*/ 1422 h 10000"/>
                <a:gd name="connsiteX22-1095" fmla="*/ 5147 w 10001"/>
                <a:gd name="connsiteY22-1096" fmla="*/ 5340 h 10000"/>
                <a:gd name="connsiteX23-1097" fmla="*/ 4861 w 10001"/>
                <a:gd name="connsiteY23-1098" fmla="*/ 5340 h 10000"/>
                <a:gd name="connsiteX24-1099" fmla="*/ 4864 w 10001"/>
                <a:gd name="connsiteY24-1100" fmla="*/ 857 h 10000"/>
                <a:gd name="connsiteX25-1101" fmla="*/ 4846 w 10001"/>
                <a:gd name="connsiteY25-1102" fmla="*/ 485 h 10000"/>
                <a:gd name="connsiteX26-1103" fmla="*/ 4170 w 10001"/>
                <a:gd name="connsiteY26-1104" fmla="*/ 6 h 10000"/>
                <a:gd name="connsiteX27-1105" fmla="*/ 3620 w 10001"/>
                <a:gd name="connsiteY27-1106" fmla="*/ 94 h 10000"/>
                <a:gd name="connsiteX28-1107" fmla="*/ 3251 w 10001"/>
                <a:gd name="connsiteY28-1108" fmla="*/ 564 h 10000"/>
                <a:gd name="connsiteX29-1109" fmla="*/ 3243 w 10001"/>
                <a:gd name="connsiteY29-1110" fmla="*/ 2616 h 10000"/>
                <a:gd name="connsiteX30-1111" fmla="*/ 4254 w 10001"/>
                <a:gd name="connsiteY30-1112" fmla="*/ 1828 h 10000"/>
                <a:gd name="connsiteX31-1113" fmla="*/ 4800 w 10001"/>
                <a:gd name="connsiteY31-1114" fmla="*/ 1390 h 10000"/>
                <a:gd name="connsiteX32-1115" fmla="*/ 4822 w 10001"/>
                <a:gd name="connsiteY32-1116" fmla="*/ 1400 h 10000"/>
                <a:gd name="connsiteX33-1117" fmla="*/ 3255 w 10001"/>
                <a:gd name="connsiteY33-1118" fmla="*/ 2621 h 10000"/>
                <a:gd name="connsiteX34-1119" fmla="*/ 3244 w 10001"/>
                <a:gd name="connsiteY34-1120" fmla="*/ 2840 h 10000"/>
                <a:gd name="connsiteX35-1121" fmla="*/ 3249 w 10001"/>
                <a:gd name="connsiteY35-1122" fmla="*/ 6963 h 10000"/>
                <a:gd name="connsiteX36-1123" fmla="*/ 3245 w 10001"/>
                <a:gd name="connsiteY36-1124" fmla="*/ 6971 h 10000"/>
                <a:gd name="connsiteX37-1125" fmla="*/ 3244 w 10001"/>
                <a:gd name="connsiteY37-1126" fmla="*/ 8633 h 10000"/>
                <a:gd name="connsiteX38-1127" fmla="*/ 2749 w 10001"/>
                <a:gd name="connsiteY38-1128" fmla="*/ 8004 h 10000"/>
                <a:gd name="connsiteX39-1129" fmla="*/ 2349 w 10001"/>
                <a:gd name="connsiteY39-1130" fmla="*/ 7727 h 10000"/>
                <a:gd name="connsiteX40-1131" fmla="*/ 1056 w 10001"/>
                <a:gd name="connsiteY40-1132" fmla="*/ 7454 h 10000"/>
                <a:gd name="connsiteX41-1133" fmla="*/ 302 w 10001"/>
                <a:gd name="connsiteY41-1134" fmla="*/ 7408 h 10000"/>
                <a:gd name="connsiteX42-1135" fmla="*/ 80 w 10001"/>
                <a:gd name="connsiteY42-1136" fmla="*/ 8024 h 10000"/>
                <a:gd name="connsiteX43-1137" fmla="*/ 794 w 10001"/>
                <a:gd name="connsiteY43-1138" fmla="*/ 8275 h 10000"/>
                <a:gd name="connsiteX44-1139" fmla="*/ 1906 w 10001"/>
                <a:gd name="connsiteY44-1140" fmla="*/ 8516 h 10000"/>
                <a:gd name="connsiteX45-1141" fmla="*/ 2573 w 10001"/>
                <a:gd name="connsiteY45-1142" fmla="*/ 9416 h 10000"/>
                <a:gd name="connsiteX46-1143" fmla="*/ 2925 w 10001"/>
                <a:gd name="connsiteY46-1144" fmla="*/ 9844 h 10000"/>
                <a:gd name="connsiteX0-1145" fmla="*/ 2925 w 10001"/>
                <a:gd name="connsiteY0-1146" fmla="*/ 9844 h 10000"/>
                <a:gd name="connsiteX1-1147" fmla="*/ 3727 w 10001"/>
                <a:gd name="connsiteY1-1148" fmla="*/ 9830 h 10000"/>
                <a:gd name="connsiteX2-1149" fmla="*/ 4965 w 10001"/>
                <a:gd name="connsiteY2-1150" fmla="*/ 9334 h 10000"/>
                <a:gd name="connsiteX3-1151" fmla="*/ 5794 w 10001"/>
                <a:gd name="connsiteY3-1152" fmla="*/ 9481 h 10000"/>
                <a:gd name="connsiteX4-1153" fmla="*/ 6611 w 10001"/>
                <a:gd name="connsiteY4-1154" fmla="*/ 9993 h 10000"/>
                <a:gd name="connsiteX5-1155" fmla="*/ 7121 w 10001"/>
                <a:gd name="connsiteY5-1156" fmla="*/ 9794 h 10000"/>
                <a:gd name="connsiteX6-1157" fmla="*/ 7820 w 10001"/>
                <a:gd name="connsiteY6-1158" fmla="*/ 8840 h 10000"/>
                <a:gd name="connsiteX7-1159" fmla="*/ 8095 w 10001"/>
                <a:gd name="connsiteY7-1160" fmla="*/ 8512 h 10000"/>
                <a:gd name="connsiteX8-1161" fmla="*/ 9386 w 10001"/>
                <a:gd name="connsiteY8-1162" fmla="*/ 8240 h 10000"/>
                <a:gd name="connsiteX9-1163" fmla="*/ 9978 w 10001"/>
                <a:gd name="connsiteY9-1164" fmla="*/ 7927 h 10000"/>
                <a:gd name="connsiteX10-1165" fmla="*/ 9577 w 10001"/>
                <a:gd name="connsiteY10-1166" fmla="*/ 7386 h 10000"/>
                <a:gd name="connsiteX11-1167" fmla="*/ 8687 w 10001"/>
                <a:gd name="connsiteY11-1168" fmla="*/ 7510 h 10000"/>
                <a:gd name="connsiteX12-1169" fmla="*/ 7574 w 10001"/>
                <a:gd name="connsiteY12-1170" fmla="*/ 7757 h 10000"/>
                <a:gd name="connsiteX13-1171" fmla="*/ 7334 w 10001"/>
                <a:gd name="connsiteY13-1172" fmla="*/ 7907 h 10000"/>
                <a:gd name="connsiteX14-1173" fmla="*/ 6823 w 10001"/>
                <a:gd name="connsiteY14-1174" fmla="*/ 8636 h 10000"/>
                <a:gd name="connsiteX15-1175" fmla="*/ 6811 w 10001"/>
                <a:gd name="connsiteY15-1176" fmla="*/ 8489 h 10000"/>
                <a:gd name="connsiteX16-1177" fmla="*/ 6811 w 10001"/>
                <a:gd name="connsiteY16-1178" fmla="*/ 825 h 10000"/>
                <a:gd name="connsiteX17-1179" fmla="*/ 6795 w 10001"/>
                <a:gd name="connsiteY17-1180" fmla="*/ 521 h 10000"/>
                <a:gd name="connsiteX18-1181" fmla="*/ 5949 w 10001"/>
                <a:gd name="connsiteY18-1182" fmla="*/ 3 h 10000"/>
                <a:gd name="connsiteX19-1183" fmla="*/ 5160 w 10001"/>
                <a:gd name="connsiteY19-1184" fmla="*/ 488 h 10000"/>
                <a:gd name="connsiteX20-1185" fmla="*/ 5162 w 10001"/>
                <a:gd name="connsiteY20-1186" fmla="*/ 1105 h 10000"/>
                <a:gd name="connsiteX21-1187" fmla="*/ 5145 w 10001"/>
                <a:gd name="connsiteY21-1188" fmla="*/ 1422 h 10000"/>
                <a:gd name="connsiteX22-1189" fmla="*/ 5147 w 10001"/>
                <a:gd name="connsiteY22-1190" fmla="*/ 5340 h 10000"/>
                <a:gd name="connsiteX23-1191" fmla="*/ 4861 w 10001"/>
                <a:gd name="connsiteY23-1192" fmla="*/ 5340 h 10000"/>
                <a:gd name="connsiteX24-1193" fmla="*/ 4864 w 10001"/>
                <a:gd name="connsiteY24-1194" fmla="*/ 857 h 10000"/>
                <a:gd name="connsiteX25-1195" fmla="*/ 4846 w 10001"/>
                <a:gd name="connsiteY25-1196" fmla="*/ 485 h 10000"/>
                <a:gd name="connsiteX26-1197" fmla="*/ 4170 w 10001"/>
                <a:gd name="connsiteY26-1198" fmla="*/ 6 h 10000"/>
                <a:gd name="connsiteX27-1199" fmla="*/ 3620 w 10001"/>
                <a:gd name="connsiteY27-1200" fmla="*/ 94 h 10000"/>
                <a:gd name="connsiteX28-1201" fmla="*/ 3251 w 10001"/>
                <a:gd name="connsiteY28-1202" fmla="*/ 564 h 10000"/>
                <a:gd name="connsiteX29-1203" fmla="*/ 3243 w 10001"/>
                <a:gd name="connsiteY29-1204" fmla="*/ 2616 h 10000"/>
                <a:gd name="connsiteX30-1205" fmla="*/ 4800 w 10001"/>
                <a:gd name="connsiteY30-1206" fmla="*/ 1390 h 10000"/>
                <a:gd name="connsiteX31-1207" fmla="*/ 4822 w 10001"/>
                <a:gd name="connsiteY31-1208" fmla="*/ 1400 h 10000"/>
                <a:gd name="connsiteX32-1209" fmla="*/ 3255 w 10001"/>
                <a:gd name="connsiteY32-1210" fmla="*/ 2621 h 10000"/>
                <a:gd name="connsiteX33-1211" fmla="*/ 3244 w 10001"/>
                <a:gd name="connsiteY33-1212" fmla="*/ 2840 h 10000"/>
                <a:gd name="connsiteX34-1213" fmla="*/ 3249 w 10001"/>
                <a:gd name="connsiteY34-1214" fmla="*/ 6963 h 10000"/>
                <a:gd name="connsiteX35-1215" fmla="*/ 3245 w 10001"/>
                <a:gd name="connsiteY35-1216" fmla="*/ 6971 h 10000"/>
                <a:gd name="connsiteX36-1217" fmla="*/ 3244 w 10001"/>
                <a:gd name="connsiteY36-1218" fmla="*/ 8633 h 10000"/>
                <a:gd name="connsiteX37-1219" fmla="*/ 2749 w 10001"/>
                <a:gd name="connsiteY37-1220" fmla="*/ 8004 h 10000"/>
                <a:gd name="connsiteX38-1221" fmla="*/ 2349 w 10001"/>
                <a:gd name="connsiteY38-1222" fmla="*/ 7727 h 10000"/>
                <a:gd name="connsiteX39-1223" fmla="*/ 1056 w 10001"/>
                <a:gd name="connsiteY39-1224" fmla="*/ 7454 h 10000"/>
                <a:gd name="connsiteX40-1225" fmla="*/ 302 w 10001"/>
                <a:gd name="connsiteY40-1226" fmla="*/ 7408 h 10000"/>
                <a:gd name="connsiteX41-1227" fmla="*/ 80 w 10001"/>
                <a:gd name="connsiteY41-1228" fmla="*/ 8024 h 10000"/>
                <a:gd name="connsiteX42-1229" fmla="*/ 794 w 10001"/>
                <a:gd name="connsiteY42-1230" fmla="*/ 8275 h 10000"/>
                <a:gd name="connsiteX43-1231" fmla="*/ 1906 w 10001"/>
                <a:gd name="connsiteY43-1232" fmla="*/ 8516 h 10000"/>
                <a:gd name="connsiteX44-1233" fmla="*/ 2573 w 10001"/>
                <a:gd name="connsiteY44-1234" fmla="*/ 9416 h 10000"/>
                <a:gd name="connsiteX45-1235" fmla="*/ 2925 w 10001"/>
                <a:gd name="connsiteY45-1236" fmla="*/ 9844 h 10000"/>
                <a:gd name="connsiteX0-1237" fmla="*/ 2925 w 10001"/>
                <a:gd name="connsiteY0-1238" fmla="*/ 9844 h 10000"/>
                <a:gd name="connsiteX1-1239" fmla="*/ 3727 w 10001"/>
                <a:gd name="connsiteY1-1240" fmla="*/ 9830 h 10000"/>
                <a:gd name="connsiteX2-1241" fmla="*/ 4965 w 10001"/>
                <a:gd name="connsiteY2-1242" fmla="*/ 9334 h 10000"/>
                <a:gd name="connsiteX3-1243" fmla="*/ 5794 w 10001"/>
                <a:gd name="connsiteY3-1244" fmla="*/ 9481 h 10000"/>
                <a:gd name="connsiteX4-1245" fmla="*/ 6611 w 10001"/>
                <a:gd name="connsiteY4-1246" fmla="*/ 9993 h 10000"/>
                <a:gd name="connsiteX5-1247" fmla="*/ 7121 w 10001"/>
                <a:gd name="connsiteY5-1248" fmla="*/ 9794 h 10000"/>
                <a:gd name="connsiteX6-1249" fmla="*/ 7820 w 10001"/>
                <a:gd name="connsiteY6-1250" fmla="*/ 8840 h 10000"/>
                <a:gd name="connsiteX7-1251" fmla="*/ 8095 w 10001"/>
                <a:gd name="connsiteY7-1252" fmla="*/ 8512 h 10000"/>
                <a:gd name="connsiteX8-1253" fmla="*/ 9386 w 10001"/>
                <a:gd name="connsiteY8-1254" fmla="*/ 8240 h 10000"/>
                <a:gd name="connsiteX9-1255" fmla="*/ 9978 w 10001"/>
                <a:gd name="connsiteY9-1256" fmla="*/ 7927 h 10000"/>
                <a:gd name="connsiteX10-1257" fmla="*/ 9577 w 10001"/>
                <a:gd name="connsiteY10-1258" fmla="*/ 7386 h 10000"/>
                <a:gd name="connsiteX11-1259" fmla="*/ 8687 w 10001"/>
                <a:gd name="connsiteY11-1260" fmla="*/ 7510 h 10000"/>
                <a:gd name="connsiteX12-1261" fmla="*/ 7574 w 10001"/>
                <a:gd name="connsiteY12-1262" fmla="*/ 7757 h 10000"/>
                <a:gd name="connsiteX13-1263" fmla="*/ 7334 w 10001"/>
                <a:gd name="connsiteY13-1264" fmla="*/ 7907 h 10000"/>
                <a:gd name="connsiteX14-1265" fmla="*/ 6823 w 10001"/>
                <a:gd name="connsiteY14-1266" fmla="*/ 8636 h 10000"/>
                <a:gd name="connsiteX15-1267" fmla="*/ 6811 w 10001"/>
                <a:gd name="connsiteY15-1268" fmla="*/ 8489 h 10000"/>
                <a:gd name="connsiteX16-1269" fmla="*/ 6811 w 10001"/>
                <a:gd name="connsiteY16-1270" fmla="*/ 825 h 10000"/>
                <a:gd name="connsiteX17-1271" fmla="*/ 6795 w 10001"/>
                <a:gd name="connsiteY17-1272" fmla="*/ 521 h 10000"/>
                <a:gd name="connsiteX18-1273" fmla="*/ 5949 w 10001"/>
                <a:gd name="connsiteY18-1274" fmla="*/ 3 h 10000"/>
                <a:gd name="connsiteX19-1275" fmla="*/ 5160 w 10001"/>
                <a:gd name="connsiteY19-1276" fmla="*/ 488 h 10000"/>
                <a:gd name="connsiteX20-1277" fmla="*/ 5162 w 10001"/>
                <a:gd name="connsiteY20-1278" fmla="*/ 1105 h 10000"/>
                <a:gd name="connsiteX21-1279" fmla="*/ 5145 w 10001"/>
                <a:gd name="connsiteY21-1280" fmla="*/ 1422 h 10000"/>
                <a:gd name="connsiteX22-1281" fmla="*/ 5147 w 10001"/>
                <a:gd name="connsiteY22-1282" fmla="*/ 5340 h 10000"/>
                <a:gd name="connsiteX23-1283" fmla="*/ 4861 w 10001"/>
                <a:gd name="connsiteY23-1284" fmla="*/ 5340 h 10000"/>
                <a:gd name="connsiteX24-1285" fmla="*/ 4864 w 10001"/>
                <a:gd name="connsiteY24-1286" fmla="*/ 857 h 10000"/>
                <a:gd name="connsiteX25-1287" fmla="*/ 4846 w 10001"/>
                <a:gd name="connsiteY25-1288" fmla="*/ 485 h 10000"/>
                <a:gd name="connsiteX26-1289" fmla="*/ 4170 w 10001"/>
                <a:gd name="connsiteY26-1290" fmla="*/ 6 h 10000"/>
                <a:gd name="connsiteX27-1291" fmla="*/ 3620 w 10001"/>
                <a:gd name="connsiteY27-1292" fmla="*/ 94 h 10000"/>
                <a:gd name="connsiteX28-1293" fmla="*/ 3251 w 10001"/>
                <a:gd name="connsiteY28-1294" fmla="*/ 564 h 10000"/>
                <a:gd name="connsiteX29-1295" fmla="*/ 3243 w 10001"/>
                <a:gd name="connsiteY29-1296" fmla="*/ 2616 h 10000"/>
                <a:gd name="connsiteX30-1297" fmla="*/ 4800 w 10001"/>
                <a:gd name="connsiteY30-1298" fmla="*/ 1390 h 10000"/>
                <a:gd name="connsiteX31-1299" fmla="*/ 4664 w 10001"/>
                <a:gd name="connsiteY31-1300" fmla="*/ 1288 h 10000"/>
                <a:gd name="connsiteX32-1301" fmla="*/ 3255 w 10001"/>
                <a:gd name="connsiteY32-1302" fmla="*/ 2621 h 10000"/>
                <a:gd name="connsiteX33-1303" fmla="*/ 3244 w 10001"/>
                <a:gd name="connsiteY33-1304" fmla="*/ 2840 h 10000"/>
                <a:gd name="connsiteX34-1305" fmla="*/ 3249 w 10001"/>
                <a:gd name="connsiteY34-1306" fmla="*/ 6963 h 10000"/>
                <a:gd name="connsiteX35-1307" fmla="*/ 3245 w 10001"/>
                <a:gd name="connsiteY35-1308" fmla="*/ 6971 h 10000"/>
                <a:gd name="connsiteX36-1309" fmla="*/ 3244 w 10001"/>
                <a:gd name="connsiteY36-1310" fmla="*/ 8633 h 10000"/>
                <a:gd name="connsiteX37-1311" fmla="*/ 2749 w 10001"/>
                <a:gd name="connsiteY37-1312" fmla="*/ 8004 h 10000"/>
                <a:gd name="connsiteX38-1313" fmla="*/ 2349 w 10001"/>
                <a:gd name="connsiteY38-1314" fmla="*/ 7727 h 10000"/>
                <a:gd name="connsiteX39-1315" fmla="*/ 1056 w 10001"/>
                <a:gd name="connsiteY39-1316" fmla="*/ 7454 h 10000"/>
                <a:gd name="connsiteX40-1317" fmla="*/ 302 w 10001"/>
                <a:gd name="connsiteY40-1318" fmla="*/ 7408 h 10000"/>
                <a:gd name="connsiteX41-1319" fmla="*/ 80 w 10001"/>
                <a:gd name="connsiteY41-1320" fmla="*/ 8024 h 10000"/>
                <a:gd name="connsiteX42-1321" fmla="*/ 794 w 10001"/>
                <a:gd name="connsiteY42-1322" fmla="*/ 8275 h 10000"/>
                <a:gd name="connsiteX43-1323" fmla="*/ 1906 w 10001"/>
                <a:gd name="connsiteY43-1324" fmla="*/ 8516 h 10000"/>
                <a:gd name="connsiteX44-1325" fmla="*/ 2573 w 10001"/>
                <a:gd name="connsiteY44-1326" fmla="*/ 9416 h 10000"/>
                <a:gd name="connsiteX45-1327" fmla="*/ 2925 w 10001"/>
                <a:gd name="connsiteY45-1328" fmla="*/ 9844 h 10000"/>
                <a:gd name="connsiteX0-1329" fmla="*/ 2925 w 10001"/>
                <a:gd name="connsiteY0-1330" fmla="*/ 9844 h 10000"/>
                <a:gd name="connsiteX1-1331" fmla="*/ 3727 w 10001"/>
                <a:gd name="connsiteY1-1332" fmla="*/ 9830 h 10000"/>
                <a:gd name="connsiteX2-1333" fmla="*/ 4965 w 10001"/>
                <a:gd name="connsiteY2-1334" fmla="*/ 9334 h 10000"/>
                <a:gd name="connsiteX3-1335" fmla="*/ 5794 w 10001"/>
                <a:gd name="connsiteY3-1336" fmla="*/ 9481 h 10000"/>
                <a:gd name="connsiteX4-1337" fmla="*/ 6611 w 10001"/>
                <a:gd name="connsiteY4-1338" fmla="*/ 9993 h 10000"/>
                <a:gd name="connsiteX5-1339" fmla="*/ 7121 w 10001"/>
                <a:gd name="connsiteY5-1340" fmla="*/ 9794 h 10000"/>
                <a:gd name="connsiteX6-1341" fmla="*/ 7820 w 10001"/>
                <a:gd name="connsiteY6-1342" fmla="*/ 8840 h 10000"/>
                <a:gd name="connsiteX7-1343" fmla="*/ 8095 w 10001"/>
                <a:gd name="connsiteY7-1344" fmla="*/ 8512 h 10000"/>
                <a:gd name="connsiteX8-1345" fmla="*/ 9386 w 10001"/>
                <a:gd name="connsiteY8-1346" fmla="*/ 8240 h 10000"/>
                <a:gd name="connsiteX9-1347" fmla="*/ 9978 w 10001"/>
                <a:gd name="connsiteY9-1348" fmla="*/ 7927 h 10000"/>
                <a:gd name="connsiteX10-1349" fmla="*/ 9577 w 10001"/>
                <a:gd name="connsiteY10-1350" fmla="*/ 7386 h 10000"/>
                <a:gd name="connsiteX11-1351" fmla="*/ 8687 w 10001"/>
                <a:gd name="connsiteY11-1352" fmla="*/ 7510 h 10000"/>
                <a:gd name="connsiteX12-1353" fmla="*/ 7574 w 10001"/>
                <a:gd name="connsiteY12-1354" fmla="*/ 7757 h 10000"/>
                <a:gd name="connsiteX13-1355" fmla="*/ 7334 w 10001"/>
                <a:gd name="connsiteY13-1356" fmla="*/ 7907 h 10000"/>
                <a:gd name="connsiteX14-1357" fmla="*/ 6823 w 10001"/>
                <a:gd name="connsiteY14-1358" fmla="*/ 8636 h 10000"/>
                <a:gd name="connsiteX15-1359" fmla="*/ 6811 w 10001"/>
                <a:gd name="connsiteY15-1360" fmla="*/ 8489 h 10000"/>
                <a:gd name="connsiteX16-1361" fmla="*/ 6811 w 10001"/>
                <a:gd name="connsiteY16-1362" fmla="*/ 825 h 10000"/>
                <a:gd name="connsiteX17-1363" fmla="*/ 6795 w 10001"/>
                <a:gd name="connsiteY17-1364" fmla="*/ 521 h 10000"/>
                <a:gd name="connsiteX18-1365" fmla="*/ 5949 w 10001"/>
                <a:gd name="connsiteY18-1366" fmla="*/ 3 h 10000"/>
                <a:gd name="connsiteX19-1367" fmla="*/ 5160 w 10001"/>
                <a:gd name="connsiteY19-1368" fmla="*/ 488 h 10000"/>
                <a:gd name="connsiteX20-1369" fmla="*/ 5162 w 10001"/>
                <a:gd name="connsiteY20-1370" fmla="*/ 1105 h 10000"/>
                <a:gd name="connsiteX21-1371" fmla="*/ 5145 w 10001"/>
                <a:gd name="connsiteY21-1372" fmla="*/ 1422 h 10000"/>
                <a:gd name="connsiteX22-1373" fmla="*/ 5147 w 10001"/>
                <a:gd name="connsiteY22-1374" fmla="*/ 5340 h 10000"/>
                <a:gd name="connsiteX23-1375" fmla="*/ 4861 w 10001"/>
                <a:gd name="connsiteY23-1376" fmla="*/ 5340 h 10000"/>
                <a:gd name="connsiteX24-1377" fmla="*/ 4864 w 10001"/>
                <a:gd name="connsiteY24-1378" fmla="*/ 857 h 10000"/>
                <a:gd name="connsiteX25-1379" fmla="*/ 4846 w 10001"/>
                <a:gd name="connsiteY25-1380" fmla="*/ 485 h 10000"/>
                <a:gd name="connsiteX26-1381" fmla="*/ 4170 w 10001"/>
                <a:gd name="connsiteY26-1382" fmla="*/ 6 h 10000"/>
                <a:gd name="connsiteX27-1383" fmla="*/ 3620 w 10001"/>
                <a:gd name="connsiteY27-1384" fmla="*/ 94 h 10000"/>
                <a:gd name="connsiteX28-1385" fmla="*/ 3251 w 10001"/>
                <a:gd name="connsiteY28-1386" fmla="*/ 564 h 10000"/>
                <a:gd name="connsiteX29-1387" fmla="*/ 3243 w 10001"/>
                <a:gd name="connsiteY29-1388" fmla="*/ 2616 h 10000"/>
                <a:gd name="connsiteX30-1389" fmla="*/ 4800 w 10001"/>
                <a:gd name="connsiteY30-1390" fmla="*/ 1390 h 10000"/>
                <a:gd name="connsiteX31-1391" fmla="*/ 3255 w 10001"/>
                <a:gd name="connsiteY31-1392" fmla="*/ 2621 h 10000"/>
                <a:gd name="connsiteX32-1393" fmla="*/ 3244 w 10001"/>
                <a:gd name="connsiteY32-1394" fmla="*/ 2840 h 10000"/>
                <a:gd name="connsiteX33-1395" fmla="*/ 3249 w 10001"/>
                <a:gd name="connsiteY33-1396" fmla="*/ 6963 h 10000"/>
                <a:gd name="connsiteX34-1397" fmla="*/ 3245 w 10001"/>
                <a:gd name="connsiteY34-1398" fmla="*/ 6971 h 10000"/>
                <a:gd name="connsiteX35-1399" fmla="*/ 3244 w 10001"/>
                <a:gd name="connsiteY35-1400" fmla="*/ 8633 h 10000"/>
                <a:gd name="connsiteX36-1401" fmla="*/ 2749 w 10001"/>
                <a:gd name="connsiteY36-1402" fmla="*/ 8004 h 10000"/>
                <a:gd name="connsiteX37-1403" fmla="*/ 2349 w 10001"/>
                <a:gd name="connsiteY37-1404" fmla="*/ 7727 h 10000"/>
                <a:gd name="connsiteX38-1405" fmla="*/ 1056 w 10001"/>
                <a:gd name="connsiteY38-1406" fmla="*/ 7454 h 10000"/>
                <a:gd name="connsiteX39-1407" fmla="*/ 302 w 10001"/>
                <a:gd name="connsiteY39-1408" fmla="*/ 7408 h 10000"/>
                <a:gd name="connsiteX40-1409" fmla="*/ 80 w 10001"/>
                <a:gd name="connsiteY40-1410" fmla="*/ 8024 h 10000"/>
                <a:gd name="connsiteX41-1411" fmla="*/ 794 w 10001"/>
                <a:gd name="connsiteY41-1412" fmla="*/ 8275 h 10000"/>
                <a:gd name="connsiteX42-1413" fmla="*/ 1906 w 10001"/>
                <a:gd name="connsiteY42-1414" fmla="*/ 8516 h 10000"/>
                <a:gd name="connsiteX43-1415" fmla="*/ 2573 w 10001"/>
                <a:gd name="connsiteY43-1416" fmla="*/ 9416 h 10000"/>
                <a:gd name="connsiteX44-1417" fmla="*/ 2925 w 10001"/>
                <a:gd name="connsiteY44-1418" fmla="*/ 9844 h 10000"/>
                <a:gd name="connsiteX0-1419" fmla="*/ 2925 w 10001"/>
                <a:gd name="connsiteY0-1420" fmla="*/ 9844 h 10000"/>
                <a:gd name="connsiteX1-1421" fmla="*/ 3727 w 10001"/>
                <a:gd name="connsiteY1-1422" fmla="*/ 9830 h 10000"/>
                <a:gd name="connsiteX2-1423" fmla="*/ 4965 w 10001"/>
                <a:gd name="connsiteY2-1424" fmla="*/ 9334 h 10000"/>
                <a:gd name="connsiteX3-1425" fmla="*/ 5794 w 10001"/>
                <a:gd name="connsiteY3-1426" fmla="*/ 9481 h 10000"/>
                <a:gd name="connsiteX4-1427" fmla="*/ 6611 w 10001"/>
                <a:gd name="connsiteY4-1428" fmla="*/ 9993 h 10000"/>
                <a:gd name="connsiteX5-1429" fmla="*/ 7121 w 10001"/>
                <a:gd name="connsiteY5-1430" fmla="*/ 9794 h 10000"/>
                <a:gd name="connsiteX6-1431" fmla="*/ 7820 w 10001"/>
                <a:gd name="connsiteY6-1432" fmla="*/ 8840 h 10000"/>
                <a:gd name="connsiteX7-1433" fmla="*/ 8095 w 10001"/>
                <a:gd name="connsiteY7-1434" fmla="*/ 8512 h 10000"/>
                <a:gd name="connsiteX8-1435" fmla="*/ 9386 w 10001"/>
                <a:gd name="connsiteY8-1436" fmla="*/ 8240 h 10000"/>
                <a:gd name="connsiteX9-1437" fmla="*/ 9978 w 10001"/>
                <a:gd name="connsiteY9-1438" fmla="*/ 7927 h 10000"/>
                <a:gd name="connsiteX10-1439" fmla="*/ 9577 w 10001"/>
                <a:gd name="connsiteY10-1440" fmla="*/ 7386 h 10000"/>
                <a:gd name="connsiteX11-1441" fmla="*/ 8687 w 10001"/>
                <a:gd name="connsiteY11-1442" fmla="*/ 7510 h 10000"/>
                <a:gd name="connsiteX12-1443" fmla="*/ 7574 w 10001"/>
                <a:gd name="connsiteY12-1444" fmla="*/ 7757 h 10000"/>
                <a:gd name="connsiteX13-1445" fmla="*/ 7334 w 10001"/>
                <a:gd name="connsiteY13-1446" fmla="*/ 7907 h 10000"/>
                <a:gd name="connsiteX14-1447" fmla="*/ 6823 w 10001"/>
                <a:gd name="connsiteY14-1448" fmla="*/ 8636 h 10000"/>
                <a:gd name="connsiteX15-1449" fmla="*/ 6811 w 10001"/>
                <a:gd name="connsiteY15-1450" fmla="*/ 8489 h 10000"/>
                <a:gd name="connsiteX16-1451" fmla="*/ 6811 w 10001"/>
                <a:gd name="connsiteY16-1452" fmla="*/ 825 h 10000"/>
                <a:gd name="connsiteX17-1453" fmla="*/ 6795 w 10001"/>
                <a:gd name="connsiteY17-1454" fmla="*/ 521 h 10000"/>
                <a:gd name="connsiteX18-1455" fmla="*/ 5949 w 10001"/>
                <a:gd name="connsiteY18-1456" fmla="*/ 3 h 10000"/>
                <a:gd name="connsiteX19-1457" fmla="*/ 5160 w 10001"/>
                <a:gd name="connsiteY19-1458" fmla="*/ 488 h 10000"/>
                <a:gd name="connsiteX20-1459" fmla="*/ 5162 w 10001"/>
                <a:gd name="connsiteY20-1460" fmla="*/ 1105 h 10000"/>
                <a:gd name="connsiteX21-1461" fmla="*/ 5145 w 10001"/>
                <a:gd name="connsiteY21-1462" fmla="*/ 1422 h 10000"/>
                <a:gd name="connsiteX22-1463" fmla="*/ 5147 w 10001"/>
                <a:gd name="connsiteY22-1464" fmla="*/ 5340 h 10000"/>
                <a:gd name="connsiteX23-1465" fmla="*/ 4861 w 10001"/>
                <a:gd name="connsiteY23-1466" fmla="*/ 5340 h 10000"/>
                <a:gd name="connsiteX24-1467" fmla="*/ 4864 w 10001"/>
                <a:gd name="connsiteY24-1468" fmla="*/ 857 h 10000"/>
                <a:gd name="connsiteX25-1469" fmla="*/ 4846 w 10001"/>
                <a:gd name="connsiteY25-1470" fmla="*/ 485 h 10000"/>
                <a:gd name="connsiteX26-1471" fmla="*/ 4170 w 10001"/>
                <a:gd name="connsiteY26-1472" fmla="*/ 6 h 10000"/>
                <a:gd name="connsiteX27-1473" fmla="*/ 3620 w 10001"/>
                <a:gd name="connsiteY27-1474" fmla="*/ 94 h 10000"/>
                <a:gd name="connsiteX28-1475" fmla="*/ 3251 w 10001"/>
                <a:gd name="connsiteY28-1476" fmla="*/ 564 h 10000"/>
                <a:gd name="connsiteX29-1477" fmla="*/ 3243 w 10001"/>
                <a:gd name="connsiteY29-1478" fmla="*/ 2616 h 10000"/>
                <a:gd name="connsiteX30-1479" fmla="*/ 3255 w 10001"/>
                <a:gd name="connsiteY30-1480" fmla="*/ 2621 h 10000"/>
                <a:gd name="connsiteX31-1481" fmla="*/ 3244 w 10001"/>
                <a:gd name="connsiteY31-1482" fmla="*/ 2840 h 10000"/>
                <a:gd name="connsiteX32-1483" fmla="*/ 3249 w 10001"/>
                <a:gd name="connsiteY32-1484" fmla="*/ 6963 h 10000"/>
                <a:gd name="connsiteX33-1485" fmla="*/ 3245 w 10001"/>
                <a:gd name="connsiteY33-1486" fmla="*/ 6971 h 10000"/>
                <a:gd name="connsiteX34-1487" fmla="*/ 3244 w 10001"/>
                <a:gd name="connsiteY34-1488" fmla="*/ 8633 h 10000"/>
                <a:gd name="connsiteX35-1489" fmla="*/ 2749 w 10001"/>
                <a:gd name="connsiteY35-1490" fmla="*/ 8004 h 10000"/>
                <a:gd name="connsiteX36-1491" fmla="*/ 2349 w 10001"/>
                <a:gd name="connsiteY36-1492" fmla="*/ 7727 h 10000"/>
                <a:gd name="connsiteX37-1493" fmla="*/ 1056 w 10001"/>
                <a:gd name="connsiteY37-1494" fmla="*/ 7454 h 10000"/>
                <a:gd name="connsiteX38-1495" fmla="*/ 302 w 10001"/>
                <a:gd name="connsiteY38-1496" fmla="*/ 7408 h 10000"/>
                <a:gd name="connsiteX39-1497" fmla="*/ 80 w 10001"/>
                <a:gd name="connsiteY39-1498" fmla="*/ 8024 h 10000"/>
                <a:gd name="connsiteX40-1499" fmla="*/ 794 w 10001"/>
                <a:gd name="connsiteY40-1500" fmla="*/ 8275 h 10000"/>
                <a:gd name="connsiteX41-1501" fmla="*/ 1906 w 10001"/>
                <a:gd name="connsiteY41-1502" fmla="*/ 8516 h 10000"/>
                <a:gd name="connsiteX42-1503" fmla="*/ 2573 w 10001"/>
                <a:gd name="connsiteY42-1504" fmla="*/ 9416 h 10000"/>
                <a:gd name="connsiteX43-1505" fmla="*/ 2925 w 10001"/>
                <a:gd name="connsiteY43-1506" fmla="*/ 9844 h 10000"/>
                <a:gd name="connsiteX0-1507" fmla="*/ 2925 w 10001"/>
                <a:gd name="connsiteY0-1508" fmla="*/ 9844 h 10000"/>
                <a:gd name="connsiteX1-1509" fmla="*/ 3727 w 10001"/>
                <a:gd name="connsiteY1-1510" fmla="*/ 9830 h 10000"/>
                <a:gd name="connsiteX2-1511" fmla="*/ 4965 w 10001"/>
                <a:gd name="connsiteY2-1512" fmla="*/ 9334 h 10000"/>
                <a:gd name="connsiteX3-1513" fmla="*/ 5794 w 10001"/>
                <a:gd name="connsiteY3-1514" fmla="*/ 9481 h 10000"/>
                <a:gd name="connsiteX4-1515" fmla="*/ 6611 w 10001"/>
                <a:gd name="connsiteY4-1516" fmla="*/ 9993 h 10000"/>
                <a:gd name="connsiteX5-1517" fmla="*/ 7121 w 10001"/>
                <a:gd name="connsiteY5-1518" fmla="*/ 9794 h 10000"/>
                <a:gd name="connsiteX6-1519" fmla="*/ 7820 w 10001"/>
                <a:gd name="connsiteY6-1520" fmla="*/ 8840 h 10000"/>
                <a:gd name="connsiteX7-1521" fmla="*/ 8095 w 10001"/>
                <a:gd name="connsiteY7-1522" fmla="*/ 8512 h 10000"/>
                <a:gd name="connsiteX8-1523" fmla="*/ 9386 w 10001"/>
                <a:gd name="connsiteY8-1524" fmla="*/ 8240 h 10000"/>
                <a:gd name="connsiteX9-1525" fmla="*/ 9978 w 10001"/>
                <a:gd name="connsiteY9-1526" fmla="*/ 7927 h 10000"/>
                <a:gd name="connsiteX10-1527" fmla="*/ 9577 w 10001"/>
                <a:gd name="connsiteY10-1528" fmla="*/ 7386 h 10000"/>
                <a:gd name="connsiteX11-1529" fmla="*/ 8687 w 10001"/>
                <a:gd name="connsiteY11-1530" fmla="*/ 7510 h 10000"/>
                <a:gd name="connsiteX12-1531" fmla="*/ 7574 w 10001"/>
                <a:gd name="connsiteY12-1532" fmla="*/ 7757 h 10000"/>
                <a:gd name="connsiteX13-1533" fmla="*/ 7334 w 10001"/>
                <a:gd name="connsiteY13-1534" fmla="*/ 7907 h 10000"/>
                <a:gd name="connsiteX14-1535" fmla="*/ 6823 w 10001"/>
                <a:gd name="connsiteY14-1536" fmla="*/ 8636 h 10000"/>
                <a:gd name="connsiteX15-1537" fmla="*/ 6811 w 10001"/>
                <a:gd name="connsiteY15-1538" fmla="*/ 8489 h 10000"/>
                <a:gd name="connsiteX16-1539" fmla="*/ 6811 w 10001"/>
                <a:gd name="connsiteY16-1540" fmla="*/ 825 h 10000"/>
                <a:gd name="connsiteX17-1541" fmla="*/ 6795 w 10001"/>
                <a:gd name="connsiteY17-1542" fmla="*/ 521 h 10000"/>
                <a:gd name="connsiteX18-1543" fmla="*/ 5949 w 10001"/>
                <a:gd name="connsiteY18-1544" fmla="*/ 3 h 10000"/>
                <a:gd name="connsiteX19-1545" fmla="*/ 5160 w 10001"/>
                <a:gd name="connsiteY19-1546" fmla="*/ 488 h 10000"/>
                <a:gd name="connsiteX20-1547" fmla="*/ 5162 w 10001"/>
                <a:gd name="connsiteY20-1548" fmla="*/ 1105 h 10000"/>
                <a:gd name="connsiteX21-1549" fmla="*/ 5145 w 10001"/>
                <a:gd name="connsiteY21-1550" fmla="*/ 1422 h 10000"/>
                <a:gd name="connsiteX22-1551" fmla="*/ 5147 w 10001"/>
                <a:gd name="connsiteY22-1552" fmla="*/ 5340 h 10000"/>
                <a:gd name="connsiteX23-1553" fmla="*/ 4861 w 10001"/>
                <a:gd name="connsiteY23-1554" fmla="*/ 5340 h 10000"/>
                <a:gd name="connsiteX24-1555" fmla="*/ 4864 w 10001"/>
                <a:gd name="connsiteY24-1556" fmla="*/ 857 h 10000"/>
                <a:gd name="connsiteX25-1557" fmla="*/ 4846 w 10001"/>
                <a:gd name="connsiteY25-1558" fmla="*/ 485 h 10000"/>
                <a:gd name="connsiteX26-1559" fmla="*/ 4170 w 10001"/>
                <a:gd name="connsiteY26-1560" fmla="*/ 6 h 10000"/>
                <a:gd name="connsiteX27-1561" fmla="*/ 3620 w 10001"/>
                <a:gd name="connsiteY27-1562" fmla="*/ 94 h 10000"/>
                <a:gd name="connsiteX28-1563" fmla="*/ 3251 w 10001"/>
                <a:gd name="connsiteY28-1564" fmla="*/ 564 h 10000"/>
                <a:gd name="connsiteX29-1565" fmla="*/ 3243 w 10001"/>
                <a:gd name="connsiteY29-1566" fmla="*/ 2616 h 10000"/>
                <a:gd name="connsiteX30-1567" fmla="*/ 3244 w 10001"/>
                <a:gd name="connsiteY30-1568" fmla="*/ 2840 h 10000"/>
                <a:gd name="connsiteX31-1569" fmla="*/ 3249 w 10001"/>
                <a:gd name="connsiteY31-1570" fmla="*/ 6963 h 10000"/>
                <a:gd name="connsiteX32-1571" fmla="*/ 3245 w 10001"/>
                <a:gd name="connsiteY32-1572" fmla="*/ 6971 h 10000"/>
                <a:gd name="connsiteX33-1573" fmla="*/ 3244 w 10001"/>
                <a:gd name="connsiteY33-1574" fmla="*/ 8633 h 10000"/>
                <a:gd name="connsiteX34-1575" fmla="*/ 2749 w 10001"/>
                <a:gd name="connsiteY34-1576" fmla="*/ 8004 h 10000"/>
                <a:gd name="connsiteX35-1577" fmla="*/ 2349 w 10001"/>
                <a:gd name="connsiteY35-1578" fmla="*/ 7727 h 10000"/>
                <a:gd name="connsiteX36-1579" fmla="*/ 1056 w 10001"/>
                <a:gd name="connsiteY36-1580" fmla="*/ 7454 h 10000"/>
                <a:gd name="connsiteX37-1581" fmla="*/ 302 w 10001"/>
                <a:gd name="connsiteY37-1582" fmla="*/ 7408 h 10000"/>
                <a:gd name="connsiteX38-1583" fmla="*/ 80 w 10001"/>
                <a:gd name="connsiteY38-1584" fmla="*/ 8024 h 10000"/>
                <a:gd name="connsiteX39-1585" fmla="*/ 794 w 10001"/>
                <a:gd name="connsiteY39-1586" fmla="*/ 8275 h 10000"/>
                <a:gd name="connsiteX40-1587" fmla="*/ 1906 w 10001"/>
                <a:gd name="connsiteY40-1588" fmla="*/ 8516 h 10000"/>
                <a:gd name="connsiteX41-1589" fmla="*/ 2573 w 10001"/>
                <a:gd name="connsiteY41-1590" fmla="*/ 9416 h 10000"/>
                <a:gd name="connsiteX42-1591" fmla="*/ 2925 w 10001"/>
                <a:gd name="connsiteY42-1592" fmla="*/ 984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Lst>
              <a:rect l="l" t="t" r="r" b="b"/>
              <a:pathLst>
                <a:path w="10001" h="10000">
                  <a:moveTo>
                    <a:pt x="2925" y="9844"/>
                  </a:moveTo>
                  <a:cubicBezTo>
                    <a:pt x="3118" y="10045"/>
                    <a:pt x="3550" y="10046"/>
                    <a:pt x="3727" y="9830"/>
                  </a:cubicBezTo>
                  <a:cubicBezTo>
                    <a:pt x="4003" y="9512"/>
                    <a:pt x="4492" y="9354"/>
                    <a:pt x="4965" y="9334"/>
                  </a:cubicBezTo>
                  <a:cubicBezTo>
                    <a:pt x="5253" y="9320"/>
                    <a:pt x="5527" y="9406"/>
                    <a:pt x="5794" y="9481"/>
                  </a:cubicBezTo>
                  <a:cubicBezTo>
                    <a:pt x="6149" y="9560"/>
                    <a:pt x="6231" y="9953"/>
                    <a:pt x="6611" y="9993"/>
                  </a:cubicBezTo>
                  <a:cubicBezTo>
                    <a:pt x="6816" y="10029"/>
                    <a:pt x="7010" y="9922"/>
                    <a:pt x="7121" y="9794"/>
                  </a:cubicBezTo>
                  <a:cubicBezTo>
                    <a:pt x="7351" y="9475"/>
                    <a:pt x="7667" y="9192"/>
                    <a:pt x="7820" y="8840"/>
                  </a:cubicBezTo>
                  <a:cubicBezTo>
                    <a:pt x="7923" y="8736"/>
                    <a:pt x="8020" y="8629"/>
                    <a:pt x="8095" y="8512"/>
                  </a:cubicBezTo>
                  <a:cubicBezTo>
                    <a:pt x="8529" y="8429"/>
                    <a:pt x="8953" y="8322"/>
                    <a:pt x="9386" y="8240"/>
                  </a:cubicBezTo>
                  <a:cubicBezTo>
                    <a:pt x="9609" y="8186"/>
                    <a:pt x="9912" y="8134"/>
                    <a:pt x="9978" y="7927"/>
                  </a:cubicBezTo>
                  <a:cubicBezTo>
                    <a:pt x="10068" y="7704"/>
                    <a:pt x="9887" y="7409"/>
                    <a:pt x="9577" y="7386"/>
                  </a:cubicBezTo>
                  <a:cubicBezTo>
                    <a:pt x="9274" y="7366"/>
                    <a:pt x="8978" y="7448"/>
                    <a:pt x="8687" y="7510"/>
                  </a:cubicBezTo>
                  <a:cubicBezTo>
                    <a:pt x="8320" y="7602"/>
                    <a:pt x="7939" y="7656"/>
                    <a:pt x="7574" y="7757"/>
                  </a:cubicBezTo>
                  <a:cubicBezTo>
                    <a:pt x="7480" y="7789"/>
                    <a:pt x="7393" y="7840"/>
                    <a:pt x="7334" y="7907"/>
                  </a:cubicBezTo>
                  <a:cubicBezTo>
                    <a:pt x="7138" y="8137"/>
                    <a:pt x="6905" y="8361"/>
                    <a:pt x="6823" y="8636"/>
                  </a:cubicBezTo>
                  <a:cubicBezTo>
                    <a:pt x="6816" y="8588"/>
                    <a:pt x="6812" y="8539"/>
                    <a:pt x="6811" y="8489"/>
                  </a:cubicBezTo>
                  <a:cubicBezTo>
                    <a:pt x="6811" y="5935"/>
                    <a:pt x="6810" y="3379"/>
                    <a:pt x="6811" y="825"/>
                  </a:cubicBezTo>
                  <a:cubicBezTo>
                    <a:pt x="6810" y="723"/>
                    <a:pt x="6819" y="622"/>
                    <a:pt x="6795" y="521"/>
                  </a:cubicBezTo>
                  <a:cubicBezTo>
                    <a:pt x="6696" y="228"/>
                    <a:pt x="6341" y="-10"/>
                    <a:pt x="5949" y="3"/>
                  </a:cubicBezTo>
                  <a:cubicBezTo>
                    <a:pt x="5589" y="5"/>
                    <a:pt x="5273" y="224"/>
                    <a:pt x="5160" y="488"/>
                  </a:cubicBezTo>
                  <a:cubicBezTo>
                    <a:pt x="5137" y="693"/>
                    <a:pt x="5135" y="901"/>
                    <a:pt x="5162" y="1105"/>
                  </a:cubicBezTo>
                  <a:cubicBezTo>
                    <a:pt x="5139" y="1210"/>
                    <a:pt x="5144" y="1317"/>
                    <a:pt x="5145" y="1422"/>
                  </a:cubicBezTo>
                  <a:cubicBezTo>
                    <a:pt x="5147" y="2728"/>
                    <a:pt x="5144" y="4035"/>
                    <a:pt x="5147" y="5340"/>
                  </a:cubicBezTo>
                  <a:cubicBezTo>
                    <a:pt x="5051" y="5342"/>
                    <a:pt x="4957" y="5342"/>
                    <a:pt x="4861" y="5340"/>
                  </a:cubicBezTo>
                  <a:cubicBezTo>
                    <a:pt x="4867" y="3846"/>
                    <a:pt x="4863" y="2351"/>
                    <a:pt x="4864" y="857"/>
                  </a:cubicBezTo>
                  <a:cubicBezTo>
                    <a:pt x="4861" y="733"/>
                    <a:pt x="4877" y="608"/>
                    <a:pt x="4846" y="485"/>
                  </a:cubicBezTo>
                  <a:cubicBezTo>
                    <a:pt x="4737" y="251"/>
                    <a:pt x="4483" y="53"/>
                    <a:pt x="4170" y="6"/>
                  </a:cubicBezTo>
                  <a:cubicBezTo>
                    <a:pt x="3982" y="-11"/>
                    <a:pt x="3784" y="14"/>
                    <a:pt x="3620" y="94"/>
                  </a:cubicBezTo>
                  <a:cubicBezTo>
                    <a:pt x="3397" y="182"/>
                    <a:pt x="3308" y="386"/>
                    <a:pt x="3251" y="564"/>
                  </a:cubicBezTo>
                  <a:cubicBezTo>
                    <a:pt x="3235" y="1248"/>
                    <a:pt x="3251" y="1932"/>
                    <a:pt x="3243" y="2616"/>
                  </a:cubicBezTo>
                  <a:cubicBezTo>
                    <a:pt x="3242" y="2995"/>
                    <a:pt x="3243" y="2116"/>
                    <a:pt x="3244" y="2840"/>
                  </a:cubicBezTo>
                  <a:cubicBezTo>
                    <a:pt x="3248" y="4214"/>
                    <a:pt x="3237" y="5589"/>
                    <a:pt x="3249" y="6963"/>
                  </a:cubicBezTo>
                  <a:cubicBezTo>
                    <a:pt x="3249" y="7651"/>
                    <a:pt x="3246" y="6693"/>
                    <a:pt x="3245" y="6971"/>
                  </a:cubicBezTo>
                  <a:cubicBezTo>
                    <a:pt x="3241" y="7525"/>
                    <a:pt x="3245" y="8079"/>
                    <a:pt x="3244" y="8633"/>
                  </a:cubicBezTo>
                  <a:cubicBezTo>
                    <a:pt x="3083" y="8421"/>
                    <a:pt x="2940" y="8200"/>
                    <a:pt x="2749" y="8004"/>
                  </a:cubicBezTo>
                  <a:cubicBezTo>
                    <a:pt x="2654" y="7885"/>
                    <a:pt x="2537" y="7751"/>
                    <a:pt x="2349" y="7727"/>
                  </a:cubicBezTo>
                  <a:cubicBezTo>
                    <a:pt x="1914" y="7647"/>
                    <a:pt x="1491" y="7538"/>
                    <a:pt x="1056" y="7454"/>
                  </a:cubicBezTo>
                  <a:cubicBezTo>
                    <a:pt x="814" y="7402"/>
                    <a:pt x="553" y="7347"/>
                    <a:pt x="302" y="7408"/>
                  </a:cubicBezTo>
                  <a:cubicBezTo>
                    <a:pt x="24" y="7513"/>
                    <a:pt x="-89" y="7820"/>
                    <a:pt x="80" y="8024"/>
                  </a:cubicBezTo>
                  <a:cubicBezTo>
                    <a:pt x="253" y="8198"/>
                    <a:pt x="552" y="8205"/>
                    <a:pt x="794" y="8275"/>
                  </a:cubicBezTo>
                  <a:cubicBezTo>
                    <a:pt x="1165" y="8356"/>
                    <a:pt x="1539" y="8425"/>
                    <a:pt x="1906" y="8516"/>
                  </a:cubicBezTo>
                  <a:cubicBezTo>
                    <a:pt x="2133" y="8812"/>
                    <a:pt x="2409" y="9088"/>
                    <a:pt x="2573" y="9416"/>
                  </a:cubicBezTo>
                  <a:cubicBezTo>
                    <a:pt x="2705" y="9550"/>
                    <a:pt x="2802" y="9704"/>
                    <a:pt x="2925" y="98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242701" y="1731899"/>
            <a:ext cx="4464496" cy="3415030"/>
          </a:xfrm>
          <a:prstGeom prst="rect">
            <a:avLst/>
          </a:prstGeom>
        </p:spPr>
        <p:txBody>
          <a:bodyPr wrap="square">
            <a:spAutoFit/>
          </a:bodyPr>
          <a:p>
            <a:r>
              <a:rPr lang="zh-CN" altLang="zh-CN" sz="3600" kern="0" dirty="0">
                <a:solidFill>
                  <a:srgbClr val="000000"/>
                </a:solidFill>
                <a:latin typeface="楷体_GB2312" panose="02010609030101010101" charset="-122"/>
                <a:ea typeface="楷体_GB2312" panose="02010609030101010101" charset="-122"/>
                <a:cs typeface="Helvetica" panose="020B0604020202020204" pitchFamily="34" charset="0"/>
              </a:rPr>
              <a:t>那么，我们能不能不把这个职责给专职安全员哪？可以这样做吗？</a:t>
            </a:r>
            <a:endParaRPr lang="en-US" altLang="zh-CN" sz="3600" kern="0" dirty="0">
              <a:solidFill>
                <a:srgbClr val="000000"/>
              </a:solidFill>
              <a:latin typeface="楷体_GB2312" panose="02010609030101010101" charset="-122"/>
              <a:ea typeface="楷体_GB2312" panose="02010609030101010101" charset="-122"/>
              <a:cs typeface="Helvetica" panose="020B0604020202020204" pitchFamily="34" charset="0"/>
            </a:endParaRPr>
          </a:p>
          <a:p>
            <a:endParaRPr lang="en-US" altLang="zh-CN" sz="3600" kern="0" dirty="0">
              <a:solidFill>
                <a:srgbClr val="000000"/>
              </a:solidFill>
              <a:latin typeface="楷体_GB2312" panose="02010609030101010101" charset="-122"/>
              <a:ea typeface="楷体_GB2312" panose="02010609030101010101" charset="-122"/>
              <a:cs typeface="Helvetica" panose="020B0604020202020204" pitchFamily="34" charset="0"/>
            </a:endParaRPr>
          </a:p>
          <a:p>
            <a:r>
              <a:rPr lang="zh-CN" altLang="zh-CN" sz="3600" b="1" kern="0" dirty="0">
                <a:solidFill>
                  <a:srgbClr val="FF0000"/>
                </a:solidFill>
                <a:latin typeface="楷体_GB2312" panose="02010609030101010101" charset="-122"/>
                <a:ea typeface="楷体_GB2312" panose="02010609030101010101" charset="-122"/>
                <a:cs typeface="Helvetica" panose="020B0604020202020204" pitchFamily="34" charset="0"/>
              </a:rPr>
              <a:t>答案也是相当肯定的</a:t>
            </a:r>
            <a:r>
              <a:rPr lang="zh-CN" altLang="zh-CN" b="1" kern="0" dirty="0">
                <a:solidFill>
                  <a:srgbClr val="FF0000"/>
                </a:solidFill>
                <a:latin typeface="楷体_GB2312" panose="02010609030101010101" charset="-122"/>
                <a:ea typeface="楷体_GB2312" panose="02010609030101010101" charset="-122"/>
                <a:cs typeface="Helvetica" panose="020B0604020202020204" pitchFamily="34" charset="0"/>
              </a:rPr>
              <a:t>。</a:t>
            </a:r>
            <a:endParaRPr lang="zh-CN" altLang="en-US" b="1" dirty="0">
              <a:solidFill>
                <a:srgbClr val="FF0000"/>
              </a:solidFill>
              <a:latin typeface="楷体_GB2312" panose="02010609030101010101" charset="-122"/>
              <a:ea typeface="楷体_GB2312" panose="02010609030101010101" charset="-122"/>
            </a:endParaRPr>
          </a:p>
        </p:txBody>
      </p:sp>
      <p:grpSp>
        <p:nvGrpSpPr>
          <p:cNvPr id="11" name="Group 12"/>
          <p:cNvGrpSpPr>
            <a:grpSpLocks noChangeAspect="1"/>
          </p:cNvGrpSpPr>
          <p:nvPr/>
        </p:nvGrpSpPr>
        <p:grpSpPr bwMode="auto">
          <a:xfrm>
            <a:off x="6904355" y="1689735"/>
            <a:ext cx="4771390" cy="3355975"/>
            <a:chOff x="2220" y="690"/>
            <a:chExt cx="1247" cy="877"/>
          </a:xfrm>
          <a:solidFill>
            <a:srgbClr val="4DD60C"/>
          </a:solidFill>
        </p:grpSpPr>
        <p:sp>
          <p:nvSpPr>
            <p:cNvPr id="12" name="Freeform 13"/>
            <p:cNvSpPr/>
            <p:nvPr/>
          </p:nvSpPr>
          <p:spPr bwMode="auto">
            <a:xfrm flipV="1">
              <a:off x="2471" y="690"/>
              <a:ext cx="429" cy="218"/>
            </a:xfrm>
            <a:custGeom>
              <a:avLst/>
              <a:gdLst>
                <a:gd name="T0" fmla="*/ 936 w 1878"/>
                <a:gd name="T1" fmla="*/ 757 h 953"/>
                <a:gd name="T2" fmla="*/ 1155 w 1878"/>
                <a:gd name="T3" fmla="*/ 711 h 953"/>
                <a:gd name="T4" fmla="*/ 1878 w 1878"/>
                <a:gd name="T5" fmla="*/ 0 h 953"/>
                <a:gd name="T6" fmla="*/ 0 w 1878"/>
                <a:gd name="T7" fmla="*/ 376 h 953"/>
                <a:gd name="T8" fmla="*/ 936 w 1878"/>
                <a:gd name="T9" fmla="*/ 757 h 953"/>
              </a:gdLst>
              <a:ahLst/>
              <a:cxnLst>
                <a:cxn ang="0">
                  <a:pos x="T0" y="T1"/>
                </a:cxn>
                <a:cxn ang="0">
                  <a:pos x="T2" y="T3"/>
                </a:cxn>
                <a:cxn ang="0">
                  <a:pos x="T4" y="T5"/>
                </a:cxn>
                <a:cxn ang="0">
                  <a:pos x="T6" y="T7"/>
                </a:cxn>
                <a:cxn ang="0">
                  <a:pos x="T8" y="T9"/>
                </a:cxn>
              </a:cxnLst>
              <a:rect l="0" t="0" r="r" b="b"/>
              <a:pathLst>
                <a:path w="1878" h="953">
                  <a:moveTo>
                    <a:pt x="936" y="757"/>
                  </a:moveTo>
                  <a:cubicBezTo>
                    <a:pt x="942" y="953"/>
                    <a:pt x="1229" y="895"/>
                    <a:pt x="1155" y="711"/>
                  </a:cubicBezTo>
                  <a:cubicBezTo>
                    <a:pt x="1394" y="472"/>
                    <a:pt x="1639" y="239"/>
                    <a:pt x="1878" y="0"/>
                  </a:cubicBezTo>
                  <a:cubicBezTo>
                    <a:pt x="1253" y="128"/>
                    <a:pt x="626" y="251"/>
                    <a:pt x="0" y="376"/>
                  </a:cubicBezTo>
                  <a:cubicBezTo>
                    <a:pt x="310" y="508"/>
                    <a:pt x="625" y="627"/>
                    <a:pt x="936" y="7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sp>
          <p:nvSpPr>
            <p:cNvPr id="13" name="Freeform 14"/>
            <p:cNvSpPr/>
            <p:nvPr/>
          </p:nvSpPr>
          <p:spPr bwMode="auto">
            <a:xfrm flipV="1">
              <a:off x="2220" y="765"/>
              <a:ext cx="817" cy="462"/>
            </a:xfrm>
            <a:custGeom>
              <a:avLst/>
              <a:gdLst>
                <a:gd name="T0" fmla="*/ 0 w 3581"/>
                <a:gd name="T1" fmla="*/ 1873 h 2019"/>
                <a:gd name="T2" fmla="*/ 82 w 3581"/>
                <a:gd name="T3" fmla="*/ 2019 h 2019"/>
                <a:gd name="T4" fmla="*/ 891 w 3581"/>
                <a:gd name="T5" fmla="*/ 1550 h 2019"/>
                <a:gd name="T6" fmla="*/ 837 w 3581"/>
                <a:gd name="T7" fmla="*/ 1674 h 2019"/>
                <a:gd name="T8" fmla="*/ 989 w 3581"/>
                <a:gd name="T9" fmla="*/ 1476 h 2019"/>
                <a:gd name="T10" fmla="*/ 1144 w 3581"/>
                <a:gd name="T11" fmla="*/ 1408 h 2019"/>
                <a:gd name="T12" fmla="*/ 3581 w 3581"/>
                <a:gd name="T13" fmla="*/ 0 h 2019"/>
                <a:gd name="T14" fmla="*/ 3059 w 3581"/>
                <a:gd name="T15" fmla="*/ 111 h 2019"/>
                <a:gd name="T16" fmla="*/ 0 w 3581"/>
                <a:gd name="T17" fmla="*/ 1873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1" h="2019">
                  <a:moveTo>
                    <a:pt x="0" y="1873"/>
                  </a:moveTo>
                  <a:cubicBezTo>
                    <a:pt x="27" y="1922"/>
                    <a:pt x="55" y="1970"/>
                    <a:pt x="82" y="2019"/>
                  </a:cubicBezTo>
                  <a:cubicBezTo>
                    <a:pt x="351" y="1861"/>
                    <a:pt x="623" y="1708"/>
                    <a:pt x="891" y="1550"/>
                  </a:cubicBezTo>
                  <a:cubicBezTo>
                    <a:pt x="876" y="1590"/>
                    <a:pt x="811" y="1627"/>
                    <a:pt x="837" y="1674"/>
                  </a:cubicBezTo>
                  <a:cubicBezTo>
                    <a:pt x="948" y="1716"/>
                    <a:pt x="1113" y="1573"/>
                    <a:pt x="989" y="1476"/>
                  </a:cubicBezTo>
                  <a:cubicBezTo>
                    <a:pt x="1043" y="1460"/>
                    <a:pt x="1096" y="1437"/>
                    <a:pt x="1144" y="1408"/>
                  </a:cubicBezTo>
                  <a:cubicBezTo>
                    <a:pt x="1954" y="934"/>
                    <a:pt x="2772" y="473"/>
                    <a:pt x="3581" y="0"/>
                  </a:cubicBezTo>
                  <a:cubicBezTo>
                    <a:pt x="3404" y="8"/>
                    <a:pt x="3217" y="21"/>
                    <a:pt x="3059" y="111"/>
                  </a:cubicBezTo>
                  <a:cubicBezTo>
                    <a:pt x="2041" y="702"/>
                    <a:pt x="1019" y="1286"/>
                    <a:pt x="0" y="187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sp>
          <p:nvSpPr>
            <p:cNvPr id="14" name="Freeform 15"/>
            <p:cNvSpPr/>
            <p:nvPr/>
          </p:nvSpPr>
          <p:spPr bwMode="auto">
            <a:xfrm flipV="1">
              <a:off x="2573" y="854"/>
              <a:ext cx="210" cy="140"/>
            </a:xfrm>
            <a:custGeom>
              <a:avLst/>
              <a:gdLst>
                <a:gd name="T0" fmla="*/ 77 w 921"/>
                <a:gd name="T1" fmla="*/ 610 h 610"/>
                <a:gd name="T2" fmla="*/ 921 w 921"/>
                <a:gd name="T3" fmla="*/ 436 h 610"/>
                <a:gd name="T4" fmla="*/ 412 w 921"/>
                <a:gd name="T5" fmla="*/ 50 h 610"/>
                <a:gd name="T6" fmla="*/ 77 w 921"/>
                <a:gd name="T7" fmla="*/ 610 h 610"/>
              </a:gdLst>
              <a:ahLst/>
              <a:cxnLst>
                <a:cxn ang="0">
                  <a:pos x="T0" y="T1"/>
                </a:cxn>
                <a:cxn ang="0">
                  <a:pos x="T2" y="T3"/>
                </a:cxn>
                <a:cxn ang="0">
                  <a:pos x="T4" y="T5"/>
                </a:cxn>
                <a:cxn ang="0">
                  <a:pos x="T6" y="T7"/>
                </a:cxn>
              </a:cxnLst>
              <a:rect l="0" t="0" r="r" b="b"/>
              <a:pathLst>
                <a:path w="921" h="610">
                  <a:moveTo>
                    <a:pt x="77" y="610"/>
                  </a:moveTo>
                  <a:cubicBezTo>
                    <a:pt x="357" y="548"/>
                    <a:pt x="641" y="500"/>
                    <a:pt x="921" y="436"/>
                  </a:cubicBezTo>
                  <a:cubicBezTo>
                    <a:pt x="889" y="197"/>
                    <a:pt x="657" y="0"/>
                    <a:pt x="412" y="50"/>
                  </a:cubicBezTo>
                  <a:cubicBezTo>
                    <a:pt x="159" y="88"/>
                    <a:pt x="0" y="370"/>
                    <a:pt x="77" y="6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sp>
          <p:nvSpPr>
            <p:cNvPr id="15" name="Freeform 16"/>
            <p:cNvSpPr/>
            <p:nvPr/>
          </p:nvSpPr>
          <p:spPr bwMode="auto">
            <a:xfrm flipV="1">
              <a:off x="2282" y="897"/>
              <a:ext cx="951" cy="670"/>
            </a:xfrm>
            <a:custGeom>
              <a:avLst/>
              <a:gdLst>
                <a:gd name="T0" fmla="*/ 229 w 4164"/>
                <a:gd name="T1" fmla="*/ 2543 h 2930"/>
                <a:gd name="T2" fmla="*/ 409 w 4164"/>
                <a:gd name="T3" fmla="*/ 2930 h 2930"/>
                <a:gd name="T4" fmla="*/ 674 w 4164"/>
                <a:gd name="T5" fmla="*/ 2775 h 2930"/>
                <a:gd name="T6" fmla="*/ 595 w 4164"/>
                <a:gd name="T7" fmla="*/ 2607 h 2930"/>
                <a:gd name="T8" fmla="*/ 1238 w 4164"/>
                <a:gd name="T9" fmla="*/ 2451 h 2930"/>
                <a:gd name="T10" fmla="*/ 2510 w 4164"/>
                <a:gd name="T11" fmla="*/ 1714 h 2930"/>
                <a:gd name="T12" fmla="*/ 3271 w 4164"/>
                <a:gd name="T13" fmla="*/ 1453 h 2930"/>
                <a:gd name="T14" fmla="*/ 3306 w 4164"/>
                <a:gd name="T15" fmla="*/ 1152 h 2930"/>
                <a:gd name="T16" fmla="*/ 1976 w 4164"/>
                <a:gd name="T17" fmla="*/ 1882 h 2930"/>
                <a:gd name="T18" fmla="*/ 1985 w 4164"/>
                <a:gd name="T19" fmla="*/ 1228 h 2930"/>
                <a:gd name="T20" fmla="*/ 3939 w 4164"/>
                <a:gd name="T21" fmla="*/ 563 h 2930"/>
                <a:gd name="T22" fmla="*/ 3765 w 4164"/>
                <a:gd name="T23" fmla="*/ 130 h 2930"/>
                <a:gd name="T24" fmla="*/ 1793 w 4164"/>
                <a:gd name="T25" fmla="*/ 786 h 2930"/>
                <a:gd name="T26" fmla="*/ 739 w 4164"/>
                <a:gd name="T27" fmla="*/ 924 h 2930"/>
                <a:gd name="T28" fmla="*/ 1041 w 4164"/>
                <a:gd name="T29" fmla="*/ 387 h 2930"/>
                <a:gd name="T30" fmla="*/ 630 w 4164"/>
                <a:gd name="T31" fmla="*/ 184 h 2930"/>
                <a:gd name="T32" fmla="*/ 99 w 4164"/>
                <a:gd name="T33" fmla="*/ 1069 h 2930"/>
                <a:gd name="T34" fmla="*/ 306 w 4164"/>
                <a:gd name="T35" fmla="*/ 1427 h 2930"/>
                <a:gd name="T36" fmla="*/ 1056 w 4164"/>
                <a:gd name="T37" fmla="*/ 1380 h 2930"/>
                <a:gd name="T38" fmla="*/ 997 w 4164"/>
                <a:gd name="T39" fmla="*/ 2237 h 2930"/>
                <a:gd name="T40" fmla="*/ 344 w 4164"/>
                <a:gd name="T41" fmla="*/ 2338 h 2930"/>
                <a:gd name="T42" fmla="*/ 229 w 4164"/>
                <a:gd name="T43" fmla="*/ 2543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4" h="2930">
                  <a:moveTo>
                    <a:pt x="229" y="2543"/>
                  </a:moveTo>
                  <a:cubicBezTo>
                    <a:pt x="282" y="2675"/>
                    <a:pt x="351" y="2800"/>
                    <a:pt x="409" y="2930"/>
                  </a:cubicBezTo>
                  <a:cubicBezTo>
                    <a:pt x="497" y="2878"/>
                    <a:pt x="585" y="2826"/>
                    <a:pt x="674" y="2775"/>
                  </a:cubicBezTo>
                  <a:cubicBezTo>
                    <a:pt x="647" y="2719"/>
                    <a:pt x="621" y="2663"/>
                    <a:pt x="595" y="2607"/>
                  </a:cubicBezTo>
                  <a:cubicBezTo>
                    <a:pt x="809" y="2558"/>
                    <a:pt x="1050" y="2582"/>
                    <a:pt x="1238" y="2451"/>
                  </a:cubicBezTo>
                  <a:cubicBezTo>
                    <a:pt x="1660" y="2203"/>
                    <a:pt x="2090" y="1967"/>
                    <a:pt x="2510" y="1714"/>
                  </a:cubicBezTo>
                  <a:cubicBezTo>
                    <a:pt x="2726" y="1544"/>
                    <a:pt x="2997" y="1453"/>
                    <a:pt x="3271" y="1453"/>
                  </a:cubicBezTo>
                  <a:cubicBezTo>
                    <a:pt x="3439" y="1454"/>
                    <a:pt x="3471" y="1190"/>
                    <a:pt x="3306" y="1152"/>
                  </a:cubicBezTo>
                  <a:cubicBezTo>
                    <a:pt x="2769" y="1124"/>
                    <a:pt x="2245" y="1419"/>
                    <a:pt x="1976" y="1882"/>
                  </a:cubicBezTo>
                  <a:cubicBezTo>
                    <a:pt x="1904" y="1675"/>
                    <a:pt x="1884" y="1425"/>
                    <a:pt x="1985" y="1228"/>
                  </a:cubicBezTo>
                  <a:cubicBezTo>
                    <a:pt x="2633" y="997"/>
                    <a:pt x="3293" y="798"/>
                    <a:pt x="3939" y="563"/>
                  </a:cubicBezTo>
                  <a:cubicBezTo>
                    <a:pt x="4164" y="443"/>
                    <a:pt x="4016" y="56"/>
                    <a:pt x="3765" y="130"/>
                  </a:cubicBezTo>
                  <a:cubicBezTo>
                    <a:pt x="3106" y="343"/>
                    <a:pt x="2451" y="569"/>
                    <a:pt x="1793" y="786"/>
                  </a:cubicBezTo>
                  <a:cubicBezTo>
                    <a:pt x="1461" y="930"/>
                    <a:pt x="1090" y="879"/>
                    <a:pt x="739" y="924"/>
                  </a:cubicBezTo>
                  <a:cubicBezTo>
                    <a:pt x="836" y="743"/>
                    <a:pt x="966" y="578"/>
                    <a:pt x="1041" y="387"/>
                  </a:cubicBezTo>
                  <a:cubicBezTo>
                    <a:pt x="1100" y="160"/>
                    <a:pt x="773" y="0"/>
                    <a:pt x="630" y="184"/>
                  </a:cubicBezTo>
                  <a:cubicBezTo>
                    <a:pt x="445" y="474"/>
                    <a:pt x="276" y="774"/>
                    <a:pt x="99" y="1069"/>
                  </a:cubicBezTo>
                  <a:cubicBezTo>
                    <a:pt x="0" y="1218"/>
                    <a:pt x="127" y="1441"/>
                    <a:pt x="306" y="1427"/>
                  </a:cubicBezTo>
                  <a:cubicBezTo>
                    <a:pt x="556" y="1416"/>
                    <a:pt x="806" y="1393"/>
                    <a:pt x="1056" y="1380"/>
                  </a:cubicBezTo>
                  <a:cubicBezTo>
                    <a:pt x="991" y="1660"/>
                    <a:pt x="962" y="1950"/>
                    <a:pt x="997" y="2237"/>
                  </a:cubicBezTo>
                  <a:cubicBezTo>
                    <a:pt x="780" y="2271"/>
                    <a:pt x="561" y="2300"/>
                    <a:pt x="344" y="2338"/>
                  </a:cubicBezTo>
                  <a:cubicBezTo>
                    <a:pt x="249" y="2346"/>
                    <a:pt x="188" y="2458"/>
                    <a:pt x="229" y="25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sp>
          <p:nvSpPr>
            <p:cNvPr id="16" name="Freeform 17"/>
            <p:cNvSpPr/>
            <p:nvPr/>
          </p:nvSpPr>
          <p:spPr bwMode="auto">
            <a:xfrm flipV="1">
              <a:off x="2656" y="996"/>
              <a:ext cx="122" cy="70"/>
            </a:xfrm>
            <a:custGeom>
              <a:avLst/>
              <a:gdLst>
                <a:gd name="T0" fmla="*/ 0 w 534"/>
                <a:gd name="T1" fmla="*/ 308 h 308"/>
                <a:gd name="T2" fmla="*/ 534 w 534"/>
                <a:gd name="T3" fmla="*/ 0 h 308"/>
                <a:gd name="T4" fmla="*/ 0 w 534"/>
                <a:gd name="T5" fmla="*/ 308 h 308"/>
              </a:gdLst>
              <a:ahLst/>
              <a:cxnLst>
                <a:cxn ang="0">
                  <a:pos x="T0" y="T1"/>
                </a:cxn>
                <a:cxn ang="0">
                  <a:pos x="T2" y="T3"/>
                </a:cxn>
                <a:cxn ang="0">
                  <a:pos x="T4" y="T5"/>
                </a:cxn>
              </a:cxnLst>
              <a:rect l="0" t="0" r="r" b="b"/>
              <a:pathLst>
                <a:path w="534" h="308">
                  <a:moveTo>
                    <a:pt x="0" y="308"/>
                  </a:moveTo>
                  <a:cubicBezTo>
                    <a:pt x="195" y="254"/>
                    <a:pt x="508" y="269"/>
                    <a:pt x="534" y="0"/>
                  </a:cubicBezTo>
                  <a:cubicBezTo>
                    <a:pt x="354" y="99"/>
                    <a:pt x="174" y="199"/>
                    <a:pt x="0" y="3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sp>
          <p:nvSpPr>
            <p:cNvPr id="17" name="Freeform 18"/>
            <p:cNvSpPr/>
            <p:nvPr/>
          </p:nvSpPr>
          <p:spPr bwMode="auto">
            <a:xfrm flipV="1">
              <a:off x="3062" y="1239"/>
              <a:ext cx="405" cy="268"/>
            </a:xfrm>
            <a:custGeom>
              <a:avLst/>
              <a:gdLst>
                <a:gd name="T0" fmla="*/ 0 w 1773"/>
                <a:gd name="T1" fmla="*/ 1174 h 1174"/>
                <a:gd name="T2" fmla="*/ 1773 w 1773"/>
                <a:gd name="T3" fmla="*/ 147 h 1174"/>
                <a:gd name="T4" fmla="*/ 1691 w 1773"/>
                <a:gd name="T5" fmla="*/ 0 h 1174"/>
                <a:gd name="T6" fmla="*/ 36 w 1773"/>
                <a:gd name="T7" fmla="*/ 953 h 1174"/>
                <a:gd name="T8" fmla="*/ 0 w 1773"/>
                <a:gd name="T9" fmla="*/ 1174 h 1174"/>
              </a:gdLst>
              <a:ahLst/>
              <a:cxnLst>
                <a:cxn ang="0">
                  <a:pos x="T0" y="T1"/>
                </a:cxn>
                <a:cxn ang="0">
                  <a:pos x="T2" y="T3"/>
                </a:cxn>
                <a:cxn ang="0">
                  <a:pos x="T4" y="T5"/>
                </a:cxn>
                <a:cxn ang="0">
                  <a:pos x="T6" y="T7"/>
                </a:cxn>
                <a:cxn ang="0">
                  <a:pos x="T8" y="T9"/>
                </a:cxn>
              </a:cxnLst>
              <a:rect l="0" t="0" r="r" b="b"/>
              <a:pathLst>
                <a:path w="1773" h="1174">
                  <a:moveTo>
                    <a:pt x="0" y="1174"/>
                  </a:moveTo>
                  <a:cubicBezTo>
                    <a:pt x="585" y="822"/>
                    <a:pt x="1181" y="488"/>
                    <a:pt x="1773" y="147"/>
                  </a:cubicBezTo>
                  <a:cubicBezTo>
                    <a:pt x="1746" y="98"/>
                    <a:pt x="1718" y="49"/>
                    <a:pt x="1691" y="0"/>
                  </a:cubicBezTo>
                  <a:cubicBezTo>
                    <a:pt x="1140" y="319"/>
                    <a:pt x="588" y="636"/>
                    <a:pt x="36" y="953"/>
                  </a:cubicBezTo>
                  <a:cubicBezTo>
                    <a:pt x="42" y="1029"/>
                    <a:pt x="26" y="1103"/>
                    <a:pt x="0" y="11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楷体_GB2312" panose="02010609030101010101" charset="-122"/>
                <a:ea typeface="楷体_GB2312" panose="02010609030101010101" charset="-122"/>
              </a:endParaRPr>
            </a:p>
          </p:txBody>
        </p:sp>
      </p:gr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72770" y="1248410"/>
            <a:ext cx="11102340" cy="4892675"/>
          </a:xfrm>
          <a:prstGeom prst="rect">
            <a:avLst/>
          </a:prstGeom>
        </p:spPr>
        <p:txBody>
          <a:bodyPr wrap="square">
            <a:spAutoFit/>
          </a:bodyPr>
          <a:p>
            <a:r>
              <a:rPr lang="zh-CN" altLang="zh-CN" sz="2400" kern="0" dirty="0">
                <a:solidFill>
                  <a:schemeClr val="tx1"/>
                </a:solidFill>
                <a:latin typeface="楷体_GB2312" panose="02010609030101010101" charset="-122"/>
                <a:ea typeface="楷体_GB2312" panose="02010609030101010101" charset="-122"/>
                <a:cs typeface="楷体_GB2312" panose="02010609030101010101" charset="-122"/>
              </a:rPr>
              <a:t>欧美外企早已经就是这样做了。</a:t>
            </a:r>
            <a:endParaRPr lang="en-US" altLang="zh-CN" sz="2400" kern="0" dirty="0">
              <a:solidFill>
                <a:schemeClr val="tx1"/>
              </a:solidFill>
              <a:latin typeface="楷体_GB2312" panose="02010609030101010101" charset="-122"/>
              <a:ea typeface="楷体_GB2312" panose="02010609030101010101" charset="-122"/>
              <a:cs typeface="楷体_GB2312" panose="02010609030101010101" charset="-122"/>
            </a:endParaRPr>
          </a:p>
          <a:p>
            <a:endParaRPr lang="en-US" altLang="zh-CN" sz="2400" kern="0" dirty="0">
              <a:solidFill>
                <a:schemeClr val="tx1"/>
              </a:solidFill>
              <a:latin typeface="楷体_GB2312" panose="02010609030101010101" charset="-122"/>
              <a:ea typeface="楷体_GB2312" panose="02010609030101010101" charset="-122"/>
              <a:cs typeface="楷体_GB2312" panose="02010609030101010101" charset="-122"/>
            </a:endParaRPr>
          </a:p>
          <a:p>
            <a:r>
              <a:rPr lang="zh-CN" altLang="zh-CN" sz="2400" kern="0" dirty="0">
                <a:solidFill>
                  <a:schemeClr val="tx1"/>
                </a:solidFill>
                <a:latin typeface="楷体_GB2312" panose="02010609030101010101" charset="-122"/>
                <a:ea typeface="楷体_GB2312" panose="02010609030101010101" charset="-122"/>
                <a:cs typeface="楷体_GB2312" panose="02010609030101010101" charset="-122"/>
              </a:rPr>
              <a:t>就拿吊钩这个事情来说吧，外企对于吊钩的安全检查的职责还真不是规定在专职安全员这里。</a:t>
            </a:r>
            <a:endParaRPr lang="en-US" altLang="zh-CN" sz="2400" kern="0" dirty="0">
              <a:solidFill>
                <a:schemeClr val="tx1"/>
              </a:solidFill>
              <a:latin typeface="楷体_GB2312" panose="02010609030101010101" charset="-122"/>
              <a:ea typeface="楷体_GB2312" panose="02010609030101010101" charset="-122"/>
              <a:cs typeface="楷体_GB2312" panose="02010609030101010101" charset="-122"/>
            </a:endParaRPr>
          </a:p>
          <a:p>
            <a:endParaRPr lang="en-US" altLang="zh-CN" sz="2400" kern="0" dirty="0">
              <a:solidFill>
                <a:schemeClr val="tx1"/>
              </a:solidFill>
              <a:latin typeface="楷体_GB2312" panose="02010609030101010101" charset="-122"/>
              <a:ea typeface="楷体_GB2312" panose="02010609030101010101" charset="-122"/>
              <a:cs typeface="楷体_GB2312" panose="02010609030101010101" charset="-122"/>
            </a:endParaRPr>
          </a:p>
          <a:p>
            <a:r>
              <a:rPr lang="zh-CN" altLang="zh-CN" sz="2400" kern="0" dirty="0">
                <a:solidFill>
                  <a:schemeClr val="tx1"/>
                </a:solidFill>
                <a:latin typeface="楷体_GB2312" panose="02010609030101010101" charset="-122"/>
                <a:ea typeface="楷体_GB2312" panose="02010609030101010101" charset="-122"/>
                <a:cs typeface="楷体_GB2312" panose="02010609030101010101" charset="-122"/>
              </a:rPr>
              <a:t>规定了第一层：吊钩操作工使用前检查制度。这一制度规定了操作工必须在吊具使用前进行检查。检查中，如果发现吊钩损坏或者防脱钩装置失效，操作工必须不能开始工作，要立即停止要吊运的工作。而且吊带、吊链、钢丝绳也是使用前检查，如果有损坏，都不能使用。</a:t>
            </a:r>
            <a:endParaRPr lang="en-US" altLang="zh-CN" sz="2400" kern="0" dirty="0">
              <a:solidFill>
                <a:schemeClr val="tx1"/>
              </a:solidFill>
              <a:latin typeface="楷体_GB2312" panose="02010609030101010101" charset="-122"/>
              <a:ea typeface="楷体_GB2312" panose="02010609030101010101" charset="-122"/>
              <a:cs typeface="楷体_GB2312" panose="02010609030101010101" charset="-122"/>
            </a:endParaRPr>
          </a:p>
          <a:p>
            <a:endParaRPr lang="en-US" altLang="zh-CN" sz="2400" kern="0" dirty="0">
              <a:solidFill>
                <a:schemeClr val="tx1"/>
              </a:solidFill>
              <a:latin typeface="楷体_GB2312" panose="02010609030101010101" charset="-122"/>
              <a:ea typeface="楷体_GB2312" panose="02010609030101010101" charset="-122"/>
              <a:cs typeface="楷体_GB2312" panose="02010609030101010101" charset="-122"/>
            </a:endParaRPr>
          </a:p>
          <a:p>
            <a:r>
              <a:rPr lang="zh-CN" altLang="zh-CN" sz="2400" kern="0" dirty="0">
                <a:solidFill>
                  <a:schemeClr val="tx1"/>
                </a:solidFill>
                <a:latin typeface="楷体_GB2312" panose="02010609030101010101" charset="-122"/>
                <a:ea typeface="楷体_GB2312" panose="02010609030101010101" charset="-122"/>
                <a:cs typeface="楷体_GB2312" panose="02010609030101010101" charset="-122"/>
              </a:rPr>
              <a:t>第二层是月度设备部检查所有吊具完好性并做好记录制度。这样的制度其实很科学，因为安全员不可能</a:t>
            </a:r>
            <a:r>
              <a:rPr lang="en-US" altLang="zh-CN" sz="2400" kern="0" dirty="0">
                <a:solidFill>
                  <a:schemeClr val="tx1"/>
                </a:solidFill>
                <a:latin typeface="楷体_GB2312" panose="02010609030101010101" charset="-122"/>
                <a:ea typeface="楷体_GB2312" panose="02010609030101010101" charset="-122"/>
                <a:cs typeface="楷体_GB2312" panose="02010609030101010101" charset="-122"/>
              </a:rPr>
              <a:t>24</a:t>
            </a:r>
            <a:r>
              <a:rPr lang="zh-CN" altLang="zh-CN" sz="2400" kern="0" dirty="0">
                <a:solidFill>
                  <a:schemeClr val="tx1"/>
                </a:solidFill>
                <a:latin typeface="楷体_GB2312" panose="02010609030101010101" charset="-122"/>
                <a:ea typeface="楷体_GB2312" panose="02010609030101010101" charset="-122"/>
                <a:cs typeface="楷体_GB2312" panose="02010609030101010101" charset="-122"/>
              </a:rPr>
              <a:t>小时都和任何工人、任何吊具在一起，尤其还有三班倒的企业，</a:t>
            </a:r>
            <a:r>
              <a:rPr lang="zh-CN" altLang="zh-CN" sz="2400" b="1" kern="0" dirty="0">
                <a:solidFill>
                  <a:srgbClr val="FF0000"/>
                </a:solidFill>
                <a:latin typeface="楷体_GB2312" panose="02010609030101010101" charset="-122"/>
                <a:ea typeface="楷体_GB2312" panose="02010609030101010101" charset="-122"/>
                <a:cs typeface="楷体_GB2312" panose="02010609030101010101" charset="-122"/>
              </a:rPr>
              <a:t>只有使用者本人检查才能确保使用者本人自己的安全</a:t>
            </a:r>
            <a:r>
              <a:rPr lang="zh-CN" altLang="zh-CN" sz="2400" kern="0" dirty="0">
                <a:solidFill>
                  <a:srgbClr val="FF0000"/>
                </a:solidFill>
                <a:latin typeface="楷体_GB2312" panose="02010609030101010101" charset="-122"/>
                <a:ea typeface="楷体_GB2312" panose="02010609030101010101" charset="-122"/>
                <a:cs typeface="楷体_GB2312" panose="02010609030101010101" charset="-122"/>
              </a:rPr>
              <a:t>。</a:t>
            </a:r>
            <a:endParaRPr lang="zh-CN" altLang="zh-CN" sz="2400" kern="0" dirty="0">
              <a:solidFill>
                <a:schemeClr val="tx1"/>
              </a:solidFill>
              <a:latin typeface="楷体_GB2312" panose="02010609030101010101" charset="-122"/>
              <a:ea typeface="楷体_GB2312" panose="02010609030101010101" charset="-122"/>
              <a:cs typeface="楷体_GB2312" panose="02010609030101010101" charset="-122"/>
            </a:endParaRPr>
          </a:p>
        </p:txBody>
      </p:sp>
      <p:pic>
        <p:nvPicPr>
          <p:cNvPr id="2" name="图片 1" descr="2008114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756140" y="104775"/>
            <a:ext cx="1918970" cy="191897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3317909" y="2782365"/>
            <a:ext cx="5556182" cy="976041"/>
          </a:xfrm>
        </p:spPr>
        <p:txBody>
          <a:bodyPr>
            <a:normAutofit fontScale="90000"/>
          </a:bodyPr>
          <a:p>
            <a:pPr marL="0" indent="0" algn="ctr">
              <a:lnSpc>
                <a:spcPct val="100000"/>
              </a:lnSpc>
              <a:spcBef>
                <a:spcPts val="0"/>
              </a:spcBef>
              <a:spcAft>
                <a:spcPts val="0"/>
              </a:spcAft>
              <a:buSzPct val="100000"/>
              <a:buNone/>
            </a:pPr>
            <a:r>
              <a:rPr lang="zh-CN" altLang="en-US" sz="4400">
                <a:sym typeface="+mn-ea"/>
              </a:rPr>
              <a:t>安全管理人员如何才能够做到“尽职”</a:t>
            </a:r>
            <a:endParaRPr lang="zh-CN" altLang="en-US" sz="4400">
              <a:sym typeface="+mn-ea"/>
            </a:endParaRPr>
          </a:p>
        </p:txBody>
      </p:sp>
      <p:sp>
        <p:nvSpPr>
          <p:cNvPr id="5" name="文本框 4"/>
          <p:cNvSpPr txBox="1"/>
          <p:nvPr>
            <p:custDataLst>
              <p:tags r:id="rId2"/>
            </p:custDataLst>
          </p:nvPr>
        </p:nvSpPr>
        <p:spPr>
          <a:xfrm>
            <a:off x="1959610" y="2561590"/>
            <a:ext cx="1701800" cy="1322070"/>
          </a:xfrm>
          <a:prstGeom prst="rect">
            <a:avLst/>
          </a:prstGeom>
          <a:noFill/>
        </p:spPr>
        <p:txBody>
          <a:bodyPr wrap="square" rtlCol="0">
            <a:normAutofit/>
          </a:bodyPr>
          <a:p>
            <a:pPr marL="0" algn="ctr">
              <a:buNone/>
            </a:pPr>
            <a:r>
              <a:rPr lang="en-US" altLang="zh-CN" sz="8000">
                <a:solidFill>
                  <a:schemeClr val="bg1"/>
                </a:solidFill>
                <a:uFillTx/>
                <a:latin typeface="Arial" panose="020B0604020202020204" pitchFamily="34" charset="0"/>
                <a:ea typeface="微软雅黑" panose="020B0503020204020204" charset="-122"/>
              </a:rPr>
              <a:t>3</a:t>
            </a:r>
            <a:endParaRPr lang="en-US" altLang="zh-CN" sz="8000">
              <a:solidFill>
                <a:schemeClr val="bg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383280" y="580172"/>
            <a:ext cx="5262880" cy="768350"/>
          </a:xfrm>
          <a:prstGeom prst="rect">
            <a:avLst/>
          </a:prstGeom>
        </p:spPr>
        <p:txBody>
          <a:bodyPr wrap="none">
            <a:spAutoFit/>
          </a:bodyPr>
          <a:p>
            <a:pPr algn="ctr" defTabSz="685800">
              <a:spcAft>
                <a:spcPts val="900"/>
              </a:spcAft>
            </a:pPr>
            <a:r>
              <a:rPr lang="zh-CN" altLang="en-US" sz="4400" kern="0" spc="600" dirty="0">
                <a:solidFill>
                  <a:schemeClr val="tx1"/>
                </a:solidFill>
                <a:latin typeface="楷体_GB2312" panose="02010609030101010101" charset="-122"/>
                <a:ea typeface="楷体_GB2312" panose="02010609030101010101" charset="-122"/>
              </a:rPr>
              <a:t>职与责变化趋势图</a:t>
            </a:r>
            <a:endParaRPr lang="zh-CN" altLang="en-US" sz="4400" kern="0" spc="600" dirty="0">
              <a:solidFill>
                <a:schemeClr val="tx1"/>
              </a:solidFill>
              <a:latin typeface="楷体_GB2312" panose="02010609030101010101" charset="-122"/>
              <a:ea typeface="楷体_GB2312" panose="02010609030101010101" charset="-122"/>
            </a:endParaRPr>
          </a:p>
        </p:txBody>
      </p:sp>
      <p:sp>
        <p:nvSpPr>
          <p:cNvPr id="10" name="椭圆 9"/>
          <p:cNvSpPr/>
          <p:nvPr/>
        </p:nvSpPr>
        <p:spPr>
          <a:xfrm>
            <a:off x="1304290" y="4500880"/>
            <a:ext cx="3954145" cy="97853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kern="0">
              <a:solidFill>
                <a:srgbClr val="FF0000"/>
              </a:solidFill>
              <a:latin typeface="楷体_GB2312" panose="02010609030101010101" charset="-122"/>
              <a:ea typeface="楷体_GB2312" panose="02010609030101010101" charset="-122"/>
            </a:endParaRPr>
          </a:p>
        </p:txBody>
      </p:sp>
      <p:sp>
        <p:nvSpPr>
          <p:cNvPr id="11" name="椭圆 10"/>
          <p:cNvSpPr/>
          <p:nvPr/>
        </p:nvSpPr>
        <p:spPr>
          <a:xfrm>
            <a:off x="1304290" y="2162175"/>
            <a:ext cx="1977390" cy="197739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kern="0">
              <a:solidFill>
                <a:srgbClr val="FF0000"/>
              </a:solidFill>
              <a:latin typeface="楷体_GB2312" panose="02010609030101010101" charset="-122"/>
              <a:ea typeface="楷体_GB2312" panose="02010609030101010101" charset="-122"/>
            </a:endParaRPr>
          </a:p>
        </p:txBody>
      </p:sp>
      <p:sp>
        <p:nvSpPr>
          <p:cNvPr id="12" name="椭圆 11"/>
          <p:cNvSpPr/>
          <p:nvPr/>
        </p:nvSpPr>
        <p:spPr>
          <a:xfrm>
            <a:off x="3281680" y="2162175"/>
            <a:ext cx="1977390" cy="197739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kern="0">
              <a:solidFill>
                <a:srgbClr val="FF0000"/>
              </a:solidFill>
              <a:latin typeface="楷体_GB2312" panose="02010609030101010101" charset="-122"/>
              <a:ea typeface="楷体_GB2312" panose="02010609030101010101" charset="-122"/>
            </a:endParaRPr>
          </a:p>
        </p:txBody>
      </p:sp>
      <p:sp>
        <p:nvSpPr>
          <p:cNvPr id="13" name="平行四边形 12"/>
          <p:cNvSpPr/>
          <p:nvPr/>
        </p:nvSpPr>
        <p:spPr>
          <a:xfrm>
            <a:off x="1158875" y="2910840"/>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lvl="0" algn="ctr">
              <a:defRPr/>
            </a:pPr>
            <a:r>
              <a:rPr lang="zh-CN" altLang="en-US" kern="0" dirty="0">
                <a:solidFill>
                  <a:srgbClr val="FF0000"/>
                </a:solidFill>
                <a:latin typeface="楷体_GB2312" panose="02010609030101010101" charset="-122"/>
                <a:ea typeface="楷体_GB2312" panose="02010609030101010101" charset="-122"/>
              </a:rPr>
              <a:t>法律法规</a:t>
            </a:r>
            <a:endParaRPr lang="zh-CN" altLang="en-US" kern="0" dirty="0">
              <a:solidFill>
                <a:srgbClr val="FF0000"/>
              </a:solidFill>
              <a:latin typeface="楷体_GB2312" panose="02010609030101010101" charset="-122"/>
              <a:ea typeface="楷体_GB2312" panose="02010609030101010101" charset="-122"/>
            </a:endParaRPr>
          </a:p>
        </p:txBody>
      </p:sp>
      <p:sp>
        <p:nvSpPr>
          <p:cNvPr id="14" name="平行四边形 13"/>
          <p:cNvSpPr/>
          <p:nvPr/>
        </p:nvSpPr>
        <p:spPr>
          <a:xfrm>
            <a:off x="2068195" y="4791075"/>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zh-CN" altLang="en-US" kern="0" dirty="0">
                <a:solidFill>
                  <a:srgbClr val="FF0000"/>
                </a:solidFill>
                <a:latin typeface="楷体_GB2312" panose="02010609030101010101" charset="-122"/>
                <a:ea typeface="楷体_GB2312" panose="02010609030101010101" charset="-122"/>
              </a:rPr>
              <a:t>责任</a:t>
            </a:r>
            <a:endParaRPr lang="zh-CN" altLang="en-US" kern="0" dirty="0">
              <a:solidFill>
                <a:srgbClr val="FF0000"/>
              </a:solidFill>
              <a:latin typeface="楷体_GB2312" panose="02010609030101010101" charset="-122"/>
              <a:ea typeface="楷体_GB2312" panose="02010609030101010101" charset="-122"/>
            </a:endParaRPr>
          </a:p>
        </p:txBody>
      </p:sp>
      <p:sp>
        <p:nvSpPr>
          <p:cNvPr id="15" name="平行四边形 14"/>
          <p:cNvSpPr/>
          <p:nvPr/>
        </p:nvSpPr>
        <p:spPr>
          <a:xfrm>
            <a:off x="3219450" y="2910840"/>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zh-CN" altLang="en-US" kern="0" dirty="0">
                <a:solidFill>
                  <a:srgbClr val="FF0000"/>
                </a:solidFill>
                <a:latin typeface="楷体_GB2312" panose="02010609030101010101" charset="-122"/>
                <a:ea typeface="楷体_GB2312" panose="02010609030101010101" charset="-122"/>
              </a:rPr>
              <a:t>法定义务</a:t>
            </a:r>
            <a:endParaRPr lang="zh-CN" altLang="en-US" kern="0" dirty="0">
              <a:solidFill>
                <a:srgbClr val="FF0000"/>
              </a:solidFill>
              <a:latin typeface="楷体_GB2312" panose="02010609030101010101" charset="-122"/>
              <a:ea typeface="楷体_GB2312" panose="02010609030101010101" charset="-122"/>
            </a:endParaRPr>
          </a:p>
        </p:txBody>
      </p:sp>
      <p:sp>
        <p:nvSpPr>
          <p:cNvPr id="3" name="椭圆 2"/>
          <p:cNvSpPr/>
          <p:nvPr/>
        </p:nvSpPr>
        <p:spPr>
          <a:xfrm>
            <a:off x="7294245" y="4500880"/>
            <a:ext cx="3383280" cy="97853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kern="0">
              <a:solidFill>
                <a:srgbClr val="FF0000"/>
              </a:solidFill>
              <a:latin typeface="楷体_GB2312" panose="02010609030101010101" charset="-122"/>
              <a:ea typeface="楷体_GB2312" panose="02010609030101010101" charset="-122"/>
            </a:endParaRPr>
          </a:p>
        </p:txBody>
      </p:sp>
      <p:sp>
        <p:nvSpPr>
          <p:cNvPr id="4" name="椭圆 3"/>
          <p:cNvSpPr/>
          <p:nvPr/>
        </p:nvSpPr>
        <p:spPr>
          <a:xfrm>
            <a:off x="7281545" y="2162175"/>
            <a:ext cx="1977390" cy="197739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kern="0">
              <a:solidFill>
                <a:srgbClr val="FF0000"/>
              </a:solidFill>
              <a:latin typeface="楷体_GB2312" panose="02010609030101010101" charset="-122"/>
              <a:ea typeface="楷体_GB2312" panose="02010609030101010101" charset="-122"/>
            </a:endParaRPr>
          </a:p>
        </p:txBody>
      </p:sp>
      <p:sp>
        <p:nvSpPr>
          <p:cNvPr id="5" name="椭圆 4"/>
          <p:cNvSpPr/>
          <p:nvPr/>
        </p:nvSpPr>
        <p:spPr>
          <a:xfrm>
            <a:off x="8700135" y="2181225"/>
            <a:ext cx="1977390" cy="197739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kern="0">
              <a:solidFill>
                <a:srgbClr val="FF0000"/>
              </a:solidFill>
              <a:latin typeface="楷体_GB2312" panose="02010609030101010101" charset="-122"/>
              <a:ea typeface="楷体_GB2312" panose="02010609030101010101" charset="-122"/>
            </a:endParaRPr>
          </a:p>
        </p:txBody>
      </p:sp>
      <p:sp>
        <p:nvSpPr>
          <p:cNvPr id="6" name="平行四边形 5"/>
          <p:cNvSpPr/>
          <p:nvPr/>
        </p:nvSpPr>
        <p:spPr>
          <a:xfrm>
            <a:off x="6991350" y="2910840"/>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lvl="0" algn="ctr">
              <a:defRPr/>
            </a:pPr>
            <a:r>
              <a:rPr lang="zh-CN" altLang="en-US" kern="0" dirty="0">
                <a:solidFill>
                  <a:srgbClr val="FF0000"/>
                </a:solidFill>
                <a:latin typeface="楷体_GB2312" panose="02010609030101010101" charset="-122"/>
                <a:ea typeface="楷体_GB2312" panose="02010609030101010101" charset="-122"/>
              </a:rPr>
              <a:t>法律法规</a:t>
            </a:r>
            <a:endParaRPr lang="zh-CN" altLang="en-US" kern="0" dirty="0">
              <a:solidFill>
                <a:srgbClr val="FF0000"/>
              </a:solidFill>
              <a:latin typeface="楷体_GB2312" panose="02010609030101010101" charset="-122"/>
              <a:ea typeface="楷体_GB2312" panose="02010609030101010101" charset="-122"/>
            </a:endParaRPr>
          </a:p>
        </p:txBody>
      </p:sp>
      <p:sp>
        <p:nvSpPr>
          <p:cNvPr id="7" name="平行四边形 6"/>
          <p:cNvSpPr/>
          <p:nvPr/>
        </p:nvSpPr>
        <p:spPr>
          <a:xfrm>
            <a:off x="7917815" y="4791075"/>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zh-CN" altLang="en-US" kern="0" dirty="0">
                <a:solidFill>
                  <a:srgbClr val="FF0000"/>
                </a:solidFill>
                <a:latin typeface="楷体_GB2312" panose="02010609030101010101" charset="-122"/>
                <a:ea typeface="楷体_GB2312" panose="02010609030101010101" charset="-122"/>
              </a:rPr>
              <a:t>责任</a:t>
            </a:r>
            <a:endParaRPr lang="zh-CN" altLang="en-US" kern="0" dirty="0">
              <a:solidFill>
                <a:srgbClr val="FF0000"/>
              </a:solidFill>
              <a:latin typeface="楷体_GB2312" panose="02010609030101010101" charset="-122"/>
              <a:ea typeface="楷体_GB2312" panose="02010609030101010101" charset="-122"/>
            </a:endParaRPr>
          </a:p>
        </p:txBody>
      </p:sp>
      <p:sp>
        <p:nvSpPr>
          <p:cNvPr id="8" name="平行四边形 7"/>
          <p:cNvSpPr/>
          <p:nvPr/>
        </p:nvSpPr>
        <p:spPr>
          <a:xfrm>
            <a:off x="8700135" y="2971165"/>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zh-CN" altLang="en-US" kern="0" dirty="0">
                <a:solidFill>
                  <a:srgbClr val="FF0000"/>
                </a:solidFill>
                <a:latin typeface="楷体_GB2312" panose="02010609030101010101" charset="-122"/>
                <a:ea typeface="楷体_GB2312" panose="02010609030101010101" charset="-122"/>
              </a:rPr>
              <a:t>法定义务</a:t>
            </a:r>
            <a:endParaRPr lang="zh-CN" altLang="en-US" kern="0" dirty="0">
              <a:solidFill>
                <a:srgbClr val="FF0000"/>
              </a:solidFill>
              <a:latin typeface="楷体_GB2312" panose="02010609030101010101" charset="-122"/>
              <a:ea typeface="楷体_GB2312" panose="02010609030101010101" charset="-122"/>
            </a:endParaRPr>
          </a:p>
        </p:txBody>
      </p:sp>
      <p:cxnSp>
        <p:nvCxnSpPr>
          <p:cNvPr id="17" name="直接连接符 16"/>
          <p:cNvCxnSpPr/>
          <p:nvPr/>
        </p:nvCxnSpPr>
        <p:spPr>
          <a:xfrm>
            <a:off x="1277620" y="2975610"/>
            <a:ext cx="12065" cy="2065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259070" y="2910840"/>
            <a:ext cx="12065" cy="2065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81545" y="2975610"/>
            <a:ext cx="12065" cy="2065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677525" y="3123565"/>
            <a:ext cx="12065" cy="2065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74310" y="4046855"/>
            <a:ext cx="863600" cy="1760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391910" y="4046855"/>
            <a:ext cx="882650" cy="1811655"/>
          </a:xfrm>
          <a:prstGeom prst="line">
            <a:avLst/>
          </a:prstGeom>
        </p:spPr>
        <p:style>
          <a:lnRef idx="1">
            <a:schemeClr val="accent1"/>
          </a:lnRef>
          <a:fillRef idx="0">
            <a:schemeClr val="accent1"/>
          </a:fillRef>
          <a:effectRef idx="0">
            <a:schemeClr val="accent1"/>
          </a:effectRef>
          <a:fontRef idx="minor">
            <a:schemeClr val="tx1"/>
          </a:fontRef>
        </p:style>
      </p:cxnSp>
      <p:sp>
        <p:nvSpPr>
          <p:cNvPr id="24" name="平行四边形 23"/>
          <p:cNvSpPr/>
          <p:nvPr/>
        </p:nvSpPr>
        <p:spPr>
          <a:xfrm>
            <a:off x="3599180" y="5655310"/>
            <a:ext cx="4993640"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lvl="0" algn="ctr">
              <a:defRPr/>
            </a:pPr>
            <a:r>
              <a:rPr lang="zh-CN" altLang="en-US" kern="0" dirty="0">
                <a:solidFill>
                  <a:srgbClr val="FF0000"/>
                </a:solidFill>
                <a:latin typeface="楷体_GB2312" panose="02010609030101010101" charset="-122"/>
                <a:ea typeface="楷体_GB2312" panose="02010609030101010101" charset="-122"/>
              </a:rPr>
              <a:t>向下映射，法律法规与法定义务越重合，责任越小</a:t>
            </a:r>
            <a:endParaRPr lang="zh-CN" altLang="en-US" kern="0" dirty="0">
              <a:solidFill>
                <a:srgbClr val="FF0000"/>
              </a:solidFill>
              <a:latin typeface="楷体_GB2312" panose="02010609030101010101" charset="-122"/>
              <a:ea typeface="楷体_GB2312" panose="02010609030101010101"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3114040" y="1786255"/>
            <a:ext cx="1236345" cy="1236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t>1</a:t>
            </a:r>
            <a:endParaRPr lang="en-US" altLang="zh-CN" sz="3600"/>
          </a:p>
        </p:txBody>
      </p:sp>
      <p:sp>
        <p:nvSpPr>
          <p:cNvPr id="6" name="椭圆 5"/>
          <p:cNvSpPr/>
          <p:nvPr/>
        </p:nvSpPr>
        <p:spPr>
          <a:xfrm>
            <a:off x="6992620" y="4732655"/>
            <a:ext cx="1236345" cy="1236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t>3</a:t>
            </a:r>
            <a:endParaRPr lang="en-US" altLang="zh-CN" sz="3600"/>
          </a:p>
        </p:txBody>
      </p:sp>
      <p:sp>
        <p:nvSpPr>
          <p:cNvPr id="7" name="椭圆 6"/>
          <p:cNvSpPr/>
          <p:nvPr/>
        </p:nvSpPr>
        <p:spPr>
          <a:xfrm>
            <a:off x="3114040" y="4733290"/>
            <a:ext cx="1236345" cy="1236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t>2</a:t>
            </a:r>
            <a:endParaRPr lang="en-US" altLang="zh-CN" sz="3600"/>
          </a:p>
        </p:txBody>
      </p:sp>
      <p:cxnSp>
        <p:nvCxnSpPr>
          <p:cNvPr id="8" name="直接连接符 7"/>
          <p:cNvCxnSpPr/>
          <p:nvPr/>
        </p:nvCxnSpPr>
        <p:spPr>
          <a:xfrm>
            <a:off x="558165" y="240411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215130" y="535051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a:off x="2284730" y="4470400"/>
            <a:ext cx="2895600" cy="0"/>
          </a:xfrm>
          <a:prstGeom prst="line">
            <a:avLst/>
          </a:prstGeom>
          <a:solidFill>
            <a:srgbClr val="00B0F0"/>
          </a:solidFill>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0192385" y="4733290"/>
            <a:ext cx="1236345" cy="1236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楷体_GB2312" panose="02010609030101010101" charset="-122"/>
                <a:ea typeface="楷体_GB2312" panose="02010609030101010101" charset="-122"/>
              </a:rPr>
              <a:t>尽职</a:t>
            </a:r>
            <a:endParaRPr lang="zh-CN" altLang="en-US" sz="2400">
              <a:latin typeface="楷体_GB2312" panose="02010609030101010101" charset="-122"/>
              <a:ea typeface="楷体_GB2312" panose="02010609030101010101" charset="-122"/>
            </a:endParaRPr>
          </a:p>
        </p:txBody>
      </p:sp>
      <p:sp>
        <p:nvSpPr>
          <p:cNvPr id="15" name="平行四边形 14"/>
          <p:cNvSpPr/>
          <p:nvPr/>
        </p:nvSpPr>
        <p:spPr>
          <a:xfrm>
            <a:off x="4528820" y="1786255"/>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lvl="0" algn="ctr">
              <a:defRPr/>
            </a:pPr>
            <a:r>
              <a:rPr lang="zh-CN" altLang="en-US" kern="0" dirty="0">
                <a:solidFill>
                  <a:srgbClr val="FF0000"/>
                </a:solidFill>
                <a:latin typeface="楷体_GB2312" panose="02010609030101010101" charset="-122"/>
                <a:ea typeface="楷体_GB2312" panose="02010609030101010101" charset="-122"/>
              </a:rPr>
              <a:t>外部环境的职责</a:t>
            </a:r>
            <a:endParaRPr lang="zh-CN" altLang="en-US" kern="0" dirty="0">
              <a:solidFill>
                <a:srgbClr val="FF0000"/>
              </a:solidFill>
              <a:latin typeface="楷体_GB2312" panose="02010609030101010101" charset="-122"/>
              <a:ea typeface="楷体_GB2312" panose="02010609030101010101" charset="-122"/>
            </a:endParaRPr>
          </a:p>
        </p:txBody>
      </p:sp>
      <p:sp>
        <p:nvSpPr>
          <p:cNvPr id="16" name="平行四边形 15"/>
          <p:cNvSpPr/>
          <p:nvPr/>
        </p:nvSpPr>
        <p:spPr>
          <a:xfrm>
            <a:off x="558165" y="5151755"/>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lvl="0" algn="ctr">
              <a:defRPr/>
            </a:pPr>
            <a:r>
              <a:rPr lang="zh-CN" altLang="en-US" kern="0" dirty="0">
                <a:solidFill>
                  <a:srgbClr val="FF0000"/>
                </a:solidFill>
                <a:latin typeface="楷体_GB2312" panose="02010609030101010101" charset="-122"/>
                <a:ea typeface="楷体_GB2312" panose="02010609030101010101" charset="-122"/>
              </a:rPr>
              <a:t>企业内部环境的职责</a:t>
            </a:r>
            <a:endParaRPr lang="zh-CN" altLang="en-US" kern="0" dirty="0">
              <a:solidFill>
                <a:srgbClr val="FF0000"/>
              </a:solidFill>
              <a:latin typeface="楷体_GB2312" panose="02010609030101010101" charset="-122"/>
              <a:ea typeface="楷体_GB2312" panose="02010609030101010101" charset="-122"/>
            </a:endParaRPr>
          </a:p>
        </p:txBody>
      </p:sp>
      <p:sp>
        <p:nvSpPr>
          <p:cNvPr id="17" name="平行四边形 16"/>
          <p:cNvSpPr/>
          <p:nvPr/>
        </p:nvSpPr>
        <p:spPr>
          <a:xfrm>
            <a:off x="6351270" y="4017645"/>
            <a:ext cx="2267585" cy="397510"/>
          </a:xfrm>
          <a:prstGeom prst="parallelogram">
            <a:avLst>
              <a:gd name="adj" fmla="val 37214"/>
            </a:avLst>
          </a:prstGeom>
          <a:solidFill>
            <a:srgbClr val="92D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lvl="0" algn="ctr">
              <a:defRPr/>
            </a:pPr>
            <a:r>
              <a:rPr lang="zh-CN" altLang="en-US" kern="0" dirty="0">
                <a:solidFill>
                  <a:srgbClr val="FF0000"/>
                </a:solidFill>
                <a:latin typeface="楷体_GB2312" panose="02010609030101010101" charset="-122"/>
                <a:ea typeface="楷体_GB2312" panose="02010609030101010101" charset="-122"/>
              </a:rPr>
              <a:t>个人能力的要求</a:t>
            </a:r>
            <a:endParaRPr lang="zh-CN" altLang="en-US" kern="0" dirty="0">
              <a:solidFill>
                <a:srgbClr val="FF0000"/>
              </a:solidFill>
              <a:latin typeface="楷体_GB2312" panose="02010609030101010101" charset="-122"/>
              <a:ea typeface="楷体_GB2312" panose="02010609030101010101" charset="-122"/>
            </a:endParaRPr>
          </a:p>
        </p:txBody>
      </p:sp>
      <p:cxnSp>
        <p:nvCxnSpPr>
          <p:cNvPr id="18" name="直接箭头连接符 17"/>
          <p:cNvCxnSpPr/>
          <p:nvPr/>
        </p:nvCxnSpPr>
        <p:spPr>
          <a:xfrm>
            <a:off x="7499985" y="5350510"/>
            <a:ext cx="269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43"/>
          <p:cNvSpPr txBox="1"/>
          <p:nvPr/>
        </p:nvSpPr>
        <p:spPr>
          <a:xfrm>
            <a:off x="397510" y="53308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尽职三方面</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xEl>
                                              <p:charRg st="0" end="11"/>
                                            </p:txEl>
                                          </p:spTgt>
                                        </p:tgtEl>
                                        <p:attrNameLst>
                                          <p:attrName>style.visibility</p:attrName>
                                        </p:attrNameLst>
                                      </p:cBhvr>
                                      <p:to>
                                        <p:strVal val="visible"/>
                                      </p:to>
                                    </p:set>
                                    <p:animEffect transition="in" filter="wipe(up)">
                                      <p:cBhvr>
                                        <p:cTn id="7" dur="500"/>
                                        <p:tgtEl>
                                          <p:spTgt spid="20">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dvAuto="100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3"/>
          <p:cNvSpPr/>
          <p:nvPr>
            <p:ph idx="1"/>
          </p:nvPr>
        </p:nvSpPr>
        <p:spPr>
          <a:xfrm>
            <a:off x="419100" y="1605280"/>
            <a:ext cx="11353165" cy="4316730"/>
          </a:xfrm>
          <a:noFill/>
          <a:ln>
            <a:noFill/>
          </a:ln>
        </p:spPr>
        <p:txBody>
          <a:bodyPr lIns="90170" tIns="46990" rIns="90170" bIns="46990"/>
          <a:p>
            <a:pPr marL="0" indent="0">
              <a:lnSpc>
                <a:spcPct val="90000"/>
              </a:lnSpc>
              <a:buNone/>
            </a:pPr>
            <a:r>
              <a:rPr lang="zh-CN" altLang="en-US" sz="2400" dirty="0">
                <a:latin typeface="楷体_GB2312" panose="02010609030101010101" charset="-122"/>
                <a:ea typeface="楷体_GB2312" panose="02010609030101010101" charset="-122"/>
                <a:cs typeface="楷体_GB2312" panose="02010609030101010101" charset="-122"/>
              </a:rPr>
              <a:t>要尽职，最起码你的把法律规定的职责做好，关于安监人的职责，《安全生产法》、《职业病防治法》、《生产安全事故报告和调查处理条例》等很多安全生产相关的法律法规都有明确规定，如《安全生产法》第四章就规定得很详细。其他法律规定的，大家都可以自行对照查看，此处不一一列举。</a:t>
            </a:r>
            <a:endParaRPr lang="zh-CN" altLang="en-US" sz="2400" dirty="0">
              <a:latin typeface="楷体_GB2312" panose="02010609030101010101" charset="-122"/>
              <a:ea typeface="楷体_GB2312" panose="02010609030101010101" charset="-122"/>
              <a:cs typeface="楷体_GB2312" panose="02010609030101010101" charset="-122"/>
            </a:endParaRPr>
          </a:p>
          <a:p>
            <a:pPr>
              <a:lnSpc>
                <a:spcPct val="90000"/>
              </a:lnSpc>
              <a:buNone/>
            </a:pPr>
            <a:endParaRPr lang="zh-CN" altLang="en-US" sz="3200" dirty="0">
              <a:latin typeface="楷体_GB2312" panose="02010609030101010101" charset="-122"/>
              <a:ea typeface="楷体_GB2312" panose="02010609030101010101" charset="-122"/>
              <a:cs typeface="楷体_GB2312" panose="02010609030101010101" charset="-122"/>
            </a:endParaRPr>
          </a:p>
          <a:p>
            <a:pPr marL="0" indent="0">
              <a:lnSpc>
                <a:spcPct val="90000"/>
              </a:lnSpc>
              <a:buNone/>
            </a:pPr>
            <a:r>
              <a:rPr lang="zh-CN" altLang="en-US" sz="2400" dirty="0">
                <a:solidFill>
                  <a:srgbClr val="E40D08"/>
                </a:solidFill>
                <a:latin typeface="楷体_GB2312" panose="02010609030101010101" charset="-122"/>
                <a:ea typeface="楷体_GB2312" panose="02010609030101010101" charset="-122"/>
                <a:cs typeface="楷体_GB2312" panose="02010609030101010101" charset="-122"/>
              </a:rPr>
              <a:t>但前面列举的《安全生产法》第二十二条规定的7项职责，是安全员的基本职责，其他法律、行政法规、部门规章可能会作更具体的规定，但都是基于这7项展开的。</a:t>
            </a:r>
            <a:endParaRPr lang="zh-CN" altLang="en-US" sz="2400" dirty="0">
              <a:solidFill>
                <a:srgbClr val="E40D08"/>
              </a:solidFill>
              <a:latin typeface="楷体_GB2312" panose="02010609030101010101" charset="-122"/>
              <a:ea typeface="楷体_GB2312" panose="02010609030101010101" charset="-122"/>
              <a:cs typeface="楷体_GB2312" panose="02010609030101010101" charset="-122"/>
            </a:endParaRPr>
          </a:p>
          <a:p>
            <a:pPr>
              <a:lnSpc>
                <a:spcPct val="90000"/>
              </a:lnSpc>
              <a:buNone/>
            </a:pPr>
            <a:endParaRPr lang="zh-CN" altLang="en-US" sz="2400" dirty="0">
              <a:solidFill>
                <a:srgbClr val="E40D08"/>
              </a:solidFill>
              <a:latin typeface="楷体_GB2312" panose="02010609030101010101" charset="-122"/>
              <a:ea typeface="楷体_GB2312" panose="02010609030101010101" charset="-122"/>
              <a:cs typeface="楷体_GB2312" panose="02010609030101010101" charset="-122"/>
            </a:endParaRPr>
          </a:p>
          <a:p>
            <a:pPr marL="0" indent="0">
              <a:lnSpc>
                <a:spcPct val="90000"/>
              </a:lnSpc>
              <a:buNone/>
            </a:pPr>
            <a:r>
              <a:rPr lang="zh-CN" altLang="en-US" sz="2400" dirty="0">
                <a:latin typeface="楷体_GB2312" panose="02010609030101010101" charset="-122"/>
                <a:ea typeface="楷体_GB2312" panose="02010609030101010101" charset="-122"/>
                <a:cs typeface="楷体_GB2312" panose="02010609030101010101" charset="-122"/>
              </a:rPr>
              <a:t>你要做到的是，在你的履职记录中，可以找到证据证明你尽力去履行职责的证据，才可以谈免责。如果连这7项基本职责你都没做到，那谈免责真的太勉强。</a:t>
            </a:r>
            <a:endParaRPr lang="zh-CN" altLang="en-US" sz="2400" dirty="0">
              <a:latin typeface="楷体_GB2312" panose="02010609030101010101" charset="-122"/>
              <a:ea typeface="楷体_GB2312" panose="02010609030101010101" charset="-122"/>
              <a:cs typeface="楷体_GB2312" panose="02010609030101010101" charset="-122"/>
            </a:endParaRPr>
          </a:p>
          <a:p>
            <a:pPr>
              <a:lnSpc>
                <a:spcPct val="90000"/>
              </a:lnSpc>
              <a:buNone/>
            </a:pPr>
            <a:endParaRPr lang="zh-CN" altLang="en-US" sz="2400" dirty="0">
              <a:latin typeface="楷体_GB2312" panose="02010609030101010101" charset="-122"/>
              <a:ea typeface="楷体_GB2312" panose="02010609030101010101" charset="-122"/>
              <a:cs typeface="楷体_GB2312" panose="02010609030101010101" charset="-122"/>
            </a:endParaRPr>
          </a:p>
          <a:p>
            <a:pPr>
              <a:lnSpc>
                <a:spcPct val="90000"/>
              </a:lnSpc>
            </a:pPr>
            <a:endParaRPr lang="zh-CN" altLang="en-US" sz="2400" dirty="0">
              <a:latin typeface="楷体_GB2312" panose="02010609030101010101" charset="-122"/>
              <a:ea typeface="楷体_GB2312" panose="02010609030101010101" charset="-122"/>
              <a:cs typeface="楷体_GB2312" panose="02010609030101010101" charset="-122"/>
            </a:endParaRPr>
          </a:p>
        </p:txBody>
      </p:sp>
      <p:sp>
        <p:nvSpPr>
          <p:cNvPr id="2" name="TextBox 43"/>
          <p:cNvSpPr txBox="1"/>
          <p:nvPr/>
        </p:nvSpPr>
        <p:spPr>
          <a:xfrm>
            <a:off x="397510" y="53308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（一</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）如何尽外部职责</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xEl>
                                              <p:charRg st="0" end="132"/>
                                            </p:txEl>
                                          </p:spTgt>
                                        </p:tgtEl>
                                        <p:attrNameLst>
                                          <p:attrName>style.visibility</p:attrName>
                                        </p:attrNameLst>
                                      </p:cBhvr>
                                      <p:to>
                                        <p:strVal val="visible"/>
                                      </p:to>
                                    </p:set>
                                    <p:anim calcmode="lin" valueType="num">
                                      <p:cBhvr additive="base">
                                        <p:cTn id="7" dur="500" fill="hold"/>
                                        <p:tgtEl>
                                          <p:spTgt spid="18434">
                                            <p:txEl>
                                              <p:charRg st="0" end="13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charRg st="0" end="13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4">
                                            <p:txEl>
                                              <p:charRg st="133" end="207"/>
                                            </p:txEl>
                                          </p:spTgt>
                                        </p:tgtEl>
                                        <p:attrNameLst>
                                          <p:attrName>style.visibility</p:attrName>
                                        </p:attrNameLst>
                                      </p:cBhvr>
                                      <p:to>
                                        <p:strVal val="visible"/>
                                      </p:to>
                                    </p:set>
                                    <p:anim calcmode="lin" valueType="num">
                                      <p:cBhvr additive="base">
                                        <p:cTn id="13" dur="500" fill="hold"/>
                                        <p:tgtEl>
                                          <p:spTgt spid="18434">
                                            <p:txEl>
                                              <p:charRg st="133" end="20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charRg st="133" end="20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xEl>
                                              <p:charRg st="208" end="278"/>
                                            </p:txEl>
                                          </p:spTgt>
                                        </p:tgtEl>
                                        <p:attrNameLst>
                                          <p:attrName>style.visibility</p:attrName>
                                        </p:attrNameLst>
                                      </p:cBhvr>
                                      <p:to>
                                        <p:strVal val="visible"/>
                                      </p:to>
                                    </p:set>
                                    <p:anim calcmode="lin" valueType="num">
                                      <p:cBhvr additive="base">
                                        <p:cTn id="19" dur="500" fill="hold"/>
                                        <p:tgtEl>
                                          <p:spTgt spid="18434">
                                            <p:txEl>
                                              <p:charRg st="208" end="27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charRg st="208" end="278"/>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
                                            <p:txEl>
                                              <p:charRg st="0" end="11"/>
                                            </p:txEl>
                                          </p:spTgt>
                                        </p:tgtEl>
                                        <p:attrNameLst>
                                          <p:attrName>style.visibility</p:attrName>
                                        </p:attrNameLst>
                                      </p:cBhvr>
                                      <p:to>
                                        <p:strVal val="visible"/>
                                      </p:to>
                                    </p:set>
                                    <p:animEffect transition="in" filter="wipe(up)">
                                      <p:cBhvr>
                                        <p:cTn id="24" dur="500"/>
                                        <p:tgtEl>
                                          <p:spTgt spid="2">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uiExpand="1" build="p"/>
      <p:bldP spid="2" grpId="0" advAuto="100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3"/>
          <p:cNvSpPr/>
          <p:nvPr>
            <p:ph idx="1"/>
          </p:nvPr>
        </p:nvSpPr>
        <p:spPr>
          <a:xfrm>
            <a:off x="507365" y="945515"/>
            <a:ext cx="11303000" cy="5150485"/>
          </a:xfrm>
          <a:noFill/>
          <a:ln>
            <a:noFill/>
          </a:ln>
        </p:spPr>
        <p:txBody>
          <a:bodyPr lIns="90170" tIns="46990" rIns="90170" bIns="46990">
            <a:noAutofit/>
          </a:bodyPr>
          <a:p>
            <a:pPr>
              <a:lnSpc>
                <a:spcPct val="80000"/>
              </a:lnSpc>
            </a:pPr>
            <a:endParaRPr lang="zh-CN" altLang="en-US" sz="2000" dirty="0">
              <a:solidFill>
                <a:schemeClr val="tx1"/>
              </a:solidFill>
              <a:latin typeface="楷体_GB2312" panose="02010609030101010101" charset="-122"/>
              <a:ea typeface="楷体_GB2312" panose="02010609030101010101" charset="-122"/>
              <a:cs typeface="楷体_GB2312" panose="02010609030101010101" charset="-122"/>
            </a:endParaRPr>
          </a:p>
          <a:p>
            <a:pPr marL="0" indent="0">
              <a:lnSpc>
                <a:spcPct val="80000"/>
              </a:lnSpc>
              <a:buNone/>
            </a:pP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要称得上尽职，首先你必须是做到了法律规定的内容，比如法律要求你“按照年度监督检查计划进行监督检查，发现事故隐患，应当及时处理”，你既制定了合理的检查计划，也按照检查计划开展了检查，而且发现的隐患都及时进行了处理，那就可以算是尽职；反之，三者缺一则不能算尽职。</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a:p>
            <a:pPr>
              <a:lnSpc>
                <a:spcPct val="80000"/>
              </a:lnSpc>
              <a:buNone/>
            </a:pPr>
            <a:endParaRPr lang="zh-CN" altLang="en-US" sz="3200" dirty="0">
              <a:latin typeface="楷体_GB2312" panose="02010609030101010101" charset="-122"/>
              <a:ea typeface="楷体_GB2312" panose="02010609030101010101" charset="-122"/>
              <a:cs typeface="楷体_GB2312" panose="02010609030101010101" charset="-122"/>
            </a:endParaRPr>
          </a:p>
          <a:p>
            <a:pPr marL="0" indent="0">
              <a:lnSpc>
                <a:spcPct val="80000"/>
              </a:lnSpc>
              <a:buNone/>
            </a:pPr>
            <a:r>
              <a:rPr lang="zh-CN" altLang="en-US" sz="2000" dirty="0">
                <a:solidFill>
                  <a:srgbClr val="E40D08"/>
                </a:solidFill>
                <a:latin typeface="楷体_GB2312" panose="02010609030101010101" charset="-122"/>
                <a:ea typeface="楷体_GB2312" panose="02010609030101010101" charset="-122"/>
                <a:cs typeface="楷体_GB2312" panose="02010609030101010101" charset="-122"/>
              </a:rPr>
              <a:t>检查没有发现隐患算不算尽职？</a:t>
            </a:r>
            <a:endParaRPr lang="zh-CN" altLang="en-US" sz="2000" dirty="0">
              <a:solidFill>
                <a:srgbClr val="E40D08"/>
              </a:solidFill>
              <a:latin typeface="楷体_GB2312" panose="02010609030101010101" charset="-122"/>
              <a:ea typeface="楷体_GB2312" panose="02010609030101010101" charset="-122"/>
              <a:cs typeface="楷体_GB2312" panose="02010609030101010101" charset="-122"/>
            </a:endParaRPr>
          </a:p>
          <a:p>
            <a:pPr>
              <a:lnSpc>
                <a:spcPct val="80000"/>
              </a:lnSpc>
              <a:buNone/>
            </a:pPr>
            <a:endParaRPr lang="zh-CN" altLang="en-US" sz="2000" dirty="0">
              <a:solidFill>
                <a:srgbClr val="E40D08"/>
              </a:solidFill>
              <a:latin typeface="楷体_GB2312" panose="02010609030101010101" charset="-122"/>
              <a:ea typeface="楷体_GB2312" panose="02010609030101010101" charset="-122"/>
              <a:cs typeface="楷体_GB2312" panose="02010609030101010101" charset="-122"/>
            </a:endParaRPr>
          </a:p>
          <a:p>
            <a:pPr marL="0" indent="0">
              <a:lnSpc>
                <a:spcPct val="80000"/>
              </a:lnSpc>
              <a:buNone/>
            </a:pPr>
            <a:r>
              <a:rPr lang="zh-CN" altLang="en-US" sz="1800" dirty="0">
                <a:latin typeface="楷体_GB2312" panose="02010609030101010101" charset="-122"/>
                <a:ea typeface="楷体_GB2312" panose="02010609030101010101" charset="-122"/>
                <a:cs typeface="楷体_GB2312" panose="02010609030101010101" charset="-122"/>
              </a:rPr>
              <a:t>检查没有发现隐患，这可能有两种情况：</a:t>
            </a:r>
            <a:endParaRPr lang="en-US" altLang="zh-CN" sz="1800" dirty="0">
              <a:latin typeface="楷体_GB2312" panose="02010609030101010101" charset="-122"/>
              <a:ea typeface="楷体_GB2312" panose="02010609030101010101" charset="-122"/>
              <a:cs typeface="楷体_GB2312" panose="02010609030101010101" charset="-122"/>
            </a:endParaRPr>
          </a:p>
          <a:p>
            <a:pPr marL="0" indent="0">
              <a:lnSpc>
                <a:spcPct val="80000"/>
              </a:lnSpc>
              <a:buNone/>
            </a:pPr>
            <a:r>
              <a:rPr lang="zh-CN" altLang="en-US" sz="1800" dirty="0">
                <a:latin typeface="楷体_GB2312" panose="02010609030101010101" charset="-122"/>
                <a:ea typeface="楷体_GB2312" panose="02010609030101010101" charset="-122"/>
                <a:cs typeface="楷体_GB2312" panose="02010609030101010101" charset="-122"/>
              </a:rPr>
              <a:t>一种是你压根就不学习，连很常见的隐患你都没发现；</a:t>
            </a:r>
            <a:endParaRPr lang="en-US" altLang="zh-CN" sz="1800" dirty="0">
              <a:latin typeface="楷体_GB2312" panose="02010609030101010101" charset="-122"/>
              <a:ea typeface="楷体_GB2312" panose="02010609030101010101" charset="-122"/>
              <a:cs typeface="楷体_GB2312" panose="02010609030101010101" charset="-122"/>
            </a:endParaRPr>
          </a:p>
          <a:p>
            <a:pPr marL="0" indent="0">
              <a:lnSpc>
                <a:spcPct val="80000"/>
              </a:lnSpc>
              <a:buNone/>
            </a:pPr>
            <a:r>
              <a:rPr lang="zh-CN" altLang="en-US" sz="1800" dirty="0">
                <a:latin typeface="楷体_GB2312" panose="02010609030101010101" charset="-122"/>
                <a:ea typeface="楷体_GB2312" panose="02010609030101010101" charset="-122"/>
                <a:cs typeface="楷体_GB2312" panose="02010609030101010101" charset="-122"/>
              </a:rPr>
              <a:t>另外一种是你已经尽力学习了，但有些隐患确实比较难发现，以你现有的知识水平没有发现。</a:t>
            </a:r>
            <a:endParaRPr lang="en-US" altLang="zh-CN" sz="1800" dirty="0">
              <a:latin typeface="楷体_GB2312" panose="02010609030101010101" charset="-122"/>
              <a:ea typeface="楷体_GB2312" panose="02010609030101010101" charset="-122"/>
              <a:cs typeface="楷体_GB2312" panose="02010609030101010101" charset="-122"/>
            </a:endParaRPr>
          </a:p>
          <a:p>
            <a:pPr marL="0" indent="0">
              <a:lnSpc>
                <a:spcPct val="80000"/>
              </a:lnSpc>
              <a:buNone/>
            </a:pPr>
            <a:r>
              <a:rPr lang="zh-CN" altLang="en-US" sz="1800" dirty="0">
                <a:latin typeface="楷体_GB2312" panose="02010609030101010101" charset="-122"/>
                <a:ea typeface="楷体_GB2312" panose="02010609030101010101" charset="-122"/>
                <a:cs typeface="楷体_GB2312" panose="02010609030101010101" charset="-122"/>
              </a:rPr>
              <a:t>第一种情况，当然不能算尽职，因为你根本就没把检查当回事儿；</a:t>
            </a:r>
            <a:endParaRPr lang="en-US" altLang="zh-CN" sz="1800" dirty="0">
              <a:latin typeface="楷体_GB2312" panose="02010609030101010101" charset="-122"/>
              <a:ea typeface="楷体_GB2312" panose="02010609030101010101" charset="-122"/>
              <a:cs typeface="楷体_GB2312" panose="02010609030101010101" charset="-122"/>
            </a:endParaRPr>
          </a:p>
          <a:p>
            <a:pPr marL="0" indent="0">
              <a:lnSpc>
                <a:spcPct val="80000"/>
              </a:lnSpc>
              <a:buNone/>
            </a:pPr>
            <a:r>
              <a:rPr lang="zh-CN" altLang="en-US" sz="1800" dirty="0">
                <a:latin typeface="楷体_GB2312" panose="02010609030101010101" charset="-122"/>
                <a:ea typeface="楷体_GB2312" panose="02010609030101010101" charset="-122"/>
                <a:cs typeface="楷体_GB2312" panose="02010609030101010101" charset="-122"/>
              </a:rPr>
              <a:t>第二种情况，则酌情可算尽职，因为你已经尽力了，主观上你是愿意多发现隐患的，但由于客观原因使得你没能发现。</a:t>
            </a:r>
            <a:endParaRPr lang="zh-CN" altLang="en-US" sz="1800" dirty="0">
              <a:latin typeface="楷体_GB2312" panose="02010609030101010101" charset="-122"/>
              <a:ea typeface="楷体_GB2312" panose="02010609030101010101" charset="-122"/>
              <a:cs typeface="楷体_GB2312" panose="02010609030101010101" charset="-122"/>
            </a:endParaRPr>
          </a:p>
          <a:p>
            <a:pPr>
              <a:lnSpc>
                <a:spcPct val="80000"/>
              </a:lnSpc>
              <a:buNone/>
            </a:pPr>
            <a:endParaRPr lang="zh-CN" altLang="en-US" sz="2000" dirty="0">
              <a:latin typeface="楷体_GB2312" panose="02010609030101010101" charset="-122"/>
              <a:ea typeface="楷体_GB2312" panose="02010609030101010101" charset="-122"/>
              <a:cs typeface="楷体_GB2312" panose="02010609030101010101" charset="-122"/>
            </a:endParaRPr>
          </a:p>
          <a:p>
            <a:pPr>
              <a:lnSpc>
                <a:spcPct val="80000"/>
              </a:lnSpc>
            </a:pPr>
            <a:endParaRPr lang="zh-CN" altLang="en-US" sz="2000" dirty="0">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xEl>
                                              <p:charRg st="1" end="131"/>
                                            </p:txEl>
                                          </p:spTgt>
                                        </p:tgtEl>
                                        <p:attrNameLst>
                                          <p:attrName>style.visibility</p:attrName>
                                        </p:attrNameLst>
                                      </p:cBhvr>
                                      <p:to>
                                        <p:strVal val="visible"/>
                                      </p:to>
                                    </p:set>
                                    <p:anim calcmode="lin" valueType="num">
                                      <p:cBhvr additive="base">
                                        <p:cTn id="7" dur="500" fill="hold"/>
                                        <p:tgtEl>
                                          <p:spTgt spid="19458">
                                            <p:txEl>
                                              <p:charRg st="1" end="13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charRg st="1" end="13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8">
                                            <p:txEl>
                                              <p:charRg st="132" end="147"/>
                                            </p:txEl>
                                          </p:spTgt>
                                        </p:tgtEl>
                                        <p:attrNameLst>
                                          <p:attrName>style.visibility</p:attrName>
                                        </p:attrNameLst>
                                      </p:cBhvr>
                                      <p:to>
                                        <p:strVal val="visible"/>
                                      </p:to>
                                    </p:set>
                                    <p:anim calcmode="lin" valueType="num">
                                      <p:cBhvr additive="base">
                                        <p:cTn id="13" dur="500" fill="hold"/>
                                        <p:tgtEl>
                                          <p:spTgt spid="19458">
                                            <p:txEl>
                                              <p:charRg st="132" end="14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charRg st="132" end="14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8">
                                            <p:txEl>
                                              <p:charRg st="148" end="167"/>
                                            </p:txEl>
                                          </p:spTgt>
                                        </p:tgtEl>
                                        <p:attrNameLst>
                                          <p:attrName>style.visibility</p:attrName>
                                        </p:attrNameLst>
                                      </p:cBhvr>
                                      <p:to>
                                        <p:strVal val="visible"/>
                                      </p:to>
                                    </p:set>
                                    <p:anim calcmode="lin" valueType="num">
                                      <p:cBhvr additive="base">
                                        <p:cTn id="19" dur="500" fill="hold"/>
                                        <p:tgtEl>
                                          <p:spTgt spid="19458">
                                            <p:txEl>
                                              <p:charRg st="148" end="16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charRg st="148" end="16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xEl>
                                              <p:charRg st="167" end="192"/>
                                            </p:txEl>
                                          </p:spTgt>
                                        </p:tgtEl>
                                        <p:attrNameLst>
                                          <p:attrName>style.visibility</p:attrName>
                                        </p:attrNameLst>
                                      </p:cBhvr>
                                      <p:to>
                                        <p:strVal val="visible"/>
                                      </p:to>
                                    </p:set>
                                    <p:anim calcmode="lin" valueType="num">
                                      <p:cBhvr additive="base">
                                        <p:cTn id="25" dur="500" fill="hold"/>
                                        <p:tgtEl>
                                          <p:spTgt spid="19458">
                                            <p:txEl>
                                              <p:charRg st="167" end="19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charRg st="167" end="19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8">
                                            <p:txEl>
                                              <p:charRg st="192" end="234"/>
                                            </p:txEl>
                                          </p:spTgt>
                                        </p:tgtEl>
                                        <p:attrNameLst>
                                          <p:attrName>style.visibility</p:attrName>
                                        </p:attrNameLst>
                                      </p:cBhvr>
                                      <p:to>
                                        <p:strVal val="visible"/>
                                      </p:to>
                                    </p:set>
                                    <p:anim calcmode="lin" valueType="num">
                                      <p:cBhvr additive="base">
                                        <p:cTn id="31" dur="500" fill="hold"/>
                                        <p:tgtEl>
                                          <p:spTgt spid="19458">
                                            <p:txEl>
                                              <p:charRg st="192" end="23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8">
                                            <p:txEl>
                                              <p:charRg st="192" end="23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8">
                                            <p:txEl>
                                              <p:charRg st="234" end="264"/>
                                            </p:txEl>
                                          </p:spTgt>
                                        </p:tgtEl>
                                        <p:attrNameLst>
                                          <p:attrName>style.visibility</p:attrName>
                                        </p:attrNameLst>
                                      </p:cBhvr>
                                      <p:to>
                                        <p:strVal val="visible"/>
                                      </p:to>
                                    </p:set>
                                    <p:anim calcmode="lin" valueType="num">
                                      <p:cBhvr additive="base">
                                        <p:cTn id="37" dur="500" fill="hold"/>
                                        <p:tgtEl>
                                          <p:spTgt spid="19458">
                                            <p:txEl>
                                              <p:charRg st="234" end="26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8">
                                            <p:txEl>
                                              <p:charRg st="234" end="26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58">
                                            <p:txEl>
                                              <p:charRg st="264" end="317"/>
                                            </p:txEl>
                                          </p:spTgt>
                                        </p:tgtEl>
                                        <p:attrNameLst>
                                          <p:attrName>style.visibility</p:attrName>
                                        </p:attrNameLst>
                                      </p:cBhvr>
                                      <p:to>
                                        <p:strVal val="visible"/>
                                      </p:to>
                                    </p:set>
                                    <p:anim calcmode="lin" valueType="num">
                                      <p:cBhvr additive="base">
                                        <p:cTn id="43" dur="500" fill="hold"/>
                                        <p:tgtEl>
                                          <p:spTgt spid="19458">
                                            <p:txEl>
                                              <p:charRg st="264" end="31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8">
                                            <p:txEl>
                                              <p:charRg st="264" end="3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43"/>
          <p:cNvSpPr txBox="1"/>
          <p:nvPr/>
        </p:nvSpPr>
        <p:spPr>
          <a:xfrm>
            <a:off x="397510" y="53308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（二</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）如何尽内部职责</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
        <p:nvSpPr>
          <p:cNvPr id="3" name="文本框 2"/>
          <p:cNvSpPr txBox="1"/>
          <p:nvPr/>
        </p:nvSpPr>
        <p:spPr>
          <a:xfrm>
            <a:off x="951865" y="1634490"/>
            <a:ext cx="10288905" cy="3969385"/>
          </a:xfrm>
          <a:prstGeom prst="rect">
            <a:avLst/>
          </a:prstGeom>
          <a:noFill/>
        </p:spPr>
        <p:txBody>
          <a:bodyPr wrap="square" rtlCol="0" anchor="t">
            <a:spAutoFit/>
          </a:bodyPr>
          <a:p>
            <a:pPr marL="0" lvl="0" indent="0" eaLnBrk="1" hangingPunct="1">
              <a:lnSpc>
                <a:spcPct val="150000"/>
              </a:lnSpc>
              <a:spcBef>
                <a:spcPct val="0"/>
              </a:spcBef>
              <a:buFont typeface="Arial" panose="020B0604020202020204" pitchFamily="34" charset="0"/>
              <a:buNone/>
            </a:pPr>
            <a:r>
              <a:rPr lang="zh-CN" altLang="zh-CN" sz="2400" dirty="0">
                <a:solidFill>
                  <a:schemeClr val="tx1"/>
                </a:solidFill>
                <a:latin typeface="楷体_GB2312" panose="02010609030101010101" charset="-122"/>
                <a:ea typeface="楷体_GB2312" panose="02010609030101010101" charset="-122"/>
                <a:cs typeface="楷体_GB2312" panose="02010609030101010101" charset="-122"/>
                <a:sym typeface="+mn-ea"/>
              </a:rPr>
              <a:t>什么是安全生产的主体？</a:t>
            </a:r>
            <a:endParaRPr lang="zh-CN" altLang="zh-CN" sz="2400" dirty="0">
              <a:solidFill>
                <a:schemeClr val="tx1"/>
              </a:solidFill>
              <a:latin typeface="楷体_GB2312" panose="02010609030101010101" charset="-122"/>
              <a:ea typeface="楷体_GB2312" panose="02010609030101010101" charset="-122"/>
              <a:cs typeface="楷体_GB2312" panose="02010609030101010101" charset="-122"/>
              <a:sym typeface="+mn-ea"/>
            </a:endParaRPr>
          </a:p>
          <a:p>
            <a:pPr marL="0" lvl="0" indent="0" eaLnBrk="1" hangingPunct="1">
              <a:lnSpc>
                <a:spcPct val="150000"/>
              </a:lnSpc>
              <a:spcBef>
                <a:spcPct val="0"/>
              </a:spcBef>
              <a:buFont typeface="Arial" panose="020B0604020202020204" pitchFamily="34" charset="0"/>
              <a:buNone/>
            </a:pPr>
            <a:r>
              <a:rPr lang="zh-CN" altLang="zh-CN" sz="2400" dirty="0">
                <a:solidFill>
                  <a:schemeClr val="tx1"/>
                </a:solidFill>
                <a:latin typeface="楷体_GB2312" panose="02010609030101010101" charset="-122"/>
                <a:ea typeface="楷体_GB2312" panose="02010609030101010101" charset="-122"/>
                <a:cs typeface="楷体_GB2312" panose="02010609030101010101" charset="-122"/>
                <a:sym typeface="+mn-ea"/>
              </a:rPr>
              <a:t>2006年7月16日出版的2006年第14期《求是》杂志发表国家安全生产监督管理总局局长李毅中的文章《安全生产：提高认识 把握规律 理清思路 推动工作》，李毅中在《求是》上撰文称，</a:t>
            </a:r>
            <a:r>
              <a:rPr lang="zh-CN" altLang="en-US" sz="2400" b="1" dirty="0">
                <a:solidFill>
                  <a:srgbClr val="CC3300"/>
                </a:solidFill>
                <a:latin typeface="楷体_GB2312" panose="02010609030101010101" charset="-122"/>
                <a:ea typeface="楷体_GB2312" panose="02010609030101010101" charset="-122"/>
                <a:cs typeface="楷体_GB2312" panose="02010609030101010101" charset="-122"/>
                <a:sym typeface="+mn-ea"/>
              </a:rPr>
              <a:t>政府是安全生产的监管主体，企业是安全生产的责任主体。安全生产工作必须建立、落实政府行政首长负责制和企业法定代表人负责制。两个主体、两个负责制相辅相成，共同构成中国安全生产工作基本责任制度。</a:t>
            </a:r>
            <a:endParaRPr lang="zh-CN" altLang="en-US" sz="2400" b="1" dirty="0">
              <a:solidFill>
                <a:srgbClr val="CC3300"/>
              </a:solidFill>
              <a:latin typeface="楷体_GB2312" panose="02010609030101010101" charset="-122"/>
              <a:ea typeface="楷体_GB2312" panose="02010609030101010101" charset="-122"/>
              <a:cs typeface="楷体_GB2312" panose="0201060903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charRg st="0" end="11"/>
                                            </p:txEl>
                                          </p:spTgt>
                                        </p:tgtEl>
                                        <p:attrNameLst>
                                          <p:attrName>style.visibility</p:attrName>
                                        </p:attrNameLst>
                                      </p:cBhvr>
                                      <p:to>
                                        <p:strVal val="visible"/>
                                      </p:to>
                                    </p:set>
                                    <p:animEffect transition="in" filter="wipe(up)">
                                      <p:cBhvr>
                                        <p:cTn id="7" dur="500"/>
                                        <p:tgtEl>
                                          <p:spTgt spid="2">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100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45"/>
          <p:cNvSpPr txBox="1"/>
          <p:nvPr/>
        </p:nvSpPr>
        <p:spPr>
          <a:xfrm>
            <a:off x="1193800" y="1657350"/>
            <a:ext cx="9807575" cy="39693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rPr>
              <a:t>什么是安全主体责任？</a:t>
            </a:r>
            <a:endParaRPr lang="zh-CN" altLang="en-US" sz="2400" dirty="0">
              <a:solidFill>
                <a:schemeClr val="tx1"/>
              </a:solidFill>
              <a:latin typeface="楷体_GB2312" panose="02010609030101010101" charset="-122"/>
              <a:ea typeface="楷体_GB2312" panose="02010609030101010101" charset="-122"/>
            </a:endParaRPr>
          </a:p>
          <a:p>
            <a:pPr marL="0" lvl="0" indent="0" eaLnBrk="1" hangingPunct="1">
              <a:lnSpc>
                <a:spcPct val="150000"/>
              </a:lnSpc>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rPr>
              <a:t>主体责任：</a:t>
            </a:r>
            <a:r>
              <a:rPr lang="zh-CN" altLang="en-US" sz="2400" b="1" dirty="0">
                <a:solidFill>
                  <a:srgbClr val="FF0000"/>
                </a:solidFill>
                <a:latin typeface="楷体_GB2312" panose="02010609030101010101" charset="-122"/>
                <a:ea typeface="楷体_GB2312" panose="02010609030101010101" charset="-122"/>
              </a:rPr>
              <a:t>企业是生产经营活动的主体，是安全生产工作责任的直接承担主体。</a:t>
            </a:r>
            <a:endParaRPr lang="zh-CN" altLang="en-US" sz="2400" b="1" dirty="0">
              <a:solidFill>
                <a:srgbClr val="FF0000"/>
              </a:solidFill>
              <a:latin typeface="楷体_GB2312" panose="02010609030101010101" charset="-122"/>
              <a:ea typeface="楷体_GB2312" panose="02010609030101010101" charset="-122"/>
            </a:endParaRPr>
          </a:p>
          <a:p>
            <a:pPr marL="0" lvl="0" indent="0" eaLnBrk="1" hangingPunct="1">
              <a:lnSpc>
                <a:spcPct val="150000"/>
              </a:lnSpc>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rPr>
              <a:t>企业安全生产主体责任：是指企业依照法律、法规规定，应当履行的安全生产法定职责和义务。</a:t>
            </a:r>
            <a:endParaRPr lang="zh-CN" altLang="en-US" sz="2400" dirty="0">
              <a:solidFill>
                <a:schemeClr val="tx1"/>
              </a:solidFill>
              <a:latin typeface="楷体_GB2312" panose="02010609030101010101" charset="-122"/>
              <a:ea typeface="楷体_GB2312" panose="02010609030101010101" charset="-122"/>
            </a:endParaRPr>
          </a:p>
          <a:p>
            <a:pPr marL="0" lvl="0" indent="0" eaLnBrk="1" hangingPunct="1">
              <a:lnSpc>
                <a:spcPct val="150000"/>
              </a:lnSpc>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rPr>
              <a:t>企业承担安全生产主体责任：是指企业在生产经营活动全过程中，必须按照安全生产法规履行的义务承担的责任，否则接受未尽责的追究。</a:t>
            </a:r>
            <a:endParaRPr lang="zh-CN" altLang="en-US" sz="2400" dirty="0">
              <a:solidFill>
                <a:schemeClr val="tx1"/>
              </a:solidFill>
              <a:latin typeface="楷体_GB2312" panose="02010609030101010101" charset="-122"/>
              <a:ea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charRg st="0" end="36"/>
                                            </p:txEl>
                                          </p:spTgt>
                                        </p:tgtEl>
                                        <p:attrNameLst>
                                          <p:attrName>style.visibility</p:attrName>
                                        </p:attrNameLst>
                                      </p:cBhvr>
                                      <p:to>
                                        <p:strVal val="visible"/>
                                      </p:to>
                                    </p:set>
                                    <p:animEffect transition="in" filter="wipe(up)">
                                      <p:cBhvr>
                                        <p:cTn id="7" dur="500"/>
                                        <p:tgtEl>
                                          <p:spTgt spid="3">
                                            <p:txEl>
                                              <p:char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charRg st="1" end="1"/>
                                            </p:txEl>
                                          </p:spTgt>
                                        </p:tgtEl>
                                        <p:attrNameLst>
                                          <p:attrName>style.visibility</p:attrName>
                                        </p:attrNameLst>
                                      </p:cBhvr>
                                      <p:to>
                                        <p:strVal val="visible"/>
                                      </p:to>
                                    </p:set>
                                    <p:animEffect transition="in" filter="wipe(up)">
                                      <p:cBhvr>
                                        <p:cTn id="12" dur="500"/>
                                        <p:tgtEl>
                                          <p:spTgt spid="3">
                                            <p:txEl>
                                              <p:char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xEl>
                                              <p:charRg st="36" end="79"/>
                                            </p:txEl>
                                          </p:spTgt>
                                        </p:tgtEl>
                                        <p:attrNameLst>
                                          <p:attrName>style.visibility</p:attrName>
                                        </p:attrNameLst>
                                      </p:cBhvr>
                                      <p:to>
                                        <p:strVal val="visible"/>
                                      </p:to>
                                    </p:set>
                                    <p:animEffect transition="in" filter="wipe(up)">
                                      <p:cBhvr>
                                        <p:cTn id="16" dur="500"/>
                                        <p:tgtEl>
                                          <p:spTgt spid="3">
                                            <p:txEl>
                                              <p:charRg st="36" end="79"/>
                                            </p:tx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
                                            <p:txEl>
                                              <p:charRg st="79" end="141"/>
                                            </p:txEl>
                                          </p:spTgt>
                                        </p:tgtEl>
                                        <p:attrNameLst>
                                          <p:attrName>style.visibility</p:attrName>
                                        </p:attrNameLst>
                                      </p:cBhvr>
                                      <p:to>
                                        <p:strVal val="visible"/>
                                      </p:to>
                                    </p:set>
                                    <p:animEffect transition="in" filter="wipe(up)">
                                      <p:cBhvr>
                                        <p:cTn id="20" dur="500"/>
                                        <p:tgtEl>
                                          <p:spTgt spid="3">
                                            <p:txEl>
                                              <p:charRg st="79" end="1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100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081141"/>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2530475" y="1958340"/>
            <a:ext cx="914400" cy="914400"/>
          </a:xfrm>
          <a:prstGeom prst="rect">
            <a:avLst/>
          </a:prstGeom>
        </p:spPr>
      </p:pic>
      <p:pic>
        <p:nvPicPr>
          <p:cNvPr id="5" name="图片 4" descr="20081141"/>
          <p:cNvPicPr>
            <a:picLocks noChangeAspect="1"/>
          </p:cNvPicPr>
          <p:nvPr>
            <p:custDataLst>
              <p:tags r:id="rId4"/>
            </p:custDataLst>
          </p:nvPr>
        </p:nvPicPr>
        <p:blipFill>
          <a:blip r:embed="rId2">
            <a:extLst>
              <a:ext uri="{96DAC541-7B7A-43D3-8B79-37D633B846F1}">
                <asvg:svgBlip xmlns:asvg="http://schemas.microsoft.com/office/drawing/2016/SVG/main" r:embed="rId3"/>
              </a:ext>
            </a:extLst>
          </a:blip>
          <a:stretch>
            <a:fillRect/>
          </a:stretch>
        </p:blipFill>
        <p:spPr>
          <a:xfrm>
            <a:off x="2545080" y="3006090"/>
            <a:ext cx="914400" cy="914400"/>
          </a:xfrm>
          <a:prstGeom prst="rect">
            <a:avLst/>
          </a:prstGeom>
        </p:spPr>
      </p:pic>
      <p:pic>
        <p:nvPicPr>
          <p:cNvPr id="6" name="图片 5" descr="20081141"/>
          <p:cNvPicPr>
            <a:picLocks noChangeAspect="1"/>
          </p:cNvPicPr>
          <p:nvPr>
            <p:custDataLst>
              <p:tags r:id="rId5"/>
            </p:custDataLst>
          </p:nvPr>
        </p:nvPicPr>
        <p:blipFill>
          <a:blip r:embed="rId2">
            <a:extLst>
              <a:ext uri="{96DAC541-7B7A-43D3-8B79-37D633B846F1}">
                <asvg:svgBlip xmlns:asvg="http://schemas.microsoft.com/office/drawing/2016/SVG/main" r:embed="rId3"/>
              </a:ext>
            </a:extLst>
          </a:blip>
          <a:stretch>
            <a:fillRect/>
          </a:stretch>
        </p:blipFill>
        <p:spPr>
          <a:xfrm>
            <a:off x="2530475" y="4010025"/>
            <a:ext cx="914400" cy="914400"/>
          </a:xfrm>
          <a:prstGeom prst="rect">
            <a:avLst/>
          </a:prstGeom>
        </p:spPr>
      </p:pic>
      <p:pic>
        <p:nvPicPr>
          <p:cNvPr id="7" name="图片 6" descr="20081141"/>
          <p:cNvPicPr>
            <a:picLocks noChangeAspect="1"/>
          </p:cNvPicPr>
          <p:nvPr>
            <p:custDataLst>
              <p:tags r:id="rId6"/>
            </p:custDataLst>
          </p:nvPr>
        </p:nvPicPr>
        <p:blipFill>
          <a:blip r:embed="rId2">
            <a:extLst>
              <a:ext uri="{96DAC541-7B7A-43D3-8B79-37D633B846F1}">
                <asvg:svgBlip xmlns:asvg="http://schemas.microsoft.com/office/drawing/2016/SVG/main" r:embed="rId3"/>
              </a:ext>
            </a:extLst>
          </a:blip>
          <a:stretch>
            <a:fillRect/>
          </a:stretch>
        </p:blipFill>
        <p:spPr>
          <a:xfrm>
            <a:off x="2545080" y="5071745"/>
            <a:ext cx="914400" cy="914400"/>
          </a:xfrm>
          <a:prstGeom prst="rect">
            <a:avLst/>
          </a:prstGeom>
        </p:spPr>
      </p:pic>
      <p:pic>
        <p:nvPicPr>
          <p:cNvPr id="8" name="图片 7" descr="20091103"/>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156710" y="631190"/>
            <a:ext cx="914400" cy="914400"/>
          </a:xfrm>
          <a:prstGeom prst="rect">
            <a:avLst/>
          </a:prstGeom>
        </p:spPr>
      </p:pic>
      <p:cxnSp>
        <p:nvCxnSpPr>
          <p:cNvPr id="9" name="直接连接符 8"/>
          <p:cNvCxnSpPr/>
          <p:nvPr>
            <p:custDataLst>
              <p:tags r:id="rId10"/>
            </p:custDataLst>
          </p:nvPr>
        </p:nvCxnSpPr>
        <p:spPr>
          <a:xfrm>
            <a:off x="3556635" y="2868295"/>
            <a:ext cx="588200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11"/>
            </p:custDataLst>
          </p:nvPr>
        </p:nvSpPr>
        <p:spPr>
          <a:xfrm>
            <a:off x="3595370" y="2165985"/>
            <a:ext cx="6228080" cy="521970"/>
          </a:xfrm>
          <a:prstGeom prst="rect">
            <a:avLst/>
          </a:prstGeom>
          <a:noFill/>
        </p:spPr>
        <p:txBody>
          <a:bodyPr wrap="none" rtlCol="0">
            <a:spAutoFit/>
          </a:bodyPr>
          <a:p>
            <a:pPr algn="l"/>
            <a:r>
              <a:rPr lang="zh-CN" altLang="en-US" sz="2800">
                <a:latin typeface="楷体_GB2312" panose="02010609030101010101" charset="-122"/>
                <a:ea typeface="楷体_GB2312" panose="02010609030101010101" charset="-122"/>
                <a:sym typeface="+mn-ea"/>
              </a:rPr>
              <a:t>当前安全管理人员的现状以及责任体系</a:t>
            </a:r>
            <a:endParaRPr lang="zh-CN" altLang="en-US" sz="2800">
              <a:latin typeface="楷体_GB2312" panose="02010609030101010101" charset="-122"/>
              <a:ea typeface="楷体_GB2312" panose="02010609030101010101" charset="-122"/>
            </a:endParaRPr>
          </a:p>
        </p:txBody>
      </p:sp>
      <p:cxnSp>
        <p:nvCxnSpPr>
          <p:cNvPr id="11" name="直接连接符 10"/>
          <p:cNvCxnSpPr/>
          <p:nvPr>
            <p:custDataLst>
              <p:tags r:id="rId12"/>
            </p:custDataLst>
          </p:nvPr>
        </p:nvCxnSpPr>
        <p:spPr>
          <a:xfrm>
            <a:off x="3556635" y="3920490"/>
            <a:ext cx="588200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13"/>
            </p:custDataLst>
          </p:nvPr>
        </p:nvSpPr>
        <p:spPr>
          <a:xfrm>
            <a:off x="3595370" y="3218180"/>
            <a:ext cx="6228080" cy="521970"/>
          </a:xfrm>
          <a:prstGeom prst="rect">
            <a:avLst/>
          </a:prstGeom>
          <a:noFill/>
        </p:spPr>
        <p:txBody>
          <a:bodyPr wrap="none" rtlCol="0">
            <a:spAutoFit/>
          </a:bodyPr>
          <a:p>
            <a:pPr algn="l"/>
            <a:r>
              <a:rPr lang="zh-CN" altLang="en-US" sz="2800">
                <a:latin typeface="楷体_GB2312" panose="02010609030101010101" charset="-122"/>
                <a:ea typeface="楷体_GB2312" panose="02010609030101010101" charset="-122"/>
                <a:sym typeface="+mn-ea"/>
              </a:rPr>
              <a:t>安全管理人员在实际事故案例中的刑责</a:t>
            </a:r>
            <a:endParaRPr lang="zh-CN" altLang="en-US" sz="2800">
              <a:latin typeface="楷体_GB2312" panose="02010609030101010101" charset="-122"/>
              <a:ea typeface="楷体_GB2312" panose="02010609030101010101" charset="-122"/>
            </a:endParaRPr>
          </a:p>
        </p:txBody>
      </p:sp>
      <p:cxnSp>
        <p:nvCxnSpPr>
          <p:cNvPr id="13" name="直接连接符 12"/>
          <p:cNvCxnSpPr/>
          <p:nvPr>
            <p:custDataLst>
              <p:tags r:id="rId14"/>
            </p:custDataLst>
          </p:nvPr>
        </p:nvCxnSpPr>
        <p:spPr>
          <a:xfrm>
            <a:off x="3595370" y="4933950"/>
            <a:ext cx="5882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5"/>
            </p:custDataLst>
          </p:nvPr>
        </p:nvCxnSpPr>
        <p:spPr>
          <a:xfrm>
            <a:off x="3595370" y="5986145"/>
            <a:ext cx="588200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6"/>
            </p:custDataLst>
          </p:nvPr>
        </p:nvSpPr>
        <p:spPr>
          <a:xfrm>
            <a:off x="3595370" y="4209415"/>
            <a:ext cx="6228080" cy="521970"/>
          </a:xfrm>
          <a:prstGeom prst="rect">
            <a:avLst/>
          </a:prstGeom>
          <a:noFill/>
        </p:spPr>
        <p:txBody>
          <a:bodyPr wrap="none" rtlCol="0">
            <a:spAutoFit/>
          </a:bodyPr>
          <a:p>
            <a:r>
              <a:rPr lang="zh-CN" altLang="en-US" sz="2800">
                <a:latin typeface="楷体_GB2312" panose="02010609030101010101" charset="-122"/>
                <a:ea typeface="楷体_GB2312" panose="02010609030101010101" charset="-122"/>
              </a:rPr>
              <a:t>安全管理人员如何才能够做到</a:t>
            </a:r>
            <a:r>
              <a:rPr lang="en-US" altLang="zh-CN" sz="2800">
                <a:latin typeface="楷体_GB2312" panose="02010609030101010101" charset="-122"/>
                <a:ea typeface="楷体_GB2312" panose="02010609030101010101" charset="-122"/>
              </a:rPr>
              <a:t>“</a:t>
            </a:r>
            <a:r>
              <a:rPr lang="zh-CN" altLang="en-US" sz="2800">
                <a:latin typeface="楷体_GB2312" panose="02010609030101010101" charset="-122"/>
                <a:ea typeface="楷体_GB2312" panose="02010609030101010101" charset="-122"/>
              </a:rPr>
              <a:t>尽职</a:t>
            </a:r>
            <a:r>
              <a:rPr lang="en-US" altLang="zh-CN" sz="2800">
                <a:latin typeface="楷体_GB2312" panose="02010609030101010101" charset="-122"/>
                <a:ea typeface="楷体_GB2312" panose="02010609030101010101" charset="-122"/>
              </a:rPr>
              <a:t>”</a:t>
            </a:r>
            <a:endParaRPr lang="en-US" altLang="zh-CN" sz="2800">
              <a:latin typeface="楷体_GB2312" panose="02010609030101010101" charset="-122"/>
              <a:ea typeface="楷体_GB2312" panose="02010609030101010101" charset="-122"/>
            </a:endParaRPr>
          </a:p>
        </p:txBody>
      </p:sp>
      <p:sp>
        <p:nvSpPr>
          <p:cNvPr id="16" name="文本框 15"/>
          <p:cNvSpPr txBox="1"/>
          <p:nvPr>
            <p:custDataLst>
              <p:tags r:id="rId17"/>
            </p:custDataLst>
          </p:nvPr>
        </p:nvSpPr>
        <p:spPr>
          <a:xfrm>
            <a:off x="3595370" y="5271135"/>
            <a:ext cx="6228080" cy="521970"/>
          </a:xfrm>
          <a:prstGeom prst="rect">
            <a:avLst/>
          </a:prstGeom>
          <a:noFill/>
        </p:spPr>
        <p:txBody>
          <a:bodyPr wrap="none" rtlCol="0">
            <a:spAutoFit/>
          </a:bodyPr>
          <a:p>
            <a:r>
              <a:rPr lang="zh-CN" altLang="en-US" sz="2800">
                <a:latin typeface="楷体_GB2312" panose="02010609030101010101" charset="-122"/>
                <a:ea typeface="楷体_GB2312" panose="02010609030101010101" charset="-122"/>
              </a:rPr>
              <a:t>安全管理人员如何才能为自己</a:t>
            </a:r>
            <a:r>
              <a:rPr lang="en-US" altLang="zh-CN" sz="2800">
                <a:latin typeface="楷体_GB2312" panose="02010609030101010101" charset="-122"/>
                <a:ea typeface="楷体_GB2312" panose="02010609030101010101" charset="-122"/>
              </a:rPr>
              <a:t>“</a:t>
            </a:r>
            <a:r>
              <a:rPr lang="zh-CN" altLang="en-US" sz="2800">
                <a:latin typeface="楷体_GB2312" panose="02010609030101010101" charset="-122"/>
                <a:ea typeface="楷体_GB2312" panose="02010609030101010101" charset="-122"/>
              </a:rPr>
              <a:t>减</a:t>
            </a:r>
            <a:r>
              <a:rPr lang="zh-CN" altLang="en-US" sz="2800">
                <a:latin typeface="楷体_GB2312" panose="02010609030101010101" charset="-122"/>
                <a:ea typeface="楷体_GB2312" panose="02010609030101010101" charset="-122"/>
              </a:rPr>
              <a:t>责</a:t>
            </a:r>
            <a:r>
              <a:rPr lang="en-US" altLang="zh-CN" sz="2800">
                <a:latin typeface="楷体_GB2312" panose="02010609030101010101" charset="-122"/>
                <a:ea typeface="楷体_GB2312" panose="02010609030101010101" charset="-122"/>
              </a:rPr>
              <a:t>”</a:t>
            </a:r>
            <a:endParaRPr lang="en-US" altLang="zh-CN" sz="2800">
              <a:latin typeface="楷体_GB2312" panose="02010609030101010101" charset="-122"/>
              <a:ea typeface="楷体_GB2312" panose="02010609030101010101" charset="-122"/>
            </a:endParaRPr>
          </a:p>
        </p:txBody>
      </p:sp>
      <p:sp>
        <p:nvSpPr>
          <p:cNvPr id="17" name="文本框 16"/>
          <p:cNvSpPr txBox="1"/>
          <p:nvPr>
            <p:custDataLst>
              <p:tags r:id="rId18"/>
            </p:custDataLst>
          </p:nvPr>
        </p:nvSpPr>
        <p:spPr>
          <a:xfrm>
            <a:off x="5073650" y="765810"/>
            <a:ext cx="2926080" cy="645160"/>
          </a:xfrm>
          <a:prstGeom prst="rect">
            <a:avLst/>
          </a:prstGeom>
          <a:noFill/>
        </p:spPr>
        <p:txBody>
          <a:bodyPr wrap="none" rtlCol="0">
            <a:spAutoFit/>
          </a:bodyPr>
          <a:p>
            <a:r>
              <a:rPr lang="zh-CN" altLang="en-US" sz="3600">
                <a:latin typeface="楷体_GB2312" panose="02010609030101010101" charset="-122"/>
                <a:ea typeface="楷体_GB2312" panose="02010609030101010101" charset="-122"/>
              </a:rPr>
              <a:t>内容 </a:t>
            </a:r>
            <a:r>
              <a:rPr lang="en-US" altLang="zh-CN" sz="3600">
                <a:latin typeface="楷体_GB2312" panose="02010609030101010101" charset="-122"/>
                <a:ea typeface="楷体_GB2312" panose="02010609030101010101" charset="-122"/>
              </a:rPr>
              <a:t>Content</a:t>
            </a:r>
            <a:endParaRPr lang="en-US" altLang="zh-CN" sz="3600">
              <a:latin typeface="楷体_GB2312" panose="02010609030101010101" charset="-122"/>
              <a:ea typeface="楷体_GB2312" panose="02010609030101010101" charset="-122"/>
            </a:endParaRPr>
          </a:p>
        </p:txBody>
      </p:sp>
    </p:spTree>
    <p:custDataLst>
      <p:tags r:id="rId19"/>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45"/>
          <p:cNvSpPr txBox="1"/>
          <p:nvPr/>
        </p:nvSpPr>
        <p:spPr>
          <a:xfrm>
            <a:off x="1193800" y="1657350"/>
            <a:ext cx="9807575" cy="39693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rPr>
              <a:t>什么是直线责任</a:t>
            </a:r>
            <a:endParaRPr lang="zh-CN" altLang="en-US" sz="2400" dirty="0">
              <a:solidFill>
                <a:schemeClr val="tx1"/>
              </a:solidFill>
              <a:latin typeface="楷体_GB2312" panose="02010609030101010101" charset="-122"/>
              <a:ea typeface="楷体_GB2312" panose="02010609030101010101" charset="-122"/>
            </a:endParaRPr>
          </a:p>
          <a:p>
            <a:pPr marL="0" lvl="0" indent="0" eaLnBrk="1" hangingPunct="1">
              <a:lnSpc>
                <a:spcPct val="150000"/>
              </a:lnSpc>
              <a:spcBef>
                <a:spcPct val="0"/>
              </a:spcBef>
              <a:buFont typeface="Arial" panose="020B0604020202020204" pitchFamily="34" charset="0"/>
              <a:buNone/>
            </a:pPr>
            <a:r>
              <a:rPr lang="zh-CN" altLang="en-US" sz="2400" dirty="0">
                <a:latin typeface="楷体_GB2312" panose="02010609030101010101" charset="-122"/>
                <a:ea typeface="楷体_GB2312" panose="02010609030101010101" charset="-122"/>
              </a:rPr>
              <a:t>直线责任，是组织运营中最主要的责任！也就是一级对一级负责，直到最后一级；</a:t>
            </a:r>
            <a:endParaRPr lang="zh-CN" altLang="en-US" sz="2400" dirty="0">
              <a:latin typeface="楷体_GB2312" panose="02010609030101010101" charset="-122"/>
              <a:ea typeface="楷体_GB2312" panose="02010609030101010101" charset="-122"/>
            </a:endParaRPr>
          </a:p>
          <a:p>
            <a:pPr marL="0" lvl="0" indent="0" eaLnBrk="1" hangingPunct="1">
              <a:lnSpc>
                <a:spcPct val="150000"/>
              </a:lnSpc>
              <a:spcBef>
                <a:spcPct val="0"/>
              </a:spcBef>
              <a:buFont typeface="Arial" panose="020B0604020202020204" pitchFamily="34" charset="0"/>
              <a:buNone/>
            </a:pPr>
            <a:endParaRPr lang="zh-CN" altLang="en-US" sz="2400" dirty="0">
              <a:latin typeface="楷体_GB2312" panose="02010609030101010101" charset="-122"/>
              <a:ea typeface="楷体_GB2312" panose="02010609030101010101" charset="-122"/>
            </a:endParaRPr>
          </a:p>
          <a:p>
            <a:pPr marL="0" lvl="0" indent="0" eaLnBrk="1" hangingPunct="1">
              <a:lnSpc>
                <a:spcPct val="150000"/>
              </a:lnSpc>
              <a:spcBef>
                <a:spcPct val="0"/>
              </a:spcBef>
              <a:buFont typeface="Arial" panose="020B0604020202020204" pitchFamily="34" charset="0"/>
              <a:buNone/>
            </a:pPr>
            <a:r>
              <a:rPr lang="zh-CN" altLang="en-US" sz="2400" dirty="0">
                <a:latin typeface="楷体_GB2312" panose="02010609030101010101" charset="-122"/>
                <a:ea typeface="楷体_GB2312" panose="02010609030101010101" charset="-122"/>
              </a:rPr>
              <a:t>上一级有压力的正常的，但是“压力山大”是不正常的，说明上一级没有把压力传递下去，导致将所有压力集中在一个人或者一个level的人身上，工作怎么可能做得好；</a:t>
            </a:r>
            <a:endParaRPr lang="zh-CN" altLang="en-US" sz="2400" dirty="0">
              <a:latin typeface="楷体_GB2312" panose="02010609030101010101" charset="-122"/>
              <a:ea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charRg st="0" end="36"/>
                                            </p:txEl>
                                          </p:spTgt>
                                        </p:tgtEl>
                                        <p:attrNameLst>
                                          <p:attrName>style.visibility</p:attrName>
                                        </p:attrNameLst>
                                      </p:cBhvr>
                                      <p:to>
                                        <p:strVal val="visible"/>
                                      </p:to>
                                    </p:set>
                                    <p:animEffect transition="in" filter="wipe(up)">
                                      <p:cBhvr>
                                        <p:cTn id="7" dur="500"/>
                                        <p:tgtEl>
                                          <p:spTgt spid="3">
                                            <p:txEl>
                                              <p:char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charRg st="1" end="1"/>
                                            </p:txEl>
                                          </p:spTgt>
                                        </p:tgtEl>
                                        <p:attrNameLst>
                                          <p:attrName>style.visibility</p:attrName>
                                        </p:attrNameLst>
                                      </p:cBhvr>
                                      <p:to>
                                        <p:strVal val="visible"/>
                                      </p:to>
                                    </p:set>
                                    <p:animEffect transition="in" filter="wipe(up)">
                                      <p:cBhvr>
                                        <p:cTn id="12" dur="500"/>
                                        <p:tgtEl>
                                          <p:spTgt spid="3">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charRg st="3" end="3"/>
                                            </p:txEl>
                                          </p:spTgt>
                                        </p:tgtEl>
                                        <p:attrNameLst>
                                          <p:attrName>style.visibility</p:attrName>
                                        </p:attrNameLst>
                                      </p:cBhvr>
                                      <p:to>
                                        <p:strVal val="visible"/>
                                      </p:to>
                                    </p:set>
                                    <p:animEffect transition="in" filter="wipe(up)">
                                      <p:cBhvr>
                                        <p:cTn id="17" dur="500"/>
                                        <p:tgtEl>
                                          <p:spTgt spid="3">
                                            <p:txEl>
                                              <p:char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100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Text Box 34"/>
          <p:cNvSpPr txBox="1"/>
          <p:nvPr/>
        </p:nvSpPr>
        <p:spPr>
          <a:xfrm>
            <a:off x="948055" y="701040"/>
            <a:ext cx="3939540" cy="521970"/>
          </a:xfrm>
          <a:prstGeom prst="rect">
            <a:avLst/>
          </a:prstGeom>
          <a:noFill/>
          <a:ln w="9525">
            <a:noFill/>
          </a:ln>
        </p:spPr>
        <p:txBody>
          <a:bodyPr wrap="none">
            <a:spAutoFit/>
          </a:bodyPr>
          <a:p>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明确</a:t>
            </a:r>
            <a:r>
              <a:rPr lang="en-US" altLang="zh-CN" sz="2800" b="1" dirty="0">
                <a:solidFill>
                  <a:schemeClr val="tx1"/>
                </a:solidFill>
                <a:latin typeface="楷体_GB2312" panose="02010609030101010101" charset="-122"/>
                <a:ea typeface="楷体_GB2312" panose="02010609030101010101" charset="-122"/>
                <a:cs typeface="楷体_GB2312" panose="02010609030101010101" charset="-122"/>
              </a:rPr>
              <a:t>HSE</a:t>
            </a:r>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管理人员的任务</a:t>
            </a:r>
            <a:endParaRPr lang="zh-CN" altLang="en-US" sz="2800" b="1"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4" name="矩形 3"/>
          <p:cNvSpPr/>
          <p:nvPr/>
        </p:nvSpPr>
        <p:spPr>
          <a:xfrm>
            <a:off x="501968" y="2247265"/>
            <a:ext cx="5414963" cy="2862263"/>
          </a:xfrm>
          <a:prstGeom prst="rect">
            <a:avLst/>
          </a:prstGeom>
        </p:spPr>
        <p:txBody>
          <a:bodyPr>
            <a:spAutoFit/>
          </a:bodyPr>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安全生产法</a:t>
            </a:r>
            <a:r>
              <a:rPr kumimoji="0" lang="en-US" altLang="zh-CN"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第三十八条：生产经营单位的安全生产管理人员应当根据本单位的生产经营特点，对安全生产状况进行经常性检查；对检查中发现的安全问题，应当立即处理；不能处理的，应当及时报告本单位有关负责人。检查及处理情况应当记录在案。</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pic>
        <p:nvPicPr>
          <p:cNvPr id="13317" name="图片 3"/>
          <p:cNvPicPr>
            <a:picLocks noChangeAspect="1"/>
          </p:cNvPicPr>
          <p:nvPr>
            <p:custDataLst>
              <p:tags r:id="rId1"/>
            </p:custDataLst>
          </p:nvPr>
        </p:nvPicPr>
        <p:blipFill>
          <a:blip r:embed="rId2"/>
          <a:stretch>
            <a:fillRect/>
          </a:stretch>
        </p:blipFill>
        <p:spPr>
          <a:xfrm>
            <a:off x="6215380" y="1859915"/>
            <a:ext cx="5837238" cy="3825875"/>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矩形 6"/>
          <p:cNvSpPr/>
          <p:nvPr/>
        </p:nvSpPr>
        <p:spPr>
          <a:xfrm>
            <a:off x="814388" y="866775"/>
            <a:ext cx="4654550" cy="521970"/>
          </a:xfrm>
          <a:prstGeom prst="rect">
            <a:avLst/>
          </a:prstGeom>
          <a:noFill/>
          <a:ln w="9525">
            <a:noFill/>
          </a:ln>
        </p:spPr>
        <p:txBody>
          <a:bodyPr wrap="none">
            <a:spAutoFit/>
          </a:bodyPr>
          <a:p>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知悉</a:t>
            </a:r>
            <a:r>
              <a:rPr lang="en-US" altLang="zh-CN" sz="2800" b="1" dirty="0">
                <a:solidFill>
                  <a:schemeClr val="tx1"/>
                </a:solidFill>
                <a:latin typeface="楷体_GB2312" panose="02010609030101010101" charset="-122"/>
                <a:ea typeface="楷体_GB2312" panose="02010609030101010101" charset="-122"/>
                <a:cs typeface="楷体_GB2312" panose="02010609030101010101" charset="-122"/>
              </a:rPr>
              <a:t>HSE</a:t>
            </a:r>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管理人员的具体工作</a:t>
            </a:r>
            <a:endParaRPr lang="zh-CN" altLang="en-US" sz="2800" b="1"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10" name="矩形 9"/>
          <p:cNvSpPr/>
          <p:nvPr/>
        </p:nvSpPr>
        <p:spPr>
          <a:xfrm>
            <a:off x="1879283" y="5550218"/>
            <a:ext cx="4538663" cy="400050"/>
          </a:xfrm>
          <a:prstGeom prst="rect">
            <a:avLst/>
          </a:prstGeom>
        </p:spPr>
        <p:txBody>
          <a:bodyPr wrap="none">
            <a:spAutoFit/>
          </a:bodyPr>
          <a:p>
            <a:pPr marL="0" marR="0" lvl="0" indent="0" algn="l" defTabSz="914400" rtl="0" eaLnBrk="1" fontAlgn="auto" latinLnBrk="0" hangingPunct="1">
              <a:lnSpc>
                <a:spcPct val="100000"/>
              </a:lnSpc>
              <a:spcBef>
                <a:spcPts val="600"/>
              </a:spcBef>
              <a:spcAft>
                <a:spcPts val="0"/>
              </a:spcAft>
              <a:buClr>
                <a:schemeClr val="tx2"/>
              </a:buClr>
              <a:buSzPct val="73000"/>
              <a:buFontTx/>
              <a:buNone/>
              <a:defRPr/>
            </a:pP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组织各类</a:t>
            </a:r>
            <a:r>
              <a:rPr kumimoji="0" lang="en-US" altLang="zh-CN"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HSE</a:t>
            </a: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活动，营造安全施工氛围</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
        <p:nvSpPr>
          <p:cNvPr id="11" name="矩形 10"/>
          <p:cNvSpPr/>
          <p:nvPr/>
        </p:nvSpPr>
        <p:spPr>
          <a:xfrm>
            <a:off x="1879283" y="2187893"/>
            <a:ext cx="2790825" cy="400050"/>
          </a:xfrm>
          <a:prstGeom prst="rect">
            <a:avLst/>
          </a:prstGeom>
        </p:spPr>
        <p:txBody>
          <a:bodyPr wrap="none">
            <a:spAutoFit/>
          </a:bodyPr>
          <a:p>
            <a:pPr marL="0" marR="0" lvl="0" indent="0" algn="l" defTabSz="914400" rtl="0" eaLnBrk="1" fontAlgn="auto" latinLnBrk="0" hangingPunct="1">
              <a:lnSpc>
                <a:spcPct val="100000"/>
              </a:lnSpc>
              <a:spcBef>
                <a:spcPts val="600"/>
              </a:spcBef>
              <a:spcAft>
                <a:spcPts val="0"/>
              </a:spcAft>
              <a:buClr>
                <a:schemeClr val="tx2"/>
              </a:buClr>
              <a:buSzPct val="73000"/>
              <a:buFontTx/>
              <a:buNone/>
              <a:defRPr/>
            </a:pP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建章立制</a:t>
            </a:r>
            <a:r>
              <a:rPr kumimoji="0" lang="en-US" altLang="zh-CN"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行为准则</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
        <p:nvSpPr>
          <p:cNvPr id="12" name="矩形 11"/>
          <p:cNvSpPr/>
          <p:nvPr/>
        </p:nvSpPr>
        <p:spPr>
          <a:xfrm>
            <a:off x="1879283" y="4989830"/>
            <a:ext cx="3262313" cy="400050"/>
          </a:xfrm>
          <a:prstGeom prst="rect">
            <a:avLst/>
          </a:prstGeom>
        </p:spPr>
        <p:txBody>
          <a:bodyPr wrap="none">
            <a:spAutoFit/>
          </a:bodyPr>
          <a:p>
            <a:pPr marL="0" marR="0" lvl="0" indent="0" algn="l" defTabSz="914400" rtl="0" eaLnBrk="1" fontAlgn="auto" latinLnBrk="0" hangingPunct="1">
              <a:lnSpc>
                <a:spcPct val="100000"/>
              </a:lnSpc>
              <a:spcBef>
                <a:spcPts val="600"/>
              </a:spcBef>
              <a:spcAft>
                <a:spcPts val="0"/>
              </a:spcAft>
              <a:buClr>
                <a:schemeClr val="tx2"/>
              </a:buClr>
              <a:buSzPct val="73000"/>
              <a:buFontTx/>
              <a:buNone/>
              <a:defRPr/>
            </a:pP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识别危险源并提出预控措施</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3" name="矩形 12"/>
          <p:cNvSpPr/>
          <p:nvPr/>
        </p:nvSpPr>
        <p:spPr>
          <a:xfrm>
            <a:off x="1879283" y="2748280"/>
            <a:ext cx="1211263" cy="400050"/>
          </a:xfrm>
          <a:prstGeom prst="rect">
            <a:avLst/>
          </a:prstGeom>
        </p:spPr>
        <p:txBody>
          <a:bodyPr wrap="none">
            <a:spAutoFit/>
          </a:bodyPr>
          <a:p>
            <a:pPr marL="0" marR="0" lvl="0" indent="0" algn="l" defTabSz="914400" rtl="0" eaLnBrk="1" fontAlgn="auto" latinLnBrk="0" hangingPunct="1">
              <a:lnSpc>
                <a:spcPct val="100000"/>
              </a:lnSpc>
              <a:spcBef>
                <a:spcPts val="600"/>
              </a:spcBef>
              <a:spcAft>
                <a:spcPts val="0"/>
              </a:spcAft>
              <a:buClr>
                <a:schemeClr val="tx2"/>
              </a:buClr>
              <a:buSzPct val="73000"/>
              <a:buFontTx/>
              <a:buNone/>
              <a:defRPr/>
            </a:pP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教育培训</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4" name="矩形 13"/>
          <p:cNvSpPr/>
          <p:nvPr/>
        </p:nvSpPr>
        <p:spPr>
          <a:xfrm>
            <a:off x="1879283" y="3308668"/>
            <a:ext cx="1724025" cy="400050"/>
          </a:xfrm>
          <a:prstGeom prst="rect">
            <a:avLst/>
          </a:prstGeom>
        </p:spPr>
        <p:txBody>
          <a:bodyPr wrap="none">
            <a:spAutoFit/>
          </a:bodyPr>
          <a:p>
            <a:pPr marL="0" marR="0" lvl="0" indent="0" algn="l" defTabSz="914400" rtl="0" eaLnBrk="1" fontAlgn="auto" latinLnBrk="0" hangingPunct="1">
              <a:lnSpc>
                <a:spcPct val="100000"/>
              </a:lnSpc>
              <a:spcBef>
                <a:spcPts val="600"/>
              </a:spcBef>
              <a:spcAft>
                <a:spcPts val="0"/>
              </a:spcAft>
              <a:buClr>
                <a:schemeClr val="tx2"/>
              </a:buClr>
              <a:buSzPct val="73000"/>
              <a:buFontTx/>
              <a:buNone/>
              <a:defRPr/>
            </a:pP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现场监督检查</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5" name="矩形 14"/>
          <p:cNvSpPr/>
          <p:nvPr/>
        </p:nvSpPr>
        <p:spPr>
          <a:xfrm>
            <a:off x="1879283" y="4429443"/>
            <a:ext cx="2749550" cy="400050"/>
          </a:xfrm>
          <a:prstGeom prst="rect">
            <a:avLst/>
          </a:prstGeom>
        </p:spPr>
        <p:txBody>
          <a:bodyPr wrap="none">
            <a:spAutoFit/>
          </a:bodyPr>
          <a:p>
            <a:pPr marL="0" marR="0" lvl="0" indent="0" algn="l" defTabSz="914400" rtl="0" eaLnBrk="1" fontAlgn="auto" latinLnBrk="0" hangingPunct="1">
              <a:lnSpc>
                <a:spcPct val="100000"/>
              </a:lnSpc>
              <a:spcBef>
                <a:spcPts val="600"/>
              </a:spcBef>
              <a:spcAft>
                <a:spcPts val="0"/>
              </a:spcAft>
              <a:buClr>
                <a:schemeClr val="tx2"/>
              </a:buClr>
              <a:buSzPct val="73000"/>
              <a:buFontTx/>
              <a:buNone/>
              <a:defRPr/>
            </a:pP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督促落实相关安全措施</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6" name="矩形 15"/>
          <p:cNvSpPr/>
          <p:nvPr/>
        </p:nvSpPr>
        <p:spPr>
          <a:xfrm>
            <a:off x="1879283" y="3869055"/>
            <a:ext cx="4545013" cy="400050"/>
          </a:xfrm>
          <a:prstGeom prst="rect">
            <a:avLst/>
          </a:prstGeom>
        </p:spPr>
        <p:txBody>
          <a:bodyPr wrap="none">
            <a:spAutoFit/>
          </a:bodyPr>
          <a:p>
            <a:pPr marL="0" marR="0" lvl="0" indent="0" algn="l" defTabSz="914400" rtl="0" eaLnBrk="1" fontAlgn="auto" latinLnBrk="0" hangingPunct="1">
              <a:lnSpc>
                <a:spcPct val="100000"/>
              </a:lnSpc>
              <a:spcBef>
                <a:spcPts val="600"/>
              </a:spcBef>
              <a:spcAft>
                <a:spcPts val="0"/>
              </a:spcAft>
              <a:buClr>
                <a:schemeClr val="tx2"/>
              </a:buClr>
              <a:buSzPct val="73000"/>
              <a:buFontTx/>
              <a:buNone/>
              <a:defRPr/>
            </a:pP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参加安全例会，并不断学习，充实自己</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pic>
        <p:nvPicPr>
          <p:cNvPr id="18445" name="图片 1"/>
          <p:cNvPicPr>
            <a:picLocks noChangeAspect="1"/>
          </p:cNvPicPr>
          <p:nvPr/>
        </p:nvPicPr>
        <p:blipFill>
          <a:blip r:embed="rId1"/>
          <a:stretch>
            <a:fillRect/>
          </a:stretch>
        </p:blipFill>
        <p:spPr>
          <a:xfrm>
            <a:off x="7630795" y="709295"/>
            <a:ext cx="3707765" cy="5600065"/>
          </a:xfrm>
          <a:prstGeom prst="rect">
            <a:avLst/>
          </a:prstGeom>
          <a:noFill/>
          <a:ln w="9525">
            <a:noFill/>
          </a:ln>
        </p:spPr>
      </p:pic>
      <p:grpSp>
        <p:nvGrpSpPr>
          <p:cNvPr id="18446" name="组合 3"/>
          <p:cNvGrpSpPr/>
          <p:nvPr/>
        </p:nvGrpSpPr>
        <p:grpSpPr>
          <a:xfrm>
            <a:off x="1106170" y="2145030"/>
            <a:ext cx="446088" cy="447675"/>
            <a:chOff x="4391024" y="2370454"/>
            <a:chExt cx="447111" cy="447111"/>
          </a:xfrm>
          <a:solidFill>
            <a:srgbClr val="00B0F0"/>
          </a:solidFill>
        </p:grpSpPr>
        <p:sp>
          <p:nvSpPr>
            <p:cNvPr id="18472" name="圆角矩形 2"/>
            <p:cNvSpPr/>
            <p:nvPr/>
          </p:nvSpPr>
          <p:spPr>
            <a:xfrm>
              <a:off x="4391024" y="2370454"/>
              <a:ext cx="447111" cy="447111"/>
            </a:xfrm>
            <a:prstGeom prst="roundRect">
              <a:avLst>
                <a:gd name="adj" fmla="val 6546"/>
              </a:avLst>
            </a:prstGeom>
            <a:grp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8473" name="圆角矩形 29"/>
            <p:cNvSpPr/>
            <p:nvPr/>
          </p:nvSpPr>
          <p:spPr>
            <a:xfrm>
              <a:off x="4430638" y="2410068"/>
              <a:ext cx="367881" cy="367881"/>
            </a:xfrm>
            <a:prstGeom prst="roundRect">
              <a:avLst>
                <a:gd name="adj" fmla="val 5662"/>
              </a:avLst>
            </a:prstGeom>
            <a:grpFill/>
            <a:ln w="9525" cap="flat" cmpd="sng">
              <a:solidFill>
                <a:schemeClr val="bg1"/>
              </a:solidFill>
              <a:prstDash val="solid"/>
              <a:headEnd type="none" w="med" len="med"/>
              <a:tailEnd type="none" w="med" len="med"/>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grpSp>
      <p:grpSp>
        <p:nvGrpSpPr>
          <p:cNvPr id="18447" name="组合 31"/>
          <p:cNvGrpSpPr/>
          <p:nvPr/>
        </p:nvGrpSpPr>
        <p:grpSpPr>
          <a:xfrm>
            <a:off x="1106170" y="2708593"/>
            <a:ext cx="446088" cy="446087"/>
            <a:chOff x="4391024" y="2370454"/>
            <a:chExt cx="447111" cy="447111"/>
          </a:xfrm>
          <a:solidFill>
            <a:srgbClr val="00B0F0"/>
          </a:solidFill>
        </p:grpSpPr>
        <p:sp>
          <p:nvSpPr>
            <p:cNvPr id="18470" name="圆角矩形 32"/>
            <p:cNvSpPr/>
            <p:nvPr/>
          </p:nvSpPr>
          <p:spPr>
            <a:xfrm>
              <a:off x="4391024" y="2370454"/>
              <a:ext cx="447111" cy="447111"/>
            </a:xfrm>
            <a:prstGeom prst="roundRect">
              <a:avLst>
                <a:gd name="adj" fmla="val 6546"/>
              </a:avLst>
            </a:prstGeom>
            <a:grp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8471" name="圆角矩形 33"/>
            <p:cNvSpPr/>
            <p:nvPr/>
          </p:nvSpPr>
          <p:spPr>
            <a:xfrm>
              <a:off x="4430638" y="2410068"/>
              <a:ext cx="367881" cy="367881"/>
            </a:xfrm>
            <a:prstGeom prst="roundRect">
              <a:avLst>
                <a:gd name="adj" fmla="val 5662"/>
              </a:avLst>
            </a:prstGeom>
            <a:grpFill/>
            <a:ln w="9525" cap="flat" cmpd="sng">
              <a:solidFill>
                <a:schemeClr val="bg1"/>
              </a:solidFill>
              <a:prstDash val="solid"/>
              <a:headEnd type="none" w="med" len="med"/>
              <a:tailEnd type="none" w="med" len="med"/>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grpSp>
      <p:grpSp>
        <p:nvGrpSpPr>
          <p:cNvPr id="18448" name="组合 34"/>
          <p:cNvGrpSpPr/>
          <p:nvPr/>
        </p:nvGrpSpPr>
        <p:grpSpPr>
          <a:xfrm>
            <a:off x="1106170" y="3270568"/>
            <a:ext cx="446088" cy="447675"/>
            <a:chOff x="4391024" y="2370454"/>
            <a:chExt cx="447111" cy="447111"/>
          </a:xfrm>
          <a:solidFill>
            <a:srgbClr val="00B0F0"/>
          </a:solidFill>
        </p:grpSpPr>
        <p:sp>
          <p:nvSpPr>
            <p:cNvPr id="18468" name="圆角矩形 35"/>
            <p:cNvSpPr/>
            <p:nvPr/>
          </p:nvSpPr>
          <p:spPr>
            <a:xfrm>
              <a:off x="4391024" y="2370454"/>
              <a:ext cx="447111" cy="447111"/>
            </a:xfrm>
            <a:prstGeom prst="roundRect">
              <a:avLst>
                <a:gd name="adj" fmla="val 6546"/>
              </a:avLst>
            </a:prstGeom>
            <a:grp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8469" name="圆角矩形 36"/>
            <p:cNvSpPr/>
            <p:nvPr/>
          </p:nvSpPr>
          <p:spPr>
            <a:xfrm>
              <a:off x="4430638" y="2410068"/>
              <a:ext cx="367881" cy="367881"/>
            </a:xfrm>
            <a:prstGeom prst="roundRect">
              <a:avLst>
                <a:gd name="adj" fmla="val 5662"/>
              </a:avLst>
            </a:prstGeom>
            <a:grpFill/>
            <a:ln w="9525" cap="flat" cmpd="sng">
              <a:solidFill>
                <a:schemeClr val="bg1"/>
              </a:solidFill>
              <a:prstDash val="solid"/>
              <a:headEnd type="none" w="med" len="med"/>
              <a:tailEnd type="none" w="med" len="med"/>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grpSp>
      <p:grpSp>
        <p:nvGrpSpPr>
          <p:cNvPr id="18449" name="组合 37"/>
          <p:cNvGrpSpPr/>
          <p:nvPr/>
        </p:nvGrpSpPr>
        <p:grpSpPr>
          <a:xfrm>
            <a:off x="1106170" y="3832543"/>
            <a:ext cx="446088" cy="447675"/>
            <a:chOff x="4391024" y="2370454"/>
            <a:chExt cx="447111" cy="447111"/>
          </a:xfrm>
          <a:solidFill>
            <a:srgbClr val="00B0F0"/>
          </a:solidFill>
        </p:grpSpPr>
        <p:sp>
          <p:nvSpPr>
            <p:cNvPr id="18466" name="圆角矩形 38"/>
            <p:cNvSpPr/>
            <p:nvPr/>
          </p:nvSpPr>
          <p:spPr>
            <a:xfrm>
              <a:off x="4391024" y="2370454"/>
              <a:ext cx="447111" cy="447111"/>
            </a:xfrm>
            <a:prstGeom prst="roundRect">
              <a:avLst>
                <a:gd name="adj" fmla="val 6546"/>
              </a:avLst>
            </a:prstGeom>
            <a:grp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8467" name="圆角矩形 39"/>
            <p:cNvSpPr/>
            <p:nvPr/>
          </p:nvSpPr>
          <p:spPr>
            <a:xfrm>
              <a:off x="4430638" y="2410068"/>
              <a:ext cx="367881" cy="367881"/>
            </a:xfrm>
            <a:prstGeom prst="roundRect">
              <a:avLst>
                <a:gd name="adj" fmla="val 5662"/>
              </a:avLst>
            </a:prstGeom>
            <a:grpFill/>
            <a:ln w="9525" cap="flat" cmpd="sng">
              <a:solidFill>
                <a:schemeClr val="bg1"/>
              </a:solidFill>
              <a:prstDash val="solid"/>
              <a:headEnd type="none" w="med" len="med"/>
              <a:tailEnd type="none" w="med" len="med"/>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grpSp>
      <p:grpSp>
        <p:nvGrpSpPr>
          <p:cNvPr id="18450" name="组合 40"/>
          <p:cNvGrpSpPr/>
          <p:nvPr/>
        </p:nvGrpSpPr>
        <p:grpSpPr>
          <a:xfrm>
            <a:off x="1106170" y="4394518"/>
            <a:ext cx="446088" cy="447675"/>
            <a:chOff x="4391024" y="2370454"/>
            <a:chExt cx="447111" cy="447111"/>
          </a:xfrm>
          <a:solidFill>
            <a:srgbClr val="00B0F0"/>
          </a:solidFill>
        </p:grpSpPr>
        <p:sp>
          <p:nvSpPr>
            <p:cNvPr id="18464" name="圆角矩形 41"/>
            <p:cNvSpPr/>
            <p:nvPr/>
          </p:nvSpPr>
          <p:spPr>
            <a:xfrm>
              <a:off x="4391024" y="2370454"/>
              <a:ext cx="447111" cy="447111"/>
            </a:xfrm>
            <a:prstGeom prst="roundRect">
              <a:avLst>
                <a:gd name="adj" fmla="val 6546"/>
              </a:avLst>
            </a:prstGeom>
            <a:grp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8465" name="圆角矩形 42"/>
            <p:cNvSpPr/>
            <p:nvPr/>
          </p:nvSpPr>
          <p:spPr>
            <a:xfrm>
              <a:off x="4430638" y="2410068"/>
              <a:ext cx="367881" cy="367881"/>
            </a:xfrm>
            <a:prstGeom prst="roundRect">
              <a:avLst>
                <a:gd name="adj" fmla="val 5662"/>
              </a:avLst>
            </a:prstGeom>
            <a:grpFill/>
            <a:ln w="9525" cap="flat" cmpd="sng">
              <a:solidFill>
                <a:schemeClr val="bg1"/>
              </a:solidFill>
              <a:prstDash val="solid"/>
              <a:headEnd type="none" w="med" len="med"/>
              <a:tailEnd type="none" w="med" len="med"/>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grpSp>
      <p:grpSp>
        <p:nvGrpSpPr>
          <p:cNvPr id="18451" name="组合 43"/>
          <p:cNvGrpSpPr/>
          <p:nvPr/>
        </p:nvGrpSpPr>
        <p:grpSpPr>
          <a:xfrm>
            <a:off x="1106170" y="4958080"/>
            <a:ext cx="446088" cy="446088"/>
            <a:chOff x="4391024" y="2370454"/>
            <a:chExt cx="447111" cy="447111"/>
          </a:xfrm>
          <a:solidFill>
            <a:srgbClr val="00B0F0"/>
          </a:solidFill>
        </p:grpSpPr>
        <p:sp>
          <p:nvSpPr>
            <p:cNvPr id="18462" name="圆角矩形 44"/>
            <p:cNvSpPr/>
            <p:nvPr/>
          </p:nvSpPr>
          <p:spPr>
            <a:xfrm>
              <a:off x="4391024" y="2370454"/>
              <a:ext cx="447111" cy="447111"/>
            </a:xfrm>
            <a:prstGeom prst="roundRect">
              <a:avLst>
                <a:gd name="adj" fmla="val 6546"/>
              </a:avLst>
            </a:prstGeom>
            <a:grp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8463" name="圆角矩形 45"/>
            <p:cNvSpPr/>
            <p:nvPr/>
          </p:nvSpPr>
          <p:spPr>
            <a:xfrm>
              <a:off x="4430638" y="2410068"/>
              <a:ext cx="367881" cy="367881"/>
            </a:xfrm>
            <a:prstGeom prst="roundRect">
              <a:avLst>
                <a:gd name="adj" fmla="val 5662"/>
              </a:avLst>
            </a:prstGeom>
            <a:grpFill/>
            <a:ln w="9525" cap="flat" cmpd="sng">
              <a:solidFill>
                <a:schemeClr val="bg1"/>
              </a:solidFill>
              <a:prstDash val="solid"/>
              <a:headEnd type="none" w="med" len="med"/>
              <a:tailEnd type="none" w="med" len="med"/>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grpSp>
      <p:grpSp>
        <p:nvGrpSpPr>
          <p:cNvPr id="18452" name="组合 46"/>
          <p:cNvGrpSpPr/>
          <p:nvPr/>
        </p:nvGrpSpPr>
        <p:grpSpPr>
          <a:xfrm>
            <a:off x="1106170" y="5520055"/>
            <a:ext cx="446088" cy="446088"/>
            <a:chOff x="4391024" y="2370454"/>
            <a:chExt cx="447111" cy="447111"/>
          </a:xfrm>
          <a:solidFill>
            <a:srgbClr val="00B0F0"/>
          </a:solidFill>
        </p:grpSpPr>
        <p:sp>
          <p:nvSpPr>
            <p:cNvPr id="18460" name="圆角矩形 47"/>
            <p:cNvSpPr/>
            <p:nvPr/>
          </p:nvSpPr>
          <p:spPr>
            <a:xfrm>
              <a:off x="4391024" y="2370454"/>
              <a:ext cx="447111" cy="447111"/>
            </a:xfrm>
            <a:prstGeom prst="roundRect">
              <a:avLst>
                <a:gd name="adj" fmla="val 6546"/>
              </a:avLst>
            </a:prstGeom>
            <a:grp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8461" name="圆角矩形 48"/>
            <p:cNvSpPr/>
            <p:nvPr/>
          </p:nvSpPr>
          <p:spPr>
            <a:xfrm>
              <a:off x="4430638" y="2410068"/>
              <a:ext cx="367881" cy="367881"/>
            </a:xfrm>
            <a:prstGeom prst="roundRect">
              <a:avLst>
                <a:gd name="adj" fmla="val 5662"/>
              </a:avLst>
            </a:prstGeom>
            <a:grpFill/>
            <a:ln w="9525" cap="flat" cmpd="sng">
              <a:solidFill>
                <a:schemeClr val="bg1"/>
              </a:solidFill>
              <a:prstDash val="solid"/>
              <a:headEnd type="none" w="med" len="med"/>
              <a:tailEnd type="none" w="med" len="med"/>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grpSp>
      <p:sp>
        <p:nvSpPr>
          <p:cNvPr id="18453" name="文本框 4"/>
          <p:cNvSpPr txBox="1"/>
          <p:nvPr/>
        </p:nvSpPr>
        <p:spPr>
          <a:xfrm>
            <a:off x="1190308" y="2173605"/>
            <a:ext cx="276225" cy="400050"/>
          </a:xfrm>
          <a:prstGeom prst="rect">
            <a:avLst/>
          </a:prstGeom>
          <a:solidFill>
            <a:srgbClr val="00B0F0"/>
          </a:solidFill>
          <a:ln w="9525">
            <a:noFill/>
          </a:ln>
        </p:spPr>
        <p:txBody>
          <a:bodyPr>
            <a:spAutoFit/>
          </a:bodyPr>
          <a:p>
            <a:pPr algn="ctr"/>
            <a:r>
              <a:rPr lang="en-US" altLang="zh-CN" sz="2000" b="1" dirty="0">
                <a:solidFill>
                  <a:schemeClr val="tx1"/>
                </a:solidFill>
                <a:latin typeface="楷体_GB2312" panose="02010609030101010101" charset="-122"/>
                <a:ea typeface="楷体_GB2312" panose="02010609030101010101" charset="-122"/>
              </a:rPr>
              <a:t>1</a:t>
            </a:r>
            <a:endParaRPr lang="en-US" altLang="zh-CN" sz="2000" b="1" dirty="0">
              <a:solidFill>
                <a:schemeClr val="tx1"/>
              </a:solidFill>
              <a:latin typeface="楷体_GB2312" panose="02010609030101010101" charset="-122"/>
              <a:ea typeface="楷体_GB2312" panose="02010609030101010101" charset="-122"/>
            </a:endParaRPr>
          </a:p>
        </p:txBody>
      </p:sp>
      <p:sp>
        <p:nvSpPr>
          <p:cNvPr id="18454" name="文本框 50"/>
          <p:cNvSpPr txBox="1"/>
          <p:nvPr/>
        </p:nvSpPr>
        <p:spPr>
          <a:xfrm>
            <a:off x="1190308" y="2721293"/>
            <a:ext cx="276225" cy="400050"/>
          </a:xfrm>
          <a:prstGeom prst="rect">
            <a:avLst/>
          </a:prstGeom>
          <a:solidFill>
            <a:srgbClr val="00B0F0"/>
          </a:solidFill>
          <a:ln w="9525">
            <a:noFill/>
          </a:ln>
        </p:spPr>
        <p:txBody>
          <a:bodyPr>
            <a:spAutoFit/>
          </a:bodyPr>
          <a:p>
            <a:pPr algn="ctr"/>
            <a:r>
              <a:rPr lang="en-US" altLang="zh-CN" sz="2000" b="1" dirty="0">
                <a:solidFill>
                  <a:schemeClr val="tx1"/>
                </a:solidFill>
                <a:latin typeface="楷体_GB2312" panose="02010609030101010101" charset="-122"/>
                <a:ea typeface="楷体_GB2312" panose="02010609030101010101" charset="-122"/>
              </a:rPr>
              <a:t>2</a:t>
            </a:r>
            <a:endParaRPr lang="en-US" altLang="zh-CN" sz="2000" b="1" dirty="0">
              <a:solidFill>
                <a:schemeClr val="tx1"/>
              </a:solidFill>
              <a:latin typeface="楷体_GB2312" panose="02010609030101010101" charset="-122"/>
              <a:ea typeface="楷体_GB2312" panose="02010609030101010101" charset="-122"/>
            </a:endParaRPr>
          </a:p>
        </p:txBody>
      </p:sp>
      <p:sp>
        <p:nvSpPr>
          <p:cNvPr id="18455" name="文本框 51"/>
          <p:cNvSpPr txBox="1"/>
          <p:nvPr/>
        </p:nvSpPr>
        <p:spPr>
          <a:xfrm>
            <a:off x="1190308" y="3280093"/>
            <a:ext cx="276225" cy="400050"/>
          </a:xfrm>
          <a:prstGeom prst="rect">
            <a:avLst/>
          </a:prstGeom>
          <a:solidFill>
            <a:srgbClr val="00B0F0"/>
          </a:solidFill>
          <a:ln w="9525">
            <a:noFill/>
          </a:ln>
        </p:spPr>
        <p:txBody>
          <a:bodyPr>
            <a:spAutoFit/>
          </a:bodyPr>
          <a:p>
            <a:pPr algn="ctr"/>
            <a:r>
              <a:rPr lang="en-US" altLang="zh-CN" sz="2000" b="1" dirty="0">
                <a:solidFill>
                  <a:schemeClr val="tx1"/>
                </a:solidFill>
                <a:latin typeface="楷体_GB2312" panose="02010609030101010101" charset="-122"/>
                <a:ea typeface="楷体_GB2312" panose="02010609030101010101" charset="-122"/>
              </a:rPr>
              <a:t>3</a:t>
            </a:r>
            <a:endParaRPr lang="en-US" altLang="zh-CN" sz="2000" b="1" dirty="0">
              <a:solidFill>
                <a:schemeClr val="tx1"/>
              </a:solidFill>
              <a:latin typeface="楷体_GB2312" panose="02010609030101010101" charset="-122"/>
              <a:ea typeface="楷体_GB2312" panose="02010609030101010101" charset="-122"/>
            </a:endParaRPr>
          </a:p>
        </p:txBody>
      </p:sp>
      <p:sp>
        <p:nvSpPr>
          <p:cNvPr id="18456" name="文本框 52"/>
          <p:cNvSpPr txBox="1"/>
          <p:nvPr/>
        </p:nvSpPr>
        <p:spPr>
          <a:xfrm>
            <a:off x="1190308" y="3854768"/>
            <a:ext cx="276225" cy="400050"/>
          </a:xfrm>
          <a:prstGeom prst="rect">
            <a:avLst/>
          </a:prstGeom>
          <a:solidFill>
            <a:srgbClr val="00B0F0"/>
          </a:solidFill>
          <a:ln w="9525">
            <a:noFill/>
          </a:ln>
        </p:spPr>
        <p:txBody>
          <a:bodyPr>
            <a:spAutoFit/>
          </a:bodyPr>
          <a:p>
            <a:pPr algn="ctr"/>
            <a:r>
              <a:rPr lang="en-US" altLang="zh-CN" sz="2000" b="1" dirty="0">
                <a:solidFill>
                  <a:schemeClr val="tx1"/>
                </a:solidFill>
                <a:latin typeface="楷体_GB2312" panose="02010609030101010101" charset="-122"/>
                <a:ea typeface="楷体_GB2312" panose="02010609030101010101" charset="-122"/>
              </a:rPr>
              <a:t>4</a:t>
            </a:r>
            <a:endParaRPr lang="en-US" altLang="zh-CN" sz="2000" b="1" dirty="0">
              <a:solidFill>
                <a:schemeClr val="tx1"/>
              </a:solidFill>
              <a:latin typeface="楷体_GB2312" panose="02010609030101010101" charset="-122"/>
              <a:ea typeface="楷体_GB2312" panose="02010609030101010101" charset="-122"/>
            </a:endParaRPr>
          </a:p>
        </p:txBody>
      </p:sp>
      <p:sp>
        <p:nvSpPr>
          <p:cNvPr id="18457" name="文本框 53"/>
          <p:cNvSpPr txBox="1"/>
          <p:nvPr/>
        </p:nvSpPr>
        <p:spPr>
          <a:xfrm>
            <a:off x="1190308" y="4418330"/>
            <a:ext cx="276225" cy="400050"/>
          </a:xfrm>
          <a:prstGeom prst="rect">
            <a:avLst/>
          </a:prstGeom>
          <a:solidFill>
            <a:srgbClr val="00B0F0"/>
          </a:solidFill>
          <a:ln w="9525">
            <a:noFill/>
          </a:ln>
        </p:spPr>
        <p:txBody>
          <a:bodyPr>
            <a:spAutoFit/>
          </a:bodyPr>
          <a:p>
            <a:pPr algn="ctr"/>
            <a:r>
              <a:rPr lang="en-US" altLang="zh-CN" sz="2000" b="1" dirty="0">
                <a:solidFill>
                  <a:schemeClr val="tx1"/>
                </a:solidFill>
                <a:latin typeface="楷体_GB2312" panose="02010609030101010101" charset="-122"/>
                <a:ea typeface="楷体_GB2312" panose="02010609030101010101" charset="-122"/>
              </a:rPr>
              <a:t>5</a:t>
            </a:r>
            <a:endParaRPr lang="en-US" altLang="zh-CN" sz="2000" b="1" dirty="0">
              <a:solidFill>
                <a:schemeClr val="tx1"/>
              </a:solidFill>
              <a:latin typeface="楷体_GB2312" panose="02010609030101010101" charset="-122"/>
              <a:ea typeface="楷体_GB2312" panose="02010609030101010101" charset="-122"/>
            </a:endParaRPr>
          </a:p>
        </p:txBody>
      </p:sp>
      <p:sp>
        <p:nvSpPr>
          <p:cNvPr id="18458" name="文本框 54"/>
          <p:cNvSpPr txBox="1"/>
          <p:nvPr/>
        </p:nvSpPr>
        <p:spPr>
          <a:xfrm>
            <a:off x="1190308" y="4989830"/>
            <a:ext cx="276225" cy="400050"/>
          </a:xfrm>
          <a:prstGeom prst="rect">
            <a:avLst/>
          </a:prstGeom>
          <a:solidFill>
            <a:srgbClr val="00B0F0"/>
          </a:solidFill>
          <a:ln w="9525">
            <a:noFill/>
          </a:ln>
        </p:spPr>
        <p:txBody>
          <a:bodyPr>
            <a:spAutoFit/>
          </a:bodyPr>
          <a:p>
            <a:pPr algn="ctr"/>
            <a:r>
              <a:rPr lang="en-US" altLang="zh-CN" sz="2000" b="1" dirty="0">
                <a:solidFill>
                  <a:schemeClr val="tx1"/>
                </a:solidFill>
                <a:latin typeface="楷体_GB2312" panose="02010609030101010101" charset="-122"/>
                <a:ea typeface="楷体_GB2312" panose="02010609030101010101" charset="-122"/>
              </a:rPr>
              <a:t>6</a:t>
            </a:r>
            <a:endParaRPr lang="en-US" altLang="zh-CN" sz="2000" b="1" dirty="0">
              <a:solidFill>
                <a:schemeClr val="tx1"/>
              </a:solidFill>
              <a:latin typeface="楷体_GB2312" panose="02010609030101010101" charset="-122"/>
              <a:ea typeface="楷体_GB2312" panose="02010609030101010101" charset="-122"/>
            </a:endParaRPr>
          </a:p>
        </p:txBody>
      </p:sp>
      <p:sp>
        <p:nvSpPr>
          <p:cNvPr id="18459" name="文本框 55"/>
          <p:cNvSpPr txBox="1"/>
          <p:nvPr/>
        </p:nvSpPr>
        <p:spPr>
          <a:xfrm>
            <a:off x="1190308" y="5543868"/>
            <a:ext cx="276225" cy="400050"/>
          </a:xfrm>
          <a:prstGeom prst="rect">
            <a:avLst/>
          </a:prstGeom>
          <a:solidFill>
            <a:srgbClr val="00B0F0"/>
          </a:solidFill>
          <a:ln w="9525">
            <a:noFill/>
          </a:ln>
        </p:spPr>
        <p:txBody>
          <a:bodyPr>
            <a:spAutoFit/>
          </a:bodyPr>
          <a:p>
            <a:pPr algn="ctr"/>
            <a:r>
              <a:rPr lang="en-US" altLang="zh-CN" sz="2000" b="1" dirty="0">
                <a:solidFill>
                  <a:schemeClr val="tx1"/>
                </a:solidFill>
                <a:latin typeface="楷体_GB2312" panose="02010609030101010101" charset="-122"/>
                <a:ea typeface="楷体_GB2312" panose="02010609030101010101" charset="-122"/>
              </a:rPr>
              <a:t>7</a:t>
            </a:r>
            <a:endParaRPr lang="en-US" altLang="zh-CN" sz="2000" b="1" dirty="0">
              <a:solidFill>
                <a:schemeClr val="tx1"/>
              </a:solidFill>
              <a:latin typeface="楷体_GB2312" panose="02010609030101010101" charset="-122"/>
              <a:ea typeface="楷体_GB2312" panose="02010609030101010101" charset="-122"/>
            </a:endParaRPr>
          </a:p>
        </p:txBody>
      </p:sp>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矩形 6"/>
          <p:cNvSpPr/>
          <p:nvPr/>
        </p:nvSpPr>
        <p:spPr>
          <a:xfrm>
            <a:off x="814388" y="866775"/>
            <a:ext cx="5369560" cy="521970"/>
          </a:xfrm>
          <a:prstGeom prst="rect">
            <a:avLst/>
          </a:prstGeom>
          <a:noFill/>
          <a:ln w="9525">
            <a:noFill/>
          </a:ln>
        </p:spPr>
        <p:txBody>
          <a:bodyPr wrap="none">
            <a:spAutoFit/>
          </a:bodyPr>
          <a:p>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认准</a:t>
            </a:r>
            <a:r>
              <a:rPr lang="en-US" altLang="zh-CN" sz="2800" b="1" dirty="0">
                <a:solidFill>
                  <a:schemeClr val="tx1"/>
                </a:solidFill>
                <a:latin typeface="楷体_GB2312" panose="02010609030101010101" charset="-122"/>
                <a:ea typeface="楷体_GB2312" panose="02010609030101010101" charset="-122"/>
                <a:cs typeface="楷体_GB2312" panose="02010609030101010101" charset="-122"/>
              </a:rPr>
              <a:t>HSE</a:t>
            </a:r>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管理人员在企业中的定位</a:t>
            </a:r>
            <a:endParaRPr lang="zh-CN" altLang="en-US" sz="2800" b="1" dirty="0">
              <a:solidFill>
                <a:schemeClr val="tx1"/>
              </a:solidFill>
              <a:latin typeface="楷体_GB2312" panose="02010609030101010101" charset="-122"/>
              <a:ea typeface="楷体_GB2312" panose="02010609030101010101" charset="-122"/>
              <a:cs typeface="楷体_GB2312" panose="02010609030101010101" charset="-122"/>
            </a:endParaRPr>
          </a:p>
        </p:txBody>
      </p:sp>
      <p:pic>
        <p:nvPicPr>
          <p:cNvPr id="34818" name="图片 26"/>
          <p:cNvPicPr>
            <a:picLocks noChangeAspect="1"/>
          </p:cNvPicPr>
          <p:nvPr/>
        </p:nvPicPr>
        <p:blipFill>
          <a:blip r:embed="rId1"/>
          <a:srcRect l="34337"/>
          <a:stretch>
            <a:fillRect/>
          </a:stretch>
        </p:blipFill>
        <p:spPr>
          <a:xfrm>
            <a:off x="7091045" y="1603375"/>
            <a:ext cx="4855845" cy="4931410"/>
          </a:xfrm>
          <a:prstGeom prst="rect">
            <a:avLst/>
          </a:prstGeom>
          <a:noFill/>
          <a:ln w="9525">
            <a:noFill/>
          </a:ln>
        </p:spPr>
      </p:pic>
      <p:sp>
        <p:nvSpPr>
          <p:cNvPr id="11269" name="AutoShape 6"/>
          <p:cNvSpPr/>
          <p:nvPr/>
        </p:nvSpPr>
        <p:spPr>
          <a:xfrm>
            <a:off x="814705" y="1807845"/>
            <a:ext cx="6016625" cy="2072640"/>
          </a:xfrm>
          <a:prstGeom prst="flowChartAlternateProcess">
            <a:avLst/>
          </a:prstGeom>
          <a:noFill/>
          <a:ln w="9525" cap="flat" cmpd="sng">
            <a:noFill/>
            <a:prstDash val="solid"/>
            <a:miter/>
            <a:headEnd type="none" w="med" len="med"/>
            <a:tailEnd type="none" w="med" len="med"/>
          </a:ln>
        </p:spPr>
        <p:txBody>
          <a:bodyPr wrap="none" anchor="ctr"/>
          <a:p>
            <a:pPr algn="l">
              <a:lnSpc>
                <a:spcPct val="200000"/>
              </a:lnSpc>
              <a:buFont typeface="Arial" panose="020B0604020202020204" pitchFamily="34" charset="0"/>
            </a:pPr>
            <a:r>
              <a:rPr lang="en-US" altLang="zh-CN" sz="2000" b="0" noProof="0" dirty="0">
                <a:ln>
                  <a:noFill/>
                </a:ln>
                <a:solidFill>
                  <a:schemeClr val="tx1"/>
                </a:solidFill>
                <a:effectLst/>
                <a:uLnTx/>
                <a:uFillTx/>
                <a:latin typeface="楷体_GB2312" panose="02010609030101010101" charset="-122"/>
                <a:ea typeface="楷体_GB2312" panose="02010609030101010101" charset="-122"/>
              </a:rPr>
              <a:t>理解新安法，总结安全员的职责应该是</a:t>
            </a:r>
            <a:endParaRPr lang="en-US" altLang="zh-CN" sz="2000" b="0" noProof="0" dirty="0">
              <a:ln>
                <a:noFill/>
              </a:ln>
              <a:solidFill>
                <a:schemeClr val="tx1"/>
              </a:solidFill>
              <a:effectLst/>
              <a:uLnTx/>
              <a:uFillTx/>
              <a:latin typeface="楷体_GB2312" panose="02010609030101010101" charset="-122"/>
              <a:ea typeface="楷体_GB2312" panose="02010609030101010101" charset="-122"/>
            </a:endParaRPr>
          </a:p>
          <a:p>
            <a:pPr algn="l">
              <a:lnSpc>
                <a:spcPct val="200000"/>
              </a:lnSpc>
              <a:buFont typeface="Arial" panose="020B0604020202020204" pitchFamily="34" charset="0"/>
            </a:pPr>
            <a:r>
              <a:rPr lang="en-US" altLang="zh-CN" sz="2000" b="0" noProof="0" dirty="0">
                <a:ln>
                  <a:noFill/>
                </a:ln>
                <a:solidFill>
                  <a:schemeClr val="tx1"/>
                </a:solidFill>
                <a:effectLst/>
                <a:uLnTx/>
                <a:uFillTx/>
                <a:latin typeface="楷体_GB2312" panose="02010609030101010101" charset="-122"/>
                <a:ea typeface="楷体_GB2312" panose="02010609030101010101" charset="-122"/>
              </a:rPr>
              <a:t>一、领导者的顾问与助手</a:t>
            </a:r>
            <a:endParaRPr lang="en-US" altLang="zh-CN" sz="2000" b="0" noProof="0" dirty="0">
              <a:ln>
                <a:noFill/>
              </a:ln>
              <a:solidFill>
                <a:schemeClr val="tx1"/>
              </a:solidFill>
              <a:effectLst/>
              <a:uLnTx/>
              <a:uFillTx/>
              <a:latin typeface="楷体_GB2312" panose="02010609030101010101" charset="-122"/>
              <a:ea typeface="楷体_GB2312" panose="02010609030101010101" charset="-122"/>
            </a:endParaRPr>
          </a:p>
          <a:p>
            <a:pPr algn="l">
              <a:lnSpc>
                <a:spcPct val="200000"/>
              </a:lnSpc>
              <a:buFont typeface="Arial" panose="020B0604020202020204" pitchFamily="34" charset="0"/>
            </a:pPr>
            <a:r>
              <a:rPr lang="en-US" altLang="zh-CN" sz="2000" noProof="0" dirty="0">
                <a:ln>
                  <a:noFill/>
                </a:ln>
                <a:solidFill>
                  <a:schemeClr val="tx1"/>
                </a:solidFill>
                <a:effectLst/>
                <a:uLnTx/>
                <a:uFillTx/>
                <a:latin typeface="楷体_GB2312" panose="02010609030101010101" charset="-122"/>
                <a:ea typeface="楷体_GB2312" panose="02010609030101010101" charset="-122"/>
                <a:sym typeface="+mn-ea"/>
              </a:rPr>
              <a:t>二、员工的良师益友</a:t>
            </a:r>
            <a:endParaRPr lang="en-US" altLang="zh-CN" sz="2000" b="0" noProof="0" dirty="0">
              <a:ln>
                <a:noFill/>
              </a:ln>
              <a:solidFill>
                <a:schemeClr val="tx1"/>
              </a:solidFill>
              <a:effectLst/>
              <a:uLnTx/>
              <a:uFillTx/>
              <a:latin typeface="楷体_GB2312" panose="02010609030101010101" charset="-122"/>
              <a:ea typeface="楷体_GB2312" panose="02010609030101010101" charset="-122"/>
            </a:endParaRPr>
          </a:p>
          <a:p>
            <a:pPr algn="l">
              <a:buFont typeface="Arial" panose="020B0604020202020204" pitchFamily="34" charset="0"/>
            </a:pPr>
            <a:endParaRPr lang="en-US" altLang="zh-CN" sz="2000" b="0" noProof="0" dirty="0">
              <a:ln>
                <a:noFill/>
              </a:ln>
              <a:solidFill>
                <a:schemeClr val="tx1"/>
              </a:solidFill>
              <a:effectLst/>
              <a:uLnTx/>
              <a:uFillTx/>
              <a:latin typeface="楷体_GB2312" panose="02010609030101010101" charset="-122"/>
              <a:ea typeface="楷体_GB2312" panose="0201060903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43"/>
          <p:cNvSpPr txBox="1"/>
          <p:nvPr/>
        </p:nvSpPr>
        <p:spPr>
          <a:xfrm>
            <a:off x="397510" y="53308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（三</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）安全管理员应该具备能力</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
        <p:nvSpPr>
          <p:cNvPr id="6" name="六边形 16"/>
          <p:cNvSpPr/>
          <p:nvPr/>
        </p:nvSpPr>
        <p:spPr>
          <a:xfrm>
            <a:off x="1415480" y="1815449"/>
            <a:ext cx="2614724" cy="2925400"/>
          </a:xfrm>
          <a:custGeom>
            <a:avLst/>
            <a:gdLst>
              <a:gd name="connsiteX0" fmla="*/ 1192058 w 2062122"/>
              <a:gd name="connsiteY0" fmla="*/ 38037 h 2307137"/>
              <a:gd name="connsiteX1" fmla="*/ 1863119 w 2062122"/>
              <a:gd name="connsiteY1" fmla="*/ 373567 h 2307137"/>
              <a:gd name="connsiteX2" fmla="*/ 2062122 w 2062122"/>
              <a:gd name="connsiteY2" fmla="*/ 695561 h 2307137"/>
              <a:gd name="connsiteX3" fmla="*/ 2062122 w 2062122"/>
              <a:gd name="connsiteY3" fmla="*/ 1611578 h 2307137"/>
              <a:gd name="connsiteX4" fmla="*/ 1863119 w 2062122"/>
              <a:gd name="connsiteY4" fmla="*/ 1933572 h 2307137"/>
              <a:gd name="connsiteX5" fmla="*/ 1192057 w 2062122"/>
              <a:gd name="connsiteY5" fmla="*/ 2269102 h 2307137"/>
              <a:gd name="connsiteX6" fmla="*/ 870065 w 2062122"/>
              <a:gd name="connsiteY6" fmla="*/ 2269102 h 2307137"/>
              <a:gd name="connsiteX7" fmla="*/ 199003 w 2062122"/>
              <a:gd name="connsiteY7" fmla="*/ 1933572 h 2307137"/>
              <a:gd name="connsiteX8" fmla="*/ 0 w 2062122"/>
              <a:gd name="connsiteY8" fmla="*/ 1611578 h 2307137"/>
              <a:gd name="connsiteX9" fmla="*/ 0 w 2062122"/>
              <a:gd name="connsiteY9" fmla="*/ 695561 h 2307137"/>
              <a:gd name="connsiteX10" fmla="*/ 199002 w 2062122"/>
              <a:gd name="connsiteY10" fmla="*/ 373567 h 2307137"/>
              <a:gd name="connsiteX11" fmla="*/ 870064 w 2062122"/>
              <a:gd name="connsiteY11" fmla="*/ 38037 h 2307137"/>
              <a:gd name="connsiteX12" fmla="*/ 1192058 w 2062122"/>
              <a:gd name="connsiteY12" fmla="*/ 38037 h 230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122" h="2307137">
                <a:moveTo>
                  <a:pt x="1192058" y="38037"/>
                </a:moveTo>
                <a:lnTo>
                  <a:pt x="1863119" y="373567"/>
                </a:lnTo>
                <a:cubicBezTo>
                  <a:pt x="1985108" y="434562"/>
                  <a:pt x="2062122" y="559174"/>
                  <a:pt x="2062122" y="695561"/>
                </a:cubicBezTo>
                <a:lnTo>
                  <a:pt x="2062122" y="1611578"/>
                </a:lnTo>
                <a:cubicBezTo>
                  <a:pt x="2062122" y="1747966"/>
                  <a:pt x="1985108" y="1872577"/>
                  <a:pt x="1863119" y="1933572"/>
                </a:cubicBezTo>
                <a:lnTo>
                  <a:pt x="1192057" y="2269102"/>
                </a:lnTo>
                <a:cubicBezTo>
                  <a:pt x="1090629" y="2319816"/>
                  <a:pt x="971492" y="2319816"/>
                  <a:pt x="870065" y="2269102"/>
                </a:cubicBezTo>
                <a:lnTo>
                  <a:pt x="199003" y="1933572"/>
                </a:lnTo>
                <a:cubicBezTo>
                  <a:pt x="77014" y="1872577"/>
                  <a:pt x="0" y="1747966"/>
                  <a:pt x="0" y="1611578"/>
                </a:cubicBezTo>
                <a:lnTo>
                  <a:pt x="0" y="695561"/>
                </a:lnTo>
                <a:cubicBezTo>
                  <a:pt x="0" y="559174"/>
                  <a:pt x="77014" y="434562"/>
                  <a:pt x="199002" y="373567"/>
                </a:cubicBezTo>
                <a:lnTo>
                  <a:pt x="870064" y="38037"/>
                </a:lnTo>
                <a:cubicBezTo>
                  <a:pt x="971492" y="-12678"/>
                  <a:pt x="1090630" y="-12678"/>
                  <a:pt x="1192058" y="38037"/>
                </a:cubicBezTo>
              </a:path>
            </a:pathLst>
          </a:custGeom>
          <a:solidFill>
            <a:srgbClr val="00B0F0"/>
          </a:solidFill>
          <a:ln w="1905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Calibri" panose="020F0502020204030204"/>
              <a:ea typeface="微软雅黑 Light" panose="020B0502040204020203" charset="-122"/>
              <a:cs typeface="+mn-cs"/>
            </a:endParaRPr>
          </a:p>
        </p:txBody>
      </p:sp>
      <p:sp>
        <p:nvSpPr>
          <p:cNvPr id="7" name="矩形 6"/>
          <p:cNvSpPr/>
          <p:nvPr/>
        </p:nvSpPr>
        <p:spPr>
          <a:xfrm>
            <a:off x="1415480" y="3047317"/>
            <a:ext cx="2614725" cy="460375"/>
          </a:xfrm>
          <a:prstGeom prst="rect">
            <a:avLst/>
          </a:prstGeom>
          <a:solidFill>
            <a:srgbClr val="00B0F0"/>
          </a:solidFill>
        </p:spPr>
        <p:txBody>
          <a:bodyPr wrap="square">
            <a:spAutoFit/>
          </a:bodyPr>
          <a:p>
            <a:pPr algn="ctr" defTabSz="457200" rtl="0" fontAlgn="auto">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安全人的能力</a:t>
            </a:r>
            <a:endParaRPr lang="zh-CN" altLang="en-US" sz="2400" dirty="0">
              <a:solidFill>
                <a:schemeClr val="bg1"/>
              </a:solidFill>
              <a:latin typeface="微软雅黑" panose="020B0503020204020204" charset="-122"/>
              <a:ea typeface="微软雅黑" panose="020B0503020204020204" charset="-122"/>
              <a:cs typeface="+mn-cs"/>
            </a:endParaRPr>
          </a:p>
        </p:txBody>
      </p:sp>
      <p:sp>
        <p:nvSpPr>
          <p:cNvPr id="9" name="六边形 16"/>
          <p:cNvSpPr/>
          <p:nvPr/>
        </p:nvSpPr>
        <p:spPr>
          <a:xfrm>
            <a:off x="4906809" y="1815449"/>
            <a:ext cx="2614724" cy="2925400"/>
          </a:xfrm>
          <a:custGeom>
            <a:avLst/>
            <a:gdLst>
              <a:gd name="connsiteX0" fmla="*/ 1192058 w 2062122"/>
              <a:gd name="connsiteY0" fmla="*/ 38037 h 2307137"/>
              <a:gd name="connsiteX1" fmla="*/ 1863119 w 2062122"/>
              <a:gd name="connsiteY1" fmla="*/ 373567 h 2307137"/>
              <a:gd name="connsiteX2" fmla="*/ 2062122 w 2062122"/>
              <a:gd name="connsiteY2" fmla="*/ 695561 h 2307137"/>
              <a:gd name="connsiteX3" fmla="*/ 2062122 w 2062122"/>
              <a:gd name="connsiteY3" fmla="*/ 1611578 h 2307137"/>
              <a:gd name="connsiteX4" fmla="*/ 1863119 w 2062122"/>
              <a:gd name="connsiteY4" fmla="*/ 1933572 h 2307137"/>
              <a:gd name="connsiteX5" fmla="*/ 1192057 w 2062122"/>
              <a:gd name="connsiteY5" fmla="*/ 2269102 h 2307137"/>
              <a:gd name="connsiteX6" fmla="*/ 870065 w 2062122"/>
              <a:gd name="connsiteY6" fmla="*/ 2269102 h 2307137"/>
              <a:gd name="connsiteX7" fmla="*/ 199003 w 2062122"/>
              <a:gd name="connsiteY7" fmla="*/ 1933572 h 2307137"/>
              <a:gd name="connsiteX8" fmla="*/ 0 w 2062122"/>
              <a:gd name="connsiteY8" fmla="*/ 1611578 h 2307137"/>
              <a:gd name="connsiteX9" fmla="*/ 0 w 2062122"/>
              <a:gd name="connsiteY9" fmla="*/ 695561 h 2307137"/>
              <a:gd name="connsiteX10" fmla="*/ 199002 w 2062122"/>
              <a:gd name="connsiteY10" fmla="*/ 373567 h 2307137"/>
              <a:gd name="connsiteX11" fmla="*/ 870064 w 2062122"/>
              <a:gd name="connsiteY11" fmla="*/ 38037 h 2307137"/>
              <a:gd name="connsiteX12" fmla="*/ 1192058 w 2062122"/>
              <a:gd name="connsiteY12" fmla="*/ 38037 h 230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122" h="2307137">
                <a:moveTo>
                  <a:pt x="1192058" y="38037"/>
                </a:moveTo>
                <a:lnTo>
                  <a:pt x="1863119" y="373567"/>
                </a:lnTo>
                <a:cubicBezTo>
                  <a:pt x="1985108" y="434562"/>
                  <a:pt x="2062122" y="559174"/>
                  <a:pt x="2062122" y="695561"/>
                </a:cubicBezTo>
                <a:lnTo>
                  <a:pt x="2062122" y="1611578"/>
                </a:lnTo>
                <a:cubicBezTo>
                  <a:pt x="2062122" y="1747966"/>
                  <a:pt x="1985108" y="1872577"/>
                  <a:pt x="1863119" y="1933572"/>
                </a:cubicBezTo>
                <a:lnTo>
                  <a:pt x="1192057" y="2269102"/>
                </a:lnTo>
                <a:cubicBezTo>
                  <a:pt x="1090629" y="2319816"/>
                  <a:pt x="971492" y="2319816"/>
                  <a:pt x="870065" y="2269102"/>
                </a:cubicBezTo>
                <a:lnTo>
                  <a:pt x="199003" y="1933572"/>
                </a:lnTo>
                <a:cubicBezTo>
                  <a:pt x="77014" y="1872577"/>
                  <a:pt x="0" y="1747966"/>
                  <a:pt x="0" y="1611578"/>
                </a:cubicBezTo>
                <a:lnTo>
                  <a:pt x="0" y="695561"/>
                </a:lnTo>
                <a:cubicBezTo>
                  <a:pt x="0" y="559174"/>
                  <a:pt x="77014" y="434562"/>
                  <a:pt x="199002" y="373567"/>
                </a:cubicBezTo>
                <a:lnTo>
                  <a:pt x="870064" y="38037"/>
                </a:lnTo>
                <a:cubicBezTo>
                  <a:pt x="971492" y="-12678"/>
                  <a:pt x="1090630" y="-12678"/>
                  <a:pt x="1192058" y="38037"/>
                </a:cubicBezTo>
              </a:path>
            </a:pathLst>
          </a:custGeom>
          <a:solidFill>
            <a:srgbClr val="00B0F0"/>
          </a:solidFill>
          <a:ln w="1905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Calibri" panose="020F0502020204030204"/>
              <a:ea typeface="微软雅黑 Light" panose="020B0502040204020203" charset="-122"/>
              <a:cs typeface="+mn-cs"/>
            </a:endParaRPr>
          </a:p>
        </p:txBody>
      </p:sp>
      <p:sp>
        <p:nvSpPr>
          <p:cNvPr id="10" name="矩形 9"/>
          <p:cNvSpPr/>
          <p:nvPr/>
        </p:nvSpPr>
        <p:spPr>
          <a:xfrm>
            <a:off x="4906809" y="3047317"/>
            <a:ext cx="2614725" cy="460375"/>
          </a:xfrm>
          <a:prstGeom prst="rect">
            <a:avLst/>
          </a:prstGeom>
          <a:solidFill>
            <a:srgbClr val="00B0F0"/>
          </a:solidFill>
        </p:spPr>
        <p:txBody>
          <a:bodyPr wrap="square">
            <a:spAutoFit/>
          </a:bodyPr>
          <a:p>
            <a:pPr algn="ctr" defTabSz="457200" rtl="0" fontAlgn="auto">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管理能力</a:t>
            </a:r>
            <a:endParaRPr lang="zh-CN" altLang="en-US" sz="2400" dirty="0">
              <a:solidFill>
                <a:schemeClr val="bg1"/>
              </a:solidFill>
              <a:latin typeface="微软雅黑" panose="020B0503020204020204" charset="-122"/>
              <a:ea typeface="微软雅黑" panose="020B0503020204020204" charset="-122"/>
              <a:cs typeface="+mn-cs"/>
            </a:endParaRPr>
          </a:p>
        </p:txBody>
      </p:sp>
      <p:sp>
        <p:nvSpPr>
          <p:cNvPr id="12" name="六边形 16"/>
          <p:cNvSpPr/>
          <p:nvPr/>
        </p:nvSpPr>
        <p:spPr>
          <a:xfrm>
            <a:off x="8688288" y="1815449"/>
            <a:ext cx="2614724" cy="2925400"/>
          </a:xfrm>
          <a:custGeom>
            <a:avLst/>
            <a:gdLst>
              <a:gd name="connsiteX0" fmla="*/ 1192058 w 2062122"/>
              <a:gd name="connsiteY0" fmla="*/ 38037 h 2307137"/>
              <a:gd name="connsiteX1" fmla="*/ 1863119 w 2062122"/>
              <a:gd name="connsiteY1" fmla="*/ 373567 h 2307137"/>
              <a:gd name="connsiteX2" fmla="*/ 2062122 w 2062122"/>
              <a:gd name="connsiteY2" fmla="*/ 695561 h 2307137"/>
              <a:gd name="connsiteX3" fmla="*/ 2062122 w 2062122"/>
              <a:gd name="connsiteY3" fmla="*/ 1611578 h 2307137"/>
              <a:gd name="connsiteX4" fmla="*/ 1863119 w 2062122"/>
              <a:gd name="connsiteY4" fmla="*/ 1933572 h 2307137"/>
              <a:gd name="connsiteX5" fmla="*/ 1192057 w 2062122"/>
              <a:gd name="connsiteY5" fmla="*/ 2269102 h 2307137"/>
              <a:gd name="connsiteX6" fmla="*/ 870065 w 2062122"/>
              <a:gd name="connsiteY6" fmla="*/ 2269102 h 2307137"/>
              <a:gd name="connsiteX7" fmla="*/ 199003 w 2062122"/>
              <a:gd name="connsiteY7" fmla="*/ 1933572 h 2307137"/>
              <a:gd name="connsiteX8" fmla="*/ 0 w 2062122"/>
              <a:gd name="connsiteY8" fmla="*/ 1611578 h 2307137"/>
              <a:gd name="connsiteX9" fmla="*/ 0 w 2062122"/>
              <a:gd name="connsiteY9" fmla="*/ 695561 h 2307137"/>
              <a:gd name="connsiteX10" fmla="*/ 199002 w 2062122"/>
              <a:gd name="connsiteY10" fmla="*/ 373567 h 2307137"/>
              <a:gd name="connsiteX11" fmla="*/ 870064 w 2062122"/>
              <a:gd name="connsiteY11" fmla="*/ 38037 h 2307137"/>
              <a:gd name="connsiteX12" fmla="*/ 1192058 w 2062122"/>
              <a:gd name="connsiteY12" fmla="*/ 38037 h 230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122" h="2307137">
                <a:moveTo>
                  <a:pt x="1192058" y="38037"/>
                </a:moveTo>
                <a:lnTo>
                  <a:pt x="1863119" y="373567"/>
                </a:lnTo>
                <a:cubicBezTo>
                  <a:pt x="1985108" y="434562"/>
                  <a:pt x="2062122" y="559174"/>
                  <a:pt x="2062122" y="695561"/>
                </a:cubicBezTo>
                <a:lnTo>
                  <a:pt x="2062122" y="1611578"/>
                </a:lnTo>
                <a:cubicBezTo>
                  <a:pt x="2062122" y="1747966"/>
                  <a:pt x="1985108" y="1872577"/>
                  <a:pt x="1863119" y="1933572"/>
                </a:cubicBezTo>
                <a:lnTo>
                  <a:pt x="1192057" y="2269102"/>
                </a:lnTo>
                <a:cubicBezTo>
                  <a:pt x="1090629" y="2319816"/>
                  <a:pt x="971492" y="2319816"/>
                  <a:pt x="870065" y="2269102"/>
                </a:cubicBezTo>
                <a:lnTo>
                  <a:pt x="199003" y="1933572"/>
                </a:lnTo>
                <a:cubicBezTo>
                  <a:pt x="77014" y="1872577"/>
                  <a:pt x="0" y="1747966"/>
                  <a:pt x="0" y="1611578"/>
                </a:cubicBezTo>
                <a:lnTo>
                  <a:pt x="0" y="695561"/>
                </a:lnTo>
                <a:cubicBezTo>
                  <a:pt x="0" y="559174"/>
                  <a:pt x="77014" y="434562"/>
                  <a:pt x="199002" y="373567"/>
                </a:cubicBezTo>
                <a:lnTo>
                  <a:pt x="870064" y="38037"/>
                </a:lnTo>
                <a:cubicBezTo>
                  <a:pt x="971492" y="-12678"/>
                  <a:pt x="1090630" y="-12678"/>
                  <a:pt x="1192058" y="38037"/>
                </a:cubicBezTo>
              </a:path>
            </a:pathLst>
          </a:custGeom>
          <a:solidFill>
            <a:srgbClr val="00B0F0"/>
          </a:solidFill>
          <a:ln w="1905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Calibri" panose="020F0502020204030204"/>
              <a:ea typeface="微软雅黑 Light" panose="020B0502040204020203" charset="-122"/>
              <a:cs typeface="+mn-cs"/>
            </a:endParaRPr>
          </a:p>
        </p:txBody>
      </p:sp>
      <p:sp>
        <p:nvSpPr>
          <p:cNvPr id="13" name="矩形 12"/>
          <p:cNvSpPr/>
          <p:nvPr/>
        </p:nvSpPr>
        <p:spPr>
          <a:xfrm>
            <a:off x="8713103" y="2855953"/>
            <a:ext cx="2614725" cy="645160"/>
          </a:xfrm>
          <a:prstGeom prst="rect">
            <a:avLst/>
          </a:prstGeom>
          <a:solidFill>
            <a:srgbClr val="00B0F0"/>
          </a:solidFill>
        </p:spPr>
        <p:txBody>
          <a:bodyPr wrap="square">
            <a:spAutoFit/>
          </a:bodyPr>
          <a:p>
            <a:pPr algn="ctr" defTabSz="457200" rtl="0" fontAlgn="auto">
              <a:lnSpc>
                <a:spcPct val="150000"/>
              </a:lnSpc>
              <a:spcBef>
                <a:spcPts val="0"/>
              </a:spcBef>
              <a:spcAft>
                <a:spcPts val="0"/>
              </a:spcAft>
            </a:pPr>
            <a:r>
              <a:rPr lang="zh-CN" altLang="en-US" sz="2400" dirty="0">
                <a:solidFill>
                  <a:schemeClr val="bg1"/>
                </a:solidFill>
                <a:latin typeface="微软雅黑" panose="020B0503020204020204" charset="-122"/>
                <a:ea typeface="微软雅黑" panose="020B0503020204020204" charset="-122"/>
                <a:cs typeface="+mn-cs"/>
              </a:rPr>
              <a:t>技术水平</a:t>
            </a:r>
            <a:endParaRPr lang="zh-CN" altLang="en-US" sz="2400" dirty="0">
              <a:solidFill>
                <a:schemeClr val="bg1"/>
              </a:solidFill>
              <a:latin typeface="微软雅黑" panose="020B0503020204020204" charset="-122"/>
              <a:ea typeface="微软雅黑" panose="020B0503020204020204" charset="-122"/>
              <a:cs typeface="+mn-cs"/>
            </a:endParaRPr>
          </a:p>
        </p:txBody>
      </p:sp>
      <p:sp>
        <p:nvSpPr>
          <p:cNvPr id="15" name="矩形 14"/>
          <p:cNvSpPr/>
          <p:nvPr/>
        </p:nvSpPr>
        <p:spPr>
          <a:xfrm>
            <a:off x="3959468" y="2516430"/>
            <a:ext cx="1319808" cy="1445260"/>
          </a:xfrm>
          <a:prstGeom prst="rect">
            <a:avLst/>
          </a:prstGeom>
          <a:noFill/>
        </p:spPr>
        <p:txBody>
          <a:bodyPr wrap="square">
            <a:spAutoFit/>
          </a:bodyPr>
          <a:p>
            <a:r>
              <a:rPr lang="en-US" altLang="zh-CN" sz="8800" dirty="0">
                <a:latin typeface="微软雅黑" panose="020B0503020204020204" charset="-122"/>
                <a:ea typeface="微软雅黑" panose="020B0503020204020204" charset="-122"/>
              </a:rPr>
              <a:t>=</a:t>
            </a:r>
            <a:endParaRPr lang="en-US" altLang="zh-CN" sz="8800" dirty="0">
              <a:latin typeface="微软雅黑" panose="020B0503020204020204" charset="-122"/>
              <a:ea typeface="微软雅黑" panose="020B0503020204020204" charset="-122"/>
            </a:endParaRPr>
          </a:p>
        </p:txBody>
      </p:sp>
      <p:sp>
        <p:nvSpPr>
          <p:cNvPr id="16" name="矩形 15"/>
          <p:cNvSpPr/>
          <p:nvPr/>
        </p:nvSpPr>
        <p:spPr>
          <a:xfrm>
            <a:off x="7637500" y="2508160"/>
            <a:ext cx="1319808" cy="1446550"/>
          </a:xfrm>
          <a:prstGeom prst="rect">
            <a:avLst/>
          </a:prstGeom>
          <a:noFill/>
        </p:spPr>
        <p:txBody>
          <a:bodyPr wrap="square">
            <a:spAutoFit/>
          </a:bodyPr>
          <a:p>
            <a:r>
              <a:rPr lang="en-US" altLang="zh-CN" sz="8800" dirty="0">
                <a:latin typeface="微软雅黑" panose="020B0503020204020204" charset="-122"/>
                <a:ea typeface="微软雅黑" panose="020B0503020204020204" charset="-122"/>
              </a:rPr>
              <a:t>+</a:t>
            </a:r>
            <a:endParaRPr lang="zh-CN" altLang="en-US" sz="8800" dirty="0">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charRg st="0" end="11"/>
                                            </p:txEl>
                                          </p:spTgt>
                                        </p:tgtEl>
                                        <p:attrNameLst>
                                          <p:attrName>style.visibility</p:attrName>
                                        </p:attrNameLst>
                                      </p:cBhvr>
                                      <p:to>
                                        <p:strVal val="visible"/>
                                      </p:to>
                                    </p:set>
                                    <p:animEffect transition="in" filter="wipe(up)">
                                      <p:cBhvr>
                                        <p:cTn id="7" dur="500"/>
                                        <p:tgtEl>
                                          <p:spTgt spid="2">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100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43"/>
          <p:cNvSpPr txBox="1"/>
          <p:nvPr/>
        </p:nvSpPr>
        <p:spPr>
          <a:xfrm>
            <a:off x="397510" y="53308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（三</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）安全管理员应该具备能力</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
        <p:nvSpPr>
          <p:cNvPr id="3" name="矩形 2"/>
          <p:cNvSpPr/>
          <p:nvPr/>
        </p:nvSpPr>
        <p:spPr>
          <a:xfrm>
            <a:off x="852488" y="1065213"/>
            <a:ext cx="9972675" cy="1106805"/>
          </a:xfrm>
          <a:prstGeom prst="rect">
            <a:avLst/>
          </a:prstGeom>
        </p:spPr>
        <p:txBody>
          <a:bodyPr>
            <a:spAutoFit/>
          </a:bodyPr>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安全生产法</a:t>
            </a:r>
            <a:r>
              <a:rPr kumimoji="0" lang="en-US" altLang="zh-CN"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第二十条</a:t>
            </a:r>
            <a:r>
              <a:rPr kumimoji="0" lang="zh-CN" altLang="en-US" sz="24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生产经营单位的主要负责人和安全管理人员必须具备与本单位所从事的生产经营活动相应的</a:t>
            </a: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安全生产知识和管理能力</a:t>
            </a:r>
            <a:r>
              <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endParaRPr kumimoji="0" lang="zh-CN" altLang="en-US" sz="20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2533" name="矩形 8"/>
          <p:cNvSpPr/>
          <p:nvPr/>
        </p:nvSpPr>
        <p:spPr>
          <a:xfrm>
            <a:off x="1443038" y="2447925"/>
            <a:ext cx="3006725" cy="400050"/>
          </a:xfrm>
          <a:prstGeom prst="rect">
            <a:avLst/>
          </a:prstGeom>
          <a:noFill/>
          <a:ln w="9525">
            <a:noFill/>
          </a:ln>
        </p:spPr>
        <p:txBody>
          <a:bodyPr wrap="none">
            <a:spAutoFit/>
          </a:bodyPr>
          <a:p>
            <a:r>
              <a:rPr lang="zh-CN" altLang="en-US" sz="2000" b="1" dirty="0">
                <a:solidFill>
                  <a:schemeClr val="tx1"/>
                </a:solidFill>
                <a:latin typeface="楷体_GB2312" panose="02010609030101010101" charset="-122"/>
                <a:ea typeface="楷体_GB2312" panose="02010609030101010101" charset="-122"/>
              </a:rPr>
              <a:t>拥有丰富的安全生产知识</a:t>
            </a:r>
            <a:endParaRPr lang="zh-CN" altLang="en-US" sz="2000" b="1" dirty="0">
              <a:solidFill>
                <a:schemeClr val="tx1"/>
              </a:solidFill>
              <a:latin typeface="楷体_GB2312" panose="02010609030101010101" charset="-122"/>
              <a:ea typeface="楷体_GB2312" panose="02010609030101010101" charset="-122"/>
            </a:endParaRPr>
          </a:p>
        </p:txBody>
      </p:sp>
      <p:sp>
        <p:nvSpPr>
          <p:cNvPr id="22534" name="矩形 9"/>
          <p:cNvSpPr/>
          <p:nvPr/>
        </p:nvSpPr>
        <p:spPr>
          <a:xfrm>
            <a:off x="1443038" y="2833688"/>
            <a:ext cx="9972675" cy="825500"/>
          </a:xfrm>
          <a:prstGeom prst="rect">
            <a:avLst/>
          </a:prstGeom>
          <a:noFill/>
          <a:ln w="9525">
            <a:noFill/>
          </a:ln>
        </p:spPr>
        <p:txBody>
          <a:bodyPr>
            <a:spAutoFit/>
          </a:bodyPr>
          <a:p>
            <a:pPr>
              <a:lnSpc>
                <a:spcPct val="140000"/>
              </a:lnSpc>
            </a:pPr>
            <a:r>
              <a:rPr lang="zh-CN" altLang="en-US" dirty="0">
                <a:solidFill>
                  <a:schemeClr val="tx1"/>
                </a:solidFill>
                <a:latin typeface="楷体_GB2312" panose="02010609030101010101" charset="-122"/>
                <a:ea typeface="楷体_GB2312" panose="02010609030101010101" charset="-122"/>
              </a:rPr>
              <a:t>掌握安全专业技能。</a:t>
            </a:r>
            <a:r>
              <a:rPr lang="zh-CN" altLang="zh-CN" dirty="0">
                <a:solidFill>
                  <a:schemeClr val="tx1"/>
                </a:solidFill>
                <a:latin typeface="楷体_GB2312" panose="02010609030101010101" charset="-122"/>
                <a:ea typeface="楷体_GB2312" panose="02010609030101010101" charset="-122"/>
              </a:rPr>
              <a:t>专业技能必须与安全生产相结合。清楚的了解整个企业的生产工艺和基本方法；具有多学科的爱好和知识基础。</a:t>
            </a:r>
            <a:endParaRPr lang="zh-CN" altLang="zh-CN" dirty="0">
              <a:solidFill>
                <a:schemeClr val="tx1"/>
              </a:solidFill>
              <a:latin typeface="楷体_GB2312" panose="02010609030101010101" charset="-122"/>
              <a:ea typeface="楷体_GB2312" panose="02010609030101010101" charset="-122"/>
            </a:endParaRPr>
          </a:p>
        </p:txBody>
      </p:sp>
      <p:sp>
        <p:nvSpPr>
          <p:cNvPr id="22535" name="矩形 10"/>
          <p:cNvSpPr/>
          <p:nvPr/>
        </p:nvSpPr>
        <p:spPr>
          <a:xfrm>
            <a:off x="1443038" y="3798888"/>
            <a:ext cx="1979612" cy="400050"/>
          </a:xfrm>
          <a:prstGeom prst="rect">
            <a:avLst/>
          </a:prstGeom>
          <a:noFill/>
          <a:ln w="9525">
            <a:noFill/>
          </a:ln>
        </p:spPr>
        <p:txBody>
          <a:bodyPr wrap="none">
            <a:spAutoFit/>
          </a:bodyPr>
          <a:p>
            <a:r>
              <a:rPr lang="zh-CN" altLang="en-US" sz="2000" b="1" dirty="0">
                <a:solidFill>
                  <a:schemeClr val="tx1"/>
                </a:solidFill>
                <a:latin typeface="楷体_GB2312" panose="02010609030101010101" charset="-122"/>
                <a:ea typeface="楷体_GB2312" panose="02010609030101010101" charset="-122"/>
              </a:rPr>
              <a:t>良好的管理能力</a:t>
            </a:r>
            <a:endParaRPr lang="zh-CN" altLang="en-US" sz="2000" b="1" dirty="0">
              <a:solidFill>
                <a:schemeClr val="tx1"/>
              </a:solidFill>
              <a:latin typeface="楷体_GB2312" panose="02010609030101010101" charset="-122"/>
              <a:ea typeface="楷体_GB2312" panose="02010609030101010101" charset="-122"/>
            </a:endParaRPr>
          </a:p>
        </p:txBody>
      </p:sp>
      <p:sp>
        <p:nvSpPr>
          <p:cNvPr id="22536" name="流程图: 离页连接符 12"/>
          <p:cNvSpPr/>
          <p:nvPr/>
        </p:nvSpPr>
        <p:spPr>
          <a:xfrm rot="-5400000">
            <a:off x="1022350" y="2465388"/>
            <a:ext cx="363538" cy="407987"/>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5" name="矩形 14"/>
          <p:cNvSpPr/>
          <p:nvPr/>
        </p:nvSpPr>
        <p:spPr>
          <a:xfrm>
            <a:off x="1443038" y="4138613"/>
            <a:ext cx="9874250" cy="508000"/>
          </a:xfrm>
          <a:prstGeom prst="rect">
            <a:avLst/>
          </a:prstGeom>
        </p:spPr>
        <p:txBody>
          <a:bodyPr>
            <a:spAutoFit/>
          </a:bodyPr>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通过计划组织、指挥及控制工作的过程来协调所有资源，以实现预定目标的能力</a:t>
            </a:r>
            <a:r>
              <a:rPr kumimoji="0" lang="zh-CN" altLang="en-US" sz="18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endParaRPr kumimoji="0" lang="zh-CN" altLang="en-US" sz="18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2538" name="矩形 15"/>
          <p:cNvSpPr/>
          <p:nvPr/>
        </p:nvSpPr>
        <p:spPr>
          <a:xfrm>
            <a:off x="1452563" y="4794250"/>
            <a:ext cx="1720850" cy="400050"/>
          </a:xfrm>
          <a:prstGeom prst="rect">
            <a:avLst/>
          </a:prstGeom>
          <a:noFill/>
          <a:ln w="9525">
            <a:noFill/>
          </a:ln>
        </p:spPr>
        <p:txBody>
          <a:bodyPr wrap="none">
            <a:spAutoFit/>
          </a:bodyPr>
          <a:p>
            <a:r>
              <a:rPr lang="zh-CN" altLang="en-US" sz="2000" b="1" dirty="0">
                <a:solidFill>
                  <a:schemeClr val="tx1"/>
                </a:solidFill>
                <a:latin typeface="楷体_GB2312" panose="02010609030101010101" charset="-122"/>
                <a:ea typeface="楷体_GB2312" panose="02010609030101010101" charset="-122"/>
              </a:rPr>
              <a:t>沟通协调能力</a:t>
            </a:r>
            <a:endParaRPr lang="zh-CN" altLang="en-US" sz="2000" b="1" dirty="0">
              <a:solidFill>
                <a:schemeClr val="tx1"/>
              </a:solidFill>
              <a:latin typeface="楷体_GB2312" panose="02010609030101010101" charset="-122"/>
              <a:ea typeface="楷体_GB2312" panose="02010609030101010101" charset="-122"/>
            </a:endParaRPr>
          </a:p>
        </p:txBody>
      </p:sp>
      <p:sp>
        <p:nvSpPr>
          <p:cNvPr id="22539" name="矩形 17"/>
          <p:cNvSpPr/>
          <p:nvPr/>
        </p:nvSpPr>
        <p:spPr>
          <a:xfrm>
            <a:off x="1452563" y="5284788"/>
            <a:ext cx="3003550" cy="400050"/>
          </a:xfrm>
          <a:prstGeom prst="rect">
            <a:avLst/>
          </a:prstGeom>
          <a:noFill/>
          <a:ln w="9525">
            <a:noFill/>
          </a:ln>
        </p:spPr>
        <p:txBody>
          <a:bodyPr wrap="none">
            <a:spAutoFit/>
          </a:bodyPr>
          <a:p>
            <a:r>
              <a:rPr lang="zh-CN" altLang="en-US" sz="2000" b="1" dirty="0">
                <a:solidFill>
                  <a:schemeClr val="tx1"/>
                </a:solidFill>
                <a:latin typeface="楷体_GB2312" panose="02010609030101010101" charset="-122"/>
                <a:ea typeface="楷体_GB2312" panose="02010609030101010101" charset="-122"/>
              </a:rPr>
              <a:t>拥有丰富的安全生产知识</a:t>
            </a:r>
            <a:endParaRPr lang="zh-CN" altLang="en-US" sz="2000" b="1" dirty="0">
              <a:solidFill>
                <a:schemeClr val="tx1"/>
              </a:solidFill>
              <a:latin typeface="楷体_GB2312" panose="02010609030101010101" charset="-122"/>
              <a:ea typeface="楷体_GB2312" panose="02010609030101010101" charset="-122"/>
            </a:endParaRPr>
          </a:p>
        </p:txBody>
      </p:sp>
      <p:sp>
        <p:nvSpPr>
          <p:cNvPr id="22540" name="矩形 19"/>
          <p:cNvSpPr/>
          <p:nvPr/>
        </p:nvSpPr>
        <p:spPr>
          <a:xfrm>
            <a:off x="1452563" y="5632450"/>
            <a:ext cx="9972675" cy="922338"/>
          </a:xfrm>
          <a:prstGeom prst="rect">
            <a:avLst/>
          </a:prstGeom>
          <a:noFill/>
          <a:ln w="9525">
            <a:noFill/>
          </a:ln>
        </p:spPr>
        <p:txBody>
          <a:bodyPr>
            <a:spAutoFit/>
          </a:bodyPr>
          <a:p>
            <a:pPr>
              <a:lnSpc>
                <a:spcPct val="150000"/>
              </a:lnSpc>
            </a:pPr>
            <a:r>
              <a:rPr lang="zh-CN" altLang="en-US" dirty="0">
                <a:solidFill>
                  <a:schemeClr val="tx1"/>
                </a:solidFill>
                <a:latin typeface="楷体_GB2312" panose="02010609030101010101" charset="-122"/>
                <a:ea typeface="楷体_GB2312" panose="02010609030101010101" charset="-122"/>
              </a:rPr>
              <a:t>掌握安全专业技能。</a:t>
            </a:r>
            <a:r>
              <a:rPr lang="zh-CN" altLang="zh-CN" dirty="0">
                <a:solidFill>
                  <a:schemeClr val="tx1"/>
                </a:solidFill>
                <a:latin typeface="楷体_GB2312" panose="02010609030101010101" charset="-122"/>
                <a:ea typeface="楷体_GB2312" panose="02010609030101010101" charset="-122"/>
              </a:rPr>
              <a:t>专业技能必须与安全生产相结合。清楚的了解整个企业的生产工艺和基本方法；具有多学科的爱好和知识基础。</a:t>
            </a:r>
            <a:endParaRPr lang="zh-CN" altLang="zh-CN" dirty="0">
              <a:solidFill>
                <a:schemeClr val="tx1"/>
              </a:solidFill>
              <a:latin typeface="楷体_GB2312" panose="02010609030101010101" charset="-122"/>
              <a:ea typeface="楷体_GB2312" panose="02010609030101010101" charset="-122"/>
            </a:endParaRPr>
          </a:p>
        </p:txBody>
      </p:sp>
      <p:sp>
        <p:nvSpPr>
          <p:cNvPr id="22541" name="流程图: 离页连接符 12"/>
          <p:cNvSpPr/>
          <p:nvPr/>
        </p:nvSpPr>
        <p:spPr>
          <a:xfrm rot="-5400000">
            <a:off x="1022350" y="3813175"/>
            <a:ext cx="363538" cy="407988"/>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2542" name="流程图: 离页连接符 12"/>
          <p:cNvSpPr/>
          <p:nvPr/>
        </p:nvSpPr>
        <p:spPr>
          <a:xfrm rot="-5400000">
            <a:off x="1044575" y="4795838"/>
            <a:ext cx="363538" cy="407987"/>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2543" name="流程图: 离页连接符 12"/>
          <p:cNvSpPr/>
          <p:nvPr/>
        </p:nvSpPr>
        <p:spPr>
          <a:xfrm rot="-5400000">
            <a:off x="1038225" y="5299075"/>
            <a:ext cx="363538" cy="407988"/>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charRg st="0" end="11"/>
                                            </p:txEl>
                                          </p:spTgt>
                                        </p:tgtEl>
                                        <p:attrNameLst>
                                          <p:attrName>style.visibility</p:attrName>
                                        </p:attrNameLst>
                                      </p:cBhvr>
                                      <p:to>
                                        <p:strVal val="visible"/>
                                      </p:to>
                                    </p:set>
                                    <p:animEffect transition="in" filter="wipe(up)">
                                      <p:cBhvr>
                                        <p:cTn id="7" dur="500"/>
                                        <p:tgtEl>
                                          <p:spTgt spid="2">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100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矩形 7"/>
          <p:cNvSpPr/>
          <p:nvPr/>
        </p:nvSpPr>
        <p:spPr>
          <a:xfrm>
            <a:off x="1385888" y="974725"/>
            <a:ext cx="1969770" cy="398780"/>
          </a:xfrm>
          <a:prstGeom prst="rect">
            <a:avLst/>
          </a:prstGeom>
          <a:noFill/>
          <a:ln w="9525">
            <a:noFill/>
          </a:ln>
        </p:spPr>
        <p:txBody>
          <a:bodyPr wrap="none">
            <a:spAutoFit/>
          </a:bodyPr>
          <a:p>
            <a:r>
              <a:rPr lang="zh-CN" altLang="en-US" sz="2000" b="1" dirty="0">
                <a:solidFill>
                  <a:schemeClr val="tx1"/>
                </a:solidFill>
                <a:latin typeface="楷体_GB2312" panose="02010609030101010101" charset="-122"/>
                <a:ea typeface="楷体_GB2312" panose="02010609030101010101" charset="-122"/>
              </a:rPr>
              <a:t>良好的管理能力</a:t>
            </a:r>
            <a:endParaRPr lang="zh-CN" altLang="en-US" sz="2000" b="1" dirty="0">
              <a:solidFill>
                <a:schemeClr val="tx1"/>
              </a:solidFill>
              <a:latin typeface="楷体_GB2312" panose="02010609030101010101" charset="-122"/>
              <a:ea typeface="楷体_GB2312" panose="02010609030101010101" charset="-122"/>
            </a:endParaRPr>
          </a:p>
        </p:txBody>
      </p:sp>
      <p:sp>
        <p:nvSpPr>
          <p:cNvPr id="23557" name="流程图: 离页连接符 8"/>
          <p:cNvSpPr/>
          <p:nvPr/>
        </p:nvSpPr>
        <p:spPr>
          <a:xfrm rot="-5400000">
            <a:off x="1022350" y="974725"/>
            <a:ext cx="363538" cy="407988"/>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10" name="矩形 9"/>
          <p:cNvSpPr/>
          <p:nvPr/>
        </p:nvSpPr>
        <p:spPr>
          <a:xfrm>
            <a:off x="1408113" y="1349375"/>
            <a:ext cx="9502775" cy="508000"/>
          </a:xfrm>
          <a:prstGeom prst="rect">
            <a:avLst/>
          </a:prstGeom>
        </p:spPr>
        <p:txBody>
          <a:bodyPr>
            <a:spAutoFit/>
          </a:bodyPr>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通过计划组织、指挥及控制工作的过程来协调所有资源，以实现预定目标的能力</a:t>
            </a:r>
            <a:r>
              <a:rPr kumimoji="0" lang="zh-CN" altLang="en-US" sz="18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a:t>
            </a:r>
            <a:endParaRPr kumimoji="0" lang="zh-CN" altLang="en-US" sz="18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3559" name="矩形 11"/>
          <p:cNvSpPr/>
          <p:nvPr/>
        </p:nvSpPr>
        <p:spPr>
          <a:xfrm>
            <a:off x="1385888" y="1909763"/>
            <a:ext cx="1722437" cy="400050"/>
          </a:xfrm>
          <a:prstGeom prst="rect">
            <a:avLst/>
          </a:prstGeom>
          <a:noFill/>
          <a:ln w="9525">
            <a:noFill/>
          </a:ln>
        </p:spPr>
        <p:txBody>
          <a:bodyPr wrap="none">
            <a:spAutoFit/>
          </a:bodyPr>
          <a:p>
            <a:r>
              <a:rPr lang="zh-CN" altLang="en-US" sz="2000" b="1" dirty="0">
                <a:solidFill>
                  <a:schemeClr val="tx1"/>
                </a:solidFill>
                <a:latin typeface="楷体_GB2312" panose="02010609030101010101" charset="-122"/>
                <a:ea typeface="楷体_GB2312" panose="02010609030101010101" charset="-122"/>
              </a:rPr>
              <a:t>沟通协调能力</a:t>
            </a:r>
            <a:endParaRPr lang="zh-CN" altLang="en-US" sz="2000" b="1" dirty="0">
              <a:solidFill>
                <a:schemeClr val="tx1"/>
              </a:solidFill>
              <a:latin typeface="楷体_GB2312" panose="02010609030101010101" charset="-122"/>
              <a:ea typeface="楷体_GB2312" panose="02010609030101010101" charset="-122"/>
            </a:endParaRPr>
          </a:p>
        </p:txBody>
      </p:sp>
      <p:sp>
        <p:nvSpPr>
          <p:cNvPr id="14" name="矩形 13"/>
          <p:cNvSpPr/>
          <p:nvPr/>
        </p:nvSpPr>
        <p:spPr>
          <a:xfrm>
            <a:off x="1385888" y="2479675"/>
            <a:ext cx="3262313" cy="400050"/>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好的身体素质和良好的心态</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5" name="矩形 14"/>
          <p:cNvSpPr/>
          <p:nvPr/>
        </p:nvSpPr>
        <p:spPr>
          <a:xfrm>
            <a:off x="1385888" y="2847975"/>
            <a:ext cx="5954713" cy="508000"/>
          </a:xfrm>
          <a:prstGeom prst="rect">
            <a:avLst/>
          </a:prstGeom>
        </p:spPr>
        <p:txBody>
          <a:bodyPr wrap="none">
            <a:spAutoFit/>
          </a:bodyPr>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经常深入一线，对现场存在的隐患及时指出，督促整改。</a:t>
            </a:r>
            <a:endParaRPr kumimoji="0" lang="zh-CN" altLang="en-US" sz="18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7" name="矩形 16"/>
          <p:cNvSpPr/>
          <p:nvPr/>
        </p:nvSpPr>
        <p:spPr>
          <a:xfrm>
            <a:off x="1408113" y="3400425"/>
            <a:ext cx="2493963" cy="400050"/>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清正廉洁的人格魅力</a:t>
            </a:r>
            <a:endParaRPr kumimoji="0" lang="zh-CN" altLang="zh-CN"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3563" name="矩形 17"/>
          <p:cNvSpPr/>
          <p:nvPr/>
        </p:nvSpPr>
        <p:spPr>
          <a:xfrm>
            <a:off x="1379538" y="3832225"/>
            <a:ext cx="9228137" cy="508000"/>
          </a:xfrm>
          <a:prstGeom prst="rect">
            <a:avLst/>
          </a:prstGeom>
          <a:noFill/>
          <a:ln w="9525">
            <a:noFill/>
          </a:ln>
        </p:spPr>
        <p:txBody>
          <a:bodyPr>
            <a:spAutoFit/>
          </a:bodyPr>
          <a:p>
            <a:pPr>
              <a:lnSpc>
                <a:spcPct val="150000"/>
              </a:lnSpc>
            </a:pPr>
            <a:r>
              <a:rPr lang="zh-CN" altLang="zh-CN" dirty="0">
                <a:solidFill>
                  <a:schemeClr val="tx1"/>
                </a:solidFill>
                <a:latin typeface="楷体_GB2312" panose="02010609030101010101" charset="-122"/>
                <a:ea typeface="楷体_GB2312" panose="02010609030101010101" charset="-122"/>
              </a:rPr>
              <a:t>必须保证自己的手是干净的，无私的。这样，你才能有力度管好安全，遏制事故。</a:t>
            </a:r>
            <a:endParaRPr lang="zh-CN" altLang="zh-CN" dirty="0">
              <a:solidFill>
                <a:schemeClr val="tx1"/>
              </a:solidFill>
              <a:latin typeface="楷体_GB2312" panose="02010609030101010101" charset="-122"/>
              <a:ea typeface="楷体_GB2312" panose="02010609030101010101" charset="-122"/>
            </a:endParaRPr>
          </a:p>
        </p:txBody>
      </p:sp>
      <p:sp>
        <p:nvSpPr>
          <p:cNvPr id="19" name="矩形 18"/>
          <p:cNvSpPr/>
          <p:nvPr/>
        </p:nvSpPr>
        <p:spPr>
          <a:xfrm>
            <a:off x="1379538" y="4370388"/>
            <a:ext cx="954088" cy="400050"/>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责任心</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3565" name="矩形 20"/>
          <p:cNvSpPr/>
          <p:nvPr/>
        </p:nvSpPr>
        <p:spPr>
          <a:xfrm>
            <a:off x="1379538" y="4776788"/>
            <a:ext cx="9585325" cy="1338262"/>
          </a:xfrm>
          <a:prstGeom prst="rect">
            <a:avLst/>
          </a:prstGeom>
          <a:noFill/>
          <a:ln w="9525">
            <a:noFill/>
          </a:ln>
        </p:spPr>
        <p:txBody>
          <a:bodyPr>
            <a:spAutoFit/>
          </a:bodyPr>
          <a:p>
            <a:pPr>
              <a:lnSpc>
                <a:spcPct val="150000"/>
              </a:lnSpc>
            </a:pPr>
            <a:r>
              <a:rPr lang="zh-CN" altLang="zh-CN" dirty="0">
                <a:solidFill>
                  <a:schemeClr val="tx1"/>
                </a:solidFill>
                <a:latin typeface="楷体_GB2312" panose="02010609030101010101" charset="-122"/>
                <a:ea typeface="楷体_GB2312" panose="02010609030101010101" charset="-122"/>
              </a:rPr>
              <a:t>必须有一种愿意搞好安全生产工作的热情，愿意探讨和研究这方面的问题，有一种对安全生产工作的敏锐性和洞察力，有一种执着而不犟人品。随时观察员工的动向，做好员工的思想政治工作，随时预防意外事故的发生。</a:t>
            </a:r>
            <a:endParaRPr lang="zh-CN" altLang="zh-CN" dirty="0">
              <a:solidFill>
                <a:schemeClr val="tx1"/>
              </a:solidFill>
              <a:latin typeface="楷体_GB2312" panose="02010609030101010101" charset="-122"/>
              <a:ea typeface="楷体_GB2312" panose="02010609030101010101" charset="-122"/>
            </a:endParaRPr>
          </a:p>
        </p:txBody>
      </p:sp>
      <p:sp>
        <p:nvSpPr>
          <p:cNvPr id="23566" name="流程图: 离页连接符 8"/>
          <p:cNvSpPr/>
          <p:nvPr/>
        </p:nvSpPr>
        <p:spPr>
          <a:xfrm rot="-5400000">
            <a:off x="1022350" y="1919288"/>
            <a:ext cx="363538" cy="407987"/>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3567" name="流程图: 离页连接符 8"/>
          <p:cNvSpPr/>
          <p:nvPr/>
        </p:nvSpPr>
        <p:spPr>
          <a:xfrm rot="-5400000">
            <a:off x="1022350" y="2489200"/>
            <a:ext cx="363538" cy="407988"/>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3568" name="流程图: 离页连接符 8"/>
          <p:cNvSpPr/>
          <p:nvPr/>
        </p:nvSpPr>
        <p:spPr>
          <a:xfrm rot="-5400000">
            <a:off x="1022350" y="3402013"/>
            <a:ext cx="363538" cy="407987"/>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3569" name="流程图: 离页连接符 8"/>
          <p:cNvSpPr/>
          <p:nvPr/>
        </p:nvSpPr>
        <p:spPr>
          <a:xfrm rot="-5400000">
            <a:off x="1022350" y="4384675"/>
            <a:ext cx="363538" cy="407988"/>
          </a:xfrm>
          <a:prstGeom prst="flowChartOffpageConnector">
            <a:avLst/>
          </a:prstGeom>
          <a:solidFill>
            <a:srgbClr val="63CFF6"/>
          </a:solid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rcRect l="38839" t="1603" r="853" b="1788"/>
          <a:stretch>
            <a:fillRect/>
          </a:stretch>
        </p:blipFill>
        <p:spPr bwMode="auto">
          <a:xfrm>
            <a:off x="6405562" y="1800225"/>
            <a:ext cx="4265613" cy="4544219"/>
          </a:xfrm>
          <a:custGeom>
            <a:avLst/>
            <a:gdLst>
              <a:gd name="connsiteX0" fmla="*/ 101351 w 4265613"/>
              <a:gd name="connsiteY0" fmla="*/ 0 h 4544219"/>
              <a:gd name="connsiteX1" fmla="*/ 4164262 w 4265613"/>
              <a:gd name="connsiteY1" fmla="*/ 0 h 4544219"/>
              <a:gd name="connsiteX2" fmla="*/ 4265613 w 4265613"/>
              <a:gd name="connsiteY2" fmla="*/ 101351 h 4544219"/>
              <a:gd name="connsiteX3" fmla="*/ 4265613 w 4265613"/>
              <a:gd name="connsiteY3" fmla="*/ 4442868 h 4544219"/>
              <a:gd name="connsiteX4" fmla="*/ 4164262 w 4265613"/>
              <a:gd name="connsiteY4" fmla="*/ 4544219 h 4544219"/>
              <a:gd name="connsiteX5" fmla="*/ 101351 w 4265613"/>
              <a:gd name="connsiteY5" fmla="*/ 4544219 h 4544219"/>
              <a:gd name="connsiteX6" fmla="*/ 0 w 4265613"/>
              <a:gd name="connsiteY6" fmla="*/ 4442868 h 4544219"/>
              <a:gd name="connsiteX7" fmla="*/ 0 w 4265613"/>
              <a:gd name="connsiteY7" fmla="*/ 101351 h 4544219"/>
              <a:gd name="connsiteX8" fmla="*/ 101351 w 4265613"/>
              <a:gd name="connsiteY8" fmla="*/ 0 h 454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5613" h="4544219">
                <a:moveTo>
                  <a:pt x="101351" y="0"/>
                </a:moveTo>
                <a:lnTo>
                  <a:pt x="4164262" y="0"/>
                </a:lnTo>
                <a:cubicBezTo>
                  <a:pt x="4220237" y="0"/>
                  <a:pt x="4265613" y="45376"/>
                  <a:pt x="4265613" y="101351"/>
                </a:cubicBezTo>
                <a:lnTo>
                  <a:pt x="4265613" y="4442868"/>
                </a:lnTo>
                <a:cubicBezTo>
                  <a:pt x="4265613" y="4498843"/>
                  <a:pt x="4220237" y="4544219"/>
                  <a:pt x="4164262" y="4544219"/>
                </a:cubicBezTo>
                <a:lnTo>
                  <a:pt x="101351" y="4544219"/>
                </a:lnTo>
                <a:cubicBezTo>
                  <a:pt x="45376" y="4544219"/>
                  <a:pt x="0" y="4498843"/>
                  <a:pt x="0" y="4442868"/>
                </a:cubicBezTo>
                <a:lnTo>
                  <a:pt x="0" y="101351"/>
                </a:lnTo>
                <a:cubicBezTo>
                  <a:pt x="0" y="45376"/>
                  <a:pt x="45376" y="0"/>
                  <a:pt x="10135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65313" y="2277110"/>
            <a:ext cx="4230688" cy="3692525"/>
          </a:xfrm>
          <a:prstGeom prst="rect">
            <a:avLst/>
          </a:prstGeom>
        </p:spPr>
        <p:txBody>
          <a:bodyPr>
            <a:spAutoFit/>
          </a:bodyPr>
          <a:p>
            <a:pPr marL="342900" marR="0" lvl="0" indent="-342900" algn="l" defTabSz="914400" rtl="0" eaLnBrk="0" fontAlgn="base" latinLnBrk="0" hangingPunct="0">
              <a:lnSpc>
                <a:spcPct val="150000"/>
              </a:lnSpc>
              <a:spcBef>
                <a:spcPct val="20000"/>
              </a:spcBef>
              <a:spcAft>
                <a:spcPct val="0"/>
              </a:spcAft>
              <a:buClr>
                <a:schemeClr val="accent1"/>
              </a:buClr>
              <a:buSzPct val="50000"/>
              <a:buFont typeface="Wingdings" panose="05000000000000000000" pitchFamily="2" charset="2"/>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什么地方可能出事</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a:p>
            <a:pPr marL="342900" marR="0" lvl="0" indent="-342900" algn="l" defTabSz="914400" rtl="0" eaLnBrk="0" fontAlgn="base" latinLnBrk="0" hangingPunct="0">
              <a:lnSpc>
                <a:spcPct val="150000"/>
              </a:lnSpc>
              <a:spcBef>
                <a:spcPct val="20000"/>
              </a:spcBef>
              <a:spcAft>
                <a:spcPct val="0"/>
              </a:spcAft>
              <a:buClr>
                <a:schemeClr val="accent1"/>
              </a:buClr>
              <a:buSzPct val="50000"/>
              <a:buFont typeface="Wingdings" panose="05000000000000000000" pitchFamily="2" charset="2"/>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谁可能出事</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a:p>
            <a:pPr marL="342900" marR="0" lvl="0" indent="-342900" algn="l" defTabSz="914400" rtl="0" eaLnBrk="0" fontAlgn="base" latinLnBrk="0" hangingPunct="0">
              <a:lnSpc>
                <a:spcPct val="150000"/>
              </a:lnSpc>
              <a:spcBef>
                <a:spcPct val="20000"/>
              </a:spcBef>
              <a:spcAft>
                <a:spcPct val="0"/>
              </a:spcAft>
              <a:buClr>
                <a:schemeClr val="accent1"/>
              </a:buClr>
              <a:buSzPct val="50000"/>
              <a:buFont typeface="Wingdings" panose="05000000000000000000" pitchFamily="2" charset="2"/>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哪些原因可能导致事故</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a:p>
            <a:pPr marL="342900" marR="0" lvl="0" indent="-342900" algn="l" defTabSz="914400" rtl="0" eaLnBrk="0" fontAlgn="base" latinLnBrk="0" hangingPunct="0">
              <a:lnSpc>
                <a:spcPct val="150000"/>
              </a:lnSpc>
              <a:spcBef>
                <a:spcPct val="20000"/>
              </a:spcBef>
              <a:spcAft>
                <a:spcPct val="0"/>
              </a:spcAft>
              <a:buClr>
                <a:schemeClr val="accent1"/>
              </a:buClr>
              <a:buSzPct val="50000"/>
              <a:buFont typeface="Wingdings" panose="05000000000000000000" pitchFamily="2" charset="2"/>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事故的可能性有多大</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a:p>
            <a:pPr marL="342900" marR="0" lvl="0" indent="-342900" algn="l" defTabSz="914400" rtl="0" eaLnBrk="0" fontAlgn="base" latinLnBrk="0" hangingPunct="0">
              <a:lnSpc>
                <a:spcPct val="150000"/>
              </a:lnSpc>
              <a:spcBef>
                <a:spcPct val="20000"/>
              </a:spcBef>
              <a:spcAft>
                <a:spcPct val="0"/>
              </a:spcAft>
              <a:buClr>
                <a:schemeClr val="accent1"/>
              </a:buClr>
              <a:buSzPct val="50000"/>
              <a:buFont typeface="Wingdings" panose="05000000000000000000" pitchFamily="2" charset="2"/>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事故的后果是什么</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a:p>
            <a:pPr marL="342900" marR="0" lvl="0" indent="-342900" algn="l" defTabSz="914400" rtl="0" eaLnBrk="0" fontAlgn="base" latinLnBrk="0" hangingPunct="0">
              <a:lnSpc>
                <a:spcPct val="150000"/>
              </a:lnSpc>
              <a:spcBef>
                <a:spcPct val="20000"/>
              </a:spcBef>
              <a:spcAft>
                <a:spcPct val="0"/>
              </a:spcAft>
              <a:buClr>
                <a:schemeClr val="accent1"/>
              </a:buClr>
              <a:buSzPct val="50000"/>
              <a:buFont typeface="Wingdings" panose="05000000000000000000" pitchFamily="2" charset="2"/>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防止事故发生的措施是什么</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a:p>
            <a:pPr marL="342900" marR="0" lvl="0" indent="-342900" algn="l" defTabSz="914400" rtl="0" eaLnBrk="0" fontAlgn="base" latinLnBrk="0" hangingPunct="0">
              <a:lnSpc>
                <a:spcPct val="150000"/>
              </a:lnSpc>
              <a:spcBef>
                <a:spcPct val="20000"/>
              </a:spcBef>
              <a:spcAft>
                <a:spcPct val="0"/>
              </a:spcAft>
              <a:buClr>
                <a:schemeClr val="accent1"/>
              </a:buClr>
              <a:buSzPct val="50000"/>
              <a:buFont typeface="Wingdings" panose="05000000000000000000" pitchFamily="2" charset="2"/>
              <a:buNone/>
              <a:defRPr/>
            </a:pPr>
            <a:r>
              <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怎样提高有关人员的履责能力</a:t>
            </a:r>
            <a:endParaRPr kumimoji="0" lang="zh-CN" altLang="en-US" sz="20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3" name="圆角矩形 12"/>
          <p:cNvSpPr/>
          <p:nvPr/>
        </p:nvSpPr>
        <p:spPr>
          <a:xfrm>
            <a:off x="1447800" y="1800225"/>
            <a:ext cx="9223375" cy="4552950"/>
          </a:xfrm>
          <a:prstGeom prst="roundRect">
            <a:avLst>
              <a:gd name="adj" fmla="val 1992"/>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8" name="Text Box 34"/>
          <p:cNvSpPr txBox="1"/>
          <p:nvPr/>
        </p:nvSpPr>
        <p:spPr>
          <a:xfrm>
            <a:off x="903605" y="801688"/>
            <a:ext cx="3535363" cy="522287"/>
          </a:xfrm>
          <a:prstGeom prst="rect">
            <a:avLst/>
          </a:prstGeom>
          <a:noFill/>
          <a:ln w="9525">
            <a:noFill/>
          </a:ln>
        </p:spPr>
        <p:txBody>
          <a:bodyPr wrap="none">
            <a:spAutoFit/>
          </a:bodyPr>
          <a:p>
            <a:r>
              <a:rPr lang="en-US" altLang="zh-CN" sz="2800" b="1" dirty="0">
                <a:solidFill>
                  <a:schemeClr val="tx1"/>
                </a:solidFill>
                <a:latin typeface="楷体_GB2312" panose="02010609030101010101" charset="-122"/>
                <a:ea typeface="楷体_GB2312" panose="02010609030101010101" charset="-122"/>
                <a:cs typeface="楷体_GB2312" panose="02010609030101010101" charset="-122"/>
              </a:rPr>
              <a:t>HSE</a:t>
            </a:r>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管理人员的思路</a:t>
            </a:r>
            <a:endParaRPr lang="zh-CN" altLang="en-US" sz="2800" b="1" dirty="0">
              <a:solidFill>
                <a:schemeClr val="tx1"/>
              </a:solidFill>
              <a:latin typeface="楷体_GB2312" panose="02010609030101010101" charset="-122"/>
              <a:ea typeface="楷体_GB2312" panose="02010609030101010101" charset="-122"/>
              <a:cs typeface="楷体_GB2312" panose="02010609030101010101" charset="-122"/>
            </a:endParaRPr>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圆角矩形 24"/>
          <p:cNvSpPr/>
          <p:nvPr/>
        </p:nvSpPr>
        <p:spPr>
          <a:xfrm>
            <a:off x="2324100" y="4427855"/>
            <a:ext cx="8526463" cy="990600"/>
          </a:xfrm>
          <a:prstGeom prst="roundRect">
            <a:avLst>
              <a:gd name="adj" fmla="val 6945"/>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7" name="圆角矩形 26"/>
          <p:cNvSpPr/>
          <p:nvPr/>
        </p:nvSpPr>
        <p:spPr>
          <a:xfrm>
            <a:off x="2324100" y="5681980"/>
            <a:ext cx="8526463" cy="990600"/>
          </a:xfrm>
          <a:prstGeom prst="roundRect">
            <a:avLst>
              <a:gd name="adj" fmla="val 6945"/>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7652" name="圆角矩形 25"/>
          <p:cNvSpPr/>
          <p:nvPr/>
        </p:nvSpPr>
        <p:spPr>
          <a:xfrm>
            <a:off x="836613" y="5681980"/>
            <a:ext cx="1030287" cy="869950"/>
          </a:xfrm>
          <a:prstGeom prst="roundRect">
            <a:avLst>
              <a:gd name="adj" fmla="val 16667"/>
            </a:avLst>
          </a:prstGeom>
          <a:no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7653" name="圆角矩形 23"/>
          <p:cNvSpPr/>
          <p:nvPr/>
        </p:nvSpPr>
        <p:spPr>
          <a:xfrm>
            <a:off x="836613" y="4434205"/>
            <a:ext cx="1030287" cy="868363"/>
          </a:xfrm>
          <a:prstGeom prst="roundRect">
            <a:avLst>
              <a:gd name="adj" fmla="val 16667"/>
            </a:avLst>
          </a:prstGeom>
          <a:no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3" name="圆角矩形 22"/>
          <p:cNvSpPr/>
          <p:nvPr/>
        </p:nvSpPr>
        <p:spPr>
          <a:xfrm>
            <a:off x="2324100" y="3170555"/>
            <a:ext cx="8526463" cy="993775"/>
          </a:xfrm>
          <a:prstGeom prst="roundRect">
            <a:avLst>
              <a:gd name="adj" fmla="val 6945"/>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7655" name="圆角矩形 21"/>
          <p:cNvSpPr/>
          <p:nvPr/>
        </p:nvSpPr>
        <p:spPr>
          <a:xfrm>
            <a:off x="836613" y="3168968"/>
            <a:ext cx="1030287" cy="869950"/>
          </a:xfrm>
          <a:prstGeom prst="roundRect">
            <a:avLst>
              <a:gd name="adj" fmla="val 16667"/>
            </a:avLst>
          </a:prstGeom>
          <a:noFill/>
          <a:ln w="9525">
            <a:noFill/>
          </a:ln>
        </p:spPr>
        <p:txBody>
          <a:bodyPr/>
          <a:p>
            <a:pPr>
              <a:buFont typeface="Arial" panose="020B0604020202020204" pitchFamily="34" charset="0"/>
            </a:pPr>
            <a:endParaRPr lang="zh-CN" altLang="en-US" dirty="0">
              <a:solidFill>
                <a:schemeClr val="tx1"/>
              </a:solidFill>
              <a:latin typeface="楷体_GB2312" panose="02010609030101010101" charset="-122"/>
              <a:ea typeface="楷体_GB2312" panose="02010609030101010101" charset="-122"/>
            </a:endParaRPr>
          </a:p>
        </p:txBody>
      </p:sp>
      <p:sp>
        <p:nvSpPr>
          <p:cNvPr id="21" name="圆角矩形 20"/>
          <p:cNvSpPr/>
          <p:nvPr/>
        </p:nvSpPr>
        <p:spPr>
          <a:xfrm>
            <a:off x="2322513" y="1773555"/>
            <a:ext cx="8528050" cy="973138"/>
          </a:xfrm>
          <a:prstGeom prst="roundRect">
            <a:avLst>
              <a:gd name="adj" fmla="val 6945"/>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7657" name="圆角矩形 19"/>
          <p:cNvSpPr/>
          <p:nvPr/>
        </p:nvSpPr>
        <p:spPr>
          <a:xfrm>
            <a:off x="836613" y="1762443"/>
            <a:ext cx="1030287" cy="868362"/>
          </a:xfrm>
          <a:prstGeom prst="roundRect">
            <a:avLst>
              <a:gd name="adj" fmla="val 16667"/>
            </a:avLst>
          </a:prstGeom>
          <a:noFill/>
          <a:ln w="9525">
            <a:noFill/>
          </a:ln>
        </p:spPr>
        <p:txBody>
          <a:bodyPr/>
          <a:p>
            <a:pPr>
              <a:buFont typeface="Arial" panose="020B0604020202020204" pitchFamily="34" charset="0"/>
            </a:pPr>
            <a:endParaRPr lang="zh-CN" altLang="en-US" dirty="0">
              <a:noFill/>
              <a:latin typeface="楷体_GB2312" panose="02010609030101010101" charset="-122"/>
              <a:ea typeface="楷体_GB2312" panose="02010609030101010101" charset="-122"/>
            </a:endParaRPr>
          </a:p>
        </p:txBody>
      </p:sp>
      <p:sp>
        <p:nvSpPr>
          <p:cNvPr id="27660" name="矩形 8"/>
          <p:cNvSpPr/>
          <p:nvPr/>
        </p:nvSpPr>
        <p:spPr>
          <a:xfrm>
            <a:off x="3849688" y="1049655"/>
            <a:ext cx="4492625" cy="461963"/>
          </a:xfrm>
          <a:prstGeom prst="rect">
            <a:avLst/>
          </a:prstGeom>
          <a:noFill/>
          <a:ln w="9525">
            <a:noFill/>
          </a:ln>
        </p:spPr>
        <p:txBody>
          <a:bodyPr wrap="none">
            <a:spAutoFit/>
          </a:bodyPr>
          <a:p>
            <a:r>
              <a:rPr lang="zh-CN" altLang="en-US" sz="2400" b="1" dirty="0">
                <a:solidFill>
                  <a:schemeClr val="tx1"/>
                </a:solidFill>
                <a:latin typeface="楷体_GB2312" panose="02010609030101010101" charset="-122"/>
                <a:ea typeface="楷体_GB2312" panose="02010609030101010101" charset="-122"/>
                <a:cs typeface="楷体_GB2312" panose="02010609030101010101" charset="-122"/>
              </a:rPr>
              <a:t>严、细、实、慎”安全管理理念</a:t>
            </a:r>
            <a:endParaRPr lang="zh-CN" altLang="en-US" sz="2400" b="1"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11" name="矩形 10"/>
          <p:cNvSpPr/>
          <p:nvPr/>
        </p:nvSpPr>
        <p:spPr>
          <a:xfrm>
            <a:off x="836613" y="1848168"/>
            <a:ext cx="1030288" cy="768350"/>
          </a:xfrm>
          <a:prstGeom prst="rect">
            <a:avLst/>
          </a:prstGeom>
        </p:spPr>
        <p:txBody>
          <a:bodyPr>
            <a:spAutoFit/>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严</a:t>
            </a:r>
            <a:endParaRPr kumimoji="0" lang="zh-CN" altLang="en-US" sz="4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2" name="矩形 11"/>
          <p:cNvSpPr/>
          <p:nvPr/>
        </p:nvSpPr>
        <p:spPr>
          <a:xfrm>
            <a:off x="836613" y="3168968"/>
            <a:ext cx="1030288" cy="769938"/>
          </a:xfrm>
          <a:prstGeom prst="rect">
            <a:avLst/>
          </a:prstGeom>
        </p:spPr>
        <p:txBody>
          <a:bodyPr>
            <a:spAutoFit/>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细</a:t>
            </a:r>
            <a:endParaRPr kumimoji="0" lang="zh-CN" altLang="en-US" sz="4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7663" name="矩形 12"/>
          <p:cNvSpPr/>
          <p:nvPr/>
        </p:nvSpPr>
        <p:spPr>
          <a:xfrm>
            <a:off x="836613" y="4462780"/>
            <a:ext cx="1030287" cy="769938"/>
          </a:xfrm>
          <a:prstGeom prst="rect">
            <a:avLst/>
          </a:prstGeom>
          <a:noFill/>
          <a:ln w="9525">
            <a:noFill/>
          </a:ln>
        </p:spPr>
        <p:txBody>
          <a:bodyPr>
            <a:spAutoFit/>
          </a:bodyPr>
          <a:p>
            <a:pPr algn="ctr"/>
            <a:r>
              <a:rPr lang="zh-CN" altLang="en-US" sz="4400" b="1" dirty="0">
                <a:solidFill>
                  <a:schemeClr val="tx1"/>
                </a:solidFill>
                <a:latin typeface="楷体_GB2312" panose="02010609030101010101" charset="-122"/>
                <a:ea typeface="楷体_GB2312" panose="02010609030101010101" charset="-122"/>
              </a:rPr>
              <a:t>实</a:t>
            </a:r>
            <a:endParaRPr lang="zh-CN" altLang="en-US" sz="4400" b="1" dirty="0">
              <a:solidFill>
                <a:schemeClr val="tx1"/>
              </a:solidFill>
              <a:latin typeface="楷体_GB2312" panose="02010609030101010101" charset="-122"/>
              <a:ea typeface="楷体_GB2312" panose="02010609030101010101" charset="-122"/>
            </a:endParaRPr>
          </a:p>
        </p:txBody>
      </p:sp>
      <p:sp>
        <p:nvSpPr>
          <p:cNvPr id="14" name="矩形 13"/>
          <p:cNvSpPr/>
          <p:nvPr/>
        </p:nvSpPr>
        <p:spPr>
          <a:xfrm>
            <a:off x="931863" y="5723255"/>
            <a:ext cx="750888" cy="769938"/>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慎</a:t>
            </a:r>
            <a:endParaRPr kumimoji="0" lang="zh-CN" altLang="en-US" sz="4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27665" name="矩形 14"/>
          <p:cNvSpPr/>
          <p:nvPr/>
        </p:nvSpPr>
        <p:spPr>
          <a:xfrm>
            <a:off x="3236913" y="1752918"/>
            <a:ext cx="7183437" cy="1014412"/>
          </a:xfrm>
          <a:prstGeom prst="rect">
            <a:avLst/>
          </a:prstGeom>
          <a:noFill/>
          <a:ln w="9525">
            <a:noFill/>
          </a:ln>
        </p:spPr>
        <p:txBody>
          <a:bodyPr>
            <a:spAutoFit/>
          </a:bodyPr>
          <a:p>
            <a:pPr>
              <a:lnSpc>
                <a:spcPct val="150000"/>
              </a:lnSpc>
            </a:pPr>
            <a:r>
              <a:rPr lang="zh-CN" altLang="en-US" sz="2000" dirty="0">
                <a:solidFill>
                  <a:schemeClr val="tx1"/>
                </a:solidFill>
                <a:latin typeface="楷体_GB2312" panose="02010609030101010101" charset="-122"/>
                <a:ea typeface="楷体_GB2312" panose="02010609030101010101" charset="-122"/>
                <a:cs typeface="楷体_GB2312" panose="02010609030101010101" charset="-122"/>
              </a:rPr>
              <a:t>严明的管理制度，严格的管理规范，严肃的“四不放过”，严谨的工作作风</a:t>
            </a:r>
            <a:endParaRPr lang="zh-CN" altLang="en-US" sz="2000"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27666" name="矩形 15"/>
          <p:cNvSpPr/>
          <p:nvPr/>
        </p:nvSpPr>
        <p:spPr>
          <a:xfrm>
            <a:off x="3179763" y="3391218"/>
            <a:ext cx="6083300" cy="552450"/>
          </a:xfrm>
          <a:prstGeom prst="rect">
            <a:avLst/>
          </a:prstGeom>
          <a:noFill/>
          <a:ln w="9525">
            <a:noFill/>
          </a:ln>
        </p:spPr>
        <p:txBody>
          <a:bodyPr>
            <a:spAutoFit/>
          </a:bodyPr>
          <a:p>
            <a:pPr>
              <a:lnSpc>
                <a:spcPct val="150000"/>
              </a:lnSpc>
            </a:pPr>
            <a:r>
              <a:rPr lang="zh-CN" altLang="en-US" sz="2000" dirty="0">
                <a:solidFill>
                  <a:schemeClr val="tx1"/>
                </a:solidFill>
                <a:latin typeface="楷体_GB2312" panose="02010609030101010101" charset="-122"/>
                <a:ea typeface="楷体_GB2312" panose="02010609030101010101" charset="-122"/>
              </a:rPr>
              <a:t>精细的管理要求，细节的高度重视，细密的管理流程</a:t>
            </a:r>
            <a:endParaRPr lang="zh-CN" altLang="en-US" sz="2000" dirty="0">
              <a:solidFill>
                <a:schemeClr val="tx1"/>
              </a:solidFill>
              <a:latin typeface="楷体_GB2312" panose="02010609030101010101" charset="-122"/>
              <a:ea typeface="楷体_GB2312" panose="02010609030101010101" charset="-122"/>
            </a:endParaRPr>
          </a:p>
        </p:txBody>
      </p:sp>
      <p:sp>
        <p:nvSpPr>
          <p:cNvPr id="27667" name="矩形 16"/>
          <p:cNvSpPr/>
          <p:nvPr/>
        </p:nvSpPr>
        <p:spPr>
          <a:xfrm>
            <a:off x="3179763" y="4634230"/>
            <a:ext cx="5314950" cy="554038"/>
          </a:xfrm>
          <a:prstGeom prst="rect">
            <a:avLst/>
          </a:prstGeom>
          <a:noFill/>
          <a:ln w="9525">
            <a:noFill/>
          </a:ln>
        </p:spPr>
        <p:txBody>
          <a:bodyPr>
            <a:spAutoFit/>
          </a:bodyPr>
          <a:p>
            <a:pPr>
              <a:lnSpc>
                <a:spcPct val="150000"/>
              </a:lnSpc>
            </a:pPr>
            <a:r>
              <a:rPr lang="zh-CN" altLang="en-US" sz="2000" dirty="0">
                <a:solidFill>
                  <a:schemeClr val="tx1"/>
                </a:solidFill>
                <a:latin typeface="楷体_GB2312" panose="02010609030101010101" charset="-122"/>
                <a:ea typeface="楷体_GB2312" panose="02010609030101010101" charset="-122"/>
              </a:rPr>
              <a:t>各项制度落实，工作务求实效，管理基础扎实</a:t>
            </a:r>
            <a:endParaRPr lang="zh-CN" altLang="en-US" sz="2000" dirty="0">
              <a:solidFill>
                <a:schemeClr val="tx1"/>
              </a:solidFill>
              <a:latin typeface="楷体_GB2312" panose="02010609030101010101" charset="-122"/>
              <a:ea typeface="楷体_GB2312" panose="02010609030101010101" charset="-122"/>
            </a:endParaRPr>
          </a:p>
        </p:txBody>
      </p:sp>
      <p:sp>
        <p:nvSpPr>
          <p:cNvPr id="27668" name="矩形 17"/>
          <p:cNvSpPr/>
          <p:nvPr/>
        </p:nvSpPr>
        <p:spPr>
          <a:xfrm>
            <a:off x="3236913" y="5681980"/>
            <a:ext cx="7259637" cy="1016000"/>
          </a:xfrm>
          <a:prstGeom prst="rect">
            <a:avLst/>
          </a:prstGeom>
          <a:noFill/>
          <a:ln w="9525">
            <a:noFill/>
          </a:ln>
        </p:spPr>
        <p:txBody>
          <a:bodyPr>
            <a:spAutoFit/>
          </a:bodyPr>
          <a:p>
            <a:pPr>
              <a:lnSpc>
                <a:spcPct val="150000"/>
              </a:lnSpc>
            </a:pPr>
            <a:r>
              <a:rPr lang="zh-CN" altLang="en-US" sz="2000" dirty="0">
                <a:solidFill>
                  <a:schemeClr val="tx1"/>
                </a:solidFill>
                <a:latin typeface="楷体_GB2312" panose="02010609030101010101" charset="-122"/>
                <a:ea typeface="楷体_GB2312" panose="02010609030101010101" charset="-122"/>
              </a:rPr>
              <a:t>科学的思维方式，慎重的工作态度，标准的管理行为，系统的控制模式</a:t>
            </a:r>
            <a:endParaRPr lang="zh-CN" altLang="en-US" sz="2000" dirty="0">
              <a:solidFill>
                <a:schemeClr val="tx1"/>
              </a:solidFill>
              <a:latin typeface="楷体_GB2312" panose="02010609030101010101" charset="-122"/>
              <a:ea typeface="楷体_GB2312" panose="02010609030101010101" charset="-122"/>
            </a:endParaRPr>
          </a:p>
        </p:txBody>
      </p:sp>
      <p:sp>
        <p:nvSpPr>
          <p:cNvPr id="24" name="Text Box 34"/>
          <p:cNvSpPr txBox="1"/>
          <p:nvPr/>
        </p:nvSpPr>
        <p:spPr>
          <a:xfrm>
            <a:off x="836930" y="527368"/>
            <a:ext cx="3535363" cy="522287"/>
          </a:xfrm>
          <a:prstGeom prst="rect">
            <a:avLst/>
          </a:prstGeom>
          <a:noFill/>
          <a:ln w="9525">
            <a:noFill/>
          </a:ln>
        </p:spPr>
        <p:txBody>
          <a:bodyPr wrap="none">
            <a:spAutoFit/>
          </a:bodyPr>
          <a:p>
            <a:r>
              <a:rPr lang="en-US" altLang="zh-CN" sz="2800" b="1" dirty="0">
                <a:solidFill>
                  <a:schemeClr val="tx1"/>
                </a:solidFill>
                <a:latin typeface="楷体_GB2312" panose="02010609030101010101" charset="-122"/>
                <a:ea typeface="楷体_GB2312" panose="02010609030101010101" charset="-122"/>
                <a:cs typeface="楷体_GB2312" panose="02010609030101010101" charset="-122"/>
              </a:rPr>
              <a:t>HSE</a:t>
            </a:r>
            <a:r>
              <a:rPr lang="zh-CN" altLang="en-US" sz="2800" b="1" dirty="0">
                <a:solidFill>
                  <a:schemeClr val="tx1"/>
                </a:solidFill>
                <a:latin typeface="楷体_GB2312" panose="02010609030101010101" charset="-122"/>
                <a:ea typeface="楷体_GB2312" panose="02010609030101010101" charset="-122"/>
                <a:cs typeface="楷体_GB2312" panose="02010609030101010101" charset="-122"/>
              </a:rPr>
              <a:t>管理人员的思路</a:t>
            </a:r>
            <a:endParaRPr lang="zh-CN" altLang="en-US" sz="2800" b="1" dirty="0">
              <a:solidFill>
                <a:schemeClr val="tx1"/>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ph type="title"/>
          </p:nvPr>
        </p:nvSpPr>
        <p:spPr>
          <a:xfrm>
            <a:off x="1763395" y="533061"/>
            <a:ext cx="8229600" cy="622300"/>
          </a:xfrm>
          <a:prstGeom prst="rect">
            <a:avLst/>
          </a:prstGeom>
          <a:noFill/>
          <a:ln w="9525">
            <a:noFill/>
            <a:miter lim="800000"/>
          </a:ln>
          <a:effectLst/>
        </p:spPr>
        <p:txBody>
          <a:bodyPr vert="horz" wrap="square" lIns="68580" tIns="34290" rIns="68580" bIns="34290" numCol="1" rtlCol="0" anchor="ctr" anchorCtr="0" compatLnSpc="1">
            <a:spAutoFit/>
          </a:bodyPr>
          <a:p>
            <a:pPr algn="ctr"/>
            <a:r>
              <a:rPr lang="zh-CN" altLang="en-US" sz="4000" b="1" dirty="0">
                <a:solidFill>
                  <a:schemeClr val="tx1"/>
                </a:solidFill>
                <a:latin typeface="楷体_GB2312" panose="02010609030101010101" charset="-122"/>
                <a:ea typeface="楷体_GB2312" panose="02010609030101010101" charset="-122"/>
              </a:rPr>
              <a:t>安全领导与安全管理管理边界</a:t>
            </a:r>
            <a:endParaRPr lang="zh-CN" altLang="en-US" sz="4000" b="1" dirty="0">
              <a:solidFill>
                <a:schemeClr val="tx1"/>
              </a:solidFill>
              <a:latin typeface="楷体_GB2312" panose="02010609030101010101" charset="-122"/>
              <a:ea typeface="楷体_GB2312" panose="02010609030101010101" charset="-122"/>
            </a:endParaRPr>
          </a:p>
        </p:txBody>
      </p:sp>
      <p:graphicFrame>
        <p:nvGraphicFramePr>
          <p:cNvPr id="2" name="表格 1"/>
          <p:cNvGraphicFramePr/>
          <p:nvPr>
            <p:custDataLst>
              <p:tags r:id="rId1"/>
            </p:custDataLst>
          </p:nvPr>
        </p:nvGraphicFramePr>
        <p:xfrm>
          <a:off x="953135" y="1294765"/>
          <a:ext cx="10285095" cy="4944110"/>
        </p:xfrm>
        <a:graphic>
          <a:graphicData uri="http://schemas.openxmlformats.org/drawingml/2006/table">
            <a:tbl>
              <a:tblPr firstRow="1" bandRow="1">
                <a:tableStyleId>{7DF18680-E054-41AD-8BC1-D1AEF772440D}</a:tableStyleId>
              </a:tblPr>
              <a:tblGrid>
                <a:gridCol w="1332865"/>
                <a:gridCol w="4596765"/>
                <a:gridCol w="4355465"/>
              </a:tblGrid>
              <a:tr h="623570">
                <a:tc>
                  <a:txBody>
                    <a:bodyPr/>
                    <a:p>
                      <a:pPr>
                        <a:buNone/>
                      </a:pP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a:latin typeface="楷体_GB2312" panose="02010609030101010101" charset="-122"/>
                          <a:ea typeface="楷体_GB2312" panose="02010609030101010101" charset="-122"/>
                        </a:rPr>
                        <a:t>安全领导</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a:latin typeface="楷体_GB2312" panose="02010609030101010101" charset="-122"/>
                          <a:ea typeface="楷体_GB2312" panose="02010609030101010101" charset="-122"/>
                        </a:rPr>
                        <a:t>安全管理</a:t>
                      </a:r>
                      <a:endParaRPr lang="zh-CN" altLang="en-US">
                        <a:latin typeface="楷体_GB2312" panose="02010609030101010101" charset="-122"/>
                        <a:ea typeface="楷体_GB2312" panose="02010609030101010101" charset="-122"/>
                      </a:endParaRPr>
                    </a:p>
                  </a:txBody>
                  <a:tcPr anchor="ctr" anchorCtr="1"/>
                </a:tc>
              </a:tr>
              <a:tr h="716915">
                <a:tc>
                  <a:txBody>
                    <a:bodyPr/>
                    <a:p>
                      <a:pPr>
                        <a:buNone/>
                      </a:pPr>
                      <a:r>
                        <a:rPr lang="zh-CN" altLang="en-US">
                          <a:latin typeface="楷体_GB2312" panose="02010609030101010101" charset="-122"/>
                          <a:ea typeface="楷体_GB2312" panose="02010609030101010101" charset="-122"/>
                        </a:rPr>
                        <a:t>管理职责</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解决企业安全生产中带方向性的、战略性的、全局性的问题</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危险辨识、安全评价、安全措施计划、安全控制、事故管理等任务</a:t>
                      </a:r>
                      <a:endParaRPr lang="zh-CN" altLang="en-US">
                        <a:latin typeface="楷体_GB2312" panose="02010609030101010101" charset="-122"/>
                        <a:ea typeface="楷体_GB2312" panose="02010609030101010101" charset="-122"/>
                      </a:endParaRPr>
                    </a:p>
                  </a:txBody>
                  <a:tcPr anchor="ctr" anchorCtr="1"/>
                </a:tc>
              </a:tr>
              <a:tr h="957580">
                <a:tc>
                  <a:txBody>
                    <a:bodyPr/>
                    <a:p>
                      <a:pPr>
                        <a:buNone/>
                      </a:pPr>
                      <a:r>
                        <a:rPr lang="zh-CN" altLang="en-US">
                          <a:latin typeface="楷体_GB2312" panose="02010609030101010101" charset="-122"/>
                          <a:ea typeface="楷体_GB2312" panose="02010609030101010101" charset="-122"/>
                        </a:rPr>
                        <a:t>工作内容</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确定安全方针，阐明安全角势，构建安全远景规划，制定安全生产战略等</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制定详细的安全工作日程，安排几个月或一年的工作计划，分配必需的资源；以实现组织的安全目标</a:t>
                      </a:r>
                      <a:endParaRPr lang="zh-CN" altLang="en-US">
                        <a:latin typeface="楷体_GB2312" panose="02010609030101010101" charset="-122"/>
                        <a:ea typeface="楷体_GB2312" panose="02010609030101010101" charset="-122"/>
                      </a:endParaRPr>
                    </a:p>
                  </a:txBody>
                  <a:tcPr anchor="ctr" anchorCtr="1"/>
                </a:tc>
              </a:tr>
              <a:tr h="958215">
                <a:tc>
                  <a:txBody>
                    <a:bodyPr/>
                    <a:p>
                      <a:pPr>
                        <a:buNone/>
                      </a:pPr>
                      <a:r>
                        <a:rPr lang="zh-CN" altLang="en-US">
                          <a:latin typeface="楷体_GB2312" panose="02010609030101010101" charset="-122"/>
                          <a:ea typeface="楷体_GB2312" panose="02010609030101010101" charset="-122"/>
                        </a:rPr>
                        <a:t>人员组成</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楷体_GB2312" panose="02010609030101010101" charset="-122"/>
                          <a:sym typeface="+mn-ea"/>
                        </a:rPr>
                        <a:t>在组织或团体中具有权力、地位</a:t>
                      </a:r>
                      <a:r>
                        <a:rPr lang="en-US" altLang="zh-CN" sz="1800" dirty="0">
                          <a:solidFill>
                            <a:schemeClr val="tx1"/>
                          </a:solidFill>
                          <a:latin typeface="楷体_GB2312" panose="02010609030101010101" charset="-122"/>
                          <a:ea typeface="楷体_GB2312" panose="02010609030101010101" charset="-122"/>
                          <a:cs typeface="楷体_GB2312" panose="02010609030101010101" charset="-122"/>
                          <a:sym typeface="+mn-ea"/>
                        </a:rPr>
                        <a:t>(</a:t>
                      </a:r>
                      <a:r>
                        <a:rPr lang="zh-CN" altLang="en-US" sz="1800" dirty="0">
                          <a:solidFill>
                            <a:schemeClr val="tx1"/>
                          </a:solidFill>
                          <a:latin typeface="楷体_GB2312" panose="02010609030101010101" charset="-122"/>
                          <a:ea typeface="楷体_GB2312" panose="02010609030101010101" charset="-122"/>
                          <a:cs typeface="楷体_GB2312" panose="02010609030101010101" charset="-122"/>
                          <a:sym typeface="+mn-ea"/>
                        </a:rPr>
                        <a:t>职务</a:t>
                      </a:r>
                      <a:r>
                        <a:rPr lang="en-US" altLang="zh-CN" sz="1800" dirty="0">
                          <a:solidFill>
                            <a:schemeClr val="tx1"/>
                          </a:solidFill>
                          <a:latin typeface="楷体_GB2312" panose="02010609030101010101" charset="-122"/>
                          <a:ea typeface="楷体_GB2312" panose="02010609030101010101" charset="-122"/>
                          <a:cs typeface="楷体_GB2312" panose="02010609030101010101" charset="-122"/>
                          <a:sym typeface="+mn-ea"/>
                        </a:rPr>
                        <a:t>)</a:t>
                      </a:r>
                      <a:r>
                        <a:rPr lang="zh-CN" altLang="en-US" sz="1800" dirty="0">
                          <a:solidFill>
                            <a:schemeClr val="tx1"/>
                          </a:solidFill>
                          <a:latin typeface="楷体_GB2312" panose="02010609030101010101" charset="-122"/>
                          <a:ea typeface="楷体_GB2312" panose="02010609030101010101" charset="-122"/>
                          <a:cs typeface="楷体_GB2312" panose="02010609030101010101" charset="-122"/>
                          <a:sym typeface="+mn-ea"/>
                        </a:rPr>
                        <a:t>或相当影响力的人物，一般是企业的最高领导者或由其委托的其他高层领导者</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除专门从事安全管理工作职能的人员外，还包括各个基层的领导人。安全管理者的人数要多于安全领导者</a:t>
                      </a:r>
                      <a:endParaRPr lang="zh-CN" altLang="en-US">
                        <a:latin typeface="楷体_GB2312" panose="02010609030101010101" charset="-122"/>
                        <a:ea typeface="楷体_GB2312" panose="02010609030101010101" charset="-122"/>
                      </a:endParaRPr>
                    </a:p>
                  </a:txBody>
                  <a:tcPr anchor="ctr" anchorCtr="1"/>
                </a:tc>
              </a:tr>
              <a:tr h="729615">
                <a:tc>
                  <a:txBody>
                    <a:bodyPr/>
                    <a:p>
                      <a:pPr>
                        <a:buNone/>
                      </a:pPr>
                      <a:r>
                        <a:rPr lang="zh-CN" altLang="en-US">
                          <a:latin typeface="楷体_GB2312" panose="02010609030101010101" charset="-122"/>
                          <a:ea typeface="楷体_GB2312" panose="02010609030101010101" charset="-122"/>
                        </a:rPr>
                        <a:t>工作目标</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激励员工，授权给员工，鼓励他们通过满足自己的需求实现安全生产</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完成安全生产活动，支持、控制日常工作</a:t>
                      </a:r>
                      <a:endParaRPr lang="zh-CN" altLang="en-US">
                        <a:latin typeface="楷体_GB2312" panose="02010609030101010101" charset="-122"/>
                        <a:ea typeface="楷体_GB2312" panose="02010609030101010101" charset="-122"/>
                      </a:endParaRPr>
                    </a:p>
                  </a:txBody>
                  <a:tcPr anchor="ctr" anchorCtr="1"/>
                </a:tc>
              </a:tr>
              <a:tr h="958215">
                <a:tc>
                  <a:txBody>
                    <a:bodyPr/>
                    <a:p>
                      <a:pPr>
                        <a:buNone/>
                      </a:pPr>
                      <a:r>
                        <a:rPr lang="zh-CN" altLang="en-US">
                          <a:latin typeface="楷体_GB2312" panose="02010609030101010101" charset="-122"/>
                          <a:ea typeface="楷体_GB2312" panose="02010609030101010101" charset="-122"/>
                        </a:rPr>
                        <a:t>行为特征</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非反应性的，他们探索的是形成安全的思维和安全文化，为企业长期的、高水平的安全发展问题提供更多可供选择的解决方案</a:t>
                      </a:r>
                      <a:endParaRPr lang="zh-CN" altLang="en-US">
                        <a:latin typeface="楷体_GB2312" panose="02010609030101010101" charset="-122"/>
                        <a:ea typeface="楷体_GB2312" panose="02010609030101010101" charset="-122"/>
                      </a:endParaRPr>
                    </a:p>
                  </a:txBody>
                  <a:tcPr anchor="ctr" anchorCtr="1"/>
                </a:tc>
                <a:tc>
                  <a:txBody>
                    <a:bodyPr/>
                    <a:p>
                      <a:pPr>
                        <a:buNone/>
                      </a:pPr>
                      <a:r>
                        <a:rPr lang="zh-CN" altLang="en-US" sz="1800" dirty="0">
                          <a:solidFill>
                            <a:schemeClr val="tx1"/>
                          </a:solidFill>
                          <a:latin typeface="楷体_GB2312" panose="02010609030101010101" charset="-122"/>
                          <a:ea typeface="楷体_GB2312" panose="02010609030101010101" charset="-122"/>
                          <a:cs typeface="Times New Roman" panose="02020603050405020304" pitchFamily="18" charset="0"/>
                          <a:sym typeface="+mn-ea"/>
                        </a:rPr>
                        <a:t>是反应性的，往往同别人一起工作、共同解决安全问题，他们采取措施增强规范性、减少不确定性</a:t>
                      </a:r>
                      <a:endParaRPr lang="zh-CN" altLang="en-US">
                        <a:latin typeface="楷体_GB2312" panose="02010609030101010101" charset="-122"/>
                        <a:ea typeface="楷体_GB2312" panose="02010609030101010101" charset="-122"/>
                      </a:endParaRPr>
                    </a:p>
                  </a:txBody>
                  <a:tcPr anchor="ctr" anchorCtr="1"/>
                </a:tc>
              </a:tr>
            </a:tbl>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3317909" y="2782365"/>
            <a:ext cx="5556182" cy="976041"/>
          </a:xfrm>
        </p:spPr>
        <p:txBody>
          <a:bodyPr>
            <a:normAutofit fontScale="90000"/>
          </a:bodyPr>
          <a:p>
            <a:pPr marL="0" indent="0" algn="ctr">
              <a:lnSpc>
                <a:spcPct val="100000"/>
              </a:lnSpc>
              <a:spcBef>
                <a:spcPts val="0"/>
              </a:spcBef>
              <a:spcAft>
                <a:spcPts val="0"/>
              </a:spcAft>
              <a:buSzPct val="100000"/>
              <a:buNone/>
            </a:pPr>
            <a:r>
              <a:rPr lang="zh-CN" altLang="en-US" sz="4400">
                <a:sym typeface="+mn-ea"/>
              </a:rPr>
              <a:t>当前安全管理人员的现状以及责任体系</a:t>
            </a:r>
            <a:endParaRPr lang="zh-CN" altLang="en-US" sz="4400">
              <a:sym typeface="+mn-ea"/>
            </a:endParaRPr>
          </a:p>
        </p:txBody>
      </p:sp>
      <p:sp>
        <p:nvSpPr>
          <p:cNvPr id="5" name="文本框 4"/>
          <p:cNvSpPr txBox="1"/>
          <p:nvPr>
            <p:custDataLst>
              <p:tags r:id="rId2"/>
            </p:custDataLst>
          </p:nvPr>
        </p:nvSpPr>
        <p:spPr>
          <a:xfrm>
            <a:off x="1959610" y="2561590"/>
            <a:ext cx="1701800" cy="1322070"/>
          </a:xfrm>
          <a:prstGeom prst="rect">
            <a:avLst/>
          </a:prstGeom>
          <a:noFill/>
        </p:spPr>
        <p:txBody>
          <a:bodyPr wrap="square" rtlCol="0">
            <a:normAutofit/>
          </a:bodyPr>
          <a:p>
            <a:pPr marL="0" algn="ctr">
              <a:buNone/>
            </a:pPr>
            <a:r>
              <a:rPr lang="en-US" altLang="zh-CN" sz="8000">
                <a:solidFill>
                  <a:schemeClr val="bg1"/>
                </a:solidFill>
                <a:uFillTx/>
                <a:latin typeface="Arial" panose="020B0604020202020204" pitchFamily="34" charset="0"/>
                <a:ea typeface="微软雅黑" panose="020B0503020204020204" charset="-122"/>
              </a:rPr>
              <a:t>1</a:t>
            </a:r>
            <a:endParaRPr lang="en-US" altLang="zh-CN" sz="8000">
              <a:solidFill>
                <a:schemeClr val="bg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3317909" y="2782365"/>
            <a:ext cx="5556182" cy="976041"/>
          </a:xfrm>
        </p:spPr>
        <p:txBody>
          <a:bodyPr>
            <a:normAutofit fontScale="90000"/>
          </a:bodyPr>
          <a:p>
            <a:pPr marL="0" indent="0" algn="ctr">
              <a:lnSpc>
                <a:spcPct val="100000"/>
              </a:lnSpc>
              <a:spcBef>
                <a:spcPts val="0"/>
              </a:spcBef>
              <a:spcAft>
                <a:spcPts val="0"/>
              </a:spcAft>
              <a:buSzPct val="100000"/>
              <a:buNone/>
            </a:pPr>
            <a:r>
              <a:rPr lang="zh-CN" altLang="en-US" sz="4400">
                <a:sym typeface="+mn-ea"/>
              </a:rPr>
              <a:t>安全管理人员如何才能为自己“减责”</a:t>
            </a:r>
            <a:endParaRPr lang="zh-CN" altLang="en-US" sz="4400">
              <a:sym typeface="+mn-ea"/>
            </a:endParaRPr>
          </a:p>
        </p:txBody>
      </p:sp>
      <p:sp>
        <p:nvSpPr>
          <p:cNvPr id="5" name="文本框 4"/>
          <p:cNvSpPr txBox="1"/>
          <p:nvPr>
            <p:custDataLst>
              <p:tags r:id="rId2"/>
            </p:custDataLst>
          </p:nvPr>
        </p:nvSpPr>
        <p:spPr>
          <a:xfrm>
            <a:off x="1959610" y="2561590"/>
            <a:ext cx="1701800" cy="1322070"/>
          </a:xfrm>
          <a:prstGeom prst="rect">
            <a:avLst/>
          </a:prstGeom>
          <a:noFill/>
        </p:spPr>
        <p:txBody>
          <a:bodyPr wrap="square" rtlCol="0">
            <a:normAutofit/>
          </a:bodyPr>
          <a:p>
            <a:pPr marL="0" algn="ctr">
              <a:buNone/>
            </a:pPr>
            <a:r>
              <a:rPr lang="en-US" altLang="zh-CN" sz="8000">
                <a:solidFill>
                  <a:schemeClr val="bg1"/>
                </a:solidFill>
                <a:uFillTx/>
                <a:latin typeface="Arial" panose="020B0604020202020204" pitchFamily="34" charset="0"/>
                <a:ea typeface="微软雅黑" panose="020B0503020204020204" charset="-122"/>
              </a:rPr>
              <a:t>4</a:t>
            </a:r>
            <a:endParaRPr lang="en-US" altLang="zh-CN" sz="8000">
              <a:solidFill>
                <a:schemeClr val="bg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6"/>
          <p:cNvSpPr/>
          <p:nvPr/>
        </p:nvSpPr>
        <p:spPr>
          <a:xfrm>
            <a:off x="7170738" y="5768975"/>
            <a:ext cx="1322387" cy="198438"/>
          </a:xfrm>
          <a:custGeom>
            <a:avLst/>
            <a:gdLst/>
            <a:ahLst/>
            <a:cxnLst>
              <a:cxn ang="0">
                <a:pos x="109130630" y="0"/>
              </a:cxn>
              <a:cxn ang="0">
                <a:pos x="0" y="138167157"/>
              </a:cxn>
              <a:cxn ang="0">
                <a:pos x="809790746" y="138167157"/>
              </a:cxn>
              <a:cxn ang="0">
                <a:pos x="918921376" y="0"/>
              </a:cxn>
              <a:cxn ang="0">
                <a:pos x="109130630" y="0"/>
              </a:cxn>
            </a:cxnLst>
            <a:pathLst>
              <a:path w="1903" h="285">
                <a:moveTo>
                  <a:pt x="226" y="0"/>
                </a:moveTo>
                <a:lnTo>
                  <a:pt x="0" y="285"/>
                </a:lnTo>
                <a:lnTo>
                  <a:pt x="1677" y="285"/>
                </a:lnTo>
                <a:lnTo>
                  <a:pt x="1903" y="0"/>
                </a:lnTo>
                <a:lnTo>
                  <a:pt x="226" y="0"/>
                </a:lnTo>
                <a:close/>
              </a:path>
            </a:pathLst>
          </a:custGeom>
          <a:solidFill>
            <a:srgbClr val="957F66">
              <a:alpha val="100000"/>
            </a:srgbClr>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19" name="Freeform 7"/>
          <p:cNvSpPr/>
          <p:nvPr/>
        </p:nvSpPr>
        <p:spPr>
          <a:xfrm>
            <a:off x="3506788" y="5768975"/>
            <a:ext cx="1323975" cy="198438"/>
          </a:xfrm>
          <a:custGeom>
            <a:avLst/>
            <a:gdLst/>
            <a:ahLst/>
            <a:cxnLst>
              <a:cxn ang="0">
                <a:pos x="811736517" y="0"/>
              </a:cxn>
              <a:cxn ang="0">
                <a:pos x="921129690" y="138167157"/>
              </a:cxn>
              <a:cxn ang="0">
                <a:pos x="109393173" y="138167157"/>
              </a:cxn>
              <a:cxn ang="0">
                <a:pos x="0" y="0"/>
              </a:cxn>
              <a:cxn ang="0">
                <a:pos x="811736517" y="0"/>
              </a:cxn>
            </a:cxnLst>
            <a:pathLst>
              <a:path w="1903" h="285">
                <a:moveTo>
                  <a:pt x="1677" y="0"/>
                </a:moveTo>
                <a:lnTo>
                  <a:pt x="1903" y="285"/>
                </a:lnTo>
                <a:lnTo>
                  <a:pt x="226" y="285"/>
                </a:lnTo>
                <a:lnTo>
                  <a:pt x="0" y="0"/>
                </a:lnTo>
                <a:lnTo>
                  <a:pt x="1677" y="0"/>
                </a:lnTo>
                <a:close/>
              </a:path>
            </a:pathLst>
          </a:custGeom>
          <a:solidFill>
            <a:srgbClr val="957F66">
              <a:alpha val="100000"/>
            </a:srgbClr>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0" name="Freeform 8"/>
          <p:cNvSpPr/>
          <p:nvPr/>
        </p:nvSpPr>
        <p:spPr>
          <a:xfrm>
            <a:off x="7170738" y="1749425"/>
            <a:ext cx="1322387" cy="198438"/>
          </a:xfrm>
          <a:custGeom>
            <a:avLst/>
            <a:gdLst/>
            <a:ahLst/>
            <a:cxnLst>
              <a:cxn ang="0">
                <a:pos x="109130630" y="138167157"/>
              </a:cxn>
              <a:cxn ang="0">
                <a:pos x="0" y="0"/>
              </a:cxn>
              <a:cxn ang="0">
                <a:pos x="809790746" y="0"/>
              </a:cxn>
              <a:cxn ang="0">
                <a:pos x="918921376" y="138167157"/>
              </a:cxn>
              <a:cxn ang="0">
                <a:pos x="109130630" y="138167157"/>
              </a:cxn>
            </a:cxnLst>
            <a:pathLst>
              <a:path w="1903" h="285">
                <a:moveTo>
                  <a:pt x="226" y="285"/>
                </a:moveTo>
                <a:lnTo>
                  <a:pt x="0" y="0"/>
                </a:lnTo>
                <a:lnTo>
                  <a:pt x="1677" y="0"/>
                </a:lnTo>
                <a:lnTo>
                  <a:pt x="1903" y="285"/>
                </a:lnTo>
                <a:lnTo>
                  <a:pt x="226" y="285"/>
                </a:lnTo>
                <a:close/>
              </a:path>
            </a:pathLst>
          </a:custGeom>
          <a:solidFill>
            <a:srgbClr val="957F66">
              <a:alpha val="100000"/>
            </a:srgbClr>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1" name="Freeform 9"/>
          <p:cNvSpPr/>
          <p:nvPr/>
        </p:nvSpPr>
        <p:spPr>
          <a:xfrm>
            <a:off x="1512888" y="1947863"/>
            <a:ext cx="9455150" cy="3821112"/>
          </a:xfrm>
          <a:custGeom>
            <a:avLst/>
            <a:gdLst/>
            <a:ahLst/>
            <a:cxnLst>
              <a:cxn ang="0">
                <a:pos x="108689048" y="0"/>
              </a:cxn>
              <a:cxn ang="0">
                <a:pos x="2147483646" y="0"/>
              </a:cxn>
              <a:cxn ang="0">
                <a:pos x="2147483646" y="108641462"/>
              </a:cxn>
              <a:cxn ang="0">
                <a:pos x="2147483646" y="2147483646"/>
              </a:cxn>
              <a:cxn ang="0">
                <a:pos x="2147483646" y="2147483646"/>
              </a:cxn>
              <a:cxn ang="0">
                <a:pos x="108689048" y="2147483646"/>
              </a:cxn>
              <a:cxn ang="0">
                <a:pos x="0" y="2147483646"/>
              </a:cxn>
              <a:cxn ang="0">
                <a:pos x="0" y="108641462"/>
              </a:cxn>
              <a:cxn ang="0">
                <a:pos x="108689048" y="0"/>
              </a:cxn>
            </a:cxnLst>
            <a:pathLst>
              <a:path w="13604" h="5499">
                <a:moveTo>
                  <a:pt x="225" y="0"/>
                </a:moveTo>
                <a:lnTo>
                  <a:pt x="13379" y="0"/>
                </a:lnTo>
                <a:cubicBezTo>
                  <a:pt x="13503" y="0"/>
                  <a:pt x="13604" y="101"/>
                  <a:pt x="13604" y="225"/>
                </a:cubicBezTo>
                <a:lnTo>
                  <a:pt x="13604" y="5274"/>
                </a:lnTo>
                <a:cubicBezTo>
                  <a:pt x="13604" y="5398"/>
                  <a:pt x="13503" y="5499"/>
                  <a:pt x="13379" y="5499"/>
                </a:cubicBezTo>
                <a:lnTo>
                  <a:pt x="225" y="5499"/>
                </a:lnTo>
                <a:cubicBezTo>
                  <a:pt x="101" y="5499"/>
                  <a:pt x="0" y="5398"/>
                  <a:pt x="0" y="5274"/>
                </a:cubicBezTo>
                <a:lnTo>
                  <a:pt x="0" y="225"/>
                </a:lnTo>
                <a:cubicBezTo>
                  <a:pt x="0" y="101"/>
                  <a:pt x="101" y="0"/>
                  <a:pt x="225" y="0"/>
                </a:cubicBezTo>
                <a:close/>
              </a:path>
            </a:pathLst>
          </a:custGeom>
          <a:solidFill>
            <a:srgbClr val="F2F2F2">
              <a:alpha val="100000"/>
            </a:srgbClr>
          </a:solidFill>
          <a:ln w="9" cap="flat" cmpd="sng">
            <a:solidFill>
              <a:srgbClr val="A8A9AD">
                <a:alpha val="100000"/>
              </a:srgbClr>
            </a:solidFill>
            <a:prstDash val="solid"/>
            <a:round/>
            <a:headEnd type="none" w="med" len="med"/>
            <a:tailEnd type="none" w="med" len="med"/>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2" name="Freeform 10"/>
          <p:cNvSpPr/>
          <p:nvPr/>
        </p:nvSpPr>
        <p:spPr>
          <a:xfrm>
            <a:off x="3506788" y="1749425"/>
            <a:ext cx="1323975" cy="198438"/>
          </a:xfrm>
          <a:custGeom>
            <a:avLst/>
            <a:gdLst/>
            <a:ahLst/>
            <a:cxnLst>
              <a:cxn ang="0">
                <a:pos x="811736517" y="138167157"/>
              </a:cxn>
              <a:cxn ang="0">
                <a:pos x="921129690" y="0"/>
              </a:cxn>
              <a:cxn ang="0">
                <a:pos x="109393173" y="0"/>
              </a:cxn>
              <a:cxn ang="0">
                <a:pos x="0" y="138167157"/>
              </a:cxn>
              <a:cxn ang="0">
                <a:pos x="811736517" y="138167157"/>
              </a:cxn>
            </a:cxnLst>
            <a:pathLst>
              <a:path w="1903" h="285">
                <a:moveTo>
                  <a:pt x="1677" y="285"/>
                </a:moveTo>
                <a:lnTo>
                  <a:pt x="1903" y="0"/>
                </a:lnTo>
                <a:lnTo>
                  <a:pt x="226" y="0"/>
                </a:lnTo>
                <a:lnTo>
                  <a:pt x="0" y="285"/>
                </a:lnTo>
                <a:lnTo>
                  <a:pt x="1677" y="285"/>
                </a:lnTo>
                <a:close/>
              </a:path>
            </a:pathLst>
          </a:custGeom>
          <a:solidFill>
            <a:srgbClr val="957F66">
              <a:alpha val="100000"/>
            </a:srgbClr>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3" name="Freeform 11"/>
          <p:cNvSpPr/>
          <p:nvPr/>
        </p:nvSpPr>
        <p:spPr>
          <a:xfrm>
            <a:off x="6240463" y="1749425"/>
            <a:ext cx="2100262" cy="1517650"/>
          </a:xfrm>
          <a:custGeom>
            <a:avLst/>
            <a:gdLst/>
            <a:ahLst/>
            <a:cxnLst>
              <a:cxn ang="0">
                <a:pos x="1459662630" y="0"/>
              </a:cxn>
              <a:cxn ang="0">
                <a:pos x="607629009" y="852578646"/>
              </a:cxn>
              <a:cxn ang="0">
                <a:pos x="810011006" y="1055090024"/>
              </a:cxn>
              <a:cxn ang="0">
                <a:pos x="0" y="1055090024"/>
              </a:cxn>
              <a:cxn ang="0">
                <a:pos x="0" y="244560642"/>
              </a:cxn>
              <a:cxn ang="0">
                <a:pos x="202381997" y="447072021"/>
              </a:cxn>
              <a:cxn ang="0">
                <a:pos x="649651624" y="0"/>
              </a:cxn>
              <a:cxn ang="0">
                <a:pos x="1459662630" y="0"/>
              </a:cxn>
            </a:cxnLst>
            <a:pathLst>
              <a:path w="3022" h="2183">
                <a:moveTo>
                  <a:pt x="3022" y="0"/>
                </a:moveTo>
                <a:lnTo>
                  <a:pt x="1258" y="1764"/>
                </a:lnTo>
                <a:lnTo>
                  <a:pt x="1677" y="2183"/>
                </a:lnTo>
                <a:lnTo>
                  <a:pt x="0" y="2183"/>
                </a:lnTo>
                <a:lnTo>
                  <a:pt x="0" y="506"/>
                </a:lnTo>
                <a:lnTo>
                  <a:pt x="419" y="925"/>
                </a:lnTo>
                <a:lnTo>
                  <a:pt x="1345" y="0"/>
                </a:lnTo>
                <a:lnTo>
                  <a:pt x="3022" y="0"/>
                </a:lnTo>
                <a:close/>
              </a:path>
            </a:pathLst>
          </a:custGeom>
          <a:solidFill>
            <a:schemeClr val="tx1">
              <a:lumMod val="50000"/>
              <a:lumOff val="50000"/>
            </a:schemeClr>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4" name="Freeform 12"/>
          <p:cNvSpPr/>
          <p:nvPr/>
        </p:nvSpPr>
        <p:spPr>
          <a:xfrm>
            <a:off x="3663950" y="1749425"/>
            <a:ext cx="2100263" cy="1517650"/>
          </a:xfrm>
          <a:custGeom>
            <a:avLst/>
            <a:gdLst/>
            <a:ahLst/>
            <a:cxnLst>
              <a:cxn ang="0">
                <a:pos x="0" y="0"/>
              </a:cxn>
              <a:cxn ang="0">
                <a:pos x="852034027" y="852578646"/>
              </a:cxn>
              <a:cxn ang="0">
                <a:pos x="649651933" y="1055090024"/>
              </a:cxn>
              <a:cxn ang="0">
                <a:pos x="1459664020" y="1055090024"/>
              </a:cxn>
              <a:cxn ang="0">
                <a:pos x="1459664020" y="244560642"/>
              </a:cxn>
              <a:cxn ang="0">
                <a:pos x="1257281927" y="447072021"/>
              </a:cxn>
              <a:cxn ang="0">
                <a:pos x="810012087" y="0"/>
              </a:cxn>
              <a:cxn ang="0">
                <a:pos x="0" y="0"/>
              </a:cxn>
            </a:cxnLst>
            <a:pathLst>
              <a:path w="3022" h="2183">
                <a:moveTo>
                  <a:pt x="0" y="0"/>
                </a:moveTo>
                <a:lnTo>
                  <a:pt x="1764" y="1764"/>
                </a:lnTo>
                <a:lnTo>
                  <a:pt x="1345" y="2183"/>
                </a:lnTo>
                <a:lnTo>
                  <a:pt x="3022" y="2183"/>
                </a:lnTo>
                <a:lnTo>
                  <a:pt x="3022" y="506"/>
                </a:lnTo>
                <a:lnTo>
                  <a:pt x="2603" y="925"/>
                </a:lnTo>
                <a:lnTo>
                  <a:pt x="1677" y="0"/>
                </a:lnTo>
                <a:lnTo>
                  <a:pt x="0" y="0"/>
                </a:lnTo>
                <a:close/>
              </a:path>
            </a:pathLst>
          </a:custGeom>
          <a:solidFill>
            <a:schemeClr val="accent2"/>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5" name="Freeform 13"/>
          <p:cNvSpPr/>
          <p:nvPr/>
        </p:nvSpPr>
        <p:spPr>
          <a:xfrm>
            <a:off x="3663950" y="4449763"/>
            <a:ext cx="2100263" cy="1517650"/>
          </a:xfrm>
          <a:custGeom>
            <a:avLst/>
            <a:gdLst/>
            <a:ahLst/>
            <a:cxnLst>
              <a:cxn ang="0">
                <a:pos x="0" y="1055090024"/>
              </a:cxn>
              <a:cxn ang="0">
                <a:pos x="852034027" y="202511378"/>
              </a:cxn>
              <a:cxn ang="0">
                <a:pos x="649651933" y="0"/>
              </a:cxn>
              <a:cxn ang="0">
                <a:pos x="1459664020" y="0"/>
              </a:cxn>
              <a:cxn ang="0">
                <a:pos x="1459664020" y="810529382"/>
              </a:cxn>
              <a:cxn ang="0">
                <a:pos x="1257281927" y="608018004"/>
              </a:cxn>
              <a:cxn ang="0">
                <a:pos x="810012087" y="1055090024"/>
              </a:cxn>
              <a:cxn ang="0">
                <a:pos x="0" y="1055090024"/>
              </a:cxn>
            </a:cxnLst>
            <a:pathLst>
              <a:path w="3022" h="2183">
                <a:moveTo>
                  <a:pt x="0" y="2183"/>
                </a:moveTo>
                <a:lnTo>
                  <a:pt x="1764" y="419"/>
                </a:lnTo>
                <a:lnTo>
                  <a:pt x="1345" y="0"/>
                </a:lnTo>
                <a:lnTo>
                  <a:pt x="3022" y="0"/>
                </a:lnTo>
                <a:lnTo>
                  <a:pt x="3022" y="1677"/>
                </a:lnTo>
                <a:lnTo>
                  <a:pt x="2603" y="1258"/>
                </a:lnTo>
                <a:lnTo>
                  <a:pt x="1677" y="2183"/>
                </a:lnTo>
                <a:lnTo>
                  <a:pt x="0" y="2183"/>
                </a:lnTo>
                <a:close/>
              </a:path>
            </a:pathLst>
          </a:custGeom>
          <a:solidFill>
            <a:schemeClr val="tx1">
              <a:lumMod val="50000"/>
              <a:lumOff val="50000"/>
            </a:schemeClr>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6" name="Freeform 14"/>
          <p:cNvSpPr/>
          <p:nvPr/>
        </p:nvSpPr>
        <p:spPr>
          <a:xfrm>
            <a:off x="6240463" y="4449763"/>
            <a:ext cx="2100262" cy="1517650"/>
          </a:xfrm>
          <a:custGeom>
            <a:avLst/>
            <a:gdLst/>
            <a:ahLst/>
            <a:cxnLst>
              <a:cxn ang="0">
                <a:pos x="1459662630" y="1055090024"/>
              </a:cxn>
              <a:cxn ang="0">
                <a:pos x="607629009" y="202511378"/>
              </a:cxn>
              <a:cxn ang="0">
                <a:pos x="810011006" y="0"/>
              </a:cxn>
              <a:cxn ang="0">
                <a:pos x="0" y="0"/>
              </a:cxn>
              <a:cxn ang="0">
                <a:pos x="0" y="810529382"/>
              </a:cxn>
              <a:cxn ang="0">
                <a:pos x="202381997" y="608018004"/>
              </a:cxn>
              <a:cxn ang="0">
                <a:pos x="649651624" y="1055090024"/>
              </a:cxn>
              <a:cxn ang="0">
                <a:pos x="1459662630" y="1055090024"/>
              </a:cxn>
            </a:cxnLst>
            <a:pathLst>
              <a:path w="3022" h="2183">
                <a:moveTo>
                  <a:pt x="3022" y="2183"/>
                </a:moveTo>
                <a:lnTo>
                  <a:pt x="1258" y="419"/>
                </a:lnTo>
                <a:lnTo>
                  <a:pt x="1677" y="0"/>
                </a:lnTo>
                <a:lnTo>
                  <a:pt x="0" y="0"/>
                </a:lnTo>
                <a:lnTo>
                  <a:pt x="0" y="1677"/>
                </a:lnTo>
                <a:lnTo>
                  <a:pt x="419" y="1258"/>
                </a:lnTo>
                <a:lnTo>
                  <a:pt x="1345" y="2183"/>
                </a:lnTo>
                <a:lnTo>
                  <a:pt x="3022" y="2183"/>
                </a:lnTo>
                <a:close/>
              </a:path>
            </a:pathLst>
          </a:custGeom>
          <a:solidFill>
            <a:schemeClr val="accent2"/>
          </a:solidFill>
          <a:ln w="9525">
            <a:noFill/>
          </a:ln>
        </p:spPr>
        <p:txBody>
          <a:bodyPr/>
          <a:p>
            <a:endParaRPr lang="zh-CN" altLang="en-US" sz="2000">
              <a:solidFill>
                <a:schemeClr val="tx1"/>
              </a:solidFill>
              <a:latin typeface="楷体_GB2312" panose="02010609030101010101" charset="-122"/>
              <a:ea typeface="楷体_GB2312" panose="02010609030101010101" charset="-122"/>
            </a:endParaRPr>
          </a:p>
        </p:txBody>
      </p:sp>
      <p:sp>
        <p:nvSpPr>
          <p:cNvPr id="27" name="TextBox 14"/>
          <p:cNvSpPr txBox="1"/>
          <p:nvPr/>
        </p:nvSpPr>
        <p:spPr>
          <a:xfrm>
            <a:off x="1722438" y="2263775"/>
            <a:ext cx="2289175" cy="17532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rgbClr val="957F66"/>
                </a:solidFill>
                <a:latin typeface="Arial" panose="020B0604020202020204" pitchFamily="34" charset="0"/>
                <a:ea typeface="微软雅黑" panose="020B0503020204020204" charset="-122"/>
                <a:cs typeface="+mn-ea"/>
              </a:defRPr>
            </a:lvl1pPr>
            <a:lvl2pPr marL="742950" indent="-285750" algn="l" rtl="0" eaLnBrk="0" fontAlgn="base" hangingPunct="0">
              <a:spcBef>
                <a:spcPct val="20000"/>
              </a:spcBef>
              <a:spcAft>
                <a:spcPct val="0"/>
              </a:spcAft>
              <a:buChar char="–"/>
              <a:defRPr sz="2000" kern="1200">
                <a:solidFill>
                  <a:srgbClr val="957F66"/>
                </a:solidFill>
                <a:latin typeface="Arial" panose="020B0604020202020204" pitchFamily="34" charset="0"/>
                <a:ea typeface="仿宋_GB2312" panose="02010609030101010101" pitchFamily="1" charset="-122"/>
                <a:cs typeface="+mn-ea"/>
              </a:defRPr>
            </a:lvl2pPr>
            <a:lvl3pPr marL="1143000" indent="-228600" algn="l" rtl="0" eaLnBrk="0" fontAlgn="base" hangingPunct="0">
              <a:spcBef>
                <a:spcPct val="20000"/>
              </a:spcBef>
              <a:spcAft>
                <a:spcPct val="0"/>
              </a:spcAft>
              <a:buChar char="•"/>
              <a:defRPr sz="2400" kern="1200">
                <a:solidFill>
                  <a:srgbClr val="957F66"/>
                </a:solidFill>
                <a:latin typeface="Arial" panose="020B0604020202020204" pitchFamily="34" charset="0"/>
                <a:ea typeface="宋体" panose="02010600030101010101" pitchFamily="2" charset="-122"/>
                <a:cs typeface="+mn-ea"/>
              </a:defRPr>
            </a:lvl3pPr>
            <a:lvl4pPr marL="16002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4pPr>
            <a:lvl5pPr marL="20574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5pPr>
          </a:lstStyle>
          <a:p>
            <a:pPr marL="0" lvl="0" indent="0" eaLnBrk="1" hangingPunct="1">
              <a:spcBef>
                <a:spcPct val="0"/>
              </a:spcBef>
              <a:buFont typeface="Arial" panose="020B0604020202020204" pitchFamily="34" charset="0"/>
              <a:buNone/>
            </a:pPr>
            <a:r>
              <a:rPr lang="en-US" altLang="zh-CN" sz="1800" dirty="0">
                <a:solidFill>
                  <a:schemeClr val="tx1"/>
                </a:solidFill>
                <a:latin typeface="楷体_GB2312" panose="02010609030101010101" charset="-122"/>
                <a:ea typeface="楷体_GB2312" panose="02010609030101010101" charset="-122"/>
                <a:cs typeface="楷体_GB2312" panose="02010609030101010101" charset="-122"/>
              </a:rPr>
              <a:t>1</a:t>
            </a:r>
            <a:r>
              <a:rPr lang="zh-CN" altLang="en-US" sz="1800" dirty="0">
                <a:solidFill>
                  <a:schemeClr val="tx1"/>
                </a:solidFill>
                <a:latin typeface="楷体_GB2312" panose="02010609030101010101" charset="-122"/>
                <a:ea typeface="楷体_GB2312" panose="02010609030101010101" charset="-122"/>
                <a:cs typeface="楷体_GB2312" panose="02010609030101010101" charset="-122"/>
              </a:rPr>
              <a:t>、生产经营单位的各级负责生产和经营的管理人员，在完成生产或经营任务的同时，对保证生产安全负责。</a:t>
            </a:r>
            <a:endParaRPr lang="zh-CN" altLang="en-US" sz="1800"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28" name="TextBox 16"/>
          <p:cNvSpPr txBox="1"/>
          <p:nvPr/>
        </p:nvSpPr>
        <p:spPr>
          <a:xfrm>
            <a:off x="8296275" y="2263775"/>
            <a:ext cx="2289175" cy="922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rgbClr val="957F66"/>
                </a:solidFill>
                <a:latin typeface="Arial" panose="020B0604020202020204" pitchFamily="34" charset="0"/>
                <a:ea typeface="微软雅黑" panose="020B0503020204020204" charset="-122"/>
                <a:cs typeface="+mn-ea"/>
              </a:defRPr>
            </a:lvl1pPr>
            <a:lvl2pPr marL="742950" indent="-285750" algn="l" rtl="0" eaLnBrk="0" fontAlgn="base" hangingPunct="0">
              <a:spcBef>
                <a:spcPct val="20000"/>
              </a:spcBef>
              <a:spcAft>
                <a:spcPct val="0"/>
              </a:spcAft>
              <a:buChar char="–"/>
              <a:defRPr sz="2000" kern="1200">
                <a:solidFill>
                  <a:srgbClr val="957F66"/>
                </a:solidFill>
                <a:latin typeface="Arial" panose="020B0604020202020204" pitchFamily="34" charset="0"/>
                <a:ea typeface="仿宋_GB2312" panose="02010609030101010101" pitchFamily="1" charset="-122"/>
                <a:cs typeface="+mn-ea"/>
              </a:defRPr>
            </a:lvl2pPr>
            <a:lvl3pPr marL="1143000" indent="-228600" algn="l" rtl="0" eaLnBrk="0" fontAlgn="base" hangingPunct="0">
              <a:spcBef>
                <a:spcPct val="20000"/>
              </a:spcBef>
              <a:spcAft>
                <a:spcPct val="0"/>
              </a:spcAft>
              <a:buChar char="•"/>
              <a:defRPr sz="2400" kern="1200">
                <a:solidFill>
                  <a:srgbClr val="957F66"/>
                </a:solidFill>
                <a:latin typeface="Arial" panose="020B0604020202020204" pitchFamily="34" charset="0"/>
                <a:ea typeface="宋体" panose="02010600030101010101" pitchFamily="2" charset="-122"/>
                <a:cs typeface="+mn-ea"/>
              </a:defRPr>
            </a:lvl3pPr>
            <a:lvl4pPr marL="16002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4pPr>
            <a:lvl5pPr marL="20574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5pPr>
          </a:lstStyle>
          <a:p>
            <a:pPr marL="0" lvl="0" indent="0" eaLnBrk="1" hangingPunct="1">
              <a:spcBef>
                <a:spcPct val="0"/>
              </a:spcBef>
              <a:buFont typeface="Arial" panose="020B0604020202020204" pitchFamily="34" charset="0"/>
              <a:buNone/>
            </a:pPr>
            <a:r>
              <a:rPr lang="en-US" altLang="zh-CN" sz="1800" dirty="0">
                <a:solidFill>
                  <a:schemeClr val="tx1"/>
                </a:solidFill>
                <a:latin typeface="楷体_GB2312" panose="02010609030101010101" charset="-122"/>
                <a:ea typeface="楷体_GB2312" panose="02010609030101010101" charset="-122"/>
                <a:cs typeface="楷体_GB2312" panose="02010609030101010101" charset="-122"/>
              </a:rPr>
              <a:t>2</a:t>
            </a:r>
            <a:r>
              <a:rPr lang="zh-CN" altLang="en-US" sz="1800" dirty="0">
                <a:solidFill>
                  <a:schemeClr val="tx1"/>
                </a:solidFill>
                <a:latin typeface="楷体_GB2312" panose="02010609030101010101" charset="-122"/>
                <a:ea typeface="楷体_GB2312" panose="02010609030101010101" charset="-122"/>
                <a:cs typeface="楷体_GB2312" panose="02010609030101010101" charset="-122"/>
              </a:rPr>
              <a:t>、各职能部门的人员对自己业务范围内有关的安全生产负责。</a:t>
            </a:r>
            <a:endParaRPr lang="zh-CN" altLang="en-US" sz="1800"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29" name="TextBox 18"/>
          <p:cNvSpPr txBox="1"/>
          <p:nvPr/>
        </p:nvSpPr>
        <p:spPr>
          <a:xfrm>
            <a:off x="1722438" y="4562475"/>
            <a:ext cx="2289175" cy="922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rgbClr val="957F66"/>
                </a:solidFill>
                <a:latin typeface="Arial" panose="020B0604020202020204" pitchFamily="34" charset="0"/>
                <a:ea typeface="微软雅黑" panose="020B0503020204020204" charset="-122"/>
                <a:cs typeface="+mn-ea"/>
              </a:defRPr>
            </a:lvl1pPr>
            <a:lvl2pPr marL="742950" indent="-285750" algn="l" rtl="0" eaLnBrk="0" fontAlgn="base" hangingPunct="0">
              <a:spcBef>
                <a:spcPct val="20000"/>
              </a:spcBef>
              <a:spcAft>
                <a:spcPct val="0"/>
              </a:spcAft>
              <a:buChar char="–"/>
              <a:defRPr sz="2000" kern="1200">
                <a:solidFill>
                  <a:srgbClr val="957F66"/>
                </a:solidFill>
                <a:latin typeface="Arial" panose="020B0604020202020204" pitchFamily="34" charset="0"/>
                <a:ea typeface="仿宋_GB2312" panose="02010609030101010101" pitchFamily="1" charset="-122"/>
                <a:cs typeface="+mn-ea"/>
              </a:defRPr>
            </a:lvl2pPr>
            <a:lvl3pPr marL="1143000" indent="-228600" algn="l" rtl="0" eaLnBrk="0" fontAlgn="base" hangingPunct="0">
              <a:spcBef>
                <a:spcPct val="20000"/>
              </a:spcBef>
              <a:spcAft>
                <a:spcPct val="0"/>
              </a:spcAft>
              <a:buChar char="•"/>
              <a:defRPr sz="2400" kern="1200">
                <a:solidFill>
                  <a:srgbClr val="957F66"/>
                </a:solidFill>
                <a:latin typeface="Arial" panose="020B0604020202020204" pitchFamily="34" charset="0"/>
                <a:ea typeface="宋体" panose="02010600030101010101" pitchFamily="2" charset="-122"/>
                <a:cs typeface="+mn-ea"/>
              </a:defRPr>
            </a:lvl3pPr>
            <a:lvl4pPr marL="16002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4pPr>
            <a:lvl5pPr marL="20574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5pPr>
          </a:lstStyle>
          <a:p>
            <a:pPr marL="0" lvl="0" indent="0" eaLnBrk="1" hangingPunct="1">
              <a:spcBef>
                <a:spcPct val="0"/>
              </a:spcBef>
              <a:buFont typeface="Arial" panose="020B0604020202020204" pitchFamily="34" charset="0"/>
              <a:buNone/>
            </a:pPr>
            <a:r>
              <a:rPr lang="en-US" altLang="zh-CN" sz="1800" dirty="0">
                <a:solidFill>
                  <a:schemeClr val="tx1"/>
                </a:solidFill>
                <a:latin typeface="楷体_GB2312" panose="02010609030101010101" charset="-122"/>
                <a:ea typeface="楷体_GB2312" panose="02010609030101010101" charset="-122"/>
                <a:cs typeface="楷体_GB2312" panose="02010609030101010101" charset="-122"/>
              </a:rPr>
              <a:t>3</a:t>
            </a:r>
            <a:r>
              <a:rPr lang="zh-CN" altLang="en-US" sz="1800" dirty="0">
                <a:solidFill>
                  <a:schemeClr val="tx1"/>
                </a:solidFill>
                <a:latin typeface="楷体_GB2312" panose="02010609030101010101" charset="-122"/>
                <a:ea typeface="楷体_GB2312" panose="02010609030101010101" charset="-122"/>
                <a:cs typeface="楷体_GB2312" panose="02010609030101010101" charset="-122"/>
              </a:rPr>
              <a:t>、班组长、特种作业人员对其岗位的安全生产工作负责。</a:t>
            </a:r>
            <a:endParaRPr lang="zh-CN" altLang="en-US" sz="1800"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30" name="TextBox 20"/>
          <p:cNvSpPr txBox="1"/>
          <p:nvPr/>
        </p:nvSpPr>
        <p:spPr>
          <a:xfrm>
            <a:off x="8296275" y="4562475"/>
            <a:ext cx="2672715" cy="11988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kern="1200">
                <a:solidFill>
                  <a:srgbClr val="957F66"/>
                </a:solidFill>
                <a:latin typeface="Arial" panose="020B0604020202020204" pitchFamily="34" charset="0"/>
                <a:ea typeface="微软雅黑" panose="020B0503020204020204" charset="-122"/>
                <a:cs typeface="+mn-ea"/>
              </a:defRPr>
            </a:lvl1pPr>
            <a:lvl2pPr marL="742950" indent="-285750" algn="l" rtl="0" eaLnBrk="0" fontAlgn="base" hangingPunct="0">
              <a:spcBef>
                <a:spcPct val="20000"/>
              </a:spcBef>
              <a:spcAft>
                <a:spcPct val="0"/>
              </a:spcAft>
              <a:buChar char="–"/>
              <a:defRPr sz="2000" kern="1200">
                <a:solidFill>
                  <a:srgbClr val="957F66"/>
                </a:solidFill>
                <a:latin typeface="Arial" panose="020B0604020202020204" pitchFamily="34" charset="0"/>
                <a:ea typeface="仿宋_GB2312" panose="02010609030101010101" pitchFamily="1" charset="-122"/>
                <a:cs typeface="+mn-ea"/>
              </a:defRPr>
            </a:lvl2pPr>
            <a:lvl3pPr marL="1143000" indent="-228600" algn="l" rtl="0" eaLnBrk="0" fontAlgn="base" hangingPunct="0">
              <a:spcBef>
                <a:spcPct val="20000"/>
              </a:spcBef>
              <a:spcAft>
                <a:spcPct val="0"/>
              </a:spcAft>
              <a:buChar char="•"/>
              <a:defRPr sz="2400" kern="1200">
                <a:solidFill>
                  <a:srgbClr val="957F66"/>
                </a:solidFill>
                <a:latin typeface="Arial" panose="020B0604020202020204" pitchFamily="34" charset="0"/>
                <a:ea typeface="宋体" panose="02010600030101010101" pitchFamily="2" charset="-122"/>
                <a:cs typeface="+mn-ea"/>
              </a:defRPr>
            </a:lvl3pPr>
            <a:lvl4pPr marL="16002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4pPr>
            <a:lvl5pPr marL="20574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5pPr>
          </a:lstStyle>
          <a:p>
            <a:pPr marL="0" lvl="0" indent="0" eaLnBrk="1" hangingPunct="1">
              <a:spcBef>
                <a:spcPct val="0"/>
              </a:spcBef>
              <a:buFont typeface="Arial" panose="020B0604020202020204" pitchFamily="34" charset="0"/>
              <a:buNone/>
            </a:pPr>
            <a:r>
              <a:rPr lang="en-US" altLang="zh-CN" sz="1800" dirty="0">
                <a:solidFill>
                  <a:schemeClr val="tx1"/>
                </a:solidFill>
                <a:latin typeface="楷体_GB2312" panose="02010609030101010101" charset="-122"/>
                <a:ea typeface="楷体_GB2312" panose="02010609030101010101" charset="-122"/>
                <a:cs typeface="楷体_GB2312" panose="02010609030101010101" charset="-122"/>
              </a:rPr>
              <a:t>4</a:t>
            </a:r>
            <a:r>
              <a:rPr lang="zh-CN" altLang="en-US" sz="1800" dirty="0">
                <a:solidFill>
                  <a:schemeClr val="tx1"/>
                </a:solidFill>
                <a:latin typeface="楷体_GB2312" panose="02010609030101010101" charset="-122"/>
                <a:ea typeface="楷体_GB2312" panose="02010609030101010101" charset="-122"/>
                <a:cs typeface="楷体_GB2312" panose="02010609030101010101" charset="-122"/>
              </a:rPr>
              <a:t>、所有从业人员（包括劳务人员、实习学生）应在自己本职工作范围的安全生产负责。</a:t>
            </a:r>
            <a:endParaRPr lang="zh-CN" altLang="en-US" sz="1800"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31" name="TextBox 21"/>
          <p:cNvSpPr txBox="1"/>
          <p:nvPr/>
        </p:nvSpPr>
        <p:spPr>
          <a:xfrm>
            <a:off x="4595813" y="3397250"/>
            <a:ext cx="2576512" cy="892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rgbClr val="957F66"/>
                </a:solidFill>
                <a:latin typeface="Arial" panose="020B0604020202020204" pitchFamily="34" charset="0"/>
                <a:ea typeface="微软雅黑" panose="020B0503020204020204" charset="-122"/>
                <a:cs typeface="+mn-ea"/>
              </a:defRPr>
            </a:lvl1pPr>
            <a:lvl2pPr marL="742950" indent="-285750" algn="l" rtl="0" eaLnBrk="0" fontAlgn="base" hangingPunct="0">
              <a:spcBef>
                <a:spcPct val="20000"/>
              </a:spcBef>
              <a:spcAft>
                <a:spcPct val="0"/>
              </a:spcAft>
              <a:buChar char="–"/>
              <a:defRPr sz="2000" kern="1200">
                <a:solidFill>
                  <a:srgbClr val="957F66"/>
                </a:solidFill>
                <a:latin typeface="Arial" panose="020B0604020202020204" pitchFamily="34" charset="0"/>
                <a:ea typeface="仿宋_GB2312" panose="02010609030101010101" pitchFamily="1" charset="-122"/>
                <a:cs typeface="+mn-ea"/>
              </a:defRPr>
            </a:lvl2pPr>
            <a:lvl3pPr marL="1143000" indent="-228600" algn="l" rtl="0" eaLnBrk="0" fontAlgn="base" hangingPunct="0">
              <a:spcBef>
                <a:spcPct val="20000"/>
              </a:spcBef>
              <a:spcAft>
                <a:spcPct val="0"/>
              </a:spcAft>
              <a:buChar char="•"/>
              <a:defRPr sz="2400" kern="1200">
                <a:solidFill>
                  <a:srgbClr val="957F66"/>
                </a:solidFill>
                <a:latin typeface="Arial" panose="020B0604020202020204" pitchFamily="34" charset="0"/>
                <a:ea typeface="宋体" panose="02010600030101010101" pitchFamily="2" charset="-122"/>
                <a:cs typeface="+mn-ea"/>
              </a:defRPr>
            </a:lvl3pPr>
            <a:lvl4pPr marL="16002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4pPr>
            <a:lvl5pPr marL="2057400" indent="-228600" algn="l" rtl="0" eaLnBrk="0" fontAlgn="base" hangingPunct="0">
              <a:spcBef>
                <a:spcPct val="20000"/>
              </a:spcBef>
              <a:spcAft>
                <a:spcPct val="0"/>
              </a:spcAft>
              <a:buChar char="»"/>
              <a:defRPr sz="2000" kern="1200">
                <a:solidFill>
                  <a:srgbClr val="957F66"/>
                </a:solidFill>
                <a:latin typeface="Arial" panose="020B0604020202020204" pitchFamily="34" charset="0"/>
                <a:ea typeface="宋体" panose="02010600030101010101" pitchFamily="2" charset="-122"/>
                <a:cs typeface="+mn-ea"/>
              </a:defRPr>
            </a:lvl5pPr>
          </a:lstStyle>
          <a:p>
            <a:pPr marL="0" lvl="0" indent="0" algn="ctr" eaLnBrk="1" hangingPunct="1">
              <a:spcBef>
                <a:spcPct val="0"/>
              </a:spcBef>
              <a:buFont typeface="Arial" panose="020B0604020202020204" pitchFamily="34" charset="0"/>
              <a:buNone/>
            </a:pPr>
            <a:r>
              <a:rPr lang="zh-CN" altLang="zh-CN" sz="2600" b="1" dirty="0">
                <a:solidFill>
                  <a:schemeClr val="tx1"/>
                </a:solidFill>
                <a:latin typeface="楷体_GB2312" panose="02010609030101010101" charset="-122"/>
                <a:ea typeface="楷体_GB2312" panose="02010609030101010101" charset="-122"/>
              </a:rPr>
              <a:t>安全生产责任制全覆盖</a:t>
            </a:r>
            <a:endParaRPr lang="zh-CN" altLang="zh-CN" sz="2600" b="1" dirty="0">
              <a:solidFill>
                <a:schemeClr val="tx1"/>
              </a:solidFill>
              <a:latin typeface="楷体_GB2312" panose="02010609030101010101" charset="-122"/>
              <a:ea typeface="楷体_GB2312" panose="02010609030101010101" charset="-122"/>
            </a:endParaRPr>
          </a:p>
        </p:txBody>
      </p:sp>
      <p:sp>
        <p:nvSpPr>
          <p:cNvPr id="33" name="TextBox 43"/>
          <p:cNvSpPr txBox="1"/>
          <p:nvPr/>
        </p:nvSpPr>
        <p:spPr>
          <a:xfrm>
            <a:off x="397510" y="53308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（一</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）安全生产责任制</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7">
                                            <p:txEl>
                                              <p:charRg st="0" end="49"/>
                                            </p:txEl>
                                          </p:spTgt>
                                        </p:tgtEl>
                                        <p:attrNameLst>
                                          <p:attrName>style.visibility</p:attrName>
                                        </p:attrNameLst>
                                      </p:cBhvr>
                                      <p:to>
                                        <p:strVal val="visible"/>
                                      </p:to>
                                    </p:set>
                                    <p:animEffect transition="in" filter="wipe(up)">
                                      <p:cBhvr>
                                        <p:cTn id="18" dur="500"/>
                                        <p:tgtEl>
                                          <p:spTgt spid="27">
                                            <p:txEl>
                                              <p:charRg st="0" end="49"/>
                                            </p:txEl>
                                          </p:spTgt>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28">
                                            <p:txEl>
                                              <p:charRg st="0" end="29"/>
                                            </p:txEl>
                                          </p:spTgt>
                                        </p:tgtEl>
                                        <p:attrNameLst>
                                          <p:attrName>style.visibility</p:attrName>
                                        </p:attrNameLst>
                                      </p:cBhvr>
                                      <p:to>
                                        <p:strVal val="visible"/>
                                      </p:to>
                                    </p:set>
                                    <p:animEffect transition="in" filter="wipe(up)">
                                      <p:cBhvr>
                                        <p:cTn id="30" dur="500"/>
                                        <p:tgtEl>
                                          <p:spTgt spid="28">
                                            <p:txEl>
                                              <p:charRg st="0" end="29"/>
                                            </p:txEl>
                                          </p:spTgt>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4000"/>
                            </p:stCondLst>
                            <p:childTnLst>
                              <p:par>
                                <p:cTn id="36" presetID="2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9">
                                            <p:txEl>
                                              <p:charRg st="0" end="27"/>
                                            </p:txEl>
                                          </p:spTgt>
                                        </p:tgtEl>
                                        <p:attrNameLst>
                                          <p:attrName>style.visibility</p:attrName>
                                        </p:attrNameLst>
                                      </p:cBhvr>
                                      <p:to>
                                        <p:strVal val="visible"/>
                                      </p:to>
                                    </p:set>
                                    <p:animEffect transition="in" filter="wipe(up)">
                                      <p:cBhvr>
                                        <p:cTn id="42" dur="500"/>
                                        <p:tgtEl>
                                          <p:spTgt spid="29">
                                            <p:txEl>
                                              <p:charRg st="0" end="27"/>
                                            </p:txEl>
                                          </p:spTgt>
                                        </p:tgtEl>
                                      </p:cBhvr>
                                    </p:animEffect>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par>
                          <p:cTn id="47" fill="hold">
                            <p:stCondLst>
                              <p:cond delay="5500"/>
                            </p:stCondLst>
                            <p:childTnLst>
                              <p:par>
                                <p:cTn id="48" presetID="22" presetClass="entr" presetSubtype="4"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par>
                          <p:cTn id="51" fill="hold">
                            <p:stCondLst>
                              <p:cond delay="6000"/>
                            </p:stCondLst>
                            <p:childTnLst>
                              <p:par>
                                <p:cTn id="52" presetID="22" presetClass="entr" presetSubtype="1" fill="hold" grpId="0" nodeType="afterEffect">
                                  <p:stCondLst>
                                    <p:cond delay="0"/>
                                  </p:stCondLst>
                                  <p:childTnLst>
                                    <p:set>
                                      <p:cBhvr>
                                        <p:cTn id="53" dur="1" fill="hold">
                                          <p:stCondLst>
                                            <p:cond delay="0"/>
                                          </p:stCondLst>
                                        </p:cTn>
                                        <p:tgtEl>
                                          <p:spTgt spid="30">
                                            <p:txEl>
                                              <p:charRg st="0" end="40"/>
                                            </p:txEl>
                                          </p:spTgt>
                                        </p:tgtEl>
                                        <p:attrNameLst>
                                          <p:attrName>style.visibility</p:attrName>
                                        </p:attrNameLst>
                                      </p:cBhvr>
                                      <p:to>
                                        <p:strVal val="visible"/>
                                      </p:to>
                                    </p:set>
                                    <p:animEffect transition="in" filter="wipe(up)">
                                      <p:cBhvr>
                                        <p:cTn id="54" dur="500"/>
                                        <p:tgtEl>
                                          <p:spTgt spid="30">
                                            <p:txEl>
                                              <p:charRg st="0" end="40"/>
                                            </p:txEl>
                                          </p:spTgt>
                                        </p:tgtEl>
                                      </p:cBhvr>
                                    </p:animEffect>
                                  </p:childTnLst>
                                </p:cTn>
                              </p:par>
                            </p:childTnLst>
                          </p:cTn>
                        </p:par>
                        <p:par>
                          <p:cTn id="55" fill="hold">
                            <p:stCondLst>
                              <p:cond delay="6500"/>
                            </p:stCondLst>
                            <p:childTnLst>
                              <p:par>
                                <p:cTn id="56" presetID="1" presetClass="entr" presetSubtype="0" fill="hold" grpId="0" nodeType="afterEffect">
                                  <p:stCondLst>
                                    <p:cond delay="0"/>
                                  </p:stCondLst>
                                  <p:iterate type="lt">
                                    <p:tmAbs val="75"/>
                                  </p:iterate>
                                  <p:childTnLst>
                                    <p:set>
                                      <p:cBhvr>
                                        <p:cTn id="57" dur="1" fill="hold">
                                          <p:stCondLst>
                                            <p:cond delay="74"/>
                                          </p:stCondLst>
                                        </p:cTn>
                                        <p:tgtEl>
                                          <p:spTgt spid="31">
                                            <p:txEl>
                                              <p:charRg st="0" end="11"/>
                                            </p:txEl>
                                          </p:spTgt>
                                        </p:tgtEl>
                                        <p:attrNameLst>
                                          <p:attrName>style.visibility</p:attrName>
                                        </p:attrNameLst>
                                      </p:cBhvr>
                                      <p:to>
                                        <p:strVal val="visible"/>
                                      </p:to>
                                    </p:se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33">
                                            <p:txEl>
                                              <p:charRg st="0" end="11"/>
                                            </p:txEl>
                                          </p:spTgt>
                                        </p:tgtEl>
                                        <p:attrNameLst>
                                          <p:attrName>style.visibility</p:attrName>
                                        </p:attrNameLst>
                                      </p:cBhvr>
                                      <p:to>
                                        <p:strVal val="visible"/>
                                      </p:to>
                                    </p:set>
                                    <p:animEffect transition="in" filter="wipe(up)">
                                      <p:cBhvr>
                                        <p:cTn id="61" dur="500"/>
                                        <p:tgtEl>
                                          <p:spTgt spid="33">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dvAuto="1000" build="p"/>
      <p:bldP spid="28" grpId="0" advAuto="1000" build="p"/>
      <p:bldP spid="29" grpId="0" advAuto="1000" build="p"/>
      <p:bldP spid="30" grpId="0" advAuto="1000" build="p"/>
      <p:bldP spid="31" grpId="0" advAuto="1000" build="p"/>
      <p:bldP spid="33" grpId="0" advAuto="100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45"/>
          <p:cNvSpPr txBox="1"/>
          <p:nvPr/>
        </p:nvSpPr>
        <p:spPr>
          <a:xfrm>
            <a:off x="1041400" y="982980"/>
            <a:ext cx="9807575" cy="4892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2400" dirty="0">
                <a:solidFill>
                  <a:schemeClr val="tx1"/>
                </a:solidFill>
                <a:latin typeface="楷体_GB2312" panose="02010609030101010101" charset="-122"/>
                <a:ea typeface="楷体_GB2312" panose="02010609030101010101" charset="-122"/>
                <a:cs typeface="楷体_GB2312" panose="02010609030101010101" charset="-122"/>
              </a:rPr>
              <a:t>国家安全监督管理总局</a:t>
            </a:r>
            <a:r>
              <a:rPr lang="en-US" altLang="zh-CN" sz="2400" dirty="0">
                <a:solidFill>
                  <a:schemeClr val="tx1"/>
                </a:solidFill>
                <a:latin typeface="楷体_GB2312" panose="02010609030101010101" charset="-122"/>
                <a:ea typeface="楷体_GB2312" panose="02010609030101010101" charset="-122"/>
                <a:cs typeface="楷体_GB2312" panose="02010609030101010101" charset="-122"/>
              </a:rPr>
              <a:t>--</a:t>
            </a: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《安全生产责任体系五落实五到位》</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a:p>
            <a:pPr marL="0" lvl="0" indent="0" eaLnBrk="1" hangingPunct="1">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（一）必须落实</a:t>
            </a:r>
            <a:r>
              <a:rPr lang="en-US" altLang="zh-CN" sz="2400" b="1" dirty="0">
                <a:solidFill>
                  <a:srgbClr val="FF0000"/>
                </a:solidFill>
                <a:latin typeface="楷体_GB2312" panose="02010609030101010101" charset="-122"/>
                <a:ea typeface="楷体_GB2312" panose="02010609030101010101" charset="-122"/>
                <a:cs typeface="楷体_GB2312" panose="02010609030101010101" charset="-122"/>
              </a:rPr>
              <a:t>“</a:t>
            </a:r>
            <a:r>
              <a:rPr lang="zh-CN" altLang="en-US" sz="2400" b="1" dirty="0">
                <a:solidFill>
                  <a:srgbClr val="FF0000"/>
                </a:solidFill>
                <a:latin typeface="楷体_GB2312" panose="02010609030101010101" charset="-122"/>
                <a:ea typeface="楷体_GB2312" panose="02010609030101010101" charset="-122"/>
                <a:cs typeface="楷体_GB2312" panose="02010609030101010101" charset="-122"/>
              </a:rPr>
              <a:t>党政同责</a:t>
            </a:r>
            <a:r>
              <a:rPr lang="en-US" altLang="zh-CN" sz="2400" dirty="0">
                <a:solidFill>
                  <a:schemeClr val="tx1"/>
                </a:solidFill>
                <a:latin typeface="楷体_GB2312" panose="02010609030101010101" charset="-122"/>
                <a:ea typeface="楷体_GB2312" panose="02010609030101010101" charset="-122"/>
                <a:cs typeface="楷体_GB2312" panose="02010609030101010101" charset="-122"/>
              </a:rPr>
              <a:t>”</a:t>
            </a: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要求，董事长、党组织书记、总经理对本企业安全生产工作共同承担领导责任。</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a:p>
            <a:pPr marL="0" lvl="0" indent="0" eaLnBrk="1" hangingPunct="1">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（二）必须落实安全生产</a:t>
            </a:r>
            <a:r>
              <a:rPr lang="en-US" altLang="zh-CN" sz="2400" b="1" dirty="0">
                <a:solidFill>
                  <a:srgbClr val="FF0000"/>
                </a:solidFill>
                <a:latin typeface="楷体_GB2312" panose="02010609030101010101" charset="-122"/>
                <a:ea typeface="楷体_GB2312" panose="02010609030101010101" charset="-122"/>
                <a:cs typeface="楷体_GB2312" panose="02010609030101010101" charset="-122"/>
              </a:rPr>
              <a:t>“一岗双责”</a:t>
            </a: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，所有领导班子成员对分管范围内安全生产工作承担相应职责。</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a:p>
            <a:pPr marL="0" lvl="0" indent="0" eaLnBrk="1" hangingPunct="1">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（三）必须落实安全生产组织领导机构，成立安全生产委员会，由董事长或总经理担任主任。</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a:p>
            <a:pPr marL="0" lvl="0" indent="0" eaLnBrk="1" hangingPunct="1">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（四）必须落实安全管理力量，依法设置安全生产管理机构，配齐配强注册安全工程师等专业安全管理人员。</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a:p>
            <a:pPr marL="0" lvl="0" indent="0" eaLnBrk="1" hangingPunct="1">
              <a:spcBef>
                <a:spcPct val="0"/>
              </a:spcBef>
              <a:buFont typeface="Arial" panose="020B0604020202020204" pitchFamily="34" charset="0"/>
              <a:buNone/>
            </a:pP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（五）必须落实安全生产报告制度，定期向董事会、业绩考核部门报告安全生产情况，并向社会公示。</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a:p>
            <a:pPr marL="0" lvl="0" indent="0" eaLnBrk="1" hangingPunct="1">
              <a:spcBef>
                <a:spcPct val="0"/>
              </a:spcBef>
              <a:buFont typeface="Arial" panose="020B0604020202020204" pitchFamily="34" charset="0"/>
              <a:buNone/>
            </a:pPr>
            <a:r>
              <a:rPr lang="en-US" altLang="zh-CN" sz="2400" dirty="0">
                <a:solidFill>
                  <a:schemeClr val="tx1"/>
                </a:solidFill>
                <a:latin typeface="楷体_GB2312" panose="02010609030101010101" charset="-122"/>
                <a:ea typeface="楷体_GB2312" panose="02010609030101010101" charset="-122"/>
                <a:cs typeface="楷体_GB2312" panose="02010609030101010101" charset="-122"/>
              </a:rPr>
              <a:t>“</a:t>
            </a: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五到位</a:t>
            </a:r>
            <a:r>
              <a:rPr lang="en-US" altLang="zh-CN" sz="2400" dirty="0">
                <a:solidFill>
                  <a:schemeClr val="tx1"/>
                </a:solidFill>
                <a:latin typeface="楷体_GB2312" panose="02010609030101010101" charset="-122"/>
                <a:ea typeface="楷体_GB2312" panose="02010609030101010101" charset="-122"/>
                <a:cs typeface="楷体_GB2312" panose="02010609030101010101" charset="-122"/>
              </a:rPr>
              <a:t>”</a:t>
            </a: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a:t>
            </a:r>
            <a:r>
              <a:rPr lang="en-US" altLang="zh-CN" sz="2400" b="1" dirty="0">
                <a:solidFill>
                  <a:srgbClr val="FF0000"/>
                </a:solidFill>
                <a:latin typeface="楷体_GB2312" panose="02010609030101010101" charset="-122"/>
                <a:ea typeface="楷体_GB2312" panose="02010609030101010101" charset="-122"/>
                <a:cs typeface="楷体_GB2312" panose="02010609030101010101" charset="-122"/>
              </a:rPr>
              <a:t>必须做到安全责任到位</a:t>
            </a:r>
            <a:r>
              <a:rPr lang="zh-CN" altLang="en-US" sz="2400" dirty="0">
                <a:solidFill>
                  <a:schemeClr val="tx1"/>
                </a:solidFill>
                <a:latin typeface="楷体_GB2312" panose="02010609030101010101" charset="-122"/>
                <a:ea typeface="楷体_GB2312" panose="02010609030101010101" charset="-122"/>
                <a:cs typeface="楷体_GB2312" panose="02010609030101010101" charset="-122"/>
              </a:rPr>
              <a:t>、安全投入到位、安全培训到位、安全管理到位、应急救援到位。</a:t>
            </a:r>
            <a:endParaRPr lang="zh-CN" altLang="en-US" sz="2400" dirty="0">
              <a:solidFill>
                <a:schemeClr val="tx1"/>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charRg st="0" end="29"/>
                                            </p:txEl>
                                          </p:spTgt>
                                        </p:tgtEl>
                                        <p:attrNameLst>
                                          <p:attrName>style.visibility</p:attrName>
                                        </p:attrNameLst>
                                      </p:cBhvr>
                                      <p:to>
                                        <p:strVal val="visible"/>
                                      </p:to>
                                    </p:set>
                                    <p:animEffect transition="in" filter="wipe(up)">
                                      <p:cBhvr>
                                        <p:cTn id="7" dur="500"/>
                                        <p:tgtEl>
                                          <p:spTgt spid="3">
                                            <p:txEl>
                                              <p:charRg st="0" end="29"/>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charRg st="29" end="78"/>
                                            </p:txEl>
                                          </p:spTgt>
                                        </p:tgtEl>
                                        <p:attrNameLst>
                                          <p:attrName>style.visibility</p:attrName>
                                        </p:attrNameLst>
                                      </p:cBhvr>
                                      <p:to>
                                        <p:strVal val="visible"/>
                                      </p:to>
                                    </p:set>
                                    <p:animEffect transition="in" filter="wipe(up)">
                                      <p:cBhvr>
                                        <p:cTn id="11" dur="500"/>
                                        <p:tgtEl>
                                          <p:spTgt spid="3">
                                            <p:txEl>
                                              <p:charRg st="29" end="78"/>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charRg st="78" end="124"/>
                                            </p:txEl>
                                          </p:spTgt>
                                        </p:tgtEl>
                                        <p:attrNameLst>
                                          <p:attrName>style.visibility</p:attrName>
                                        </p:attrNameLst>
                                      </p:cBhvr>
                                      <p:to>
                                        <p:strVal val="visible"/>
                                      </p:to>
                                    </p:set>
                                    <p:animEffect transition="in" filter="wipe(up)">
                                      <p:cBhvr>
                                        <p:cTn id="15" dur="500"/>
                                        <p:tgtEl>
                                          <p:spTgt spid="3">
                                            <p:txEl>
                                              <p:charRg st="78" end="124"/>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charRg st="124" end="166"/>
                                            </p:txEl>
                                          </p:spTgt>
                                        </p:tgtEl>
                                        <p:attrNameLst>
                                          <p:attrName>style.visibility</p:attrName>
                                        </p:attrNameLst>
                                      </p:cBhvr>
                                      <p:to>
                                        <p:strVal val="visible"/>
                                      </p:to>
                                    </p:set>
                                    <p:animEffect transition="in" filter="wipe(up)">
                                      <p:cBhvr>
                                        <p:cTn id="19" dur="500"/>
                                        <p:tgtEl>
                                          <p:spTgt spid="3">
                                            <p:txEl>
                                              <p:charRg st="124" end="166"/>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charRg st="166" end="215"/>
                                            </p:txEl>
                                          </p:spTgt>
                                        </p:tgtEl>
                                        <p:attrNameLst>
                                          <p:attrName>style.visibility</p:attrName>
                                        </p:attrNameLst>
                                      </p:cBhvr>
                                      <p:to>
                                        <p:strVal val="visible"/>
                                      </p:to>
                                    </p:set>
                                    <p:animEffect transition="in" filter="wipe(up)">
                                      <p:cBhvr>
                                        <p:cTn id="23" dur="500"/>
                                        <p:tgtEl>
                                          <p:spTgt spid="3">
                                            <p:txEl>
                                              <p:charRg st="166" end="215"/>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charRg st="215" end="261"/>
                                            </p:txEl>
                                          </p:spTgt>
                                        </p:tgtEl>
                                        <p:attrNameLst>
                                          <p:attrName>style.visibility</p:attrName>
                                        </p:attrNameLst>
                                      </p:cBhvr>
                                      <p:to>
                                        <p:strVal val="visible"/>
                                      </p:to>
                                    </p:set>
                                    <p:animEffect transition="in" filter="wipe(up)">
                                      <p:cBhvr>
                                        <p:cTn id="27" dur="500"/>
                                        <p:tgtEl>
                                          <p:spTgt spid="3">
                                            <p:txEl>
                                              <p:charRg st="215" end="261"/>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charRg st="261" end="307"/>
                                            </p:txEl>
                                          </p:spTgt>
                                        </p:tgtEl>
                                        <p:attrNameLst>
                                          <p:attrName>style.visibility</p:attrName>
                                        </p:attrNameLst>
                                      </p:cBhvr>
                                      <p:to>
                                        <p:strVal val="visible"/>
                                      </p:to>
                                    </p:set>
                                    <p:animEffect transition="in" filter="wipe(up)">
                                      <p:cBhvr>
                                        <p:cTn id="31" dur="500"/>
                                        <p:tgtEl>
                                          <p:spTgt spid="3">
                                            <p:txEl>
                                              <p:charRg st="261" end="30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100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平行四边形 3"/>
          <p:cNvSpPr/>
          <p:nvPr/>
        </p:nvSpPr>
        <p:spPr bwMode="auto">
          <a:xfrm>
            <a:off x="525198" y="3285595"/>
            <a:ext cx="3027364" cy="2663685"/>
          </a:xfrm>
          <a:prstGeom prst="parallelogram">
            <a:avLst>
              <a:gd name="adj" fmla="val 48036"/>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72" name="平行四边形 71"/>
          <p:cNvSpPr/>
          <p:nvPr/>
        </p:nvSpPr>
        <p:spPr bwMode="auto">
          <a:xfrm>
            <a:off x="3732090" y="1742132"/>
            <a:ext cx="3027364" cy="2663685"/>
          </a:xfrm>
          <a:prstGeom prst="parallelogram">
            <a:avLst>
              <a:gd name="adj" fmla="val 48036"/>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algn="ctr" eaLnBrk="1" hangingPunct="1"/>
            <a:endParaRPr lang="zh-CN" altLang="en-US">
              <a:latin typeface="楷体_GB2312" panose="02010609030101010101" charset="-122"/>
              <a:ea typeface="楷体_GB2312" panose="02010609030101010101" charset="-122"/>
            </a:endParaRPr>
          </a:p>
        </p:txBody>
      </p:sp>
      <p:sp>
        <p:nvSpPr>
          <p:cNvPr id="73" name="平行四边形 72"/>
          <p:cNvSpPr/>
          <p:nvPr/>
        </p:nvSpPr>
        <p:spPr bwMode="auto">
          <a:xfrm>
            <a:off x="5463450" y="3285594"/>
            <a:ext cx="3027364" cy="2663685"/>
          </a:xfrm>
          <a:prstGeom prst="parallelogram">
            <a:avLst>
              <a:gd name="adj" fmla="val 48036"/>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algn="ctr" eaLnBrk="1" hangingPunct="1"/>
            <a:endParaRPr lang="zh-CN" altLang="en-US">
              <a:latin typeface="楷体_GB2312" panose="02010609030101010101" charset="-122"/>
              <a:ea typeface="楷体_GB2312" panose="02010609030101010101" charset="-122"/>
            </a:endParaRPr>
          </a:p>
        </p:txBody>
      </p:sp>
      <p:sp>
        <p:nvSpPr>
          <p:cNvPr id="74" name="平行四边形 73"/>
          <p:cNvSpPr/>
          <p:nvPr/>
        </p:nvSpPr>
        <p:spPr bwMode="auto">
          <a:xfrm>
            <a:off x="8670342" y="1742132"/>
            <a:ext cx="3027364" cy="2663685"/>
          </a:xfrm>
          <a:prstGeom prst="parallelogram">
            <a:avLst>
              <a:gd name="adj" fmla="val 48036"/>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algn="ctr" eaLnBrk="1" hangingPunct="1"/>
            <a:endParaRPr lang="zh-CN" altLang="en-US">
              <a:latin typeface="楷体_GB2312" panose="02010609030101010101" charset="-122"/>
              <a:ea typeface="楷体_GB2312" panose="02010609030101010101" charset="-122"/>
            </a:endParaRPr>
          </a:p>
        </p:txBody>
      </p:sp>
      <p:sp>
        <p:nvSpPr>
          <p:cNvPr id="75" name="平行四边形 74"/>
          <p:cNvSpPr/>
          <p:nvPr/>
        </p:nvSpPr>
        <p:spPr bwMode="auto">
          <a:xfrm>
            <a:off x="1900444" y="3407904"/>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76" name="平行四边形 75"/>
          <p:cNvSpPr/>
          <p:nvPr/>
        </p:nvSpPr>
        <p:spPr bwMode="auto">
          <a:xfrm>
            <a:off x="4243775" y="3740275"/>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77" name="平行四边形 76"/>
          <p:cNvSpPr/>
          <p:nvPr/>
        </p:nvSpPr>
        <p:spPr bwMode="auto">
          <a:xfrm>
            <a:off x="6865234" y="3407903"/>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78" name="平行四边形 77"/>
          <p:cNvSpPr/>
          <p:nvPr/>
        </p:nvSpPr>
        <p:spPr bwMode="auto">
          <a:xfrm>
            <a:off x="9171475" y="3753291"/>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5" name="矩形 4"/>
          <p:cNvSpPr/>
          <p:nvPr/>
        </p:nvSpPr>
        <p:spPr>
          <a:xfrm>
            <a:off x="1127448" y="4278080"/>
            <a:ext cx="1348509" cy="1338828"/>
          </a:xfrm>
          <a:prstGeom prst="rect">
            <a:avLst/>
          </a:prstGeom>
        </p:spPr>
        <p:txBody>
          <a:bodyPr wrap="square">
            <a:spAutoFit/>
          </a:bodyPr>
          <a:p>
            <a:pPr eaLnBrk="1" hangingPunct="1">
              <a:lnSpc>
                <a:spcPct val="150000"/>
              </a:lnSpc>
            </a:pPr>
            <a:r>
              <a:rPr lang="zh-CN" altLang="en-US" b="1" dirty="0">
                <a:solidFill>
                  <a:srgbClr val="FCFCFC"/>
                </a:solidFill>
                <a:latin typeface="楷体_GB2312" panose="02010609030101010101" charset="-122"/>
                <a:ea typeface="楷体_GB2312" panose="02010609030101010101" charset="-122"/>
                <a:cs typeface="楷体_GB2312" panose="02010609030101010101" charset="-122"/>
              </a:rPr>
              <a:t>“一岗双责”管生产必须同时管安全</a:t>
            </a:r>
            <a:endParaRPr lang="zh-CN" altLang="en-US" b="1" dirty="0">
              <a:solidFill>
                <a:srgbClr val="FCFCFC"/>
              </a:solidFill>
              <a:latin typeface="楷体_GB2312" panose="02010609030101010101" charset="-122"/>
              <a:ea typeface="楷体_GB2312" panose="02010609030101010101" charset="-122"/>
              <a:cs typeface="楷体_GB2312" panose="02010609030101010101" charset="-122"/>
            </a:endParaRPr>
          </a:p>
        </p:txBody>
      </p:sp>
      <p:sp>
        <p:nvSpPr>
          <p:cNvPr id="6" name="矩形 5"/>
          <p:cNvSpPr/>
          <p:nvPr/>
        </p:nvSpPr>
        <p:spPr>
          <a:xfrm>
            <a:off x="4759414" y="2243399"/>
            <a:ext cx="1379795" cy="923330"/>
          </a:xfrm>
          <a:prstGeom prst="rect">
            <a:avLst/>
          </a:prstGeom>
        </p:spPr>
        <p:txBody>
          <a:bodyPr wrap="square">
            <a:spAutoFit/>
          </a:bodyPr>
          <a:p>
            <a:pPr eaLnBrk="1" hangingPunct="1">
              <a:lnSpc>
                <a:spcPct val="150000"/>
              </a:lnSpc>
            </a:pPr>
            <a:r>
              <a:rPr lang="zh-CN" altLang="en-US" b="1" dirty="0">
                <a:solidFill>
                  <a:srgbClr val="FCFCFC"/>
                </a:solidFill>
                <a:latin typeface="楷体_GB2312" panose="02010609030101010101" charset="-122"/>
                <a:ea typeface="楷体_GB2312" panose="02010609030101010101" charset="-122"/>
              </a:rPr>
              <a:t>谁主管，谁负责的</a:t>
            </a:r>
            <a:r>
              <a:rPr lang="zh-CN" altLang="en-US" b="1" dirty="0" smtClean="0">
                <a:solidFill>
                  <a:srgbClr val="FCFCFC"/>
                </a:solidFill>
                <a:latin typeface="楷体_GB2312" panose="02010609030101010101" charset="-122"/>
                <a:ea typeface="楷体_GB2312" panose="02010609030101010101" charset="-122"/>
              </a:rPr>
              <a:t>原则</a:t>
            </a:r>
            <a:endParaRPr lang="zh-CN" altLang="en-US" b="1" dirty="0">
              <a:solidFill>
                <a:srgbClr val="FCFCFC"/>
              </a:solidFill>
              <a:latin typeface="楷体_GB2312" panose="02010609030101010101" charset="-122"/>
              <a:ea typeface="楷体_GB2312" panose="02010609030101010101" charset="-122"/>
            </a:endParaRPr>
          </a:p>
        </p:txBody>
      </p:sp>
      <p:sp>
        <p:nvSpPr>
          <p:cNvPr id="7" name="矩形 6"/>
          <p:cNvSpPr/>
          <p:nvPr/>
        </p:nvSpPr>
        <p:spPr>
          <a:xfrm>
            <a:off x="6296484" y="4423895"/>
            <a:ext cx="1361296" cy="923330"/>
          </a:xfrm>
          <a:prstGeom prst="rect">
            <a:avLst/>
          </a:prstGeom>
        </p:spPr>
        <p:txBody>
          <a:bodyPr wrap="square">
            <a:spAutoFit/>
          </a:bodyPr>
          <a:p>
            <a:pPr eaLnBrk="1" hangingPunct="1">
              <a:lnSpc>
                <a:spcPct val="150000"/>
              </a:lnSpc>
            </a:pPr>
            <a:r>
              <a:rPr lang="zh-CN" altLang="en-US" b="1" dirty="0">
                <a:solidFill>
                  <a:srgbClr val="FCFCFC"/>
                </a:solidFill>
                <a:latin typeface="楷体_GB2312" panose="02010609030101010101" charset="-122"/>
                <a:ea typeface="楷体_GB2312" panose="02010609030101010101" charset="-122"/>
                <a:cs typeface="楷体_GB2312" panose="02010609030101010101" charset="-122"/>
              </a:rPr>
              <a:t>“五同时”的原则。</a:t>
            </a:r>
            <a:endParaRPr lang="zh-CN" altLang="en-US" b="1" dirty="0">
              <a:solidFill>
                <a:srgbClr val="FCFCFC"/>
              </a:solidFill>
              <a:latin typeface="楷体_GB2312" panose="02010609030101010101" charset="-122"/>
              <a:ea typeface="楷体_GB2312" panose="02010609030101010101" charset="-122"/>
              <a:cs typeface="楷体_GB2312" panose="02010609030101010101" charset="-122"/>
            </a:endParaRPr>
          </a:p>
        </p:txBody>
      </p:sp>
      <p:sp>
        <p:nvSpPr>
          <p:cNvPr id="8" name="矩形 7"/>
          <p:cNvSpPr/>
          <p:nvPr/>
        </p:nvSpPr>
        <p:spPr>
          <a:xfrm>
            <a:off x="9680864" y="2294366"/>
            <a:ext cx="1389857" cy="923330"/>
          </a:xfrm>
          <a:prstGeom prst="rect">
            <a:avLst/>
          </a:prstGeom>
        </p:spPr>
        <p:txBody>
          <a:bodyPr wrap="square">
            <a:spAutoFit/>
          </a:bodyPr>
          <a:p>
            <a:pPr algn="just" eaLnBrk="1" hangingPunct="1">
              <a:lnSpc>
                <a:spcPct val="150000"/>
              </a:lnSpc>
            </a:pPr>
            <a:r>
              <a:rPr lang="zh-CN" altLang="en-US" b="1" dirty="0">
                <a:solidFill>
                  <a:srgbClr val="FCFCFC"/>
                </a:solidFill>
                <a:latin typeface="楷体_GB2312" panose="02010609030101010101" charset="-122"/>
                <a:ea typeface="楷体_GB2312" panose="02010609030101010101" charset="-122"/>
              </a:rPr>
              <a:t>谁在岗，谁负责的原则</a:t>
            </a:r>
            <a:endParaRPr lang="zh-CN" altLang="en-US" b="1" dirty="0">
              <a:solidFill>
                <a:srgbClr val="FCFCFC"/>
              </a:solidFill>
              <a:latin typeface="楷体_GB2312" panose="02010609030101010101" charset="-122"/>
              <a:ea typeface="楷体_GB2312" panose="02010609030101010101" charset="-122"/>
            </a:endParaRPr>
          </a:p>
        </p:txBody>
      </p:sp>
      <p:sp>
        <p:nvSpPr>
          <p:cNvPr id="9" name="文本框 8"/>
          <p:cNvSpPr txBox="1"/>
          <p:nvPr/>
        </p:nvSpPr>
        <p:spPr>
          <a:xfrm>
            <a:off x="2259933" y="3445972"/>
            <a:ext cx="432048" cy="461665"/>
          </a:xfrm>
          <a:prstGeom prst="rect">
            <a:avLst/>
          </a:prstGeom>
          <a:noFill/>
        </p:spPr>
        <p:txBody>
          <a:bodyPr wrap="square" rtlCol="0">
            <a:spAutoFit/>
          </a:bodyPr>
          <a:p>
            <a:pPr algn="ctr"/>
            <a:r>
              <a:rPr lang="en-US" altLang="zh-CN" sz="2400" b="1" dirty="0" smtClean="0">
                <a:solidFill>
                  <a:schemeClr val="tx1">
                    <a:lumMod val="85000"/>
                    <a:lumOff val="15000"/>
                  </a:schemeClr>
                </a:solidFill>
                <a:latin typeface="楷体_GB2312" panose="02010609030101010101" charset="-122"/>
                <a:ea typeface="楷体_GB2312" panose="02010609030101010101" charset="-122"/>
              </a:rPr>
              <a:t>1</a:t>
            </a:r>
            <a:endParaRPr lang="en-US" altLang="zh-CN" sz="2400" b="1" dirty="0" smtClean="0">
              <a:solidFill>
                <a:schemeClr val="tx1">
                  <a:lumMod val="85000"/>
                  <a:lumOff val="15000"/>
                </a:schemeClr>
              </a:solidFill>
              <a:latin typeface="楷体_GB2312" panose="02010609030101010101" charset="-122"/>
              <a:ea typeface="楷体_GB2312" panose="02010609030101010101" charset="-122"/>
            </a:endParaRPr>
          </a:p>
        </p:txBody>
      </p:sp>
      <p:sp>
        <p:nvSpPr>
          <p:cNvPr id="84" name="文本框 83"/>
          <p:cNvSpPr txBox="1"/>
          <p:nvPr/>
        </p:nvSpPr>
        <p:spPr>
          <a:xfrm>
            <a:off x="4602627" y="3791360"/>
            <a:ext cx="432048" cy="461665"/>
          </a:xfrm>
          <a:prstGeom prst="rect">
            <a:avLst/>
          </a:prstGeom>
          <a:noFill/>
        </p:spPr>
        <p:txBody>
          <a:bodyPr wrap="square" rtlCol="0">
            <a:spAutoFit/>
          </a:bodyPr>
          <a:p>
            <a:pPr algn="ctr"/>
            <a:r>
              <a:rPr lang="en-US" altLang="zh-CN" sz="2400" b="1" dirty="0" smtClean="0">
                <a:solidFill>
                  <a:schemeClr val="tx1">
                    <a:lumMod val="85000"/>
                    <a:lumOff val="15000"/>
                  </a:schemeClr>
                </a:solidFill>
                <a:latin typeface="楷体_GB2312" panose="02010609030101010101" charset="-122"/>
                <a:ea typeface="楷体_GB2312" panose="02010609030101010101" charset="-122"/>
              </a:rPr>
              <a:t>2</a:t>
            </a:r>
            <a:endParaRPr lang="en-US" altLang="zh-CN" sz="2400" b="1" dirty="0" smtClean="0">
              <a:solidFill>
                <a:schemeClr val="tx1">
                  <a:lumMod val="85000"/>
                  <a:lumOff val="15000"/>
                </a:schemeClr>
              </a:solidFill>
              <a:latin typeface="楷体_GB2312" panose="02010609030101010101" charset="-122"/>
              <a:ea typeface="楷体_GB2312" panose="02010609030101010101" charset="-122"/>
            </a:endParaRPr>
          </a:p>
        </p:txBody>
      </p:sp>
      <p:sp>
        <p:nvSpPr>
          <p:cNvPr id="85" name="文本框 84"/>
          <p:cNvSpPr txBox="1"/>
          <p:nvPr/>
        </p:nvSpPr>
        <p:spPr>
          <a:xfrm>
            <a:off x="7233481" y="3445971"/>
            <a:ext cx="432048" cy="461665"/>
          </a:xfrm>
          <a:prstGeom prst="rect">
            <a:avLst/>
          </a:prstGeom>
          <a:noFill/>
        </p:spPr>
        <p:txBody>
          <a:bodyPr wrap="square" rtlCol="0">
            <a:spAutoFit/>
          </a:bodyPr>
          <a:p>
            <a:pPr algn="ctr"/>
            <a:r>
              <a:rPr lang="en-US" altLang="zh-CN" sz="2400" b="1" dirty="0" smtClean="0">
                <a:solidFill>
                  <a:schemeClr val="tx1">
                    <a:lumMod val="85000"/>
                    <a:lumOff val="15000"/>
                  </a:schemeClr>
                </a:solidFill>
                <a:latin typeface="楷体_GB2312" panose="02010609030101010101" charset="-122"/>
                <a:ea typeface="楷体_GB2312" panose="02010609030101010101" charset="-122"/>
              </a:rPr>
              <a:t>3</a:t>
            </a:r>
            <a:endParaRPr lang="en-US" altLang="zh-CN" sz="2400" b="1" dirty="0" smtClean="0">
              <a:solidFill>
                <a:schemeClr val="tx1">
                  <a:lumMod val="85000"/>
                  <a:lumOff val="15000"/>
                </a:schemeClr>
              </a:solidFill>
              <a:latin typeface="楷体_GB2312" panose="02010609030101010101" charset="-122"/>
              <a:ea typeface="楷体_GB2312" panose="02010609030101010101" charset="-122"/>
            </a:endParaRPr>
          </a:p>
        </p:txBody>
      </p:sp>
      <p:sp>
        <p:nvSpPr>
          <p:cNvPr id="86" name="文本框 85"/>
          <p:cNvSpPr txBox="1"/>
          <p:nvPr/>
        </p:nvSpPr>
        <p:spPr>
          <a:xfrm>
            <a:off x="9552384" y="3791360"/>
            <a:ext cx="432048" cy="461665"/>
          </a:xfrm>
          <a:prstGeom prst="rect">
            <a:avLst/>
          </a:prstGeom>
          <a:noFill/>
        </p:spPr>
        <p:txBody>
          <a:bodyPr wrap="square" rtlCol="0">
            <a:spAutoFit/>
          </a:bodyPr>
          <a:p>
            <a:pPr algn="ctr"/>
            <a:r>
              <a:rPr lang="en-US" altLang="zh-CN" sz="2400" b="1" dirty="0" smtClean="0">
                <a:solidFill>
                  <a:schemeClr val="tx1">
                    <a:lumMod val="85000"/>
                    <a:lumOff val="15000"/>
                  </a:schemeClr>
                </a:solidFill>
                <a:latin typeface="楷体_GB2312" panose="02010609030101010101" charset="-122"/>
                <a:ea typeface="楷体_GB2312" panose="02010609030101010101" charset="-122"/>
              </a:rPr>
              <a:t>4</a:t>
            </a:r>
            <a:endParaRPr lang="en-US" altLang="zh-CN" sz="2400" b="1" dirty="0" smtClean="0">
              <a:solidFill>
                <a:schemeClr val="tx1">
                  <a:lumMod val="85000"/>
                  <a:lumOff val="15000"/>
                </a:schemeClr>
              </a:solidFill>
              <a:latin typeface="楷体_GB2312" panose="02010609030101010101" charset="-122"/>
              <a:ea typeface="楷体_GB2312" panose="02010609030101010101" charset="-122"/>
            </a:endParaRPr>
          </a:p>
        </p:txBody>
      </p:sp>
      <p:sp>
        <p:nvSpPr>
          <p:cNvPr id="2" name="矩形 1"/>
          <p:cNvSpPr/>
          <p:nvPr/>
        </p:nvSpPr>
        <p:spPr>
          <a:xfrm>
            <a:off x="700294" y="447387"/>
            <a:ext cx="5109091" cy="584775"/>
          </a:xfrm>
          <a:prstGeom prst="rect">
            <a:avLst/>
          </a:prstGeom>
        </p:spPr>
        <p:txBody>
          <a:bodyPr wrap="none">
            <a:spAutoFit/>
          </a:bodyPr>
          <a:p>
            <a:pPr eaLnBrk="1" hangingPunct="1"/>
            <a:r>
              <a:rPr lang="zh-CN" altLang="en-US" sz="3200" b="1" dirty="0">
                <a:solidFill>
                  <a:schemeClr val="tx1">
                    <a:lumMod val="85000"/>
                    <a:lumOff val="15000"/>
                  </a:schemeClr>
                </a:solidFill>
                <a:latin typeface="楷体_GB2312" panose="02010609030101010101" charset="-122"/>
                <a:ea typeface="楷体_GB2312" panose="02010609030101010101" charset="-122"/>
              </a:rPr>
              <a:t>安全生产责任制的制定原则</a:t>
            </a:r>
            <a:endParaRPr lang="zh-CN" altLang="en-US" sz="3200" b="1" dirty="0">
              <a:solidFill>
                <a:schemeClr val="tx1">
                  <a:lumMod val="85000"/>
                  <a:lumOff val="15000"/>
                </a:schemeClr>
              </a:solidFill>
              <a:latin typeface="楷体_GB2312" panose="02010609030101010101" charset="-122"/>
              <a:ea typeface="楷体_GB2312" panose="02010609030101010101"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79425" y="2016125"/>
            <a:ext cx="2271713" cy="151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50000"/>
              </a:lnSpc>
              <a:spcBef>
                <a:spcPct val="5000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作业区、处理站、车间、泵房、岗位、维修区域</a:t>
            </a:r>
            <a:r>
              <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endPar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
        <p:nvSpPr>
          <p:cNvPr id="5" name="矩形 4"/>
          <p:cNvSpPr/>
          <p:nvPr/>
        </p:nvSpPr>
        <p:spPr>
          <a:xfrm>
            <a:off x="479425" y="1411288"/>
            <a:ext cx="2271713" cy="604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工作区域</a:t>
            </a:r>
            <a:endPar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grpSp>
        <p:nvGrpSpPr>
          <p:cNvPr id="6" name="组合 5"/>
          <p:cNvGrpSpPr/>
          <p:nvPr/>
        </p:nvGrpSpPr>
        <p:grpSpPr>
          <a:xfrm>
            <a:off x="4079875" y="1257300"/>
            <a:ext cx="7920038" cy="4897438"/>
            <a:chOff x="4079776" y="1411234"/>
            <a:chExt cx="7920880" cy="4898086"/>
          </a:xfrm>
          <a:solidFill>
            <a:schemeClr val="bg1"/>
          </a:solidFill>
        </p:grpSpPr>
        <p:sp>
          <p:nvSpPr>
            <p:cNvPr id="7" name="矩形 6"/>
            <p:cNvSpPr/>
            <p:nvPr/>
          </p:nvSpPr>
          <p:spPr>
            <a:xfrm>
              <a:off x="4079776" y="1411234"/>
              <a:ext cx="7920880" cy="48980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38926" name="矩形 5"/>
            <p:cNvSpPr/>
            <p:nvPr/>
          </p:nvSpPr>
          <p:spPr>
            <a:xfrm>
              <a:off x="5679433" y="1716914"/>
              <a:ext cx="6242737" cy="4480842"/>
            </a:xfrm>
            <a:prstGeom prst="rect">
              <a:avLst/>
            </a:prstGeom>
            <a:grp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对操作工来说，他的属地是他的岗位区域。。。</a:t>
              </a:r>
              <a:endParaRPr lang="zh-CN" altLang="en-US"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对车间技术人员来说，他的属地也许是他的办公室。。。</a:t>
              </a:r>
              <a:endParaRPr lang="zh-CN" altLang="en-US"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对班长来说，他的属地是他所管辖的所有岗位区域。。。</a:t>
              </a:r>
              <a:endParaRPr lang="zh-CN" altLang="en-US"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对车间主任来说，他的属地是这个车间所有的区域（包括生产场所及办公区域等等）</a:t>
              </a:r>
              <a:endParaRPr lang="zh-CN" altLang="en-US"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对维修人员来说，他的属地是他的维修工作间（包括所使用的工（器）具等）。。。</a:t>
              </a:r>
              <a:endParaRPr lang="en-US" altLang="zh-CN"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对机关管理人员来说，他的属地是他的办公区域。。。</a:t>
              </a:r>
              <a:endParaRPr lang="zh-CN" altLang="en-US"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对机关部门主管来说，他的属地是他所管辖的所有办公区域。。。</a:t>
              </a:r>
              <a:endParaRPr lang="zh-CN" altLang="en-US"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对副总经理来说，他的属地就是所分管的所有区域。。。</a:t>
              </a:r>
              <a:endParaRPr lang="zh-CN" altLang="en-US" sz="1600" dirty="0">
                <a:solidFill>
                  <a:schemeClr val="tx1"/>
                </a:solidFill>
                <a:latin typeface="楷体_GB2312" panose="02010609030101010101" charset="-122"/>
                <a:ea typeface="楷体_GB2312" panose="02010609030101010101" charset="-122"/>
              </a:endParaRPr>
            </a:p>
            <a:p>
              <a:pPr marL="285750" lvl="0" indent="-285750">
                <a:lnSpc>
                  <a:spcPct val="150000"/>
                </a:lnSpc>
                <a:spcBef>
                  <a:spcPct val="0"/>
                </a:spcBef>
              </a:pPr>
              <a:r>
                <a:rPr lang="zh-CN" altLang="en-US" sz="1600" dirty="0">
                  <a:solidFill>
                    <a:schemeClr val="tx1"/>
                  </a:solidFill>
                  <a:latin typeface="楷体_GB2312" panose="02010609030101010101" charset="-122"/>
                  <a:ea typeface="楷体_GB2312" panose="02010609030101010101" charset="-122"/>
                </a:rPr>
                <a:t>对总经理来说，他的属地就是公司所有区域。。。</a:t>
              </a:r>
              <a:endParaRPr lang="zh-CN" altLang="en-US" sz="1600" dirty="0">
                <a:solidFill>
                  <a:schemeClr val="tx1"/>
                </a:solidFill>
                <a:latin typeface="楷体_GB2312" panose="02010609030101010101" charset="-122"/>
                <a:ea typeface="楷体_GB2312" panose="02010609030101010101" charset="-122"/>
              </a:endParaRPr>
            </a:p>
          </p:txBody>
        </p:sp>
      </p:grpSp>
      <p:sp>
        <p:nvSpPr>
          <p:cNvPr id="9" name="矩形 8"/>
          <p:cNvSpPr/>
          <p:nvPr/>
        </p:nvSpPr>
        <p:spPr>
          <a:xfrm>
            <a:off x="3146425" y="2016125"/>
            <a:ext cx="2273300" cy="151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起重机、发电机、电焊机、处理装置、车辆</a:t>
            </a:r>
            <a:r>
              <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endPar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
        <p:nvSpPr>
          <p:cNvPr id="10" name="矩形 9"/>
          <p:cNvSpPr/>
          <p:nvPr/>
        </p:nvSpPr>
        <p:spPr>
          <a:xfrm>
            <a:off x="3146425" y="1411288"/>
            <a:ext cx="2273300" cy="604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装置单元</a:t>
            </a:r>
            <a:r>
              <a:rPr kumimoji="0" lang="en-US" altLang="zh-CN"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设备</a:t>
            </a:r>
            <a:endPar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
        <p:nvSpPr>
          <p:cNvPr id="12" name="矩形 11"/>
          <p:cNvSpPr/>
          <p:nvPr/>
        </p:nvSpPr>
        <p:spPr>
          <a:xfrm>
            <a:off x="479425" y="4486275"/>
            <a:ext cx="2271713" cy="151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50000"/>
              </a:lnSpc>
              <a:spcBef>
                <a:spcPct val="5000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财务处</a:t>
            </a:r>
            <a:r>
              <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en-US"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办公室，人事处</a:t>
            </a:r>
            <a:r>
              <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en-US"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办公室</a:t>
            </a:r>
            <a:r>
              <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endPar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
        <p:nvSpPr>
          <p:cNvPr id="13" name="矩形 12"/>
          <p:cNvSpPr/>
          <p:nvPr/>
        </p:nvSpPr>
        <p:spPr>
          <a:xfrm>
            <a:off x="479425" y="3881438"/>
            <a:ext cx="2271713" cy="604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职能部门</a:t>
            </a:r>
            <a:endPar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15" name="矩形 14"/>
          <p:cNvSpPr/>
          <p:nvPr/>
        </p:nvSpPr>
        <p:spPr>
          <a:xfrm>
            <a:off x="3146425" y="4486275"/>
            <a:ext cx="2273300" cy="151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大型吊装、动火作业、新项目的施工、新装置的投运</a:t>
            </a:r>
            <a:r>
              <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endParaRPr kumimoji="0" lang="en-US" altLang="zh-CN" sz="1600" b="0"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
        <p:nvSpPr>
          <p:cNvPr id="17" name="矩形 16"/>
          <p:cNvSpPr/>
          <p:nvPr/>
        </p:nvSpPr>
        <p:spPr>
          <a:xfrm>
            <a:off x="3146425" y="3881438"/>
            <a:ext cx="2273300" cy="604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rPr>
              <a:t>风险的大小</a:t>
            </a:r>
            <a:endParaRPr kumimoji="0" lang="zh-CN" altLang="en-US" sz="2400" b="1" i="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mn-cs"/>
            </a:endParaRPr>
          </a:p>
        </p:txBody>
      </p:sp>
      <p:sp>
        <p:nvSpPr>
          <p:cNvPr id="38924" name="Rectangle 8"/>
          <p:cNvSpPr/>
          <p:nvPr/>
        </p:nvSpPr>
        <p:spPr>
          <a:xfrm>
            <a:off x="4656138" y="406400"/>
            <a:ext cx="4144962" cy="584200"/>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en-US" b="1" dirty="0">
                <a:solidFill>
                  <a:schemeClr val="tx1"/>
                </a:solidFill>
                <a:latin typeface="楷体_GB2312" panose="02010609030101010101" charset="-122"/>
                <a:ea typeface="楷体_GB2312" panose="02010609030101010101" charset="-122"/>
              </a:rPr>
              <a:t>属地管理划分</a:t>
            </a:r>
            <a:endParaRPr lang="zh-CN" altLang="en-US" b="1" dirty="0">
              <a:solidFill>
                <a:schemeClr val="tx1"/>
              </a:solidFill>
              <a:latin typeface="楷体_GB2312" panose="02010609030101010101" charset="-122"/>
              <a:ea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流程图: 手动输入 7"/>
          <p:cNvSpPr/>
          <p:nvPr/>
        </p:nvSpPr>
        <p:spPr bwMode="auto">
          <a:xfrm rot="16200000" flipH="1">
            <a:off x="6410540" y="1060289"/>
            <a:ext cx="5270775" cy="6331903"/>
          </a:xfrm>
          <a:prstGeom prst="flowChartManualInpu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62466" name="Rectangle 2"/>
          <p:cNvSpPr>
            <a:spLocks noGrp="1" noChangeArrowheads="1"/>
          </p:cNvSpPr>
          <p:nvPr>
            <p:ph type="title"/>
          </p:nvPr>
        </p:nvSpPr>
        <p:spPr bwMode="auto">
          <a:xfrm>
            <a:off x="690290" y="834830"/>
            <a:ext cx="5490845" cy="534035"/>
          </a:xfrm>
        </p:spPr>
        <p:txBody>
          <a:bodyPr wrap="none">
            <a:spAutoFit/>
          </a:bodyPr>
          <a:lstStyle/>
          <a:p>
            <a:pPr eaLnBrk="1" hangingPunct="1"/>
            <a:r>
              <a:rPr lang="zh-CN" altLang="en-US" sz="3200" b="1" kern="1200" dirty="0">
                <a:solidFill>
                  <a:schemeClr val="tx1">
                    <a:lumMod val="85000"/>
                    <a:lumOff val="15000"/>
                  </a:schemeClr>
                </a:solidFill>
                <a:latin typeface="楷体_GB2312" panose="02010609030101010101" charset="-122"/>
                <a:ea typeface="楷体_GB2312" panose="02010609030101010101" charset="-122"/>
                <a:cs typeface="+mn-cs"/>
              </a:rPr>
              <a:t>安全生产责任制建立注意</a:t>
            </a:r>
            <a:r>
              <a:rPr lang="zh-CN" altLang="en-US" sz="3200" b="1" kern="1200" dirty="0" smtClean="0">
                <a:solidFill>
                  <a:schemeClr val="tx1">
                    <a:lumMod val="85000"/>
                    <a:lumOff val="15000"/>
                  </a:schemeClr>
                </a:solidFill>
                <a:latin typeface="楷体_GB2312" panose="02010609030101010101" charset="-122"/>
                <a:ea typeface="楷体_GB2312" panose="02010609030101010101" charset="-122"/>
                <a:cs typeface="+mn-cs"/>
              </a:rPr>
              <a:t>事项</a:t>
            </a:r>
            <a:endParaRPr lang="zh-CN" altLang="en-US" sz="3200" b="1" kern="1200" dirty="0">
              <a:solidFill>
                <a:schemeClr val="tx1">
                  <a:lumMod val="85000"/>
                  <a:lumOff val="15000"/>
                </a:schemeClr>
              </a:solidFill>
              <a:latin typeface="楷体_GB2312" panose="02010609030101010101" charset="-122"/>
              <a:ea typeface="楷体_GB2312" panose="02010609030101010101" charset="-122"/>
              <a:cs typeface="+mn-cs"/>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l="19658"/>
          <a:stretch>
            <a:fillRect/>
          </a:stretch>
        </p:blipFill>
        <p:spPr>
          <a:xfrm>
            <a:off x="6285855" y="1941917"/>
            <a:ext cx="5926024" cy="4919712"/>
          </a:xfrm>
          <a:custGeom>
            <a:avLst/>
            <a:gdLst>
              <a:gd name="connsiteX0" fmla="*/ 626902 w 3134508"/>
              <a:gd name="connsiteY0" fmla="*/ 0 h 2602230"/>
              <a:gd name="connsiteX1" fmla="*/ 3134508 w 3134508"/>
              <a:gd name="connsiteY1" fmla="*/ 0 h 2602230"/>
              <a:gd name="connsiteX2" fmla="*/ 3134508 w 3134508"/>
              <a:gd name="connsiteY2" fmla="*/ 2602230 h 2602230"/>
              <a:gd name="connsiteX3" fmla="*/ 0 w 3134508"/>
              <a:gd name="connsiteY3" fmla="*/ 2602230 h 2602230"/>
            </a:gdLst>
            <a:ahLst/>
            <a:cxnLst>
              <a:cxn ang="0">
                <a:pos x="connsiteX0" y="connsiteY0"/>
              </a:cxn>
              <a:cxn ang="0">
                <a:pos x="connsiteX1" y="connsiteY1"/>
              </a:cxn>
              <a:cxn ang="0">
                <a:pos x="connsiteX2" y="connsiteY2"/>
              </a:cxn>
              <a:cxn ang="0">
                <a:pos x="connsiteX3" y="connsiteY3"/>
              </a:cxn>
            </a:cxnLst>
            <a:rect l="l" t="t" r="r" b="b"/>
            <a:pathLst>
              <a:path w="3134508" h="2602230">
                <a:moveTo>
                  <a:pt x="626902" y="0"/>
                </a:moveTo>
                <a:lnTo>
                  <a:pt x="3134508" y="0"/>
                </a:lnTo>
                <a:lnTo>
                  <a:pt x="3134508" y="2602230"/>
                </a:lnTo>
                <a:lnTo>
                  <a:pt x="0" y="2602230"/>
                </a:lnTo>
                <a:close/>
              </a:path>
            </a:pathLst>
          </a:custGeom>
        </p:spPr>
      </p:pic>
      <p:sp>
        <p:nvSpPr>
          <p:cNvPr id="9" name="椭圆 8"/>
          <p:cNvSpPr/>
          <p:nvPr/>
        </p:nvSpPr>
        <p:spPr bwMode="auto">
          <a:xfrm>
            <a:off x="690514" y="2242637"/>
            <a:ext cx="576064" cy="5760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13" name="椭圆 12"/>
          <p:cNvSpPr/>
          <p:nvPr/>
        </p:nvSpPr>
        <p:spPr bwMode="auto">
          <a:xfrm>
            <a:off x="690514" y="2996952"/>
            <a:ext cx="576064" cy="5760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14" name="椭圆 13"/>
          <p:cNvSpPr/>
          <p:nvPr/>
        </p:nvSpPr>
        <p:spPr bwMode="auto">
          <a:xfrm>
            <a:off x="690514" y="3751267"/>
            <a:ext cx="576064" cy="5760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15" name="椭圆 14"/>
          <p:cNvSpPr/>
          <p:nvPr/>
        </p:nvSpPr>
        <p:spPr bwMode="auto">
          <a:xfrm>
            <a:off x="690514" y="4505582"/>
            <a:ext cx="576064" cy="5760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16" name="椭圆 15"/>
          <p:cNvSpPr/>
          <p:nvPr/>
        </p:nvSpPr>
        <p:spPr bwMode="auto">
          <a:xfrm>
            <a:off x="690514" y="5259897"/>
            <a:ext cx="576064" cy="5760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楷体_GB2312" panose="02010609030101010101" charset="-122"/>
              <a:ea typeface="楷体_GB2312" panose="02010609030101010101" charset="-122"/>
            </a:endParaRPr>
          </a:p>
        </p:txBody>
      </p:sp>
      <p:sp>
        <p:nvSpPr>
          <p:cNvPr id="11" name="矩形 10"/>
          <p:cNvSpPr/>
          <p:nvPr/>
        </p:nvSpPr>
        <p:spPr>
          <a:xfrm>
            <a:off x="1513657" y="2346003"/>
            <a:ext cx="3416320" cy="369332"/>
          </a:xfrm>
          <a:prstGeom prst="rect">
            <a:avLst/>
          </a:prstGeom>
        </p:spPr>
        <p:txBody>
          <a:bodyPr wrap="none">
            <a:spAutoFit/>
          </a:bodyPr>
          <a:lstStyle/>
          <a:p>
            <a:r>
              <a:rPr lang="zh-CN" altLang="en-US" dirty="0">
                <a:solidFill>
                  <a:schemeClr val="tx1">
                    <a:lumMod val="85000"/>
                    <a:lumOff val="15000"/>
                  </a:schemeClr>
                </a:solidFill>
                <a:latin typeface="楷体_GB2312" panose="02010609030101010101" charset="-122"/>
                <a:ea typeface="楷体_GB2312" panose="02010609030101010101" charset="-122"/>
              </a:rPr>
              <a:t>必须与现行相关法律法规相</a:t>
            </a:r>
            <a:r>
              <a:rPr lang="zh-CN" altLang="en-US" dirty="0" smtClean="0">
                <a:solidFill>
                  <a:schemeClr val="tx1">
                    <a:lumMod val="85000"/>
                    <a:lumOff val="15000"/>
                  </a:schemeClr>
                </a:solidFill>
                <a:latin typeface="楷体_GB2312" panose="02010609030101010101" charset="-122"/>
                <a:ea typeface="楷体_GB2312" panose="02010609030101010101" charset="-122"/>
              </a:rPr>
              <a:t>一致</a:t>
            </a:r>
            <a:endParaRPr lang="zh-CN" altLang="en-US" dirty="0">
              <a:latin typeface="楷体_GB2312" panose="02010609030101010101" charset="-122"/>
              <a:ea typeface="楷体_GB2312" panose="02010609030101010101" charset="-122"/>
            </a:endParaRPr>
          </a:p>
        </p:txBody>
      </p:sp>
      <p:sp>
        <p:nvSpPr>
          <p:cNvPr id="12" name="矩形 11"/>
          <p:cNvSpPr/>
          <p:nvPr/>
        </p:nvSpPr>
        <p:spPr>
          <a:xfrm>
            <a:off x="1519855" y="3100318"/>
            <a:ext cx="2954655" cy="369332"/>
          </a:xfrm>
          <a:prstGeom prst="rect">
            <a:avLst/>
          </a:prstGeom>
        </p:spPr>
        <p:txBody>
          <a:bodyPr wrap="none">
            <a:spAutoFit/>
          </a:bodyPr>
          <a:lstStyle/>
          <a:p>
            <a:r>
              <a:rPr lang="zh-CN" altLang="en-US" dirty="0">
                <a:solidFill>
                  <a:schemeClr val="tx1">
                    <a:lumMod val="85000"/>
                    <a:lumOff val="15000"/>
                  </a:schemeClr>
                </a:solidFill>
                <a:latin typeface="楷体_GB2312" panose="02010609030101010101" charset="-122"/>
                <a:ea typeface="楷体_GB2312" panose="02010609030101010101" charset="-122"/>
              </a:rPr>
              <a:t>必须符合企业经营实际情况</a:t>
            </a:r>
            <a:endParaRPr lang="zh-CN" altLang="en-US" dirty="0">
              <a:solidFill>
                <a:schemeClr val="tx1">
                  <a:lumMod val="85000"/>
                  <a:lumOff val="15000"/>
                </a:schemeClr>
              </a:solidFill>
              <a:latin typeface="楷体_GB2312" panose="02010609030101010101" charset="-122"/>
              <a:ea typeface="楷体_GB2312" panose="02010609030101010101" charset="-122"/>
            </a:endParaRPr>
          </a:p>
        </p:txBody>
      </p:sp>
      <p:sp>
        <p:nvSpPr>
          <p:cNvPr id="17" name="矩形 16"/>
          <p:cNvSpPr/>
          <p:nvPr/>
        </p:nvSpPr>
        <p:spPr>
          <a:xfrm>
            <a:off x="1510710" y="3854633"/>
            <a:ext cx="4801314" cy="369332"/>
          </a:xfrm>
          <a:prstGeom prst="rect">
            <a:avLst/>
          </a:prstGeom>
        </p:spPr>
        <p:txBody>
          <a:bodyPr wrap="none">
            <a:spAutoFit/>
          </a:bodyPr>
          <a:lstStyle/>
          <a:p>
            <a:r>
              <a:rPr lang="zh-CN" altLang="en-US" dirty="0">
                <a:solidFill>
                  <a:schemeClr val="tx1">
                    <a:lumMod val="85000"/>
                    <a:lumOff val="15000"/>
                  </a:schemeClr>
                </a:solidFill>
                <a:latin typeface="楷体_GB2312" panose="02010609030101010101" charset="-122"/>
                <a:ea typeface="楷体_GB2312" panose="02010609030101010101" charset="-122"/>
              </a:rPr>
              <a:t>必须明确每一个岗位所需履行的所有安全职责</a:t>
            </a:r>
            <a:endParaRPr lang="zh-CN" altLang="en-US" dirty="0">
              <a:solidFill>
                <a:schemeClr val="tx1">
                  <a:lumMod val="85000"/>
                  <a:lumOff val="15000"/>
                </a:schemeClr>
              </a:solidFill>
              <a:latin typeface="楷体_GB2312" panose="02010609030101010101" charset="-122"/>
              <a:ea typeface="楷体_GB2312" panose="02010609030101010101" charset="-122"/>
            </a:endParaRPr>
          </a:p>
        </p:txBody>
      </p:sp>
      <p:sp>
        <p:nvSpPr>
          <p:cNvPr id="18" name="矩形 17"/>
          <p:cNvSpPr/>
          <p:nvPr/>
        </p:nvSpPr>
        <p:spPr>
          <a:xfrm>
            <a:off x="1519855" y="4603815"/>
            <a:ext cx="2262158" cy="369332"/>
          </a:xfrm>
          <a:prstGeom prst="rect">
            <a:avLst/>
          </a:prstGeom>
        </p:spPr>
        <p:txBody>
          <a:bodyPr wrap="none">
            <a:spAutoFit/>
          </a:bodyPr>
          <a:lstStyle/>
          <a:p>
            <a:r>
              <a:rPr lang="zh-CN" altLang="en-US" dirty="0">
                <a:solidFill>
                  <a:schemeClr val="tx1">
                    <a:lumMod val="85000"/>
                    <a:lumOff val="15000"/>
                  </a:schemeClr>
                </a:solidFill>
                <a:latin typeface="楷体_GB2312" panose="02010609030101010101" charset="-122"/>
                <a:ea typeface="楷体_GB2312" panose="02010609030101010101" charset="-122"/>
              </a:rPr>
              <a:t>语言规范，言简意赅</a:t>
            </a:r>
            <a:endParaRPr lang="zh-CN" altLang="en-US" dirty="0">
              <a:solidFill>
                <a:schemeClr val="tx1">
                  <a:lumMod val="85000"/>
                  <a:lumOff val="15000"/>
                </a:schemeClr>
              </a:solidFill>
              <a:latin typeface="楷体_GB2312" panose="02010609030101010101" charset="-122"/>
              <a:ea typeface="楷体_GB2312" panose="02010609030101010101" charset="-122"/>
            </a:endParaRPr>
          </a:p>
        </p:txBody>
      </p:sp>
      <p:sp>
        <p:nvSpPr>
          <p:cNvPr id="19" name="矩形 18"/>
          <p:cNvSpPr/>
          <p:nvPr/>
        </p:nvSpPr>
        <p:spPr>
          <a:xfrm>
            <a:off x="1510710" y="5352997"/>
            <a:ext cx="4108817" cy="369332"/>
          </a:xfrm>
          <a:prstGeom prst="rect">
            <a:avLst/>
          </a:prstGeom>
        </p:spPr>
        <p:txBody>
          <a:bodyPr wrap="none">
            <a:spAutoFit/>
          </a:bodyPr>
          <a:lstStyle/>
          <a:p>
            <a:r>
              <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rPr>
              <a:t>不搞“假、大、空”，职责明确、可行</a:t>
            </a:r>
            <a:endParaRPr lang="zh-CN" altLang="en-US" dirty="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p:txBody>
      </p:sp>
      <p:sp>
        <p:nvSpPr>
          <p:cNvPr id="20" name="文本框 19"/>
          <p:cNvSpPr txBox="1"/>
          <p:nvPr/>
        </p:nvSpPr>
        <p:spPr>
          <a:xfrm>
            <a:off x="757312" y="2299836"/>
            <a:ext cx="432146" cy="461665"/>
          </a:xfrm>
          <a:prstGeom prst="rect">
            <a:avLst/>
          </a:prstGeom>
          <a:solidFill>
            <a:srgbClr val="00B0F0"/>
          </a:solidFill>
        </p:spPr>
        <p:txBody>
          <a:bodyPr wrap="square" rtlCol="0">
            <a:spAutoFit/>
          </a:bodyPr>
          <a:lstStyle/>
          <a:p>
            <a:pPr algn="ctr"/>
            <a:r>
              <a:rPr lang="en-US" altLang="zh-CN" sz="2400" b="1" dirty="0" smtClean="0">
                <a:solidFill>
                  <a:srgbClr val="FCFCFC"/>
                </a:solidFill>
                <a:latin typeface="楷体_GB2312" panose="02010609030101010101" charset="-122"/>
                <a:ea typeface="楷体_GB2312" panose="02010609030101010101" charset="-122"/>
              </a:rPr>
              <a:t>1</a:t>
            </a:r>
            <a:endParaRPr lang="en-US" altLang="zh-CN" sz="2400" b="1" dirty="0" smtClean="0">
              <a:solidFill>
                <a:srgbClr val="FCFCFC"/>
              </a:solidFill>
              <a:latin typeface="楷体_GB2312" panose="02010609030101010101" charset="-122"/>
              <a:ea typeface="楷体_GB2312" panose="02010609030101010101" charset="-122"/>
            </a:endParaRPr>
          </a:p>
        </p:txBody>
      </p:sp>
      <p:sp>
        <p:nvSpPr>
          <p:cNvPr id="23" name="文本框 22"/>
          <p:cNvSpPr txBox="1"/>
          <p:nvPr/>
        </p:nvSpPr>
        <p:spPr>
          <a:xfrm>
            <a:off x="766289" y="3039852"/>
            <a:ext cx="432146" cy="461665"/>
          </a:xfrm>
          <a:prstGeom prst="rect">
            <a:avLst/>
          </a:prstGeom>
          <a:solidFill>
            <a:srgbClr val="00B0F0"/>
          </a:solidFill>
        </p:spPr>
        <p:txBody>
          <a:bodyPr wrap="square" rtlCol="0">
            <a:spAutoFit/>
          </a:bodyPr>
          <a:lstStyle/>
          <a:p>
            <a:pPr algn="ctr"/>
            <a:r>
              <a:rPr lang="en-US" altLang="zh-CN" sz="2400" b="1" dirty="0" smtClean="0">
                <a:solidFill>
                  <a:srgbClr val="FCFCFC"/>
                </a:solidFill>
                <a:latin typeface="楷体_GB2312" panose="02010609030101010101" charset="-122"/>
                <a:ea typeface="楷体_GB2312" panose="02010609030101010101" charset="-122"/>
              </a:rPr>
              <a:t>2</a:t>
            </a:r>
            <a:endParaRPr lang="en-US" altLang="zh-CN" sz="2400" b="1" dirty="0" smtClean="0">
              <a:solidFill>
                <a:srgbClr val="FCFCFC"/>
              </a:solidFill>
              <a:latin typeface="楷体_GB2312" panose="02010609030101010101" charset="-122"/>
              <a:ea typeface="楷体_GB2312" panose="02010609030101010101" charset="-122"/>
            </a:endParaRPr>
          </a:p>
        </p:txBody>
      </p:sp>
      <p:sp>
        <p:nvSpPr>
          <p:cNvPr id="24" name="文本框 23"/>
          <p:cNvSpPr txBox="1"/>
          <p:nvPr/>
        </p:nvSpPr>
        <p:spPr>
          <a:xfrm>
            <a:off x="757312" y="3808466"/>
            <a:ext cx="432146" cy="461665"/>
          </a:xfrm>
          <a:prstGeom prst="rect">
            <a:avLst/>
          </a:prstGeom>
          <a:solidFill>
            <a:srgbClr val="00B0F0"/>
          </a:solidFill>
        </p:spPr>
        <p:txBody>
          <a:bodyPr wrap="square" rtlCol="0">
            <a:spAutoFit/>
          </a:bodyPr>
          <a:lstStyle/>
          <a:p>
            <a:pPr algn="ctr"/>
            <a:r>
              <a:rPr lang="en-US" altLang="zh-CN" sz="2400" b="1" dirty="0" smtClean="0">
                <a:solidFill>
                  <a:srgbClr val="FCFCFC"/>
                </a:solidFill>
                <a:latin typeface="楷体_GB2312" panose="02010609030101010101" charset="-122"/>
                <a:ea typeface="楷体_GB2312" panose="02010609030101010101" charset="-122"/>
              </a:rPr>
              <a:t>3</a:t>
            </a:r>
            <a:endParaRPr lang="en-US" altLang="zh-CN" sz="2400" b="1" dirty="0" smtClean="0">
              <a:solidFill>
                <a:srgbClr val="FCFCFC"/>
              </a:solidFill>
              <a:latin typeface="楷体_GB2312" panose="02010609030101010101" charset="-122"/>
              <a:ea typeface="楷体_GB2312" panose="02010609030101010101" charset="-122"/>
            </a:endParaRPr>
          </a:p>
        </p:txBody>
      </p:sp>
      <p:sp>
        <p:nvSpPr>
          <p:cNvPr id="25" name="文本框 24"/>
          <p:cNvSpPr txBox="1"/>
          <p:nvPr/>
        </p:nvSpPr>
        <p:spPr>
          <a:xfrm>
            <a:off x="754925" y="4557648"/>
            <a:ext cx="432146" cy="461665"/>
          </a:xfrm>
          <a:prstGeom prst="rect">
            <a:avLst/>
          </a:prstGeom>
          <a:solidFill>
            <a:srgbClr val="00B0F0"/>
          </a:solidFill>
        </p:spPr>
        <p:txBody>
          <a:bodyPr wrap="square" rtlCol="0">
            <a:spAutoFit/>
          </a:bodyPr>
          <a:lstStyle/>
          <a:p>
            <a:pPr algn="ctr"/>
            <a:r>
              <a:rPr lang="en-US" altLang="zh-CN" sz="2400" b="1" dirty="0" smtClean="0">
                <a:solidFill>
                  <a:srgbClr val="FCFCFC"/>
                </a:solidFill>
                <a:latin typeface="楷体_GB2312" panose="02010609030101010101" charset="-122"/>
                <a:ea typeface="楷体_GB2312" panose="02010609030101010101" charset="-122"/>
              </a:rPr>
              <a:t>4</a:t>
            </a:r>
            <a:endParaRPr lang="en-US" altLang="zh-CN" sz="2400" b="1" dirty="0" smtClean="0">
              <a:solidFill>
                <a:srgbClr val="FCFCFC"/>
              </a:solidFill>
              <a:latin typeface="楷体_GB2312" panose="02010609030101010101" charset="-122"/>
              <a:ea typeface="楷体_GB2312" panose="02010609030101010101" charset="-122"/>
            </a:endParaRPr>
          </a:p>
        </p:txBody>
      </p:sp>
      <p:sp>
        <p:nvSpPr>
          <p:cNvPr id="26" name="文本框 25"/>
          <p:cNvSpPr txBox="1"/>
          <p:nvPr/>
        </p:nvSpPr>
        <p:spPr>
          <a:xfrm>
            <a:off x="754925" y="5328439"/>
            <a:ext cx="432146" cy="461665"/>
          </a:xfrm>
          <a:prstGeom prst="rect">
            <a:avLst/>
          </a:prstGeom>
          <a:solidFill>
            <a:srgbClr val="00B0F0"/>
          </a:solidFill>
        </p:spPr>
        <p:txBody>
          <a:bodyPr wrap="square" rtlCol="0">
            <a:spAutoFit/>
          </a:bodyPr>
          <a:lstStyle/>
          <a:p>
            <a:pPr algn="ctr"/>
            <a:r>
              <a:rPr lang="en-US" altLang="zh-CN" sz="2400" b="1" dirty="0" smtClean="0">
                <a:solidFill>
                  <a:srgbClr val="FCFCFC"/>
                </a:solidFill>
                <a:latin typeface="楷体_GB2312" panose="02010609030101010101" charset="-122"/>
                <a:ea typeface="楷体_GB2312" panose="02010609030101010101" charset="-122"/>
              </a:rPr>
              <a:t>5</a:t>
            </a:r>
            <a:endParaRPr lang="en-US" altLang="zh-CN" sz="2400" b="1" dirty="0" smtClean="0">
              <a:solidFill>
                <a:srgbClr val="FCFCFC"/>
              </a:solidFill>
              <a:latin typeface="楷体_GB2312" panose="02010609030101010101" charset="-122"/>
              <a:ea typeface="楷体_GB2312" panose="02010609030101010101" charset="-122"/>
            </a:endParaRPr>
          </a:p>
        </p:txBody>
      </p:sp>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5" name="Freeform 29"/>
          <p:cNvSpPr/>
          <p:nvPr/>
        </p:nvSpPr>
        <p:spPr>
          <a:xfrm>
            <a:off x="4286250" y="1762125"/>
            <a:ext cx="3362325" cy="4549775"/>
          </a:xfrm>
          <a:custGeom>
            <a:avLst/>
            <a:gdLst/>
            <a:ahLst/>
            <a:cxnLst>
              <a:cxn ang="0">
                <a:pos x="74776435" y="0"/>
              </a:cxn>
              <a:cxn ang="0">
                <a:pos x="2147483646" y="0"/>
              </a:cxn>
              <a:cxn ang="0">
                <a:pos x="2147483646" y="74747803"/>
              </a:cxn>
              <a:cxn ang="0">
                <a:pos x="2147483646" y="2147483646"/>
              </a:cxn>
              <a:cxn ang="0">
                <a:pos x="2147483646" y="2147483646"/>
              </a:cxn>
              <a:cxn ang="0">
                <a:pos x="74776435" y="2147483646"/>
              </a:cxn>
              <a:cxn ang="0">
                <a:pos x="0" y="2147483646"/>
              </a:cxn>
              <a:cxn ang="0">
                <a:pos x="0" y="74747803"/>
              </a:cxn>
              <a:cxn ang="0">
                <a:pos x="74776435" y="0"/>
              </a:cxn>
            </a:cxnLst>
            <a:pathLst>
              <a:path w="4501" h="6069">
                <a:moveTo>
                  <a:pt x="134" y="0"/>
                </a:moveTo>
                <a:lnTo>
                  <a:pt x="4368" y="0"/>
                </a:lnTo>
                <a:cubicBezTo>
                  <a:pt x="4441" y="0"/>
                  <a:pt x="4501" y="60"/>
                  <a:pt x="4501" y="133"/>
                </a:cubicBezTo>
                <a:lnTo>
                  <a:pt x="4501" y="5936"/>
                </a:lnTo>
                <a:cubicBezTo>
                  <a:pt x="4501" y="6009"/>
                  <a:pt x="4441" y="6069"/>
                  <a:pt x="4368" y="6069"/>
                </a:cubicBezTo>
                <a:lnTo>
                  <a:pt x="134" y="6069"/>
                </a:lnTo>
                <a:cubicBezTo>
                  <a:pt x="60" y="6069"/>
                  <a:pt x="0" y="6009"/>
                  <a:pt x="0" y="5936"/>
                </a:cubicBezTo>
                <a:lnTo>
                  <a:pt x="0" y="133"/>
                </a:lnTo>
                <a:cubicBezTo>
                  <a:pt x="0" y="60"/>
                  <a:pt x="60" y="0"/>
                  <a:pt x="134" y="0"/>
                </a:cubicBezTo>
                <a:close/>
              </a:path>
            </a:pathLst>
          </a:custGeom>
          <a:noFill/>
          <a:ln w="12700" cap="flat" cmpd="sng">
            <a:solidFill>
              <a:schemeClr val="accent1">
                <a:alpha val="100000"/>
              </a:schemeClr>
            </a:solidFill>
            <a:prstDash val="dash"/>
            <a:round/>
            <a:headEnd type="none" w="med" len="med"/>
            <a:tailEnd type="none" w="med" len="med"/>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46" name="Freeform 35"/>
          <p:cNvSpPr/>
          <p:nvPr/>
        </p:nvSpPr>
        <p:spPr>
          <a:xfrm>
            <a:off x="7764463" y="1954213"/>
            <a:ext cx="261937" cy="381000"/>
          </a:xfrm>
          <a:custGeom>
            <a:avLst/>
            <a:gdLst/>
            <a:ahLst/>
            <a:cxnLst>
              <a:cxn ang="0">
                <a:pos x="167627740" y="168851385"/>
              </a:cxn>
              <a:cxn ang="0">
                <a:pos x="102470351" y="217417988"/>
              </a:cxn>
              <a:cxn ang="0">
                <a:pos x="35642088" y="267677675"/>
              </a:cxn>
              <a:cxn ang="0">
                <a:pos x="0" y="237747757"/>
              </a:cxn>
              <a:cxn ang="0">
                <a:pos x="0" y="140050941"/>
              </a:cxn>
              <a:cxn ang="0">
                <a:pos x="0" y="39530817"/>
              </a:cxn>
              <a:cxn ang="0">
                <a:pos x="37869672" y="14682402"/>
              </a:cxn>
              <a:cxn ang="0">
                <a:pos x="102470351" y="63249006"/>
              </a:cxn>
              <a:cxn ang="0">
                <a:pos x="169855324" y="113508692"/>
              </a:cxn>
              <a:cxn ang="0">
                <a:pos x="167627740" y="168851385"/>
              </a:cxn>
            </a:cxnLst>
            <a:pathLst>
              <a:path w="351" h="507">
                <a:moveTo>
                  <a:pt x="301" y="299"/>
                </a:moveTo>
                <a:lnTo>
                  <a:pt x="184" y="385"/>
                </a:lnTo>
                <a:cubicBezTo>
                  <a:pt x="144" y="415"/>
                  <a:pt x="104" y="445"/>
                  <a:pt x="64" y="474"/>
                </a:cubicBezTo>
                <a:cubicBezTo>
                  <a:pt x="16" y="507"/>
                  <a:pt x="2" y="476"/>
                  <a:pt x="0" y="421"/>
                </a:cubicBezTo>
                <a:lnTo>
                  <a:pt x="0" y="248"/>
                </a:lnTo>
                <a:cubicBezTo>
                  <a:pt x="0" y="189"/>
                  <a:pt x="0" y="130"/>
                  <a:pt x="0" y="70"/>
                </a:cubicBezTo>
                <a:cubicBezTo>
                  <a:pt x="1" y="0"/>
                  <a:pt x="30" y="0"/>
                  <a:pt x="68" y="26"/>
                </a:cubicBezTo>
                <a:lnTo>
                  <a:pt x="184" y="112"/>
                </a:lnTo>
                <a:cubicBezTo>
                  <a:pt x="225" y="141"/>
                  <a:pt x="265" y="171"/>
                  <a:pt x="305" y="201"/>
                </a:cubicBezTo>
                <a:cubicBezTo>
                  <a:pt x="351" y="238"/>
                  <a:pt x="337" y="269"/>
                  <a:pt x="301"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47" name="Freeform 36"/>
          <p:cNvSpPr/>
          <p:nvPr/>
        </p:nvSpPr>
        <p:spPr>
          <a:xfrm>
            <a:off x="7764463" y="2892425"/>
            <a:ext cx="261937" cy="381000"/>
          </a:xfrm>
          <a:custGeom>
            <a:avLst/>
            <a:gdLst/>
            <a:ahLst/>
            <a:cxnLst>
              <a:cxn ang="0">
                <a:pos x="167627740" y="168851385"/>
              </a:cxn>
              <a:cxn ang="0">
                <a:pos x="102470351" y="217417988"/>
              </a:cxn>
              <a:cxn ang="0">
                <a:pos x="35642088" y="267677675"/>
              </a:cxn>
              <a:cxn ang="0">
                <a:pos x="0" y="237182645"/>
              </a:cxn>
              <a:cxn ang="0">
                <a:pos x="0" y="140050941"/>
              </a:cxn>
              <a:cxn ang="0">
                <a:pos x="0" y="39530817"/>
              </a:cxn>
              <a:cxn ang="0">
                <a:pos x="37869672" y="14118041"/>
              </a:cxn>
              <a:cxn ang="0">
                <a:pos x="102470351" y="62683893"/>
              </a:cxn>
              <a:cxn ang="0">
                <a:pos x="169855324" y="113508692"/>
              </a:cxn>
              <a:cxn ang="0">
                <a:pos x="167627740" y="168851385"/>
              </a:cxn>
            </a:cxnLst>
            <a:pathLst>
              <a:path w="351" h="507">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1"/>
                </a:lnTo>
                <a:cubicBezTo>
                  <a:pt x="225" y="141"/>
                  <a:pt x="265" y="171"/>
                  <a:pt x="305" y="201"/>
                </a:cubicBezTo>
                <a:cubicBezTo>
                  <a:pt x="351" y="238"/>
                  <a:pt x="337" y="269"/>
                  <a:pt x="301"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48" name="Freeform 37"/>
          <p:cNvSpPr/>
          <p:nvPr/>
        </p:nvSpPr>
        <p:spPr>
          <a:xfrm>
            <a:off x="7764463" y="3832225"/>
            <a:ext cx="261937" cy="379413"/>
          </a:xfrm>
          <a:custGeom>
            <a:avLst/>
            <a:gdLst/>
            <a:ahLst/>
            <a:cxnLst>
              <a:cxn ang="0">
                <a:pos x="167627740" y="167447604"/>
              </a:cxn>
              <a:cxn ang="0">
                <a:pos x="102470351" y="215609856"/>
              </a:cxn>
              <a:cxn ang="0">
                <a:pos x="35642088" y="265452152"/>
              </a:cxn>
              <a:cxn ang="0">
                <a:pos x="0" y="235211364"/>
              </a:cxn>
              <a:cxn ang="0">
                <a:pos x="0" y="138886860"/>
              </a:cxn>
              <a:cxn ang="0">
                <a:pos x="0" y="38641755"/>
              </a:cxn>
              <a:cxn ang="0">
                <a:pos x="37869672" y="14000864"/>
              </a:cxn>
              <a:cxn ang="0">
                <a:pos x="102470351" y="62163116"/>
              </a:cxn>
              <a:cxn ang="0">
                <a:pos x="169855324" y="112005412"/>
              </a:cxn>
              <a:cxn ang="0">
                <a:pos x="167627740" y="167447604"/>
              </a:cxn>
            </a:cxnLst>
            <a:pathLst>
              <a:path w="351" h="507">
                <a:moveTo>
                  <a:pt x="301" y="299"/>
                </a:moveTo>
                <a:lnTo>
                  <a:pt x="184" y="385"/>
                </a:lnTo>
                <a:cubicBezTo>
                  <a:pt x="144" y="414"/>
                  <a:pt x="104" y="444"/>
                  <a:pt x="64" y="474"/>
                </a:cubicBezTo>
                <a:cubicBezTo>
                  <a:pt x="16" y="507"/>
                  <a:pt x="2" y="475"/>
                  <a:pt x="0" y="420"/>
                </a:cubicBezTo>
                <a:lnTo>
                  <a:pt x="0" y="248"/>
                </a:lnTo>
                <a:cubicBezTo>
                  <a:pt x="0" y="188"/>
                  <a:pt x="0" y="129"/>
                  <a:pt x="0" y="69"/>
                </a:cubicBezTo>
                <a:cubicBezTo>
                  <a:pt x="1" y="0"/>
                  <a:pt x="30" y="0"/>
                  <a:pt x="68" y="25"/>
                </a:cubicBezTo>
                <a:lnTo>
                  <a:pt x="184" y="111"/>
                </a:lnTo>
                <a:cubicBezTo>
                  <a:pt x="225" y="141"/>
                  <a:pt x="265" y="171"/>
                  <a:pt x="305" y="200"/>
                </a:cubicBezTo>
                <a:cubicBezTo>
                  <a:pt x="351" y="237"/>
                  <a:pt x="337" y="269"/>
                  <a:pt x="301"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49" name="Freeform 38"/>
          <p:cNvSpPr/>
          <p:nvPr/>
        </p:nvSpPr>
        <p:spPr>
          <a:xfrm>
            <a:off x="7764463" y="4770438"/>
            <a:ext cx="261937" cy="379412"/>
          </a:xfrm>
          <a:custGeom>
            <a:avLst/>
            <a:gdLst/>
            <a:ahLst/>
            <a:cxnLst>
              <a:cxn ang="0">
                <a:pos x="167627740" y="167447163"/>
              </a:cxn>
              <a:cxn ang="0">
                <a:pos x="102470351" y="215609288"/>
              </a:cxn>
              <a:cxn ang="0">
                <a:pos x="35642088" y="266011216"/>
              </a:cxn>
              <a:cxn ang="0">
                <a:pos x="0" y="235769760"/>
              </a:cxn>
              <a:cxn ang="0">
                <a:pos x="0" y="139445509"/>
              </a:cxn>
              <a:cxn ang="0">
                <a:pos x="0" y="39201417"/>
              </a:cxn>
              <a:cxn ang="0">
                <a:pos x="37869672" y="14560590"/>
              </a:cxn>
              <a:cxn ang="0">
                <a:pos x="102470351" y="62722716"/>
              </a:cxn>
              <a:cxn ang="0">
                <a:pos x="169855324" y="112564880"/>
              </a:cxn>
              <a:cxn ang="0">
                <a:pos x="167627740" y="167447163"/>
              </a:cxn>
            </a:cxnLst>
            <a:pathLst>
              <a:path w="351" h="507">
                <a:moveTo>
                  <a:pt x="301" y="299"/>
                </a:moveTo>
                <a:lnTo>
                  <a:pt x="184" y="385"/>
                </a:lnTo>
                <a:cubicBezTo>
                  <a:pt x="144" y="415"/>
                  <a:pt x="104" y="445"/>
                  <a:pt x="64" y="475"/>
                </a:cubicBezTo>
                <a:cubicBezTo>
                  <a:pt x="16" y="507"/>
                  <a:pt x="2" y="476"/>
                  <a:pt x="0" y="421"/>
                </a:cubicBezTo>
                <a:lnTo>
                  <a:pt x="0" y="249"/>
                </a:lnTo>
                <a:cubicBezTo>
                  <a:pt x="0" y="189"/>
                  <a:pt x="0" y="130"/>
                  <a:pt x="0" y="70"/>
                </a:cubicBezTo>
                <a:cubicBezTo>
                  <a:pt x="1" y="0"/>
                  <a:pt x="30" y="0"/>
                  <a:pt x="68" y="26"/>
                </a:cubicBezTo>
                <a:lnTo>
                  <a:pt x="184" y="112"/>
                </a:lnTo>
                <a:cubicBezTo>
                  <a:pt x="225" y="142"/>
                  <a:pt x="265" y="171"/>
                  <a:pt x="305" y="201"/>
                </a:cubicBezTo>
                <a:cubicBezTo>
                  <a:pt x="351" y="238"/>
                  <a:pt x="337" y="270"/>
                  <a:pt x="301"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50" name="Freeform 39"/>
          <p:cNvSpPr/>
          <p:nvPr/>
        </p:nvSpPr>
        <p:spPr>
          <a:xfrm>
            <a:off x="7764463" y="5635625"/>
            <a:ext cx="261937" cy="381000"/>
          </a:xfrm>
          <a:custGeom>
            <a:avLst/>
            <a:gdLst/>
            <a:ahLst/>
            <a:cxnLst>
              <a:cxn ang="0">
                <a:pos x="167627740" y="168851385"/>
              </a:cxn>
              <a:cxn ang="0">
                <a:pos x="102470351" y="217417988"/>
              </a:cxn>
              <a:cxn ang="0">
                <a:pos x="35642088" y="267677675"/>
              </a:cxn>
              <a:cxn ang="0">
                <a:pos x="0" y="237182645"/>
              </a:cxn>
              <a:cxn ang="0">
                <a:pos x="0" y="140050941"/>
              </a:cxn>
              <a:cxn ang="0">
                <a:pos x="0" y="39530817"/>
              </a:cxn>
              <a:cxn ang="0">
                <a:pos x="37869672" y="14118041"/>
              </a:cxn>
              <a:cxn ang="0">
                <a:pos x="102470351" y="63249006"/>
              </a:cxn>
              <a:cxn ang="0">
                <a:pos x="169855324" y="113508692"/>
              </a:cxn>
              <a:cxn ang="0">
                <a:pos x="167627740" y="168851385"/>
              </a:cxn>
            </a:cxnLst>
            <a:pathLst>
              <a:path w="351" h="507">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2"/>
                </a:lnTo>
                <a:cubicBezTo>
                  <a:pt x="225" y="141"/>
                  <a:pt x="265" y="171"/>
                  <a:pt x="305" y="201"/>
                </a:cubicBezTo>
                <a:cubicBezTo>
                  <a:pt x="351" y="238"/>
                  <a:pt x="337" y="269"/>
                  <a:pt x="301"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53" name="Freeform 42"/>
          <p:cNvSpPr/>
          <p:nvPr/>
        </p:nvSpPr>
        <p:spPr>
          <a:xfrm>
            <a:off x="3925888" y="1954213"/>
            <a:ext cx="261937" cy="381000"/>
          </a:xfrm>
          <a:custGeom>
            <a:avLst/>
            <a:gdLst/>
            <a:ahLst/>
            <a:cxnLst>
              <a:cxn ang="0">
                <a:pos x="27845172" y="168851385"/>
              </a:cxn>
              <a:cxn ang="0">
                <a:pos x="93002560" y="217417988"/>
              </a:cxn>
              <a:cxn ang="0">
                <a:pos x="159830823" y="267677675"/>
              </a:cxn>
              <a:cxn ang="0">
                <a:pos x="195472912" y="237747757"/>
              </a:cxn>
              <a:cxn ang="0">
                <a:pos x="195472912" y="140050941"/>
              </a:cxn>
              <a:cxn ang="0">
                <a:pos x="195472912" y="39530817"/>
              </a:cxn>
              <a:cxn ang="0">
                <a:pos x="157603239" y="14682402"/>
              </a:cxn>
              <a:cxn ang="0">
                <a:pos x="93002560" y="63249006"/>
              </a:cxn>
              <a:cxn ang="0">
                <a:pos x="25617588" y="113508692"/>
              </a:cxn>
              <a:cxn ang="0">
                <a:pos x="27845172" y="168851385"/>
              </a:cxn>
            </a:cxnLst>
            <a:pathLst>
              <a:path w="351" h="507">
                <a:moveTo>
                  <a:pt x="50" y="299"/>
                </a:moveTo>
                <a:lnTo>
                  <a:pt x="167" y="385"/>
                </a:lnTo>
                <a:cubicBezTo>
                  <a:pt x="207" y="415"/>
                  <a:pt x="247" y="445"/>
                  <a:pt x="287" y="474"/>
                </a:cubicBezTo>
                <a:cubicBezTo>
                  <a:pt x="335" y="507"/>
                  <a:pt x="350" y="476"/>
                  <a:pt x="351" y="421"/>
                </a:cubicBezTo>
                <a:lnTo>
                  <a:pt x="351" y="248"/>
                </a:lnTo>
                <a:cubicBezTo>
                  <a:pt x="351" y="189"/>
                  <a:pt x="351" y="130"/>
                  <a:pt x="351" y="70"/>
                </a:cubicBezTo>
                <a:cubicBezTo>
                  <a:pt x="350" y="0"/>
                  <a:pt x="321" y="0"/>
                  <a:pt x="283" y="26"/>
                </a:cubicBezTo>
                <a:lnTo>
                  <a:pt x="167" y="112"/>
                </a:lnTo>
                <a:cubicBezTo>
                  <a:pt x="127" y="141"/>
                  <a:pt x="86" y="171"/>
                  <a:pt x="46" y="201"/>
                </a:cubicBezTo>
                <a:cubicBezTo>
                  <a:pt x="0" y="238"/>
                  <a:pt x="14" y="269"/>
                  <a:pt x="50"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54" name="Freeform 43"/>
          <p:cNvSpPr/>
          <p:nvPr/>
        </p:nvSpPr>
        <p:spPr>
          <a:xfrm>
            <a:off x="3925888" y="2892425"/>
            <a:ext cx="261937" cy="381000"/>
          </a:xfrm>
          <a:custGeom>
            <a:avLst/>
            <a:gdLst/>
            <a:ahLst/>
            <a:cxnLst>
              <a:cxn ang="0">
                <a:pos x="27845172" y="168851385"/>
              </a:cxn>
              <a:cxn ang="0">
                <a:pos x="93002560" y="217417988"/>
              </a:cxn>
              <a:cxn ang="0">
                <a:pos x="159830823" y="267677675"/>
              </a:cxn>
              <a:cxn ang="0">
                <a:pos x="195472912" y="237182645"/>
              </a:cxn>
              <a:cxn ang="0">
                <a:pos x="195472912" y="140050941"/>
              </a:cxn>
              <a:cxn ang="0">
                <a:pos x="195472912" y="39530817"/>
              </a:cxn>
              <a:cxn ang="0">
                <a:pos x="157603239" y="14118041"/>
              </a:cxn>
              <a:cxn ang="0">
                <a:pos x="93002560" y="62683893"/>
              </a:cxn>
              <a:cxn ang="0">
                <a:pos x="25617588" y="113508692"/>
              </a:cxn>
              <a:cxn ang="0">
                <a:pos x="27845172" y="168851385"/>
              </a:cxn>
            </a:cxnLst>
            <a:pathLst>
              <a:path w="351" h="507">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1"/>
                </a:lnTo>
                <a:cubicBezTo>
                  <a:pt x="127" y="141"/>
                  <a:pt x="86" y="171"/>
                  <a:pt x="46" y="201"/>
                </a:cubicBezTo>
                <a:cubicBezTo>
                  <a:pt x="0" y="238"/>
                  <a:pt x="14" y="269"/>
                  <a:pt x="50"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55" name="Freeform 44"/>
          <p:cNvSpPr/>
          <p:nvPr/>
        </p:nvSpPr>
        <p:spPr>
          <a:xfrm>
            <a:off x="3925888" y="3832225"/>
            <a:ext cx="261937" cy="379413"/>
          </a:xfrm>
          <a:custGeom>
            <a:avLst/>
            <a:gdLst/>
            <a:ahLst/>
            <a:cxnLst>
              <a:cxn ang="0">
                <a:pos x="27845172" y="167447604"/>
              </a:cxn>
              <a:cxn ang="0">
                <a:pos x="93002560" y="215609856"/>
              </a:cxn>
              <a:cxn ang="0">
                <a:pos x="159830823" y="265452152"/>
              </a:cxn>
              <a:cxn ang="0">
                <a:pos x="195472912" y="235211364"/>
              </a:cxn>
              <a:cxn ang="0">
                <a:pos x="195472912" y="138886860"/>
              </a:cxn>
              <a:cxn ang="0">
                <a:pos x="195472912" y="38641755"/>
              </a:cxn>
              <a:cxn ang="0">
                <a:pos x="157603239" y="14000864"/>
              </a:cxn>
              <a:cxn ang="0">
                <a:pos x="93002560" y="62163116"/>
              </a:cxn>
              <a:cxn ang="0">
                <a:pos x="25617588" y="112005412"/>
              </a:cxn>
              <a:cxn ang="0">
                <a:pos x="27845172" y="167447604"/>
              </a:cxn>
            </a:cxnLst>
            <a:pathLst>
              <a:path w="351" h="507">
                <a:moveTo>
                  <a:pt x="50" y="299"/>
                </a:moveTo>
                <a:lnTo>
                  <a:pt x="167" y="385"/>
                </a:lnTo>
                <a:cubicBezTo>
                  <a:pt x="207" y="414"/>
                  <a:pt x="247" y="444"/>
                  <a:pt x="287" y="474"/>
                </a:cubicBezTo>
                <a:cubicBezTo>
                  <a:pt x="335" y="507"/>
                  <a:pt x="350" y="475"/>
                  <a:pt x="351" y="420"/>
                </a:cubicBezTo>
                <a:lnTo>
                  <a:pt x="351" y="248"/>
                </a:lnTo>
                <a:cubicBezTo>
                  <a:pt x="351" y="188"/>
                  <a:pt x="351" y="129"/>
                  <a:pt x="351" y="69"/>
                </a:cubicBezTo>
                <a:cubicBezTo>
                  <a:pt x="350" y="0"/>
                  <a:pt x="321" y="0"/>
                  <a:pt x="283" y="25"/>
                </a:cubicBezTo>
                <a:lnTo>
                  <a:pt x="167" y="111"/>
                </a:lnTo>
                <a:cubicBezTo>
                  <a:pt x="127" y="141"/>
                  <a:pt x="86" y="171"/>
                  <a:pt x="46" y="200"/>
                </a:cubicBezTo>
                <a:cubicBezTo>
                  <a:pt x="0" y="237"/>
                  <a:pt x="14" y="269"/>
                  <a:pt x="50"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56" name="Freeform 45"/>
          <p:cNvSpPr/>
          <p:nvPr/>
        </p:nvSpPr>
        <p:spPr>
          <a:xfrm>
            <a:off x="3925888" y="4770438"/>
            <a:ext cx="261937" cy="379412"/>
          </a:xfrm>
          <a:custGeom>
            <a:avLst/>
            <a:gdLst/>
            <a:ahLst/>
            <a:cxnLst>
              <a:cxn ang="0">
                <a:pos x="27845172" y="167447163"/>
              </a:cxn>
              <a:cxn ang="0">
                <a:pos x="93002560" y="215609288"/>
              </a:cxn>
              <a:cxn ang="0">
                <a:pos x="159830823" y="266011216"/>
              </a:cxn>
              <a:cxn ang="0">
                <a:pos x="195472912" y="235769760"/>
              </a:cxn>
              <a:cxn ang="0">
                <a:pos x="195472912" y="139445509"/>
              </a:cxn>
              <a:cxn ang="0">
                <a:pos x="195472912" y="39201417"/>
              </a:cxn>
              <a:cxn ang="0">
                <a:pos x="157603239" y="14560590"/>
              </a:cxn>
              <a:cxn ang="0">
                <a:pos x="93002560" y="62722716"/>
              </a:cxn>
              <a:cxn ang="0">
                <a:pos x="25617588" y="112564880"/>
              </a:cxn>
              <a:cxn ang="0">
                <a:pos x="27845172" y="167447163"/>
              </a:cxn>
            </a:cxnLst>
            <a:pathLst>
              <a:path w="351" h="507">
                <a:moveTo>
                  <a:pt x="50" y="299"/>
                </a:moveTo>
                <a:lnTo>
                  <a:pt x="167" y="385"/>
                </a:lnTo>
                <a:cubicBezTo>
                  <a:pt x="207" y="415"/>
                  <a:pt x="247" y="445"/>
                  <a:pt x="287" y="475"/>
                </a:cubicBezTo>
                <a:cubicBezTo>
                  <a:pt x="335" y="507"/>
                  <a:pt x="350" y="476"/>
                  <a:pt x="351" y="421"/>
                </a:cubicBezTo>
                <a:lnTo>
                  <a:pt x="351" y="249"/>
                </a:lnTo>
                <a:cubicBezTo>
                  <a:pt x="351" y="189"/>
                  <a:pt x="351" y="130"/>
                  <a:pt x="351" y="70"/>
                </a:cubicBezTo>
                <a:cubicBezTo>
                  <a:pt x="350" y="0"/>
                  <a:pt x="321" y="0"/>
                  <a:pt x="283" y="26"/>
                </a:cubicBezTo>
                <a:lnTo>
                  <a:pt x="167" y="112"/>
                </a:lnTo>
                <a:cubicBezTo>
                  <a:pt x="127" y="142"/>
                  <a:pt x="86" y="171"/>
                  <a:pt x="46" y="201"/>
                </a:cubicBezTo>
                <a:cubicBezTo>
                  <a:pt x="0" y="238"/>
                  <a:pt x="14" y="270"/>
                  <a:pt x="50"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57" name="Freeform 46"/>
          <p:cNvSpPr/>
          <p:nvPr/>
        </p:nvSpPr>
        <p:spPr>
          <a:xfrm>
            <a:off x="3925888" y="5635625"/>
            <a:ext cx="261937" cy="381000"/>
          </a:xfrm>
          <a:custGeom>
            <a:avLst/>
            <a:gdLst/>
            <a:ahLst/>
            <a:cxnLst>
              <a:cxn ang="0">
                <a:pos x="27845172" y="168851385"/>
              </a:cxn>
              <a:cxn ang="0">
                <a:pos x="93002560" y="217417988"/>
              </a:cxn>
              <a:cxn ang="0">
                <a:pos x="159830823" y="267677675"/>
              </a:cxn>
              <a:cxn ang="0">
                <a:pos x="195472912" y="237182645"/>
              </a:cxn>
              <a:cxn ang="0">
                <a:pos x="195472912" y="140050941"/>
              </a:cxn>
              <a:cxn ang="0">
                <a:pos x="195472912" y="39530817"/>
              </a:cxn>
              <a:cxn ang="0">
                <a:pos x="157603239" y="14118041"/>
              </a:cxn>
              <a:cxn ang="0">
                <a:pos x="93002560" y="63249006"/>
              </a:cxn>
              <a:cxn ang="0">
                <a:pos x="25617588" y="113508692"/>
              </a:cxn>
              <a:cxn ang="0">
                <a:pos x="27845172" y="168851385"/>
              </a:cxn>
            </a:cxnLst>
            <a:pathLst>
              <a:path w="351" h="507">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2"/>
                </a:lnTo>
                <a:cubicBezTo>
                  <a:pt x="127" y="141"/>
                  <a:pt x="86" y="171"/>
                  <a:pt x="46" y="201"/>
                </a:cubicBezTo>
                <a:cubicBezTo>
                  <a:pt x="0" y="238"/>
                  <a:pt x="14" y="269"/>
                  <a:pt x="50" y="299"/>
                </a:cubicBezTo>
                <a:close/>
              </a:path>
            </a:pathLst>
          </a:custGeom>
          <a:solidFill>
            <a:schemeClr val="tx1">
              <a:alpha val="100000"/>
            </a:schemeClr>
          </a:solidFill>
          <a:ln w="9525">
            <a:noFill/>
          </a:ln>
        </p:spPr>
        <p:txBody>
          <a:bodyPr/>
          <a:p>
            <a:endParaRPr lang="zh-CN" altLang="en-US">
              <a:solidFill>
                <a:schemeClr val="tx1"/>
              </a:solidFill>
              <a:latin typeface="楷体_GB2312" panose="02010609030101010101" charset="-122"/>
              <a:ea typeface="楷体_GB2312" panose="02010609030101010101" charset="-122"/>
            </a:endParaRPr>
          </a:p>
        </p:txBody>
      </p:sp>
      <p:sp>
        <p:nvSpPr>
          <p:cNvPr id="35867" name="TextBox 39"/>
          <p:cNvSpPr txBox="1"/>
          <p:nvPr/>
        </p:nvSpPr>
        <p:spPr>
          <a:xfrm>
            <a:off x="1193800" y="1920875"/>
            <a:ext cx="2700338" cy="400050"/>
          </a:xfrm>
          <a:prstGeom prst="rect">
            <a:avLst/>
          </a:prstGeom>
          <a:noFill/>
          <a:ln w="9525">
            <a:noFill/>
          </a:ln>
        </p:spPr>
        <p:txBody>
          <a:bodyPr>
            <a:spAutoFit/>
          </a:bodyPr>
          <a:lstStyle/>
          <a:p>
            <a:pPr marR="0" algn="r"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安全生产例会制度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68" name="TextBox 40"/>
          <p:cNvSpPr txBox="1"/>
          <p:nvPr/>
        </p:nvSpPr>
        <p:spPr>
          <a:xfrm>
            <a:off x="8066088" y="1920875"/>
            <a:ext cx="2474913" cy="398463"/>
          </a:xfrm>
          <a:prstGeom prst="rect">
            <a:avLst/>
          </a:prstGeom>
          <a:noFill/>
          <a:ln w="9525">
            <a:noFill/>
          </a:ln>
        </p:spPr>
        <p:txBody>
          <a:bodyPr>
            <a:spAutoFit/>
          </a:bodyPr>
          <a:lstStyle/>
          <a:p>
            <a:pPr marR="0"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危险作业管理制度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69" name="TextBox 41"/>
          <p:cNvSpPr txBox="1"/>
          <p:nvPr/>
        </p:nvSpPr>
        <p:spPr>
          <a:xfrm>
            <a:off x="701675" y="2862263"/>
            <a:ext cx="3192463" cy="398463"/>
          </a:xfrm>
          <a:prstGeom prst="rect">
            <a:avLst/>
          </a:prstGeom>
          <a:noFill/>
          <a:ln w="9525">
            <a:noFill/>
          </a:ln>
        </p:spPr>
        <p:txBody>
          <a:bodyPr>
            <a:spAutoFit/>
          </a:bodyPr>
          <a:lstStyle/>
          <a:p>
            <a:pPr marR="0" algn="r"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安全生产教育和培训制度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70" name="TextBox 42"/>
          <p:cNvSpPr txBox="1"/>
          <p:nvPr/>
        </p:nvSpPr>
        <p:spPr>
          <a:xfrm>
            <a:off x="892175" y="3832225"/>
            <a:ext cx="3001963" cy="398463"/>
          </a:xfrm>
          <a:prstGeom prst="rect">
            <a:avLst/>
          </a:prstGeom>
          <a:noFill/>
          <a:ln w="9525">
            <a:noFill/>
          </a:ln>
        </p:spPr>
        <p:txBody>
          <a:bodyPr>
            <a:spAutoFit/>
          </a:bodyPr>
          <a:lstStyle/>
          <a:p>
            <a:pPr marR="0" algn="r"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安全生产检查制度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71" name="TextBox 43"/>
          <p:cNvSpPr txBox="1"/>
          <p:nvPr/>
        </p:nvSpPr>
        <p:spPr>
          <a:xfrm>
            <a:off x="893763" y="4775200"/>
            <a:ext cx="3000375" cy="398463"/>
          </a:xfrm>
          <a:prstGeom prst="rect">
            <a:avLst/>
          </a:prstGeom>
          <a:noFill/>
          <a:ln w="9525">
            <a:noFill/>
          </a:ln>
        </p:spPr>
        <p:txBody>
          <a:bodyPr>
            <a:spAutoFit/>
          </a:bodyPr>
          <a:lstStyle/>
          <a:p>
            <a:pPr marR="0" algn="r"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事故隐患排查治理制度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72" name="TextBox 44"/>
          <p:cNvSpPr txBox="1"/>
          <p:nvPr/>
        </p:nvSpPr>
        <p:spPr>
          <a:xfrm>
            <a:off x="512763" y="5603875"/>
            <a:ext cx="3381375" cy="708025"/>
          </a:xfrm>
          <a:prstGeom prst="rect">
            <a:avLst/>
          </a:prstGeom>
          <a:noFill/>
          <a:ln w="9525">
            <a:noFill/>
          </a:ln>
        </p:spPr>
        <p:txBody>
          <a:bodyPr>
            <a:spAutoFit/>
          </a:bodyPr>
          <a:lstStyle/>
          <a:p>
            <a:pPr marR="0" algn="r"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较大危险因素生产经营场所、设备设施的安全管理制度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76" name="TextBox 48"/>
          <p:cNvSpPr txBox="1"/>
          <p:nvPr/>
        </p:nvSpPr>
        <p:spPr>
          <a:xfrm>
            <a:off x="8066088" y="2862263"/>
            <a:ext cx="2474913" cy="706438"/>
          </a:xfrm>
          <a:prstGeom prst="rect">
            <a:avLst/>
          </a:prstGeom>
          <a:noFill/>
          <a:ln w="9525">
            <a:noFill/>
          </a:ln>
        </p:spPr>
        <p:txBody>
          <a:bodyPr>
            <a:spAutoFit/>
          </a:bodyPr>
          <a:lstStyle/>
          <a:p>
            <a:pPr marR="0"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特种作业人员管理制度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77" name="TextBox 49"/>
          <p:cNvSpPr txBox="1"/>
          <p:nvPr/>
        </p:nvSpPr>
        <p:spPr>
          <a:xfrm>
            <a:off x="8066088" y="3832225"/>
            <a:ext cx="3070225" cy="706438"/>
          </a:xfrm>
          <a:prstGeom prst="rect">
            <a:avLst/>
          </a:prstGeom>
          <a:noFill/>
          <a:ln w="9525">
            <a:noFill/>
          </a:ln>
        </p:spPr>
        <p:txBody>
          <a:bodyPr>
            <a:spAutoFit/>
          </a:bodyPr>
          <a:lstStyle/>
          <a:p>
            <a:pPr marR="0"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领导干部和管理人员作业现场带班制度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78" name="TextBox 50"/>
          <p:cNvSpPr txBox="1"/>
          <p:nvPr/>
        </p:nvSpPr>
        <p:spPr>
          <a:xfrm>
            <a:off x="8066088" y="4775200"/>
            <a:ext cx="2474913" cy="706438"/>
          </a:xfrm>
          <a:prstGeom prst="rect">
            <a:avLst/>
          </a:prstGeom>
          <a:noFill/>
          <a:ln w="9525">
            <a:noFill/>
          </a:ln>
        </p:spPr>
        <p:txBody>
          <a:bodyPr>
            <a:spAutoFit/>
          </a:bodyPr>
          <a:lstStyle/>
          <a:p>
            <a:pPr marR="0"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劳动防护用品配备和使用管理制度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35879" name="TextBox 51"/>
          <p:cNvSpPr txBox="1"/>
          <p:nvPr/>
        </p:nvSpPr>
        <p:spPr>
          <a:xfrm>
            <a:off x="8066088" y="5603875"/>
            <a:ext cx="2474913" cy="398463"/>
          </a:xfrm>
          <a:prstGeom prst="rect">
            <a:avLst/>
          </a:prstGeom>
          <a:noFill/>
          <a:ln w="9525">
            <a:noFill/>
          </a:ln>
        </p:spPr>
        <p:txBody>
          <a:bodyPr>
            <a:spAutoFit/>
          </a:bodyPr>
          <a:lstStyle/>
          <a:p>
            <a:pPr marR="0" defTabSz="914400" eaLnBrk="1" hangingPunct="1">
              <a:buClrTx/>
              <a:buSzTx/>
              <a:buFont typeface="Arial" panose="020B0604020202020204" pitchFamily="34" charset="0"/>
              <a:defRPr/>
            </a:pPr>
            <a:r>
              <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rPr>
              <a:t>安全生产承诺制度</a:t>
            </a:r>
            <a:endParaRPr kumimoji="0" lang="zh-CN" altLang="en-US" sz="2000" kern="1200" cap="none" spc="0" normalizeH="0" baseline="0" noProof="1">
              <a:solidFill>
                <a:schemeClr val="tx1"/>
              </a:solidFill>
              <a:latin typeface="楷体_GB2312" panose="02010609030101010101" charset="-122"/>
              <a:ea typeface="楷体_GB2312" panose="02010609030101010101" charset="-122"/>
              <a:cs typeface="+mn-cs"/>
            </a:endParaRPr>
          </a:p>
        </p:txBody>
      </p:sp>
      <p:sp>
        <p:nvSpPr>
          <p:cNvPr id="2" name="TextBox 43"/>
          <p:cNvSpPr txBox="1"/>
          <p:nvPr/>
        </p:nvSpPr>
        <p:spPr>
          <a:xfrm>
            <a:off x="363855" y="44799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（二</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）安全生产规章制度</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pic>
        <p:nvPicPr>
          <p:cNvPr id="3" name="图片 2" descr="7996157_111530032000_2"/>
          <p:cNvPicPr>
            <a:picLocks noChangeAspect="1"/>
          </p:cNvPicPr>
          <p:nvPr/>
        </p:nvPicPr>
        <p:blipFill>
          <a:blip r:embed="rId1"/>
          <a:srcRect t="6825"/>
          <a:stretch>
            <a:fillRect/>
          </a:stretch>
        </p:blipFill>
        <p:spPr>
          <a:xfrm>
            <a:off x="4324350" y="1849438"/>
            <a:ext cx="3287713" cy="4391025"/>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charRg st="0" end="12"/>
                                            </p:txEl>
                                          </p:spTgt>
                                        </p:tgtEl>
                                        <p:attrNameLst>
                                          <p:attrName>style.visibility</p:attrName>
                                        </p:attrNameLst>
                                      </p:cBhvr>
                                      <p:to>
                                        <p:strVal val="visible"/>
                                      </p:to>
                                    </p:set>
                                    <p:animEffect transition="in" filter="wipe(up)">
                                      <p:cBhvr>
                                        <p:cTn id="7" dur="500"/>
                                        <p:tgtEl>
                                          <p:spTgt spid="2">
                                            <p:txEl>
                                              <p:charRg st="0" end="12"/>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35845"/>
                                        </p:tgtEl>
                                        <p:attrNameLst>
                                          <p:attrName>style.visibility</p:attrName>
                                        </p:attrNameLst>
                                      </p:cBhvr>
                                      <p:to>
                                        <p:strVal val="visible"/>
                                      </p:to>
                                    </p:se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35846"/>
                                        </p:tgtEl>
                                        <p:attrNameLst>
                                          <p:attrName>style.visibility</p:attrName>
                                        </p:attrNameLst>
                                      </p:cBhvr>
                                      <p:to>
                                        <p:strVal val="visible"/>
                                      </p:to>
                                    </p:set>
                                    <p:anim calcmode="lin" valueType="num">
                                      <p:cBhvr additive="base">
                                        <p:cTn id="18" dur="500"/>
                                        <p:tgtEl>
                                          <p:spTgt spid="35846"/>
                                        </p:tgtEl>
                                        <p:attrNameLst>
                                          <p:attrName>ppt_x</p:attrName>
                                        </p:attrNameLst>
                                      </p:cBhvr>
                                      <p:tavLst>
                                        <p:tav tm="0">
                                          <p:val>
                                            <p:strVal val="#ppt_x-#ppt_w*1.125000"/>
                                          </p:val>
                                        </p:tav>
                                        <p:tav tm="100000">
                                          <p:val>
                                            <p:strVal val="#ppt_x"/>
                                          </p:val>
                                        </p:tav>
                                      </p:tavLst>
                                    </p:anim>
                                    <p:animEffect transition="in" filter="wipe(right)">
                                      <p:cBhvr>
                                        <p:cTn id="19" dur="500"/>
                                        <p:tgtEl>
                                          <p:spTgt spid="35846"/>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35847"/>
                                        </p:tgtEl>
                                        <p:attrNameLst>
                                          <p:attrName>style.visibility</p:attrName>
                                        </p:attrNameLst>
                                      </p:cBhvr>
                                      <p:to>
                                        <p:strVal val="visible"/>
                                      </p:to>
                                    </p:set>
                                    <p:anim calcmode="lin" valueType="num">
                                      <p:cBhvr additive="base">
                                        <p:cTn id="23" dur="500"/>
                                        <p:tgtEl>
                                          <p:spTgt spid="35847"/>
                                        </p:tgtEl>
                                        <p:attrNameLst>
                                          <p:attrName>ppt_x</p:attrName>
                                        </p:attrNameLst>
                                      </p:cBhvr>
                                      <p:tavLst>
                                        <p:tav tm="0">
                                          <p:val>
                                            <p:strVal val="#ppt_x-#ppt_w*1.125000"/>
                                          </p:val>
                                        </p:tav>
                                        <p:tav tm="100000">
                                          <p:val>
                                            <p:strVal val="#ppt_x"/>
                                          </p:val>
                                        </p:tav>
                                      </p:tavLst>
                                    </p:anim>
                                    <p:animEffect transition="in" filter="wipe(right)">
                                      <p:cBhvr>
                                        <p:cTn id="24" dur="500"/>
                                        <p:tgtEl>
                                          <p:spTgt spid="35847"/>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35848"/>
                                        </p:tgtEl>
                                        <p:attrNameLst>
                                          <p:attrName>style.visibility</p:attrName>
                                        </p:attrNameLst>
                                      </p:cBhvr>
                                      <p:to>
                                        <p:strVal val="visible"/>
                                      </p:to>
                                    </p:set>
                                    <p:anim calcmode="lin" valueType="num">
                                      <p:cBhvr additive="base">
                                        <p:cTn id="28" dur="500"/>
                                        <p:tgtEl>
                                          <p:spTgt spid="35848"/>
                                        </p:tgtEl>
                                        <p:attrNameLst>
                                          <p:attrName>ppt_x</p:attrName>
                                        </p:attrNameLst>
                                      </p:cBhvr>
                                      <p:tavLst>
                                        <p:tav tm="0">
                                          <p:val>
                                            <p:strVal val="#ppt_x-#ppt_w*1.125000"/>
                                          </p:val>
                                        </p:tav>
                                        <p:tav tm="100000">
                                          <p:val>
                                            <p:strVal val="#ppt_x"/>
                                          </p:val>
                                        </p:tav>
                                      </p:tavLst>
                                    </p:anim>
                                    <p:animEffect transition="in" filter="wipe(right)">
                                      <p:cBhvr>
                                        <p:cTn id="29" dur="500"/>
                                        <p:tgtEl>
                                          <p:spTgt spid="35848"/>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35849"/>
                                        </p:tgtEl>
                                        <p:attrNameLst>
                                          <p:attrName>style.visibility</p:attrName>
                                        </p:attrNameLst>
                                      </p:cBhvr>
                                      <p:to>
                                        <p:strVal val="visible"/>
                                      </p:to>
                                    </p:set>
                                    <p:anim calcmode="lin" valueType="num">
                                      <p:cBhvr additive="base">
                                        <p:cTn id="33" dur="500"/>
                                        <p:tgtEl>
                                          <p:spTgt spid="35849"/>
                                        </p:tgtEl>
                                        <p:attrNameLst>
                                          <p:attrName>ppt_x</p:attrName>
                                        </p:attrNameLst>
                                      </p:cBhvr>
                                      <p:tavLst>
                                        <p:tav tm="0">
                                          <p:val>
                                            <p:strVal val="#ppt_x-#ppt_w*1.125000"/>
                                          </p:val>
                                        </p:tav>
                                        <p:tav tm="100000">
                                          <p:val>
                                            <p:strVal val="#ppt_x"/>
                                          </p:val>
                                        </p:tav>
                                      </p:tavLst>
                                    </p:anim>
                                    <p:animEffect transition="in" filter="wipe(right)">
                                      <p:cBhvr>
                                        <p:cTn id="34" dur="500"/>
                                        <p:tgtEl>
                                          <p:spTgt spid="35849"/>
                                        </p:tgtEl>
                                      </p:cBhvr>
                                    </p:animEffect>
                                  </p:childTnLst>
                                </p:cTn>
                              </p:par>
                            </p:childTnLst>
                          </p:cTn>
                        </p:par>
                        <p:par>
                          <p:cTn id="35" fill="hold">
                            <p:stCondLst>
                              <p:cond delay="3500"/>
                            </p:stCondLst>
                            <p:childTnLst>
                              <p:par>
                                <p:cTn id="36" presetID="12" presetClass="entr" presetSubtype="8" fill="hold" nodeType="afterEffect">
                                  <p:stCondLst>
                                    <p:cond delay="0"/>
                                  </p:stCondLst>
                                  <p:childTnLst>
                                    <p:set>
                                      <p:cBhvr>
                                        <p:cTn id="37" dur="1" fill="hold">
                                          <p:stCondLst>
                                            <p:cond delay="0"/>
                                          </p:stCondLst>
                                        </p:cTn>
                                        <p:tgtEl>
                                          <p:spTgt spid="35850"/>
                                        </p:tgtEl>
                                        <p:attrNameLst>
                                          <p:attrName>style.visibility</p:attrName>
                                        </p:attrNameLst>
                                      </p:cBhvr>
                                      <p:to>
                                        <p:strVal val="visible"/>
                                      </p:to>
                                    </p:set>
                                    <p:anim calcmode="lin" valueType="num">
                                      <p:cBhvr additive="base">
                                        <p:cTn id="38" dur="500"/>
                                        <p:tgtEl>
                                          <p:spTgt spid="35850"/>
                                        </p:tgtEl>
                                        <p:attrNameLst>
                                          <p:attrName>ppt_x</p:attrName>
                                        </p:attrNameLst>
                                      </p:cBhvr>
                                      <p:tavLst>
                                        <p:tav tm="0">
                                          <p:val>
                                            <p:strVal val="#ppt_x-#ppt_w*1.125000"/>
                                          </p:val>
                                        </p:tav>
                                        <p:tav tm="100000">
                                          <p:val>
                                            <p:strVal val="#ppt_x"/>
                                          </p:val>
                                        </p:tav>
                                      </p:tavLst>
                                    </p:anim>
                                    <p:animEffect transition="in" filter="wipe(right)">
                                      <p:cBhvr>
                                        <p:cTn id="39" dur="500"/>
                                        <p:tgtEl>
                                          <p:spTgt spid="35850"/>
                                        </p:tgtEl>
                                      </p:cBhvr>
                                    </p:animEffect>
                                  </p:childTnLst>
                                </p:cTn>
                              </p:par>
                            </p:childTnLst>
                          </p:cTn>
                        </p:par>
                        <p:par>
                          <p:cTn id="40" fill="hold">
                            <p:stCondLst>
                              <p:cond delay="4000"/>
                            </p:stCondLst>
                            <p:childTnLst>
                              <p:par>
                                <p:cTn id="41" presetID="12" presetClass="entr" presetSubtype="2" fill="hold" nodeType="afterEffect">
                                  <p:stCondLst>
                                    <p:cond delay="0"/>
                                  </p:stCondLst>
                                  <p:childTnLst>
                                    <p:set>
                                      <p:cBhvr>
                                        <p:cTn id="42" dur="1" fill="hold">
                                          <p:stCondLst>
                                            <p:cond delay="0"/>
                                          </p:stCondLst>
                                        </p:cTn>
                                        <p:tgtEl>
                                          <p:spTgt spid="35853"/>
                                        </p:tgtEl>
                                        <p:attrNameLst>
                                          <p:attrName>style.visibility</p:attrName>
                                        </p:attrNameLst>
                                      </p:cBhvr>
                                      <p:to>
                                        <p:strVal val="visible"/>
                                      </p:to>
                                    </p:set>
                                    <p:anim calcmode="lin" valueType="num">
                                      <p:cBhvr additive="base">
                                        <p:cTn id="43" dur="500"/>
                                        <p:tgtEl>
                                          <p:spTgt spid="35853"/>
                                        </p:tgtEl>
                                        <p:attrNameLst>
                                          <p:attrName>ppt_x</p:attrName>
                                        </p:attrNameLst>
                                      </p:cBhvr>
                                      <p:tavLst>
                                        <p:tav tm="0">
                                          <p:val>
                                            <p:strVal val="#ppt_x+#ppt_w*1.125000"/>
                                          </p:val>
                                        </p:tav>
                                        <p:tav tm="100000">
                                          <p:val>
                                            <p:strVal val="#ppt_x"/>
                                          </p:val>
                                        </p:tav>
                                      </p:tavLst>
                                    </p:anim>
                                    <p:animEffect transition="in" filter="wipe(left)">
                                      <p:cBhvr>
                                        <p:cTn id="44" dur="500"/>
                                        <p:tgtEl>
                                          <p:spTgt spid="35853"/>
                                        </p:tgtEl>
                                      </p:cBhvr>
                                    </p:animEffect>
                                  </p:childTnLst>
                                </p:cTn>
                              </p:par>
                            </p:childTnLst>
                          </p:cTn>
                        </p:par>
                        <p:par>
                          <p:cTn id="45" fill="hold">
                            <p:stCondLst>
                              <p:cond delay="4500"/>
                            </p:stCondLst>
                            <p:childTnLst>
                              <p:par>
                                <p:cTn id="46" presetID="12" presetClass="entr" presetSubtype="2" fill="hold" nodeType="afterEffect">
                                  <p:stCondLst>
                                    <p:cond delay="0"/>
                                  </p:stCondLst>
                                  <p:childTnLst>
                                    <p:set>
                                      <p:cBhvr>
                                        <p:cTn id="47" dur="1" fill="hold">
                                          <p:stCondLst>
                                            <p:cond delay="0"/>
                                          </p:stCondLst>
                                        </p:cTn>
                                        <p:tgtEl>
                                          <p:spTgt spid="35854"/>
                                        </p:tgtEl>
                                        <p:attrNameLst>
                                          <p:attrName>style.visibility</p:attrName>
                                        </p:attrNameLst>
                                      </p:cBhvr>
                                      <p:to>
                                        <p:strVal val="visible"/>
                                      </p:to>
                                    </p:set>
                                    <p:anim calcmode="lin" valueType="num">
                                      <p:cBhvr additive="base">
                                        <p:cTn id="48" dur="500"/>
                                        <p:tgtEl>
                                          <p:spTgt spid="35854"/>
                                        </p:tgtEl>
                                        <p:attrNameLst>
                                          <p:attrName>ppt_x</p:attrName>
                                        </p:attrNameLst>
                                      </p:cBhvr>
                                      <p:tavLst>
                                        <p:tav tm="0">
                                          <p:val>
                                            <p:strVal val="#ppt_x+#ppt_w*1.125000"/>
                                          </p:val>
                                        </p:tav>
                                        <p:tav tm="100000">
                                          <p:val>
                                            <p:strVal val="#ppt_x"/>
                                          </p:val>
                                        </p:tav>
                                      </p:tavLst>
                                    </p:anim>
                                    <p:animEffect transition="in" filter="wipe(left)">
                                      <p:cBhvr>
                                        <p:cTn id="49" dur="500"/>
                                        <p:tgtEl>
                                          <p:spTgt spid="35854"/>
                                        </p:tgtEl>
                                      </p:cBhvr>
                                    </p:animEffect>
                                  </p:childTnLst>
                                </p:cTn>
                              </p:par>
                            </p:childTnLst>
                          </p:cTn>
                        </p:par>
                        <p:par>
                          <p:cTn id="50" fill="hold">
                            <p:stCondLst>
                              <p:cond delay="5000"/>
                            </p:stCondLst>
                            <p:childTnLst>
                              <p:par>
                                <p:cTn id="51" presetID="12" presetClass="entr" presetSubtype="2" fill="hold" nodeType="afterEffect">
                                  <p:stCondLst>
                                    <p:cond delay="0"/>
                                  </p:stCondLst>
                                  <p:childTnLst>
                                    <p:set>
                                      <p:cBhvr>
                                        <p:cTn id="52" dur="1" fill="hold">
                                          <p:stCondLst>
                                            <p:cond delay="0"/>
                                          </p:stCondLst>
                                        </p:cTn>
                                        <p:tgtEl>
                                          <p:spTgt spid="35855"/>
                                        </p:tgtEl>
                                        <p:attrNameLst>
                                          <p:attrName>style.visibility</p:attrName>
                                        </p:attrNameLst>
                                      </p:cBhvr>
                                      <p:to>
                                        <p:strVal val="visible"/>
                                      </p:to>
                                    </p:set>
                                    <p:anim calcmode="lin" valueType="num">
                                      <p:cBhvr additive="base">
                                        <p:cTn id="53" dur="500"/>
                                        <p:tgtEl>
                                          <p:spTgt spid="35855"/>
                                        </p:tgtEl>
                                        <p:attrNameLst>
                                          <p:attrName>ppt_x</p:attrName>
                                        </p:attrNameLst>
                                      </p:cBhvr>
                                      <p:tavLst>
                                        <p:tav tm="0">
                                          <p:val>
                                            <p:strVal val="#ppt_x+#ppt_w*1.125000"/>
                                          </p:val>
                                        </p:tav>
                                        <p:tav tm="100000">
                                          <p:val>
                                            <p:strVal val="#ppt_x"/>
                                          </p:val>
                                        </p:tav>
                                      </p:tavLst>
                                    </p:anim>
                                    <p:animEffect transition="in" filter="wipe(left)">
                                      <p:cBhvr>
                                        <p:cTn id="54" dur="500"/>
                                        <p:tgtEl>
                                          <p:spTgt spid="35855"/>
                                        </p:tgtEl>
                                      </p:cBhvr>
                                    </p:animEffect>
                                  </p:childTnLst>
                                </p:cTn>
                              </p:par>
                            </p:childTnLst>
                          </p:cTn>
                        </p:par>
                        <p:par>
                          <p:cTn id="55" fill="hold">
                            <p:stCondLst>
                              <p:cond delay="5500"/>
                            </p:stCondLst>
                            <p:childTnLst>
                              <p:par>
                                <p:cTn id="56" presetID="12" presetClass="entr" presetSubtype="2" fill="hold" nodeType="afterEffect">
                                  <p:stCondLst>
                                    <p:cond delay="0"/>
                                  </p:stCondLst>
                                  <p:childTnLst>
                                    <p:set>
                                      <p:cBhvr>
                                        <p:cTn id="57" dur="1" fill="hold">
                                          <p:stCondLst>
                                            <p:cond delay="0"/>
                                          </p:stCondLst>
                                        </p:cTn>
                                        <p:tgtEl>
                                          <p:spTgt spid="35856"/>
                                        </p:tgtEl>
                                        <p:attrNameLst>
                                          <p:attrName>style.visibility</p:attrName>
                                        </p:attrNameLst>
                                      </p:cBhvr>
                                      <p:to>
                                        <p:strVal val="visible"/>
                                      </p:to>
                                    </p:set>
                                    <p:anim calcmode="lin" valueType="num">
                                      <p:cBhvr additive="base">
                                        <p:cTn id="58" dur="500"/>
                                        <p:tgtEl>
                                          <p:spTgt spid="35856"/>
                                        </p:tgtEl>
                                        <p:attrNameLst>
                                          <p:attrName>ppt_x</p:attrName>
                                        </p:attrNameLst>
                                      </p:cBhvr>
                                      <p:tavLst>
                                        <p:tav tm="0">
                                          <p:val>
                                            <p:strVal val="#ppt_x+#ppt_w*1.125000"/>
                                          </p:val>
                                        </p:tav>
                                        <p:tav tm="100000">
                                          <p:val>
                                            <p:strVal val="#ppt_x"/>
                                          </p:val>
                                        </p:tav>
                                      </p:tavLst>
                                    </p:anim>
                                    <p:animEffect transition="in" filter="wipe(left)">
                                      <p:cBhvr>
                                        <p:cTn id="59" dur="500"/>
                                        <p:tgtEl>
                                          <p:spTgt spid="35856"/>
                                        </p:tgtEl>
                                      </p:cBhvr>
                                    </p:animEffect>
                                  </p:childTnLst>
                                </p:cTn>
                              </p:par>
                            </p:childTnLst>
                          </p:cTn>
                        </p:par>
                        <p:par>
                          <p:cTn id="60" fill="hold">
                            <p:stCondLst>
                              <p:cond delay="6000"/>
                            </p:stCondLst>
                            <p:childTnLst>
                              <p:par>
                                <p:cTn id="61" presetID="12" presetClass="entr" presetSubtype="2" fill="hold" nodeType="afterEffect">
                                  <p:stCondLst>
                                    <p:cond delay="0"/>
                                  </p:stCondLst>
                                  <p:childTnLst>
                                    <p:set>
                                      <p:cBhvr>
                                        <p:cTn id="62" dur="1" fill="hold">
                                          <p:stCondLst>
                                            <p:cond delay="0"/>
                                          </p:stCondLst>
                                        </p:cTn>
                                        <p:tgtEl>
                                          <p:spTgt spid="35857"/>
                                        </p:tgtEl>
                                        <p:attrNameLst>
                                          <p:attrName>style.visibility</p:attrName>
                                        </p:attrNameLst>
                                      </p:cBhvr>
                                      <p:to>
                                        <p:strVal val="visible"/>
                                      </p:to>
                                    </p:set>
                                    <p:anim calcmode="lin" valueType="num">
                                      <p:cBhvr additive="base">
                                        <p:cTn id="63" dur="500"/>
                                        <p:tgtEl>
                                          <p:spTgt spid="35857"/>
                                        </p:tgtEl>
                                        <p:attrNameLst>
                                          <p:attrName>ppt_x</p:attrName>
                                        </p:attrNameLst>
                                      </p:cBhvr>
                                      <p:tavLst>
                                        <p:tav tm="0">
                                          <p:val>
                                            <p:strVal val="#ppt_x+#ppt_w*1.125000"/>
                                          </p:val>
                                        </p:tav>
                                        <p:tav tm="100000">
                                          <p:val>
                                            <p:strVal val="#ppt_x"/>
                                          </p:val>
                                        </p:tav>
                                      </p:tavLst>
                                    </p:anim>
                                    <p:animEffect transition="in" filter="wipe(left)">
                                      <p:cBhvr>
                                        <p:cTn id="64" dur="500"/>
                                        <p:tgtEl>
                                          <p:spTgt spid="35857"/>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35868">
                                            <p:txEl>
                                              <p:charRg st="0" end="9"/>
                                            </p:txEl>
                                          </p:spTgt>
                                        </p:tgtEl>
                                        <p:attrNameLst>
                                          <p:attrName>style.visibility</p:attrName>
                                        </p:attrNameLst>
                                      </p:cBhvr>
                                      <p:to>
                                        <p:strVal val="visible"/>
                                      </p:to>
                                    </p:set>
                                    <p:animEffect transition="in" filter="wipe(left)">
                                      <p:cBhvr>
                                        <p:cTn id="68" dur="500"/>
                                        <p:tgtEl>
                                          <p:spTgt spid="35868">
                                            <p:txEl>
                                              <p:charRg st="0" end="9"/>
                                            </p:txEl>
                                          </p:spTgt>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35876">
                                            <p:txEl>
                                              <p:charRg st="0" end="11"/>
                                            </p:txEl>
                                          </p:spTgt>
                                        </p:tgtEl>
                                        <p:attrNameLst>
                                          <p:attrName>style.visibility</p:attrName>
                                        </p:attrNameLst>
                                      </p:cBhvr>
                                      <p:to>
                                        <p:strVal val="visible"/>
                                      </p:to>
                                    </p:set>
                                    <p:animEffect transition="in" filter="wipe(left)">
                                      <p:cBhvr>
                                        <p:cTn id="72" dur="500"/>
                                        <p:tgtEl>
                                          <p:spTgt spid="35876">
                                            <p:txEl>
                                              <p:charRg st="0" end="11"/>
                                            </p:txEl>
                                          </p:spTgt>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35877">
                                            <p:txEl>
                                              <p:charRg st="0" end="18"/>
                                            </p:txEl>
                                          </p:spTgt>
                                        </p:tgtEl>
                                        <p:attrNameLst>
                                          <p:attrName>style.visibility</p:attrName>
                                        </p:attrNameLst>
                                      </p:cBhvr>
                                      <p:to>
                                        <p:strVal val="visible"/>
                                      </p:to>
                                    </p:set>
                                    <p:animEffect transition="in" filter="wipe(left)">
                                      <p:cBhvr>
                                        <p:cTn id="76" dur="500"/>
                                        <p:tgtEl>
                                          <p:spTgt spid="35877">
                                            <p:txEl>
                                              <p:charRg st="0" end="18"/>
                                            </p:txEl>
                                          </p:spTgt>
                                        </p:tgtEl>
                                      </p:cBhvr>
                                    </p:animEffect>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35878">
                                            <p:txEl>
                                              <p:charRg st="0" end="16"/>
                                            </p:txEl>
                                          </p:spTgt>
                                        </p:tgtEl>
                                        <p:attrNameLst>
                                          <p:attrName>style.visibility</p:attrName>
                                        </p:attrNameLst>
                                      </p:cBhvr>
                                      <p:to>
                                        <p:strVal val="visible"/>
                                      </p:to>
                                    </p:set>
                                    <p:animEffect transition="in" filter="wipe(left)">
                                      <p:cBhvr>
                                        <p:cTn id="80" dur="500"/>
                                        <p:tgtEl>
                                          <p:spTgt spid="35878">
                                            <p:txEl>
                                              <p:charRg st="0" end="16"/>
                                            </p:txEl>
                                          </p:spTgt>
                                        </p:tgtEl>
                                      </p:cBhvr>
                                    </p:animEffect>
                                  </p:childTnLst>
                                </p:cTn>
                              </p:par>
                            </p:childTnLst>
                          </p:cTn>
                        </p:par>
                        <p:par>
                          <p:cTn id="81" fill="hold">
                            <p:stCondLst>
                              <p:cond delay="8500"/>
                            </p:stCondLst>
                            <p:childTnLst>
                              <p:par>
                                <p:cTn id="82" presetID="22" presetClass="entr" presetSubtype="8" fill="hold" grpId="0" nodeType="afterEffect">
                                  <p:stCondLst>
                                    <p:cond delay="0"/>
                                  </p:stCondLst>
                                  <p:childTnLst>
                                    <p:set>
                                      <p:cBhvr>
                                        <p:cTn id="83" dur="1" fill="hold">
                                          <p:stCondLst>
                                            <p:cond delay="0"/>
                                          </p:stCondLst>
                                        </p:cTn>
                                        <p:tgtEl>
                                          <p:spTgt spid="35879">
                                            <p:txEl>
                                              <p:charRg st="0" end="9"/>
                                            </p:txEl>
                                          </p:spTgt>
                                        </p:tgtEl>
                                        <p:attrNameLst>
                                          <p:attrName>style.visibility</p:attrName>
                                        </p:attrNameLst>
                                      </p:cBhvr>
                                      <p:to>
                                        <p:strVal val="visible"/>
                                      </p:to>
                                    </p:set>
                                    <p:animEffect transition="in" filter="wipe(left)">
                                      <p:cBhvr>
                                        <p:cTn id="84" dur="500"/>
                                        <p:tgtEl>
                                          <p:spTgt spid="35879">
                                            <p:txEl>
                                              <p:charRg st="0" end="9"/>
                                            </p:txEl>
                                          </p:spTgt>
                                        </p:tgtEl>
                                      </p:cBhvr>
                                    </p:animEffect>
                                  </p:childTnLst>
                                </p:cTn>
                              </p:par>
                            </p:childTnLst>
                          </p:cTn>
                        </p:par>
                        <p:par>
                          <p:cTn id="85" fill="hold">
                            <p:stCondLst>
                              <p:cond delay="9000"/>
                            </p:stCondLst>
                            <p:childTnLst>
                              <p:par>
                                <p:cTn id="86" presetID="22" presetClass="entr" presetSubtype="2" fill="hold" grpId="0" nodeType="afterEffect">
                                  <p:stCondLst>
                                    <p:cond delay="0"/>
                                  </p:stCondLst>
                                  <p:childTnLst>
                                    <p:set>
                                      <p:cBhvr>
                                        <p:cTn id="87" dur="1" fill="hold">
                                          <p:stCondLst>
                                            <p:cond delay="0"/>
                                          </p:stCondLst>
                                        </p:cTn>
                                        <p:tgtEl>
                                          <p:spTgt spid="35867">
                                            <p:txEl>
                                              <p:charRg st="0" end="9"/>
                                            </p:txEl>
                                          </p:spTgt>
                                        </p:tgtEl>
                                        <p:attrNameLst>
                                          <p:attrName>style.visibility</p:attrName>
                                        </p:attrNameLst>
                                      </p:cBhvr>
                                      <p:to>
                                        <p:strVal val="visible"/>
                                      </p:to>
                                    </p:set>
                                    <p:animEffect transition="in" filter="wipe(right)">
                                      <p:cBhvr>
                                        <p:cTn id="88" dur="500"/>
                                        <p:tgtEl>
                                          <p:spTgt spid="35867">
                                            <p:txEl>
                                              <p:charRg st="0" end="9"/>
                                            </p:txEl>
                                          </p:spTgt>
                                        </p:tgtEl>
                                      </p:cBhvr>
                                    </p:animEffect>
                                  </p:childTnLst>
                                </p:cTn>
                              </p:par>
                            </p:childTnLst>
                          </p:cTn>
                        </p:par>
                        <p:par>
                          <p:cTn id="89" fill="hold">
                            <p:stCondLst>
                              <p:cond delay="9500"/>
                            </p:stCondLst>
                            <p:childTnLst>
                              <p:par>
                                <p:cTn id="90" presetID="22" presetClass="entr" presetSubtype="2" fill="hold" grpId="0" nodeType="afterEffect">
                                  <p:stCondLst>
                                    <p:cond delay="0"/>
                                  </p:stCondLst>
                                  <p:childTnLst>
                                    <p:set>
                                      <p:cBhvr>
                                        <p:cTn id="91" dur="1" fill="hold">
                                          <p:stCondLst>
                                            <p:cond delay="0"/>
                                          </p:stCondLst>
                                        </p:cTn>
                                        <p:tgtEl>
                                          <p:spTgt spid="35869">
                                            <p:txEl>
                                              <p:charRg st="0" end="12"/>
                                            </p:txEl>
                                          </p:spTgt>
                                        </p:tgtEl>
                                        <p:attrNameLst>
                                          <p:attrName>style.visibility</p:attrName>
                                        </p:attrNameLst>
                                      </p:cBhvr>
                                      <p:to>
                                        <p:strVal val="visible"/>
                                      </p:to>
                                    </p:set>
                                    <p:animEffect transition="in" filter="wipe(right)">
                                      <p:cBhvr>
                                        <p:cTn id="92" dur="500"/>
                                        <p:tgtEl>
                                          <p:spTgt spid="35869">
                                            <p:txEl>
                                              <p:charRg st="0" end="12"/>
                                            </p:txEl>
                                          </p:spTgt>
                                        </p:tgtEl>
                                      </p:cBhvr>
                                    </p:animEffect>
                                  </p:childTnLst>
                                </p:cTn>
                              </p:par>
                            </p:childTnLst>
                          </p:cTn>
                        </p:par>
                        <p:par>
                          <p:cTn id="93" fill="hold">
                            <p:stCondLst>
                              <p:cond delay="10000"/>
                            </p:stCondLst>
                            <p:childTnLst>
                              <p:par>
                                <p:cTn id="94" presetID="22" presetClass="entr" presetSubtype="2" fill="hold" grpId="0" nodeType="afterEffect">
                                  <p:stCondLst>
                                    <p:cond delay="0"/>
                                  </p:stCondLst>
                                  <p:childTnLst>
                                    <p:set>
                                      <p:cBhvr>
                                        <p:cTn id="95" dur="1" fill="hold">
                                          <p:stCondLst>
                                            <p:cond delay="0"/>
                                          </p:stCondLst>
                                        </p:cTn>
                                        <p:tgtEl>
                                          <p:spTgt spid="35870">
                                            <p:txEl>
                                              <p:charRg st="0" end="9"/>
                                            </p:txEl>
                                          </p:spTgt>
                                        </p:tgtEl>
                                        <p:attrNameLst>
                                          <p:attrName>style.visibility</p:attrName>
                                        </p:attrNameLst>
                                      </p:cBhvr>
                                      <p:to>
                                        <p:strVal val="visible"/>
                                      </p:to>
                                    </p:set>
                                    <p:animEffect transition="in" filter="wipe(right)">
                                      <p:cBhvr>
                                        <p:cTn id="96" dur="500"/>
                                        <p:tgtEl>
                                          <p:spTgt spid="35870">
                                            <p:txEl>
                                              <p:charRg st="0" end="9"/>
                                            </p:txEl>
                                          </p:spTgt>
                                        </p:tgtEl>
                                      </p:cBhvr>
                                    </p:animEffect>
                                  </p:childTnLst>
                                </p:cTn>
                              </p:par>
                            </p:childTnLst>
                          </p:cTn>
                        </p:par>
                        <p:par>
                          <p:cTn id="97" fill="hold">
                            <p:stCondLst>
                              <p:cond delay="10500"/>
                            </p:stCondLst>
                            <p:childTnLst>
                              <p:par>
                                <p:cTn id="98" presetID="22" presetClass="entr" presetSubtype="2" fill="hold" grpId="0" nodeType="afterEffect">
                                  <p:stCondLst>
                                    <p:cond delay="0"/>
                                  </p:stCondLst>
                                  <p:childTnLst>
                                    <p:set>
                                      <p:cBhvr>
                                        <p:cTn id="99" dur="1" fill="hold">
                                          <p:stCondLst>
                                            <p:cond delay="0"/>
                                          </p:stCondLst>
                                        </p:cTn>
                                        <p:tgtEl>
                                          <p:spTgt spid="35871">
                                            <p:txEl>
                                              <p:charRg st="0" end="11"/>
                                            </p:txEl>
                                          </p:spTgt>
                                        </p:tgtEl>
                                        <p:attrNameLst>
                                          <p:attrName>style.visibility</p:attrName>
                                        </p:attrNameLst>
                                      </p:cBhvr>
                                      <p:to>
                                        <p:strVal val="visible"/>
                                      </p:to>
                                    </p:set>
                                    <p:animEffect transition="in" filter="wipe(right)">
                                      <p:cBhvr>
                                        <p:cTn id="100" dur="500"/>
                                        <p:tgtEl>
                                          <p:spTgt spid="35871">
                                            <p:txEl>
                                              <p:charRg st="0" end="11"/>
                                            </p:txEl>
                                          </p:spTgt>
                                        </p:tgtEl>
                                      </p:cBhvr>
                                    </p:animEffect>
                                  </p:childTnLst>
                                </p:cTn>
                              </p:par>
                            </p:childTnLst>
                          </p:cTn>
                        </p:par>
                        <p:par>
                          <p:cTn id="101" fill="hold">
                            <p:stCondLst>
                              <p:cond delay="11000"/>
                            </p:stCondLst>
                            <p:childTnLst>
                              <p:par>
                                <p:cTn id="102" presetID="22" presetClass="entr" presetSubtype="2" fill="hold" grpId="0" nodeType="afterEffect">
                                  <p:stCondLst>
                                    <p:cond delay="0"/>
                                  </p:stCondLst>
                                  <p:childTnLst>
                                    <p:set>
                                      <p:cBhvr>
                                        <p:cTn id="103" dur="1" fill="hold">
                                          <p:stCondLst>
                                            <p:cond delay="0"/>
                                          </p:stCondLst>
                                        </p:cTn>
                                        <p:tgtEl>
                                          <p:spTgt spid="35872">
                                            <p:txEl>
                                              <p:charRg st="0" end="25"/>
                                            </p:txEl>
                                          </p:spTgt>
                                        </p:tgtEl>
                                        <p:attrNameLst>
                                          <p:attrName>style.visibility</p:attrName>
                                        </p:attrNameLst>
                                      </p:cBhvr>
                                      <p:to>
                                        <p:strVal val="visible"/>
                                      </p:to>
                                    </p:set>
                                    <p:animEffect transition="in" filter="wipe(right)">
                                      <p:cBhvr>
                                        <p:cTn id="104" dur="500"/>
                                        <p:tgtEl>
                                          <p:spTgt spid="35872">
                                            <p:txEl>
                                              <p:charRg st="0"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7" grpId="0" advAuto="1000" build="p"/>
      <p:bldP spid="35868" grpId="0" advAuto="1000" build="p"/>
      <p:bldP spid="35869" grpId="0" advAuto="1000" build="p"/>
      <p:bldP spid="35870" grpId="0" advAuto="1000" build="p"/>
      <p:bldP spid="35871" grpId="0" advAuto="1000" build="p"/>
      <p:bldP spid="35872" grpId="0" advAuto="1000" build="p"/>
      <p:bldP spid="35876" grpId="0" advAuto="1000" build="p"/>
      <p:bldP spid="35877" grpId="0" advAuto="1000" build="p"/>
      <p:bldP spid="35878" grpId="0" advAuto="1000" build="p"/>
      <p:bldP spid="35879" grpId="0" advAuto="1000" build="p"/>
      <p:bldP spid="2" grpId="0" advAuto="100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2659455" y="1038225"/>
            <a:ext cx="6583680" cy="589280"/>
          </a:xfrm>
          <a:prstGeom prst="rect">
            <a:avLst/>
          </a:prstGeom>
        </p:spPr>
        <p:txBody>
          <a:bodyPr wrap="none">
            <a:spAutoFit/>
          </a:bodyPr>
          <a:p>
            <a:pPr eaLnBrk="1" hangingPunct="1"/>
            <a:r>
              <a:rPr lang="zh-CN" altLang="en-US" sz="3600" kern="1200" dirty="0">
                <a:solidFill>
                  <a:schemeClr val="tx1">
                    <a:lumMod val="85000"/>
                    <a:lumOff val="15000"/>
                  </a:schemeClr>
                </a:solidFill>
                <a:latin typeface="楷体_GB2312" panose="02010609030101010101" charset="-122"/>
                <a:ea typeface="楷体_GB2312" panose="02010609030101010101" charset="-122"/>
                <a:cs typeface="+mn-cs"/>
              </a:rPr>
              <a:t>安全生产责任制与安全管理制度</a:t>
            </a:r>
            <a:endParaRPr lang="zh-CN" altLang="en-US" sz="3600" kern="1200" dirty="0">
              <a:solidFill>
                <a:schemeClr val="tx1">
                  <a:lumMod val="85000"/>
                  <a:lumOff val="15000"/>
                </a:schemeClr>
              </a:solidFill>
              <a:latin typeface="楷体_GB2312" panose="02010609030101010101" charset="-122"/>
              <a:ea typeface="楷体_GB2312" panose="02010609030101010101" charset="-122"/>
              <a:cs typeface="+mn-cs"/>
            </a:endParaRPr>
          </a:p>
        </p:txBody>
      </p:sp>
      <p:sp>
        <p:nvSpPr>
          <p:cNvPr id="41987" name="内容占位符 2"/>
          <p:cNvSpPr>
            <a:spLocks noGrp="1"/>
          </p:cNvSpPr>
          <p:nvPr/>
        </p:nvSpPr>
        <p:spPr bwMode="auto">
          <a:xfrm>
            <a:off x="1422400" y="3382645"/>
            <a:ext cx="8852535" cy="28613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spcBef>
                <a:spcPts val="0"/>
              </a:spcBef>
              <a:buFont typeface="Wingdings" panose="05000000000000000000" pitchFamily="2" charset="2"/>
              <a:buChar char="Ø"/>
            </a:pPr>
            <a:r>
              <a:rPr lang="zh-CN" altLang="en-US"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rPr>
              <a:t>通常把“安全生产责任制”与“安全生产规章制度”并列来提，主要是为了突出安全生产责任制的重要性。</a:t>
            </a:r>
            <a:endParaRPr lang="en-US" altLang="zh-CN"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pPr>
              <a:lnSpc>
                <a:spcPct val="150000"/>
              </a:lnSpc>
              <a:spcBef>
                <a:spcPts val="0"/>
              </a:spcBef>
              <a:buFont typeface="Wingdings" panose="05000000000000000000" pitchFamily="2" charset="2"/>
              <a:buChar char="Ø"/>
            </a:pPr>
            <a:r>
              <a:rPr lang="zh-CN" altLang="en-US"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rPr>
              <a:t>安全生产责任制的核心：是清晰安全管理的责任界面，解决“谁来管，管什么，怎么管，承担什么责任”的问题。</a:t>
            </a:r>
            <a:endParaRPr lang="en-US" altLang="zh-CN"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pPr>
              <a:lnSpc>
                <a:spcPct val="150000"/>
              </a:lnSpc>
              <a:spcBef>
                <a:spcPts val="0"/>
              </a:spcBef>
              <a:buFont typeface="Wingdings" panose="05000000000000000000" pitchFamily="2" charset="2"/>
              <a:buChar char="Ø"/>
            </a:pPr>
            <a:r>
              <a:rPr lang="zh-CN" altLang="en-US"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rPr>
              <a:t>安全生产责任制是生产经营单位安全生产规章制度建立的基础。</a:t>
            </a:r>
            <a:endParaRPr lang="en-US" altLang="zh-CN"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a:p>
            <a:pPr>
              <a:lnSpc>
                <a:spcPct val="150000"/>
              </a:lnSpc>
              <a:spcBef>
                <a:spcPts val="0"/>
              </a:spcBef>
              <a:buFont typeface="Wingdings" panose="05000000000000000000" pitchFamily="2" charset="2"/>
              <a:buChar char="Ø"/>
            </a:pPr>
            <a:r>
              <a:rPr lang="zh-CN" altLang="en-US"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rPr>
              <a:t>其他的安全生产规章制度，重点解决“干什么，怎么干”的问题。</a:t>
            </a:r>
            <a:endParaRPr lang="zh-CN" altLang="en-US" sz="2000" dirty="0" smtClean="0">
              <a:solidFill>
                <a:schemeClr val="tx1">
                  <a:lumMod val="85000"/>
                  <a:lumOff val="15000"/>
                </a:schemeClr>
              </a:solidFill>
              <a:latin typeface="楷体_GB2312" panose="02010609030101010101" charset="-122"/>
              <a:ea typeface="楷体_GB2312" panose="02010609030101010101" charset="-122"/>
              <a:cs typeface="楷体_GB2312" panose="02010609030101010101" charset="-122"/>
            </a:endParaRPr>
          </a:p>
        </p:txBody>
      </p:sp>
      <p:sp>
        <p:nvSpPr>
          <p:cNvPr id="3" name="矩形 2"/>
          <p:cNvSpPr/>
          <p:nvPr/>
        </p:nvSpPr>
        <p:spPr>
          <a:xfrm>
            <a:off x="2438491" y="2522488"/>
            <a:ext cx="6610350" cy="386080"/>
          </a:xfrm>
          <a:prstGeom prst="rect">
            <a:avLst/>
          </a:prstGeom>
        </p:spPr>
        <p:txBody>
          <a:bodyPr wrap="none">
            <a:spAutoFit/>
          </a:bodyPr>
          <a:lstStyle/>
          <a:p>
            <a:pPr>
              <a:lnSpc>
                <a:spcPct val="80000"/>
              </a:lnSpc>
              <a:buFontTx/>
              <a:buNone/>
            </a:pPr>
            <a:r>
              <a:rPr lang="zh-CN" altLang="en-US" sz="2400" b="1" dirty="0">
                <a:solidFill>
                  <a:srgbClr val="FF0000"/>
                </a:solidFill>
                <a:latin typeface="楷体_GB2312" panose="02010609030101010101" charset="-122"/>
                <a:ea typeface="楷体_GB2312" panose="02010609030101010101" charset="-122"/>
              </a:rPr>
              <a:t>安全生产责任制属于安全生产规章制度的范畴。</a:t>
            </a:r>
            <a:endParaRPr lang="zh-CN" altLang="en-US" sz="2400" b="1" dirty="0">
              <a:solidFill>
                <a:srgbClr val="FF0000"/>
              </a:solidFill>
              <a:latin typeface="楷体_GB2312" panose="02010609030101010101" charset="-122"/>
              <a:ea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a:spLocks noGrp="1"/>
          </p:cNvSpPr>
          <p:nvPr>
            <p:ph idx="1"/>
          </p:nvPr>
        </p:nvSpPr>
        <p:spPr>
          <a:xfrm>
            <a:off x="251460" y="986155"/>
            <a:ext cx="11555730" cy="4895215"/>
          </a:xfrm>
          <a:noFill/>
          <a:ln>
            <a:noFill/>
          </a:ln>
        </p:spPr>
        <p:txBody>
          <a:bodyPr lIns="90170" tIns="46990" rIns="90170" bIns="46990">
            <a:noAutofit/>
          </a:bodyPr>
          <a:p>
            <a:pPr>
              <a:lnSpc>
                <a:spcPct val="80000"/>
              </a:lnSpc>
            </a:pPr>
            <a:endParaRPr lang="zh-CN" altLang="en-US" sz="2400" dirty="0">
              <a:latin typeface="楷体_GB2312" panose="02010609030101010101" charset="-122"/>
              <a:ea typeface="楷体_GB2312" panose="02010609030101010101" charset="-122"/>
              <a:cs typeface="楷体_GB2312" panose="02010609030101010101" charset="-122"/>
            </a:endParaRPr>
          </a:p>
          <a:p>
            <a:pPr>
              <a:lnSpc>
                <a:spcPct val="80000"/>
              </a:lnSpc>
              <a:buNone/>
            </a:pPr>
            <a:r>
              <a:rPr lang="zh-CN" altLang="zh-CN" sz="3200" dirty="0">
                <a:latin typeface="楷体_GB2312" panose="02010609030101010101" charset="-122"/>
                <a:ea typeface="楷体_GB2312" panose="02010609030101010101" charset="-122"/>
                <a:cs typeface="楷体_GB2312" panose="02010609030101010101" charset="-122"/>
              </a:rPr>
              <a:t>事故调查的目的</a:t>
            </a:r>
            <a:r>
              <a:rPr lang="zh-CN" altLang="en-US" sz="3200" dirty="0">
                <a:latin typeface="楷体_GB2312" panose="02010609030101010101" charset="-122"/>
                <a:ea typeface="楷体_GB2312" panose="02010609030101010101" charset="-122"/>
                <a:cs typeface="楷体_GB2312" panose="02010609030101010101" charset="-122"/>
              </a:rPr>
              <a:t>：        </a:t>
            </a:r>
            <a:endParaRPr lang="en-US" altLang="zh-CN" sz="3200" dirty="0">
              <a:latin typeface="楷体_GB2312" panose="02010609030101010101" charset="-122"/>
              <a:ea typeface="楷体_GB2312" panose="02010609030101010101" charset="-122"/>
              <a:cs typeface="楷体_GB2312" panose="02010609030101010101" charset="-122"/>
            </a:endParaRPr>
          </a:p>
          <a:p>
            <a:pPr>
              <a:lnSpc>
                <a:spcPct val="80000"/>
              </a:lnSpc>
              <a:buNone/>
            </a:pPr>
            <a:r>
              <a:rPr lang="en-US" altLang="zh-CN" sz="3200" b="0" i="0" dirty="0">
                <a:latin typeface="楷体_GB2312" panose="02010609030101010101" charset="-122"/>
                <a:ea typeface="楷体_GB2312" panose="02010609030101010101" charset="-122"/>
                <a:cs typeface="楷体_GB2312" panose="02010609030101010101" charset="-122"/>
              </a:rPr>
              <a:t>    </a:t>
            </a:r>
            <a:r>
              <a:rPr lang="zh-CN" altLang="zh-CN" b="0" i="0" dirty="0">
                <a:latin typeface="楷体_GB2312" panose="02010609030101010101" charset="-122"/>
                <a:ea typeface="楷体_GB2312" panose="02010609030101010101" charset="-122"/>
                <a:cs typeface="楷体_GB2312" panose="02010609030101010101" charset="-122"/>
              </a:rPr>
              <a:t>在我国目前的情况下，事故调查的最重要目的，便是追究事故责任者的法律责任。</a:t>
            </a:r>
            <a:endParaRPr lang="en-US" altLang="zh-CN" b="0" i="0" dirty="0">
              <a:latin typeface="楷体_GB2312" panose="02010609030101010101" charset="-122"/>
              <a:ea typeface="楷体_GB2312" panose="02010609030101010101" charset="-122"/>
              <a:cs typeface="楷体_GB2312" panose="02010609030101010101" charset="-122"/>
            </a:endParaRPr>
          </a:p>
          <a:p>
            <a:pPr>
              <a:lnSpc>
                <a:spcPct val="80000"/>
              </a:lnSpc>
              <a:buNone/>
            </a:pPr>
            <a:endParaRPr lang="zh-CN" altLang="en-US" sz="3600" dirty="0">
              <a:latin typeface="楷体_GB2312" panose="02010609030101010101" charset="-122"/>
              <a:ea typeface="楷体_GB2312" panose="02010609030101010101" charset="-122"/>
              <a:cs typeface="楷体_GB2312" panose="02010609030101010101" charset="-122"/>
            </a:endParaRPr>
          </a:p>
          <a:p>
            <a:pPr>
              <a:lnSpc>
                <a:spcPct val="80000"/>
              </a:lnSpc>
            </a:pPr>
            <a:r>
              <a:rPr lang="zh-CN" altLang="zh-CN" dirty="0">
                <a:solidFill>
                  <a:srgbClr val="E40D08"/>
                </a:solidFill>
                <a:latin typeface="楷体_GB2312" panose="02010609030101010101" charset="-122"/>
                <a:ea typeface="楷体_GB2312" panose="02010609030101010101" charset="-122"/>
                <a:cs typeface="楷体_GB2312" panose="02010609030101010101" charset="-122"/>
              </a:rPr>
              <a:t>而追究责任，又分为两方面：</a:t>
            </a:r>
            <a:endParaRPr lang="zh-CN" altLang="en-US" dirty="0">
              <a:solidFill>
                <a:srgbClr val="E40D08"/>
              </a:solidFill>
              <a:latin typeface="楷体_GB2312" panose="02010609030101010101" charset="-122"/>
              <a:ea typeface="楷体_GB2312" panose="02010609030101010101" charset="-122"/>
              <a:cs typeface="楷体_GB2312" panose="02010609030101010101" charset="-122"/>
            </a:endParaRPr>
          </a:p>
          <a:p>
            <a:pPr>
              <a:lnSpc>
                <a:spcPct val="80000"/>
              </a:lnSpc>
              <a:buNone/>
            </a:pPr>
            <a:endParaRPr lang="zh-CN" altLang="en-US" dirty="0">
              <a:solidFill>
                <a:srgbClr val="E40D08"/>
              </a:solidFill>
              <a:latin typeface="楷体_GB2312" panose="02010609030101010101" charset="-122"/>
              <a:ea typeface="楷体_GB2312" panose="02010609030101010101" charset="-122"/>
              <a:cs typeface="楷体_GB2312" panose="02010609030101010101" charset="-122"/>
            </a:endParaRPr>
          </a:p>
          <a:p>
            <a:pPr>
              <a:lnSpc>
                <a:spcPct val="80000"/>
              </a:lnSpc>
            </a:pPr>
            <a:r>
              <a:rPr lang="zh-CN" altLang="zh-CN" sz="2400" dirty="0">
                <a:latin typeface="楷体_GB2312" panose="02010609030101010101" charset="-122"/>
                <a:ea typeface="楷体_GB2312" panose="02010609030101010101" charset="-122"/>
                <a:cs typeface="楷体_GB2312" panose="02010609030101010101" charset="-122"/>
              </a:rPr>
              <a:t>对安监部门来说，就是顺利结案、实施行政处罚；</a:t>
            </a:r>
            <a:endParaRPr lang="zh-CN" altLang="en-US" sz="2400" dirty="0">
              <a:latin typeface="楷体_GB2312" panose="02010609030101010101" charset="-122"/>
              <a:ea typeface="楷体_GB2312" panose="02010609030101010101" charset="-122"/>
              <a:cs typeface="楷体_GB2312" panose="02010609030101010101" charset="-122"/>
            </a:endParaRPr>
          </a:p>
          <a:p>
            <a:pPr>
              <a:lnSpc>
                <a:spcPct val="80000"/>
              </a:lnSpc>
            </a:pPr>
            <a:endParaRPr lang="zh-CN" altLang="en-US" sz="2400" dirty="0">
              <a:latin typeface="楷体_GB2312" panose="02010609030101010101" charset="-122"/>
              <a:ea typeface="楷体_GB2312" panose="02010609030101010101" charset="-122"/>
              <a:cs typeface="楷体_GB2312" panose="02010609030101010101" charset="-122"/>
            </a:endParaRPr>
          </a:p>
          <a:p>
            <a:pPr>
              <a:lnSpc>
                <a:spcPct val="80000"/>
              </a:lnSpc>
            </a:pPr>
            <a:r>
              <a:rPr lang="zh-CN" altLang="zh-CN" sz="2400" dirty="0">
                <a:latin typeface="楷体_GB2312" panose="02010609030101010101" charset="-122"/>
                <a:ea typeface="楷体_GB2312" panose="02010609030101010101" charset="-122"/>
                <a:cs typeface="楷体_GB2312" panose="02010609030101010101" charset="-122"/>
              </a:rPr>
              <a:t>对司法机关来说，就是揪出涉嫌犯罪的人，让他们接受审判和刑罚。</a:t>
            </a:r>
            <a:endParaRPr lang="zh-CN" altLang="zh-CN" sz="2400" dirty="0">
              <a:latin typeface="楷体_GB2312" panose="02010609030101010101" charset="-122"/>
              <a:ea typeface="楷体_GB2312" panose="02010609030101010101" charset="-122"/>
              <a:cs typeface="楷体_GB2312" panose="02010609030101010101" charset="-122"/>
            </a:endParaRPr>
          </a:p>
          <a:p>
            <a:pPr>
              <a:lnSpc>
                <a:spcPct val="80000"/>
              </a:lnSpc>
              <a:buNone/>
            </a:pPr>
            <a:endParaRPr lang="zh-CN" altLang="en-US" sz="2400" dirty="0">
              <a:latin typeface="楷体_GB2312" panose="02010609030101010101" charset="-122"/>
              <a:ea typeface="楷体_GB2312" panose="02010609030101010101" charset="-122"/>
              <a:cs typeface="楷体_GB2312" panose="02010609030101010101" charset="-122"/>
            </a:endParaRPr>
          </a:p>
          <a:p>
            <a:pPr>
              <a:lnSpc>
                <a:spcPct val="80000"/>
              </a:lnSpc>
            </a:pPr>
            <a:endParaRPr lang="zh-CN" altLang="en-US" sz="2400" dirty="0">
              <a:latin typeface="楷体_GB2312" panose="02010609030101010101" charset="-122"/>
              <a:ea typeface="楷体_GB2312" panose="02010609030101010101" charset="-122"/>
              <a:cs typeface="楷体_GB2312" panose="02010609030101010101" charset="-122"/>
            </a:endParaRPr>
          </a:p>
        </p:txBody>
      </p:sp>
      <p:pic>
        <p:nvPicPr>
          <p:cNvPr id="20487" name="Drawing 15"/>
          <p:cNvPicPr>
            <a:picLocks noChangeAspect="1"/>
          </p:cNvPicPr>
          <p:nvPr/>
        </p:nvPicPr>
        <p:blipFill>
          <a:blip r:embed="rId1"/>
          <a:stretch>
            <a:fillRect/>
          </a:stretch>
        </p:blipFill>
        <p:spPr>
          <a:xfrm>
            <a:off x="8381365" y="4563745"/>
            <a:ext cx="3671570" cy="1896110"/>
          </a:xfrm>
          <a:prstGeom prst="rect">
            <a:avLst/>
          </a:prstGeom>
          <a:noFill/>
          <a:ln w="9525">
            <a:noFill/>
          </a:ln>
        </p:spPr>
      </p:pic>
      <p:sp>
        <p:nvSpPr>
          <p:cNvPr id="4" name="TextBox 43"/>
          <p:cNvSpPr txBox="1"/>
          <p:nvPr/>
        </p:nvSpPr>
        <p:spPr>
          <a:xfrm>
            <a:off x="363855" y="44799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（三</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）痕迹管理的重要性</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xEl>
                                              <p:charRg st="1" end="18"/>
                                            </p:txEl>
                                          </p:spTgt>
                                        </p:tgtEl>
                                        <p:attrNameLst>
                                          <p:attrName>style.visibility</p:attrName>
                                        </p:attrNameLst>
                                      </p:cBhvr>
                                      <p:to>
                                        <p:strVal val="visible"/>
                                      </p:to>
                                    </p:set>
                                    <p:anim calcmode="lin" valueType="num">
                                      <p:cBhvr additive="base">
                                        <p:cTn id="7" dur="500" fill="hold"/>
                                        <p:tgtEl>
                                          <p:spTgt spid="20482">
                                            <p:txEl>
                                              <p:charRg st="1" end="1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charRg st="1" end="18"/>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2">
                                            <p:txEl>
                                              <p:charRg st="18" end="61"/>
                                            </p:txEl>
                                          </p:spTgt>
                                        </p:tgtEl>
                                        <p:attrNameLst>
                                          <p:attrName>style.visibility</p:attrName>
                                        </p:attrNameLst>
                                      </p:cBhvr>
                                      <p:to>
                                        <p:strVal val="visible"/>
                                      </p:to>
                                    </p:set>
                                    <p:anim calcmode="lin" valueType="num">
                                      <p:cBhvr additive="base">
                                        <p:cTn id="11" dur="500" fill="hold"/>
                                        <p:tgtEl>
                                          <p:spTgt spid="20482">
                                            <p:txEl>
                                              <p:charRg st="18" end="6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2">
                                            <p:txEl>
                                              <p:charRg st="18" end="6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482">
                                            <p:txEl>
                                              <p:charRg st="62" end="76"/>
                                            </p:txEl>
                                          </p:spTgt>
                                        </p:tgtEl>
                                        <p:attrNameLst>
                                          <p:attrName>style.visibility</p:attrName>
                                        </p:attrNameLst>
                                      </p:cBhvr>
                                      <p:to>
                                        <p:strVal val="visible"/>
                                      </p:to>
                                    </p:set>
                                    <p:anim calcmode="lin" valueType="num">
                                      <p:cBhvr additive="base">
                                        <p:cTn id="17" dur="500" fill="hold"/>
                                        <p:tgtEl>
                                          <p:spTgt spid="20482">
                                            <p:txEl>
                                              <p:charRg st="62" end="7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2">
                                            <p:txEl>
                                              <p:charRg st="62" end="7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482">
                                            <p:txEl>
                                              <p:charRg st="77" end="100"/>
                                            </p:txEl>
                                          </p:spTgt>
                                        </p:tgtEl>
                                        <p:attrNameLst>
                                          <p:attrName>style.visibility</p:attrName>
                                        </p:attrNameLst>
                                      </p:cBhvr>
                                      <p:to>
                                        <p:strVal val="visible"/>
                                      </p:to>
                                    </p:set>
                                    <p:anim calcmode="lin" valueType="num">
                                      <p:cBhvr additive="base">
                                        <p:cTn id="23" dur="500" fill="hold"/>
                                        <p:tgtEl>
                                          <p:spTgt spid="20482">
                                            <p:txEl>
                                              <p:charRg st="77" end="10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2">
                                            <p:txEl>
                                              <p:charRg st="77" end="10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82">
                                            <p:txEl>
                                              <p:charRg st="101" end="121"/>
                                            </p:txEl>
                                          </p:spTgt>
                                        </p:tgtEl>
                                        <p:attrNameLst>
                                          <p:attrName>style.visibility</p:attrName>
                                        </p:attrNameLst>
                                      </p:cBhvr>
                                      <p:to>
                                        <p:strVal val="visible"/>
                                      </p:to>
                                    </p:set>
                                    <p:anim calcmode="lin" valueType="num">
                                      <p:cBhvr additive="base">
                                        <p:cTn id="29" dur="500" fill="hold"/>
                                        <p:tgtEl>
                                          <p:spTgt spid="20482">
                                            <p:txEl>
                                              <p:charRg st="101" end="12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82">
                                            <p:txEl>
                                              <p:charRg st="101" end="12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487"/>
                                        </p:tgtEl>
                                        <p:attrNameLst>
                                          <p:attrName>style.visibility</p:attrName>
                                        </p:attrNameLst>
                                      </p:cBhvr>
                                      <p:to>
                                        <p:strVal val="visible"/>
                                      </p:to>
                                    </p:set>
                                    <p:anim calcmode="lin" valueType="num">
                                      <p:cBhvr additive="base">
                                        <p:cTn id="33" dur="500" fill="hold"/>
                                        <p:tgtEl>
                                          <p:spTgt spid="20487"/>
                                        </p:tgtEl>
                                        <p:attrNameLst>
                                          <p:attrName>ppt_x</p:attrName>
                                        </p:attrNameLst>
                                      </p:cBhvr>
                                      <p:tavLst>
                                        <p:tav tm="0">
                                          <p:val>
                                            <p:strVal val="#ppt_x"/>
                                          </p:val>
                                        </p:tav>
                                        <p:tav tm="100000">
                                          <p:val>
                                            <p:strVal val="#ppt_x"/>
                                          </p:val>
                                        </p:tav>
                                      </p:tavLst>
                                    </p:anim>
                                    <p:anim calcmode="lin" valueType="num">
                                      <p:cBhvr additive="base">
                                        <p:cTn id="34" dur="500" fill="hold"/>
                                        <p:tgtEl>
                                          <p:spTgt spid="20487"/>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4">
                                            <p:txEl>
                                              <p:charRg st="0" end="12"/>
                                            </p:txEl>
                                          </p:spTgt>
                                        </p:tgtEl>
                                        <p:attrNameLst>
                                          <p:attrName>style.visibility</p:attrName>
                                        </p:attrNameLst>
                                      </p:cBhvr>
                                      <p:to>
                                        <p:strVal val="visible"/>
                                      </p:to>
                                    </p:set>
                                    <p:animEffect transition="in" filter="wipe(up)">
                                      <p:cBhvr>
                                        <p:cTn id="38" dur="500"/>
                                        <p:tgtEl>
                                          <p:spTgt spid="4">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uiExpand="1" build="p"/>
      <p:bldP spid="4" grpId="0" advAuto="100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43"/>
          <p:cNvSpPr txBox="1"/>
          <p:nvPr/>
        </p:nvSpPr>
        <p:spPr>
          <a:xfrm>
            <a:off x="363855" y="44799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（三</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）痕迹管理的重要性</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
        <p:nvSpPr>
          <p:cNvPr id="21506" name="Rectangle 3"/>
          <p:cNvSpPr>
            <a:spLocks noGrp="1" noChangeArrowheads="1"/>
          </p:cNvSpPr>
          <p:nvPr>
            <p:ph idx="1"/>
          </p:nvPr>
        </p:nvSpPr>
        <p:spPr bwMode="auto">
          <a:xfrm>
            <a:off x="53975" y="1217930"/>
            <a:ext cx="12054205" cy="5287645"/>
          </a:xfrm>
          <a:noFill/>
        </p:spPr>
        <p:txBody>
          <a:bodyPr vert="horz" wrap="square" lIns="90170" tIns="46990" rIns="90170" bIns="46990" numCol="1" anchor="t" anchorCtr="0" compatLnSpc="1"/>
          <a:p>
            <a:pPr marL="0" marR="0" lvl="0" indent="0" algn="l" defTabSz="914400" rtl="0" eaLnBrk="0" fontAlgn="base" latinLnBrk="1" hangingPunct="0">
              <a:lnSpc>
                <a:spcPct val="100000"/>
              </a:lnSpc>
              <a:spcBef>
                <a:spcPct val="20000"/>
              </a:spcBef>
              <a:spcAft>
                <a:spcPct val="0"/>
              </a:spcAft>
              <a:buClrTx/>
              <a:buSzTx/>
              <a:buFontTx/>
              <a:buNone/>
              <a:defRPr/>
            </a:pP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事故调查有一个很重要的环节</a:t>
            </a:r>
            <a:r>
              <a:rPr kumimoji="0" lang="en-US"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搜集证据并</a:t>
            </a:r>
            <a:r>
              <a:rPr kumimoji="0" lang="zh-CN"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做询问笔录</a:t>
            </a: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。可以说被追究行政、刑事责任的人，很多都栽在这个环节。</a:t>
            </a:r>
            <a:endPar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342900" marR="0" lvl="0" indent="-342900" algn="l" defTabSz="914400" rtl="0" eaLnBrk="0" fontAlgn="base" latinLnBrk="1" hangingPunct="0">
              <a:lnSpc>
                <a:spcPct val="100000"/>
              </a:lnSpc>
              <a:spcBef>
                <a:spcPct val="20000"/>
              </a:spcBef>
              <a:spcAft>
                <a:spcPct val="0"/>
              </a:spcAft>
              <a:buClrTx/>
              <a:buSzTx/>
              <a:buFontTx/>
              <a:buNone/>
              <a:defRPr/>
            </a:pPr>
            <a:endPar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0" marR="0" lvl="0" indent="0" algn="l" defTabSz="914400" rtl="0" eaLnBrk="0" fontAlgn="base" latinLnBrk="1" hangingPunct="0">
              <a:lnSpc>
                <a:spcPct val="100000"/>
              </a:lnSpc>
              <a:spcBef>
                <a:spcPct val="20000"/>
              </a:spcBef>
              <a:spcAft>
                <a:spcPct val="0"/>
              </a:spcAft>
              <a:buClrTx/>
              <a:buSzTx/>
              <a:buFontTx/>
              <a:buNone/>
              <a:defRPr/>
            </a:pP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因为事故调查组在事故发生后，就先入为主地认为企业管理存在问题或安全员履职不到位了。整个询问过程，就会想方设法把你往</a:t>
            </a:r>
            <a:r>
              <a:rPr kumimoji="0" lang="en-US"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你有问题</a:t>
            </a:r>
            <a:r>
              <a:rPr kumimoji="0" lang="en-US"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这个已设定的结论上引。</a:t>
            </a:r>
            <a:endPar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0" marR="0" lvl="0" indent="0" algn="l" defTabSz="914400" rtl="0" eaLnBrk="0" fontAlgn="base" latinLnBrk="1" hangingPunct="0">
              <a:lnSpc>
                <a:spcPct val="100000"/>
              </a:lnSpc>
              <a:spcBef>
                <a:spcPct val="20000"/>
              </a:spcBef>
              <a:spcAft>
                <a:spcPct val="0"/>
              </a:spcAft>
              <a:buClrTx/>
              <a:buSzTx/>
              <a:buFontTx/>
              <a:buNone/>
              <a:defRPr/>
            </a:pP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你可能觉得这很坑，但没办法，事故调查组的套路就是这么深。</a:t>
            </a:r>
            <a:endPar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0" marR="0" lvl="0" indent="0" algn="l" defTabSz="914400" rtl="0" eaLnBrk="0" fontAlgn="base" latinLnBrk="1" hangingPunct="0">
              <a:lnSpc>
                <a:spcPct val="100000"/>
              </a:lnSpc>
              <a:spcBef>
                <a:spcPct val="20000"/>
              </a:spcBef>
              <a:spcAft>
                <a:spcPct val="0"/>
              </a:spcAft>
              <a:buClrTx/>
              <a:buSzTx/>
              <a:buFontTx/>
              <a:buNone/>
              <a:defRPr/>
            </a:pP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这时你就得需要掌握应对事故调查的秘诀了：</a:t>
            </a:r>
            <a:r>
              <a:rPr kumimoji="0" lang="zh-CN"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搞懂套路，理清思路，不卑不亢，见招拆招。</a:t>
            </a:r>
            <a:r>
              <a:rPr kumimoji="0" lang="en-US"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 </a:t>
            </a:r>
            <a:endParaRPr kumimoji="0" lang="zh-CN"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endParaRPr>
          </a:p>
          <a:p>
            <a:pPr marL="0" marR="0" lvl="0" indent="0" algn="l" defTabSz="914400" rtl="0" eaLnBrk="0" fontAlgn="base" latinLnBrk="1" hangingPunct="0">
              <a:lnSpc>
                <a:spcPct val="100000"/>
              </a:lnSpc>
              <a:spcBef>
                <a:spcPct val="20000"/>
              </a:spcBef>
              <a:spcAft>
                <a:spcPct val="0"/>
              </a:spcAft>
              <a:buClrTx/>
              <a:buSzTx/>
              <a:buFontTx/>
              <a:buNone/>
              <a:defRPr/>
            </a:pP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事故调查组无非就是想通过询问来证明你没有履职吗？那么你不卑不亢地逐一告诉他，我做了，我已经竭尽所能做了，我能提供证据（</a:t>
            </a:r>
            <a:r>
              <a:rPr kumimoji="0" lang="zh-CN" altLang="zh-CN" sz="2400" u="none" strike="noStrike" kern="1200" cap="none" spc="0" normalizeH="0" baseline="0" noProof="0" dirty="0">
                <a:ln>
                  <a:noFill/>
                </a:ln>
                <a:solidFill>
                  <a:srgbClr val="FF0000"/>
                </a:solidFill>
                <a:effectLst/>
                <a:uLnTx/>
                <a:uFillTx/>
                <a:latin typeface="楷体_GB2312" panose="02010609030101010101" charset="-122"/>
                <a:ea typeface="楷体_GB2312" panose="02010609030101010101" charset="-122"/>
                <a:cs typeface="楷体_GB2312" panose="02010609030101010101" charset="-122"/>
              </a:rPr>
              <a:t>照片、录音、会议记录等多种证据形式</a:t>
            </a:r>
            <a:r>
              <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）证明我竭尽所能做了。</a:t>
            </a:r>
            <a:endParaRPr kumimoji="0" lang="zh-CN"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342900" marR="0" lvl="0" indent="-342900" algn="l" defTabSz="914400" rtl="0" eaLnBrk="0" fontAlgn="base" latinLnBrk="1" hangingPunct="0">
              <a:lnSpc>
                <a:spcPct val="90000"/>
              </a:lnSpc>
              <a:spcBef>
                <a:spcPct val="20000"/>
              </a:spcBef>
              <a:spcAft>
                <a:spcPct val="0"/>
              </a:spcAft>
              <a:buClrTx/>
              <a:buSzTx/>
              <a:buFontTx/>
              <a:buNone/>
              <a:defRPr/>
            </a:pPr>
            <a:endParaRPr kumimoji="0" lang="zh-CN" altLang="en-US" sz="2400" b="1"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342900" marR="0" lvl="0" indent="-342900" algn="l" defTabSz="914400" rtl="0" eaLnBrk="0" fontAlgn="base" latinLnBrk="1" hangingPunct="0">
              <a:lnSpc>
                <a:spcPct val="90000"/>
              </a:lnSpc>
              <a:spcBef>
                <a:spcPct val="20000"/>
              </a:spcBef>
              <a:spcAft>
                <a:spcPct val="0"/>
              </a:spcAft>
              <a:buClrTx/>
              <a:buSzTx/>
              <a:buFontTx/>
              <a:buChar char="•"/>
              <a:defRPr/>
            </a:pPr>
            <a:endParaRPr kumimoji="0" lang="zh-CN" altLang="en-US" sz="2400" b="1"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charRg st="0" end="12"/>
                                            </p:txEl>
                                          </p:spTgt>
                                        </p:tgtEl>
                                        <p:attrNameLst>
                                          <p:attrName>style.visibility</p:attrName>
                                        </p:attrNameLst>
                                      </p:cBhvr>
                                      <p:to>
                                        <p:strVal val="visible"/>
                                      </p:to>
                                    </p:set>
                                    <p:animEffect transition="in" filter="wipe(up)">
                                      <p:cBhvr>
                                        <p:cTn id="7" dur="500"/>
                                        <p:tgtEl>
                                          <p:spTgt spid="4">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6">
                                            <p:txEl>
                                              <p:charRg st="0" end="48"/>
                                            </p:txEl>
                                          </p:spTgt>
                                        </p:tgtEl>
                                        <p:attrNameLst>
                                          <p:attrName>style.visibility</p:attrName>
                                        </p:attrNameLst>
                                      </p:cBhvr>
                                      <p:to>
                                        <p:strVal val="visible"/>
                                      </p:to>
                                    </p:set>
                                    <p:anim calcmode="lin" valueType="num">
                                      <p:cBhvr additive="base">
                                        <p:cTn id="12" dur="500" fill="hold"/>
                                        <p:tgtEl>
                                          <p:spTgt spid="21506">
                                            <p:txEl>
                                              <p:charRg st="0" end="4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6">
                                            <p:txEl>
                                              <p:charRg st="0" end="48"/>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6">
                                            <p:txEl>
                                              <p:charRg st="49" end="124"/>
                                            </p:txEl>
                                          </p:spTgt>
                                        </p:tgtEl>
                                        <p:attrNameLst>
                                          <p:attrName>style.visibility</p:attrName>
                                        </p:attrNameLst>
                                      </p:cBhvr>
                                      <p:to>
                                        <p:strVal val="visible"/>
                                      </p:to>
                                    </p:set>
                                    <p:anim calcmode="lin" valueType="num">
                                      <p:cBhvr additive="base">
                                        <p:cTn id="18" dur="500" fill="hold"/>
                                        <p:tgtEl>
                                          <p:spTgt spid="21506">
                                            <p:txEl>
                                              <p:charRg st="49" end="12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6">
                                            <p:txEl>
                                              <p:charRg st="49" end="12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506">
                                            <p:txEl>
                                              <p:charRg st="125" end="154"/>
                                            </p:txEl>
                                          </p:spTgt>
                                        </p:tgtEl>
                                        <p:attrNameLst>
                                          <p:attrName>style.visibility</p:attrName>
                                        </p:attrNameLst>
                                      </p:cBhvr>
                                      <p:to>
                                        <p:strVal val="visible"/>
                                      </p:to>
                                    </p:set>
                                    <p:anim calcmode="lin" valueType="num">
                                      <p:cBhvr additive="base">
                                        <p:cTn id="24" dur="500" fill="hold"/>
                                        <p:tgtEl>
                                          <p:spTgt spid="21506">
                                            <p:txEl>
                                              <p:charRg st="125" end="15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6">
                                            <p:txEl>
                                              <p:charRg st="125" end="15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506">
                                            <p:txEl>
                                              <p:charRg st="154" end="196"/>
                                            </p:txEl>
                                          </p:spTgt>
                                        </p:tgtEl>
                                        <p:attrNameLst>
                                          <p:attrName>style.visibility</p:attrName>
                                        </p:attrNameLst>
                                      </p:cBhvr>
                                      <p:to>
                                        <p:strVal val="visible"/>
                                      </p:to>
                                    </p:set>
                                    <p:anim calcmode="lin" valueType="num">
                                      <p:cBhvr additive="base">
                                        <p:cTn id="30" dur="500" fill="hold"/>
                                        <p:tgtEl>
                                          <p:spTgt spid="21506">
                                            <p:txEl>
                                              <p:charRg st="154" end="19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506">
                                            <p:txEl>
                                              <p:charRg st="154" end="19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506">
                                            <p:txEl>
                                              <p:charRg st="196" end="284"/>
                                            </p:txEl>
                                          </p:spTgt>
                                        </p:tgtEl>
                                        <p:attrNameLst>
                                          <p:attrName>style.visibility</p:attrName>
                                        </p:attrNameLst>
                                      </p:cBhvr>
                                      <p:to>
                                        <p:strVal val="visible"/>
                                      </p:to>
                                    </p:set>
                                    <p:anim calcmode="lin" valueType="num">
                                      <p:cBhvr additive="base">
                                        <p:cTn id="36" dur="500" fill="hold"/>
                                        <p:tgtEl>
                                          <p:spTgt spid="21506">
                                            <p:txEl>
                                              <p:charRg st="196" end="28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506">
                                            <p:txEl>
                                              <p:charRg st="196" end="28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1000" build="p"/>
      <p:bldP spid="21506"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l="23790" t="2195" r="12439" b="2195"/>
          <a:stretch>
            <a:fillRect/>
          </a:stretch>
        </p:blipFill>
        <p:spPr>
          <a:xfrm>
            <a:off x="4762500" y="2448832"/>
            <a:ext cx="2667000" cy="2667000"/>
          </a:xfrm>
          <a:custGeom>
            <a:avLst/>
            <a:gdLst>
              <a:gd name="connsiteX0" fmla="*/ 1778000 w 3556000"/>
              <a:gd name="connsiteY0" fmla="*/ 0 h 3556000"/>
              <a:gd name="connsiteX1" fmla="*/ 3556000 w 3556000"/>
              <a:gd name="connsiteY1" fmla="*/ 1778000 h 3556000"/>
              <a:gd name="connsiteX2" fmla="*/ 1778000 w 3556000"/>
              <a:gd name="connsiteY2" fmla="*/ 3556000 h 3556000"/>
              <a:gd name="connsiteX3" fmla="*/ 0 w 3556000"/>
              <a:gd name="connsiteY3" fmla="*/ 1778000 h 3556000"/>
            </a:gdLst>
            <a:ahLst/>
            <a:cxnLst>
              <a:cxn ang="0">
                <a:pos x="connsiteX0" y="connsiteY0"/>
              </a:cxn>
              <a:cxn ang="0">
                <a:pos x="connsiteX1" y="connsiteY1"/>
              </a:cxn>
              <a:cxn ang="0">
                <a:pos x="connsiteX2" y="connsiteY2"/>
              </a:cxn>
              <a:cxn ang="0">
                <a:pos x="connsiteX3" y="connsiteY3"/>
              </a:cxn>
            </a:cxnLst>
            <a:rect l="l" t="t" r="r" b="b"/>
            <a:pathLst>
              <a:path w="3556000" h="3556000">
                <a:moveTo>
                  <a:pt x="1778000" y="0"/>
                </a:moveTo>
                <a:lnTo>
                  <a:pt x="3556000" y="1778000"/>
                </a:lnTo>
                <a:lnTo>
                  <a:pt x="1778000" y="3556000"/>
                </a:lnTo>
                <a:lnTo>
                  <a:pt x="0" y="1778000"/>
                </a:lnTo>
                <a:close/>
              </a:path>
            </a:pathLst>
          </a:custGeom>
        </p:spPr>
      </p:pic>
      <p:sp>
        <p:nvSpPr>
          <p:cNvPr id="8" name="矩形 7"/>
          <p:cNvSpPr/>
          <p:nvPr/>
        </p:nvSpPr>
        <p:spPr>
          <a:xfrm>
            <a:off x="6966858" y="2546803"/>
            <a:ext cx="1219200" cy="5687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dirty="0">
              <a:latin typeface="楷体_GB2312" panose="02010609030101010101" charset="-122"/>
              <a:ea typeface="楷体_GB2312" panose="02010609030101010101" charset="-122"/>
            </a:endParaRPr>
          </a:p>
        </p:txBody>
      </p:sp>
      <p:sp>
        <p:nvSpPr>
          <p:cNvPr id="9" name="矩形 8"/>
          <p:cNvSpPr/>
          <p:nvPr/>
        </p:nvSpPr>
        <p:spPr>
          <a:xfrm>
            <a:off x="4005942" y="2546803"/>
            <a:ext cx="1219200" cy="5687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dirty="0">
              <a:latin typeface="楷体_GB2312" panose="02010609030101010101" charset="-122"/>
              <a:ea typeface="楷体_GB2312" panose="02010609030101010101" charset="-122"/>
            </a:endParaRPr>
          </a:p>
        </p:txBody>
      </p:sp>
      <p:sp>
        <p:nvSpPr>
          <p:cNvPr id="10" name="矩形 9"/>
          <p:cNvSpPr/>
          <p:nvPr/>
        </p:nvSpPr>
        <p:spPr>
          <a:xfrm>
            <a:off x="6966858" y="4406902"/>
            <a:ext cx="1219200" cy="5687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dirty="0">
              <a:latin typeface="楷体_GB2312" panose="02010609030101010101" charset="-122"/>
              <a:ea typeface="楷体_GB2312" panose="02010609030101010101" charset="-122"/>
            </a:endParaRPr>
          </a:p>
        </p:txBody>
      </p:sp>
      <p:sp>
        <p:nvSpPr>
          <p:cNvPr id="11" name="矩形 10"/>
          <p:cNvSpPr/>
          <p:nvPr/>
        </p:nvSpPr>
        <p:spPr>
          <a:xfrm>
            <a:off x="4005942" y="4406902"/>
            <a:ext cx="1219200" cy="5687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dirty="0">
              <a:latin typeface="楷体_GB2312" panose="02010609030101010101" charset="-122"/>
              <a:ea typeface="楷体_GB2312" panose="02010609030101010101" charset="-122"/>
            </a:endParaRPr>
          </a:p>
        </p:txBody>
      </p:sp>
      <p:sp>
        <p:nvSpPr>
          <p:cNvPr id="14" name="矩形 13"/>
          <p:cNvSpPr/>
          <p:nvPr/>
        </p:nvSpPr>
        <p:spPr>
          <a:xfrm>
            <a:off x="4217398" y="2692692"/>
            <a:ext cx="796290" cy="337185"/>
          </a:xfrm>
          <a:prstGeom prst="rect">
            <a:avLst/>
          </a:prstGeom>
        </p:spPr>
        <p:txBody>
          <a:bodyPr wrap="none">
            <a:spAutoFit/>
          </a:bodyPr>
          <a:p>
            <a:pPr algn="ctr"/>
            <a:r>
              <a:rPr lang="zh-CN" altLang="zh-CN" sz="1600" b="1" dirty="0">
                <a:solidFill>
                  <a:schemeClr val="bg1"/>
                </a:solidFill>
                <a:latin typeface="楷体_GB2312" panose="02010609030101010101" charset="-122"/>
                <a:ea typeface="楷体_GB2312" panose="02010609030101010101" charset="-122"/>
              </a:rPr>
              <a:t>责任大</a:t>
            </a:r>
            <a:endParaRPr lang="zh-CN" altLang="zh-CN" sz="1600" b="1" dirty="0">
              <a:solidFill>
                <a:schemeClr val="bg1"/>
              </a:solidFill>
              <a:latin typeface="楷体_GB2312" panose="02010609030101010101" charset="-122"/>
              <a:ea typeface="楷体_GB2312" panose="02010609030101010101" charset="-122"/>
            </a:endParaRPr>
          </a:p>
        </p:txBody>
      </p:sp>
      <p:sp>
        <p:nvSpPr>
          <p:cNvPr id="17" name="矩形 16"/>
          <p:cNvSpPr/>
          <p:nvPr/>
        </p:nvSpPr>
        <p:spPr>
          <a:xfrm>
            <a:off x="7178314" y="2681150"/>
            <a:ext cx="796290" cy="337185"/>
          </a:xfrm>
          <a:prstGeom prst="rect">
            <a:avLst/>
          </a:prstGeom>
        </p:spPr>
        <p:txBody>
          <a:bodyPr wrap="none">
            <a:spAutoFit/>
          </a:bodyPr>
          <a:p>
            <a:pPr algn="ctr"/>
            <a:r>
              <a:rPr lang="zh-CN" altLang="zh-CN" sz="1600" b="1" dirty="0">
                <a:solidFill>
                  <a:schemeClr val="bg1"/>
                </a:solidFill>
                <a:latin typeface="楷体_GB2312" panose="02010609030101010101" charset="-122"/>
                <a:ea typeface="楷体_GB2312" panose="02010609030101010101" charset="-122"/>
              </a:rPr>
              <a:t>难度大</a:t>
            </a:r>
            <a:endParaRPr lang="zh-CN" altLang="zh-CN" sz="1600" b="1" dirty="0">
              <a:solidFill>
                <a:schemeClr val="bg1"/>
              </a:solidFill>
              <a:latin typeface="楷体_GB2312" panose="02010609030101010101" charset="-122"/>
              <a:ea typeface="楷体_GB2312" panose="02010609030101010101" charset="-122"/>
            </a:endParaRPr>
          </a:p>
        </p:txBody>
      </p:sp>
      <p:sp>
        <p:nvSpPr>
          <p:cNvPr id="18" name="矩形 17"/>
          <p:cNvSpPr/>
          <p:nvPr/>
        </p:nvSpPr>
        <p:spPr>
          <a:xfrm>
            <a:off x="4217398" y="4552791"/>
            <a:ext cx="796290" cy="337185"/>
          </a:xfrm>
          <a:prstGeom prst="rect">
            <a:avLst/>
          </a:prstGeom>
        </p:spPr>
        <p:txBody>
          <a:bodyPr wrap="none">
            <a:spAutoFit/>
          </a:bodyPr>
          <a:p>
            <a:pPr algn="ctr"/>
            <a:r>
              <a:rPr lang="zh-CN" altLang="zh-CN" sz="1600" b="1" dirty="0">
                <a:solidFill>
                  <a:schemeClr val="bg1"/>
                </a:solidFill>
                <a:latin typeface="楷体_GB2312" panose="02010609030101010101" charset="-122"/>
                <a:ea typeface="楷体_GB2312" panose="02010609030101010101" charset="-122"/>
              </a:rPr>
              <a:t>压力大</a:t>
            </a:r>
            <a:endParaRPr lang="zh-CN" altLang="zh-CN" sz="1600" b="1" dirty="0">
              <a:solidFill>
                <a:schemeClr val="bg1"/>
              </a:solidFill>
              <a:latin typeface="楷体_GB2312" panose="02010609030101010101" charset="-122"/>
              <a:ea typeface="楷体_GB2312" panose="02010609030101010101" charset="-122"/>
            </a:endParaRPr>
          </a:p>
        </p:txBody>
      </p:sp>
      <p:sp>
        <p:nvSpPr>
          <p:cNvPr id="19" name="矩形 18"/>
          <p:cNvSpPr/>
          <p:nvPr/>
        </p:nvSpPr>
        <p:spPr>
          <a:xfrm>
            <a:off x="7178314" y="4552791"/>
            <a:ext cx="796290" cy="337185"/>
          </a:xfrm>
          <a:prstGeom prst="rect">
            <a:avLst/>
          </a:prstGeom>
        </p:spPr>
        <p:txBody>
          <a:bodyPr wrap="none">
            <a:spAutoFit/>
          </a:bodyPr>
          <a:p>
            <a:pPr algn="ctr"/>
            <a:r>
              <a:rPr lang="zh-CN" altLang="zh-CN" sz="1600" b="1" dirty="0">
                <a:solidFill>
                  <a:schemeClr val="bg1"/>
                </a:solidFill>
                <a:latin typeface="楷体_GB2312" panose="02010609030101010101" charset="-122"/>
                <a:ea typeface="楷体_GB2312" panose="02010609030101010101" charset="-122"/>
              </a:rPr>
              <a:t>强度大</a:t>
            </a:r>
            <a:endParaRPr lang="zh-CN" altLang="zh-CN" sz="1600" b="1" dirty="0">
              <a:solidFill>
                <a:schemeClr val="bg1"/>
              </a:solidFill>
              <a:latin typeface="楷体_GB2312" panose="02010609030101010101" charset="-122"/>
              <a:ea typeface="楷体_GB2312" panose="02010609030101010101" charset="-122"/>
            </a:endParaRPr>
          </a:p>
        </p:txBody>
      </p:sp>
      <p:sp>
        <p:nvSpPr>
          <p:cNvPr id="20" name="矩形 19"/>
          <p:cNvSpPr/>
          <p:nvPr/>
        </p:nvSpPr>
        <p:spPr>
          <a:xfrm>
            <a:off x="1477010" y="2343785"/>
            <a:ext cx="2402205" cy="953135"/>
          </a:xfrm>
          <a:prstGeom prst="rect">
            <a:avLst/>
          </a:prstGeom>
        </p:spPr>
        <p:txBody>
          <a:bodyPr wrap="square">
            <a:spAutoFit/>
          </a:bodyPr>
          <a:p>
            <a:r>
              <a:rPr lang="zh-CN" altLang="zh-CN" sz="2800" dirty="0">
                <a:latin typeface="楷体_GB2312" panose="02010609030101010101" charset="-122"/>
                <a:ea typeface="楷体_GB2312" panose="02010609030101010101" charset="-122"/>
              </a:rPr>
              <a:t>企业和社会安全系于一身</a:t>
            </a:r>
            <a:endParaRPr lang="zh-CN" altLang="zh-CN" sz="2800" dirty="0">
              <a:latin typeface="楷体_GB2312" panose="02010609030101010101" charset="-122"/>
              <a:ea typeface="楷体_GB2312" panose="02010609030101010101" charset="-122"/>
            </a:endParaRPr>
          </a:p>
        </p:txBody>
      </p:sp>
      <p:sp>
        <p:nvSpPr>
          <p:cNvPr id="21" name="矩形 20"/>
          <p:cNvSpPr/>
          <p:nvPr/>
        </p:nvSpPr>
        <p:spPr>
          <a:xfrm>
            <a:off x="8287385" y="2439035"/>
            <a:ext cx="2632710" cy="953135"/>
          </a:xfrm>
          <a:prstGeom prst="rect">
            <a:avLst/>
          </a:prstGeom>
        </p:spPr>
        <p:txBody>
          <a:bodyPr wrap="square">
            <a:spAutoFit/>
          </a:bodyPr>
          <a:p>
            <a:r>
              <a:rPr lang="zh-CN" altLang="zh-CN" sz="2800" dirty="0">
                <a:latin typeface="楷体_GB2312" panose="02010609030101010101" charset="-122"/>
                <a:ea typeface="楷体_GB2312" panose="02010609030101010101" charset="-122"/>
                <a:sym typeface="Wingdings" panose="05000000000000000000" pitchFamily="2" charset="2"/>
              </a:rPr>
              <a:t>制约因素多、</a:t>
            </a:r>
            <a:endParaRPr lang="en-US" altLang="zh-CN" sz="2800" dirty="0">
              <a:latin typeface="楷体_GB2312" panose="02010609030101010101" charset="-122"/>
              <a:ea typeface="楷体_GB2312" panose="02010609030101010101" charset="-122"/>
              <a:sym typeface="Wingdings" panose="05000000000000000000" pitchFamily="2" charset="2"/>
            </a:endParaRPr>
          </a:p>
          <a:p>
            <a:r>
              <a:rPr lang="zh-CN" altLang="zh-CN" sz="2800" dirty="0">
                <a:latin typeface="楷体_GB2312" panose="02010609030101010101" charset="-122"/>
                <a:ea typeface="楷体_GB2312" panose="02010609030101010101" charset="-122"/>
                <a:sym typeface="Wingdings" panose="05000000000000000000" pitchFamily="2" charset="2"/>
              </a:rPr>
              <a:t>解决难度大</a:t>
            </a:r>
            <a:endParaRPr lang="zh-CN" altLang="zh-CN" sz="2800" dirty="0">
              <a:latin typeface="楷体_GB2312" panose="02010609030101010101" charset="-122"/>
              <a:ea typeface="楷体_GB2312" panose="02010609030101010101" charset="-122"/>
              <a:sym typeface="Wingdings" panose="05000000000000000000" pitchFamily="2" charset="2"/>
            </a:endParaRPr>
          </a:p>
        </p:txBody>
      </p:sp>
      <p:sp>
        <p:nvSpPr>
          <p:cNvPr id="22" name="矩形 21"/>
          <p:cNvSpPr/>
          <p:nvPr/>
        </p:nvSpPr>
        <p:spPr>
          <a:xfrm>
            <a:off x="620395" y="4396740"/>
            <a:ext cx="3508375" cy="521970"/>
          </a:xfrm>
          <a:prstGeom prst="rect">
            <a:avLst/>
          </a:prstGeom>
        </p:spPr>
        <p:txBody>
          <a:bodyPr wrap="square">
            <a:spAutoFit/>
          </a:bodyPr>
          <a:p>
            <a:r>
              <a:rPr lang="zh-CN" altLang="zh-CN" sz="2800" dirty="0">
                <a:latin typeface="楷体_GB2312" panose="02010609030101010101" charset="-122"/>
                <a:ea typeface="楷体_GB2312" panose="02010609030101010101" charset="-122"/>
                <a:sym typeface="Wingdings" panose="05000000000000000000" pitchFamily="2" charset="2"/>
              </a:rPr>
              <a:t>工作繁忙、高度紧张</a:t>
            </a:r>
            <a:endParaRPr lang="zh-CN" altLang="zh-CN" sz="2800" dirty="0">
              <a:latin typeface="楷体_GB2312" panose="02010609030101010101" charset="-122"/>
              <a:ea typeface="楷体_GB2312" panose="02010609030101010101" charset="-122"/>
              <a:sym typeface="Wingdings" panose="05000000000000000000" pitchFamily="2" charset="2"/>
            </a:endParaRPr>
          </a:p>
        </p:txBody>
      </p:sp>
      <p:sp>
        <p:nvSpPr>
          <p:cNvPr id="23" name="矩形 22"/>
          <p:cNvSpPr/>
          <p:nvPr/>
        </p:nvSpPr>
        <p:spPr>
          <a:xfrm>
            <a:off x="8287385" y="4244975"/>
            <a:ext cx="2957195" cy="953135"/>
          </a:xfrm>
          <a:prstGeom prst="rect">
            <a:avLst/>
          </a:prstGeom>
        </p:spPr>
        <p:txBody>
          <a:bodyPr wrap="square">
            <a:spAutoFit/>
          </a:bodyPr>
          <a:p>
            <a:r>
              <a:rPr lang="zh-CN" altLang="en-US" sz="2800" dirty="0">
                <a:latin typeface="楷体_GB2312" panose="02010609030101010101" charset="-122"/>
                <a:ea typeface="楷体_GB2312" panose="02010609030101010101" charset="-122"/>
              </a:rPr>
              <a:t>安全环保职业健康，一波接一波</a:t>
            </a:r>
            <a:endParaRPr lang="zh-CN" altLang="en-US" sz="2800" dirty="0">
              <a:latin typeface="楷体_GB2312" panose="02010609030101010101" charset="-122"/>
              <a:ea typeface="楷体_GB2312" panose="02010609030101010101" charset="-122"/>
            </a:endParaRPr>
          </a:p>
        </p:txBody>
      </p:sp>
      <p:sp>
        <p:nvSpPr>
          <p:cNvPr id="24" name="菱形 23"/>
          <p:cNvSpPr/>
          <p:nvPr/>
        </p:nvSpPr>
        <p:spPr>
          <a:xfrm>
            <a:off x="4763783" y="2448832"/>
            <a:ext cx="2667000" cy="2667000"/>
          </a:xfrm>
          <a:prstGeom prst="diamond">
            <a:avLst/>
          </a:prstGeom>
          <a:solidFill>
            <a:schemeClr val="tx1">
              <a:lumMod val="85000"/>
              <a:lumOff val="1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a:latin typeface="楷体_GB2312" panose="02010609030101010101" charset="-122"/>
              <a:ea typeface="楷体_GB2312" panose="02010609030101010101" charset="-122"/>
            </a:endParaRPr>
          </a:p>
        </p:txBody>
      </p:sp>
      <p:sp>
        <p:nvSpPr>
          <p:cNvPr id="26" name="矩形 25"/>
          <p:cNvSpPr/>
          <p:nvPr/>
        </p:nvSpPr>
        <p:spPr>
          <a:xfrm>
            <a:off x="5757445" y="3586124"/>
            <a:ext cx="795020" cy="460375"/>
          </a:xfrm>
          <a:prstGeom prst="rect">
            <a:avLst/>
          </a:prstGeom>
        </p:spPr>
        <p:txBody>
          <a:bodyPr wrap="none">
            <a:spAutoFit/>
          </a:bodyPr>
          <a:p>
            <a:r>
              <a:rPr lang="zh-CN" altLang="zh-CN" sz="2400" b="1" dirty="0">
                <a:solidFill>
                  <a:schemeClr val="bg1"/>
                </a:solidFill>
                <a:latin typeface="楷体_GB2312" panose="02010609030101010101" charset="-122"/>
                <a:ea typeface="楷体_GB2312" panose="02010609030101010101" charset="-122"/>
              </a:rPr>
              <a:t>四大</a:t>
            </a:r>
            <a:endParaRPr lang="zh-CN" altLang="zh-CN" sz="2400" b="1" dirty="0">
              <a:solidFill>
                <a:schemeClr val="bg1"/>
              </a:solidFill>
              <a:latin typeface="楷体_GB2312" panose="02010609030101010101" charset="-122"/>
              <a:ea typeface="楷体_GB2312" panose="02010609030101010101" charset="-122"/>
            </a:endParaRPr>
          </a:p>
        </p:txBody>
      </p:sp>
      <p:sp>
        <p:nvSpPr>
          <p:cNvPr id="25" name="矩形 24"/>
          <p:cNvSpPr/>
          <p:nvPr/>
        </p:nvSpPr>
        <p:spPr>
          <a:xfrm>
            <a:off x="295955" y="354506"/>
            <a:ext cx="6610350" cy="645160"/>
          </a:xfrm>
          <a:prstGeom prst="rect">
            <a:avLst/>
          </a:prstGeom>
        </p:spPr>
        <p:txBody>
          <a:bodyPr wrap="none">
            <a:spAutoFit/>
          </a:bodyPr>
          <a:p>
            <a:pPr eaLnBrk="0" hangingPunct="0">
              <a:spcBef>
                <a:spcPct val="50000"/>
              </a:spcBef>
              <a:defRPr/>
            </a:pPr>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rPr>
              <a:t>安全管理人员面临什么样的挑战</a:t>
            </a:r>
            <a:endParaRPr lang="zh-CN" altLang="en-US" sz="3600" b="1" dirty="0">
              <a:solidFill>
                <a:schemeClr val="accent1">
                  <a:lumMod val="75000"/>
                </a:schemeClr>
              </a:solidFill>
              <a:latin typeface="黑体" panose="02010609060101010101" charset="-122"/>
              <a:ea typeface="黑体" panose="02010609060101010101" charset="-122"/>
            </a:endParaRPr>
          </a:p>
        </p:txBody>
      </p:sp>
      <p:cxnSp>
        <p:nvCxnSpPr>
          <p:cNvPr id="5" name="直接连接符 4"/>
          <p:cNvCxnSpPr/>
          <p:nvPr/>
        </p:nvCxnSpPr>
        <p:spPr>
          <a:xfrm>
            <a:off x="347345" y="845820"/>
            <a:ext cx="3888105"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43"/>
          <p:cNvSpPr txBox="1"/>
          <p:nvPr/>
        </p:nvSpPr>
        <p:spPr>
          <a:xfrm>
            <a:off x="363855" y="44799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（四</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）安全协议的重要性</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
        <p:nvSpPr>
          <p:cNvPr id="21506" name="Rectangle 3"/>
          <p:cNvSpPr>
            <a:spLocks noGrp="1" noChangeArrowheads="1"/>
          </p:cNvSpPr>
          <p:nvPr>
            <p:ph idx="1"/>
          </p:nvPr>
        </p:nvSpPr>
        <p:spPr bwMode="auto">
          <a:xfrm>
            <a:off x="483870" y="3155315"/>
            <a:ext cx="11224895" cy="546735"/>
          </a:xfrm>
          <a:noFill/>
        </p:spPr>
        <p:txBody>
          <a:bodyPr vert="horz" wrap="square" lIns="90170" tIns="46990" rIns="90170" bIns="46990" numCol="1" anchor="t" anchorCtr="0" compatLnSpc="1"/>
          <a:p>
            <a:pPr marL="342900" marR="0" lvl="0" indent="-342900" algn="ctr" defTabSz="914400" rtl="0" eaLnBrk="0" fontAlgn="base" latinLnBrk="1" hangingPunct="0">
              <a:lnSpc>
                <a:spcPct val="90000"/>
              </a:lnSpc>
              <a:spcBef>
                <a:spcPct val="20000"/>
              </a:spcBef>
              <a:spcAft>
                <a:spcPct val="0"/>
              </a:spcAft>
              <a:buClrTx/>
              <a:buSzTx/>
              <a:buFontTx/>
              <a:buNone/>
              <a:defRPr/>
            </a:pPr>
            <a:r>
              <a:rPr kumimoji="0" lang="zh-CN" altLang="en-US"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《安全生产法》以及各地方《</a:t>
            </a:r>
            <a:r>
              <a:rPr kumimoji="0" lang="en-US" altLang="zh-CN"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a:t>
            </a:r>
            <a:r>
              <a:rPr kumimoji="0" lang="zh-CN" altLang="en-US"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rPr>
              <a:t>安全条例》中针对安全协议赋予了依据！</a:t>
            </a:r>
            <a:endParaRPr kumimoji="0" lang="zh-CN" altLang="en-US"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a:p>
            <a:pPr marL="342900" marR="0" lvl="0" indent="-342900" algn="ctr" defTabSz="914400" rtl="0" eaLnBrk="0" fontAlgn="base" latinLnBrk="1" hangingPunct="0">
              <a:lnSpc>
                <a:spcPct val="90000"/>
              </a:lnSpc>
              <a:spcBef>
                <a:spcPct val="20000"/>
              </a:spcBef>
              <a:spcAft>
                <a:spcPct val="0"/>
              </a:spcAft>
              <a:buClrTx/>
              <a:buSzTx/>
              <a:buFontTx/>
              <a:buNone/>
              <a:defRPr/>
            </a:pPr>
            <a:endParaRPr kumimoji="0" lang="zh-CN" altLang="en-US"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charRg st="0" end="12"/>
                                            </p:txEl>
                                          </p:spTgt>
                                        </p:tgtEl>
                                        <p:attrNameLst>
                                          <p:attrName>style.visibility</p:attrName>
                                        </p:attrNameLst>
                                      </p:cBhvr>
                                      <p:to>
                                        <p:strVal val="visible"/>
                                      </p:to>
                                    </p:set>
                                    <p:animEffect transition="in" filter="wipe(up)">
                                      <p:cBhvr>
                                        <p:cTn id="7" dur="500"/>
                                        <p:tgtEl>
                                          <p:spTgt spid="4">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100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43"/>
          <p:cNvSpPr txBox="1"/>
          <p:nvPr/>
        </p:nvSpPr>
        <p:spPr>
          <a:xfrm>
            <a:off x="363855" y="44799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zh-CN" sz="3200" b="1" dirty="0">
                <a:solidFill>
                  <a:srgbClr val="FF0000"/>
                </a:solidFill>
                <a:latin typeface="楷体_GB2312" panose="02010609030101010101" charset="-122"/>
                <a:ea typeface="楷体_GB2312" panose="02010609030101010101" charset="-122"/>
                <a:cs typeface="楷体_GB2312" panose="02010609030101010101" charset="-122"/>
              </a:rPr>
              <a:t>（五</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）如何将责任进行转嫁</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
        <p:nvSpPr>
          <p:cNvPr id="21506" name="Rectangle 3"/>
          <p:cNvSpPr>
            <a:spLocks noGrp="1" noChangeArrowheads="1"/>
          </p:cNvSpPr>
          <p:nvPr>
            <p:ph idx="1"/>
          </p:nvPr>
        </p:nvSpPr>
        <p:spPr bwMode="auto">
          <a:xfrm>
            <a:off x="483235" y="1800225"/>
            <a:ext cx="11224895" cy="4168775"/>
          </a:xfrm>
          <a:noFill/>
        </p:spPr>
        <p:txBody>
          <a:bodyPr vert="horz" wrap="square" lIns="90170" tIns="46990" rIns="90170" bIns="46990" numCol="1" anchor="t" anchorCtr="0" compatLnSpc="1">
            <a:noAutofit/>
          </a:bodyPr>
          <a:p>
            <a:pPr marL="342900" marR="0" lvl="0" indent="-342900" algn="l" defTabSz="914400" rtl="0" eaLnBrk="0" fontAlgn="base" latinLnBrk="1" hangingPunct="0">
              <a:lnSpc>
                <a:spcPct val="150000"/>
              </a:lnSpc>
              <a:spcBef>
                <a:spcPct val="20000"/>
              </a:spcBef>
              <a:spcAft>
                <a:spcPct val="0"/>
              </a:spcAft>
              <a:buClrTx/>
              <a:buSzTx/>
              <a:buFontTx/>
              <a:buNone/>
              <a:defRPr/>
            </a:pPr>
            <a:r>
              <a:rPr lang="zh-CN" altLang="en-US" sz="2400">
                <a:latin typeface="楷体_GB2312" panose="02010609030101010101" charset="-122"/>
                <a:ea typeface="楷体_GB2312" panose="02010609030101010101" charset="-122"/>
                <a:sym typeface="+mn-ea"/>
              </a:rPr>
              <a:t>安全管理的工作需要员工的参与，不只是因为安全工作需要其他员工的配合，同时也是基于这样的合作，可以将责任更加的分散，多人承担后果责任，每个人责任就轻一点！</a:t>
            </a:r>
            <a:endParaRPr lang="zh-CN" altLang="en-US" sz="2400">
              <a:latin typeface="楷体_GB2312" panose="02010609030101010101" charset="-122"/>
              <a:ea typeface="楷体_GB2312" panose="02010609030101010101" charset="-122"/>
              <a:sym typeface="+mn-ea"/>
            </a:endParaRPr>
          </a:p>
          <a:p>
            <a:pPr marL="342900" marR="0" lvl="0" indent="-342900" algn="l" defTabSz="914400" rtl="0" eaLnBrk="0" fontAlgn="base" latinLnBrk="1" hangingPunct="0">
              <a:lnSpc>
                <a:spcPct val="150000"/>
              </a:lnSpc>
              <a:spcBef>
                <a:spcPct val="20000"/>
              </a:spcBef>
              <a:spcAft>
                <a:spcPct val="0"/>
              </a:spcAft>
              <a:buClrTx/>
              <a:buSzTx/>
              <a:buFontTx/>
              <a:buNone/>
              <a:defRPr/>
            </a:pPr>
            <a:r>
              <a:rPr kumimoji="0" lang="zh-CN" altLang="en-US"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sym typeface="+mn-ea"/>
              </a:rPr>
              <a:t>工作中有很多常见的将责任进行转嫁的方式，在这里稍作列举：作业许可审批表（登高作业，动火作业等），设备安全验收表，隐患整改的报告等，在安全管理人员实施签字（确认制）之前，相关部门的负责人必须先进行确认，如果没有相关部门负责人签字，安全人员可以拒绝签字；</a:t>
            </a:r>
            <a:endParaRPr kumimoji="0" lang="zh-CN" altLang="en-US" sz="2400" u="none" strike="noStrike" kern="1200" cap="none" spc="0" normalizeH="0" baseline="0" noProof="0" dirty="0">
              <a:ln>
                <a:noFill/>
              </a:ln>
              <a:solidFill>
                <a:schemeClr val="tx1"/>
              </a:solidFill>
              <a:effectLst/>
              <a:uLnTx/>
              <a:uFillTx/>
              <a:latin typeface="楷体_GB2312" panose="02010609030101010101" charset="-122"/>
              <a:ea typeface="楷体_GB2312" panose="02010609030101010101" charset="-122"/>
              <a:cs typeface="楷体_GB2312" panose="0201060903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charRg st="0" end="12"/>
                                            </p:txEl>
                                          </p:spTgt>
                                        </p:tgtEl>
                                        <p:attrNameLst>
                                          <p:attrName>style.visibility</p:attrName>
                                        </p:attrNameLst>
                                      </p:cBhvr>
                                      <p:to>
                                        <p:strVal val="visible"/>
                                      </p:to>
                                    </p:set>
                                    <p:animEffect transition="in" filter="wipe(up)">
                                      <p:cBhvr>
                                        <p:cTn id="7" dur="500"/>
                                        <p:tgtEl>
                                          <p:spTgt spid="4">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100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2155" y="1383665"/>
            <a:ext cx="10850245" cy="4707890"/>
          </a:xfrm>
          <a:prstGeom prst="rect">
            <a:avLst/>
          </a:prstGeom>
          <a:noFill/>
        </p:spPr>
        <p:txBody>
          <a:bodyPr wrap="square" rtlCol="0">
            <a:spAutoFit/>
          </a:bodyPr>
          <a:p>
            <a:pPr algn="l"/>
            <a:r>
              <a:rPr lang="zh-CN" altLang="en-US" sz="2000">
                <a:latin typeface="楷体_GB2312" panose="02010609030101010101" charset="-122"/>
                <a:ea typeface="楷体_GB2312" panose="02010609030101010101" charset="-122"/>
              </a:rPr>
              <a:t>第一，</a:t>
            </a:r>
            <a:r>
              <a:rPr lang="zh-CN" altLang="en-US" sz="2000">
                <a:latin typeface="楷体_GB2312" panose="02010609030101010101" charset="-122"/>
                <a:ea typeface="楷体_GB2312" panose="02010609030101010101" charset="-122"/>
                <a:sym typeface="+mn-ea"/>
              </a:rPr>
              <a:t>安全管理人员应该知法懂法，哪些能做，哪些不能做必须知道！安全人员首先要守法，自己违法不仅会失去在员工面前的公信力，同时会让自己责任变得更重，例如安全员强令他人冒险作业，即使安全培训再完善，安全措施再到位，一旦发生事故，安全管理人员将直接负责，自己挖坑自己跳！</a:t>
            </a:r>
            <a:endParaRPr lang="zh-CN" altLang="en-US" sz="2000">
              <a:latin typeface="楷体_GB2312" panose="02010609030101010101" charset="-122"/>
              <a:ea typeface="楷体_GB2312" panose="02010609030101010101" charset="-122"/>
              <a:sym typeface="+mn-ea"/>
            </a:endParaRPr>
          </a:p>
          <a:p>
            <a:pPr algn="l"/>
            <a:endParaRPr lang="zh-CN" altLang="en-US" sz="2000">
              <a:latin typeface="楷体_GB2312" panose="02010609030101010101" charset="-122"/>
              <a:ea typeface="楷体_GB2312" panose="02010609030101010101" charset="-122"/>
            </a:endParaRPr>
          </a:p>
          <a:p>
            <a:pPr algn="l"/>
            <a:r>
              <a:rPr lang="zh-CN" altLang="en-US" sz="2000">
                <a:latin typeface="楷体_GB2312" panose="02010609030101010101" charset="-122"/>
                <a:ea typeface="楷体_GB2312" panose="02010609030101010101" charset="-122"/>
              </a:rPr>
              <a:t>第二，与领导之间勤沟通，勤汇报工作进度，沟通也需要尽量保留记录！</a:t>
            </a:r>
            <a:endParaRPr lang="zh-CN" altLang="en-US" sz="2000">
              <a:latin typeface="楷体_GB2312" panose="02010609030101010101" charset="-122"/>
              <a:ea typeface="楷体_GB2312" panose="02010609030101010101" charset="-122"/>
            </a:endParaRPr>
          </a:p>
          <a:p>
            <a:pPr algn="l"/>
            <a:endParaRPr lang="zh-CN" altLang="en-US" sz="2000">
              <a:latin typeface="楷体_GB2312" panose="02010609030101010101" charset="-122"/>
              <a:ea typeface="楷体_GB2312" panose="02010609030101010101" charset="-122"/>
            </a:endParaRPr>
          </a:p>
          <a:p>
            <a:pPr algn="l"/>
            <a:r>
              <a:rPr lang="zh-CN" altLang="en-US" sz="2000">
                <a:latin typeface="楷体_GB2312" panose="02010609030101010101" charset="-122"/>
                <a:ea typeface="楷体_GB2312" panose="02010609030101010101" charset="-122"/>
              </a:rPr>
              <a:t>第三，</a:t>
            </a:r>
            <a:r>
              <a:rPr lang="zh-CN" altLang="en-US" sz="2000">
                <a:latin typeface="楷体_GB2312" panose="02010609030101010101" charset="-122"/>
                <a:ea typeface="楷体_GB2312" panose="02010609030101010101" charset="-122"/>
                <a:sym typeface="+mn-ea"/>
              </a:rPr>
              <a:t>安全的闭环管理，做了不等于做好，不等于做对了，如果没有作对和没做是一样的！</a:t>
            </a:r>
            <a:endParaRPr lang="zh-CN" altLang="en-US" sz="2000">
              <a:latin typeface="楷体_GB2312" panose="02010609030101010101" charset="-122"/>
              <a:ea typeface="楷体_GB2312" panose="02010609030101010101" charset="-122"/>
            </a:endParaRPr>
          </a:p>
          <a:p>
            <a:pPr algn="l"/>
            <a:endParaRPr lang="zh-CN" altLang="en-US" sz="2000">
              <a:latin typeface="楷体_GB2312" panose="02010609030101010101" charset="-122"/>
              <a:ea typeface="楷体_GB2312" panose="02010609030101010101" charset="-122"/>
            </a:endParaRPr>
          </a:p>
          <a:p>
            <a:pPr algn="l"/>
            <a:r>
              <a:rPr lang="zh-CN" altLang="en-US" sz="2000">
                <a:latin typeface="楷体_GB2312" panose="02010609030101010101" charset="-122"/>
                <a:ea typeface="楷体_GB2312" panose="02010609030101010101" charset="-122"/>
              </a:rPr>
              <a:t>第四，要及时将工作态势升级  例如工作推不动，员工不配合等导致的工作停滞，否则责任就全堆在自己身上了！！</a:t>
            </a:r>
            <a:endParaRPr lang="zh-CN" altLang="en-US" sz="2000">
              <a:latin typeface="楷体_GB2312" panose="02010609030101010101" charset="-122"/>
              <a:ea typeface="楷体_GB2312" panose="02010609030101010101" charset="-122"/>
            </a:endParaRPr>
          </a:p>
          <a:p>
            <a:pPr algn="l"/>
            <a:endParaRPr lang="zh-CN" altLang="en-US" sz="2000">
              <a:latin typeface="楷体_GB2312" panose="02010609030101010101" charset="-122"/>
              <a:ea typeface="楷体_GB2312" panose="02010609030101010101" charset="-122"/>
            </a:endParaRPr>
          </a:p>
          <a:p>
            <a:pPr algn="l"/>
            <a:r>
              <a:rPr lang="zh-CN" altLang="en-US" sz="2000">
                <a:latin typeface="楷体_GB2312" panose="02010609030101010101" charset="-122"/>
                <a:ea typeface="楷体_GB2312" panose="02010609030101010101" charset="-122"/>
                <a:sym typeface="+mn-ea"/>
              </a:rPr>
              <a:t>第五，不要越权以及扩大自己的职责范围，项目安全协议的签字问题，因为此协议中有很多内容，建议安全人员在签字时注明:针对安全部分就进行确认！</a:t>
            </a:r>
            <a:r>
              <a:rPr lang="zh-CN" altLang="en-US" sz="2000">
                <a:solidFill>
                  <a:srgbClr val="FF0000"/>
                </a:solidFill>
                <a:latin typeface="楷体_GB2312" panose="02010609030101010101" charset="-122"/>
                <a:ea typeface="楷体_GB2312" panose="02010609030101010101" charset="-122"/>
                <a:sym typeface="+mn-ea"/>
              </a:rPr>
              <a:t>同时，不要代替领导去签字，</a:t>
            </a:r>
            <a:r>
              <a:rPr lang="zh-CN" altLang="en-US" sz="2000">
                <a:latin typeface="楷体_GB2312" panose="02010609030101010101" charset="-122"/>
                <a:ea typeface="楷体_GB2312" panose="02010609030101010101" charset="-122"/>
                <a:sym typeface="+mn-ea"/>
              </a:rPr>
              <a:t>除非得到了可以最为证据的授权！在这里引申出，</a:t>
            </a:r>
            <a:r>
              <a:rPr lang="zh-CN" altLang="en-US" sz="2000">
                <a:solidFill>
                  <a:srgbClr val="FF0000"/>
                </a:solidFill>
                <a:latin typeface="楷体_GB2312" panose="02010609030101010101" charset="-122"/>
                <a:ea typeface="楷体_GB2312" panose="02010609030101010101" charset="-122"/>
                <a:sym typeface="+mn-ea"/>
              </a:rPr>
              <a:t>正视以及重视自己签字所代表的意义！</a:t>
            </a:r>
            <a:endParaRPr lang="zh-CN" altLang="en-US" sz="2000">
              <a:latin typeface="楷体_GB2312" panose="02010609030101010101" charset="-122"/>
              <a:ea typeface="楷体_GB2312" panose="02010609030101010101" charset="-122"/>
            </a:endParaRPr>
          </a:p>
        </p:txBody>
      </p:sp>
      <p:sp>
        <p:nvSpPr>
          <p:cNvPr id="4" name="TextBox 43"/>
          <p:cNvSpPr txBox="1"/>
          <p:nvPr/>
        </p:nvSpPr>
        <p:spPr>
          <a:xfrm>
            <a:off x="363855" y="44799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安全管理人在</a:t>
            </a:r>
            <a:r>
              <a:rPr lang="en-US" altLang="zh-CN" sz="3200" b="1" dirty="0">
                <a:solidFill>
                  <a:srgbClr val="FF0000"/>
                </a:solidFill>
                <a:latin typeface="楷体_GB2312" panose="02010609030101010101" charset="-122"/>
                <a:ea typeface="楷体_GB2312" panose="02010609030101010101" charset="-122"/>
                <a:cs typeface="楷体_GB2312" panose="02010609030101010101" charset="-122"/>
              </a:rPr>
              <a:t>“</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减责</a:t>
            </a:r>
            <a:r>
              <a:rPr lang="en-US" altLang="zh-CN" sz="3200" b="1" dirty="0">
                <a:solidFill>
                  <a:srgbClr val="FF0000"/>
                </a:solidFill>
                <a:latin typeface="楷体_GB2312" panose="02010609030101010101" charset="-122"/>
                <a:ea typeface="楷体_GB2312" panose="02010609030101010101" charset="-122"/>
                <a:cs typeface="楷体_GB2312" panose="02010609030101010101" charset="-122"/>
              </a:rPr>
              <a:t>”</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路上的十条小建议</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charRg st="0" end="12"/>
                                            </p:txEl>
                                          </p:spTgt>
                                        </p:tgtEl>
                                        <p:attrNameLst>
                                          <p:attrName>style.visibility</p:attrName>
                                        </p:attrNameLst>
                                      </p:cBhvr>
                                      <p:to>
                                        <p:strVal val="visible"/>
                                      </p:to>
                                    </p:set>
                                    <p:animEffect transition="in" filter="wipe(up)">
                                      <p:cBhvr>
                                        <p:cTn id="7" dur="500"/>
                                        <p:tgtEl>
                                          <p:spTgt spid="4">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100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46455" y="1637665"/>
            <a:ext cx="10355580" cy="4092575"/>
          </a:xfrm>
          <a:prstGeom prst="rect">
            <a:avLst/>
          </a:prstGeom>
          <a:noFill/>
        </p:spPr>
        <p:txBody>
          <a:bodyPr wrap="square" rtlCol="0">
            <a:spAutoFit/>
          </a:bodyPr>
          <a:p>
            <a:pPr algn="l"/>
            <a:r>
              <a:rPr lang="zh-CN" altLang="en-US" sz="2000">
                <a:solidFill>
                  <a:schemeClr val="tx1"/>
                </a:solidFill>
                <a:latin typeface="楷体_GB2312" panose="02010609030101010101" charset="-122"/>
                <a:ea typeface="楷体_GB2312" panose="02010609030101010101" charset="-122"/>
              </a:rPr>
              <a:t>第六，学会总结和自查！事故是最好的老师，不但可以教我们如何避免下次的事故，同时也教育我们，你和担责可能只是咫尺的距离！</a:t>
            </a:r>
            <a:endParaRPr lang="zh-CN" altLang="en-US" sz="2000">
              <a:solidFill>
                <a:schemeClr val="tx1"/>
              </a:solidFill>
              <a:latin typeface="楷体_GB2312" panose="02010609030101010101" charset="-122"/>
              <a:ea typeface="楷体_GB2312" panose="02010609030101010101" charset="-122"/>
            </a:endParaRPr>
          </a:p>
          <a:p>
            <a:pPr algn="l"/>
            <a:endParaRPr lang="zh-CN" altLang="en-US" sz="2000">
              <a:solidFill>
                <a:schemeClr val="tx1"/>
              </a:solidFill>
              <a:latin typeface="楷体_GB2312" panose="02010609030101010101" charset="-122"/>
              <a:ea typeface="楷体_GB2312" panose="02010609030101010101" charset="-122"/>
            </a:endParaRPr>
          </a:p>
          <a:p>
            <a:pPr algn="l"/>
            <a:r>
              <a:rPr lang="zh-CN" altLang="en-US" sz="2000">
                <a:solidFill>
                  <a:schemeClr val="tx1"/>
                </a:solidFill>
                <a:latin typeface="楷体_GB2312" panose="02010609030101010101" charset="-122"/>
                <a:ea typeface="楷体_GB2312" panose="02010609030101010101" charset="-122"/>
              </a:rPr>
              <a:t>第七，重视操作规程在事故调查中的作用，因为这个可以判断员工是否有违规行为！</a:t>
            </a:r>
            <a:endParaRPr lang="zh-CN" altLang="en-US" sz="2000">
              <a:solidFill>
                <a:schemeClr val="tx1"/>
              </a:solidFill>
              <a:latin typeface="楷体_GB2312" panose="02010609030101010101" charset="-122"/>
              <a:ea typeface="楷体_GB2312" panose="02010609030101010101" charset="-122"/>
            </a:endParaRPr>
          </a:p>
          <a:p>
            <a:pPr algn="l"/>
            <a:endParaRPr lang="zh-CN" altLang="en-US" sz="2000">
              <a:solidFill>
                <a:schemeClr val="tx1"/>
              </a:solidFill>
              <a:latin typeface="楷体_GB2312" panose="02010609030101010101" charset="-122"/>
              <a:ea typeface="楷体_GB2312" panose="02010609030101010101" charset="-122"/>
            </a:endParaRPr>
          </a:p>
          <a:p>
            <a:pPr algn="l"/>
            <a:r>
              <a:rPr lang="zh-CN" altLang="en-US" sz="2000">
                <a:solidFill>
                  <a:schemeClr val="tx1"/>
                </a:solidFill>
                <a:latin typeface="楷体_GB2312" panose="02010609030101010101" charset="-122"/>
                <a:ea typeface="楷体_GB2312" panose="02010609030101010101" charset="-122"/>
              </a:rPr>
              <a:t>第八，充分行使自己在安全管理中的监督检察权，利用此过程收集和准备相关痕迹！</a:t>
            </a:r>
            <a:endParaRPr lang="zh-CN" altLang="en-US" sz="2000">
              <a:solidFill>
                <a:schemeClr val="tx1"/>
              </a:solidFill>
              <a:latin typeface="楷体_GB2312" panose="02010609030101010101" charset="-122"/>
              <a:ea typeface="楷体_GB2312" panose="02010609030101010101" charset="-122"/>
            </a:endParaRPr>
          </a:p>
          <a:p>
            <a:pPr algn="l"/>
            <a:endParaRPr lang="zh-CN" altLang="en-US" sz="2000">
              <a:solidFill>
                <a:schemeClr val="tx1"/>
              </a:solidFill>
              <a:latin typeface="楷体_GB2312" panose="02010609030101010101" charset="-122"/>
              <a:ea typeface="楷体_GB2312" panose="02010609030101010101" charset="-122"/>
            </a:endParaRPr>
          </a:p>
          <a:p>
            <a:pPr algn="l"/>
            <a:r>
              <a:rPr lang="zh-CN" altLang="en-US" sz="2000">
                <a:solidFill>
                  <a:schemeClr val="tx1"/>
                </a:solidFill>
                <a:latin typeface="楷体_GB2312" panose="02010609030101010101" charset="-122"/>
                <a:ea typeface="楷体_GB2312" panose="02010609030101010101" charset="-122"/>
              </a:rPr>
              <a:t>第九，重视异常现象，例如体检异常，监测异常等，</a:t>
            </a:r>
            <a:r>
              <a:rPr lang="zh-CN" altLang="en-US" sz="2000">
                <a:solidFill>
                  <a:srgbClr val="FF0000"/>
                </a:solidFill>
                <a:latin typeface="楷体_GB2312" panose="02010609030101010101" charset="-122"/>
                <a:ea typeface="楷体_GB2312" panose="02010609030101010101" charset="-122"/>
              </a:rPr>
              <a:t>因为这些是一个信号，一个提示你违法行为正在靠近的信号！</a:t>
            </a:r>
            <a:endParaRPr lang="zh-CN" altLang="en-US" sz="2000">
              <a:solidFill>
                <a:srgbClr val="FF0000"/>
              </a:solidFill>
              <a:latin typeface="楷体_GB2312" panose="02010609030101010101" charset="-122"/>
              <a:ea typeface="楷体_GB2312" panose="02010609030101010101" charset="-122"/>
            </a:endParaRPr>
          </a:p>
          <a:p>
            <a:pPr algn="l"/>
            <a:endParaRPr lang="zh-CN" altLang="en-US" sz="2000">
              <a:solidFill>
                <a:schemeClr val="tx1"/>
              </a:solidFill>
              <a:latin typeface="楷体_GB2312" panose="02010609030101010101" charset="-122"/>
              <a:ea typeface="楷体_GB2312" panose="02010609030101010101" charset="-122"/>
            </a:endParaRPr>
          </a:p>
          <a:p>
            <a:pPr algn="l"/>
            <a:r>
              <a:rPr lang="zh-CN" altLang="en-US" sz="2000">
                <a:solidFill>
                  <a:schemeClr val="tx1"/>
                </a:solidFill>
                <a:latin typeface="楷体_GB2312" panose="02010609030101010101" charset="-122"/>
                <a:ea typeface="楷体_GB2312" panose="02010609030101010101" charset="-122"/>
              </a:rPr>
              <a:t>第十，重视并提升企业与自身的应急救援能力，因为一个事故造成的后果和影响 除了事故自身能量的释放强度和方式，应急救援的效果也决定着事故的等级，好的救援可能将较大事故降低为一般事故！</a:t>
            </a:r>
            <a:r>
              <a:rPr lang="zh-CN" altLang="en-US" sz="2000">
                <a:solidFill>
                  <a:srgbClr val="FF0000"/>
                </a:solidFill>
                <a:latin typeface="楷体_GB2312" panose="02010609030101010101" charset="-122"/>
                <a:ea typeface="楷体_GB2312" panose="02010609030101010101" charset="-122"/>
              </a:rPr>
              <a:t>不要总以为事故救援是在为公司挽回损失，其实是在为你挽回责任！</a:t>
            </a:r>
            <a:endParaRPr lang="zh-CN" altLang="en-US" sz="2000">
              <a:solidFill>
                <a:srgbClr val="FF0000"/>
              </a:solidFill>
              <a:latin typeface="楷体_GB2312" panose="02010609030101010101" charset="-122"/>
              <a:ea typeface="楷体_GB2312" panose="02010609030101010101" charset="-122"/>
            </a:endParaRPr>
          </a:p>
        </p:txBody>
      </p:sp>
      <p:sp>
        <p:nvSpPr>
          <p:cNvPr id="4" name="TextBox 43"/>
          <p:cNvSpPr txBox="1"/>
          <p:nvPr/>
        </p:nvSpPr>
        <p:spPr>
          <a:xfrm>
            <a:off x="363855" y="447993"/>
            <a:ext cx="856456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Font typeface="Arial" panose="020B0604020202020204" pitchFamily="34" charset="0"/>
              <a:buNone/>
            </a:pP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安全管理人在</a:t>
            </a:r>
            <a:r>
              <a:rPr lang="en-US" altLang="zh-CN" sz="3200" b="1" dirty="0">
                <a:solidFill>
                  <a:srgbClr val="FF0000"/>
                </a:solidFill>
                <a:latin typeface="楷体_GB2312" panose="02010609030101010101" charset="-122"/>
                <a:ea typeface="楷体_GB2312" panose="02010609030101010101" charset="-122"/>
                <a:cs typeface="楷体_GB2312" panose="02010609030101010101" charset="-122"/>
              </a:rPr>
              <a:t>“</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减责</a:t>
            </a:r>
            <a:r>
              <a:rPr lang="en-US" altLang="zh-CN" sz="3200" b="1" dirty="0">
                <a:solidFill>
                  <a:srgbClr val="FF0000"/>
                </a:solidFill>
                <a:latin typeface="楷体_GB2312" panose="02010609030101010101" charset="-122"/>
                <a:ea typeface="楷体_GB2312" panose="02010609030101010101" charset="-122"/>
                <a:cs typeface="楷体_GB2312" panose="02010609030101010101" charset="-122"/>
              </a:rPr>
              <a:t>”</a:t>
            </a:r>
            <a:r>
              <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rPr>
              <a:t>路上的十条小建议</a:t>
            </a:r>
            <a:endParaRPr lang="zh-CN" altLang="en-US" sz="3200" b="1" dirty="0">
              <a:solidFill>
                <a:srgbClr val="FF0000"/>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charRg st="0" end="12"/>
                                            </p:txEl>
                                          </p:spTgt>
                                        </p:tgtEl>
                                        <p:attrNameLst>
                                          <p:attrName>style.visibility</p:attrName>
                                        </p:attrNameLst>
                                      </p:cBhvr>
                                      <p:to>
                                        <p:strVal val="visible"/>
                                      </p:to>
                                    </p:set>
                                    <p:animEffect transition="in" filter="wipe(up)">
                                      <p:cBhvr>
                                        <p:cTn id="7" dur="500"/>
                                        <p:tgtEl>
                                          <p:spTgt spid="4">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100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46455" y="1637665"/>
            <a:ext cx="10862945" cy="3107690"/>
          </a:xfrm>
          <a:prstGeom prst="rect">
            <a:avLst/>
          </a:prstGeom>
          <a:noFill/>
        </p:spPr>
        <p:txBody>
          <a:bodyPr wrap="square" rtlCol="0">
            <a:spAutoFit/>
          </a:bodyPr>
          <a:p>
            <a:pPr algn="l"/>
            <a:r>
              <a:rPr lang="zh-CN" altLang="en-US" sz="2800">
                <a:solidFill>
                  <a:schemeClr val="tx1"/>
                </a:solidFill>
                <a:latin typeface="楷体_GB2312" panose="02010609030101010101" charset="-122"/>
                <a:ea typeface="楷体_GB2312" panose="02010609030101010101" charset="-122"/>
              </a:rPr>
              <a:t>不要妄想和安全监管部门人员喝杯茶就可以把问题解决，相反，安全部门的茶水也准备好了！</a:t>
            </a:r>
            <a:endParaRPr lang="zh-CN" altLang="en-US" sz="2800">
              <a:solidFill>
                <a:schemeClr val="tx1"/>
              </a:solidFill>
              <a:latin typeface="楷体_GB2312" panose="02010609030101010101" charset="-122"/>
              <a:ea typeface="楷体_GB2312" panose="02010609030101010101" charset="-122"/>
            </a:endParaRPr>
          </a:p>
          <a:p>
            <a:pPr algn="l"/>
            <a:endParaRPr lang="zh-CN" altLang="en-US" sz="2800">
              <a:solidFill>
                <a:schemeClr val="tx1"/>
              </a:solidFill>
              <a:latin typeface="楷体_GB2312" panose="02010609030101010101" charset="-122"/>
              <a:ea typeface="楷体_GB2312" panose="02010609030101010101" charset="-122"/>
            </a:endParaRPr>
          </a:p>
          <a:p>
            <a:pPr algn="l"/>
            <a:r>
              <a:rPr lang="zh-CN" altLang="en-US" sz="2800">
                <a:solidFill>
                  <a:schemeClr val="tx1"/>
                </a:solidFill>
                <a:latin typeface="楷体_GB2312" panose="02010609030101010101" charset="-122"/>
                <a:ea typeface="楷体_GB2312" panose="02010609030101010101" charset="-122"/>
              </a:rPr>
              <a:t>想要真的减责，就要坚持原则，不存侥幸心理，不靠经验管理，知法懂法守法，责任就好比顽疾，除了自己承担，谁也代替不了你！</a:t>
            </a:r>
            <a:endParaRPr lang="zh-CN" altLang="en-US" sz="2800">
              <a:solidFill>
                <a:schemeClr val="tx1"/>
              </a:solidFill>
              <a:latin typeface="楷体_GB2312" panose="02010609030101010101" charset="-122"/>
              <a:ea typeface="楷体_GB2312" panose="02010609030101010101" charset="-122"/>
            </a:endParaRPr>
          </a:p>
          <a:p>
            <a:pPr algn="l"/>
            <a:endParaRPr lang="zh-CN" altLang="en-US" sz="2800">
              <a:solidFill>
                <a:schemeClr val="tx1"/>
              </a:solidFill>
              <a:latin typeface="楷体_GB2312" panose="02010609030101010101" charset="-122"/>
              <a:ea typeface="楷体_GB2312" panose="02010609030101010101" charset="-122"/>
            </a:endParaRPr>
          </a:p>
          <a:p>
            <a:pPr algn="l"/>
            <a:r>
              <a:rPr lang="zh-CN" altLang="en-US" sz="2800">
                <a:solidFill>
                  <a:srgbClr val="FF0000"/>
                </a:solidFill>
                <a:latin typeface="楷体_GB2312" panose="02010609030101010101" charset="-122"/>
                <a:ea typeface="楷体_GB2312" panose="02010609030101010101" charset="-122"/>
              </a:rPr>
              <a:t>安全没有捷径，唯有尽职，方可减责！</a:t>
            </a:r>
            <a:endParaRPr lang="zh-CN" altLang="en-US" sz="2800">
              <a:solidFill>
                <a:srgbClr val="FF0000"/>
              </a:solidFill>
              <a:latin typeface="楷体_GB2312" panose="02010609030101010101" charset="-122"/>
              <a:ea typeface="楷体_GB2312" panose="02010609030101010101" charset="-122"/>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422275" y="823595"/>
            <a:ext cx="11347450" cy="5393690"/>
          </a:xfrm>
          <a:prstGeom prst="rect">
            <a:avLst/>
          </a:prstGeom>
        </p:spPr>
      </p:pic>
    </p:spTree>
    <p:custDataLst>
      <p:tags r:id="rId2"/>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p:custDataLst>
              <p:tags r:id="rId1"/>
            </p:custDataLst>
          </p:nvPr>
        </p:nvSpPr>
        <p:spPr/>
        <p:txBody>
          <a:bodyPr bIns="0" anchor="b" anchorCtr="0"/>
          <a:p>
            <a:pPr marL="0" indent="0" algn="ctr">
              <a:lnSpc>
                <a:spcPct val="100000"/>
              </a:lnSpc>
              <a:spcBef>
                <a:spcPts val="0"/>
              </a:spcBef>
              <a:spcAft>
                <a:spcPts val="0"/>
              </a:spcAft>
              <a:buSzPct val="100000"/>
              <a:buNone/>
            </a:pPr>
            <a:r>
              <a:rPr lang="zh-CN" altLang="en-US" sz="9600">
                <a:solidFill>
                  <a:schemeClr val="tx1">
                    <a:lumMod val="85000"/>
                    <a:lumOff val="15000"/>
                  </a:schemeClr>
                </a:solidFill>
                <a:latin typeface="Arial" panose="020B0604020202020204" pitchFamily="34" charset="0"/>
              </a:rPr>
              <a:t>谢谢！</a:t>
            </a:r>
            <a:endParaRPr lang="zh-CN" altLang="en-US" sz="9600">
              <a:solidFill>
                <a:schemeClr val="tx1">
                  <a:lumMod val="85000"/>
                  <a:lumOff val="15000"/>
                </a:schemeClr>
              </a:solidFill>
              <a:latin typeface="Arial" panose="020B0604020202020204" pitchFamily="3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6236" r="17065"/>
          <a:stretch>
            <a:fillRect/>
          </a:stretch>
        </p:blipFill>
        <p:spPr>
          <a:xfrm>
            <a:off x="4710522" y="2560410"/>
            <a:ext cx="2111828" cy="2111828"/>
          </a:xfrm>
          <a:custGeom>
            <a:avLst/>
            <a:gdLst>
              <a:gd name="connsiteX0" fmla="*/ 1407886 w 2815771"/>
              <a:gd name="connsiteY0" fmla="*/ 0 h 2815770"/>
              <a:gd name="connsiteX1" fmla="*/ 2815771 w 2815771"/>
              <a:gd name="connsiteY1" fmla="*/ 1407886 h 2815770"/>
              <a:gd name="connsiteX2" fmla="*/ 1407887 w 2815771"/>
              <a:gd name="connsiteY2" fmla="*/ 2815770 h 2815770"/>
              <a:gd name="connsiteX3" fmla="*/ 1407885 w 2815771"/>
              <a:gd name="connsiteY3" fmla="*/ 2815770 h 2815770"/>
              <a:gd name="connsiteX4" fmla="*/ 0 w 2815771"/>
              <a:gd name="connsiteY4" fmla="*/ 1407886 h 281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771" h="2815770">
                <a:moveTo>
                  <a:pt x="1407886" y="0"/>
                </a:moveTo>
                <a:lnTo>
                  <a:pt x="2815771" y="1407886"/>
                </a:lnTo>
                <a:lnTo>
                  <a:pt x="1407887" y="2815770"/>
                </a:lnTo>
                <a:lnTo>
                  <a:pt x="1407885" y="2815770"/>
                </a:lnTo>
                <a:lnTo>
                  <a:pt x="0" y="1407886"/>
                </a:lnTo>
                <a:close/>
              </a:path>
            </a:pathLst>
          </a:custGeom>
        </p:spPr>
      </p:pic>
      <p:sp>
        <p:nvSpPr>
          <p:cNvPr id="22" name="菱形 21"/>
          <p:cNvSpPr/>
          <p:nvPr/>
        </p:nvSpPr>
        <p:spPr>
          <a:xfrm>
            <a:off x="4697823" y="2553187"/>
            <a:ext cx="2119051" cy="2119051"/>
          </a:xfrm>
          <a:prstGeom prst="diamond">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a:latin typeface="楷体_GB2312" panose="02010609030101010101" charset="-122"/>
              <a:ea typeface="楷体_GB2312" panose="02010609030101010101" charset="-122"/>
            </a:endParaRPr>
          </a:p>
        </p:txBody>
      </p:sp>
      <p:sp>
        <p:nvSpPr>
          <p:cNvPr id="5" name="菱形 4"/>
          <p:cNvSpPr/>
          <p:nvPr/>
        </p:nvSpPr>
        <p:spPr>
          <a:xfrm rot="2690329">
            <a:off x="6109887" y="2394022"/>
            <a:ext cx="729343" cy="996425"/>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a:latin typeface="楷体_GB2312" panose="02010609030101010101" charset="-122"/>
              <a:ea typeface="楷体_GB2312" panose="02010609030101010101" charset="-122"/>
            </a:endParaRPr>
          </a:p>
        </p:txBody>
      </p:sp>
      <p:sp>
        <p:nvSpPr>
          <p:cNvPr id="6" name="菱形 5"/>
          <p:cNvSpPr/>
          <p:nvPr/>
        </p:nvSpPr>
        <p:spPr>
          <a:xfrm rot="18909671" flipV="1">
            <a:off x="6121323" y="3893443"/>
            <a:ext cx="729343" cy="996425"/>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a:latin typeface="楷体_GB2312" panose="02010609030101010101" charset="-122"/>
              <a:ea typeface="楷体_GB2312" panose="02010609030101010101" charset="-122"/>
            </a:endParaRPr>
          </a:p>
        </p:txBody>
      </p:sp>
      <p:sp>
        <p:nvSpPr>
          <p:cNvPr id="7" name="菱形 6"/>
          <p:cNvSpPr/>
          <p:nvPr/>
        </p:nvSpPr>
        <p:spPr>
          <a:xfrm rot="2690329" flipH="1" flipV="1">
            <a:off x="4693641" y="3893444"/>
            <a:ext cx="729343" cy="996425"/>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a:latin typeface="楷体_GB2312" panose="02010609030101010101" charset="-122"/>
              <a:ea typeface="楷体_GB2312" panose="02010609030101010101" charset="-122"/>
            </a:endParaRPr>
          </a:p>
        </p:txBody>
      </p:sp>
      <p:sp>
        <p:nvSpPr>
          <p:cNvPr id="8" name="菱形 7"/>
          <p:cNvSpPr/>
          <p:nvPr/>
        </p:nvSpPr>
        <p:spPr>
          <a:xfrm rot="18909671" flipH="1">
            <a:off x="4693641" y="2394023"/>
            <a:ext cx="729343" cy="996425"/>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400">
              <a:latin typeface="楷体_GB2312" panose="02010609030101010101" charset="-122"/>
              <a:ea typeface="楷体_GB2312" panose="02010609030101010101" charset="-122"/>
            </a:endParaRPr>
          </a:p>
        </p:txBody>
      </p:sp>
      <p:sp>
        <p:nvSpPr>
          <p:cNvPr id="12" name="文本框 11"/>
          <p:cNvSpPr txBox="1"/>
          <p:nvPr/>
        </p:nvSpPr>
        <p:spPr>
          <a:xfrm>
            <a:off x="4835154" y="2719109"/>
            <a:ext cx="446315" cy="521970"/>
          </a:xfrm>
          <a:prstGeom prst="rect">
            <a:avLst/>
          </a:prstGeom>
          <a:noFill/>
        </p:spPr>
        <p:txBody>
          <a:bodyPr wrap="square" rtlCol="0">
            <a:spAutoFit/>
          </a:bodyPr>
          <a:p>
            <a:pPr algn="ctr"/>
            <a:r>
              <a:rPr lang="en-US" altLang="zh-CN" sz="2800" dirty="0">
                <a:solidFill>
                  <a:schemeClr val="bg1"/>
                </a:solidFill>
                <a:latin typeface="楷体_GB2312" panose="02010609030101010101" charset="-122"/>
                <a:ea typeface="楷体_GB2312" panose="02010609030101010101" charset="-122"/>
                <a:cs typeface="Arial" panose="020B0604020202020204" pitchFamily="34" charset="0"/>
              </a:rPr>
              <a:t>1</a:t>
            </a:r>
            <a:endParaRPr lang="en-US" altLang="zh-CN" sz="2800" dirty="0">
              <a:solidFill>
                <a:schemeClr val="bg1"/>
              </a:solidFill>
              <a:latin typeface="楷体_GB2312" panose="02010609030101010101" charset="-122"/>
              <a:ea typeface="楷体_GB2312" panose="02010609030101010101" charset="-122"/>
              <a:cs typeface="Arial" panose="020B0604020202020204" pitchFamily="34" charset="0"/>
            </a:endParaRPr>
          </a:p>
        </p:txBody>
      </p:sp>
      <p:sp>
        <p:nvSpPr>
          <p:cNvPr id="13" name="文本框 12"/>
          <p:cNvSpPr txBox="1"/>
          <p:nvPr/>
        </p:nvSpPr>
        <p:spPr>
          <a:xfrm>
            <a:off x="6251400" y="2719108"/>
            <a:ext cx="446315" cy="398780"/>
          </a:xfrm>
          <a:prstGeom prst="rect">
            <a:avLst/>
          </a:prstGeom>
          <a:noFill/>
        </p:spPr>
        <p:txBody>
          <a:bodyPr wrap="square" rtlCol="0">
            <a:spAutoFit/>
          </a:bodyPr>
          <a:p>
            <a:pPr algn="ctr"/>
            <a:r>
              <a:rPr lang="en-US" altLang="zh-CN" sz="2000" dirty="0">
                <a:solidFill>
                  <a:schemeClr val="bg1"/>
                </a:solidFill>
                <a:latin typeface="楷体_GB2312" panose="02010609030101010101" charset="-122"/>
                <a:ea typeface="楷体_GB2312" panose="02010609030101010101" charset="-122"/>
                <a:cs typeface="Arial" panose="020B0604020202020204" pitchFamily="34" charset="0"/>
              </a:rPr>
              <a:t>2</a:t>
            </a:r>
            <a:endParaRPr lang="en-US" altLang="zh-CN" sz="2000" dirty="0">
              <a:solidFill>
                <a:schemeClr val="bg1"/>
              </a:solidFill>
              <a:latin typeface="楷体_GB2312" panose="02010609030101010101" charset="-122"/>
              <a:ea typeface="楷体_GB2312" panose="02010609030101010101" charset="-122"/>
              <a:cs typeface="Arial" panose="020B0604020202020204" pitchFamily="34" charset="0"/>
            </a:endParaRPr>
          </a:p>
        </p:txBody>
      </p:sp>
      <p:sp>
        <p:nvSpPr>
          <p:cNvPr id="14" name="文本框 13"/>
          <p:cNvSpPr txBox="1"/>
          <p:nvPr/>
        </p:nvSpPr>
        <p:spPr>
          <a:xfrm>
            <a:off x="4835154" y="4218530"/>
            <a:ext cx="446315" cy="521970"/>
          </a:xfrm>
          <a:prstGeom prst="rect">
            <a:avLst/>
          </a:prstGeom>
          <a:noFill/>
        </p:spPr>
        <p:txBody>
          <a:bodyPr wrap="square" rtlCol="0">
            <a:spAutoFit/>
          </a:bodyPr>
          <a:p>
            <a:pPr algn="ctr"/>
            <a:r>
              <a:rPr lang="en-US" altLang="zh-CN" sz="2800" dirty="0">
                <a:solidFill>
                  <a:schemeClr val="bg1"/>
                </a:solidFill>
                <a:latin typeface="楷体_GB2312" panose="02010609030101010101" charset="-122"/>
                <a:ea typeface="楷体_GB2312" panose="02010609030101010101" charset="-122"/>
                <a:cs typeface="Arial" panose="020B0604020202020204" pitchFamily="34" charset="0"/>
              </a:rPr>
              <a:t>3</a:t>
            </a:r>
            <a:endParaRPr lang="en-US" altLang="zh-CN" sz="2800" dirty="0">
              <a:solidFill>
                <a:schemeClr val="bg1"/>
              </a:solidFill>
              <a:latin typeface="楷体_GB2312" panose="02010609030101010101" charset="-122"/>
              <a:ea typeface="楷体_GB2312" panose="02010609030101010101" charset="-122"/>
              <a:cs typeface="Arial" panose="020B0604020202020204" pitchFamily="34" charset="0"/>
            </a:endParaRPr>
          </a:p>
        </p:txBody>
      </p:sp>
      <p:sp>
        <p:nvSpPr>
          <p:cNvPr id="15" name="文本框 14"/>
          <p:cNvSpPr txBox="1"/>
          <p:nvPr/>
        </p:nvSpPr>
        <p:spPr>
          <a:xfrm>
            <a:off x="6251400" y="4218529"/>
            <a:ext cx="446315" cy="398780"/>
          </a:xfrm>
          <a:prstGeom prst="rect">
            <a:avLst/>
          </a:prstGeom>
          <a:noFill/>
        </p:spPr>
        <p:txBody>
          <a:bodyPr wrap="square" rtlCol="0">
            <a:spAutoFit/>
          </a:bodyPr>
          <a:p>
            <a:pPr algn="ctr"/>
            <a:r>
              <a:rPr lang="en-US" altLang="zh-CN" sz="2000" dirty="0">
                <a:solidFill>
                  <a:schemeClr val="bg1"/>
                </a:solidFill>
                <a:latin typeface="楷体_GB2312" panose="02010609030101010101" charset="-122"/>
                <a:ea typeface="楷体_GB2312" panose="02010609030101010101" charset="-122"/>
                <a:cs typeface="Arial" panose="020B0604020202020204" pitchFamily="34" charset="0"/>
              </a:rPr>
              <a:t>4</a:t>
            </a:r>
            <a:endParaRPr lang="en-US" altLang="zh-CN" sz="2000" dirty="0">
              <a:solidFill>
                <a:schemeClr val="bg1"/>
              </a:solidFill>
              <a:latin typeface="楷体_GB2312" panose="02010609030101010101" charset="-122"/>
              <a:ea typeface="楷体_GB2312" panose="02010609030101010101" charset="-122"/>
              <a:cs typeface="Arial" panose="020B0604020202020204" pitchFamily="34" charset="0"/>
            </a:endParaRPr>
          </a:p>
        </p:txBody>
      </p:sp>
      <p:sp>
        <p:nvSpPr>
          <p:cNvPr id="17" name="矩形 16"/>
          <p:cNvSpPr/>
          <p:nvPr/>
        </p:nvSpPr>
        <p:spPr>
          <a:xfrm>
            <a:off x="1674896" y="2657475"/>
            <a:ext cx="3027680" cy="521970"/>
          </a:xfrm>
          <a:prstGeom prst="rect">
            <a:avLst/>
          </a:prstGeom>
        </p:spPr>
        <p:txBody>
          <a:bodyPr wrap="none">
            <a:spAutoFit/>
          </a:bodyPr>
          <a:p>
            <a:pPr algn="r"/>
            <a:r>
              <a:rPr kumimoji="1" lang="zh-CN" altLang="en-US" sz="2800" kern="0" dirty="0">
                <a:latin typeface="楷体_GB2312" panose="02010609030101010101" charset="-122"/>
                <a:ea typeface="楷体_GB2312" panose="02010609030101010101" charset="-122"/>
              </a:rPr>
              <a:t>得不到上级的信任</a:t>
            </a:r>
            <a:endParaRPr kumimoji="1" lang="zh-CN" altLang="en-US" sz="2800" kern="0" dirty="0">
              <a:latin typeface="楷体_GB2312" panose="02010609030101010101" charset="-122"/>
              <a:ea typeface="楷体_GB2312" panose="02010609030101010101" charset="-122"/>
            </a:endParaRPr>
          </a:p>
        </p:txBody>
      </p:sp>
      <p:sp>
        <p:nvSpPr>
          <p:cNvPr id="18" name="矩形 17"/>
          <p:cNvSpPr/>
          <p:nvPr/>
        </p:nvSpPr>
        <p:spPr>
          <a:xfrm>
            <a:off x="6964680" y="2657475"/>
            <a:ext cx="4388485" cy="521970"/>
          </a:xfrm>
          <a:prstGeom prst="rect">
            <a:avLst/>
          </a:prstGeom>
        </p:spPr>
        <p:txBody>
          <a:bodyPr wrap="square">
            <a:spAutoFit/>
          </a:bodyPr>
          <a:p>
            <a:r>
              <a:rPr kumimoji="1" lang="zh-CN" altLang="en-US" sz="2800" kern="0" dirty="0">
                <a:latin typeface="楷体_GB2312" panose="02010609030101010101" charset="-122"/>
                <a:ea typeface="楷体_GB2312" panose="02010609030101010101" charset="-122"/>
              </a:rPr>
              <a:t>得不到同级的支持和配合</a:t>
            </a:r>
            <a:endParaRPr kumimoji="1" lang="zh-CN" altLang="en-US" sz="2800" kern="0" dirty="0">
              <a:latin typeface="楷体_GB2312" panose="02010609030101010101" charset="-122"/>
              <a:ea typeface="楷体_GB2312" panose="02010609030101010101" charset="-122"/>
            </a:endParaRPr>
          </a:p>
        </p:txBody>
      </p:sp>
      <p:sp>
        <p:nvSpPr>
          <p:cNvPr id="19" name="矩形 18"/>
          <p:cNvSpPr/>
          <p:nvPr/>
        </p:nvSpPr>
        <p:spPr>
          <a:xfrm>
            <a:off x="1268496" y="4218305"/>
            <a:ext cx="3027680" cy="521970"/>
          </a:xfrm>
          <a:prstGeom prst="rect">
            <a:avLst/>
          </a:prstGeom>
        </p:spPr>
        <p:txBody>
          <a:bodyPr wrap="none">
            <a:spAutoFit/>
          </a:bodyPr>
          <a:p>
            <a:r>
              <a:rPr kumimoji="1" lang="zh-CN" altLang="en-US" sz="2800" kern="0" dirty="0">
                <a:latin typeface="楷体_GB2312" panose="02010609030101010101" charset="-122"/>
                <a:ea typeface="楷体_GB2312" panose="02010609030101010101" charset="-122"/>
              </a:rPr>
              <a:t>得不到下级的拥护</a:t>
            </a:r>
            <a:endParaRPr kumimoji="1" lang="zh-CN" altLang="en-US" sz="2800" kern="0" dirty="0">
              <a:latin typeface="楷体_GB2312" panose="02010609030101010101" charset="-122"/>
              <a:ea typeface="楷体_GB2312" panose="02010609030101010101" charset="-122"/>
            </a:endParaRPr>
          </a:p>
        </p:txBody>
      </p:sp>
      <p:sp>
        <p:nvSpPr>
          <p:cNvPr id="20" name="矩形 19"/>
          <p:cNvSpPr/>
          <p:nvPr/>
        </p:nvSpPr>
        <p:spPr>
          <a:xfrm>
            <a:off x="7153275" y="4218305"/>
            <a:ext cx="4199890" cy="521970"/>
          </a:xfrm>
          <a:prstGeom prst="rect">
            <a:avLst/>
          </a:prstGeom>
        </p:spPr>
        <p:txBody>
          <a:bodyPr wrap="square">
            <a:spAutoFit/>
          </a:bodyPr>
          <a:p>
            <a:pPr algn="just"/>
            <a:r>
              <a:rPr kumimoji="1" lang="zh-CN" altLang="en-US" sz="2800" kern="0" dirty="0">
                <a:latin typeface="楷体_GB2312" panose="02010609030101010101" charset="-122"/>
                <a:ea typeface="楷体_GB2312" panose="02010609030101010101" charset="-122"/>
              </a:rPr>
              <a:t>得不政府监管部门的体谅</a:t>
            </a:r>
            <a:endParaRPr kumimoji="1" lang="zh-CN" altLang="en-US" sz="2800" kern="0" dirty="0">
              <a:latin typeface="楷体_GB2312" panose="02010609030101010101" charset="-122"/>
              <a:ea typeface="楷体_GB2312" panose="02010609030101010101" charset="-122"/>
            </a:endParaRPr>
          </a:p>
        </p:txBody>
      </p:sp>
      <p:sp>
        <p:nvSpPr>
          <p:cNvPr id="21" name="矩形 20"/>
          <p:cNvSpPr/>
          <p:nvPr/>
        </p:nvSpPr>
        <p:spPr>
          <a:xfrm>
            <a:off x="4900099" y="3316691"/>
            <a:ext cx="1714500" cy="706755"/>
          </a:xfrm>
          <a:prstGeom prst="rect">
            <a:avLst/>
          </a:prstGeom>
        </p:spPr>
        <p:txBody>
          <a:bodyPr wrap="none">
            <a:spAutoFit/>
          </a:bodyPr>
          <a:p>
            <a:pPr algn="ctr"/>
            <a:r>
              <a:rPr kumimoji="1" lang="zh-CN" altLang="en-US" sz="2000" b="1" kern="0" dirty="0">
                <a:solidFill>
                  <a:schemeClr val="bg1"/>
                </a:solidFill>
                <a:latin typeface="楷体_GB2312" panose="02010609030101010101" charset="-122"/>
                <a:ea typeface="楷体_GB2312" panose="02010609030101010101" charset="-122"/>
              </a:rPr>
              <a:t>安全管理人员</a:t>
            </a:r>
            <a:endParaRPr kumimoji="1" lang="en-US" altLang="zh-CN" sz="2000" b="1" kern="0" dirty="0">
              <a:solidFill>
                <a:schemeClr val="bg1"/>
              </a:solidFill>
              <a:latin typeface="楷体_GB2312" panose="02010609030101010101" charset="-122"/>
              <a:ea typeface="楷体_GB2312" panose="02010609030101010101" charset="-122"/>
            </a:endParaRPr>
          </a:p>
          <a:p>
            <a:pPr algn="ctr"/>
            <a:r>
              <a:rPr kumimoji="1" lang="zh-CN" altLang="en-US" sz="2000" b="1" kern="0" dirty="0">
                <a:solidFill>
                  <a:schemeClr val="bg1"/>
                </a:solidFill>
                <a:latin typeface="楷体_GB2312" panose="02010609030101010101" charset="-122"/>
                <a:ea typeface="楷体_GB2312" panose="02010609030101010101" charset="-122"/>
              </a:rPr>
              <a:t>四大苦</a:t>
            </a:r>
            <a:endParaRPr kumimoji="1" lang="zh-CN" altLang="en-US" sz="2000" b="1" kern="0" dirty="0">
              <a:solidFill>
                <a:schemeClr val="bg1"/>
              </a:solidFill>
              <a:latin typeface="楷体_GB2312" panose="02010609030101010101" charset="-122"/>
              <a:ea typeface="楷体_GB2312" panose="02010609030101010101" charset="-122"/>
            </a:endParaRPr>
          </a:p>
        </p:txBody>
      </p:sp>
      <p:sp>
        <p:nvSpPr>
          <p:cNvPr id="25" name="矩形 24"/>
          <p:cNvSpPr/>
          <p:nvPr/>
        </p:nvSpPr>
        <p:spPr>
          <a:xfrm>
            <a:off x="295955" y="354506"/>
            <a:ext cx="3738880" cy="521970"/>
          </a:xfrm>
          <a:prstGeom prst="rect">
            <a:avLst/>
          </a:prstGeom>
        </p:spPr>
        <p:txBody>
          <a:bodyPr wrap="none">
            <a:spAutoFit/>
          </a:bodyPr>
          <a:p>
            <a:pPr algn="l" eaLnBrk="0" hangingPunct="0">
              <a:spcBef>
                <a:spcPct val="50000"/>
              </a:spcBef>
              <a:defRPr/>
            </a:pPr>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sym typeface="+mn-ea"/>
              </a:rPr>
              <a:t>安全管理人员四面苦歌</a:t>
            </a:r>
            <a:endParaRPr lang="zh-CN" altLang="en-US" sz="3600" b="1" dirty="0">
              <a:solidFill>
                <a:schemeClr val="accent1">
                  <a:lumMod val="75000"/>
                </a:schemeClr>
              </a:solidFill>
              <a:latin typeface="黑体" panose="02010609060101010101" charset="-122"/>
              <a:ea typeface="黑体" panose="02010609060101010101" charset="-122"/>
            </a:endParaRPr>
          </a:p>
        </p:txBody>
      </p:sp>
      <p:cxnSp>
        <p:nvCxnSpPr>
          <p:cNvPr id="2" name="直接连接符 1"/>
          <p:cNvCxnSpPr/>
          <p:nvPr/>
        </p:nvCxnSpPr>
        <p:spPr>
          <a:xfrm>
            <a:off x="347345" y="845820"/>
            <a:ext cx="3888105"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354455" y="3708400"/>
            <a:ext cx="9784715" cy="1268730"/>
          </a:xfrm>
          <a:prstGeom prst="rect">
            <a:avLst/>
          </a:prstGeom>
          <a:solidFill>
            <a:schemeClr val="bg1"/>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a:latin typeface="楷体_GB2312" panose="02010609030101010101" charset="-122"/>
              <a:ea typeface="楷体_GB2312" panose="02010609030101010101" charset="-122"/>
            </a:endParaRPr>
          </a:p>
        </p:txBody>
      </p:sp>
      <p:sp>
        <p:nvSpPr>
          <p:cNvPr id="8" name="矩形 7"/>
          <p:cNvSpPr/>
          <p:nvPr/>
        </p:nvSpPr>
        <p:spPr>
          <a:xfrm>
            <a:off x="1355090" y="2061845"/>
            <a:ext cx="9784715" cy="1294130"/>
          </a:xfrm>
          <a:prstGeom prst="rect">
            <a:avLst/>
          </a:prstGeom>
          <a:solidFill>
            <a:schemeClr val="bg1"/>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a:latin typeface="楷体_GB2312" panose="02010609030101010101" charset="-122"/>
              <a:ea typeface="楷体_GB2312" panose="02010609030101010101" charset="-122"/>
            </a:endParaRPr>
          </a:p>
        </p:txBody>
      </p:sp>
      <p:pic>
        <p:nvPicPr>
          <p:cNvPr id="4" name="Picture 5" descr="u=1115158527,3567538952&amp;fm=3&amp;gp=21">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022" y="2191021"/>
            <a:ext cx="1035636" cy="103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t?u=507367988,3229870898">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845" y="3858078"/>
            <a:ext cx="975365" cy="96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2580005" y="4038600"/>
            <a:ext cx="8559165" cy="645160"/>
          </a:xfrm>
          <a:prstGeom prst="rect">
            <a:avLst/>
          </a:prstGeom>
        </p:spPr>
        <p:txBody>
          <a:bodyPr wrap="square">
            <a:spAutoFit/>
          </a:bodyPr>
          <a:p>
            <a:pPr marL="0" lvl="1" fontAlgn="base">
              <a:spcAft>
                <a:spcPct val="0"/>
              </a:spcAft>
              <a:defRPr/>
            </a:pPr>
            <a:r>
              <a:rPr kumimoji="1" lang="zh-CN" altLang="en-US" sz="3600" kern="0" dirty="0">
                <a:solidFill>
                  <a:schemeClr val="tx1">
                    <a:lumMod val="85000"/>
                    <a:lumOff val="15000"/>
                  </a:schemeClr>
                </a:solidFill>
                <a:latin typeface="楷体_GB2312" panose="02010609030101010101" charset="-122"/>
                <a:ea typeface="楷体_GB2312" panose="02010609030101010101" charset="-122"/>
              </a:rPr>
              <a:t>糖葫芦是指及时串联高层和基层的连接者</a:t>
            </a:r>
            <a:endParaRPr kumimoji="1" lang="zh-CN" altLang="en-US" sz="3600" kern="0" dirty="0">
              <a:solidFill>
                <a:schemeClr val="tx1">
                  <a:lumMod val="85000"/>
                  <a:lumOff val="15000"/>
                </a:schemeClr>
              </a:solidFill>
              <a:latin typeface="楷体_GB2312" panose="02010609030101010101" charset="-122"/>
              <a:ea typeface="楷体_GB2312" panose="02010609030101010101" charset="-122"/>
            </a:endParaRPr>
          </a:p>
        </p:txBody>
      </p:sp>
      <p:sp>
        <p:nvSpPr>
          <p:cNvPr id="16" name="矩形 15"/>
          <p:cNvSpPr/>
          <p:nvPr/>
        </p:nvSpPr>
        <p:spPr>
          <a:xfrm>
            <a:off x="2968625" y="2440305"/>
            <a:ext cx="7536815" cy="645160"/>
          </a:xfrm>
          <a:prstGeom prst="rect">
            <a:avLst/>
          </a:prstGeom>
        </p:spPr>
        <p:txBody>
          <a:bodyPr wrap="square">
            <a:spAutoFit/>
          </a:bodyPr>
          <a:p>
            <a:r>
              <a:rPr lang="zh-CN" altLang="en-US" sz="3600" dirty="0">
                <a:solidFill>
                  <a:schemeClr val="tx1">
                    <a:lumMod val="85000"/>
                    <a:lumOff val="15000"/>
                  </a:schemeClr>
                </a:solidFill>
                <a:latin typeface="楷体_GB2312" panose="02010609030101010101" charset="-122"/>
                <a:ea typeface="楷体_GB2312" panose="02010609030101010101" charset="-122"/>
              </a:rPr>
              <a:t>还是一个夹在高层和基层的夹心饼</a:t>
            </a:r>
            <a:endParaRPr lang="zh-CN" altLang="en-US" sz="3600" dirty="0">
              <a:solidFill>
                <a:schemeClr val="tx1">
                  <a:lumMod val="85000"/>
                  <a:lumOff val="15000"/>
                </a:schemeClr>
              </a:solidFill>
              <a:latin typeface="楷体_GB2312" panose="02010609030101010101" charset="-122"/>
              <a:ea typeface="楷体_GB2312" panose="02010609030101010101" charset="-122"/>
            </a:endParaRPr>
          </a:p>
        </p:txBody>
      </p:sp>
      <p:sp>
        <p:nvSpPr>
          <p:cNvPr id="25" name="矩形 24"/>
          <p:cNvSpPr/>
          <p:nvPr/>
        </p:nvSpPr>
        <p:spPr>
          <a:xfrm>
            <a:off x="295955" y="354506"/>
            <a:ext cx="3738880" cy="521970"/>
          </a:xfrm>
          <a:prstGeom prst="rect">
            <a:avLst/>
          </a:prstGeom>
        </p:spPr>
        <p:txBody>
          <a:bodyPr wrap="none">
            <a:spAutoFit/>
          </a:bodyPr>
          <a:p>
            <a:pPr algn="l" eaLnBrk="0" hangingPunct="0">
              <a:spcBef>
                <a:spcPct val="50000"/>
              </a:spcBef>
              <a:defRPr/>
            </a:pPr>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sym typeface="+mn-ea"/>
              </a:rPr>
              <a:t>安全管理人员形象比喻</a:t>
            </a:r>
            <a:endParaRPr lang="zh-CN" altLang="en-US" sz="3600" b="1" dirty="0">
              <a:solidFill>
                <a:schemeClr val="accent1">
                  <a:lumMod val="75000"/>
                </a:schemeClr>
              </a:solidFill>
              <a:latin typeface="黑体" panose="02010609060101010101" charset="-122"/>
              <a:ea typeface="黑体" panose="02010609060101010101" charset="-122"/>
            </a:endParaRPr>
          </a:p>
        </p:txBody>
      </p:sp>
      <p:cxnSp>
        <p:nvCxnSpPr>
          <p:cNvPr id="2" name="直接连接符 1"/>
          <p:cNvCxnSpPr/>
          <p:nvPr/>
        </p:nvCxnSpPr>
        <p:spPr>
          <a:xfrm>
            <a:off x="347345" y="845820"/>
            <a:ext cx="3888105"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菱形 3"/>
          <p:cNvSpPr/>
          <p:nvPr/>
        </p:nvSpPr>
        <p:spPr>
          <a:xfrm>
            <a:off x="3608705" y="447675"/>
            <a:ext cx="4920615" cy="163068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楷体_GB2312" panose="02010609030101010101" charset="-122"/>
                <a:ea typeface="楷体_GB2312" panose="02010609030101010101" charset="-122"/>
              </a:rPr>
              <a:t>安全职责</a:t>
            </a:r>
            <a:endParaRPr lang="zh-CN" altLang="en-US" sz="2800">
              <a:latin typeface="楷体_GB2312" panose="02010609030101010101" charset="-122"/>
              <a:ea typeface="楷体_GB2312" panose="02010609030101010101" charset="-122"/>
            </a:endParaRPr>
          </a:p>
        </p:txBody>
      </p:sp>
      <p:cxnSp>
        <p:nvCxnSpPr>
          <p:cNvPr id="5" name="直接连接符 4"/>
          <p:cNvCxnSpPr/>
          <p:nvPr/>
        </p:nvCxnSpPr>
        <p:spPr>
          <a:xfrm>
            <a:off x="8515350" y="1263015"/>
            <a:ext cx="0" cy="1045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608705" y="1291590"/>
            <a:ext cx="0" cy="1045845"/>
          </a:xfrm>
          <a:prstGeom prst="line">
            <a:avLst/>
          </a:prstGeom>
        </p:spPr>
        <p:style>
          <a:lnRef idx="1">
            <a:schemeClr val="accent1"/>
          </a:lnRef>
          <a:fillRef idx="0">
            <a:schemeClr val="accent1"/>
          </a:fillRef>
          <a:effectRef idx="0">
            <a:schemeClr val="accent1"/>
          </a:effectRef>
          <a:fontRef idx="minor">
            <a:schemeClr val="tx1"/>
          </a:fontRef>
        </p:style>
      </p:cxnSp>
      <p:sp>
        <p:nvSpPr>
          <p:cNvPr id="8" name="菱形 7"/>
          <p:cNvSpPr/>
          <p:nvPr/>
        </p:nvSpPr>
        <p:spPr>
          <a:xfrm>
            <a:off x="6653530" y="2308860"/>
            <a:ext cx="3723640" cy="123380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楷体_GB2312" panose="02010609030101010101" charset="-122"/>
                <a:ea typeface="楷体_GB2312" panose="02010609030101010101" charset="-122"/>
              </a:rPr>
              <a:t>内环境职责</a:t>
            </a:r>
            <a:endParaRPr lang="zh-CN" altLang="en-US" sz="2400">
              <a:latin typeface="楷体_GB2312" panose="02010609030101010101" charset="-122"/>
              <a:ea typeface="楷体_GB2312" panose="02010609030101010101" charset="-122"/>
            </a:endParaRPr>
          </a:p>
        </p:txBody>
      </p:sp>
      <p:sp>
        <p:nvSpPr>
          <p:cNvPr id="9" name="菱形 8"/>
          <p:cNvSpPr/>
          <p:nvPr/>
        </p:nvSpPr>
        <p:spPr>
          <a:xfrm>
            <a:off x="1746885" y="2337435"/>
            <a:ext cx="3723640" cy="123380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楷体_GB2312" panose="02010609030101010101" charset="-122"/>
                <a:ea typeface="楷体_GB2312" panose="02010609030101010101" charset="-122"/>
              </a:rPr>
              <a:t>外环境职责</a:t>
            </a:r>
            <a:endParaRPr lang="zh-CN" altLang="en-US" sz="2400">
              <a:latin typeface="楷体_GB2312" panose="02010609030101010101" charset="-122"/>
              <a:ea typeface="楷体_GB2312" panose="02010609030101010101" charset="-122"/>
            </a:endParaRPr>
          </a:p>
        </p:txBody>
      </p:sp>
      <p:sp>
        <p:nvSpPr>
          <p:cNvPr id="7" name="菱形 6"/>
          <p:cNvSpPr/>
          <p:nvPr/>
        </p:nvSpPr>
        <p:spPr>
          <a:xfrm>
            <a:off x="6934200" y="3557270"/>
            <a:ext cx="3189605" cy="10566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楷体_GB2312" panose="02010609030101010101" charset="-122"/>
                <a:ea typeface="楷体_GB2312" panose="02010609030101010101" charset="-122"/>
              </a:rPr>
              <a:t>领导的指示</a:t>
            </a:r>
            <a:endParaRPr lang="zh-CN" altLang="en-US" sz="2000">
              <a:latin typeface="楷体_GB2312" panose="02010609030101010101" charset="-122"/>
              <a:ea typeface="楷体_GB2312" panose="02010609030101010101" charset="-122"/>
            </a:endParaRPr>
          </a:p>
        </p:txBody>
      </p:sp>
      <p:sp>
        <p:nvSpPr>
          <p:cNvPr id="10" name="菱形 9"/>
          <p:cNvSpPr/>
          <p:nvPr/>
        </p:nvSpPr>
        <p:spPr>
          <a:xfrm>
            <a:off x="6934200" y="4653915"/>
            <a:ext cx="3189605" cy="10566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楷体_GB2312" panose="02010609030101010101" charset="-122"/>
                <a:ea typeface="楷体_GB2312" panose="02010609030101010101" charset="-122"/>
              </a:rPr>
              <a:t>员工的诉求</a:t>
            </a:r>
            <a:endParaRPr lang="zh-CN" altLang="en-US" sz="2000">
              <a:latin typeface="楷体_GB2312" panose="02010609030101010101" charset="-122"/>
              <a:ea typeface="楷体_GB2312" panose="02010609030101010101" charset="-122"/>
            </a:endParaRPr>
          </a:p>
        </p:txBody>
      </p:sp>
      <p:sp>
        <p:nvSpPr>
          <p:cNvPr id="11" name="菱形 10"/>
          <p:cNvSpPr/>
          <p:nvPr/>
        </p:nvSpPr>
        <p:spPr>
          <a:xfrm>
            <a:off x="6934200" y="5721350"/>
            <a:ext cx="3189605" cy="10566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楷体_GB2312" panose="02010609030101010101" charset="-122"/>
                <a:ea typeface="楷体_GB2312" panose="02010609030101010101" charset="-122"/>
              </a:rPr>
              <a:t>职位的原则</a:t>
            </a:r>
            <a:endParaRPr lang="zh-CN" altLang="en-US" sz="2000">
              <a:latin typeface="楷体_GB2312" panose="02010609030101010101" charset="-122"/>
              <a:ea typeface="楷体_GB2312" panose="02010609030101010101" charset="-122"/>
            </a:endParaRPr>
          </a:p>
        </p:txBody>
      </p:sp>
      <p:sp>
        <p:nvSpPr>
          <p:cNvPr id="12" name="菱形 11"/>
          <p:cNvSpPr/>
          <p:nvPr/>
        </p:nvSpPr>
        <p:spPr>
          <a:xfrm>
            <a:off x="2013585" y="3571240"/>
            <a:ext cx="3189605" cy="10566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楷体_GB2312" panose="02010609030101010101" charset="-122"/>
                <a:ea typeface="楷体_GB2312" panose="02010609030101010101" charset="-122"/>
              </a:rPr>
              <a:t>法律法规</a:t>
            </a:r>
            <a:endParaRPr lang="zh-CN" altLang="en-US" sz="2000">
              <a:latin typeface="楷体_GB2312" panose="02010609030101010101" charset="-122"/>
              <a:ea typeface="楷体_GB2312" panose="02010609030101010101" charset="-122"/>
            </a:endParaRPr>
          </a:p>
        </p:txBody>
      </p:sp>
      <p:sp>
        <p:nvSpPr>
          <p:cNvPr id="13" name="菱形 12"/>
          <p:cNvSpPr/>
          <p:nvPr/>
        </p:nvSpPr>
        <p:spPr>
          <a:xfrm>
            <a:off x="2013585" y="4667885"/>
            <a:ext cx="3189605" cy="10566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楷体_GB2312" panose="02010609030101010101" charset="-122"/>
                <a:ea typeface="楷体_GB2312" panose="02010609030101010101" charset="-122"/>
              </a:rPr>
              <a:t>政府的要求</a:t>
            </a:r>
            <a:endParaRPr lang="zh-CN" altLang="en-US" sz="2000">
              <a:latin typeface="楷体_GB2312" panose="02010609030101010101" charset="-122"/>
              <a:ea typeface="楷体_GB2312" panose="02010609030101010101" charset="-122"/>
            </a:endParaRPr>
          </a:p>
        </p:txBody>
      </p:sp>
      <p:sp>
        <p:nvSpPr>
          <p:cNvPr id="14" name="菱形 13"/>
          <p:cNvSpPr/>
          <p:nvPr/>
        </p:nvSpPr>
        <p:spPr>
          <a:xfrm>
            <a:off x="2013585" y="5735320"/>
            <a:ext cx="3189605" cy="10566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楷体_GB2312" panose="02010609030101010101" charset="-122"/>
                <a:ea typeface="楷体_GB2312" panose="02010609030101010101" charset="-122"/>
              </a:rPr>
              <a:t>相关方诉求</a:t>
            </a:r>
            <a:endParaRPr lang="zh-CN" altLang="en-US" sz="2000">
              <a:latin typeface="楷体_GB2312" panose="02010609030101010101" charset="-122"/>
              <a:ea typeface="楷体_GB2312" panose="02010609030101010101" charset="-122"/>
            </a:endParaRPr>
          </a:p>
        </p:txBody>
      </p:sp>
      <p:sp>
        <p:nvSpPr>
          <p:cNvPr id="2" name="椭圆 1"/>
          <p:cNvSpPr/>
          <p:nvPr/>
        </p:nvSpPr>
        <p:spPr>
          <a:xfrm>
            <a:off x="7243445" y="5594350"/>
            <a:ext cx="2596515" cy="124841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椭圆 13"/>
          <p:cNvSpPr/>
          <p:nvPr/>
        </p:nvSpPr>
        <p:spPr>
          <a:xfrm>
            <a:off x="2126615" y="1575435"/>
            <a:ext cx="2461895" cy="2461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楷体_GB2312" panose="02010609030101010101" charset="-122"/>
              <a:ea typeface="楷体_GB2312" panose="02010609030101010101" charset="-122"/>
            </a:endParaRPr>
          </a:p>
        </p:txBody>
      </p:sp>
      <p:sp>
        <p:nvSpPr>
          <p:cNvPr id="6" name="Rectangle 3"/>
          <p:cNvSpPr>
            <a:spLocks noChangeArrowheads="1"/>
          </p:cNvSpPr>
          <p:nvPr/>
        </p:nvSpPr>
        <p:spPr bwMode="auto">
          <a:xfrm>
            <a:off x="6575425" y="1940560"/>
            <a:ext cx="4846320" cy="1322070"/>
          </a:xfrm>
          <a:prstGeom prst="rect">
            <a:avLst/>
          </a:prstGeom>
          <a:noFill/>
          <a:ln w="9525">
            <a:noFill/>
            <a:miter lim="800000"/>
          </a:ln>
          <a:effectLst/>
        </p:spPr>
        <p:txBody>
          <a:bodyPr wrap="square" anchor="ctr">
            <a:spAutoFit/>
          </a:bodyPr>
          <a:p>
            <a:pPr algn="ctr"/>
            <a:r>
              <a:rPr lang="zh-CN" altLang="en-US" sz="4000" b="1" dirty="0">
                <a:solidFill>
                  <a:schemeClr val="accent1">
                    <a:lumMod val="75000"/>
                  </a:schemeClr>
                </a:solidFill>
                <a:latin typeface="楷体_GB2312" panose="02010609030101010101" charset="-122"/>
                <a:ea typeface="楷体_GB2312" panose="02010609030101010101" charset="-122"/>
                <a:cs typeface="+mj-cs"/>
              </a:rPr>
              <a:t>我们既是安全管理者，也是责任承担者</a:t>
            </a:r>
            <a:endParaRPr lang="zh-CN" altLang="en-US" sz="4000" b="1" dirty="0">
              <a:solidFill>
                <a:schemeClr val="accent1">
                  <a:lumMod val="75000"/>
                </a:schemeClr>
              </a:solidFill>
              <a:latin typeface="楷体_GB2312" panose="02010609030101010101" charset="-122"/>
              <a:ea typeface="楷体_GB2312" panose="02010609030101010101" charset="-122"/>
              <a:cs typeface="+mj-cs"/>
            </a:endParaRPr>
          </a:p>
        </p:txBody>
      </p:sp>
      <p:sp>
        <p:nvSpPr>
          <p:cNvPr id="7" name="箭头: 左 6"/>
          <p:cNvSpPr/>
          <p:nvPr/>
        </p:nvSpPr>
        <p:spPr>
          <a:xfrm>
            <a:off x="8435380" y="3898827"/>
            <a:ext cx="733425" cy="295275"/>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latin typeface="楷体_GB2312" panose="02010609030101010101" charset="-122"/>
              <a:ea typeface="楷体_GB2312" panose="02010609030101010101" charset="-122"/>
            </a:endParaRPr>
          </a:p>
        </p:txBody>
      </p:sp>
      <p:sp>
        <p:nvSpPr>
          <p:cNvPr id="8" name="箭头: 左 7"/>
          <p:cNvSpPr/>
          <p:nvPr/>
        </p:nvSpPr>
        <p:spPr>
          <a:xfrm flipH="1">
            <a:off x="8435380" y="4217571"/>
            <a:ext cx="733425" cy="295275"/>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latin typeface="楷体_GB2312" panose="02010609030101010101" charset="-122"/>
              <a:ea typeface="楷体_GB2312" panose="02010609030101010101" charset="-122"/>
            </a:endParaRPr>
          </a:p>
        </p:txBody>
      </p:sp>
      <p:sp>
        <p:nvSpPr>
          <p:cNvPr id="9" name="椭圆 8"/>
          <p:cNvSpPr/>
          <p:nvPr/>
        </p:nvSpPr>
        <p:spPr>
          <a:xfrm>
            <a:off x="7035800" y="3712210"/>
            <a:ext cx="942975" cy="942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buClrTx/>
              <a:buSzTx/>
              <a:buFontTx/>
            </a:pPr>
            <a:endParaRPr lang="zh-CN" altLang="en-US" sz="1200" b="1">
              <a:latin typeface="楷体_GB2312" panose="02010609030101010101" charset="-122"/>
              <a:ea typeface="楷体_GB2312" panose="02010609030101010101" charset="-122"/>
              <a:sym typeface="+mn-ea"/>
            </a:endParaRPr>
          </a:p>
        </p:txBody>
      </p:sp>
      <p:sp>
        <p:nvSpPr>
          <p:cNvPr id="10" name="椭圆 9"/>
          <p:cNvSpPr/>
          <p:nvPr/>
        </p:nvSpPr>
        <p:spPr>
          <a:xfrm>
            <a:off x="9625411" y="3746083"/>
            <a:ext cx="942975" cy="942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buClrTx/>
              <a:buSzTx/>
              <a:buFontTx/>
            </a:pPr>
            <a:endParaRPr lang="zh-CN" altLang="en-US" sz="1200" b="1">
              <a:latin typeface="楷体_GB2312" panose="02010609030101010101" charset="-122"/>
              <a:ea typeface="楷体_GB2312" panose="02010609030101010101" charset="-122"/>
              <a:sym typeface="+mn-ea"/>
            </a:endParaRPr>
          </a:p>
        </p:txBody>
      </p:sp>
      <p:sp>
        <p:nvSpPr>
          <p:cNvPr id="11" name="矩形 10"/>
          <p:cNvSpPr/>
          <p:nvPr/>
        </p:nvSpPr>
        <p:spPr>
          <a:xfrm>
            <a:off x="6982144" y="4055603"/>
            <a:ext cx="1050288" cy="300082"/>
          </a:xfrm>
          <a:prstGeom prst="rect">
            <a:avLst/>
          </a:prstGeom>
        </p:spPr>
        <p:txBody>
          <a:bodyPr wrap="none">
            <a:spAutoFit/>
          </a:bodyPr>
          <a:p>
            <a:pPr algn="ctr">
              <a:spcBef>
                <a:spcPct val="50000"/>
              </a:spcBef>
            </a:pPr>
            <a:r>
              <a:rPr lang="zh-CN" altLang="en-US" sz="1350" b="1" dirty="0">
                <a:solidFill>
                  <a:schemeClr val="bg1"/>
                </a:solidFill>
                <a:latin typeface="楷体_GB2312" panose="02010609030101010101" charset="-122"/>
                <a:ea typeface="楷体_GB2312" panose="02010609030101010101" charset="-122"/>
              </a:rPr>
              <a:t>安全管理者</a:t>
            </a:r>
            <a:endParaRPr lang="zh-CN" altLang="en-US" sz="1350" b="1" dirty="0">
              <a:solidFill>
                <a:schemeClr val="bg1"/>
              </a:solidFill>
              <a:latin typeface="楷体_GB2312" panose="02010609030101010101" charset="-122"/>
              <a:ea typeface="楷体_GB2312" panose="02010609030101010101" charset="-122"/>
            </a:endParaRPr>
          </a:p>
        </p:txBody>
      </p:sp>
      <p:sp>
        <p:nvSpPr>
          <p:cNvPr id="12" name="矩形 11"/>
          <p:cNvSpPr/>
          <p:nvPr/>
        </p:nvSpPr>
        <p:spPr>
          <a:xfrm>
            <a:off x="9602327" y="4088209"/>
            <a:ext cx="1050288" cy="300082"/>
          </a:xfrm>
          <a:prstGeom prst="rect">
            <a:avLst/>
          </a:prstGeom>
        </p:spPr>
        <p:txBody>
          <a:bodyPr wrap="none">
            <a:spAutoFit/>
          </a:bodyPr>
          <a:p>
            <a:pPr algn="ctr">
              <a:spcBef>
                <a:spcPct val="50000"/>
              </a:spcBef>
            </a:pPr>
            <a:r>
              <a:rPr lang="zh-CN" altLang="en-US" sz="1350" b="1" dirty="0">
                <a:solidFill>
                  <a:schemeClr val="bg1"/>
                </a:solidFill>
                <a:latin typeface="楷体_GB2312" panose="02010609030101010101" charset="-122"/>
                <a:ea typeface="楷体_GB2312" panose="02010609030101010101" charset="-122"/>
              </a:rPr>
              <a:t>责任承担者</a:t>
            </a:r>
            <a:endParaRPr lang="zh-CN" altLang="en-US" sz="1350" b="1" dirty="0">
              <a:solidFill>
                <a:schemeClr val="bg1"/>
              </a:solidFill>
              <a:latin typeface="楷体_GB2312" panose="02010609030101010101" charset="-122"/>
              <a:ea typeface="楷体_GB2312" panose="02010609030101010101" charset="-122"/>
            </a:endParaRPr>
          </a:p>
        </p:txBody>
      </p:sp>
      <p:sp>
        <p:nvSpPr>
          <p:cNvPr id="2" name="椭圆 1"/>
          <p:cNvSpPr/>
          <p:nvPr/>
        </p:nvSpPr>
        <p:spPr>
          <a:xfrm>
            <a:off x="1815465" y="2422525"/>
            <a:ext cx="676275" cy="67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_GB2312" panose="02010609030101010101" charset="-122"/>
                <a:ea typeface="楷体_GB2312" panose="02010609030101010101" charset="-122"/>
              </a:rPr>
              <a:t>安全</a:t>
            </a:r>
            <a:endParaRPr lang="zh-CN" altLang="en-US" b="1">
              <a:latin typeface="楷体_GB2312" panose="02010609030101010101" charset="-122"/>
              <a:ea typeface="楷体_GB2312" panose="02010609030101010101" charset="-122"/>
            </a:endParaRPr>
          </a:p>
        </p:txBody>
      </p:sp>
      <p:sp>
        <p:nvSpPr>
          <p:cNvPr id="3" name="椭圆 2"/>
          <p:cNvSpPr/>
          <p:nvPr/>
        </p:nvSpPr>
        <p:spPr>
          <a:xfrm>
            <a:off x="3019425" y="3679825"/>
            <a:ext cx="676275" cy="67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_GB2312" panose="02010609030101010101" charset="-122"/>
                <a:ea typeface="楷体_GB2312" panose="02010609030101010101" charset="-122"/>
              </a:rPr>
              <a:t>生产</a:t>
            </a:r>
            <a:endParaRPr lang="zh-CN" altLang="en-US" b="1">
              <a:latin typeface="楷体_GB2312" panose="02010609030101010101" charset="-122"/>
              <a:ea typeface="楷体_GB2312" panose="02010609030101010101" charset="-122"/>
            </a:endParaRPr>
          </a:p>
        </p:txBody>
      </p:sp>
      <p:sp>
        <p:nvSpPr>
          <p:cNvPr id="4" name="椭圆 3"/>
          <p:cNvSpPr/>
          <p:nvPr/>
        </p:nvSpPr>
        <p:spPr>
          <a:xfrm>
            <a:off x="3019425" y="1367790"/>
            <a:ext cx="676275" cy="67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_GB2312" panose="02010609030101010101" charset="-122"/>
                <a:ea typeface="楷体_GB2312" panose="02010609030101010101" charset="-122"/>
              </a:rPr>
              <a:t>发展</a:t>
            </a:r>
            <a:endParaRPr lang="zh-CN" altLang="en-US" b="1">
              <a:latin typeface="楷体_GB2312" panose="02010609030101010101" charset="-122"/>
              <a:ea typeface="楷体_GB2312" panose="02010609030101010101" charset="-122"/>
            </a:endParaRPr>
          </a:p>
        </p:txBody>
      </p:sp>
      <p:sp>
        <p:nvSpPr>
          <p:cNvPr id="5" name="椭圆 4"/>
          <p:cNvSpPr/>
          <p:nvPr/>
        </p:nvSpPr>
        <p:spPr>
          <a:xfrm>
            <a:off x="4210685" y="2422525"/>
            <a:ext cx="676275" cy="67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_GB2312" panose="02010609030101010101" charset="-122"/>
                <a:ea typeface="楷体_GB2312" panose="02010609030101010101" charset="-122"/>
              </a:rPr>
              <a:t>效益</a:t>
            </a:r>
            <a:endParaRPr lang="zh-CN" altLang="en-US" b="1">
              <a:latin typeface="楷体_GB2312" panose="02010609030101010101" charset="-122"/>
              <a:ea typeface="楷体_GB2312" panose="02010609030101010101" charset="-122"/>
            </a:endParaRPr>
          </a:p>
        </p:txBody>
      </p:sp>
      <p:sp>
        <p:nvSpPr>
          <p:cNvPr id="13" name="椭圆 12"/>
          <p:cNvSpPr/>
          <p:nvPr/>
        </p:nvSpPr>
        <p:spPr>
          <a:xfrm>
            <a:off x="3121025" y="4856480"/>
            <a:ext cx="1014095" cy="1014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_GB2312" panose="02010609030101010101" charset="-122"/>
                <a:ea typeface="楷体_GB2312" panose="02010609030101010101" charset="-122"/>
              </a:rPr>
              <a:t>不出事</a:t>
            </a:r>
            <a:endParaRPr lang="zh-CN" altLang="en-US" b="1">
              <a:latin typeface="楷体_GB2312" panose="02010609030101010101" charset="-122"/>
              <a:ea typeface="楷体_GB2312" panose="02010609030101010101" charset="-122"/>
            </a:endParaRPr>
          </a:p>
        </p:txBody>
      </p:sp>
      <p:sp>
        <p:nvSpPr>
          <p:cNvPr id="15" name="椭圆 14"/>
          <p:cNvSpPr/>
          <p:nvPr/>
        </p:nvSpPr>
        <p:spPr>
          <a:xfrm>
            <a:off x="1516380" y="4856480"/>
            <a:ext cx="1014095" cy="1014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_GB2312" panose="02010609030101010101" charset="-122"/>
                <a:ea typeface="楷体_GB2312" panose="02010609030101010101" charset="-122"/>
              </a:rPr>
              <a:t>安全</a:t>
            </a:r>
            <a:endParaRPr lang="zh-CN" altLang="en-US" b="1">
              <a:latin typeface="楷体_GB2312" panose="02010609030101010101" charset="-122"/>
              <a:ea typeface="楷体_GB2312" panose="02010609030101010101" charset="-122"/>
            </a:endParaRPr>
          </a:p>
        </p:txBody>
      </p:sp>
      <p:sp>
        <p:nvSpPr>
          <p:cNvPr id="16" name="椭圆 15"/>
          <p:cNvSpPr/>
          <p:nvPr/>
        </p:nvSpPr>
        <p:spPr>
          <a:xfrm>
            <a:off x="4678680" y="4856480"/>
            <a:ext cx="1014095" cy="1014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_GB2312" panose="02010609030101010101" charset="-122"/>
                <a:ea typeface="楷体_GB2312" panose="02010609030101010101" charset="-122"/>
              </a:rPr>
              <a:t>不担责</a:t>
            </a:r>
            <a:endParaRPr lang="zh-CN" altLang="en-US" b="1">
              <a:latin typeface="楷体_GB2312" panose="02010609030101010101" charset="-122"/>
              <a:ea typeface="楷体_GB2312" panose="02010609030101010101" charset="-122"/>
            </a:endParaRPr>
          </a:p>
        </p:txBody>
      </p:sp>
      <p:cxnSp>
        <p:nvCxnSpPr>
          <p:cNvPr id="17" name="直接箭头连接符 16"/>
          <p:cNvCxnSpPr>
            <a:stCxn id="15" idx="6"/>
            <a:endCxn id="16" idx="2"/>
          </p:cNvCxnSpPr>
          <p:nvPr/>
        </p:nvCxnSpPr>
        <p:spPr>
          <a:xfrm>
            <a:off x="2543810" y="5363845"/>
            <a:ext cx="21482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81305" y="2626995"/>
            <a:ext cx="1132840" cy="368300"/>
          </a:xfrm>
          <a:prstGeom prst="rect">
            <a:avLst/>
          </a:prstGeom>
          <a:noFill/>
        </p:spPr>
        <p:txBody>
          <a:bodyPr wrap="none" rtlCol="0">
            <a:spAutoFit/>
          </a:bodyPr>
          <a:p>
            <a:r>
              <a:rPr lang="en-US" altLang="zh-CN"/>
              <a:t>Previously</a:t>
            </a:r>
            <a:endParaRPr lang="en-US" altLang="zh-CN"/>
          </a:p>
        </p:txBody>
      </p:sp>
      <p:sp>
        <p:nvSpPr>
          <p:cNvPr id="19" name="文本框 18"/>
          <p:cNvSpPr txBox="1"/>
          <p:nvPr/>
        </p:nvSpPr>
        <p:spPr>
          <a:xfrm>
            <a:off x="281305" y="5179695"/>
            <a:ext cx="1045845" cy="368300"/>
          </a:xfrm>
          <a:prstGeom prst="rect">
            <a:avLst/>
          </a:prstGeom>
          <a:noFill/>
        </p:spPr>
        <p:txBody>
          <a:bodyPr wrap="none" rtlCol="0">
            <a:spAutoFit/>
          </a:bodyPr>
          <a:p>
            <a:r>
              <a:rPr lang="en-US" altLang="zh-CN"/>
              <a:t>Currently</a:t>
            </a:r>
            <a:endParaRPr lang="en-US" altLang="zh-CN"/>
          </a:p>
        </p:txBody>
      </p:sp>
      <p:cxnSp>
        <p:nvCxnSpPr>
          <p:cNvPr id="20" name="直接箭头连接符 19"/>
          <p:cNvCxnSpPr/>
          <p:nvPr/>
        </p:nvCxnSpPr>
        <p:spPr>
          <a:xfrm>
            <a:off x="2366645" y="3521075"/>
            <a:ext cx="150495" cy="194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4135120" y="3534410"/>
            <a:ext cx="205740" cy="248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4189095" y="1910080"/>
            <a:ext cx="155575" cy="163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16200000" flipH="1" flipV="1">
            <a:off x="2491740" y="1788160"/>
            <a:ext cx="155575" cy="163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95955" y="354506"/>
            <a:ext cx="3855720" cy="645160"/>
          </a:xfrm>
          <a:prstGeom prst="rect">
            <a:avLst/>
          </a:prstGeom>
        </p:spPr>
        <p:txBody>
          <a:bodyPr wrap="none">
            <a:spAutoFit/>
          </a:bodyPr>
          <a:p>
            <a:pPr algn="l" eaLnBrk="0" hangingPunct="0">
              <a:spcBef>
                <a:spcPct val="50000"/>
              </a:spcBef>
              <a:defRPr/>
            </a:pPr>
            <a:r>
              <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rPr>
              <a:t>安全管理演变轨迹</a:t>
            </a:r>
            <a:endParaRPr lang="zh-CN" altLang="en-US" sz="2800" kern="0" dirty="0">
              <a:solidFill>
                <a:srgbClr val="003399"/>
              </a:solidFill>
              <a:latin typeface="楷体_GB2312" panose="02010609030101010101" charset="-122"/>
              <a:ea typeface="楷体_GB2312" panose="02010609030101010101" charset="-122"/>
              <a:cs typeface="Helvetica" panose="020B0604020202020204" pitchFamily="34" charset="0"/>
            </a:endParaRPr>
          </a:p>
        </p:txBody>
      </p:sp>
      <p:cxnSp>
        <p:nvCxnSpPr>
          <p:cNvPr id="24" name="直接连接符 23"/>
          <p:cNvCxnSpPr/>
          <p:nvPr/>
        </p:nvCxnSpPr>
        <p:spPr>
          <a:xfrm>
            <a:off x="347345" y="845820"/>
            <a:ext cx="3888105"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235950" y="1207135"/>
            <a:ext cx="1783080" cy="368300"/>
          </a:xfrm>
          <a:prstGeom prst="rect">
            <a:avLst/>
          </a:prstGeom>
          <a:noFill/>
        </p:spPr>
        <p:txBody>
          <a:bodyPr wrap="none" rtlCol="0">
            <a:spAutoFit/>
          </a:bodyPr>
          <a:p>
            <a:r>
              <a:rPr lang="zh-CN" altLang="en-US">
                <a:latin typeface="楷体_GB2312" panose="02010609030101010101" charset="-122"/>
                <a:ea typeface="楷体_GB2312" panose="02010609030101010101" charset="-122"/>
              </a:rPr>
              <a:t>现在普遍的观点</a:t>
            </a:r>
            <a:endParaRPr lang="zh-CN" altLang="en-US">
              <a:latin typeface="楷体_GB2312" panose="02010609030101010101" charset="-122"/>
              <a:ea typeface="楷体_GB2312" panose="02010609030101010101"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0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0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702"/>
  <p:tag name="KSO_WM_TEMPLATE_THUMBS_INDEX" val="1、4、6、7、8、9、10、11、12、13、14"/>
  <p:tag name="KSO_WM_TEMPLATE_MASTER_THUMB_INDEX" val="1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general"/>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general"/>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general"/>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general"/>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general"/>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general"/>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general"/>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general"/>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general"/>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general"/>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general"/>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general"/>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general"/>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general"/>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general"/>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general"/>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general"/>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general"/>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general"/>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general"/>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general"/>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general"/>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1.0"/>
  <p:tag name="KSO_WM_BEAUTIFY_FLAG" val="#wm#"/>
  <p:tag name="KSO_WM_UNIT_TYPE" val="i"/>
  <p:tag name="KSO_WM_UNIT_INDEX" val="3"/>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1.0"/>
  <p:tag name="KSO_WM_BEAUTIFY_FLAG" val="#wm#"/>
  <p:tag name="KSO_WM_UNIT_TYPE" val="i"/>
  <p:tag name="KSO_WM_UNIT_INDEX" val="5"/>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1.0"/>
  <p:tag name="KSO_WM_BEAUTIFY_FLAG" val="#wm#"/>
  <p:tag name="KSO_WM_UNIT_TYPE" val="i"/>
  <p:tag name="KSO_WM_UNIT_INDEX" val="4"/>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TYPE" val="i"/>
  <p:tag name="KSO_WM_UNIT_INDEX"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UNIT_TYPE" val="i"/>
  <p:tag name="KSO_WM_UNIT_INDEX" val="3"/>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5"/>
  <p:tag name="KSO_WM_UNIT_LAYERLEVEL" val="1"/>
  <p:tag name="KSO_WM_TAG_VERSION" val="1.0"/>
  <p:tag name="KSO_WM_BEAUTIFY_FLAG" val="#wm#"/>
  <p:tag name="KSO_WM_UNIT_TYPE" val="i"/>
  <p:tag name="KSO_WM_UNIT_INDEX" val="5"/>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4"/>
  <p:tag name="KSO_WM_UNIT_LAYERLEVEL" val="1"/>
  <p:tag name="KSO_WM_TAG_VERSION" val="1.0"/>
  <p:tag name="KSO_WM_BEAUTIFY_FLAG" val="#wm#"/>
  <p:tag name="KSO_WM_UNIT_TYPE" val="i"/>
  <p:tag name="KSO_WM_UNIT_INDEX" val="4"/>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SLIDE_BACKGROUND_TYPE" val="frame"/>
  <p:tag name="KSO_WM_SLIDE_BK_DARK_LIGHT" val="2"/>
  <p:tag name="KSO_WM_UNIT_TYPE" val="i"/>
  <p:tag name="KSO_WM_UNIT_INDEX" val="3"/>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SLIDE_BACKGROUND_TYPE" val="frame"/>
  <p:tag name="KSO_WM_SLIDE_BK_DARK_LIGHT" val="2"/>
  <p:tag name="KSO_WM_UNIT_TYPE" val="i"/>
  <p:tag name="KSO_WM_UNIT_INDEX" val="5"/>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SLIDE_BACKGROUND_TYPE" val="frame"/>
  <p:tag name="KSO_WM_SLIDE_BK_DARK_LIGHT" val="2"/>
  <p:tag name="KSO_WM_UNIT_TYPE" val="i"/>
  <p:tag name="KSO_WM_UNIT_INDEX" val="4"/>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SLIDE_BACKGROUND_TYPE" val="leftRight"/>
  <p:tag name="KSO_WM_SLIDE_BK_DARK_LIGHT" val="2"/>
  <p:tag name="KSO_WM_UNIT_TYPE" val="i"/>
  <p:tag name="KSO_WM_UNIT_INDEX" val="3"/>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SLIDE_BACKGROUND_TYPE" val="leftRight"/>
  <p:tag name="KSO_WM_SLIDE_BK_DARK_LIGHT" val="2"/>
  <p:tag name="KSO_WM_UNIT_TYPE" val="i"/>
  <p:tag name="KSO_WM_UNIT_INDEX" val="4"/>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SLIDE_BACKGROUND_TYPE" val="bottomTop"/>
  <p:tag name="KSO_WM_SLIDE_BK_DARK_LIGHT" val="2"/>
  <p:tag name="KSO_WM_UNIT_TYPE" val="i"/>
  <p:tag name="KSO_WM_UNIT_INDEX" val="3"/>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SLIDE_BACKGROUND_TYPE" val="bottomTop"/>
  <p:tag name="KSO_WM_SLIDE_BK_DARK_LIGHT" val="2"/>
  <p:tag name="KSO_WM_UNIT_TYPE" val="i"/>
  <p:tag name="KSO_WM_UNIT_INDEX" val="4"/>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5.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81"/>
  <p:tag name="KSO_WM_TEMPLATE_THUMBS_INDEX" val="1、4、7、8、9、10、11、12、13、14、15"/>
  <p:tag name="KSO_WM_TEMPLATE_MASTER_THUMB_INDEX" val="12"/>
</p:tagLst>
</file>

<file path=ppt/tags/tag31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2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4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4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4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4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4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118"/>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118"/>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7.xml><?xml version="1.0" encoding="utf-8"?>
<p:tagLst xmlns:p="http://schemas.openxmlformats.org/presentationml/2006/main">
  <p:tag name="KSO_WM_TEMPLATE_SUBCATEGORY" val="0"/>
  <p:tag name="KSO_WM_TEMPLATE_THUMBS_INDEX" val="1、4、7、11、16、17、18、21、22、23、26、3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191118"/>
  <p:tag name="KSO_WM_TEMPLATE_MASTER_TYPE" val="1"/>
</p:tagLst>
</file>

<file path=ppt/tags/tag448.xml><?xml version="1.0" encoding="utf-8"?>
<p:tagLst xmlns:p="http://schemas.openxmlformats.org/presentationml/2006/main">
  <p:tag name="KSO_WM_UNIT_ISCONTENTSTITLE" val="0"/>
  <p:tag name="KSO_WM_UNIT_PRESET_TEXT" val="简约工作汇报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702_1*a*1"/>
  <p:tag name="KSO_WM_TEMPLATE_CATEGORY" val="custom"/>
  <p:tag name="KSO_WM_TEMPLATE_INDEX" val="20202702"/>
  <p:tag name="KSO_WM_UNIT_LAYERLEVEL" val="1"/>
  <p:tag name="KSO_WM_TAG_VERSION" val="1.0"/>
  <p:tag name="KSO_WM_BEAUTIFY_FLAG" val="#wm#"/>
</p:tagLst>
</file>

<file path=ppt/tags/tag449.xml><?xml version="1.0" encoding="utf-8"?>
<p:tagLst xmlns:p="http://schemas.openxmlformats.org/presentationml/2006/main">
  <p:tag name="KSO_WM_SLIDE_ID" val="custom2020270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702"/>
  <p:tag name="KSO_WM_SLIDE_LAYOUT" val="a_b"/>
  <p:tag name="KSO_WM_SLIDE_LAYOUT_CNT" val="1_2"/>
  <p:tag name="KSO_WM_TEMPLATE_THUMBS_INDEX" val="1、4、6、7、8、9、10、11、12、13、14"/>
  <p:tag name="KSO_WM_TEMPLATE_MASTER_THUMB_INDEX" val="1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BEAUTIFY_FLAG" val="#wm#"/>
  <p:tag name="KSO_WM_TEMPLATE_CATEGORY" val="custom"/>
  <p:tag name="KSO_WM_TEMPLATE_INDEX" val="20202702"/>
</p:tagLst>
</file>

<file path=ppt/tags/tag451.xml><?xml version="1.0" encoding="utf-8"?>
<p:tagLst xmlns:p="http://schemas.openxmlformats.org/presentationml/2006/main">
  <p:tag name="REFSHAPE" val="165984836"/>
</p:tagLst>
</file>

<file path=ppt/tags/tag452.xml><?xml version="1.0" encoding="utf-8"?>
<p:tagLst xmlns:p="http://schemas.openxmlformats.org/presentationml/2006/main">
  <p:tag name="REFSHAPE" val="165985516"/>
</p:tagLst>
</file>

<file path=ppt/tags/tag453.xml><?xml version="1.0" encoding="utf-8"?>
<p:tagLst xmlns:p="http://schemas.openxmlformats.org/presentationml/2006/main">
  <p:tag name="REFSHAPE" val="165982660"/>
</p:tagLst>
</file>

<file path=ppt/tags/tag454.xml><?xml version="1.0" encoding="utf-8"?>
<p:tagLst xmlns:p="http://schemas.openxmlformats.org/presentationml/2006/main">
  <p:tag name="REFSHAPE" val="165983612"/>
</p:tagLst>
</file>

<file path=ppt/tags/tag455.xml><?xml version="1.0" encoding="utf-8"?>
<p:tagLst xmlns:p="http://schemas.openxmlformats.org/presentationml/2006/main">
  <p:tag name="REFSHAPE" val="165982932"/>
</p:tagLst>
</file>

<file path=ppt/tags/tag456.xml><?xml version="1.0" encoding="utf-8"?>
<p:tagLst xmlns:p="http://schemas.openxmlformats.org/presentationml/2006/main">
  <p:tag name="REFSHAPE" val="165985788"/>
</p:tagLst>
</file>

<file path=ppt/tags/tag457.xml><?xml version="1.0" encoding="utf-8"?>
<p:tagLst xmlns:p="http://schemas.openxmlformats.org/presentationml/2006/main">
  <p:tag name="REFSHAPE" val="165984700"/>
</p:tagLst>
</file>

<file path=ppt/tags/tag458.xml><?xml version="1.0" encoding="utf-8"?>
<p:tagLst xmlns:p="http://schemas.openxmlformats.org/presentationml/2006/main">
  <p:tag name="REFSHAPE" val="165984428"/>
</p:tagLst>
</file>

<file path=ppt/tags/tag459.xml><?xml version="1.0" encoding="utf-8"?>
<p:tagLst xmlns:p="http://schemas.openxmlformats.org/presentationml/2006/main">
  <p:tag name="REFSHAPE" val="16598497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REFSHAPE" val="165985108"/>
</p:tagLst>
</file>

<file path=ppt/tags/tag461.xml><?xml version="1.0" encoding="utf-8"?>
<p:tagLst xmlns:p="http://schemas.openxmlformats.org/presentationml/2006/main">
  <p:tag name="REFSHAPE" val="165983340"/>
</p:tagLst>
</file>

<file path=ppt/tags/tag462.xml><?xml version="1.0" encoding="utf-8"?>
<p:tagLst xmlns:p="http://schemas.openxmlformats.org/presentationml/2006/main">
  <p:tag name="REFSHAPE" val="165981980"/>
</p:tagLst>
</file>

<file path=ppt/tags/tag463.xml><?xml version="1.0" encoding="utf-8"?>
<p:tagLst xmlns:p="http://schemas.openxmlformats.org/presentationml/2006/main">
  <p:tag name="REFSHAPE" val="165982116"/>
</p:tagLst>
</file>

<file path=ppt/tags/tag464.xml><?xml version="1.0" encoding="utf-8"?>
<p:tagLst xmlns:p="http://schemas.openxmlformats.org/presentationml/2006/main">
  <p:tag name="REFSHAPE" val="165982388"/>
</p:tagLst>
</file>

<file path=ppt/tags/tag465.xml><?xml version="1.0" encoding="utf-8"?>
<p:tagLst xmlns:p="http://schemas.openxmlformats.org/presentationml/2006/main">
  <p:tag name="KSO_WM_TEMPLATE_CATEGORY" val="custom"/>
  <p:tag name="KSO_WM_TEMPLATE_INDEX" val="2020270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a*1"/>
  <p:tag name="KSO_WM_TEMPLATE_CATEGORY" val="custom"/>
  <p:tag name="KSO_WM_TEMPLATE_INDEX" val="20202681"/>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e*1"/>
  <p:tag name="KSO_WM_TEMPLATE_CATEGORY" val="custom"/>
  <p:tag name="KSO_WM_TEMPLATE_INDEX" val="20202681"/>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Lst>
</file>

<file path=ppt/tags/tag468.xml><?xml version="1.0" encoding="utf-8"?>
<p:tagLst xmlns:p="http://schemas.openxmlformats.org/presentationml/2006/main">
  <p:tag name="KSO_WM_TEMPLATE_CATEGORY" val="custom"/>
  <p:tag name="KSO_WM_TEMPLATE_INDEX" val="20202681"/>
  <p:tag name="KSO_WM_SLIDE_ID" val="custom2020268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SLIDE_TYPE" val="sectionTitle"/>
  <p:tag name="KSO_WM_SLIDE_SUBTYPE" val="pureTxt"/>
  <p:tag name="KSO_WM_SLIDE_LAYOUT" val="a_e"/>
  <p:tag name="KSO_WM_SLIDE_LAYOUT_CNT" val="1_1"/>
</p:tagLst>
</file>

<file path=ppt/tags/tag469.xml><?xml version="1.0" encoding="utf-8"?>
<p:tagLst xmlns:p="http://schemas.openxmlformats.org/presentationml/2006/main">
  <p:tag name="KSO_WM_TEMPLATE_CATEGORY" val="custom"/>
  <p:tag name="KSO_WM_TEMPLATE_INDEX" val="2020270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TEMPLATE_CATEGORY" val="custom"/>
  <p:tag name="KSO_WM_TEMPLATE_INDEX" val="20202702"/>
</p:tagLst>
</file>

<file path=ppt/tags/tag471.xml><?xml version="1.0" encoding="utf-8"?>
<p:tagLst xmlns:p="http://schemas.openxmlformats.org/presentationml/2006/main">
  <p:tag name="KSO_WM_TEMPLATE_CATEGORY" val="custom"/>
  <p:tag name="KSO_WM_TEMPLATE_INDEX" val="20202702"/>
</p:tagLst>
</file>

<file path=ppt/tags/tag472.xml><?xml version="1.0" encoding="utf-8"?>
<p:tagLst xmlns:p="http://schemas.openxmlformats.org/presentationml/2006/main">
  <p:tag name="KSO_WM_TEMPLATE_CATEGORY" val="custom"/>
  <p:tag name="KSO_WM_TEMPLATE_INDEX" val="20202702"/>
</p:tagLst>
</file>

<file path=ppt/tags/tag473.xml><?xml version="1.0" encoding="utf-8"?>
<p:tagLst xmlns:p="http://schemas.openxmlformats.org/presentationml/2006/main">
  <p:tag name="KSO_WM_TEMPLATE_CATEGORY" val="custom"/>
  <p:tag name="KSO_WM_TEMPLATE_INDEX" val="20202702"/>
</p:tagLst>
</file>

<file path=ppt/tags/tag474.xml><?xml version="1.0" encoding="utf-8"?>
<p:tagLst xmlns:p="http://schemas.openxmlformats.org/presentationml/2006/main">
  <p:tag name="KSO_WM_TEMPLATE_CATEGORY" val="custom"/>
  <p:tag name="KSO_WM_TEMPLATE_INDEX" val="20202702"/>
</p:tagLst>
</file>

<file path=ppt/tags/tag475.xml><?xml version="1.0" encoding="utf-8"?>
<p:tagLst xmlns:p="http://schemas.openxmlformats.org/presentationml/2006/main">
  <p:tag name="KSO_WM_TEMPLATE_CATEGORY" val="custom"/>
  <p:tag name="KSO_WM_TEMPLATE_INDEX" val="20202702"/>
</p:tagLst>
</file>

<file path=ppt/tags/tag476.xml><?xml version="1.0" encoding="utf-8"?>
<p:tagLst xmlns:p="http://schemas.openxmlformats.org/presentationml/2006/main">
  <p:tag name="KSO_WM_TEMPLATE_CATEGORY" val="custom"/>
  <p:tag name="KSO_WM_TEMPLATE_INDEX" val="20202702"/>
</p:tagLst>
</file>

<file path=ppt/tags/tag477.xml><?xml version="1.0" encoding="utf-8"?>
<p:tagLst xmlns:p="http://schemas.openxmlformats.org/presentationml/2006/main">
  <p:tag name="KSO_WM_TEMPLATE_CATEGORY" val="custom"/>
  <p:tag name="KSO_WM_TEMPLATE_INDEX" val="2020270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a*1"/>
  <p:tag name="KSO_WM_TEMPLATE_CATEGORY" val="custom"/>
  <p:tag name="KSO_WM_TEMPLATE_INDEX" val="20202681"/>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e*1"/>
  <p:tag name="KSO_WM_TEMPLATE_CATEGORY" val="custom"/>
  <p:tag name="KSO_WM_TEMPLATE_INDEX" val="20202681"/>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TEMPLATE_CATEGORY" val="custom"/>
  <p:tag name="KSO_WM_TEMPLATE_INDEX" val="20202681"/>
  <p:tag name="KSO_WM_SLIDE_ID" val="custom2020268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SLIDE_TYPE" val="sectionTitle"/>
  <p:tag name="KSO_WM_SLIDE_SUBTYPE" val="pureTxt"/>
  <p:tag name="KSO_WM_SLIDE_LAYOUT" val="a_e"/>
  <p:tag name="KSO_WM_SLIDE_LAYOUT_CNT" val="1_1"/>
</p:tagLst>
</file>

<file path=ppt/tags/tag481.xml><?xml version="1.0" encoding="utf-8"?>
<p:tagLst xmlns:p="http://schemas.openxmlformats.org/presentationml/2006/main">
  <p:tag name="KSO_WM_TEMPLATE_CATEGORY" val="custom"/>
  <p:tag name="KSO_WM_TEMPLATE_INDEX" val="20202702"/>
</p:tagLst>
</file>

<file path=ppt/tags/tag482.xml><?xml version="1.0" encoding="utf-8"?>
<p:tagLst xmlns:p="http://schemas.openxmlformats.org/presentationml/2006/main">
  <p:tag name="KSO_WM_TEMPLATE_CATEGORY" val="custom"/>
  <p:tag name="KSO_WM_TEMPLATE_INDEX" val="20202702"/>
</p:tagLst>
</file>

<file path=ppt/tags/tag483.xml><?xml version="1.0" encoding="utf-8"?>
<p:tagLst xmlns:p="http://schemas.openxmlformats.org/presentationml/2006/main">
  <p:tag name="KSO_WM_TEMPLATE_CATEGORY" val="custom"/>
  <p:tag name="KSO_WM_TEMPLATE_INDEX" val="20202702"/>
</p:tagLst>
</file>

<file path=ppt/tags/tag484.xml><?xml version="1.0" encoding="utf-8"?>
<p:tagLst xmlns:p="http://schemas.openxmlformats.org/presentationml/2006/main">
  <p:tag name="KSO_WM_TEMPLATE_CATEGORY" val="custom"/>
  <p:tag name="KSO_WM_TEMPLATE_INDEX" val="20202702"/>
</p:tagLst>
</file>

<file path=ppt/tags/tag485.xml><?xml version="1.0" encoding="utf-8"?>
<p:tagLst xmlns:p="http://schemas.openxmlformats.org/presentationml/2006/main">
  <p:tag name="KSO_WM_TEMPLATE_CATEGORY" val="custom"/>
  <p:tag name="KSO_WM_TEMPLATE_INDEX" val="20202702"/>
</p:tagLst>
</file>

<file path=ppt/tags/tag486.xml><?xml version="1.0" encoding="utf-8"?>
<p:tagLst xmlns:p="http://schemas.openxmlformats.org/presentationml/2006/main">
  <p:tag name="KSO_WM_TEMPLATE_CATEGORY" val="custom"/>
  <p:tag name="KSO_WM_TEMPLATE_INDEX" val="20202702"/>
</p:tagLst>
</file>

<file path=ppt/tags/tag487.xml><?xml version="1.0" encoding="utf-8"?>
<p:tagLst xmlns:p="http://schemas.openxmlformats.org/presentationml/2006/main">
  <p:tag name="KSO_WM_TEMPLATE_CATEGORY" val="custom"/>
  <p:tag name="KSO_WM_TEMPLATE_INDEX" val="20202702"/>
</p:tagLst>
</file>

<file path=ppt/tags/tag488.xml><?xml version="1.0" encoding="utf-8"?>
<p:tagLst xmlns:p="http://schemas.openxmlformats.org/presentationml/2006/main">
  <p:tag name="KSO_WM_TEMPLATE_CATEGORY" val="custom"/>
  <p:tag name="KSO_WM_TEMPLATE_INDEX" val="20202702"/>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a*1"/>
  <p:tag name="KSO_WM_TEMPLATE_CATEGORY" val="custom"/>
  <p:tag name="KSO_WM_TEMPLATE_INDEX" val="20202681"/>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e*1"/>
  <p:tag name="KSO_WM_TEMPLATE_CATEGORY" val="custom"/>
  <p:tag name="KSO_WM_TEMPLATE_INDEX" val="20202681"/>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Lst>
</file>

<file path=ppt/tags/tag491.xml><?xml version="1.0" encoding="utf-8"?>
<p:tagLst xmlns:p="http://schemas.openxmlformats.org/presentationml/2006/main">
  <p:tag name="KSO_WM_TEMPLATE_CATEGORY" val="custom"/>
  <p:tag name="KSO_WM_TEMPLATE_INDEX" val="20202681"/>
  <p:tag name="KSO_WM_SLIDE_ID" val="custom2020268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SLIDE_TYPE" val="sectionTitle"/>
  <p:tag name="KSO_WM_SLIDE_SUBTYPE" val="pureTxt"/>
  <p:tag name="KSO_WM_SLIDE_LAYOUT" val="a_e"/>
  <p:tag name="KSO_WM_SLIDE_LAYOUT_CNT" val="1_1"/>
</p:tagLst>
</file>

<file path=ppt/tags/tag492.xml><?xml version="1.0" encoding="utf-8"?>
<p:tagLst xmlns:p="http://schemas.openxmlformats.org/presentationml/2006/main">
  <p:tag name="KSO_WM_TEMPLATE_CATEGORY" val="custom"/>
  <p:tag name="KSO_WM_TEMPLATE_INDEX" val="20202702"/>
</p:tagLst>
</file>

<file path=ppt/tags/tag493.xml><?xml version="1.0" encoding="utf-8"?>
<p:tagLst xmlns:p="http://schemas.openxmlformats.org/presentationml/2006/main">
  <p:tag name="KSO_WM_TEMPLATE_CATEGORY" val="custom"/>
  <p:tag name="KSO_WM_TEMPLATE_INDEX" val="20202702"/>
</p:tagLst>
</file>

<file path=ppt/tags/tag494.xml><?xml version="1.0" encoding="utf-8"?>
<p:tagLst xmlns:p="http://schemas.openxmlformats.org/presentationml/2006/main">
  <p:tag name="KSO_WM_TEMPLATE_CATEGORY" val="custom"/>
  <p:tag name="KSO_WM_TEMPLATE_INDEX" val="20202702"/>
</p:tagLst>
</file>

<file path=ppt/tags/tag495.xml><?xml version="1.0" encoding="utf-8"?>
<p:tagLst xmlns:p="http://schemas.openxmlformats.org/presentationml/2006/main">
  <p:tag name="KSO_WM_TEMPLATE_CATEGORY" val="custom"/>
  <p:tag name="KSO_WM_TEMPLATE_INDEX" val="20202702"/>
</p:tagLst>
</file>

<file path=ppt/tags/tag496.xml><?xml version="1.0" encoding="utf-8"?>
<p:tagLst xmlns:p="http://schemas.openxmlformats.org/presentationml/2006/main">
  <p:tag name="KSO_WM_TEMPLATE_CATEGORY" val="custom"/>
  <p:tag name="KSO_WM_TEMPLATE_INDEX" val="20202702"/>
</p:tagLst>
</file>

<file path=ppt/tags/tag497.xml><?xml version="1.0" encoding="utf-8"?>
<p:tagLst xmlns:p="http://schemas.openxmlformats.org/presentationml/2006/main">
  <p:tag name="KSO_WM_TEMPLATE_CATEGORY" val="custom"/>
  <p:tag name="KSO_WM_TEMPLATE_INDEX" val="20202702"/>
</p:tagLst>
</file>

<file path=ppt/tags/tag498.xml><?xml version="1.0" encoding="utf-8"?>
<p:tagLst xmlns:p="http://schemas.openxmlformats.org/presentationml/2006/main">
  <p:tag name="KSO_WM_TEMPLATE_CATEGORY" val="custom"/>
  <p:tag name="KSO_WM_TEMPLATE_INDEX" val="20202702"/>
</p:tagLst>
</file>

<file path=ppt/tags/tag499.xml><?xml version="1.0" encoding="utf-8"?>
<p:tagLst xmlns:p="http://schemas.openxmlformats.org/presentationml/2006/main">
  <p:tag name="KSO_WM_UNIT_PLACING_PICTURE_USER_VIEWPORT" val="{&quot;height&quot;:6025,&quot;width&quot;:9192.500787401575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TEMPLATE_CATEGORY" val="custom"/>
  <p:tag name="KSO_WM_TEMPLATE_INDEX" val="20202702"/>
</p:tagLst>
</file>

<file path=ppt/tags/tag501.xml><?xml version="1.0" encoding="utf-8"?>
<p:tagLst xmlns:p="http://schemas.openxmlformats.org/presentationml/2006/main">
  <p:tag name="KSO_WM_TEMPLATE_CATEGORY" val="custom"/>
  <p:tag name="KSO_WM_TEMPLATE_INDEX" val="20202702"/>
</p:tagLst>
</file>

<file path=ppt/tags/tag502.xml><?xml version="1.0" encoding="utf-8"?>
<p:tagLst xmlns:p="http://schemas.openxmlformats.org/presentationml/2006/main">
  <p:tag name="KSO_WM_TEMPLATE_CATEGORY" val="custom"/>
  <p:tag name="KSO_WM_TEMPLATE_INDEX" val="20202702"/>
</p:tagLst>
</file>

<file path=ppt/tags/tag503.xml><?xml version="1.0" encoding="utf-8"?>
<p:tagLst xmlns:p="http://schemas.openxmlformats.org/presentationml/2006/main">
  <p:tag name="KSO_WM_TEMPLATE_CATEGORY" val="custom"/>
  <p:tag name="KSO_WM_TEMPLATE_INDEX" val="20202702"/>
</p:tagLst>
</file>

<file path=ppt/tags/tag504.xml><?xml version="1.0" encoding="utf-8"?>
<p:tagLst xmlns:p="http://schemas.openxmlformats.org/presentationml/2006/main">
  <p:tag name="KSO_WM_TEMPLATE_CATEGORY" val="custom"/>
  <p:tag name="KSO_WM_TEMPLATE_INDEX" val="20202702"/>
</p:tagLst>
</file>

<file path=ppt/tags/tag505.xml><?xml version="1.0" encoding="utf-8"?>
<p:tagLst xmlns:p="http://schemas.openxmlformats.org/presentationml/2006/main">
  <p:tag name="KSO_WM_TEMPLATE_CATEGORY" val="custom"/>
  <p:tag name="KSO_WM_TEMPLATE_INDEX" val="20202702"/>
</p:tagLst>
</file>

<file path=ppt/tags/tag506.xml><?xml version="1.0" encoding="utf-8"?>
<p:tagLst xmlns:p="http://schemas.openxmlformats.org/presentationml/2006/main">
  <p:tag name="KSO_WM_TEMPLATE_CATEGORY" val="custom"/>
  <p:tag name="KSO_WM_TEMPLATE_INDEX" val="20202702"/>
</p:tagLst>
</file>

<file path=ppt/tags/tag507.xml><?xml version="1.0" encoding="utf-8"?>
<p:tagLst xmlns:p="http://schemas.openxmlformats.org/presentationml/2006/main">
  <p:tag name="KSO_WM_TEMPLATE_CATEGORY" val="custom"/>
  <p:tag name="KSO_WM_TEMPLATE_INDEX" val="20202702"/>
</p:tagLst>
</file>

<file path=ppt/tags/tag508.xml><?xml version="1.0" encoding="utf-8"?>
<p:tagLst xmlns:p="http://schemas.openxmlformats.org/presentationml/2006/main">
  <p:tag name="KSO_WM_UNIT_TABLE_BEAUTIFY" val="smartTable{d1efcd8c-be97-46c0-a047-06af4d00139e}"/>
</p:tagLst>
</file>

<file path=ppt/tags/tag509.xml><?xml version="1.0" encoding="utf-8"?>
<p:tagLst xmlns:p="http://schemas.openxmlformats.org/presentationml/2006/main">
  <p:tag name="KSO_WM_TEMPLATE_CATEGORY" val="custom"/>
  <p:tag name="KSO_WM_TEMPLATE_INDEX" val="2020270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a*1"/>
  <p:tag name="KSO_WM_TEMPLATE_CATEGORY" val="custom"/>
  <p:tag name="KSO_WM_TEMPLATE_INDEX" val="20202681"/>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1_7*e*1"/>
  <p:tag name="KSO_WM_TEMPLATE_CATEGORY" val="custom"/>
  <p:tag name="KSO_WM_TEMPLATE_INDEX" val="20202681"/>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Lst>
</file>

<file path=ppt/tags/tag512.xml><?xml version="1.0" encoding="utf-8"?>
<p:tagLst xmlns:p="http://schemas.openxmlformats.org/presentationml/2006/main">
  <p:tag name="KSO_WM_TEMPLATE_CATEGORY" val="custom"/>
  <p:tag name="KSO_WM_TEMPLATE_INDEX" val="20202681"/>
  <p:tag name="KSO_WM_SLIDE_ID" val="custom2020268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SLIDE_TYPE" val="sectionTitle"/>
  <p:tag name="KSO_WM_SLIDE_SUBTYPE" val="pureTxt"/>
  <p:tag name="KSO_WM_SLIDE_LAYOUT" val="a_e"/>
  <p:tag name="KSO_WM_SLIDE_LAYOUT_CNT" val="1_1"/>
</p:tagLst>
</file>

<file path=ppt/tags/tag513.xml><?xml version="1.0" encoding="utf-8"?>
<p:tagLst xmlns:p="http://schemas.openxmlformats.org/presentationml/2006/main">
  <p:tag name="KSO_WM_TEMPLATE_CATEGORY" val="custom"/>
  <p:tag name="KSO_WM_TEMPLATE_INDEX" val="20202702"/>
</p:tagLst>
</file>

<file path=ppt/tags/tag514.xml><?xml version="1.0" encoding="utf-8"?>
<p:tagLst xmlns:p="http://schemas.openxmlformats.org/presentationml/2006/main">
  <p:tag name="KSO_WM_TEMPLATE_CATEGORY" val="custom"/>
  <p:tag name="KSO_WM_TEMPLATE_INDEX" val="20202702"/>
</p:tagLst>
</file>

<file path=ppt/tags/tag515.xml><?xml version="1.0" encoding="utf-8"?>
<p:tagLst xmlns:p="http://schemas.openxmlformats.org/presentationml/2006/main">
  <p:tag name="KSO_WM_TEMPLATE_CATEGORY" val="custom"/>
  <p:tag name="KSO_WM_TEMPLATE_INDEX" val="20202702"/>
</p:tagLst>
</file>

<file path=ppt/tags/tag516.xml><?xml version="1.0" encoding="utf-8"?>
<p:tagLst xmlns:p="http://schemas.openxmlformats.org/presentationml/2006/main">
  <p:tag name="KSO_WM_TEMPLATE_CATEGORY" val="custom"/>
  <p:tag name="KSO_WM_TEMPLATE_INDEX" val="20202702"/>
</p:tagLst>
</file>

<file path=ppt/tags/tag517.xml><?xml version="1.0" encoding="utf-8"?>
<p:tagLst xmlns:p="http://schemas.openxmlformats.org/presentationml/2006/main">
  <p:tag name="KSO_WM_TEMPLATE_CATEGORY" val="custom"/>
  <p:tag name="KSO_WM_TEMPLATE_INDEX" val="20202702"/>
</p:tagLst>
</file>

<file path=ppt/tags/tag518.xml><?xml version="1.0" encoding="utf-8"?>
<p:tagLst xmlns:p="http://schemas.openxmlformats.org/presentationml/2006/main">
  <p:tag name="KSO_WM_TEMPLATE_CATEGORY" val="custom"/>
  <p:tag name="KSO_WM_TEMPLATE_INDEX" val="20202702"/>
</p:tagLst>
</file>

<file path=ppt/tags/tag519.xml><?xml version="1.0" encoding="utf-8"?>
<p:tagLst xmlns:p="http://schemas.openxmlformats.org/presentationml/2006/main">
  <p:tag name="KSO_WM_TEMPLATE_CATEGORY" val="custom"/>
  <p:tag name="KSO_WM_TEMPLATE_INDEX" val="2020270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TEMPLATE_CATEGORY" val="custom"/>
  <p:tag name="KSO_WM_TEMPLATE_INDEX" val="20202702"/>
</p:tagLst>
</file>

<file path=ppt/tags/tag521.xml><?xml version="1.0" encoding="utf-8"?>
<p:tagLst xmlns:p="http://schemas.openxmlformats.org/presentationml/2006/main">
  <p:tag name="KSO_WM_TEMPLATE_CATEGORY" val="custom"/>
  <p:tag name="KSO_WM_TEMPLATE_INDEX" val="20202702"/>
</p:tagLst>
</file>

<file path=ppt/tags/tag522.xml><?xml version="1.0" encoding="utf-8"?>
<p:tagLst xmlns:p="http://schemas.openxmlformats.org/presentationml/2006/main">
  <p:tag name="KSO_WM_TEMPLATE_CATEGORY" val="custom"/>
  <p:tag name="KSO_WM_TEMPLATE_INDEX" val="20202702"/>
</p:tagLst>
</file>

<file path=ppt/tags/tag523.xml><?xml version="1.0" encoding="utf-8"?>
<p:tagLst xmlns:p="http://schemas.openxmlformats.org/presentationml/2006/main">
  <p:tag name="KSO_WM_TEMPLATE_CATEGORY" val="custom"/>
  <p:tag name="KSO_WM_TEMPLATE_INDEX" val="20202702"/>
</p:tagLst>
</file>

<file path=ppt/tags/tag524.xml><?xml version="1.0" encoding="utf-8"?>
<p:tagLst xmlns:p="http://schemas.openxmlformats.org/presentationml/2006/main">
  <p:tag name="KSO_WM_TEMPLATE_CATEGORY" val="custom"/>
  <p:tag name="KSO_WM_TEMPLATE_INDEX" val="20202702"/>
</p:tagLst>
</file>

<file path=ppt/tags/tag525.xml><?xml version="1.0" encoding="utf-8"?>
<p:tagLst xmlns:p="http://schemas.openxmlformats.org/presentationml/2006/main">
  <p:tag name="KSO_WM_TEMPLATE_CATEGORY" val="custom"/>
  <p:tag name="KSO_WM_TEMPLATE_INDEX" val="20202702"/>
</p:tagLst>
</file>

<file path=ppt/tags/tag526.xml><?xml version="1.0" encoding="utf-8"?>
<p:tagLst xmlns:p="http://schemas.openxmlformats.org/presentationml/2006/main">
  <p:tag name="KSO_WM_TEMPLATE_CATEGORY" val="custom"/>
  <p:tag name="KSO_WM_TEMPLATE_INDEX" val="20202702"/>
</p:tagLst>
</file>

<file path=ppt/tags/tag527.xml><?xml version="1.0" encoding="utf-8"?>
<p:tagLst xmlns:p="http://schemas.openxmlformats.org/presentationml/2006/main">
  <p:tag name="KSO_WM_BEAUTIFY_FLAG" val="#wm#"/>
  <p:tag name="KSO_WM_TEMPLATE_CATEGORY" val="custom"/>
  <p:tag name="KSO_WM_TEMPLATE_INDEX" val="20202702"/>
</p:tagLst>
</file>

<file path=ppt/tags/tag528.xml><?xml version="1.0" encoding="utf-8"?>
<p:tagLst xmlns:p="http://schemas.openxmlformats.org/presentationml/2006/main">
  <p:tag name="KSO_WM_UNIT_ISCONTENTSTITLE" val="0"/>
  <p:tag name="KSO_WM_UNIT_ISNUMDGMTITLE" val="0"/>
  <p:tag name="KSO_WM_UNIT_NOCLEAR" val="1"/>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191118_31*a*1"/>
  <p:tag name="KSO_WM_TEMPLATE_CATEGORY" val="custom"/>
  <p:tag name="KSO_WM_TEMPLATE_INDEX" val="20191118"/>
  <p:tag name="KSO_WM_UNIT_LAYERLEVEL" val="1"/>
  <p:tag name="KSO_WM_TAG_VERSION" val="1.0"/>
  <p:tag name="KSO_WM_BEAUTIFY_FLAG" val="#wm#"/>
  <p:tag name="KSO_WM_UNIT_PRESET_TEXT" val="Thanks"/>
</p:tagLst>
</file>

<file path=ppt/tags/tag529.xml><?xml version="1.0" encoding="utf-8"?>
<p:tagLst xmlns:p="http://schemas.openxmlformats.org/presentationml/2006/main">
  <p:tag name="KSO_WM_TEMPLATE_CATEGORY" val="custom"/>
  <p:tag name="KSO_WM_TEMPLATE_INDEX" val="20191118"/>
  <p:tag name="KSO_WM_SLIDE_ID" val="custom20191118_31"/>
  <p:tag name="KSO_WM_TEMPLATE_SUBCATEGORY" val="0"/>
  <p:tag name="KSO_WM_TEMPLATE_MASTER_TYPE" val="1"/>
  <p:tag name="KSO_WM_TEMPLATE_COLOR_TYPE" val="1"/>
  <p:tag name="KSO_WM_SLIDE_TYPE" val="endPage"/>
  <p:tag name="KSO_WM_SLIDE_SUBTYPE" val="pureTxt"/>
  <p:tag name="KSO_WM_SLIDE_ITEM_CNT" val="0"/>
  <p:tag name="KSO_WM_SLIDE_INDEX" val="31"/>
  <p:tag name="KSO_WM_TAG_VERSION" val="1.0"/>
  <p:tag name="KSO_WM_BEAUTIFY_FLAG" val="#wm#"/>
  <p:tag name="KSO_WM_SLIDE_LAYOUT" val="a"/>
  <p:tag name="KSO_WM_SLIDE_LAYOUT_CNT"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commondata" val="eyJoZGlkIjoiM2Q4Y2M0MTAxMGRmZTZkMWUzZjg0NGZmZDVmMDc3NjUifQ=="/>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20202702">
      <a:dk1>
        <a:srgbClr val="000000"/>
      </a:dk1>
      <a:lt1>
        <a:srgbClr val="FFFFFF"/>
      </a:lt1>
      <a:dk2>
        <a:srgbClr val="F2F2F2"/>
      </a:dk2>
      <a:lt2>
        <a:srgbClr val="FFFFFF"/>
      </a:lt2>
      <a:accent1>
        <a:srgbClr val="FFC3C4"/>
      </a:accent1>
      <a:accent2>
        <a:srgbClr val="FCD6BF"/>
      </a:accent2>
      <a:accent3>
        <a:srgbClr val="FAE6B7"/>
      </a:accent3>
      <a:accent4>
        <a:srgbClr val="EBECC0"/>
      </a:accent4>
      <a:accent5>
        <a:srgbClr val="CBE5D5"/>
      </a:accent5>
      <a:accent6>
        <a:srgbClr val="ADDEE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D3D1D4"/>
      </a:dk2>
      <a:lt2>
        <a:srgbClr val="F6F7FB"/>
      </a:lt2>
      <a:accent1>
        <a:srgbClr val="879C54"/>
      </a:accent1>
      <a:accent2>
        <a:srgbClr val="7B9468"/>
      </a:accent2>
      <a:accent3>
        <a:srgbClr val="708C7B"/>
      </a:accent3>
      <a:accent4>
        <a:srgbClr val="63838C"/>
      </a:accent4>
      <a:accent5>
        <a:srgbClr val="597CA0"/>
      </a:accent5>
      <a:accent6>
        <a:srgbClr val="4C72B2"/>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E3E5E7"/>
      </a:dk2>
      <a:lt2>
        <a:srgbClr val="FFFFFF"/>
      </a:lt2>
      <a:accent1>
        <a:srgbClr val="4472C4"/>
      </a:accent1>
      <a:accent2>
        <a:srgbClr val="008AD7"/>
      </a:accent2>
      <a:accent3>
        <a:srgbClr val="009FD3"/>
      </a:accent3>
      <a:accent4>
        <a:srgbClr val="00ADB5"/>
      </a:accent4>
      <a:accent5>
        <a:srgbClr val="00BC8A"/>
      </a:accent5>
      <a:accent6>
        <a:srgbClr val="44C456"/>
      </a:accent6>
      <a:hlink>
        <a:srgbClr val="658BD5"/>
      </a:hlink>
      <a:folHlink>
        <a:srgbClr val="9F69A3"/>
      </a:folHlink>
    </a:clrScheme>
    <a:fontScheme name="渐变、商务风、小清新、">
      <a:majorFont>
        <a:latin typeface="Arial"/>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202702">
    <a:dk1>
      <a:srgbClr val="000000"/>
    </a:dk1>
    <a:lt1>
      <a:srgbClr val="FFFFFF"/>
    </a:lt1>
    <a:dk2>
      <a:srgbClr val="F2F2F2"/>
    </a:dk2>
    <a:lt2>
      <a:srgbClr val="FFFFFF"/>
    </a:lt2>
    <a:accent1>
      <a:srgbClr val="FFC3C4"/>
    </a:accent1>
    <a:accent2>
      <a:srgbClr val="FCD6BF"/>
    </a:accent2>
    <a:accent3>
      <a:srgbClr val="FAE6B7"/>
    </a:accent3>
    <a:accent4>
      <a:srgbClr val="EBECC0"/>
    </a:accent4>
    <a:accent5>
      <a:srgbClr val="CBE5D5"/>
    </a:accent5>
    <a:accent6>
      <a:srgbClr val="ADDEEA"/>
    </a:accent6>
    <a:hlink>
      <a:srgbClr val="658BD5"/>
    </a:hlink>
    <a:folHlink>
      <a:srgbClr val="9F69A3"/>
    </a:folHlink>
  </a:clrScheme>
</a:themeOverride>
</file>

<file path=docProps/app.xml><?xml version="1.0" encoding="utf-8"?>
<Properties xmlns="http://schemas.openxmlformats.org/officeDocument/2006/extended-properties" xmlns:vt="http://schemas.openxmlformats.org/officeDocument/2006/docPropsVTypes">
  <TotalTime>0</TotalTime>
  <Words>8460</Words>
  <Application>WPS 演示</Application>
  <PresentationFormat>宽屏</PresentationFormat>
  <Paragraphs>641</Paragraphs>
  <Slides>56</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56</vt:i4>
      </vt:variant>
    </vt:vector>
  </HeadingPairs>
  <TitlesOfParts>
    <vt:vector size="78" baseType="lpstr">
      <vt:lpstr>Arial</vt:lpstr>
      <vt:lpstr>宋体</vt:lpstr>
      <vt:lpstr>Wingdings</vt:lpstr>
      <vt:lpstr>微软雅黑</vt:lpstr>
      <vt:lpstr>汉仪旗黑-85S</vt:lpstr>
      <vt:lpstr>黑体</vt:lpstr>
      <vt:lpstr>Calibri</vt:lpstr>
      <vt:lpstr>楷体</vt:lpstr>
      <vt:lpstr>楷体_GB2312</vt:lpstr>
      <vt:lpstr>新宋体</vt:lpstr>
      <vt:lpstr>Helvetica</vt:lpstr>
      <vt:lpstr>微软雅黑 Light</vt:lpstr>
      <vt:lpstr>Arial Unicode MS</vt:lpstr>
      <vt:lpstr>MS PGothic</vt:lpstr>
      <vt:lpstr>Times New Roman</vt:lpstr>
      <vt:lpstr>仿宋_GB2312</vt:lpstr>
      <vt:lpstr>方正小标宋简体</vt:lpstr>
      <vt:lpstr>仿宋</vt:lpstr>
      <vt:lpstr>Malgun Gothic</vt:lpstr>
      <vt:lpstr>Office 主题​​</vt:lpstr>
      <vt:lpstr>1_Office 主题​​</vt:lpstr>
      <vt:lpstr>2_Office 主题​​</vt:lpstr>
      <vt:lpstr>安全管理人员 如何“尽职减责          </vt:lpstr>
      <vt:lpstr>PowerPoint 演示文稿</vt:lpstr>
      <vt:lpstr>PowerPoint 演示文稿</vt:lpstr>
      <vt:lpstr>当前安全管理人员的现状以及责任体系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安全管理人员在实际事故案例中的刑责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安全管理人员如何才能够做到“尽职”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安全领导与安全管理管理边界</vt:lpstr>
      <vt:lpstr>安全管理人员如何才能为自己“减责”</vt:lpstr>
      <vt:lpstr>PowerPoint 演示文稿</vt:lpstr>
      <vt:lpstr>PowerPoint 演示文稿</vt:lpstr>
      <vt:lpstr>PowerPoint 演示文稿</vt:lpstr>
      <vt:lpstr>PowerPoint 演示文稿</vt:lpstr>
      <vt:lpstr>安全生产责任制建立注意事项</vt:lpstr>
      <vt:lpstr>PowerPoint 演示文稿</vt:lpstr>
      <vt:lpstr>安全生产责任制与安全管理制度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Vivian</cp:lastModifiedBy>
  <cp:revision>130</cp:revision>
  <dcterms:created xsi:type="dcterms:W3CDTF">2019-12-22T15:33:00Z</dcterms:created>
  <dcterms:modified xsi:type="dcterms:W3CDTF">2023-12-11T05:15:11Z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1E7F8AF8980740D5AC4898BED7A7DB7B_12</vt:lpwstr>
  </property>
</Properties>
</file>