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46" r:id="rId3"/>
    <p:sldId id="386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7" r:id="rId43"/>
  </p:sldIdLst>
  <p:sldSz cx="10693400" cy="7560945"/>
  <p:notesSz cx="9926320" cy="6668770"/>
  <p:custDataLst>
    <p:tags r:id="rId49"/>
  </p:custDataLst>
  <p:defaultTextStyle>
    <a:defPPr>
      <a:defRPr lang="en-US"/>
    </a:defPPr>
    <a:lvl1pPr algn="l" defTabSz="99568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97205" indent="-40005" algn="l" defTabSz="99568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95680" indent="-81280" algn="l" defTabSz="99568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492250" indent="-120650" algn="l" defTabSz="99568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990725" indent="-161925" algn="l" defTabSz="99568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DE707F0-A204-4367-AB99-B66ED6A58C63}">
          <p14:sldIdLst>
            <p14:sldId id="346"/>
            <p14:sldId id="386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B6F"/>
    <a:srgbClr val="FF9933"/>
    <a:srgbClr val="FF9900"/>
    <a:srgbClr val="EFF98F"/>
    <a:srgbClr val="0B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93" d="100"/>
          <a:sy n="93" d="100"/>
        </p:scale>
        <p:origin x="78" y="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812EB-D50D-4604-B23B-1FD454135BE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34477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334477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93145-E510-4C1C-B22E-EA5F4E7938E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272A-9A73-4D32-9FE4-DACC17B2DF7A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00063"/>
            <a:ext cx="3535362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167817"/>
            <a:ext cx="794131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34091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3" y="6334091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64B4-2555-4CD6-9DDC-0132AD68045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CCD89E-769C-4CE1-BB93-64FB1D4E2784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C10B7-B71C-4F17-B368-A55496C35B49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C5EFA0-8C73-41D9-9F9B-54E724E92C8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5433-48A9-4091-9645-54000CB03348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53531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CB97F-8B7B-466E-B4BA-06850C5D44C0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7F575-B61A-4D97-AE8D-1C35AA591BFF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ChangeAspect="1"/>
          </p:cNvSpPr>
          <p:nvPr userDrawn="1"/>
        </p:nvSpPr>
        <p:spPr>
          <a:xfrm>
            <a:off x="522288" y="1476375"/>
            <a:ext cx="7485062" cy="1931988"/>
          </a:xfrm>
          <a:prstGeom prst="rect">
            <a:avLst/>
          </a:prstGeom>
        </p:spPr>
        <p:txBody>
          <a:bodyPr lIns="99569" tIns="49785" rIns="99569" bIns="49785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rgbClr val="898989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78A516-3C5B-4A4A-BA7E-F304F118F9E6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9AF6-2573-4E77-AB62-E15444AED073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48" y="485881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848" y="3204786"/>
            <a:ext cx="9089390" cy="1654026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5DB1E-E3F9-4968-8E4B-A51AE911D16F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B2EE-DB6A-4811-AC00-8DEFEF2554A9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9773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8957" y="1764295"/>
            <a:ext cx="4729773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7CB65-1C04-4747-A253-D1682BA995B5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42E1B-22FB-445C-BA0D-1254CACE4432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633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633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385" y="1692533"/>
            <a:ext cx="4726346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385" y="2397901"/>
            <a:ext cx="4726346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75377-C385-4D14-B9C9-7D1413EB72FD}" type="datetimeFigureOut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3119E-FB89-4418-B61A-1819EEEE17FD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5D44D-B66D-494E-B00F-DF20D7E4533C}" type="datetimeFigureOut">
              <a:rPr lang="en-US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8137-60F0-46CD-8A5D-761D0D8D5E28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F2B863-40DE-409C-8109-5F3BA86E5DA2}" type="datetimeFigureOut">
              <a:rPr lang="en-US"/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6EC1C-2D68-4434-806F-D47C28432D9A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19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394" y="301051"/>
            <a:ext cx="5977336" cy="645332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5"/>
            <a:ext cx="3518198" cy="5172114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9C090-45BB-4CFA-9DCA-A742DD40A757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090BB-5370-4BC9-B17D-7562A0248A08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838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838" y="675613"/>
            <a:ext cx="6416040" cy="453675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3500"/>
            </a:lvl1pPr>
            <a:lvl2pPr marL="497840" indent="0">
              <a:buNone/>
              <a:defRPr sz="3000"/>
            </a:lvl2pPr>
            <a:lvl3pPr marL="995680" indent="0">
              <a:buNone/>
              <a:defRPr sz="2600"/>
            </a:lvl3pPr>
            <a:lvl4pPr marL="1493520" indent="0">
              <a:buNone/>
              <a:defRPr sz="2200"/>
            </a:lvl4pPr>
            <a:lvl5pPr marL="1991360" indent="0">
              <a:buNone/>
              <a:defRPr sz="2200"/>
            </a:lvl5pPr>
            <a:lvl6pPr marL="2489200" indent="0">
              <a:buNone/>
              <a:defRPr sz="2200"/>
            </a:lvl6pPr>
            <a:lvl7pPr marL="2987040" indent="0">
              <a:buNone/>
              <a:defRPr sz="2200"/>
            </a:lvl7pPr>
            <a:lvl8pPr marL="3484880" indent="0">
              <a:buNone/>
              <a:defRPr sz="2200"/>
            </a:lvl8pPr>
            <a:lvl9pPr marL="3982720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838" y="5917739"/>
            <a:ext cx="6416040" cy="88739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9DDFF-EEFC-4C6A-B2A4-8712FA06FD02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8F670-5430-4F2B-BC0D-90D2A3F47520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569" tIns="49785" rIns="99569" bIns="49785" numCol="1" anchor="ctr" anchorCtr="0" compatLnSpc="1"/>
          <a:lstStyle/>
          <a:p>
            <a:pPr lvl="0"/>
            <a:r>
              <a:rPr lang="en-US" smtClean="0"/>
              <a:t>Test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/>
          <a:lstStyle>
            <a:lvl1pPr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DA4912-073D-434A-88E2-99A3262754CC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/>
          <a:lstStyle>
            <a:lvl1pPr algn="ctr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/>
          <a:lstStyle>
            <a:lvl1pPr algn="r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40F5EAA-1693-4454-8DB0-1A32C0212448}" type="slidenum">
              <a:rPr lang="en-US"/>
            </a:fld>
            <a:endParaRPr lang="en-US" dirty="0"/>
          </a:p>
        </p:txBody>
      </p:sp>
      <p:pic>
        <p:nvPicPr>
          <p:cNvPr id="1030" name="Picture 6" descr="PowerPoint_template2.jp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9568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568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defTabSz="99568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defTabSz="99568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defTabSz="99568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9568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9568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9568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9568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380" indent="-373380" algn="l" defTabSz="9956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55" indent="-311150" algn="l" defTabSz="9956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defTabSz="9956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05" indent="-247650" algn="l" defTabSz="9956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7650" algn="l" defTabSz="9956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524" y="1081298"/>
            <a:ext cx="8569431" cy="1620771"/>
          </a:xfrm>
        </p:spPr>
        <p:txBody>
          <a:bodyPr/>
          <a:lstStyle/>
          <a:p>
            <a:r>
              <a:rPr lang="zh-CN" altLang="en-US" b="1" dirty="0" smtClean="0"/>
              <a:t>车间安全标识标准</a:t>
            </a:r>
            <a:endParaRPr lang="da-D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661" y="2986709"/>
            <a:ext cx="7057178" cy="1932323"/>
          </a:xfrm>
        </p:spPr>
        <p:txBody>
          <a:bodyPr/>
          <a:lstStyle/>
          <a:p>
            <a:r>
              <a:rPr lang="da-DK" dirty="0" smtClean="0"/>
              <a:t>Dante</a:t>
            </a:r>
            <a:endParaRPr lang="da-DK" dirty="0"/>
          </a:p>
        </p:txBody>
      </p:sp>
      <p:pic>
        <p:nvPicPr>
          <p:cNvPr id="4" name="图片 3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735" y="4428490"/>
            <a:ext cx="3773170" cy="19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物料定位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43" y="1764295"/>
            <a:ext cx="5013110" cy="4990084"/>
          </a:xfrm>
        </p:spPr>
        <p:txBody>
          <a:bodyPr/>
          <a:lstStyle/>
          <a:p>
            <a:r>
              <a:rPr lang="zh-CN" altLang="en-US" sz="1985" dirty="0"/>
              <a:t>物料码放架与形状规则的常用物品、所有可以移动或容易移动的设备的定位：使用黄色四角定位线</a:t>
            </a:r>
            <a:endParaRPr lang="zh-CN" altLang="en-US" sz="198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4661" y="3224886"/>
            <a:ext cx="5817971" cy="30035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移动式设备的定位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205" dirty="0"/>
              <a:t>如</a:t>
            </a:r>
            <a:r>
              <a:rPr lang="zh-CN" altLang="zh-CN" sz="2205" dirty="0"/>
              <a:t>液压叉车、电动叉车、物料周转车</a:t>
            </a:r>
            <a:r>
              <a:rPr lang="zh-CN" altLang="zh-CN" sz="2205" dirty="0"/>
              <a:t>等：</a:t>
            </a:r>
            <a:r>
              <a:rPr lang="zh-CN" altLang="zh-CN" sz="2205" dirty="0"/>
              <a:t>使用黄线四周定位线，并标明起动方向；</a:t>
            </a:r>
            <a:endParaRPr lang="zh-CN" altLang="en-US" sz="2205" dirty="0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2329798" y="2774213"/>
            <a:ext cx="3411320" cy="4079932"/>
            <a:chOff x="0" y="0"/>
            <a:chExt cx="4873" cy="5827"/>
          </a:xfrm>
        </p:grpSpPr>
        <p:sp>
          <p:nvSpPr>
            <p:cNvPr id="5" name="AutoShape 19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4873" cy="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6" name="Freeform 193"/>
            <p:cNvSpPr/>
            <p:nvPr/>
          </p:nvSpPr>
          <p:spPr bwMode="auto">
            <a:xfrm>
              <a:off x="110" y="1159"/>
              <a:ext cx="1512" cy="4650"/>
            </a:xfrm>
            <a:custGeom>
              <a:avLst/>
              <a:gdLst>
                <a:gd name="T0" fmla="*/ 3024 w 3024"/>
                <a:gd name="T1" fmla="*/ 0 h 9300"/>
                <a:gd name="T2" fmla="*/ 0 w 3024"/>
                <a:gd name="T3" fmla="*/ 0 h 9300"/>
                <a:gd name="T4" fmla="*/ 0 w 3024"/>
                <a:gd name="T5" fmla="*/ 9300 h 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4" h="9300">
                  <a:moveTo>
                    <a:pt x="3024" y="0"/>
                  </a:moveTo>
                  <a:lnTo>
                    <a:pt x="0" y="0"/>
                  </a:lnTo>
                  <a:lnTo>
                    <a:pt x="0" y="93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7" name="Freeform 192"/>
            <p:cNvSpPr/>
            <p:nvPr/>
          </p:nvSpPr>
          <p:spPr bwMode="auto">
            <a:xfrm>
              <a:off x="459" y="1422"/>
              <a:ext cx="1163" cy="4124"/>
            </a:xfrm>
            <a:custGeom>
              <a:avLst/>
              <a:gdLst>
                <a:gd name="T0" fmla="*/ 2326 w 2326"/>
                <a:gd name="T1" fmla="*/ 0 h 8248"/>
                <a:gd name="T2" fmla="*/ 0 w 2326"/>
                <a:gd name="T3" fmla="*/ 0 h 8248"/>
                <a:gd name="T4" fmla="*/ 0 w 2326"/>
                <a:gd name="T5" fmla="*/ 8248 h 8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6" h="8248">
                  <a:moveTo>
                    <a:pt x="2326" y="0"/>
                  </a:moveTo>
                  <a:lnTo>
                    <a:pt x="0" y="0"/>
                  </a:lnTo>
                  <a:lnTo>
                    <a:pt x="0" y="824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8" name="Line 191"/>
            <p:cNvSpPr>
              <a:spLocks noChangeShapeType="1"/>
            </p:cNvSpPr>
            <p:nvPr/>
          </p:nvSpPr>
          <p:spPr bwMode="auto">
            <a:xfrm flipV="1">
              <a:off x="1622" y="1159"/>
              <a:ext cx="1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9" name="Line 190"/>
            <p:cNvSpPr>
              <a:spLocks noChangeShapeType="1"/>
            </p:cNvSpPr>
            <p:nvPr/>
          </p:nvSpPr>
          <p:spPr bwMode="auto">
            <a:xfrm flipV="1">
              <a:off x="3250" y="1159"/>
              <a:ext cx="1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0" name="Line 189"/>
            <p:cNvSpPr>
              <a:spLocks noChangeShapeType="1"/>
            </p:cNvSpPr>
            <p:nvPr/>
          </p:nvSpPr>
          <p:spPr bwMode="auto">
            <a:xfrm>
              <a:off x="2087" y="1159"/>
              <a:ext cx="1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1" name="Line 188"/>
            <p:cNvSpPr>
              <a:spLocks noChangeShapeType="1"/>
            </p:cNvSpPr>
            <p:nvPr/>
          </p:nvSpPr>
          <p:spPr bwMode="auto">
            <a:xfrm>
              <a:off x="2262" y="1159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2" name="Line 187"/>
            <p:cNvSpPr>
              <a:spLocks noChangeShapeType="1"/>
            </p:cNvSpPr>
            <p:nvPr/>
          </p:nvSpPr>
          <p:spPr bwMode="auto">
            <a:xfrm>
              <a:off x="2611" y="1159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3" name="Line 186"/>
            <p:cNvSpPr>
              <a:spLocks noChangeShapeType="1"/>
            </p:cNvSpPr>
            <p:nvPr/>
          </p:nvSpPr>
          <p:spPr bwMode="auto">
            <a:xfrm flipH="1">
              <a:off x="2087" y="720"/>
              <a:ext cx="349" cy="4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4" name="Line 185"/>
            <p:cNvSpPr>
              <a:spLocks noChangeShapeType="1"/>
            </p:cNvSpPr>
            <p:nvPr/>
          </p:nvSpPr>
          <p:spPr bwMode="auto">
            <a:xfrm>
              <a:off x="2436" y="720"/>
              <a:ext cx="349" cy="4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5" name="Line 184"/>
            <p:cNvSpPr>
              <a:spLocks noChangeShapeType="1"/>
            </p:cNvSpPr>
            <p:nvPr/>
          </p:nvSpPr>
          <p:spPr bwMode="auto">
            <a:xfrm>
              <a:off x="2262" y="1597"/>
              <a:ext cx="3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6" name="Line 183"/>
            <p:cNvSpPr>
              <a:spLocks noChangeShapeType="1"/>
            </p:cNvSpPr>
            <p:nvPr/>
          </p:nvSpPr>
          <p:spPr bwMode="auto">
            <a:xfrm>
              <a:off x="2611" y="1159"/>
              <a:ext cx="1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7" name="Line 182"/>
            <p:cNvSpPr>
              <a:spLocks noChangeShapeType="1"/>
            </p:cNvSpPr>
            <p:nvPr/>
          </p:nvSpPr>
          <p:spPr bwMode="auto">
            <a:xfrm>
              <a:off x="2639" y="1159"/>
              <a:ext cx="407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8" name="Line 181"/>
            <p:cNvSpPr>
              <a:spLocks noChangeShapeType="1"/>
            </p:cNvSpPr>
            <p:nvPr/>
          </p:nvSpPr>
          <p:spPr bwMode="auto">
            <a:xfrm>
              <a:off x="2639" y="1597"/>
              <a:ext cx="407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9" name="Line 180"/>
            <p:cNvSpPr>
              <a:spLocks noChangeShapeType="1"/>
            </p:cNvSpPr>
            <p:nvPr/>
          </p:nvSpPr>
          <p:spPr bwMode="auto">
            <a:xfrm>
              <a:off x="2988" y="1159"/>
              <a:ext cx="1" cy="43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0" name="Line 179"/>
            <p:cNvSpPr>
              <a:spLocks noChangeShapeType="1"/>
            </p:cNvSpPr>
            <p:nvPr/>
          </p:nvSpPr>
          <p:spPr bwMode="auto">
            <a:xfrm flipH="1" flipV="1">
              <a:off x="2930" y="1115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1" name="Line 178"/>
            <p:cNvSpPr>
              <a:spLocks noChangeShapeType="1"/>
            </p:cNvSpPr>
            <p:nvPr/>
          </p:nvSpPr>
          <p:spPr bwMode="auto">
            <a:xfrm>
              <a:off x="2930" y="1553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2843" y="1512"/>
              <a:ext cx="116" cy="15"/>
            </a:xfrm>
            <a:custGeom>
              <a:avLst/>
              <a:gdLst>
                <a:gd name="T0" fmla="*/ 39 w 232"/>
                <a:gd name="T1" fmla="*/ 29 h 29"/>
                <a:gd name="T2" fmla="*/ 0 w 232"/>
                <a:gd name="T3" fmla="*/ 0 h 29"/>
                <a:gd name="T4" fmla="*/ 232 w 23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29">
                  <a:moveTo>
                    <a:pt x="39" y="29"/>
                  </a:moveTo>
                  <a:lnTo>
                    <a:pt x="0" y="0"/>
                  </a:lnTo>
                  <a:lnTo>
                    <a:pt x="23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3" name="Line 176"/>
            <p:cNvSpPr>
              <a:spLocks noChangeShapeType="1"/>
            </p:cNvSpPr>
            <p:nvPr/>
          </p:nvSpPr>
          <p:spPr bwMode="auto">
            <a:xfrm flipV="1">
              <a:off x="2959" y="1498"/>
              <a:ext cx="1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4" name="Freeform 175"/>
            <p:cNvSpPr/>
            <p:nvPr/>
          </p:nvSpPr>
          <p:spPr bwMode="auto">
            <a:xfrm>
              <a:off x="2843" y="1425"/>
              <a:ext cx="116" cy="44"/>
            </a:xfrm>
            <a:custGeom>
              <a:avLst/>
              <a:gdLst>
                <a:gd name="T0" fmla="*/ 232 w 232"/>
                <a:gd name="T1" fmla="*/ 59 h 88"/>
                <a:gd name="T2" fmla="*/ 193 w 232"/>
                <a:gd name="T3" fmla="*/ 88 h 88"/>
                <a:gd name="T4" fmla="*/ 39 w 232"/>
                <a:gd name="T5" fmla="*/ 88 h 88"/>
                <a:gd name="T6" fmla="*/ 0 w 232"/>
                <a:gd name="T7" fmla="*/ 59 h 88"/>
                <a:gd name="T8" fmla="*/ 0 w 232"/>
                <a:gd name="T9" fmla="*/ 29 h 88"/>
                <a:gd name="T10" fmla="*/ 39 w 232"/>
                <a:gd name="T11" fmla="*/ 0 h 88"/>
                <a:gd name="T12" fmla="*/ 193 w 232"/>
                <a:gd name="T13" fmla="*/ 0 h 88"/>
                <a:gd name="T14" fmla="*/ 232 w 232"/>
                <a:gd name="T15" fmla="*/ 29 h 88"/>
                <a:gd name="T16" fmla="*/ 232 w 232"/>
                <a:gd name="T17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88">
                  <a:moveTo>
                    <a:pt x="232" y="59"/>
                  </a:moveTo>
                  <a:lnTo>
                    <a:pt x="193" y="88"/>
                  </a:lnTo>
                  <a:lnTo>
                    <a:pt x="39" y="88"/>
                  </a:lnTo>
                  <a:lnTo>
                    <a:pt x="0" y="59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193" y="0"/>
                  </a:lnTo>
                  <a:lnTo>
                    <a:pt x="232" y="29"/>
                  </a:lnTo>
                  <a:lnTo>
                    <a:pt x="232" y="59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5" name="Freeform 174"/>
            <p:cNvSpPr/>
            <p:nvPr/>
          </p:nvSpPr>
          <p:spPr bwMode="auto">
            <a:xfrm>
              <a:off x="2843" y="1338"/>
              <a:ext cx="116" cy="58"/>
            </a:xfrm>
            <a:custGeom>
              <a:avLst/>
              <a:gdLst>
                <a:gd name="T0" fmla="*/ 193 w 232"/>
                <a:gd name="T1" fmla="*/ 0 h 116"/>
                <a:gd name="T2" fmla="*/ 232 w 232"/>
                <a:gd name="T3" fmla="*/ 28 h 116"/>
                <a:gd name="T4" fmla="*/ 232 w 232"/>
                <a:gd name="T5" fmla="*/ 87 h 116"/>
                <a:gd name="T6" fmla="*/ 193 w 232"/>
                <a:gd name="T7" fmla="*/ 116 h 116"/>
                <a:gd name="T8" fmla="*/ 39 w 232"/>
                <a:gd name="T9" fmla="*/ 116 h 116"/>
                <a:gd name="T10" fmla="*/ 0 w 232"/>
                <a:gd name="T11" fmla="*/ 87 h 116"/>
                <a:gd name="T12" fmla="*/ 0 w 232"/>
                <a:gd name="T13" fmla="*/ 28 h 116"/>
                <a:gd name="T14" fmla="*/ 39 w 232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16">
                  <a:moveTo>
                    <a:pt x="193" y="0"/>
                  </a:moveTo>
                  <a:lnTo>
                    <a:pt x="232" y="28"/>
                  </a:lnTo>
                  <a:lnTo>
                    <a:pt x="232" y="87"/>
                  </a:lnTo>
                  <a:lnTo>
                    <a:pt x="193" y="116"/>
                  </a:lnTo>
                  <a:lnTo>
                    <a:pt x="39" y="116"/>
                  </a:lnTo>
                  <a:lnTo>
                    <a:pt x="0" y="87"/>
                  </a:lnTo>
                  <a:lnTo>
                    <a:pt x="0" y="28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6" name="Freeform 173"/>
            <p:cNvSpPr/>
            <p:nvPr/>
          </p:nvSpPr>
          <p:spPr bwMode="auto">
            <a:xfrm>
              <a:off x="2843" y="1249"/>
              <a:ext cx="116" cy="59"/>
            </a:xfrm>
            <a:custGeom>
              <a:avLst/>
              <a:gdLst>
                <a:gd name="T0" fmla="*/ 232 w 232"/>
                <a:gd name="T1" fmla="*/ 117 h 117"/>
                <a:gd name="T2" fmla="*/ 0 w 232"/>
                <a:gd name="T3" fmla="*/ 117 h 117"/>
                <a:gd name="T4" fmla="*/ 154 w 232"/>
                <a:gd name="T5" fmla="*/ 59 h 117"/>
                <a:gd name="T6" fmla="*/ 0 w 232"/>
                <a:gd name="T7" fmla="*/ 0 h 117"/>
                <a:gd name="T8" fmla="*/ 232 w 232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17">
                  <a:moveTo>
                    <a:pt x="232" y="117"/>
                  </a:moveTo>
                  <a:lnTo>
                    <a:pt x="0" y="117"/>
                  </a:lnTo>
                  <a:lnTo>
                    <a:pt x="154" y="59"/>
                  </a:lnTo>
                  <a:lnTo>
                    <a:pt x="0" y="0"/>
                  </a:lnTo>
                  <a:lnTo>
                    <a:pt x="23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7" name="Line 172"/>
            <p:cNvSpPr>
              <a:spLocks noChangeShapeType="1"/>
            </p:cNvSpPr>
            <p:nvPr/>
          </p:nvSpPr>
          <p:spPr bwMode="auto">
            <a:xfrm>
              <a:off x="2611" y="11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8" name="Line 171"/>
            <p:cNvSpPr>
              <a:spLocks noChangeShapeType="1"/>
            </p:cNvSpPr>
            <p:nvPr/>
          </p:nvSpPr>
          <p:spPr bwMode="auto">
            <a:xfrm>
              <a:off x="2611" y="15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9" name="Line 170"/>
            <p:cNvSpPr>
              <a:spLocks noChangeShapeType="1"/>
            </p:cNvSpPr>
            <p:nvPr/>
          </p:nvSpPr>
          <p:spPr bwMode="auto">
            <a:xfrm>
              <a:off x="2988" y="15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0" name="Line 169"/>
            <p:cNvSpPr>
              <a:spLocks noChangeShapeType="1"/>
            </p:cNvSpPr>
            <p:nvPr/>
          </p:nvSpPr>
          <p:spPr bwMode="auto">
            <a:xfrm>
              <a:off x="2262" y="1619"/>
              <a:ext cx="1" cy="12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" name="Line 168"/>
            <p:cNvSpPr>
              <a:spLocks noChangeShapeType="1"/>
            </p:cNvSpPr>
            <p:nvPr/>
          </p:nvSpPr>
          <p:spPr bwMode="auto">
            <a:xfrm>
              <a:off x="2611" y="1619"/>
              <a:ext cx="1" cy="12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68" name="Line 167"/>
            <p:cNvSpPr>
              <a:spLocks noChangeShapeType="1"/>
            </p:cNvSpPr>
            <p:nvPr/>
          </p:nvSpPr>
          <p:spPr bwMode="auto">
            <a:xfrm flipH="1">
              <a:off x="2262" y="1703"/>
              <a:ext cx="349" cy="1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69" name="Line 166"/>
            <p:cNvSpPr>
              <a:spLocks noChangeShapeType="1"/>
            </p:cNvSpPr>
            <p:nvPr/>
          </p:nvSpPr>
          <p:spPr bwMode="auto">
            <a:xfrm flipH="1">
              <a:off x="1684" y="1703"/>
              <a:ext cx="578" cy="1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70" name="Line 165"/>
            <p:cNvSpPr>
              <a:spLocks noChangeShapeType="1"/>
            </p:cNvSpPr>
            <p:nvPr/>
          </p:nvSpPr>
          <p:spPr bwMode="auto">
            <a:xfrm flipV="1">
              <a:off x="2552" y="1659"/>
              <a:ext cx="116" cy="87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72" name="Line 164"/>
            <p:cNvSpPr>
              <a:spLocks noChangeShapeType="1"/>
            </p:cNvSpPr>
            <p:nvPr/>
          </p:nvSpPr>
          <p:spPr bwMode="auto">
            <a:xfrm flipH="1">
              <a:off x="2203" y="1659"/>
              <a:ext cx="117" cy="87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74" name="Line 163"/>
            <p:cNvSpPr>
              <a:spLocks noChangeShapeType="1"/>
            </p:cNvSpPr>
            <p:nvPr/>
          </p:nvSpPr>
          <p:spPr bwMode="auto">
            <a:xfrm>
              <a:off x="2262" y="15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75" name="Line 162"/>
            <p:cNvSpPr>
              <a:spLocks noChangeShapeType="1"/>
            </p:cNvSpPr>
            <p:nvPr/>
          </p:nvSpPr>
          <p:spPr bwMode="auto">
            <a:xfrm>
              <a:off x="2611" y="15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76" name="Line 161"/>
            <p:cNvSpPr>
              <a:spLocks noChangeShapeType="1"/>
            </p:cNvSpPr>
            <p:nvPr/>
          </p:nvSpPr>
          <p:spPr bwMode="auto">
            <a:xfrm>
              <a:off x="2611" y="17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77" name="Line 160"/>
            <p:cNvSpPr>
              <a:spLocks noChangeShapeType="1"/>
            </p:cNvSpPr>
            <p:nvPr/>
          </p:nvSpPr>
          <p:spPr bwMode="auto">
            <a:xfrm flipV="1">
              <a:off x="2785" y="910"/>
              <a:ext cx="1" cy="22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78" name="Line 159"/>
            <p:cNvSpPr>
              <a:spLocks noChangeShapeType="1"/>
            </p:cNvSpPr>
            <p:nvPr/>
          </p:nvSpPr>
          <p:spPr bwMode="auto">
            <a:xfrm flipV="1">
              <a:off x="2611" y="910"/>
              <a:ext cx="1" cy="22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79" name="Line 158"/>
            <p:cNvSpPr>
              <a:spLocks noChangeShapeType="1"/>
            </p:cNvSpPr>
            <p:nvPr/>
          </p:nvSpPr>
          <p:spPr bwMode="auto">
            <a:xfrm>
              <a:off x="2611" y="954"/>
              <a:ext cx="174" cy="1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0" name="Line 157"/>
            <p:cNvSpPr>
              <a:spLocks noChangeShapeType="1"/>
            </p:cNvSpPr>
            <p:nvPr/>
          </p:nvSpPr>
          <p:spPr bwMode="auto">
            <a:xfrm>
              <a:off x="2785" y="954"/>
              <a:ext cx="608" cy="1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1" name="Line 156"/>
            <p:cNvSpPr>
              <a:spLocks noChangeShapeType="1"/>
            </p:cNvSpPr>
            <p:nvPr/>
          </p:nvSpPr>
          <p:spPr bwMode="auto">
            <a:xfrm flipH="1">
              <a:off x="2552" y="910"/>
              <a:ext cx="116" cy="87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2" name="Line 155"/>
            <p:cNvSpPr>
              <a:spLocks noChangeShapeType="1"/>
            </p:cNvSpPr>
            <p:nvPr/>
          </p:nvSpPr>
          <p:spPr bwMode="auto">
            <a:xfrm flipV="1">
              <a:off x="2727" y="910"/>
              <a:ext cx="116" cy="87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3" name="Freeform 154"/>
            <p:cNvSpPr/>
            <p:nvPr/>
          </p:nvSpPr>
          <p:spPr bwMode="auto">
            <a:xfrm>
              <a:off x="3054" y="844"/>
              <a:ext cx="77" cy="44"/>
            </a:xfrm>
            <a:custGeom>
              <a:avLst/>
              <a:gdLst>
                <a:gd name="T0" fmla="*/ 0 w 154"/>
                <a:gd name="T1" fmla="*/ 29 h 88"/>
                <a:gd name="T2" fmla="*/ 39 w 154"/>
                <a:gd name="T3" fmla="*/ 0 h 88"/>
                <a:gd name="T4" fmla="*/ 117 w 154"/>
                <a:gd name="T5" fmla="*/ 0 h 88"/>
                <a:gd name="T6" fmla="*/ 154 w 154"/>
                <a:gd name="T7" fmla="*/ 29 h 88"/>
                <a:gd name="T8" fmla="*/ 154 w 154"/>
                <a:gd name="T9" fmla="*/ 59 h 88"/>
                <a:gd name="T10" fmla="*/ 117 w 154"/>
                <a:gd name="T11" fmla="*/ 88 h 88"/>
                <a:gd name="T12" fmla="*/ 78 w 154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8">
                  <a:moveTo>
                    <a:pt x="0" y="29"/>
                  </a:moveTo>
                  <a:lnTo>
                    <a:pt x="39" y="0"/>
                  </a:lnTo>
                  <a:lnTo>
                    <a:pt x="117" y="0"/>
                  </a:lnTo>
                  <a:lnTo>
                    <a:pt x="154" y="29"/>
                  </a:lnTo>
                  <a:lnTo>
                    <a:pt x="154" y="59"/>
                  </a:lnTo>
                  <a:lnTo>
                    <a:pt x="117" y="88"/>
                  </a:lnTo>
                  <a:lnTo>
                    <a:pt x="78" y="88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4" name="Freeform 153"/>
            <p:cNvSpPr/>
            <p:nvPr/>
          </p:nvSpPr>
          <p:spPr bwMode="auto">
            <a:xfrm>
              <a:off x="3054" y="888"/>
              <a:ext cx="77" cy="43"/>
            </a:xfrm>
            <a:custGeom>
              <a:avLst/>
              <a:gdLst>
                <a:gd name="T0" fmla="*/ 117 w 154"/>
                <a:gd name="T1" fmla="*/ 0 h 87"/>
                <a:gd name="T2" fmla="*/ 154 w 154"/>
                <a:gd name="T3" fmla="*/ 28 h 87"/>
                <a:gd name="T4" fmla="*/ 154 w 154"/>
                <a:gd name="T5" fmla="*/ 58 h 87"/>
                <a:gd name="T6" fmla="*/ 117 w 154"/>
                <a:gd name="T7" fmla="*/ 87 h 87"/>
                <a:gd name="T8" fmla="*/ 39 w 154"/>
                <a:gd name="T9" fmla="*/ 87 h 87"/>
                <a:gd name="T10" fmla="*/ 0 w 154"/>
                <a:gd name="T11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87">
                  <a:moveTo>
                    <a:pt x="117" y="0"/>
                  </a:moveTo>
                  <a:lnTo>
                    <a:pt x="154" y="28"/>
                  </a:lnTo>
                  <a:lnTo>
                    <a:pt x="154" y="58"/>
                  </a:lnTo>
                  <a:lnTo>
                    <a:pt x="117" y="87"/>
                  </a:lnTo>
                  <a:lnTo>
                    <a:pt x="39" y="87"/>
                  </a:lnTo>
                  <a:lnTo>
                    <a:pt x="0" y="58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5" name="Freeform 152"/>
            <p:cNvSpPr/>
            <p:nvPr/>
          </p:nvSpPr>
          <p:spPr bwMode="auto">
            <a:xfrm>
              <a:off x="3170" y="844"/>
              <a:ext cx="78" cy="87"/>
            </a:xfrm>
            <a:custGeom>
              <a:avLst/>
              <a:gdLst>
                <a:gd name="T0" fmla="*/ 156 w 156"/>
                <a:gd name="T1" fmla="*/ 146 h 175"/>
                <a:gd name="T2" fmla="*/ 117 w 156"/>
                <a:gd name="T3" fmla="*/ 175 h 175"/>
                <a:gd name="T4" fmla="*/ 39 w 156"/>
                <a:gd name="T5" fmla="*/ 175 h 175"/>
                <a:gd name="T6" fmla="*/ 0 w 156"/>
                <a:gd name="T7" fmla="*/ 146 h 175"/>
                <a:gd name="T8" fmla="*/ 0 w 156"/>
                <a:gd name="T9" fmla="*/ 29 h 175"/>
                <a:gd name="T10" fmla="*/ 39 w 156"/>
                <a:gd name="T11" fmla="*/ 0 h 175"/>
                <a:gd name="T12" fmla="*/ 117 w 156"/>
                <a:gd name="T13" fmla="*/ 0 h 175"/>
                <a:gd name="T14" fmla="*/ 156 w 156"/>
                <a:gd name="T15" fmla="*/ 2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75">
                  <a:moveTo>
                    <a:pt x="156" y="146"/>
                  </a:moveTo>
                  <a:lnTo>
                    <a:pt x="117" y="175"/>
                  </a:lnTo>
                  <a:lnTo>
                    <a:pt x="39" y="175"/>
                  </a:lnTo>
                  <a:lnTo>
                    <a:pt x="0" y="146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117" y="0"/>
                  </a:lnTo>
                  <a:lnTo>
                    <a:pt x="156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6" name="Freeform 151"/>
            <p:cNvSpPr/>
            <p:nvPr/>
          </p:nvSpPr>
          <p:spPr bwMode="auto">
            <a:xfrm>
              <a:off x="3287" y="844"/>
              <a:ext cx="77" cy="87"/>
            </a:xfrm>
            <a:custGeom>
              <a:avLst/>
              <a:gdLst>
                <a:gd name="T0" fmla="*/ 0 w 156"/>
                <a:gd name="T1" fmla="*/ 175 h 175"/>
                <a:gd name="T2" fmla="*/ 0 w 156"/>
                <a:gd name="T3" fmla="*/ 0 h 175"/>
                <a:gd name="T4" fmla="*/ 78 w 156"/>
                <a:gd name="T5" fmla="*/ 116 h 175"/>
                <a:gd name="T6" fmla="*/ 156 w 156"/>
                <a:gd name="T7" fmla="*/ 0 h 175"/>
                <a:gd name="T8" fmla="*/ 156 w 15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0" y="0"/>
                  </a:lnTo>
                  <a:lnTo>
                    <a:pt x="78" y="116"/>
                  </a:lnTo>
                  <a:lnTo>
                    <a:pt x="156" y="0"/>
                  </a:lnTo>
                  <a:lnTo>
                    <a:pt x="156" y="175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7" name="Line 150"/>
            <p:cNvSpPr>
              <a:spLocks noChangeShapeType="1"/>
            </p:cNvSpPr>
            <p:nvPr/>
          </p:nvSpPr>
          <p:spPr bwMode="auto">
            <a:xfrm>
              <a:off x="2785" y="11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8" name="Line 149"/>
            <p:cNvSpPr>
              <a:spLocks noChangeShapeType="1"/>
            </p:cNvSpPr>
            <p:nvPr/>
          </p:nvSpPr>
          <p:spPr bwMode="auto">
            <a:xfrm>
              <a:off x="2611" y="11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89" name="Line 148"/>
            <p:cNvSpPr>
              <a:spLocks noChangeShapeType="1"/>
            </p:cNvSpPr>
            <p:nvPr/>
          </p:nvSpPr>
          <p:spPr bwMode="auto">
            <a:xfrm>
              <a:off x="2611" y="95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0" name="Line 147"/>
            <p:cNvSpPr>
              <a:spLocks noChangeShapeType="1"/>
            </p:cNvSpPr>
            <p:nvPr/>
          </p:nvSpPr>
          <p:spPr bwMode="auto">
            <a:xfrm flipH="1">
              <a:off x="1908" y="720"/>
              <a:ext cx="110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1" name="Line 146"/>
            <p:cNvSpPr>
              <a:spLocks noChangeShapeType="1"/>
            </p:cNvSpPr>
            <p:nvPr/>
          </p:nvSpPr>
          <p:spPr bwMode="auto">
            <a:xfrm flipH="1">
              <a:off x="1908" y="1159"/>
              <a:ext cx="86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2" name="Line 145"/>
            <p:cNvSpPr>
              <a:spLocks noChangeShapeType="1"/>
            </p:cNvSpPr>
            <p:nvPr/>
          </p:nvSpPr>
          <p:spPr bwMode="auto">
            <a:xfrm>
              <a:off x="1965" y="720"/>
              <a:ext cx="1" cy="439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3" name="Line 144"/>
            <p:cNvSpPr>
              <a:spLocks noChangeShapeType="1"/>
            </p:cNvSpPr>
            <p:nvPr/>
          </p:nvSpPr>
          <p:spPr bwMode="auto">
            <a:xfrm flipH="1" flipV="1">
              <a:off x="1908" y="676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4" name="Line 143"/>
            <p:cNvSpPr>
              <a:spLocks noChangeShapeType="1"/>
            </p:cNvSpPr>
            <p:nvPr/>
          </p:nvSpPr>
          <p:spPr bwMode="auto">
            <a:xfrm>
              <a:off x="1908" y="1115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5" name="Freeform 142"/>
            <p:cNvSpPr/>
            <p:nvPr/>
          </p:nvSpPr>
          <p:spPr bwMode="auto">
            <a:xfrm>
              <a:off x="1820" y="1030"/>
              <a:ext cx="116" cy="15"/>
            </a:xfrm>
            <a:custGeom>
              <a:avLst/>
              <a:gdLst>
                <a:gd name="T0" fmla="*/ 39 w 232"/>
                <a:gd name="T1" fmla="*/ 29 h 29"/>
                <a:gd name="T2" fmla="*/ 0 w 232"/>
                <a:gd name="T3" fmla="*/ 0 h 29"/>
                <a:gd name="T4" fmla="*/ 232 w 23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29">
                  <a:moveTo>
                    <a:pt x="39" y="29"/>
                  </a:moveTo>
                  <a:lnTo>
                    <a:pt x="0" y="0"/>
                  </a:lnTo>
                  <a:lnTo>
                    <a:pt x="23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6" name="Line 141"/>
            <p:cNvSpPr>
              <a:spLocks noChangeShapeType="1"/>
            </p:cNvSpPr>
            <p:nvPr/>
          </p:nvSpPr>
          <p:spPr bwMode="auto">
            <a:xfrm flipV="1">
              <a:off x="1936" y="1016"/>
              <a:ext cx="1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7" name="Freeform 140"/>
            <p:cNvSpPr/>
            <p:nvPr/>
          </p:nvSpPr>
          <p:spPr bwMode="auto">
            <a:xfrm>
              <a:off x="1820" y="943"/>
              <a:ext cx="116" cy="43"/>
            </a:xfrm>
            <a:custGeom>
              <a:avLst/>
              <a:gdLst>
                <a:gd name="T0" fmla="*/ 232 w 232"/>
                <a:gd name="T1" fmla="*/ 59 h 87"/>
                <a:gd name="T2" fmla="*/ 193 w 232"/>
                <a:gd name="T3" fmla="*/ 87 h 87"/>
                <a:gd name="T4" fmla="*/ 39 w 232"/>
                <a:gd name="T5" fmla="*/ 87 h 87"/>
                <a:gd name="T6" fmla="*/ 0 w 232"/>
                <a:gd name="T7" fmla="*/ 59 h 87"/>
                <a:gd name="T8" fmla="*/ 0 w 232"/>
                <a:gd name="T9" fmla="*/ 29 h 87"/>
                <a:gd name="T10" fmla="*/ 39 w 232"/>
                <a:gd name="T11" fmla="*/ 0 h 87"/>
                <a:gd name="T12" fmla="*/ 193 w 232"/>
                <a:gd name="T13" fmla="*/ 0 h 87"/>
                <a:gd name="T14" fmla="*/ 232 w 232"/>
                <a:gd name="T15" fmla="*/ 29 h 87"/>
                <a:gd name="T16" fmla="*/ 232 w 232"/>
                <a:gd name="T17" fmla="*/ 5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87">
                  <a:moveTo>
                    <a:pt x="232" y="59"/>
                  </a:moveTo>
                  <a:lnTo>
                    <a:pt x="193" y="87"/>
                  </a:lnTo>
                  <a:lnTo>
                    <a:pt x="39" y="87"/>
                  </a:lnTo>
                  <a:lnTo>
                    <a:pt x="0" y="59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193" y="0"/>
                  </a:lnTo>
                  <a:lnTo>
                    <a:pt x="232" y="29"/>
                  </a:lnTo>
                  <a:lnTo>
                    <a:pt x="232" y="59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8" name="Freeform 139"/>
            <p:cNvSpPr/>
            <p:nvPr/>
          </p:nvSpPr>
          <p:spPr bwMode="auto">
            <a:xfrm>
              <a:off x="1820" y="855"/>
              <a:ext cx="116" cy="59"/>
            </a:xfrm>
            <a:custGeom>
              <a:avLst/>
              <a:gdLst>
                <a:gd name="T0" fmla="*/ 193 w 232"/>
                <a:gd name="T1" fmla="*/ 0 h 117"/>
                <a:gd name="T2" fmla="*/ 232 w 232"/>
                <a:gd name="T3" fmla="*/ 29 h 117"/>
                <a:gd name="T4" fmla="*/ 232 w 232"/>
                <a:gd name="T5" fmla="*/ 88 h 117"/>
                <a:gd name="T6" fmla="*/ 193 w 232"/>
                <a:gd name="T7" fmla="*/ 117 h 117"/>
                <a:gd name="T8" fmla="*/ 39 w 232"/>
                <a:gd name="T9" fmla="*/ 117 h 117"/>
                <a:gd name="T10" fmla="*/ 0 w 232"/>
                <a:gd name="T11" fmla="*/ 88 h 117"/>
                <a:gd name="T12" fmla="*/ 0 w 232"/>
                <a:gd name="T13" fmla="*/ 29 h 117"/>
                <a:gd name="T14" fmla="*/ 39 w 232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17">
                  <a:moveTo>
                    <a:pt x="193" y="0"/>
                  </a:moveTo>
                  <a:lnTo>
                    <a:pt x="232" y="29"/>
                  </a:lnTo>
                  <a:lnTo>
                    <a:pt x="232" y="88"/>
                  </a:lnTo>
                  <a:lnTo>
                    <a:pt x="193" y="117"/>
                  </a:lnTo>
                  <a:lnTo>
                    <a:pt x="39" y="117"/>
                  </a:lnTo>
                  <a:lnTo>
                    <a:pt x="0" y="88"/>
                  </a:lnTo>
                  <a:lnTo>
                    <a:pt x="0" y="29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399" name="Freeform 138"/>
            <p:cNvSpPr/>
            <p:nvPr/>
          </p:nvSpPr>
          <p:spPr bwMode="auto">
            <a:xfrm>
              <a:off x="1820" y="767"/>
              <a:ext cx="116" cy="58"/>
            </a:xfrm>
            <a:custGeom>
              <a:avLst/>
              <a:gdLst>
                <a:gd name="T0" fmla="*/ 232 w 232"/>
                <a:gd name="T1" fmla="*/ 116 h 116"/>
                <a:gd name="T2" fmla="*/ 0 w 232"/>
                <a:gd name="T3" fmla="*/ 116 h 116"/>
                <a:gd name="T4" fmla="*/ 154 w 232"/>
                <a:gd name="T5" fmla="*/ 59 h 116"/>
                <a:gd name="T6" fmla="*/ 0 w 232"/>
                <a:gd name="T7" fmla="*/ 0 h 116"/>
                <a:gd name="T8" fmla="*/ 232 w 232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16">
                  <a:moveTo>
                    <a:pt x="232" y="116"/>
                  </a:moveTo>
                  <a:lnTo>
                    <a:pt x="0" y="116"/>
                  </a:lnTo>
                  <a:lnTo>
                    <a:pt x="154" y="59"/>
                  </a:lnTo>
                  <a:lnTo>
                    <a:pt x="0" y="0"/>
                  </a:lnTo>
                  <a:lnTo>
                    <a:pt x="23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0" name="Line 137"/>
            <p:cNvSpPr>
              <a:spLocks noChangeShapeType="1"/>
            </p:cNvSpPr>
            <p:nvPr/>
          </p:nvSpPr>
          <p:spPr bwMode="auto">
            <a:xfrm>
              <a:off x="2046" y="7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1" name="Line 136"/>
            <p:cNvSpPr>
              <a:spLocks noChangeShapeType="1"/>
            </p:cNvSpPr>
            <p:nvPr/>
          </p:nvSpPr>
          <p:spPr bwMode="auto">
            <a:xfrm>
              <a:off x="2023" y="11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2" name="Line 135"/>
            <p:cNvSpPr>
              <a:spLocks noChangeShapeType="1"/>
            </p:cNvSpPr>
            <p:nvPr/>
          </p:nvSpPr>
          <p:spPr bwMode="auto">
            <a:xfrm>
              <a:off x="1965" y="11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3" name="Line 134"/>
            <p:cNvSpPr>
              <a:spLocks noChangeShapeType="1"/>
            </p:cNvSpPr>
            <p:nvPr/>
          </p:nvSpPr>
          <p:spPr bwMode="auto">
            <a:xfrm>
              <a:off x="3250" y="1444"/>
              <a:ext cx="1" cy="24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4" name="Line 133"/>
            <p:cNvSpPr>
              <a:spLocks noChangeShapeType="1"/>
            </p:cNvSpPr>
            <p:nvPr/>
          </p:nvSpPr>
          <p:spPr bwMode="auto">
            <a:xfrm>
              <a:off x="4413" y="1444"/>
              <a:ext cx="1" cy="24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5" name="Line 132"/>
            <p:cNvSpPr>
              <a:spLocks noChangeShapeType="1"/>
            </p:cNvSpPr>
            <p:nvPr/>
          </p:nvSpPr>
          <p:spPr bwMode="auto">
            <a:xfrm>
              <a:off x="3250" y="1641"/>
              <a:ext cx="1163" cy="1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6" name="Line 131"/>
            <p:cNvSpPr>
              <a:spLocks noChangeShapeType="1"/>
            </p:cNvSpPr>
            <p:nvPr/>
          </p:nvSpPr>
          <p:spPr bwMode="auto">
            <a:xfrm flipH="1">
              <a:off x="3192" y="1597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7" name="Line 130"/>
            <p:cNvSpPr>
              <a:spLocks noChangeShapeType="1"/>
            </p:cNvSpPr>
            <p:nvPr/>
          </p:nvSpPr>
          <p:spPr bwMode="auto">
            <a:xfrm flipV="1">
              <a:off x="4355" y="1597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8" name="Freeform 129"/>
            <p:cNvSpPr/>
            <p:nvPr/>
          </p:nvSpPr>
          <p:spPr bwMode="auto">
            <a:xfrm>
              <a:off x="3628" y="1531"/>
              <a:ext cx="77" cy="88"/>
            </a:xfrm>
            <a:custGeom>
              <a:avLst/>
              <a:gdLst>
                <a:gd name="T0" fmla="*/ 0 w 154"/>
                <a:gd name="T1" fmla="*/ 29 h 176"/>
                <a:gd name="T2" fmla="*/ 39 w 154"/>
                <a:gd name="T3" fmla="*/ 0 h 176"/>
                <a:gd name="T4" fmla="*/ 117 w 154"/>
                <a:gd name="T5" fmla="*/ 0 h 176"/>
                <a:gd name="T6" fmla="*/ 154 w 154"/>
                <a:gd name="T7" fmla="*/ 29 h 176"/>
                <a:gd name="T8" fmla="*/ 154 w 154"/>
                <a:gd name="T9" fmla="*/ 59 h 176"/>
                <a:gd name="T10" fmla="*/ 117 w 154"/>
                <a:gd name="T11" fmla="*/ 88 h 176"/>
                <a:gd name="T12" fmla="*/ 39 w 154"/>
                <a:gd name="T13" fmla="*/ 88 h 176"/>
                <a:gd name="T14" fmla="*/ 0 w 154"/>
                <a:gd name="T15" fmla="*/ 117 h 176"/>
                <a:gd name="T16" fmla="*/ 0 w 154"/>
                <a:gd name="T17" fmla="*/ 176 h 176"/>
                <a:gd name="T18" fmla="*/ 154 w 154"/>
                <a:gd name="T1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76">
                  <a:moveTo>
                    <a:pt x="0" y="29"/>
                  </a:moveTo>
                  <a:lnTo>
                    <a:pt x="39" y="0"/>
                  </a:lnTo>
                  <a:lnTo>
                    <a:pt x="117" y="0"/>
                  </a:lnTo>
                  <a:lnTo>
                    <a:pt x="154" y="29"/>
                  </a:lnTo>
                  <a:lnTo>
                    <a:pt x="154" y="59"/>
                  </a:lnTo>
                  <a:lnTo>
                    <a:pt x="117" y="88"/>
                  </a:lnTo>
                  <a:lnTo>
                    <a:pt x="39" y="88"/>
                  </a:lnTo>
                  <a:lnTo>
                    <a:pt x="0" y="117"/>
                  </a:lnTo>
                  <a:lnTo>
                    <a:pt x="0" y="176"/>
                  </a:lnTo>
                  <a:lnTo>
                    <a:pt x="154" y="176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09" name="Freeform 128"/>
            <p:cNvSpPr/>
            <p:nvPr/>
          </p:nvSpPr>
          <p:spPr bwMode="auto">
            <a:xfrm>
              <a:off x="3744" y="1531"/>
              <a:ext cx="58" cy="88"/>
            </a:xfrm>
            <a:custGeom>
              <a:avLst/>
              <a:gdLst>
                <a:gd name="T0" fmla="*/ 39 w 117"/>
                <a:gd name="T1" fmla="*/ 176 h 176"/>
                <a:gd name="T2" fmla="*/ 0 w 117"/>
                <a:gd name="T3" fmla="*/ 147 h 176"/>
                <a:gd name="T4" fmla="*/ 0 w 117"/>
                <a:gd name="T5" fmla="*/ 29 h 176"/>
                <a:gd name="T6" fmla="*/ 39 w 117"/>
                <a:gd name="T7" fmla="*/ 0 h 176"/>
                <a:gd name="T8" fmla="*/ 78 w 117"/>
                <a:gd name="T9" fmla="*/ 0 h 176"/>
                <a:gd name="T10" fmla="*/ 117 w 117"/>
                <a:gd name="T11" fmla="*/ 29 h 176"/>
                <a:gd name="T12" fmla="*/ 117 w 117"/>
                <a:gd name="T13" fmla="*/ 147 h 176"/>
                <a:gd name="T14" fmla="*/ 78 w 117"/>
                <a:gd name="T15" fmla="*/ 176 h 176"/>
                <a:gd name="T16" fmla="*/ 39 w 117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76">
                  <a:moveTo>
                    <a:pt x="39" y="176"/>
                  </a:moveTo>
                  <a:lnTo>
                    <a:pt x="0" y="147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17" y="29"/>
                  </a:lnTo>
                  <a:lnTo>
                    <a:pt x="117" y="147"/>
                  </a:lnTo>
                  <a:lnTo>
                    <a:pt x="78" y="176"/>
                  </a:lnTo>
                  <a:lnTo>
                    <a:pt x="39" y="176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0" name="Freeform 127"/>
            <p:cNvSpPr/>
            <p:nvPr/>
          </p:nvSpPr>
          <p:spPr bwMode="auto">
            <a:xfrm>
              <a:off x="3841" y="1531"/>
              <a:ext cx="77" cy="88"/>
            </a:xfrm>
            <a:custGeom>
              <a:avLst/>
              <a:gdLst>
                <a:gd name="T0" fmla="*/ 154 w 154"/>
                <a:gd name="T1" fmla="*/ 147 h 176"/>
                <a:gd name="T2" fmla="*/ 115 w 154"/>
                <a:gd name="T3" fmla="*/ 176 h 176"/>
                <a:gd name="T4" fmla="*/ 39 w 154"/>
                <a:gd name="T5" fmla="*/ 176 h 176"/>
                <a:gd name="T6" fmla="*/ 0 w 154"/>
                <a:gd name="T7" fmla="*/ 147 h 176"/>
                <a:gd name="T8" fmla="*/ 0 w 154"/>
                <a:gd name="T9" fmla="*/ 29 h 176"/>
                <a:gd name="T10" fmla="*/ 39 w 154"/>
                <a:gd name="T11" fmla="*/ 0 h 176"/>
                <a:gd name="T12" fmla="*/ 115 w 154"/>
                <a:gd name="T13" fmla="*/ 0 h 176"/>
                <a:gd name="T14" fmla="*/ 154 w 154"/>
                <a:gd name="T1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76">
                  <a:moveTo>
                    <a:pt x="154" y="147"/>
                  </a:moveTo>
                  <a:lnTo>
                    <a:pt x="115" y="176"/>
                  </a:lnTo>
                  <a:lnTo>
                    <a:pt x="39" y="176"/>
                  </a:lnTo>
                  <a:lnTo>
                    <a:pt x="0" y="147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115" y="0"/>
                  </a:lnTo>
                  <a:lnTo>
                    <a:pt x="154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1" name="Freeform 126"/>
            <p:cNvSpPr/>
            <p:nvPr/>
          </p:nvSpPr>
          <p:spPr bwMode="auto">
            <a:xfrm>
              <a:off x="3957" y="1531"/>
              <a:ext cx="77" cy="88"/>
            </a:xfrm>
            <a:custGeom>
              <a:avLst/>
              <a:gdLst>
                <a:gd name="T0" fmla="*/ 0 w 154"/>
                <a:gd name="T1" fmla="*/ 176 h 176"/>
                <a:gd name="T2" fmla="*/ 0 w 154"/>
                <a:gd name="T3" fmla="*/ 0 h 176"/>
                <a:gd name="T4" fmla="*/ 78 w 154"/>
                <a:gd name="T5" fmla="*/ 117 h 176"/>
                <a:gd name="T6" fmla="*/ 154 w 154"/>
                <a:gd name="T7" fmla="*/ 0 h 176"/>
                <a:gd name="T8" fmla="*/ 154 w 15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6">
                  <a:moveTo>
                    <a:pt x="0" y="176"/>
                  </a:moveTo>
                  <a:lnTo>
                    <a:pt x="0" y="0"/>
                  </a:lnTo>
                  <a:lnTo>
                    <a:pt x="78" y="117"/>
                  </a:lnTo>
                  <a:lnTo>
                    <a:pt x="154" y="0"/>
                  </a:lnTo>
                  <a:lnTo>
                    <a:pt x="154" y="176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2" name="Line 125"/>
            <p:cNvSpPr>
              <a:spLocks noChangeShapeType="1"/>
            </p:cNvSpPr>
            <p:nvPr/>
          </p:nvSpPr>
          <p:spPr bwMode="auto">
            <a:xfrm>
              <a:off x="3250" y="142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3" name="Line 124"/>
            <p:cNvSpPr>
              <a:spLocks noChangeShapeType="1"/>
            </p:cNvSpPr>
            <p:nvPr/>
          </p:nvSpPr>
          <p:spPr bwMode="auto">
            <a:xfrm>
              <a:off x="4413" y="142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4" name="Line 123"/>
            <p:cNvSpPr>
              <a:spLocks noChangeShapeType="1"/>
            </p:cNvSpPr>
            <p:nvPr/>
          </p:nvSpPr>
          <p:spPr bwMode="auto">
            <a:xfrm>
              <a:off x="4413" y="16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5" name="Line 122"/>
            <p:cNvSpPr>
              <a:spLocks noChangeShapeType="1"/>
            </p:cNvSpPr>
            <p:nvPr/>
          </p:nvSpPr>
          <p:spPr bwMode="auto">
            <a:xfrm flipH="1">
              <a:off x="24" y="501"/>
              <a:ext cx="47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6" name="Line 121"/>
            <p:cNvSpPr>
              <a:spLocks noChangeShapeType="1"/>
            </p:cNvSpPr>
            <p:nvPr/>
          </p:nvSpPr>
          <p:spPr bwMode="auto">
            <a:xfrm flipH="1">
              <a:off x="24" y="62"/>
              <a:ext cx="48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7" name="Line 120"/>
            <p:cNvSpPr>
              <a:spLocks noChangeShapeType="1"/>
            </p:cNvSpPr>
            <p:nvPr/>
          </p:nvSpPr>
          <p:spPr bwMode="auto">
            <a:xfrm flipH="1">
              <a:off x="2378" y="720"/>
              <a:ext cx="29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8" name="Line 119"/>
            <p:cNvSpPr>
              <a:spLocks noChangeShapeType="1"/>
            </p:cNvSpPr>
            <p:nvPr/>
          </p:nvSpPr>
          <p:spPr bwMode="auto">
            <a:xfrm flipH="1">
              <a:off x="2378" y="501"/>
              <a:ext cx="29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19" name="Line 118"/>
            <p:cNvSpPr>
              <a:spLocks noChangeShapeType="1"/>
            </p:cNvSpPr>
            <p:nvPr/>
          </p:nvSpPr>
          <p:spPr bwMode="auto">
            <a:xfrm flipV="1">
              <a:off x="2436" y="501"/>
              <a:ext cx="1" cy="219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20" name="Line 117"/>
            <p:cNvSpPr>
              <a:spLocks noChangeShapeType="1"/>
            </p:cNvSpPr>
            <p:nvPr/>
          </p:nvSpPr>
          <p:spPr bwMode="auto">
            <a:xfrm flipV="1">
              <a:off x="2436" y="135"/>
              <a:ext cx="1" cy="366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21" name="Line 116"/>
            <p:cNvSpPr>
              <a:spLocks noChangeShapeType="1"/>
            </p:cNvSpPr>
            <p:nvPr/>
          </p:nvSpPr>
          <p:spPr bwMode="auto">
            <a:xfrm>
              <a:off x="2378" y="676"/>
              <a:ext cx="117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22" name="Line 115"/>
            <p:cNvSpPr>
              <a:spLocks noChangeShapeType="1"/>
            </p:cNvSpPr>
            <p:nvPr/>
          </p:nvSpPr>
          <p:spPr bwMode="auto">
            <a:xfrm flipH="1" flipV="1">
              <a:off x="2378" y="456"/>
              <a:ext cx="117" cy="89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23" name="Freeform 114"/>
            <p:cNvSpPr/>
            <p:nvPr/>
          </p:nvSpPr>
          <p:spPr bwMode="auto">
            <a:xfrm>
              <a:off x="2290" y="333"/>
              <a:ext cx="117" cy="58"/>
            </a:xfrm>
            <a:custGeom>
              <a:avLst/>
              <a:gdLst>
                <a:gd name="T0" fmla="*/ 195 w 234"/>
                <a:gd name="T1" fmla="*/ 116 h 116"/>
                <a:gd name="T2" fmla="*/ 234 w 234"/>
                <a:gd name="T3" fmla="*/ 87 h 116"/>
                <a:gd name="T4" fmla="*/ 234 w 234"/>
                <a:gd name="T5" fmla="*/ 30 h 116"/>
                <a:gd name="T6" fmla="*/ 195 w 234"/>
                <a:gd name="T7" fmla="*/ 0 h 116"/>
                <a:gd name="T8" fmla="*/ 117 w 234"/>
                <a:gd name="T9" fmla="*/ 0 h 116"/>
                <a:gd name="T10" fmla="*/ 78 w 234"/>
                <a:gd name="T11" fmla="*/ 30 h 116"/>
                <a:gd name="T12" fmla="*/ 78 w 234"/>
                <a:gd name="T13" fmla="*/ 116 h 116"/>
                <a:gd name="T14" fmla="*/ 0 w 234"/>
                <a:gd name="T15" fmla="*/ 116 h 116"/>
                <a:gd name="T16" fmla="*/ 0 w 234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16">
                  <a:moveTo>
                    <a:pt x="195" y="116"/>
                  </a:moveTo>
                  <a:lnTo>
                    <a:pt x="234" y="87"/>
                  </a:lnTo>
                  <a:lnTo>
                    <a:pt x="234" y="30"/>
                  </a:lnTo>
                  <a:lnTo>
                    <a:pt x="195" y="0"/>
                  </a:lnTo>
                  <a:lnTo>
                    <a:pt x="117" y="0"/>
                  </a:lnTo>
                  <a:lnTo>
                    <a:pt x="78" y="30"/>
                  </a:lnTo>
                  <a:lnTo>
                    <a:pt x="78" y="116"/>
                  </a:lnTo>
                  <a:lnTo>
                    <a:pt x="0" y="1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24" name="Freeform 113"/>
            <p:cNvSpPr/>
            <p:nvPr/>
          </p:nvSpPr>
          <p:spPr bwMode="auto">
            <a:xfrm>
              <a:off x="2290" y="245"/>
              <a:ext cx="117" cy="58"/>
            </a:xfrm>
            <a:custGeom>
              <a:avLst/>
              <a:gdLst>
                <a:gd name="T0" fmla="*/ 195 w 234"/>
                <a:gd name="T1" fmla="*/ 0 h 118"/>
                <a:gd name="T2" fmla="*/ 234 w 234"/>
                <a:gd name="T3" fmla="*/ 29 h 118"/>
                <a:gd name="T4" fmla="*/ 234 w 234"/>
                <a:gd name="T5" fmla="*/ 88 h 118"/>
                <a:gd name="T6" fmla="*/ 195 w 234"/>
                <a:gd name="T7" fmla="*/ 118 h 118"/>
                <a:gd name="T8" fmla="*/ 39 w 234"/>
                <a:gd name="T9" fmla="*/ 118 h 118"/>
                <a:gd name="T10" fmla="*/ 0 w 234"/>
                <a:gd name="T11" fmla="*/ 88 h 118"/>
                <a:gd name="T12" fmla="*/ 0 w 234"/>
                <a:gd name="T13" fmla="*/ 29 h 118"/>
                <a:gd name="T14" fmla="*/ 39 w 234"/>
                <a:gd name="T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118">
                  <a:moveTo>
                    <a:pt x="195" y="0"/>
                  </a:moveTo>
                  <a:lnTo>
                    <a:pt x="234" y="29"/>
                  </a:lnTo>
                  <a:lnTo>
                    <a:pt x="234" y="88"/>
                  </a:lnTo>
                  <a:lnTo>
                    <a:pt x="195" y="118"/>
                  </a:lnTo>
                  <a:lnTo>
                    <a:pt x="39" y="118"/>
                  </a:lnTo>
                  <a:lnTo>
                    <a:pt x="0" y="88"/>
                  </a:lnTo>
                  <a:lnTo>
                    <a:pt x="0" y="29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25" name="Freeform 112"/>
            <p:cNvSpPr/>
            <p:nvPr/>
          </p:nvSpPr>
          <p:spPr bwMode="auto">
            <a:xfrm>
              <a:off x="2290" y="157"/>
              <a:ext cx="117" cy="58"/>
            </a:xfrm>
            <a:custGeom>
              <a:avLst/>
              <a:gdLst>
                <a:gd name="T0" fmla="*/ 234 w 234"/>
                <a:gd name="T1" fmla="*/ 116 h 116"/>
                <a:gd name="T2" fmla="*/ 0 w 234"/>
                <a:gd name="T3" fmla="*/ 116 h 116"/>
                <a:gd name="T4" fmla="*/ 156 w 234"/>
                <a:gd name="T5" fmla="*/ 59 h 116"/>
                <a:gd name="T6" fmla="*/ 0 w 234"/>
                <a:gd name="T7" fmla="*/ 0 h 116"/>
                <a:gd name="T8" fmla="*/ 234 w 234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16">
                  <a:moveTo>
                    <a:pt x="234" y="116"/>
                  </a:moveTo>
                  <a:lnTo>
                    <a:pt x="0" y="116"/>
                  </a:lnTo>
                  <a:lnTo>
                    <a:pt x="156" y="59"/>
                  </a:lnTo>
                  <a:lnTo>
                    <a:pt x="0" y="0"/>
                  </a:lnTo>
                  <a:lnTo>
                    <a:pt x="234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26" name="Rectangle 111"/>
            <p:cNvSpPr>
              <a:spLocks noChangeArrowheads="1"/>
            </p:cNvSpPr>
            <p:nvPr/>
          </p:nvSpPr>
          <p:spPr bwMode="auto">
            <a:xfrm>
              <a:off x="871" y="3252"/>
              <a:ext cx="22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1008380"/>
              <a:r>
                <a:rPr lang="en-US" altLang="zh-CN" sz="99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    </a:t>
              </a:r>
              <a:endParaRPr lang="en-US" altLang="zh-CN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4427" name="Rectangle 110"/>
            <p:cNvSpPr>
              <a:spLocks noChangeArrowheads="1"/>
            </p:cNvSpPr>
            <p:nvPr/>
          </p:nvSpPr>
          <p:spPr bwMode="auto">
            <a:xfrm>
              <a:off x="1491" y="3199"/>
              <a:ext cx="19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1008380"/>
              <a:r>
                <a:rPr lang="zh-CN" altLang="en-US" sz="132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物料周转车停放区</a:t>
              </a:r>
              <a:endParaRPr lang="zh-CN" altLang="en-US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4428" name="Rectangle 109"/>
            <p:cNvSpPr>
              <a:spLocks noChangeArrowheads="1"/>
            </p:cNvSpPr>
            <p:nvPr/>
          </p:nvSpPr>
          <p:spPr bwMode="auto">
            <a:xfrm>
              <a:off x="871" y="3531"/>
              <a:ext cx="13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1008380"/>
              <a:r>
                <a:rPr lang="en-US" altLang="zh-CN" sz="99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  </a:t>
              </a:r>
              <a:endParaRPr lang="en-US" altLang="zh-CN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4429" name="Rectangle 108"/>
            <p:cNvSpPr>
              <a:spLocks noChangeArrowheads="1"/>
            </p:cNvSpPr>
            <p:nvPr/>
          </p:nvSpPr>
          <p:spPr bwMode="auto">
            <a:xfrm>
              <a:off x="871" y="3786"/>
              <a:ext cx="163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1008380"/>
              <a:r>
                <a:rPr lang="en-US" altLang="zh-CN" sz="99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altLang="en-US" sz="99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区域大小由车的大</a:t>
              </a:r>
              <a:endParaRPr lang="zh-CN" altLang="en-US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4430" name="Rectangle 107"/>
            <p:cNvSpPr>
              <a:spLocks noChangeArrowheads="1"/>
            </p:cNvSpPr>
            <p:nvPr/>
          </p:nvSpPr>
          <p:spPr bwMode="auto">
            <a:xfrm>
              <a:off x="2680" y="3800"/>
              <a:ext cx="54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1008380"/>
              <a:r>
                <a:rPr lang="zh-CN" altLang="en-US" sz="99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小确定</a:t>
              </a:r>
              <a:endParaRPr lang="zh-CN" altLang="en-US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4431" name="Rectangle 106"/>
            <p:cNvSpPr>
              <a:spLocks noChangeArrowheads="1"/>
            </p:cNvSpPr>
            <p:nvPr/>
          </p:nvSpPr>
          <p:spPr bwMode="auto">
            <a:xfrm>
              <a:off x="871" y="4269"/>
              <a:ext cx="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endParaRPr lang="zh-CN" altLang="en-US" sz="2205"/>
            </a:p>
          </p:txBody>
        </p:sp>
        <p:sp>
          <p:nvSpPr>
            <p:cNvPr id="314432" name="Line 105"/>
            <p:cNvSpPr>
              <a:spLocks noChangeShapeType="1"/>
            </p:cNvSpPr>
            <p:nvPr/>
          </p:nvSpPr>
          <p:spPr bwMode="auto">
            <a:xfrm>
              <a:off x="2436" y="7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33" name="Line 104"/>
            <p:cNvSpPr>
              <a:spLocks noChangeShapeType="1"/>
            </p:cNvSpPr>
            <p:nvPr/>
          </p:nvSpPr>
          <p:spPr bwMode="auto">
            <a:xfrm>
              <a:off x="2436" y="50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34" name="Line 103"/>
            <p:cNvSpPr>
              <a:spLocks noChangeShapeType="1"/>
            </p:cNvSpPr>
            <p:nvPr/>
          </p:nvSpPr>
          <p:spPr bwMode="auto">
            <a:xfrm>
              <a:off x="2436" y="50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35" name="Line 102"/>
            <p:cNvSpPr>
              <a:spLocks noChangeShapeType="1"/>
            </p:cNvSpPr>
            <p:nvPr/>
          </p:nvSpPr>
          <p:spPr bwMode="auto">
            <a:xfrm flipV="1">
              <a:off x="2262" y="1334"/>
              <a:ext cx="1" cy="2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36" name="Line 101"/>
            <p:cNvSpPr>
              <a:spLocks noChangeShapeType="1"/>
            </p:cNvSpPr>
            <p:nvPr/>
          </p:nvSpPr>
          <p:spPr bwMode="auto">
            <a:xfrm flipV="1">
              <a:off x="1622" y="1334"/>
              <a:ext cx="1" cy="2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37" name="Line 100"/>
            <p:cNvSpPr>
              <a:spLocks noChangeShapeType="1"/>
            </p:cNvSpPr>
            <p:nvPr/>
          </p:nvSpPr>
          <p:spPr bwMode="auto">
            <a:xfrm flipH="1">
              <a:off x="1622" y="1378"/>
              <a:ext cx="640" cy="1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38" name="Line 99"/>
            <p:cNvSpPr>
              <a:spLocks noChangeShapeType="1"/>
            </p:cNvSpPr>
            <p:nvPr/>
          </p:nvSpPr>
          <p:spPr bwMode="auto">
            <a:xfrm flipV="1">
              <a:off x="2203" y="1334"/>
              <a:ext cx="117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39" name="Line 98"/>
            <p:cNvSpPr>
              <a:spLocks noChangeShapeType="1"/>
            </p:cNvSpPr>
            <p:nvPr/>
          </p:nvSpPr>
          <p:spPr bwMode="auto">
            <a:xfrm flipH="1">
              <a:off x="1564" y="1334"/>
              <a:ext cx="117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0" name="Freeform 97"/>
            <p:cNvSpPr/>
            <p:nvPr/>
          </p:nvSpPr>
          <p:spPr bwMode="auto">
            <a:xfrm>
              <a:off x="1768" y="1269"/>
              <a:ext cx="18" cy="87"/>
            </a:xfrm>
            <a:custGeom>
              <a:avLst/>
              <a:gdLst>
                <a:gd name="T0" fmla="*/ 0 w 37"/>
                <a:gd name="T1" fmla="*/ 30 h 175"/>
                <a:gd name="T2" fmla="*/ 37 w 37"/>
                <a:gd name="T3" fmla="*/ 0 h 175"/>
                <a:gd name="T4" fmla="*/ 37 w 37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75">
                  <a:moveTo>
                    <a:pt x="0" y="30"/>
                  </a:moveTo>
                  <a:lnTo>
                    <a:pt x="37" y="0"/>
                  </a:lnTo>
                  <a:lnTo>
                    <a:pt x="37" y="175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1" name="Line 96"/>
            <p:cNvSpPr>
              <a:spLocks noChangeShapeType="1"/>
            </p:cNvSpPr>
            <p:nvPr/>
          </p:nvSpPr>
          <p:spPr bwMode="auto">
            <a:xfrm>
              <a:off x="1768" y="1356"/>
              <a:ext cx="3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2" name="Freeform 95"/>
            <p:cNvSpPr/>
            <p:nvPr/>
          </p:nvSpPr>
          <p:spPr bwMode="auto">
            <a:xfrm>
              <a:off x="1845" y="1269"/>
              <a:ext cx="19" cy="87"/>
            </a:xfrm>
            <a:custGeom>
              <a:avLst/>
              <a:gdLst>
                <a:gd name="T0" fmla="*/ 0 w 39"/>
                <a:gd name="T1" fmla="*/ 30 h 175"/>
                <a:gd name="T2" fmla="*/ 39 w 39"/>
                <a:gd name="T3" fmla="*/ 0 h 175"/>
                <a:gd name="T4" fmla="*/ 39 w 39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75">
                  <a:moveTo>
                    <a:pt x="0" y="30"/>
                  </a:moveTo>
                  <a:lnTo>
                    <a:pt x="39" y="0"/>
                  </a:lnTo>
                  <a:lnTo>
                    <a:pt x="39" y="175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3" name="Line 94"/>
            <p:cNvSpPr>
              <a:spLocks noChangeShapeType="1"/>
            </p:cNvSpPr>
            <p:nvPr/>
          </p:nvSpPr>
          <p:spPr bwMode="auto">
            <a:xfrm>
              <a:off x="1845" y="1356"/>
              <a:ext cx="3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4" name="Freeform 93"/>
            <p:cNvSpPr/>
            <p:nvPr/>
          </p:nvSpPr>
          <p:spPr bwMode="auto">
            <a:xfrm>
              <a:off x="1923" y="1269"/>
              <a:ext cx="77" cy="71"/>
            </a:xfrm>
            <a:custGeom>
              <a:avLst/>
              <a:gdLst>
                <a:gd name="T0" fmla="*/ 154 w 154"/>
                <a:gd name="T1" fmla="*/ 146 h 175"/>
                <a:gd name="T2" fmla="*/ 115 w 154"/>
                <a:gd name="T3" fmla="*/ 175 h 175"/>
                <a:gd name="T4" fmla="*/ 39 w 154"/>
                <a:gd name="T5" fmla="*/ 175 h 175"/>
                <a:gd name="T6" fmla="*/ 0 w 154"/>
                <a:gd name="T7" fmla="*/ 146 h 175"/>
                <a:gd name="T8" fmla="*/ 0 w 154"/>
                <a:gd name="T9" fmla="*/ 30 h 175"/>
                <a:gd name="T10" fmla="*/ 39 w 154"/>
                <a:gd name="T11" fmla="*/ 0 h 175"/>
                <a:gd name="T12" fmla="*/ 115 w 154"/>
                <a:gd name="T13" fmla="*/ 0 h 175"/>
                <a:gd name="T14" fmla="*/ 154 w 154"/>
                <a:gd name="T15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75">
                  <a:moveTo>
                    <a:pt x="154" y="146"/>
                  </a:moveTo>
                  <a:lnTo>
                    <a:pt x="115" y="175"/>
                  </a:lnTo>
                  <a:lnTo>
                    <a:pt x="39" y="175"/>
                  </a:lnTo>
                  <a:lnTo>
                    <a:pt x="0" y="146"/>
                  </a:lnTo>
                  <a:lnTo>
                    <a:pt x="0" y="30"/>
                  </a:lnTo>
                  <a:lnTo>
                    <a:pt x="39" y="0"/>
                  </a:lnTo>
                  <a:lnTo>
                    <a:pt x="115" y="0"/>
                  </a:lnTo>
                  <a:lnTo>
                    <a:pt x="154" y="3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5" name="Freeform 92"/>
            <p:cNvSpPr/>
            <p:nvPr/>
          </p:nvSpPr>
          <p:spPr bwMode="auto">
            <a:xfrm>
              <a:off x="2039" y="1269"/>
              <a:ext cx="77" cy="87"/>
            </a:xfrm>
            <a:custGeom>
              <a:avLst/>
              <a:gdLst>
                <a:gd name="T0" fmla="*/ 0 w 154"/>
                <a:gd name="T1" fmla="*/ 175 h 175"/>
                <a:gd name="T2" fmla="*/ 0 w 154"/>
                <a:gd name="T3" fmla="*/ 0 h 175"/>
                <a:gd name="T4" fmla="*/ 78 w 154"/>
                <a:gd name="T5" fmla="*/ 116 h 175"/>
                <a:gd name="T6" fmla="*/ 154 w 154"/>
                <a:gd name="T7" fmla="*/ 0 h 175"/>
                <a:gd name="T8" fmla="*/ 154 w 15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5">
                  <a:moveTo>
                    <a:pt x="0" y="175"/>
                  </a:moveTo>
                  <a:lnTo>
                    <a:pt x="0" y="0"/>
                  </a:lnTo>
                  <a:lnTo>
                    <a:pt x="78" y="116"/>
                  </a:lnTo>
                  <a:lnTo>
                    <a:pt x="154" y="0"/>
                  </a:lnTo>
                  <a:lnTo>
                    <a:pt x="154" y="175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6" name="Line 91"/>
            <p:cNvSpPr>
              <a:spLocks noChangeShapeType="1"/>
            </p:cNvSpPr>
            <p:nvPr/>
          </p:nvSpPr>
          <p:spPr bwMode="auto">
            <a:xfrm>
              <a:off x="2262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7" name="Line 90"/>
            <p:cNvSpPr>
              <a:spLocks noChangeShapeType="1"/>
            </p:cNvSpPr>
            <p:nvPr/>
          </p:nvSpPr>
          <p:spPr bwMode="auto">
            <a:xfrm>
              <a:off x="1622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8" name="Line 89"/>
            <p:cNvSpPr>
              <a:spLocks noChangeShapeType="1"/>
            </p:cNvSpPr>
            <p:nvPr/>
          </p:nvSpPr>
          <p:spPr bwMode="auto">
            <a:xfrm>
              <a:off x="1622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49" name="Line 88"/>
            <p:cNvSpPr>
              <a:spLocks noChangeShapeType="1"/>
            </p:cNvSpPr>
            <p:nvPr/>
          </p:nvSpPr>
          <p:spPr bwMode="auto">
            <a:xfrm flipH="1">
              <a:off x="3487" y="62"/>
              <a:ext cx="29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0" name="Line 87"/>
            <p:cNvSpPr>
              <a:spLocks noChangeShapeType="1"/>
            </p:cNvSpPr>
            <p:nvPr/>
          </p:nvSpPr>
          <p:spPr bwMode="auto">
            <a:xfrm flipH="1">
              <a:off x="3487" y="501"/>
              <a:ext cx="29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1" name="Line 86"/>
            <p:cNvSpPr>
              <a:spLocks noChangeShapeType="1"/>
            </p:cNvSpPr>
            <p:nvPr/>
          </p:nvSpPr>
          <p:spPr bwMode="auto">
            <a:xfrm>
              <a:off x="3546" y="62"/>
              <a:ext cx="1" cy="439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2" name="Line 85"/>
            <p:cNvSpPr>
              <a:spLocks noChangeShapeType="1"/>
            </p:cNvSpPr>
            <p:nvPr/>
          </p:nvSpPr>
          <p:spPr bwMode="auto">
            <a:xfrm flipH="1" flipV="1">
              <a:off x="3487" y="18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3" name="Line 84"/>
            <p:cNvSpPr>
              <a:spLocks noChangeShapeType="1"/>
            </p:cNvSpPr>
            <p:nvPr/>
          </p:nvSpPr>
          <p:spPr bwMode="auto">
            <a:xfrm>
              <a:off x="3487" y="456"/>
              <a:ext cx="116" cy="89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4" name="Freeform 83"/>
            <p:cNvSpPr/>
            <p:nvPr/>
          </p:nvSpPr>
          <p:spPr bwMode="auto">
            <a:xfrm>
              <a:off x="3400" y="405"/>
              <a:ext cx="116" cy="15"/>
            </a:xfrm>
            <a:custGeom>
              <a:avLst/>
              <a:gdLst>
                <a:gd name="T0" fmla="*/ 39 w 232"/>
                <a:gd name="T1" fmla="*/ 29 h 29"/>
                <a:gd name="T2" fmla="*/ 0 w 232"/>
                <a:gd name="T3" fmla="*/ 0 h 29"/>
                <a:gd name="T4" fmla="*/ 232 w 23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29">
                  <a:moveTo>
                    <a:pt x="39" y="29"/>
                  </a:moveTo>
                  <a:lnTo>
                    <a:pt x="0" y="0"/>
                  </a:lnTo>
                  <a:lnTo>
                    <a:pt x="23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5" name="Line 82"/>
            <p:cNvSpPr>
              <a:spLocks noChangeShapeType="1"/>
            </p:cNvSpPr>
            <p:nvPr/>
          </p:nvSpPr>
          <p:spPr bwMode="auto">
            <a:xfrm flipV="1">
              <a:off x="3516" y="391"/>
              <a:ext cx="1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6" name="Freeform 81"/>
            <p:cNvSpPr/>
            <p:nvPr/>
          </p:nvSpPr>
          <p:spPr bwMode="auto">
            <a:xfrm>
              <a:off x="3400" y="318"/>
              <a:ext cx="116" cy="43"/>
            </a:xfrm>
            <a:custGeom>
              <a:avLst/>
              <a:gdLst>
                <a:gd name="T0" fmla="*/ 232 w 232"/>
                <a:gd name="T1" fmla="*/ 59 h 87"/>
                <a:gd name="T2" fmla="*/ 195 w 232"/>
                <a:gd name="T3" fmla="*/ 87 h 87"/>
                <a:gd name="T4" fmla="*/ 39 w 232"/>
                <a:gd name="T5" fmla="*/ 87 h 87"/>
                <a:gd name="T6" fmla="*/ 0 w 232"/>
                <a:gd name="T7" fmla="*/ 59 h 87"/>
                <a:gd name="T8" fmla="*/ 0 w 232"/>
                <a:gd name="T9" fmla="*/ 29 h 87"/>
                <a:gd name="T10" fmla="*/ 39 w 232"/>
                <a:gd name="T11" fmla="*/ 0 h 87"/>
                <a:gd name="T12" fmla="*/ 195 w 232"/>
                <a:gd name="T13" fmla="*/ 0 h 87"/>
                <a:gd name="T14" fmla="*/ 232 w 232"/>
                <a:gd name="T15" fmla="*/ 29 h 87"/>
                <a:gd name="T16" fmla="*/ 232 w 232"/>
                <a:gd name="T17" fmla="*/ 5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87">
                  <a:moveTo>
                    <a:pt x="232" y="59"/>
                  </a:moveTo>
                  <a:lnTo>
                    <a:pt x="195" y="87"/>
                  </a:lnTo>
                  <a:lnTo>
                    <a:pt x="39" y="87"/>
                  </a:lnTo>
                  <a:lnTo>
                    <a:pt x="0" y="59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195" y="0"/>
                  </a:lnTo>
                  <a:lnTo>
                    <a:pt x="232" y="29"/>
                  </a:lnTo>
                  <a:lnTo>
                    <a:pt x="232" y="59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7" name="Freeform 80"/>
            <p:cNvSpPr/>
            <p:nvPr/>
          </p:nvSpPr>
          <p:spPr bwMode="auto">
            <a:xfrm>
              <a:off x="3400" y="230"/>
              <a:ext cx="116" cy="59"/>
            </a:xfrm>
            <a:custGeom>
              <a:avLst/>
              <a:gdLst>
                <a:gd name="T0" fmla="*/ 195 w 232"/>
                <a:gd name="T1" fmla="*/ 0 h 117"/>
                <a:gd name="T2" fmla="*/ 232 w 232"/>
                <a:gd name="T3" fmla="*/ 29 h 117"/>
                <a:gd name="T4" fmla="*/ 232 w 232"/>
                <a:gd name="T5" fmla="*/ 88 h 117"/>
                <a:gd name="T6" fmla="*/ 195 w 232"/>
                <a:gd name="T7" fmla="*/ 117 h 117"/>
                <a:gd name="T8" fmla="*/ 39 w 232"/>
                <a:gd name="T9" fmla="*/ 117 h 117"/>
                <a:gd name="T10" fmla="*/ 0 w 232"/>
                <a:gd name="T11" fmla="*/ 88 h 117"/>
                <a:gd name="T12" fmla="*/ 0 w 232"/>
                <a:gd name="T13" fmla="*/ 29 h 117"/>
                <a:gd name="T14" fmla="*/ 39 w 232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17">
                  <a:moveTo>
                    <a:pt x="195" y="0"/>
                  </a:moveTo>
                  <a:lnTo>
                    <a:pt x="232" y="29"/>
                  </a:lnTo>
                  <a:lnTo>
                    <a:pt x="232" y="88"/>
                  </a:lnTo>
                  <a:lnTo>
                    <a:pt x="195" y="117"/>
                  </a:lnTo>
                  <a:lnTo>
                    <a:pt x="39" y="117"/>
                  </a:lnTo>
                  <a:lnTo>
                    <a:pt x="0" y="88"/>
                  </a:lnTo>
                  <a:lnTo>
                    <a:pt x="0" y="29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8" name="Freeform 79"/>
            <p:cNvSpPr/>
            <p:nvPr/>
          </p:nvSpPr>
          <p:spPr bwMode="auto">
            <a:xfrm>
              <a:off x="3400" y="142"/>
              <a:ext cx="116" cy="58"/>
            </a:xfrm>
            <a:custGeom>
              <a:avLst/>
              <a:gdLst>
                <a:gd name="T0" fmla="*/ 232 w 232"/>
                <a:gd name="T1" fmla="*/ 116 h 116"/>
                <a:gd name="T2" fmla="*/ 0 w 232"/>
                <a:gd name="T3" fmla="*/ 116 h 116"/>
                <a:gd name="T4" fmla="*/ 156 w 232"/>
                <a:gd name="T5" fmla="*/ 58 h 116"/>
                <a:gd name="T6" fmla="*/ 0 w 232"/>
                <a:gd name="T7" fmla="*/ 0 h 116"/>
                <a:gd name="T8" fmla="*/ 232 w 232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16">
                  <a:moveTo>
                    <a:pt x="232" y="116"/>
                  </a:moveTo>
                  <a:lnTo>
                    <a:pt x="0" y="116"/>
                  </a:lnTo>
                  <a:lnTo>
                    <a:pt x="156" y="58"/>
                  </a:lnTo>
                  <a:lnTo>
                    <a:pt x="0" y="0"/>
                  </a:lnTo>
                  <a:lnTo>
                    <a:pt x="23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59" name="Rectangle 78"/>
            <p:cNvSpPr>
              <a:spLocks noChangeArrowheads="1"/>
            </p:cNvSpPr>
            <p:nvPr/>
          </p:nvSpPr>
          <p:spPr bwMode="auto">
            <a:xfrm>
              <a:off x="1119" y="211"/>
              <a:ext cx="33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1008380"/>
              <a:r>
                <a:rPr lang="zh-CN" altLang="en-US" sz="66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通   道</a:t>
              </a:r>
              <a:endParaRPr lang="zh-CN" altLang="en-US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4460" name="Line 77"/>
            <p:cNvSpPr>
              <a:spLocks noChangeShapeType="1"/>
            </p:cNvSpPr>
            <p:nvPr/>
          </p:nvSpPr>
          <p:spPr bwMode="auto">
            <a:xfrm>
              <a:off x="3546" y="6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1" name="Line 76"/>
            <p:cNvSpPr>
              <a:spLocks noChangeShapeType="1"/>
            </p:cNvSpPr>
            <p:nvPr/>
          </p:nvSpPr>
          <p:spPr bwMode="auto">
            <a:xfrm>
              <a:off x="3546" y="50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2" name="Line 75"/>
            <p:cNvSpPr>
              <a:spLocks noChangeShapeType="1"/>
            </p:cNvSpPr>
            <p:nvPr/>
          </p:nvSpPr>
          <p:spPr bwMode="auto">
            <a:xfrm>
              <a:off x="3546" y="50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3" name="Line 74"/>
            <p:cNvSpPr>
              <a:spLocks noChangeShapeType="1"/>
            </p:cNvSpPr>
            <p:nvPr/>
          </p:nvSpPr>
          <p:spPr bwMode="auto">
            <a:xfrm flipH="1">
              <a:off x="459" y="5546"/>
              <a:ext cx="39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4" name="Freeform 73"/>
            <p:cNvSpPr/>
            <p:nvPr/>
          </p:nvSpPr>
          <p:spPr bwMode="auto">
            <a:xfrm>
              <a:off x="3250" y="1159"/>
              <a:ext cx="1511" cy="4650"/>
            </a:xfrm>
            <a:custGeom>
              <a:avLst/>
              <a:gdLst>
                <a:gd name="T0" fmla="*/ 3022 w 3022"/>
                <a:gd name="T1" fmla="*/ 9300 h 9300"/>
                <a:gd name="T2" fmla="*/ 3022 w 3022"/>
                <a:gd name="T3" fmla="*/ 0 h 9300"/>
                <a:gd name="T4" fmla="*/ 0 w 3022"/>
                <a:gd name="T5" fmla="*/ 0 h 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2" h="9300">
                  <a:moveTo>
                    <a:pt x="3022" y="9300"/>
                  </a:moveTo>
                  <a:lnTo>
                    <a:pt x="302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5" name="Freeform 72"/>
            <p:cNvSpPr/>
            <p:nvPr/>
          </p:nvSpPr>
          <p:spPr bwMode="auto">
            <a:xfrm>
              <a:off x="3250" y="1422"/>
              <a:ext cx="1163" cy="4124"/>
            </a:xfrm>
            <a:custGeom>
              <a:avLst/>
              <a:gdLst>
                <a:gd name="T0" fmla="*/ 2326 w 2326"/>
                <a:gd name="T1" fmla="*/ 8248 h 8248"/>
                <a:gd name="T2" fmla="*/ 2326 w 2326"/>
                <a:gd name="T3" fmla="*/ 0 h 8248"/>
                <a:gd name="T4" fmla="*/ 0 w 2326"/>
                <a:gd name="T5" fmla="*/ 0 h 8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6" h="8248">
                  <a:moveTo>
                    <a:pt x="2326" y="8248"/>
                  </a:moveTo>
                  <a:lnTo>
                    <a:pt x="232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6" name="Line 71"/>
            <p:cNvSpPr>
              <a:spLocks noChangeShapeType="1"/>
            </p:cNvSpPr>
            <p:nvPr/>
          </p:nvSpPr>
          <p:spPr bwMode="auto">
            <a:xfrm flipH="1">
              <a:off x="110" y="5809"/>
              <a:ext cx="46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7" name="Freeform 70"/>
            <p:cNvSpPr/>
            <p:nvPr/>
          </p:nvSpPr>
          <p:spPr bwMode="auto">
            <a:xfrm>
              <a:off x="110" y="5546"/>
              <a:ext cx="4651" cy="263"/>
            </a:xfrm>
            <a:custGeom>
              <a:avLst/>
              <a:gdLst>
                <a:gd name="T0" fmla="*/ 8606 w 9302"/>
                <a:gd name="T1" fmla="*/ 0 h 526"/>
                <a:gd name="T2" fmla="*/ 0 w 9302"/>
                <a:gd name="T3" fmla="*/ 526 h 526"/>
                <a:gd name="T4" fmla="*/ 9302 w 9302"/>
                <a:gd name="T5" fmla="*/ 526 h 526"/>
                <a:gd name="T6" fmla="*/ 8606 w 9302"/>
                <a:gd name="T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02" h="526">
                  <a:moveTo>
                    <a:pt x="8606" y="0"/>
                  </a:moveTo>
                  <a:lnTo>
                    <a:pt x="0" y="526"/>
                  </a:lnTo>
                  <a:lnTo>
                    <a:pt x="9302" y="526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8" name="Freeform 69"/>
            <p:cNvSpPr/>
            <p:nvPr/>
          </p:nvSpPr>
          <p:spPr bwMode="auto">
            <a:xfrm>
              <a:off x="110" y="5546"/>
              <a:ext cx="4651" cy="263"/>
            </a:xfrm>
            <a:custGeom>
              <a:avLst/>
              <a:gdLst>
                <a:gd name="T0" fmla="*/ 8606 w 9302"/>
                <a:gd name="T1" fmla="*/ 0 h 526"/>
                <a:gd name="T2" fmla="*/ 0 w 9302"/>
                <a:gd name="T3" fmla="*/ 526 h 526"/>
                <a:gd name="T4" fmla="*/ 9302 w 9302"/>
                <a:gd name="T5" fmla="*/ 526 h 526"/>
                <a:gd name="T6" fmla="*/ 8606 w 9302"/>
                <a:gd name="T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02" h="526">
                  <a:moveTo>
                    <a:pt x="8606" y="0"/>
                  </a:moveTo>
                  <a:lnTo>
                    <a:pt x="0" y="526"/>
                  </a:lnTo>
                  <a:lnTo>
                    <a:pt x="9302" y="526"/>
                  </a:lnTo>
                  <a:lnTo>
                    <a:pt x="8606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69" name="Freeform 68"/>
            <p:cNvSpPr/>
            <p:nvPr/>
          </p:nvSpPr>
          <p:spPr bwMode="auto">
            <a:xfrm>
              <a:off x="110" y="5546"/>
              <a:ext cx="4303" cy="263"/>
            </a:xfrm>
            <a:custGeom>
              <a:avLst/>
              <a:gdLst>
                <a:gd name="T0" fmla="*/ 0 w 8606"/>
                <a:gd name="T1" fmla="*/ 526 h 526"/>
                <a:gd name="T2" fmla="*/ 8606 w 8606"/>
                <a:gd name="T3" fmla="*/ 0 h 526"/>
                <a:gd name="T4" fmla="*/ 698 w 8606"/>
                <a:gd name="T5" fmla="*/ 0 h 526"/>
                <a:gd name="T6" fmla="*/ 0 w 8606"/>
                <a:gd name="T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06" h="526">
                  <a:moveTo>
                    <a:pt x="0" y="526"/>
                  </a:moveTo>
                  <a:lnTo>
                    <a:pt x="8606" y="0"/>
                  </a:lnTo>
                  <a:lnTo>
                    <a:pt x="698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0" name="Freeform 67"/>
            <p:cNvSpPr/>
            <p:nvPr/>
          </p:nvSpPr>
          <p:spPr bwMode="auto">
            <a:xfrm>
              <a:off x="110" y="5546"/>
              <a:ext cx="4303" cy="263"/>
            </a:xfrm>
            <a:custGeom>
              <a:avLst/>
              <a:gdLst>
                <a:gd name="T0" fmla="*/ 0 w 8606"/>
                <a:gd name="T1" fmla="*/ 526 h 526"/>
                <a:gd name="T2" fmla="*/ 8606 w 8606"/>
                <a:gd name="T3" fmla="*/ 0 h 526"/>
                <a:gd name="T4" fmla="*/ 698 w 8606"/>
                <a:gd name="T5" fmla="*/ 0 h 526"/>
                <a:gd name="T6" fmla="*/ 0 w 8606"/>
                <a:gd name="T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06" h="526">
                  <a:moveTo>
                    <a:pt x="0" y="526"/>
                  </a:moveTo>
                  <a:lnTo>
                    <a:pt x="8606" y="0"/>
                  </a:lnTo>
                  <a:lnTo>
                    <a:pt x="698" y="0"/>
                  </a:lnTo>
                  <a:lnTo>
                    <a:pt x="0" y="526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1" name="Freeform 66"/>
            <p:cNvSpPr/>
            <p:nvPr/>
          </p:nvSpPr>
          <p:spPr bwMode="auto">
            <a:xfrm>
              <a:off x="110" y="1422"/>
              <a:ext cx="349" cy="4387"/>
            </a:xfrm>
            <a:custGeom>
              <a:avLst/>
              <a:gdLst>
                <a:gd name="T0" fmla="*/ 698 w 698"/>
                <a:gd name="T1" fmla="*/ 0 h 8774"/>
                <a:gd name="T2" fmla="*/ 0 w 698"/>
                <a:gd name="T3" fmla="*/ 8774 h 8774"/>
                <a:gd name="T4" fmla="*/ 698 w 698"/>
                <a:gd name="T5" fmla="*/ 8248 h 8774"/>
                <a:gd name="T6" fmla="*/ 698 w 698"/>
                <a:gd name="T7" fmla="*/ 0 h 8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8774">
                  <a:moveTo>
                    <a:pt x="698" y="0"/>
                  </a:moveTo>
                  <a:lnTo>
                    <a:pt x="0" y="8774"/>
                  </a:lnTo>
                  <a:lnTo>
                    <a:pt x="698" y="824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2" name="Freeform 65"/>
            <p:cNvSpPr/>
            <p:nvPr/>
          </p:nvSpPr>
          <p:spPr bwMode="auto">
            <a:xfrm>
              <a:off x="110" y="1422"/>
              <a:ext cx="349" cy="4387"/>
            </a:xfrm>
            <a:custGeom>
              <a:avLst/>
              <a:gdLst>
                <a:gd name="T0" fmla="*/ 698 w 698"/>
                <a:gd name="T1" fmla="*/ 0 h 8774"/>
                <a:gd name="T2" fmla="*/ 0 w 698"/>
                <a:gd name="T3" fmla="*/ 8774 h 8774"/>
                <a:gd name="T4" fmla="*/ 698 w 698"/>
                <a:gd name="T5" fmla="*/ 8248 h 8774"/>
                <a:gd name="T6" fmla="*/ 698 w 698"/>
                <a:gd name="T7" fmla="*/ 0 h 8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8774">
                  <a:moveTo>
                    <a:pt x="698" y="0"/>
                  </a:moveTo>
                  <a:lnTo>
                    <a:pt x="0" y="8774"/>
                  </a:lnTo>
                  <a:lnTo>
                    <a:pt x="698" y="8248"/>
                  </a:lnTo>
                  <a:lnTo>
                    <a:pt x="698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3" name="Freeform 64"/>
            <p:cNvSpPr/>
            <p:nvPr/>
          </p:nvSpPr>
          <p:spPr bwMode="auto">
            <a:xfrm>
              <a:off x="4413" y="1422"/>
              <a:ext cx="348" cy="4387"/>
            </a:xfrm>
            <a:custGeom>
              <a:avLst/>
              <a:gdLst>
                <a:gd name="T0" fmla="*/ 0 w 696"/>
                <a:gd name="T1" fmla="*/ 0 h 8774"/>
                <a:gd name="T2" fmla="*/ 0 w 696"/>
                <a:gd name="T3" fmla="*/ 8248 h 8774"/>
                <a:gd name="T4" fmla="*/ 696 w 696"/>
                <a:gd name="T5" fmla="*/ 8774 h 8774"/>
                <a:gd name="T6" fmla="*/ 0 w 696"/>
                <a:gd name="T7" fmla="*/ 0 h 8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8774">
                  <a:moveTo>
                    <a:pt x="0" y="0"/>
                  </a:moveTo>
                  <a:lnTo>
                    <a:pt x="0" y="8248"/>
                  </a:lnTo>
                  <a:lnTo>
                    <a:pt x="696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4" name="Freeform 63"/>
            <p:cNvSpPr/>
            <p:nvPr/>
          </p:nvSpPr>
          <p:spPr bwMode="auto">
            <a:xfrm>
              <a:off x="4413" y="1422"/>
              <a:ext cx="348" cy="4387"/>
            </a:xfrm>
            <a:custGeom>
              <a:avLst/>
              <a:gdLst>
                <a:gd name="T0" fmla="*/ 0 w 696"/>
                <a:gd name="T1" fmla="*/ 0 h 8774"/>
                <a:gd name="T2" fmla="*/ 0 w 696"/>
                <a:gd name="T3" fmla="*/ 8248 h 8774"/>
                <a:gd name="T4" fmla="*/ 696 w 696"/>
                <a:gd name="T5" fmla="*/ 8774 h 8774"/>
                <a:gd name="T6" fmla="*/ 0 w 696"/>
                <a:gd name="T7" fmla="*/ 0 h 8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8774">
                  <a:moveTo>
                    <a:pt x="0" y="0"/>
                  </a:moveTo>
                  <a:lnTo>
                    <a:pt x="0" y="8248"/>
                  </a:lnTo>
                  <a:lnTo>
                    <a:pt x="696" y="87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5" name="Freeform 62"/>
            <p:cNvSpPr/>
            <p:nvPr/>
          </p:nvSpPr>
          <p:spPr bwMode="auto">
            <a:xfrm>
              <a:off x="3250" y="1159"/>
              <a:ext cx="1511" cy="263"/>
            </a:xfrm>
            <a:custGeom>
              <a:avLst/>
              <a:gdLst>
                <a:gd name="T0" fmla="*/ 0 w 3022"/>
                <a:gd name="T1" fmla="*/ 526 h 526"/>
                <a:gd name="T2" fmla="*/ 3022 w 3022"/>
                <a:gd name="T3" fmla="*/ 0 h 526"/>
                <a:gd name="T4" fmla="*/ 0 w 3022"/>
                <a:gd name="T5" fmla="*/ 0 h 526"/>
                <a:gd name="T6" fmla="*/ 0 w 3022"/>
                <a:gd name="T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2" h="526">
                  <a:moveTo>
                    <a:pt x="0" y="526"/>
                  </a:moveTo>
                  <a:lnTo>
                    <a:pt x="302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6" name="Freeform 61"/>
            <p:cNvSpPr/>
            <p:nvPr/>
          </p:nvSpPr>
          <p:spPr bwMode="auto">
            <a:xfrm>
              <a:off x="3250" y="1159"/>
              <a:ext cx="1511" cy="263"/>
            </a:xfrm>
            <a:custGeom>
              <a:avLst/>
              <a:gdLst>
                <a:gd name="T0" fmla="*/ 0 w 3022"/>
                <a:gd name="T1" fmla="*/ 526 h 526"/>
                <a:gd name="T2" fmla="*/ 3022 w 3022"/>
                <a:gd name="T3" fmla="*/ 0 h 526"/>
                <a:gd name="T4" fmla="*/ 0 w 3022"/>
                <a:gd name="T5" fmla="*/ 0 h 526"/>
                <a:gd name="T6" fmla="*/ 0 w 3022"/>
                <a:gd name="T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2" h="526">
                  <a:moveTo>
                    <a:pt x="0" y="526"/>
                  </a:moveTo>
                  <a:lnTo>
                    <a:pt x="302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7" name="Freeform 60"/>
            <p:cNvSpPr/>
            <p:nvPr/>
          </p:nvSpPr>
          <p:spPr bwMode="auto">
            <a:xfrm>
              <a:off x="3250" y="1159"/>
              <a:ext cx="1511" cy="263"/>
            </a:xfrm>
            <a:custGeom>
              <a:avLst/>
              <a:gdLst>
                <a:gd name="T0" fmla="*/ 3022 w 3022"/>
                <a:gd name="T1" fmla="*/ 0 h 526"/>
                <a:gd name="T2" fmla="*/ 0 w 3022"/>
                <a:gd name="T3" fmla="*/ 526 h 526"/>
                <a:gd name="T4" fmla="*/ 2326 w 3022"/>
                <a:gd name="T5" fmla="*/ 526 h 526"/>
                <a:gd name="T6" fmla="*/ 3022 w 3022"/>
                <a:gd name="T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2" h="526">
                  <a:moveTo>
                    <a:pt x="3022" y="0"/>
                  </a:moveTo>
                  <a:lnTo>
                    <a:pt x="0" y="526"/>
                  </a:lnTo>
                  <a:lnTo>
                    <a:pt x="2326" y="52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8" name="Freeform 59"/>
            <p:cNvSpPr/>
            <p:nvPr/>
          </p:nvSpPr>
          <p:spPr bwMode="auto">
            <a:xfrm>
              <a:off x="3250" y="1159"/>
              <a:ext cx="1511" cy="263"/>
            </a:xfrm>
            <a:custGeom>
              <a:avLst/>
              <a:gdLst>
                <a:gd name="T0" fmla="*/ 3022 w 3022"/>
                <a:gd name="T1" fmla="*/ 0 h 526"/>
                <a:gd name="T2" fmla="*/ 0 w 3022"/>
                <a:gd name="T3" fmla="*/ 526 h 526"/>
                <a:gd name="T4" fmla="*/ 2326 w 3022"/>
                <a:gd name="T5" fmla="*/ 526 h 526"/>
                <a:gd name="T6" fmla="*/ 3022 w 3022"/>
                <a:gd name="T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2" h="526">
                  <a:moveTo>
                    <a:pt x="3022" y="0"/>
                  </a:moveTo>
                  <a:lnTo>
                    <a:pt x="0" y="526"/>
                  </a:lnTo>
                  <a:lnTo>
                    <a:pt x="2326" y="526"/>
                  </a:lnTo>
                  <a:lnTo>
                    <a:pt x="3022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79" name="Freeform 58"/>
            <p:cNvSpPr/>
            <p:nvPr/>
          </p:nvSpPr>
          <p:spPr bwMode="auto">
            <a:xfrm>
              <a:off x="4413" y="1159"/>
              <a:ext cx="348" cy="4650"/>
            </a:xfrm>
            <a:custGeom>
              <a:avLst/>
              <a:gdLst>
                <a:gd name="T0" fmla="*/ 696 w 696"/>
                <a:gd name="T1" fmla="*/ 0 h 9300"/>
                <a:gd name="T2" fmla="*/ 0 w 696"/>
                <a:gd name="T3" fmla="*/ 526 h 9300"/>
                <a:gd name="T4" fmla="*/ 696 w 696"/>
                <a:gd name="T5" fmla="*/ 9300 h 9300"/>
                <a:gd name="T6" fmla="*/ 696 w 696"/>
                <a:gd name="T7" fmla="*/ 0 h 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9300">
                  <a:moveTo>
                    <a:pt x="696" y="0"/>
                  </a:moveTo>
                  <a:lnTo>
                    <a:pt x="0" y="526"/>
                  </a:lnTo>
                  <a:lnTo>
                    <a:pt x="696" y="930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0" name="Freeform 57"/>
            <p:cNvSpPr/>
            <p:nvPr/>
          </p:nvSpPr>
          <p:spPr bwMode="auto">
            <a:xfrm>
              <a:off x="4413" y="1159"/>
              <a:ext cx="348" cy="4650"/>
            </a:xfrm>
            <a:custGeom>
              <a:avLst/>
              <a:gdLst>
                <a:gd name="T0" fmla="*/ 696 w 696"/>
                <a:gd name="T1" fmla="*/ 0 h 9300"/>
                <a:gd name="T2" fmla="*/ 0 w 696"/>
                <a:gd name="T3" fmla="*/ 526 h 9300"/>
                <a:gd name="T4" fmla="*/ 696 w 696"/>
                <a:gd name="T5" fmla="*/ 9300 h 9300"/>
                <a:gd name="T6" fmla="*/ 696 w 696"/>
                <a:gd name="T7" fmla="*/ 0 h 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9300">
                  <a:moveTo>
                    <a:pt x="696" y="0"/>
                  </a:moveTo>
                  <a:lnTo>
                    <a:pt x="0" y="526"/>
                  </a:lnTo>
                  <a:lnTo>
                    <a:pt x="696" y="9300"/>
                  </a:lnTo>
                  <a:lnTo>
                    <a:pt x="696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1" name="Freeform 56"/>
            <p:cNvSpPr/>
            <p:nvPr/>
          </p:nvSpPr>
          <p:spPr bwMode="auto">
            <a:xfrm>
              <a:off x="2262" y="1159"/>
              <a:ext cx="349" cy="438"/>
            </a:xfrm>
            <a:custGeom>
              <a:avLst/>
              <a:gdLst>
                <a:gd name="T0" fmla="*/ 698 w 698"/>
                <a:gd name="T1" fmla="*/ 0 h 877"/>
                <a:gd name="T2" fmla="*/ 0 w 698"/>
                <a:gd name="T3" fmla="*/ 877 h 877"/>
                <a:gd name="T4" fmla="*/ 698 w 698"/>
                <a:gd name="T5" fmla="*/ 877 h 877"/>
                <a:gd name="T6" fmla="*/ 698 w 698"/>
                <a:gd name="T7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877">
                  <a:moveTo>
                    <a:pt x="698" y="0"/>
                  </a:moveTo>
                  <a:lnTo>
                    <a:pt x="0" y="877"/>
                  </a:lnTo>
                  <a:lnTo>
                    <a:pt x="698" y="87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2" name="Freeform 55"/>
            <p:cNvSpPr/>
            <p:nvPr/>
          </p:nvSpPr>
          <p:spPr bwMode="auto">
            <a:xfrm>
              <a:off x="2262" y="1159"/>
              <a:ext cx="349" cy="438"/>
            </a:xfrm>
            <a:custGeom>
              <a:avLst/>
              <a:gdLst>
                <a:gd name="T0" fmla="*/ 698 w 698"/>
                <a:gd name="T1" fmla="*/ 0 h 877"/>
                <a:gd name="T2" fmla="*/ 0 w 698"/>
                <a:gd name="T3" fmla="*/ 877 h 877"/>
                <a:gd name="T4" fmla="*/ 698 w 698"/>
                <a:gd name="T5" fmla="*/ 877 h 877"/>
                <a:gd name="T6" fmla="*/ 698 w 698"/>
                <a:gd name="T7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877">
                  <a:moveTo>
                    <a:pt x="698" y="0"/>
                  </a:moveTo>
                  <a:lnTo>
                    <a:pt x="0" y="877"/>
                  </a:lnTo>
                  <a:lnTo>
                    <a:pt x="698" y="877"/>
                  </a:lnTo>
                  <a:lnTo>
                    <a:pt x="698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3" name="Freeform 54"/>
            <p:cNvSpPr/>
            <p:nvPr/>
          </p:nvSpPr>
          <p:spPr bwMode="auto">
            <a:xfrm>
              <a:off x="2262" y="1159"/>
              <a:ext cx="523" cy="1"/>
            </a:xfrm>
            <a:custGeom>
              <a:avLst/>
              <a:gdLst>
                <a:gd name="T0" fmla="*/ 0 w 1047"/>
                <a:gd name="T1" fmla="*/ 698 w 1047"/>
                <a:gd name="T2" fmla="*/ 1047 w 1047"/>
                <a:gd name="T3" fmla="*/ 0 w 10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47">
                  <a:moveTo>
                    <a:pt x="0" y="0"/>
                  </a:moveTo>
                  <a:lnTo>
                    <a:pt x="698" y="0"/>
                  </a:lnTo>
                  <a:lnTo>
                    <a:pt x="10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4" name="Freeform 53"/>
            <p:cNvSpPr/>
            <p:nvPr/>
          </p:nvSpPr>
          <p:spPr bwMode="auto">
            <a:xfrm>
              <a:off x="2262" y="1159"/>
              <a:ext cx="523" cy="1"/>
            </a:xfrm>
            <a:custGeom>
              <a:avLst/>
              <a:gdLst>
                <a:gd name="T0" fmla="*/ 0 w 1047"/>
                <a:gd name="T1" fmla="*/ 698 w 1047"/>
                <a:gd name="T2" fmla="*/ 1047 w 1047"/>
                <a:gd name="T3" fmla="*/ 0 w 10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47">
                  <a:moveTo>
                    <a:pt x="0" y="0"/>
                  </a:moveTo>
                  <a:lnTo>
                    <a:pt x="698" y="0"/>
                  </a:lnTo>
                  <a:lnTo>
                    <a:pt x="10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5" name="Freeform 52"/>
            <p:cNvSpPr/>
            <p:nvPr/>
          </p:nvSpPr>
          <p:spPr bwMode="auto">
            <a:xfrm>
              <a:off x="2262" y="1159"/>
              <a:ext cx="349" cy="438"/>
            </a:xfrm>
            <a:custGeom>
              <a:avLst/>
              <a:gdLst>
                <a:gd name="T0" fmla="*/ 0 w 698"/>
                <a:gd name="T1" fmla="*/ 0 h 877"/>
                <a:gd name="T2" fmla="*/ 0 w 698"/>
                <a:gd name="T3" fmla="*/ 877 h 877"/>
                <a:gd name="T4" fmla="*/ 698 w 698"/>
                <a:gd name="T5" fmla="*/ 0 h 877"/>
                <a:gd name="T6" fmla="*/ 0 w 698"/>
                <a:gd name="T7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877">
                  <a:moveTo>
                    <a:pt x="0" y="0"/>
                  </a:moveTo>
                  <a:lnTo>
                    <a:pt x="0" y="877"/>
                  </a:lnTo>
                  <a:lnTo>
                    <a:pt x="6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6" name="Freeform 51"/>
            <p:cNvSpPr/>
            <p:nvPr/>
          </p:nvSpPr>
          <p:spPr bwMode="auto">
            <a:xfrm>
              <a:off x="2262" y="1159"/>
              <a:ext cx="349" cy="438"/>
            </a:xfrm>
            <a:custGeom>
              <a:avLst/>
              <a:gdLst>
                <a:gd name="T0" fmla="*/ 0 w 698"/>
                <a:gd name="T1" fmla="*/ 0 h 877"/>
                <a:gd name="T2" fmla="*/ 0 w 698"/>
                <a:gd name="T3" fmla="*/ 877 h 877"/>
                <a:gd name="T4" fmla="*/ 698 w 698"/>
                <a:gd name="T5" fmla="*/ 0 h 877"/>
                <a:gd name="T6" fmla="*/ 0 w 698"/>
                <a:gd name="T7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877">
                  <a:moveTo>
                    <a:pt x="0" y="0"/>
                  </a:moveTo>
                  <a:lnTo>
                    <a:pt x="0" y="877"/>
                  </a:lnTo>
                  <a:lnTo>
                    <a:pt x="69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7" name="Freeform 50"/>
            <p:cNvSpPr/>
            <p:nvPr/>
          </p:nvSpPr>
          <p:spPr bwMode="auto">
            <a:xfrm>
              <a:off x="110" y="1159"/>
              <a:ext cx="1512" cy="263"/>
            </a:xfrm>
            <a:custGeom>
              <a:avLst/>
              <a:gdLst>
                <a:gd name="T0" fmla="*/ 0 w 3024"/>
                <a:gd name="T1" fmla="*/ 0 h 526"/>
                <a:gd name="T2" fmla="*/ 698 w 3024"/>
                <a:gd name="T3" fmla="*/ 526 h 526"/>
                <a:gd name="T4" fmla="*/ 3024 w 3024"/>
                <a:gd name="T5" fmla="*/ 526 h 526"/>
                <a:gd name="T6" fmla="*/ 0 w 3024"/>
                <a:gd name="T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4" h="526">
                  <a:moveTo>
                    <a:pt x="0" y="0"/>
                  </a:moveTo>
                  <a:lnTo>
                    <a:pt x="698" y="526"/>
                  </a:lnTo>
                  <a:lnTo>
                    <a:pt x="3024" y="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8" name="Freeform 49"/>
            <p:cNvSpPr/>
            <p:nvPr/>
          </p:nvSpPr>
          <p:spPr bwMode="auto">
            <a:xfrm>
              <a:off x="110" y="1159"/>
              <a:ext cx="1512" cy="263"/>
            </a:xfrm>
            <a:custGeom>
              <a:avLst/>
              <a:gdLst>
                <a:gd name="T0" fmla="*/ 0 w 3024"/>
                <a:gd name="T1" fmla="*/ 0 h 526"/>
                <a:gd name="T2" fmla="*/ 698 w 3024"/>
                <a:gd name="T3" fmla="*/ 526 h 526"/>
                <a:gd name="T4" fmla="*/ 3024 w 3024"/>
                <a:gd name="T5" fmla="*/ 526 h 526"/>
                <a:gd name="T6" fmla="*/ 0 w 3024"/>
                <a:gd name="T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4" h="526">
                  <a:moveTo>
                    <a:pt x="0" y="0"/>
                  </a:moveTo>
                  <a:lnTo>
                    <a:pt x="698" y="526"/>
                  </a:lnTo>
                  <a:lnTo>
                    <a:pt x="3024" y="5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89" name="Freeform 48"/>
            <p:cNvSpPr/>
            <p:nvPr/>
          </p:nvSpPr>
          <p:spPr bwMode="auto">
            <a:xfrm>
              <a:off x="110" y="1159"/>
              <a:ext cx="349" cy="4650"/>
            </a:xfrm>
            <a:custGeom>
              <a:avLst/>
              <a:gdLst>
                <a:gd name="T0" fmla="*/ 0 w 698"/>
                <a:gd name="T1" fmla="*/ 0 h 9300"/>
                <a:gd name="T2" fmla="*/ 0 w 698"/>
                <a:gd name="T3" fmla="*/ 9300 h 9300"/>
                <a:gd name="T4" fmla="*/ 698 w 698"/>
                <a:gd name="T5" fmla="*/ 526 h 9300"/>
                <a:gd name="T6" fmla="*/ 0 w 698"/>
                <a:gd name="T7" fmla="*/ 0 h 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9300">
                  <a:moveTo>
                    <a:pt x="0" y="0"/>
                  </a:moveTo>
                  <a:lnTo>
                    <a:pt x="0" y="9300"/>
                  </a:lnTo>
                  <a:lnTo>
                    <a:pt x="698" y="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0" name="Freeform 47"/>
            <p:cNvSpPr/>
            <p:nvPr/>
          </p:nvSpPr>
          <p:spPr bwMode="auto">
            <a:xfrm>
              <a:off x="110" y="1159"/>
              <a:ext cx="349" cy="4650"/>
            </a:xfrm>
            <a:custGeom>
              <a:avLst/>
              <a:gdLst>
                <a:gd name="T0" fmla="*/ 0 w 698"/>
                <a:gd name="T1" fmla="*/ 0 h 9300"/>
                <a:gd name="T2" fmla="*/ 0 w 698"/>
                <a:gd name="T3" fmla="*/ 9300 h 9300"/>
                <a:gd name="T4" fmla="*/ 698 w 698"/>
                <a:gd name="T5" fmla="*/ 526 h 9300"/>
                <a:gd name="T6" fmla="*/ 0 w 698"/>
                <a:gd name="T7" fmla="*/ 0 h 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9300">
                  <a:moveTo>
                    <a:pt x="0" y="0"/>
                  </a:moveTo>
                  <a:lnTo>
                    <a:pt x="0" y="9300"/>
                  </a:lnTo>
                  <a:lnTo>
                    <a:pt x="698" y="5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1" name="Freeform 46"/>
            <p:cNvSpPr/>
            <p:nvPr/>
          </p:nvSpPr>
          <p:spPr bwMode="auto">
            <a:xfrm>
              <a:off x="110" y="1159"/>
              <a:ext cx="1512" cy="263"/>
            </a:xfrm>
            <a:custGeom>
              <a:avLst/>
              <a:gdLst>
                <a:gd name="T0" fmla="*/ 3024 w 3024"/>
                <a:gd name="T1" fmla="*/ 0 h 526"/>
                <a:gd name="T2" fmla="*/ 0 w 3024"/>
                <a:gd name="T3" fmla="*/ 0 h 526"/>
                <a:gd name="T4" fmla="*/ 3024 w 3024"/>
                <a:gd name="T5" fmla="*/ 526 h 526"/>
                <a:gd name="T6" fmla="*/ 3024 w 3024"/>
                <a:gd name="T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4" h="526">
                  <a:moveTo>
                    <a:pt x="3024" y="0"/>
                  </a:moveTo>
                  <a:lnTo>
                    <a:pt x="0" y="0"/>
                  </a:lnTo>
                  <a:lnTo>
                    <a:pt x="3024" y="526"/>
                  </a:lnTo>
                  <a:lnTo>
                    <a:pt x="30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2" name="Freeform 45"/>
            <p:cNvSpPr/>
            <p:nvPr/>
          </p:nvSpPr>
          <p:spPr bwMode="auto">
            <a:xfrm>
              <a:off x="110" y="1159"/>
              <a:ext cx="1512" cy="263"/>
            </a:xfrm>
            <a:custGeom>
              <a:avLst/>
              <a:gdLst>
                <a:gd name="T0" fmla="*/ 3024 w 3024"/>
                <a:gd name="T1" fmla="*/ 0 h 526"/>
                <a:gd name="T2" fmla="*/ 0 w 3024"/>
                <a:gd name="T3" fmla="*/ 0 h 526"/>
                <a:gd name="T4" fmla="*/ 3024 w 3024"/>
                <a:gd name="T5" fmla="*/ 526 h 526"/>
                <a:gd name="T6" fmla="*/ 3024 w 3024"/>
                <a:gd name="T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4" h="526">
                  <a:moveTo>
                    <a:pt x="3024" y="0"/>
                  </a:moveTo>
                  <a:lnTo>
                    <a:pt x="0" y="0"/>
                  </a:lnTo>
                  <a:lnTo>
                    <a:pt x="3024" y="526"/>
                  </a:lnTo>
                  <a:lnTo>
                    <a:pt x="3024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3" name="Freeform 44"/>
            <p:cNvSpPr/>
            <p:nvPr/>
          </p:nvSpPr>
          <p:spPr bwMode="auto">
            <a:xfrm>
              <a:off x="2087" y="720"/>
              <a:ext cx="349" cy="439"/>
            </a:xfrm>
            <a:custGeom>
              <a:avLst/>
              <a:gdLst>
                <a:gd name="T0" fmla="*/ 698 w 698"/>
                <a:gd name="T1" fmla="*/ 0 h 878"/>
                <a:gd name="T2" fmla="*/ 0 w 698"/>
                <a:gd name="T3" fmla="*/ 878 h 878"/>
                <a:gd name="T4" fmla="*/ 349 w 698"/>
                <a:gd name="T5" fmla="*/ 878 h 878"/>
                <a:gd name="T6" fmla="*/ 698 w 698"/>
                <a:gd name="T7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878">
                  <a:moveTo>
                    <a:pt x="698" y="0"/>
                  </a:moveTo>
                  <a:lnTo>
                    <a:pt x="0" y="878"/>
                  </a:lnTo>
                  <a:lnTo>
                    <a:pt x="349" y="87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4" name="Freeform 43"/>
            <p:cNvSpPr/>
            <p:nvPr/>
          </p:nvSpPr>
          <p:spPr bwMode="auto">
            <a:xfrm>
              <a:off x="2087" y="720"/>
              <a:ext cx="349" cy="439"/>
            </a:xfrm>
            <a:custGeom>
              <a:avLst/>
              <a:gdLst>
                <a:gd name="T0" fmla="*/ 698 w 698"/>
                <a:gd name="T1" fmla="*/ 0 h 878"/>
                <a:gd name="T2" fmla="*/ 0 w 698"/>
                <a:gd name="T3" fmla="*/ 878 h 878"/>
                <a:gd name="T4" fmla="*/ 349 w 698"/>
                <a:gd name="T5" fmla="*/ 878 h 878"/>
                <a:gd name="T6" fmla="*/ 698 w 698"/>
                <a:gd name="T7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878">
                  <a:moveTo>
                    <a:pt x="698" y="0"/>
                  </a:moveTo>
                  <a:lnTo>
                    <a:pt x="0" y="878"/>
                  </a:lnTo>
                  <a:lnTo>
                    <a:pt x="349" y="878"/>
                  </a:lnTo>
                  <a:lnTo>
                    <a:pt x="698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5" name="Freeform 42"/>
            <p:cNvSpPr/>
            <p:nvPr/>
          </p:nvSpPr>
          <p:spPr bwMode="auto">
            <a:xfrm>
              <a:off x="2262" y="720"/>
              <a:ext cx="523" cy="439"/>
            </a:xfrm>
            <a:custGeom>
              <a:avLst/>
              <a:gdLst>
                <a:gd name="T0" fmla="*/ 349 w 1047"/>
                <a:gd name="T1" fmla="*/ 0 h 878"/>
                <a:gd name="T2" fmla="*/ 0 w 1047"/>
                <a:gd name="T3" fmla="*/ 878 h 878"/>
                <a:gd name="T4" fmla="*/ 1047 w 1047"/>
                <a:gd name="T5" fmla="*/ 878 h 878"/>
                <a:gd name="T6" fmla="*/ 349 w 1047"/>
                <a:gd name="T7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7" h="878">
                  <a:moveTo>
                    <a:pt x="349" y="0"/>
                  </a:moveTo>
                  <a:lnTo>
                    <a:pt x="0" y="878"/>
                  </a:lnTo>
                  <a:lnTo>
                    <a:pt x="1047" y="8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6" name="Freeform 41"/>
            <p:cNvSpPr/>
            <p:nvPr/>
          </p:nvSpPr>
          <p:spPr bwMode="auto">
            <a:xfrm>
              <a:off x="2262" y="720"/>
              <a:ext cx="523" cy="439"/>
            </a:xfrm>
            <a:custGeom>
              <a:avLst/>
              <a:gdLst>
                <a:gd name="T0" fmla="*/ 349 w 1047"/>
                <a:gd name="T1" fmla="*/ 0 h 878"/>
                <a:gd name="T2" fmla="*/ 0 w 1047"/>
                <a:gd name="T3" fmla="*/ 878 h 878"/>
                <a:gd name="T4" fmla="*/ 1047 w 1047"/>
                <a:gd name="T5" fmla="*/ 878 h 878"/>
                <a:gd name="T6" fmla="*/ 349 w 1047"/>
                <a:gd name="T7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7" h="878">
                  <a:moveTo>
                    <a:pt x="349" y="0"/>
                  </a:moveTo>
                  <a:lnTo>
                    <a:pt x="0" y="878"/>
                  </a:lnTo>
                  <a:lnTo>
                    <a:pt x="1047" y="878"/>
                  </a:lnTo>
                  <a:lnTo>
                    <a:pt x="349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7" name="Line 40"/>
            <p:cNvSpPr>
              <a:spLocks noChangeShapeType="1"/>
            </p:cNvSpPr>
            <p:nvPr/>
          </p:nvSpPr>
          <p:spPr bwMode="auto">
            <a:xfrm>
              <a:off x="110" y="2461"/>
              <a:ext cx="1" cy="30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8" name="Line 39"/>
            <p:cNvSpPr>
              <a:spLocks noChangeShapeType="1"/>
            </p:cNvSpPr>
            <p:nvPr/>
          </p:nvSpPr>
          <p:spPr bwMode="auto">
            <a:xfrm>
              <a:off x="4761" y="2461"/>
              <a:ext cx="1" cy="30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499" name="Line 38"/>
            <p:cNvSpPr>
              <a:spLocks noChangeShapeType="1"/>
            </p:cNvSpPr>
            <p:nvPr/>
          </p:nvSpPr>
          <p:spPr bwMode="auto">
            <a:xfrm>
              <a:off x="110" y="2717"/>
              <a:ext cx="4651" cy="1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0" name="Line 37"/>
            <p:cNvSpPr>
              <a:spLocks noChangeShapeType="1"/>
            </p:cNvSpPr>
            <p:nvPr/>
          </p:nvSpPr>
          <p:spPr bwMode="auto">
            <a:xfrm flipH="1">
              <a:off x="53" y="2673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1" name="Line 36"/>
            <p:cNvSpPr>
              <a:spLocks noChangeShapeType="1"/>
            </p:cNvSpPr>
            <p:nvPr/>
          </p:nvSpPr>
          <p:spPr bwMode="auto">
            <a:xfrm flipV="1">
              <a:off x="4704" y="2673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2" name="Freeform 35"/>
            <p:cNvSpPr/>
            <p:nvPr/>
          </p:nvSpPr>
          <p:spPr bwMode="auto">
            <a:xfrm>
              <a:off x="2233" y="2607"/>
              <a:ext cx="77" cy="88"/>
            </a:xfrm>
            <a:custGeom>
              <a:avLst/>
              <a:gdLst>
                <a:gd name="T0" fmla="*/ 39 w 154"/>
                <a:gd name="T1" fmla="*/ 175 h 175"/>
                <a:gd name="T2" fmla="*/ 0 w 154"/>
                <a:gd name="T3" fmla="*/ 145 h 175"/>
                <a:gd name="T4" fmla="*/ 0 w 154"/>
                <a:gd name="T5" fmla="*/ 116 h 175"/>
                <a:gd name="T6" fmla="*/ 39 w 154"/>
                <a:gd name="T7" fmla="*/ 87 h 175"/>
                <a:gd name="T8" fmla="*/ 115 w 154"/>
                <a:gd name="T9" fmla="*/ 87 h 175"/>
                <a:gd name="T10" fmla="*/ 154 w 154"/>
                <a:gd name="T11" fmla="*/ 58 h 175"/>
                <a:gd name="T12" fmla="*/ 154 w 154"/>
                <a:gd name="T13" fmla="*/ 29 h 175"/>
                <a:gd name="T14" fmla="*/ 115 w 154"/>
                <a:gd name="T15" fmla="*/ 0 h 175"/>
                <a:gd name="T16" fmla="*/ 39 w 154"/>
                <a:gd name="T17" fmla="*/ 0 h 175"/>
                <a:gd name="T18" fmla="*/ 0 w 154"/>
                <a:gd name="T19" fmla="*/ 29 h 175"/>
                <a:gd name="T20" fmla="*/ 0 w 154"/>
                <a:gd name="T21" fmla="*/ 58 h 175"/>
                <a:gd name="T22" fmla="*/ 39 w 154"/>
                <a:gd name="T23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75">
                  <a:moveTo>
                    <a:pt x="39" y="175"/>
                  </a:moveTo>
                  <a:lnTo>
                    <a:pt x="0" y="145"/>
                  </a:lnTo>
                  <a:lnTo>
                    <a:pt x="0" y="116"/>
                  </a:lnTo>
                  <a:lnTo>
                    <a:pt x="39" y="87"/>
                  </a:lnTo>
                  <a:lnTo>
                    <a:pt x="115" y="87"/>
                  </a:lnTo>
                  <a:lnTo>
                    <a:pt x="154" y="58"/>
                  </a:lnTo>
                  <a:lnTo>
                    <a:pt x="154" y="29"/>
                  </a:lnTo>
                  <a:lnTo>
                    <a:pt x="115" y="0"/>
                  </a:lnTo>
                  <a:lnTo>
                    <a:pt x="39" y="0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39" y="87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3" name="Freeform 34"/>
            <p:cNvSpPr/>
            <p:nvPr/>
          </p:nvSpPr>
          <p:spPr bwMode="auto">
            <a:xfrm>
              <a:off x="2252" y="2651"/>
              <a:ext cx="58" cy="44"/>
            </a:xfrm>
            <a:custGeom>
              <a:avLst/>
              <a:gdLst>
                <a:gd name="T0" fmla="*/ 76 w 115"/>
                <a:gd name="T1" fmla="*/ 0 h 88"/>
                <a:gd name="T2" fmla="*/ 115 w 115"/>
                <a:gd name="T3" fmla="*/ 29 h 88"/>
                <a:gd name="T4" fmla="*/ 115 w 115"/>
                <a:gd name="T5" fmla="*/ 58 h 88"/>
                <a:gd name="T6" fmla="*/ 76 w 115"/>
                <a:gd name="T7" fmla="*/ 88 h 88"/>
                <a:gd name="T8" fmla="*/ 0 w 115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8">
                  <a:moveTo>
                    <a:pt x="76" y="0"/>
                  </a:moveTo>
                  <a:lnTo>
                    <a:pt x="115" y="29"/>
                  </a:lnTo>
                  <a:lnTo>
                    <a:pt x="115" y="58"/>
                  </a:lnTo>
                  <a:lnTo>
                    <a:pt x="76" y="88"/>
                  </a:lnTo>
                  <a:lnTo>
                    <a:pt x="0" y="88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4" name="Freeform 33"/>
            <p:cNvSpPr/>
            <p:nvPr/>
          </p:nvSpPr>
          <p:spPr bwMode="auto">
            <a:xfrm>
              <a:off x="2349" y="2607"/>
              <a:ext cx="58" cy="88"/>
            </a:xfrm>
            <a:custGeom>
              <a:avLst/>
              <a:gdLst>
                <a:gd name="T0" fmla="*/ 39 w 117"/>
                <a:gd name="T1" fmla="*/ 175 h 175"/>
                <a:gd name="T2" fmla="*/ 0 w 117"/>
                <a:gd name="T3" fmla="*/ 145 h 175"/>
                <a:gd name="T4" fmla="*/ 0 w 117"/>
                <a:gd name="T5" fmla="*/ 29 h 175"/>
                <a:gd name="T6" fmla="*/ 39 w 117"/>
                <a:gd name="T7" fmla="*/ 0 h 175"/>
                <a:gd name="T8" fmla="*/ 78 w 117"/>
                <a:gd name="T9" fmla="*/ 0 h 175"/>
                <a:gd name="T10" fmla="*/ 117 w 117"/>
                <a:gd name="T11" fmla="*/ 29 h 175"/>
                <a:gd name="T12" fmla="*/ 117 w 117"/>
                <a:gd name="T13" fmla="*/ 145 h 175"/>
                <a:gd name="T14" fmla="*/ 78 w 117"/>
                <a:gd name="T15" fmla="*/ 175 h 175"/>
                <a:gd name="T16" fmla="*/ 39 w 117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75">
                  <a:moveTo>
                    <a:pt x="39" y="175"/>
                  </a:moveTo>
                  <a:lnTo>
                    <a:pt x="0" y="145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17" y="29"/>
                  </a:lnTo>
                  <a:lnTo>
                    <a:pt x="117" y="145"/>
                  </a:lnTo>
                  <a:lnTo>
                    <a:pt x="78" y="175"/>
                  </a:lnTo>
                  <a:lnTo>
                    <a:pt x="39" y="175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5" name="Freeform 32"/>
            <p:cNvSpPr/>
            <p:nvPr/>
          </p:nvSpPr>
          <p:spPr bwMode="auto">
            <a:xfrm>
              <a:off x="2445" y="2607"/>
              <a:ext cx="78" cy="88"/>
            </a:xfrm>
            <a:custGeom>
              <a:avLst/>
              <a:gdLst>
                <a:gd name="T0" fmla="*/ 156 w 156"/>
                <a:gd name="T1" fmla="*/ 145 h 175"/>
                <a:gd name="T2" fmla="*/ 117 w 156"/>
                <a:gd name="T3" fmla="*/ 175 h 175"/>
                <a:gd name="T4" fmla="*/ 39 w 156"/>
                <a:gd name="T5" fmla="*/ 175 h 175"/>
                <a:gd name="T6" fmla="*/ 0 w 156"/>
                <a:gd name="T7" fmla="*/ 145 h 175"/>
                <a:gd name="T8" fmla="*/ 0 w 156"/>
                <a:gd name="T9" fmla="*/ 29 h 175"/>
                <a:gd name="T10" fmla="*/ 39 w 156"/>
                <a:gd name="T11" fmla="*/ 0 h 175"/>
                <a:gd name="T12" fmla="*/ 117 w 156"/>
                <a:gd name="T13" fmla="*/ 0 h 175"/>
                <a:gd name="T14" fmla="*/ 156 w 156"/>
                <a:gd name="T15" fmla="*/ 2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75">
                  <a:moveTo>
                    <a:pt x="156" y="145"/>
                  </a:moveTo>
                  <a:lnTo>
                    <a:pt x="117" y="175"/>
                  </a:lnTo>
                  <a:lnTo>
                    <a:pt x="39" y="175"/>
                  </a:lnTo>
                  <a:lnTo>
                    <a:pt x="0" y="145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117" y="0"/>
                  </a:lnTo>
                  <a:lnTo>
                    <a:pt x="156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6" name="Freeform 31"/>
            <p:cNvSpPr/>
            <p:nvPr/>
          </p:nvSpPr>
          <p:spPr bwMode="auto">
            <a:xfrm>
              <a:off x="2562" y="2607"/>
              <a:ext cx="77" cy="88"/>
            </a:xfrm>
            <a:custGeom>
              <a:avLst/>
              <a:gdLst>
                <a:gd name="T0" fmla="*/ 0 w 154"/>
                <a:gd name="T1" fmla="*/ 175 h 175"/>
                <a:gd name="T2" fmla="*/ 0 w 154"/>
                <a:gd name="T3" fmla="*/ 0 h 175"/>
                <a:gd name="T4" fmla="*/ 76 w 154"/>
                <a:gd name="T5" fmla="*/ 116 h 175"/>
                <a:gd name="T6" fmla="*/ 154 w 154"/>
                <a:gd name="T7" fmla="*/ 0 h 175"/>
                <a:gd name="T8" fmla="*/ 154 w 15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5">
                  <a:moveTo>
                    <a:pt x="0" y="175"/>
                  </a:moveTo>
                  <a:lnTo>
                    <a:pt x="0" y="0"/>
                  </a:lnTo>
                  <a:lnTo>
                    <a:pt x="76" y="116"/>
                  </a:lnTo>
                  <a:lnTo>
                    <a:pt x="154" y="0"/>
                  </a:lnTo>
                  <a:lnTo>
                    <a:pt x="154" y="175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7" name="Line 30"/>
            <p:cNvSpPr>
              <a:spLocks noChangeShapeType="1"/>
            </p:cNvSpPr>
            <p:nvPr/>
          </p:nvSpPr>
          <p:spPr bwMode="auto">
            <a:xfrm>
              <a:off x="110" y="24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8" name="Line 29"/>
            <p:cNvSpPr>
              <a:spLocks noChangeShapeType="1"/>
            </p:cNvSpPr>
            <p:nvPr/>
          </p:nvSpPr>
          <p:spPr bwMode="auto">
            <a:xfrm>
              <a:off x="4761" y="24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09" name="Line 28"/>
            <p:cNvSpPr>
              <a:spLocks noChangeShapeType="1"/>
            </p:cNvSpPr>
            <p:nvPr/>
          </p:nvSpPr>
          <p:spPr bwMode="auto">
            <a:xfrm>
              <a:off x="4761" y="27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0" name="Line 27"/>
            <p:cNvSpPr>
              <a:spLocks noChangeShapeType="1"/>
            </p:cNvSpPr>
            <p:nvPr/>
          </p:nvSpPr>
          <p:spPr bwMode="auto">
            <a:xfrm>
              <a:off x="459" y="2151"/>
              <a:ext cx="1" cy="20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1" name="Line 26"/>
            <p:cNvSpPr>
              <a:spLocks noChangeShapeType="1"/>
            </p:cNvSpPr>
            <p:nvPr/>
          </p:nvSpPr>
          <p:spPr bwMode="auto">
            <a:xfrm>
              <a:off x="4413" y="2151"/>
              <a:ext cx="1" cy="20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2" name="Line 25"/>
            <p:cNvSpPr>
              <a:spLocks noChangeShapeType="1"/>
            </p:cNvSpPr>
            <p:nvPr/>
          </p:nvSpPr>
          <p:spPr bwMode="auto">
            <a:xfrm>
              <a:off x="459" y="2309"/>
              <a:ext cx="3954" cy="1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3" name="Line 24"/>
            <p:cNvSpPr>
              <a:spLocks noChangeShapeType="1"/>
            </p:cNvSpPr>
            <p:nvPr/>
          </p:nvSpPr>
          <p:spPr bwMode="auto">
            <a:xfrm flipH="1">
              <a:off x="401" y="2265"/>
              <a:ext cx="117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4" name="Line 23"/>
            <p:cNvSpPr>
              <a:spLocks noChangeShapeType="1"/>
            </p:cNvSpPr>
            <p:nvPr/>
          </p:nvSpPr>
          <p:spPr bwMode="auto">
            <a:xfrm flipV="1">
              <a:off x="4355" y="2265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5" name="Freeform 22"/>
            <p:cNvSpPr/>
            <p:nvPr/>
          </p:nvSpPr>
          <p:spPr bwMode="auto">
            <a:xfrm>
              <a:off x="2223" y="2199"/>
              <a:ext cx="78" cy="87"/>
            </a:xfrm>
            <a:custGeom>
              <a:avLst/>
              <a:gdLst>
                <a:gd name="T0" fmla="*/ 0 w 156"/>
                <a:gd name="T1" fmla="*/ 88 h 174"/>
                <a:gd name="T2" fmla="*/ 117 w 156"/>
                <a:gd name="T3" fmla="*/ 88 h 174"/>
                <a:gd name="T4" fmla="*/ 156 w 156"/>
                <a:gd name="T5" fmla="*/ 117 h 174"/>
                <a:gd name="T6" fmla="*/ 156 w 156"/>
                <a:gd name="T7" fmla="*/ 146 h 174"/>
                <a:gd name="T8" fmla="*/ 117 w 156"/>
                <a:gd name="T9" fmla="*/ 174 h 174"/>
                <a:gd name="T10" fmla="*/ 39 w 156"/>
                <a:gd name="T11" fmla="*/ 174 h 174"/>
                <a:gd name="T12" fmla="*/ 0 w 156"/>
                <a:gd name="T13" fmla="*/ 146 h 174"/>
                <a:gd name="T14" fmla="*/ 0 w 156"/>
                <a:gd name="T15" fmla="*/ 58 h 174"/>
                <a:gd name="T16" fmla="*/ 78 w 156"/>
                <a:gd name="T17" fmla="*/ 0 h 174"/>
                <a:gd name="T18" fmla="*/ 117 w 156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74">
                  <a:moveTo>
                    <a:pt x="0" y="88"/>
                  </a:moveTo>
                  <a:lnTo>
                    <a:pt x="117" y="88"/>
                  </a:lnTo>
                  <a:lnTo>
                    <a:pt x="156" y="117"/>
                  </a:lnTo>
                  <a:lnTo>
                    <a:pt x="156" y="146"/>
                  </a:lnTo>
                  <a:lnTo>
                    <a:pt x="117" y="174"/>
                  </a:lnTo>
                  <a:lnTo>
                    <a:pt x="39" y="174"/>
                  </a:lnTo>
                  <a:lnTo>
                    <a:pt x="0" y="146"/>
                  </a:lnTo>
                  <a:lnTo>
                    <a:pt x="0" y="58"/>
                  </a:lnTo>
                  <a:lnTo>
                    <a:pt x="78" y="0"/>
                  </a:lnTo>
                  <a:lnTo>
                    <a:pt x="11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6" name="Freeform 21"/>
            <p:cNvSpPr/>
            <p:nvPr/>
          </p:nvSpPr>
          <p:spPr bwMode="auto">
            <a:xfrm>
              <a:off x="2340" y="2199"/>
              <a:ext cx="77" cy="87"/>
            </a:xfrm>
            <a:custGeom>
              <a:avLst/>
              <a:gdLst>
                <a:gd name="T0" fmla="*/ 37 w 154"/>
                <a:gd name="T1" fmla="*/ 174 h 174"/>
                <a:gd name="T2" fmla="*/ 0 w 154"/>
                <a:gd name="T3" fmla="*/ 146 h 174"/>
                <a:gd name="T4" fmla="*/ 0 w 154"/>
                <a:gd name="T5" fmla="*/ 117 h 174"/>
                <a:gd name="T6" fmla="*/ 37 w 154"/>
                <a:gd name="T7" fmla="*/ 88 h 174"/>
                <a:gd name="T8" fmla="*/ 115 w 154"/>
                <a:gd name="T9" fmla="*/ 88 h 174"/>
                <a:gd name="T10" fmla="*/ 154 w 154"/>
                <a:gd name="T11" fmla="*/ 58 h 174"/>
                <a:gd name="T12" fmla="*/ 154 w 154"/>
                <a:gd name="T13" fmla="*/ 29 h 174"/>
                <a:gd name="T14" fmla="*/ 115 w 154"/>
                <a:gd name="T15" fmla="*/ 0 h 174"/>
                <a:gd name="T16" fmla="*/ 37 w 154"/>
                <a:gd name="T17" fmla="*/ 0 h 174"/>
                <a:gd name="T18" fmla="*/ 0 w 154"/>
                <a:gd name="T19" fmla="*/ 29 h 174"/>
                <a:gd name="T20" fmla="*/ 0 w 154"/>
                <a:gd name="T21" fmla="*/ 58 h 174"/>
                <a:gd name="T22" fmla="*/ 37 w 154"/>
                <a:gd name="T23" fmla="*/ 8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74">
                  <a:moveTo>
                    <a:pt x="37" y="174"/>
                  </a:moveTo>
                  <a:lnTo>
                    <a:pt x="0" y="146"/>
                  </a:lnTo>
                  <a:lnTo>
                    <a:pt x="0" y="117"/>
                  </a:lnTo>
                  <a:lnTo>
                    <a:pt x="37" y="88"/>
                  </a:lnTo>
                  <a:lnTo>
                    <a:pt x="115" y="88"/>
                  </a:lnTo>
                  <a:lnTo>
                    <a:pt x="154" y="58"/>
                  </a:lnTo>
                  <a:lnTo>
                    <a:pt x="154" y="29"/>
                  </a:lnTo>
                  <a:lnTo>
                    <a:pt x="115" y="0"/>
                  </a:lnTo>
                  <a:lnTo>
                    <a:pt x="37" y="0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37" y="88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7" name="Freeform 20"/>
            <p:cNvSpPr/>
            <p:nvPr/>
          </p:nvSpPr>
          <p:spPr bwMode="auto">
            <a:xfrm>
              <a:off x="2358" y="2243"/>
              <a:ext cx="59" cy="43"/>
            </a:xfrm>
            <a:custGeom>
              <a:avLst/>
              <a:gdLst>
                <a:gd name="T0" fmla="*/ 78 w 117"/>
                <a:gd name="T1" fmla="*/ 0 h 86"/>
                <a:gd name="T2" fmla="*/ 117 w 117"/>
                <a:gd name="T3" fmla="*/ 29 h 86"/>
                <a:gd name="T4" fmla="*/ 117 w 117"/>
                <a:gd name="T5" fmla="*/ 58 h 86"/>
                <a:gd name="T6" fmla="*/ 78 w 117"/>
                <a:gd name="T7" fmla="*/ 86 h 86"/>
                <a:gd name="T8" fmla="*/ 0 w 11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78" y="0"/>
                  </a:moveTo>
                  <a:lnTo>
                    <a:pt x="117" y="29"/>
                  </a:lnTo>
                  <a:lnTo>
                    <a:pt x="117" y="58"/>
                  </a:lnTo>
                  <a:lnTo>
                    <a:pt x="78" y="86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8" name="Freeform 19"/>
            <p:cNvSpPr/>
            <p:nvPr/>
          </p:nvSpPr>
          <p:spPr bwMode="auto">
            <a:xfrm>
              <a:off x="2456" y="2199"/>
              <a:ext cx="77" cy="87"/>
            </a:xfrm>
            <a:custGeom>
              <a:avLst/>
              <a:gdLst>
                <a:gd name="T0" fmla="*/ 154 w 154"/>
                <a:gd name="T1" fmla="*/ 146 h 174"/>
                <a:gd name="T2" fmla="*/ 115 w 154"/>
                <a:gd name="T3" fmla="*/ 174 h 174"/>
                <a:gd name="T4" fmla="*/ 39 w 154"/>
                <a:gd name="T5" fmla="*/ 174 h 174"/>
                <a:gd name="T6" fmla="*/ 0 w 154"/>
                <a:gd name="T7" fmla="*/ 146 h 174"/>
                <a:gd name="T8" fmla="*/ 0 w 154"/>
                <a:gd name="T9" fmla="*/ 29 h 174"/>
                <a:gd name="T10" fmla="*/ 39 w 154"/>
                <a:gd name="T11" fmla="*/ 0 h 174"/>
                <a:gd name="T12" fmla="*/ 115 w 154"/>
                <a:gd name="T13" fmla="*/ 0 h 174"/>
                <a:gd name="T14" fmla="*/ 154 w 154"/>
                <a:gd name="T15" fmla="*/ 2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74">
                  <a:moveTo>
                    <a:pt x="154" y="146"/>
                  </a:moveTo>
                  <a:lnTo>
                    <a:pt x="115" y="174"/>
                  </a:lnTo>
                  <a:lnTo>
                    <a:pt x="39" y="174"/>
                  </a:lnTo>
                  <a:lnTo>
                    <a:pt x="0" y="146"/>
                  </a:lnTo>
                  <a:lnTo>
                    <a:pt x="0" y="29"/>
                  </a:lnTo>
                  <a:lnTo>
                    <a:pt x="39" y="0"/>
                  </a:lnTo>
                  <a:lnTo>
                    <a:pt x="115" y="0"/>
                  </a:lnTo>
                  <a:lnTo>
                    <a:pt x="154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19" name="Freeform 18"/>
            <p:cNvSpPr/>
            <p:nvPr/>
          </p:nvSpPr>
          <p:spPr bwMode="auto">
            <a:xfrm>
              <a:off x="2572" y="2199"/>
              <a:ext cx="78" cy="87"/>
            </a:xfrm>
            <a:custGeom>
              <a:avLst/>
              <a:gdLst>
                <a:gd name="T0" fmla="*/ 0 w 156"/>
                <a:gd name="T1" fmla="*/ 174 h 174"/>
                <a:gd name="T2" fmla="*/ 0 w 156"/>
                <a:gd name="T3" fmla="*/ 0 h 174"/>
                <a:gd name="T4" fmla="*/ 78 w 156"/>
                <a:gd name="T5" fmla="*/ 117 h 174"/>
                <a:gd name="T6" fmla="*/ 156 w 156"/>
                <a:gd name="T7" fmla="*/ 0 h 174"/>
                <a:gd name="T8" fmla="*/ 156 w 156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74">
                  <a:moveTo>
                    <a:pt x="0" y="174"/>
                  </a:moveTo>
                  <a:lnTo>
                    <a:pt x="0" y="0"/>
                  </a:lnTo>
                  <a:lnTo>
                    <a:pt x="78" y="117"/>
                  </a:lnTo>
                  <a:lnTo>
                    <a:pt x="156" y="0"/>
                  </a:lnTo>
                  <a:lnTo>
                    <a:pt x="156" y="174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0" name="Line 17"/>
            <p:cNvSpPr>
              <a:spLocks noChangeShapeType="1"/>
            </p:cNvSpPr>
            <p:nvPr/>
          </p:nvSpPr>
          <p:spPr bwMode="auto">
            <a:xfrm>
              <a:off x="459" y="21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1" name="Line 16"/>
            <p:cNvSpPr>
              <a:spLocks noChangeShapeType="1"/>
            </p:cNvSpPr>
            <p:nvPr/>
          </p:nvSpPr>
          <p:spPr bwMode="auto">
            <a:xfrm>
              <a:off x="4413" y="21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2" name="Line 15"/>
            <p:cNvSpPr>
              <a:spLocks noChangeShapeType="1"/>
            </p:cNvSpPr>
            <p:nvPr/>
          </p:nvSpPr>
          <p:spPr bwMode="auto">
            <a:xfrm>
              <a:off x="4413" y="230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3" name="Line 14"/>
            <p:cNvSpPr>
              <a:spLocks noChangeShapeType="1"/>
            </p:cNvSpPr>
            <p:nvPr/>
          </p:nvSpPr>
          <p:spPr bwMode="auto">
            <a:xfrm flipH="1">
              <a:off x="4296" y="1422"/>
              <a:ext cx="87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4" name="Line 13"/>
            <p:cNvSpPr>
              <a:spLocks noChangeShapeType="1"/>
            </p:cNvSpPr>
            <p:nvPr/>
          </p:nvSpPr>
          <p:spPr bwMode="auto">
            <a:xfrm flipH="1">
              <a:off x="4296" y="1159"/>
              <a:ext cx="87" cy="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5" name="Line 12"/>
            <p:cNvSpPr>
              <a:spLocks noChangeShapeType="1"/>
            </p:cNvSpPr>
            <p:nvPr/>
          </p:nvSpPr>
          <p:spPr bwMode="auto">
            <a:xfrm flipV="1">
              <a:off x="4354" y="1159"/>
              <a:ext cx="1" cy="26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6" name="Line 11"/>
            <p:cNvSpPr>
              <a:spLocks noChangeShapeType="1"/>
            </p:cNvSpPr>
            <p:nvPr/>
          </p:nvSpPr>
          <p:spPr bwMode="auto">
            <a:xfrm flipV="1">
              <a:off x="4354" y="793"/>
              <a:ext cx="1" cy="366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7" name="Line 10"/>
            <p:cNvSpPr>
              <a:spLocks noChangeShapeType="1"/>
            </p:cNvSpPr>
            <p:nvPr/>
          </p:nvSpPr>
          <p:spPr bwMode="auto">
            <a:xfrm>
              <a:off x="4296" y="1378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8" name="Line 9"/>
            <p:cNvSpPr>
              <a:spLocks noChangeShapeType="1"/>
            </p:cNvSpPr>
            <p:nvPr/>
          </p:nvSpPr>
          <p:spPr bwMode="auto">
            <a:xfrm flipH="1" flipV="1">
              <a:off x="4296" y="1115"/>
              <a:ext cx="116" cy="8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29" name="Line 8"/>
            <p:cNvSpPr>
              <a:spLocks noChangeShapeType="1"/>
            </p:cNvSpPr>
            <p:nvPr/>
          </p:nvSpPr>
          <p:spPr bwMode="auto">
            <a:xfrm>
              <a:off x="4413" y="142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30" name="Line 7"/>
            <p:cNvSpPr>
              <a:spLocks noChangeShapeType="1"/>
            </p:cNvSpPr>
            <p:nvPr/>
          </p:nvSpPr>
          <p:spPr bwMode="auto">
            <a:xfrm>
              <a:off x="4413" y="11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31" name="Line 6"/>
            <p:cNvSpPr>
              <a:spLocks noChangeShapeType="1"/>
            </p:cNvSpPr>
            <p:nvPr/>
          </p:nvSpPr>
          <p:spPr bwMode="auto">
            <a:xfrm>
              <a:off x="4354" y="11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32" name="Rectangle 4"/>
            <p:cNvSpPr>
              <a:spLocks noChangeArrowheads="1"/>
            </p:cNvSpPr>
            <p:nvPr/>
          </p:nvSpPr>
          <p:spPr bwMode="auto">
            <a:xfrm>
              <a:off x="3780" y="760"/>
              <a:ext cx="78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14533" name="Rectangle 2"/>
            <p:cNvSpPr>
              <a:spLocks noChangeArrowheads="1"/>
            </p:cNvSpPr>
            <p:nvPr/>
          </p:nvSpPr>
          <p:spPr bwMode="auto">
            <a:xfrm>
              <a:off x="1560" y="1462"/>
              <a:ext cx="78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endParaRPr lang="zh-CN" altLang="en-US" sz="2205"/>
            </a:p>
          </p:txBody>
        </p:sp>
      </p:grpSp>
      <p:sp>
        <p:nvSpPr>
          <p:cNvPr id="314534" name="Rectangle 195"/>
          <p:cNvSpPr>
            <a:spLocks noChangeArrowheads="1"/>
          </p:cNvSpPr>
          <p:nvPr/>
        </p:nvSpPr>
        <p:spPr bwMode="auto">
          <a:xfrm>
            <a:off x="3758858" y="1752291"/>
            <a:ext cx="203668" cy="4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17" tIns="50408" rIns="100817" bIns="50408" numCol="1" anchor="ctr" anchorCtr="0" compatLnSpc="1">
            <a:spAutoFit/>
          </a:bodyPr>
          <a:lstStyle/>
          <a:p>
            <a:endParaRPr lang="zh-CN" altLang="en-US" sz="2205"/>
          </a:p>
        </p:txBody>
      </p:sp>
      <p:sp>
        <p:nvSpPr>
          <p:cNvPr id="314535" name="Rectangle 203"/>
          <p:cNvSpPr>
            <a:spLocks noChangeArrowheads="1"/>
          </p:cNvSpPr>
          <p:nvPr/>
        </p:nvSpPr>
        <p:spPr bwMode="auto">
          <a:xfrm>
            <a:off x="3758857" y="1972852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17" tIns="50408" rIns="100817" bIns="50408" numCol="1" anchor="t" anchorCtr="0" compatLnSpc="1"/>
          <a:lstStyle/>
          <a:p>
            <a:endParaRPr lang="zh-CN" altLang="en-US" sz="2205"/>
          </a:p>
        </p:txBody>
      </p:sp>
      <p:sp>
        <p:nvSpPr>
          <p:cNvPr id="314536" name="Rectangle 204"/>
          <p:cNvSpPr>
            <a:spLocks noChangeArrowheads="1"/>
          </p:cNvSpPr>
          <p:nvPr/>
        </p:nvSpPr>
        <p:spPr bwMode="auto">
          <a:xfrm>
            <a:off x="3758858" y="2203865"/>
            <a:ext cx="203668" cy="4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17" tIns="50408" rIns="100817" bIns="50408" numCol="1" anchor="ctr" anchorCtr="0" compatLnSpc="1">
            <a:spAutoFit/>
          </a:bodyPr>
          <a:lstStyle/>
          <a:p>
            <a:endParaRPr lang="zh-CN" altLang="en-US" sz="2205"/>
          </a:p>
        </p:txBody>
      </p:sp>
      <p:pic>
        <p:nvPicPr>
          <p:cNvPr id="32" name="图片 31" descr="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650" y="5647690"/>
            <a:ext cx="2675255" cy="11061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货架</a:t>
            </a:r>
            <a:r>
              <a:rPr lang="zh-CN" altLang="en-US" dirty="0" smtClean="0"/>
              <a:t>、门开闭</a:t>
            </a:r>
            <a:r>
              <a:rPr lang="zh-CN" altLang="zh-CN" dirty="0" smtClean="0"/>
              <a:t>的</a:t>
            </a:r>
            <a:r>
              <a:rPr lang="zh-CN" altLang="zh-CN" dirty="0"/>
              <a:t>定位</a:t>
            </a:r>
            <a:endParaRPr lang="zh-CN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00739" y="3066102"/>
            <a:ext cx="4525353" cy="3339147"/>
            <a:chOff x="1331640" y="1700808"/>
            <a:chExt cx="5124450" cy="3676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31640" y="1700808"/>
              <a:ext cx="5124450" cy="36766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457972" y="4509120"/>
              <a:ext cx="762025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0817" tIns="50408" rIns="100817" bIns="504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205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40622" y="2618313"/>
            <a:ext cx="3334470" cy="4179220"/>
            <a:chOff x="5940152" y="3061420"/>
            <a:chExt cx="2376264" cy="29782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59259"/>
            <a:stretch>
              <a:fillRect/>
            </a:stretch>
          </p:blipFill>
          <p:spPr>
            <a:xfrm>
              <a:off x="6016724" y="3061420"/>
              <a:ext cx="1584176" cy="14498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8889"/>
            <a:stretch>
              <a:fillRect/>
            </a:stretch>
          </p:blipFill>
          <p:spPr>
            <a:xfrm>
              <a:off x="5940152" y="4589862"/>
              <a:ext cx="2376264" cy="144982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32838" y="2034004"/>
            <a:ext cx="1190882" cy="56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85" dirty="0"/>
              <a:t>货架</a:t>
            </a:r>
            <a:endParaRPr lang="zh-CN" altLang="en-US" sz="3085" dirty="0"/>
          </a:p>
        </p:txBody>
      </p:sp>
      <p:sp>
        <p:nvSpPr>
          <p:cNvPr id="11" name="TextBox 10"/>
          <p:cNvSpPr txBox="1"/>
          <p:nvPr/>
        </p:nvSpPr>
        <p:spPr>
          <a:xfrm>
            <a:off x="6764119" y="1902936"/>
            <a:ext cx="1190882" cy="56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85" dirty="0"/>
              <a:t>门</a:t>
            </a:r>
            <a:endParaRPr lang="zh-CN" altLang="en-US" sz="30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配电柜标识</a:t>
            </a:r>
            <a:endParaRPr lang="zh-CN" alt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111185" y="1333287"/>
            <a:ext cx="203668" cy="4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17" tIns="50408" rIns="100817" bIns="50408" numCol="1" anchor="ctr" anchorCtr="0" compatLnSpc="1">
            <a:spAutoFit/>
          </a:bodyPr>
          <a:lstStyle/>
          <a:p>
            <a:endParaRPr lang="zh-CN" altLang="en-US" sz="2205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694661" y="2986709"/>
            <a:ext cx="4684137" cy="2940491"/>
            <a:chOff x="3834" y="10747"/>
            <a:chExt cx="6436" cy="3633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34" y="10747"/>
              <a:ext cx="6436" cy="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834" y="10747"/>
              <a:ext cx="6281" cy="36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8" name="AutoShape 7" descr="宽下对角线"/>
            <p:cNvSpPr>
              <a:spLocks noChangeArrowheads="1"/>
            </p:cNvSpPr>
            <p:nvPr/>
          </p:nvSpPr>
          <p:spPr bwMode="auto">
            <a:xfrm>
              <a:off x="4405" y="12287"/>
              <a:ext cx="4805" cy="885"/>
            </a:xfrm>
            <a:prstGeom prst="parallelogram">
              <a:avLst>
                <a:gd name="adj" fmla="val 135734"/>
              </a:avLst>
            </a:prstGeom>
            <a:pattFill prst="wdDnDiag">
              <a:fgClr>
                <a:srgbClr val="FF0066"/>
              </a:fgClr>
              <a:bgClr>
                <a:srgbClr val="FFFFFF"/>
              </a:bgClr>
            </a:pattFill>
            <a:ln w="9525">
              <a:solidFill>
                <a:srgbClr val="FF0066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616" y="10903"/>
              <a:ext cx="3498" cy="1377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  <a:contourClr>
                <a:srgbClr val="BBE0E3"/>
              </a:contourClr>
            </a:sp3d>
          </p:spPr>
          <p:txBody>
            <a:bodyPr vert="horz" wrap="none" lIns="100817" tIns="50408" rIns="100817" bIns="50408" numCol="1" anchor="ctr" anchorCtr="0" compatLnSpc="1">
              <a:flatTx/>
            </a:bodyPr>
            <a:lstStyle/>
            <a:p>
              <a:endParaRPr lang="zh-CN" altLang="en-US" sz="2205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7520" y="10972"/>
              <a:ext cx="4" cy="1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7243" y="11387"/>
              <a:ext cx="164" cy="326"/>
            </a:xfrm>
            <a:prstGeom prst="moon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 flipH="1">
              <a:off x="7589" y="11387"/>
              <a:ext cx="162" cy="326"/>
            </a:xfrm>
            <a:prstGeom prst="moon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921" y="13204"/>
              <a:ext cx="6349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678" tIns="41839" rIns="83678" bIns="41839" numCol="1" anchor="t" anchorCtr="0" compatLnSpc="1">
              <a:spAutoFit/>
            </a:bodyPr>
            <a:lstStyle/>
            <a:p>
              <a:pPr defTabSz="1008380"/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说明：红色线宽</a:t>
              </a:r>
              <a:r>
                <a:rPr lang="en-US" altLang="zh-CN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5cm</a:t>
              </a:r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，空白线宽</a:t>
              </a:r>
              <a:r>
                <a:rPr lang="en-US" altLang="zh-CN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5cm</a:t>
              </a:r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，</a:t>
              </a:r>
              <a:r>
                <a:rPr lang="en-US" altLang="zh-CN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45</a:t>
              </a:r>
              <a:r>
                <a:rPr lang="en-US" altLang="zh-CN" sz="1545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o </a:t>
              </a:r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倾斜；区域长度与配电箱一致、宽度为门的半径；</a:t>
              </a:r>
              <a:endParaRPr lang="zh-CN" altLang="en-US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56484" y="1977453"/>
            <a:ext cx="555745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5" dirty="0"/>
              <a:t>使用红白相间的斑马式填充线</a:t>
            </a:r>
            <a:endParaRPr lang="zh-CN" altLang="en-US" sz="2205" dirty="0"/>
          </a:p>
        </p:txBody>
      </p:sp>
      <p:sp>
        <p:nvSpPr>
          <p:cNvPr id="19" name="TextBox 18"/>
          <p:cNvSpPr txBox="1"/>
          <p:nvPr/>
        </p:nvSpPr>
        <p:spPr>
          <a:xfrm>
            <a:off x="3028561" y="3393895"/>
            <a:ext cx="100816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5" dirty="0"/>
              <a:t>配电柜</a:t>
            </a:r>
            <a:endParaRPr lang="zh-CN" altLang="en-US" sz="22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消防栓标识</a:t>
            </a:r>
            <a:endParaRPr lang="zh-CN" altLang="en-US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73887" y="-52533"/>
            <a:ext cx="203668" cy="4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17" tIns="50408" rIns="100817" bIns="50408" numCol="1" anchor="ctr" anchorCtr="0" compatLnSpc="1">
            <a:spAutoFit/>
          </a:bodyPr>
          <a:lstStyle/>
          <a:p>
            <a:endParaRPr lang="zh-CN" altLang="en-US" sz="2205"/>
          </a:p>
        </p:txBody>
      </p:sp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4916030" y="3265481"/>
            <a:ext cx="4967211" cy="2908302"/>
            <a:chOff x="2362" y="375"/>
            <a:chExt cx="7995" cy="4681"/>
          </a:xfrm>
        </p:grpSpPr>
        <p:sp>
          <p:nvSpPr>
            <p:cNvPr id="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362" y="375"/>
              <a:ext cx="7995" cy="4681"/>
            </a:xfrm>
            <a:prstGeom prst="rect">
              <a:avLst/>
            </a:prstGeom>
            <a:solidFill>
              <a:srgbClr val="C0C0C0"/>
            </a:solidFill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514" y="375"/>
              <a:ext cx="2098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735" tIns="45368" rIns="90735" bIns="45368" numCol="1" anchor="t" anchorCtr="0" compatLnSpc="1">
              <a:spAutoFit/>
            </a:bodyPr>
            <a:lstStyle/>
            <a:p>
              <a:pPr defTabSz="1008380"/>
              <a:r>
                <a:rPr lang="zh-CN" altLang="en-US" sz="1985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黑体" panose="02010609060101010101" pitchFamily="49" charset="-122"/>
                </a:rPr>
                <a:t>手推式灭火器</a:t>
              </a:r>
              <a:endParaRPr lang="zh-CN" altLang="en-US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872" y="375"/>
              <a:ext cx="2122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735" tIns="45368" rIns="90735" bIns="45368" numCol="1" anchor="t" anchorCtr="0" compatLnSpc="1">
              <a:spAutoFit/>
            </a:bodyPr>
            <a:lstStyle/>
            <a:p>
              <a:pPr defTabSz="1008380"/>
              <a:r>
                <a:rPr lang="zh-CN" altLang="en-US" sz="1985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黑体" panose="02010609060101010101" pitchFamily="49" charset="-122"/>
                </a:rPr>
                <a:t>壁挂式灭火器</a:t>
              </a:r>
              <a:endParaRPr lang="zh-CN" altLang="en-US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12329" name="Picture 9" descr="cp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945"/>
              <a:ext cx="2913" cy="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8" descr="宽下对角线"/>
            <p:cNvSpPr>
              <a:spLocks noChangeArrowheads="1"/>
            </p:cNvSpPr>
            <p:nvPr/>
          </p:nvSpPr>
          <p:spPr bwMode="auto">
            <a:xfrm>
              <a:off x="2362" y="3032"/>
              <a:ext cx="3665" cy="920"/>
            </a:xfrm>
            <a:prstGeom prst="parallelogram">
              <a:avLst>
                <a:gd name="adj" fmla="val 66782"/>
              </a:avLst>
            </a:prstGeom>
            <a:pattFill prst="wdDnDiag">
              <a:fgClr>
                <a:srgbClr val="FF0066"/>
              </a:fgClr>
              <a:bgClr>
                <a:srgbClr val="FFFFFF"/>
              </a:bgClr>
            </a:pattFill>
            <a:ln w="9525">
              <a:solidFill>
                <a:srgbClr val="FF0066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570" y="4053"/>
              <a:ext cx="6975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735" tIns="45368" rIns="90735" bIns="45368" numCol="1" anchor="t" anchorCtr="0" compatLnSpc="1"/>
            <a:lstStyle/>
            <a:p>
              <a:pPr defTabSz="1008380"/>
              <a:r>
                <a:rPr lang="zh-CN" altLang="en-US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说明：红色、线宽</a:t>
              </a:r>
              <a:r>
                <a:rPr lang="en-US" altLang="zh-CN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5cm</a:t>
              </a:r>
              <a:r>
                <a:rPr lang="zh-CN" altLang="en-US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，空白宽</a:t>
              </a:r>
              <a:r>
                <a:rPr lang="en-US" altLang="zh-CN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5cm</a:t>
              </a:r>
              <a:r>
                <a:rPr lang="zh-CN" altLang="en-US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，</a:t>
              </a:r>
              <a:r>
                <a:rPr lang="en-US" altLang="zh-CN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45</a:t>
              </a:r>
              <a:r>
                <a:rPr lang="en-US" altLang="zh-CN" sz="1545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o </a:t>
              </a:r>
              <a:r>
                <a:rPr lang="zh-CN" altLang="en-US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倾斜；区域长度与灭火器的数量一致、宽度</a:t>
              </a:r>
              <a:r>
                <a:rPr lang="en-US" altLang="zh-CN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30cm</a:t>
              </a:r>
              <a:r>
                <a:rPr lang="zh-CN" altLang="en-US" sz="154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左右；</a:t>
              </a:r>
              <a:endParaRPr lang="zh-CN" altLang="en-US" sz="1985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12326" name="Picture 6" descr="cp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" y="967"/>
              <a:ext cx="3092" cy="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5" descr="宽下对角线"/>
            <p:cNvSpPr>
              <a:spLocks noChangeArrowheads="1"/>
            </p:cNvSpPr>
            <p:nvPr/>
          </p:nvSpPr>
          <p:spPr bwMode="auto">
            <a:xfrm>
              <a:off x="6667" y="2972"/>
              <a:ext cx="3666" cy="980"/>
            </a:xfrm>
            <a:prstGeom prst="parallelogram">
              <a:avLst>
                <a:gd name="adj" fmla="val 62711"/>
              </a:avLst>
            </a:prstGeom>
            <a:pattFill prst="wdDnDiag">
              <a:fgClr>
                <a:srgbClr val="FF0066"/>
              </a:fgClr>
              <a:bgClr>
                <a:srgbClr val="FFFFFF"/>
              </a:bgClr>
            </a:pattFill>
            <a:ln w="9525">
              <a:solidFill>
                <a:srgbClr val="FF0066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6320" y="406"/>
              <a:ext cx="0" cy="35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</p:grp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741956" y="3317658"/>
            <a:ext cx="3734417" cy="4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17" tIns="50408" rIns="100817" bIns="50408" numCol="1" anchor="ctr" anchorCtr="0" compatLnSpc="1">
            <a:spAutoFit/>
          </a:bodyPr>
          <a:lstStyle/>
          <a:p>
            <a:endParaRPr lang="zh-CN" altLang="en-US" sz="2205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 bwMode="auto">
          <a:xfrm>
            <a:off x="944671" y="3328555"/>
            <a:ext cx="3653876" cy="2888742"/>
            <a:chOff x="2883" y="12680"/>
            <a:chExt cx="6194" cy="3709"/>
          </a:xfrm>
        </p:grpSpPr>
        <p:sp>
          <p:nvSpPr>
            <p:cNvPr id="19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883" y="12680"/>
              <a:ext cx="6194" cy="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2883" y="12680"/>
              <a:ext cx="6159" cy="358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21" name="AutoShape 21" descr="宽下对角线"/>
            <p:cNvSpPr>
              <a:spLocks noChangeArrowheads="1"/>
            </p:cNvSpPr>
            <p:nvPr/>
          </p:nvSpPr>
          <p:spPr bwMode="auto">
            <a:xfrm>
              <a:off x="5132" y="14669"/>
              <a:ext cx="2275" cy="518"/>
            </a:xfrm>
            <a:prstGeom prst="parallelogram">
              <a:avLst>
                <a:gd name="adj" fmla="val 60917"/>
              </a:avLst>
            </a:prstGeom>
            <a:pattFill prst="wdDnDiag">
              <a:fgClr>
                <a:srgbClr val="FF0066"/>
              </a:fgClr>
              <a:bgClr>
                <a:srgbClr val="FFFFFF"/>
              </a:bgClr>
            </a:pattFill>
            <a:ln w="9525">
              <a:solidFill>
                <a:srgbClr val="FF0066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pic>
          <p:nvPicPr>
            <p:cNvPr id="312340" name="Picture 20" descr="e1a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" y="12680"/>
              <a:ext cx="1860" cy="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108" y="15206"/>
              <a:ext cx="5935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678" tIns="41839" rIns="83678" bIns="41839" numCol="1" anchor="t" anchorCtr="0" compatLnSpc="1">
              <a:spAutoFit/>
            </a:bodyPr>
            <a:lstStyle/>
            <a:p>
              <a:pPr defTabSz="1008380"/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说明：红色线宽</a:t>
              </a:r>
              <a:r>
                <a:rPr lang="en-US" altLang="zh-CN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5cm</a:t>
              </a:r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，空白线宽</a:t>
              </a:r>
              <a:r>
                <a:rPr lang="en-US" altLang="zh-CN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5cm</a:t>
              </a:r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，</a:t>
              </a:r>
              <a:r>
                <a:rPr lang="en-US" altLang="zh-CN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45</a:t>
              </a:r>
              <a:r>
                <a:rPr lang="en-US" altLang="zh-CN" sz="1545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o </a:t>
              </a:r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倾斜；区域长度与消防栓保持一致、宽度</a:t>
              </a:r>
              <a:r>
                <a:rPr lang="en-US" altLang="zh-CN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30cm</a:t>
              </a:r>
              <a:r>
                <a:rPr lang="zh-CN" altLang="en-US" sz="154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pitchFamily="49" charset="-122"/>
                </a:rPr>
                <a:t>左右；</a:t>
              </a:r>
              <a:endParaRPr lang="zh-CN" altLang="en-US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1344057" y="6608034"/>
            <a:ext cx="3734417" cy="4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17" tIns="50408" rIns="100817" bIns="50408" numCol="1" anchor="ctr" anchorCtr="0" compatLnSpc="1">
            <a:spAutoFit/>
          </a:bodyPr>
          <a:lstStyle/>
          <a:p>
            <a:endParaRPr lang="zh-CN" altLang="en-US" sz="2205"/>
          </a:p>
        </p:txBody>
      </p:sp>
      <p:sp>
        <p:nvSpPr>
          <p:cNvPr id="27" name="TextBox 26"/>
          <p:cNvSpPr txBox="1"/>
          <p:nvPr/>
        </p:nvSpPr>
        <p:spPr>
          <a:xfrm>
            <a:off x="900739" y="2272181"/>
            <a:ext cx="555745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60" indent="-314960">
              <a:buFont typeface="Arial" panose="020B0604020202020204" pitchFamily="34" charset="0"/>
              <a:buChar char="•"/>
            </a:pPr>
            <a:r>
              <a:rPr lang="zh-CN" altLang="en-US" sz="2205" dirty="0"/>
              <a:t>使用红白相间的斑马式填充线</a:t>
            </a:r>
            <a:endParaRPr lang="zh-CN" altLang="en-US" sz="22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t="2561" b="3714"/>
          <a:stretch>
            <a:fillRect/>
          </a:stretch>
        </p:blipFill>
        <p:spPr>
          <a:xfrm>
            <a:off x="720678" y="1548383"/>
            <a:ext cx="9252045" cy="54726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9943" y="302801"/>
            <a:ext cx="9073515" cy="1260210"/>
          </a:xfrm>
        </p:spPr>
        <p:txBody>
          <a:bodyPr/>
          <a:lstStyle/>
          <a:p>
            <a:r>
              <a:rPr lang="zh-CN" altLang="en-US" dirty="0" smtClean="0"/>
              <a:t>引导标识示例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44720"/>
          <a:stretch>
            <a:fillRect/>
          </a:stretch>
        </p:blipFill>
        <p:spPr>
          <a:xfrm>
            <a:off x="1377093" y="1478259"/>
            <a:ext cx="4986855" cy="589148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09943" y="302801"/>
            <a:ext cx="9073515" cy="1260210"/>
          </a:xfrm>
        </p:spPr>
        <p:txBody>
          <a:bodyPr/>
          <a:lstStyle/>
          <a:p>
            <a:r>
              <a:rPr lang="zh-CN" altLang="en-US" dirty="0" smtClean="0"/>
              <a:t>标识示例</a:t>
            </a:r>
            <a:endParaRPr lang="zh-CN" altLang="en-US" dirty="0"/>
          </a:p>
        </p:txBody>
      </p:sp>
      <p:pic>
        <p:nvPicPr>
          <p:cNvPr id="5" name="图片 4" descr="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0" y="5647690"/>
            <a:ext cx="2675255" cy="1106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b="23239"/>
          <a:stretch>
            <a:fillRect/>
          </a:stretch>
        </p:blipFill>
        <p:spPr>
          <a:xfrm>
            <a:off x="636664" y="1240083"/>
            <a:ext cx="9420073" cy="4554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673" y="5924220"/>
            <a:ext cx="6311554" cy="11866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9943" y="302801"/>
            <a:ext cx="9073515" cy="1260210"/>
          </a:xfrm>
        </p:spPr>
        <p:txBody>
          <a:bodyPr/>
          <a:lstStyle/>
          <a:p>
            <a:r>
              <a:rPr lang="zh-CN" altLang="en-US" dirty="0" smtClean="0"/>
              <a:t>管道颜色标识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t="3168" b="7970"/>
          <a:stretch>
            <a:fillRect/>
          </a:stretch>
        </p:blipFill>
        <p:spPr>
          <a:xfrm>
            <a:off x="846699" y="972320"/>
            <a:ext cx="9000003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347" y="2430965"/>
            <a:ext cx="9073515" cy="1260210"/>
          </a:xfrm>
        </p:spPr>
        <p:txBody>
          <a:bodyPr/>
          <a:lstStyle/>
          <a:p>
            <a:r>
              <a:rPr lang="zh-CN" altLang="en-US" b="1" dirty="0" smtClean="0"/>
              <a:t>其他标识方法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3725" y="1043940"/>
            <a:ext cx="9341485" cy="49904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41682" y="763127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电气控制开关的标示方法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15988"/>
          <a:ext cx="9057761" cy="2908986"/>
        </p:xfrm>
        <a:graphic>
          <a:graphicData uri="http://schemas.openxmlformats.org/drawingml/2006/table">
            <a:tbl>
              <a:tblPr/>
              <a:tblGrid>
                <a:gridCol w="1732789"/>
                <a:gridCol w="7324972"/>
              </a:tblGrid>
              <a:tr h="2908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效果展示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557761"/>
          <a:ext cx="9073515" cy="2852975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70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通过贴标识，确定每个开关控制什么物品。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0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工作现场所有小电器盒。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059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、确定各开关控制什么物品。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0595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、测量可粘贴区域，根据区域确定标识大小，并将标识塑封。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0595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、将制作完毕的标识用双面胶或海绵胶附着在控制开关下方。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1609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06" y="4622522"/>
            <a:ext cx="2613186" cy="250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22195" y="763127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电器盒的标识方法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10737"/>
          <a:ext cx="9057761" cy="299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789"/>
                <a:gridCol w="7324972"/>
              </a:tblGrid>
              <a:tr h="2993000"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557760"/>
          <a:ext cx="9094518" cy="2852980"/>
        </p:xfrm>
        <a:graphic>
          <a:graphicData uri="http://schemas.openxmlformats.org/drawingml/2006/table">
            <a:tbl>
              <a:tblPr/>
              <a:tblGrid>
                <a:gridCol w="1818553"/>
                <a:gridCol w="7275965"/>
              </a:tblGrid>
              <a:tr h="533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明确责任人及日常管理规定，防止因长期不检修而造成的事故，或因未及时关闭而造成的浪费。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3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工作现场所有小电器盒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382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、确定责任人，标明管理办法。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382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、参考规格：长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，宽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382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、制作标识并塑封。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382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、将制作完毕的标识用双面胶或海绵胶附着在电器盒上部的中间部位。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17119" name="图片 8" descr="13.t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07" y="4813304"/>
            <a:ext cx="3308052" cy="25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41682" y="84364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危险品、化学品的标识方法</a:t>
            </a:r>
            <a:endParaRPr lang="zh-CN" altLang="en-US" sz="4410"/>
          </a:p>
        </p:txBody>
      </p:sp>
      <p:graphicFrame>
        <p:nvGraphicFramePr>
          <p:cNvPr id="218115" name="Group 3"/>
          <p:cNvGraphicFramePr>
            <a:graphicFrameLocks noGrp="1"/>
          </p:cNvGraphicFramePr>
          <p:nvPr>
            <p:ph idx="4294967295"/>
          </p:nvPr>
        </p:nvGraphicFramePr>
        <p:xfrm>
          <a:off x="809942" y="1636524"/>
          <a:ext cx="8982500" cy="2866981"/>
        </p:xfrm>
        <a:graphic>
          <a:graphicData uri="http://schemas.openxmlformats.org/drawingml/2006/table">
            <a:tbl>
              <a:tblPr/>
              <a:tblGrid>
                <a:gridCol w="1797551"/>
                <a:gridCol w="7184949"/>
              </a:tblGrid>
              <a:tr h="5443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让所有员工都能熟练掌握化学危险品警示标识的相关知识，使化学危险品警示标准化。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3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所有化学危险品区域。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557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、标识名称：化学危险品警示标识。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382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、标识颜色及规格：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382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、主体背景颜色：白色；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557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、文字颜色及规格：如下图所示。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22196" y="4410737"/>
          <a:ext cx="8970247" cy="299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047"/>
                <a:gridCol w="7254200"/>
              </a:tblGrid>
              <a:tr h="2993000"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99842" marR="99842" marT="50408" marB="50408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99842" marR="99842" marT="50408" marB="50408"/>
                </a:tc>
              </a:tr>
            </a:tbl>
          </a:graphicData>
        </a:graphic>
      </p:graphicFrame>
      <p:pic>
        <p:nvPicPr>
          <p:cNvPr id="21814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38" y="4410737"/>
            <a:ext cx="4883315" cy="29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22195" y="84364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危险品（化学品）的管理方法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813303"/>
          <a:ext cx="9057762" cy="2590433"/>
        </p:xfrm>
        <a:graphic>
          <a:graphicData uri="http://schemas.openxmlformats.org/drawingml/2006/table">
            <a:tbl>
              <a:tblPr/>
              <a:tblGrid>
                <a:gridCol w="1811552"/>
                <a:gridCol w="7246210"/>
              </a:tblGrid>
              <a:tr h="2590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效果展示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147" name="Group 11"/>
          <p:cNvGraphicFramePr>
            <a:graphicFrameLocks noGrp="1"/>
          </p:cNvGraphicFramePr>
          <p:nvPr>
            <p:ph idx="4294967295"/>
          </p:nvPr>
        </p:nvGraphicFramePr>
        <p:xfrm>
          <a:off x="857201" y="1837807"/>
          <a:ext cx="9073515" cy="2978302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470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让所有人员了解危险品（化学品）的管理方法；明确危险品（化学品）的管理标准及责任人等。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7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洒精、液氮、清洗剂、焦油等化学危险品。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0479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、危险品有明确的摆放区域，分类定位、标识明确（定位线使用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宽的红色胶带，危险品标识字体为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号黑体）。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60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、危险品在非使用时应放置在指定区域内。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819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、危险容器（如盛装电解液、液氮等的容器）有安全的搬运方法。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819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、危险品存放现场要悬挂材料安全性数据表（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MSDS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文件）。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819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、危险品应隔离堆放，远离火源，并有专人管理。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1916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81" y="4970830"/>
            <a:ext cx="2539675" cy="2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00958" y="84364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生产车间区域标示方法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00957" y="4415988"/>
          <a:ext cx="9094518" cy="2670946"/>
        </p:xfrm>
        <a:graphic>
          <a:graphicData uri="http://schemas.openxmlformats.org/drawingml/2006/table">
            <a:tbl>
              <a:tblPr/>
              <a:tblGrid>
                <a:gridCol w="1818554"/>
                <a:gridCol w="7275964"/>
              </a:tblGrid>
              <a:tr h="2670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效果展示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900958" y="1636524"/>
          <a:ext cx="9073515" cy="2772462"/>
        </p:xfrm>
        <a:graphic>
          <a:graphicData uri="http://schemas.openxmlformats.org/drawingml/2006/table">
            <a:tbl>
              <a:tblPr/>
              <a:tblGrid>
                <a:gridCol w="1815054"/>
                <a:gridCol w="7258461"/>
              </a:tblGrid>
              <a:tr h="46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明确区域位置，有利于现场管理。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生产车间各功能区域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207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、参照下图制作生产线工位名称标识。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207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、参考规格：长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，宽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207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、材料：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PVC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板，双面印刷。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207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、位置：悬挂在区域上方。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20191" name="Picture 31" descr="DSCN073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8446" r="6561" b="16954"/>
          <a:stretch>
            <a:fillRect/>
          </a:stretch>
        </p:blipFill>
        <p:spPr bwMode="auto">
          <a:xfrm>
            <a:off x="3678673" y="4415988"/>
            <a:ext cx="4524505" cy="250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757877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通道、电梯限高标识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546676"/>
        </p:xfrm>
        <a:graphic>
          <a:graphicData uri="http://schemas.openxmlformats.org/drawingml/2006/table">
            <a:tbl>
              <a:tblPr/>
              <a:tblGrid>
                <a:gridCol w="1811552"/>
                <a:gridCol w="7246210"/>
              </a:tblGrid>
              <a:tr h="2546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效果展示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636523"/>
          <a:ext cx="9073515" cy="2852980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33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标示障碍物与地面的高度，供运输部门参考；提示最大高度，避免发生重大破坏性事故。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3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道路上方的各种管、线、门、天桥、隧道等。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382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、在通道上方障碍物下边缘的中央部位设置限高标志，并且两边都要设置。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382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、用玻璃胶粘贴牢固。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382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、参考规格：长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，宽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、直径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382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、必要时应设置防护栏，并将限高标志悬挂在下面。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2121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53" y="4934075"/>
            <a:ext cx="4174448" cy="199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2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63" y="4902569"/>
            <a:ext cx="2977248" cy="20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22195" y="763127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私人鞋、衣柜的标识方法</a:t>
            </a:r>
            <a:endParaRPr lang="zh-CN" altLang="en-US" sz="4410"/>
          </a:p>
        </p:txBody>
      </p:sp>
      <p:graphicFrame>
        <p:nvGraphicFramePr>
          <p:cNvPr id="222211" name="Group 3"/>
          <p:cNvGraphicFramePr>
            <a:graphicFrameLocks noGrp="1"/>
          </p:cNvGraphicFramePr>
          <p:nvPr>
            <p:ph idx="4294967295"/>
          </p:nvPr>
        </p:nvGraphicFramePr>
        <p:xfrm>
          <a:off x="809942" y="1478998"/>
          <a:ext cx="8982500" cy="3113771"/>
        </p:xfrm>
        <a:graphic>
          <a:graphicData uri="http://schemas.openxmlformats.org/drawingml/2006/table">
            <a:tbl>
              <a:tblPr/>
              <a:tblGrid>
                <a:gridCol w="1123688"/>
                <a:gridCol w="7858812"/>
              </a:tblGrid>
              <a:tr h="267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使现场私人鞋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衣柜标识统一、责任明确。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2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现场鞋柜、更衣柜。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9545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、制作如下图所示的不干胶标识。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7795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、参考规格：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60mm×58mm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795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、使用不同颜色的标签表示不同的部门。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7386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、根据需要制作无人使用标识。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74679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、张贴在鞋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衣柜门右上角位置，与门边缘对齐。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2233" name="Group 25"/>
          <p:cNvGraphicFramePr>
            <a:graphicFrameLocks noGrp="1"/>
          </p:cNvGraphicFramePr>
          <p:nvPr/>
        </p:nvGraphicFramePr>
        <p:xfrm>
          <a:off x="822196" y="4568263"/>
          <a:ext cx="8970247" cy="2784716"/>
        </p:xfrm>
        <a:graphic>
          <a:graphicData uri="http://schemas.openxmlformats.org/drawingml/2006/table">
            <a:tbl>
              <a:tblPr/>
              <a:tblGrid>
                <a:gridCol w="1092182"/>
                <a:gridCol w="7878065"/>
              </a:tblGrid>
              <a:tr h="2784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效果展示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2224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85" y="4568262"/>
            <a:ext cx="4062428" cy="22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42" y="4568262"/>
            <a:ext cx="3897900" cy="22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836640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开关的标识方法</a:t>
            </a:r>
            <a:r>
              <a:rPr lang="en-US" altLang="zh-CN" sz="4410"/>
              <a:t>1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654028"/>
          <a:ext cx="9057761" cy="2749710"/>
        </p:xfrm>
        <a:graphic>
          <a:graphicData uri="http://schemas.openxmlformats.org/drawingml/2006/table">
            <a:tbl>
              <a:tblPr/>
              <a:tblGrid>
                <a:gridCol w="1732789"/>
                <a:gridCol w="7324972"/>
              </a:tblGrid>
              <a:tr h="2749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效果展示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22195" y="1484248"/>
          <a:ext cx="9094518" cy="3169781"/>
        </p:xfrm>
        <a:graphic>
          <a:graphicData uri="http://schemas.openxmlformats.org/drawingml/2006/table">
            <a:tbl>
              <a:tblPr/>
              <a:tblGrid>
                <a:gridCol w="1818553"/>
                <a:gridCol w="7275965"/>
              </a:tblGrid>
              <a:tr h="63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通过贴标识，使不同门把手开关的方法目视化，便于设备的日常管理。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工作现场所有电气箱。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535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、如果电气无须按压即可打开或关闭，可不贴“按”字标识。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3606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、制作开关使用方法标识并塑封。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3606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、将制作完毕的标识用双面胶或海绵胶附着在电气箱门把手上。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2326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06" y="4813304"/>
            <a:ext cx="3010503" cy="257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836640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开关的标识方法</a:t>
            </a:r>
            <a:r>
              <a:rPr lang="en-US" altLang="zh-CN" sz="4410"/>
              <a:t>2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654028"/>
          <a:ext cx="9057761" cy="2749710"/>
        </p:xfrm>
        <a:graphic>
          <a:graphicData uri="http://schemas.openxmlformats.org/drawingml/2006/table">
            <a:tbl>
              <a:tblPr/>
              <a:tblGrid>
                <a:gridCol w="1732789"/>
                <a:gridCol w="7324972"/>
              </a:tblGrid>
              <a:tr h="2749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效果展示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4267" name="Group 11"/>
          <p:cNvGraphicFramePr>
            <a:graphicFrameLocks noGrp="1"/>
          </p:cNvGraphicFramePr>
          <p:nvPr>
            <p:ph idx="4294967295"/>
          </p:nvPr>
        </p:nvGraphicFramePr>
        <p:xfrm>
          <a:off x="857201" y="1478998"/>
          <a:ext cx="9073515" cy="3175030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479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通过贴标识，使气阀开关的使用方法、管理规定和责任人目视化。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9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工作现场所有气阀开关。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909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、确定气阀的开关方向、管理规定及责任人。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909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、制作标识并塑封。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909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、参考规格：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90mm×120mm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909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、将制作完毕的标识用双面胶或海绵胶附着在泡沫板上，然后悬挂在气阀开关上。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24287" name="图片 4" descr="15.t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72" y="4892067"/>
            <a:ext cx="2378647" cy="248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836640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开关的标识方法</a:t>
            </a:r>
            <a:r>
              <a:rPr lang="en-US" altLang="zh-CN" sz="4410"/>
              <a:t>3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883315"/>
          <a:ext cx="9057761" cy="252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789"/>
                <a:gridCol w="7324972"/>
              </a:tblGrid>
              <a:tr h="2520421"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636524"/>
          <a:ext cx="9073515" cy="3246796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40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标示常开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常闭阀门，防止因意外关闭造成的重大损失。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0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所有需要常开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常闭的阀门。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0841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、制作常开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常闭阀门标识。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2591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、将标识悬挂在设备开关上。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0841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、材质：建议使用铝牌。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0841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、参考规格：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30mm×50mm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25311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07" y="4883316"/>
            <a:ext cx="3544341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安全标识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5508" y="3004339"/>
            <a:ext cx="1533256" cy="1837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008" y="3004338"/>
            <a:ext cx="1515124" cy="1840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53" y="3004337"/>
            <a:ext cx="1447970" cy="1837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296" y="3004338"/>
            <a:ext cx="1466795" cy="1837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5508" y="2052889"/>
            <a:ext cx="8733137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5" dirty="0"/>
              <a:t>禁止标识                    警告标识                指令标识                    提示标识                    </a:t>
            </a:r>
            <a:endParaRPr lang="zh-CN" altLang="en-US" sz="220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设备铭牌及状态的标识方法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227339" name="Group 11"/>
          <p:cNvGraphicFramePr>
            <a:graphicFrameLocks noGrp="1"/>
          </p:cNvGraphicFramePr>
          <p:nvPr>
            <p:ph idx="4294967295"/>
          </p:nvPr>
        </p:nvGraphicFramePr>
        <p:xfrm>
          <a:off x="857201" y="1181448"/>
          <a:ext cx="9073515" cy="3365460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470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明确设备的名称、各方面负责人及其联系方式，以便发生故障时能够及时处理，减少损失。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9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生产线中各类使用中的设备。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9568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、制作设备运行状态卡，可分为：运行、故障、停机三种。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757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、状态卡材质为硬纸卡片，背景颜色为：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、运行：绿色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、停机：黄色（“停机指超过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6H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的暂停”）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、故障：红色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、设备名牌应放置在设备的显眼位置。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27363" name="图片 4" descr="20.t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53" y="4962079"/>
            <a:ext cx="3698368" cy="196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22" y="4883316"/>
            <a:ext cx="3570596" cy="20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不运转设备的标识方法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228363" name="Group 11"/>
          <p:cNvGraphicFramePr>
            <a:graphicFrameLocks noGrp="1"/>
          </p:cNvGraphicFramePr>
          <p:nvPr>
            <p:ph idx="4294967295"/>
          </p:nvPr>
        </p:nvGraphicFramePr>
        <p:xfrm>
          <a:off x="857201" y="1181447"/>
          <a:ext cx="9073515" cy="3304551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32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详细记录设备不运转的原因及其基本状态，有利于设备的活用、处理，避免资产长期闲置造成损失。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现场不使用的设备、免责设备。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2077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、制作不运转设备现况板。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207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、参考规格 ：长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，宽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207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、材料：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PVC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，红色单面印刷。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207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、现况板附着在设备正面的显眼位置。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207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、详细记录不运转的原因及其基本状态。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28385" name="Picture 3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6" t="23416" r="19727" b="24414"/>
          <a:stretch>
            <a:fillRect/>
          </a:stretch>
        </p:blipFill>
        <p:spPr bwMode="auto">
          <a:xfrm>
            <a:off x="3759186" y="4524506"/>
            <a:ext cx="2348892" cy="2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旋转体旋转方向标示方法 </a:t>
            </a:r>
            <a:endParaRPr lang="zh-CN" altLang="en-US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230411" name="Group 11"/>
          <p:cNvGraphicFramePr>
            <a:graphicFrameLocks noGrp="1"/>
          </p:cNvGraphicFramePr>
          <p:nvPr>
            <p:ph idx="4294967295"/>
          </p:nvPr>
        </p:nvGraphicFramePr>
        <p:xfrm>
          <a:off x="857201" y="1181447"/>
          <a:ext cx="9073515" cy="3308058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在旋转装置的罩子上标示旋转方向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防止修理之后的反转，追求安全性。 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皮带、链条、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马达类、齿轮等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134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制作不干胶标签，如图所示。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把马达旋转方向标签附着在防护罩上显眼的地方（正面）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标签颜面色：红色。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标签规格：长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100mm×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宽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25mm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30431" name="Picture 31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89" y="5527423"/>
            <a:ext cx="3096268" cy="10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设备修理中标示方法 </a:t>
            </a:r>
            <a:endParaRPr lang="zh-CN" altLang="en-US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732791"/>
          <a:ext cx="9057762" cy="2670946"/>
        </p:xfrm>
        <a:graphic>
          <a:graphicData uri="http://schemas.openxmlformats.org/drawingml/2006/table">
            <a:tbl>
              <a:tblPr/>
              <a:tblGrid>
                <a:gridCol w="1811552"/>
                <a:gridCol w="7246210"/>
              </a:tblGrid>
              <a:tr h="2670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效果展示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1435" name="Group 11"/>
          <p:cNvGraphicFramePr>
            <a:graphicFrameLocks noGrp="1"/>
          </p:cNvGraphicFramePr>
          <p:nvPr>
            <p:ph idx="4294967295"/>
          </p:nvPr>
        </p:nvGraphicFramePr>
        <p:xfrm>
          <a:off x="857201" y="1181448"/>
          <a:ext cx="9073515" cy="3551346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明确设备状态（运行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修理），预防安全事故。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所有设备的控制面板，其他需要注意安全的地方。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7317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 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制作“修理中或检查中”现况板，如图所示。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680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2. 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标示板材质：有机玻璃（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2t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），红色单面印刷。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680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规格：长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80mm×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宽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160mm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731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停止设备修理及检查时必须设置。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855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修理及检查时记录预想的所需时间、修理检查人的名字。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731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标示板附着在最显眼的控制面板上面。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5566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标示板除了记入姓名的人员之外其他人绝对不可以移除。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31461" name="Picture 37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27" y="4813304"/>
            <a:ext cx="1722288" cy="246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额定电压标示方法 </a:t>
            </a:r>
            <a:endParaRPr lang="zh-CN" altLang="en-US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233483" name="Group 11"/>
          <p:cNvGraphicFramePr>
            <a:graphicFrameLocks noGrp="1"/>
          </p:cNvGraphicFramePr>
          <p:nvPr>
            <p:ph idx="4294967295"/>
          </p:nvPr>
        </p:nvGraphicFramePr>
        <p:xfrm>
          <a:off x="857201" y="1181448"/>
          <a:ext cx="9073515" cy="3318559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为防止因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110V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220V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380V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等不同电源接错而造成设备的损坏。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所有容易混淆的电源插头、插座。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134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制作不干胶电压标签，如图所示（常用三种）。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1844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规格：圆形直径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、等边三角形边长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 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、正方形边长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材料：塑光纸，单面黄色底红字印刷。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4.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在各插座的上部及插头上附着额定电压标志。 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33503" name="Picture 31" descr="图片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" b="2647"/>
          <a:stretch>
            <a:fillRect/>
          </a:stretch>
        </p:blipFill>
        <p:spPr bwMode="auto">
          <a:xfrm>
            <a:off x="2964553" y="4732790"/>
            <a:ext cx="3255544" cy="238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电气控制箱标识方法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181448"/>
          <a:ext cx="9073515" cy="3308050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661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用中文标示电气控制箱中各按钮的功能，使操作人员能够了解各开关的名称及功能，减少错误操作。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1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电气控制箱、操作面板等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161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、白纸黑字，字高：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161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、将标识粘贴在按钮正上方，以便观察。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161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、分类标示所有的开关。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3452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53" y="4792300"/>
            <a:ext cx="3465579" cy="22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53" y="4804553"/>
            <a:ext cx="3668613" cy="22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计量器界限的标示方法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181447"/>
          <a:ext cx="9073515" cy="3308058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任何人观察计量器的指针都能立刻判断设备的状态是否正常，有利于发现异常并及时处理。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电流表、电压表、压力表、温度计、油量计等。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134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、大范围计量器以中央为中心、以箭头符号进行标示，标示管理范围时用颜色来区分，最大值用红色，最小值用绿色。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、小范围计量器以扇形图标示界限，标示方法为：正常范围粘贴绿色荧光胶带；需要采取对策的指针最大值或最小值用红色荧光纸贴示。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、可以开启的计量器，原则上是把胶带直接贴在里面刻度标板上，根据情况也可把胶带贴在玻璃外面。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、计量器要接受定期的校准检查。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35551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43" y="4489501"/>
            <a:ext cx="3465579" cy="289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14" y="4489500"/>
            <a:ext cx="3050760" cy="28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电力安全警示标识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3938157"/>
          <a:ext cx="9057762" cy="346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3465579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181448"/>
          <a:ext cx="9073515" cy="2772114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460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在电力设施上悬挂或张贴相应的安全标语牌，以示提醒和警告，确保安全。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控制柜、高压设备、各种电力设施。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032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、制作长方形标示牌，明确电子安全内容及图案。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479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、电力安全标示牌悬挂在危险源正前方，或粘贴在电柜的正面，高度参照人员视角，建议下边缘离地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1600mm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032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、参考规格：长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，宽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0327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、材料：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PVC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，单面印刷。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236575" name="Group 31"/>
          <p:cNvGrpSpPr/>
          <p:nvPr/>
        </p:nvGrpSpPr>
        <p:grpSpPr bwMode="auto">
          <a:xfrm>
            <a:off x="3045066" y="4095683"/>
            <a:ext cx="3015753" cy="3178531"/>
            <a:chOff x="1565" y="2340"/>
            <a:chExt cx="1723" cy="1816"/>
          </a:xfrm>
        </p:grpSpPr>
        <p:pic>
          <p:nvPicPr>
            <p:cNvPr id="23657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340"/>
              <a:ext cx="1131" cy="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577" name="Line 33"/>
            <p:cNvSpPr>
              <a:spLocks noChangeShapeType="1"/>
            </p:cNvSpPr>
            <p:nvPr/>
          </p:nvSpPr>
          <p:spPr bwMode="auto">
            <a:xfrm>
              <a:off x="2336" y="2704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5"/>
            </a:p>
          </p:txBody>
        </p:sp>
        <p:sp>
          <p:nvSpPr>
            <p:cNvPr id="236578" name="Line 34"/>
            <p:cNvSpPr>
              <a:spLocks noChangeShapeType="1"/>
            </p:cNvSpPr>
            <p:nvPr/>
          </p:nvSpPr>
          <p:spPr bwMode="auto">
            <a:xfrm>
              <a:off x="2381" y="4065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5"/>
            </a:p>
          </p:txBody>
        </p:sp>
        <p:sp>
          <p:nvSpPr>
            <p:cNvPr id="236579" name="Line 35"/>
            <p:cNvSpPr>
              <a:spLocks noChangeShapeType="1"/>
            </p:cNvSpPr>
            <p:nvPr/>
          </p:nvSpPr>
          <p:spPr bwMode="auto">
            <a:xfrm>
              <a:off x="2835" y="2704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5"/>
            </a:p>
          </p:txBody>
        </p:sp>
        <p:sp>
          <p:nvSpPr>
            <p:cNvPr id="236580" name="Text Box 36"/>
            <p:cNvSpPr txBox="1">
              <a:spLocks noChangeArrowheads="1"/>
            </p:cNvSpPr>
            <p:nvPr/>
          </p:nvSpPr>
          <p:spPr bwMode="auto">
            <a:xfrm>
              <a:off x="2834" y="3249"/>
              <a:ext cx="45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5"/>
                <a:t>1.6m</a:t>
              </a:r>
              <a:endParaRPr lang="en-US" altLang="zh-CN" sz="2205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风扇通风口的标识方法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181447"/>
          <a:ext cx="9073515" cy="3308058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防止因不明状况的人员在通风口处堆放货物等物品而堵塞通风口，提示危险隐患。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1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设备通风口、车间通风口等各类通风口。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134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、通风口外边沿涂布油漆，颜色为黄色。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、宽度为整个边沿，当边沿过宽时宽度为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、防护网涂布油漆，颜色为黄色。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13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、编制维护管理表，定期维护，防止因灰尘覆盖而失去提示作用。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37599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27" y="4510503"/>
            <a:ext cx="2551926" cy="284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英文设备单词对照表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</p:nvPr>
        </p:nvGraphicFramePr>
        <p:xfrm>
          <a:off x="857201" y="1181448"/>
          <a:ext cx="9073515" cy="3308050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661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防止员工因忘记显示屏上英文单词的意思而导致的错误操作。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1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所有显示屏显示语言为英文的设备。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161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、将设备显示屏上经常出现的英文单词在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A4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纸上列出，并注明其通俗的中文含义。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161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、打印并塑封，在显示屏旁悬挂。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161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、卡片与显示屏的距离不可超过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，便于查看。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3862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53" y="4489500"/>
            <a:ext cx="7226957" cy="291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安全标识张贴原则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545" dirty="0"/>
              <a:t>标志牌设置的高度，应尽量与人眼的视线高度相一致。悬挂式和柱式的环境信息标志牌的下缘距地面的高度不宜小于</a:t>
            </a:r>
            <a:r>
              <a:rPr lang="en-US" altLang="zh-CN" sz="1545" dirty="0"/>
              <a:t>2m</a:t>
            </a:r>
            <a:r>
              <a:rPr lang="zh-CN" altLang="en-US" sz="1545" dirty="0"/>
              <a:t>；局部信息标志的设置高度应视具体情况确定。</a:t>
            </a:r>
            <a:endParaRPr lang="zh-CN" altLang="en-US" sz="1545" dirty="0"/>
          </a:p>
          <a:p>
            <a:endParaRPr lang="zh-CN" altLang="en-US" sz="1545" dirty="0"/>
          </a:p>
          <a:p>
            <a:r>
              <a:rPr lang="zh-CN" altLang="en-US" sz="1545" dirty="0"/>
              <a:t>标志牌应设在与安全有关的醒目地方，并使大家看见后，有足够的时间来注意它所表示的内容。环境信息标志宜设在有关场所的入口处和醒目处；局部信息标志应设在所涉及的相应危险地点或设备附近的醒目处。</a:t>
            </a:r>
            <a:endParaRPr lang="zh-CN" altLang="en-US" sz="1545" dirty="0"/>
          </a:p>
          <a:p>
            <a:endParaRPr lang="zh-CN" altLang="en-US" sz="1545" dirty="0"/>
          </a:p>
          <a:p>
            <a:r>
              <a:rPr lang="zh-CN" altLang="en-US" sz="1545" dirty="0"/>
              <a:t>设置处所必须有足够的照明，安全标志、警示卡的前面不得有任何阻隔物，道路边设置时应考虑到不受树木、建（构）筑物的影响（至少保证在正面观察方向的最远视距处能看到安全标志、警示卡的全部内容）</a:t>
            </a:r>
            <a:endParaRPr lang="zh-CN" altLang="en-US" sz="1545" dirty="0"/>
          </a:p>
          <a:p>
            <a:endParaRPr lang="zh-CN" altLang="en-US" sz="1545" dirty="0"/>
          </a:p>
          <a:p>
            <a:r>
              <a:rPr lang="zh-CN" altLang="en-US" sz="1545" dirty="0"/>
              <a:t>标志牌不应设在门、窗、架等可移动的物体上，以免这些物体位置移动后，看不见安全标志。标志牌前不得放置妨碍认读的障碍物。</a:t>
            </a:r>
            <a:endParaRPr lang="zh-CN" altLang="en-US" sz="1545" dirty="0"/>
          </a:p>
          <a:p>
            <a:endParaRPr lang="zh-CN" altLang="en-US" sz="1545" dirty="0"/>
          </a:p>
          <a:p>
            <a:r>
              <a:rPr lang="zh-CN" altLang="en-US" sz="1545" dirty="0"/>
              <a:t>多个标志牌在一起设置时，应按警告、禁止、指令、提示类型的顺序，先左后右、先上后下地排列。</a:t>
            </a:r>
            <a:endParaRPr lang="zh-CN" altLang="en-US" sz="1545" dirty="0"/>
          </a:p>
          <a:p>
            <a:pPr marL="0" indent="0">
              <a:buNone/>
            </a:pPr>
            <a:r>
              <a:rPr lang="zh-CN" altLang="en-US" sz="1545" dirty="0"/>
              <a:t>  </a:t>
            </a:r>
            <a:endParaRPr lang="zh-CN" altLang="en-US" sz="1545" dirty="0"/>
          </a:p>
          <a:p>
            <a:r>
              <a:rPr lang="zh-CN" altLang="en-US" sz="1545" dirty="0"/>
              <a:t>每半年至少检查一次，如发现有破损、变形、褪色等不符合要求时，各单位应及时修整或更换</a:t>
            </a:r>
            <a:endParaRPr lang="zh-CN" altLang="en-US" sz="154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09943" y="302801"/>
            <a:ext cx="9073515" cy="721120"/>
          </a:xfrm>
        </p:spPr>
        <p:txBody>
          <a:bodyPr>
            <a:normAutofit fontScale="90000"/>
          </a:bodyPr>
          <a:lstStyle/>
          <a:p>
            <a:r>
              <a:rPr lang="zh-CN" altLang="en-US" sz="4410"/>
              <a:t>螺丝、螺母合一划线</a:t>
            </a:r>
            <a:endParaRPr lang="zh-CN" altLang="en-US" sz="441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01" y="4489500"/>
          <a:ext cx="9057762" cy="291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52"/>
                <a:gridCol w="7246210"/>
              </a:tblGrid>
              <a:tr h="2914236"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效果展示</a:t>
                      </a:r>
                      <a:endParaRPr lang="zh-CN" altLang="en-US" sz="2000" dirty="0"/>
                    </a:p>
                  </a:txBody>
                  <a:tcPr marL="100816" marR="100816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0816" marR="100816" marT="50408" marB="50408"/>
                </a:tc>
              </a:tr>
            </a:tbl>
          </a:graphicData>
        </a:graphic>
      </p:graphicFrame>
      <p:graphicFrame>
        <p:nvGraphicFramePr>
          <p:cNvPr id="241675" name="Group 11"/>
          <p:cNvGraphicFramePr>
            <a:graphicFrameLocks noGrp="1"/>
          </p:cNvGraphicFramePr>
          <p:nvPr>
            <p:ph idx="4294967295"/>
          </p:nvPr>
        </p:nvGraphicFramePr>
        <p:xfrm>
          <a:off x="857201" y="1181448"/>
          <a:ext cx="9073515" cy="3276544"/>
        </p:xfrm>
        <a:graphic>
          <a:graphicData uri="http://schemas.openxmlformats.org/drawingml/2006/table">
            <a:tbl>
              <a:tblPr/>
              <a:tblGrid>
                <a:gridCol w="1815053"/>
                <a:gridCol w="7258462"/>
              </a:tblGrid>
              <a:tr h="409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目的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了解螺栓、螺母的松紧状态以预防设备事故。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9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对象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旋转体直径在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以上的螺丝、螺母。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9568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、画线的顺序：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、清除螺丝、螺母周围的油、锈、污物；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、锁紧螺丝、螺母到准确的状态；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画线；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、当划线被损坏时需再涂色。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956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、划线的方法：使用红色的标记油漆来标示，标示线的粗度是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2-3mm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41699" name="Picture 35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" b="15384"/>
          <a:stretch>
            <a:fillRect/>
          </a:stretch>
        </p:blipFill>
        <p:spPr bwMode="auto">
          <a:xfrm>
            <a:off x="3202593" y="4892068"/>
            <a:ext cx="5635941" cy="19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700" name="Text Box 36"/>
          <p:cNvSpPr txBox="1">
            <a:spLocks noChangeArrowheads="1"/>
          </p:cNvSpPr>
          <p:nvPr/>
        </p:nvSpPr>
        <p:spPr bwMode="auto">
          <a:xfrm>
            <a:off x="4235266" y="4892068"/>
            <a:ext cx="1032672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5"/>
              <a:t>螺栓</a:t>
            </a:r>
            <a:endParaRPr lang="zh-CN" altLang="en-US" sz="2205"/>
          </a:p>
        </p:txBody>
      </p:sp>
      <p:sp>
        <p:nvSpPr>
          <p:cNvPr id="241701" name="Text Box 37"/>
          <p:cNvSpPr txBox="1">
            <a:spLocks noChangeArrowheads="1"/>
          </p:cNvSpPr>
          <p:nvPr/>
        </p:nvSpPr>
        <p:spPr bwMode="auto">
          <a:xfrm>
            <a:off x="7014730" y="4892068"/>
            <a:ext cx="1032672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5"/>
              <a:t>螺母</a:t>
            </a:r>
            <a:endParaRPr lang="zh-CN" altLang="en-US" sz="2205"/>
          </a:p>
        </p:txBody>
      </p:sp>
      <p:sp>
        <p:nvSpPr>
          <p:cNvPr id="241702" name="Line 38"/>
          <p:cNvSpPr>
            <a:spLocks noChangeShapeType="1"/>
          </p:cNvSpPr>
          <p:nvPr/>
        </p:nvSpPr>
        <p:spPr bwMode="auto">
          <a:xfrm flipV="1">
            <a:off x="5108660" y="6560095"/>
            <a:ext cx="316803" cy="316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5"/>
          </a:p>
        </p:txBody>
      </p:sp>
      <p:sp>
        <p:nvSpPr>
          <p:cNvPr id="241703" name="Text Box 39"/>
          <p:cNvSpPr txBox="1">
            <a:spLocks noChangeArrowheads="1"/>
          </p:cNvSpPr>
          <p:nvPr/>
        </p:nvSpPr>
        <p:spPr bwMode="auto">
          <a:xfrm>
            <a:off x="4394541" y="6876899"/>
            <a:ext cx="1587516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5"/>
              <a:t>2~3mm</a:t>
            </a:r>
            <a:endParaRPr lang="en-US" altLang="zh-CN" sz="220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2185"/>
            <a:ext cx="10693400" cy="5082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_GB2312"/>
              </a:rPr>
              <a:t>现场划线颜色管理</a:t>
            </a:r>
            <a:endParaRPr lang="zh-CN" altLang="en-US" dirty="0"/>
          </a:p>
        </p:txBody>
      </p:sp>
      <p:pic>
        <p:nvPicPr>
          <p:cNvPr id="4" name="圖片 3" descr="ws_12D.tmp"/>
          <p:cNvPicPr>
            <a:picLocks noGrp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512439" y="1764295"/>
            <a:ext cx="7668522" cy="4990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3" y="2113396"/>
            <a:ext cx="4200701" cy="45367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地面通道线、区域划分线</a:t>
            </a:r>
            <a:endParaRPr lang="zh-CN" altLang="en-US" dirty="0"/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741955" y="2071959"/>
            <a:ext cx="5875019" cy="200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17" tIns="50408" rIns="100817" bIns="50408" numCol="1" anchor="ctr" anchorCtr="0" compatLnSpc="1">
            <a:spAutoFit/>
          </a:bodyPr>
          <a:lstStyle>
            <a:lvl1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008380">
              <a:buFontTx/>
              <a:buChar char="•"/>
              <a:tabLst>
                <a:tab pos="892175" algn="l"/>
              </a:tabLst>
            </a:pPr>
            <a:r>
              <a:rPr lang="zh-CN" altLang="en-US" sz="154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地面通道线、区域划分线：</a:t>
            </a:r>
            <a:endParaRPr lang="zh-CN" altLang="en-US" sz="990" dirty="0">
              <a:latin typeface="Arial" panose="020B0604020202020204" pitchFamily="34" charset="0"/>
            </a:endParaRPr>
          </a:p>
          <a:p>
            <a:pPr defTabSz="1008380" eaLnBrk="0" hangingPunct="0">
              <a:buFontTx/>
              <a:buChar char="•"/>
              <a:tabLst>
                <a:tab pos="892175" algn="l"/>
              </a:tabLst>
            </a:pP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线宽：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990" dirty="0">
              <a:latin typeface="Arial" panose="020B0604020202020204" pitchFamily="34" charset="0"/>
            </a:endParaRPr>
          </a:p>
          <a:p>
            <a:pPr defTabSz="1008380" eaLnBrk="0" hangingPunct="0">
              <a:tabLst>
                <a:tab pos="892175" algn="l"/>
              </a:tabLst>
            </a:pP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</a:t>
            </a: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线宽</a:t>
            </a: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：所有辅助通道线和区域划分线，中小仓库和小型房间的主通道线，四角定位线；</a:t>
            </a:r>
            <a:endParaRPr lang="zh-CN" altLang="en-US" sz="990" dirty="0">
              <a:latin typeface="Arial" panose="020B0604020202020204" pitchFamily="34" charset="0"/>
            </a:endParaRPr>
          </a:p>
          <a:p>
            <a:pPr defTabSz="1008380" eaLnBrk="0" hangingPunct="0">
              <a:tabLst>
                <a:tab pos="892175" algn="l"/>
              </a:tabLst>
            </a:pP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</a:t>
            </a: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线宽</a:t>
            </a: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：大型生产车间、大型仓库的主通道线；</a:t>
            </a:r>
            <a:endParaRPr lang="zh-CN" altLang="en-US" sz="990" dirty="0">
              <a:latin typeface="Arial" panose="020B0604020202020204" pitchFamily="34" charset="0"/>
            </a:endParaRPr>
          </a:p>
          <a:p>
            <a:pPr defTabSz="1008380" eaLnBrk="0" hangingPunct="0">
              <a:tabLst>
                <a:tab pos="892175" algn="l"/>
              </a:tabLst>
            </a:pP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</a:t>
            </a: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线宽</a:t>
            </a:r>
            <a:r>
              <a:rPr lang="en-US" altLang="zh-CN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r>
              <a:rPr lang="zh-CN" altLang="en-US" sz="1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：厂区交通线。</a:t>
            </a:r>
            <a:endParaRPr lang="zh-CN" altLang="en-US" sz="990" dirty="0">
              <a:latin typeface="Arial" panose="020B0604020202020204" pitchFamily="34" charset="0"/>
            </a:endParaRPr>
          </a:p>
          <a:p>
            <a:pPr defTabSz="1008380" eaLnBrk="0" hangingPunct="0">
              <a:tabLst>
                <a:tab pos="892175" algn="l"/>
              </a:tabLst>
            </a:pPr>
            <a:r>
              <a:rPr lang="zh-CN" altLang="en-US" sz="154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图例：</a:t>
            </a:r>
            <a:endParaRPr lang="zh-CN" altLang="en-US" sz="990" dirty="0">
              <a:latin typeface="Arial" panose="020B0604020202020204" pitchFamily="34" charset="0"/>
            </a:endParaRPr>
          </a:p>
          <a:p>
            <a:pPr defTabSz="1008380" eaLnBrk="0" hangingPunct="0">
              <a:tabLst>
                <a:tab pos="892175" algn="l"/>
              </a:tabLst>
            </a:pPr>
            <a:r>
              <a:rPr lang="zh-CN" altLang="en-US" sz="154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zh-CN" altLang="en-US" sz="1985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 bwMode="auto">
          <a:xfrm>
            <a:off x="1138916" y="4430729"/>
            <a:ext cx="2422404" cy="1274213"/>
            <a:chOff x="2159" y="5862"/>
            <a:chExt cx="2491" cy="1311"/>
          </a:xfrm>
        </p:grpSpPr>
        <p:sp>
          <p:nvSpPr>
            <p:cNvPr id="25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159" y="5862"/>
              <a:ext cx="2491" cy="1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2933" y="5862"/>
              <a:ext cx="1713" cy="2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flipH="1">
              <a:off x="2686" y="5862"/>
              <a:ext cx="2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 flipH="1">
              <a:off x="2686" y="6107"/>
              <a:ext cx="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2769" y="5862"/>
              <a:ext cx="0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2217" y="5862"/>
              <a:ext cx="7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817" tIns="50408" rIns="100817" bIns="50408" numCol="1" anchor="ctr" anchorCtr="0" compatLnSpc="1"/>
            <a:lstStyle/>
            <a:p>
              <a:pPr algn="ctr" defTabSz="1008380"/>
              <a:r>
                <a:rPr lang="en-US" altLang="zh-CN" sz="88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5cm</a:t>
              </a:r>
              <a:endParaRPr lang="en-US" altLang="zh-CN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2937" y="6294"/>
              <a:ext cx="1713" cy="3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2677" y="6280"/>
              <a:ext cx="24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2686" y="6597"/>
              <a:ext cx="2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2769" y="6271"/>
              <a:ext cx="0" cy="3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2173" y="6271"/>
              <a:ext cx="67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817" tIns="50408" rIns="100817" bIns="50408" numCol="1" anchor="ctr" anchorCtr="0" compatLnSpc="1"/>
            <a:lstStyle/>
            <a:p>
              <a:pPr algn="ctr" defTabSz="1008380"/>
              <a:r>
                <a:rPr lang="en-US" altLang="zh-CN" sz="88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10cm</a:t>
              </a:r>
              <a:endParaRPr lang="en-US" altLang="zh-CN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2933" y="6761"/>
              <a:ext cx="1713" cy="4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100817" tIns="50408" rIns="100817" bIns="50408" numCol="1" anchor="ctr" anchorCtr="0" compatLnSpc="1"/>
            <a:lstStyle/>
            <a:p>
              <a:endParaRPr lang="zh-CN" altLang="en-US" sz="2205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 flipH="1">
              <a:off x="2686" y="6761"/>
              <a:ext cx="2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H="1">
              <a:off x="2686" y="7169"/>
              <a:ext cx="2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2769" y="6761"/>
              <a:ext cx="0" cy="4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0817" tIns="50408" rIns="100817" bIns="50408" numCol="1" anchor="t" anchorCtr="0" compatLnSpc="1"/>
            <a:lstStyle/>
            <a:p>
              <a:endParaRPr lang="zh-CN" altLang="en-US" sz="2205"/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2245" y="6844"/>
              <a:ext cx="60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817" tIns="50408" rIns="100817" bIns="50408" numCol="1" anchor="ctr" anchorCtr="0" compatLnSpc="1"/>
            <a:lstStyle/>
            <a:p>
              <a:pPr algn="ctr" defTabSz="1008380"/>
              <a:r>
                <a:rPr lang="en-US" altLang="zh-CN" sz="88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12cm</a:t>
              </a:r>
              <a:endParaRPr lang="en-US" altLang="zh-CN" sz="1985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741955" y="4299890"/>
            <a:ext cx="452069" cy="57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17" tIns="50408" rIns="100817" bIns="50408" numCol="1" anchor="ctr" anchorCtr="0" compatLnSpc="1">
            <a:spAutoFit/>
          </a:bodyPr>
          <a:lstStyle/>
          <a:p>
            <a:pPr defTabSz="1008380"/>
            <a:endParaRPr lang="en-US" altLang="zh-CN" sz="1545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1008380" eaLnBrk="0" hangingPunct="0"/>
            <a:r>
              <a:rPr lang="en-US" altLang="zh-CN" sz="154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545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985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设备定位线</a:t>
            </a:r>
            <a:endParaRPr lang="zh-CN" alt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1297700" y="2034003"/>
            <a:ext cx="5795627" cy="111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205" dirty="0"/>
              <a:t>设备的定位：所有设备与工作台的定位均用黄色四角定位线，工作台的四角定位线的内空部分注明“</a:t>
            </a:r>
            <a:r>
              <a:rPr lang="en-US" altLang="zh-CN" sz="2205" dirty="0"/>
              <a:t>XX</a:t>
            </a:r>
            <a:r>
              <a:rPr lang="zh-CN" altLang="zh-CN" sz="2205" b="1" dirty="0"/>
              <a:t>工作台</a:t>
            </a:r>
            <a:r>
              <a:rPr lang="zh-CN" altLang="zh-CN" sz="2205" dirty="0"/>
              <a:t>”字样；</a:t>
            </a:r>
            <a:endParaRPr lang="zh-CN" altLang="en-US" sz="2205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3446" y="3860023"/>
            <a:ext cx="4841308" cy="317153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4393994" y="6479964"/>
            <a:ext cx="1349667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5" dirty="0"/>
              <a:t>XX</a:t>
            </a:r>
            <a:r>
              <a:rPr lang="zh-CN" altLang="en-US" sz="2205" dirty="0"/>
              <a:t>工作台</a:t>
            </a:r>
            <a:endParaRPr lang="zh-CN" altLang="en-US" sz="22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不良品定位线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9942" y="1764295"/>
            <a:ext cx="6759738" cy="4990084"/>
          </a:xfrm>
        </p:spPr>
        <p:txBody>
          <a:bodyPr/>
          <a:lstStyle/>
          <a:p>
            <a:r>
              <a:rPr lang="zh-CN" altLang="en-US" sz="1985" dirty="0"/>
              <a:t>不良品区（废弃物回收桶、箱、不良品放置架）定位：用红色线；如果定位范围小于</a:t>
            </a:r>
            <a:r>
              <a:rPr lang="en-US" altLang="zh-CN" sz="1985" dirty="0"/>
              <a:t>40cm×40cm</a:t>
            </a:r>
            <a:r>
              <a:rPr lang="zh-CN" altLang="en-US" sz="1985" dirty="0"/>
              <a:t>，则直接采用封闭实线框定位。</a:t>
            </a:r>
            <a:endParaRPr lang="zh-CN" altLang="en-US" sz="1985" dirty="0"/>
          </a:p>
          <a:p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132" y="3224886"/>
            <a:ext cx="8033841" cy="3255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危险品定位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43" y="1764295"/>
            <a:ext cx="5568855" cy="4990084"/>
          </a:xfrm>
        </p:spPr>
        <p:txBody>
          <a:bodyPr/>
          <a:lstStyle/>
          <a:p>
            <a:r>
              <a:rPr lang="zh-CN" altLang="en-US" sz="2205" dirty="0"/>
              <a:t>消防器材、油类、化学药品等危险物品的定位：使用红白警示定位线</a:t>
            </a:r>
            <a:endParaRPr lang="zh-CN" altLang="en-US" sz="220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054" y="3224886"/>
            <a:ext cx="4778298" cy="2877480"/>
          </a:xfrm>
          <a:prstGeom prst="rect">
            <a:avLst/>
          </a:prstGeom>
        </p:spPr>
      </p:pic>
      <p:pic>
        <p:nvPicPr>
          <p:cNvPr id="5" name="图片 4" descr="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0" y="5647690"/>
            <a:ext cx="2675255" cy="11061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Q4Y2M0MTAxMGRmZTZkMWUzZjg0NGZmZDVmMDc3NjUifQ==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5108</Words>
  <Application>WPS 演示</Application>
  <PresentationFormat>Custom</PresentationFormat>
  <Paragraphs>792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楷体_GB2312</vt:lpstr>
      <vt:lpstr>新宋体</vt:lpstr>
      <vt:lpstr>Times New Roman</vt:lpstr>
      <vt:lpstr>微软雅黑</vt:lpstr>
      <vt:lpstr>Arial Unicode MS</vt:lpstr>
      <vt:lpstr>黑体</vt:lpstr>
      <vt:lpstr>Custom Design</vt:lpstr>
      <vt:lpstr>车间安全标识标准</vt:lpstr>
      <vt:lpstr>PowerPoint 演示文稿</vt:lpstr>
      <vt:lpstr>安全标识</vt:lpstr>
      <vt:lpstr>安全标识张贴原则</vt:lpstr>
      <vt:lpstr>现场划线颜色管理</vt:lpstr>
      <vt:lpstr>地面通道线、区域划分线</vt:lpstr>
      <vt:lpstr>设备定位线</vt:lpstr>
      <vt:lpstr>不良品定位线</vt:lpstr>
      <vt:lpstr>危险品定位</vt:lpstr>
      <vt:lpstr>物料定位</vt:lpstr>
      <vt:lpstr>移动式设备的定位</vt:lpstr>
      <vt:lpstr>货架、门开闭的定位</vt:lpstr>
      <vt:lpstr>配电柜标识</vt:lpstr>
      <vt:lpstr>消防栓标识</vt:lpstr>
      <vt:lpstr>引导标识示例</vt:lpstr>
      <vt:lpstr>标识示例</vt:lpstr>
      <vt:lpstr>管道颜色标识</vt:lpstr>
      <vt:lpstr>PowerPoint 演示文稿</vt:lpstr>
      <vt:lpstr>其他标识方法</vt:lpstr>
      <vt:lpstr>电气控制开关的标示方法</vt:lpstr>
      <vt:lpstr>电器盒的标识方法</vt:lpstr>
      <vt:lpstr>危险品、化学品的标识方法</vt:lpstr>
      <vt:lpstr>危险品（化学品）的管理方法</vt:lpstr>
      <vt:lpstr>生产车间区域标示方法</vt:lpstr>
      <vt:lpstr>通道、电梯限高标识</vt:lpstr>
      <vt:lpstr>私人鞋、衣柜的标识方法</vt:lpstr>
      <vt:lpstr>开关的标识方法1</vt:lpstr>
      <vt:lpstr>开关的标识方法2</vt:lpstr>
      <vt:lpstr>开关的标识方法3</vt:lpstr>
      <vt:lpstr>设备铭牌及状态的标识方法</vt:lpstr>
      <vt:lpstr>不运转设备的标识方法</vt:lpstr>
      <vt:lpstr>旋转体旋转方向标示方法 </vt:lpstr>
      <vt:lpstr>设备修理中标示方法 </vt:lpstr>
      <vt:lpstr>额定电压标示方法 </vt:lpstr>
      <vt:lpstr>电气控制箱标识方法</vt:lpstr>
      <vt:lpstr>计量器界限的标示方法</vt:lpstr>
      <vt:lpstr>电力安全警示标识</vt:lpstr>
      <vt:lpstr>风扇通风口的标识方法</vt:lpstr>
      <vt:lpstr>英文设备单词对照表</vt:lpstr>
      <vt:lpstr>螺丝、螺母合一划线</vt:lpstr>
      <vt:lpstr>PowerPoint 演示文稿</vt:lpstr>
    </vt:vector>
  </TitlesOfParts>
  <Company>DESMI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Winnie Kristensen</dc:creator>
  <cp:lastModifiedBy>Vivian</cp:lastModifiedBy>
  <cp:revision>765</cp:revision>
  <dcterms:created xsi:type="dcterms:W3CDTF">2011-08-10T06:39:00Z</dcterms:created>
  <dcterms:modified xsi:type="dcterms:W3CDTF">2023-12-05T08:58:32Z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0x01010069AD7CD667798443BD25BD770CE5C08B</vt:lpwstr>
  </property>
  <property fmtid="{D5CDD505-2E9C-101B-9397-08002B2CF9AE}" pid="3" name="_dlc_DocIdItemGuid">
    <vt:lpwstr>fd7d7250-189a-49e9-9a61-b3e8516acf17</vt:lpwstr>
  </property>
  <property fmtid="{D5CDD505-2E9C-101B-9397-08002B2CF9AE}" pid="4" name="KSOProductBuildVer">
    <vt:lpwstr>2052-12.1.0.15712</vt:lpwstr>
  </property>
  <property fmtid="{D5CDD505-2E9C-101B-9397-08002B2CF9AE}" pid="5" name="ICV">
    <vt:lpwstr>3EDE7BD0D9664E299D4D1CEF207BA687_12</vt:lpwstr>
  </property>
</Properties>
</file>