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63" r:id="rId3"/>
  </p:sldMasterIdLst>
  <p:notesMasterIdLst>
    <p:notesMasterId r:id="rId5"/>
  </p:notesMasterIdLst>
  <p:handoutMasterIdLst>
    <p:handoutMasterId r:id="rId69"/>
  </p:handoutMasterIdLst>
  <p:sldIdLst>
    <p:sldId id="1130" r:id="rId4"/>
    <p:sldId id="1712" r:id="rId6"/>
    <p:sldId id="1291" r:id="rId7"/>
    <p:sldId id="1652" r:id="rId8"/>
    <p:sldId id="1507" r:id="rId9"/>
    <p:sldId id="1240" r:id="rId10"/>
    <p:sldId id="1595" r:id="rId11"/>
    <p:sldId id="1593" r:id="rId12"/>
    <p:sldId id="1596" r:id="rId13"/>
    <p:sldId id="1594" r:id="rId14"/>
    <p:sldId id="1597" r:id="rId15"/>
    <p:sldId id="1618" r:id="rId16"/>
    <p:sldId id="1598" r:id="rId17"/>
    <p:sldId id="1600" r:id="rId18"/>
    <p:sldId id="1601" r:id="rId19"/>
    <p:sldId id="1602" r:id="rId20"/>
    <p:sldId id="1603" r:id="rId21"/>
    <p:sldId id="1604" r:id="rId22"/>
    <p:sldId id="1605" r:id="rId23"/>
    <p:sldId id="1606" r:id="rId24"/>
    <p:sldId id="1619" r:id="rId25"/>
    <p:sldId id="1599" r:id="rId26"/>
    <p:sldId id="1609" r:id="rId27"/>
    <p:sldId id="1610" r:id="rId28"/>
    <p:sldId id="1611" r:id="rId29"/>
    <p:sldId id="1612" r:id="rId30"/>
    <p:sldId id="1620" r:id="rId31"/>
    <p:sldId id="1608" r:id="rId32"/>
    <p:sldId id="1622" r:id="rId33"/>
    <p:sldId id="1623" r:id="rId34"/>
    <p:sldId id="1624" r:id="rId35"/>
    <p:sldId id="1621" r:id="rId36"/>
    <p:sldId id="1613" r:id="rId37"/>
    <p:sldId id="1625" r:id="rId38"/>
    <p:sldId id="1626" r:id="rId39"/>
    <p:sldId id="1627" r:id="rId40"/>
    <p:sldId id="1628" r:id="rId41"/>
    <p:sldId id="1629" r:id="rId42"/>
    <p:sldId id="1630" r:id="rId43"/>
    <p:sldId id="1631" r:id="rId44"/>
    <p:sldId id="1632" r:id="rId45"/>
    <p:sldId id="1633" r:id="rId46"/>
    <p:sldId id="1614" r:id="rId47"/>
    <p:sldId id="1634" r:id="rId48"/>
    <p:sldId id="1635" r:id="rId49"/>
    <p:sldId id="1636" r:id="rId50"/>
    <p:sldId id="1637" r:id="rId51"/>
    <p:sldId id="1638" r:id="rId52"/>
    <p:sldId id="1639" r:id="rId53"/>
    <p:sldId id="1640" r:id="rId54"/>
    <p:sldId id="1641" r:id="rId55"/>
    <p:sldId id="1642" r:id="rId56"/>
    <p:sldId id="1615" r:id="rId57"/>
    <p:sldId id="1643" r:id="rId58"/>
    <p:sldId id="1644" r:id="rId59"/>
    <p:sldId id="1645" r:id="rId60"/>
    <p:sldId id="1646" r:id="rId61"/>
    <p:sldId id="1647" r:id="rId62"/>
    <p:sldId id="1648" r:id="rId63"/>
    <p:sldId id="1649" r:id="rId64"/>
    <p:sldId id="1650" r:id="rId65"/>
    <p:sldId id="1616" r:id="rId66"/>
    <p:sldId id="1713" r:id="rId67"/>
    <p:sldId id="1651" r:id="rId68"/>
  </p:sldIdLst>
  <p:sldSz cx="9144000" cy="5143500" type="screen16x9"/>
  <p:notesSz cx="6858000" cy="9144000"/>
  <p:custDataLst>
    <p:tags r:id="rId73"/>
  </p:custDataLst>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24"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6F6"/>
    <a:srgbClr val="FF931A"/>
    <a:srgbClr val="454545"/>
    <a:srgbClr val="393939"/>
    <a:srgbClr val="FFFFFF"/>
    <a:srgbClr val="F2F2F2"/>
    <a:srgbClr val="E8E8E8"/>
    <a:srgbClr val="FFAD53"/>
    <a:srgbClr val="FA8300"/>
    <a:srgbClr val="FF8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0921" autoAdjust="0"/>
    <p:restoredTop sz="96210" autoAdjust="0"/>
  </p:normalViewPr>
  <p:slideViewPr>
    <p:cSldViewPr snapToObjects="1" showGuides="1">
      <p:cViewPr varScale="1">
        <p:scale>
          <a:sx n="116" d="100"/>
          <a:sy n="116" d="100"/>
        </p:scale>
        <p:origin x="-1210" y="-29"/>
      </p:cViewPr>
      <p:guideLst>
        <p:guide orient="horz" pos="1624"/>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40" d="100"/>
        <a:sy n="140" d="100"/>
      </p:scale>
      <p:origin x="0" y="0"/>
    </p:cViewPr>
  </p:sorterViewPr>
  <p:notesViewPr>
    <p:cSldViewPr snapToObjects="1">
      <p:cViewPr varScale="1">
        <p:scale>
          <a:sx n="69" d="100"/>
          <a:sy n="69" d="100"/>
        </p:scale>
        <p:origin x="-2838" y="-9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3" Type="http://schemas.openxmlformats.org/officeDocument/2006/relationships/tags" Target="tags/tag71.xml"/><Relationship Id="rId72" Type="http://schemas.openxmlformats.org/officeDocument/2006/relationships/tableStyles" Target="tableStyles.xml"/><Relationship Id="rId71" Type="http://schemas.openxmlformats.org/officeDocument/2006/relationships/viewProps" Target="viewProps.xml"/><Relationship Id="rId70" Type="http://schemas.openxmlformats.org/officeDocument/2006/relationships/presProps" Target="presProps.xml"/><Relationship Id="rId7" Type="http://schemas.openxmlformats.org/officeDocument/2006/relationships/slide" Target="slides/slide3.xml"/><Relationship Id="rId69" Type="http://schemas.openxmlformats.org/officeDocument/2006/relationships/handoutMaster" Target="handoutMasters/handoutMaster1.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2.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E610686-844B-4A1B-87C8-BB90DB4BAB84}"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defRPr sz="1200"/>
            </a:lvl1pPr>
          </a:lstStyle>
          <a:p>
            <a:endParaRPr lang="zh-CN"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0" hangingPunct="0">
              <a:defRPr sz="1200"/>
            </a:lvl1pPr>
          </a:lstStyle>
          <a:p>
            <a:fld id="{B9EEDA17-7CE7-49CA-897E-A1888A19DA62}" type="datetimeFigureOut">
              <a:rPr lang="zh-CN" altLang="en-US"/>
            </a:fld>
            <a:endParaRPr lang="en-US"/>
          </a:p>
        </p:txBody>
      </p:sp>
      <p:sp>
        <p:nvSpPr>
          <p:cNvPr id="3076" name="Rectangle 4"/>
          <p:cNvSpPr>
            <a:spLocks noGrp="1" noRot="1" noChangeAspect="1" noChangeArrowheads="1"/>
          </p:cNvSpPr>
          <p:nvPr>
            <p:ph type="sldImg" idx="2"/>
          </p:nvPr>
        </p:nvSpPr>
        <p:spPr bwMode="auto">
          <a:xfrm>
            <a:off x="381533" y="685800"/>
            <a:ext cx="6094934"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0" hangingPunct="0">
              <a:defRPr sz="1200"/>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0" hangingPunct="0">
              <a:defRPr sz="1200"/>
            </a:lvl1pPr>
          </a:lstStyle>
          <a:p>
            <a:fld id="{CE1689F0-D8FB-450F-A36F-553F26501FEE}" type="slidenum">
              <a:rPr lang="zh-CN" altLang="en-US"/>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r>
              <a:rPr lang="zh-CN" altLang="en-US" dirty="0"/>
              <a:t>免费资料关注公众号:安全生产管理</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image" Target="../media/image7.png"/><Relationship Id="rId7" Type="http://schemas.openxmlformats.org/officeDocument/2006/relationships/image" Target="../media/image6.png"/><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6" Type="http://schemas.openxmlformats.org/officeDocument/2006/relationships/image" Target="../media/image15.png"/><Relationship Id="rId15" Type="http://schemas.openxmlformats.org/officeDocument/2006/relationships/image" Target="../media/image14.png"/><Relationship Id="rId14" Type="http://schemas.openxmlformats.org/officeDocument/2006/relationships/image" Target="../media/image13.png"/><Relationship Id="rId13" Type="http://schemas.openxmlformats.org/officeDocument/2006/relationships/image" Target="../media/image12.png"/><Relationship Id="rId12" Type="http://schemas.openxmlformats.org/officeDocument/2006/relationships/image" Target="../media/image11.png"/><Relationship Id="rId11" Type="http://schemas.openxmlformats.org/officeDocument/2006/relationships/image" Target="../media/image10.png"/><Relationship Id="rId10"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image" Target="../media/image7.png"/><Relationship Id="rId7" Type="http://schemas.openxmlformats.org/officeDocument/2006/relationships/image" Target="../media/image6.png"/><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6" Type="http://schemas.openxmlformats.org/officeDocument/2006/relationships/image" Target="../media/image15.png"/><Relationship Id="rId15" Type="http://schemas.openxmlformats.org/officeDocument/2006/relationships/image" Target="../media/image14.png"/><Relationship Id="rId14" Type="http://schemas.openxmlformats.org/officeDocument/2006/relationships/image" Target="../media/image13.png"/><Relationship Id="rId13" Type="http://schemas.openxmlformats.org/officeDocument/2006/relationships/image" Target="../media/image12.png"/><Relationship Id="rId12" Type="http://schemas.openxmlformats.org/officeDocument/2006/relationships/image" Target="../media/image11.png"/><Relationship Id="rId11" Type="http://schemas.openxmlformats.org/officeDocument/2006/relationships/image" Target="../media/image10.png"/><Relationship Id="rId10"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7" Type="http://schemas.openxmlformats.org/officeDocument/2006/relationships/image" Target="../media/image16.png"/><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7" Type="http://schemas.openxmlformats.org/officeDocument/2006/relationships/image" Target="../media/image16.png"/><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7" Type="http://schemas.openxmlformats.org/officeDocument/2006/relationships/tags" Target="../tags/tag39.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5" Type="http://schemas.openxmlformats.org/officeDocument/2006/relationships/tags" Target="../tags/tag43.xml"/><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0555" y="681157"/>
            <a:ext cx="2056650" cy="3914269"/>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457033" y="681157"/>
            <a:ext cx="6059263" cy="3914269"/>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userDrawn="1">
  <p:cSld name="1_标题幻灯片">
    <p:spTree>
      <p:nvGrpSpPr>
        <p:cNvPr id="1" name=""/>
        <p:cNvGrpSpPr/>
        <p:nvPr/>
      </p:nvGrpSpPr>
      <p:grpSpPr>
        <a:xfrm>
          <a:off x="0" y="0"/>
          <a:ext cx="0" cy="0"/>
          <a:chOff x="0" y="0"/>
          <a:chExt cx="0" cy="0"/>
        </a:xfrm>
      </p:grpSpPr>
      <p:pic>
        <p:nvPicPr>
          <p:cNvPr id="4" name="Picture 2" descr="PPECLOGO-eff-0-1"/>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3109051" y="2165335"/>
            <a:ext cx="794972" cy="5991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PPECLOGO-eff-0-2"/>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6320542" y="2069061"/>
            <a:ext cx="822311" cy="6293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PPECLOGO-eff-0-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80054" y="1086024"/>
            <a:ext cx="2259474" cy="17824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PPECLOGO-eff-0-1"/>
          <p:cNvPicPr>
            <a:picLocks noChangeAspect="1" noChangeArrowheads="1"/>
          </p:cNvPicPr>
          <p:nvPr userDrawn="1"/>
        </p:nvPicPr>
        <p:blipFill>
          <a:blip r:embed="rId5" cstate="screen">
            <a:extLst>
              <a:ext uri="{28A0092B-C50C-407E-A947-70E740481C1C}">
                <a14:useLocalDpi xmlns:a14="http://schemas.microsoft.com/office/drawing/2010/main" val="0"/>
              </a:ext>
            </a:extLst>
          </a:blip>
          <a:srcRect/>
          <a:stretch>
            <a:fillRect/>
          </a:stretch>
        </p:blipFill>
        <p:spPr bwMode="auto">
          <a:xfrm>
            <a:off x="3349356" y="2828798"/>
            <a:ext cx="392952" cy="2967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PPECLOGO-eff-0-1"/>
          <p:cNvPicPr>
            <a:picLocks noChangeAspect="1" noChangeArrowheads="1"/>
          </p:cNvPicPr>
          <p:nvPr userDrawn="1"/>
        </p:nvPicPr>
        <p:blipFill>
          <a:blip r:embed="rId6" cstate="screen">
            <a:extLst>
              <a:ext uri="{28A0092B-C50C-407E-A947-70E740481C1C}">
                <a14:useLocalDpi xmlns:a14="http://schemas.microsoft.com/office/drawing/2010/main" val="0"/>
              </a:ext>
            </a:extLst>
          </a:blip>
          <a:srcRect/>
          <a:stretch>
            <a:fillRect/>
          </a:stretch>
        </p:blipFill>
        <p:spPr bwMode="auto">
          <a:xfrm>
            <a:off x="5530239" y="2178566"/>
            <a:ext cx="300759" cy="2268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PPECLOGO-eff-0-2"/>
          <p:cNvPicPr>
            <a:picLocks noChangeAspect="1" noChangeArrowheads="1"/>
          </p:cNvPicPr>
          <p:nvPr userDrawn="1"/>
        </p:nvPicPr>
        <p:blipFill>
          <a:blip r:embed="rId7" cstate="screen">
            <a:extLst>
              <a:ext uri="{28A0092B-C50C-407E-A947-70E740481C1C}">
                <a14:useLocalDpi xmlns:a14="http://schemas.microsoft.com/office/drawing/2010/main" val="0"/>
              </a:ext>
            </a:extLst>
          </a:blip>
          <a:srcRect/>
          <a:stretch>
            <a:fillRect/>
          </a:stretch>
        </p:blipFill>
        <p:spPr bwMode="auto">
          <a:xfrm>
            <a:off x="3956920" y="1930949"/>
            <a:ext cx="736030" cy="56328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PPECLOGO-eff-5-4"/>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445565" y="2405392"/>
            <a:ext cx="1107823" cy="84303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ECLOGO-eff-5-2"/>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4012840" y="2584963"/>
            <a:ext cx="1375332" cy="10774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PPECLOGO-eff-5-4"/>
          <p:cNvPicPr>
            <a:picLocks noChangeAspect="1" noChangeArrowheads="1"/>
          </p:cNvPicPr>
          <p:nvPr userDrawn="1"/>
        </p:nvPicPr>
        <p:blipFill>
          <a:blip r:embed="rId10" cstate="screen">
            <a:extLst>
              <a:ext uri="{28A0092B-C50C-407E-A947-70E740481C1C}">
                <a14:useLocalDpi xmlns:a14="http://schemas.microsoft.com/office/drawing/2010/main" val="0"/>
              </a:ext>
            </a:extLst>
          </a:blip>
          <a:srcRect/>
          <a:stretch>
            <a:fillRect/>
          </a:stretch>
        </p:blipFill>
        <p:spPr bwMode="auto">
          <a:xfrm>
            <a:off x="7411874" y="2044361"/>
            <a:ext cx="837290" cy="63889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PPECLOGO-eff-0-1"/>
          <p:cNvPicPr>
            <a:picLocks noChangeAspect="1" noChangeArrowheads="1"/>
          </p:cNvPicPr>
          <p:nvPr userDrawn="1"/>
        </p:nvPicPr>
        <p:blipFill>
          <a:blip r:embed="rId11" cstate="screen">
            <a:extLst>
              <a:ext uri="{28A0092B-C50C-407E-A947-70E740481C1C}">
                <a14:useLocalDpi xmlns:a14="http://schemas.microsoft.com/office/drawing/2010/main" val="0"/>
              </a:ext>
            </a:extLst>
          </a:blip>
          <a:srcRect/>
          <a:stretch>
            <a:fillRect/>
          </a:stretch>
        </p:blipFill>
        <p:spPr bwMode="auto">
          <a:xfrm>
            <a:off x="5954929" y="2719166"/>
            <a:ext cx="391441" cy="29487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PPECLOGO-eff-0-1"/>
          <p:cNvPicPr>
            <a:picLocks noChangeAspect="1" noChangeArrowheads="1"/>
          </p:cNvPicPr>
          <p:nvPr userDrawn="1"/>
        </p:nvPicPr>
        <p:blipFill>
          <a:blip r:embed="rId11" cstate="screen">
            <a:extLst>
              <a:ext uri="{28A0092B-C50C-407E-A947-70E740481C1C}">
                <a14:useLocalDpi xmlns:a14="http://schemas.microsoft.com/office/drawing/2010/main" val="0"/>
              </a:ext>
            </a:extLst>
          </a:blip>
          <a:srcRect/>
          <a:stretch>
            <a:fillRect/>
          </a:stretch>
        </p:blipFill>
        <p:spPr bwMode="auto">
          <a:xfrm>
            <a:off x="8438084" y="1774060"/>
            <a:ext cx="391440" cy="29487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PPECLOGO-eff2-1-2"/>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540266" y="2097287"/>
            <a:ext cx="1272560" cy="107174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PPECLOGO-eff2-1-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986631" y="2089727"/>
            <a:ext cx="327964" cy="27408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PPECLOGO-eff2-1-4"/>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387176" y="2494232"/>
            <a:ext cx="527463" cy="44041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PPECLOGO-eff2-1-3"/>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926731" y="2182345"/>
            <a:ext cx="270532" cy="2268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PPECLOGO-eff2-1-3"/>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306079" y="2584962"/>
            <a:ext cx="211589" cy="1776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35" presetClass="path" presetSubtype="0" fill="hold" nodeType="withEffect">
                                  <p:stCondLst>
                                    <p:cond delay="0"/>
                                  </p:stCondLst>
                                  <p:childTnLst>
                                    <p:animMotion origin="layout" path="M 0 0  L -0.25 0  E" pathEditMode="relative" rAng="0" ptsTypes="">
                                      <p:cBhvr>
                                        <p:cTn id="39" dur="3000" fill="hold"/>
                                        <p:tgtEl>
                                          <p:spTgt spid="12"/>
                                        </p:tgtEl>
                                        <p:attrNameLst>
                                          <p:attrName>ppt_x</p:attrName>
                                          <p:attrName>ppt_y</p:attrName>
                                        </p:attrNameLst>
                                      </p:cBhvr>
                                      <p:rCtr x="0" y="0"/>
                                    </p:animMotion>
                                  </p:childTnLst>
                                </p:cTn>
                              </p:par>
                              <p:par>
                                <p:cTn id="40" presetID="35" presetClass="path" presetSubtype="0" fill="hold" nodeType="withEffect">
                                  <p:stCondLst>
                                    <p:cond delay="0"/>
                                  </p:stCondLst>
                                  <p:childTnLst>
                                    <p:animMotion origin="layout" path="M 4.16667E-6 3.33333E-6 L -0.31632 3.33333E-6 " pathEditMode="relative" rAng="0" ptsTypes="AA">
                                      <p:cBhvr>
                                        <p:cTn id="41" dur="3000" fill="hold"/>
                                        <p:tgtEl>
                                          <p:spTgt spid="5"/>
                                        </p:tgtEl>
                                        <p:attrNameLst>
                                          <p:attrName>ppt_x</p:attrName>
                                          <p:attrName>ppt_y</p:attrName>
                                        </p:attrNameLst>
                                      </p:cBhvr>
                                      <p:rCtr x="-15816" y="0"/>
                                    </p:animMotion>
                                  </p:childTnLst>
                                </p:cTn>
                              </p:par>
                              <p:par>
                                <p:cTn id="42" presetID="35" presetClass="path" presetSubtype="0" fill="hold" nodeType="withEffect">
                                  <p:stCondLst>
                                    <p:cond delay="0"/>
                                  </p:stCondLst>
                                  <p:childTnLst>
                                    <p:animMotion origin="layout" path="M 0.00504 -1.85185E-6 L -0.46684 -1.85185E-6 " pathEditMode="relative" rAng="0" ptsTypes="AA">
                                      <p:cBhvr>
                                        <p:cTn id="43" dur="3000" fill="hold"/>
                                        <p:tgtEl>
                                          <p:spTgt spid="8"/>
                                        </p:tgtEl>
                                        <p:attrNameLst>
                                          <p:attrName>ppt_x</p:attrName>
                                          <p:attrName>ppt_y</p:attrName>
                                        </p:attrNameLst>
                                      </p:cBhvr>
                                      <p:rCtr x="-23594" y="0"/>
                                    </p:animMotion>
                                  </p:childTnLst>
                                </p:cTn>
                              </p:par>
                              <p:par>
                                <p:cTn id="44" presetID="35" presetClass="path" presetSubtype="0" fill="hold" nodeType="withEffect">
                                  <p:stCondLst>
                                    <p:cond delay="0"/>
                                  </p:stCondLst>
                                  <p:childTnLst>
                                    <p:animMotion origin="layout" path="M -3.05556E-6 1.11111E-6 L -0.19531 1.11111E-6 " pathEditMode="relative" rAng="0" ptsTypes="AA">
                                      <p:cBhvr>
                                        <p:cTn id="45" dur="3000" fill="hold"/>
                                        <p:tgtEl>
                                          <p:spTgt spid="9"/>
                                        </p:tgtEl>
                                        <p:attrNameLst>
                                          <p:attrName>ppt_x</p:attrName>
                                          <p:attrName>ppt_y</p:attrName>
                                        </p:attrNameLst>
                                      </p:cBhvr>
                                      <p:rCtr x="-9774" y="0"/>
                                    </p:animMotion>
                                  </p:childTnLst>
                                </p:cTn>
                              </p:par>
                              <p:par>
                                <p:cTn id="46" presetID="35" presetClass="path" presetSubtype="0" fill="hold" nodeType="withEffect">
                                  <p:stCondLst>
                                    <p:cond delay="0"/>
                                  </p:stCondLst>
                                  <p:childTnLst>
                                    <p:animMotion origin="layout" path="M 5.55556E-7 2.59259E-6 L -0.43594 2.59259E-6 " pathEditMode="relative" rAng="0" ptsTypes="AA">
                                      <p:cBhvr>
                                        <p:cTn id="47" dur="3000" fill="hold"/>
                                        <p:tgtEl>
                                          <p:spTgt spid="7"/>
                                        </p:tgtEl>
                                        <p:attrNameLst>
                                          <p:attrName>ppt_x</p:attrName>
                                          <p:attrName>ppt_y</p:attrName>
                                        </p:attrNameLst>
                                      </p:cBhvr>
                                      <p:rCtr x="-21806" y="0"/>
                                    </p:animMotion>
                                  </p:childTnLst>
                                </p:cTn>
                              </p:par>
                              <p:par>
                                <p:cTn id="48" presetID="35" presetClass="path" presetSubtype="0" fill="hold" nodeType="withEffect">
                                  <p:stCondLst>
                                    <p:cond delay="0"/>
                                  </p:stCondLst>
                                  <p:childTnLst>
                                    <p:animMotion origin="layout" path="M 3.05556E-6 -1.85185E-6 L -0.33577 -1.85185E-6 " pathEditMode="relative" rAng="0" ptsTypes="AA">
                                      <p:cBhvr>
                                        <p:cTn id="49" dur="3000" fill="hold"/>
                                        <p:tgtEl>
                                          <p:spTgt spid="4"/>
                                        </p:tgtEl>
                                        <p:attrNameLst>
                                          <p:attrName>ppt_x</p:attrName>
                                          <p:attrName>ppt_y</p:attrName>
                                        </p:attrNameLst>
                                      </p:cBhvr>
                                      <p:rCtr x="-16788" y="0"/>
                                    </p:animMotion>
                                  </p:childTnLst>
                                </p:cTn>
                              </p:par>
                              <p:par>
                                <p:cTn id="50" presetID="35" presetClass="path" presetSubtype="0" fill="hold" nodeType="withEffect">
                                  <p:stCondLst>
                                    <p:cond delay="0"/>
                                  </p:stCondLst>
                                  <p:childTnLst>
                                    <p:animMotion origin="layout" path="M 1.66667E-6 -1.85185E-6 L -0.57188 -1.85185E-6 " pathEditMode="relative" rAng="0" ptsTypes="AA">
                                      <p:cBhvr>
                                        <p:cTn id="51" dur="3000" fill="hold"/>
                                        <p:tgtEl>
                                          <p:spTgt spid="13"/>
                                        </p:tgtEl>
                                        <p:attrNameLst>
                                          <p:attrName>ppt_x</p:attrName>
                                          <p:attrName>ppt_y</p:attrName>
                                        </p:attrNameLst>
                                      </p:cBhvr>
                                      <p:rCtr x="-28594" y="0"/>
                                    </p:animMotion>
                                  </p:childTnLst>
                                </p:cTn>
                              </p:par>
                              <p:par>
                                <p:cTn id="52" presetID="35" presetClass="path" presetSubtype="0" fill="hold" nodeType="withEffect">
                                  <p:stCondLst>
                                    <p:cond delay="0"/>
                                  </p:stCondLst>
                                  <p:childTnLst>
                                    <p:animMotion origin="layout" path="M 1.66667E-6 -1.85185E-6 L -0.57188 -1.85185E-6 " pathEditMode="relative" rAng="0" ptsTypes="AA">
                                      <p:cBhvr>
                                        <p:cTn id="53" dur="3000" fill="hold"/>
                                        <p:tgtEl>
                                          <p:spTgt spid="14"/>
                                        </p:tgtEl>
                                        <p:attrNameLst>
                                          <p:attrName>ppt_x</p:attrName>
                                          <p:attrName>ppt_y</p:attrName>
                                        </p:attrNameLst>
                                      </p:cBhvr>
                                      <p:rCtr x="-28594" y="0"/>
                                    </p:animMotion>
                                  </p:childTnLst>
                                </p:cTn>
                              </p:par>
                              <p:par>
                                <p:cTn id="54" presetID="63" presetClass="path" presetSubtype="0" fill="hold" nodeType="withEffect">
                                  <p:stCondLst>
                                    <p:cond delay="0"/>
                                  </p:stCondLst>
                                  <p:childTnLst>
                                    <p:animMotion origin="layout" path="M 5.55556E-7 2.59259E-6 L 0.43906 2.59259E-6 " pathEditMode="relative" rAng="0" ptsTypes="AA">
                                      <p:cBhvr>
                                        <p:cTn id="55" dur="3000" fill="hold"/>
                                        <p:tgtEl>
                                          <p:spTgt spid="11"/>
                                        </p:tgtEl>
                                        <p:attrNameLst>
                                          <p:attrName>ppt_x</p:attrName>
                                          <p:attrName>ppt_y</p:attrName>
                                        </p:attrNameLst>
                                      </p:cBhvr>
                                      <p:rCtr x="21944" y="0"/>
                                    </p:animMotion>
                                  </p:childTnLst>
                                </p:cTn>
                              </p:par>
                              <p:par>
                                <p:cTn id="56" presetID="63" presetClass="path" presetSubtype="0" fill="hold" nodeType="withEffect">
                                  <p:stCondLst>
                                    <p:cond delay="0"/>
                                  </p:stCondLst>
                                  <p:childTnLst>
                                    <p:animMotion origin="layout" path="M -1.38889E-6 2.96296E-6 L 0.62813 2.96296E-6 " pathEditMode="relative" rAng="0" ptsTypes="AA">
                                      <p:cBhvr>
                                        <p:cTn id="57" dur="3000" fill="hold"/>
                                        <p:tgtEl>
                                          <p:spTgt spid="10"/>
                                        </p:tgtEl>
                                        <p:attrNameLst>
                                          <p:attrName>ppt_x</p:attrName>
                                          <p:attrName>ppt_y</p:attrName>
                                        </p:attrNameLst>
                                      </p:cBhvr>
                                      <p:rCtr x="31406" y="0"/>
                                    </p:animMotion>
                                  </p:childTnLst>
                                </p:cTn>
                              </p:par>
                              <p:par>
                                <p:cTn id="58" presetID="63" presetClass="path" presetSubtype="0" fill="hold" nodeType="withEffect">
                                  <p:stCondLst>
                                    <p:cond delay="0"/>
                                  </p:stCondLst>
                                  <p:childTnLst>
                                    <p:animMotion origin="layout" path="M 2.77778E-6 -2.96296E-6 L 0.42465 -2.96296E-6 " pathEditMode="relative" rAng="0" ptsTypes="AA">
                                      <p:cBhvr>
                                        <p:cTn id="59" dur="3000" fill="hold"/>
                                        <p:tgtEl>
                                          <p:spTgt spid="6"/>
                                        </p:tgtEl>
                                        <p:attrNameLst>
                                          <p:attrName>ppt_x</p:attrName>
                                          <p:attrName>ppt_y</p:attrName>
                                        </p:attrNameLst>
                                      </p:cBhvr>
                                      <p:rCtr x="21233" y="0"/>
                                    </p:animMotion>
                                  </p:childTnLst>
                                </p:cTn>
                              </p:par>
                              <p:par>
                                <p:cTn id="60" presetID="10" presetClass="exit" presetSubtype="0" fill="hold" nodeType="withEffect">
                                  <p:stCondLst>
                                    <p:cond delay="2500"/>
                                  </p:stCondLst>
                                  <p:childTnLst>
                                    <p:animEffect transition="out" filter="fade">
                                      <p:cBhvr>
                                        <p:cTn id="61" dur="500"/>
                                        <p:tgtEl>
                                          <p:spTgt spid="10"/>
                                        </p:tgtEl>
                                      </p:cBhvr>
                                    </p:animEffect>
                                    <p:set>
                                      <p:cBhvr>
                                        <p:cTn id="62" dur="1" fill="hold">
                                          <p:stCondLst>
                                            <p:cond delay="499"/>
                                          </p:stCondLst>
                                        </p:cTn>
                                        <p:tgtEl>
                                          <p:spTgt spid="10"/>
                                        </p:tgtEl>
                                        <p:attrNameLst>
                                          <p:attrName>style.visibility</p:attrName>
                                        </p:attrNameLst>
                                      </p:cBhvr>
                                      <p:to>
                                        <p:strVal val="hidden"/>
                                      </p:to>
                                    </p:set>
                                  </p:childTnLst>
                                </p:cTn>
                              </p:par>
                              <p:par>
                                <p:cTn id="63" presetID="10" presetClass="exit" presetSubtype="0" fill="hold" nodeType="withEffect">
                                  <p:stCondLst>
                                    <p:cond delay="2500"/>
                                  </p:stCondLst>
                                  <p:childTnLst>
                                    <p:animEffect transition="out" filter="fade">
                                      <p:cBhvr>
                                        <p:cTn id="64" dur="500"/>
                                        <p:tgtEl>
                                          <p:spTgt spid="11"/>
                                        </p:tgtEl>
                                      </p:cBhvr>
                                    </p:animEffect>
                                    <p:set>
                                      <p:cBhvr>
                                        <p:cTn id="65" dur="1" fill="hold">
                                          <p:stCondLst>
                                            <p:cond delay="499"/>
                                          </p:stCondLst>
                                        </p:cTn>
                                        <p:tgtEl>
                                          <p:spTgt spid="11"/>
                                        </p:tgtEl>
                                        <p:attrNameLst>
                                          <p:attrName>style.visibility</p:attrName>
                                        </p:attrNameLst>
                                      </p:cBhvr>
                                      <p:to>
                                        <p:strVal val="hidden"/>
                                      </p:to>
                                    </p:set>
                                  </p:childTnLst>
                                </p:cTn>
                              </p:par>
                              <p:par>
                                <p:cTn id="66" presetID="10" presetClass="exit" presetSubtype="0" fill="hold" nodeType="withEffect">
                                  <p:stCondLst>
                                    <p:cond delay="2500"/>
                                  </p:stCondLst>
                                  <p:childTnLst>
                                    <p:animEffect transition="out" filter="fade">
                                      <p:cBhvr>
                                        <p:cTn id="67" dur="500"/>
                                        <p:tgtEl>
                                          <p:spTgt spid="13"/>
                                        </p:tgtEl>
                                      </p:cBhvr>
                                    </p:animEffect>
                                    <p:set>
                                      <p:cBhvr>
                                        <p:cTn id="68" dur="1" fill="hold">
                                          <p:stCondLst>
                                            <p:cond delay="499"/>
                                          </p:stCondLst>
                                        </p:cTn>
                                        <p:tgtEl>
                                          <p:spTgt spid="13"/>
                                        </p:tgtEl>
                                        <p:attrNameLst>
                                          <p:attrName>style.visibility</p:attrName>
                                        </p:attrNameLst>
                                      </p:cBhvr>
                                      <p:to>
                                        <p:strVal val="hidden"/>
                                      </p:to>
                                    </p:set>
                                  </p:childTnLst>
                                </p:cTn>
                              </p:par>
                              <p:par>
                                <p:cTn id="69" presetID="10" presetClass="exit" presetSubtype="0" fill="hold" nodeType="withEffect">
                                  <p:stCondLst>
                                    <p:cond delay="2500"/>
                                  </p:stCondLst>
                                  <p:childTnLst>
                                    <p:animEffect transition="out" filter="fade">
                                      <p:cBhvr>
                                        <p:cTn id="70" dur="500"/>
                                        <p:tgtEl>
                                          <p:spTgt spid="7"/>
                                        </p:tgtEl>
                                      </p:cBhvr>
                                    </p:animEffect>
                                    <p:set>
                                      <p:cBhvr>
                                        <p:cTn id="71" dur="1" fill="hold">
                                          <p:stCondLst>
                                            <p:cond delay="499"/>
                                          </p:stCondLst>
                                        </p:cTn>
                                        <p:tgtEl>
                                          <p:spTgt spid="7"/>
                                        </p:tgtEl>
                                        <p:attrNameLst>
                                          <p:attrName>style.visibility</p:attrName>
                                        </p:attrNameLst>
                                      </p:cBhvr>
                                      <p:to>
                                        <p:strVal val="hidden"/>
                                      </p:to>
                                    </p:set>
                                  </p:childTnLst>
                                </p:cTn>
                              </p:par>
                              <p:par>
                                <p:cTn id="72" presetID="10" presetClass="exit" presetSubtype="0" fill="hold" nodeType="withEffect">
                                  <p:stCondLst>
                                    <p:cond delay="2500"/>
                                  </p:stCondLst>
                                  <p:childTnLst>
                                    <p:animEffect transition="out" filter="fade">
                                      <p:cBhvr>
                                        <p:cTn id="73" dur="500"/>
                                        <p:tgtEl>
                                          <p:spTgt spid="9"/>
                                        </p:tgtEl>
                                      </p:cBhvr>
                                    </p:animEffect>
                                    <p:set>
                                      <p:cBhvr>
                                        <p:cTn id="74" dur="1" fill="hold">
                                          <p:stCondLst>
                                            <p:cond delay="499"/>
                                          </p:stCondLst>
                                        </p:cTn>
                                        <p:tgtEl>
                                          <p:spTgt spid="9"/>
                                        </p:tgtEl>
                                        <p:attrNameLst>
                                          <p:attrName>style.visibility</p:attrName>
                                        </p:attrNameLst>
                                      </p:cBhvr>
                                      <p:to>
                                        <p:strVal val="hidden"/>
                                      </p:to>
                                    </p:set>
                                  </p:childTnLst>
                                </p:cTn>
                              </p:par>
                              <p:par>
                                <p:cTn id="75" presetID="10" presetClass="exit" presetSubtype="0" fill="hold" nodeType="withEffect">
                                  <p:stCondLst>
                                    <p:cond delay="2500"/>
                                  </p:stCondLst>
                                  <p:childTnLst>
                                    <p:animEffect transition="out" filter="fade">
                                      <p:cBhvr>
                                        <p:cTn id="76" dur="500"/>
                                        <p:tgtEl>
                                          <p:spTgt spid="5"/>
                                        </p:tgtEl>
                                      </p:cBhvr>
                                    </p:animEffect>
                                    <p:set>
                                      <p:cBhvr>
                                        <p:cTn id="77" dur="1" fill="hold">
                                          <p:stCondLst>
                                            <p:cond delay="499"/>
                                          </p:stCondLst>
                                        </p:cTn>
                                        <p:tgtEl>
                                          <p:spTgt spid="5"/>
                                        </p:tgtEl>
                                        <p:attrNameLst>
                                          <p:attrName>style.visibility</p:attrName>
                                        </p:attrNameLst>
                                      </p:cBhvr>
                                      <p:to>
                                        <p:strVal val="hidden"/>
                                      </p:to>
                                    </p:set>
                                  </p:childTnLst>
                                </p:cTn>
                              </p:par>
                              <p:par>
                                <p:cTn id="78" presetID="10" presetClass="exit" presetSubtype="0" fill="hold" nodeType="withEffect">
                                  <p:stCondLst>
                                    <p:cond delay="2500"/>
                                  </p:stCondLst>
                                  <p:childTnLst>
                                    <p:animEffect transition="out" filter="fade">
                                      <p:cBhvr>
                                        <p:cTn id="79" dur="500"/>
                                        <p:tgtEl>
                                          <p:spTgt spid="12"/>
                                        </p:tgtEl>
                                      </p:cBhvr>
                                    </p:animEffect>
                                    <p:set>
                                      <p:cBhvr>
                                        <p:cTn id="80" dur="1" fill="hold">
                                          <p:stCondLst>
                                            <p:cond delay="499"/>
                                          </p:stCondLst>
                                        </p:cTn>
                                        <p:tgtEl>
                                          <p:spTgt spid="12"/>
                                        </p:tgtEl>
                                        <p:attrNameLst>
                                          <p:attrName>style.visibility</p:attrName>
                                        </p:attrNameLst>
                                      </p:cBhvr>
                                      <p:to>
                                        <p:strVal val="hidden"/>
                                      </p:to>
                                    </p:set>
                                  </p:childTnLst>
                                </p:cTn>
                              </p:par>
                              <p:par>
                                <p:cTn id="81" presetID="10" presetClass="exit" presetSubtype="0" fill="hold" nodeType="withEffect">
                                  <p:stCondLst>
                                    <p:cond delay="2500"/>
                                  </p:stCondLst>
                                  <p:childTnLst>
                                    <p:animEffect transition="out" filter="fade">
                                      <p:cBhvr>
                                        <p:cTn id="82" dur="500"/>
                                        <p:tgtEl>
                                          <p:spTgt spid="14"/>
                                        </p:tgtEl>
                                      </p:cBhvr>
                                    </p:animEffect>
                                    <p:set>
                                      <p:cBhvr>
                                        <p:cTn id="83" dur="1" fill="hold">
                                          <p:stCondLst>
                                            <p:cond delay="499"/>
                                          </p:stCondLst>
                                        </p:cTn>
                                        <p:tgtEl>
                                          <p:spTgt spid="14"/>
                                        </p:tgtEl>
                                        <p:attrNameLst>
                                          <p:attrName>style.visibility</p:attrName>
                                        </p:attrNameLst>
                                      </p:cBhvr>
                                      <p:to>
                                        <p:strVal val="hidden"/>
                                      </p:to>
                                    </p:set>
                                  </p:childTnLst>
                                </p:cTn>
                              </p:par>
                              <p:par>
                                <p:cTn id="84" presetID="10" presetClass="exit" presetSubtype="0" fill="hold" nodeType="withEffect">
                                  <p:stCondLst>
                                    <p:cond delay="2500"/>
                                  </p:stCondLst>
                                  <p:childTnLst>
                                    <p:animEffect transition="out" filter="fade">
                                      <p:cBhvr>
                                        <p:cTn id="85" dur="500"/>
                                        <p:tgtEl>
                                          <p:spTgt spid="6"/>
                                        </p:tgtEl>
                                      </p:cBhvr>
                                    </p:animEffect>
                                    <p:set>
                                      <p:cBhvr>
                                        <p:cTn id="86" dur="1" fill="hold">
                                          <p:stCondLst>
                                            <p:cond delay="499"/>
                                          </p:stCondLst>
                                        </p:cTn>
                                        <p:tgtEl>
                                          <p:spTgt spid="6"/>
                                        </p:tgtEl>
                                        <p:attrNameLst>
                                          <p:attrName>style.visibility</p:attrName>
                                        </p:attrNameLst>
                                      </p:cBhvr>
                                      <p:to>
                                        <p:strVal val="hidden"/>
                                      </p:to>
                                    </p:set>
                                  </p:childTnLst>
                                </p:cTn>
                              </p:par>
                              <p:par>
                                <p:cTn id="87" presetID="10" presetClass="exit" presetSubtype="0" fill="hold" nodeType="withEffect">
                                  <p:stCondLst>
                                    <p:cond delay="2500"/>
                                  </p:stCondLst>
                                  <p:childTnLst>
                                    <p:animEffect transition="out" filter="fade">
                                      <p:cBhvr>
                                        <p:cTn id="88" dur="500"/>
                                        <p:tgtEl>
                                          <p:spTgt spid="4"/>
                                        </p:tgtEl>
                                      </p:cBhvr>
                                    </p:animEffect>
                                    <p:set>
                                      <p:cBhvr>
                                        <p:cTn id="89" dur="1" fill="hold">
                                          <p:stCondLst>
                                            <p:cond delay="499"/>
                                          </p:stCondLst>
                                        </p:cTn>
                                        <p:tgtEl>
                                          <p:spTgt spid="4"/>
                                        </p:tgtEl>
                                        <p:attrNameLst>
                                          <p:attrName>style.visibility</p:attrName>
                                        </p:attrNameLst>
                                      </p:cBhvr>
                                      <p:to>
                                        <p:strVal val="hidden"/>
                                      </p:to>
                                    </p:set>
                                  </p:childTnLst>
                                </p:cTn>
                              </p:par>
                              <p:par>
                                <p:cTn id="90" presetID="10" presetClass="exit" presetSubtype="0" fill="hold" nodeType="withEffect">
                                  <p:stCondLst>
                                    <p:cond delay="2500"/>
                                  </p:stCondLst>
                                  <p:childTnLst>
                                    <p:animEffect transition="out" filter="fade">
                                      <p:cBhvr>
                                        <p:cTn id="91" dur="500"/>
                                        <p:tgtEl>
                                          <p:spTgt spid="8"/>
                                        </p:tgtEl>
                                      </p:cBhvr>
                                    </p:animEffect>
                                    <p:set>
                                      <p:cBhvr>
                                        <p:cTn id="92" dur="1" fill="hold">
                                          <p:stCondLst>
                                            <p:cond delay="499"/>
                                          </p:stCondLst>
                                        </p:cTn>
                                        <p:tgtEl>
                                          <p:spTgt spid="8"/>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
                                        <p:tgtEl>
                                          <p:spTgt spid="15"/>
                                        </p:tgtEl>
                                      </p:cBhvr>
                                    </p:animEffect>
                                  </p:childTnLst>
                                </p:cTn>
                              </p:par>
                              <p:par>
                                <p:cTn id="96" presetID="10" presetClass="entr" presetSubtype="0" fill="hold" nodeType="withEffect">
                                  <p:stCondLst>
                                    <p:cond delay="600"/>
                                  </p:stCondLst>
                                  <p:childTnLst>
                                    <p:set>
                                      <p:cBhvr>
                                        <p:cTn id="97" dur="1" fill="hold">
                                          <p:stCondLst>
                                            <p:cond delay="0"/>
                                          </p:stCondLst>
                                        </p:cTn>
                                        <p:tgtEl>
                                          <p:spTgt spid="16"/>
                                        </p:tgtEl>
                                        <p:attrNameLst>
                                          <p:attrName>style.visibility</p:attrName>
                                        </p:attrNameLst>
                                      </p:cBhvr>
                                      <p:to>
                                        <p:strVal val="visible"/>
                                      </p:to>
                                    </p:set>
                                    <p:animEffect transition="in" filter="fade">
                                      <p:cBhvr>
                                        <p:cTn id="98" dur="100"/>
                                        <p:tgtEl>
                                          <p:spTgt spid="16"/>
                                        </p:tgtEl>
                                      </p:cBhvr>
                                    </p:animEffect>
                                  </p:childTnLst>
                                </p:cTn>
                              </p:par>
                              <p:par>
                                <p:cTn id="99" presetID="10" presetClass="entr" presetSubtype="0" fill="hold" nodeType="withEffect">
                                  <p:stCondLst>
                                    <p:cond delay="200"/>
                                  </p:stCondLst>
                                  <p:childTnLst>
                                    <p:set>
                                      <p:cBhvr>
                                        <p:cTn id="100" dur="1" fill="hold">
                                          <p:stCondLst>
                                            <p:cond delay="0"/>
                                          </p:stCondLst>
                                        </p:cTn>
                                        <p:tgtEl>
                                          <p:spTgt spid="17"/>
                                        </p:tgtEl>
                                        <p:attrNameLst>
                                          <p:attrName>style.visibility</p:attrName>
                                        </p:attrNameLst>
                                      </p:cBhvr>
                                      <p:to>
                                        <p:strVal val="visible"/>
                                      </p:to>
                                    </p:set>
                                    <p:animEffect transition="in" filter="fade">
                                      <p:cBhvr>
                                        <p:cTn id="101" dur="100"/>
                                        <p:tgtEl>
                                          <p:spTgt spid="17"/>
                                        </p:tgtEl>
                                      </p:cBhvr>
                                    </p:animEffect>
                                  </p:childTnLst>
                                </p:cTn>
                              </p:par>
                              <p:par>
                                <p:cTn id="102" presetID="10" presetClass="entr" presetSubtype="0" fill="hold" nodeType="withEffect">
                                  <p:stCondLst>
                                    <p:cond delay="1800"/>
                                  </p:stCondLst>
                                  <p:childTnLst>
                                    <p:set>
                                      <p:cBhvr>
                                        <p:cTn id="103" dur="1" fill="hold">
                                          <p:stCondLst>
                                            <p:cond delay="0"/>
                                          </p:stCondLst>
                                        </p:cTn>
                                        <p:tgtEl>
                                          <p:spTgt spid="18"/>
                                        </p:tgtEl>
                                        <p:attrNameLst>
                                          <p:attrName>style.visibility</p:attrName>
                                        </p:attrNameLst>
                                      </p:cBhvr>
                                      <p:to>
                                        <p:strVal val="visible"/>
                                      </p:to>
                                    </p:set>
                                    <p:animEffect transition="in" filter="fade">
                                      <p:cBhvr>
                                        <p:cTn id="104" dur="100"/>
                                        <p:tgtEl>
                                          <p:spTgt spid="18"/>
                                        </p:tgtEl>
                                      </p:cBhvr>
                                    </p:animEffect>
                                  </p:childTnLst>
                                </p:cTn>
                              </p:par>
                              <p:par>
                                <p:cTn id="105" presetID="10" presetClass="entr" presetSubtype="0" fill="hold" nodeType="withEffect">
                                  <p:stCondLst>
                                    <p:cond delay="220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
                                        <p:tgtEl>
                                          <p:spTgt spid="19"/>
                                        </p:tgtEl>
                                      </p:cBhvr>
                                    </p:animEffect>
                                  </p:childTnLst>
                                </p:cTn>
                              </p:par>
                              <p:par>
                                <p:cTn id="108" presetID="10" presetClass="exit" presetSubtype="0" fill="hold" nodeType="withEffect">
                                  <p:stCondLst>
                                    <p:cond delay="100"/>
                                  </p:stCondLst>
                                  <p:childTnLst>
                                    <p:anim calcmode="lin" valueType="num">
                                      <p:cBhvr>
                                        <p:cTn id="109" dur="1000"/>
                                        <p:tgtEl>
                                          <p:spTgt spid="15"/>
                                        </p:tgtEl>
                                        <p:attrNameLst>
                                          <p:attrName>ppt_w</p:attrName>
                                        </p:attrNameLst>
                                      </p:cBhvr>
                                      <p:tavLst>
                                        <p:tav tm="0">
                                          <p:val>
                                            <p:strVal val="ppt_w"/>
                                          </p:val>
                                        </p:tav>
                                        <p:tav tm="100000">
                                          <p:val>
                                            <p:fltVal val="0"/>
                                          </p:val>
                                        </p:tav>
                                      </p:tavLst>
                                    </p:anim>
                                    <p:anim calcmode="lin" valueType="num">
                                      <p:cBhvr>
                                        <p:cTn id="110" dur="1000"/>
                                        <p:tgtEl>
                                          <p:spTgt spid="15"/>
                                        </p:tgtEl>
                                        <p:attrNameLst>
                                          <p:attrName>ppt_h</p:attrName>
                                        </p:attrNameLst>
                                      </p:cBhvr>
                                      <p:tavLst>
                                        <p:tav tm="0">
                                          <p:val>
                                            <p:strVal val="ppt_h"/>
                                          </p:val>
                                        </p:tav>
                                        <p:tav tm="100000">
                                          <p:val>
                                            <p:fltVal val="0"/>
                                          </p:val>
                                        </p:tav>
                                      </p:tavLst>
                                    </p:anim>
                                    <p:animEffect transition="out" filter="fade">
                                      <p:cBhvr>
                                        <p:cTn id="111" dur="1000"/>
                                        <p:tgtEl>
                                          <p:spTgt spid="15"/>
                                        </p:tgtEl>
                                      </p:cBhvr>
                                    </p:animEffect>
                                    <p:set>
                                      <p:cBhvr>
                                        <p:cTn id="112" dur="1" fill="hold">
                                          <p:stCondLst>
                                            <p:cond delay="999"/>
                                          </p:stCondLst>
                                        </p:cTn>
                                        <p:tgtEl>
                                          <p:spTgt spid="15"/>
                                        </p:tgtEl>
                                        <p:attrNameLst>
                                          <p:attrName>style.visibility</p:attrName>
                                        </p:attrNameLst>
                                      </p:cBhvr>
                                      <p:to>
                                        <p:strVal val="hidden"/>
                                      </p:to>
                                    </p:set>
                                  </p:childTnLst>
                                </p:cTn>
                              </p:par>
                              <p:par>
                                <p:cTn id="113" presetID="10" presetClass="exit" presetSubtype="0" fill="hold" nodeType="withEffect">
                                  <p:stCondLst>
                                    <p:cond delay="700"/>
                                  </p:stCondLst>
                                  <p:childTnLst>
                                    <p:anim calcmode="lin" valueType="num">
                                      <p:cBhvr>
                                        <p:cTn id="114" dur="500"/>
                                        <p:tgtEl>
                                          <p:spTgt spid="16"/>
                                        </p:tgtEl>
                                        <p:attrNameLst>
                                          <p:attrName>ppt_w</p:attrName>
                                        </p:attrNameLst>
                                      </p:cBhvr>
                                      <p:tavLst>
                                        <p:tav tm="0">
                                          <p:val>
                                            <p:strVal val="ppt_w"/>
                                          </p:val>
                                        </p:tav>
                                        <p:tav tm="100000">
                                          <p:val>
                                            <p:fltVal val="0"/>
                                          </p:val>
                                        </p:tav>
                                      </p:tavLst>
                                    </p:anim>
                                    <p:anim calcmode="lin" valueType="num">
                                      <p:cBhvr>
                                        <p:cTn id="115" dur="500"/>
                                        <p:tgtEl>
                                          <p:spTgt spid="16"/>
                                        </p:tgtEl>
                                        <p:attrNameLst>
                                          <p:attrName>ppt_h</p:attrName>
                                        </p:attrNameLst>
                                      </p:cBhvr>
                                      <p:tavLst>
                                        <p:tav tm="0">
                                          <p:val>
                                            <p:strVal val="ppt_h"/>
                                          </p:val>
                                        </p:tav>
                                        <p:tav tm="100000">
                                          <p:val>
                                            <p:fltVal val="0"/>
                                          </p:val>
                                        </p:tav>
                                      </p:tavLst>
                                    </p:anim>
                                    <p:animEffect transition="out" filter="fade">
                                      <p:cBhvr>
                                        <p:cTn id="116" dur="500"/>
                                        <p:tgtEl>
                                          <p:spTgt spid="16"/>
                                        </p:tgtEl>
                                      </p:cBhvr>
                                    </p:animEffect>
                                    <p:set>
                                      <p:cBhvr>
                                        <p:cTn id="117" dur="1" fill="hold">
                                          <p:stCondLst>
                                            <p:cond delay="499"/>
                                          </p:stCondLst>
                                        </p:cTn>
                                        <p:tgtEl>
                                          <p:spTgt spid="16"/>
                                        </p:tgtEl>
                                        <p:attrNameLst>
                                          <p:attrName>style.visibility</p:attrName>
                                        </p:attrNameLst>
                                      </p:cBhvr>
                                      <p:to>
                                        <p:strVal val="hidden"/>
                                      </p:to>
                                    </p:set>
                                  </p:childTnLst>
                                </p:cTn>
                              </p:par>
                              <p:par>
                                <p:cTn id="118" presetID="10" presetClass="exit" presetSubtype="0" fill="hold" nodeType="withEffect">
                                  <p:stCondLst>
                                    <p:cond delay="300"/>
                                  </p:stCondLst>
                                  <p:childTnLst>
                                    <p:anim calcmode="lin" valueType="num">
                                      <p:cBhvr>
                                        <p:cTn id="119" dur="500"/>
                                        <p:tgtEl>
                                          <p:spTgt spid="17"/>
                                        </p:tgtEl>
                                        <p:attrNameLst>
                                          <p:attrName>ppt_w</p:attrName>
                                        </p:attrNameLst>
                                      </p:cBhvr>
                                      <p:tavLst>
                                        <p:tav tm="0">
                                          <p:val>
                                            <p:strVal val="ppt_w"/>
                                          </p:val>
                                        </p:tav>
                                        <p:tav tm="100000">
                                          <p:val>
                                            <p:fltVal val="0"/>
                                          </p:val>
                                        </p:tav>
                                      </p:tavLst>
                                    </p:anim>
                                    <p:anim calcmode="lin" valueType="num">
                                      <p:cBhvr>
                                        <p:cTn id="120" dur="500"/>
                                        <p:tgtEl>
                                          <p:spTgt spid="17"/>
                                        </p:tgtEl>
                                        <p:attrNameLst>
                                          <p:attrName>ppt_h</p:attrName>
                                        </p:attrNameLst>
                                      </p:cBhvr>
                                      <p:tavLst>
                                        <p:tav tm="0">
                                          <p:val>
                                            <p:strVal val="ppt_h"/>
                                          </p:val>
                                        </p:tav>
                                        <p:tav tm="100000">
                                          <p:val>
                                            <p:fltVal val="0"/>
                                          </p:val>
                                        </p:tav>
                                      </p:tavLst>
                                    </p:anim>
                                    <p:animEffect transition="out" filter="fade">
                                      <p:cBhvr>
                                        <p:cTn id="121" dur="500"/>
                                        <p:tgtEl>
                                          <p:spTgt spid="17"/>
                                        </p:tgtEl>
                                      </p:cBhvr>
                                    </p:animEffect>
                                    <p:set>
                                      <p:cBhvr>
                                        <p:cTn id="122" dur="1" fill="hold">
                                          <p:stCondLst>
                                            <p:cond delay="499"/>
                                          </p:stCondLst>
                                        </p:cTn>
                                        <p:tgtEl>
                                          <p:spTgt spid="17"/>
                                        </p:tgtEl>
                                        <p:attrNameLst>
                                          <p:attrName>style.visibility</p:attrName>
                                        </p:attrNameLst>
                                      </p:cBhvr>
                                      <p:to>
                                        <p:strVal val="hidden"/>
                                      </p:to>
                                    </p:set>
                                  </p:childTnLst>
                                </p:cTn>
                              </p:par>
                              <p:par>
                                <p:cTn id="123" presetID="10" presetClass="exit" presetSubtype="0" fill="hold" nodeType="withEffect">
                                  <p:stCondLst>
                                    <p:cond delay="1900"/>
                                  </p:stCondLst>
                                  <p:childTnLst>
                                    <p:anim calcmode="lin" valueType="num">
                                      <p:cBhvr>
                                        <p:cTn id="124" dur="500"/>
                                        <p:tgtEl>
                                          <p:spTgt spid="18"/>
                                        </p:tgtEl>
                                        <p:attrNameLst>
                                          <p:attrName>ppt_w</p:attrName>
                                        </p:attrNameLst>
                                      </p:cBhvr>
                                      <p:tavLst>
                                        <p:tav tm="0">
                                          <p:val>
                                            <p:strVal val="ppt_w"/>
                                          </p:val>
                                        </p:tav>
                                        <p:tav tm="100000">
                                          <p:val>
                                            <p:fltVal val="0"/>
                                          </p:val>
                                        </p:tav>
                                      </p:tavLst>
                                    </p:anim>
                                    <p:anim calcmode="lin" valueType="num">
                                      <p:cBhvr>
                                        <p:cTn id="125" dur="500"/>
                                        <p:tgtEl>
                                          <p:spTgt spid="18"/>
                                        </p:tgtEl>
                                        <p:attrNameLst>
                                          <p:attrName>ppt_h</p:attrName>
                                        </p:attrNameLst>
                                      </p:cBhvr>
                                      <p:tavLst>
                                        <p:tav tm="0">
                                          <p:val>
                                            <p:strVal val="ppt_h"/>
                                          </p:val>
                                        </p:tav>
                                        <p:tav tm="100000">
                                          <p:val>
                                            <p:fltVal val="0"/>
                                          </p:val>
                                        </p:tav>
                                      </p:tavLst>
                                    </p:anim>
                                    <p:animEffect transition="out" filter="fade">
                                      <p:cBhvr>
                                        <p:cTn id="126" dur="500"/>
                                        <p:tgtEl>
                                          <p:spTgt spid="18"/>
                                        </p:tgtEl>
                                      </p:cBhvr>
                                    </p:animEffect>
                                    <p:set>
                                      <p:cBhvr>
                                        <p:cTn id="127" dur="1" fill="hold">
                                          <p:stCondLst>
                                            <p:cond delay="499"/>
                                          </p:stCondLst>
                                        </p:cTn>
                                        <p:tgtEl>
                                          <p:spTgt spid="18"/>
                                        </p:tgtEl>
                                        <p:attrNameLst>
                                          <p:attrName>style.visibility</p:attrName>
                                        </p:attrNameLst>
                                      </p:cBhvr>
                                      <p:to>
                                        <p:strVal val="hidden"/>
                                      </p:to>
                                    </p:set>
                                  </p:childTnLst>
                                </p:cTn>
                              </p:par>
                              <p:par>
                                <p:cTn id="128" presetID="10" presetClass="exit" presetSubtype="0" fill="hold" nodeType="withEffect">
                                  <p:stCondLst>
                                    <p:cond delay="2300"/>
                                  </p:stCondLst>
                                  <p:childTnLst>
                                    <p:anim calcmode="lin" valueType="num">
                                      <p:cBhvr>
                                        <p:cTn id="129" dur="500"/>
                                        <p:tgtEl>
                                          <p:spTgt spid="19"/>
                                        </p:tgtEl>
                                        <p:attrNameLst>
                                          <p:attrName>ppt_w</p:attrName>
                                        </p:attrNameLst>
                                      </p:cBhvr>
                                      <p:tavLst>
                                        <p:tav tm="0">
                                          <p:val>
                                            <p:strVal val="ppt_w"/>
                                          </p:val>
                                        </p:tav>
                                        <p:tav tm="100000">
                                          <p:val>
                                            <p:fltVal val="0"/>
                                          </p:val>
                                        </p:tav>
                                      </p:tavLst>
                                    </p:anim>
                                    <p:anim calcmode="lin" valueType="num">
                                      <p:cBhvr>
                                        <p:cTn id="130" dur="500"/>
                                        <p:tgtEl>
                                          <p:spTgt spid="19"/>
                                        </p:tgtEl>
                                        <p:attrNameLst>
                                          <p:attrName>ppt_h</p:attrName>
                                        </p:attrNameLst>
                                      </p:cBhvr>
                                      <p:tavLst>
                                        <p:tav tm="0">
                                          <p:val>
                                            <p:strVal val="ppt_h"/>
                                          </p:val>
                                        </p:tav>
                                        <p:tav tm="100000">
                                          <p:val>
                                            <p:fltVal val="0"/>
                                          </p:val>
                                        </p:tav>
                                      </p:tavLst>
                                    </p:anim>
                                    <p:animEffect transition="out" filter="fade">
                                      <p:cBhvr>
                                        <p:cTn id="131" dur="500"/>
                                        <p:tgtEl>
                                          <p:spTgt spid="19"/>
                                        </p:tgtEl>
                                      </p:cBhvr>
                                    </p:animEffect>
                                    <p:set>
                                      <p:cBhvr>
                                        <p:cTn id="13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showMasterSp="0" userDrawn="1">
  <p:cSld name="2_标题幻灯片">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3_标题幻灯片">
    <p:spTree>
      <p:nvGrpSpPr>
        <p:cNvPr id="1" name=""/>
        <p:cNvGrpSpPr/>
        <p:nvPr/>
      </p:nvGrpSpPr>
      <p:grpSpPr>
        <a:xfrm>
          <a:off x="0" y="0"/>
          <a:ext cx="0" cy="0"/>
          <a:chOff x="0" y="0"/>
          <a:chExt cx="0" cy="0"/>
        </a:xfrm>
      </p:grpSpPr>
      <p:pic>
        <p:nvPicPr>
          <p:cNvPr id="4" name="Picture 2" descr="PPECLOGO-eff-0-1"/>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3109051" y="2165335"/>
            <a:ext cx="794972" cy="5991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PPECLOGO-eff-0-2"/>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6320542" y="2069061"/>
            <a:ext cx="822311" cy="6293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PPECLOGO-eff-0-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80054" y="1086024"/>
            <a:ext cx="2259474" cy="17824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PPECLOGO-eff-0-1"/>
          <p:cNvPicPr>
            <a:picLocks noChangeAspect="1" noChangeArrowheads="1"/>
          </p:cNvPicPr>
          <p:nvPr userDrawn="1"/>
        </p:nvPicPr>
        <p:blipFill>
          <a:blip r:embed="rId5" cstate="screen">
            <a:extLst>
              <a:ext uri="{28A0092B-C50C-407E-A947-70E740481C1C}">
                <a14:useLocalDpi xmlns:a14="http://schemas.microsoft.com/office/drawing/2010/main" val="0"/>
              </a:ext>
            </a:extLst>
          </a:blip>
          <a:srcRect/>
          <a:stretch>
            <a:fillRect/>
          </a:stretch>
        </p:blipFill>
        <p:spPr bwMode="auto">
          <a:xfrm>
            <a:off x="3349356" y="2828798"/>
            <a:ext cx="392952" cy="2967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PPECLOGO-eff-0-1"/>
          <p:cNvPicPr>
            <a:picLocks noChangeAspect="1" noChangeArrowheads="1"/>
          </p:cNvPicPr>
          <p:nvPr userDrawn="1"/>
        </p:nvPicPr>
        <p:blipFill>
          <a:blip r:embed="rId6" cstate="screen">
            <a:extLst>
              <a:ext uri="{28A0092B-C50C-407E-A947-70E740481C1C}">
                <a14:useLocalDpi xmlns:a14="http://schemas.microsoft.com/office/drawing/2010/main" val="0"/>
              </a:ext>
            </a:extLst>
          </a:blip>
          <a:srcRect/>
          <a:stretch>
            <a:fillRect/>
          </a:stretch>
        </p:blipFill>
        <p:spPr bwMode="auto">
          <a:xfrm>
            <a:off x="5530239" y="2178566"/>
            <a:ext cx="300759" cy="2268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PPECLOGO-eff-0-2"/>
          <p:cNvPicPr>
            <a:picLocks noChangeAspect="1" noChangeArrowheads="1"/>
          </p:cNvPicPr>
          <p:nvPr userDrawn="1"/>
        </p:nvPicPr>
        <p:blipFill>
          <a:blip r:embed="rId7" cstate="screen">
            <a:extLst>
              <a:ext uri="{28A0092B-C50C-407E-A947-70E740481C1C}">
                <a14:useLocalDpi xmlns:a14="http://schemas.microsoft.com/office/drawing/2010/main" val="0"/>
              </a:ext>
            </a:extLst>
          </a:blip>
          <a:srcRect/>
          <a:stretch>
            <a:fillRect/>
          </a:stretch>
        </p:blipFill>
        <p:spPr bwMode="auto">
          <a:xfrm>
            <a:off x="3956920" y="1930949"/>
            <a:ext cx="736030" cy="56328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PPECLOGO-eff-5-4"/>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445565" y="2405392"/>
            <a:ext cx="1107823" cy="84303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ECLOGO-eff-5-2"/>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4012840" y="2584963"/>
            <a:ext cx="1375332" cy="10774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PPECLOGO-eff-5-4"/>
          <p:cNvPicPr>
            <a:picLocks noChangeAspect="1" noChangeArrowheads="1"/>
          </p:cNvPicPr>
          <p:nvPr userDrawn="1"/>
        </p:nvPicPr>
        <p:blipFill>
          <a:blip r:embed="rId10" cstate="screen">
            <a:extLst>
              <a:ext uri="{28A0092B-C50C-407E-A947-70E740481C1C}">
                <a14:useLocalDpi xmlns:a14="http://schemas.microsoft.com/office/drawing/2010/main" val="0"/>
              </a:ext>
            </a:extLst>
          </a:blip>
          <a:srcRect/>
          <a:stretch>
            <a:fillRect/>
          </a:stretch>
        </p:blipFill>
        <p:spPr bwMode="auto">
          <a:xfrm>
            <a:off x="7411874" y="2044361"/>
            <a:ext cx="837290" cy="63889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PPECLOGO-eff-0-1"/>
          <p:cNvPicPr>
            <a:picLocks noChangeAspect="1" noChangeArrowheads="1"/>
          </p:cNvPicPr>
          <p:nvPr userDrawn="1"/>
        </p:nvPicPr>
        <p:blipFill>
          <a:blip r:embed="rId11" cstate="screen">
            <a:extLst>
              <a:ext uri="{28A0092B-C50C-407E-A947-70E740481C1C}">
                <a14:useLocalDpi xmlns:a14="http://schemas.microsoft.com/office/drawing/2010/main" val="0"/>
              </a:ext>
            </a:extLst>
          </a:blip>
          <a:srcRect/>
          <a:stretch>
            <a:fillRect/>
          </a:stretch>
        </p:blipFill>
        <p:spPr bwMode="auto">
          <a:xfrm>
            <a:off x="5954929" y="2719166"/>
            <a:ext cx="391441" cy="29487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PPECLOGO-eff-0-1"/>
          <p:cNvPicPr>
            <a:picLocks noChangeAspect="1" noChangeArrowheads="1"/>
          </p:cNvPicPr>
          <p:nvPr userDrawn="1"/>
        </p:nvPicPr>
        <p:blipFill>
          <a:blip r:embed="rId11" cstate="screen">
            <a:extLst>
              <a:ext uri="{28A0092B-C50C-407E-A947-70E740481C1C}">
                <a14:useLocalDpi xmlns:a14="http://schemas.microsoft.com/office/drawing/2010/main" val="0"/>
              </a:ext>
            </a:extLst>
          </a:blip>
          <a:srcRect/>
          <a:stretch>
            <a:fillRect/>
          </a:stretch>
        </p:blipFill>
        <p:spPr bwMode="auto">
          <a:xfrm>
            <a:off x="8438084" y="1774060"/>
            <a:ext cx="391440" cy="29487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PPECLOGO-eff2-1-2"/>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540266" y="2097287"/>
            <a:ext cx="1272560" cy="107174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PPECLOGO-eff2-1-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986631" y="2089727"/>
            <a:ext cx="327964" cy="27408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PPECLOGO-eff2-1-4"/>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387176" y="2494232"/>
            <a:ext cx="527463" cy="44041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PPECLOGO-eff2-1-3"/>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926731" y="2182345"/>
            <a:ext cx="270532" cy="2268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PPECLOGO-eff2-1-3"/>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306079" y="2584962"/>
            <a:ext cx="211589" cy="1776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35" presetClass="path" presetSubtype="0" fill="hold" nodeType="withEffect">
                                  <p:stCondLst>
                                    <p:cond delay="0"/>
                                  </p:stCondLst>
                                  <p:childTnLst>
                                    <p:animMotion origin="layout" path="M 0 0  L -0.25 0  E" pathEditMode="relative" rAng="0" ptsTypes="">
                                      <p:cBhvr>
                                        <p:cTn id="39" dur="3000" fill="hold"/>
                                        <p:tgtEl>
                                          <p:spTgt spid="12"/>
                                        </p:tgtEl>
                                        <p:attrNameLst>
                                          <p:attrName>ppt_x</p:attrName>
                                          <p:attrName>ppt_y</p:attrName>
                                        </p:attrNameLst>
                                      </p:cBhvr>
                                      <p:rCtr x="0" y="0"/>
                                    </p:animMotion>
                                  </p:childTnLst>
                                </p:cTn>
                              </p:par>
                              <p:par>
                                <p:cTn id="40" presetID="35" presetClass="path" presetSubtype="0" fill="hold" nodeType="withEffect">
                                  <p:stCondLst>
                                    <p:cond delay="0"/>
                                  </p:stCondLst>
                                  <p:childTnLst>
                                    <p:animMotion origin="layout" path="M 4.16667E-6 3.33333E-6 L -0.31632 3.33333E-6 " pathEditMode="relative" rAng="0" ptsTypes="AA">
                                      <p:cBhvr>
                                        <p:cTn id="41" dur="3000" fill="hold"/>
                                        <p:tgtEl>
                                          <p:spTgt spid="5"/>
                                        </p:tgtEl>
                                        <p:attrNameLst>
                                          <p:attrName>ppt_x</p:attrName>
                                          <p:attrName>ppt_y</p:attrName>
                                        </p:attrNameLst>
                                      </p:cBhvr>
                                      <p:rCtr x="-15816" y="0"/>
                                    </p:animMotion>
                                  </p:childTnLst>
                                </p:cTn>
                              </p:par>
                              <p:par>
                                <p:cTn id="42" presetID="35" presetClass="path" presetSubtype="0" fill="hold" nodeType="withEffect">
                                  <p:stCondLst>
                                    <p:cond delay="0"/>
                                  </p:stCondLst>
                                  <p:childTnLst>
                                    <p:animMotion origin="layout" path="M 0.00504 -1.85185E-6 L -0.46684 -1.85185E-6 " pathEditMode="relative" rAng="0" ptsTypes="AA">
                                      <p:cBhvr>
                                        <p:cTn id="43" dur="3000" fill="hold"/>
                                        <p:tgtEl>
                                          <p:spTgt spid="8"/>
                                        </p:tgtEl>
                                        <p:attrNameLst>
                                          <p:attrName>ppt_x</p:attrName>
                                          <p:attrName>ppt_y</p:attrName>
                                        </p:attrNameLst>
                                      </p:cBhvr>
                                      <p:rCtr x="-23594" y="0"/>
                                    </p:animMotion>
                                  </p:childTnLst>
                                </p:cTn>
                              </p:par>
                              <p:par>
                                <p:cTn id="44" presetID="35" presetClass="path" presetSubtype="0" fill="hold" nodeType="withEffect">
                                  <p:stCondLst>
                                    <p:cond delay="0"/>
                                  </p:stCondLst>
                                  <p:childTnLst>
                                    <p:animMotion origin="layout" path="M -3.05556E-6 1.11111E-6 L -0.19531 1.11111E-6 " pathEditMode="relative" rAng="0" ptsTypes="AA">
                                      <p:cBhvr>
                                        <p:cTn id="45" dur="3000" fill="hold"/>
                                        <p:tgtEl>
                                          <p:spTgt spid="9"/>
                                        </p:tgtEl>
                                        <p:attrNameLst>
                                          <p:attrName>ppt_x</p:attrName>
                                          <p:attrName>ppt_y</p:attrName>
                                        </p:attrNameLst>
                                      </p:cBhvr>
                                      <p:rCtr x="-9774" y="0"/>
                                    </p:animMotion>
                                  </p:childTnLst>
                                </p:cTn>
                              </p:par>
                              <p:par>
                                <p:cTn id="46" presetID="35" presetClass="path" presetSubtype="0" fill="hold" nodeType="withEffect">
                                  <p:stCondLst>
                                    <p:cond delay="0"/>
                                  </p:stCondLst>
                                  <p:childTnLst>
                                    <p:animMotion origin="layout" path="M 5.55556E-7 2.59259E-6 L -0.43594 2.59259E-6 " pathEditMode="relative" rAng="0" ptsTypes="AA">
                                      <p:cBhvr>
                                        <p:cTn id="47" dur="3000" fill="hold"/>
                                        <p:tgtEl>
                                          <p:spTgt spid="7"/>
                                        </p:tgtEl>
                                        <p:attrNameLst>
                                          <p:attrName>ppt_x</p:attrName>
                                          <p:attrName>ppt_y</p:attrName>
                                        </p:attrNameLst>
                                      </p:cBhvr>
                                      <p:rCtr x="-21806" y="0"/>
                                    </p:animMotion>
                                  </p:childTnLst>
                                </p:cTn>
                              </p:par>
                              <p:par>
                                <p:cTn id="48" presetID="35" presetClass="path" presetSubtype="0" fill="hold" nodeType="withEffect">
                                  <p:stCondLst>
                                    <p:cond delay="0"/>
                                  </p:stCondLst>
                                  <p:childTnLst>
                                    <p:animMotion origin="layout" path="M 3.05556E-6 -1.85185E-6 L -0.33577 -1.85185E-6 " pathEditMode="relative" rAng="0" ptsTypes="AA">
                                      <p:cBhvr>
                                        <p:cTn id="49" dur="3000" fill="hold"/>
                                        <p:tgtEl>
                                          <p:spTgt spid="4"/>
                                        </p:tgtEl>
                                        <p:attrNameLst>
                                          <p:attrName>ppt_x</p:attrName>
                                          <p:attrName>ppt_y</p:attrName>
                                        </p:attrNameLst>
                                      </p:cBhvr>
                                      <p:rCtr x="-16788" y="0"/>
                                    </p:animMotion>
                                  </p:childTnLst>
                                </p:cTn>
                              </p:par>
                              <p:par>
                                <p:cTn id="50" presetID="35" presetClass="path" presetSubtype="0" fill="hold" nodeType="withEffect">
                                  <p:stCondLst>
                                    <p:cond delay="0"/>
                                  </p:stCondLst>
                                  <p:childTnLst>
                                    <p:animMotion origin="layout" path="M 1.66667E-6 -1.85185E-6 L -0.57188 -1.85185E-6 " pathEditMode="relative" rAng="0" ptsTypes="AA">
                                      <p:cBhvr>
                                        <p:cTn id="51" dur="3000" fill="hold"/>
                                        <p:tgtEl>
                                          <p:spTgt spid="13"/>
                                        </p:tgtEl>
                                        <p:attrNameLst>
                                          <p:attrName>ppt_x</p:attrName>
                                          <p:attrName>ppt_y</p:attrName>
                                        </p:attrNameLst>
                                      </p:cBhvr>
                                      <p:rCtr x="-28594" y="0"/>
                                    </p:animMotion>
                                  </p:childTnLst>
                                </p:cTn>
                              </p:par>
                              <p:par>
                                <p:cTn id="52" presetID="35" presetClass="path" presetSubtype="0" fill="hold" nodeType="withEffect">
                                  <p:stCondLst>
                                    <p:cond delay="0"/>
                                  </p:stCondLst>
                                  <p:childTnLst>
                                    <p:animMotion origin="layout" path="M 1.66667E-6 -1.85185E-6 L -0.57188 -1.85185E-6 " pathEditMode="relative" rAng="0" ptsTypes="AA">
                                      <p:cBhvr>
                                        <p:cTn id="53" dur="3000" fill="hold"/>
                                        <p:tgtEl>
                                          <p:spTgt spid="14"/>
                                        </p:tgtEl>
                                        <p:attrNameLst>
                                          <p:attrName>ppt_x</p:attrName>
                                          <p:attrName>ppt_y</p:attrName>
                                        </p:attrNameLst>
                                      </p:cBhvr>
                                      <p:rCtr x="-28594" y="0"/>
                                    </p:animMotion>
                                  </p:childTnLst>
                                </p:cTn>
                              </p:par>
                              <p:par>
                                <p:cTn id="54" presetID="63" presetClass="path" presetSubtype="0" fill="hold" nodeType="withEffect">
                                  <p:stCondLst>
                                    <p:cond delay="0"/>
                                  </p:stCondLst>
                                  <p:childTnLst>
                                    <p:animMotion origin="layout" path="M 5.55556E-7 2.59259E-6 L 0.43906 2.59259E-6 " pathEditMode="relative" rAng="0" ptsTypes="AA">
                                      <p:cBhvr>
                                        <p:cTn id="55" dur="3000" fill="hold"/>
                                        <p:tgtEl>
                                          <p:spTgt spid="11"/>
                                        </p:tgtEl>
                                        <p:attrNameLst>
                                          <p:attrName>ppt_x</p:attrName>
                                          <p:attrName>ppt_y</p:attrName>
                                        </p:attrNameLst>
                                      </p:cBhvr>
                                      <p:rCtr x="21944" y="0"/>
                                    </p:animMotion>
                                  </p:childTnLst>
                                </p:cTn>
                              </p:par>
                              <p:par>
                                <p:cTn id="56" presetID="63" presetClass="path" presetSubtype="0" fill="hold" nodeType="withEffect">
                                  <p:stCondLst>
                                    <p:cond delay="0"/>
                                  </p:stCondLst>
                                  <p:childTnLst>
                                    <p:animMotion origin="layout" path="M -1.38889E-6 2.96296E-6 L 0.62813 2.96296E-6 " pathEditMode="relative" rAng="0" ptsTypes="AA">
                                      <p:cBhvr>
                                        <p:cTn id="57" dur="3000" fill="hold"/>
                                        <p:tgtEl>
                                          <p:spTgt spid="10"/>
                                        </p:tgtEl>
                                        <p:attrNameLst>
                                          <p:attrName>ppt_x</p:attrName>
                                          <p:attrName>ppt_y</p:attrName>
                                        </p:attrNameLst>
                                      </p:cBhvr>
                                      <p:rCtr x="31406" y="0"/>
                                    </p:animMotion>
                                  </p:childTnLst>
                                </p:cTn>
                              </p:par>
                              <p:par>
                                <p:cTn id="58" presetID="63" presetClass="path" presetSubtype="0" fill="hold" nodeType="withEffect">
                                  <p:stCondLst>
                                    <p:cond delay="0"/>
                                  </p:stCondLst>
                                  <p:childTnLst>
                                    <p:animMotion origin="layout" path="M 2.77778E-6 -2.96296E-6 L 0.42465 -2.96296E-6 " pathEditMode="relative" rAng="0" ptsTypes="AA">
                                      <p:cBhvr>
                                        <p:cTn id="59" dur="3000" fill="hold"/>
                                        <p:tgtEl>
                                          <p:spTgt spid="6"/>
                                        </p:tgtEl>
                                        <p:attrNameLst>
                                          <p:attrName>ppt_x</p:attrName>
                                          <p:attrName>ppt_y</p:attrName>
                                        </p:attrNameLst>
                                      </p:cBhvr>
                                      <p:rCtr x="21233" y="0"/>
                                    </p:animMotion>
                                  </p:childTnLst>
                                </p:cTn>
                              </p:par>
                              <p:par>
                                <p:cTn id="60" presetID="10" presetClass="exit" presetSubtype="0" fill="hold" nodeType="withEffect">
                                  <p:stCondLst>
                                    <p:cond delay="2500"/>
                                  </p:stCondLst>
                                  <p:childTnLst>
                                    <p:animEffect transition="out" filter="fade">
                                      <p:cBhvr>
                                        <p:cTn id="61" dur="500"/>
                                        <p:tgtEl>
                                          <p:spTgt spid="10"/>
                                        </p:tgtEl>
                                      </p:cBhvr>
                                    </p:animEffect>
                                    <p:set>
                                      <p:cBhvr>
                                        <p:cTn id="62" dur="1" fill="hold">
                                          <p:stCondLst>
                                            <p:cond delay="499"/>
                                          </p:stCondLst>
                                        </p:cTn>
                                        <p:tgtEl>
                                          <p:spTgt spid="10"/>
                                        </p:tgtEl>
                                        <p:attrNameLst>
                                          <p:attrName>style.visibility</p:attrName>
                                        </p:attrNameLst>
                                      </p:cBhvr>
                                      <p:to>
                                        <p:strVal val="hidden"/>
                                      </p:to>
                                    </p:set>
                                  </p:childTnLst>
                                </p:cTn>
                              </p:par>
                              <p:par>
                                <p:cTn id="63" presetID="10" presetClass="exit" presetSubtype="0" fill="hold" nodeType="withEffect">
                                  <p:stCondLst>
                                    <p:cond delay="2500"/>
                                  </p:stCondLst>
                                  <p:childTnLst>
                                    <p:animEffect transition="out" filter="fade">
                                      <p:cBhvr>
                                        <p:cTn id="64" dur="500"/>
                                        <p:tgtEl>
                                          <p:spTgt spid="11"/>
                                        </p:tgtEl>
                                      </p:cBhvr>
                                    </p:animEffect>
                                    <p:set>
                                      <p:cBhvr>
                                        <p:cTn id="65" dur="1" fill="hold">
                                          <p:stCondLst>
                                            <p:cond delay="499"/>
                                          </p:stCondLst>
                                        </p:cTn>
                                        <p:tgtEl>
                                          <p:spTgt spid="11"/>
                                        </p:tgtEl>
                                        <p:attrNameLst>
                                          <p:attrName>style.visibility</p:attrName>
                                        </p:attrNameLst>
                                      </p:cBhvr>
                                      <p:to>
                                        <p:strVal val="hidden"/>
                                      </p:to>
                                    </p:set>
                                  </p:childTnLst>
                                </p:cTn>
                              </p:par>
                              <p:par>
                                <p:cTn id="66" presetID="10" presetClass="exit" presetSubtype="0" fill="hold" nodeType="withEffect">
                                  <p:stCondLst>
                                    <p:cond delay="2500"/>
                                  </p:stCondLst>
                                  <p:childTnLst>
                                    <p:animEffect transition="out" filter="fade">
                                      <p:cBhvr>
                                        <p:cTn id="67" dur="500"/>
                                        <p:tgtEl>
                                          <p:spTgt spid="13"/>
                                        </p:tgtEl>
                                      </p:cBhvr>
                                    </p:animEffect>
                                    <p:set>
                                      <p:cBhvr>
                                        <p:cTn id="68" dur="1" fill="hold">
                                          <p:stCondLst>
                                            <p:cond delay="499"/>
                                          </p:stCondLst>
                                        </p:cTn>
                                        <p:tgtEl>
                                          <p:spTgt spid="13"/>
                                        </p:tgtEl>
                                        <p:attrNameLst>
                                          <p:attrName>style.visibility</p:attrName>
                                        </p:attrNameLst>
                                      </p:cBhvr>
                                      <p:to>
                                        <p:strVal val="hidden"/>
                                      </p:to>
                                    </p:set>
                                  </p:childTnLst>
                                </p:cTn>
                              </p:par>
                              <p:par>
                                <p:cTn id="69" presetID="10" presetClass="exit" presetSubtype="0" fill="hold" nodeType="withEffect">
                                  <p:stCondLst>
                                    <p:cond delay="2500"/>
                                  </p:stCondLst>
                                  <p:childTnLst>
                                    <p:animEffect transition="out" filter="fade">
                                      <p:cBhvr>
                                        <p:cTn id="70" dur="500"/>
                                        <p:tgtEl>
                                          <p:spTgt spid="7"/>
                                        </p:tgtEl>
                                      </p:cBhvr>
                                    </p:animEffect>
                                    <p:set>
                                      <p:cBhvr>
                                        <p:cTn id="71" dur="1" fill="hold">
                                          <p:stCondLst>
                                            <p:cond delay="499"/>
                                          </p:stCondLst>
                                        </p:cTn>
                                        <p:tgtEl>
                                          <p:spTgt spid="7"/>
                                        </p:tgtEl>
                                        <p:attrNameLst>
                                          <p:attrName>style.visibility</p:attrName>
                                        </p:attrNameLst>
                                      </p:cBhvr>
                                      <p:to>
                                        <p:strVal val="hidden"/>
                                      </p:to>
                                    </p:set>
                                  </p:childTnLst>
                                </p:cTn>
                              </p:par>
                              <p:par>
                                <p:cTn id="72" presetID="10" presetClass="exit" presetSubtype="0" fill="hold" nodeType="withEffect">
                                  <p:stCondLst>
                                    <p:cond delay="2500"/>
                                  </p:stCondLst>
                                  <p:childTnLst>
                                    <p:animEffect transition="out" filter="fade">
                                      <p:cBhvr>
                                        <p:cTn id="73" dur="500"/>
                                        <p:tgtEl>
                                          <p:spTgt spid="9"/>
                                        </p:tgtEl>
                                      </p:cBhvr>
                                    </p:animEffect>
                                    <p:set>
                                      <p:cBhvr>
                                        <p:cTn id="74" dur="1" fill="hold">
                                          <p:stCondLst>
                                            <p:cond delay="499"/>
                                          </p:stCondLst>
                                        </p:cTn>
                                        <p:tgtEl>
                                          <p:spTgt spid="9"/>
                                        </p:tgtEl>
                                        <p:attrNameLst>
                                          <p:attrName>style.visibility</p:attrName>
                                        </p:attrNameLst>
                                      </p:cBhvr>
                                      <p:to>
                                        <p:strVal val="hidden"/>
                                      </p:to>
                                    </p:set>
                                  </p:childTnLst>
                                </p:cTn>
                              </p:par>
                              <p:par>
                                <p:cTn id="75" presetID="10" presetClass="exit" presetSubtype="0" fill="hold" nodeType="withEffect">
                                  <p:stCondLst>
                                    <p:cond delay="2500"/>
                                  </p:stCondLst>
                                  <p:childTnLst>
                                    <p:animEffect transition="out" filter="fade">
                                      <p:cBhvr>
                                        <p:cTn id="76" dur="500"/>
                                        <p:tgtEl>
                                          <p:spTgt spid="5"/>
                                        </p:tgtEl>
                                      </p:cBhvr>
                                    </p:animEffect>
                                    <p:set>
                                      <p:cBhvr>
                                        <p:cTn id="77" dur="1" fill="hold">
                                          <p:stCondLst>
                                            <p:cond delay="499"/>
                                          </p:stCondLst>
                                        </p:cTn>
                                        <p:tgtEl>
                                          <p:spTgt spid="5"/>
                                        </p:tgtEl>
                                        <p:attrNameLst>
                                          <p:attrName>style.visibility</p:attrName>
                                        </p:attrNameLst>
                                      </p:cBhvr>
                                      <p:to>
                                        <p:strVal val="hidden"/>
                                      </p:to>
                                    </p:set>
                                  </p:childTnLst>
                                </p:cTn>
                              </p:par>
                              <p:par>
                                <p:cTn id="78" presetID="10" presetClass="exit" presetSubtype="0" fill="hold" nodeType="withEffect">
                                  <p:stCondLst>
                                    <p:cond delay="2500"/>
                                  </p:stCondLst>
                                  <p:childTnLst>
                                    <p:animEffect transition="out" filter="fade">
                                      <p:cBhvr>
                                        <p:cTn id="79" dur="500"/>
                                        <p:tgtEl>
                                          <p:spTgt spid="12"/>
                                        </p:tgtEl>
                                      </p:cBhvr>
                                    </p:animEffect>
                                    <p:set>
                                      <p:cBhvr>
                                        <p:cTn id="80" dur="1" fill="hold">
                                          <p:stCondLst>
                                            <p:cond delay="499"/>
                                          </p:stCondLst>
                                        </p:cTn>
                                        <p:tgtEl>
                                          <p:spTgt spid="12"/>
                                        </p:tgtEl>
                                        <p:attrNameLst>
                                          <p:attrName>style.visibility</p:attrName>
                                        </p:attrNameLst>
                                      </p:cBhvr>
                                      <p:to>
                                        <p:strVal val="hidden"/>
                                      </p:to>
                                    </p:set>
                                  </p:childTnLst>
                                </p:cTn>
                              </p:par>
                              <p:par>
                                <p:cTn id="81" presetID="10" presetClass="exit" presetSubtype="0" fill="hold" nodeType="withEffect">
                                  <p:stCondLst>
                                    <p:cond delay="2500"/>
                                  </p:stCondLst>
                                  <p:childTnLst>
                                    <p:animEffect transition="out" filter="fade">
                                      <p:cBhvr>
                                        <p:cTn id="82" dur="500"/>
                                        <p:tgtEl>
                                          <p:spTgt spid="14"/>
                                        </p:tgtEl>
                                      </p:cBhvr>
                                    </p:animEffect>
                                    <p:set>
                                      <p:cBhvr>
                                        <p:cTn id="83" dur="1" fill="hold">
                                          <p:stCondLst>
                                            <p:cond delay="499"/>
                                          </p:stCondLst>
                                        </p:cTn>
                                        <p:tgtEl>
                                          <p:spTgt spid="14"/>
                                        </p:tgtEl>
                                        <p:attrNameLst>
                                          <p:attrName>style.visibility</p:attrName>
                                        </p:attrNameLst>
                                      </p:cBhvr>
                                      <p:to>
                                        <p:strVal val="hidden"/>
                                      </p:to>
                                    </p:set>
                                  </p:childTnLst>
                                </p:cTn>
                              </p:par>
                              <p:par>
                                <p:cTn id="84" presetID="10" presetClass="exit" presetSubtype="0" fill="hold" nodeType="withEffect">
                                  <p:stCondLst>
                                    <p:cond delay="2500"/>
                                  </p:stCondLst>
                                  <p:childTnLst>
                                    <p:animEffect transition="out" filter="fade">
                                      <p:cBhvr>
                                        <p:cTn id="85" dur="500"/>
                                        <p:tgtEl>
                                          <p:spTgt spid="6"/>
                                        </p:tgtEl>
                                      </p:cBhvr>
                                    </p:animEffect>
                                    <p:set>
                                      <p:cBhvr>
                                        <p:cTn id="86" dur="1" fill="hold">
                                          <p:stCondLst>
                                            <p:cond delay="499"/>
                                          </p:stCondLst>
                                        </p:cTn>
                                        <p:tgtEl>
                                          <p:spTgt spid="6"/>
                                        </p:tgtEl>
                                        <p:attrNameLst>
                                          <p:attrName>style.visibility</p:attrName>
                                        </p:attrNameLst>
                                      </p:cBhvr>
                                      <p:to>
                                        <p:strVal val="hidden"/>
                                      </p:to>
                                    </p:set>
                                  </p:childTnLst>
                                </p:cTn>
                              </p:par>
                              <p:par>
                                <p:cTn id="87" presetID="10" presetClass="exit" presetSubtype="0" fill="hold" nodeType="withEffect">
                                  <p:stCondLst>
                                    <p:cond delay="2500"/>
                                  </p:stCondLst>
                                  <p:childTnLst>
                                    <p:animEffect transition="out" filter="fade">
                                      <p:cBhvr>
                                        <p:cTn id="88" dur="500"/>
                                        <p:tgtEl>
                                          <p:spTgt spid="4"/>
                                        </p:tgtEl>
                                      </p:cBhvr>
                                    </p:animEffect>
                                    <p:set>
                                      <p:cBhvr>
                                        <p:cTn id="89" dur="1" fill="hold">
                                          <p:stCondLst>
                                            <p:cond delay="499"/>
                                          </p:stCondLst>
                                        </p:cTn>
                                        <p:tgtEl>
                                          <p:spTgt spid="4"/>
                                        </p:tgtEl>
                                        <p:attrNameLst>
                                          <p:attrName>style.visibility</p:attrName>
                                        </p:attrNameLst>
                                      </p:cBhvr>
                                      <p:to>
                                        <p:strVal val="hidden"/>
                                      </p:to>
                                    </p:set>
                                  </p:childTnLst>
                                </p:cTn>
                              </p:par>
                              <p:par>
                                <p:cTn id="90" presetID="10" presetClass="exit" presetSubtype="0" fill="hold" nodeType="withEffect">
                                  <p:stCondLst>
                                    <p:cond delay="2500"/>
                                  </p:stCondLst>
                                  <p:childTnLst>
                                    <p:animEffect transition="out" filter="fade">
                                      <p:cBhvr>
                                        <p:cTn id="91" dur="500"/>
                                        <p:tgtEl>
                                          <p:spTgt spid="8"/>
                                        </p:tgtEl>
                                      </p:cBhvr>
                                    </p:animEffect>
                                    <p:set>
                                      <p:cBhvr>
                                        <p:cTn id="92" dur="1" fill="hold">
                                          <p:stCondLst>
                                            <p:cond delay="499"/>
                                          </p:stCondLst>
                                        </p:cTn>
                                        <p:tgtEl>
                                          <p:spTgt spid="8"/>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
                                        <p:tgtEl>
                                          <p:spTgt spid="15"/>
                                        </p:tgtEl>
                                      </p:cBhvr>
                                    </p:animEffect>
                                  </p:childTnLst>
                                </p:cTn>
                              </p:par>
                              <p:par>
                                <p:cTn id="96" presetID="10" presetClass="entr" presetSubtype="0" fill="hold" nodeType="withEffect">
                                  <p:stCondLst>
                                    <p:cond delay="600"/>
                                  </p:stCondLst>
                                  <p:childTnLst>
                                    <p:set>
                                      <p:cBhvr>
                                        <p:cTn id="97" dur="1" fill="hold">
                                          <p:stCondLst>
                                            <p:cond delay="0"/>
                                          </p:stCondLst>
                                        </p:cTn>
                                        <p:tgtEl>
                                          <p:spTgt spid="16"/>
                                        </p:tgtEl>
                                        <p:attrNameLst>
                                          <p:attrName>style.visibility</p:attrName>
                                        </p:attrNameLst>
                                      </p:cBhvr>
                                      <p:to>
                                        <p:strVal val="visible"/>
                                      </p:to>
                                    </p:set>
                                    <p:animEffect transition="in" filter="fade">
                                      <p:cBhvr>
                                        <p:cTn id="98" dur="100"/>
                                        <p:tgtEl>
                                          <p:spTgt spid="16"/>
                                        </p:tgtEl>
                                      </p:cBhvr>
                                    </p:animEffect>
                                  </p:childTnLst>
                                </p:cTn>
                              </p:par>
                              <p:par>
                                <p:cTn id="99" presetID="10" presetClass="entr" presetSubtype="0" fill="hold" nodeType="withEffect">
                                  <p:stCondLst>
                                    <p:cond delay="200"/>
                                  </p:stCondLst>
                                  <p:childTnLst>
                                    <p:set>
                                      <p:cBhvr>
                                        <p:cTn id="100" dur="1" fill="hold">
                                          <p:stCondLst>
                                            <p:cond delay="0"/>
                                          </p:stCondLst>
                                        </p:cTn>
                                        <p:tgtEl>
                                          <p:spTgt spid="17"/>
                                        </p:tgtEl>
                                        <p:attrNameLst>
                                          <p:attrName>style.visibility</p:attrName>
                                        </p:attrNameLst>
                                      </p:cBhvr>
                                      <p:to>
                                        <p:strVal val="visible"/>
                                      </p:to>
                                    </p:set>
                                    <p:animEffect transition="in" filter="fade">
                                      <p:cBhvr>
                                        <p:cTn id="101" dur="100"/>
                                        <p:tgtEl>
                                          <p:spTgt spid="17"/>
                                        </p:tgtEl>
                                      </p:cBhvr>
                                    </p:animEffect>
                                  </p:childTnLst>
                                </p:cTn>
                              </p:par>
                              <p:par>
                                <p:cTn id="102" presetID="10" presetClass="entr" presetSubtype="0" fill="hold" nodeType="withEffect">
                                  <p:stCondLst>
                                    <p:cond delay="1800"/>
                                  </p:stCondLst>
                                  <p:childTnLst>
                                    <p:set>
                                      <p:cBhvr>
                                        <p:cTn id="103" dur="1" fill="hold">
                                          <p:stCondLst>
                                            <p:cond delay="0"/>
                                          </p:stCondLst>
                                        </p:cTn>
                                        <p:tgtEl>
                                          <p:spTgt spid="18"/>
                                        </p:tgtEl>
                                        <p:attrNameLst>
                                          <p:attrName>style.visibility</p:attrName>
                                        </p:attrNameLst>
                                      </p:cBhvr>
                                      <p:to>
                                        <p:strVal val="visible"/>
                                      </p:to>
                                    </p:set>
                                    <p:animEffect transition="in" filter="fade">
                                      <p:cBhvr>
                                        <p:cTn id="104" dur="100"/>
                                        <p:tgtEl>
                                          <p:spTgt spid="18"/>
                                        </p:tgtEl>
                                      </p:cBhvr>
                                    </p:animEffect>
                                  </p:childTnLst>
                                </p:cTn>
                              </p:par>
                              <p:par>
                                <p:cTn id="105" presetID="10" presetClass="entr" presetSubtype="0" fill="hold" nodeType="withEffect">
                                  <p:stCondLst>
                                    <p:cond delay="220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
                                        <p:tgtEl>
                                          <p:spTgt spid="19"/>
                                        </p:tgtEl>
                                      </p:cBhvr>
                                    </p:animEffect>
                                  </p:childTnLst>
                                </p:cTn>
                              </p:par>
                              <p:par>
                                <p:cTn id="108" presetID="10" presetClass="exit" presetSubtype="0" fill="hold" nodeType="withEffect">
                                  <p:stCondLst>
                                    <p:cond delay="100"/>
                                  </p:stCondLst>
                                  <p:childTnLst>
                                    <p:anim calcmode="lin" valueType="num">
                                      <p:cBhvr>
                                        <p:cTn id="109" dur="1000"/>
                                        <p:tgtEl>
                                          <p:spTgt spid="15"/>
                                        </p:tgtEl>
                                        <p:attrNameLst>
                                          <p:attrName>ppt_w</p:attrName>
                                        </p:attrNameLst>
                                      </p:cBhvr>
                                      <p:tavLst>
                                        <p:tav tm="0">
                                          <p:val>
                                            <p:strVal val="ppt_w"/>
                                          </p:val>
                                        </p:tav>
                                        <p:tav tm="100000">
                                          <p:val>
                                            <p:fltVal val="0"/>
                                          </p:val>
                                        </p:tav>
                                      </p:tavLst>
                                    </p:anim>
                                    <p:anim calcmode="lin" valueType="num">
                                      <p:cBhvr>
                                        <p:cTn id="110" dur="1000"/>
                                        <p:tgtEl>
                                          <p:spTgt spid="15"/>
                                        </p:tgtEl>
                                        <p:attrNameLst>
                                          <p:attrName>ppt_h</p:attrName>
                                        </p:attrNameLst>
                                      </p:cBhvr>
                                      <p:tavLst>
                                        <p:tav tm="0">
                                          <p:val>
                                            <p:strVal val="ppt_h"/>
                                          </p:val>
                                        </p:tav>
                                        <p:tav tm="100000">
                                          <p:val>
                                            <p:fltVal val="0"/>
                                          </p:val>
                                        </p:tav>
                                      </p:tavLst>
                                    </p:anim>
                                    <p:animEffect transition="out" filter="fade">
                                      <p:cBhvr>
                                        <p:cTn id="111" dur="1000"/>
                                        <p:tgtEl>
                                          <p:spTgt spid="15"/>
                                        </p:tgtEl>
                                      </p:cBhvr>
                                    </p:animEffect>
                                    <p:set>
                                      <p:cBhvr>
                                        <p:cTn id="112" dur="1" fill="hold">
                                          <p:stCondLst>
                                            <p:cond delay="999"/>
                                          </p:stCondLst>
                                        </p:cTn>
                                        <p:tgtEl>
                                          <p:spTgt spid="15"/>
                                        </p:tgtEl>
                                        <p:attrNameLst>
                                          <p:attrName>style.visibility</p:attrName>
                                        </p:attrNameLst>
                                      </p:cBhvr>
                                      <p:to>
                                        <p:strVal val="hidden"/>
                                      </p:to>
                                    </p:set>
                                  </p:childTnLst>
                                </p:cTn>
                              </p:par>
                              <p:par>
                                <p:cTn id="113" presetID="10" presetClass="exit" presetSubtype="0" fill="hold" nodeType="withEffect">
                                  <p:stCondLst>
                                    <p:cond delay="700"/>
                                  </p:stCondLst>
                                  <p:childTnLst>
                                    <p:anim calcmode="lin" valueType="num">
                                      <p:cBhvr>
                                        <p:cTn id="114" dur="500"/>
                                        <p:tgtEl>
                                          <p:spTgt spid="16"/>
                                        </p:tgtEl>
                                        <p:attrNameLst>
                                          <p:attrName>ppt_w</p:attrName>
                                        </p:attrNameLst>
                                      </p:cBhvr>
                                      <p:tavLst>
                                        <p:tav tm="0">
                                          <p:val>
                                            <p:strVal val="ppt_w"/>
                                          </p:val>
                                        </p:tav>
                                        <p:tav tm="100000">
                                          <p:val>
                                            <p:fltVal val="0"/>
                                          </p:val>
                                        </p:tav>
                                      </p:tavLst>
                                    </p:anim>
                                    <p:anim calcmode="lin" valueType="num">
                                      <p:cBhvr>
                                        <p:cTn id="115" dur="500"/>
                                        <p:tgtEl>
                                          <p:spTgt spid="16"/>
                                        </p:tgtEl>
                                        <p:attrNameLst>
                                          <p:attrName>ppt_h</p:attrName>
                                        </p:attrNameLst>
                                      </p:cBhvr>
                                      <p:tavLst>
                                        <p:tav tm="0">
                                          <p:val>
                                            <p:strVal val="ppt_h"/>
                                          </p:val>
                                        </p:tav>
                                        <p:tav tm="100000">
                                          <p:val>
                                            <p:fltVal val="0"/>
                                          </p:val>
                                        </p:tav>
                                      </p:tavLst>
                                    </p:anim>
                                    <p:animEffect transition="out" filter="fade">
                                      <p:cBhvr>
                                        <p:cTn id="116" dur="500"/>
                                        <p:tgtEl>
                                          <p:spTgt spid="16"/>
                                        </p:tgtEl>
                                      </p:cBhvr>
                                    </p:animEffect>
                                    <p:set>
                                      <p:cBhvr>
                                        <p:cTn id="117" dur="1" fill="hold">
                                          <p:stCondLst>
                                            <p:cond delay="499"/>
                                          </p:stCondLst>
                                        </p:cTn>
                                        <p:tgtEl>
                                          <p:spTgt spid="16"/>
                                        </p:tgtEl>
                                        <p:attrNameLst>
                                          <p:attrName>style.visibility</p:attrName>
                                        </p:attrNameLst>
                                      </p:cBhvr>
                                      <p:to>
                                        <p:strVal val="hidden"/>
                                      </p:to>
                                    </p:set>
                                  </p:childTnLst>
                                </p:cTn>
                              </p:par>
                              <p:par>
                                <p:cTn id="118" presetID="10" presetClass="exit" presetSubtype="0" fill="hold" nodeType="withEffect">
                                  <p:stCondLst>
                                    <p:cond delay="300"/>
                                  </p:stCondLst>
                                  <p:childTnLst>
                                    <p:anim calcmode="lin" valueType="num">
                                      <p:cBhvr>
                                        <p:cTn id="119" dur="500"/>
                                        <p:tgtEl>
                                          <p:spTgt spid="17"/>
                                        </p:tgtEl>
                                        <p:attrNameLst>
                                          <p:attrName>ppt_w</p:attrName>
                                        </p:attrNameLst>
                                      </p:cBhvr>
                                      <p:tavLst>
                                        <p:tav tm="0">
                                          <p:val>
                                            <p:strVal val="ppt_w"/>
                                          </p:val>
                                        </p:tav>
                                        <p:tav tm="100000">
                                          <p:val>
                                            <p:fltVal val="0"/>
                                          </p:val>
                                        </p:tav>
                                      </p:tavLst>
                                    </p:anim>
                                    <p:anim calcmode="lin" valueType="num">
                                      <p:cBhvr>
                                        <p:cTn id="120" dur="500"/>
                                        <p:tgtEl>
                                          <p:spTgt spid="17"/>
                                        </p:tgtEl>
                                        <p:attrNameLst>
                                          <p:attrName>ppt_h</p:attrName>
                                        </p:attrNameLst>
                                      </p:cBhvr>
                                      <p:tavLst>
                                        <p:tav tm="0">
                                          <p:val>
                                            <p:strVal val="ppt_h"/>
                                          </p:val>
                                        </p:tav>
                                        <p:tav tm="100000">
                                          <p:val>
                                            <p:fltVal val="0"/>
                                          </p:val>
                                        </p:tav>
                                      </p:tavLst>
                                    </p:anim>
                                    <p:animEffect transition="out" filter="fade">
                                      <p:cBhvr>
                                        <p:cTn id="121" dur="500"/>
                                        <p:tgtEl>
                                          <p:spTgt spid="17"/>
                                        </p:tgtEl>
                                      </p:cBhvr>
                                    </p:animEffect>
                                    <p:set>
                                      <p:cBhvr>
                                        <p:cTn id="122" dur="1" fill="hold">
                                          <p:stCondLst>
                                            <p:cond delay="499"/>
                                          </p:stCondLst>
                                        </p:cTn>
                                        <p:tgtEl>
                                          <p:spTgt spid="17"/>
                                        </p:tgtEl>
                                        <p:attrNameLst>
                                          <p:attrName>style.visibility</p:attrName>
                                        </p:attrNameLst>
                                      </p:cBhvr>
                                      <p:to>
                                        <p:strVal val="hidden"/>
                                      </p:to>
                                    </p:set>
                                  </p:childTnLst>
                                </p:cTn>
                              </p:par>
                              <p:par>
                                <p:cTn id="123" presetID="10" presetClass="exit" presetSubtype="0" fill="hold" nodeType="withEffect">
                                  <p:stCondLst>
                                    <p:cond delay="1900"/>
                                  </p:stCondLst>
                                  <p:childTnLst>
                                    <p:anim calcmode="lin" valueType="num">
                                      <p:cBhvr>
                                        <p:cTn id="124" dur="500"/>
                                        <p:tgtEl>
                                          <p:spTgt spid="18"/>
                                        </p:tgtEl>
                                        <p:attrNameLst>
                                          <p:attrName>ppt_w</p:attrName>
                                        </p:attrNameLst>
                                      </p:cBhvr>
                                      <p:tavLst>
                                        <p:tav tm="0">
                                          <p:val>
                                            <p:strVal val="ppt_w"/>
                                          </p:val>
                                        </p:tav>
                                        <p:tav tm="100000">
                                          <p:val>
                                            <p:fltVal val="0"/>
                                          </p:val>
                                        </p:tav>
                                      </p:tavLst>
                                    </p:anim>
                                    <p:anim calcmode="lin" valueType="num">
                                      <p:cBhvr>
                                        <p:cTn id="125" dur="500"/>
                                        <p:tgtEl>
                                          <p:spTgt spid="18"/>
                                        </p:tgtEl>
                                        <p:attrNameLst>
                                          <p:attrName>ppt_h</p:attrName>
                                        </p:attrNameLst>
                                      </p:cBhvr>
                                      <p:tavLst>
                                        <p:tav tm="0">
                                          <p:val>
                                            <p:strVal val="ppt_h"/>
                                          </p:val>
                                        </p:tav>
                                        <p:tav tm="100000">
                                          <p:val>
                                            <p:fltVal val="0"/>
                                          </p:val>
                                        </p:tav>
                                      </p:tavLst>
                                    </p:anim>
                                    <p:animEffect transition="out" filter="fade">
                                      <p:cBhvr>
                                        <p:cTn id="126" dur="500"/>
                                        <p:tgtEl>
                                          <p:spTgt spid="18"/>
                                        </p:tgtEl>
                                      </p:cBhvr>
                                    </p:animEffect>
                                    <p:set>
                                      <p:cBhvr>
                                        <p:cTn id="127" dur="1" fill="hold">
                                          <p:stCondLst>
                                            <p:cond delay="499"/>
                                          </p:stCondLst>
                                        </p:cTn>
                                        <p:tgtEl>
                                          <p:spTgt spid="18"/>
                                        </p:tgtEl>
                                        <p:attrNameLst>
                                          <p:attrName>style.visibility</p:attrName>
                                        </p:attrNameLst>
                                      </p:cBhvr>
                                      <p:to>
                                        <p:strVal val="hidden"/>
                                      </p:to>
                                    </p:set>
                                  </p:childTnLst>
                                </p:cTn>
                              </p:par>
                              <p:par>
                                <p:cTn id="128" presetID="10" presetClass="exit" presetSubtype="0" fill="hold" nodeType="withEffect">
                                  <p:stCondLst>
                                    <p:cond delay="2300"/>
                                  </p:stCondLst>
                                  <p:childTnLst>
                                    <p:anim calcmode="lin" valueType="num">
                                      <p:cBhvr>
                                        <p:cTn id="129" dur="500"/>
                                        <p:tgtEl>
                                          <p:spTgt spid="19"/>
                                        </p:tgtEl>
                                        <p:attrNameLst>
                                          <p:attrName>ppt_w</p:attrName>
                                        </p:attrNameLst>
                                      </p:cBhvr>
                                      <p:tavLst>
                                        <p:tav tm="0">
                                          <p:val>
                                            <p:strVal val="ppt_w"/>
                                          </p:val>
                                        </p:tav>
                                        <p:tav tm="100000">
                                          <p:val>
                                            <p:fltVal val="0"/>
                                          </p:val>
                                        </p:tav>
                                      </p:tavLst>
                                    </p:anim>
                                    <p:anim calcmode="lin" valueType="num">
                                      <p:cBhvr>
                                        <p:cTn id="130" dur="500"/>
                                        <p:tgtEl>
                                          <p:spTgt spid="19"/>
                                        </p:tgtEl>
                                        <p:attrNameLst>
                                          <p:attrName>ppt_h</p:attrName>
                                        </p:attrNameLst>
                                      </p:cBhvr>
                                      <p:tavLst>
                                        <p:tav tm="0">
                                          <p:val>
                                            <p:strVal val="ppt_h"/>
                                          </p:val>
                                        </p:tav>
                                        <p:tav tm="100000">
                                          <p:val>
                                            <p:fltVal val="0"/>
                                          </p:val>
                                        </p:tav>
                                      </p:tavLst>
                                    </p:anim>
                                    <p:animEffect transition="out" filter="fade">
                                      <p:cBhvr>
                                        <p:cTn id="131" dur="500"/>
                                        <p:tgtEl>
                                          <p:spTgt spid="19"/>
                                        </p:tgtEl>
                                      </p:cBhvr>
                                    </p:animEffect>
                                    <p:set>
                                      <p:cBhvr>
                                        <p:cTn id="13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899100" y="685800"/>
            <a:ext cx="7349400" cy="1927800"/>
          </a:xfrm>
        </p:spPr>
        <p:txBody>
          <a:bodyPr lIns="90000" tIns="46800" rIns="90000" bIns="46800" anchor="b" anchorCtr="0">
            <a:normAutofit/>
          </a:bodyPr>
          <a:lstStyle>
            <a:lvl1pPr algn="ctr">
              <a:defRPr sz="45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899100" y="2670300"/>
            <a:ext cx="7349400" cy="1104300"/>
          </a:xfrm>
        </p:spPr>
        <p:txBody>
          <a:bodyPr lIns="90000" tIns="46800" rIns="90000" bIns="46800">
            <a:normAutofit/>
          </a:bodyPr>
          <a:lstStyle>
            <a:lvl1pPr marL="0" indent="0" algn="ctr" eaLnBrk="1" fontAlgn="auto" latinLnBrk="0" hangingPunct="1">
              <a:lnSpc>
                <a:spcPct val="110000"/>
              </a:lnSpc>
              <a:buNone/>
              <a:defRPr sz="1800" u="none" strike="noStrike" kern="1200" cap="none" spc="200" normalizeH="0" baseline="0">
                <a:solidFill>
                  <a:schemeClr val="tx1">
                    <a:lumMod val="65000"/>
                    <a:lumOff val="3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pic>
        <p:nvPicPr>
          <p:cNvPr id="4" name="图片 3" descr="15"/>
          <p:cNvPicPr>
            <a:picLocks noChangeAspect="1"/>
          </p:cNvPicPr>
          <p:nvPr userDrawn="1"/>
        </p:nvPicPr>
        <p:blipFill>
          <a:blip r:embed="rId7"/>
          <a:stretch>
            <a:fillRect/>
          </a:stretch>
        </p:blipFill>
        <p:spPr>
          <a:xfrm>
            <a:off x="1038225" y="4083685"/>
            <a:ext cx="7067550" cy="458470"/>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456300" y="1117800"/>
            <a:ext cx="8226900" cy="356940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17145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7" name="图片 6" descr="15"/>
          <p:cNvPicPr>
            <a:picLocks noChangeAspect="1"/>
          </p:cNvPicPr>
          <p:nvPr userDrawn="1"/>
        </p:nvPicPr>
        <p:blipFill>
          <a:blip r:embed="rId7"/>
          <a:stretch>
            <a:fillRect/>
          </a:stretch>
        </p:blipFill>
        <p:spPr>
          <a:xfrm>
            <a:off x="1099185" y="4055110"/>
            <a:ext cx="7067550" cy="474345"/>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493100" y="2886300"/>
            <a:ext cx="5826600" cy="575100"/>
          </a:xfrm>
        </p:spPr>
        <p:txBody>
          <a:bodyPr lIns="90000" tIns="46800" rIns="90000" bIns="46800" anchor="b" anchorCtr="0">
            <a:normAutofit/>
          </a:bodyPr>
          <a:lstStyle>
            <a:lvl1pPr>
              <a:defRPr sz="33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493100" y="3461400"/>
            <a:ext cx="5826600" cy="650700"/>
          </a:xfrm>
        </p:spPr>
        <p:txBody>
          <a:bodyPr lIns="90000" tIns="46800" rIns="90000" bIns="46800">
            <a:normAutofit/>
          </a:bodyPr>
          <a:lstStyle>
            <a:lvl1pPr marL="0" indent="0" eaLnBrk="1" fontAlgn="auto" latinLnBrk="0" hangingPunct="1">
              <a:lnSpc>
                <a:spcPct val="130000"/>
              </a:lnSpc>
              <a:buNone/>
              <a:defRPr kumimoji="0" lang="zh-CN" altLang="en-US" sz="135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456300" y="1125900"/>
            <a:ext cx="3882600" cy="356130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4808700" y="1125900"/>
            <a:ext cx="3882600" cy="3561300"/>
          </a:xfrm>
        </p:spPr>
        <p:txBody>
          <a:bodyPr lIns="90000" tIns="46800" rIns="90000" bIns="46800">
            <a:normAutofit/>
          </a:bodyPr>
          <a:lstStyle>
            <a:lvl1pPr marL="171450" indent="-171450" eaLnBrk="1" fontAlgn="auto" latinLnBrk="0" hangingPunct="1">
              <a:lnSpc>
                <a:spcPct val="130000"/>
              </a:lnSpc>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514350" indent="-17145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857250" indent="-171450" eaLnBrk="1" fontAlgn="auto" latinLnBrk="0" hangingPunct="1">
              <a:lnSpc>
                <a:spcPct val="120000"/>
              </a:lnSpc>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200150" indent="-171450" eaLnBrk="1" fontAlgn="auto" latinLnBrk="0" hangingPunct="1">
              <a:lnSpc>
                <a:spcPct val="120000"/>
              </a:lnSpc>
              <a:buFont typeface="Wingdings" panose="05000000000000000000" charset="0"/>
              <a:buChar char=""/>
              <a:defRPr sz="105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05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456300" y="1071900"/>
            <a:ext cx="4006800" cy="286200"/>
          </a:xfrm>
        </p:spPr>
        <p:txBody>
          <a:bodyPr lIns="101600" tIns="38100" rIns="76200" bIns="38100" anchor="t" anchorCtr="0">
            <a:normAutofit/>
          </a:bodyPr>
          <a:lstStyle>
            <a:lvl1pPr marL="0" indent="0" eaLnBrk="1" fontAlgn="auto" latinLnBrk="0" hangingPunct="1">
              <a:lnSpc>
                <a:spcPct val="100000"/>
              </a:lnSpc>
              <a:spcAft>
                <a:spcPts val="0"/>
              </a:spcAft>
              <a:buNone/>
              <a:defRPr sz="15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456300" y="1390500"/>
            <a:ext cx="4006800" cy="329670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4676813" y="1066297"/>
            <a:ext cx="4006800" cy="2862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4676813" y="1390500"/>
            <a:ext cx="4006800" cy="329670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14" name="Freeform 5"/>
          <p:cNvSpPr/>
          <p:nvPr userDrawn="1"/>
        </p:nvSpPr>
        <p:spPr bwMode="auto">
          <a:xfrm>
            <a:off x="3309" y="4943149"/>
            <a:ext cx="8071876" cy="201250"/>
          </a:xfrm>
          <a:custGeom>
            <a:avLst/>
            <a:gdLst>
              <a:gd name="T0" fmla="*/ 0 w 14124"/>
              <a:gd name="T1" fmla="*/ 0 h 334"/>
              <a:gd name="T2" fmla="*/ 13980 w 14124"/>
              <a:gd name="T3" fmla="*/ 0 h 334"/>
              <a:gd name="T4" fmla="*/ 14110 w 14124"/>
              <a:gd name="T5" fmla="*/ 141 h 334"/>
              <a:gd name="T6" fmla="*/ 14110 w 14124"/>
              <a:gd name="T7" fmla="*/ 194 h 334"/>
              <a:gd name="T8" fmla="*/ 13980 w 14124"/>
              <a:gd name="T9" fmla="*/ 334 h 334"/>
              <a:gd name="T10" fmla="*/ 0 w 14124"/>
              <a:gd name="T11" fmla="*/ 334 h 334"/>
              <a:gd name="T12" fmla="*/ 0 w 14124"/>
              <a:gd name="T13" fmla="*/ 0 h 334"/>
            </a:gdLst>
            <a:ahLst/>
            <a:cxnLst>
              <a:cxn ang="0">
                <a:pos x="T0" y="T1"/>
              </a:cxn>
              <a:cxn ang="0">
                <a:pos x="T2" y="T3"/>
              </a:cxn>
              <a:cxn ang="0">
                <a:pos x="T4" y="T5"/>
              </a:cxn>
              <a:cxn ang="0">
                <a:pos x="T6" y="T7"/>
              </a:cxn>
              <a:cxn ang="0">
                <a:pos x="T8" y="T9"/>
              </a:cxn>
              <a:cxn ang="0">
                <a:pos x="T10" y="T11"/>
              </a:cxn>
              <a:cxn ang="0">
                <a:pos x="T12" y="T13"/>
              </a:cxn>
            </a:cxnLst>
            <a:rect l="0" t="0" r="r" b="b"/>
            <a:pathLst>
              <a:path w="14124" h="334">
                <a:moveTo>
                  <a:pt x="0" y="0"/>
                </a:moveTo>
                <a:lnTo>
                  <a:pt x="13980" y="0"/>
                </a:lnTo>
                <a:cubicBezTo>
                  <a:pt x="14024" y="47"/>
                  <a:pt x="14067" y="94"/>
                  <a:pt x="14110" y="141"/>
                </a:cubicBezTo>
                <a:cubicBezTo>
                  <a:pt x="14122" y="157"/>
                  <a:pt x="14124" y="176"/>
                  <a:pt x="14110" y="194"/>
                </a:cubicBezTo>
                <a:lnTo>
                  <a:pt x="13980" y="334"/>
                </a:lnTo>
                <a:lnTo>
                  <a:pt x="0" y="334"/>
                </a:lnTo>
                <a:lnTo>
                  <a:pt x="0" y="0"/>
                </a:lnTo>
                <a:close/>
              </a:path>
            </a:pathLst>
          </a:custGeom>
          <a:solidFill>
            <a:schemeClr val="tx1"/>
          </a:solidFill>
          <a:ln>
            <a:noFill/>
          </a:ln>
        </p:spPr>
        <p:txBody>
          <a:bodyPr vert="horz" wrap="square" lIns="68555" tIns="34277" rIns="68555" bIns="34277" numCol="1" anchor="t" anchorCtr="0" compatLnSpc="1"/>
          <a:lstStyle/>
          <a:p>
            <a:endParaRPr lang="zh-CN" altLang="en-US" sz="100"/>
          </a:p>
        </p:txBody>
      </p:sp>
      <p:sp>
        <p:nvSpPr>
          <p:cNvPr id="15" name="Freeform 6"/>
          <p:cNvSpPr/>
          <p:nvPr userDrawn="1"/>
        </p:nvSpPr>
        <p:spPr bwMode="auto">
          <a:xfrm>
            <a:off x="8024007" y="4943149"/>
            <a:ext cx="1123540" cy="201250"/>
          </a:xfrm>
          <a:custGeom>
            <a:avLst/>
            <a:gdLst>
              <a:gd name="T0" fmla="*/ 0 w 1967"/>
              <a:gd name="T1" fmla="*/ 0 h 334"/>
              <a:gd name="T2" fmla="*/ 1967 w 1967"/>
              <a:gd name="T3" fmla="*/ 0 h 334"/>
              <a:gd name="T4" fmla="*/ 1967 w 1967"/>
              <a:gd name="T5" fmla="*/ 334 h 334"/>
              <a:gd name="T6" fmla="*/ 0 w 1967"/>
              <a:gd name="T7" fmla="*/ 334 h 334"/>
              <a:gd name="T8" fmla="*/ 130 w 1967"/>
              <a:gd name="T9" fmla="*/ 194 h 334"/>
              <a:gd name="T10" fmla="*/ 130 w 1967"/>
              <a:gd name="T11" fmla="*/ 141 h 334"/>
              <a:gd name="T12" fmla="*/ 0 w 1967"/>
              <a:gd name="T13" fmla="*/ 0 h 334"/>
            </a:gdLst>
            <a:ahLst/>
            <a:cxnLst>
              <a:cxn ang="0">
                <a:pos x="T0" y="T1"/>
              </a:cxn>
              <a:cxn ang="0">
                <a:pos x="T2" y="T3"/>
              </a:cxn>
              <a:cxn ang="0">
                <a:pos x="T4" y="T5"/>
              </a:cxn>
              <a:cxn ang="0">
                <a:pos x="T6" y="T7"/>
              </a:cxn>
              <a:cxn ang="0">
                <a:pos x="T8" y="T9"/>
              </a:cxn>
              <a:cxn ang="0">
                <a:pos x="T10" y="T11"/>
              </a:cxn>
              <a:cxn ang="0">
                <a:pos x="T12" y="T13"/>
              </a:cxn>
            </a:cxnLst>
            <a:rect l="0" t="0" r="r" b="b"/>
            <a:pathLst>
              <a:path w="1967" h="334">
                <a:moveTo>
                  <a:pt x="0" y="0"/>
                </a:moveTo>
                <a:lnTo>
                  <a:pt x="1967" y="0"/>
                </a:lnTo>
                <a:lnTo>
                  <a:pt x="1967" y="334"/>
                </a:lnTo>
                <a:lnTo>
                  <a:pt x="0" y="334"/>
                </a:lnTo>
                <a:lnTo>
                  <a:pt x="130" y="194"/>
                </a:lnTo>
                <a:cubicBezTo>
                  <a:pt x="144" y="176"/>
                  <a:pt x="142" y="157"/>
                  <a:pt x="130" y="141"/>
                </a:cubicBezTo>
                <a:cubicBezTo>
                  <a:pt x="87" y="94"/>
                  <a:pt x="44" y="47"/>
                  <a:pt x="0" y="0"/>
                </a:cubicBezTo>
                <a:close/>
              </a:path>
            </a:pathLst>
          </a:custGeom>
          <a:solidFill>
            <a:schemeClr val="bg2"/>
          </a:solidFill>
          <a:ln>
            <a:noFill/>
          </a:ln>
        </p:spPr>
        <p:txBody>
          <a:bodyPr vert="horz" wrap="square" lIns="68555" tIns="34277" rIns="68555" bIns="34277" numCol="1" anchor="t" anchorCtr="0" compatLnSpc="1"/>
          <a:lstStyle/>
          <a:p>
            <a:endParaRPr lang="zh-CN" altLang="en-US" sz="100"/>
          </a:p>
        </p:txBody>
      </p:sp>
      <p:sp>
        <p:nvSpPr>
          <p:cNvPr id="16" name="TextBox 19"/>
          <p:cNvSpPr txBox="1"/>
          <p:nvPr userDrawn="1"/>
        </p:nvSpPr>
        <p:spPr>
          <a:xfrm>
            <a:off x="8492294" y="4916794"/>
            <a:ext cx="272415" cy="275590"/>
          </a:xfrm>
          <a:prstGeom prst="rect">
            <a:avLst/>
          </a:prstGeom>
          <a:noFill/>
        </p:spPr>
        <p:txBody>
          <a:bodyPr wrap="none" rtlCol="0">
            <a:spAutoFit/>
          </a:bodyPr>
          <a:lstStyle/>
          <a:p>
            <a:pPr algn="ctr"/>
            <a:fld id="{BA2BEF17-5336-49D4-9F7F-1AE04EBEDEA7}" type="slidenum">
              <a:rPr lang="zh-CN" altLang="en-US" sz="1200" smtClean="0">
                <a:solidFill>
                  <a:schemeClr val="accent2"/>
                </a:solidFill>
                <a:latin typeface="+mj-ea"/>
                <a:ea typeface="+mj-ea"/>
              </a:rPr>
            </a:fld>
            <a:endParaRPr lang="zh-CN" altLang="en-US" sz="1200" dirty="0">
              <a:solidFill>
                <a:schemeClr val="accent2"/>
              </a:solidFill>
              <a:latin typeface="+mj-ea"/>
              <a:ea typeface="+mj-ea"/>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456300" y="1166400"/>
            <a:ext cx="3924808" cy="3456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4762800" y="1166400"/>
            <a:ext cx="3920400" cy="3456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3429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456300" y="580500"/>
            <a:ext cx="8229600" cy="4112100"/>
          </a:xfrm>
        </p:spPr>
        <p:txBody>
          <a:bodyPr/>
          <a:lstStyle>
            <a:lvl1pPr marL="171450" indent="-17145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514350" indent="-17145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8572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200150" indent="-17145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15430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899100" y="1863000"/>
            <a:ext cx="7349400" cy="7641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45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899100" y="2670300"/>
            <a:ext cx="7349400" cy="353700"/>
          </a:xfrm>
        </p:spPr>
        <p:txBody>
          <a:bodyPr lIns="90000" tIns="46800" rIns="90000" bIns="46800">
            <a:normAutofit/>
          </a:bodyPr>
          <a:lstStyle>
            <a:lvl1pPr marL="0" indent="0" algn="ctr">
              <a:lnSpc>
                <a:spcPct val="110000"/>
              </a:lnSpc>
              <a:buNone/>
              <a:defRPr sz="18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446" y="3305753"/>
            <a:ext cx="7771948" cy="1021735"/>
          </a:xfrm>
        </p:spPr>
        <p:txBody>
          <a:bodyPr anchor="t"/>
          <a:lstStyle>
            <a:lvl1pPr algn="l">
              <a:defRPr sz="3000" b="1" cap="all">
                <a:solidFill>
                  <a:schemeClr val="tx1"/>
                </a:solidFill>
              </a:defRPr>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722446" y="2180416"/>
            <a:ext cx="7771948" cy="1125337"/>
          </a:xfrm>
        </p:spPr>
        <p:txBody>
          <a:bodyPr anchor="b"/>
          <a:lstStyle>
            <a:lvl1pPr marL="0" indent="0">
              <a:buNone/>
              <a:defRPr sz="1500">
                <a:solidFill>
                  <a:schemeClr val="tx1"/>
                </a:solidFill>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8035" indent="0">
              <a:buNone/>
              <a:defRPr sz="1050"/>
            </a:lvl7pPr>
            <a:lvl8pPr marL="2400935" indent="0">
              <a:buNone/>
              <a:defRPr sz="1050"/>
            </a:lvl8pPr>
            <a:lvl9pPr marL="2743835" indent="0">
              <a:buNone/>
              <a:defRPr sz="1050"/>
            </a:lvl9pPr>
          </a:lstStyle>
          <a:p>
            <a:pPr lvl="0"/>
            <a:r>
              <a:rPr lang="zh-CN" altLang="en-US"/>
              <a:t>编辑母版文本样式</a:t>
            </a: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457033" y="1200360"/>
            <a:ext cx="4057362" cy="339506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4628653" y="1200360"/>
            <a:ext cx="4058552" cy="339506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033" y="206015"/>
            <a:ext cx="8230172" cy="85740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457033" y="1151536"/>
            <a:ext cx="4040699" cy="47990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457033" y="1631442"/>
            <a:ext cx="4040699" cy="29639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4645316" y="1151536"/>
            <a:ext cx="4041889" cy="47990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4645316" y="1631442"/>
            <a:ext cx="4041889" cy="29639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033" y="204823"/>
            <a:ext cx="3008803" cy="871690"/>
          </a:xfrm>
        </p:spPr>
        <p:txBody>
          <a:bodyPr anchor="b"/>
          <a:lstStyle>
            <a:lvl1pPr algn="l">
              <a:defRPr sz="1500" b="1"/>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3575334" y="204823"/>
            <a:ext cx="5111871" cy="439060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457033" y="1076513"/>
            <a:ext cx="3008803" cy="351891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a:r>
              <a:rPr lang="zh-CN" altLang="en-US"/>
              <a:t>编辑母版文本样式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428" y="3601080"/>
            <a:ext cx="5486781" cy="425128"/>
          </a:xfrm>
        </p:spPr>
        <p:txBody>
          <a:bodyPr anchor="b"/>
          <a:lstStyle>
            <a:lvl1pPr algn="l">
              <a:defRPr sz="15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428" y="459662"/>
            <a:ext cx="5486781" cy="308664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r>
              <a:rPr lang="zh-CN" altLang="en-US"/>
              <a:t>单击图标添加图片</a:t>
            </a:r>
            <a:endParaRPr lang="zh-CN" altLang="en-US"/>
          </a:p>
        </p:txBody>
      </p:sp>
      <p:sp>
        <p:nvSpPr>
          <p:cNvPr id="4" name="文本占位符 3"/>
          <p:cNvSpPr>
            <a:spLocks noGrp="1"/>
          </p:cNvSpPr>
          <p:nvPr>
            <p:ph type="body" sz="half" idx="2" hasCustomPrompt="1"/>
          </p:nvPr>
        </p:nvSpPr>
        <p:spPr>
          <a:xfrm>
            <a:off x="1792428" y="4026208"/>
            <a:ext cx="5486781" cy="60375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a:r>
              <a:rPr lang="zh-CN" altLang="en-US"/>
              <a:t>编辑母版文本样式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slideLayout" Target="../slideLayouts/slideLayout22.xml"/><Relationship Id="rId7" Type="http://schemas.openxmlformats.org/officeDocument/2006/relationships/slideLayout" Target="../slideLayouts/slideLayout21.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 Type="http://schemas.openxmlformats.org/officeDocument/2006/relationships/slideLayout" Target="../slideLayouts/slideLayout16.xml"/><Relationship Id="rId16" Type="http://schemas.openxmlformats.org/officeDocument/2006/relationships/theme" Target="../theme/theme2.xml"/><Relationship Id="rId15" Type="http://schemas.openxmlformats.org/officeDocument/2006/relationships/tags" Target="../tags/tag54.xml"/><Relationship Id="rId14" Type="http://schemas.openxmlformats.org/officeDocument/2006/relationships/tags" Target="../tags/tag53.xml"/><Relationship Id="rId13" Type="http://schemas.openxmlformats.org/officeDocument/2006/relationships/tags" Target="../tags/tag52.xml"/><Relationship Id="rId12" Type="http://schemas.openxmlformats.org/officeDocument/2006/relationships/tags" Target="../tags/tag51.xml"/><Relationship Id="rId11" Type="http://schemas.openxmlformats.org/officeDocument/2006/relationships/tags" Target="../tags/tag50.xml"/><Relationship Id="rId10" Type="http://schemas.openxmlformats.org/officeDocument/2006/relationships/tags" Target="../tags/tag49.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6F6F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033" y="681157"/>
            <a:ext cx="8230172" cy="476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dirty="0"/>
              <a:t>单击此处编辑母版标题样式</a:t>
            </a:r>
            <a:endParaRPr lang="zh-CN" dirty="0"/>
          </a:p>
        </p:txBody>
      </p:sp>
      <p:sp>
        <p:nvSpPr>
          <p:cNvPr id="1027" name="Rectangle 3"/>
          <p:cNvSpPr>
            <a:spLocks noGrp="1" noChangeArrowheads="1"/>
          </p:cNvSpPr>
          <p:nvPr>
            <p:ph type="body" idx="1"/>
          </p:nvPr>
        </p:nvSpPr>
        <p:spPr bwMode="auto">
          <a:xfrm>
            <a:off x="457033" y="1200360"/>
            <a:ext cx="8230172" cy="3395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dirty="0"/>
              <a:t>单击此处编辑母版文本样式</a:t>
            </a:r>
            <a:endParaRPr lang="zh-CN" dirty="0"/>
          </a:p>
          <a:p>
            <a:pPr lvl="1"/>
            <a:r>
              <a:rPr lang="zh-CN" dirty="0"/>
              <a:t>第二级</a:t>
            </a:r>
            <a:endParaRPr lang="zh-C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rtl="0" eaLnBrk="1" fontAlgn="base" hangingPunct="1">
        <a:spcBef>
          <a:spcPct val="0"/>
        </a:spcBef>
        <a:spcAft>
          <a:spcPct val="0"/>
        </a:spcAft>
        <a:defRPr sz="1800">
          <a:solidFill>
            <a:schemeClr val="accent1"/>
          </a:solidFill>
          <a:latin typeface="+mj-lt"/>
          <a:ea typeface="+mj-ea"/>
          <a:cs typeface="+mj-cs"/>
        </a:defRPr>
      </a:lvl1pPr>
      <a:lvl2pPr algn="l" rtl="0" eaLnBrk="1" fontAlgn="base" hangingPunct="1">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eaLnBrk="1" fontAlgn="base" hangingPunct="1">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eaLnBrk="1" fontAlgn="base" hangingPunct="1">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eaLnBrk="1" fontAlgn="base" hangingPunct="1">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eaLnBrk="1" fontAlgn="base" hangingPunct="1">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eaLnBrk="1" fontAlgn="base" hangingPunct="1">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eaLnBrk="1" fontAlgn="base" hangingPunct="1">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eaLnBrk="1" fontAlgn="base" hangingPunct="1">
        <a:spcBef>
          <a:spcPct val="0"/>
        </a:spcBef>
        <a:spcAft>
          <a:spcPct val="0"/>
        </a:spcAft>
        <a:defRPr sz="2400">
          <a:solidFill>
            <a:schemeClr val="tx2"/>
          </a:solidFill>
          <a:latin typeface="Arial" panose="020B0604020202020204" pitchFamily="34" charset="0"/>
          <a:ea typeface="微软雅黑" panose="020B0503020204020204" pitchFamily="34" charset="-122"/>
        </a:defRPr>
      </a:lvl9pPr>
    </p:titleStyle>
    <p:bodyStyle>
      <a:lvl1pPr marL="257175" indent="-257175" algn="l" rtl="0" eaLnBrk="1" fontAlgn="base" hangingPunct="1">
        <a:spcBef>
          <a:spcPct val="15000"/>
        </a:spcBef>
        <a:spcAft>
          <a:spcPct val="0"/>
        </a:spcAft>
        <a:buChar char="•"/>
        <a:defRPr sz="1500">
          <a:solidFill>
            <a:schemeClr val="accent1"/>
          </a:solidFill>
          <a:latin typeface="+mn-lt"/>
          <a:ea typeface="+mn-ea"/>
          <a:cs typeface="+mn-cs"/>
        </a:defRPr>
      </a:lvl1pPr>
      <a:lvl2pPr marL="557530" indent="-214630" algn="l" rtl="0" eaLnBrk="1" fontAlgn="base" hangingPunct="1">
        <a:spcBef>
          <a:spcPct val="15000"/>
        </a:spcBef>
        <a:spcAft>
          <a:spcPct val="0"/>
        </a:spcAft>
        <a:buChar char="–"/>
        <a:defRPr sz="1500">
          <a:solidFill>
            <a:schemeClr val="accent1"/>
          </a:solidFill>
          <a:latin typeface="+mn-lt"/>
          <a:ea typeface="仿宋_GB2312" panose="02010609030101010101" pitchFamily="49" charset="-122"/>
        </a:defRPr>
      </a:lvl2pPr>
      <a:lvl3pPr marL="857250" indent="-171450" algn="l" rtl="0" eaLnBrk="1" fontAlgn="base" hangingPunct="1">
        <a:spcBef>
          <a:spcPct val="15000"/>
        </a:spcBef>
        <a:spcAft>
          <a:spcPct val="0"/>
        </a:spcAft>
        <a:buChar char="•"/>
        <a:defRPr sz="1800">
          <a:solidFill>
            <a:schemeClr val="tx1"/>
          </a:solidFill>
          <a:latin typeface="+mn-lt"/>
          <a:ea typeface="宋体" panose="02010600030101010101" pitchFamily="2" charset="-122"/>
        </a:defRPr>
      </a:lvl3pPr>
      <a:lvl4pPr marL="1200150" indent="-171450" algn="l" rtl="0" eaLnBrk="1" fontAlgn="base" hangingPunct="1">
        <a:spcBef>
          <a:spcPct val="15000"/>
        </a:spcBef>
        <a:spcAft>
          <a:spcPct val="0"/>
        </a:spcAft>
        <a:buChar char="–"/>
        <a:defRPr sz="1500">
          <a:solidFill>
            <a:schemeClr val="tx1"/>
          </a:solidFill>
          <a:latin typeface="+mn-lt"/>
          <a:ea typeface="宋体" panose="02010600030101010101" pitchFamily="2" charset="-122"/>
        </a:defRPr>
      </a:lvl4pPr>
      <a:lvl5pPr marL="1543050" indent="-171450" algn="l" rtl="0" eaLnBrk="1" fontAlgn="base" hangingPunct="1">
        <a:spcBef>
          <a:spcPct val="15000"/>
        </a:spcBef>
        <a:spcAft>
          <a:spcPct val="0"/>
        </a:spcAft>
        <a:buChar char="»"/>
        <a:defRPr sz="1500">
          <a:solidFill>
            <a:schemeClr val="tx1"/>
          </a:solidFill>
          <a:latin typeface="+mn-lt"/>
          <a:ea typeface="宋体" panose="02010600030101010101" pitchFamily="2" charset="-122"/>
        </a:defRPr>
      </a:lvl5pPr>
      <a:lvl6pPr marL="1886585" indent="-171450" algn="l" rtl="0" eaLnBrk="1" fontAlgn="base" hangingPunct="1">
        <a:spcBef>
          <a:spcPct val="15000"/>
        </a:spcBef>
        <a:spcAft>
          <a:spcPct val="0"/>
        </a:spcAft>
        <a:buChar char="»"/>
        <a:defRPr sz="1500">
          <a:solidFill>
            <a:schemeClr val="tx1"/>
          </a:solidFill>
          <a:latin typeface="+mn-lt"/>
          <a:ea typeface="宋体" panose="02010600030101010101" pitchFamily="2" charset="-122"/>
        </a:defRPr>
      </a:lvl6pPr>
      <a:lvl7pPr marL="2229485" indent="-171450" algn="l" rtl="0" eaLnBrk="1" fontAlgn="base" hangingPunct="1">
        <a:spcBef>
          <a:spcPct val="15000"/>
        </a:spcBef>
        <a:spcAft>
          <a:spcPct val="0"/>
        </a:spcAft>
        <a:buChar char="»"/>
        <a:defRPr sz="1500">
          <a:solidFill>
            <a:schemeClr val="tx1"/>
          </a:solidFill>
          <a:latin typeface="+mn-lt"/>
          <a:ea typeface="宋体" panose="02010600030101010101" pitchFamily="2" charset="-122"/>
        </a:defRPr>
      </a:lvl7pPr>
      <a:lvl8pPr marL="2572385" indent="-171450" algn="l" rtl="0" eaLnBrk="1" fontAlgn="base" hangingPunct="1">
        <a:spcBef>
          <a:spcPct val="15000"/>
        </a:spcBef>
        <a:spcAft>
          <a:spcPct val="0"/>
        </a:spcAft>
        <a:buChar char="»"/>
        <a:defRPr sz="1500">
          <a:solidFill>
            <a:schemeClr val="tx1"/>
          </a:solidFill>
          <a:latin typeface="+mn-lt"/>
          <a:ea typeface="宋体" panose="02010600030101010101" pitchFamily="2" charset="-122"/>
        </a:defRPr>
      </a:lvl8pPr>
      <a:lvl9pPr marL="2915285" indent="-171450" algn="l" rtl="0" eaLnBrk="1" fontAlgn="base" hangingPunct="1">
        <a:spcBef>
          <a:spcPct val="15000"/>
        </a:spcBef>
        <a:spcAft>
          <a:spcPct val="0"/>
        </a:spcAft>
        <a:buChar char="»"/>
        <a:defRPr sz="1500">
          <a:solidFill>
            <a:schemeClr val="tx1"/>
          </a:solidFill>
          <a:latin typeface="+mn-lt"/>
          <a:ea typeface="宋体" panose="02010600030101010101" pitchFamily="2" charset="-122"/>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0"/>
            </p:custDataLst>
          </p:nvPr>
        </p:nvSpPr>
        <p:spPr>
          <a:xfrm>
            <a:off x="456300" y="456300"/>
            <a:ext cx="8226900" cy="5292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1"/>
            </p:custDataLst>
          </p:nvPr>
        </p:nvSpPr>
        <p:spPr>
          <a:xfrm>
            <a:off x="456300" y="1117800"/>
            <a:ext cx="8226900" cy="35694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2"/>
            </p:custDataLst>
          </p:nvPr>
        </p:nvSpPr>
        <p:spPr>
          <a:xfrm>
            <a:off x="459000" y="4735800"/>
            <a:ext cx="2025000" cy="237600"/>
          </a:xfrm>
          <a:prstGeom prst="rect">
            <a:avLst/>
          </a:prstGeom>
        </p:spPr>
        <p:txBody>
          <a:bodyPr vert="horz" lIns="91440" tIns="45720" rIns="91440" bIns="45720" rtlCol="0" anchor="ctr">
            <a:normAutofit/>
          </a:bodyPr>
          <a:lstStyle>
            <a:lvl1pPr algn="l">
              <a:defRPr sz="75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3"/>
            </p:custDataLst>
          </p:nvPr>
        </p:nvSpPr>
        <p:spPr>
          <a:xfrm>
            <a:off x="3087000" y="4735800"/>
            <a:ext cx="2970000" cy="237600"/>
          </a:xfrm>
          <a:prstGeom prst="rect">
            <a:avLst/>
          </a:prstGeom>
        </p:spPr>
        <p:txBody>
          <a:bodyPr vert="horz" lIns="91440" tIns="45720" rIns="91440" bIns="45720" rtlCol="0" anchor="ctr">
            <a:normAutofit/>
          </a:bodyPr>
          <a:lstStyle>
            <a:lvl1pPr algn="ctr">
              <a:defRPr sz="75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4"/>
            </p:custDataLst>
          </p:nvPr>
        </p:nvSpPr>
        <p:spPr>
          <a:xfrm>
            <a:off x="6658200" y="4735800"/>
            <a:ext cx="2025000" cy="237600"/>
          </a:xfrm>
          <a:prstGeom prst="rect">
            <a:avLst/>
          </a:prstGeom>
        </p:spPr>
        <p:txBody>
          <a:bodyPr vert="horz" lIns="91440" tIns="45720" rIns="91440" bIns="45720" rtlCol="0" anchor="ctr">
            <a:normAutofit/>
          </a:bodyPr>
          <a:lstStyle>
            <a:lvl1pPr algn="r">
              <a:defRPr sz="75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5"/>
    </p:custData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Lst>
  <p:txStyles>
    <p:titleStyle>
      <a:lvl1pPr algn="l" defTabSz="685800" rtl="0" eaLnBrk="1" fontAlgn="auto" latinLnBrk="0" hangingPunct="1">
        <a:lnSpc>
          <a:spcPct val="100000"/>
        </a:lnSpc>
        <a:spcBef>
          <a:spcPct val="0"/>
        </a:spcBef>
        <a:buNone/>
        <a:defRPr sz="27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3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20000"/>
        </a:lnSpc>
        <a:spcBef>
          <a:spcPts val="0"/>
        </a:spcBef>
        <a:spcAft>
          <a:spcPts val="600"/>
        </a:spcAft>
        <a:buFont typeface="Arial" panose="020B0604020202020204" pitchFamily="34" charset="0"/>
        <a:buChar char="●"/>
        <a:tabLst>
          <a:tab pos="1207135" algn="l"/>
          <a:tab pos="1207135" algn="l"/>
          <a:tab pos="1207135" algn="l"/>
          <a:tab pos="1207135" algn="l"/>
        </a:tabLst>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20000"/>
        </a:lnSpc>
        <a:spcBef>
          <a:spcPts val="0"/>
        </a:spcBef>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200150" indent="-171450" algn="l" defTabSz="685800" rtl="0" eaLnBrk="1" fontAlgn="auto" latinLnBrk="0" hangingPunct="1">
        <a:lnSpc>
          <a:spcPct val="120000"/>
        </a:lnSpc>
        <a:spcBef>
          <a:spcPts val="0"/>
        </a:spcBef>
        <a:spcAft>
          <a:spcPts val="300"/>
        </a:spcAft>
        <a:buFont typeface="Wingdings" panose="05000000000000000000"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1543050" indent="-171450" algn="l" defTabSz="685800" rtl="0" eaLnBrk="1" fontAlgn="auto" latinLnBrk="0" hangingPunct="1">
        <a:lnSpc>
          <a:spcPct val="120000"/>
        </a:lnSpc>
        <a:spcBef>
          <a:spcPts val="0"/>
        </a:spcBef>
        <a:spcAft>
          <a:spcPts val="300"/>
        </a:spcAft>
        <a:buFont typeface="Arial" panose="020B0604020202020204" pitchFamily="34"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image" Target="../media/image18.png"/><Relationship Id="rId1" Type="http://schemas.openxmlformats.org/officeDocument/2006/relationships/image" Target="../media/image17.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image" Target="../media/image22.jpe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7.xml"/><Relationship Id="rId2" Type="http://schemas.openxmlformats.org/officeDocument/2006/relationships/image" Target="../media/image24.png"/><Relationship Id="rId1"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image" Target="../media/image26.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2.xml"/><Relationship Id="rId2" Type="http://schemas.openxmlformats.org/officeDocument/2006/relationships/image" Target="../media/image28.jpeg"/><Relationship Id="rId1" Type="http://schemas.openxmlformats.org/officeDocument/2006/relationships/image" Target="../media/image2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image" Target="../media/image29.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image" Target="../media/image22.jpeg"/></Relationships>
</file>

<file path=ppt/slides/_rels/slide28.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62.xml"/><Relationship Id="rId7" Type="http://schemas.openxmlformats.org/officeDocument/2006/relationships/tags" Target="../tags/tag61.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0" Type="http://schemas.openxmlformats.org/officeDocument/2006/relationships/notesSlide" Target="../notesSlides/notesSlide27.xml"/><Relationship Id="rId1" Type="http://schemas.openxmlformats.org/officeDocument/2006/relationships/tags" Target="../tags/tag55.xml"/></Relationships>
</file>

<file path=ppt/slides/_rels/slide29.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70.xml"/><Relationship Id="rId7" Type="http://schemas.openxmlformats.org/officeDocument/2006/relationships/tags" Target="../tags/tag69.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tags" Target="../tags/tag64.xml"/><Relationship Id="rId10" Type="http://schemas.openxmlformats.org/officeDocument/2006/relationships/notesSlide" Target="../notesSlides/notesSlide28.xml"/><Relationship Id="rId1" Type="http://schemas.openxmlformats.org/officeDocument/2006/relationships/tags" Target="../tags/tag63.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image" Target="../media/image21.jpeg"/><Relationship Id="rId1" Type="http://schemas.openxmlformats.org/officeDocument/2006/relationships/image" Target="../media/image20.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image" Target="../media/image22.jpeg"/></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32.xml"/><Relationship Id="rId3" Type="http://schemas.openxmlformats.org/officeDocument/2006/relationships/slideLayout" Target="../slideLayouts/slideLayout2.xml"/><Relationship Id="rId2" Type="http://schemas.openxmlformats.org/officeDocument/2006/relationships/image" Target="../media/image31.png"/><Relationship Id="rId1" Type="http://schemas.openxmlformats.org/officeDocument/2006/relationships/image" Target="../media/image30.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5" Type="http://schemas.openxmlformats.org/officeDocument/2006/relationships/notesSlide" Target="../notesSlides/notesSlide36.xml"/><Relationship Id="rId4" Type="http://schemas.openxmlformats.org/officeDocument/2006/relationships/slideLayout" Target="../slideLayouts/slideLayout2.xml"/><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image" Target="../media/image35.jpeg"/></Relationships>
</file>

<file path=ppt/slides/_rels/slide39.xml.rels><?xml version="1.0" encoding="UTF-8" standalone="yes"?>
<Relationships xmlns="http://schemas.openxmlformats.org/package/2006/relationships"><Relationship Id="rId6" Type="http://schemas.openxmlformats.org/officeDocument/2006/relationships/notesSlide" Target="../notesSlides/notesSlide38.xml"/><Relationship Id="rId5" Type="http://schemas.openxmlformats.org/officeDocument/2006/relationships/slideLayout" Target="../slideLayouts/slideLayout2.xml"/><Relationship Id="rId4" Type="http://schemas.openxmlformats.org/officeDocument/2006/relationships/image" Target="../media/image39.png"/><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21.jpeg"/></Relationships>
</file>

<file path=ppt/slides/_rels/slide40.xml.rels><?xml version="1.0" encoding="UTF-8" standalone="yes"?>
<Relationships xmlns="http://schemas.openxmlformats.org/package/2006/relationships"><Relationship Id="rId6" Type="http://schemas.openxmlformats.org/officeDocument/2006/relationships/notesSlide" Target="../notesSlides/notesSlide39.xml"/><Relationship Id="rId5" Type="http://schemas.openxmlformats.org/officeDocument/2006/relationships/slideLayout" Target="../slideLayouts/slideLayout2.xml"/><Relationship Id="rId4" Type="http://schemas.openxmlformats.org/officeDocument/2006/relationships/image" Target="../media/image28.jpeg"/><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image" Target="../media/image40.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3.xml"/><Relationship Id="rId1" Type="http://schemas.openxmlformats.org/officeDocument/2006/relationships/image" Target="../media/image22.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image" Target="../media/image43.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image" Target="../media/image44.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image" Target="../media/image44.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image" Target="../media/image22.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3.xml"/><Relationship Id="rId1" Type="http://schemas.openxmlformats.org/officeDocument/2006/relationships/image" Target="../media/image22.jpe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image" Target="../media/image45.jpeg"/></Relationships>
</file>

<file path=ppt/slides/_rels/slide54.xml.rels><?xml version="1.0" encoding="UTF-8" standalone="yes"?>
<Relationships xmlns="http://schemas.openxmlformats.org/package/2006/relationships"><Relationship Id="rId5" Type="http://schemas.openxmlformats.org/officeDocument/2006/relationships/notesSlide" Target="../notesSlides/notesSlide53.xml"/><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openxmlformats.org/officeDocument/2006/relationships/image" Target="../media/image46.png"/><Relationship Id="rId1" Type="http://schemas.openxmlformats.org/officeDocument/2006/relationships/oleObject" Target="../embeddings/oleObject1.bin"/></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notesSlide" Target="../notesSlides/notesSlide55.xml"/><Relationship Id="rId7"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image" Target="../media/image47.jpe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image" Target="../media/image53.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3.xml"/><Relationship Id="rId1" Type="http://schemas.openxmlformats.org/officeDocument/2006/relationships/image" Target="../media/image2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image" Target="../media/image54.jpe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3.xml"/><Relationship Id="rId1" Type="http://schemas.openxmlformats.org/officeDocument/2006/relationships/image" Target="../media/image22.jpe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image" Target="../media/image55.jpeg"/></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6.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7.xml"/><Relationship Id="rId1"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image" Target="../media/image2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4" name="组合 3"/>
          <p:cNvGrpSpPr/>
          <p:nvPr/>
        </p:nvGrpSpPr>
        <p:grpSpPr>
          <a:xfrm>
            <a:off x="-5080" y="5041900"/>
            <a:ext cx="9146540" cy="100330"/>
            <a:chOff x="0" y="7940"/>
            <a:chExt cx="14408" cy="158"/>
          </a:xfrm>
        </p:grpSpPr>
        <p:sp>
          <p:nvSpPr>
            <p:cNvPr id="37" name="Rectangle 13"/>
            <p:cNvSpPr>
              <a:spLocks noChangeArrowheads="1"/>
            </p:cNvSpPr>
            <p:nvPr/>
          </p:nvSpPr>
          <p:spPr bwMode="auto">
            <a:xfrm>
              <a:off x="0" y="7940"/>
              <a:ext cx="14384" cy="159"/>
            </a:xfrm>
            <a:prstGeom prst="rect">
              <a:avLst/>
            </a:prstGeom>
            <a:solidFill>
              <a:srgbClr val="4B4B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0"/>
            </a:p>
          </p:txBody>
        </p:sp>
        <p:sp>
          <p:nvSpPr>
            <p:cNvPr id="47" name="Rectangle 23"/>
            <p:cNvSpPr>
              <a:spLocks noChangeArrowheads="1"/>
            </p:cNvSpPr>
            <p:nvPr/>
          </p:nvSpPr>
          <p:spPr bwMode="auto">
            <a:xfrm>
              <a:off x="11612" y="7940"/>
              <a:ext cx="2796" cy="159"/>
            </a:xfrm>
            <a:prstGeom prst="rect">
              <a:avLst/>
            </a:prstGeom>
            <a:solidFill>
              <a:srgbClr val="FF93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0"/>
            </a:p>
          </p:txBody>
        </p:sp>
      </p:grpSp>
      <p:sp>
        <p:nvSpPr>
          <p:cNvPr id="49" name="文本框 48"/>
          <p:cNvSpPr txBox="1"/>
          <p:nvPr/>
        </p:nvSpPr>
        <p:spPr>
          <a:xfrm>
            <a:off x="929640" y="1160656"/>
            <a:ext cx="7262495" cy="922020"/>
          </a:xfrm>
          <a:prstGeom prst="rect">
            <a:avLst/>
          </a:prstGeom>
          <a:noFill/>
        </p:spPr>
        <p:txBody>
          <a:bodyPr wrap="square" rtlCol="0">
            <a:spAutoFit/>
          </a:bodyPr>
          <a:lstStyle/>
          <a:p>
            <a:pPr algn="ctr"/>
            <a:r>
              <a:rPr lang="zh-CN" altLang="en-US" sz="5400" b="1" dirty="0">
                <a:ln w="0"/>
                <a:solidFill>
                  <a:schemeClr val="bg1"/>
                </a:solidFill>
                <a:effectLst>
                  <a:reflection blurRad="6350" stA="53000" endA="300" endPos="35500" dir="5400000" sy="-90000" algn="bl" rotWithShape="0"/>
                </a:effectLst>
                <a:uFillTx/>
                <a:latin typeface="微软雅黑" panose="020B0503020204020204" pitchFamily="34" charset="-122"/>
                <a:ea typeface="微软雅黑" panose="020B0503020204020204" pitchFamily="34" charset="-122"/>
              </a:rPr>
              <a:t>特种设备作业安全培训</a:t>
            </a:r>
            <a:endParaRPr lang="zh-CN" altLang="en-US" sz="5400" b="1" dirty="0">
              <a:ln w="0"/>
              <a:solidFill>
                <a:schemeClr val="bg1"/>
              </a:solidFill>
              <a:effectLst>
                <a:reflection blurRad="6350" stA="53000" endA="300" endPos="35500" dir="5400000" sy="-90000" algn="bl" rotWithShape="0"/>
              </a:effectLst>
              <a:uFillTx/>
              <a:latin typeface="微软雅黑" panose="020B0503020204020204" pitchFamily="34" charset="-122"/>
              <a:ea typeface="微软雅黑" panose="020B0503020204020204" pitchFamily="34" charset="-122"/>
            </a:endParaRPr>
          </a:p>
        </p:txBody>
      </p:sp>
      <p:pic>
        <p:nvPicPr>
          <p:cNvPr id="2" name="图片 1" descr="a 头"/>
          <p:cNvPicPr>
            <a:picLocks noChangeAspect="1"/>
          </p:cNvPicPr>
          <p:nvPr/>
        </p:nvPicPr>
        <p:blipFill>
          <a:blip r:embed="rId2"/>
          <a:stretch>
            <a:fillRect/>
          </a:stretch>
        </p:blipFill>
        <p:spPr>
          <a:xfrm>
            <a:off x="5076190" y="2931795"/>
            <a:ext cx="3773170" cy="1957070"/>
          </a:xfrm>
          <a:prstGeom prst="rect">
            <a:avLst/>
          </a:prstGeom>
        </p:spPr>
      </p:pic>
    </p:spTree>
  </p:cSld>
  <p:clrMapOvr>
    <a:masterClrMapping/>
  </p:clrMapOvr>
  <p:transition spd="slow" advTm="6046"/>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523240" y="40640"/>
            <a:ext cx="4120768"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1" charset="-122"/>
                <a:ea typeface="方正卡通简体" panose="03000509000000000000" pitchFamily="1" charset="-122"/>
              </a:defRPr>
            </a:lvl1pPr>
          </a:lstStyle>
          <a:p>
            <a:pPr lvl="0"/>
            <a:r>
              <a:rPr lang="en-US" altLang="zh-CN" sz="2400" b="1" spc="100" dirty="0">
                <a:solidFill>
                  <a:schemeClr val="accent1"/>
                </a:solidFill>
                <a:latin typeface="微软雅黑" panose="020B0503020204020204" pitchFamily="34" charset="-122"/>
                <a:ea typeface="微软雅黑" panose="020B0503020204020204" pitchFamily="34" charset="-122"/>
              </a:rPr>
              <a:t>3</a:t>
            </a:r>
            <a:r>
              <a:rPr lang="zh-CN" altLang="en-US" sz="2400" b="1" spc="100" dirty="0">
                <a:solidFill>
                  <a:schemeClr val="accent1"/>
                </a:solidFill>
                <a:latin typeface="微软雅黑" panose="020B0503020204020204" pitchFamily="34" charset="-122"/>
                <a:ea typeface="微软雅黑" panose="020B0503020204020204" pitchFamily="34" charset="-122"/>
              </a:rPr>
              <a:t>.特种设备作业人员证</a:t>
            </a:r>
            <a:endParaRPr lang="zh-CN" altLang="en-US" sz="2400" b="1" spc="100" dirty="0">
              <a:solidFill>
                <a:schemeClr val="accent1"/>
              </a:solidFill>
              <a:latin typeface="微软雅黑" panose="020B0503020204020204" pitchFamily="34" charset="-122"/>
              <a:ea typeface="微软雅黑" panose="020B0503020204020204" pitchFamily="34" charset="-122"/>
            </a:endParaRPr>
          </a:p>
        </p:txBody>
      </p:sp>
      <p:sp>
        <p:nvSpPr>
          <p:cNvPr id="24" name="Freeform 5"/>
          <p:cNvSpPr>
            <a:spLocks noEditPoints="1"/>
          </p:cNvSpPr>
          <p:nvPr/>
        </p:nvSpPr>
        <p:spPr bwMode="auto">
          <a:xfrm>
            <a:off x="153488" y="85490"/>
            <a:ext cx="369657" cy="369656"/>
          </a:xfrm>
          <a:custGeom>
            <a:avLst/>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a:noFill/>
          </a:ln>
        </p:spPr>
        <p:txBody>
          <a:bodyPr vert="horz" wrap="square" lIns="68555" tIns="34277" rIns="68555" bIns="34277"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rgbClr val="ED5A00"/>
              </a:solidFill>
              <a:effectLst/>
              <a:uLnTx/>
              <a:uFillTx/>
              <a:latin typeface="Arial" panose="020B0604020202020204" pitchFamily="34" charset="0"/>
              <a:ea typeface="宋体" panose="02010600030101010101" pitchFamily="2" charset="-122"/>
              <a:cs typeface="+mn-cs"/>
            </a:endParaRPr>
          </a:p>
        </p:txBody>
      </p:sp>
      <p:grpSp>
        <p:nvGrpSpPr>
          <p:cNvPr id="6" name="组合 5"/>
          <p:cNvGrpSpPr/>
          <p:nvPr/>
        </p:nvGrpSpPr>
        <p:grpSpPr>
          <a:xfrm>
            <a:off x="977270" y="918810"/>
            <a:ext cx="7189460" cy="2661052"/>
            <a:chOff x="982940" y="649590"/>
            <a:chExt cx="7189460" cy="3813180"/>
          </a:xfrm>
        </p:grpSpPr>
        <p:sp>
          <p:nvSpPr>
            <p:cNvPr id="14" name="矩形: 圆角 13"/>
            <p:cNvSpPr/>
            <p:nvPr/>
          </p:nvSpPr>
          <p:spPr bwMode="auto">
            <a:xfrm>
              <a:off x="982940" y="649590"/>
              <a:ext cx="7189460" cy="3813180"/>
            </a:xfrm>
            <a:prstGeom prst="roundRect">
              <a:avLst>
                <a:gd name="adj" fmla="val 7601"/>
              </a:avLst>
            </a:prstGeom>
            <a:solidFill>
              <a:schemeClr val="accent2"/>
            </a:solidFill>
            <a:ln w="10" cap="flat">
              <a:solidFill>
                <a:schemeClr val="accent1">
                  <a:lumMod val="40000"/>
                  <a:lumOff val="60000"/>
                </a:schemeClr>
              </a:solidFill>
              <a:prstDash val="solid"/>
              <a:miter lim="800000"/>
            </a:ln>
          </p:spPr>
          <p:txBody>
            <a:bodyPr vert="horz" wrap="square" lIns="68555" tIns="34277" rIns="68555" bIns="34277"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rgbClr val="1F4C6B"/>
                </a:solidFill>
                <a:effectLst/>
                <a:uLnTx/>
                <a:uFillTx/>
                <a:latin typeface="Arial" panose="020B0604020202020204" pitchFamily="34" charset="0"/>
                <a:ea typeface="宋体" panose="02010600030101010101" pitchFamily="2" charset="-122"/>
                <a:cs typeface="+mn-cs"/>
              </a:endParaRPr>
            </a:p>
          </p:txBody>
        </p:sp>
        <p:sp>
          <p:nvSpPr>
            <p:cNvPr id="5" name="矩形 4"/>
            <p:cNvSpPr/>
            <p:nvPr/>
          </p:nvSpPr>
          <p:spPr>
            <a:xfrm>
              <a:off x="1043608" y="795683"/>
              <a:ext cx="7056784" cy="3439954"/>
            </a:xfrm>
            <a:prstGeom prst="rect">
              <a:avLst/>
            </a:prstGeom>
          </p:spPr>
          <p:txBody>
            <a:bodyPr wrap="square">
              <a:spAutoFit/>
            </a:bodyPr>
            <a:lstStyle/>
            <a:p>
              <a:pPr indent="457200" algn="just">
                <a:lnSpc>
                  <a:spcPct val="150000"/>
                </a:lnSpc>
              </a:pPr>
              <a:r>
                <a:rPr lang="zh-CN" altLang="en-US" sz="1700" spc="300" dirty="0">
                  <a:solidFill>
                    <a:schemeClr val="accent1"/>
                  </a:solidFill>
                  <a:latin typeface="微软雅黑" panose="020B0503020204020204" pitchFamily="34" charset="-122"/>
                  <a:ea typeface="微软雅黑" panose="020B0503020204020204" pitchFamily="34" charset="-122"/>
                </a:rPr>
                <a:t>因为特种设备作业有着不同的危险因素，容易损害操作人员的安全和健康，因此对特种作业需要有必要的安全保护措施，包括技术措施、保健措施和组织措施。 </a:t>
              </a:r>
              <a:endParaRPr lang="zh-CN" altLang="en-US" sz="1700" spc="300" dirty="0">
                <a:solidFill>
                  <a:schemeClr val="accent1"/>
                </a:solidFill>
                <a:latin typeface="微软雅黑" panose="020B0503020204020204" pitchFamily="34" charset="-122"/>
                <a:ea typeface="微软雅黑" panose="020B0503020204020204" pitchFamily="34" charset="-122"/>
              </a:endParaRPr>
            </a:p>
            <a:p>
              <a:pPr indent="457200" algn="just">
                <a:lnSpc>
                  <a:spcPct val="150000"/>
                </a:lnSpc>
              </a:pPr>
              <a:r>
                <a:rPr lang="zh-CN" altLang="en-US" sz="1700" spc="300" dirty="0">
                  <a:solidFill>
                    <a:schemeClr val="accent1"/>
                  </a:solidFill>
                  <a:latin typeface="微软雅黑" panose="020B0503020204020204" pitchFamily="34" charset="-122"/>
                  <a:ea typeface="微软雅黑" panose="020B0503020204020204" pitchFamily="34" charset="-122"/>
                </a:rPr>
                <a:t>从事特种设备作业的人员必须经过培训考核合格取得</a:t>
              </a:r>
              <a:r>
                <a:rPr lang="en-US" altLang="zh-CN" sz="1600" b="1" spc="300" dirty="0">
                  <a:solidFill>
                    <a:srgbClr val="FF931A"/>
                  </a:solidFill>
                  <a:latin typeface="微软雅黑" panose="020B0503020204020204" pitchFamily="34" charset="-122"/>
                  <a:ea typeface="微软雅黑" panose="020B0503020204020204" pitchFamily="34" charset="-122"/>
                </a:rPr>
                <a:t>《</a:t>
              </a:r>
              <a:r>
                <a:rPr lang="zh-CN" altLang="en-US" sz="1600" b="1" spc="300" dirty="0">
                  <a:solidFill>
                    <a:srgbClr val="FF931A"/>
                  </a:solidFill>
                  <a:latin typeface="微软雅黑" panose="020B0503020204020204" pitchFamily="34" charset="-122"/>
                  <a:ea typeface="微软雅黑" panose="020B0503020204020204" pitchFamily="34" charset="-122"/>
                </a:rPr>
                <a:t>特种设备作业人员证</a:t>
              </a:r>
              <a:r>
                <a:rPr lang="en-US" altLang="zh-CN" sz="1600" b="1" spc="300" dirty="0">
                  <a:solidFill>
                    <a:srgbClr val="FF931A"/>
                  </a:solidFill>
                  <a:latin typeface="微软雅黑" panose="020B0503020204020204" pitchFamily="34" charset="-122"/>
                  <a:ea typeface="微软雅黑" panose="020B0503020204020204" pitchFamily="34" charset="-122"/>
                </a:rPr>
                <a:t>》</a:t>
              </a:r>
              <a:r>
                <a:rPr lang="zh-CN" altLang="en-US" sz="1700" spc="300" dirty="0">
                  <a:solidFill>
                    <a:schemeClr val="accent1"/>
                  </a:solidFill>
                  <a:latin typeface="微软雅黑" panose="020B0503020204020204" pitchFamily="34" charset="-122"/>
                  <a:ea typeface="微软雅黑" panose="020B0503020204020204" pitchFamily="34" charset="-122"/>
                </a:rPr>
                <a:t>，方可从事相应的作业，各种特种设备作业人员证都要复审，复审年限有所不同。 </a:t>
              </a:r>
              <a:endParaRPr lang="zh-CN" altLang="en-US" sz="1700" spc="300" dirty="0">
                <a:solidFill>
                  <a:schemeClr val="accent1"/>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9796"/>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4504" y="1387"/>
            <a:ext cx="3423234" cy="5141625"/>
          </a:xfrm>
          <a:prstGeom prst="rect">
            <a:avLst/>
          </a:prstGeom>
        </p:spPr>
      </p:pic>
      <p:sp>
        <p:nvSpPr>
          <p:cNvPr id="83" name="矩形 82"/>
          <p:cNvSpPr/>
          <p:nvPr/>
        </p:nvSpPr>
        <p:spPr bwMode="auto">
          <a:xfrm>
            <a:off x="3136265" y="849313"/>
            <a:ext cx="495935" cy="3481705"/>
          </a:xfrm>
          <a:prstGeom prst="rect">
            <a:avLst/>
          </a:prstGeom>
          <a:solidFill>
            <a:schemeClr val="bg1"/>
          </a:solidFill>
          <a:ln w="9525" cap="flat" cmpd="sng" algn="ctr">
            <a:noFill/>
            <a:prstDash val="solid"/>
            <a:round/>
            <a:headEnd type="none" w="med" len="med"/>
            <a:tailEnd type="none" w="med" len="med"/>
          </a:ln>
          <a:effectLst/>
        </p:spPr>
        <p:txBody>
          <a:bodyPr vert="horz" wrap="square" lIns="68555" tIns="34277" rIns="68555" bIns="34277"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35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nvGrpSpPr>
          <p:cNvPr id="15" name="组合 14"/>
          <p:cNvGrpSpPr/>
          <p:nvPr/>
        </p:nvGrpSpPr>
        <p:grpSpPr>
          <a:xfrm>
            <a:off x="3747787" y="395156"/>
            <a:ext cx="4540000" cy="4353189"/>
            <a:chOff x="3747787" y="698408"/>
            <a:chExt cx="4540000" cy="4353189"/>
          </a:xfrm>
        </p:grpSpPr>
        <p:grpSp>
          <p:nvGrpSpPr>
            <p:cNvPr id="3" name="组合 2"/>
            <p:cNvGrpSpPr/>
            <p:nvPr/>
          </p:nvGrpSpPr>
          <p:grpSpPr>
            <a:xfrm>
              <a:off x="3761600" y="698408"/>
              <a:ext cx="4524003" cy="507831"/>
              <a:chOff x="3789045" y="1419622"/>
              <a:chExt cx="3945890" cy="507831"/>
            </a:xfrm>
          </p:grpSpPr>
          <p:sp>
            <p:nvSpPr>
              <p:cNvPr id="86" name="Freeform 18"/>
              <p:cNvSpPr/>
              <p:nvPr/>
            </p:nvSpPr>
            <p:spPr bwMode="auto">
              <a:xfrm>
                <a:off x="3789045" y="1440577"/>
                <a:ext cx="473710" cy="451485"/>
              </a:xfrm>
              <a:custGeom>
                <a:avLst/>
                <a:gdLst>
                  <a:gd name="T0" fmla="*/ 56 w 826"/>
                  <a:gd name="T1" fmla="*/ 0 h 826"/>
                  <a:gd name="T2" fmla="*/ 771 w 826"/>
                  <a:gd name="T3" fmla="*/ 0 h 826"/>
                  <a:gd name="T4" fmla="*/ 826 w 826"/>
                  <a:gd name="T5" fmla="*/ 55 h 826"/>
                  <a:gd name="T6" fmla="*/ 826 w 826"/>
                  <a:gd name="T7" fmla="*/ 770 h 826"/>
                  <a:gd name="T8" fmla="*/ 771 w 826"/>
                  <a:gd name="T9" fmla="*/ 826 h 826"/>
                  <a:gd name="T10" fmla="*/ 56 w 826"/>
                  <a:gd name="T11" fmla="*/ 826 h 826"/>
                  <a:gd name="T12" fmla="*/ 0 w 826"/>
                  <a:gd name="T13" fmla="*/ 770 h 826"/>
                  <a:gd name="T14" fmla="*/ 0 w 826"/>
                  <a:gd name="T15" fmla="*/ 55 h 826"/>
                  <a:gd name="T16" fmla="*/ 56 w 826"/>
                  <a:gd name="T17" fmla="*/ 0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6" h="826">
                    <a:moveTo>
                      <a:pt x="56" y="0"/>
                    </a:moveTo>
                    <a:lnTo>
                      <a:pt x="771" y="0"/>
                    </a:lnTo>
                    <a:cubicBezTo>
                      <a:pt x="801" y="0"/>
                      <a:pt x="826" y="25"/>
                      <a:pt x="826" y="55"/>
                    </a:cubicBezTo>
                    <a:lnTo>
                      <a:pt x="826" y="770"/>
                    </a:lnTo>
                    <a:cubicBezTo>
                      <a:pt x="826" y="801"/>
                      <a:pt x="801" y="826"/>
                      <a:pt x="771" y="826"/>
                    </a:cubicBezTo>
                    <a:lnTo>
                      <a:pt x="56" y="826"/>
                    </a:lnTo>
                    <a:cubicBezTo>
                      <a:pt x="25" y="826"/>
                      <a:pt x="0" y="801"/>
                      <a:pt x="0" y="770"/>
                    </a:cubicBezTo>
                    <a:lnTo>
                      <a:pt x="0" y="55"/>
                    </a:lnTo>
                    <a:cubicBezTo>
                      <a:pt x="0" y="25"/>
                      <a:pt x="25" y="0"/>
                      <a:pt x="56" y="0"/>
                    </a:cubicBezTo>
                    <a:close/>
                  </a:path>
                </a:pathLst>
              </a:custGeom>
              <a:solidFill>
                <a:schemeClr val="bg1"/>
              </a:solidFill>
              <a:ln w="19050">
                <a:solidFill>
                  <a:schemeClr val="accent2"/>
                </a:solidFill>
                <a:round/>
              </a:ln>
              <a:effectLst>
                <a:outerShdw blurRad="63500" sx="102000" sy="102000" algn="ctr" rotWithShape="0">
                  <a:prstClr val="black">
                    <a:alpha val="40000"/>
                  </a:prstClr>
                </a:outerShdw>
              </a:effectLst>
            </p:spPr>
            <p:txBody>
              <a:bodyPr vert="horz" wrap="square" lIns="68555" tIns="34277" rIns="68555" bIns="34277" numCol="1" rtlCol="0" anchor="t" anchorCtr="0" compatLnSpc="1"/>
              <a:lstStyle/>
              <a:p>
                <a:endParaRPr lang="zh-CN" altLang="en-US" sz="100"/>
              </a:p>
            </p:txBody>
          </p:sp>
          <p:sp>
            <p:nvSpPr>
              <p:cNvPr id="87" name="Freeform 24"/>
              <p:cNvSpPr/>
              <p:nvPr/>
            </p:nvSpPr>
            <p:spPr bwMode="auto">
              <a:xfrm>
                <a:off x="4340860" y="1440577"/>
                <a:ext cx="3345815" cy="445135"/>
              </a:xfrm>
              <a:custGeom>
                <a:avLst/>
                <a:gdLst>
                  <a:gd name="T0" fmla="*/ 91 w 8683"/>
                  <a:gd name="T1" fmla="*/ 0 h 865"/>
                  <a:gd name="T2" fmla="*/ 8591 w 8683"/>
                  <a:gd name="T3" fmla="*/ 0 h 865"/>
                  <a:gd name="T4" fmla="*/ 8683 w 8683"/>
                  <a:gd name="T5" fmla="*/ 91 h 865"/>
                  <a:gd name="T6" fmla="*/ 8683 w 8683"/>
                  <a:gd name="T7" fmla="*/ 774 h 865"/>
                  <a:gd name="T8" fmla="*/ 8591 w 8683"/>
                  <a:gd name="T9" fmla="*/ 865 h 865"/>
                  <a:gd name="T10" fmla="*/ 91 w 8683"/>
                  <a:gd name="T11" fmla="*/ 865 h 865"/>
                  <a:gd name="T12" fmla="*/ 0 w 8683"/>
                  <a:gd name="T13" fmla="*/ 774 h 865"/>
                  <a:gd name="T14" fmla="*/ 0 w 8683"/>
                  <a:gd name="T15" fmla="*/ 91 h 865"/>
                  <a:gd name="T16" fmla="*/ 91 w 8683"/>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83" h="865">
                    <a:moveTo>
                      <a:pt x="91" y="0"/>
                    </a:moveTo>
                    <a:lnTo>
                      <a:pt x="8591" y="0"/>
                    </a:lnTo>
                    <a:cubicBezTo>
                      <a:pt x="8642" y="0"/>
                      <a:pt x="8683" y="41"/>
                      <a:pt x="8683" y="91"/>
                    </a:cubicBezTo>
                    <a:lnTo>
                      <a:pt x="8683" y="774"/>
                    </a:lnTo>
                    <a:cubicBezTo>
                      <a:pt x="8683" y="824"/>
                      <a:pt x="8642" y="865"/>
                      <a:pt x="8591" y="865"/>
                    </a:cubicBezTo>
                    <a:lnTo>
                      <a:pt x="91" y="865"/>
                    </a:lnTo>
                    <a:cubicBezTo>
                      <a:pt x="41" y="865"/>
                      <a:pt x="0" y="824"/>
                      <a:pt x="0" y="774"/>
                    </a:cubicBezTo>
                    <a:lnTo>
                      <a:pt x="0" y="91"/>
                    </a:lnTo>
                    <a:cubicBezTo>
                      <a:pt x="0" y="41"/>
                      <a:pt x="41" y="0"/>
                      <a:pt x="91" y="0"/>
                    </a:cubicBezTo>
                    <a:close/>
                  </a:path>
                </a:pathLst>
              </a:custGeom>
              <a:solidFill>
                <a:srgbClr val="FFFFFF"/>
              </a:solidFill>
              <a:ln w="9525" cap="flat">
                <a:solidFill>
                  <a:schemeClr val="accent1">
                    <a:lumMod val="40000"/>
                    <a:lumOff val="60000"/>
                  </a:schemeClr>
                </a:solidFill>
                <a:prstDash val="solid"/>
                <a:miter lim="800000"/>
              </a:ln>
            </p:spPr>
            <p:txBody>
              <a:bodyPr vert="horz" wrap="square" lIns="68555" tIns="34277" rIns="68555" bIns="34277" numCol="1" anchor="t" anchorCtr="0" compatLnSpc="1"/>
              <a:lstStyle/>
              <a:p>
                <a:endParaRPr lang="zh-CN" altLang="en-US" sz="100"/>
              </a:p>
            </p:txBody>
          </p:sp>
          <p:sp>
            <p:nvSpPr>
              <p:cNvPr id="88" name="TextBox 47"/>
              <p:cNvSpPr txBox="1"/>
              <p:nvPr/>
            </p:nvSpPr>
            <p:spPr>
              <a:xfrm>
                <a:off x="4452620" y="1452642"/>
                <a:ext cx="3282315" cy="423545"/>
              </a:xfrm>
              <a:prstGeom prst="rect">
                <a:avLst/>
              </a:prstGeom>
              <a:noFill/>
            </p:spPr>
            <p:txBody>
              <a:bodyPr wrap="square" rtlCol="0">
                <a:spAutoFit/>
              </a:bodyPr>
              <a:lstStyle>
                <a:defPPr>
                  <a:defRPr lang="zh-CN"/>
                </a:defPPr>
                <a:lvl1pPr>
                  <a:lnSpc>
                    <a:spcPct val="90000"/>
                  </a:lnSpc>
                  <a:defRPr sz="3200" b="1">
                    <a:solidFill>
                      <a:schemeClr val="accent1"/>
                    </a:solidFill>
                    <a:latin typeface="微软雅黑" panose="020B0503020204020204" pitchFamily="34" charset="-122"/>
                    <a:ea typeface="微软雅黑" panose="020B0503020204020204" pitchFamily="34" charset="-122"/>
                  </a:defRPr>
                </a:lvl1pPr>
              </a:lstStyle>
              <a:p>
                <a:r>
                  <a:rPr lang="zh-CN" altLang="en-US" sz="2400" spc="100" dirty="0"/>
                  <a:t>锅炉</a:t>
                </a:r>
                <a:endParaRPr lang="zh-CN" altLang="en-US" sz="2400" spc="100" dirty="0">
                  <a:solidFill>
                    <a:schemeClr val="accent1"/>
                  </a:solidFill>
                  <a:uFillTx/>
                </a:endParaRPr>
              </a:p>
            </p:txBody>
          </p:sp>
          <p:sp>
            <p:nvSpPr>
              <p:cNvPr id="89" name="TextBox 58"/>
              <p:cNvSpPr txBox="1"/>
              <p:nvPr/>
            </p:nvSpPr>
            <p:spPr>
              <a:xfrm>
                <a:off x="3832047" y="1419622"/>
                <a:ext cx="397866" cy="507831"/>
              </a:xfrm>
              <a:prstGeom prst="rect">
                <a:avLst/>
              </a:prstGeom>
              <a:noFill/>
            </p:spPr>
            <p:txBody>
              <a:bodyPr wrap="none" rtlCol="0">
                <a:spAutoFit/>
              </a:bodyPr>
              <a:lstStyle/>
              <a:p>
                <a:pPr algn="ctr"/>
                <a:r>
                  <a:rPr lang="en-US" altLang="zh-CN" sz="2700" b="1" dirty="0">
                    <a:solidFill>
                      <a:schemeClr val="accent2"/>
                    </a:solidFill>
                    <a:latin typeface="微软雅黑" panose="020B0503020204020204" pitchFamily="34" charset="-122"/>
                    <a:ea typeface="微软雅黑" panose="020B0503020204020204" pitchFamily="34" charset="-122"/>
                  </a:rPr>
                  <a:t>1</a:t>
                </a:r>
                <a:endParaRPr lang="zh-CN" altLang="en-US" sz="2700" b="1" dirty="0">
                  <a:solidFill>
                    <a:schemeClr val="accent2"/>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3761600" y="1274472"/>
              <a:ext cx="4524003" cy="508000"/>
              <a:chOff x="5967" y="3547"/>
              <a:chExt cx="6214" cy="800"/>
            </a:xfrm>
          </p:grpSpPr>
          <p:sp>
            <p:nvSpPr>
              <p:cNvPr id="90" name="Freeform 18"/>
              <p:cNvSpPr/>
              <p:nvPr/>
            </p:nvSpPr>
            <p:spPr bwMode="auto">
              <a:xfrm>
                <a:off x="5967" y="3580"/>
                <a:ext cx="746" cy="711"/>
              </a:xfrm>
              <a:custGeom>
                <a:avLst/>
                <a:gdLst>
                  <a:gd name="T0" fmla="*/ 56 w 826"/>
                  <a:gd name="T1" fmla="*/ 0 h 826"/>
                  <a:gd name="T2" fmla="*/ 771 w 826"/>
                  <a:gd name="T3" fmla="*/ 0 h 826"/>
                  <a:gd name="T4" fmla="*/ 826 w 826"/>
                  <a:gd name="T5" fmla="*/ 55 h 826"/>
                  <a:gd name="T6" fmla="*/ 826 w 826"/>
                  <a:gd name="T7" fmla="*/ 770 h 826"/>
                  <a:gd name="T8" fmla="*/ 771 w 826"/>
                  <a:gd name="T9" fmla="*/ 826 h 826"/>
                  <a:gd name="T10" fmla="*/ 56 w 826"/>
                  <a:gd name="T11" fmla="*/ 826 h 826"/>
                  <a:gd name="T12" fmla="*/ 0 w 826"/>
                  <a:gd name="T13" fmla="*/ 770 h 826"/>
                  <a:gd name="T14" fmla="*/ 0 w 826"/>
                  <a:gd name="T15" fmla="*/ 55 h 826"/>
                  <a:gd name="T16" fmla="*/ 56 w 826"/>
                  <a:gd name="T17" fmla="*/ 0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6" h="826">
                    <a:moveTo>
                      <a:pt x="56" y="0"/>
                    </a:moveTo>
                    <a:lnTo>
                      <a:pt x="771" y="0"/>
                    </a:lnTo>
                    <a:cubicBezTo>
                      <a:pt x="801" y="0"/>
                      <a:pt x="826" y="25"/>
                      <a:pt x="826" y="55"/>
                    </a:cubicBezTo>
                    <a:lnTo>
                      <a:pt x="826" y="770"/>
                    </a:lnTo>
                    <a:cubicBezTo>
                      <a:pt x="826" y="801"/>
                      <a:pt x="801" y="826"/>
                      <a:pt x="771" y="826"/>
                    </a:cubicBezTo>
                    <a:lnTo>
                      <a:pt x="56" y="826"/>
                    </a:lnTo>
                    <a:cubicBezTo>
                      <a:pt x="25" y="826"/>
                      <a:pt x="0" y="801"/>
                      <a:pt x="0" y="770"/>
                    </a:cubicBezTo>
                    <a:lnTo>
                      <a:pt x="0" y="55"/>
                    </a:lnTo>
                    <a:cubicBezTo>
                      <a:pt x="0" y="25"/>
                      <a:pt x="25" y="0"/>
                      <a:pt x="56" y="0"/>
                    </a:cubicBezTo>
                    <a:close/>
                  </a:path>
                </a:pathLst>
              </a:custGeom>
              <a:solidFill>
                <a:schemeClr val="bg1"/>
              </a:solidFill>
              <a:ln w="19050">
                <a:solidFill>
                  <a:schemeClr val="accent2"/>
                </a:solidFill>
                <a:round/>
              </a:ln>
              <a:effectLst>
                <a:outerShdw blurRad="63500" sx="102000" sy="102000" algn="ctr" rotWithShape="0">
                  <a:prstClr val="black">
                    <a:alpha val="40000"/>
                  </a:prstClr>
                </a:outerShdw>
              </a:effectLst>
            </p:spPr>
            <p:txBody>
              <a:bodyPr vert="horz" wrap="square" lIns="68555" tIns="34277" rIns="68555" bIns="34277" numCol="1" rtlCol="0" anchor="t" anchorCtr="0" compatLnSpc="1"/>
              <a:lstStyle/>
              <a:p>
                <a:endParaRPr lang="zh-CN" altLang="en-US" sz="100"/>
              </a:p>
            </p:txBody>
          </p:sp>
          <p:sp>
            <p:nvSpPr>
              <p:cNvPr id="91" name="Freeform 24"/>
              <p:cNvSpPr/>
              <p:nvPr/>
            </p:nvSpPr>
            <p:spPr bwMode="auto">
              <a:xfrm>
                <a:off x="6836" y="3580"/>
                <a:ext cx="5269" cy="701"/>
              </a:xfrm>
              <a:custGeom>
                <a:avLst/>
                <a:gdLst>
                  <a:gd name="T0" fmla="*/ 91 w 8683"/>
                  <a:gd name="T1" fmla="*/ 0 h 865"/>
                  <a:gd name="T2" fmla="*/ 8591 w 8683"/>
                  <a:gd name="T3" fmla="*/ 0 h 865"/>
                  <a:gd name="T4" fmla="*/ 8683 w 8683"/>
                  <a:gd name="T5" fmla="*/ 91 h 865"/>
                  <a:gd name="T6" fmla="*/ 8683 w 8683"/>
                  <a:gd name="T7" fmla="*/ 774 h 865"/>
                  <a:gd name="T8" fmla="*/ 8591 w 8683"/>
                  <a:gd name="T9" fmla="*/ 865 h 865"/>
                  <a:gd name="T10" fmla="*/ 91 w 8683"/>
                  <a:gd name="T11" fmla="*/ 865 h 865"/>
                  <a:gd name="T12" fmla="*/ 0 w 8683"/>
                  <a:gd name="T13" fmla="*/ 774 h 865"/>
                  <a:gd name="T14" fmla="*/ 0 w 8683"/>
                  <a:gd name="T15" fmla="*/ 91 h 865"/>
                  <a:gd name="T16" fmla="*/ 91 w 8683"/>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83" h="865">
                    <a:moveTo>
                      <a:pt x="91" y="0"/>
                    </a:moveTo>
                    <a:lnTo>
                      <a:pt x="8591" y="0"/>
                    </a:lnTo>
                    <a:cubicBezTo>
                      <a:pt x="8642" y="0"/>
                      <a:pt x="8683" y="41"/>
                      <a:pt x="8683" y="91"/>
                    </a:cubicBezTo>
                    <a:lnTo>
                      <a:pt x="8683" y="774"/>
                    </a:lnTo>
                    <a:cubicBezTo>
                      <a:pt x="8683" y="824"/>
                      <a:pt x="8642" y="865"/>
                      <a:pt x="8591" y="865"/>
                    </a:cubicBezTo>
                    <a:lnTo>
                      <a:pt x="91" y="865"/>
                    </a:lnTo>
                    <a:cubicBezTo>
                      <a:pt x="41" y="865"/>
                      <a:pt x="0" y="824"/>
                      <a:pt x="0" y="774"/>
                    </a:cubicBezTo>
                    <a:lnTo>
                      <a:pt x="0" y="91"/>
                    </a:lnTo>
                    <a:cubicBezTo>
                      <a:pt x="0" y="41"/>
                      <a:pt x="41" y="0"/>
                      <a:pt x="91" y="0"/>
                    </a:cubicBezTo>
                    <a:close/>
                  </a:path>
                </a:pathLst>
              </a:custGeom>
              <a:solidFill>
                <a:srgbClr val="FFFFFF"/>
              </a:solidFill>
              <a:ln w="9525" cap="flat">
                <a:solidFill>
                  <a:schemeClr val="accent1">
                    <a:lumMod val="40000"/>
                    <a:lumOff val="60000"/>
                  </a:schemeClr>
                </a:solidFill>
                <a:prstDash val="solid"/>
                <a:miter lim="800000"/>
              </a:ln>
            </p:spPr>
            <p:txBody>
              <a:bodyPr vert="horz" wrap="square" lIns="68555" tIns="34277" rIns="68555" bIns="34277" numCol="1" anchor="t" anchorCtr="0" compatLnSpc="1"/>
              <a:lstStyle/>
              <a:p>
                <a:endParaRPr lang="zh-CN" altLang="en-US" sz="100"/>
              </a:p>
            </p:txBody>
          </p:sp>
          <p:sp>
            <p:nvSpPr>
              <p:cNvPr id="92" name="TextBox 47"/>
              <p:cNvSpPr txBox="1"/>
              <p:nvPr/>
            </p:nvSpPr>
            <p:spPr>
              <a:xfrm>
                <a:off x="7012" y="3599"/>
                <a:ext cx="5169" cy="667"/>
              </a:xfrm>
              <a:prstGeom prst="rect">
                <a:avLst/>
              </a:prstGeom>
              <a:noFill/>
            </p:spPr>
            <p:txBody>
              <a:bodyPr wrap="square" rtlCol="0">
                <a:spAutoFit/>
              </a:bodyPr>
              <a:lstStyle>
                <a:defPPr>
                  <a:defRPr lang="zh-CN"/>
                </a:defPPr>
                <a:lvl1pPr>
                  <a:lnSpc>
                    <a:spcPct val="90000"/>
                  </a:lnSpc>
                  <a:defRPr sz="3200" b="1">
                    <a:solidFill>
                      <a:schemeClr val="accent1"/>
                    </a:solidFill>
                    <a:latin typeface="微软雅黑" panose="020B0503020204020204" pitchFamily="34" charset="-122"/>
                    <a:ea typeface="微软雅黑" panose="020B0503020204020204" pitchFamily="34" charset="-122"/>
                  </a:defRPr>
                </a:lvl1pPr>
              </a:lstStyle>
              <a:p>
                <a:r>
                  <a:rPr lang="zh-CN" altLang="en-US" sz="2400" spc="100" dirty="0"/>
                  <a:t>压力容器（含气瓶）</a:t>
                </a:r>
                <a:endParaRPr lang="zh-CN" altLang="en-US" sz="2400" spc="100" dirty="0"/>
              </a:p>
            </p:txBody>
          </p:sp>
          <p:sp>
            <p:nvSpPr>
              <p:cNvPr id="93" name="TextBox 58"/>
              <p:cNvSpPr txBox="1"/>
              <p:nvPr/>
            </p:nvSpPr>
            <p:spPr>
              <a:xfrm>
                <a:off x="6034" y="3547"/>
                <a:ext cx="627" cy="800"/>
              </a:xfrm>
              <a:prstGeom prst="rect">
                <a:avLst/>
              </a:prstGeom>
              <a:noFill/>
            </p:spPr>
            <p:txBody>
              <a:bodyPr wrap="none" rtlCol="0">
                <a:spAutoFit/>
              </a:bodyPr>
              <a:lstStyle/>
              <a:p>
                <a:pPr algn="ctr"/>
                <a:r>
                  <a:rPr lang="en-US" altLang="zh-CN" sz="2700" b="1" dirty="0">
                    <a:solidFill>
                      <a:schemeClr val="accent2"/>
                    </a:solidFill>
                    <a:latin typeface="微软雅黑" panose="020B0503020204020204" pitchFamily="34" charset="-122"/>
                    <a:ea typeface="微软雅黑" panose="020B0503020204020204" pitchFamily="34" charset="-122"/>
                  </a:rPr>
                  <a:t>2</a:t>
                </a:r>
                <a:endParaRPr lang="zh-CN" altLang="en-US" sz="2700" b="1" dirty="0">
                  <a:solidFill>
                    <a:schemeClr val="accent2"/>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3761600" y="1850536"/>
              <a:ext cx="4524003" cy="508000"/>
              <a:chOff x="5967" y="4530"/>
              <a:chExt cx="6214" cy="800"/>
            </a:xfrm>
          </p:grpSpPr>
          <p:sp>
            <p:nvSpPr>
              <p:cNvPr id="94" name="Freeform 18"/>
              <p:cNvSpPr/>
              <p:nvPr/>
            </p:nvSpPr>
            <p:spPr bwMode="auto">
              <a:xfrm>
                <a:off x="5967" y="4563"/>
                <a:ext cx="746" cy="711"/>
              </a:xfrm>
              <a:custGeom>
                <a:avLst/>
                <a:gdLst>
                  <a:gd name="T0" fmla="*/ 56 w 826"/>
                  <a:gd name="T1" fmla="*/ 0 h 826"/>
                  <a:gd name="T2" fmla="*/ 771 w 826"/>
                  <a:gd name="T3" fmla="*/ 0 h 826"/>
                  <a:gd name="T4" fmla="*/ 826 w 826"/>
                  <a:gd name="T5" fmla="*/ 55 h 826"/>
                  <a:gd name="T6" fmla="*/ 826 w 826"/>
                  <a:gd name="T7" fmla="*/ 770 h 826"/>
                  <a:gd name="T8" fmla="*/ 771 w 826"/>
                  <a:gd name="T9" fmla="*/ 826 h 826"/>
                  <a:gd name="T10" fmla="*/ 56 w 826"/>
                  <a:gd name="T11" fmla="*/ 826 h 826"/>
                  <a:gd name="T12" fmla="*/ 0 w 826"/>
                  <a:gd name="T13" fmla="*/ 770 h 826"/>
                  <a:gd name="T14" fmla="*/ 0 w 826"/>
                  <a:gd name="T15" fmla="*/ 55 h 826"/>
                  <a:gd name="T16" fmla="*/ 56 w 826"/>
                  <a:gd name="T17" fmla="*/ 0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6" h="826">
                    <a:moveTo>
                      <a:pt x="56" y="0"/>
                    </a:moveTo>
                    <a:lnTo>
                      <a:pt x="771" y="0"/>
                    </a:lnTo>
                    <a:cubicBezTo>
                      <a:pt x="801" y="0"/>
                      <a:pt x="826" y="25"/>
                      <a:pt x="826" y="55"/>
                    </a:cubicBezTo>
                    <a:lnTo>
                      <a:pt x="826" y="770"/>
                    </a:lnTo>
                    <a:cubicBezTo>
                      <a:pt x="826" y="801"/>
                      <a:pt x="801" y="826"/>
                      <a:pt x="771" y="826"/>
                    </a:cubicBezTo>
                    <a:lnTo>
                      <a:pt x="56" y="826"/>
                    </a:lnTo>
                    <a:cubicBezTo>
                      <a:pt x="25" y="826"/>
                      <a:pt x="0" y="801"/>
                      <a:pt x="0" y="770"/>
                    </a:cubicBezTo>
                    <a:lnTo>
                      <a:pt x="0" y="55"/>
                    </a:lnTo>
                    <a:cubicBezTo>
                      <a:pt x="0" y="25"/>
                      <a:pt x="25" y="0"/>
                      <a:pt x="56" y="0"/>
                    </a:cubicBezTo>
                    <a:close/>
                  </a:path>
                </a:pathLst>
              </a:custGeom>
              <a:solidFill>
                <a:schemeClr val="bg1"/>
              </a:solidFill>
              <a:ln w="19050">
                <a:solidFill>
                  <a:schemeClr val="accent2"/>
                </a:solidFill>
                <a:round/>
              </a:ln>
              <a:effectLst>
                <a:outerShdw blurRad="63500" sx="102000" sy="102000" algn="ctr" rotWithShape="0">
                  <a:prstClr val="black">
                    <a:alpha val="40000"/>
                  </a:prstClr>
                </a:outerShdw>
              </a:effectLst>
            </p:spPr>
            <p:txBody>
              <a:bodyPr vert="horz" wrap="square" lIns="68555" tIns="34277" rIns="68555" bIns="34277" numCol="1" rtlCol="0" anchor="t" anchorCtr="0" compatLnSpc="1"/>
              <a:lstStyle/>
              <a:p>
                <a:endParaRPr lang="zh-CN" altLang="en-US" sz="100"/>
              </a:p>
            </p:txBody>
          </p:sp>
          <p:sp>
            <p:nvSpPr>
              <p:cNvPr id="95" name="Freeform 24"/>
              <p:cNvSpPr/>
              <p:nvPr/>
            </p:nvSpPr>
            <p:spPr bwMode="auto">
              <a:xfrm>
                <a:off x="6836" y="4563"/>
                <a:ext cx="5269" cy="701"/>
              </a:xfrm>
              <a:custGeom>
                <a:avLst/>
                <a:gdLst>
                  <a:gd name="T0" fmla="*/ 91 w 8683"/>
                  <a:gd name="T1" fmla="*/ 0 h 865"/>
                  <a:gd name="T2" fmla="*/ 8591 w 8683"/>
                  <a:gd name="T3" fmla="*/ 0 h 865"/>
                  <a:gd name="T4" fmla="*/ 8683 w 8683"/>
                  <a:gd name="T5" fmla="*/ 91 h 865"/>
                  <a:gd name="T6" fmla="*/ 8683 w 8683"/>
                  <a:gd name="T7" fmla="*/ 774 h 865"/>
                  <a:gd name="T8" fmla="*/ 8591 w 8683"/>
                  <a:gd name="T9" fmla="*/ 865 h 865"/>
                  <a:gd name="T10" fmla="*/ 91 w 8683"/>
                  <a:gd name="T11" fmla="*/ 865 h 865"/>
                  <a:gd name="T12" fmla="*/ 0 w 8683"/>
                  <a:gd name="T13" fmla="*/ 774 h 865"/>
                  <a:gd name="T14" fmla="*/ 0 w 8683"/>
                  <a:gd name="T15" fmla="*/ 91 h 865"/>
                  <a:gd name="T16" fmla="*/ 91 w 8683"/>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83" h="865">
                    <a:moveTo>
                      <a:pt x="91" y="0"/>
                    </a:moveTo>
                    <a:lnTo>
                      <a:pt x="8591" y="0"/>
                    </a:lnTo>
                    <a:cubicBezTo>
                      <a:pt x="8642" y="0"/>
                      <a:pt x="8683" y="41"/>
                      <a:pt x="8683" y="91"/>
                    </a:cubicBezTo>
                    <a:lnTo>
                      <a:pt x="8683" y="774"/>
                    </a:lnTo>
                    <a:cubicBezTo>
                      <a:pt x="8683" y="824"/>
                      <a:pt x="8642" y="865"/>
                      <a:pt x="8591" y="865"/>
                    </a:cubicBezTo>
                    <a:lnTo>
                      <a:pt x="91" y="865"/>
                    </a:lnTo>
                    <a:cubicBezTo>
                      <a:pt x="41" y="865"/>
                      <a:pt x="0" y="824"/>
                      <a:pt x="0" y="774"/>
                    </a:cubicBezTo>
                    <a:lnTo>
                      <a:pt x="0" y="91"/>
                    </a:lnTo>
                    <a:cubicBezTo>
                      <a:pt x="0" y="41"/>
                      <a:pt x="41" y="0"/>
                      <a:pt x="91" y="0"/>
                    </a:cubicBezTo>
                    <a:close/>
                  </a:path>
                </a:pathLst>
              </a:custGeom>
              <a:solidFill>
                <a:srgbClr val="FFFFFF"/>
              </a:solidFill>
              <a:ln w="9525" cap="flat">
                <a:solidFill>
                  <a:schemeClr val="accent1">
                    <a:lumMod val="40000"/>
                    <a:lumOff val="60000"/>
                  </a:schemeClr>
                </a:solidFill>
                <a:prstDash val="solid"/>
                <a:miter lim="800000"/>
              </a:ln>
            </p:spPr>
            <p:txBody>
              <a:bodyPr vert="horz" wrap="square" lIns="68555" tIns="34277" rIns="68555" bIns="34277" numCol="1" anchor="t" anchorCtr="0" compatLnSpc="1"/>
              <a:lstStyle/>
              <a:p>
                <a:endParaRPr lang="zh-CN" altLang="en-US" sz="100"/>
              </a:p>
            </p:txBody>
          </p:sp>
          <p:sp>
            <p:nvSpPr>
              <p:cNvPr id="96" name="TextBox 47"/>
              <p:cNvSpPr txBox="1"/>
              <p:nvPr/>
            </p:nvSpPr>
            <p:spPr>
              <a:xfrm>
                <a:off x="7012" y="4582"/>
                <a:ext cx="5169" cy="667"/>
              </a:xfrm>
              <a:prstGeom prst="rect">
                <a:avLst/>
              </a:prstGeom>
              <a:noFill/>
            </p:spPr>
            <p:txBody>
              <a:bodyPr wrap="square" rtlCol="0">
                <a:spAutoFit/>
              </a:bodyPr>
              <a:lstStyle>
                <a:defPPr>
                  <a:defRPr lang="zh-CN"/>
                </a:defPPr>
                <a:lvl1pPr>
                  <a:lnSpc>
                    <a:spcPct val="90000"/>
                  </a:lnSpc>
                  <a:defRPr sz="3200" b="1">
                    <a:solidFill>
                      <a:schemeClr val="accent1"/>
                    </a:solidFill>
                    <a:latin typeface="微软雅黑" panose="020B0503020204020204" pitchFamily="34" charset="-122"/>
                    <a:ea typeface="微软雅黑" panose="020B0503020204020204" pitchFamily="34" charset="-122"/>
                  </a:defRPr>
                </a:lvl1pPr>
              </a:lstStyle>
              <a:p>
                <a:r>
                  <a:rPr lang="zh-CN" altLang="en-US" sz="2400" spc="100" dirty="0"/>
                  <a:t>压力管道</a:t>
                </a:r>
                <a:endParaRPr lang="zh-CN" altLang="en-US" sz="2400" spc="100" dirty="0">
                  <a:solidFill>
                    <a:schemeClr val="accent1"/>
                  </a:solidFill>
                  <a:uFillTx/>
                </a:endParaRPr>
              </a:p>
            </p:txBody>
          </p:sp>
          <p:sp>
            <p:nvSpPr>
              <p:cNvPr id="97" name="TextBox 58"/>
              <p:cNvSpPr txBox="1"/>
              <p:nvPr/>
            </p:nvSpPr>
            <p:spPr>
              <a:xfrm>
                <a:off x="6034" y="4530"/>
                <a:ext cx="627" cy="800"/>
              </a:xfrm>
              <a:prstGeom prst="rect">
                <a:avLst/>
              </a:prstGeom>
              <a:noFill/>
              <a:extLst>
                <a:ext uri="{91240B29-F687-4F45-9708-019B960494DF}">
                  <a14:hiddenLine xmlns:a14="http://schemas.microsoft.com/office/drawing/2010/main" w="9525">
                    <a:solidFill>
                      <a:srgbClr val="000000"/>
                    </a:solidFill>
                    <a:round/>
                  </a14:hiddenLine>
                </a:ext>
              </a:extLst>
            </p:spPr>
            <p:txBody>
              <a:bodyPr wrap="none" rtlCol="0">
                <a:spAutoFit/>
              </a:bodyPr>
              <a:lstStyle/>
              <a:p>
                <a:pPr algn="ctr"/>
                <a:r>
                  <a:rPr lang="en-US" altLang="zh-CN" sz="2700" b="1" dirty="0">
                    <a:solidFill>
                      <a:schemeClr val="accent2"/>
                    </a:solidFill>
                    <a:latin typeface="微软雅黑" panose="020B0503020204020204" pitchFamily="34" charset="-122"/>
                    <a:ea typeface="微软雅黑" panose="020B0503020204020204" pitchFamily="34" charset="-122"/>
                  </a:rPr>
                  <a:t>3</a:t>
                </a:r>
                <a:endParaRPr lang="zh-CN" altLang="en-US" sz="2700" b="1" dirty="0">
                  <a:solidFill>
                    <a:schemeClr val="accent2"/>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3763784" y="2386596"/>
              <a:ext cx="4524003" cy="508000"/>
              <a:chOff x="5967" y="4530"/>
              <a:chExt cx="6214" cy="800"/>
            </a:xfrm>
          </p:grpSpPr>
          <p:sp>
            <p:nvSpPr>
              <p:cNvPr id="29" name="Freeform 18"/>
              <p:cNvSpPr/>
              <p:nvPr/>
            </p:nvSpPr>
            <p:spPr bwMode="auto">
              <a:xfrm>
                <a:off x="5967" y="4563"/>
                <a:ext cx="746" cy="711"/>
              </a:xfrm>
              <a:custGeom>
                <a:avLst/>
                <a:gdLst>
                  <a:gd name="T0" fmla="*/ 56 w 826"/>
                  <a:gd name="T1" fmla="*/ 0 h 826"/>
                  <a:gd name="T2" fmla="*/ 771 w 826"/>
                  <a:gd name="T3" fmla="*/ 0 h 826"/>
                  <a:gd name="T4" fmla="*/ 826 w 826"/>
                  <a:gd name="T5" fmla="*/ 55 h 826"/>
                  <a:gd name="T6" fmla="*/ 826 w 826"/>
                  <a:gd name="T7" fmla="*/ 770 h 826"/>
                  <a:gd name="T8" fmla="*/ 771 w 826"/>
                  <a:gd name="T9" fmla="*/ 826 h 826"/>
                  <a:gd name="T10" fmla="*/ 56 w 826"/>
                  <a:gd name="T11" fmla="*/ 826 h 826"/>
                  <a:gd name="T12" fmla="*/ 0 w 826"/>
                  <a:gd name="T13" fmla="*/ 770 h 826"/>
                  <a:gd name="T14" fmla="*/ 0 w 826"/>
                  <a:gd name="T15" fmla="*/ 55 h 826"/>
                  <a:gd name="T16" fmla="*/ 56 w 826"/>
                  <a:gd name="T17" fmla="*/ 0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6" h="826">
                    <a:moveTo>
                      <a:pt x="56" y="0"/>
                    </a:moveTo>
                    <a:lnTo>
                      <a:pt x="771" y="0"/>
                    </a:lnTo>
                    <a:cubicBezTo>
                      <a:pt x="801" y="0"/>
                      <a:pt x="826" y="25"/>
                      <a:pt x="826" y="55"/>
                    </a:cubicBezTo>
                    <a:lnTo>
                      <a:pt x="826" y="770"/>
                    </a:lnTo>
                    <a:cubicBezTo>
                      <a:pt x="826" y="801"/>
                      <a:pt x="801" y="826"/>
                      <a:pt x="771" y="826"/>
                    </a:cubicBezTo>
                    <a:lnTo>
                      <a:pt x="56" y="826"/>
                    </a:lnTo>
                    <a:cubicBezTo>
                      <a:pt x="25" y="826"/>
                      <a:pt x="0" y="801"/>
                      <a:pt x="0" y="770"/>
                    </a:cubicBezTo>
                    <a:lnTo>
                      <a:pt x="0" y="55"/>
                    </a:lnTo>
                    <a:cubicBezTo>
                      <a:pt x="0" y="25"/>
                      <a:pt x="25" y="0"/>
                      <a:pt x="56" y="0"/>
                    </a:cubicBezTo>
                    <a:close/>
                  </a:path>
                </a:pathLst>
              </a:custGeom>
              <a:solidFill>
                <a:schemeClr val="bg1"/>
              </a:solidFill>
              <a:ln w="19050">
                <a:solidFill>
                  <a:schemeClr val="accent2"/>
                </a:solidFill>
                <a:round/>
              </a:ln>
              <a:effectLst>
                <a:outerShdw blurRad="63500" sx="102000" sy="102000" algn="ctr" rotWithShape="0">
                  <a:prstClr val="black">
                    <a:alpha val="40000"/>
                  </a:prstClr>
                </a:outerShdw>
              </a:effectLst>
            </p:spPr>
            <p:txBody>
              <a:bodyPr vert="horz" wrap="square" lIns="68555" tIns="34277" rIns="68555" bIns="34277" numCol="1" rtlCol="0" anchor="t" anchorCtr="0" compatLnSpc="1"/>
              <a:lstStyle/>
              <a:p>
                <a:endParaRPr lang="zh-CN" altLang="en-US" sz="100"/>
              </a:p>
            </p:txBody>
          </p:sp>
          <p:sp>
            <p:nvSpPr>
              <p:cNvPr id="30" name="Freeform 24"/>
              <p:cNvSpPr/>
              <p:nvPr/>
            </p:nvSpPr>
            <p:spPr bwMode="auto">
              <a:xfrm>
                <a:off x="6836" y="4563"/>
                <a:ext cx="5269" cy="701"/>
              </a:xfrm>
              <a:custGeom>
                <a:avLst/>
                <a:gdLst>
                  <a:gd name="T0" fmla="*/ 91 w 8683"/>
                  <a:gd name="T1" fmla="*/ 0 h 865"/>
                  <a:gd name="T2" fmla="*/ 8591 w 8683"/>
                  <a:gd name="T3" fmla="*/ 0 h 865"/>
                  <a:gd name="T4" fmla="*/ 8683 w 8683"/>
                  <a:gd name="T5" fmla="*/ 91 h 865"/>
                  <a:gd name="T6" fmla="*/ 8683 w 8683"/>
                  <a:gd name="T7" fmla="*/ 774 h 865"/>
                  <a:gd name="T8" fmla="*/ 8591 w 8683"/>
                  <a:gd name="T9" fmla="*/ 865 h 865"/>
                  <a:gd name="T10" fmla="*/ 91 w 8683"/>
                  <a:gd name="T11" fmla="*/ 865 h 865"/>
                  <a:gd name="T12" fmla="*/ 0 w 8683"/>
                  <a:gd name="T13" fmla="*/ 774 h 865"/>
                  <a:gd name="T14" fmla="*/ 0 w 8683"/>
                  <a:gd name="T15" fmla="*/ 91 h 865"/>
                  <a:gd name="T16" fmla="*/ 91 w 8683"/>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83" h="865">
                    <a:moveTo>
                      <a:pt x="91" y="0"/>
                    </a:moveTo>
                    <a:lnTo>
                      <a:pt x="8591" y="0"/>
                    </a:lnTo>
                    <a:cubicBezTo>
                      <a:pt x="8642" y="0"/>
                      <a:pt x="8683" y="41"/>
                      <a:pt x="8683" y="91"/>
                    </a:cubicBezTo>
                    <a:lnTo>
                      <a:pt x="8683" y="774"/>
                    </a:lnTo>
                    <a:cubicBezTo>
                      <a:pt x="8683" y="824"/>
                      <a:pt x="8642" y="865"/>
                      <a:pt x="8591" y="865"/>
                    </a:cubicBezTo>
                    <a:lnTo>
                      <a:pt x="91" y="865"/>
                    </a:lnTo>
                    <a:cubicBezTo>
                      <a:pt x="41" y="865"/>
                      <a:pt x="0" y="824"/>
                      <a:pt x="0" y="774"/>
                    </a:cubicBezTo>
                    <a:lnTo>
                      <a:pt x="0" y="91"/>
                    </a:lnTo>
                    <a:cubicBezTo>
                      <a:pt x="0" y="41"/>
                      <a:pt x="41" y="0"/>
                      <a:pt x="91" y="0"/>
                    </a:cubicBezTo>
                    <a:close/>
                  </a:path>
                </a:pathLst>
              </a:custGeom>
              <a:solidFill>
                <a:srgbClr val="FFFFFF"/>
              </a:solidFill>
              <a:ln w="9525" cap="flat">
                <a:solidFill>
                  <a:schemeClr val="accent1">
                    <a:lumMod val="40000"/>
                    <a:lumOff val="60000"/>
                  </a:schemeClr>
                </a:solidFill>
                <a:prstDash val="solid"/>
                <a:miter lim="800000"/>
              </a:ln>
            </p:spPr>
            <p:txBody>
              <a:bodyPr vert="horz" wrap="square" lIns="68555" tIns="34277" rIns="68555" bIns="34277" numCol="1" anchor="t" anchorCtr="0" compatLnSpc="1"/>
              <a:lstStyle/>
              <a:p>
                <a:endParaRPr lang="zh-CN" altLang="en-US" sz="100"/>
              </a:p>
            </p:txBody>
          </p:sp>
          <p:sp>
            <p:nvSpPr>
              <p:cNvPr id="31" name="TextBox 47"/>
              <p:cNvSpPr txBox="1"/>
              <p:nvPr/>
            </p:nvSpPr>
            <p:spPr>
              <a:xfrm>
                <a:off x="7012" y="4582"/>
                <a:ext cx="5169" cy="667"/>
              </a:xfrm>
              <a:prstGeom prst="rect">
                <a:avLst/>
              </a:prstGeom>
              <a:noFill/>
            </p:spPr>
            <p:txBody>
              <a:bodyPr wrap="square" rtlCol="0">
                <a:spAutoFit/>
              </a:bodyPr>
              <a:lstStyle>
                <a:defPPr>
                  <a:defRPr lang="zh-CN"/>
                </a:defPPr>
                <a:lvl1pPr>
                  <a:lnSpc>
                    <a:spcPct val="90000"/>
                  </a:lnSpc>
                  <a:defRPr sz="3200" b="1">
                    <a:solidFill>
                      <a:schemeClr val="accent1"/>
                    </a:solidFill>
                    <a:latin typeface="微软雅黑" panose="020B0503020204020204" pitchFamily="34" charset="-122"/>
                    <a:ea typeface="微软雅黑" panose="020B0503020204020204" pitchFamily="34" charset="-122"/>
                  </a:defRPr>
                </a:lvl1pPr>
              </a:lstStyle>
              <a:p>
                <a:r>
                  <a:rPr lang="zh-CN" altLang="en-US" sz="2400" spc="100" dirty="0"/>
                  <a:t>电梯</a:t>
                </a:r>
                <a:endParaRPr lang="zh-CN" altLang="en-US" sz="2400" spc="100" dirty="0">
                  <a:solidFill>
                    <a:schemeClr val="accent1"/>
                  </a:solidFill>
                  <a:uFillTx/>
                </a:endParaRPr>
              </a:p>
            </p:txBody>
          </p:sp>
          <p:sp>
            <p:nvSpPr>
              <p:cNvPr id="32" name="TextBox 58"/>
              <p:cNvSpPr txBox="1"/>
              <p:nvPr/>
            </p:nvSpPr>
            <p:spPr>
              <a:xfrm>
                <a:off x="6035" y="4530"/>
                <a:ext cx="627" cy="800"/>
              </a:xfrm>
              <a:prstGeom prst="rect">
                <a:avLst/>
              </a:prstGeom>
              <a:noFill/>
              <a:extLst>
                <a:ext uri="{91240B29-F687-4F45-9708-019B960494DF}">
                  <a14:hiddenLine xmlns:a14="http://schemas.microsoft.com/office/drawing/2010/main" w="9525">
                    <a:solidFill>
                      <a:srgbClr val="000000"/>
                    </a:solidFill>
                    <a:round/>
                  </a14:hiddenLine>
                </a:ext>
              </a:extLst>
            </p:spPr>
            <p:txBody>
              <a:bodyPr wrap="none" rtlCol="0">
                <a:spAutoFit/>
              </a:bodyPr>
              <a:lstStyle/>
              <a:p>
                <a:pPr algn="ctr"/>
                <a:r>
                  <a:rPr lang="en-US" altLang="zh-CN" sz="2700" b="1" dirty="0">
                    <a:solidFill>
                      <a:schemeClr val="accent2"/>
                    </a:solidFill>
                    <a:latin typeface="微软雅黑" panose="020B0503020204020204" pitchFamily="34" charset="-122"/>
                    <a:ea typeface="微软雅黑" panose="020B0503020204020204" pitchFamily="34" charset="-122"/>
                  </a:rPr>
                  <a:t>4</a:t>
                </a:r>
                <a:endParaRPr lang="zh-CN" altLang="en-US" sz="2700" b="1" dirty="0">
                  <a:solidFill>
                    <a:schemeClr val="accent2"/>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3761600" y="2922885"/>
              <a:ext cx="4524003" cy="508000"/>
              <a:chOff x="5967" y="4530"/>
              <a:chExt cx="6214" cy="800"/>
            </a:xfrm>
          </p:grpSpPr>
          <p:sp>
            <p:nvSpPr>
              <p:cNvPr id="34" name="Freeform 18"/>
              <p:cNvSpPr/>
              <p:nvPr/>
            </p:nvSpPr>
            <p:spPr bwMode="auto">
              <a:xfrm>
                <a:off x="5967" y="4563"/>
                <a:ext cx="746" cy="711"/>
              </a:xfrm>
              <a:custGeom>
                <a:avLst/>
                <a:gdLst>
                  <a:gd name="T0" fmla="*/ 56 w 826"/>
                  <a:gd name="T1" fmla="*/ 0 h 826"/>
                  <a:gd name="T2" fmla="*/ 771 w 826"/>
                  <a:gd name="T3" fmla="*/ 0 h 826"/>
                  <a:gd name="T4" fmla="*/ 826 w 826"/>
                  <a:gd name="T5" fmla="*/ 55 h 826"/>
                  <a:gd name="T6" fmla="*/ 826 w 826"/>
                  <a:gd name="T7" fmla="*/ 770 h 826"/>
                  <a:gd name="T8" fmla="*/ 771 w 826"/>
                  <a:gd name="T9" fmla="*/ 826 h 826"/>
                  <a:gd name="T10" fmla="*/ 56 w 826"/>
                  <a:gd name="T11" fmla="*/ 826 h 826"/>
                  <a:gd name="T12" fmla="*/ 0 w 826"/>
                  <a:gd name="T13" fmla="*/ 770 h 826"/>
                  <a:gd name="T14" fmla="*/ 0 w 826"/>
                  <a:gd name="T15" fmla="*/ 55 h 826"/>
                  <a:gd name="T16" fmla="*/ 56 w 826"/>
                  <a:gd name="T17" fmla="*/ 0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6" h="826">
                    <a:moveTo>
                      <a:pt x="56" y="0"/>
                    </a:moveTo>
                    <a:lnTo>
                      <a:pt x="771" y="0"/>
                    </a:lnTo>
                    <a:cubicBezTo>
                      <a:pt x="801" y="0"/>
                      <a:pt x="826" y="25"/>
                      <a:pt x="826" y="55"/>
                    </a:cubicBezTo>
                    <a:lnTo>
                      <a:pt x="826" y="770"/>
                    </a:lnTo>
                    <a:cubicBezTo>
                      <a:pt x="826" y="801"/>
                      <a:pt x="801" y="826"/>
                      <a:pt x="771" y="826"/>
                    </a:cubicBezTo>
                    <a:lnTo>
                      <a:pt x="56" y="826"/>
                    </a:lnTo>
                    <a:cubicBezTo>
                      <a:pt x="25" y="826"/>
                      <a:pt x="0" y="801"/>
                      <a:pt x="0" y="770"/>
                    </a:cubicBezTo>
                    <a:lnTo>
                      <a:pt x="0" y="55"/>
                    </a:lnTo>
                    <a:cubicBezTo>
                      <a:pt x="0" y="25"/>
                      <a:pt x="25" y="0"/>
                      <a:pt x="56" y="0"/>
                    </a:cubicBezTo>
                    <a:close/>
                  </a:path>
                </a:pathLst>
              </a:custGeom>
              <a:solidFill>
                <a:schemeClr val="bg1"/>
              </a:solidFill>
              <a:ln w="19050">
                <a:solidFill>
                  <a:schemeClr val="accent2"/>
                </a:solidFill>
                <a:round/>
              </a:ln>
              <a:effectLst>
                <a:outerShdw blurRad="63500" sx="102000" sy="102000" algn="ctr" rotWithShape="0">
                  <a:prstClr val="black">
                    <a:alpha val="40000"/>
                  </a:prstClr>
                </a:outerShdw>
              </a:effectLst>
            </p:spPr>
            <p:txBody>
              <a:bodyPr vert="horz" wrap="square" lIns="68555" tIns="34277" rIns="68555" bIns="34277" numCol="1" rtlCol="0" anchor="t" anchorCtr="0" compatLnSpc="1"/>
              <a:lstStyle/>
              <a:p>
                <a:endParaRPr lang="zh-CN" altLang="en-US" sz="100"/>
              </a:p>
            </p:txBody>
          </p:sp>
          <p:sp>
            <p:nvSpPr>
              <p:cNvPr id="35" name="Freeform 24"/>
              <p:cNvSpPr/>
              <p:nvPr/>
            </p:nvSpPr>
            <p:spPr bwMode="auto">
              <a:xfrm>
                <a:off x="6836" y="4563"/>
                <a:ext cx="5269" cy="701"/>
              </a:xfrm>
              <a:custGeom>
                <a:avLst/>
                <a:gdLst>
                  <a:gd name="T0" fmla="*/ 91 w 8683"/>
                  <a:gd name="T1" fmla="*/ 0 h 865"/>
                  <a:gd name="T2" fmla="*/ 8591 w 8683"/>
                  <a:gd name="T3" fmla="*/ 0 h 865"/>
                  <a:gd name="T4" fmla="*/ 8683 w 8683"/>
                  <a:gd name="T5" fmla="*/ 91 h 865"/>
                  <a:gd name="T6" fmla="*/ 8683 w 8683"/>
                  <a:gd name="T7" fmla="*/ 774 h 865"/>
                  <a:gd name="T8" fmla="*/ 8591 w 8683"/>
                  <a:gd name="T9" fmla="*/ 865 h 865"/>
                  <a:gd name="T10" fmla="*/ 91 w 8683"/>
                  <a:gd name="T11" fmla="*/ 865 h 865"/>
                  <a:gd name="T12" fmla="*/ 0 w 8683"/>
                  <a:gd name="T13" fmla="*/ 774 h 865"/>
                  <a:gd name="T14" fmla="*/ 0 w 8683"/>
                  <a:gd name="T15" fmla="*/ 91 h 865"/>
                  <a:gd name="T16" fmla="*/ 91 w 8683"/>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83" h="865">
                    <a:moveTo>
                      <a:pt x="91" y="0"/>
                    </a:moveTo>
                    <a:lnTo>
                      <a:pt x="8591" y="0"/>
                    </a:lnTo>
                    <a:cubicBezTo>
                      <a:pt x="8642" y="0"/>
                      <a:pt x="8683" y="41"/>
                      <a:pt x="8683" y="91"/>
                    </a:cubicBezTo>
                    <a:lnTo>
                      <a:pt x="8683" y="774"/>
                    </a:lnTo>
                    <a:cubicBezTo>
                      <a:pt x="8683" y="824"/>
                      <a:pt x="8642" y="865"/>
                      <a:pt x="8591" y="865"/>
                    </a:cubicBezTo>
                    <a:lnTo>
                      <a:pt x="91" y="865"/>
                    </a:lnTo>
                    <a:cubicBezTo>
                      <a:pt x="41" y="865"/>
                      <a:pt x="0" y="824"/>
                      <a:pt x="0" y="774"/>
                    </a:cubicBezTo>
                    <a:lnTo>
                      <a:pt x="0" y="91"/>
                    </a:lnTo>
                    <a:cubicBezTo>
                      <a:pt x="0" y="41"/>
                      <a:pt x="41" y="0"/>
                      <a:pt x="91" y="0"/>
                    </a:cubicBezTo>
                    <a:close/>
                  </a:path>
                </a:pathLst>
              </a:custGeom>
              <a:solidFill>
                <a:srgbClr val="FFFFFF"/>
              </a:solidFill>
              <a:ln w="9525" cap="flat">
                <a:solidFill>
                  <a:schemeClr val="accent1">
                    <a:lumMod val="40000"/>
                    <a:lumOff val="60000"/>
                  </a:schemeClr>
                </a:solidFill>
                <a:prstDash val="solid"/>
                <a:miter lim="800000"/>
              </a:ln>
            </p:spPr>
            <p:txBody>
              <a:bodyPr vert="horz" wrap="square" lIns="68555" tIns="34277" rIns="68555" bIns="34277" numCol="1" anchor="t" anchorCtr="0" compatLnSpc="1"/>
              <a:lstStyle/>
              <a:p>
                <a:endParaRPr lang="zh-CN" altLang="en-US" sz="100"/>
              </a:p>
            </p:txBody>
          </p:sp>
          <p:sp>
            <p:nvSpPr>
              <p:cNvPr id="36" name="TextBox 47"/>
              <p:cNvSpPr txBox="1"/>
              <p:nvPr/>
            </p:nvSpPr>
            <p:spPr>
              <a:xfrm>
                <a:off x="7012" y="4582"/>
                <a:ext cx="5169" cy="667"/>
              </a:xfrm>
              <a:prstGeom prst="rect">
                <a:avLst/>
              </a:prstGeom>
              <a:noFill/>
            </p:spPr>
            <p:txBody>
              <a:bodyPr wrap="square" rtlCol="0">
                <a:spAutoFit/>
              </a:bodyPr>
              <a:lstStyle>
                <a:defPPr>
                  <a:defRPr lang="zh-CN"/>
                </a:defPPr>
                <a:lvl1pPr>
                  <a:lnSpc>
                    <a:spcPct val="90000"/>
                  </a:lnSpc>
                  <a:defRPr sz="3200" b="1">
                    <a:solidFill>
                      <a:schemeClr val="accent1"/>
                    </a:solidFill>
                    <a:latin typeface="微软雅黑" panose="020B0503020204020204" pitchFamily="34" charset="-122"/>
                    <a:ea typeface="微软雅黑" panose="020B0503020204020204" pitchFamily="34" charset="-122"/>
                  </a:defRPr>
                </a:lvl1pPr>
              </a:lstStyle>
              <a:p>
                <a:r>
                  <a:rPr lang="zh-CN" altLang="en-US" sz="2400" spc="100" dirty="0"/>
                  <a:t>起重机械</a:t>
                </a:r>
                <a:endParaRPr lang="zh-CN" altLang="en-US" sz="2400" spc="100" dirty="0">
                  <a:solidFill>
                    <a:schemeClr val="accent1"/>
                  </a:solidFill>
                  <a:uFillTx/>
                </a:endParaRPr>
              </a:p>
            </p:txBody>
          </p:sp>
          <p:sp>
            <p:nvSpPr>
              <p:cNvPr id="37" name="TextBox 58"/>
              <p:cNvSpPr txBox="1"/>
              <p:nvPr/>
            </p:nvSpPr>
            <p:spPr>
              <a:xfrm>
                <a:off x="6035" y="4530"/>
                <a:ext cx="627" cy="800"/>
              </a:xfrm>
              <a:prstGeom prst="rect">
                <a:avLst/>
              </a:prstGeom>
              <a:noFill/>
              <a:extLst>
                <a:ext uri="{91240B29-F687-4F45-9708-019B960494DF}">
                  <a14:hiddenLine xmlns:a14="http://schemas.microsoft.com/office/drawing/2010/main" w="9525">
                    <a:solidFill>
                      <a:srgbClr val="000000"/>
                    </a:solidFill>
                    <a:round/>
                  </a14:hiddenLine>
                </a:ext>
              </a:extLst>
            </p:spPr>
            <p:txBody>
              <a:bodyPr wrap="none" rtlCol="0">
                <a:spAutoFit/>
              </a:bodyPr>
              <a:lstStyle/>
              <a:p>
                <a:pPr algn="ctr"/>
                <a:r>
                  <a:rPr lang="en-US" altLang="zh-CN" sz="2700" b="1" dirty="0">
                    <a:solidFill>
                      <a:schemeClr val="accent2"/>
                    </a:solidFill>
                    <a:latin typeface="微软雅黑" panose="020B0503020204020204" pitchFamily="34" charset="-122"/>
                    <a:ea typeface="微软雅黑" panose="020B0503020204020204" pitchFamily="34" charset="-122"/>
                  </a:rPr>
                  <a:t>5</a:t>
                </a:r>
                <a:endParaRPr lang="zh-CN" altLang="en-US" sz="2700" b="1" dirty="0">
                  <a:solidFill>
                    <a:schemeClr val="accent2"/>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3753356" y="3459174"/>
              <a:ext cx="4468672" cy="508000"/>
              <a:chOff x="5967" y="4530"/>
              <a:chExt cx="6138" cy="800"/>
            </a:xfrm>
          </p:grpSpPr>
          <p:sp>
            <p:nvSpPr>
              <p:cNvPr id="39" name="Freeform 18"/>
              <p:cNvSpPr/>
              <p:nvPr/>
            </p:nvSpPr>
            <p:spPr bwMode="auto">
              <a:xfrm>
                <a:off x="5967" y="4563"/>
                <a:ext cx="746" cy="711"/>
              </a:xfrm>
              <a:custGeom>
                <a:avLst/>
                <a:gdLst>
                  <a:gd name="T0" fmla="*/ 56 w 826"/>
                  <a:gd name="T1" fmla="*/ 0 h 826"/>
                  <a:gd name="T2" fmla="*/ 771 w 826"/>
                  <a:gd name="T3" fmla="*/ 0 h 826"/>
                  <a:gd name="T4" fmla="*/ 826 w 826"/>
                  <a:gd name="T5" fmla="*/ 55 h 826"/>
                  <a:gd name="T6" fmla="*/ 826 w 826"/>
                  <a:gd name="T7" fmla="*/ 770 h 826"/>
                  <a:gd name="T8" fmla="*/ 771 w 826"/>
                  <a:gd name="T9" fmla="*/ 826 h 826"/>
                  <a:gd name="T10" fmla="*/ 56 w 826"/>
                  <a:gd name="T11" fmla="*/ 826 h 826"/>
                  <a:gd name="T12" fmla="*/ 0 w 826"/>
                  <a:gd name="T13" fmla="*/ 770 h 826"/>
                  <a:gd name="T14" fmla="*/ 0 w 826"/>
                  <a:gd name="T15" fmla="*/ 55 h 826"/>
                  <a:gd name="T16" fmla="*/ 56 w 826"/>
                  <a:gd name="T17" fmla="*/ 0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6" h="826">
                    <a:moveTo>
                      <a:pt x="56" y="0"/>
                    </a:moveTo>
                    <a:lnTo>
                      <a:pt x="771" y="0"/>
                    </a:lnTo>
                    <a:cubicBezTo>
                      <a:pt x="801" y="0"/>
                      <a:pt x="826" y="25"/>
                      <a:pt x="826" y="55"/>
                    </a:cubicBezTo>
                    <a:lnTo>
                      <a:pt x="826" y="770"/>
                    </a:lnTo>
                    <a:cubicBezTo>
                      <a:pt x="826" y="801"/>
                      <a:pt x="801" y="826"/>
                      <a:pt x="771" y="826"/>
                    </a:cubicBezTo>
                    <a:lnTo>
                      <a:pt x="56" y="826"/>
                    </a:lnTo>
                    <a:cubicBezTo>
                      <a:pt x="25" y="826"/>
                      <a:pt x="0" y="801"/>
                      <a:pt x="0" y="770"/>
                    </a:cubicBezTo>
                    <a:lnTo>
                      <a:pt x="0" y="55"/>
                    </a:lnTo>
                    <a:cubicBezTo>
                      <a:pt x="0" y="25"/>
                      <a:pt x="25" y="0"/>
                      <a:pt x="56" y="0"/>
                    </a:cubicBezTo>
                    <a:close/>
                  </a:path>
                </a:pathLst>
              </a:custGeom>
              <a:solidFill>
                <a:schemeClr val="bg1"/>
              </a:solidFill>
              <a:ln w="19050">
                <a:solidFill>
                  <a:schemeClr val="accent2"/>
                </a:solidFill>
                <a:round/>
              </a:ln>
              <a:effectLst>
                <a:outerShdw blurRad="63500" sx="102000" sy="102000" algn="ctr" rotWithShape="0">
                  <a:prstClr val="black">
                    <a:alpha val="40000"/>
                  </a:prstClr>
                </a:outerShdw>
              </a:effectLst>
            </p:spPr>
            <p:txBody>
              <a:bodyPr vert="horz" wrap="square" lIns="68555" tIns="34277" rIns="68555" bIns="34277" numCol="1" rtlCol="0" anchor="t" anchorCtr="0" compatLnSpc="1"/>
              <a:lstStyle/>
              <a:p>
                <a:endParaRPr lang="zh-CN" altLang="en-US" sz="100"/>
              </a:p>
            </p:txBody>
          </p:sp>
          <p:sp>
            <p:nvSpPr>
              <p:cNvPr id="40" name="Freeform 24"/>
              <p:cNvSpPr/>
              <p:nvPr/>
            </p:nvSpPr>
            <p:spPr bwMode="auto">
              <a:xfrm>
                <a:off x="6836" y="4563"/>
                <a:ext cx="5269" cy="701"/>
              </a:xfrm>
              <a:custGeom>
                <a:avLst/>
                <a:gdLst>
                  <a:gd name="T0" fmla="*/ 91 w 8683"/>
                  <a:gd name="T1" fmla="*/ 0 h 865"/>
                  <a:gd name="T2" fmla="*/ 8591 w 8683"/>
                  <a:gd name="T3" fmla="*/ 0 h 865"/>
                  <a:gd name="T4" fmla="*/ 8683 w 8683"/>
                  <a:gd name="T5" fmla="*/ 91 h 865"/>
                  <a:gd name="T6" fmla="*/ 8683 w 8683"/>
                  <a:gd name="T7" fmla="*/ 774 h 865"/>
                  <a:gd name="T8" fmla="*/ 8591 w 8683"/>
                  <a:gd name="T9" fmla="*/ 865 h 865"/>
                  <a:gd name="T10" fmla="*/ 91 w 8683"/>
                  <a:gd name="T11" fmla="*/ 865 h 865"/>
                  <a:gd name="T12" fmla="*/ 0 w 8683"/>
                  <a:gd name="T13" fmla="*/ 774 h 865"/>
                  <a:gd name="T14" fmla="*/ 0 w 8683"/>
                  <a:gd name="T15" fmla="*/ 91 h 865"/>
                  <a:gd name="T16" fmla="*/ 91 w 8683"/>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83" h="865">
                    <a:moveTo>
                      <a:pt x="91" y="0"/>
                    </a:moveTo>
                    <a:lnTo>
                      <a:pt x="8591" y="0"/>
                    </a:lnTo>
                    <a:cubicBezTo>
                      <a:pt x="8642" y="0"/>
                      <a:pt x="8683" y="41"/>
                      <a:pt x="8683" y="91"/>
                    </a:cubicBezTo>
                    <a:lnTo>
                      <a:pt x="8683" y="774"/>
                    </a:lnTo>
                    <a:cubicBezTo>
                      <a:pt x="8683" y="824"/>
                      <a:pt x="8642" y="865"/>
                      <a:pt x="8591" y="865"/>
                    </a:cubicBezTo>
                    <a:lnTo>
                      <a:pt x="91" y="865"/>
                    </a:lnTo>
                    <a:cubicBezTo>
                      <a:pt x="41" y="865"/>
                      <a:pt x="0" y="824"/>
                      <a:pt x="0" y="774"/>
                    </a:cubicBezTo>
                    <a:lnTo>
                      <a:pt x="0" y="91"/>
                    </a:lnTo>
                    <a:cubicBezTo>
                      <a:pt x="0" y="41"/>
                      <a:pt x="41" y="0"/>
                      <a:pt x="91" y="0"/>
                    </a:cubicBezTo>
                    <a:close/>
                  </a:path>
                </a:pathLst>
              </a:custGeom>
              <a:solidFill>
                <a:srgbClr val="FFFFFF"/>
              </a:solidFill>
              <a:ln w="9525" cap="flat">
                <a:solidFill>
                  <a:schemeClr val="accent1">
                    <a:lumMod val="40000"/>
                    <a:lumOff val="60000"/>
                  </a:schemeClr>
                </a:solidFill>
                <a:prstDash val="solid"/>
                <a:miter lim="800000"/>
              </a:ln>
            </p:spPr>
            <p:txBody>
              <a:bodyPr vert="horz" wrap="square" lIns="68555" tIns="34277" rIns="68555" bIns="34277" numCol="1" anchor="t" anchorCtr="0" compatLnSpc="1"/>
              <a:lstStyle/>
              <a:p>
                <a:endParaRPr lang="zh-CN" altLang="en-US" sz="100"/>
              </a:p>
            </p:txBody>
          </p:sp>
          <p:sp>
            <p:nvSpPr>
              <p:cNvPr id="41" name="TextBox 47"/>
              <p:cNvSpPr txBox="1"/>
              <p:nvPr/>
            </p:nvSpPr>
            <p:spPr>
              <a:xfrm>
                <a:off x="7012" y="4582"/>
                <a:ext cx="5085" cy="669"/>
              </a:xfrm>
              <a:prstGeom prst="rect">
                <a:avLst/>
              </a:prstGeom>
              <a:noFill/>
            </p:spPr>
            <p:txBody>
              <a:bodyPr wrap="square" rtlCol="0">
                <a:spAutoFit/>
              </a:bodyPr>
              <a:lstStyle>
                <a:defPPr>
                  <a:defRPr lang="zh-CN"/>
                </a:defPPr>
                <a:lvl1pPr>
                  <a:lnSpc>
                    <a:spcPct val="90000"/>
                  </a:lnSpc>
                  <a:defRPr sz="3200" b="1">
                    <a:solidFill>
                      <a:schemeClr val="accent1"/>
                    </a:solidFill>
                    <a:latin typeface="微软雅黑" panose="020B0503020204020204" pitchFamily="34" charset="-122"/>
                    <a:ea typeface="微软雅黑" panose="020B0503020204020204" pitchFamily="34" charset="-122"/>
                  </a:defRPr>
                </a:lvl1pPr>
              </a:lstStyle>
              <a:p>
                <a:r>
                  <a:rPr lang="zh-CN" altLang="en-US" sz="2400" spc="100" dirty="0"/>
                  <a:t>场（厂）内专用机动车辆</a:t>
                </a:r>
                <a:endParaRPr lang="zh-CN" altLang="en-US" sz="2400" spc="100" dirty="0">
                  <a:solidFill>
                    <a:schemeClr val="accent1"/>
                  </a:solidFill>
                  <a:uFillTx/>
                </a:endParaRPr>
              </a:p>
            </p:txBody>
          </p:sp>
          <p:sp>
            <p:nvSpPr>
              <p:cNvPr id="42" name="TextBox 58"/>
              <p:cNvSpPr txBox="1"/>
              <p:nvPr/>
            </p:nvSpPr>
            <p:spPr>
              <a:xfrm>
                <a:off x="6035" y="4530"/>
                <a:ext cx="627" cy="800"/>
              </a:xfrm>
              <a:prstGeom prst="rect">
                <a:avLst/>
              </a:prstGeom>
              <a:noFill/>
              <a:extLst>
                <a:ext uri="{91240B29-F687-4F45-9708-019B960494DF}">
                  <a14:hiddenLine xmlns:a14="http://schemas.microsoft.com/office/drawing/2010/main" w="9525">
                    <a:solidFill>
                      <a:srgbClr val="000000"/>
                    </a:solidFill>
                    <a:round/>
                  </a14:hiddenLine>
                </a:ext>
              </a:extLst>
            </p:spPr>
            <p:txBody>
              <a:bodyPr wrap="none" rtlCol="0">
                <a:spAutoFit/>
              </a:bodyPr>
              <a:lstStyle/>
              <a:p>
                <a:pPr algn="ctr"/>
                <a:r>
                  <a:rPr lang="en-US" altLang="zh-CN" sz="2700" b="1" dirty="0">
                    <a:solidFill>
                      <a:schemeClr val="accent2"/>
                    </a:solidFill>
                    <a:latin typeface="微软雅黑" panose="020B0503020204020204" pitchFamily="34" charset="-122"/>
                    <a:ea typeface="微软雅黑" panose="020B0503020204020204" pitchFamily="34" charset="-122"/>
                  </a:rPr>
                  <a:t>6</a:t>
                </a:r>
                <a:endParaRPr lang="zh-CN" altLang="en-US" sz="2700" b="1" dirty="0">
                  <a:solidFill>
                    <a:schemeClr val="accent2"/>
                  </a:solidFill>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3753356" y="3986883"/>
              <a:ext cx="4524003" cy="508000"/>
              <a:chOff x="5967" y="4530"/>
              <a:chExt cx="6214" cy="800"/>
            </a:xfrm>
          </p:grpSpPr>
          <p:sp>
            <p:nvSpPr>
              <p:cNvPr id="49" name="Freeform 18"/>
              <p:cNvSpPr/>
              <p:nvPr/>
            </p:nvSpPr>
            <p:spPr bwMode="auto">
              <a:xfrm>
                <a:off x="5967" y="4563"/>
                <a:ext cx="746" cy="711"/>
              </a:xfrm>
              <a:custGeom>
                <a:avLst/>
                <a:gdLst>
                  <a:gd name="T0" fmla="*/ 56 w 826"/>
                  <a:gd name="T1" fmla="*/ 0 h 826"/>
                  <a:gd name="T2" fmla="*/ 771 w 826"/>
                  <a:gd name="T3" fmla="*/ 0 h 826"/>
                  <a:gd name="T4" fmla="*/ 826 w 826"/>
                  <a:gd name="T5" fmla="*/ 55 h 826"/>
                  <a:gd name="T6" fmla="*/ 826 w 826"/>
                  <a:gd name="T7" fmla="*/ 770 h 826"/>
                  <a:gd name="T8" fmla="*/ 771 w 826"/>
                  <a:gd name="T9" fmla="*/ 826 h 826"/>
                  <a:gd name="T10" fmla="*/ 56 w 826"/>
                  <a:gd name="T11" fmla="*/ 826 h 826"/>
                  <a:gd name="T12" fmla="*/ 0 w 826"/>
                  <a:gd name="T13" fmla="*/ 770 h 826"/>
                  <a:gd name="T14" fmla="*/ 0 w 826"/>
                  <a:gd name="T15" fmla="*/ 55 h 826"/>
                  <a:gd name="T16" fmla="*/ 56 w 826"/>
                  <a:gd name="T17" fmla="*/ 0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6" h="826">
                    <a:moveTo>
                      <a:pt x="56" y="0"/>
                    </a:moveTo>
                    <a:lnTo>
                      <a:pt x="771" y="0"/>
                    </a:lnTo>
                    <a:cubicBezTo>
                      <a:pt x="801" y="0"/>
                      <a:pt x="826" y="25"/>
                      <a:pt x="826" y="55"/>
                    </a:cubicBezTo>
                    <a:lnTo>
                      <a:pt x="826" y="770"/>
                    </a:lnTo>
                    <a:cubicBezTo>
                      <a:pt x="826" y="801"/>
                      <a:pt x="801" y="826"/>
                      <a:pt x="771" y="826"/>
                    </a:cubicBezTo>
                    <a:lnTo>
                      <a:pt x="56" y="826"/>
                    </a:lnTo>
                    <a:cubicBezTo>
                      <a:pt x="25" y="826"/>
                      <a:pt x="0" y="801"/>
                      <a:pt x="0" y="770"/>
                    </a:cubicBezTo>
                    <a:lnTo>
                      <a:pt x="0" y="55"/>
                    </a:lnTo>
                    <a:cubicBezTo>
                      <a:pt x="0" y="25"/>
                      <a:pt x="25" y="0"/>
                      <a:pt x="56" y="0"/>
                    </a:cubicBezTo>
                    <a:close/>
                  </a:path>
                </a:pathLst>
              </a:custGeom>
              <a:solidFill>
                <a:schemeClr val="bg1"/>
              </a:solidFill>
              <a:ln w="19050">
                <a:solidFill>
                  <a:schemeClr val="accent2"/>
                </a:solidFill>
                <a:round/>
              </a:ln>
              <a:effectLst>
                <a:outerShdw blurRad="63500" sx="102000" sy="102000" algn="ctr" rotWithShape="0">
                  <a:prstClr val="black">
                    <a:alpha val="40000"/>
                  </a:prstClr>
                </a:outerShdw>
              </a:effectLst>
            </p:spPr>
            <p:txBody>
              <a:bodyPr vert="horz" wrap="square" lIns="68555" tIns="34277" rIns="68555" bIns="34277" numCol="1" rtlCol="0" anchor="t" anchorCtr="0" compatLnSpc="1"/>
              <a:lstStyle/>
              <a:p>
                <a:endParaRPr lang="zh-CN" altLang="en-US" sz="100"/>
              </a:p>
            </p:txBody>
          </p:sp>
          <p:sp>
            <p:nvSpPr>
              <p:cNvPr id="50" name="Freeform 24"/>
              <p:cNvSpPr/>
              <p:nvPr/>
            </p:nvSpPr>
            <p:spPr bwMode="auto">
              <a:xfrm>
                <a:off x="6836" y="4563"/>
                <a:ext cx="5269" cy="701"/>
              </a:xfrm>
              <a:custGeom>
                <a:avLst/>
                <a:gdLst>
                  <a:gd name="T0" fmla="*/ 91 w 8683"/>
                  <a:gd name="T1" fmla="*/ 0 h 865"/>
                  <a:gd name="T2" fmla="*/ 8591 w 8683"/>
                  <a:gd name="T3" fmla="*/ 0 h 865"/>
                  <a:gd name="T4" fmla="*/ 8683 w 8683"/>
                  <a:gd name="T5" fmla="*/ 91 h 865"/>
                  <a:gd name="T6" fmla="*/ 8683 w 8683"/>
                  <a:gd name="T7" fmla="*/ 774 h 865"/>
                  <a:gd name="T8" fmla="*/ 8591 w 8683"/>
                  <a:gd name="T9" fmla="*/ 865 h 865"/>
                  <a:gd name="T10" fmla="*/ 91 w 8683"/>
                  <a:gd name="T11" fmla="*/ 865 h 865"/>
                  <a:gd name="T12" fmla="*/ 0 w 8683"/>
                  <a:gd name="T13" fmla="*/ 774 h 865"/>
                  <a:gd name="T14" fmla="*/ 0 w 8683"/>
                  <a:gd name="T15" fmla="*/ 91 h 865"/>
                  <a:gd name="T16" fmla="*/ 91 w 8683"/>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83" h="865">
                    <a:moveTo>
                      <a:pt x="91" y="0"/>
                    </a:moveTo>
                    <a:lnTo>
                      <a:pt x="8591" y="0"/>
                    </a:lnTo>
                    <a:cubicBezTo>
                      <a:pt x="8642" y="0"/>
                      <a:pt x="8683" y="41"/>
                      <a:pt x="8683" y="91"/>
                    </a:cubicBezTo>
                    <a:lnTo>
                      <a:pt x="8683" y="774"/>
                    </a:lnTo>
                    <a:cubicBezTo>
                      <a:pt x="8683" y="824"/>
                      <a:pt x="8642" y="865"/>
                      <a:pt x="8591" y="865"/>
                    </a:cubicBezTo>
                    <a:lnTo>
                      <a:pt x="91" y="865"/>
                    </a:lnTo>
                    <a:cubicBezTo>
                      <a:pt x="41" y="865"/>
                      <a:pt x="0" y="824"/>
                      <a:pt x="0" y="774"/>
                    </a:cubicBezTo>
                    <a:lnTo>
                      <a:pt x="0" y="91"/>
                    </a:lnTo>
                    <a:cubicBezTo>
                      <a:pt x="0" y="41"/>
                      <a:pt x="41" y="0"/>
                      <a:pt x="91" y="0"/>
                    </a:cubicBezTo>
                    <a:close/>
                  </a:path>
                </a:pathLst>
              </a:custGeom>
              <a:solidFill>
                <a:srgbClr val="FFFFFF"/>
              </a:solidFill>
              <a:ln w="9525" cap="flat">
                <a:solidFill>
                  <a:schemeClr val="accent1">
                    <a:lumMod val="40000"/>
                    <a:lumOff val="60000"/>
                  </a:schemeClr>
                </a:solidFill>
                <a:prstDash val="solid"/>
                <a:miter lim="800000"/>
              </a:ln>
            </p:spPr>
            <p:txBody>
              <a:bodyPr vert="horz" wrap="square" lIns="68555" tIns="34277" rIns="68555" bIns="34277" numCol="1" anchor="t" anchorCtr="0" compatLnSpc="1"/>
              <a:lstStyle/>
              <a:p>
                <a:endParaRPr lang="zh-CN" altLang="en-US" sz="100"/>
              </a:p>
            </p:txBody>
          </p:sp>
          <p:sp>
            <p:nvSpPr>
              <p:cNvPr id="51" name="TextBox 47"/>
              <p:cNvSpPr txBox="1"/>
              <p:nvPr/>
            </p:nvSpPr>
            <p:spPr>
              <a:xfrm>
                <a:off x="7012" y="4582"/>
                <a:ext cx="5169" cy="667"/>
              </a:xfrm>
              <a:prstGeom prst="rect">
                <a:avLst/>
              </a:prstGeom>
              <a:noFill/>
            </p:spPr>
            <p:txBody>
              <a:bodyPr wrap="square" rtlCol="0">
                <a:spAutoFit/>
              </a:bodyPr>
              <a:lstStyle>
                <a:defPPr>
                  <a:defRPr lang="zh-CN"/>
                </a:defPPr>
                <a:lvl1pPr>
                  <a:lnSpc>
                    <a:spcPct val="90000"/>
                  </a:lnSpc>
                  <a:defRPr sz="3200" b="1">
                    <a:solidFill>
                      <a:schemeClr val="accent1"/>
                    </a:solidFill>
                    <a:latin typeface="微软雅黑" panose="020B0503020204020204" pitchFamily="34" charset="-122"/>
                    <a:ea typeface="微软雅黑" panose="020B0503020204020204" pitchFamily="34" charset="-122"/>
                  </a:defRPr>
                </a:lvl1pPr>
              </a:lstStyle>
              <a:p>
                <a:r>
                  <a:rPr lang="zh-CN" altLang="en-US" sz="2400" spc="100" dirty="0"/>
                  <a:t>客运索道</a:t>
                </a:r>
                <a:endParaRPr lang="zh-CN" altLang="en-US" sz="2400" spc="100" dirty="0">
                  <a:solidFill>
                    <a:schemeClr val="accent1"/>
                  </a:solidFill>
                  <a:uFillTx/>
                </a:endParaRPr>
              </a:p>
            </p:txBody>
          </p:sp>
          <p:sp>
            <p:nvSpPr>
              <p:cNvPr id="52" name="TextBox 58"/>
              <p:cNvSpPr txBox="1"/>
              <p:nvPr/>
            </p:nvSpPr>
            <p:spPr>
              <a:xfrm>
                <a:off x="6035" y="4530"/>
                <a:ext cx="627" cy="800"/>
              </a:xfrm>
              <a:prstGeom prst="rect">
                <a:avLst/>
              </a:prstGeom>
              <a:noFill/>
              <a:extLst>
                <a:ext uri="{91240B29-F687-4F45-9708-019B960494DF}">
                  <a14:hiddenLine xmlns:a14="http://schemas.microsoft.com/office/drawing/2010/main" w="9525">
                    <a:solidFill>
                      <a:srgbClr val="000000"/>
                    </a:solidFill>
                    <a:round/>
                  </a14:hiddenLine>
                </a:ext>
              </a:extLst>
            </p:spPr>
            <p:txBody>
              <a:bodyPr wrap="none" rtlCol="0">
                <a:spAutoFit/>
              </a:bodyPr>
              <a:lstStyle/>
              <a:p>
                <a:pPr algn="ctr"/>
                <a:r>
                  <a:rPr lang="en-US" altLang="zh-CN" sz="2700" b="1" dirty="0">
                    <a:solidFill>
                      <a:schemeClr val="accent2"/>
                    </a:solidFill>
                    <a:latin typeface="微软雅黑" panose="020B0503020204020204" pitchFamily="34" charset="-122"/>
                    <a:ea typeface="微软雅黑" panose="020B0503020204020204" pitchFamily="34" charset="-122"/>
                  </a:rPr>
                  <a:t>7</a:t>
                </a:r>
                <a:endParaRPr lang="zh-CN" altLang="en-US" sz="2700" b="1" dirty="0">
                  <a:solidFill>
                    <a:schemeClr val="accent2"/>
                  </a:solidFill>
                  <a:latin typeface="微软雅黑" panose="020B0503020204020204" pitchFamily="34" charset="-122"/>
                  <a:ea typeface="微软雅黑" panose="020B0503020204020204" pitchFamily="34" charset="-122"/>
                </a:endParaRPr>
              </a:p>
            </p:txBody>
          </p:sp>
        </p:grpSp>
        <p:grpSp>
          <p:nvGrpSpPr>
            <p:cNvPr id="53" name="组合 52"/>
            <p:cNvGrpSpPr/>
            <p:nvPr/>
          </p:nvGrpSpPr>
          <p:grpSpPr>
            <a:xfrm>
              <a:off x="3747787" y="4543597"/>
              <a:ext cx="4524003" cy="508000"/>
              <a:chOff x="5967" y="4530"/>
              <a:chExt cx="6214" cy="800"/>
            </a:xfrm>
          </p:grpSpPr>
          <p:sp>
            <p:nvSpPr>
              <p:cNvPr id="54" name="Freeform 18"/>
              <p:cNvSpPr/>
              <p:nvPr/>
            </p:nvSpPr>
            <p:spPr bwMode="auto">
              <a:xfrm>
                <a:off x="5967" y="4563"/>
                <a:ext cx="746" cy="711"/>
              </a:xfrm>
              <a:custGeom>
                <a:avLst/>
                <a:gdLst>
                  <a:gd name="T0" fmla="*/ 56 w 826"/>
                  <a:gd name="T1" fmla="*/ 0 h 826"/>
                  <a:gd name="T2" fmla="*/ 771 w 826"/>
                  <a:gd name="T3" fmla="*/ 0 h 826"/>
                  <a:gd name="T4" fmla="*/ 826 w 826"/>
                  <a:gd name="T5" fmla="*/ 55 h 826"/>
                  <a:gd name="T6" fmla="*/ 826 w 826"/>
                  <a:gd name="T7" fmla="*/ 770 h 826"/>
                  <a:gd name="T8" fmla="*/ 771 w 826"/>
                  <a:gd name="T9" fmla="*/ 826 h 826"/>
                  <a:gd name="T10" fmla="*/ 56 w 826"/>
                  <a:gd name="T11" fmla="*/ 826 h 826"/>
                  <a:gd name="T12" fmla="*/ 0 w 826"/>
                  <a:gd name="T13" fmla="*/ 770 h 826"/>
                  <a:gd name="T14" fmla="*/ 0 w 826"/>
                  <a:gd name="T15" fmla="*/ 55 h 826"/>
                  <a:gd name="T16" fmla="*/ 56 w 826"/>
                  <a:gd name="T17" fmla="*/ 0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6" h="826">
                    <a:moveTo>
                      <a:pt x="56" y="0"/>
                    </a:moveTo>
                    <a:lnTo>
                      <a:pt x="771" y="0"/>
                    </a:lnTo>
                    <a:cubicBezTo>
                      <a:pt x="801" y="0"/>
                      <a:pt x="826" y="25"/>
                      <a:pt x="826" y="55"/>
                    </a:cubicBezTo>
                    <a:lnTo>
                      <a:pt x="826" y="770"/>
                    </a:lnTo>
                    <a:cubicBezTo>
                      <a:pt x="826" y="801"/>
                      <a:pt x="801" y="826"/>
                      <a:pt x="771" y="826"/>
                    </a:cubicBezTo>
                    <a:lnTo>
                      <a:pt x="56" y="826"/>
                    </a:lnTo>
                    <a:cubicBezTo>
                      <a:pt x="25" y="826"/>
                      <a:pt x="0" y="801"/>
                      <a:pt x="0" y="770"/>
                    </a:cubicBezTo>
                    <a:lnTo>
                      <a:pt x="0" y="55"/>
                    </a:lnTo>
                    <a:cubicBezTo>
                      <a:pt x="0" y="25"/>
                      <a:pt x="25" y="0"/>
                      <a:pt x="56" y="0"/>
                    </a:cubicBezTo>
                    <a:close/>
                  </a:path>
                </a:pathLst>
              </a:custGeom>
              <a:solidFill>
                <a:schemeClr val="bg1"/>
              </a:solidFill>
              <a:ln w="19050">
                <a:solidFill>
                  <a:schemeClr val="accent2"/>
                </a:solidFill>
                <a:round/>
              </a:ln>
              <a:effectLst>
                <a:outerShdw blurRad="63500" sx="102000" sy="102000" algn="ctr" rotWithShape="0">
                  <a:prstClr val="black">
                    <a:alpha val="40000"/>
                  </a:prstClr>
                </a:outerShdw>
              </a:effectLst>
            </p:spPr>
            <p:txBody>
              <a:bodyPr vert="horz" wrap="square" lIns="68555" tIns="34277" rIns="68555" bIns="34277" numCol="1" rtlCol="0" anchor="t" anchorCtr="0" compatLnSpc="1"/>
              <a:lstStyle/>
              <a:p>
                <a:endParaRPr lang="zh-CN" altLang="en-US" sz="100"/>
              </a:p>
            </p:txBody>
          </p:sp>
          <p:sp>
            <p:nvSpPr>
              <p:cNvPr id="55" name="Freeform 24"/>
              <p:cNvSpPr/>
              <p:nvPr/>
            </p:nvSpPr>
            <p:spPr bwMode="auto">
              <a:xfrm>
                <a:off x="6836" y="4563"/>
                <a:ext cx="5269" cy="701"/>
              </a:xfrm>
              <a:custGeom>
                <a:avLst/>
                <a:gdLst>
                  <a:gd name="T0" fmla="*/ 91 w 8683"/>
                  <a:gd name="T1" fmla="*/ 0 h 865"/>
                  <a:gd name="T2" fmla="*/ 8591 w 8683"/>
                  <a:gd name="T3" fmla="*/ 0 h 865"/>
                  <a:gd name="T4" fmla="*/ 8683 w 8683"/>
                  <a:gd name="T5" fmla="*/ 91 h 865"/>
                  <a:gd name="T6" fmla="*/ 8683 w 8683"/>
                  <a:gd name="T7" fmla="*/ 774 h 865"/>
                  <a:gd name="T8" fmla="*/ 8591 w 8683"/>
                  <a:gd name="T9" fmla="*/ 865 h 865"/>
                  <a:gd name="T10" fmla="*/ 91 w 8683"/>
                  <a:gd name="T11" fmla="*/ 865 h 865"/>
                  <a:gd name="T12" fmla="*/ 0 w 8683"/>
                  <a:gd name="T13" fmla="*/ 774 h 865"/>
                  <a:gd name="T14" fmla="*/ 0 w 8683"/>
                  <a:gd name="T15" fmla="*/ 91 h 865"/>
                  <a:gd name="T16" fmla="*/ 91 w 8683"/>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83" h="865">
                    <a:moveTo>
                      <a:pt x="91" y="0"/>
                    </a:moveTo>
                    <a:lnTo>
                      <a:pt x="8591" y="0"/>
                    </a:lnTo>
                    <a:cubicBezTo>
                      <a:pt x="8642" y="0"/>
                      <a:pt x="8683" y="41"/>
                      <a:pt x="8683" y="91"/>
                    </a:cubicBezTo>
                    <a:lnTo>
                      <a:pt x="8683" y="774"/>
                    </a:lnTo>
                    <a:cubicBezTo>
                      <a:pt x="8683" y="824"/>
                      <a:pt x="8642" y="865"/>
                      <a:pt x="8591" y="865"/>
                    </a:cubicBezTo>
                    <a:lnTo>
                      <a:pt x="91" y="865"/>
                    </a:lnTo>
                    <a:cubicBezTo>
                      <a:pt x="41" y="865"/>
                      <a:pt x="0" y="824"/>
                      <a:pt x="0" y="774"/>
                    </a:cubicBezTo>
                    <a:lnTo>
                      <a:pt x="0" y="91"/>
                    </a:lnTo>
                    <a:cubicBezTo>
                      <a:pt x="0" y="41"/>
                      <a:pt x="41" y="0"/>
                      <a:pt x="91" y="0"/>
                    </a:cubicBezTo>
                    <a:close/>
                  </a:path>
                </a:pathLst>
              </a:custGeom>
              <a:solidFill>
                <a:srgbClr val="FFFFFF"/>
              </a:solidFill>
              <a:ln w="9525" cap="flat">
                <a:solidFill>
                  <a:schemeClr val="accent1">
                    <a:lumMod val="40000"/>
                    <a:lumOff val="60000"/>
                  </a:schemeClr>
                </a:solidFill>
                <a:prstDash val="solid"/>
                <a:miter lim="800000"/>
              </a:ln>
            </p:spPr>
            <p:txBody>
              <a:bodyPr vert="horz" wrap="square" lIns="68555" tIns="34277" rIns="68555" bIns="34277" numCol="1" anchor="t" anchorCtr="0" compatLnSpc="1"/>
              <a:lstStyle/>
              <a:p>
                <a:endParaRPr lang="zh-CN" altLang="en-US" sz="100"/>
              </a:p>
            </p:txBody>
          </p:sp>
          <p:sp>
            <p:nvSpPr>
              <p:cNvPr id="56" name="TextBox 47"/>
              <p:cNvSpPr txBox="1"/>
              <p:nvPr/>
            </p:nvSpPr>
            <p:spPr>
              <a:xfrm>
                <a:off x="7012" y="4582"/>
                <a:ext cx="5169" cy="667"/>
              </a:xfrm>
              <a:prstGeom prst="rect">
                <a:avLst/>
              </a:prstGeom>
              <a:noFill/>
            </p:spPr>
            <p:txBody>
              <a:bodyPr wrap="square" rtlCol="0">
                <a:spAutoFit/>
              </a:bodyPr>
              <a:lstStyle>
                <a:defPPr>
                  <a:defRPr lang="zh-CN"/>
                </a:defPPr>
                <a:lvl1pPr>
                  <a:lnSpc>
                    <a:spcPct val="90000"/>
                  </a:lnSpc>
                  <a:defRPr sz="3200" b="1">
                    <a:solidFill>
                      <a:schemeClr val="accent1"/>
                    </a:solidFill>
                    <a:latin typeface="微软雅黑" panose="020B0503020204020204" pitchFamily="34" charset="-122"/>
                    <a:ea typeface="微软雅黑" panose="020B0503020204020204" pitchFamily="34" charset="-122"/>
                  </a:defRPr>
                </a:lvl1pPr>
              </a:lstStyle>
              <a:p>
                <a:r>
                  <a:rPr lang="zh-CN" altLang="en-US" sz="2400" spc="100" dirty="0"/>
                  <a:t>大型游乐设施</a:t>
                </a:r>
                <a:endParaRPr lang="zh-CN" altLang="en-US" sz="2400" spc="100" dirty="0">
                  <a:solidFill>
                    <a:schemeClr val="accent1"/>
                  </a:solidFill>
                  <a:uFillTx/>
                </a:endParaRPr>
              </a:p>
            </p:txBody>
          </p:sp>
          <p:sp>
            <p:nvSpPr>
              <p:cNvPr id="57" name="TextBox 58"/>
              <p:cNvSpPr txBox="1"/>
              <p:nvPr/>
            </p:nvSpPr>
            <p:spPr>
              <a:xfrm>
                <a:off x="6035" y="4530"/>
                <a:ext cx="627" cy="800"/>
              </a:xfrm>
              <a:prstGeom prst="rect">
                <a:avLst/>
              </a:prstGeom>
              <a:noFill/>
              <a:extLst>
                <a:ext uri="{91240B29-F687-4F45-9708-019B960494DF}">
                  <a14:hiddenLine xmlns:a14="http://schemas.microsoft.com/office/drawing/2010/main" w="9525">
                    <a:solidFill>
                      <a:srgbClr val="000000"/>
                    </a:solidFill>
                    <a:round/>
                  </a14:hiddenLine>
                </a:ext>
              </a:extLst>
            </p:spPr>
            <p:txBody>
              <a:bodyPr wrap="none" rtlCol="0">
                <a:spAutoFit/>
              </a:bodyPr>
              <a:lstStyle/>
              <a:p>
                <a:pPr algn="ctr"/>
                <a:r>
                  <a:rPr lang="en-US" altLang="zh-CN" sz="2700" b="1" dirty="0">
                    <a:solidFill>
                      <a:schemeClr val="accent2"/>
                    </a:solidFill>
                    <a:latin typeface="微软雅黑" panose="020B0503020204020204" pitchFamily="34" charset="-122"/>
                    <a:ea typeface="微软雅黑" panose="020B0503020204020204" pitchFamily="34" charset="-122"/>
                  </a:rPr>
                  <a:t>8</a:t>
                </a:r>
                <a:endParaRPr lang="zh-CN" altLang="en-US" sz="2700" b="1" dirty="0">
                  <a:solidFill>
                    <a:schemeClr val="accent2"/>
                  </a:solidFill>
                  <a:latin typeface="微软雅黑" panose="020B0503020204020204" pitchFamily="34" charset="-122"/>
                  <a:ea typeface="微软雅黑" panose="020B0503020204020204" pitchFamily="34" charset="-122"/>
                </a:endParaRPr>
              </a:p>
            </p:txBody>
          </p:sp>
        </p:grpSp>
      </p:grpSp>
      <p:sp>
        <p:nvSpPr>
          <p:cNvPr id="59" name="TextBox 58"/>
          <p:cNvSpPr txBox="1"/>
          <p:nvPr/>
        </p:nvSpPr>
        <p:spPr>
          <a:xfrm>
            <a:off x="3082012" y="849313"/>
            <a:ext cx="553998" cy="3441017"/>
          </a:xfrm>
          <a:prstGeom prst="rect">
            <a:avLst/>
          </a:prstGeom>
          <a:noFill/>
        </p:spPr>
        <p:txBody>
          <a:bodyPr vert="eaVert" wrap="square" rtlCol="0">
            <a:spAutoFit/>
          </a:bodyPr>
          <a:lstStyle/>
          <a:p>
            <a:pPr lvl="0" algn="ctr">
              <a:defRPr/>
            </a:pPr>
            <a:r>
              <a:rPr lang="zh-CN" altLang="en-US" sz="2400" b="1" dirty="0">
                <a:solidFill>
                  <a:schemeClr val="accent2"/>
                </a:solidFill>
                <a:latin typeface="微软雅黑" panose="020B0503020204020204" pitchFamily="34" charset="-122"/>
                <a:ea typeface="微软雅黑" panose="020B0503020204020204" pitchFamily="34" charset="-122"/>
              </a:rPr>
              <a:t>二   特种设备基本知识</a:t>
            </a:r>
            <a:endParaRPr lang="zh-CN" altLang="en-US" sz="2400" b="1" dirty="0">
              <a:solidFill>
                <a:schemeClr val="accent2"/>
              </a:solidFill>
              <a:latin typeface="微软雅黑" panose="020B0503020204020204" pitchFamily="34" charset="-122"/>
              <a:ea typeface="微软雅黑" panose="020B0503020204020204" pitchFamily="34" charset="-122"/>
            </a:endParaRPr>
          </a:p>
        </p:txBody>
      </p:sp>
    </p:spTree>
  </p:cSld>
  <p:clrMapOvr>
    <a:masterClrMapping/>
  </p:clrMapOvr>
  <p:transition spd="slow" advTm="9432"/>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5000" r="-15000"/>
          </a:stretch>
        </a:blipFill>
        <a:effectLst/>
      </p:bgPr>
    </p:bg>
    <p:spTree>
      <p:nvGrpSpPr>
        <p:cNvPr id="1" name=""/>
        <p:cNvGrpSpPr/>
        <p:nvPr/>
      </p:nvGrpSpPr>
      <p:grpSpPr>
        <a:xfrm>
          <a:off x="0" y="0"/>
          <a:ext cx="0" cy="0"/>
          <a:chOff x="0" y="0"/>
          <a:chExt cx="0" cy="0"/>
        </a:xfrm>
      </p:grpSpPr>
      <p:sp>
        <p:nvSpPr>
          <p:cNvPr id="2" name="Freeform 5"/>
          <p:cNvSpPr/>
          <p:nvPr/>
        </p:nvSpPr>
        <p:spPr bwMode="auto">
          <a:xfrm>
            <a:off x="1166389" y="985676"/>
            <a:ext cx="6959048" cy="3174240"/>
          </a:xfrm>
          <a:custGeom>
            <a:avLst/>
            <a:gdLst>
              <a:gd name="T0" fmla="*/ 211 w 13952"/>
              <a:gd name="T1" fmla="*/ 0 h 6332"/>
              <a:gd name="T2" fmla="*/ 13740 w 13952"/>
              <a:gd name="T3" fmla="*/ 0 h 6332"/>
              <a:gd name="T4" fmla="*/ 13952 w 13952"/>
              <a:gd name="T5" fmla="*/ 211 h 6332"/>
              <a:gd name="T6" fmla="*/ 13952 w 13952"/>
              <a:gd name="T7" fmla="*/ 6121 h 6332"/>
              <a:gd name="T8" fmla="*/ 13740 w 13952"/>
              <a:gd name="T9" fmla="*/ 6332 h 6332"/>
              <a:gd name="T10" fmla="*/ 211 w 13952"/>
              <a:gd name="T11" fmla="*/ 6332 h 6332"/>
              <a:gd name="T12" fmla="*/ 0 w 13952"/>
              <a:gd name="T13" fmla="*/ 6121 h 6332"/>
              <a:gd name="T14" fmla="*/ 0 w 13952"/>
              <a:gd name="T15" fmla="*/ 211 h 6332"/>
              <a:gd name="T16" fmla="*/ 211 w 13952"/>
              <a:gd name="T17" fmla="*/ 0 h 6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52" h="6332">
                <a:moveTo>
                  <a:pt x="211" y="0"/>
                </a:moveTo>
                <a:lnTo>
                  <a:pt x="13740" y="0"/>
                </a:lnTo>
                <a:cubicBezTo>
                  <a:pt x="13857" y="0"/>
                  <a:pt x="13952" y="95"/>
                  <a:pt x="13952" y="211"/>
                </a:cubicBezTo>
                <a:lnTo>
                  <a:pt x="13952" y="6121"/>
                </a:lnTo>
                <a:cubicBezTo>
                  <a:pt x="13952" y="6237"/>
                  <a:pt x="13857" y="6332"/>
                  <a:pt x="13740" y="6332"/>
                </a:cubicBezTo>
                <a:lnTo>
                  <a:pt x="211" y="6332"/>
                </a:lnTo>
                <a:cubicBezTo>
                  <a:pt x="95" y="6332"/>
                  <a:pt x="0" y="6237"/>
                  <a:pt x="0" y="6121"/>
                </a:cubicBezTo>
                <a:lnTo>
                  <a:pt x="0" y="211"/>
                </a:lnTo>
                <a:cubicBezTo>
                  <a:pt x="0" y="95"/>
                  <a:pt x="95" y="0"/>
                  <a:pt x="211" y="0"/>
                </a:cubicBezTo>
                <a:close/>
              </a:path>
            </a:pathLst>
          </a:custGeom>
          <a:solidFill>
            <a:schemeClr val="accent2"/>
          </a:solidFill>
          <a:ln w="4763" cap="flat">
            <a:solidFill>
              <a:schemeClr val="accent1">
                <a:lumMod val="40000"/>
                <a:lumOff val="60000"/>
              </a:schemeClr>
            </a:solidFill>
            <a:prstDash val="solid"/>
            <a:miter lim="800000"/>
          </a:ln>
        </p:spPr>
        <p:txBody>
          <a:bodyPr vert="horz" wrap="square" lIns="68555" tIns="34277" rIns="68555" bIns="34277"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 b="0" i="0" u="none" strike="noStrike" kern="1200" cap="none" spc="0" normalizeH="0" baseline="0" noProof="0">
              <a:ln>
                <a:noFill/>
              </a:ln>
              <a:solidFill>
                <a:srgbClr val="454545"/>
              </a:solidFill>
              <a:effectLst/>
              <a:uLnTx/>
              <a:uFillTx/>
              <a:latin typeface="Arial" panose="020B0604020202020204" pitchFamily="34" charset="0"/>
              <a:ea typeface="宋体" panose="02010600030101010101" pitchFamily="2" charset="-122"/>
              <a:cs typeface="+mn-cs"/>
            </a:endParaRPr>
          </a:p>
        </p:txBody>
      </p:sp>
      <p:sp>
        <p:nvSpPr>
          <p:cNvPr id="3" name="Freeform 6"/>
          <p:cNvSpPr/>
          <p:nvPr/>
        </p:nvSpPr>
        <p:spPr bwMode="auto">
          <a:xfrm>
            <a:off x="1017614" y="1549058"/>
            <a:ext cx="145203" cy="1991190"/>
          </a:xfrm>
          <a:custGeom>
            <a:avLst/>
            <a:gdLst>
              <a:gd name="T0" fmla="*/ 0 w 291"/>
              <a:gd name="T1" fmla="*/ 3396 h 3971"/>
              <a:gd name="T2" fmla="*/ 291 w 291"/>
              <a:gd name="T3" fmla="*/ 3971 h 3971"/>
              <a:gd name="T4" fmla="*/ 291 w 291"/>
              <a:gd name="T5" fmla="*/ 0 h 3971"/>
              <a:gd name="T6" fmla="*/ 0 w 291"/>
              <a:gd name="T7" fmla="*/ 573 h 3971"/>
              <a:gd name="T8" fmla="*/ 0 w 291"/>
              <a:gd name="T9" fmla="*/ 3396 h 3971"/>
            </a:gdLst>
            <a:ahLst/>
            <a:cxnLst>
              <a:cxn ang="0">
                <a:pos x="T0" y="T1"/>
              </a:cxn>
              <a:cxn ang="0">
                <a:pos x="T2" y="T3"/>
              </a:cxn>
              <a:cxn ang="0">
                <a:pos x="T4" y="T5"/>
              </a:cxn>
              <a:cxn ang="0">
                <a:pos x="T6" y="T7"/>
              </a:cxn>
              <a:cxn ang="0">
                <a:pos x="T8" y="T9"/>
              </a:cxn>
            </a:cxnLst>
            <a:rect l="0" t="0" r="r" b="b"/>
            <a:pathLst>
              <a:path w="291" h="3971">
                <a:moveTo>
                  <a:pt x="0" y="3396"/>
                </a:moveTo>
                <a:lnTo>
                  <a:pt x="291" y="3971"/>
                </a:lnTo>
                <a:lnTo>
                  <a:pt x="291" y="0"/>
                </a:lnTo>
                <a:lnTo>
                  <a:pt x="0" y="573"/>
                </a:lnTo>
                <a:lnTo>
                  <a:pt x="0" y="3396"/>
                </a:lnTo>
                <a:close/>
              </a:path>
            </a:pathLst>
          </a:custGeom>
          <a:solidFill>
            <a:schemeClr val="accent1"/>
          </a:solidFill>
          <a:ln>
            <a:noFill/>
          </a:ln>
        </p:spPr>
        <p:txBody>
          <a:bodyPr vert="horz" wrap="square" lIns="68555" tIns="34277" rIns="68555" bIns="34277"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 b="0" i="0" u="none" strike="noStrike" kern="1200" cap="none" spc="0" normalizeH="0" baseline="0" noProof="0">
              <a:ln>
                <a:noFill/>
              </a:ln>
              <a:solidFill>
                <a:srgbClr val="454545"/>
              </a:solidFill>
              <a:effectLst/>
              <a:uLnTx/>
              <a:uFillTx/>
              <a:latin typeface="Arial" panose="020B0604020202020204" pitchFamily="34" charset="0"/>
              <a:ea typeface="宋体" panose="02010600030101010101" pitchFamily="2" charset="-122"/>
              <a:cs typeface="+mn-cs"/>
            </a:endParaRPr>
          </a:p>
        </p:txBody>
      </p:sp>
      <p:sp>
        <p:nvSpPr>
          <p:cNvPr id="4" name="Freeform 7"/>
          <p:cNvSpPr/>
          <p:nvPr/>
        </p:nvSpPr>
        <p:spPr bwMode="auto">
          <a:xfrm>
            <a:off x="1017614" y="1837084"/>
            <a:ext cx="1359198" cy="1415138"/>
          </a:xfrm>
          <a:custGeom>
            <a:avLst/>
            <a:gdLst>
              <a:gd name="T0" fmla="*/ 0 w 2725"/>
              <a:gd name="T1" fmla="*/ 2823 h 2823"/>
              <a:gd name="T2" fmla="*/ 2463 w 2725"/>
              <a:gd name="T3" fmla="*/ 2823 h 2823"/>
              <a:gd name="T4" fmla="*/ 2725 w 2725"/>
              <a:gd name="T5" fmla="*/ 1431 h 2823"/>
              <a:gd name="T6" fmla="*/ 2463 w 2725"/>
              <a:gd name="T7" fmla="*/ 0 h 2823"/>
              <a:gd name="T8" fmla="*/ 0 w 2725"/>
              <a:gd name="T9" fmla="*/ 0 h 2823"/>
              <a:gd name="T10" fmla="*/ 0 w 2725"/>
              <a:gd name="T11" fmla="*/ 2823 h 2823"/>
            </a:gdLst>
            <a:ahLst/>
            <a:cxnLst>
              <a:cxn ang="0">
                <a:pos x="T0" y="T1"/>
              </a:cxn>
              <a:cxn ang="0">
                <a:pos x="T2" y="T3"/>
              </a:cxn>
              <a:cxn ang="0">
                <a:pos x="T4" y="T5"/>
              </a:cxn>
              <a:cxn ang="0">
                <a:pos x="T6" y="T7"/>
              </a:cxn>
              <a:cxn ang="0">
                <a:pos x="T8" y="T9"/>
              </a:cxn>
              <a:cxn ang="0">
                <a:pos x="T10" y="T11"/>
              </a:cxn>
            </a:cxnLst>
            <a:rect l="0" t="0" r="r" b="b"/>
            <a:pathLst>
              <a:path w="2725" h="2823">
                <a:moveTo>
                  <a:pt x="0" y="2823"/>
                </a:moveTo>
                <a:lnTo>
                  <a:pt x="2463" y="2823"/>
                </a:lnTo>
                <a:lnTo>
                  <a:pt x="2725" y="1431"/>
                </a:lnTo>
                <a:lnTo>
                  <a:pt x="2463" y="0"/>
                </a:lnTo>
                <a:lnTo>
                  <a:pt x="0" y="0"/>
                </a:lnTo>
                <a:lnTo>
                  <a:pt x="0" y="2823"/>
                </a:lnTo>
                <a:close/>
              </a:path>
            </a:pathLst>
          </a:custGeom>
          <a:solidFill>
            <a:schemeClr val="bg1"/>
          </a:solidFill>
          <a:ln>
            <a:noFill/>
          </a:ln>
        </p:spPr>
        <p:txBody>
          <a:bodyPr vert="horz" wrap="square" lIns="68555" tIns="34277" rIns="68555" bIns="34277"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 b="0" i="0" u="none" strike="noStrike" kern="1200" cap="none" spc="0" normalizeH="0" baseline="0" noProof="0">
              <a:ln>
                <a:noFill/>
              </a:ln>
              <a:solidFill>
                <a:srgbClr val="454545"/>
              </a:solidFill>
              <a:effectLst/>
              <a:uLnTx/>
              <a:uFillTx/>
              <a:latin typeface="Arial" panose="020B0604020202020204" pitchFamily="34" charset="0"/>
              <a:ea typeface="宋体" panose="02010600030101010101" pitchFamily="2" charset="-122"/>
              <a:cs typeface="+mn-cs"/>
            </a:endParaRPr>
          </a:p>
        </p:txBody>
      </p:sp>
      <p:sp>
        <p:nvSpPr>
          <p:cNvPr id="5" name="Rectangle 24"/>
          <p:cNvSpPr>
            <a:spLocks noChangeArrowheads="1"/>
          </p:cNvSpPr>
          <p:nvPr/>
        </p:nvSpPr>
        <p:spPr bwMode="auto">
          <a:xfrm>
            <a:off x="2848129" y="2129184"/>
            <a:ext cx="4244151" cy="83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5400" b="1" i="0" u="none" strike="noStrike" kern="1200" cap="none" spc="100" normalizeH="0" baseline="0" noProof="0" dirty="0">
                <a:ln>
                  <a:noFill/>
                </a:ln>
                <a:solidFill>
                  <a:srgbClr val="454545"/>
                </a:solidFill>
                <a:effectLst/>
                <a:uLnTx/>
                <a:uFillTx/>
                <a:latin typeface="微软雅黑" panose="020B0503020204020204" pitchFamily="34" charset="-122"/>
                <a:ea typeface="微软雅黑" panose="020B0503020204020204" pitchFamily="34" charset="-122"/>
                <a:cs typeface="宋体" panose="02010600030101010101" pitchFamily="2" charset="-122"/>
              </a:rPr>
              <a:t>锅  炉</a:t>
            </a:r>
            <a:endParaRPr kumimoji="0" lang="zh-CN" altLang="en-US" sz="5400" b="1" i="0" u="none" strike="noStrike" kern="1200" cap="none" spc="100" normalizeH="0" baseline="0" noProof="0" dirty="0">
              <a:ln>
                <a:noFill/>
              </a:ln>
              <a:solidFill>
                <a:srgbClr val="454545"/>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14" name="文本框 13"/>
          <p:cNvSpPr txBox="1"/>
          <p:nvPr/>
        </p:nvSpPr>
        <p:spPr>
          <a:xfrm>
            <a:off x="1257785" y="1837084"/>
            <a:ext cx="865943" cy="141885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862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1</a:t>
            </a:r>
            <a:endParaRPr kumimoji="0" lang="zh-CN" altLang="en-US" sz="862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spd="slow" advTm="5215"/>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55" name="TextBox 54"/>
          <p:cNvSpPr txBox="1"/>
          <p:nvPr/>
        </p:nvSpPr>
        <p:spPr>
          <a:xfrm>
            <a:off x="523240" y="40640"/>
            <a:ext cx="2968640"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1" charset="-122"/>
                <a:ea typeface="方正卡通简体" panose="03000509000000000000" pitchFamily="1"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en-US" altLang="zh-CN" sz="2400" b="1" spc="100" dirty="0">
                <a:solidFill>
                  <a:srgbClr val="454545"/>
                </a:solidFill>
                <a:latin typeface="微软雅黑" panose="020B0503020204020204" pitchFamily="34" charset="-122"/>
                <a:ea typeface="微软雅黑" panose="020B0503020204020204" pitchFamily="34" charset="-122"/>
              </a:rPr>
              <a:t>1</a:t>
            </a:r>
            <a:r>
              <a:rPr kumimoji="0" lang="zh-CN" altLang="en-US" sz="2400" b="1" i="0" u="none" strike="noStrike" kern="1200" cap="none" spc="100" normalizeH="0" baseline="0" noProof="0" dirty="0">
                <a:ln>
                  <a:noFill/>
                </a:ln>
                <a:solidFill>
                  <a:srgbClr val="454545"/>
                </a:solidFill>
                <a:effectLst/>
                <a:uLnTx/>
                <a:uFillTx/>
                <a:latin typeface="微软雅黑" panose="020B0503020204020204" pitchFamily="34" charset="-122"/>
                <a:ea typeface="微软雅黑" panose="020B0503020204020204" pitchFamily="34" charset="-122"/>
                <a:cs typeface="+mn-cs"/>
              </a:rPr>
              <a:t>. 锅炉</a:t>
            </a:r>
            <a:endParaRPr kumimoji="0" lang="zh-CN" altLang="en-US" sz="2400" b="1" i="0" u="none" strike="noStrike" kern="1200" cap="none" spc="100" normalizeH="0" baseline="0" noProof="0" dirty="0">
              <a:ln>
                <a:noFill/>
              </a:ln>
              <a:solidFill>
                <a:srgbClr val="454545"/>
              </a:solidFill>
              <a:effectLst/>
              <a:uLnTx/>
              <a:uFillTx/>
              <a:latin typeface="微软雅黑" panose="020B0503020204020204" pitchFamily="34" charset="-122"/>
              <a:ea typeface="微软雅黑" panose="020B0503020204020204" pitchFamily="34" charset="-122"/>
              <a:cs typeface="+mn-cs"/>
            </a:endParaRPr>
          </a:p>
        </p:txBody>
      </p:sp>
      <p:pic>
        <p:nvPicPr>
          <p:cNvPr id="7" name="文本框 3"/>
          <p:cNvPicPr>
            <a:picLocks noGrp="1" noChangeAspect="1"/>
          </p:cNvPicPr>
          <p:nvPr/>
        </p:nvPicPr>
        <p:blipFill>
          <a:blip r:embed="rId1"/>
          <a:stretch>
            <a:fillRect/>
          </a:stretch>
        </p:blipFill>
        <p:spPr>
          <a:xfrm>
            <a:off x="1145406" y="847485"/>
            <a:ext cx="3528392" cy="3816424"/>
          </a:xfrm>
          <a:prstGeom prst="rect">
            <a:avLst/>
          </a:prstGeom>
          <a:noFill/>
          <a:ln w="9525">
            <a:noFill/>
          </a:ln>
        </p:spPr>
      </p:pic>
      <p:pic>
        <p:nvPicPr>
          <p:cNvPr id="2" name="图片 1"/>
          <p:cNvPicPr>
            <a:picLocks noChangeAspect="1"/>
          </p:cNvPicPr>
          <p:nvPr/>
        </p:nvPicPr>
        <p:blipFill>
          <a:blip r:embed="rId2"/>
          <a:stretch>
            <a:fillRect/>
          </a:stretch>
        </p:blipFill>
        <p:spPr>
          <a:xfrm>
            <a:off x="4817814" y="847485"/>
            <a:ext cx="3066554" cy="1755800"/>
          </a:xfrm>
          <a:prstGeom prst="rect">
            <a:avLst/>
          </a:prstGeom>
        </p:spPr>
      </p:pic>
      <p:sp>
        <p:nvSpPr>
          <p:cNvPr id="15" name="Freeform 5"/>
          <p:cNvSpPr>
            <a:spLocks noEditPoints="1"/>
          </p:cNvSpPr>
          <p:nvPr/>
        </p:nvSpPr>
        <p:spPr bwMode="auto">
          <a:xfrm>
            <a:off x="153488" y="85490"/>
            <a:ext cx="369657" cy="369656"/>
          </a:xfrm>
          <a:custGeom>
            <a:avLst/>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rgbClr val="FF931A"/>
          </a:solidFill>
          <a:ln>
            <a:noFill/>
          </a:ln>
        </p:spPr>
        <p:txBody>
          <a:bodyPr vert="horz" wrap="square" lIns="68555" tIns="34277" rIns="68555" bIns="34277"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rgbClr val="ED5A00"/>
              </a:solidFill>
              <a:effectLst/>
              <a:uLnTx/>
              <a:uFillTx/>
              <a:ea typeface="微软雅黑" panose="020B0503020204020204" pitchFamily="34" charset="-122"/>
              <a:cs typeface="+mn-ea"/>
            </a:endParaRPr>
          </a:p>
        </p:txBody>
      </p:sp>
    </p:spTree>
  </p:cSld>
  <p:clrMapOvr>
    <a:masterClrMapping/>
  </p:clrMapOvr>
  <p:transition spd="slow" advTm="9796"/>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523240" y="40640"/>
            <a:ext cx="2968640"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1" charset="-122"/>
                <a:ea typeface="方正卡通简体" panose="03000509000000000000" pitchFamily="1"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en-US" altLang="zh-CN" sz="2400" b="1" spc="100" dirty="0">
                <a:solidFill>
                  <a:srgbClr val="454545"/>
                </a:solidFill>
                <a:latin typeface="+mn-ea"/>
                <a:ea typeface="+mn-ea"/>
                <a:cs typeface="+mn-ea"/>
              </a:rPr>
              <a:t>1</a:t>
            </a:r>
            <a:r>
              <a:rPr kumimoji="0" lang="zh-CN" altLang="en-US" sz="2400" b="1" i="0" u="none" strike="noStrike" kern="1200" cap="none" spc="100" normalizeH="0" baseline="0" noProof="0" dirty="0">
                <a:ln>
                  <a:noFill/>
                </a:ln>
                <a:solidFill>
                  <a:srgbClr val="454545"/>
                </a:solidFill>
                <a:effectLst/>
                <a:uLnTx/>
                <a:uFillTx/>
                <a:latin typeface="+mn-ea"/>
                <a:ea typeface="+mn-ea"/>
                <a:cs typeface="+mn-ea"/>
              </a:rPr>
              <a:t>. 锅炉</a:t>
            </a:r>
            <a:endParaRPr kumimoji="0" lang="zh-CN" altLang="en-US" sz="2400" b="1" i="0" u="none" strike="noStrike" kern="1200" cap="none" spc="100" normalizeH="0" baseline="0" noProof="0" dirty="0">
              <a:ln>
                <a:noFill/>
              </a:ln>
              <a:solidFill>
                <a:srgbClr val="454545"/>
              </a:solidFill>
              <a:effectLst/>
              <a:uLnTx/>
              <a:uFillTx/>
              <a:latin typeface="+mn-ea"/>
              <a:ea typeface="+mn-ea"/>
              <a:cs typeface="+mn-ea"/>
            </a:endParaRPr>
          </a:p>
        </p:txBody>
      </p:sp>
      <p:sp>
        <p:nvSpPr>
          <p:cNvPr id="24" name="Freeform 5"/>
          <p:cNvSpPr>
            <a:spLocks noEditPoints="1"/>
          </p:cNvSpPr>
          <p:nvPr/>
        </p:nvSpPr>
        <p:spPr bwMode="auto">
          <a:xfrm>
            <a:off x="153488" y="85490"/>
            <a:ext cx="369657" cy="369656"/>
          </a:xfrm>
          <a:custGeom>
            <a:avLst/>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a:noFill/>
          </a:ln>
        </p:spPr>
        <p:txBody>
          <a:bodyPr vert="horz" wrap="square" lIns="68555" tIns="34277" rIns="68555" bIns="34277"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rgbClr val="ED5A00"/>
              </a:solidFill>
              <a:effectLst/>
              <a:uLnTx/>
              <a:uFillTx/>
              <a:latin typeface="Arial" panose="020B0604020202020204" pitchFamily="34" charset="0"/>
              <a:ea typeface="+mn-ea"/>
              <a:cs typeface="+mn-ea"/>
            </a:endParaRPr>
          </a:p>
        </p:txBody>
      </p:sp>
      <p:grpSp>
        <p:nvGrpSpPr>
          <p:cNvPr id="8" name="组合 7"/>
          <p:cNvGrpSpPr/>
          <p:nvPr/>
        </p:nvGrpSpPr>
        <p:grpSpPr>
          <a:xfrm>
            <a:off x="541442" y="623570"/>
            <a:ext cx="2734414" cy="481330"/>
            <a:chOff x="1345" y="982"/>
            <a:chExt cx="5987" cy="758"/>
          </a:xfrm>
        </p:grpSpPr>
        <p:sp>
          <p:nvSpPr>
            <p:cNvPr id="9" name="箭头: 五边形 8"/>
            <p:cNvSpPr/>
            <p:nvPr/>
          </p:nvSpPr>
          <p:spPr bwMode="auto">
            <a:xfrm>
              <a:off x="1345" y="982"/>
              <a:ext cx="5987" cy="758"/>
            </a:xfrm>
            <a:prstGeom prst="homePlate">
              <a:avLst>
                <a:gd name="adj" fmla="val 19029"/>
              </a:avLst>
            </a:prstGeom>
            <a:gradFill>
              <a:gsLst>
                <a:gs pos="61000">
                  <a:schemeClr val="tx1"/>
                </a:gs>
                <a:gs pos="0">
                  <a:srgbClr val="5E5E5E"/>
                </a:gs>
                <a:gs pos="100000">
                  <a:srgbClr val="343434"/>
                </a:gs>
              </a:gsLst>
              <a:lin ang="5400000" scaled="1"/>
            </a:gradFill>
            <a:ln w="9525" cap="flat">
              <a:solidFill>
                <a:schemeClr val="accent2"/>
              </a:solidFill>
              <a:prstDash val="solid"/>
              <a:miter lim="800000"/>
            </a:ln>
            <a:effectLst>
              <a:outerShdw blurRad="63500" sx="102000" sy="102000" algn="ctr" rotWithShape="0">
                <a:prstClr val="black">
                  <a:alpha val="40000"/>
                </a:prstClr>
              </a:outerShdw>
            </a:effectLst>
          </p:spPr>
          <p:txBody>
            <a:bodyPr vert="horz" wrap="square" lIns="68555" tIns="34277" rIns="68555" bIns="34277" numCol="1" anchor="t" anchorCtr="0" compatLnSpc="1"/>
            <a:lstStyle/>
            <a:p>
              <a:pPr algn="ctr"/>
              <a:endParaRPr lang="zh-CN" altLang="en-US" sz="1500">
                <a:solidFill>
                  <a:schemeClr val="accent2"/>
                </a:solidFill>
                <a:latin typeface="+mn-lt"/>
                <a:ea typeface="+mn-ea"/>
                <a:cs typeface="+mn-ea"/>
              </a:endParaRPr>
            </a:p>
          </p:txBody>
        </p:sp>
        <p:sp>
          <p:nvSpPr>
            <p:cNvPr id="11" name="文本框 10"/>
            <p:cNvSpPr txBox="1"/>
            <p:nvPr/>
          </p:nvSpPr>
          <p:spPr>
            <a:xfrm>
              <a:off x="1396" y="1039"/>
              <a:ext cx="5711" cy="630"/>
            </a:xfrm>
            <a:prstGeom prst="rect">
              <a:avLst/>
            </a:prstGeom>
            <a:noFill/>
          </p:spPr>
          <p:txBody>
            <a:bodyPr wrap="none" rtlCol="0" anchor="t">
              <a:spAutoFit/>
            </a:bodyPr>
            <a:lstStyle/>
            <a:p>
              <a:r>
                <a:rPr lang="zh-CN" altLang="en-US" sz="2000" b="1" spc="100" dirty="0">
                  <a:solidFill>
                    <a:schemeClr val="accent2"/>
                  </a:solidFill>
                  <a:latin typeface="微软雅黑" panose="020B0503020204020204" pitchFamily="34" charset="-122"/>
                  <a:ea typeface="微软雅黑" panose="020B0503020204020204" pitchFamily="34" charset="-122"/>
                  <a:cs typeface="+mn-ea"/>
                  <a:sym typeface="+mn-ea"/>
                </a:rPr>
                <a:t>锅炉常见的危险因素</a:t>
              </a:r>
              <a:endParaRPr lang="zh-CN" altLang="en-US" sz="2000" b="1" spc="100" dirty="0">
                <a:solidFill>
                  <a:schemeClr val="accent2"/>
                </a:solidFill>
                <a:latin typeface="微软雅黑" panose="020B0503020204020204" pitchFamily="34" charset="-122"/>
                <a:ea typeface="微软雅黑" panose="020B0503020204020204" pitchFamily="34" charset="-122"/>
                <a:cs typeface="+mn-ea"/>
                <a:sym typeface="+mn-ea"/>
              </a:endParaRPr>
            </a:p>
          </p:txBody>
        </p:sp>
      </p:grpSp>
      <p:grpSp>
        <p:nvGrpSpPr>
          <p:cNvPr id="46" name="组合 45"/>
          <p:cNvGrpSpPr/>
          <p:nvPr/>
        </p:nvGrpSpPr>
        <p:grpSpPr>
          <a:xfrm>
            <a:off x="546946" y="1451773"/>
            <a:ext cx="8050108" cy="2920177"/>
            <a:chOff x="338316" y="1203517"/>
            <a:chExt cx="8050108" cy="2956372"/>
          </a:xfrm>
        </p:grpSpPr>
        <p:sp>
          <p:nvSpPr>
            <p:cNvPr id="48" name="矩形: 圆角 47"/>
            <p:cNvSpPr/>
            <p:nvPr/>
          </p:nvSpPr>
          <p:spPr bwMode="auto">
            <a:xfrm>
              <a:off x="338316" y="1203517"/>
              <a:ext cx="8050108" cy="2956372"/>
            </a:xfrm>
            <a:prstGeom prst="roundRect">
              <a:avLst>
                <a:gd name="adj" fmla="val 7601"/>
              </a:avLst>
            </a:prstGeom>
            <a:solidFill>
              <a:schemeClr val="accent2"/>
            </a:solidFill>
            <a:ln w="10" cap="flat">
              <a:solidFill>
                <a:schemeClr val="accent1">
                  <a:lumMod val="40000"/>
                  <a:lumOff val="60000"/>
                </a:schemeClr>
              </a:solidFill>
              <a:prstDash val="solid"/>
              <a:miter lim="800000"/>
            </a:ln>
          </p:spPr>
          <p:txBody>
            <a:bodyPr vert="horz" wrap="square" lIns="68555" tIns="34277" rIns="68555" bIns="34277"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rgbClr val="1F4C6B"/>
                </a:solidFill>
                <a:effectLst/>
                <a:uLnTx/>
                <a:uFillTx/>
                <a:latin typeface="Arial" panose="020B0604020202020204" pitchFamily="34" charset="0"/>
                <a:ea typeface="宋体" panose="02010600030101010101" pitchFamily="2" charset="-122"/>
                <a:cs typeface="+mn-cs"/>
              </a:endParaRPr>
            </a:p>
          </p:txBody>
        </p:sp>
        <p:grpSp>
          <p:nvGrpSpPr>
            <p:cNvPr id="45" name="组合 44"/>
            <p:cNvGrpSpPr/>
            <p:nvPr/>
          </p:nvGrpSpPr>
          <p:grpSpPr>
            <a:xfrm>
              <a:off x="523240" y="1337513"/>
              <a:ext cx="1877498" cy="451940"/>
              <a:chOff x="793077" y="1337513"/>
              <a:chExt cx="1877498" cy="451940"/>
            </a:xfrm>
          </p:grpSpPr>
          <p:sp>
            <p:nvSpPr>
              <p:cNvPr id="43" name="矩形: 圆角 42"/>
              <p:cNvSpPr/>
              <p:nvPr/>
            </p:nvSpPr>
            <p:spPr bwMode="auto">
              <a:xfrm>
                <a:off x="793077" y="1337513"/>
                <a:ext cx="1877498" cy="451940"/>
              </a:xfrm>
              <a:prstGeom prst="roundRect">
                <a:avLst>
                  <a:gd name="adj" fmla="val 9283"/>
                </a:avLst>
              </a:prstGeom>
              <a:gradFill>
                <a:gsLst>
                  <a:gs pos="61000">
                    <a:schemeClr val="bg1"/>
                  </a:gs>
                  <a:gs pos="0">
                    <a:srgbClr val="FFAD53"/>
                  </a:gs>
                  <a:gs pos="100000">
                    <a:srgbClr val="FA8300"/>
                  </a:gs>
                </a:gsLst>
                <a:lin ang="5400000" scaled="1"/>
              </a:gradFill>
              <a:ln w="9525" cap="flat">
                <a:solidFill>
                  <a:schemeClr val="accent2"/>
                </a:solidFill>
                <a:prstDash val="solid"/>
                <a:miter lim="800000"/>
              </a:ln>
              <a:effectLst>
                <a:outerShdw blurRad="63500" sx="102000" sy="102000" algn="ctr" rotWithShape="0">
                  <a:prstClr val="black">
                    <a:alpha val="40000"/>
                  </a:prstClr>
                </a:outerShdw>
              </a:effectLst>
            </p:spPr>
            <p:txBody>
              <a:bodyPr vert="horz" wrap="square" lIns="68555" tIns="34277" rIns="68555" bIns="34277" numCol="1" anchor="t" anchorCtr="0" compatLnSpc="1"/>
              <a:lstStyle/>
              <a:p>
                <a:pPr algn="ctr"/>
                <a:endParaRPr lang="zh-CN" altLang="en-US" sz="1500">
                  <a:solidFill>
                    <a:schemeClr val="accent2"/>
                  </a:solidFill>
                  <a:latin typeface="+mn-lt"/>
                  <a:ea typeface="+mn-ea"/>
                  <a:cs typeface="+mn-ea"/>
                </a:endParaRPr>
              </a:p>
            </p:txBody>
          </p:sp>
          <p:sp>
            <p:nvSpPr>
              <p:cNvPr id="44" name="矩形 43"/>
              <p:cNvSpPr/>
              <p:nvPr/>
            </p:nvSpPr>
            <p:spPr>
              <a:xfrm>
                <a:off x="793077" y="1386276"/>
                <a:ext cx="1877498" cy="369332"/>
              </a:xfrm>
              <a:prstGeom prst="rect">
                <a:avLst/>
              </a:prstGeom>
            </p:spPr>
            <p:txBody>
              <a:bodyPr wrap="square">
                <a:spAutoFit/>
              </a:bodyPr>
              <a:lstStyle/>
              <a:p>
                <a:pPr lvl="0" algn="ctr">
                  <a:defRPr/>
                </a:pPr>
                <a:r>
                  <a:rPr lang="en-US" altLang="zh-CN" b="1" spc="300" dirty="0">
                    <a:solidFill>
                      <a:srgbClr val="FFFFFF"/>
                    </a:solidFill>
                    <a:latin typeface="微软雅黑" panose="020B0503020204020204" pitchFamily="34" charset="-122"/>
                    <a:ea typeface="微软雅黑" panose="020B0503020204020204" pitchFamily="34" charset="-122"/>
                  </a:rPr>
                  <a:t>1</a:t>
                </a:r>
                <a:r>
                  <a:rPr lang="zh-CN" altLang="en-US" b="1" spc="300" dirty="0">
                    <a:solidFill>
                      <a:srgbClr val="FFFFFF"/>
                    </a:solidFill>
                    <a:latin typeface="微软雅黑" panose="020B0503020204020204" pitchFamily="34" charset="-122"/>
                    <a:ea typeface="微软雅黑" panose="020B0503020204020204" pitchFamily="34" charset="-122"/>
                  </a:rPr>
                  <a:t>、水位异常</a:t>
                </a:r>
                <a:endParaRPr kumimoji="0" lang="zh-CN" altLang="en-US" sz="1800" b="1" i="0" u="none" strike="noStrike" kern="1200" cap="none" spc="30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sp>
          <p:nvSpPr>
            <p:cNvPr id="42" name="矩形 41"/>
            <p:cNvSpPr/>
            <p:nvPr/>
          </p:nvSpPr>
          <p:spPr>
            <a:xfrm>
              <a:off x="2480140" y="1323344"/>
              <a:ext cx="5843670" cy="2723374"/>
            </a:xfrm>
            <a:prstGeom prst="rect">
              <a:avLst/>
            </a:prstGeom>
          </p:spPr>
          <p:txBody>
            <a:bodyPr wrap="square">
              <a:spAutoFit/>
            </a:bodyPr>
            <a:lstStyle/>
            <a:p>
              <a:pPr algn="just">
                <a:lnSpc>
                  <a:spcPct val="120000"/>
                </a:lnSpc>
              </a:pPr>
              <a:r>
                <a:rPr lang="zh-CN" altLang="en-US" spc="300" dirty="0">
                  <a:solidFill>
                    <a:schemeClr val="accent1"/>
                  </a:solidFill>
                  <a:latin typeface="微软雅黑" panose="020B0503020204020204" pitchFamily="34" charset="-122"/>
                  <a:ea typeface="微软雅黑" panose="020B0503020204020204" pitchFamily="34" charset="-122"/>
                </a:rPr>
                <a:t>主要是在运行过程中发生缺水和满水。当严重缺水时，水冷壁管已部分干烧、过热，如果此时强行进水，使温度很高的气包和水冷壁管发生急冷，产生巨大的热应力，同时水大量气化会造成管子大面积损坏甚至炉管爆裂。为此</a:t>
              </a:r>
              <a:r>
                <a:rPr lang="zh-CN" altLang="en-US" b="1" spc="300" dirty="0">
                  <a:solidFill>
                    <a:srgbClr val="FF931A"/>
                  </a:solidFill>
                  <a:latin typeface="微软雅黑" panose="020B0503020204020204" pitchFamily="34" charset="-122"/>
                  <a:ea typeface="微软雅黑" panose="020B0503020204020204" pitchFamily="34" charset="-122"/>
                </a:rPr>
                <a:t>锅炉严重缺水时绝不能立即加水，应立即熄火停炉。</a:t>
              </a:r>
              <a:r>
                <a:rPr lang="zh-CN" altLang="en-US" spc="300" dirty="0">
                  <a:solidFill>
                    <a:schemeClr val="accent1"/>
                  </a:solidFill>
                  <a:latin typeface="微软雅黑" panose="020B0503020204020204" pitchFamily="34" charset="-122"/>
                  <a:ea typeface="微软雅黑" panose="020B0503020204020204" pitchFamily="34" charset="-122"/>
                </a:rPr>
                <a:t>满水也会使蒸汽压力严重波动造成锅炉损坏，此时应减少给水或及时排水，必要时也应停炉。</a:t>
              </a:r>
              <a:endParaRPr lang="zh-CN" altLang="en-US" b="1" spc="300" dirty="0">
                <a:solidFill>
                  <a:schemeClr val="accent1"/>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9796"/>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523240" y="40640"/>
            <a:ext cx="2968640"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1" charset="-122"/>
                <a:ea typeface="方正卡通简体" panose="03000509000000000000" pitchFamily="1"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en-US" altLang="zh-CN" sz="2400" b="1" spc="100" dirty="0">
                <a:solidFill>
                  <a:srgbClr val="454545"/>
                </a:solidFill>
                <a:latin typeface="+mn-ea"/>
                <a:ea typeface="+mn-ea"/>
                <a:cs typeface="+mn-ea"/>
              </a:rPr>
              <a:t>1</a:t>
            </a:r>
            <a:r>
              <a:rPr kumimoji="0" lang="zh-CN" altLang="en-US" sz="2400" b="1" i="0" u="none" strike="noStrike" kern="1200" cap="none" spc="100" normalizeH="0" baseline="0" noProof="0" dirty="0">
                <a:ln>
                  <a:noFill/>
                </a:ln>
                <a:solidFill>
                  <a:srgbClr val="454545"/>
                </a:solidFill>
                <a:effectLst/>
                <a:uLnTx/>
                <a:uFillTx/>
                <a:latin typeface="+mn-ea"/>
                <a:ea typeface="+mn-ea"/>
                <a:cs typeface="+mn-ea"/>
              </a:rPr>
              <a:t>. 锅炉</a:t>
            </a:r>
            <a:endParaRPr kumimoji="0" lang="zh-CN" altLang="en-US" sz="2400" b="1" i="0" u="none" strike="noStrike" kern="1200" cap="none" spc="100" normalizeH="0" baseline="0" noProof="0" dirty="0">
              <a:ln>
                <a:noFill/>
              </a:ln>
              <a:solidFill>
                <a:srgbClr val="454545"/>
              </a:solidFill>
              <a:effectLst/>
              <a:uLnTx/>
              <a:uFillTx/>
              <a:latin typeface="+mn-ea"/>
              <a:ea typeface="+mn-ea"/>
              <a:cs typeface="+mn-ea"/>
            </a:endParaRPr>
          </a:p>
        </p:txBody>
      </p:sp>
      <p:sp>
        <p:nvSpPr>
          <p:cNvPr id="24" name="Freeform 5"/>
          <p:cNvSpPr>
            <a:spLocks noEditPoints="1"/>
          </p:cNvSpPr>
          <p:nvPr/>
        </p:nvSpPr>
        <p:spPr bwMode="auto">
          <a:xfrm>
            <a:off x="153488" y="85490"/>
            <a:ext cx="369657" cy="369656"/>
          </a:xfrm>
          <a:custGeom>
            <a:avLst/>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a:noFill/>
          </a:ln>
        </p:spPr>
        <p:txBody>
          <a:bodyPr vert="horz" wrap="square" lIns="68555" tIns="34277" rIns="68555" bIns="34277"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rgbClr val="ED5A00"/>
              </a:solidFill>
              <a:effectLst/>
              <a:uLnTx/>
              <a:uFillTx/>
              <a:latin typeface="Arial" panose="020B0604020202020204" pitchFamily="34" charset="0"/>
              <a:ea typeface="+mn-ea"/>
              <a:cs typeface="+mn-ea"/>
            </a:endParaRPr>
          </a:p>
        </p:txBody>
      </p:sp>
      <p:grpSp>
        <p:nvGrpSpPr>
          <p:cNvPr id="8" name="组合 7"/>
          <p:cNvGrpSpPr/>
          <p:nvPr/>
        </p:nvGrpSpPr>
        <p:grpSpPr>
          <a:xfrm>
            <a:off x="541442" y="623570"/>
            <a:ext cx="2734414" cy="481330"/>
            <a:chOff x="1345" y="982"/>
            <a:chExt cx="5987" cy="758"/>
          </a:xfrm>
        </p:grpSpPr>
        <p:sp>
          <p:nvSpPr>
            <p:cNvPr id="9" name="箭头: 五边形 8"/>
            <p:cNvSpPr/>
            <p:nvPr/>
          </p:nvSpPr>
          <p:spPr bwMode="auto">
            <a:xfrm>
              <a:off x="1345" y="982"/>
              <a:ext cx="5987" cy="758"/>
            </a:xfrm>
            <a:prstGeom prst="homePlate">
              <a:avLst>
                <a:gd name="adj" fmla="val 19029"/>
              </a:avLst>
            </a:prstGeom>
            <a:gradFill>
              <a:gsLst>
                <a:gs pos="61000">
                  <a:schemeClr val="tx1"/>
                </a:gs>
                <a:gs pos="0">
                  <a:srgbClr val="5E5E5E"/>
                </a:gs>
                <a:gs pos="100000">
                  <a:srgbClr val="343434"/>
                </a:gs>
              </a:gsLst>
              <a:lin ang="5400000" scaled="1"/>
            </a:gradFill>
            <a:ln w="9525" cap="flat">
              <a:solidFill>
                <a:schemeClr val="accent2"/>
              </a:solidFill>
              <a:prstDash val="solid"/>
              <a:miter lim="800000"/>
            </a:ln>
            <a:effectLst>
              <a:outerShdw blurRad="63500" sx="102000" sy="102000" algn="ctr" rotWithShape="0">
                <a:prstClr val="black">
                  <a:alpha val="40000"/>
                </a:prstClr>
              </a:outerShdw>
            </a:effectLst>
          </p:spPr>
          <p:txBody>
            <a:bodyPr vert="horz" wrap="square" lIns="68555" tIns="34277" rIns="68555" bIns="34277" numCol="1" anchor="t" anchorCtr="0" compatLnSpc="1"/>
            <a:lstStyle/>
            <a:p>
              <a:pPr algn="ctr"/>
              <a:endParaRPr lang="zh-CN" altLang="en-US" sz="1500">
                <a:solidFill>
                  <a:schemeClr val="accent2"/>
                </a:solidFill>
                <a:latin typeface="+mn-lt"/>
                <a:ea typeface="+mn-ea"/>
                <a:cs typeface="+mn-ea"/>
              </a:endParaRPr>
            </a:p>
          </p:txBody>
        </p:sp>
        <p:sp>
          <p:nvSpPr>
            <p:cNvPr id="11" name="文本框 10"/>
            <p:cNvSpPr txBox="1"/>
            <p:nvPr/>
          </p:nvSpPr>
          <p:spPr>
            <a:xfrm>
              <a:off x="1396" y="1039"/>
              <a:ext cx="5711" cy="630"/>
            </a:xfrm>
            <a:prstGeom prst="rect">
              <a:avLst/>
            </a:prstGeom>
            <a:noFill/>
          </p:spPr>
          <p:txBody>
            <a:bodyPr wrap="none" rtlCol="0" anchor="t">
              <a:spAutoFit/>
            </a:bodyPr>
            <a:lstStyle/>
            <a:p>
              <a:r>
                <a:rPr lang="zh-CN" altLang="en-US" sz="2000" b="1" spc="100" dirty="0">
                  <a:solidFill>
                    <a:schemeClr val="accent2"/>
                  </a:solidFill>
                  <a:latin typeface="微软雅黑" panose="020B0503020204020204" pitchFamily="34" charset="-122"/>
                  <a:ea typeface="微软雅黑" panose="020B0503020204020204" pitchFamily="34" charset="-122"/>
                  <a:cs typeface="+mn-ea"/>
                  <a:sym typeface="+mn-ea"/>
                </a:rPr>
                <a:t>锅炉常见的危险因素</a:t>
              </a:r>
              <a:endParaRPr lang="zh-CN" altLang="en-US" sz="2000" b="1" spc="100" dirty="0">
                <a:solidFill>
                  <a:schemeClr val="accent2"/>
                </a:solidFill>
                <a:latin typeface="微软雅黑" panose="020B0503020204020204" pitchFamily="34" charset="-122"/>
                <a:ea typeface="微软雅黑" panose="020B0503020204020204" pitchFamily="34" charset="-122"/>
                <a:cs typeface="+mn-ea"/>
                <a:sym typeface="+mn-ea"/>
              </a:endParaRPr>
            </a:p>
          </p:txBody>
        </p:sp>
      </p:grpSp>
      <p:grpSp>
        <p:nvGrpSpPr>
          <p:cNvPr id="3" name="组合 2"/>
          <p:cNvGrpSpPr/>
          <p:nvPr/>
        </p:nvGrpSpPr>
        <p:grpSpPr>
          <a:xfrm>
            <a:off x="390032" y="1184755"/>
            <a:ext cx="8225320" cy="3681700"/>
            <a:chOff x="453836" y="1203598"/>
            <a:chExt cx="8225320" cy="3681700"/>
          </a:xfrm>
        </p:grpSpPr>
        <p:grpSp>
          <p:nvGrpSpPr>
            <p:cNvPr id="46" name="组合 45"/>
            <p:cNvGrpSpPr/>
            <p:nvPr/>
          </p:nvGrpSpPr>
          <p:grpSpPr>
            <a:xfrm>
              <a:off x="546946" y="1203598"/>
              <a:ext cx="8050108" cy="1512249"/>
              <a:chOff x="338316" y="1203517"/>
              <a:chExt cx="8050108" cy="1512249"/>
            </a:xfrm>
          </p:grpSpPr>
          <p:sp>
            <p:nvSpPr>
              <p:cNvPr id="48" name="矩形: 圆角 47"/>
              <p:cNvSpPr/>
              <p:nvPr/>
            </p:nvSpPr>
            <p:spPr bwMode="auto">
              <a:xfrm>
                <a:off x="338316" y="1203517"/>
                <a:ext cx="8050108" cy="1512249"/>
              </a:xfrm>
              <a:prstGeom prst="roundRect">
                <a:avLst>
                  <a:gd name="adj" fmla="val 7601"/>
                </a:avLst>
              </a:prstGeom>
              <a:solidFill>
                <a:schemeClr val="accent2"/>
              </a:solidFill>
              <a:ln w="10" cap="flat">
                <a:solidFill>
                  <a:schemeClr val="accent1">
                    <a:lumMod val="40000"/>
                    <a:lumOff val="60000"/>
                  </a:schemeClr>
                </a:solidFill>
                <a:prstDash val="solid"/>
                <a:miter lim="800000"/>
              </a:ln>
            </p:spPr>
            <p:txBody>
              <a:bodyPr vert="horz" wrap="square" lIns="68555" tIns="34277" rIns="68555" bIns="34277"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rgbClr val="1F4C6B"/>
                  </a:solidFill>
                  <a:effectLst/>
                  <a:uLnTx/>
                  <a:uFillTx/>
                  <a:latin typeface="Arial" panose="020B0604020202020204" pitchFamily="34" charset="0"/>
                  <a:ea typeface="宋体" panose="02010600030101010101" pitchFamily="2" charset="-122"/>
                  <a:cs typeface="+mn-cs"/>
                </a:endParaRPr>
              </a:p>
            </p:txBody>
          </p:sp>
          <p:grpSp>
            <p:nvGrpSpPr>
              <p:cNvPr id="45" name="组合 44"/>
              <p:cNvGrpSpPr/>
              <p:nvPr/>
            </p:nvGrpSpPr>
            <p:grpSpPr>
              <a:xfrm>
                <a:off x="523240" y="1337513"/>
                <a:ext cx="1877498" cy="451940"/>
                <a:chOff x="793077" y="1337513"/>
                <a:chExt cx="1877498" cy="451940"/>
              </a:xfrm>
            </p:grpSpPr>
            <p:sp>
              <p:nvSpPr>
                <p:cNvPr id="43" name="矩形: 圆角 42"/>
                <p:cNvSpPr/>
                <p:nvPr/>
              </p:nvSpPr>
              <p:spPr bwMode="auto">
                <a:xfrm>
                  <a:off x="793077" y="1337513"/>
                  <a:ext cx="1877498" cy="451940"/>
                </a:xfrm>
                <a:prstGeom prst="roundRect">
                  <a:avLst>
                    <a:gd name="adj" fmla="val 9283"/>
                  </a:avLst>
                </a:prstGeom>
                <a:gradFill>
                  <a:gsLst>
                    <a:gs pos="61000">
                      <a:schemeClr val="bg1"/>
                    </a:gs>
                    <a:gs pos="0">
                      <a:srgbClr val="FFAD53"/>
                    </a:gs>
                    <a:gs pos="100000">
                      <a:srgbClr val="FA8300"/>
                    </a:gs>
                  </a:gsLst>
                  <a:lin ang="5400000" scaled="1"/>
                </a:gradFill>
                <a:ln w="9525" cap="flat">
                  <a:solidFill>
                    <a:schemeClr val="accent2"/>
                  </a:solidFill>
                  <a:prstDash val="solid"/>
                  <a:miter lim="800000"/>
                </a:ln>
                <a:effectLst>
                  <a:outerShdw blurRad="63500" sx="102000" sy="102000" algn="ctr" rotWithShape="0">
                    <a:prstClr val="black">
                      <a:alpha val="40000"/>
                    </a:prstClr>
                  </a:outerShdw>
                </a:effectLst>
              </p:spPr>
              <p:txBody>
                <a:bodyPr vert="horz" wrap="square" lIns="68555" tIns="34277" rIns="68555" bIns="34277" numCol="1" anchor="t" anchorCtr="0" compatLnSpc="1"/>
                <a:lstStyle/>
                <a:p>
                  <a:pPr algn="ctr"/>
                  <a:endParaRPr lang="zh-CN" altLang="en-US" sz="1500">
                    <a:solidFill>
                      <a:schemeClr val="accent2"/>
                    </a:solidFill>
                    <a:latin typeface="+mn-lt"/>
                    <a:ea typeface="+mn-ea"/>
                    <a:cs typeface="+mn-ea"/>
                  </a:endParaRPr>
                </a:p>
              </p:txBody>
            </p:sp>
            <p:sp>
              <p:nvSpPr>
                <p:cNvPr id="44" name="矩形 43"/>
                <p:cNvSpPr/>
                <p:nvPr/>
              </p:nvSpPr>
              <p:spPr>
                <a:xfrm>
                  <a:off x="793077" y="1386276"/>
                  <a:ext cx="1877498" cy="369332"/>
                </a:xfrm>
                <a:prstGeom prst="rect">
                  <a:avLst/>
                </a:prstGeom>
              </p:spPr>
              <p:txBody>
                <a:bodyPr wrap="square">
                  <a:spAutoFit/>
                </a:bodyPr>
                <a:lstStyle/>
                <a:p>
                  <a:pPr lvl="0" algn="ctr">
                    <a:defRPr/>
                  </a:pPr>
                  <a:r>
                    <a:rPr lang="en-US" altLang="zh-CN" b="1" spc="300" dirty="0">
                      <a:solidFill>
                        <a:srgbClr val="FFFFFF"/>
                      </a:solidFill>
                      <a:latin typeface="微软雅黑" panose="020B0503020204020204" pitchFamily="34" charset="-122"/>
                      <a:ea typeface="微软雅黑" panose="020B0503020204020204" pitchFamily="34" charset="-122"/>
                    </a:rPr>
                    <a:t>2</a:t>
                  </a:r>
                  <a:r>
                    <a:rPr lang="zh-CN" altLang="en-US" b="1" spc="300" dirty="0">
                      <a:solidFill>
                        <a:srgbClr val="FFFFFF"/>
                      </a:solidFill>
                      <a:latin typeface="微软雅黑" panose="020B0503020204020204" pitchFamily="34" charset="-122"/>
                      <a:ea typeface="微软雅黑" panose="020B0503020204020204" pitchFamily="34" charset="-122"/>
                    </a:rPr>
                    <a:t>、汽水共腾</a:t>
                  </a:r>
                  <a:endParaRPr kumimoji="0" lang="zh-CN" altLang="en-US" sz="1800" b="1" i="0" u="none" strike="noStrike" kern="1200" cap="none" spc="30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sp>
            <p:nvSpPr>
              <p:cNvPr id="42" name="矩形 41"/>
              <p:cNvSpPr/>
              <p:nvPr/>
            </p:nvSpPr>
            <p:spPr>
              <a:xfrm>
                <a:off x="2400738" y="1371421"/>
                <a:ext cx="5843670" cy="1200329"/>
              </a:xfrm>
              <a:prstGeom prst="rect">
                <a:avLst/>
              </a:prstGeom>
            </p:spPr>
            <p:txBody>
              <a:bodyPr wrap="square">
                <a:spAutoFit/>
              </a:bodyPr>
              <a:lstStyle/>
              <a:p>
                <a:pPr algn="just"/>
                <a:r>
                  <a:rPr lang="zh-CN" altLang="en-US" spc="300" dirty="0">
                    <a:solidFill>
                      <a:schemeClr val="accent1"/>
                    </a:solidFill>
                    <a:latin typeface="微软雅黑" panose="020B0503020204020204" pitchFamily="34" charset="-122"/>
                    <a:ea typeface="微软雅黑" panose="020B0503020204020204" pitchFamily="34" charset="-122"/>
                  </a:rPr>
                  <a:t>主要是锅炉水位波动幅度异常，水面翻腾程度大。原因是炉水中含盐量高，</a:t>
                </a:r>
                <a:r>
                  <a:rPr lang="zh-CN" altLang="en-US" b="1" spc="300" dirty="0">
                    <a:solidFill>
                      <a:srgbClr val="FF931A"/>
                    </a:solidFill>
                    <a:latin typeface="微软雅黑" panose="020B0503020204020204" pitchFamily="34" charset="-122"/>
                    <a:ea typeface="微软雅黑" panose="020B0503020204020204" pitchFamily="34" charset="-122"/>
                  </a:rPr>
                  <a:t>管壁结垢严重</a:t>
                </a:r>
                <a:r>
                  <a:rPr lang="zh-CN" altLang="en-US" spc="300" dirty="0">
                    <a:solidFill>
                      <a:schemeClr val="accent1"/>
                    </a:solidFill>
                    <a:latin typeface="微软雅黑" panose="020B0503020204020204" pitchFamily="34" charset="-122"/>
                    <a:ea typeface="微软雅黑" panose="020B0503020204020204" pitchFamily="34" charset="-122"/>
                  </a:rPr>
                  <a:t>，水汽化受扰动使蒸汽系统压力严重波动，有时还可引起锅炉承压系统部件损坏，甚至造成炉管爆裂。</a:t>
                </a:r>
                <a:endParaRPr lang="zh-CN" altLang="en-US" b="1" spc="300" dirty="0">
                  <a:solidFill>
                    <a:schemeClr val="accent1"/>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541442" y="2764610"/>
              <a:ext cx="8050108" cy="1645232"/>
              <a:chOff x="338316" y="1203517"/>
              <a:chExt cx="8050108" cy="1645232"/>
            </a:xfrm>
          </p:grpSpPr>
          <p:sp>
            <p:nvSpPr>
              <p:cNvPr id="14" name="矩形: 圆角 13"/>
              <p:cNvSpPr/>
              <p:nvPr/>
            </p:nvSpPr>
            <p:spPr bwMode="auto">
              <a:xfrm>
                <a:off x="338316" y="1203517"/>
                <a:ext cx="8050108" cy="1645232"/>
              </a:xfrm>
              <a:prstGeom prst="roundRect">
                <a:avLst>
                  <a:gd name="adj" fmla="val 7601"/>
                </a:avLst>
              </a:prstGeom>
              <a:solidFill>
                <a:schemeClr val="accent2"/>
              </a:solidFill>
              <a:ln w="10" cap="flat">
                <a:solidFill>
                  <a:schemeClr val="accent1">
                    <a:lumMod val="40000"/>
                    <a:lumOff val="60000"/>
                  </a:schemeClr>
                </a:solidFill>
                <a:prstDash val="solid"/>
                <a:miter lim="800000"/>
              </a:ln>
            </p:spPr>
            <p:txBody>
              <a:bodyPr vert="horz" wrap="square" lIns="68555" tIns="34277" rIns="68555" bIns="34277"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rgbClr val="1F4C6B"/>
                  </a:solidFill>
                  <a:effectLst/>
                  <a:uLnTx/>
                  <a:uFillTx/>
                  <a:latin typeface="Arial" panose="020B0604020202020204" pitchFamily="34" charset="0"/>
                  <a:ea typeface="宋体" panose="02010600030101010101" pitchFamily="2" charset="-122"/>
                  <a:cs typeface="+mn-cs"/>
                </a:endParaRPr>
              </a:p>
            </p:txBody>
          </p:sp>
          <p:grpSp>
            <p:nvGrpSpPr>
              <p:cNvPr id="15" name="组合 14"/>
              <p:cNvGrpSpPr/>
              <p:nvPr/>
            </p:nvGrpSpPr>
            <p:grpSpPr>
              <a:xfrm>
                <a:off x="523240" y="1337513"/>
                <a:ext cx="1877498" cy="451940"/>
                <a:chOff x="793077" y="1337513"/>
                <a:chExt cx="1877498" cy="451940"/>
              </a:xfrm>
            </p:grpSpPr>
            <p:sp>
              <p:nvSpPr>
                <p:cNvPr id="17" name="矩形: 圆角 16"/>
                <p:cNvSpPr/>
                <p:nvPr/>
              </p:nvSpPr>
              <p:spPr bwMode="auto">
                <a:xfrm>
                  <a:off x="793077" y="1337513"/>
                  <a:ext cx="1877498" cy="451940"/>
                </a:xfrm>
                <a:prstGeom prst="roundRect">
                  <a:avLst>
                    <a:gd name="adj" fmla="val 9283"/>
                  </a:avLst>
                </a:prstGeom>
                <a:gradFill>
                  <a:gsLst>
                    <a:gs pos="61000">
                      <a:schemeClr val="bg1"/>
                    </a:gs>
                    <a:gs pos="0">
                      <a:srgbClr val="FFAD53"/>
                    </a:gs>
                    <a:gs pos="100000">
                      <a:srgbClr val="FA8300"/>
                    </a:gs>
                  </a:gsLst>
                  <a:lin ang="5400000" scaled="1"/>
                </a:gradFill>
                <a:ln w="9525" cap="flat">
                  <a:solidFill>
                    <a:schemeClr val="accent2"/>
                  </a:solidFill>
                  <a:prstDash val="solid"/>
                  <a:miter lim="800000"/>
                </a:ln>
                <a:effectLst>
                  <a:outerShdw blurRad="63500" sx="102000" sy="102000" algn="ctr" rotWithShape="0">
                    <a:prstClr val="black">
                      <a:alpha val="40000"/>
                    </a:prstClr>
                  </a:outerShdw>
                </a:effectLst>
              </p:spPr>
              <p:txBody>
                <a:bodyPr vert="horz" wrap="square" lIns="68555" tIns="34277" rIns="68555" bIns="34277" numCol="1" anchor="t" anchorCtr="0" compatLnSpc="1"/>
                <a:lstStyle/>
                <a:p>
                  <a:pPr algn="ctr"/>
                  <a:endParaRPr lang="zh-CN" altLang="en-US" sz="1500">
                    <a:solidFill>
                      <a:schemeClr val="accent2"/>
                    </a:solidFill>
                    <a:latin typeface="+mn-lt"/>
                    <a:ea typeface="+mn-ea"/>
                    <a:cs typeface="+mn-ea"/>
                  </a:endParaRPr>
                </a:p>
              </p:txBody>
            </p:sp>
            <p:sp>
              <p:nvSpPr>
                <p:cNvPr id="18" name="矩形 17"/>
                <p:cNvSpPr/>
                <p:nvPr/>
              </p:nvSpPr>
              <p:spPr>
                <a:xfrm>
                  <a:off x="793077" y="1386276"/>
                  <a:ext cx="1877498" cy="369332"/>
                </a:xfrm>
                <a:prstGeom prst="rect">
                  <a:avLst/>
                </a:prstGeom>
              </p:spPr>
              <p:txBody>
                <a:bodyPr wrap="square">
                  <a:spAutoFit/>
                </a:bodyPr>
                <a:lstStyle/>
                <a:p>
                  <a:pPr lvl="0" algn="ctr">
                    <a:defRPr/>
                  </a:pPr>
                  <a:r>
                    <a:rPr lang="en-US" altLang="zh-CN" b="1" spc="300" dirty="0">
                      <a:solidFill>
                        <a:srgbClr val="FFFFFF"/>
                      </a:solidFill>
                      <a:latin typeface="微软雅黑" panose="020B0503020204020204" pitchFamily="34" charset="-122"/>
                      <a:ea typeface="微软雅黑" panose="020B0503020204020204" pitchFamily="34" charset="-122"/>
                    </a:rPr>
                    <a:t>3</a:t>
                  </a:r>
                  <a:r>
                    <a:rPr lang="zh-CN" altLang="en-US" b="1" spc="300" dirty="0">
                      <a:solidFill>
                        <a:srgbClr val="FFFFFF"/>
                      </a:solidFill>
                      <a:latin typeface="微软雅黑" panose="020B0503020204020204" pitchFamily="34" charset="-122"/>
                      <a:ea typeface="微软雅黑" panose="020B0503020204020204" pitchFamily="34" charset="-122"/>
                    </a:rPr>
                    <a:t>、炉膛爆炸</a:t>
                  </a:r>
                  <a:endParaRPr kumimoji="0" lang="zh-CN" altLang="en-US" sz="1800" b="1" i="0" u="none" strike="noStrike" kern="1200" cap="none" spc="30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sp>
            <p:nvSpPr>
              <p:cNvPr id="16" name="矩形 15"/>
              <p:cNvSpPr/>
              <p:nvPr/>
            </p:nvSpPr>
            <p:spPr>
              <a:xfrm>
                <a:off x="2400738" y="1283473"/>
                <a:ext cx="5843670" cy="1477328"/>
              </a:xfrm>
              <a:prstGeom prst="rect">
                <a:avLst/>
              </a:prstGeom>
            </p:spPr>
            <p:txBody>
              <a:bodyPr wrap="square">
                <a:spAutoFit/>
              </a:bodyPr>
              <a:lstStyle/>
              <a:p>
                <a:pPr algn="just"/>
                <a:r>
                  <a:rPr lang="zh-CN" altLang="en-US" spc="300" dirty="0">
                    <a:solidFill>
                      <a:schemeClr val="accent1"/>
                    </a:solidFill>
                    <a:latin typeface="微软雅黑" panose="020B0503020204020204" pitchFamily="34" charset="-122"/>
                    <a:ea typeface="微软雅黑" panose="020B0503020204020204" pitchFamily="34" charset="-122"/>
                  </a:rPr>
                  <a:t>炉膛爆炸是指炉膛内发生可燃物瞬时爆燃的现象。其原因主要是点火前炉膛内存在可燃物，一般是点火不成功没有及时清理炉膛而留存下来的，当再次点火时就可导致炉膛内的可燃气体、可燃物发生爆燃。</a:t>
                </a:r>
                <a:endParaRPr lang="zh-CN" altLang="en-US" b="1" spc="300" dirty="0">
                  <a:solidFill>
                    <a:schemeClr val="accent1"/>
                  </a:solidFill>
                  <a:latin typeface="微软雅黑" panose="020B0503020204020204" pitchFamily="34" charset="-122"/>
                  <a:ea typeface="微软雅黑" panose="020B0503020204020204" pitchFamily="34" charset="-122"/>
                </a:endParaRPr>
              </a:p>
            </p:txBody>
          </p:sp>
        </p:grpSp>
        <p:sp>
          <p:nvSpPr>
            <p:cNvPr id="2" name="矩形 1"/>
            <p:cNvSpPr/>
            <p:nvPr/>
          </p:nvSpPr>
          <p:spPr>
            <a:xfrm>
              <a:off x="453836" y="4515966"/>
              <a:ext cx="8225320" cy="369332"/>
            </a:xfrm>
            <a:prstGeom prst="rect">
              <a:avLst/>
            </a:prstGeom>
          </p:spPr>
          <p:txBody>
            <a:bodyPr wrap="square">
              <a:spAutoFit/>
            </a:bodyPr>
            <a:lstStyle/>
            <a:p>
              <a:r>
                <a:rPr lang="zh-CN" altLang="en-US" b="1" spc="300" dirty="0">
                  <a:solidFill>
                    <a:srgbClr val="FF931A"/>
                  </a:solidFill>
                  <a:latin typeface="微软雅黑" panose="020B0503020204020204" pitchFamily="34" charset="-122"/>
                  <a:ea typeface="微软雅黑" panose="020B0503020204020204" pitchFamily="34" charset="-122"/>
                </a:rPr>
                <a:t>锅炉点火前必须通风置换，清除可燃物，使其浓度远远低于爆炸界限。</a:t>
              </a:r>
              <a:endParaRPr lang="zh-CN" altLang="en-US" spc="300" dirty="0">
                <a:solidFill>
                  <a:srgbClr val="FF931A"/>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9796"/>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523240" y="40640"/>
            <a:ext cx="2968640"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1" charset="-122"/>
                <a:ea typeface="方正卡通简体" panose="03000509000000000000" pitchFamily="1"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en-US" altLang="zh-CN" sz="2400" b="1" spc="100" dirty="0">
                <a:solidFill>
                  <a:srgbClr val="454545"/>
                </a:solidFill>
                <a:latin typeface="+mn-ea"/>
                <a:ea typeface="+mn-ea"/>
                <a:cs typeface="+mn-ea"/>
              </a:rPr>
              <a:t>1</a:t>
            </a:r>
            <a:r>
              <a:rPr kumimoji="0" lang="zh-CN" altLang="en-US" sz="2400" b="1" i="0" u="none" strike="noStrike" kern="1200" cap="none" spc="100" normalizeH="0" baseline="0" noProof="0" dirty="0">
                <a:ln>
                  <a:noFill/>
                </a:ln>
                <a:solidFill>
                  <a:srgbClr val="454545"/>
                </a:solidFill>
                <a:effectLst/>
                <a:uLnTx/>
                <a:uFillTx/>
                <a:latin typeface="+mn-ea"/>
                <a:ea typeface="+mn-ea"/>
                <a:cs typeface="+mn-ea"/>
              </a:rPr>
              <a:t>. 锅炉</a:t>
            </a:r>
            <a:endParaRPr kumimoji="0" lang="zh-CN" altLang="en-US" sz="2400" b="1" i="0" u="none" strike="noStrike" kern="1200" cap="none" spc="100" normalizeH="0" baseline="0" noProof="0" dirty="0">
              <a:ln>
                <a:noFill/>
              </a:ln>
              <a:solidFill>
                <a:srgbClr val="454545"/>
              </a:solidFill>
              <a:effectLst/>
              <a:uLnTx/>
              <a:uFillTx/>
              <a:latin typeface="+mn-ea"/>
              <a:ea typeface="+mn-ea"/>
              <a:cs typeface="+mn-ea"/>
            </a:endParaRPr>
          </a:p>
        </p:txBody>
      </p:sp>
      <p:sp>
        <p:nvSpPr>
          <p:cNvPr id="24" name="Freeform 5"/>
          <p:cNvSpPr>
            <a:spLocks noEditPoints="1"/>
          </p:cNvSpPr>
          <p:nvPr/>
        </p:nvSpPr>
        <p:spPr bwMode="auto">
          <a:xfrm>
            <a:off x="153488" y="85490"/>
            <a:ext cx="369657" cy="369656"/>
          </a:xfrm>
          <a:custGeom>
            <a:avLst/>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a:noFill/>
          </a:ln>
        </p:spPr>
        <p:txBody>
          <a:bodyPr vert="horz" wrap="square" lIns="68555" tIns="34277" rIns="68555" bIns="34277"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rgbClr val="ED5A00"/>
              </a:solidFill>
              <a:effectLst/>
              <a:uLnTx/>
              <a:uFillTx/>
              <a:latin typeface="Arial" panose="020B0604020202020204" pitchFamily="34" charset="0"/>
              <a:ea typeface="+mn-ea"/>
              <a:cs typeface="+mn-ea"/>
            </a:endParaRPr>
          </a:p>
        </p:txBody>
      </p:sp>
      <p:grpSp>
        <p:nvGrpSpPr>
          <p:cNvPr id="8" name="组合 7"/>
          <p:cNvGrpSpPr/>
          <p:nvPr/>
        </p:nvGrpSpPr>
        <p:grpSpPr>
          <a:xfrm>
            <a:off x="541442" y="623570"/>
            <a:ext cx="3166462" cy="481330"/>
            <a:chOff x="1345" y="982"/>
            <a:chExt cx="6352" cy="758"/>
          </a:xfrm>
        </p:grpSpPr>
        <p:sp>
          <p:nvSpPr>
            <p:cNvPr id="9" name="箭头: 五边形 8"/>
            <p:cNvSpPr/>
            <p:nvPr/>
          </p:nvSpPr>
          <p:spPr bwMode="auto">
            <a:xfrm>
              <a:off x="1345" y="982"/>
              <a:ext cx="5987" cy="758"/>
            </a:xfrm>
            <a:prstGeom prst="homePlate">
              <a:avLst>
                <a:gd name="adj" fmla="val 19029"/>
              </a:avLst>
            </a:prstGeom>
            <a:gradFill>
              <a:gsLst>
                <a:gs pos="61000">
                  <a:schemeClr val="tx1"/>
                </a:gs>
                <a:gs pos="0">
                  <a:srgbClr val="5E5E5E"/>
                </a:gs>
                <a:gs pos="100000">
                  <a:srgbClr val="343434"/>
                </a:gs>
              </a:gsLst>
              <a:lin ang="5400000" scaled="1"/>
            </a:gradFill>
            <a:ln w="9525" cap="flat">
              <a:solidFill>
                <a:schemeClr val="accent2"/>
              </a:solidFill>
              <a:prstDash val="solid"/>
              <a:miter lim="800000"/>
            </a:ln>
            <a:effectLst>
              <a:outerShdw blurRad="63500" sx="102000" sy="102000" algn="ctr" rotWithShape="0">
                <a:prstClr val="black">
                  <a:alpha val="40000"/>
                </a:prstClr>
              </a:outerShdw>
            </a:effectLst>
          </p:spPr>
          <p:txBody>
            <a:bodyPr vert="horz" wrap="square" lIns="68555" tIns="34277" rIns="68555" bIns="34277" numCol="1" anchor="t" anchorCtr="0" compatLnSpc="1"/>
            <a:lstStyle/>
            <a:p>
              <a:pPr algn="ctr"/>
              <a:endParaRPr lang="zh-CN" altLang="en-US" sz="1500">
                <a:solidFill>
                  <a:schemeClr val="accent2"/>
                </a:solidFill>
                <a:latin typeface="+mn-lt"/>
                <a:ea typeface="+mn-ea"/>
                <a:cs typeface="+mn-ea"/>
              </a:endParaRPr>
            </a:p>
          </p:txBody>
        </p:sp>
        <p:sp>
          <p:nvSpPr>
            <p:cNvPr id="11" name="文本框 10"/>
            <p:cNvSpPr txBox="1"/>
            <p:nvPr/>
          </p:nvSpPr>
          <p:spPr>
            <a:xfrm>
              <a:off x="1396" y="1039"/>
              <a:ext cx="6301" cy="630"/>
            </a:xfrm>
            <a:prstGeom prst="rect">
              <a:avLst/>
            </a:prstGeom>
            <a:noFill/>
          </p:spPr>
          <p:txBody>
            <a:bodyPr wrap="none" rtlCol="0" anchor="t">
              <a:spAutoFit/>
            </a:bodyPr>
            <a:lstStyle/>
            <a:p>
              <a:r>
                <a:rPr lang="zh-CN" altLang="en-US" sz="2000" b="1" spc="100" dirty="0">
                  <a:solidFill>
                    <a:schemeClr val="accent2"/>
                  </a:solidFill>
                  <a:latin typeface="微软雅黑" panose="020B0503020204020204" pitchFamily="34" charset="-122"/>
                  <a:ea typeface="微软雅黑" panose="020B0503020204020204" pitchFamily="34" charset="-122"/>
                  <a:cs typeface="+mn-ea"/>
                  <a:sym typeface="+mn-ea"/>
                </a:rPr>
                <a:t>锅炉安全检查基本知识</a:t>
              </a:r>
              <a:endParaRPr lang="zh-CN" altLang="en-US" sz="2000" b="1" spc="100" dirty="0">
                <a:solidFill>
                  <a:schemeClr val="accent2"/>
                </a:solidFill>
                <a:latin typeface="微软雅黑" panose="020B0503020204020204" pitchFamily="34" charset="-122"/>
                <a:ea typeface="微软雅黑" panose="020B0503020204020204" pitchFamily="34" charset="-122"/>
                <a:cs typeface="+mn-ea"/>
                <a:sym typeface="+mn-ea"/>
              </a:endParaRPr>
            </a:p>
          </p:txBody>
        </p:sp>
      </p:grpSp>
      <p:grpSp>
        <p:nvGrpSpPr>
          <p:cNvPr id="5" name="组合 4"/>
          <p:cNvGrpSpPr/>
          <p:nvPr/>
        </p:nvGrpSpPr>
        <p:grpSpPr>
          <a:xfrm>
            <a:off x="913346" y="1150433"/>
            <a:ext cx="7317308" cy="3744416"/>
            <a:chOff x="913346" y="1131590"/>
            <a:chExt cx="7317308" cy="3744416"/>
          </a:xfrm>
        </p:grpSpPr>
        <p:grpSp>
          <p:nvGrpSpPr>
            <p:cNvPr id="4" name="组合 3"/>
            <p:cNvGrpSpPr/>
            <p:nvPr/>
          </p:nvGrpSpPr>
          <p:grpSpPr>
            <a:xfrm>
              <a:off x="913346" y="1131590"/>
              <a:ext cx="7317307" cy="729837"/>
              <a:chOff x="1036445" y="1551913"/>
              <a:chExt cx="7135955" cy="828000"/>
            </a:xfrm>
          </p:grpSpPr>
          <p:sp>
            <p:nvSpPr>
              <p:cNvPr id="16" name="矩形: 圆角 15"/>
              <p:cNvSpPr/>
              <p:nvPr/>
            </p:nvSpPr>
            <p:spPr bwMode="auto">
              <a:xfrm>
                <a:off x="1036445" y="1637387"/>
                <a:ext cx="7135955" cy="646331"/>
              </a:xfrm>
              <a:prstGeom prst="roundRect">
                <a:avLst>
                  <a:gd name="adj" fmla="val 7601"/>
                </a:avLst>
              </a:prstGeom>
              <a:solidFill>
                <a:schemeClr val="accent2"/>
              </a:solidFill>
              <a:ln w="10" cap="flat">
                <a:solidFill>
                  <a:schemeClr val="accent1">
                    <a:lumMod val="40000"/>
                    <a:lumOff val="60000"/>
                  </a:schemeClr>
                </a:solidFill>
                <a:prstDash val="solid"/>
                <a:miter lim="800000"/>
              </a:ln>
            </p:spPr>
            <p:txBody>
              <a:bodyPr vert="horz" wrap="square" lIns="68555" tIns="34277" rIns="68555" bIns="34277"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rgbClr val="1F4C6B"/>
                  </a:solidFill>
                  <a:effectLst/>
                  <a:uLnTx/>
                  <a:uFillTx/>
                  <a:latin typeface="Arial" panose="020B0604020202020204" pitchFamily="34" charset="0"/>
                  <a:ea typeface="宋体" panose="02010600030101010101" pitchFamily="2" charset="-122"/>
                  <a:cs typeface="+mn-cs"/>
                </a:endParaRPr>
              </a:p>
            </p:txBody>
          </p:sp>
          <p:sp>
            <p:nvSpPr>
              <p:cNvPr id="2" name="矩形 1"/>
              <p:cNvSpPr/>
              <p:nvPr/>
            </p:nvSpPr>
            <p:spPr bwMode="auto">
              <a:xfrm>
                <a:off x="1183805" y="1551913"/>
                <a:ext cx="1224136" cy="828000"/>
              </a:xfrm>
              <a:prstGeom prst="rect">
                <a:avLst/>
              </a:prstGeom>
              <a:solidFill>
                <a:srgbClr val="FF931A"/>
              </a:solidFill>
              <a:ln w="9525" cap="flat" cmpd="sng" algn="ctr">
                <a:noFill/>
                <a:prstDash val="solid"/>
                <a:round/>
                <a:headEnd type="none" w="med" len="med"/>
                <a:tailEnd type="none" w="med" len="med"/>
              </a:ln>
            </p:spPr>
            <p:txBody>
              <a:bodyPr vert="horz" wrap="square" lIns="0" tIns="0" rIns="0" bIns="0" numCol="1" rtlCol="0" anchor="ctr" anchorCtr="1" compatLnSpc="1">
                <a:noAutofit/>
              </a:bodyPr>
              <a:lstStyle/>
              <a:p>
                <a:pPr algn="ctr"/>
                <a:r>
                  <a:rPr lang="zh-CN" altLang="en-US" b="1" spc="300" dirty="0">
                    <a:solidFill>
                      <a:srgbClr val="FFFFFF"/>
                    </a:solidFill>
                    <a:latin typeface="微软雅黑" panose="020B0503020204020204" pitchFamily="34" charset="-122"/>
                    <a:ea typeface="微软雅黑" panose="020B0503020204020204" pitchFamily="34" charset="-122"/>
                  </a:rPr>
                  <a:t>安全阀</a:t>
                </a:r>
                <a:endParaRPr kumimoji="0" lang="zh-CN" altLang="en-US" sz="1800" b="0" i="0" u="none" strike="noStrike" cap="none" spc="300" normalizeH="0" baseline="0" dirty="0">
                  <a:ln>
                    <a:noFill/>
                  </a:ln>
                  <a:solidFill>
                    <a:srgbClr val="FFFFFF"/>
                  </a:solidFill>
                  <a:effectLst/>
                  <a:latin typeface="微软雅黑" panose="020B0503020204020204" pitchFamily="34" charset="-122"/>
                  <a:ea typeface="微软雅黑" panose="020B0503020204020204" pitchFamily="34" charset="-122"/>
                </a:endParaRPr>
              </a:p>
            </p:txBody>
          </p:sp>
          <p:sp>
            <p:nvSpPr>
              <p:cNvPr id="3" name="矩形 2"/>
              <p:cNvSpPr/>
              <p:nvPr/>
            </p:nvSpPr>
            <p:spPr>
              <a:xfrm>
                <a:off x="2433017" y="1637387"/>
                <a:ext cx="5674537" cy="584775"/>
              </a:xfrm>
              <a:prstGeom prst="rect">
                <a:avLst/>
              </a:prstGeom>
            </p:spPr>
            <p:txBody>
              <a:bodyPr wrap="square">
                <a:spAutoFit/>
              </a:bodyPr>
              <a:lstStyle/>
              <a:p>
                <a:pPr algn="just"/>
                <a:r>
                  <a:rPr lang="zh-CN" altLang="en-US" sz="1600" spc="300" dirty="0">
                    <a:solidFill>
                      <a:schemeClr val="accent1"/>
                    </a:solidFill>
                    <a:latin typeface="微软雅黑" panose="020B0503020204020204" pitchFamily="34" charset="-122"/>
                    <a:ea typeface="微软雅黑" panose="020B0503020204020204" pitchFamily="34" charset="-122"/>
                  </a:rPr>
                  <a:t>每月自动排放试验一次，每周手动排放实验一次，作好记录</a:t>
                </a:r>
                <a:r>
                  <a:rPr lang="zh-CN" altLang="en-US" sz="1600" spc="3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a:t>
                </a:r>
                <a:endParaRPr lang="zh-CN" altLang="en-US" sz="1600" spc="300" dirty="0">
                  <a:solidFill>
                    <a:schemeClr val="accent1"/>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913346" y="1912958"/>
              <a:ext cx="7317307" cy="730800"/>
              <a:chOff x="1036445" y="1546552"/>
              <a:chExt cx="7135955" cy="828000"/>
            </a:xfrm>
          </p:grpSpPr>
          <p:sp>
            <p:nvSpPr>
              <p:cNvPr id="19" name="矩形: 圆角 18"/>
              <p:cNvSpPr/>
              <p:nvPr/>
            </p:nvSpPr>
            <p:spPr bwMode="auto">
              <a:xfrm>
                <a:off x="1036445" y="1637387"/>
                <a:ext cx="7135955" cy="646331"/>
              </a:xfrm>
              <a:prstGeom prst="roundRect">
                <a:avLst>
                  <a:gd name="adj" fmla="val 7601"/>
                </a:avLst>
              </a:prstGeom>
              <a:solidFill>
                <a:schemeClr val="accent2"/>
              </a:solidFill>
              <a:ln w="10" cap="flat">
                <a:solidFill>
                  <a:schemeClr val="accent1">
                    <a:lumMod val="40000"/>
                    <a:lumOff val="60000"/>
                  </a:schemeClr>
                </a:solidFill>
                <a:prstDash val="solid"/>
                <a:miter lim="800000"/>
              </a:ln>
            </p:spPr>
            <p:txBody>
              <a:bodyPr vert="horz" wrap="square" lIns="68555" tIns="34277" rIns="68555" bIns="34277"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rgbClr val="1F4C6B"/>
                  </a:solidFill>
                  <a:effectLst/>
                  <a:uLnTx/>
                  <a:uFillTx/>
                  <a:latin typeface="Arial" panose="020B0604020202020204" pitchFamily="34" charset="0"/>
                  <a:ea typeface="宋体" panose="02010600030101010101" pitchFamily="2" charset="-122"/>
                  <a:cs typeface="+mn-cs"/>
                </a:endParaRPr>
              </a:p>
            </p:txBody>
          </p:sp>
          <p:sp>
            <p:nvSpPr>
              <p:cNvPr id="20" name="矩形 19"/>
              <p:cNvSpPr/>
              <p:nvPr/>
            </p:nvSpPr>
            <p:spPr bwMode="auto">
              <a:xfrm>
                <a:off x="1179329" y="1546552"/>
                <a:ext cx="1224136" cy="828000"/>
              </a:xfrm>
              <a:prstGeom prst="rect">
                <a:avLst/>
              </a:prstGeom>
              <a:solidFill>
                <a:srgbClr val="FF931A"/>
              </a:solidFill>
              <a:ln w="9525" cap="flat" cmpd="sng" algn="ctr">
                <a:noFill/>
                <a:prstDash val="solid"/>
                <a:round/>
                <a:headEnd type="none" w="med" len="med"/>
                <a:tailEnd type="none" w="med" len="med"/>
              </a:ln>
            </p:spPr>
            <p:txBody>
              <a:bodyPr vert="horz" wrap="square" lIns="0" tIns="0" rIns="0" bIns="0" numCol="1" rtlCol="0" anchor="ctr" anchorCtr="1" compatLnSpc="1">
                <a:noAutofit/>
              </a:bodyPr>
              <a:lstStyle/>
              <a:p>
                <a:pPr algn="ctr"/>
                <a:r>
                  <a:rPr lang="zh-CN" altLang="en-US" b="1" spc="300" dirty="0">
                    <a:solidFill>
                      <a:srgbClr val="FFFFFF"/>
                    </a:solidFill>
                    <a:latin typeface="微软雅黑" panose="020B0503020204020204" pitchFamily="34" charset="-122"/>
                    <a:ea typeface="微软雅黑" panose="020B0503020204020204" pitchFamily="34" charset="-122"/>
                  </a:rPr>
                  <a:t>压力表</a:t>
                </a:r>
                <a:endParaRPr kumimoji="0" lang="zh-CN" altLang="en-US" sz="1800" b="0" i="0" u="none" strike="noStrike" cap="none" spc="300" normalizeH="0" baseline="0" dirty="0">
                  <a:ln>
                    <a:noFill/>
                  </a:ln>
                  <a:solidFill>
                    <a:srgbClr val="FFFFFF"/>
                  </a:solidFill>
                  <a:effectLst/>
                  <a:latin typeface="微软雅黑" panose="020B0503020204020204" pitchFamily="34" charset="-122"/>
                  <a:ea typeface="微软雅黑" panose="020B0503020204020204" pitchFamily="34" charset="-122"/>
                </a:endParaRPr>
              </a:p>
            </p:txBody>
          </p:sp>
          <p:sp>
            <p:nvSpPr>
              <p:cNvPr id="21" name="矩形 20"/>
              <p:cNvSpPr/>
              <p:nvPr/>
            </p:nvSpPr>
            <p:spPr>
              <a:xfrm>
                <a:off x="2433017" y="1637387"/>
                <a:ext cx="5674537" cy="584775"/>
              </a:xfrm>
              <a:prstGeom prst="rect">
                <a:avLst/>
              </a:prstGeom>
            </p:spPr>
            <p:txBody>
              <a:bodyPr wrap="square">
                <a:spAutoFit/>
              </a:bodyPr>
              <a:lstStyle/>
              <a:p>
                <a:pPr algn="just"/>
                <a:r>
                  <a:rPr lang="zh-CN" altLang="en-US" sz="1600" spc="300" dirty="0">
                    <a:solidFill>
                      <a:schemeClr val="accent1"/>
                    </a:solidFill>
                    <a:latin typeface="微软雅黑" panose="020B0503020204020204" pitchFamily="34" charset="-122"/>
                    <a:ea typeface="微软雅黑" panose="020B0503020204020204" pitchFamily="34" charset="-122"/>
                  </a:rPr>
                  <a:t>压力表装置齐全（压力表、存水弯管、三通旋塞），应每半年校验一次。</a:t>
                </a:r>
                <a:endParaRPr lang="zh-CN" altLang="en-US" sz="1600" spc="300" dirty="0">
                  <a:solidFill>
                    <a:schemeClr val="accent1"/>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913346" y="2705046"/>
              <a:ext cx="7317308" cy="730800"/>
              <a:chOff x="1036445" y="1546552"/>
              <a:chExt cx="7135955" cy="828000"/>
            </a:xfrm>
          </p:grpSpPr>
          <p:sp>
            <p:nvSpPr>
              <p:cNvPr id="23" name="矩形: 圆角 22"/>
              <p:cNvSpPr/>
              <p:nvPr/>
            </p:nvSpPr>
            <p:spPr bwMode="auto">
              <a:xfrm>
                <a:off x="1036445" y="1637387"/>
                <a:ext cx="7135955" cy="646331"/>
              </a:xfrm>
              <a:prstGeom prst="roundRect">
                <a:avLst>
                  <a:gd name="adj" fmla="val 7601"/>
                </a:avLst>
              </a:prstGeom>
              <a:solidFill>
                <a:schemeClr val="accent2"/>
              </a:solidFill>
              <a:ln w="10" cap="flat">
                <a:solidFill>
                  <a:schemeClr val="accent1">
                    <a:lumMod val="40000"/>
                    <a:lumOff val="60000"/>
                  </a:schemeClr>
                </a:solidFill>
                <a:prstDash val="solid"/>
                <a:miter lim="800000"/>
              </a:ln>
            </p:spPr>
            <p:txBody>
              <a:bodyPr vert="horz" wrap="square" lIns="68555" tIns="34277" rIns="68555" bIns="34277"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rgbClr val="1F4C6B"/>
                  </a:solidFill>
                  <a:effectLst/>
                  <a:uLnTx/>
                  <a:uFillTx/>
                  <a:latin typeface="Arial" panose="020B0604020202020204" pitchFamily="34" charset="0"/>
                  <a:ea typeface="宋体" panose="02010600030101010101" pitchFamily="2" charset="-122"/>
                  <a:cs typeface="+mn-cs"/>
                </a:endParaRPr>
              </a:p>
            </p:txBody>
          </p:sp>
          <p:sp>
            <p:nvSpPr>
              <p:cNvPr id="25" name="矩形 24"/>
              <p:cNvSpPr/>
              <p:nvPr/>
            </p:nvSpPr>
            <p:spPr bwMode="auto">
              <a:xfrm>
                <a:off x="1179329" y="1546552"/>
                <a:ext cx="1224136" cy="828000"/>
              </a:xfrm>
              <a:prstGeom prst="rect">
                <a:avLst/>
              </a:prstGeom>
              <a:solidFill>
                <a:srgbClr val="FF931A"/>
              </a:solidFill>
              <a:ln w="9525" cap="flat" cmpd="sng" algn="ctr">
                <a:noFill/>
                <a:prstDash val="solid"/>
                <a:round/>
                <a:headEnd type="none" w="med" len="med"/>
                <a:tailEnd type="none" w="med" len="med"/>
              </a:ln>
            </p:spPr>
            <p:txBody>
              <a:bodyPr vert="horz" wrap="square" lIns="0" tIns="0" rIns="0" bIns="0" numCol="1" rtlCol="0" anchor="ctr" anchorCtr="1" compatLnSpc="1">
                <a:noAutofit/>
              </a:bodyPr>
              <a:lstStyle/>
              <a:p>
                <a:pPr algn="ctr"/>
                <a:r>
                  <a:rPr kumimoji="0" lang="zh-CN" altLang="en-US" sz="1800" b="1" i="0" u="none" strike="noStrike" cap="none" spc="300" normalizeH="0" baseline="0" dirty="0">
                    <a:ln>
                      <a:noFill/>
                    </a:ln>
                    <a:solidFill>
                      <a:srgbClr val="FFFFFF"/>
                    </a:solidFill>
                    <a:effectLst/>
                    <a:latin typeface="微软雅黑" panose="020B0503020204020204" pitchFamily="34" charset="-122"/>
                    <a:ea typeface="微软雅黑" panose="020B0503020204020204" pitchFamily="34" charset="-122"/>
                  </a:rPr>
                  <a:t>水位计</a:t>
                </a:r>
                <a:endParaRPr kumimoji="0" lang="zh-CN" altLang="en-US" sz="1800" b="0" i="0" u="none" strike="noStrike" cap="none" spc="300" normalizeH="0" baseline="0" dirty="0">
                  <a:ln>
                    <a:noFill/>
                  </a:ln>
                  <a:solidFill>
                    <a:srgbClr val="FFFFFF"/>
                  </a:solidFill>
                  <a:effectLst/>
                  <a:latin typeface="微软雅黑" panose="020B0503020204020204" pitchFamily="34" charset="-122"/>
                  <a:ea typeface="微软雅黑" panose="020B0503020204020204" pitchFamily="34" charset="-122"/>
                </a:endParaRPr>
              </a:p>
            </p:txBody>
          </p:sp>
          <p:sp>
            <p:nvSpPr>
              <p:cNvPr id="26" name="矩形 25"/>
              <p:cNvSpPr/>
              <p:nvPr/>
            </p:nvSpPr>
            <p:spPr>
              <a:xfrm>
                <a:off x="2433017" y="1637387"/>
                <a:ext cx="5674537" cy="403932"/>
              </a:xfrm>
              <a:prstGeom prst="rect">
                <a:avLst/>
              </a:prstGeom>
            </p:spPr>
            <p:txBody>
              <a:bodyPr wrap="square">
                <a:spAutoFit/>
              </a:bodyPr>
              <a:lstStyle/>
              <a:p>
                <a:pPr algn="just"/>
                <a:r>
                  <a:rPr lang="zh-CN" altLang="en-US" sz="1600" spc="300" dirty="0">
                    <a:solidFill>
                      <a:schemeClr val="accent1"/>
                    </a:solidFill>
                    <a:latin typeface="微软雅黑" panose="020B0503020204020204" pitchFamily="34" charset="-122"/>
                    <a:ea typeface="微软雅黑" panose="020B0503020204020204" pitchFamily="34" charset="-122"/>
                  </a:rPr>
                  <a:t>每台锅炉应至少装有</a:t>
                </a:r>
                <a:r>
                  <a:rPr lang="en-US" altLang="zh-CN" sz="1600" spc="300" dirty="0">
                    <a:solidFill>
                      <a:schemeClr val="accent1"/>
                    </a:solidFill>
                    <a:latin typeface="微软雅黑" panose="020B0503020204020204" pitchFamily="34" charset="-122"/>
                    <a:ea typeface="微软雅黑" panose="020B0503020204020204" pitchFamily="34" charset="-122"/>
                  </a:rPr>
                  <a:t>2</a:t>
                </a:r>
                <a:r>
                  <a:rPr lang="zh-CN" altLang="en-US" sz="1600" spc="300" dirty="0">
                    <a:solidFill>
                      <a:schemeClr val="accent1"/>
                    </a:solidFill>
                    <a:latin typeface="微软雅黑" panose="020B0503020204020204" pitchFamily="34" charset="-122"/>
                    <a:ea typeface="微软雅黑" panose="020B0503020204020204" pitchFamily="34" charset="-122"/>
                  </a:rPr>
                  <a:t>个独立的水位计，应设置放水管并接至安全地点，玻璃管式水位计应有防护装置。</a:t>
                </a:r>
                <a:endParaRPr lang="en-US" altLang="zh-CN" sz="1600" spc="300" dirty="0">
                  <a:solidFill>
                    <a:schemeClr val="accent1"/>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913346" y="3508006"/>
              <a:ext cx="7317308" cy="1368000"/>
              <a:chOff x="1036445" y="1546552"/>
              <a:chExt cx="7135955" cy="828000"/>
            </a:xfrm>
          </p:grpSpPr>
          <p:sp>
            <p:nvSpPr>
              <p:cNvPr id="28" name="矩形: 圆角 27"/>
              <p:cNvSpPr/>
              <p:nvPr/>
            </p:nvSpPr>
            <p:spPr bwMode="auto">
              <a:xfrm>
                <a:off x="1036445" y="1637387"/>
                <a:ext cx="7135955" cy="646331"/>
              </a:xfrm>
              <a:prstGeom prst="roundRect">
                <a:avLst>
                  <a:gd name="adj" fmla="val 7601"/>
                </a:avLst>
              </a:prstGeom>
              <a:solidFill>
                <a:schemeClr val="accent2"/>
              </a:solidFill>
              <a:ln w="10" cap="flat">
                <a:solidFill>
                  <a:schemeClr val="accent1">
                    <a:lumMod val="40000"/>
                    <a:lumOff val="60000"/>
                  </a:schemeClr>
                </a:solidFill>
                <a:prstDash val="solid"/>
                <a:miter lim="800000"/>
              </a:ln>
            </p:spPr>
            <p:txBody>
              <a:bodyPr vert="horz" wrap="square" lIns="68555" tIns="34277" rIns="68555" bIns="34277"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rgbClr val="1F4C6B"/>
                  </a:solidFill>
                  <a:effectLst/>
                  <a:uLnTx/>
                  <a:uFillTx/>
                  <a:latin typeface="Arial" panose="020B0604020202020204" pitchFamily="34" charset="0"/>
                  <a:ea typeface="宋体" panose="02010600030101010101" pitchFamily="2" charset="-122"/>
                  <a:cs typeface="+mn-cs"/>
                </a:endParaRPr>
              </a:p>
            </p:txBody>
          </p:sp>
          <p:sp>
            <p:nvSpPr>
              <p:cNvPr id="29" name="矩形 28"/>
              <p:cNvSpPr/>
              <p:nvPr/>
            </p:nvSpPr>
            <p:spPr bwMode="auto">
              <a:xfrm>
                <a:off x="1179329" y="1546552"/>
                <a:ext cx="1224136" cy="828000"/>
              </a:xfrm>
              <a:prstGeom prst="rect">
                <a:avLst/>
              </a:prstGeom>
              <a:solidFill>
                <a:srgbClr val="FF931A"/>
              </a:solidFill>
              <a:ln w="9525" cap="flat" cmpd="sng" algn="ctr">
                <a:noFill/>
                <a:prstDash val="solid"/>
                <a:round/>
                <a:headEnd type="none" w="med" len="med"/>
                <a:tailEnd type="none" w="med" len="med"/>
              </a:ln>
            </p:spPr>
            <p:txBody>
              <a:bodyPr vert="horz" wrap="square" lIns="0" tIns="0" rIns="0" bIns="0" numCol="1" rtlCol="0" anchor="ctr" anchorCtr="1" compatLnSpc="1">
                <a:noAutofit/>
              </a:bodyPr>
              <a:lstStyle/>
              <a:p>
                <a:pPr algn="ctr"/>
                <a:r>
                  <a:rPr lang="zh-CN" altLang="en-US" b="1" spc="300" dirty="0">
                    <a:solidFill>
                      <a:srgbClr val="FFFFFF"/>
                    </a:solidFill>
                    <a:latin typeface="微软雅黑" panose="020B0503020204020204" pitchFamily="34" charset="-122"/>
                    <a:ea typeface="微软雅黑" panose="020B0503020204020204" pitchFamily="34" charset="-122"/>
                  </a:rPr>
                  <a:t>温度测量装置</a:t>
                </a:r>
                <a:endParaRPr kumimoji="0" lang="zh-CN" altLang="en-US" sz="1800" b="0" i="0" u="none" strike="noStrike" cap="none" spc="300" normalizeH="0" baseline="0" dirty="0">
                  <a:ln>
                    <a:noFill/>
                  </a:ln>
                  <a:solidFill>
                    <a:srgbClr val="FFFFFF"/>
                  </a:solidFill>
                  <a:effectLst/>
                  <a:latin typeface="微软雅黑" panose="020B0503020204020204" pitchFamily="34" charset="-122"/>
                  <a:ea typeface="微软雅黑" panose="020B0503020204020204" pitchFamily="34" charset="-122"/>
                </a:endParaRPr>
              </a:p>
            </p:txBody>
          </p:sp>
          <p:sp>
            <p:nvSpPr>
              <p:cNvPr id="30" name="矩形 29"/>
              <p:cNvSpPr/>
              <p:nvPr/>
            </p:nvSpPr>
            <p:spPr>
              <a:xfrm>
                <a:off x="2433017" y="1637387"/>
                <a:ext cx="5674537" cy="580138"/>
              </a:xfrm>
              <a:prstGeom prst="rect">
                <a:avLst/>
              </a:prstGeom>
            </p:spPr>
            <p:txBody>
              <a:bodyPr wrap="square">
                <a:spAutoFit/>
              </a:bodyPr>
              <a:lstStyle/>
              <a:p>
                <a:pPr algn="just"/>
                <a:r>
                  <a:rPr lang="zh-CN" altLang="en-US" sz="1600" spc="300" dirty="0">
                    <a:solidFill>
                      <a:schemeClr val="accent1"/>
                    </a:solidFill>
                    <a:latin typeface="微软雅黑" panose="020B0503020204020204" pitchFamily="34" charset="-122"/>
                    <a:ea typeface="微软雅黑" panose="020B0503020204020204" pitchFamily="34" charset="-122"/>
                  </a:rPr>
                  <a:t>温度是锅炉热力系统的重要参数之一，为了掌握锅炉的运行状况，做好锅炉的安全、经济运行，在锅炉热力系统中，锅炉的给水、蒸汽、烟气等介质均需依靠温度测量装置进行测量监视。</a:t>
                </a:r>
                <a:endParaRPr lang="en-US" altLang="zh-CN" sz="1600" spc="300" dirty="0">
                  <a:solidFill>
                    <a:schemeClr val="accent1"/>
                  </a:solidFill>
                  <a:latin typeface="微软雅黑" panose="020B0503020204020204" pitchFamily="34" charset="-122"/>
                  <a:ea typeface="微软雅黑" panose="020B0503020204020204" pitchFamily="34" charset="-122"/>
                </a:endParaRPr>
              </a:p>
            </p:txBody>
          </p:sp>
        </p:grpSp>
      </p:grpSp>
    </p:spTree>
  </p:cSld>
  <p:clrMapOvr>
    <a:masterClrMapping/>
  </p:clrMapOvr>
  <p:transition spd="slow" advTm="9796"/>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523240" y="40640"/>
            <a:ext cx="2968640"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1" charset="-122"/>
                <a:ea typeface="方正卡通简体" panose="03000509000000000000" pitchFamily="1"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en-US" altLang="zh-CN" sz="2400" b="1" spc="100" dirty="0">
                <a:solidFill>
                  <a:srgbClr val="454545"/>
                </a:solidFill>
                <a:latin typeface="+mn-ea"/>
                <a:ea typeface="+mn-ea"/>
                <a:cs typeface="+mn-ea"/>
              </a:rPr>
              <a:t>1</a:t>
            </a:r>
            <a:r>
              <a:rPr kumimoji="0" lang="zh-CN" altLang="en-US" sz="2400" b="1" i="0" u="none" strike="noStrike" kern="1200" cap="none" spc="100" normalizeH="0" baseline="0" noProof="0" dirty="0">
                <a:ln>
                  <a:noFill/>
                </a:ln>
                <a:solidFill>
                  <a:srgbClr val="454545"/>
                </a:solidFill>
                <a:effectLst/>
                <a:uLnTx/>
                <a:uFillTx/>
                <a:latin typeface="+mn-ea"/>
                <a:ea typeface="+mn-ea"/>
                <a:cs typeface="+mn-ea"/>
              </a:rPr>
              <a:t>. 锅炉</a:t>
            </a:r>
            <a:endParaRPr kumimoji="0" lang="zh-CN" altLang="en-US" sz="2400" b="1" i="0" u="none" strike="noStrike" kern="1200" cap="none" spc="100" normalizeH="0" baseline="0" noProof="0" dirty="0">
              <a:ln>
                <a:noFill/>
              </a:ln>
              <a:solidFill>
                <a:srgbClr val="454545"/>
              </a:solidFill>
              <a:effectLst/>
              <a:uLnTx/>
              <a:uFillTx/>
              <a:latin typeface="+mn-ea"/>
              <a:ea typeface="+mn-ea"/>
              <a:cs typeface="+mn-ea"/>
            </a:endParaRPr>
          </a:p>
        </p:txBody>
      </p:sp>
      <p:sp>
        <p:nvSpPr>
          <p:cNvPr id="24" name="Freeform 5"/>
          <p:cNvSpPr>
            <a:spLocks noEditPoints="1"/>
          </p:cNvSpPr>
          <p:nvPr/>
        </p:nvSpPr>
        <p:spPr bwMode="auto">
          <a:xfrm>
            <a:off x="153488" y="85490"/>
            <a:ext cx="369657" cy="369656"/>
          </a:xfrm>
          <a:custGeom>
            <a:avLst/>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a:noFill/>
          </a:ln>
        </p:spPr>
        <p:txBody>
          <a:bodyPr vert="horz" wrap="square" lIns="68555" tIns="34277" rIns="68555" bIns="34277"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rgbClr val="ED5A00"/>
              </a:solidFill>
              <a:effectLst/>
              <a:uLnTx/>
              <a:uFillTx/>
              <a:latin typeface="Arial" panose="020B0604020202020204" pitchFamily="34" charset="0"/>
              <a:ea typeface="+mn-ea"/>
              <a:cs typeface="+mn-ea"/>
            </a:endParaRPr>
          </a:p>
        </p:txBody>
      </p:sp>
      <p:grpSp>
        <p:nvGrpSpPr>
          <p:cNvPr id="8" name="组合 7"/>
          <p:cNvGrpSpPr/>
          <p:nvPr/>
        </p:nvGrpSpPr>
        <p:grpSpPr>
          <a:xfrm>
            <a:off x="541442" y="623570"/>
            <a:ext cx="3166462" cy="481330"/>
            <a:chOff x="1345" y="982"/>
            <a:chExt cx="6352" cy="758"/>
          </a:xfrm>
        </p:grpSpPr>
        <p:sp>
          <p:nvSpPr>
            <p:cNvPr id="9" name="箭头: 五边形 8"/>
            <p:cNvSpPr/>
            <p:nvPr/>
          </p:nvSpPr>
          <p:spPr bwMode="auto">
            <a:xfrm>
              <a:off x="1345" y="982"/>
              <a:ext cx="5987" cy="758"/>
            </a:xfrm>
            <a:prstGeom prst="homePlate">
              <a:avLst>
                <a:gd name="adj" fmla="val 19029"/>
              </a:avLst>
            </a:prstGeom>
            <a:gradFill>
              <a:gsLst>
                <a:gs pos="61000">
                  <a:schemeClr val="tx1"/>
                </a:gs>
                <a:gs pos="0">
                  <a:srgbClr val="5E5E5E"/>
                </a:gs>
                <a:gs pos="100000">
                  <a:srgbClr val="343434"/>
                </a:gs>
              </a:gsLst>
              <a:lin ang="5400000" scaled="1"/>
            </a:gradFill>
            <a:ln w="9525" cap="flat">
              <a:solidFill>
                <a:schemeClr val="accent2"/>
              </a:solidFill>
              <a:prstDash val="solid"/>
              <a:miter lim="800000"/>
            </a:ln>
            <a:effectLst>
              <a:outerShdw blurRad="63500" sx="102000" sy="102000" algn="ctr" rotWithShape="0">
                <a:prstClr val="black">
                  <a:alpha val="40000"/>
                </a:prstClr>
              </a:outerShdw>
            </a:effectLst>
          </p:spPr>
          <p:txBody>
            <a:bodyPr vert="horz" wrap="square" lIns="68555" tIns="34277" rIns="68555" bIns="34277" numCol="1" anchor="t" anchorCtr="0" compatLnSpc="1"/>
            <a:lstStyle/>
            <a:p>
              <a:pPr algn="ctr"/>
              <a:endParaRPr lang="zh-CN" altLang="en-US" sz="1500">
                <a:solidFill>
                  <a:schemeClr val="accent2"/>
                </a:solidFill>
                <a:latin typeface="+mn-lt"/>
                <a:ea typeface="+mn-ea"/>
                <a:cs typeface="+mn-ea"/>
              </a:endParaRPr>
            </a:p>
          </p:txBody>
        </p:sp>
        <p:sp>
          <p:nvSpPr>
            <p:cNvPr id="11" name="文本框 10"/>
            <p:cNvSpPr txBox="1"/>
            <p:nvPr/>
          </p:nvSpPr>
          <p:spPr>
            <a:xfrm>
              <a:off x="1396" y="1039"/>
              <a:ext cx="6301" cy="630"/>
            </a:xfrm>
            <a:prstGeom prst="rect">
              <a:avLst/>
            </a:prstGeom>
            <a:noFill/>
          </p:spPr>
          <p:txBody>
            <a:bodyPr wrap="none" rtlCol="0" anchor="t">
              <a:spAutoFit/>
            </a:bodyPr>
            <a:lstStyle/>
            <a:p>
              <a:r>
                <a:rPr lang="zh-CN" altLang="en-US" sz="2000" b="1" spc="100" dirty="0">
                  <a:solidFill>
                    <a:schemeClr val="accent2"/>
                  </a:solidFill>
                  <a:latin typeface="微软雅黑" panose="020B0503020204020204" pitchFamily="34" charset="-122"/>
                  <a:ea typeface="微软雅黑" panose="020B0503020204020204" pitchFamily="34" charset="-122"/>
                  <a:cs typeface="+mn-ea"/>
                  <a:sym typeface="+mn-ea"/>
                </a:rPr>
                <a:t>锅炉安全检查基本知识</a:t>
              </a:r>
              <a:endParaRPr lang="zh-CN" altLang="en-US" sz="2000" b="1" spc="100" dirty="0">
                <a:solidFill>
                  <a:schemeClr val="accent2"/>
                </a:solidFill>
                <a:latin typeface="微软雅黑" panose="020B0503020204020204" pitchFamily="34" charset="-122"/>
                <a:ea typeface="微软雅黑" panose="020B0503020204020204" pitchFamily="34" charset="-122"/>
                <a:cs typeface="+mn-ea"/>
                <a:sym typeface="+mn-ea"/>
              </a:endParaRPr>
            </a:p>
          </p:txBody>
        </p:sp>
      </p:grpSp>
      <p:grpSp>
        <p:nvGrpSpPr>
          <p:cNvPr id="6" name="组合 5"/>
          <p:cNvGrpSpPr/>
          <p:nvPr/>
        </p:nvGrpSpPr>
        <p:grpSpPr>
          <a:xfrm>
            <a:off x="913347" y="1366457"/>
            <a:ext cx="7317307" cy="3221517"/>
            <a:chOff x="913346" y="1150433"/>
            <a:chExt cx="7317307" cy="3221517"/>
          </a:xfrm>
        </p:grpSpPr>
        <p:sp>
          <p:nvSpPr>
            <p:cNvPr id="31" name="矩形: 圆角 30"/>
            <p:cNvSpPr/>
            <p:nvPr/>
          </p:nvSpPr>
          <p:spPr bwMode="auto">
            <a:xfrm>
              <a:off x="913346" y="1225774"/>
              <a:ext cx="7317307" cy="3046988"/>
            </a:xfrm>
            <a:prstGeom prst="roundRect">
              <a:avLst>
                <a:gd name="adj" fmla="val 7601"/>
              </a:avLst>
            </a:prstGeom>
            <a:solidFill>
              <a:schemeClr val="accent2"/>
            </a:solidFill>
            <a:ln w="10" cap="flat">
              <a:solidFill>
                <a:schemeClr val="accent1">
                  <a:lumMod val="40000"/>
                  <a:lumOff val="60000"/>
                </a:schemeClr>
              </a:solidFill>
              <a:prstDash val="solid"/>
              <a:miter lim="800000"/>
            </a:ln>
          </p:spPr>
          <p:txBody>
            <a:bodyPr vert="horz" wrap="square" lIns="68555" tIns="34277" rIns="68555" bIns="34277"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rgbClr val="1F4C6B"/>
                </a:solidFill>
                <a:effectLst/>
                <a:uLnTx/>
                <a:uFillTx/>
                <a:latin typeface="Arial" panose="020B0604020202020204" pitchFamily="34" charset="0"/>
                <a:ea typeface="宋体" panose="02010600030101010101" pitchFamily="2" charset="-122"/>
                <a:cs typeface="+mn-cs"/>
              </a:endParaRPr>
            </a:p>
          </p:txBody>
        </p:sp>
        <p:sp>
          <p:nvSpPr>
            <p:cNvPr id="32" name="矩形 31"/>
            <p:cNvSpPr/>
            <p:nvPr/>
          </p:nvSpPr>
          <p:spPr bwMode="auto">
            <a:xfrm>
              <a:off x="1064451" y="1150433"/>
              <a:ext cx="1255246" cy="3221517"/>
            </a:xfrm>
            <a:prstGeom prst="rect">
              <a:avLst/>
            </a:prstGeom>
            <a:solidFill>
              <a:srgbClr val="FF931A"/>
            </a:solidFill>
            <a:ln w="9525" cap="flat" cmpd="sng" algn="ctr">
              <a:noFill/>
              <a:prstDash val="solid"/>
              <a:round/>
              <a:headEnd type="none" w="med" len="med"/>
              <a:tailEnd type="none" w="med" len="med"/>
            </a:ln>
          </p:spPr>
          <p:txBody>
            <a:bodyPr vert="horz" wrap="square" lIns="0" tIns="0" rIns="0" bIns="0" numCol="1" rtlCol="0" anchor="ctr" anchorCtr="1" compatLnSpc="1">
              <a:noAutofit/>
            </a:bodyPr>
            <a:lstStyle/>
            <a:p>
              <a:pPr algn="ctr"/>
              <a:r>
                <a:rPr lang="zh-CN" altLang="en-US" b="1" spc="300" dirty="0">
                  <a:solidFill>
                    <a:srgbClr val="FFFFFF"/>
                  </a:solidFill>
                  <a:latin typeface="微软雅黑" panose="020B0503020204020204" pitchFamily="34" charset="-122"/>
                  <a:ea typeface="微软雅黑" panose="020B0503020204020204" pitchFamily="34" charset="-122"/>
                </a:rPr>
                <a:t>保护装置</a:t>
              </a:r>
              <a:endParaRPr kumimoji="0" lang="zh-CN" altLang="en-US" sz="1800" b="0" i="0" u="none" strike="noStrike" cap="none" spc="300" normalizeH="0" baseline="0" dirty="0">
                <a:ln>
                  <a:noFill/>
                </a:ln>
                <a:solidFill>
                  <a:srgbClr val="FFFFFF"/>
                </a:solidFill>
                <a:effectLst/>
                <a:latin typeface="微软雅黑" panose="020B0503020204020204" pitchFamily="34" charset="-122"/>
                <a:ea typeface="微软雅黑" panose="020B0503020204020204" pitchFamily="34" charset="-122"/>
              </a:endParaRPr>
            </a:p>
          </p:txBody>
        </p:sp>
        <p:sp>
          <p:nvSpPr>
            <p:cNvPr id="33" name="矩形 32"/>
            <p:cNvSpPr/>
            <p:nvPr/>
          </p:nvSpPr>
          <p:spPr>
            <a:xfrm>
              <a:off x="2345410" y="1225774"/>
              <a:ext cx="5818749" cy="3046988"/>
            </a:xfrm>
            <a:prstGeom prst="rect">
              <a:avLst/>
            </a:prstGeom>
          </p:spPr>
          <p:txBody>
            <a:bodyPr wrap="square">
              <a:spAutoFit/>
            </a:bodyPr>
            <a:lstStyle/>
            <a:p>
              <a:pPr algn="just"/>
              <a:r>
                <a:rPr lang="zh-CN" altLang="en-US" sz="1600" b="1" spc="300" dirty="0">
                  <a:solidFill>
                    <a:srgbClr val="FF931A"/>
                  </a:solidFill>
                  <a:latin typeface="微软雅黑" panose="020B0503020204020204" pitchFamily="34" charset="-122"/>
                  <a:ea typeface="微软雅黑" panose="020B0503020204020204" pitchFamily="34" charset="-122"/>
                </a:rPr>
                <a:t>（</a:t>
              </a:r>
              <a:r>
                <a:rPr lang="en-US" altLang="zh-CN" sz="1600" b="1" spc="300" dirty="0">
                  <a:solidFill>
                    <a:srgbClr val="FF931A"/>
                  </a:solidFill>
                  <a:latin typeface="微软雅黑" panose="020B0503020204020204" pitchFamily="34" charset="-122"/>
                  <a:ea typeface="微软雅黑" panose="020B0503020204020204" pitchFamily="34" charset="-122"/>
                </a:rPr>
                <a:t>1</a:t>
              </a:r>
              <a:r>
                <a:rPr lang="zh-CN" altLang="en-US" sz="1600" b="1" spc="300" dirty="0">
                  <a:solidFill>
                    <a:srgbClr val="FF931A"/>
                  </a:solidFill>
                  <a:latin typeface="微软雅黑" panose="020B0503020204020204" pitchFamily="34" charset="-122"/>
                  <a:ea typeface="微软雅黑" panose="020B0503020204020204" pitchFamily="34" charset="-122"/>
                </a:rPr>
                <a:t>）超温报警和连锁保护装置。</a:t>
              </a:r>
              <a:r>
                <a:rPr lang="zh-CN" altLang="en-US" sz="1600" spc="300" dirty="0">
                  <a:solidFill>
                    <a:schemeClr val="accent1"/>
                  </a:solidFill>
                  <a:latin typeface="微软雅黑" panose="020B0503020204020204" pitchFamily="34" charset="-122"/>
                  <a:ea typeface="微软雅黑" panose="020B0503020204020204" pitchFamily="34" charset="-122"/>
                </a:rPr>
                <a:t>超温报警装置安装在热水锅炉的出口处，当锅炉的水温超过规定的水温时，自动报警，提醒司炉人员采取措施减弱燃烧。超温报警和连锁保护装置连锁后，还能在超温报警的同时，自动切断燃料的供应和停止鼓、引风，以防止热水锅炉发生超温而导致锅炉损坏或爆炸。</a:t>
              </a:r>
              <a:endParaRPr lang="zh-CN" altLang="en-US" sz="1600" spc="300" dirty="0">
                <a:solidFill>
                  <a:schemeClr val="accent1"/>
                </a:solidFill>
                <a:latin typeface="微软雅黑" panose="020B0503020204020204" pitchFamily="34" charset="-122"/>
                <a:ea typeface="微软雅黑" panose="020B0503020204020204" pitchFamily="34" charset="-122"/>
              </a:endParaRPr>
            </a:p>
            <a:p>
              <a:pPr algn="just"/>
              <a:r>
                <a:rPr lang="zh-CN" altLang="en-US" sz="1600" b="1" spc="300" dirty="0">
                  <a:solidFill>
                    <a:srgbClr val="FF931A"/>
                  </a:solidFill>
                  <a:latin typeface="微软雅黑" panose="020B0503020204020204" pitchFamily="34" charset="-122"/>
                  <a:ea typeface="微软雅黑" panose="020B0503020204020204" pitchFamily="34" charset="-122"/>
                </a:rPr>
                <a:t>（</a:t>
              </a:r>
              <a:r>
                <a:rPr lang="en-US" altLang="zh-CN" sz="1600" b="1" spc="300" dirty="0">
                  <a:solidFill>
                    <a:srgbClr val="FF931A"/>
                  </a:solidFill>
                  <a:latin typeface="微软雅黑" panose="020B0503020204020204" pitchFamily="34" charset="-122"/>
                  <a:ea typeface="微软雅黑" panose="020B0503020204020204" pitchFamily="34" charset="-122"/>
                </a:rPr>
                <a:t>2</a:t>
              </a:r>
              <a:r>
                <a:rPr lang="zh-CN" altLang="en-US" sz="1600" b="1" spc="300" dirty="0">
                  <a:solidFill>
                    <a:srgbClr val="FF931A"/>
                  </a:solidFill>
                  <a:latin typeface="微软雅黑" panose="020B0503020204020204" pitchFamily="34" charset="-122"/>
                  <a:ea typeface="微软雅黑" panose="020B0503020204020204" pitchFamily="34" charset="-122"/>
                </a:rPr>
                <a:t>）高低水位警报和低水位连锁保护装置。</a:t>
              </a:r>
              <a:r>
                <a:rPr lang="zh-CN" altLang="en-US" sz="1600" spc="300" dirty="0">
                  <a:solidFill>
                    <a:schemeClr val="accent1"/>
                  </a:solidFill>
                  <a:latin typeface="微软雅黑" panose="020B0503020204020204" pitchFamily="34" charset="-122"/>
                  <a:ea typeface="微软雅黑" panose="020B0503020204020204" pitchFamily="34" charset="-122"/>
                </a:rPr>
                <a:t>当锅炉内的水位高于最高安全水位或低于最低安全水位时，水位警报器就会自动发出警报，提醒司炉人员采取措施防止事故发生。</a:t>
              </a:r>
              <a:endParaRPr lang="zh-CN" altLang="en-US" sz="1600" spc="300" dirty="0">
                <a:solidFill>
                  <a:schemeClr val="accent1"/>
                </a:solidFill>
                <a:latin typeface="微软雅黑" panose="020B0503020204020204" pitchFamily="34" charset="-122"/>
                <a:ea typeface="微软雅黑" panose="020B0503020204020204" pitchFamily="34" charset="-122"/>
              </a:endParaRPr>
            </a:p>
            <a:p>
              <a:pPr algn="just"/>
              <a:r>
                <a:rPr lang="zh-CN" altLang="en-US" sz="1600" b="1" spc="300" dirty="0">
                  <a:solidFill>
                    <a:srgbClr val="FF931A"/>
                  </a:solidFill>
                  <a:latin typeface="微软雅黑" panose="020B0503020204020204" pitchFamily="34" charset="-122"/>
                  <a:ea typeface="微软雅黑" panose="020B0503020204020204" pitchFamily="34" charset="-122"/>
                </a:rPr>
                <a:t>（</a:t>
              </a:r>
              <a:r>
                <a:rPr lang="en-US" altLang="zh-CN" sz="1600" b="1" spc="300" dirty="0">
                  <a:solidFill>
                    <a:srgbClr val="FF931A"/>
                  </a:solidFill>
                  <a:latin typeface="微软雅黑" panose="020B0503020204020204" pitchFamily="34" charset="-122"/>
                  <a:ea typeface="微软雅黑" panose="020B0503020204020204" pitchFamily="34" charset="-122"/>
                </a:rPr>
                <a:t>3</a:t>
              </a:r>
              <a:r>
                <a:rPr lang="zh-CN" altLang="en-US" sz="1600" b="1" spc="300" dirty="0">
                  <a:solidFill>
                    <a:srgbClr val="FF931A"/>
                  </a:solidFill>
                  <a:latin typeface="微软雅黑" panose="020B0503020204020204" pitchFamily="34" charset="-122"/>
                  <a:ea typeface="微软雅黑" panose="020B0503020204020204" pitchFamily="34" charset="-122"/>
                </a:rPr>
                <a:t>）锅炉熄火保护装置。</a:t>
              </a:r>
              <a:r>
                <a:rPr lang="zh-CN" altLang="en-US" sz="1600" spc="300" dirty="0">
                  <a:solidFill>
                    <a:schemeClr val="accent1"/>
                  </a:solidFill>
                  <a:latin typeface="微软雅黑" panose="020B0503020204020204" pitchFamily="34" charset="-122"/>
                  <a:ea typeface="微软雅黑" panose="020B0503020204020204" pitchFamily="34" charset="-122"/>
                </a:rPr>
                <a:t>当锅炉炉膛熄火时，锅炉熄火保护装置作用，切断燃料供应，并发出相应信号。</a:t>
              </a:r>
              <a:endParaRPr lang="zh-CN" altLang="en-US" sz="1600" spc="300" dirty="0">
                <a:solidFill>
                  <a:schemeClr val="accent1"/>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9796"/>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523240" y="40640"/>
            <a:ext cx="2968640"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1" charset="-122"/>
                <a:ea typeface="方正卡通简体" panose="03000509000000000000" pitchFamily="1"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en-US" altLang="zh-CN" sz="2400" b="1" spc="100" dirty="0">
                <a:solidFill>
                  <a:srgbClr val="454545"/>
                </a:solidFill>
                <a:latin typeface="+mn-ea"/>
                <a:ea typeface="+mn-ea"/>
                <a:cs typeface="+mn-ea"/>
              </a:rPr>
              <a:t>1</a:t>
            </a:r>
            <a:r>
              <a:rPr kumimoji="0" lang="zh-CN" altLang="en-US" sz="2400" b="1" i="0" u="none" strike="noStrike" kern="1200" cap="none" spc="100" normalizeH="0" baseline="0" noProof="0" dirty="0">
                <a:ln>
                  <a:noFill/>
                </a:ln>
                <a:solidFill>
                  <a:srgbClr val="454545"/>
                </a:solidFill>
                <a:effectLst/>
                <a:uLnTx/>
                <a:uFillTx/>
                <a:latin typeface="+mn-ea"/>
                <a:ea typeface="+mn-ea"/>
                <a:cs typeface="+mn-ea"/>
              </a:rPr>
              <a:t>. 锅炉</a:t>
            </a:r>
            <a:endParaRPr kumimoji="0" lang="zh-CN" altLang="en-US" sz="2400" b="1" i="0" u="none" strike="noStrike" kern="1200" cap="none" spc="100" normalizeH="0" baseline="0" noProof="0" dirty="0">
              <a:ln>
                <a:noFill/>
              </a:ln>
              <a:solidFill>
                <a:srgbClr val="454545"/>
              </a:solidFill>
              <a:effectLst/>
              <a:uLnTx/>
              <a:uFillTx/>
              <a:latin typeface="+mn-ea"/>
              <a:ea typeface="+mn-ea"/>
              <a:cs typeface="+mn-ea"/>
            </a:endParaRPr>
          </a:p>
        </p:txBody>
      </p:sp>
      <p:sp>
        <p:nvSpPr>
          <p:cNvPr id="24" name="Freeform 5"/>
          <p:cNvSpPr>
            <a:spLocks noEditPoints="1"/>
          </p:cNvSpPr>
          <p:nvPr/>
        </p:nvSpPr>
        <p:spPr bwMode="auto">
          <a:xfrm>
            <a:off x="153488" y="85490"/>
            <a:ext cx="369657" cy="369656"/>
          </a:xfrm>
          <a:custGeom>
            <a:avLst/>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a:noFill/>
          </a:ln>
        </p:spPr>
        <p:txBody>
          <a:bodyPr vert="horz" wrap="square" lIns="68555" tIns="34277" rIns="68555" bIns="34277"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rgbClr val="ED5A00"/>
              </a:solidFill>
              <a:effectLst/>
              <a:uLnTx/>
              <a:uFillTx/>
              <a:latin typeface="Arial" panose="020B0604020202020204" pitchFamily="34" charset="0"/>
              <a:ea typeface="+mn-ea"/>
              <a:cs typeface="+mn-ea"/>
            </a:endParaRPr>
          </a:p>
        </p:txBody>
      </p:sp>
      <p:grpSp>
        <p:nvGrpSpPr>
          <p:cNvPr id="8" name="组合 7"/>
          <p:cNvGrpSpPr/>
          <p:nvPr/>
        </p:nvGrpSpPr>
        <p:grpSpPr>
          <a:xfrm>
            <a:off x="541442" y="623570"/>
            <a:ext cx="3166462" cy="481330"/>
            <a:chOff x="1345" y="982"/>
            <a:chExt cx="6352" cy="758"/>
          </a:xfrm>
        </p:grpSpPr>
        <p:sp>
          <p:nvSpPr>
            <p:cNvPr id="9" name="箭头: 五边形 8"/>
            <p:cNvSpPr/>
            <p:nvPr/>
          </p:nvSpPr>
          <p:spPr bwMode="auto">
            <a:xfrm>
              <a:off x="1345" y="982"/>
              <a:ext cx="5987" cy="758"/>
            </a:xfrm>
            <a:prstGeom prst="homePlate">
              <a:avLst>
                <a:gd name="adj" fmla="val 19029"/>
              </a:avLst>
            </a:prstGeom>
            <a:gradFill>
              <a:gsLst>
                <a:gs pos="61000">
                  <a:schemeClr val="tx1"/>
                </a:gs>
                <a:gs pos="0">
                  <a:srgbClr val="5E5E5E"/>
                </a:gs>
                <a:gs pos="100000">
                  <a:srgbClr val="343434"/>
                </a:gs>
              </a:gsLst>
              <a:lin ang="5400000" scaled="1"/>
            </a:gradFill>
            <a:ln w="9525" cap="flat">
              <a:solidFill>
                <a:schemeClr val="accent2"/>
              </a:solidFill>
              <a:prstDash val="solid"/>
              <a:miter lim="800000"/>
            </a:ln>
            <a:effectLst>
              <a:outerShdw blurRad="63500" sx="102000" sy="102000" algn="ctr" rotWithShape="0">
                <a:prstClr val="black">
                  <a:alpha val="40000"/>
                </a:prstClr>
              </a:outerShdw>
            </a:effectLst>
          </p:spPr>
          <p:txBody>
            <a:bodyPr vert="horz" wrap="square" lIns="68555" tIns="34277" rIns="68555" bIns="34277" numCol="1" anchor="t" anchorCtr="0" compatLnSpc="1"/>
            <a:lstStyle/>
            <a:p>
              <a:pPr algn="ctr"/>
              <a:endParaRPr lang="zh-CN" altLang="en-US" sz="1500">
                <a:solidFill>
                  <a:schemeClr val="accent2"/>
                </a:solidFill>
                <a:latin typeface="+mn-lt"/>
                <a:ea typeface="+mn-ea"/>
                <a:cs typeface="+mn-ea"/>
              </a:endParaRPr>
            </a:p>
          </p:txBody>
        </p:sp>
        <p:sp>
          <p:nvSpPr>
            <p:cNvPr id="11" name="文本框 10"/>
            <p:cNvSpPr txBox="1"/>
            <p:nvPr/>
          </p:nvSpPr>
          <p:spPr>
            <a:xfrm>
              <a:off x="1396" y="1039"/>
              <a:ext cx="6301" cy="630"/>
            </a:xfrm>
            <a:prstGeom prst="rect">
              <a:avLst/>
            </a:prstGeom>
            <a:noFill/>
          </p:spPr>
          <p:txBody>
            <a:bodyPr wrap="none" rtlCol="0" anchor="t">
              <a:spAutoFit/>
            </a:bodyPr>
            <a:lstStyle/>
            <a:p>
              <a:r>
                <a:rPr lang="zh-CN" altLang="en-US" sz="2000" b="1" spc="100" dirty="0">
                  <a:solidFill>
                    <a:schemeClr val="accent2"/>
                  </a:solidFill>
                  <a:latin typeface="微软雅黑" panose="020B0503020204020204" pitchFamily="34" charset="-122"/>
                  <a:ea typeface="微软雅黑" panose="020B0503020204020204" pitchFamily="34" charset="-122"/>
                  <a:cs typeface="+mn-ea"/>
                  <a:sym typeface="+mn-ea"/>
                </a:rPr>
                <a:t>锅炉安全检查基本知识</a:t>
              </a:r>
              <a:endParaRPr lang="zh-CN" altLang="en-US" sz="2000" b="1" spc="100" dirty="0">
                <a:solidFill>
                  <a:schemeClr val="accent2"/>
                </a:solidFill>
                <a:latin typeface="微软雅黑" panose="020B0503020204020204" pitchFamily="34" charset="-122"/>
                <a:ea typeface="微软雅黑" panose="020B0503020204020204" pitchFamily="34" charset="-122"/>
                <a:cs typeface="+mn-ea"/>
                <a:sym typeface="+mn-ea"/>
              </a:endParaRPr>
            </a:p>
          </p:txBody>
        </p:sp>
      </p:grpSp>
      <p:grpSp>
        <p:nvGrpSpPr>
          <p:cNvPr id="6" name="组合 5"/>
          <p:cNvGrpSpPr/>
          <p:nvPr/>
        </p:nvGrpSpPr>
        <p:grpSpPr>
          <a:xfrm>
            <a:off x="913346" y="1246130"/>
            <a:ext cx="7317308" cy="3581556"/>
            <a:chOff x="913346" y="1150434"/>
            <a:chExt cx="7317308" cy="3581556"/>
          </a:xfrm>
        </p:grpSpPr>
        <p:grpSp>
          <p:nvGrpSpPr>
            <p:cNvPr id="4" name="组合 3"/>
            <p:cNvGrpSpPr/>
            <p:nvPr/>
          </p:nvGrpSpPr>
          <p:grpSpPr>
            <a:xfrm>
              <a:off x="913346" y="1150434"/>
              <a:ext cx="7317307" cy="1371371"/>
              <a:chOff x="1036445" y="1551913"/>
              <a:chExt cx="7135955" cy="828000"/>
            </a:xfrm>
          </p:grpSpPr>
          <p:sp>
            <p:nvSpPr>
              <p:cNvPr id="16" name="矩形: 圆角 15"/>
              <p:cNvSpPr/>
              <p:nvPr/>
            </p:nvSpPr>
            <p:spPr bwMode="auto">
              <a:xfrm>
                <a:off x="1036445" y="1637387"/>
                <a:ext cx="7135955" cy="646331"/>
              </a:xfrm>
              <a:prstGeom prst="roundRect">
                <a:avLst>
                  <a:gd name="adj" fmla="val 7601"/>
                </a:avLst>
              </a:prstGeom>
              <a:solidFill>
                <a:schemeClr val="accent2"/>
              </a:solidFill>
              <a:ln w="10" cap="flat">
                <a:solidFill>
                  <a:schemeClr val="accent1">
                    <a:lumMod val="40000"/>
                    <a:lumOff val="60000"/>
                  </a:schemeClr>
                </a:solidFill>
                <a:prstDash val="solid"/>
                <a:miter lim="800000"/>
              </a:ln>
            </p:spPr>
            <p:txBody>
              <a:bodyPr vert="horz" wrap="square" lIns="68555" tIns="34277" rIns="68555" bIns="34277"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rgbClr val="1F4C6B"/>
                  </a:solidFill>
                  <a:effectLst/>
                  <a:uLnTx/>
                  <a:uFillTx/>
                  <a:latin typeface="Arial" panose="020B0604020202020204" pitchFamily="34" charset="0"/>
                  <a:ea typeface="宋体" panose="02010600030101010101" pitchFamily="2" charset="-122"/>
                  <a:cs typeface="+mn-cs"/>
                </a:endParaRPr>
              </a:p>
            </p:txBody>
          </p:sp>
          <p:sp>
            <p:nvSpPr>
              <p:cNvPr id="2" name="矩形 1"/>
              <p:cNvSpPr/>
              <p:nvPr/>
            </p:nvSpPr>
            <p:spPr bwMode="auto">
              <a:xfrm>
                <a:off x="1183805" y="1551913"/>
                <a:ext cx="1224136" cy="828000"/>
              </a:xfrm>
              <a:prstGeom prst="rect">
                <a:avLst/>
              </a:prstGeom>
              <a:solidFill>
                <a:srgbClr val="FF931A"/>
              </a:solidFill>
              <a:ln w="9525" cap="flat" cmpd="sng" algn="ctr">
                <a:noFill/>
                <a:prstDash val="solid"/>
                <a:round/>
                <a:headEnd type="none" w="med" len="med"/>
                <a:tailEnd type="none" w="med" len="med"/>
              </a:ln>
            </p:spPr>
            <p:txBody>
              <a:bodyPr vert="horz" wrap="square" lIns="0" tIns="0" rIns="0" bIns="0" numCol="1" rtlCol="0" anchor="ctr" anchorCtr="1" compatLnSpc="1">
                <a:noAutofit/>
              </a:bodyPr>
              <a:lstStyle/>
              <a:p>
                <a:pPr algn="ctr"/>
                <a:r>
                  <a:rPr lang="zh-CN" altLang="en-US" b="1" spc="300" dirty="0">
                    <a:solidFill>
                      <a:srgbClr val="FFFFFF"/>
                    </a:solidFill>
                    <a:latin typeface="微软雅黑" panose="020B0503020204020204" pitchFamily="34" charset="-122"/>
                    <a:ea typeface="微软雅黑" panose="020B0503020204020204" pitchFamily="34" charset="-122"/>
                  </a:rPr>
                  <a:t>排污阀或防水装置</a:t>
                </a:r>
                <a:endParaRPr kumimoji="0" lang="zh-CN" altLang="en-US" sz="1800" b="0" i="0" u="none" strike="noStrike" cap="none" spc="300" normalizeH="0" baseline="0" dirty="0">
                  <a:ln>
                    <a:noFill/>
                  </a:ln>
                  <a:solidFill>
                    <a:srgbClr val="FFFFFF"/>
                  </a:solidFill>
                  <a:effectLst/>
                  <a:latin typeface="微软雅黑" panose="020B0503020204020204" pitchFamily="34" charset="-122"/>
                  <a:ea typeface="微软雅黑" panose="020B0503020204020204" pitchFamily="34" charset="-122"/>
                </a:endParaRPr>
              </a:p>
            </p:txBody>
          </p:sp>
          <p:sp>
            <p:nvSpPr>
              <p:cNvPr id="3" name="矩形 2"/>
              <p:cNvSpPr/>
              <p:nvPr/>
            </p:nvSpPr>
            <p:spPr>
              <a:xfrm>
                <a:off x="2433017" y="1637387"/>
                <a:ext cx="5674537" cy="650398"/>
              </a:xfrm>
              <a:prstGeom prst="rect">
                <a:avLst/>
              </a:prstGeom>
            </p:spPr>
            <p:txBody>
              <a:bodyPr wrap="square">
                <a:spAutoFit/>
              </a:bodyPr>
              <a:lstStyle/>
              <a:p>
                <a:pPr algn="just"/>
                <a:r>
                  <a:rPr lang="zh-CN" altLang="en-US" sz="1600" spc="300" dirty="0">
                    <a:solidFill>
                      <a:schemeClr val="accent1"/>
                    </a:solidFill>
                    <a:latin typeface="微软雅黑" panose="020B0503020204020204" pitchFamily="34" charset="-122"/>
                    <a:ea typeface="微软雅黑" panose="020B0503020204020204" pitchFamily="34" charset="-122"/>
                  </a:rPr>
                  <a:t>排污阀或放水装置的作用是排放锅水蒸发而残留下的水垢、泥渣及其他有害物质，使锅水的水质控制在允许的范围内，使受热面保持清洁，以确保锅炉的安全、经济运行。</a:t>
                </a:r>
                <a:endParaRPr lang="en-US" altLang="zh-CN" sz="1600" spc="300" dirty="0">
                  <a:solidFill>
                    <a:schemeClr val="accent1"/>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913346" y="2705046"/>
              <a:ext cx="7317307" cy="730800"/>
              <a:chOff x="1036445" y="1546552"/>
              <a:chExt cx="7135955" cy="828000"/>
            </a:xfrm>
          </p:grpSpPr>
          <p:sp>
            <p:nvSpPr>
              <p:cNvPr id="19" name="矩形: 圆角 18"/>
              <p:cNvSpPr/>
              <p:nvPr/>
            </p:nvSpPr>
            <p:spPr bwMode="auto">
              <a:xfrm>
                <a:off x="1036445" y="1637387"/>
                <a:ext cx="7135955" cy="646331"/>
              </a:xfrm>
              <a:prstGeom prst="roundRect">
                <a:avLst>
                  <a:gd name="adj" fmla="val 7601"/>
                </a:avLst>
              </a:prstGeom>
              <a:solidFill>
                <a:schemeClr val="accent2"/>
              </a:solidFill>
              <a:ln w="10" cap="flat">
                <a:solidFill>
                  <a:schemeClr val="accent1">
                    <a:lumMod val="40000"/>
                    <a:lumOff val="60000"/>
                  </a:schemeClr>
                </a:solidFill>
                <a:prstDash val="solid"/>
                <a:miter lim="800000"/>
              </a:ln>
            </p:spPr>
            <p:txBody>
              <a:bodyPr vert="horz" wrap="square" lIns="68555" tIns="34277" rIns="68555" bIns="34277"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rgbClr val="1F4C6B"/>
                  </a:solidFill>
                  <a:effectLst/>
                  <a:uLnTx/>
                  <a:uFillTx/>
                  <a:latin typeface="Arial" panose="020B0604020202020204" pitchFamily="34" charset="0"/>
                  <a:ea typeface="宋体" panose="02010600030101010101" pitchFamily="2" charset="-122"/>
                  <a:cs typeface="+mn-cs"/>
                </a:endParaRPr>
              </a:p>
            </p:txBody>
          </p:sp>
          <p:sp>
            <p:nvSpPr>
              <p:cNvPr id="20" name="矩形 19"/>
              <p:cNvSpPr/>
              <p:nvPr/>
            </p:nvSpPr>
            <p:spPr bwMode="auto">
              <a:xfrm>
                <a:off x="1179329" y="1546552"/>
                <a:ext cx="1224136" cy="828000"/>
              </a:xfrm>
              <a:prstGeom prst="rect">
                <a:avLst/>
              </a:prstGeom>
              <a:solidFill>
                <a:srgbClr val="FF931A"/>
              </a:solidFill>
              <a:ln w="9525" cap="flat" cmpd="sng" algn="ctr">
                <a:noFill/>
                <a:prstDash val="solid"/>
                <a:round/>
                <a:headEnd type="none" w="med" len="med"/>
                <a:tailEnd type="none" w="med" len="med"/>
              </a:ln>
            </p:spPr>
            <p:txBody>
              <a:bodyPr vert="horz" wrap="square" lIns="0" tIns="0" rIns="0" bIns="0" numCol="1" rtlCol="0" anchor="ctr" anchorCtr="1" compatLnSpc="1">
                <a:noAutofit/>
              </a:bodyPr>
              <a:lstStyle/>
              <a:p>
                <a:pPr algn="ctr"/>
                <a:r>
                  <a:rPr lang="zh-CN" altLang="en-US" b="1" spc="300" dirty="0">
                    <a:solidFill>
                      <a:srgbClr val="FFFFFF"/>
                    </a:solidFill>
                    <a:latin typeface="微软雅黑" panose="020B0503020204020204" pitchFamily="34" charset="-122"/>
                    <a:ea typeface="微软雅黑" panose="020B0503020204020204" pitchFamily="34" charset="-122"/>
                  </a:rPr>
                  <a:t>防爆门</a:t>
                </a:r>
                <a:endParaRPr kumimoji="0" lang="zh-CN" altLang="en-US" sz="1800" b="0" i="0" u="none" strike="noStrike" cap="none" spc="300" normalizeH="0" baseline="0" dirty="0">
                  <a:ln>
                    <a:noFill/>
                  </a:ln>
                  <a:solidFill>
                    <a:srgbClr val="FFFFFF"/>
                  </a:solidFill>
                  <a:effectLst/>
                  <a:latin typeface="微软雅黑" panose="020B0503020204020204" pitchFamily="34" charset="-122"/>
                  <a:ea typeface="微软雅黑" panose="020B0503020204020204" pitchFamily="34" charset="-122"/>
                </a:endParaRPr>
              </a:p>
            </p:txBody>
          </p:sp>
          <p:sp>
            <p:nvSpPr>
              <p:cNvPr id="21" name="矩形 20"/>
              <p:cNvSpPr/>
              <p:nvPr/>
            </p:nvSpPr>
            <p:spPr>
              <a:xfrm>
                <a:off x="2433017" y="1637387"/>
                <a:ext cx="5674537" cy="662553"/>
              </a:xfrm>
              <a:prstGeom prst="rect">
                <a:avLst/>
              </a:prstGeom>
            </p:spPr>
            <p:txBody>
              <a:bodyPr wrap="square">
                <a:spAutoFit/>
              </a:bodyPr>
              <a:lstStyle/>
              <a:p>
                <a:pPr algn="just"/>
                <a:r>
                  <a:rPr lang="zh-CN" altLang="en-US" sz="1600" b="1" spc="300" dirty="0">
                    <a:solidFill>
                      <a:srgbClr val="FF931A"/>
                    </a:solidFill>
                    <a:latin typeface="微软雅黑" panose="020B0503020204020204" pitchFamily="34" charset="-122"/>
                    <a:ea typeface="微软雅黑" panose="020B0503020204020204" pitchFamily="34" charset="-122"/>
                  </a:rPr>
                  <a:t>为防止炉膛和尾部烟道再次燃烧造成破坏，常采用在炉膛和烟道易爆处装防爆门。</a:t>
                </a:r>
                <a:endParaRPr lang="zh-CN" altLang="en-US" sz="1600" b="1" spc="300" dirty="0">
                  <a:solidFill>
                    <a:srgbClr val="FF931A"/>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913346" y="3634669"/>
              <a:ext cx="7317308" cy="1097321"/>
              <a:chOff x="1036445" y="1546552"/>
              <a:chExt cx="7135955" cy="828000"/>
            </a:xfrm>
          </p:grpSpPr>
          <p:sp>
            <p:nvSpPr>
              <p:cNvPr id="23" name="矩形: 圆角 22"/>
              <p:cNvSpPr/>
              <p:nvPr/>
            </p:nvSpPr>
            <p:spPr bwMode="auto">
              <a:xfrm>
                <a:off x="1036445" y="1637387"/>
                <a:ext cx="7135955" cy="646331"/>
              </a:xfrm>
              <a:prstGeom prst="roundRect">
                <a:avLst>
                  <a:gd name="adj" fmla="val 7601"/>
                </a:avLst>
              </a:prstGeom>
              <a:solidFill>
                <a:schemeClr val="accent2"/>
              </a:solidFill>
              <a:ln w="10" cap="flat">
                <a:solidFill>
                  <a:schemeClr val="accent1">
                    <a:lumMod val="40000"/>
                    <a:lumOff val="60000"/>
                  </a:schemeClr>
                </a:solidFill>
                <a:prstDash val="solid"/>
                <a:miter lim="800000"/>
              </a:ln>
            </p:spPr>
            <p:txBody>
              <a:bodyPr vert="horz" wrap="square" lIns="68555" tIns="34277" rIns="68555" bIns="34277"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rgbClr val="1F4C6B"/>
                  </a:solidFill>
                  <a:effectLst/>
                  <a:uLnTx/>
                  <a:uFillTx/>
                  <a:latin typeface="Arial" panose="020B0604020202020204" pitchFamily="34" charset="0"/>
                  <a:ea typeface="宋体" panose="02010600030101010101" pitchFamily="2" charset="-122"/>
                  <a:cs typeface="+mn-cs"/>
                </a:endParaRPr>
              </a:p>
            </p:txBody>
          </p:sp>
          <p:sp>
            <p:nvSpPr>
              <p:cNvPr id="25" name="矩形 24"/>
              <p:cNvSpPr/>
              <p:nvPr/>
            </p:nvSpPr>
            <p:spPr bwMode="auto">
              <a:xfrm>
                <a:off x="1179329" y="1546552"/>
                <a:ext cx="1224136" cy="828000"/>
              </a:xfrm>
              <a:prstGeom prst="rect">
                <a:avLst/>
              </a:prstGeom>
              <a:solidFill>
                <a:srgbClr val="FF931A"/>
              </a:solidFill>
              <a:ln w="9525" cap="flat" cmpd="sng" algn="ctr">
                <a:noFill/>
                <a:prstDash val="solid"/>
                <a:round/>
                <a:headEnd type="none" w="med" len="med"/>
                <a:tailEnd type="none" w="med" len="med"/>
              </a:ln>
            </p:spPr>
            <p:txBody>
              <a:bodyPr vert="horz" wrap="square" lIns="0" tIns="0" rIns="0" bIns="0" numCol="1" rtlCol="0" anchor="ctr" anchorCtr="1" compatLnSpc="1">
                <a:noAutofit/>
              </a:bodyPr>
              <a:lstStyle/>
              <a:p>
                <a:pPr algn="ctr"/>
                <a:r>
                  <a:rPr lang="zh-CN" altLang="en-US" b="1" spc="300" dirty="0">
                    <a:solidFill>
                      <a:srgbClr val="FFFFFF"/>
                    </a:solidFill>
                    <a:latin typeface="微软雅黑" panose="020B0503020204020204" pitchFamily="34" charset="-122"/>
                    <a:ea typeface="微软雅黑" panose="020B0503020204020204" pitchFamily="34" charset="-122"/>
                  </a:rPr>
                  <a:t>锅炉自动控制装置</a:t>
                </a:r>
                <a:endParaRPr kumimoji="0" lang="zh-CN" altLang="en-US" sz="1800" b="0" i="0" u="none" strike="noStrike" cap="none" spc="300" normalizeH="0" baseline="0" dirty="0">
                  <a:ln>
                    <a:noFill/>
                  </a:ln>
                  <a:solidFill>
                    <a:srgbClr val="FFFFFF"/>
                  </a:solidFill>
                  <a:effectLst/>
                  <a:latin typeface="微软雅黑" panose="020B0503020204020204" pitchFamily="34" charset="-122"/>
                  <a:ea typeface="微软雅黑" panose="020B0503020204020204" pitchFamily="34" charset="-122"/>
                </a:endParaRPr>
              </a:p>
            </p:txBody>
          </p:sp>
          <p:sp>
            <p:nvSpPr>
              <p:cNvPr id="26" name="矩形 25"/>
              <p:cNvSpPr/>
              <p:nvPr/>
            </p:nvSpPr>
            <p:spPr>
              <a:xfrm>
                <a:off x="2433017" y="1637387"/>
                <a:ext cx="5674537" cy="627041"/>
              </a:xfrm>
              <a:prstGeom prst="rect">
                <a:avLst/>
              </a:prstGeom>
            </p:spPr>
            <p:txBody>
              <a:bodyPr wrap="square">
                <a:spAutoFit/>
              </a:bodyPr>
              <a:lstStyle/>
              <a:p>
                <a:pPr algn="just"/>
                <a:r>
                  <a:rPr lang="zh-CN" altLang="en-US" sz="1600" spc="300" dirty="0">
                    <a:solidFill>
                      <a:schemeClr val="accent1"/>
                    </a:solidFill>
                    <a:latin typeface="微软雅黑" panose="020B0503020204020204" pitchFamily="34" charset="-122"/>
                    <a:ea typeface="微软雅黑" panose="020B0503020204020204" pitchFamily="34" charset="-122"/>
                  </a:rPr>
                  <a:t>通过工业自动化仪表对温度、压力、流量、物位、成分等参数的测量和调节，达到监视、控制、调节生产的目的，使锅炉在最安全、经济的条件下运行。</a:t>
                </a:r>
                <a:endParaRPr lang="en-US" altLang="zh-CN" sz="1600" spc="300" dirty="0">
                  <a:solidFill>
                    <a:schemeClr val="accent1"/>
                  </a:solidFill>
                  <a:latin typeface="微软雅黑" panose="020B0503020204020204" pitchFamily="34" charset="-122"/>
                  <a:ea typeface="微软雅黑" panose="020B0503020204020204" pitchFamily="34" charset="-122"/>
                </a:endParaRPr>
              </a:p>
            </p:txBody>
          </p:sp>
        </p:grpSp>
      </p:grpSp>
    </p:spTree>
  </p:cSld>
  <p:clrMapOvr>
    <a:masterClrMapping/>
  </p:clrMapOvr>
  <p:transition spd="slow" advTm="9796"/>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523240" y="40640"/>
            <a:ext cx="2968640"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1" charset="-122"/>
                <a:ea typeface="方正卡通简体" panose="03000509000000000000" pitchFamily="1"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en-US" altLang="zh-CN" sz="2400" b="1" spc="100" dirty="0">
                <a:solidFill>
                  <a:srgbClr val="454545"/>
                </a:solidFill>
                <a:latin typeface="+mn-ea"/>
                <a:ea typeface="+mn-ea"/>
                <a:cs typeface="+mn-ea"/>
              </a:rPr>
              <a:t>1</a:t>
            </a:r>
            <a:r>
              <a:rPr kumimoji="0" lang="zh-CN" altLang="en-US" sz="2400" b="1" i="0" u="none" strike="noStrike" kern="1200" cap="none" spc="100" normalizeH="0" baseline="0" noProof="0" dirty="0">
                <a:ln>
                  <a:noFill/>
                </a:ln>
                <a:solidFill>
                  <a:srgbClr val="454545"/>
                </a:solidFill>
                <a:effectLst/>
                <a:uLnTx/>
                <a:uFillTx/>
                <a:latin typeface="+mn-ea"/>
                <a:ea typeface="+mn-ea"/>
                <a:cs typeface="+mn-ea"/>
              </a:rPr>
              <a:t>. 锅炉</a:t>
            </a:r>
            <a:endParaRPr kumimoji="0" lang="zh-CN" altLang="en-US" sz="2400" b="1" i="0" u="none" strike="noStrike" kern="1200" cap="none" spc="100" normalizeH="0" baseline="0" noProof="0" dirty="0">
              <a:ln>
                <a:noFill/>
              </a:ln>
              <a:solidFill>
                <a:srgbClr val="454545"/>
              </a:solidFill>
              <a:effectLst/>
              <a:uLnTx/>
              <a:uFillTx/>
              <a:latin typeface="+mn-ea"/>
              <a:ea typeface="+mn-ea"/>
              <a:cs typeface="+mn-ea"/>
            </a:endParaRPr>
          </a:p>
        </p:txBody>
      </p:sp>
      <p:sp>
        <p:nvSpPr>
          <p:cNvPr id="24" name="Freeform 5"/>
          <p:cNvSpPr>
            <a:spLocks noEditPoints="1"/>
          </p:cNvSpPr>
          <p:nvPr/>
        </p:nvSpPr>
        <p:spPr bwMode="auto">
          <a:xfrm>
            <a:off x="153488" y="85490"/>
            <a:ext cx="369657" cy="369656"/>
          </a:xfrm>
          <a:custGeom>
            <a:avLst/>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a:noFill/>
          </a:ln>
        </p:spPr>
        <p:txBody>
          <a:bodyPr vert="horz" wrap="square" lIns="68555" tIns="34277" rIns="68555" bIns="34277"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rgbClr val="ED5A00"/>
              </a:solidFill>
              <a:effectLst/>
              <a:uLnTx/>
              <a:uFillTx/>
              <a:latin typeface="Arial" panose="020B0604020202020204" pitchFamily="34" charset="0"/>
              <a:ea typeface="+mn-ea"/>
              <a:cs typeface="+mn-ea"/>
            </a:endParaRPr>
          </a:p>
        </p:txBody>
      </p:sp>
      <p:grpSp>
        <p:nvGrpSpPr>
          <p:cNvPr id="8" name="组合 7"/>
          <p:cNvGrpSpPr/>
          <p:nvPr/>
        </p:nvGrpSpPr>
        <p:grpSpPr>
          <a:xfrm>
            <a:off x="541442" y="623570"/>
            <a:ext cx="2734414" cy="481330"/>
            <a:chOff x="1345" y="982"/>
            <a:chExt cx="5987" cy="758"/>
          </a:xfrm>
        </p:grpSpPr>
        <p:sp>
          <p:nvSpPr>
            <p:cNvPr id="9" name="箭头: 五边形 8"/>
            <p:cNvSpPr/>
            <p:nvPr/>
          </p:nvSpPr>
          <p:spPr bwMode="auto">
            <a:xfrm>
              <a:off x="1345" y="982"/>
              <a:ext cx="5987" cy="758"/>
            </a:xfrm>
            <a:prstGeom prst="homePlate">
              <a:avLst>
                <a:gd name="adj" fmla="val 19029"/>
              </a:avLst>
            </a:prstGeom>
            <a:gradFill>
              <a:gsLst>
                <a:gs pos="61000">
                  <a:schemeClr val="tx1"/>
                </a:gs>
                <a:gs pos="0">
                  <a:srgbClr val="5E5E5E"/>
                </a:gs>
                <a:gs pos="100000">
                  <a:srgbClr val="343434"/>
                </a:gs>
              </a:gsLst>
              <a:lin ang="5400000" scaled="1"/>
            </a:gradFill>
            <a:ln w="9525" cap="flat">
              <a:solidFill>
                <a:schemeClr val="accent2"/>
              </a:solidFill>
              <a:prstDash val="solid"/>
              <a:miter lim="800000"/>
            </a:ln>
            <a:effectLst>
              <a:outerShdw blurRad="63500" sx="102000" sy="102000" algn="ctr" rotWithShape="0">
                <a:prstClr val="black">
                  <a:alpha val="40000"/>
                </a:prstClr>
              </a:outerShdw>
            </a:effectLst>
          </p:spPr>
          <p:txBody>
            <a:bodyPr vert="horz" wrap="square" lIns="68555" tIns="34277" rIns="68555" bIns="34277" numCol="1" anchor="t" anchorCtr="0" compatLnSpc="1"/>
            <a:lstStyle/>
            <a:p>
              <a:pPr algn="ctr"/>
              <a:endParaRPr lang="zh-CN" altLang="en-US" sz="1500">
                <a:solidFill>
                  <a:schemeClr val="accent2"/>
                </a:solidFill>
                <a:latin typeface="+mn-lt"/>
                <a:ea typeface="+mn-ea"/>
                <a:cs typeface="+mn-ea"/>
              </a:endParaRPr>
            </a:p>
          </p:txBody>
        </p:sp>
        <p:sp>
          <p:nvSpPr>
            <p:cNvPr id="11" name="文本框 10"/>
            <p:cNvSpPr txBox="1"/>
            <p:nvPr/>
          </p:nvSpPr>
          <p:spPr>
            <a:xfrm>
              <a:off x="1396" y="1039"/>
              <a:ext cx="5233" cy="630"/>
            </a:xfrm>
            <a:prstGeom prst="rect">
              <a:avLst/>
            </a:prstGeom>
            <a:noFill/>
          </p:spPr>
          <p:txBody>
            <a:bodyPr wrap="none" rtlCol="0" anchor="t">
              <a:spAutoFit/>
            </a:bodyPr>
            <a:lstStyle/>
            <a:p>
              <a:r>
                <a:rPr lang="zh-CN" altLang="en-US" sz="2000" b="1" spc="100" dirty="0">
                  <a:solidFill>
                    <a:schemeClr val="accent2"/>
                  </a:solidFill>
                  <a:latin typeface="微软雅黑" panose="020B0503020204020204" pitchFamily="34" charset="-122"/>
                  <a:ea typeface="微软雅黑" panose="020B0503020204020204" pitchFamily="34" charset="-122"/>
                  <a:cs typeface="+mn-ea"/>
                  <a:sym typeface="+mn-ea"/>
                </a:rPr>
                <a:t>锅炉运行的安全防护</a:t>
              </a:r>
              <a:endParaRPr lang="zh-CN" altLang="en-US" sz="2000" b="1" spc="100" dirty="0">
                <a:solidFill>
                  <a:schemeClr val="accent2"/>
                </a:solidFill>
                <a:latin typeface="微软雅黑" panose="020B0503020204020204" pitchFamily="34" charset="-122"/>
                <a:ea typeface="微软雅黑" panose="020B0503020204020204" pitchFamily="34" charset="-122"/>
                <a:cs typeface="+mn-ea"/>
                <a:sym typeface="+mn-ea"/>
              </a:endParaRPr>
            </a:p>
          </p:txBody>
        </p:sp>
      </p:grpSp>
      <p:grpSp>
        <p:nvGrpSpPr>
          <p:cNvPr id="38" name="组合 1"/>
          <p:cNvGrpSpPr/>
          <p:nvPr/>
        </p:nvGrpSpPr>
        <p:grpSpPr bwMode="auto">
          <a:xfrm>
            <a:off x="1437158" y="1270571"/>
            <a:ext cx="6269684" cy="1309597"/>
            <a:chOff x="1763713" y="1090613"/>
            <a:chExt cx="5535612" cy="1177956"/>
          </a:xfrm>
        </p:grpSpPr>
        <p:grpSp>
          <p:nvGrpSpPr>
            <p:cNvPr id="39" name="组合 67"/>
            <p:cNvGrpSpPr/>
            <p:nvPr/>
          </p:nvGrpSpPr>
          <p:grpSpPr bwMode="auto">
            <a:xfrm>
              <a:off x="1763713" y="1090613"/>
              <a:ext cx="5535612" cy="1177956"/>
              <a:chOff x="1844475" y="844353"/>
              <a:chExt cx="5535837" cy="1175857"/>
            </a:xfrm>
          </p:grpSpPr>
          <p:sp>
            <p:nvSpPr>
              <p:cNvPr id="42" name="Freeform 20"/>
              <p:cNvSpPr/>
              <p:nvPr/>
            </p:nvSpPr>
            <p:spPr bwMode="auto">
              <a:xfrm>
                <a:off x="1844475" y="1059776"/>
                <a:ext cx="621625" cy="549513"/>
              </a:xfrm>
              <a:custGeom>
                <a:avLst/>
                <a:gdLst>
                  <a:gd name="T0" fmla="*/ 0 w 681"/>
                  <a:gd name="T1" fmla="*/ 0 h 602"/>
                  <a:gd name="T2" fmla="*/ 2147483646 w 681"/>
                  <a:gd name="T3" fmla="*/ 0 h 602"/>
                  <a:gd name="T4" fmla="*/ 2147483646 w 681"/>
                  <a:gd name="T5" fmla="*/ 2147483646 h 602"/>
                  <a:gd name="T6" fmla="*/ 0 w 681"/>
                  <a:gd name="T7" fmla="*/ 2147483646 h 602"/>
                  <a:gd name="T8" fmla="*/ 2147483646 w 681"/>
                  <a:gd name="T9" fmla="*/ 2147483646 h 602"/>
                  <a:gd name="T10" fmla="*/ 0 w 681"/>
                  <a:gd name="T11" fmla="*/ 0 h 602"/>
                  <a:gd name="T12" fmla="*/ 0 w 681"/>
                  <a:gd name="T13" fmla="*/ 0 h 6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1" h="602">
                    <a:moveTo>
                      <a:pt x="0" y="0"/>
                    </a:moveTo>
                    <a:lnTo>
                      <a:pt x="681" y="0"/>
                    </a:lnTo>
                    <a:lnTo>
                      <a:pt x="681" y="602"/>
                    </a:lnTo>
                    <a:lnTo>
                      <a:pt x="0" y="602"/>
                    </a:lnTo>
                    <a:lnTo>
                      <a:pt x="183" y="298"/>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3" name="Freeform 21"/>
              <p:cNvSpPr>
                <a:spLocks noEditPoints="1"/>
              </p:cNvSpPr>
              <p:nvPr/>
            </p:nvSpPr>
            <p:spPr bwMode="auto">
              <a:xfrm>
                <a:off x="1911110" y="1092638"/>
                <a:ext cx="574159" cy="19169"/>
              </a:xfrm>
              <a:custGeom>
                <a:avLst/>
                <a:gdLst>
                  <a:gd name="T0" fmla="*/ 2147483646 w 120"/>
                  <a:gd name="T1" fmla="*/ 0 h 4"/>
                  <a:gd name="T2" fmla="*/ 2147483646 w 120"/>
                  <a:gd name="T3" fmla="*/ 0 h 4"/>
                  <a:gd name="T4" fmla="*/ 2147483646 w 120"/>
                  <a:gd name="T5" fmla="*/ 2147483646 h 4"/>
                  <a:gd name="T6" fmla="*/ 2147483646 w 120"/>
                  <a:gd name="T7" fmla="*/ 2147483646 h 4"/>
                  <a:gd name="T8" fmla="*/ 2147483646 w 120"/>
                  <a:gd name="T9" fmla="*/ 2147483646 h 4"/>
                  <a:gd name="T10" fmla="*/ 2147483646 w 120"/>
                  <a:gd name="T11" fmla="*/ 2147483646 h 4"/>
                  <a:gd name="T12" fmla="*/ 0 w 120"/>
                  <a:gd name="T13" fmla="*/ 2147483646 h 4"/>
                  <a:gd name="T14" fmla="*/ 0 w 120"/>
                  <a:gd name="T15" fmla="*/ 2147483646 h 4"/>
                  <a:gd name="T16" fmla="*/ 2147483646 w 120"/>
                  <a:gd name="T17" fmla="*/ 0 h 4"/>
                  <a:gd name="T18" fmla="*/ 2147483646 w 120"/>
                  <a:gd name="T19" fmla="*/ 0 h 4"/>
                  <a:gd name="T20" fmla="*/ 2147483646 w 120"/>
                  <a:gd name="T21" fmla="*/ 0 h 4"/>
                  <a:gd name="T22" fmla="*/ 2147483646 w 120"/>
                  <a:gd name="T23" fmla="*/ 2147483646 h 4"/>
                  <a:gd name="T24" fmla="*/ 2147483646 w 120"/>
                  <a:gd name="T25" fmla="*/ 2147483646 h 4"/>
                  <a:gd name="T26" fmla="*/ 2147483646 w 120"/>
                  <a:gd name="T27" fmla="*/ 2147483646 h 4"/>
                  <a:gd name="T28" fmla="*/ 2147483646 w 120"/>
                  <a:gd name="T29" fmla="*/ 2147483646 h 4"/>
                  <a:gd name="T30" fmla="*/ 2147483646 w 120"/>
                  <a:gd name="T31" fmla="*/ 2147483646 h 4"/>
                  <a:gd name="T32" fmla="*/ 2147483646 w 120"/>
                  <a:gd name="T33" fmla="*/ 2147483646 h 4"/>
                  <a:gd name="T34" fmla="*/ 2147483646 w 120"/>
                  <a:gd name="T35" fmla="*/ 0 h 4"/>
                  <a:gd name="T36" fmla="*/ 2147483646 w 120"/>
                  <a:gd name="T37" fmla="*/ 0 h 4"/>
                  <a:gd name="T38" fmla="*/ 2147483646 w 120"/>
                  <a:gd name="T39" fmla="*/ 0 h 4"/>
                  <a:gd name="T40" fmla="*/ 2147483646 w 120"/>
                  <a:gd name="T41" fmla="*/ 2147483646 h 4"/>
                  <a:gd name="T42" fmla="*/ 2147483646 w 120"/>
                  <a:gd name="T43" fmla="*/ 2147483646 h 4"/>
                  <a:gd name="T44" fmla="*/ 2147483646 w 120"/>
                  <a:gd name="T45" fmla="*/ 2147483646 h 4"/>
                  <a:gd name="T46" fmla="*/ 2147483646 w 120"/>
                  <a:gd name="T47" fmla="*/ 2147483646 h 4"/>
                  <a:gd name="T48" fmla="*/ 2147483646 w 120"/>
                  <a:gd name="T49" fmla="*/ 2147483646 h 4"/>
                  <a:gd name="T50" fmla="*/ 2147483646 w 120"/>
                  <a:gd name="T51" fmla="*/ 2147483646 h 4"/>
                  <a:gd name="T52" fmla="*/ 2147483646 w 120"/>
                  <a:gd name="T53" fmla="*/ 0 h 4"/>
                  <a:gd name="T54" fmla="*/ 2147483646 w 120"/>
                  <a:gd name="T55" fmla="*/ 0 h 4"/>
                  <a:gd name="T56" fmla="*/ 2147483646 w 120"/>
                  <a:gd name="T57" fmla="*/ 0 h 4"/>
                  <a:gd name="T58" fmla="*/ 2147483646 w 120"/>
                  <a:gd name="T59" fmla="*/ 2147483646 h 4"/>
                  <a:gd name="T60" fmla="*/ 2147483646 w 120"/>
                  <a:gd name="T61" fmla="*/ 2147483646 h 4"/>
                  <a:gd name="T62" fmla="*/ 2147483646 w 120"/>
                  <a:gd name="T63" fmla="*/ 2147483646 h 4"/>
                  <a:gd name="T64" fmla="*/ 2147483646 w 120"/>
                  <a:gd name="T65" fmla="*/ 2147483646 h 4"/>
                  <a:gd name="T66" fmla="*/ 2147483646 w 120"/>
                  <a:gd name="T67" fmla="*/ 2147483646 h 4"/>
                  <a:gd name="T68" fmla="*/ 2147483646 w 120"/>
                  <a:gd name="T69" fmla="*/ 2147483646 h 4"/>
                  <a:gd name="T70" fmla="*/ 2147483646 w 120"/>
                  <a:gd name="T71" fmla="*/ 0 h 4"/>
                  <a:gd name="T72" fmla="*/ 2147483646 w 120"/>
                  <a:gd name="T73" fmla="*/ 0 h 4"/>
                  <a:gd name="T74" fmla="*/ 2147483646 w 120"/>
                  <a:gd name="T75" fmla="*/ 0 h 4"/>
                  <a:gd name="T76" fmla="*/ 2147483646 w 120"/>
                  <a:gd name="T77" fmla="*/ 2147483646 h 4"/>
                  <a:gd name="T78" fmla="*/ 2147483646 w 120"/>
                  <a:gd name="T79" fmla="*/ 2147483646 h 4"/>
                  <a:gd name="T80" fmla="*/ 2147483646 w 120"/>
                  <a:gd name="T81" fmla="*/ 2147483646 h 4"/>
                  <a:gd name="T82" fmla="*/ 2147483646 w 120"/>
                  <a:gd name="T83" fmla="*/ 2147483646 h 4"/>
                  <a:gd name="T84" fmla="*/ 2147483646 w 120"/>
                  <a:gd name="T85" fmla="*/ 2147483646 h 4"/>
                  <a:gd name="T86" fmla="*/ 2147483646 w 120"/>
                  <a:gd name="T87" fmla="*/ 2147483646 h 4"/>
                  <a:gd name="T88" fmla="*/ 2147483646 w 120"/>
                  <a:gd name="T89" fmla="*/ 0 h 4"/>
                  <a:gd name="T90" fmla="*/ 2147483646 w 120"/>
                  <a:gd name="T91" fmla="*/ 0 h 4"/>
                  <a:gd name="T92" fmla="*/ 2147483646 w 120"/>
                  <a:gd name="T93" fmla="*/ 0 h 4"/>
                  <a:gd name="T94" fmla="*/ 2147483646 w 120"/>
                  <a:gd name="T95" fmla="*/ 2147483646 h 4"/>
                  <a:gd name="T96" fmla="*/ 2147483646 w 120"/>
                  <a:gd name="T97" fmla="*/ 2147483646 h 4"/>
                  <a:gd name="T98" fmla="*/ 2147483646 w 120"/>
                  <a:gd name="T99" fmla="*/ 2147483646 h 4"/>
                  <a:gd name="T100" fmla="*/ 2147483646 w 120"/>
                  <a:gd name="T101" fmla="*/ 2147483646 h 4"/>
                  <a:gd name="T102" fmla="*/ 2147483646 w 120"/>
                  <a:gd name="T103" fmla="*/ 2147483646 h 4"/>
                  <a:gd name="T104" fmla="*/ 2147483646 w 120"/>
                  <a:gd name="T105" fmla="*/ 2147483646 h 4"/>
                  <a:gd name="T106" fmla="*/ 2147483646 w 120"/>
                  <a:gd name="T107" fmla="*/ 0 h 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0" h="4">
                    <a:moveTo>
                      <a:pt x="1" y="0"/>
                    </a:moveTo>
                    <a:cubicBezTo>
                      <a:pt x="5" y="0"/>
                      <a:pt x="9" y="0"/>
                      <a:pt x="13" y="0"/>
                    </a:cubicBezTo>
                    <a:cubicBezTo>
                      <a:pt x="14" y="0"/>
                      <a:pt x="15" y="1"/>
                      <a:pt x="15" y="2"/>
                    </a:cubicBezTo>
                    <a:cubicBezTo>
                      <a:pt x="15" y="2"/>
                      <a:pt x="15" y="2"/>
                      <a:pt x="15" y="2"/>
                    </a:cubicBezTo>
                    <a:cubicBezTo>
                      <a:pt x="15" y="3"/>
                      <a:pt x="14" y="4"/>
                      <a:pt x="13" y="4"/>
                    </a:cubicBezTo>
                    <a:cubicBezTo>
                      <a:pt x="9" y="4"/>
                      <a:pt x="5" y="4"/>
                      <a:pt x="1" y="4"/>
                    </a:cubicBezTo>
                    <a:cubicBezTo>
                      <a:pt x="0" y="4"/>
                      <a:pt x="0" y="3"/>
                      <a:pt x="0" y="2"/>
                    </a:cubicBezTo>
                    <a:cubicBezTo>
                      <a:pt x="0" y="2"/>
                      <a:pt x="0" y="2"/>
                      <a:pt x="0" y="2"/>
                    </a:cubicBezTo>
                    <a:cubicBezTo>
                      <a:pt x="0" y="1"/>
                      <a:pt x="0" y="0"/>
                      <a:pt x="1" y="0"/>
                    </a:cubicBezTo>
                    <a:close/>
                    <a:moveTo>
                      <a:pt x="22" y="0"/>
                    </a:moveTo>
                    <a:cubicBezTo>
                      <a:pt x="26" y="0"/>
                      <a:pt x="30" y="0"/>
                      <a:pt x="34" y="0"/>
                    </a:cubicBezTo>
                    <a:cubicBezTo>
                      <a:pt x="35" y="0"/>
                      <a:pt x="36" y="1"/>
                      <a:pt x="36" y="2"/>
                    </a:cubicBezTo>
                    <a:cubicBezTo>
                      <a:pt x="36" y="2"/>
                      <a:pt x="36" y="2"/>
                      <a:pt x="36" y="2"/>
                    </a:cubicBezTo>
                    <a:cubicBezTo>
                      <a:pt x="36" y="3"/>
                      <a:pt x="35" y="4"/>
                      <a:pt x="34" y="4"/>
                    </a:cubicBezTo>
                    <a:cubicBezTo>
                      <a:pt x="30" y="4"/>
                      <a:pt x="26" y="4"/>
                      <a:pt x="22" y="4"/>
                    </a:cubicBezTo>
                    <a:cubicBezTo>
                      <a:pt x="21" y="4"/>
                      <a:pt x="21" y="3"/>
                      <a:pt x="21" y="2"/>
                    </a:cubicBezTo>
                    <a:cubicBezTo>
                      <a:pt x="21" y="2"/>
                      <a:pt x="21" y="2"/>
                      <a:pt x="21" y="2"/>
                    </a:cubicBezTo>
                    <a:cubicBezTo>
                      <a:pt x="21" y="1"/>
                      <a:pt x="21" y="0"/>
                      <a:pt x="22" y="0"/>
                    </a:cubicBezTo>
                    <a:close/>
                    <a:moveTo>
                      <a:pt x="43" y="0"/>
                    </a:moveTo>
                    <a:cubicBezTo>
                      <a:pt x="47" y="0"/>
                      <a:pt x="51" y="0"/>
                      <a:pt x="55" y="0"/>
                    </a:cubicBezTo>
                    <a:cubicBezTo>
                      <a:pt x="56" y="0"/>
                      <a:pt x="57" y="1"/>
                      <a:pt x="57" y="2"/>
                    </a:cubicBezTo>
                    <a:cubicBezTo>
                      <a:pt x="57" y="2"/>
                      <a:pt x="57" y="2"/>
                      <a:pt x="57" y="2"/>
                    </a:cubicBezTo>
                    <a:cubicBezTo>
                      <a:pt x="57" y="3"/>
                      <a:pt x="56" y="4"/>
                      <a:pt x="55" y="4"/>
                    </a:cubicBezTo>
                    <a:cubicBezTo>
                      <a:pt x="51" y="4"/>
                      <a:pt x="47" y="4"/>
                      <a:pt x="43" y="4"/>
                    </a:cubicBezTo>
                    <a:cubicBezTo>
                      <a:pt x="42" y="4"/>
                      <a:pt x="42" y="3"/>
                      <a:pt x="42" y="2"/>
                    </a:cubicBezTo>
                    <a:cubicBezTo>
                      <a:pt x="42" y="2"/>
                      <a:pt x="42" y="2"/>
                      <a:pt x="42" y="2"/>
                    </a:cubicBezTo>
                    <a:cubicBezTo>
                      <a:pt x="42" y="1"/>
                      <a:pt x="42" y="0"/>
                      <a:pt x="43" y="0"/>
                    </a:cubicBezTo>
                    <a:close/>
                    <a:moveTo>
                      <a:pt x="64" y="0"/>
                    </a:moveTo>
                    <a:cubicBezTo>
                      <a:pt x="68" y="0"/>
                      <a:pt x="72" y="0"/>
                      <a:pt x="76" y="0"/>
                    </a:cubicBezTo>
                    <a:cubicBezTo>
                      <a:pt x="77" y="0"/>
                      <a:pt x="78" y="1"/>
                      <a:pt x="78" y="2"/>
                    </a:cubicBezTo>
                    <a:cubicBezTo>
                      <a:pt x="78" y="2"/>
                      <a:pt x="78" y="2"/>
                      <a:pt x="78" y="2"/>
                    </a:cubicBezTo>
                    <a:cubicBezTo>
                      <a:pt x="78" y="3"/>
                      <a:pt x="77" y="4"/>
                      <a:pt x="76" y="4"/>
                    </a:cubicBezTo>
                    <a:cubicBezTo>
                      <a:pt x="72" y="4"/>
                      <a:pt x="68" y="4"/>
                      <a:pt x="64" y="4"/>
                    </a:cubicBezTo>
                    <a:cubicBezTo>
                      <a:pt x="63" y="4"/>
                      <a:pt x="63" y="3"/>
                      <a:pt x="63" y="2"/>
                    </a:cubicBezTo>
                    <a:cubicBezTo>
                      <a:pt x="63" y="2"/>
                      <a:pt x="63" y="2"/>
                      <a:pt x="63" y="2"/>
                    </a:cubicBezTo>
                    <a:cubicBezTo>
                      <a:pt x="63" y="1"/>
                      <a:pt x="63" y="0"/>
                      <a:pt x="64" y="0"/>
                    </a:cubicBezTo>
                    <a:close/>
                    <a:moveTo>
                      <a:pt x="85" y="0"/>
                    </a:moveTo>
                    <a:cubicBezTo>
                      <a:pt x="89" y="0"/>
                      <a:pt x="93" y="0"/>
                      <a:pt x="97" y="0"/>
                    </a:cubicBezTo>
                    <a:cubicBezTo>
                      <a:pt x="98" y="0"/>
                      <a:pt x="99" y="1"/>
                      <a:pt x="99" y="2"/>
                    </a:cubicBezTo>
                    <a:cubicBezTo>
                      <a:pt x="99" y="2"/>
                      <a:pt x="99" y="2"/>
                      <a:pt x="99" y="2"/>
                    </a:cubicBezTo>
                    <a:cubicBezTo>
                      <a:pt x="99" y="3"/>
                      <a:pt x="98" y="4"/>
                      <a:pt x="97" y="4"/>
                    </a:cubicBezTo>
                    <a:cubicBezTo>
                      <a:pt x="93" y="4"/>
                      <a:pt x="89" y="4"/>
                      <a:pt x="85" y="4"/>
                    </a:cubicBezTo>
                    <a:cubicBezTo>
                      <a:pt x="84" y="4"/>
                      <a:pt x="84" y="3"/>
                      <a:pt x="84" y="2"/>
                    </a:cubicBezTo>
                    <a:cubicBezTo>
                      <a:pt x="84" y="2"/>
                      <a:pt x="84" y="2"/>
                      <a:pt x="84" y="2"/>
                    </a:cubicBezTo>
                    <a:cubicBezTo>
                      <a:pt x="84" y="1"/>
                      <a:pt x="84" y="0"/>
                      <a:pt x="85" y="0"/>
                    </a:cubicBezTo>
                    <a:close/>
                    <a:moveTo>
                      <a:pt x="106" y="0"/>
                    </a:moveTo>
                    <a:cubicBezTo>
                      <a:pt x="110" y="0"/>
                      <a:pt x="114" y="0"/>
                      <a:pt x="118" y="0"/>
                    </a:cubicBezTo>
                    <a:cubicBezTo>
                      <a:pt x="119" y="0"/>
                      <a:pt x="120" y="1"/>
                      <a:pt x="120" y="2"/>
                    </a:cubicBezTo>
                    <a:cubicBezTo>
                      <a:pt x="120" y="2"/>
                      <a:pt x="120" y="2"/>
                      <a:pt x="120" y="2"/>
                    </a:cubicBezTo>
                    <a:cubicBezTo>
                      <a:pt x="120" y="3"/>
                      <a:pt x="119" y="4"/>
                      <a:pt x="118" y="4"/>
                    </a:cubicBezTo>
                    <a:cubicBezTo>
                      <a:pt x="114" y="4"/>
                      <a:pt x="110" y="4"/>
                      <a:pt x="106" y="4"/>
                    </a:cubicBezTo>
                    <a:cubicBezTo>
                      <a:pt x="105" y="4"/>
                      <a:pt x="105" y="3"/>
                      <a:pt x="105" y="2"/>
                    </a:cubicBezTo>
                    <a:cubicBezTo>
                      <a:pt x="105" y="2"/>
                      <a:pt x="105" y="2"/>
                      <a:pt x="105" y="2"/>
                    </a:cubicBezTo>
                    <a:cubicBezTo>
                      <a:pt x="105" y="1"/>
                      <a:pt x="105" y="0"/>
                      <a:pt x="106"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4" name="Freeform 22"/>
              <p:cNvSpPr>
                <a:spLocks noEditPoints="1"/>
              </p:cNvSpPr>
              <p:nvPr/>
            </p:nvSpPr>
            <p:spPr bwMode="auto">
              <a:xfrm>
                <a:off x="1911110" y="1556346"/>
                <a:ext cx="574159" cy="14605"/>
              </a:xfrm>
              <a:custGeom>
                <a:avLst/>
                <a:gdLst>
                  <a:gd name="T0" fmla="*/ 2147483646 w 120"/>
                  <a:gd name="T1" fmla="*/ 0 h 3"/>
                  <a:gd name="T2" fmla="*/ 2147483646 w 120"/>
                  <a:gd name="T3" fmla="*/ 0 h 3"/>
                  <a:gd name="T4" fmla="*/ 2147483646 w 120"/>
                  <a:gd name="T5" fmla="*/ 2147483646 h 3"/>
                  <a:gd name="T6" fmla="*/ 2147483646 w 120"/>
                  <a:gd name="T7" fmla="*/ 2147483646 h 3"/>
                  <a:gd name="T8" fmla="*/ 2147483646 w 120"/>
                  <a:gd name="T9" fmla="*/ 2147483646 h 3"/>
                  <a:gd name="T10" fmla="*/ 2147483646 w 120"/>
                  <a:gd name="T11" fmla="*/ 2147483646 h 3"/>
                  <a:gd name="T12" fmla="*/ 0 w 120"/>
                  <a:gd name="T13" fmla="*/ 2147483646 h 3"/>
                  <a:gd name="T14" fmla="*/ 0 w 120"/>
                  <a:gd name="T15" fmla="*/ 2147483646 h 3"/>
                  <a:gd name="T16" fmla="*/ 2147483646 w 120"/>
                  <a:gd name="T17" fmla="*/ 0 h 3"/>
                  <a:gd name="T18" fmla="*/ 2147483646 w 120"/>
                  <a:gd name="T19" fmla="*/ 0 h 3"/>
                  <a:gd name="T20" fmla="*/ 2147483646 w 120"/>
                  <a:gd name="T21" fmla="*/ 0 h 3"/>
                  <a:gd name="T22" fmla="*/ 2147483646 w 120"/>
                  <a:gd name="T23" fmla="*/ 2147483646 h 3"/>
                  <a:gd name="T24" fmla="*/ 2147483646 w 120"/>
                  <a:gd name="T25" fmla="*/ 2147483646 h 3"/>
                  <a:gd name="T26" fmla="*/ 2147483646 w 120"/>
                  <a:gd name="T27" fmla="*/ 2147483646 h 3"/>
                  <a:gd name="T28" fmla="*/ 2147483646 w 120"/>
                  <a:gd name="T29" fmla="*/ 2147483646 h 3"/>
                  <a:gd name="T30" fmla="*/ 2147483646 w 120"/>
                  <a:gd name="T31" fmla="*/ 2147483646 h 3"/>
                  <a:gd name="T32" fmla="*/ 2147483646 w 120"/>
                  <a:gd name="T33" fmla="*/ 2147483646 h 3"/>
                  <a:gd name="T34" fmla="*/ 2147483646 w 120"/>
                  <a:gd name="T35" fmla="*/ 0 h 3"/>
                  <a:gd name="T36" fmla="*/ 2147483646 w 120"/>
                  <a:gd name="T37" fmla="*/ 0 h 3"/>
                  <a:gd name="T38" fmla="*/ 2147483646 w 120"/>
                  <a:gd name="T39" fmla="*/ 0 h 3"/>
                  <a:gd name="T40" fmla="*/ 2147483646 w 120"/>
                  <a:gd name="T41" fmla="*/ 2147483646 h 3"/>
                  <a:gd name="T42" fmla="*/ 2147483646 w 120"/>
                  <a:gd name="T43" fmla="*/ 2147483646 h 3"/>
                  <a:gd name="T44" fmla="*/ 2147483646 w 120"/>
                  <a:gd name="T45" fmla="*/ 2147483646 h 3"/>
                  <a:gd name="T46" fmla="*/ 2147483646 w 120"/>
                  <a:gd name="T47" fmla="*/ 2147483646 h 3"/>
                  <a:gd name="T48" fmla="*/ 2147483646 w 120"/>
                  <a:gd name="T49" fmla="*/ 2147483646 h 3"/>
                  <a:gd name="T50" fmla="*/ 2147483646 w 120"/>
                  <a:gd name="T51" fmla="*/ 2147483646 h 3"/>
                  <a:gd name="T52" fmla="*/ 2147483646 w 120"/>
                  <a:gd name="T53" fmla="*/ 0 h 3"/>
                  <a:gd name="T54" fmla="*/ 2147483646 w 120"/>
                  <a:gd name="T55" fmla="*/ 0 h 3"/>
                  <a:gd name="T56" fmla="*/ 2147483646 w 120"/>
                  <a:gd name="T57" fmla="*/ 0 h 3"/>
                  <a:gd name="T58" fmla="*/ 2147483646 w 120"/>
                  <a:gd name="T59" fmla="*/ 2147483646 h 3"/>
                  <a:gd name="T60" fmla="*/ 2147483646 w 120"/>
                  <a:gd name="T61" fmla="*/ 2147483646 h 3"/>
                  <a:gd name="T62" fmla="*/ 2147483646 w 120"/>
                  <a:gd name="T63" fmla="*/ 2147483646 h 3"/>
                  <a:gd name="T64" fmla="*/ 2147483646 w 120"/>
                  <a:gd name="T65" fmla="*/ 2147483646 h 3"/>
                  <a:gd name="T66" fmla="*/ 2147483646 w 120"/>
                  <a:gd name="T67" fmla="*/ 2147483646 h 3"/>
                  <a:gd name="T68" fmla="*/ 2147483646 w 120"/>
                  <a:gd name="T69" fmla="*/ 2147483646 h 3"/>
                  <a:gd name="T70" fmla="*/ 2147483646 w 120"/>
                  <a:gd name="T71" fmla="*/ 0 h 3"/>
                  <a:gd name="T72" fmla="*/ 2147483646 w 120"/>
                  <a:gd name="T73" fmla="*/ 0 h 3"/>
                  <a:gd name="T74" fmla="*/ 2147483646 w 120"/>
                  <a:gd name="T75" fmla="*/ 0 h 3"/>
                  <a:gd name="T76" fmla="*/ 2147483646 w 120"/>
                  <a:gd name="T77" fmla="*/ 2147483646 h 3"/>
                  <a:gd name="T78" fmla="*/ 2147483646 w 120"/>
                  <a:gd name="T79" fmla="*/ 2147483646 h 3"/>
                  <a:gd name="T80" fmla="*/ 2147483646 w 120"/>
                  <a:gd name="T81" fmla="*/ 2147483646 h 3"/>
                  <a:gd name="T82" fmla="*/ 2147483646 w 120"/>
                  <a:gd name="T83" fmla="*/ 2147483646 h 3"/>
                  <a:gd name="T84" fmla="*/ 2147483646 w 120"/>
                  <a:gd name="T85" fmla="*/ 2147483646 h 3"/>
                  <a:gd name="T86" fmla="*/ 2147483646 w 120"/>
                  <a:gd name="T87" fmla="*/ 2147483646 h 3"/>
                  <a:gd name="T88" fmla="*/ 2147483646 w 120"/>
                  <a:gd name="T89" fmla="*/ 0 h 3"/>
                  <a:gd name="T90" fmla="*/ 2147483646 w 120"/>
                  <a:gd name="T91" fmla="*/ 0 h 3"/>
                  <a:gd name="T92" fmla="*/ 2147483646 w 120"/>
                  <a:gd name="T93" fmla="*/ 0 h 3"/>
                  <a:gd name="T94" fmla="*/ 2147483646 w 120"/>
                  <a:gd name="T95" fmla="*/ 2147483646 h 3"/>
                  <a:gd name="T96" fmla="*/ 2147483646 w 120"/>
                  <a:gd name="T97" fmla="*/ 2147483646 h 3"/>
                  <a:gd name="T98" fmla="*/ 2147483646 w 120"/>
                  <a:gd name="T99" fmla="*/ 2147483646 h 3"/>
                  <a:gd name="T100" fmla="*/ 2147483646 w 120"/>
                  <a:gd name="T101" fmla="*/ 2147483646 h 3"/>
                  <a:gd name="T102" fmla="*/ 2147483646 w 120"/>
                  <a:gd name="T103" fmla="*/ 2147483646 h 3"/>
                  <a:gd name="T104" fmla="*/ 2147483646 w 120"/>
                  <a:gd name="T105" fmla="*/ 2147483646 h 3"/>
                  <a:gd name="T106" fmla="*/ 2147483646 w 120"/>
                  <a:gd name="T107" fmla="*/ 0 h 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0" h="3">
                    <a:moveTo>
                      <a:pt x="1" y="0"/>
                    </a:moveTo>
                    <a:cubicBezTo>
                      <a:pt x="5" y="0"/>
                      <a:pt x="9" y="0"/>
                      <a:pt x="13" y="0"/>
                    </a:cubicBezTo>
                    <a:cubicBezTo>
                      <a:pt x="14" y="0"/>
                      <a:pt x="15" y="1"/>
                      <a:pt x="15" y="2"/>
                    </a:cubicBezTo>
                    <a:cubicBezTo>
                      <a:pt x="15" y="2"/>
                      <a:pt x="15" y="2"/>
                      <a:pt x="15" y="2"/>
                    </a:cubicBezTo>
                    <a:cubicBezTo>
                      <a:pt x="15" y="3"/>
                      <a:pt x="14" y="3"/>
                      <a:pt x="13" y="3"/>
                    </a:cubicBezTo>
                    <a:cubicBezTo>
                      <a:pt x="9" y="3"/>
                      <a:pt x="5" y="3"/>
                      <a:pt x="1" y="3"/>
                    </a:cubicBezTo>
                    <a:cubicBezTo>
                      <a:pt x="0" y="3"/>
                      <a:pt x="0" y="3"/>
                      <a:pt x="0" y="2"/>
                    </a:cubicBezTo>
                    <a:cubicBezTo>
                      <a:pt x="0" y="2"/>
                      <a:pt x="0" y="2"/>
                      <a:pt x="0" y="2"/>
                    </a:cubicBezTo>
                    <a:cubicBezTo>
                      <a:pt x="0" y="1"/>
                      <a:pt x="0" y="0"/>
                      <a:pt x="1" y="0"/>
                    </a:cubicBezTo>
                    <a:close/>
                    <a:moveTo>
                      <a:pt x="22" y="0"/>
                    </a:moveTo>
                    <a:cubicBezTo>
                      <a:pt x="26" y="0"/>
                      <a:pt x="30" y="0"/>
                      <a:pt x="34" y="0"/>
                    </a:cubicBezTo>
                    <a:cubicBezTo>
                      <a:pt x="35" y="0"/>
                      <a:pt x="36" y="1"/>
                      <a:pt x="36" y="2"/>
                    </a:cubicBezTo>
                    <a:cubicBezTo>
                      <a:pt x="36" y="2"/>
                      <a:pt x="36" y="2"/>
                      <a:pt x="36" y="2"/>
                    </a:cubicBezTo>
                    <a:cubicBezTo>
                      <a:pt x="36" y="3"/>
                      <a:pt x="35" y="3"/>
                      <a:pt x="34" y="3"/>
                    </a:cubicBezTo>
                    <a:cubicBezTo>
                      <a:pt x="30" y="3"/>
                      <a:pt x="26" y="3"/>
                      <a:pt x="22" y="3"/>
                    </a:cubicBezTo>
                    <a:cubicBezTo>
                      <a:pt x="21" y="3"/>
                      <a:pt x="21" y="3"/>
                      <a:pt x="21" y="2"/>
                    </a:cubicBezTo>
                    <a:cubicBezTo>
                      <a:pt x="21" y="2"/>
                      <a:pt x="21" y="2"/>
                      <a:pt x="21" y="2"/>
                    </a:cubicBezTo>
                    <a:cubicBezTo>
                      <a:pt x="21" y="1"/>
                      <a:pt x="21" y="0"/>
                      <a:pt x="22" y="0"/>
                    </a:cubicBezTo>
                    <a:close/>
                    <a:moveTo>
                      <a:pt x="43" y="0"/>
                    </a:moveTo>
                    <a:cubicBezTo>
                      <a:pt x="47" y="0"/>
                      <a:pt x="51" y="0"/>
                      <a:pt x="55" y="0"/>
                    </a:cubicBezTo>
                    <a:cubicBezTo>
                      <a:pt x="56" y="0"/>
                      <a:pt x="57" y="1"/>
                      <a:pt x="57" y="2"/>
                    </a:cubicBezTo>
                    <a:cubicBezTo>
                      <a:pt x="57" y="2"/>
                      <a:pt x="57" y="2"/>
                      <a:pt x="57" y="2"/>
                    </a:cubicBezTo>
                    <a:cubicBezTo>
                      <a:pt x="57" y="3"/>
                      <a:pt x="56" y="3"/>
                      <a:pt x="55" y="3"/>
                    </a:cubicBezTo>
                    <a:cubicBezTo>
                      <a:pt x="51" y="3"/>
                      <a:pt x="47" y="3"/>
                      <a:pt x="43" y="3"/>
                    </a:cubicBezTo>
                    <a:cubicBezTo>
                      <a:pt x="42" y="3"/>
                      <a:pt x="42" y="3"/>
                      <a:pt x="42" y="2"/>
                    </a:cubicBezTo>
                    <a:cubicBezTo>
                      <a:pt x="42" y="2"/>
                      <a:pt x="42" y="2"/>
                      <a:pt x="42" y="2"/>
                    </a:cubicBezTo>
                    <a:cubicBezTo>
                      <a:pt x="42" y="1"/>
                      <a:pt x="42" y="0"/>
                      <a:pt x="43" y="0"/>
                    </a:cubicBezTo>
                    <a:close/>
                    <a:moveTo>
                      <a:pt x="64" y="0"/>
                    </a:moveTo>
                    <a:cubicBezTo>
                      <a:pt x="68" y="0"/>
                      <a:pt x="72" y="0"/>
                      <a:pt x="76" y="0"/>
                    </a:cubicBezTo>
                    <a:cubicBezTo>
                      <a:pt x="77" y="0"/>
                      <a:pt x="78" y="1"/>
                      <a:pt x="78" y="2"/>
                    </a:cubicBezTo>
                    <a:cubicBezTo>
                      <a:pt x="78" y="2"/>
                      <a:pt x="78" y="2"/>
                      <a:pt x="78" y="2"/>
                    </a:cubicBezTo>
                    <a:cubicBezTo>
                      <a:pt x="78" y="3"/>
                      <a:pt x="77" y="3"/>
                      <a:pt x="76" y="3"/>
                    </a:cubicBezTo>
                    <a:cubicBezTo>
                      <a:pt x="72" y="3"/>
                      <a:pt x="68" y="3"/>
                      <a:pt x="64" y="3"/>
                    </a:cubicBezTo>
                    <a:cubicBezTo>
                      <a:pt x="63" y="3"/>
                      <a:pt x="63" y="3"/>
                      <a:pt x="63" y="2"/>
                    </a:cubicBezTo>
                    <a:cubicBezTo>
                      <a:pt x="63" y="2"/>
                      <a:pt x="63" y="2"/>
                      <a:pt x="63" y="2"/>
                    </a:cubicBezTo>
                    <a:cubicBezTo>
                      <a:pt x="63" y="1"/>
                      <a:pt x="63" y="0"/>
                      <a:pt x="64" y="0"/>
                    </a:cubicBezTo>
                    <a:close/>
                    <a:moveTo>
                      <a:pt x="85" y="0"/>
                    </a:moveTo>
                    <a:cubicBezTo>
                      <a:pt x="89" y="0"/>
                      <a:pt x="93" y="0"/>
                      <a:pt x="97" y="0"/>
                    </a:cubicBezTo>
                    <a:cubicBezTo>
                      <a:pt x="98" y="0"/>
                      <a:pt x="99" y="1"/>
                      <a:pt x="99" y="2"/>
                    </a:cubicBezTo>
                    <a:cubicBezTo>
                      <a:pt x="99" y="2"/>
                      <a:pt x="99" y="2"/>
                      <a:pt x="99" y="2"/>
                    </a:cubicBezTo>
                    <a:cubicBezTo>
                      <a:pt x="99" y="3"/>
                      <a:pt x="98" y="3"/>
                      <a:pt x="97" y="3"/>
                    </a:cubicBezTo>
                    <a:cubicBezTo>
                      <a:pt x="93" y="3"/>
                      <a:pt x="89" y="3"/>
                      <a:pt x="85" y="3"/>
                    </a:cubicBezTo>
                    <a:cubicBezTo>
                      <a:pt x="84" y="3"/>
                      <a:pt x="84" y="3"/>
                      <a:pt x="84" y="2"/>
                    </a:cubicBezTo>
                    <a:cubicBezTo>
                      <a:pt x="84" y="2"/>
                      <a:pt x="84" y="2"/>
                      <a:pt x="84" y="2"/>
                    </a:cubicBezTo>
                    <a:cubicBezTo>
                      <a:pt x="84" y="1"/>
                      <a:pt x="84" y="0"/>
                      <a:pt x="85" y="0"/>
                    </a:cubicBezTo>
                    <a:close/>
                    <a:moveTo>
                      <a:pt x="106" y="0"/>
                    </a:moveTo>
                    <a:cubicBezTo>
                      <a:pt x="110" y="0"/>
                      <a:pt x="114" y="0"/>
                      <a:pt x="118" y="0"/>
                    </a:cubicBezTo>
                    <a:cubicBezTo>
                      <a:pt x="119" y="0"/>
                      <a:pt x="120" y="1"/>
                      <a:pt x="120" y="2"/>
                    </a:cubicBezTo>
                    <a:cubicBezTo>
                      <a:pt x="120" y="2"/>
                      <a:pt x="120" y="2"/>
                      <a:pt x="120" y="2"/>
                    </a:cubicBezTo>
                    <a:cubicBezTo>
                      <a:pt x="120" y="3"/>
                      <a:pt x="119" y="3"/>
                      <a:pt x="118" y="3"/>
                    </a:cubicBezTo>
                    <a:cubicBezTo>
                      <a:pt x="114" y="3"/>
                      <a:pt x="110" y="3"/>
                      <a:pt x="106" y="3"/>
                    </a:cubicBezTo>
                    <a:cubicBezTo>
                      <a:pt x="105" y="3"/>
                      <a:pt x="105" y="3"/>
                      <a:pt x="105" y="2"/>
                    </a:cubicBezTo>
                    <a:cubicBezTo>
                      <a:pt x="105" y="2"/>
                      <a:pt x="105" y="2"/>
                      <a:pt x="105" y="2"/>
                    </a:cubicBezTo>
                    <a:cubicBezTo>
                      <a:pt x="105" y="1"/>
                      <a:pt x="105" y="0"/>
                      <a:pt x="106"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 name="Freeform 23"/>
              <p:cNvSpPr/>
              <p:nvPr/>
            </p:nvSpPr>
            <p:spPr bwMode="auto">
              <a:xfrm>
                <a:off x="2092135" y="844353"/>
                <a:ext cx="287350" cy="822444"/>
              </a:xfrm>
              <a:custGeom>
                <a:avLst/>
                <a:gdLst>
                  <a:gd name="T0" fmla="*/ 0 w 314"/>
                  <a:gd name="T1" fmla="*/ 0 h 901"/>
                  <a:gd name="T2" fmla="*/ 286623 w 314"/>
                  <a:gd name="T3" fmla="*/ 272931 h 901"/>
                  <a:gd name="T4" fmla="*/ 286623 w 314"/>
                  <a:gd name="T5" fmla="*/ 822444 h 901"/>
                  <a:gd name="T6" fmla="*/ 0 w 314"/>
                  <a:gd name="T7" fmla="*/ 549513 h 901"/>
                  <a:gd name="T8" fmla="*/ 0 w 314"/>
                  <a:gd name="T9" fmla="*/ 0 h 901"/>
                  <a:gd name="T10" fmla="*/ 0 w 314"/>
                  <a:gd name="T11" fmla="*/ 0 h 9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4" h="901">
                    <a:moveTo>
                      <a:pt x="0" y="0"/>
                    </a:moveTo>
                    <a:lnTo>
                      <a:pt x="314" y="299"/>
                    </a:lnTo>
                    <a:lnTo>
                      <a:pt x="314" y="901"/>
                    </a:lnTo>
                    <a:lnTo>
                      <a:pt x="0" y="602"/>
                    </a:lnTo>
                    <a:lnTo>
                      <a:pt x="0" y="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defRPr/>
                </a:pPr>
                <a:endParaRPr lang="zh-CN" altLang="en-US"/>
              </a:p>
            </p:txBody>
          </p:sp>
          <p:sp>
            <p:nvSpPr>
              <p:cNvPr id="46" name="Freeform 24"/>
              <p:cNvSpPr>
                <a:spLocks noEditPoints="1"/>
              </p:cNvSpPr>
              <p:nvPr/>
            </p:nvSpPr>
            <p:spPr bwMode="auto">
              <a:xfrm>
                <a:off x="2092760" y="1317189"/>
                <a:ext cx="286623" cy="296665"/>
              </a:xfrm>
              <a:custGeom>
                <a:avLst/>
                <a:gdLst>
                  <a:gd name="T0" fmla="*/ 2147483646 w 60"/>
                  <a:gd name="T1" fmla="*/ 2147483646 h 62"/>
                  <a:gd name="T2" fmla="*/ 2147483646 w 60"/>
                  <a:gd name="T3" fmla="*/ 2147483646 h 62"/>
                  <a:gd name="T4" fmla="*/ 2147483646 w 60"/>
                  <a:gd name="T5" fmla="*/ 2147483646 h 62"/>
                  <a:gd name="T6" fmla="*/ 2147483646 w 60"/>
                  <a:gd name="T7" fmla="*/ 2147483646 h 62"/>
                  <a:gd name="T8" fmla="*/ 2147483646 w 60"/>
                  <a:gd name="T9" fmla="*/ 2147483646 h 62"/>
                  <a:gd name="T10" fmla="*/ 2147483646 w 60"/>
                  <a:gd name="T11" fmla="*/ 2147483646 h 62"/>
                  <a:gd name="T12" fmla="*/ 2147483646 w 60"/>
                  <a:gd name="T13" fmla="*/ 2147483646 h 62"/>
                  <a:gd name="T14" fmla="*/ 0 w 60"/>
                  <a:gd name="T15" fmla="*/ 2147483646 h 62"/>
                  <a:gd name="T16" fmla="*/ 0 w 60"/>
                  <a:gd name="T17" fmla="*/ 0 h 62"/>
                  <a:gd name="T18" fmla="*/ 2147483646 w 60"/>
                  <a:gd name="T19" fmla="*/ 2147483646 h 62"/>
                  <a:gd name="T20" fmla="*/ 2147483646 w 60"/>
                  <a:gd name="T21" fmla="*/ 2147483646 h 62"/>
                  <a:gd name="T22" fmla="*/ 2147483646 w 60"/>
                  <a:gd name="T23" fmla="*/ 2147483646 h 62"/>
                  <a:gd name="T24" fmla="*/ 2147483646 w 60"/>
                  <a:gd name="T25" fmla="*/ 2147483646 h 62"/>
                  <a:gd name="T26" fmla="*/ 0 w 60"/>
                  <a:gd name="T27" fmla="*/ 2147483646 h 62"/>
                  <a:gd name="T28" fmla="*/ 2147483646 w 60"/>
                  <a:gd name="T29" fmla="*/ 2147483646 h 62"/>
                  <a:gd name="T30" fmla="*/ 2147483646 w 60"/>
                  <a:gd name="T31" fmla="*/ 2147483646 h 62"/>
                  <a:gd name="T32" fmla="*/ 2147483646 w 60"/>
                  <a:gd name="T33" fmla="*/ 2147483646 h 62"/>
                  <a:gd name="T34" fmla="*/ 2147483646 w 60"/>
                  <a:gd name="T35" fmla="*/ 2147483646 h 62"/>
                  <a:gd name="T36" fmla="*/ 2147483646 w 60"/>
                  <a:gd name="T37" fmla="*/ 2147483646 h 62"/>
                  <a:gd name="T38" fmla="*/ 2147483646 w 60"/>
                  <a:gd name="T39" fmla="*/ 2147483646 h 62"/>
                  <a:gd name="T40" fmla="*/ 2147483646 w 60"/>
                  <a:gd name="T41" fmla="*/ 2147483646 h 62"/>
                  <a:gd name="T42" fmla="*/ 2147483646 w 60"/>
                  <a:gd name="T43" fmla="*/ 2147483646 h 62"/>
                  <a:gd name="T44" fmla="*/ 2147483646 w 60"/>
                  <a:gd name="T45" fmla="*/ 2147483646 h 62"/>
                  <a:gd name="T46" fmla="*/ 2147483646 w 60"/>
                  <a:gd name="T47" fmla="*/ 2147483646 h 62"/>
                  <a:gd name="T48" fmla="*/ 2147483646 w 60"/>
                  <a:gd name="T49" fmla="*/ 2147483646 h 62"/>
                  <a:gd name="T50" fmla="*/ 2147483646 w 60"/>
                  <a:gd name="T51" fmla="*/ 2147483646 h 62"/>
                  <a:gd name="T52" fmla="*/ 2147483646 w 60"/>
                  <a:gd name="T53" fmla="*/ 2147483646 h 62"/>
                  <a:gd name="T54" fmla="*/ 2147483646 w 60"/>
                  <a:gd name="T55" fmla="*/ 2147483646 h 62"/>
                  <a:gd name="T56" fmla="*/ 2147483646 w 60"/>
                  <a:gd name="T57" fmla="*/ 2147483646 h 62"/>
                  <a:gd name="T58" fmla="*/ 2147483646 w 60"/>
                  <a:gd name="T59" fmla="*/ 2147483646 h 62"/>
                  <a:gd name="T60" fmla="*/ 2147483646 w 60"/>
                  <a:gd name="T61" fmla="*/ 2147483646 h 62"/>
                  <a:gd name="T62" fmla="*/ 2147483646 w 60"/>
                  <a:gd name="T63" fmla="*/ 2147483646 h 62"/>
                  <a:gd name="T64" fmla="*/ 2147483646 w 60"/>
                  <a:gd name="T65" fmla="*/ 2147483646 h 62"/>
                  <a:gd name="T66" fmla="*/ 2147483646 w 60"/>
                  <a:gd name="T67" fmla="*/ 2147483646 h 62"/>
                  <a:gd name="T68" fmla="*/ 2147483646 w 60"/>
                  <a:gd name="T69" fmla="*/ 2147483646 h 62"/>
                  <a:gd name="T70" fmla="*/ 2147483646 w 60"/>
                  <a:gd name="T71" fmla="*/ 2147483646 h 62"/>
                  <a:gd name="T72" fmla="*/ 2147483646 w 60"/>
                  <a:gd name="T73" fmla="*/ 2147483646 h 62"/>
                  <a:gd name="T74" fmla="*/ 2147483646 w 60"/>
                  <a:gd name="T75" fmla="*/ 2147483646 h 62"/>
                  <a:gd name="T76" fmla="*/ 2147483646 w 60"/>
                  <a:gd name="T77" fmla="*/ 2147483646 h 62"/>
                  <a:gd name="T78" fmla="*/ 2147483646 w 60"/>
                  <a:gd name="T79" fmla="*/ 2147483646 h 62"/>
                  <a:gd name="T80" fmla="*/ 2147483646 w 60"/>
                  <a:gd name="T81" fmla="*/ 2147483646 h 6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0" h="62">
                    <a:moveTo>
                      <a:pt x="60" y="57"/>
                    </a:moveTo>
                    <a:cubicBezTo>
                      <a:pt x="60" y="62"/>
                      <a:pt x="60" y="62"/>
                      <a:pt x="60" y="62"/>
                    </a:cubicBezTo>
                    <a:cubicBezTo>
                      <a:pt x="58" y="60"/>
                      <a:pt x="56" y="58"/>
                      <a:pt x="53" y="56"/>
                    </a:cubicBezTo>
                    <a:cubicBezTo>
                      <a:pt x="53" y="56"/>
                      <a:pt x="53" y="55"/>
                      <a:pt x="53" y="54"/>
                    </a:cubicBezTo>
                    <a:cubicBezTo>
                      <a:pt x="53" y="54"/>
                      <a:pt x="53" y="54"/>
                      <a:pt x="53" y="54"/>
                    </a:cubicBezTo>
                    <a:cubicBezTo>
                      <a:pt x="54" y="53"/>
                      <a:pt x="55" y="53"/>
                      <a:pt x="56" y="54"/>
                    </a:cubicBezTo>
                    <a:cubicBezTo>
                      <a:pt x="57" y="55"/>
                      <a:pt x="58" y="56"/>
                      <a:pt x="60" y="57"/>
                    </a:cubicBezTo>
                    <a:close/>
                    <a:moveTo>
                      <a:pt x="0" y="5"/>
                    </a:moveTo>
                    <a:cubicBezTo>
                      <a:pt x="0" y="0"/>
                      <a:pt x="0" y="0"/>
                      <a:pt x="0" y="0"/>
                    </a:cubicBezTo>
                    <a:cubicBezTo>
                      <a:pt x="1" y="2"/>
                      <a:pt x="2" y="3"/>
                      <a:pt x="3" y="4"/>
                    </a:cubicBezTo>
                    <a:cubicBezTo>
                      <a:pt x="4" y="5"/>
                      <a:pt x="4" y="6"/>
                      <a:pt x="4" y="6"/>
                    </a:cubicBezTo>
                    <a:cubicBezTo>
                      <a:pt x="4" y="6"/>
                      <a:pt x="4" y="6"/>
                      <a:pt x="4" y="6"/>
                    </a:cubicBezTo>
                    <a:cubicBezTo>
                      <a:pt x="3" y="7"/>
                      <a:pt x="2" y="7"/>
                      <a:pt x="1" y="6"/>
                    </a:cubicBezTo>
                    <a:cubicBezTo>
                      <a:pt x="1" y="6"/>
                      <a:pt x="0" y="5"/>
                      <a:pt x="0" y="5"/>
                    </a:cubicBezTo>
                    <a:close/>
                    <a:moveTo>
                      <a:pt x="10" y="10"/>
                    </a:moveTo>
                    <a:cubicBezTo>
                      <a:pt x="13" y="13"/>
                      <a:pt x="16" y="16"/>
                      <a:pt x="19" y="18"/>
                    </a:cubicBezTo>
                    <a:cubicBezTo>
                      <a:pt x="19" y="19"/>
                      <a:pt x="19" y="20"/>
                      <a:pt x="19" y="21"/>
                    </a:cubicBezTo>
                    <a:cubicBezTo>
                      <a:pt x="19" y="21"/>
                      <a:pt x="19" y="21"/>
                      <a:pt x="19" y="21"/>
                    </a:cubicBezTo>
                    <a:cubicBezTo>
                      <a:pt x="18" y="21"/>
                      <a:pt x="17" y="22"/>
                      <a:pt x="16" y="21"/>
                    </a:cubicBezTo>
                    <a:cubicBezTo>
                      <a:pt x="14" y="18"/>
                      <a:pt x="11" y="15"/>
                      <a:pt x="8" y="13"/>
                    </a:cubicBezTo>
                    <a:cubicBezTo>
                      <a:pt x="7" y="12"/>
                      <a:pt x="7" y="11"/>
                      <a:pt x="8" y="10"/>
                    </a:cubicBezTo>
                    <a:cubicBezTo>
                      <a:pt x="8" y="10"/>
                      <a:pt x="8" y="10"/>
                      <a:pt x="8" y="10"/>
                    </a:cubicBezTo>
                    <a:cubicBezTo>
                      <a:pt x="8" y="10"/>
                      <a:pt x="9" y="10"/>
                      <a:pt x="10" y="10"/>
                    </a:cubicBezTo>
                    <a:close/>
                    <a:moveTo>
                      <a:pt x="25" y="25"/>
                    </a:moveTo>
                    <a:cubicBezTo>
                      <a:pt x="28" y="28"/>
                      <a:pt x="31" y="30"/>
                      <a:pt x="34" y="33"/>
                    </a:cubicBezTo>
                    <a:cubicBezTo>
                      <a:pt x="35" y="34"/>
                      <a:pt x="35" y="35"/>
                      <a:pt x="34" y="35"/>
                    </a:cubicBezTo>
                    <a:cubicBezTo>
                      <a:pt x="34" y="35"/>
                      <a:pt x="34" y="35"/>
                      <a:pt x="34" y="35"/>
                    </a:cubicBezTo>
                    <a:cubicBezTo>
                      <a:pt x="33" y="36"/>
                      <a:pt x="32" y="36"/>
                      <a:pt x="32" y="35"/>
                    </a:cubicBezTo>
                    <a:cubicBezTo>
                      <a:pt x="29" y="33"/>
                      <a:pt x="26" y="30"/>
                      <a:pt x="23" y="27"/>
                    </a:cubicBezTo>
                    <a:cubicBezTo>
                      <a:pt x="22" y="27"/>
                      <a:pt x="22" y="26"/>
                      <a:pt x="23" y="25"/>
                    </a:cubicBezTo>
                    <a:cubicBezTo>
                      <a:pt x="23" y="25"/>
                      <a:pt x="23" y="25"/>
                      <a:pt x="23" y="25"/>
                    </a:cubicBezTo>
                    <a:cubicBezTo>
                      <a:pt x="24" y="24"/>
                      <a:pt x="25" y="24"/>
                      <a:pt x="25" y="25"/>
                    </a:cubicBezTo>
                    <a:close/>
                    <a:moveTo>
                      <a:pt x="41" y="39"/>
                    </a:moveTo>
                    <a:cubicBezTo>
                      <a:pt x="43" y="42"/>
                      <a:pt x="46" y="45"/>
                      <a:pt x="49" y="47"/>
                    </a:cubicBezTo>
                    <a:cubicBezTo>
                      <a:pt x="50" y="48"/>
                      <a:pt x="50" y="49"/>
                      <a:pt x="49" y="50"/>
                    </a:cubicBezTo>
                    <a:cubicBezTo>
                      <a:pt x="49" y="50"/>
                      <a:pt x="49" y="50"/>
                      <a:pt x="49" y="50"/>
                    </a:cubicBezTo>
                    <a:cubicBezTo>
                      <a:pt x="48" y="50"/>
                      <a:pt x="47" y="50"/>
                      <a:pt x="47" y="50"/>
                    </a:cubicBezTo>
                    <a:cubicBezTo>
                      <a:pt x="44" y="47"/>
                      <a:pt x="41" y="44"/>
                      <a:pt x="38" y="42"/>
                    </a:cubicBezTo>
                    <a:cubicBezTo>
                      <a:pt x="38" y="41"/>
                      <a:pt x="38" y="40"/>
                      <a:pt x="38" y="39"/>
                    </a:cubicBezTo>
                    <a:cubicBezTo>
                      <a:pt x="38" y="39"/>
                      <a:pt x="38" y="39"/>
                      <a:pt x="38" y="39"/>
                    </a:cubicBezTo>
                    <a:cubicBezTo>
                      <a:pt x="39" y="39"/>
                      <a:pt x="40" y="39"/>
                      <a:pt x="41" y="3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7" name="Freeform 25"/>
              <p:cNvSpPr/>
              <p:nvPr/>
            </p:nvSpPr>
            <p:spPr bwMode="auto">
              <a:xfrm>
                <a:off x="2266064" y="963018"/>
                <a:ext cx="5114248" cy="1057192"/>
              </a:xfrm>
              <a:custGeom>
                <a:avLst/>
                <a:gdLst>
                  <a:gd name="T0" fmla="*/ 0 w 4052"/>
                  <a:gd name="T1" fmla="*/ 0 h 4320"/>
                  <a:gd name="T2" fmla="*/ 2147483646 w 4052"/>
                  <a:gd name="T3" fmla="*/ 0 h 4320"/>
                  <a:gd name="T4" fmla="*/ 2147483646 w 4052"/>
                  <a:gd name="T5" fmla="*/ 2147483646 h 4320"/>
                  <a:gd name="T6" fmla="*/ 0 w 4052"/>
                  <a:gd name="T7" fmla="*/ 2147483646 h 4320"/>
                  <a:gd name="T8" fmla="*/ 0 w 4052"/>
                  <a:gd name="T9" fmla="*/ 0 h 4320"/>
                  <a:gd name="T10" fmla="*/ 0 w 4052"/>
                  <a:gd name="T11" fmla="*/ 0 h 43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52" h="4320">
                    <a:moveTo>
                      <a:pt x="0" y="0"/>
                    </a:moveTo>
                    <a:lnTo>
                      <a:pt x="4052" y="0"/>
                    </a:lnTo>
                    <a:lnTo>
                      <a:pt x="4052" y="4320"/>
                    </a:lnTo>
                    <a:lnTo>
                      <a:pt x="0" y="4320"/>
                    </a:lnTo>
                    <a:lnTo>
                      <a:pt x="0" y="0"/>
                    </a:lnTo>
                    <a:close/>
                  </a:path>
                </a:pathLst>
              </a:custGeom>
              <a:solidFill>
                <a:srgbClr val="DCDD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8" name="Freeform 26"/>
              <p:cNvSpPr/>
              <p:nvPr/>
            </p:nvSpPr>
            <p:spPr bwMode="auto">
              <a:xfrm>
                <a:off x="2269846" y="901859"/>
                <a:ext cx="998617" cy="549513"/>
              </a:xfrm>
              <a:custGeom>
                <a:avLst/>
                <a:gdLst>
                  <a:gd name="T0" fmla="*/ 0 w 1094"/>
                  <a:gd name="T1" fmla="*/ 0 h 602"/>
                  <a:gd name="T2" fmla="*/ 2147483646 w 1094"/>
                  <a:gd name="T3" fmla="*/ 0 h 602"/>
                  <a:gd name="T4" fmla="*/ 2147483646 w 1094"/>
                  <a:gd name="T5" fmla="*/ 2147483646 h 602"/>
                  <a:gd name="T6" fmla="*/ 2147483646 w 1094"/>
                  <a:gd name="T7" fmla="*/ 2147483646 h 602"/>
                  <a:gd name="T8" fmla="*/ 0 w 1094"/>
                  <a:gd name="T9" fmla="*/ 2147483646 h 602"/>
                  <a:gd name="T10" fmla="*/ 0 w 1094"/>
                  <a:gd name="T11" fmla="*/ 0 h 602"/>
                  <a:gd name="T12" fmla="*/ 0 w 1094"/>
                  <a:gd name="T13" fmla="*/ 0 h 6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94" h="602">
                    <a:moveTo>
                      <a:pt x="0" y="0"/>
                    </a:moveTo>
                    <a:lnTo>
                      <a:pt x="911" y="0"/>
                    </a:lnTo>
                    <a:lnTo>
                      <a:pt x="1094" y="304"/>
                    </a:lnTo>
                    <a:lnTo>
                      <a:pt x="911" y="602"/>
                    </a:lnTo>
                    <a:lnTo>
                      <a:pt x="0" y="602"/>
                    </a:lnTo>
                    <a:lnTo>
                      <a:pt x="0" y="0"/>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9" name="Freeform 27"/>
              <p:cNvSpPr/>
              <p:nvPr/>
            </p:nvSpPr>
            <p:spPr bwMode="auto">
              <a:xfrm>
                <a:off x="2092760" y="844353"/>
                <a:ext cx="1123672" cy="549513"/>
              </a:xfrm>
              <a:custGeom>
                <a:avLst/>
                <a:gdLst>
                  <a:gd name="T0" fmla="*/ 0 w 1231"/>
                  <a:gd name="T1" fmla="*/ 0 h 602"/>
                  <a:gd name="T2" fmla="*/ 2147483646 w 1231"/>
                  <a:gd name="T3" fmla="*/ 0 h 602"/>
                  <a:gd name="T4" fmla="*/ 2147483646 w 1231"/>
                  <a:gd name="T5" fmla="*/ 2147483646 h 602"/>
                  <a:gd name="T6" fmla="*/ 2147483646 w 1231"/>
                  <a:gd name="T7" fmla="*/ 2147483646 h 602"/>
                  <a:gd name="T8" fmla="*/ 0 w 1231"/>
                  <a:gd name="T9" fmla="*/ 2147483646 h 602"/>
                  <a:gd name="T10" fmla="*/ 0 w 1231"/>
                  <a:gd name="T11" fmla="*/ 0 h 602"/>
                  <a:gd name="T12" fmla="*/ 0 w 1231"/>
                  <a:gd name="T13" fmla="*/ 0 h 6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31" h="602">
                    <a:moveTo>
                      <a:pt x="0" y="0"/>
                    </a:moveTo>
                    <a:lnTo>
                      <a:pt x="1047" y="0"/>
                    </a:lnTo>
                    <a:lnTo>
                      <a:pt x="1231" y="299"/>
                    </a:lnTo>
                    <a:lnTo>
                      <a:pt x="1047" y="602"/>
                    </a:lnTo>
                    <a:lnTo>
                      <a:pt x="0" y="602"/>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0" name="Freeform 28"/>
              <p:cNvSpPr>
                <a:spLocks noEditPoints="1"/>
              </p:cNvSpPr>
              <p:nvPr/>
            </p:nvSpPr>
            <p:spPr bwMode="auto">
              <a:xfrm>
                <a:off x="2092760" y="1145581"/>
                <a:ext cx="1056124" cy="209947"/>
              </a:xfrm>
              <a:custGeom>
                <a:avLst/>
                <a:gdLst>
                  <a:gd name="T0" fmla="*/ 2147483646 w 221"/>
                  <a:gd name="T1" fmla="*/ 2147483646 h 44"/>
                  <a:gd name="T2" fmla="*/ 2147483646 w 221"/>
                  <a:gd name="T3" fmla="*/ 2147483646 h 44"/>
                  <a:gd name="T4" fmla="*/ 2147483646 w 221"/>
                  <a:gd name="T5" fmla="*/ 2147483646 h 44"/>
                  <a:gd name="T6" fmla="*/ 2147483646 w 221"/>
                  <a:gd name="T7" fmla="*/ 2147483646 h 44"/>
                  <a:gd name="T8" fmla="*/ 2147483646 w 221"/>
                  <a:gd name="T9" fmla="*/ 2147483646 h 44"/>
                  <a:gd name="T10" fmla="*/ 2147483646 w 221"/>
                  <a:gd name="T11" fmla="*/ 2147483646 h 44"/>
                  <a:gd name="T12" fmla="*/ 2147483646 w 221"/>
                  <a:gd name="T13" fmla="*/ 2147483646 h 44"/>
                  <a:gd name="T14" fmla="*/ 2147483646 w 221"/>
                  <a:gd name="T15" fmla="*/ 2147483646 h 44"/>
                  <a:gd name="T16" fmla="*/ 2147483646 w 221"/>
                  <a:gd name="T17" fmla="*/ 2147483646 h 44"/>
                  <a:gd name="T18" fmla="*/ 2147483646 w 221"/>
                  <a:gd name="T19" fmla="*/ 2147483646 h 44"/>
                  <a:gd name="T20" fmla="*/ 2147483646 w 221"/>
                  <a:gd name="T21" fmla="*/ 2147483646 h 44"/>
                  <a:gd name="T22" fmla="*/ 2147483646 w 221"/>
                  <a:gd name="T23" fmla="*/ 2147483646 h 44"/>
                  <a:gd name="T24" fmla="*/ 2147483646 w 221"/>
                  <a:gd name="T25" fmla="*/ 2147483646 h 44"/>
                  <a:gd name="T26" fmla="*/ 2147483646 w 221"/>
                  <a:gd name="T27" fmla="*/ 2147483646 h 44"/>
                  <a:gd name="T28" fmla="*/ 2147483646 w 221"/>
                  <a:gd name="T29" fmla="*/ 2147483646 h 44"/>
                  <a:gd name="T30" fmla="*/ 2147483646 w 221"/>
                  <a:gd name="T31" fmla="*/ 2147483646 h 44"/>
                  <a:gd name="T32" fmla="*/ 2147483646 w 221"/>
                  <a:gd name="T33" fmla="*/ 2147483646 h 44"/>
                  <a:gd name="T34" fmla="*/ 2147483646 w 221"/>
                  <a:gd name="T35" fmla="*/ 2147483646 h 44"/>
                  <a:gd name="T36" fmla="*/ 2147483646 w 221"/>
                  <a:gd name="T37" fmla="*/ 2147483646 h 44"/>
                  <a:gd name="T38" fmla="*/ 0 w 221"/>
                  <a:gd name="T39" fmla="*/ 2147483646 h 44"/>
                  <a:gd name="T40" fmla="*/ 2147483646 w 221"/>
                  <a:gd name="T41" fmla="*/ 2147483646 h 44"/>
                  <a:gd name="T42" fmla="*/ 2147483646 w 221"/>
                  <a:gd name="T43" fmla="*/ 2147483646 h 44"/>
                  <a:gd name="T44" fmla="*/ 0 w 221"/>
                  <a:gd name="T45" fmla="*/ 2147483646 h 44"/>
                  <a:gd name="T46" fmla="*/ 2147483646 w 221"/>
                  <a:gd name="T47" fmla="*/ 2147483646 h 44"/>
                  <a:gd name="T48" fmla="*/ 2147483646 w 221"/>
                  <a:gd name="T49" fmla="*/ 2147483646 h 44"/>
                  <a:gd name="T50" fmla="*/ 2147483646 w 221"/>
                  <a:gd name="T51" fmla="*/ 2147483646 h 44"/>
                  <a:gd name="T52" fmla="*/ 2147483646 w 221"/>
                  <a:gd name="T53" fmla="*/ 2147483646 h 44"/>
                  <a:gd name="T54" fmla="*/ 2147483646 w 221"/>
                  <a:gd name="T55" fmla="*/ 2147483646 h 44"/>
                  <a:gd name="T56" fmla="*/ 2147483646 w 221"/>
                  <a:gd name="T57" fmla="*/ 2147483646 h 44"/>
                  <a:gd name="T58" fmla="*/ 2147483646 w 221"/>
                  <a:gd name="T59" fmla="*/ 2147483646 h 44"/>
                  <a:gd name="T60" fmla="*/ 2147483646 w 221"/>
                  <a:gd name="T61" fmla="*/ 2147483646 h 44"/>
                  <a:gd name="T62" fmla="*/ 2147483646 w 221"/>
                  <a:gd name="T63" fmla="*/ 2147483646 h 44"/>
                  <a:gd name="T64" fmla="*/ 2147483646 w 221"/>
                  <a:gd name="T65" fmla="*/ 2147483646 h 44"/>
                  <a:gd name="T66" fmla="*/ 2147483646 w 221"/>
                  <a:gd name="T67" fmla="*/ 2147483646 h 44"/>
                  <a:gd name="T68" fmla="*/ 2147483646 w 221"/>
                  <a:gd name="T69" fmla="*/ 2147483646 h 44"/>
                  <a:gd name="T70" fmla="*/ 2147483646 w 221"/>
                  <a:gd name="T71" fmla="*/ 2147483646 h 44"/>
                  <a:gd name="T72" fmla="*/ 2147483646 w 221"/>
                  <a:gd name="T73" fmla="*/ 2147483646 h 44"/>
                  <a:gd name="T74" fmla="*/ 2147483646 w 221"/>
                  <a:gd name="T75" fmla="*/ 2147483646 h 44"/>
                  <a:gd name="T76" fmla="*/ 2147483646 w 221"/>
                  <a:gd name="T77" fmla="*/ 2147483646 h 44"/>
                  <a:gd name="T78" fmla="*/ 2147483646 w 221"/>
                  <a:gd name="T79" fmla="*/ 2147483646 h 44"/>
                  <a:gd name="T80" fmla="*/ 2147483646 w 221"/>
                  <a:gd name="T81" fmla="*/ 2147483646 h 44"/>
                  <a:gd name="T82" fmla="*/ 2147483646 w 221"/>
                  <a:gd name="T83" fmla="*/ 2147483646 h 44"/>
                  <a:gd name="T84" fmla="*/ 2147483646 w 221"/>
                  <a:gd name="T85" fmla="*/ 2147483646 h 44"/>
                  <a:gd name="T86" fmla="*/ 2147483646 w 221"/>
                  <a:gd name="T87" fmla="*/ 2147483646 h 44"/>
                  <a:gd name="T88" fmla="*/ 2147483646 w 221"/>
                  <a:gd name="T89" fmla="*/ 2147483646 h 44"/>
                  <a:gd name="T90" fmla="*/ 2147483646 w 221"/>
                  <a:gd name="T91" fmla="*/ 2147483646 h 44"/>
                  <a:gd name="T92" fmla="*/ 2147483646 w 221"/>
                  <a:gd name="T93" fmla="*/ 2147483646 h 44"/>
                  <a:gd name="T94" fmla="*/ 2147483646 w 221"/>
                  <a:gd name="T95" fmla="*/ 2147483646 h 44"/>
                  <a:gd name="T96" fmla="*/ 2147483646 w 221"/>
                  <a:gd name="T97" fmla="*/ 2147483646 h 44"/>
                  <a:gd name="T98" fmla="*/ 2147483646 w 221"/>
                  <a:gd name="T99" fmla="*/ 2147483646 h 44"/>
                  <a:gd name="T100" fmla="*/ 2147483646 w 221"/>
                  <a:gd name="T101" fmla="*/ 2147483646 h 44"/>
                  <a:gd name="T102" fmla="*/ 2147483646 w 221"/>
                  <a:gd name="T103" fmla="*/ 2147483646 h 44"/>
                  <a:gd name="T104" fmla="*/ 2147483646 w 221"/>
                  <a:gd name="T105" fmla="*/ 2147483646 h 44"/>
                  <a:gd name="T106" fmla="*/ 2147483646 w 221"/>
                  <a:gd name="T107" fmla="*/ 2147483646 h 4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1" h="44">
                    <a:moveTo>
                      <a:pt x="19" y="44"/>
                    </a:moveTo>
                    <a:cubicBezTo>
                      <a:pt x="22" y="44"/>
                      <a:pt x="26" y="44"/>
                      <a:pt x="30" y="44"/>
                    </a:cubicBezTo>
                    <a:cubicBezTo>
                      <a:pt x="31" y="44"/>
                      <a:pt x="32" y="44"/>
                      <a:pt x="32" y="43"/>
                    </a:cubicBezTo>
                    <a:cubicBezTo>
                      <a:pt x="32" y="43"/>
                      <a:pt x="32" y="43"/>
                      <a:pt x="32" y="43"/>
                    </a:cubicBezTo>
                    <a:cubicBezTo>
                      <a:pt x="32" y="42"/>
                      <a:pt x="31" y="41"/>
                      <a:pt x="30" y="41"/>
                    </a:cubicBezTo>
                    <a:cubicBezTo>
                      <a:pt x="26" y="41"/>
                      <a:pt x="22" y="41"/>
                      <a:pt x="19" y="41"/>
                    </a:cubicBezTo>
                    <a:cubicBezTo>
                      <a:pt x="18" y="41"/>
                      <a:pt x="17" y="42"/>
                      <a:pt x="17" y="43"/>
                    </a:cubicBezTo>
                    <a:cubicBezTo>
                      <a:pt x="17" y="43"/>
                      <a:pt x="17" y="43"/>
                      <a:pt x="17" y="43"/>
                    </a:cubicBezTo>
                    <a:cubicBezTo>
                      <a:pt x="17" y="44"/>
                      <a:pt x="18" y="44"/>
                      <a:pt x="19" y="44"/>
                    </a:cubicBezTo>
                    <a:close/>
                    <a:moveTo>
                      <a:pt x="196" y="43"/>
                    </a:moveTo>
                    <a:cubicBezTo>
                      <a:pt x="196" y="42"/>
                      <a:pt x="197" y="40"/>
                      <a:pt x="198" y="39"/>
                    </a:cubicBezTo>
                    <a:cubicBezTo>
                      <a:pt x="199" y="38"/>
                      <a:pt x="198" y="37"/>
                      <a:pt x="198" y="37"/>
                    </a:cubicBezTo>
                    <a:cubicBezTo>
                      <a:pt x="198" y="37"/>
                      <a:pt x="198" y="37"/>
                      <a:pt x="198" y="37"/>
                    </a:cubicBezTo>
                    <a:cubicBezTo>
                      <a:pt x="197" y="36"/>
                      <a:pt x="196" y="37"/>
                      <a:pt x="195" y="37"/>
                    </a:cubicBezTo>
                    <a:cubicBezTo>
                      <a:pt x="195" y="39"/>
                      <a:pt x="194" y="40"/>
                      <a:pt x="193" y="41"/>
                    </a:cubicBezTo>
                    <a:cubicBezTo>
                      <a:pt x="190" y="41"/>
                      <a:pt x="190" y="41"/>
                      <a:pt x="186" y="41"/>
                    </a:cubicBezTo>
                    <a:cubicBezTo>
                      <a:pt x="186" y="41"/>
                      <a:pt x="185" y="42"/>
                      <a:pt x="185" y="43"/>
                    </a:cubicBezTo>
                    <a:cubicBezTo>
                      <a:pt x="185" y="43"/>
                      <a:pt x="185" y="43"/>
                      <a:pt x="185" y="43"/>
                    </a:cubicBezTo>
                    <a:cubicBezTo>
                      <a:pt x="185" y="44"/>
                      <a:pt x="186" y="44"/>
                      <a:pt x="186" y="44"/>
                    </a:cubicBezTo>
                    <a:cubicBezTo>
                      <a:pt x="194" y="44"/>
                      <a:pt x="194" y="44"/>
                      <a:pt x="194" y="44"/>
                    </a:cubicBezTo>
                    <a:cubicBezTo>
                      <a:pt x="195" y="44"/>
                      <a:pt x="195" y="44"/>
                      <a:pt x="196" y="43"/>
                    </a:cubicBezTo>
                    <a:close/>
                    <a:moveTo>
                      <a:pt x="217" y="1"/>
                    </a:moveTo>
                    <a:cubicBezTo>
                      <a:pt x="215" y="5"/>
                      <a:pt x="213" y="8"/>
                      <a:pt x="211" y="12"/>
                    </a:cubicBezTo>
                    <a:cubicBezTo>
                      <a:pt x="211" y="12"/>
                      <a:pt x="211" y="13"/>
                      <a:pt x="212" y="14"/>
                    </a:cubicBezTo>
                    <a:cubicBezTo>
                      <a:pt x="212" y="14"/>
                      <a:pt x="212" y="14"/>
                      <a:pt x="212" y="14"/>
                    </a:cubicBezTo>
                    <a:cubicBezTo>
                      <a:pt x="212" y="14"/>
                      <a:pt x="213" y="14"/>
                      <a:pt x="214" y="13"/>
                    </a:cubicBezTo>
                    <a:cubicBezTo>
                      <a:pt x="216" y="10"/>
                      <a:pt x="218" y="7"/>
                      <a:pt x="220" y="3"/>
                    </a:cubicBezTo>
                    <a:cubicBezTo>
                      <a:pt x="221" y="2"/>
                      <a:pt x="220" y="1"/>
                      <a:pt x="219" y="1"/>
                    </a:cubicBezTo>
                    <a:cubicBezTo>
                      <a:pt x="219" y="1"/>
                      <a:pt x="219" y="1"/>
                      <a:pt x="219" y="1"/>
                    </a:cubicBezTo>
                    <a:cubicBezTo>
                      <a:pt x="219" y="0"/>
                      <a:pt x="218" y="1"/>
                      <a:pt x="217" y="1"/>
                    </a:cubicBezTo>
                    <a:close/>
                    <a:moveTo>
                      <a:pt x="206" y="19"/>
                    </a:moveTo>
                    <a:cubicBezTo>
                      <a:pt x="204" y="23"/>
                      <a:pt x="202" y="26"/>
                      <a:pt x="200" y="29"/>
                    </a:cubicBezTo>
                    <a:cubicBezTo>
                      <a:pt x="200" y="30"/>
                      <a:pt x="200" y="31"/>
                      <a:pt x="201" y="32"/>
                    </a:cubicBezTo>
                    <a:cubicBezTo>
                      <a:pt x="201" y="32"/>
                      <a:pt x="201" y="32"/>
                      <a:pt x="201" y="32"/>
                    </a:cubicBezTo>
                    <a:cubicBezTo>
                      <a:pt x="201" y="32"/>
                      <a:pt x="203" y="32"/>
                      <a:pt x="203" y="31"/>
                    </a:cubicBezTo>
                    <a:cubicBezTo>
                      <a:pt x="205" y="28"/>
                      <a:pt x="207" y="24"/>
                      <a:pt x="209" y="21"/>
                    </a:cubicBezTo>
                    <a:cubicBezTo>
                      <a:pt x="210" y="20"/>
                      <a:pt x="209" y="19"/>
                      <a:pt x="209" y="19"/>
                    </a:cubicBezTo>
                    <a:cubicBezTo>
                      <a:pt x="209" y="19"/>
                      <a:pt x="209" y="19"/>
                      <a:pt x="209" y="19"/>
                    </a:cubicBezTo>
                    <a:cubicBezTo>
                      <a:pt x="208" y="18"/>
                      <a:pt x="207" y="19"/>
                      <a:pt x="206" y="19"/>
                    </a:cubicBezTo>
                    <a:close/>
                    <a:moveTo>
                      <a:pt x="0" y="41"/>
                    </a:moveTo>
                    <a:cubicBezTo>
                      <a:pt x="0" y="44"/>
                      <a:pt x="0" y="44"/>
                      <a:pt x="0" y="44"/>
                    </a:cubicBezTo>
                    <a:cubicBezTo>
                      <a:pt x="8" y="44"/>
                      <a:pt x="8" y="44"/>
                      <a:pt x="8" y="44"/>
                    </a:cubicBezTo>
                    <a:cubicBezTo>
                      <a:pt x="9" y="44"/>
                      <a:pt x="10" y="44"/>
                      <a:pt x="10" y="43"/>
                    </a:cubicBezTo>
                    <a:cubicBezTo>
                      <a:pt x="10" y="43"/>
                      <a:pt x="10" y="43"/>
                      <a:pt x="10" y="43"/>
                    </a:cubicBezTo>
                    <a:cubicBezTo>
                      <a:pt x="10" y="42"/>
                      <a:pt x="9" y="41"/>
                      <a:pt x="8" y="41"/>
                    </a:cubicBezTo>
                    <a:cubicBezTo>
                      <a:pt x="0" y="41"/>
                      <a:pt x="0" y="41"/>
                      <a:pt x="0" y="41"/>
                    </a:cubicBezTo>
                    <a:close/>
                    <a:moveTo>
                      <a:pt x="40" y="44"/>
                    </a:moveTo>
                    <a:cubicBezTo>
                      <a:pt x="43" y="44"/>
                      <a:pt x="47" y="44"/>
                      <a:pt x="51" y="44"/>
                    </a:cubicBezTo>
                    <a:cubicBezTo>
                      <a:pt x="52" y="44"/>
                      <a:pt x="53" y="44"/>
                      <a:pt x="53" y="43"/>
                    </a:cubicBezTo>
                    <a:cubicBezTo>
                      <a:pt x="53" y="43"/>
                      <a:pt x="53" y="43"/>
                      <a:pt x="53" y="43"/>
                    </a:cubicBezTo>
                    <a:cubicBezTo>
                      <a:pt x="53" y="42"/>
                      <a:pt x="52" y="41"/>
                      <a:pt x="51" y="41"/>
                    </a:cubicBezTo>
                    <a:cubicBezTo>
                      <a:pt x="47" y="41"/>
                      <a:pt x="43" y="41"/>
                      <a:pt x="40" y="41"/>
                    </a:cubicBezTo>
                    <a:cubicBezTo>
                      <a:pt x="39" y="41"/>
                      <a:pt x="38" y="42"/>
                      <a:pt x="38" y="43"/>
                    </a:cubicBezTo>
                    <a:cubicBezTo>
                      <a:pt x="38" y="43"/>
                      <a:pt x="38" y="43"/>
                      <a:pt x="38" y="43"/>
                    </a:cubicBezTo>
                    <a:cubicBezTo>
                      <a:pt x="38" y="44"/>
                      <a:pt x="39" y="44"/>
                      <a:pt x="40" y="44"/>
                    </a:cubicBezTo>
                    <a:close/>
                    <a:moveTo>
                      <a:pt x="60" y="44"/>
                    </a:moveTo>
                    <a:cubicBezTo>
                      <a:pt x="64" y="44"/>
                      <a:pt x="68" y="44"/>
                      <a:pt x="72" y="44"/>
                    </a:cubicBezTo>
                    <a:cubicBezTo>
                      <a:pt x="73" y="44"/>
                      <a:pt x="74" y="44"/>
                      <a:pt x="74" y="43"/>
                    </a:cubicBezTo>
                    <a:cubicBezTo>
                      <a:pt x="74" y="43"/>
                      <a:pt x="74" y="43"/>
                      <a:pt x="74" y="43"/>
                    </a:cubicBezTo>
                    <a:cubicBezTo>
                      <a:pt x="74" y="42"/>
                      <a:pt x="73" y="41"/>
                      <a:pt x="72" y="41"/>
                    </a:cubicBezTo>
                    <a:cubicBezTo>
                      <a:pt x="68" y="41"/>
                      <a:pt x="64" y="41"/>
                      <a:pt x="60" y="41"/>
                    </a:cubicBezTo>
                    <a:cubicBezTo>
                      <a:pt x="60" y="41"/>
                      <a:pt x="59" y="42"/>
                      <a:pt x="59" y="43"/>
                    </a:cubicBezTo>
                    <a:cubicBezTo>
                      <a:pt x="59" y="43"/>
                      <a:pt x="59" y="43"/>
                      <a:pt x="59" y="43"/>
                    </a:cubicBezTo>
                    <a:cubicBezTo>
                      <a:pt x="59" y="44"/>
                      <a:pt x="60" y="44"/>
                      <a:pt x="60" y="44"/>
                    </a:cubicBezTo>
                    <a:close/>
                    <a:moveTo>
                      <a:pt x="81" y="44"/>
                    </a:moveTo>
                    <a:cubicBezTo>
                      <a:pt x="85" y="44"/>
                      <a:pt x="89" y="44"/>
                      <a:pt x="93" y="44"/>
                    </a:cubicBezTo>
                    <a:cubicBezTo>
                      <a:pt x="94" y="44"/>
                      <a:pt x="95" y="44"/>
                      <a:pt x="95" y="43"/>
                    </a:cubicBezTo>
                    <a:cubicBezTo>
                      <a:pt x="95" y="43"/>
                      <a:pt x="95" y="43"/>
                      <a:pt x="95" y="43"/>
                    </a:cubicBezTo>
                    <a:cubicBezTo>
                      <a:pt x="95" y="42"/>
                      <a:pt x="94" y="41"/>
                      <a:pt x="93" y="41"/>
                    </a:cubicBezTo>
                    <a:cubicBezTo>
                      <a:pt x="89" y="41"/>
                      <a:pt x="85" y="41"/>
                      <a:pt x="81" y="41"/>
                    </a:cubicBezTo>
                    <a:cubicBezTo>
                      <a:pt x="81" y="41"/>
                      <a:pt x="80" y="42"/>
                      <a:pt x="80" y="43"/>
                    </a:cubicBezTo>
                    <a:cubicBezTo>
                      <a:pt x="80" y="43"/>
                      <a:pt x="80" y="43"/>
                      <a:pt x="80" y="43"/>
                    </a:cubicBezTo>
                    <a:cubicBezTo>
                      <a:pt x="80" y="44"/>
                      <a:pt x="81" y="44"/>
                      <a:pt x="81" y="44"/>
                    </a:cubicBezTo>
                    <a:close/>
                    <a:moveTo>
                      <a:pt x="102" y="44"/>
                    </a:moveTo>
                    <a:cubicBezTo>
                      <a:pt x="106" y="44"/>
                      <a:pt x="110" y="44"/>
                      <a:pt x="114" y="44"/>
                    </a:cubicBezTo>
                    <a:cubicBezTo>
                      <a:pt x="115" y="44"/>
                      <a:pt x="116" y="44"/>
                      <a:pt x="116" y="43"/>
                    </a:cubicBezTo>
                    <a:cubicBezTo>
                      <a:pt x="116" y="43"/>
                      <a:pt x="116" y="43"/>
                      <a:pt x="116" y="43"/>
                    </a:cubicBezTo>
                    <a:cubicBezTo>
                      <a:pt x="116" y="42"/>
                      <a:pt x="115" y="41"/>
                      <a:pt x="114" y="41"/>
                    </a:cubicBezTo>
                    <a:cubicBezTo>
                      <a:pt x="110" y="41"/>
                      <a:pt x="106" y="41"/>
                      <a:pt x="102" y="41"/>
                    </a:cubicBezTo>
                    <a:cubicBezTo>
                      <a:pt x="102" y="41"/>
                      <a:pt x="101" y="42"/>
                      <a:pt x="101" y="43"/>
                    </a:cubicBezTo>
                    <a:cubicBezTo>
                      <a:pt x="101" y="43"/>
                      <a:pt x="101" y="43"/>
                      <a:pt x="101" y="43"/>
                    </a:cubicBezTo>
                    <a:cubicBezTo>
                      <a:pt x="101" y="44"/>
                      <a:pt x="102" y="44"/>
                      <a:pt x="102" y="44"/>
                    </a:cubicBezTo>
                    <a:close/>
                    <a:moveTo>
                      <a:pt x="123" y="44"/>
                    </a:moveTo>
                    <a:cubicBezTo>
                      <a:pt x="127" y="44"/>
                      <a:pt x="131" y="44"/>
                      <a:pt x="135" y="44"/>
                    </a:cubicBezTo>
                    <a:cubicBezTo>
                      <a:pt x="136" y="44"/>
                      <a:pt x="137" y="44"/>
                      <a:pt x="137" y="43"/>
                    </a:cubicBezTo>
                    <a:cubicBezTo>
                      <a:pt x="137" y="43"/>
                      <a:pt x="137" y="43"/>
                      <a:pt x="137" y="43"/>
                    </a:cubicBezTo>
                    <a:cubicBezTo>
                      <a:pt x="137" y="42"/>
                      <a:pt x="136" y="41"/>
                      <a:pt x="135" y="41"/>
                    </a:cubicBezTo>
                    <a:cubicBezTo>
                      <a:pt x="131" y="41"/>
                      <a:pt x="127" y="41"/>
                      <a:pt x="123" y="41"/>
                    </a:cubicBezTo>
                    <a:cubicBezTo>
                      <a:pt x="123" y="41"/>
                      <a:pt x="122" y="42"/>
                      <a:pt x="122" y="43"/>
                    </a:cubicBezTo>
                    <a:cubicBezTo>
                      <a:pt x="122" y="43"/>
                      <a:pt x="122" y="43"/>
                      <a:pt x="122" y="43"/>
                    </a:cubicBezTo>
                    <a:cubicBezTo>
                      <a:pt x="122" y="44"/>
                      <a:pt x="123" y="44"/>
                      <a:pt x="123" y="44"/>
                    </a:cubicBezTo>
                    <a:close/>
                    <a:moveTo>
                      <a:pt x="144" y="44"/>
                    </a:moveTo>
                    <a:cubicBezTo>
                      <a:pt x="148" y="44"/>
                      <a:pt x="152" y="44"/>
                      <a:pt x="156" y="44"/>
                    </a:cubicBezTo>
                    <a:cubicBezTo>
                      <a:pt x="157" y="44"/>
                      <a:pt x="158" y="44"/>
                      <a:pt x="158" y="43"/>
                    </a:cubicBezTo>
                    <a:cubicBezTo>
                      <a:pt x="158" y="43"/>
                      <a:pt x="158" y="43"/>
                      <a:pt x="158" y="43"/>
                    </a:cubicBezTo>
                    <a:cubicBezTo>
                      <a:pt x="158" y="42"/>
                      <a:pt x="157" y="41"/>
                      <a:pt x="156" y="41"/>
                    </a:cubicBezTo>
                    <a:cubicBezTo>
                      <a:pt x="152" y="41"/>
                      <a:pt x="148" y="41"/>
                      <a:pt x="144" y="41"/>
                    </a:cubicBezTo>
                    <a:cubicBezTo>
                      <a:pt x="144" y="41"/>
                      <a:pt x="143" y="42"/>
                      <a:pt x="143" y="43"/>
                    </a:cubicBezTo>
                    <a:cubicBezTo>
                      <a:pt x="143" y="43"/>
                      <a:pt x="143" y="43"/>
                      <a:pt x="143" y="43"/>
                    </a:cubicBezTo>
                    <a:cubicBezTo>
                      <a:pt x="143" y="44"/>
                      <a:pt x="144" y="44"/>
                      <a:pt x="144" y="44"/>
                    </a:cubicBezTo>
                    <a:close/>
                    <a:moveTo>
                      <a:pt x="165" y="44"/>
                    </a:moveTo>
                    <a:cubicBezTo>
                      <a:pt x="169" y="44"/>
                      <a:pt x="173" y="44"/>
                      <a:pt x="177" y="44"/>
                    </a:cubicBezTo>
                    <a:cubicBezTo>
                      <a:pt x="178" y="44"/>
                      <a:pt x="179" y="44"/>
                      <a:pt x="179" y="43"/>
                    </a:cubicBezTo>
                    <a:cubicBezTo>
                      <a:pt x="179" y="43"/>
                      <a:pt x="179" y="43"/>
                      <a:pt x="179" y="43"/>
                    </a:cubicBezTo>
                    <a:cubicBezTo>
                      <a:pt x="179" y="42"/>
                      <a:pt x="178" y="41"/>
                      <a:pt x="177" y="41"/>
                    </a:cubicBezTo>
                    <a:cubicBezTo>
                      <a:pt x="173" y="41"/>
                      <a:pt x="169" y="41"/>
                      <a:pt x="165" y="41"/>
                    </a:cubicBezTo>
                    <a:cubicBezTo>
                      <a:pt x="165" y="41"/>
                      <a:pt x="164" y="42"/>
                      <a:pt x="164" y="43"/>
                    </a:cubicBezTo>
                    <a:cubicBezTo>
                      <a:pt x="164" y="43"/>
                      <a:pt x="164" y="43"/>
                      <a:pt x="164" y="43"/>
                    </a:cubicBezTo>
                    <a:cubicBezTo>
                      <a:pt x="164" y="44"/>
                      <a:pt x="165" y="44"/>
                      <a:pt x="165" y="4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1" name="Freeform 29"/>
              <p:cNvSpPr>
                <a:spLocks noEditPoints="1"/>
              </p:cNvSpPr>
              <p:nvPr/>
            </p:nvSpPr>
            <p:spPr bwMode="auto">
              <a:xfrm>
                <a:off x="2092760" y="878126"/>
                <a:ext cx="1075293" cy="248285"/>
              </a:xfrm>
              <a:custGeom>
                <a:avLst/>
                <a:gdLst>
                  <a:gd name="T0" fmla="*/ 2147483646 w 225"/>
                  <a:gd name="T1" fmla="*/ 0 h 52"/>
                  <a:gd name="T2" fmla="*/ 2147483646 w 225"/>
                  <a:gd name="T3" fmla="*/ 2147483646 h 52"/>
                  <a:gd name="T4" fmla="*/ 2147483646 w 225"/>
                  <a:gd name="T5" fmla="*/ 2147483646 h 52"/>
                  <a:gd name="T6" fmla="*/ 2147483646 w 225"/>
                  <a:gd name="T7" fmla="*/ 2147483646 h 52"/>
                  <a:gd name="T8" fmla="*/ 2147483646 w 225"/>
                  <a:gd name="T9" fmla="*/ 2147483646 h 52"/>
                  <a:gd name="T10" fmla="*/ 2147483646 w 225"/>
                  <a:gd name="T11" fmla="*/ 2147483646 h 52"/>
                  <a:gd name="T12" fmla="*/ 2147483646 w 225"/>
                  <a:gd name="T13" fmla="*/ 2147483646 h 52"/>
                  <a:gd name="T14" fmla="*/ 2147483646 w 225"/>
                  <a:gd name="T15" fmla="*/ 2147483646 h 52"/>
                  <a:gd name="T16" fmla="*/ 2147483646 w 225"/>
                  <a:gd name="T17" fmla="*/ 2147483646 h 52"/>
                  <a:gd name="T18" fmla="*/ 2147483646 w 225"/>
                  <a:gd name="T19" fmla="*/ 2147483646 h 52"/>
                  <a:gd name="T20" fmla="*/ 2147483646 w 225"/>
                  <a:gd name="T21" fmla="*/ 2147483646 h 52"/>
                  <a:gd name="T22" fmla="*/ 2147483646 w 225"/>
                  <a:gd name="T23" fmla="*/ 2147483646 h 52"/>
                  <a:gd name="T24" fmla="*/ 2147483646 w 225"/>
                  <a:gd name="T25" fmla="*/ 2147483646 h 52"/>
                  <a:gd name="T26" fmla="*/ 2147483646 w 225"/>
                  <a:gd name="T27" fmla="*/ 0 h 52"/>
                  <a:gd name="T28" fmla="*/ 2147483646 w 225"/>
                  <a:gd name="T29" fmla="*/ 2147483646 h 52"/>
                  <a:gd name="T30" fmla="*/ 2147483646 w 225"/>
                  <a:gd name="T31" fmla="*/ 2147483646 h 52"/>
                  <a:gd name="T32" fmla="*/ 2147483646 w 225"/>
                  <a:gd name="T33" fmla="*/ 2147483646 h 52"/>
                  <a:gd name="T34" fmla="*/ 2147483646 w 225"/>
                  <a:gd name="T35" fmla="*/ 2147483646 h 52"/>
                  <a:gd name="T36" fmla="*/ 2147483646 w 225"/>
                  <a:gd name="T37" fmla="*/ 2147483646 h 52"/>
                  <a:gd name="T38" fmla="*/ 2147483646 w 225"/>
                  <a:gd name="T39" fmla="*/ 2147483646 h 52"/>
                  <a:gd name="T40" fmla="*/ 2147483646 w 225"/>
                  <a:gd name="T41" fmla="*/ 2147483646 h 52"/>
                  <a:gd name="T42" fmla="*/ 2147483646 w 225"/>
                  <a:gd name="T43" fmla="*/ 2147483646 h 52"/>
                  <a:gd name="T44" fmla="*/ 2147483646 w 225"/>
                  <a:gd name="T45" fmla="*/ 2147483646 h 52"/>
                  <a:gd name="T46" fmla="*/ 2147483646 w 225"/>
                  <a:gd name="T47" fmla="*/ 2147483646 h 52"/>
                  <a:gd name="T48" fmla="*/ 0 w 225"/>
                  <a:gd name="T49" fmla="*/ 0 h 52"/>
                  <a:gd name="T50" fmla="*/ 2147483646 w 225"/>
                  <a:gd name="T51" fmla="*/ 2147483646 h 52"/>
                  <a:gd name="T52" fmla="*/ 2147483646 w 225"/>
                  <a:gd name="T53" fmla="*/ 2147483646 h 52"/>
                  <a:gd name="T54" fmla="*/ 2147483646 w 225"/>
                  <a:gd name="T55" fmla="*/ 0 h 52"/>
                  <a:gd name="T56" fmla="*/ 2147483646 w 225"/>
                  <a:gd name="T57" fmla="*/ 2147483646 h 52"/>
                  <a:gd name="T58" fmla="*/ 2147483646 w 225"/>
                  <a:gd name="T59" fmla="*/ 2147483646 h 52"/>
                  <a:gd name="T60" fmla="*/ 2147483646 w 225"/>
                  <a:gd name="T61" fmla="*/ 2147483646 h 52"/>
                  <a:gd name="T62" fmla="*/ 2147483646 w 225"/>
                  <a:gd name="T63" fmla="*/ 0 h 52"/>
                  <a:gd name="T64" fmla="*/ 2147483646 w 225"/>
                  <a:gd name="T65" fmla="*/ 0 h 52"/>
                  <a:gd name="T66" fmla="*/ 2147483646 w 225"/>
                  <a:gd name="T67" fmla="*/ 2147483646 h 52"/>
                  <a:gd name="T68" fmla="*/ 2147483646 w 225"/>
                  <a:gd name="T69" fmla="*/ 2147483646 h 52"/>
                  <a:gd name="T70" fmla="*/ 2147483646 w 225"/>
                  <a:gd name="T71" fmla="*/ 2147483646 h 52"/>
                  <a:gd name="T72" fmla="*/ 2147483646 w 225"/>
                  <a:gd name="T73" fmla="*/ 0 h 52"/>
                  <a:gd name="T74" fmla="*/ 2147483646 w 225"/>
                  <a:gd name="T75" fmla="*/ 2147483646 h 52"/>
                  <a:gd name="T76" fmla="*/ 2147483646 w 225"/>
                  <a:gd name="T77" fmla="*/ 2147483646 h 52"/>
                  <a:gd name="T78" fmla="*/ 2147483646 w 225"/>
                  <a:gd name="T79" fmla="*/ 2147483646 h 52"/>
                  <a:gd name="T80" fmla="*/ 2147483646 w 225"/>
                  <a:gd name="T81" fmla="*/ 0 h 52"/>
                  <a:gd name="T82" fmla="*/ 2147483646 w 225"/>
                  <a:gd name="T83" fmla="*/ 0 h 52"/>
                  <a:gd name="T84" fmla="*/ 2147483646 w 225"/>
                  <a:gd name="T85" fmla="*/ 2147483646 h 52"/>
                  <a:gd name="T86" fmla="*/ 2147483646 w 225"/>
                  <a:gd name="T87" fmla="*/ 2147483646 h 52"/>
                  <a:gd name="T88" fmla="*/ 2147483646 w 225"/>
                  <a:gd name="T89" fmla="*/ 2147483646 h 52"/>
                  <a:gd name="T90" fmla="*/ 2147483646 w 225"/>
                  <a:gd name="T91" fmla="*/ 0 h 52"/>
                  <a:gd name="T92" fmla="*/ 2147483646 w 225"/>
                  <a:gd name="T93" fmla="*/ 2147483646 h 52"/>
                  <a:gd name="T94" fmla="*/ 2147483646 w 225"/>
                  <a:gd name="T95" fmla="*/ 2147483646 h 52"/>
                  <a:gd name="T96" fmla="*/ 2147483646 w 225"/>
                  <a:gd name="T97" fmla="*/ 2147483646 h 52"/>
                  <a:gd name="T98" fmla="*/ 2147483646 w 225"/>
                  <a:gd name="T99" fmla="*/ 0 h 52"/>
                  <a:gd name="T100" fmla="*/ 2147483646 w 225"/>
                  <a:gd name="T101" fmla="*/ 0 h 52"/>
                  <a:gd name="T102" fmla="*/ 2147483646 w 225"/>
                  <a:gd name="T103" fmla="*/ 2147483646 h 52"/>
                  <a:gd name="T104" fmla="*/ 2147483646 w 225"/>
                  <a:gd name="T105" fmla="*/ 2147483646 h 52"/>
                  <a:gd name="T106" fmla="*/ 2147483646 w 225"/>
                  <a:gd name="T107" fmla="*/ 2147483646 h 52"/>
                  <a:gd name="T108" fmla="*/ 2147483646 w 225"/>
                  <a:gd name="T109" fmla="*/ 0 h 52"/>
                  <a:gd name="T110" fmla="*/ 2147483646 w 225"/>
                  <a:gd name="T111" fmla="*/ 2147483646 h 52"/>
                  <a:gd name="T112" fmla="*/ 2147483646 w 225"/>
                  <a:gd name="T113" fmla="*/ 2147483646 h 52"/>
                  <a:gd name="T114" fmla="*/ 2147483646 w 225"/>
                  <a:gd name="T115" fmla="*/ 2147483646 h 52"/>
                  <a:gd name="T116" fmla="*/ 2147483646 w 225"/>
                  <a:gd name="T117" fmla="*/ 0 h 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25" h="52">
                    <a:moveTo>
                      <a:pt x="19" y="0"/>
                    </a:moveTo>
                    <a:cubicBezTo>
                      <a:pt x="22" y="0"/>
                      <a:pt x="26" y="0"/>
                      <a:pt x="30" y="0"/>
                    </a:cubicBezTo>
                    <a:cubicBezTo>
                      <a:pt x="31" y="0"/>
                      <a:pt x="32" y="1"/>
                      <a:pt x="32" y="2"/>
                    </a:cubicBezTo>
                    <a:cubicBezTo>
                      <a:pt x="32" y="2"/>
                      <a:pt x="32" y="2"/>
                      <a:pt x="32" y="2"/>
                    </a:cubicBezTo>
                    <a:cubicBezTo>
                      <a:pt x="32" y="3"/>
                      <a:pt x="31" y="3"/>
                      <a:pt x="30" y="3"/>
                    </a:cubicBezTo>
                    <a:cubicBezTo>
                      <a:pt x="26" y="3"/>
                      <a:pt x="22" y="3"/>
                      <a:pt x="19" y="3"/>
                    </a:cubicBezTo>
                    <a:cubicBezTo>
                      <a:pt x="18" y="3"/>
                      <a:pt x="17" y="3"/>
                      <a:pt x="17" y="2"/>
                    </a:cubicBezTo>
                    <a:cubicBezTo>
                      <a:pt x="17" y="2"/>
                      <a:pt x="17" y="2"/>
                      <a:pt x="17" y="2"/>
                    </a:cubicBezTo>
                    <a:cubicBezTo>
                      <a:pt x="17" y="1"/>
                      <a:pt x="18" y="0"/>
                      <a:pt x="19" y="0"/>
                    </a:cubicBezTo>
                    <a:close/>
                    <a:moveTo>
                      <a:pt x="224" y="48"/>
                    </a:moveTo>
                    <a:cubicBezTo>
                      <a:pt x="224" y="48"/>
                      <a:pt x="224" y="48"/>
                      <a:pt x="224" y="48"/>
                    </a:cubicBezTo>
                    <a:cubicBezTo>
                      <a:pt x="225" y="48"/>
                      <a:pt x="225" y="49"/>
                      <a:pt x="225" y="50"/>
                    </a:cubicBezTo>
                    <a:cubicBezTo>
                      <a:pt x="225" y="50"/>
                      <a:pt x="225" y="50"/>
                      <a:pt x="225" y="50"/>
                    </a:cubicBezTo>
                    <a:cubicBezTo>
                      <a:pt x="225" y="51"/>
                      <a:pt x="225" y="52"/>
                      <a:pt x="224" y="52"/>
                    </a:cubicBezTo>
                    <a:cubicBezTo>
                      <a:pt x="224" y="52"/>
                      <a:pt x="224" y="52"/>
                      <a:pt x="224" y="52"/>
                    </a:cubicBezTo>
                    <a:cubicBezTo>
                      <a:pt x="223" y="52"/>
                      <a:pt x="222" y="51"/>
                      <a:pt x="222" y="50"/>
                    </a:cubicBezTo>
                    <a:cubicBezTo>
                      <a:pt x="222" y="50"/>
                      <a:pt x="222" y="50"/>
                      <a:pt x="222" y="50"/>
                    </a:cubicBezTo>
                    <a:cubicBezTo>
                      <a:pt x="222" y="49"/>
                      <a:pt x="223" y="48"/>
                      <a:pt x="224" y="48"/>
                    </a:cubicBezTo>
                    <a:close/>
                    <a:moveTo>
                      <a:pt x="196" y="1"/>
                    </a:moveTo>
                    <a:cubicBezTo>
                      <a:pt x="196" y="3"/>
                      <a:pt x="197" y="4"/>
                      <a:pt x="198" y="5"/>
                    </a:cubicBezTo>
                    <a:cubicBezTo>
                      <a:pt x="199" y="6"/>
                      <a:pt x="198" y="7"/>
                      <a:pt x="198" y="8"/>
                    </a:cubicBezTo>
                    <a:cubicBezTo>
                      <a:pt x="198" y="8"/>
                      <a:pt x="198" y="8"/>
                      <a:pt x="198" y="8"/>
                    </a:cubicBezTo>
                    <a:cubicBezTo>
                      <a:pt x="197" y="8"/>
                      <a:pt x="196" y="8"/>
                      <a:pt x="195" y="7"/>
                    </a:cubicBezTo>
                    <a:cubicBezTo>
                      <a:pt x="195" y="6"/>
                      <a:pt x="194" y="5"/>
                      <a:pt x="193" y="3"/>
                    </a:cubicBezTo>
                    <a:cubicBezTo>
                      <a:pt x="190" y="3"/>
                      <a:pt x="190" y="3"/>
                      <a:pt x="186" y="3"/>
                    </a:cubicBezTo>
                    <a:cubicBezTo>
                      <a:pt x="186" y="3"/>
                      <a:pt x="185" y="3"/>
                      <a:pt x="185" y="2"/>
                    </a:cubicBezTo>
                    <a:cubicBezTo>
                      <a:pt x="185" y="2"/>
                      <a:pt x="185" y="2"/>
                      <a:pt x="185" y="2"/>
                    </a:cubicBezTo>
                    <a:cubicBezTo>
                      <a:pt x="185" y="1"/>
                      <a:pt x="186" y="0"/>
                      <a:pt x="186" y="0"/>
                    </a:cubicBezTo>
                    <a:cubicBezTo>
                      <a:pt x="194" y="0"/>
                      <a:pt x="194" y="0"/>
                      <a:pt x="194" y="0"/>
                    </a:cubicBezTo>
                    <a:cubicBezTo>
                      <a:pt x="195" y="0"/>
                      <a:pt x="195" y="1"/>
                      <a:pt x="196" y="1"/>
                    </a:cubicBezTo>
                    <a:close/>
                    <a:moveTo>
                      <a:pt x="217" y="43"/>
                    </a:moveTo>
                    <a:cubicBezTo>
                      <a:pt x="215" y="40"/>
                      <a:pt x="213" y="36"/>
                      <a:pt x="211" y="33"/>
                    </a:cubicBezTo>
                    <a:cubicBezTo>
                      <a:pt x="211" y="32"/>
                      <a:pt x="211" y="31"/>
                      <a:pt x="212" y="31"/>
                    </a:cubicBezTo>
                    <a:cubicBezTo>
                      <a:pt x="212" y="31"/>
                      <a:pt x="212" y="31"/>
                      <a:pt x="212" y="31"/>
                    </a:cubicBezTo>
                    <a:cubicBezTo>
                      <a:pt x="212" y="30"/>
                      <a:pt x="213" y="30"/>
                      <a:pt x="214" y="31"/>
                    </a:cubicBezTo>
                    <a:cubicBezTo>
                      <a:pt x="216" y="34"/>
                      <a:pt x="218" y="38"/>
                      <a:pt x="220" y="41"/>
                    </a:cubicBezTo>
                    <a:cubicBezTo>
                      <a:pt x="221" y="42"/>
                      <a:pt x="220" y="43"/>
                      <a:pt x="219" y="43"/>
                    </a:cubicBezTo>
                    <a:cubicBezTo>
                      <a:pt x="219" y="43"/>
                      <a:pt x="219" y="43"/>
                      <a:pt x="219" y="43"/>
                    </a:cubicBezTo>
                    <a:cubicBezTo>
                      <a:pt x="219" y="44"/>
                      <a:pt x="218" y="44"/>
                      <a:pt x="217" y="43"/>
                    </a:cubicBezTo>
                    <a:close/>
                    <a:moveTo>
                      <a:pt x="206" y="25"/>
                    </a:moveTo>
                    <a:cubicBezTo>
                      <a:pt x="204" y="22"/>
                      <a:pt x="202" y="18"/>
                      <a:pt x="200" y="15"/>
                    </a:cubicBezTo>
                    <a:cubicBezTo>
                      <a:pt x="200" y="14"/>
                      <a:pt x="200" y="13"/>
                      <a:pt x="201" y="13"/>
                    </a:cubicBezTo>
                    <a:cubicBezTo>
                      <a:pt x="201" y="13"/>
                      <a:pt x="201" y="13"/>
                      <a:pt x="201" y="13"/>
                    </a:cubicBezTo>
                    <a:cubicBezTo>
                      <a:pt x="201" y="12"/>
                      <a:pt x="203" y="12"/>
                      <a:pt x="203" y="13"/>
                    </a:cubicBezTo>
                    <a:cubicBezTo>
                      <a:pt x="205" y="17"/>
                      <a:pt x="207" y="20"/>
                      <a:pt x="209" y="23"/>
                    </a:cubicBezTo>
                    <a:cubicBezTo>
                      <a:pt x="210" y="24"/>
                      <a:pt x="209" y="25"/>
                      <a:pt x="209" y="26"/>
                    </a:cubicBezTo>
                    <a:cubicBezTo>
                      <a:pt x="209" y="26"/>
                      <a:pt x="209" y="26"/>
                      <a:pt x="209" y="26"/>
                    </a:cubicBezTo>
                    <a:cubicBezTo>
                      <a:pt x="208" y="26"/>
                      <a:pt x="207" y="26"/>
                      <a:pt x="206" y="25"/>
                    </a:cubicBezTo>
                    <a:close/>
                    <a:moveTo>
                      <a:pt x="0" y="3"/>
                    </a:moveTo>
                    <a:cubicBezTo>
                      <a:pt x="0" y="0"/>
                      <a:pt x="0" y="0"/>
                      <a:pt x="0" y="0"/>
                    </a:cubicBezTo>
                    <a:cubicBezTo>
                      <a:pt x="8" y="0"/>
                      <a:pt x="8" y="0"/>
                      <a:pt x="8" y="0"/>
                    </a:cubicBezTo>
                    <a:cubicBezTo>
                      <a:pt x="9" y="0"/>
                      <a:pt x="10" y="1"/>
                      <a:pt x="10" y="2"/>
                    </a:cubicBezTo>
                    <a:cubicBezTo>
                      <a:pt x="10" y="2"/>
                      <a:pt x="10" y="2"/>
                      <a:pt x="10" y="2"/>
                    </a:cubicBezTo>
                    <a:cubicBezTo>
                      <a:pt x="10" y="3"/>
                      <a:pt x="9" y="3"/>
                      <a:pt x="8" y="3"/>
                    </a:cubicBezTo>
                    <a:cubicBezTo>
                      <a:pt x="0" y="3"/>
                      <a:pt x="0" y="3"/>
                      <a:pt x="0" y="3"/>
                    </a:cubicBezTo>
                    <a:close/>
                    <a:moveTo>
                      <a:pt x="40" y="0"/>
                    </a:moveTo>
                    <a:cubicBezTo>
                      <a:pt x="43" y="0"/>
                      <a:pt x="47" y="0"/>
                      <a:pt x="51" y="0"/>
                    </a:cubicBezTo>
                    <a:cubicBezTo>
                      <a:pt x="52" y="0"/>
                      <a:pt x="53" y="1"/>
                      <a:pt x="53" y="2"/>
                    </a:cubicBezTo>
                    <a:cubicBezTo>
                      <a:pt x="53" y="2"/>
                      <a:pt x="53" y="2"/>
                      <a:pt x="53" y="2"/>
                    </a:cubicBezTo>
                    <a:cubicBezTo>
                      <a:pt x="53" y="3"/>
                      <a:pt x="52" y="3"/>
                      <a:pt x="51" y="3"/>
                    </a:cubicBezTo>
                    <a:cubicBezTo>
                      <a:pt x="47" y="3"/>
                      <a:pt x="43" y="3"/>
                      <a:pt x="40" y="3"/>
                    </a:cubicBezTo>
                    <a:cubicBezTo>
                      <a:pt x="39" y="3"/>
                      <a:pt x="38" y="3"/>
                      <a:pt x="38" y="2"/>
                    </a:cubicBezTo>
                    <a:cubicBezTo>
                      <a:pt x="38" y="2"/>
                      <a:pt x="38" y="2"/>
                      <a:pt x="38" y="2"/>
                    </a:cubicBezTo>
                    <a:cubicBezTo>
                      <a:pt x="38" y="1"/>
                      <a:pt x="39" y="0"/>
                      <a:pt x="40" y="0"/>
                    </a:cubicBezTo>
                    <a:close/>
                    <a:moveTo>
                      <a:pt x="60" y="0"/>
                    </a:moveTo>
                    <a:cubicBezTo>
                      <a:pt x="64" y="0"/>
                      <a:pt x="68" y="0"/>
                      <a:pt x="72" y="0"/>
                    </a:cubicBezTo>
                    <a:cubicBezTo>
                      <a:pt x="73" y="0"/>
                      <a:pt x="74" y="1"/>
                      <a:pt x="74" y="2"/>
                    </a:cubicBezTo>
                    <a:cubicBezTo>
                      <a:pt x="74" y="2"/>
                      <a:pt x="74" y="2"/>
                      <a:pt x="74" y="2"/>
                    </a:cubicBezTo>
                    <a:cubicBezTo>
                      <a:pt x="74" y="3"/>
                      <a:pt x="73" y="3"/>
                      <a:pt x="72" y="3"/>
                    </a:cubicBezTo>
                    <a:cubicBezTo>
                      <a:pt x="68" y="3"/>
                      <a:pt x="64" y="3"/>
                      <a:pt x="60" y="3"/>
                    </a:cubicBezTo>
                    <a:cubicBezTo>
                      <a:pt x="60" y="3"/>
                      <a:pt x="59" y="3"/>
                      <a:pt x="59" y="2"/>
                    </a:cubicBezTo>
                    <a:cubicBezTo>
                      <a:pt x="59" y="2"/>
                      <a:pt x="59" y="2"/>
                      <a:pt x="59" y="2"/>
                    </a:cubicBezTo>
                    <a:cubicBezTo>
                      <a:pt x="59" y="1"/>
                      <a:pt x="60" y="0"/>
                      <a:pt x="60" y="0"/>
                    </a:cubicBezTo>
                    <a:close/>
                    <a:moveTo>
                      <a:pt x="81" y="0"/>
                    </a:moveTo>
                    <a:cubicBezTo>
                      <a:pt x="85" y="0"/>
                      <a:pt x="89" y="0"/>
                      <a:pt x="93" y="0"/>
                    </a:cubicBezTo>
                    <a:cubicBezTo>
                      <a:pt x="94" y="0"/>
                      <a:pt x="95" y="1"/>
                      <a:pt x="95" y="2"/>
                    </a:cubicBezTo>
                    <a:cubicBezTo>
                      <a:pt x="95" y="2"/>
                      <a:pt x="95" y="2"/>
                      <a:pt x="95" y="2"/>
                    </a:cubicBezTo>
                    <a:cubicBezTo>
                      <a:pt x="95" y="3"/>
                      <a:pt x="94" y="3"/>
                      <a:pt x="93" y="3"/>
                    </a:cubicBezTo>
                    <a:cubicBezTo>
                      <a:pt x="89" y="3"/>
                      <a:pt x="85" y="3"/>
                      <a:pt x="81" y="3"/>
                    </a:cubicBezTo>
                    <a:cubicBezTo>
                      <a:pt x="81" y="3"/>
                      <a:pt x="80" y="3"/>
                      <a:pt x="80" y="2"/>
                    </a:cubicBezTo>
                    <a:cubicBezTo>
                      <a:pt x="80" y="2"/>
                      <a:pt x="80" y="2"/>
                      <a:pt x="80" y="2"/>
                    </a:cubicBezTo>
                    <a:cubicBezTo>
                      <a:pt x="80" y="1"/>
                      <a:pt x="81" y="0"/>
                      <a:pt x="81" y="0"/>
                    </a:cubicBezTo>
                    <a:close/>
                    <a:moveTo>
                      <a:pt x="102" y="0"/>
                    </a:moveTo>
                    <a:cubicBezTo>
                      <a:pt x="106" y="0"/>
                      <a:pt x="110" y="0"/>
                      <a:pt x="114" y="0"/>
                    </a:cubicBezTo>
                    <a:cubicBezTo>
                      <a:pt x="115" y="0"/>
                      <a:pt x="116" y="1"/>
                      <a:pt x="116" y="2"/>
                    </a:cubicBezTo>
                    <a:cubicBezTo>
                      <a:pt x="116" y="2"/>
                      <a:pt x="116" y="2"/>
                      <a:pt x="116" y="2"/>
                    </a:cubicBezTo>
                    <a:cubicBezTo>
                      <a:pt x="116" y="3"/>
                      <a:pt x="115" y="3"/>
                      <a:pt x="114" y="3"/>
                    </a:cubicBezTo>
                    <a:cubicBezTo>
                      <a:pt x="110" y="3"/>
                      <a:pt x="106" y="3"/>
                      <a:pt x="102" y="3"/>
                    </a:cubicBezTo>
                    <a:cubicBezTo>
                      <a:pt x="102" y="3"/>
                      <a:pt x="101" y="3"/>
                      <a:pt x="101" y="2"/>
                    </a:cubicBezTo>
                    <a:cubicBezTo>
                      <a:pt x="101" y="2"/>
                      <a:pt x="101" y="2"/>
                      <a:pt x="101" y="2"/>
                    </a:cubicBezTo>
                    <a:cubicBezTo>
                      <a:pt x="101" y="1"/>
                      <a:pt x="102" y="0"/>
                      <a:pt x="102" y="0"/>
                    </a:cubicBezTo>
                    <a:close/>
                    <a:moveTo>
                      <a:pt x="123" y="0"/>
                    </a:moveTo>
                    <a:cubicBezTo>
                      <a:pt x="127" y="0"/>
                      <a:pt x="131" y="0"/>
                      <a:pt x="135" y="0"/>
                    </a:cubicBezTo>
                    <a:cubicBezTo>
                      <a:pt x="136" y="0"/>
                      <a:pt x="137" y="1"/>
                      <a:pt x="137" y="2"/>
                    </a:cubicBezTo>
                    <a:cubicBezTo>
                      <a:pt x="137" y="2"/>
                      <a:pt x="137" y="2"/>
                      <a:pt x="137" y="2"/>
                    </a:cubicBezTo>
                    <a:cubicBezTo>
                      <a:pt x="137" y="3"/>
                      <a:pt x="136" y="3"/>
                      <a:pt x="135" y="3"/>
                    </a:cubicBezTo>
                    <a:cubicBezTo>
                      <a:pt x="131" y="3"/>
                      <a:pt x="127" y="3"/>
                      <a:pt x="123" y="3"/>
                    </a:cubicBezTo>
                    <a:cubicBezTo>
                      <a:pt x="123" y="3"/>
                      <a:pt x="122" y="3"/>
                      <a:pt x="122" y="2"/>
                    </a:cubicBezTo>
                    <a:cubicBezTo>
                      <a:pt x="122" y="2"/>
                      <a:pt x="122" y="2"/>
                      <a:pt x="122" y="2"/>
                    </a:cubicBezTo>
                    <a:cubicBezTo>
                      <a:pt x="122" y="1"/>
                      <a:pt x="123" y="0"/>
                      <a:pt x="123" y="0"/>
                    </a:cubicBezTo>
                    <a:close/>
                    <a:moveTo>
                      <a:pt x="144" y="0"/>
                    </a:moveTo>
                    <a:cubicBezTo>
                      <a:pt x="148" y="0"/>
                      <a:pt x="152" y="0"/>
                      <a:pt x="156" y="0"/>
                    </a:cubicBezTo>
                    <a:cubicBezTo>
                      <a:pt x="157" y="0"/>
                      <a:pt x="158" y="1"/>
                      <a:pt x="158" y="2"/>
                    </a:cubicBezTo>
                    <a:cubicBezTo>
                      <a:pt x="158" y="2"/>
                      <a:pt x="158" y="2"/>
                      <a:pt x="158" y="2"/>
                    </a:cubicBezTo>
                    <a:cubicBezTo>
                      <a:pt x="158" y="3"/>
                      <a:pt x="157" y="3"/>
                      <a:pt x="156" y="3"/>
                    </a:cubicBezTo>
                    <a:cubicBezTo>
                      <a:pt x="152" y="3"/>
                      <a:pt x="148" y="3"/>
                      <a:pt x="144" y="3"/>
                    </a:cubicBezTo>
                    <a:cubicBezTo>
                      <a:pt x="144" y="3"/>
                      <a:pt x="143" y="3"/>
                      <a:pt x="143" y="2"/>
                    </a:cubicBezTo>
                    <a:cubicBezTo>
                      <a:pt x="143" y="2"/>
                      <a:pt x="143" y="2"/>
                      <a:pt x="143" y="2"/>
                    </a:cubicBezTo>
                    <a:cubicBezTo>
                      <a:pt x="143" y="1"/>
                      <a:pt x="144" y="0"/>
                      <a:pt x="144" y="0"/>
                    </a:cubicBezTo>
                    <a:close/>
                    <a:moveTo>
                      <a:pt x="165" y="0"/>
                    </a:moveTo>
                    <a:cubicBezTo>
                      <a:pt x="169" y="0"/>
                      <a:pt x="173" y="0"/>
                      <a:pt x="177" y="0"/>
                    </a:cubicBezTo>
                    <a:cubicBezTo>
                      <a:pt x="178" y="0"/>
                      <a:pt x="179" y="1"/>
                      <a:pt x="179" y="2"/>
                    </a:cubicBezTo>
                    <a:cubicBezTo>
                      <a:pt x="179" y="2"/>
                      <a:pt x="179" y="2"/>
                      <a:pt x="179" y="2"/>
                    </a:cubicBezTo>
                    <a:cubicBezTo>
                      <a:pt x="179" y="3"/>
                      <a:pt x="178" y="3"/>
                      <a:pt x="177" y="3"/>
                    </a:cubicBezTo>
                    <a:cubicBezTo>
                      <a:pt x="173" y="3"/>
                      <a:pt x="169" y="3"/>
                      <a:pt x="165" y="3"/>
                    </a:cubicBezTo>
                    <a:cubicBezTo>
                      <a:pt x="165" y="3"/>
                      <a:pt x="164" y="3"/>
                      <a:pt x="164" y="2"/>
                    </a:cubicBezTo>
                    <a:cubicBezTo>
                      <a:pt x="164" y="2"/>
                      <a:pt x="164" y="2"/>
                      <a:pt x="164" y="2"/>
                    </a:cubicBezTo>
                    <a:cubicBezTo>
                      <a:pt x="164" y="1"/>
                      <a:pt x="165" y="0"/>
                      <a:pt x="165"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pic>
            <p:nvPicPr>
              <p:cNvPr id="52" name="Picture 9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2168259" y="963019"/>
                <a:ext cx="320792" cy="320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 name="文本框 62"/>
            <p:cNvSpPr txBox="1">
              <a:spLocks noChangeArrowheads="1"/>
            </p:cNvSpPr>
            <p:nvPr/>
          </p:nvSpPr>
          <p:spPr bwMode="auto">
            <a:xfrm>
              <a:off x="2405063" y="1120775"/>
              <a:ext cx="627095" cy="470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l"/>
                <a:defRPr sz="2000">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n"/>
                <a:defRPr>
                  <a:solidFill>
                    <a:schemeClr val="tx1"/>
                  </a:solidFill>
                  <a:latin typeface="Arial" panose="020B0604020202020204" pitchFamily="34" charset="0"/>
                  <a:ea typeface="黑体" panose="02010609060101010101" pitchFamily="49" charset="-122"/>
                </a:defRPr>
              </a:lvl2pPr>
              <a:lvl3pPr marL="1143000" indent="-228600">
                <a:spcBef>
                  <a:spcPct val="20000"/>
                </a:spcBef>
                <a:buFont typeface="Wingdings" panose="05000000000000000000" pitchFamily="2" charset="2"/>
                <a:buChar char="u"/>
                <a:defRPr sz="1600">
                  <a:solidFill>
                    <a:schemeClr val="tx1"/>
                  </a:solidFill>
                  <a:latin typeface="Arial" panose="020B0604020202020204" pitchFamily="34" charset="0"/>
                  <a:ea typeface="黑体" panose="02010609060101010101" pitchFamily="49" charset="-122"/>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ea typeface="黑体" panose="02010609060101010101" pitchFamily="49" charset="-122"/>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r>
                <a:rPr lang="en-US" altLang="zh-CN" sz="2800" b="1" dirty="0">
                  <a:solidFill>
                    <a:schemeClr val="bg1"/>
                  </a:solidFill>
                  <a:latin typeface="微软雅黑" panose="020B0503020204020204" pitchFamily="34" charset="-122"/>
                  <a:ea typeface="微软雅黑" panose="020B0503020204020204" pitchFamily="34" charset="-122"/>
                </a:rPr>
                <a:t>01</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grpSp>
        <p:nvGrpSpPr>
          <p:cNvPr id="53" name="组合 44"/>
          <p:cNvGrpSpPr/>
          <p:nvPr/>
        </p:nvGrpSpPr>
        <p:grpSpPr bwMode="auto">
          <a:xfrm>
            <a:off x="1437158" y="2787774"/>
            <a:ext cx="6269684" cy="915988"/>
            <a:chOff x="1763713" y="1090613"/>
            <a:chExt cx="5535612" cy="823912"/>
          </a:xfrm>
        </p:grpSpPr>
        <p:grpSp>
          <p:nvGrpSpPr>
            <p:cNvPr id="54" name="组合 67"/>
            <p:cNvGrpSpPr/>
            <p:nvPr/>
          </p:nvGrpSpPr>
          <p:grpSpPr bwMode="auto">
            <a:xfrm>
              <a:off x="1763713" y="1090613"/>
              <a:ext cx="5535612" cy="823912"/>
              <a:chOff x="1844475" y="844353"/>
              <a:chExt cx="5535837" cy="822444"/>
            </a:xfrm>
          </p:grpSpPr>
          <p:sp>
            <p:nvSpPr>
              <p:cNvPr id="58" name="Freeform 20"/>
              <p:cNvSpPr/>
              <p:nvPr/>
            </p:nvSpPr>
            <p:spPr bwMode="auto">
              <a:xfrm>
                <a:off x="1844475" y="1059776"/>
                <a:ext cx="621625" cy="549513"/>
              </a:xfrm>
              <a:custGeom>
                <a:avLst/>
                <a:gdLst>
                  <a:gd name="T0" fmla="*/ 0 w 681"/>
                  <a:gd name="T1" fmla="*/ 0 h 602"/>
                  <a:gd name="T2" fmla="*/ 2147483646 w 681"/>
                  <a:gd name="T3" fmla="*/ 0 h 602"/>
                  <a:gd name="T4" fmla="*/ 2147483646 w 681"/>
                  <a:gd name="T5" fmla="*/ 2147483646 h 602"/>
                  <a:gd name="T6" fmla="*/ 0 w 681"/>
                  <a:gd name="T7" fmla="*/ 2147483646 h 602"/>
                  <a:gd name="T8" fmla="*/ 2147483646 w 681"/>
                  <a:gd name="T9" fmla="*/ 2147483646 h 602"/>
                  <a:gd name="T10" fmla="*/ 0 w 681"/>
                  <a:gd name="T11" fmla="*/ 0 h 602"/>
                  <a:gd name="T12" fmla="*/ 0 w 681"/>
                  <a:gd name="T13" fmla="*/ 0 h 6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1" h="602">
                    <a:moveTo>
                      <a:pt x="0" y="0"/>
                    </a:moveTo>
                    <a:lnTo>
                      <a:pt x="681" y="0"/>
                    </a:lnTo>
                    <a:lnTo>
                      <a:pt x="681" y="602"/>
                    </a:lnTo>
                    <a:lnTo>
                      <a:pt x="0" y="602"/>
                    </a:lnTo>
                    <a:lnTo>
                      <a:pt x="183" y="298"/>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9" name="Freeform 21"/>
              <p:cNvSpPr>
                <a:spLocks noEditPoints="1"/>
              </p:cNvSpPr>
              <p:nvPr/>
            </p:nvSpPr>
            <p:spPr bwMode="auto">
              <a:xfrm>
                <a:off x="1911110" y="1092638"/>
                <a:ext cx="574159" cy="19169"/>
              </a:xfrm>
              <a:custGeom>
                <a:avLst/>
                <a:gdLst>
                  <a:gd name="T0" fmla="*/ 2147483646 w 120"/>
                  <a:gd name="T1" fmla="*/ 0 h 4"/>
                  <a:gd name="T2" fmla="*/ 2147483646 w 120"/>
                  <a:gd name="T3" fmla="*/ 0 h 4"/>
                  <a:gd name="T4" fmla="*/ 2147483646 w 120"/>
                  <a:gd name="T5" fmla="*/ 2147483646 h 4"/>
                  <a:gd name="T6" fmla="*/ 2147483646 w 120"/>
                  <a:gd name="T7" fmla="*/ 2147483646 h 4"/>
                  <a:gd name="T8" fmla="*/ 2147483646 w 120"/>
                  <a:gd name="T9" fmla="*/ 2147483646 h 4"/>
                  <a:gd name="T10" fmla="*/ 2147483646 w 120"/>
                  <a:gd name="T11" fmla="*/ 2147483646 h 4"/>
                  <a:gd name="T12" fmla="*/ 0 w 120"/>
                  <a:gd name="T13" fmla="*/ 2147483646 h 4"/>
                  <a:gd name="T14" fmla="*/ 0 w 120"/>
                  <a:gd name="T15" fmla="*/ 2147483646 h 4"/>
                  <a:gd name="T16" fmla="*/ 2147483646 w 120"/>
                  <a:gd name="T17" fmla="*/ 0 h 4"/>
                  <a:gd name="T18" fmla="*/ 2147483646 w 120"/>
                  <a:gd name="T19" fmla="*/ 0 h 4"/>
                  <a:gd name="T20" fmla="*/ 2147483646 w 120"/>
                  <a:gd name="T21" fmla="*/ 0 h 4"/>
                  <a:gd name="T22" fmla="*/ 2147483646 w 120"/>
                  <a:gd name="T23" fmla="*/ 2147483646 h 4"/>
                  <a:gd name="T24" fmla="*/ 2147483646 w 120"/>
                  <a:gd name="T25" fmla="*/ 2147483646 h 4"/>
                  <a:gd name="T26" fmla="*/ 2147483646 w 120"/>
                  <a:gd name="T27" fmla="*/ 2147483646 h 4"/>
                  <a:gd name="T28" fmla="*/ 2147483646 w 120"/>
                  <a:gd name="T29" fmla="*/ 2147483646 h 4"/>
                  <a:gd name="T30" fmla="*/ 2147483646 w 120"/>
                  <a:gd name="T31" fmla="*/ 2147483646 h 4"/>
                  <a:gd name="T32" fmla="*/ 2147483646 w 120"/>
                  <a:gd name="T33" fmla="*/ 2147483646 h 4"/>
                  <a:gd name="T34" fmla="*/ 2147483646 w 120"/>
                  <a:gd name="T35" fmla="*/ 0 h 4"/>
                  <a:gd name="T36" fmla="*/ 2147483646 w 120"/>
                  <a:gd name="T37" fmla="*/ 0 h 4"/>
                  <a:gd name="T38" fmla="*/ 2147483646 w 120"/>
                  <a:gd name="T39" fmla="*/ 0 h 4"/>
                  <a:gd name="T40" fmla="*/ 2147483646 w 120"/>
                  <a:gd name="T41" fmla="*/ 2147483646 h 4"/>
                  <a:gd name="T42" fmla="*/ 2147483646 w 120"/>
                  <a:gd name="T43" fmla="*/ 2147483646 h 4"/>
                  <a:gd name="T44" fmla="*/ 2147483646 w 120"/>
                  <a:gd name="T45" fmla="*/ 2147483646 h 4"/>
                  <a:gd name="T46" fmla="*/ 2147483646 w 120"/>
                  <a:gd name="T47" fmla="*/ 2147483646 h 4"/>
                  <a:gd name="T48" fmla="*/ 2147483646 w 120"/>
                  <a:gd name="T49" fmla="*/ 2147483646 h 4"/>
                  <a:gd name="T50" fmla="*/ 2147483646 w 120"/>
                  <a:gd name="T51" fmla="*/ 2147483646 h 4"/>
                  <a:gd name="T52" fmla="*/ 2147483646 w 120"/>
                  <a:gd name="T53" fmla="*/ 0 h 4"/>
                  <a:gd name="T54" fmla="*/ 2147483646 w 120"/>
                  <a:gd name="T55" fmla="*/ 0 h 4"/>
                  <a:gd name="T56" fmla="*/ 2147483646 w 120"/>
                  <a:gd name="T57" fmla="*/ 0 h 4"/>
                  <a:gd name="T58" fmla="*/ 2147483646 w 120"/>
                  <a:gd name="T59" fmla="*/ 2147483646 h 4"/>
                  <a:gd name="T60" fmla="*/ 2147483646 w 120"/>
                  <a:gd name="T61" fmla="*/ 2147483646 h 4"/>
                  <a:gd name="T62" fmla="*/ 2147483646 w 120"/>
                  <a:gd name="T63" fmla="*/ 2147483646 h 4"/>
                  <a:gd name="T64" fmla="*/ 2147483646 w 120"/>
                  <a:gd name="T65" fmla="*/ 2147483646 h 4"/>
                  <a:gd name="T66" fmla="*/ 2147483646 w 120"/>
                  <a:gd name="T67" fmla="*/ 2147483646 h 4"/>
                  <a:gd name="T68" fmla="*/ 2147483646 w 120"/>
                  <a:gd name="T69" fmla="*/ 2147483646 h 4"/>
                  <a:gd name="T70" fmla="*/ 2147483646 w 120"/>
                  <a:gd name="T71" fmla="*/ 0 h 4"/>
                  <a:gd name="T72" fmla="*/ 2147483646 w 120"/>
                  <a:gd name="T73" fmla="*/ 0 h 4"/>
                  <a:gd name="T74" fmla="*/ 2147483646 w 120"/>
                  <a:gd name="T75" fmla="*/ 0 h 4"/>
                  <a:gd name="T76" fmla="*/ 2147483646 w 120"/>
                  <a:gd name="T77" fmla="*/ 2147483646 h 4"/>
                  <a:gd name="T78" fmla="*/ 2147483646 w 120"/>
                  <a:gd name="T79" fmla="*/ 2147483646 h 4"/>
                  <a:gd name="T80" fmla="*/ 2147483646 w 120"/>
                  <a:gd name="T81" fmla="*/ 2147483646 h 4"/>
                  <a:gd name="T82" fmla="*/ 2147483646 w 120"/>
                  <a:gd name="T83" fmla="*/ 2147483646 h 4"/>
                  <a:gd name="T84" fmla="*/ 2147483646 w 120"/>
                  <a:gd name="T85" fmla="*/ 2147483646 h 4"/>
                  <a:gd name="T86" fmla="*/ 2147483646 w 120"/>
                  <a:gd name="T87" fmla="*/ 2147483646 h 4"/>
                  <a:gd name="T88" fmla="*/ 2147483646 w 120"/>
                  <a:gd name="T89" fmla="*/ 0 h 4"/>
                  <a:gd name="T90" fmla="*/ 2147483646 w 120"/>
                  <a:gd name="T91" fmla="*/ 0 h 4"/>
                  <a:gd name="T92" fmla="*/ 2147483646 w 120"/>
                  <a:gd name="T93" fmla="*/ 0 h 4"/>
                  <a:gd name="T94" fmla="*/ 2147483646 w 120"/>
                  <a:gd name="T95" fmla="*/ 2147483646 h 4"/>
                  <a:gd name="T96" fmla="*/ 2147483646 w 120"/>
                  <a:gd name="T97" fmla="*/ 2147483646 h 4"/>
                  <a:gd name="T98" fmla="*/ 2147483646 w 120"/>
                  <a:gd name="T99" fmla="*/ 2147483646 h 4"/>
                  <a:gd name="T100" fmla="*/ 2147483646 w 120"/>
                  <a:gd name="T101" fmla="*/ 2147483646 h 4"/>
                  <a:gd name="T102" fmla="*/ 2147483646 w 120"/>
                  <a:gd name="T103" fmla="*/ 2147483646 h 4"/>
                  <a:gd name="T104" fmla="*/ 2147483646 w 120"/>
                  <a:gd name="T105" fmla="*/ 2147483646 h 4"/>
                  <a:gd name="T106" fmla="*/ 2147483646 w 120"/>
                  <a:gd name="T107" fmla="*/ 0 h 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0" h="4">
                    <a:moveTo>
                      <a:pt x="1" y="0"/>
                    </a:moveTo>
                    <a:cubicBezTo>
                      <a:pt x="5" y="0"/>
                      <a:pt x="9" y="0"/>
                      <a:pt x="13" y="0"/>
                    </a:cubicBezTo>
                    <a:cubicBezTo>
                      <a:pt x="14" y="0"/>
                      <a:pt x="15" y="1"/>
                      <a:pt x="15" y="2"/>
                    </a:cubicBezTo>
                    <a:cubicBezTo>
                      <a:pt x="15" y="2"/>
                      <a:pt x="15" y="2"/>
                      <a:pt x="15" y="2"/>
                    </a:cubicBezTo>
                    <a:cubicBezTo>
                      <a:pt x="15" y="3"/>
                      <a:pt x="14" y="4"/>
                      <a:pt x="13" y="4"/>
                    </a:cubicBezTo>
                    <a:cubicBezTo>
                      <a:pt x="9" y="4"/>
                      <a:pt x="5" y="4"/>
                      <a:pt x="1" y="4"/>
                    </a:cubicBezTo>
                    <a:cubicBezTo>
                      <a:pt x="0" y="4"/>
                      <a:pt x="0" y="3"/>
                      <a:pt x="0" y="2"/>
                    </a:cubicBezTo>
                    <a:cubicBezTo>
                      <a:pt x="0" y="2"/>
                      <a:pt x="0" y="2"/>
                      <a:pt x="0" y="2"/>
                    </a:cubicBezTo>
                    <a:cubicBezTo>
                      <a:pt x="0" y="1"/>
                      <a:pt x="0" y="0"/>
                      <a:pt x="1" y="0"/>
                    </a:cubicBezTo>
                    <a:close/>
                    <a:moveTo>
                      <a:pt x="22" y="0"/>
                    </a:moveTo>
                    <a:cubicBezTo>
                      <a:pt x="26" y="0"/>
                      <a:pt x="30" y="0"/>
                      <a:pt x="34" y="0"/>
                    </a:cubicBezTo>
                    <a:cubicBezTo>
                      <a:pt x="35" y="0"/>
                      <a:pt x="36" y="1"/>
                      <a:pt x="36" y="2"/>
                    </a:cubicBezTo>
                    <a:cubicBezTo>
                      <a:pt x="36" y="2"/>
                      <a:pt x="36" y="2"/>
                      <a:pt x="36" y="2"/>
                    </a:cubicBezTo>
                    <a:cubicBezTo>
                      <a:pt x="36" y="3"/>
                      <a:pt x="35" y="4"/>
                      <a:pt x="34" y="4"/>
                    </a:cubicBezTo>
                    <a:cubicBezTo>
                      <a:pt x="30" y="4"/>
                      <a:pt x="26" y="4"/>
                      <a:pt x="22" y="4"/>
                    </a:cubicBezTo>
                    <a:cubicBezTo>
                      <a:pt x="21" y="4"/>
                      <a:pt x="21" y="3"/>
                      <a:pt x="21" y="2"/>
                    </a:cubicBezTo>
                    <a:cubicBezTo>
                      <a:pt x="21" y="2"/>
                      <a:pt x="21" y="2"/>
                      <a:pt x="21" y="2"/>
                    </a:cubicBezTo>
                    <a:cubicBezTo>
                      <a:pt x="21" y="1"/>
                      <a:pt x="21" y="0"/>
                      <a:pt x="22" y="0"/>
                    </a:cubicBezTo>
                    <a:close/>
                    <a:moveTo>
                      <a:pt x="43" y="0"/>
                    </a:moveTo>
                    <a:cubicBezTo>
                      <a:pt x="47" y="0"/>
                      <a:pt x="51" y="0"/>
                      <a:pt x="55" y="0"/>
                    </a:cubicBezTo>
                    <a:cubicBezTo>
                      <a:pt x="56" y="0"/>
                      <a:pt x="57" y="1"/>
                      <a:pt x="57" y="2"/>
                    </a:cubicBezTo>
                    <a:cubicBezTo>
                      <a:pt x="57" y="2"/>
                      <a:pt x="57" y="2"/>
                      <a:pt x="57" y="2"/>
                    </a:cubicBezTo>
                    <a:cubicBezTo>
                      <a:pt x="57" y="3"/>
                      <a:pt x="56" y="4"/>
                      <a:pt x="55" y="4"/>
                    </a:cubicBezTo>
                    <a:cubicBezTo>
                      <a:pt x="51" y="4"/>
                      <a:pt x="47" y="4"/>
                      <a:pt x="43" y="4"/>
                    </a:cubicBezTo>
                    <a:cubicBezTo>
                      <a:pt x="42" y="4"/>
                      <a:pt x="42" y="3"/>
                      <a:pt x="42" y="2"/>
                    </a:cubicBezTo>
                    <a:cubicBezTo>
                      <a:pt x="42" y="2"/>
                      <a:pt x="42" y="2"/>
                      <a:pt x="42" y="2"/>
                    </a:cubicBezTo>
                    <a:cubicBezTo>
                      <a:pt x="42" y="1"/>
                      <a:pt x="42" y="0"/>
                      <a:pt x="43" y="0"/>
                    </a:cubicBezTo>
                    <a:close/>
                    <a:moveTo>
                      <a:pt x="64" y="0"/>
                    </a:moveTo>
                    <a:cubicBezTo>
                      <a:pt x="68" y="0"/>
                      <a:pt x="72" y="0"/>
                      <a:pt x="76" y="0"/>
                    </a:cubicBezTo>
                    <a:cubicBezTo>
                      <a:pt x="77" y="0"/>
                      <a:pt x="78" y="1"/>
                      <a:pt x="78" y="2"/>
                    </a:cubicBezTo>
                    <a:cubicBezTo>
                      <a:pt x="78" y="2"/>
                      <a:pt x="78" y="2"/>
                      <a:pt x="78" y="2"/>
                    </a:cubicBezTo>
                    <a:cubicBezTo>
                      <a:pt x="78" y="3"/>
                      <a:pt x="77" y="4"/>
                      <a:pt x="76" y="4"/>
                    </a:cubicBezTo>
                    <a:cubicBezTo>
                      <a:pt x="72" y="4"/>
                      <a:pt x="68" y="4"/>
                      <a:pt x="64" y="4"/>
                    </a:cubicBezTo>
                    <a:cubicBezTo>
                      <a:pt x="63" y="4"/>
                      <a:pt x="63" y="3"/>
                      <a:pt x="63" y="2"/>
                    </a:cubicBezTo>
                    <a:cubicBezTo>
                      <a:pt x="63" y="2"/>
                      <a:pt x="63" y="2"/>
                      <a:pt x="63" y="2"/>
                    </a:cubicBezTo>
                    <a:cubicBezTo>
                      <a:pt x="63" y="1"/>
                      <a:pt x="63" y="0"/>
                      <a:pt x="64" y="0"/>
                    </a:cubicBezTo>
                    <a:close/>
                    <a:moveTo>
                      <a:pt x="85" y="0"/>
                    </a:moveTo>
                    <a:cubicBezTo>
                      <a:pt x="89" y="0"/>
                      <a:pt x="93" y="0"/>
                      <a:pt x="97" y="0"/>
                    </a:cubicBezTo>
                    <a:cubicBezTo>
                      <a:pt x="98" y="0"/>
                      <a:pt x="99" y="1"/>
                      <a:pt x="99" y="2"/>
                    </a:cubicBezTo>
                    <a:cubicBezTo>
                      <a:pt x="99" y="2"/>
                      <a:pt x="99" y="2"/>
                      <a:pt x="99" y="2"/>
                    </a:cubicBezTo>
                    <a:cubicBezTo>
                      <a:pt x="99" y="3"/>
                      <a:pt x="98" y="4"/>
                      <a:pt x="97" y="4"/>
                    </a:cubicBezTo>
                    <a:cubicBezTo>
                      <a:pt x="93" y="4"/>
                      <a:pt x="89" y="4"/>
                      <a:pt x="85" y="4"/>
                    </a:cubicBezTo>
                    <a:cubicBezTo>
                      <a:pt x="84" y="4"/>
                      <a:pt x="84" y="3"/>
                      <a:pt x="84" y="2"/>
                    </a:cubicBezTo>
                    <a:cubicBezTo>
                      <a:pt x="84" y="2"/>
                      <a:pt x="84" y="2"/>
                      <a:pt x="84" y="2"/>
                    </a:cubicBezTo>
                    <a:cubicBezTo>
                      <a:pt x="84" y="1"/>
                      <a:pt x="84" y="0"/>
                      <a:pt x="85" y="0"/>
                    </a:cubicBezTo>
                    <a:close/>
                    <a:moveTo>
                      <a:pt x="106" y="0"/>
                    </a:moveTo>
                    <a:cubicBezTo>
                      <a:pt x="110" y="0"/>
                      <a:pt x="114" y="0"/>
                      <a:pt x="118" y="0"/>
                    </a:cubicBezTo>
                    <a:cubicBezTo>
                      <a:pt x="119" y="0"/>
                      <a:pt x="120" y="1"/>
                      <a:pt x="120" y="2"/>
                    </a:cubicBezTo>
                    <a:cubicBezTo>
                      <a:pt x="120" y="2"/>
                      <a:pt x="120" y="2"/>
                      <a:pt x="120" y="2"/>
                    </a:cubicBezTo>
                    <a:cubicBezTo>
                      <a:pt x="120" y="3"/>
                      <a:pt x="119" y="4"/>
                      <a:pt x="118" y="4"/>
                    </a:cubicBezTo>
                    <a:cubicBezTo>
                      <a:pt x="114" y="4"/>
                      <a:pt x="110" y="4"/>
                      <a:pt x="106" y="4"/>
                    </a:cubicBezTo>
                    <a:cubicBezTo>
                      <a:pt x="105" y="4"/>
                      <a:pt x="105" y="3"/>
                      <a:pt x="105" y="2"/>
                    </a:cubicBezTo>
                    <a:cubicBezTo>
                      <a:pt x="105" y="2"/>
                      <a:pt x="105" y="2"/>
                      <a:pt x="105" y="2"/>
                    </a:cubicBezTo>
                    <a:cubicBezTo>
                      <a:pt x="105" y="1"/>
                      <a:pt x="105" y="0"/>
                      <a:pt x="106"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0" name="Freeform 22"/>
              <p:cNvSpPr>
                <a:spLocks noEditPoints="1"/>
              </p:cNvSpPr>
              <p:nvPr/>
            </p:nvSpPr>
            <p:spPr bwMode="auto">
              <a:xfrm>
                <a:off x="1911110" y="1556346"/>
                <a:ext cx="574159" cy="14605"/>
              </a:xfrm>
              <a:custGeom>
                <a:avLst/>
                <a:gdLst>
                  <a:gd name="T0" fmla="*/ 2147483646 w 120"/>
                  <a:gd name="T1" fmla="*/ 0 h 3"/>
                  <a:gd name="T2" fmla="*/ 2147483646 w 120"/>
                  <a:gd name="T3" fmla="*/ 0 h 3"/>
                  <a:gd name="T4" fmla="*/ 2147483646 w 120"/>
                  <a:gd name="T5" fmla="*/ 2147483646 h 3"/>
                  <a:gd name="T6" fmla="*/ 2147483646 w 120"/>
                  <a:gd name="T7" fmla="*/ 2147483646 h 3"/>
                  <a:gd name="T8" fmla="*/ 2147483646 w 120"/>
                  <a:gd name="T9" fmla="*/ 2147483646 h 3"/>
                  <a:gd name="T10" fmla="*/ 2147483646 w 120"/>
                  <a:gd name="T11" fmla="*/ 2147483646 h 3"/>
                  <a:gd name="T12" fmla="*/ 0 w 120"/>
                  <a:gd name="T13" fmla="*/ 2147483646 h 3"/>
                  <a:gd name="T14" fmla="*/ 0 w 120"/>
                  <a:gd name="T15" fmla="*/ 2147483646 h 3"/>
                  <a:gd name="T16" fmla="*/ 2147483646 w 120"/>
                  <a:gd name="T17" fmla="*/ 0 h 3"/>
                  <a:gd name="T18" fmla="*/ 2147483646 w 120"/>
                  <a:gd name="T19" fmla="*/ 0 h 3"/>
                  <a:gd name="T20" fmla="*/ 2147483646 w 120"/>
                  <a:gd name="T21" fmla="*/ 0 h 3"/>
                  <a:gd name="T22" fmla="*/ 2147483646 w 120"/>
                  <a:gd name="T23" fmla="*/ 2147483646 h 3"/>
                  <a:gd name="T24" fmla="*/ 2147483646 w 120"/>
                  <a:gd name="T25" fmla="*/ 2147483646 h 3"/>
                  <a:gd name="T26" fmla="*/ 2147483646 w 120"/>
                  <a:gd name="T27" fmla="*/ 2147483646 h 3"/>
                  <a:gd name="T28" fmla="*/ 2147483646 w 120"/>
                  <a:gd name="T29" fmla="*/ 2147483646 h 3"/>
                  <a:gd name="T30" fmla="*/ 2147483646 w 120"/>
                  <a:gd name="T31" fmla="*/ 2147483646 h 3"/>
                  <a:gd name="T32" fmla="*/ 2147483646 w 120"/>
                  <a:gd name="T33" fmla="*/ 2147483646 h 3"/>
                  <a:gd name="T34" fmla="*/ 2147483646 w 120"/>
                  <a:gd name="T35" fmla="*/ 0 h 3"/>
                  <a:gd name="T36" fmla="*/ 2147483646 w 120"/>
                  <a:gd name="T37" fmla="*/ 0 h 3"/>
                  <a:gd name="T38" fmla="*/ 2147483646 w 120"/>
                  <a:gd name="T39" fmla="*/ 0 h 3"/>
                  <a:gd name="T40" fmla="*/ 2147483646 w 120"/>
                  <a:gd name="T41" fmla="*/ 2147483646 h 3"/>
                  <a:gd name="T42" fmla="*/ 2147483646 w 120"/>
                  <a:gd name="T43" fmla="*/ 2147483646 h 3"/>
                  <a:gd name="T44" fmla="*/ 2147483646 w 120"/>
                  <a:gd name="T45" fmla="*/ 2147483646 h 3"/>
                  <a:gd name="T46" fmla="*/ 2147483646 w 120"/>
                  <a:gd name="T47" fmla="*/ 2147483646 h 3"/>
                  <a:gd name="T48" fmla="*/ 2147483646 w 120"/>
                  <a:gd name="T49" fmla="*/ 2147483646 h 3"/>
                  <a:gd name="T50" fmla="*/ 2147483646 w 120"/>
                  <a:gd name="T51" fmla="*/ 2147483646 h 3"/>
                  <a:gd name="T52" fmla="*/ 2147483646 w 120"/>
                  <a:gd name="T53" fmla="*/ 0 h 3"/>
                  <a:gd name="T54" fmla="*/ 2147483646 w 120"/>
                  <a:gd name="T55" fmla="*/ 0 h 3"/>
                  <a:gd name="T56" fmla="*/ 2147483646 w 120"/>
                  <a:gd name="T57" fmla="*/ 0 h 3"/>
                  <a:gd name="T58" fmla="*/ 2147483646 w 120"/>
                  <a:gd name="T59" fmla="*/ 2147483646 h 3"/>
                  <a:gd name="T60" fmla="*/ 2147483646 w 120"/>
                  <a:gd name="T61" fmla="*/ 2147483646 h 3"/>
                  <a:gd name="T62" fmla="*/ 2147483646 w 120"/>
                  <a:gd name="T63" fmla="*/ 2147483646 h 3"/>
                  <a:gd name="T64" fmla="*/ 2147483646 w 120"/>
                  <a:gd name="T65" fmla="*/ 2147483646 h 3"/>
                  <a:gd name="T66" fmla="*/ 2147483646 w 120"/>
                  <a:gd name="T67" fmla="*/ 2147483646 h 3"/>
                  <a:gd name="T68" fmla="*/ 2147483646 w 120"/>
                  <a:gd name="T69" fmla="*/ 2147483646 h 3"/>
                  <a:gd name="T70" fmla="*/ 2147483646 w 120"/>
                  <a:gd name="T71" fmla="*/ 0 h 3"/>
                  <a:gd name="T72" fmla="*/ 2147483646 w 120"/>
                  <a:gd name="T73" fmla="*/ 0 h 3"/>
                  <a:gd name="T74" fmla="*/ 2147483646 w 120"/>
                  <a:gd name="T75" fmla="*/ 0 h 3"/>
                  <a:gd name="T76" fmla="*/ 2147483646 w 120"/>
                  <a:gd name="T77" fmla="*/ 2147483646 h 3"/>
                  <a:gd name="T78" fmla="*/ 2147483646 w 120"/>
                  <a:gd name="T79" fmla="*/ 2147483646 h 3"/>
                  <a:gd name="T80" fmla="*/ 2147483646 w 120"/>
                  <a:gd name="T81" fmla="*/ 2147483646 h 3"/>
                  <a:gd name="T82" fmla="*/ 2147483646 w 120"/>
                  <a:gd name="T83" fmla="*/ 2147483646 h 3"/>
                  <a:gd name="T84" fmla="*/ 2147483646 w 120"/>
                  <a:gd name="T85" fmla="*/ 2147483646 h 3"/>
                  <a:gd name="T86" fmla="*/ 2147483646 w 120"/>
                  <a:gd name="T87" fmla="*/ 2147483646 h 3"/>
                  <a:gd name="T88" fmla="*/ 2147483646 w 120"/>
                  <a:gd name="T89" fmla="*/ 0 h 3"/>
                  <a:gd name="T90" fmla="*/ 2147483646 w 120"/>
                  <a:gd name="T91" fmla="*/ 0 h 3"/>
                  <a:gd name="T92" fmla="*/ 2147483646 w 120"/>
                  <a:gd name="T93" fmla="*/ 0 h 3"/>
                  <a:gd name="T94" fmla="*/ 2147483646 w 120"/>
                  <a:gd name="T95" fmla="*/ 2147483646 h 3"/>
                  <a:gd name="T96" fmla="*/ 2147483646 w 120"/>
                  <a:gd name="T97" fmla="*/ 2147483646 h 3"/>
                  <a:gd name="T98" fmla="*/ 2147483646 w 120"/>
                  <a:gd name="T99" fmla="*/ 2147483646 h 3"/>
                  <a:gd name="T100" fmla="*/ 2147483646 w 120"/>
                  <a:gd name="T101" fmla="*/ 2147483646 h 3"/>
                  <a:gd name="T102" fmla="*/ 2147483646 w 120"/>
                  <a:gd name="T103" fmla="*/ 2147483646 h 3"/>
                  <a:gd name="T104" fmla="*/ 2147483646 w 120"/>
                  <a:gd name="T105" fmla="*/ 2147483646 h 3"/>
                  <a:gd name="T106" fmla="*/ 2147483646 w 120"/>
                  <a:gd name="T107" fmla="*/ 0 h 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0" h="3">
                    <a:moveTo>
                      <a:pt x="1" y="0"/>
                    </a:moveTo>
                    <a:cubicBezTo>
                      <a:pt x="5" y="0"/>
                      <a:pt x="9" y="0"/>
                      <a:pt x="13" y="0"/>
                    </a:cubicBezTo>
                    <a:cubicBezTo>
                      <a:pt x="14" y="0"/>
                      <a:pt x="15" y="1"/>
                      <a:pt x="15" y="2"/>
                    </a:cubicBezTo>
                    <a:cubicBezTo>
                      <a:pt x="15" y="2"/>
                      <a:pt x="15" y="2"/>
                      <a:pt x="15" y="2"/>
                    </a:cubicBezTo>
                    <a:cubicBezTo>
                      <a:pt x="15" y="3"/>
                      <a:pt x="14" y="3"/>
                      <a:pt x="13" y="3"/>
                    </a:cubicBezTo>
                    <a:cubicBezTo>
                      <a:pt x="9" y="3"/>
                      <a:pt x="5" y="3"/>
                      <a:pt x="1" y="3"/>
                    </a:cubicBezTo>
                    <a:cubicBezTo>
                      <a:pt x="0" y="3"/>
                      <a:pt x="0" y="3"/>
                      <a:pt x="0" y="2"/>
                    </a:cubicBezTo>
                    <a:cubicBezTo>
                      <a:pt x="0" y="2"/>
                      <a:pt x="0" y="2"/>
                      <a:pt x="0" y="2"/>
                    </a:cubicBezTo>
                    <a:cubicBezTo>
                      <a:pt x="0" y="1"/>
                      <a:pt x="0" y="0"/>
                      <a:pt x="1" y="0"/>
                    </a:cubicBezTo>
                    <a:close/>
                    <a:moveTo>
                      <a:pt x="22" y="0"/>
                    </a:moveTo>
                    <a:cubicBezTo>
                      <a:pt x="26" y="0"/>
                      <a:pt x="30" y="0"/>
                      <a:pt x="34" y="0"/>
                    </a:cubicBezTo>
                    <a:cubicBezTo>
                      <a:pt x="35" y="0"/>
                      <a:pt x="36" y="1"/>
                      <a:pt x="36" y="2"/>
                    </a:cubicBezTo>
                    <a:cubicBezTo>
                      <a:pt x="36" y="2"/>
                      <a:pt x="36" y="2"/>
                      <a:pt x="36" y="2"/>
                    </a:cubicBezTo>
                    <a:cubicBezTo>
                      <a:pt x="36" y="3"/>
                      <a:pt x="35" y="3"/>
                      <a:pt x="34" y="3"/>
                    </a:cubicBezTo>
                    <a:cubicBezTo>
                      <a:pt x="30" y="3"/>
                      <a:pt x="26" y="3"/>
                      <a:pt x="22" y="3"/>
                    </a:cubicBezTo>
                    <a:cubicBezTo>
                      <a:pt x="21" y="3"/>
                      <a:pt x="21" y="3"/>
                      <a:pt x="21" y="2"/>
                    </a:cubicBezTo>
                    <a:cubicBezTo>
                      <a:pt x="21" y="2"/>
                      <a:pt x="21" y="2"/>
                      <a:pt x="21" y="2"/>
                    </a:cubicBezTo>
                    <a:cubicBezTo>
                      <a:pt x="21" y="1"/>
                      <a:pt x="21" y="0"/>
                      <a:pt x="22" y="0"/>
                    </a:cubicBezTo>
                    <a:close/>
                    <a:moveTo>
                      <a:pt x="43" y="0"/>
                    </a:moveTo>
                    <a:cubicBezTo>
                      <a:pt x="47" y="0"/>
                      <a:pt x="51" y="0"/>
                      <a:pt x="55" y="0"/>
                    </a:cubicBezTo>
                    <a:cubicBezTo>
                      <a:pt x="56" y="0"/>
                      <a:pt x="57" y="1"/>
                      <a:pt x="57" y="2"/>
                    </a:cubicBezTo>
                    <a:cubicBezTo>
                      <a:pt x="57" y="2"/>
                      <a:pt x="57" y="2"/>
                      <a:pt x="57" y="2"/>
                    </a:cubicBezTo>
                    <a:cubicBezTo>
                      <a:pt x="57" y="3"/>
                      <a:pt x="56" y="3"/>
                      <a:pt x="55" y="3"/>
                    </a:cubicBezTo>
                    <a:cubicBezTo>
                      <a:pt x="51" y="3"/>
                      <a:pt x="47" y="3"/>
                      <a:pt x="43" y="3"/>
                    </a:cubicBezTo>
                    <a:cubicBezTo>
                      <a:pt x="42" y="3"/>
                      <a:pt x="42" y="3"/>
                      <a:pt x="42" y="2"/>
                    </a:cubicBezTo>
                    <a:cubicBezTo>
                      <a:pt x="42" y="2"/>
                      <a:pt x="42" y="2"/>
                      <a:pt x="42" y="2"/>
                    </a:cubicBezTo>
                    <a:cubicBezTo>
                      <a:pt x="42" y="1"/>
                      <a:pt x="42" y="0"/>
                      <a:pt x="43" y="0"/>
                    </a:cubicBezTo>
                    <a:close/>
                    <a:moveTo>
                      <a:pt x="64" y="0"/>
                    </a:moveTo>
                    <a:cubicBezTo>
                      <a:pt x="68" y="0"/>
                      <a:pt x="72" y="0"/>
                      <a:pt x="76" y="0"/>
                    </a:cubicBezTo>
                    <a:cubicBezTo>
                      <a:pt x="77" y="0"/>
                      <a:pt x="78" y="1"/>
                      <a:pt x="78" y="2"/>
                    </a:cubicBezTo>
                    <a:cubicBezTo>
                      <a:pt x="78" y="2"/>
                      <a:pt x="78" y="2"/>
                      <a:pt x="78" y="2"/>
                    </a:cubicBezTo>
                    <a:cubicBezTo>
                      <a:pt x="78" y="3"/>
                      <a:pt x="77" y="3"/>
                      <a:pt x="76" y="3"/>
                    </a:cubicBezTo>
                    <a:cubicBezTo>
                      <a:pt x="72" y="3"/>
                      <a:pt x="68" y="3"/>
                      <a:pt x="64" y="3"/>
                    </a:cubicBezTo>
                    <a:cubicBezTo>
                      <a:pt x="63" y="3"/>
                      <a:pt x="63" y="3"/>
                      <a:pt x="63" y="2"/>
                    </a:cubicBezTo>
                    <a:cubicBezTo>
                      <a:pt x="63" y="2"/>
                      <a:pt x="63" y="2"/>
                      <a:pt x="63" y="2"/>
                    </a:cubicBezTo>
                    <a:cubicBezTo>
                      <a:pt x="63" y="1"/>
                      <a:pt x="63" y="0"/>
                      <a:pt x="64" y="0"/>
                    </a:cubicBezTo>
                    <a:close/>
                    <a:moveTo>
                      <a:pt x="85" y="0"/>
                    </a:moveTo>
                    <a:cubicBezTo>
                      <a:pt x="89" y="0"/>
                      <a:pt x="93" y="0"/>
                      <a:pt x="97" y="0"/>
                    </a:cubicBezTo>
                    <a:cubicBezTo>
                      <a:pt x="98" y="0"/>
                      <a:pt x="99" y="1"/>
                      <a:pt x="99" y="2"/>
                    </a:cubicBezTo>
                    <a:cubicBezTo>
                      <a:pt x="99" y="2"/>
                      <a:pt x="99" y="2"/>
                      <a:pt x="99" y="2"/>
                    </a:cubicBezTo>
                    <a:cubicBezTo>
                      <a:pt x="99" y="3"/>
                      <a:pt x="98" y="3"/>
                      <a:pt x="97" y="3"/>
                    </a:cubicBezTo>
                    <a:cubicBezTo>
                      <a:pt x="93" y="3"/>
                      <a:pt x="89" y="3"/>
                      <a:pt x="85" y="3"/>
                    </a:cubicBezTo>
                    <a:cubicBezTo>
                      <a:pt x="84" y="3"/>
                      <a:pt x="84" y="3"/>
                      <a:pt x="84" y="2"/>
                    </a:cubicBezTo>
                    <a:cubicBezTo>
                      <a:pt x="84" y="2"/>
                      <a:pt x="84" y="2"/>
                      <a:pt x="84" y="2"/>
                    </a:cubicBezTo>
                    <a:cubicBezTo>
                      <a:pt x="84" y="1"/>
                      <a:pt x="84" y="0"/>
                      <a:pt x="85" y="0"/>
                    </a:cubicBezTo>
                    <a:close/>
                    <a:moveTo>
                      <a:pt x="106" y="0"/>
                    </a:moveTo>
                    <a:cubicBezTo>
                      <a:pt x="110" y="0"/>
                      <a:pt x="114" y="0"/>
                      <a:pt x="118" y="0"/>
                    </a:cubicBezTo>
                    <a:cubicBezTo>
                      <a:pt x="119" y="0"/>
                      <a:pt x="120" y="1"/>
                      <a:pt x="120" y="2"/>
                    </a:cubicBezTo>
                    <a:cubicBezTo>
                      <a:pt x="120" y="2"/>
                      <a:pt x="120" y="2"/>
                      <a:pt x="120" y="2"/>
                    </a:cubicBezTo>
                    <a:cubicBezTo>
                      <a:pt x="120" y="3"/>
                      <a:pt x="119" y="3"/>
                      <a:pt x="118" y="3"/>
                    </a:cubicBezTo>
                    <a:cubicBezTo>
                      <a:pt x="114" y="3"/>
                      <a:pt x="110" y="3"/>
                      <a:pt x="106" y="3"/>
                    </a:cubicBezTo>
                    <a:cubicBezTo>
                      <a:pt x="105" y="3"/>
                      <a:pt x="105" y="3"/>
                      <a:pt x="105" y="2"/>
                    </a:cubicBezTo>
                    <a:cubicBezTo>
                      <a:pt x="105" y="2"/>
                      <a:pt x="105" y="2"/>
                      <a:pt x="105" y="2"/>
                    </a:cubicBezTo>
                    <a:cubicBezTo>
                      <a:pt x="105" y="1"/>
                      <a:pt x="105" y="0"/>
                      <a:pt x="106"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 name="Freeform 23"/>
              <p:cNvSpPr/>
              <p:nvPr/>
            </p:nvSpPr>
            <p:spPr bwMode="auto">
              <a:xfrm>
                <a:off x="2092760" y="844353"/>
                <a:ext cx="286623" cy="822444"/>
              </a:xfrm>
              <a:custGeom>
                <a:avLst/>
                <a:gdLst>
                  <a:gd name="T0" fmla="*/ 0 w 314"/>
                  <a:gd name="T1" fmla="*/ 0 h 901"/>
                  <a:gd name="T2" fmla="*/ 2147483646 w 314"/>
                  <a:gd name="T3" fmla="*/ 2147483646 h 901"/>
                  <a:gd name="T4" fmla="*/ 2147483646 w 314"/>
                  <a:gd name="T5" fmla="*/ 2147483646 h 901"/>
                  <a:gd name="T6" fmla="*/ 0 w 314"/>
                  <a:gd name="T7" fmla="*/ 2147483646 h 901"/>
                  <a:gd name="T8" fmla="*/ 0 w 314"/>
                  <a:gd name="T9" fmla="*/ 0 h 901"/>
                  <a:gd name="T10" fmla="*/ 0 w 314"/>
                  <a:gd name="T11" fmla="*/ 0 h 9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4" h="901">
                    <a:moveTo>
                      <a:pt x="0" y="0"/>
                    </a:moveTo>
                    <a:lnTo>
                      <a:pt x="314" y="299"/>
                    </a:lnTo>
                    <a:lnTo>
                      <a:pt x="314" y="901"/>
                    </a:lnTo>
                    <a:lnTo>
                      <a:pt x="0" y="602"/>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2" name="Freeform 24"/>
              <p:cNvSpPr>
                <a:spLocks noEditPoints="1"/>
              </p:cNvSpPr>
              <p:nvPr/>
            </p:nvSpPr>
            <p:spPr bwMode="auto">
              <a:xfrm>
                <a:off x="2092760" y="1317189"/>
                <a:ext cx="286623" cy="296665"/>
              </a:xfrm>
              <a:custGeom>
                <a:avLst/>
                <a:gdLst>
                  <a:gd name="T0" fmla="*/ 2147483646 w 60"/>
                  <a:gd name="T1" fmla="*/ 2147483646 h 62"/>
                  <a:gd name="T2" fmla="*/ 2147483646 w 60"/>
                  <a:gd name="T3" fmla="*/ 2147483646 h 62"/>
                  <a:gd name="T4" fmla="*/ 2147483646 w 60"/>
                  <a:gd name="T5" fmla="*/ 2147483646 h 62"/>
                  <a:gd name="T6" fmla="*/ 2147483646 w 60"/>
                  <a:gd name="T7" fmla="*/ 2147483646 h 62"/>
                  <a:gd name="T8" fmla="*/ 2147483646 w 60"/>
                  <a:gd name="T9" fmla="*/ 2147483646 h 62"/>
                  <a:gd name="T10" fmla="*/ 2147483646 w 60"/>
                  <a:gd name="T11" fmla="*/ 2147483646 h 62"/>
                  <a:gd name="T12" fmla="*/ 2147483646 w 60"/>
                  <a:gd name="T13" fmla="*/ 2147483646 h 62"/>
                  <a:gd name="T14" fmla="*/ 0 w 60"/>
                  <a:gd name="T15" fmla="*/ 2147483646 h 62"/>
                  <a:gd name="T16" fmla="*/ 0 w 60"/>
                  <a:gd name="T17" fmla="*/ 0 h 62"/>
                  <a:gd name="T18" fmla="*/ 2147483646 w 60"/>
                  <a:gd name="T19" fmla="*/ 2147483646 h 62"/>
                  <a:gd name="T20" fmla="*/ 2147483646 w 60"/>
                  <a:gd name="T21" fmla="*/ 2147483646 h 62"/>
                  <a:gd name="T22" fmla="*/ 2147483646 w 60"/>
                  <a:gd name="T23" fmla="*/ 2147483646 h 62"/>
                  <a:gd name="T24" fmla="*/ 2147483646 w 60"/>
                  <a:gd name="T25" fmla="*/ 2147483646 h 62"/>
                  <a:gd name="T26" fmla="*/ 0 w 60"/>
                  <a:gd name="T27" fmla="*/ 2147483646 h 62"/>
                  <a:gd name="T28" fmla="*/ 2147483646 w 60"/>
                  <a:gd name="T29" fmla="*/ 2147483646 h 62"/>
                  <a:gd name="T30" fmla="*/ 2147483646 w 60"/>
                  <a:gd name="T31" fmla="*/ 2147483646 h 62"/>
                  <a:gd name="T32" fmla="*/ 2147483646 w 60"/>
                  <a:gd name="T33" fmla="*/ 2147483646 h 62"/>
                  <a:gd name="T34" fmla="*/ 2147483646 w 60"/>
                  <a:gd name="T35" fmla="*/ 2147483646 h 62"/>
                  <a:gd name="T36" fmla="*/ 2147483646 w 60"/>
                  <a:gd name="T37" fmla="*/ 2147483646 h 62"/>
                  <a:gd name="T38" fmla="*/ 2147483646 w 60"/>
                  <a:gd name="T39" fmla="*/ 2147483646 h 62"/>
                  <a:gd name="T40" fmla="*/ 2147483646 w 60"/>
                  <a:gd name="T41" fmla="*/ 2147483646 h 62"/>
                  <a:gd name="T42" fmla="*/ 2147483646 w 60"/>
                  <a:gd name="T43" fmla="*/ 2147483646 h 62"/>
                  <a:gd name="T44" fmla="*/ 2147483646 w 60"/>
                  <a:gd name="T45" fmla="*/ 2147483646 h 62"/>
                  <a:gd name="T46" fmla="*/ 2147483646 w 60"/>
                  <a:gd name="T47" fmla="*/ 2147483646 h 62"/>
                  <a:gd name="T48" fmla="*/ 2147483646 w 60"/>
                  <a:gd name="T49" fmla="*/ 2147483646 h 62"/>
                  <a:gd name="T50" fmla="*/ 2147483646 w 60"/>
                  <a:gd name="T51" fmla="*/ 2147483646 h 62"/>
                  <a:gd name="T52" fmla="*/ 2147483646 w 60"/>
                  <a:gd name="T53" fmla="*/ 2147483646 h 62"/>
                  <a:gd name="T54" fmla="*/ 2147483646 w 60"/>
                  <a:gd name="T55" fmla="*/ 2147483646 h 62"/>
                  <a:gd name="T56" fmla="*/ 2147483646 w 60"/>
                  <a:gd name="T57" fmla="*/ 2147483646 h 62"/>
                  <a:gd name="T58" fmla="*/ 2147483646 w 60"/>
                  <a:gd name="T59" fmla="*/ 2147483646 h 62"/>
                  <a:gd name="T60" fmla="*/ 2147483646 w 60"/>
                  <a:gd name="T61" fmla="*/ 2147483646 h 62"/>
                  <a:gd name="T62" fmla="*/ 2147483646 w 60"/>
                  <a:gd name="T63" fmla="*/ 2147483646 h 62"/>
                  <a:gd name="T64" fmla="*/ 2147483646 w 60"/>
                  <a:gd name="T65" fmla="*/ 2147483646 h 62"/>
                  <a:gd name="T66" fmla="*/ 2147483646 w 60"/>
                  <a:gd name="T67" fmla="*/ 2147483646 h 62"/>
                  <a:gd name="T68" fmla="*/ 2147483646 w 60"/>
                  <a:gd name="T69" fmla="*/ 2147483646 h 62"/>
                  <a:gd name="T70" fmla="*/ 2147483646 w 60"/>
                  <a:gd name="T71" fmla="*/ 2147483646 h 62"/>
                  <a:gd name="T72" fmla="*/ 2147483646 w 60"/>
                  <a:gd name="T73" fmla="*/ 2147483646 h 62"/>
                  <a:gd name="T74" fmla="*/ 2147483646 w 60"/>
                  <a:gd name="T75" fmla="*/ 2147483646 h 62"/>
                  <a:gd name="T76" fmla="*/ 2147483646 w 60"/>
                  <a:gd name="T77" fmla="*/ 2147483646 h 62"/>
                  <a:gd name="T78" fmla="*/ 2147483646 w 60"/>
                  <a:gd name="T79" fmla="*/ 2147483646 h 62"/>
                  <a:gd name="T80" fmla="*/ 2147483646 w 60"/>
                  <a:gd name="T81" fmla="*/ 2147483646 h 6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0" h="62">
                    <a:moveTo>
                      <a:pt x="60" y="57"/>
                    </a:moveTo>
                    <a:cubicBezTo>
                      <a:pt x="60" y="62"/>
                      <a:pt x="60" y="62"/>
                      <a:pt x="60" y="62"/>
                    </a:cubicBezTo>
                    <a:cubicBezTo>
                      <a:pt x="58" y="60"/>
                      <a:pt x="56" y="58"/>
                      <a:pt x="53" y="56"/>
                    </a:cubicBezTo>
                    <a:cubicBezTo>
                      <a:pt x="53" y="56"/>
                      <a:pt x="53" y="55"/>
                      <a:pt x="53" y="54"/>
                    </a:cubicBezTo>
                    <a:cubicBezTo>
                      <a:pt x="53" y="54"/>
                      <a:pt x="53" y="54"/>
                      <a:pt x="53" y="54"/>
                    </a:cubicBezTo>
                    <a:cubicBezTo>
                      <a:pt x="54" y="53"/>
                      <a:pt x="55" y="53"/>
                      <a:pt x="56" y="54"/>
                    </a:cubicBezTo>
                    <a:cubicBezTo>
                      <a:pt x="57" y="55"/>
                      <a:pt x="58" y="56"/>
                      <a:pt x="60" y="57"/>
                    </a:cubicBezTo>
                    <a:close/>
                    <a:moveTo>
                      <a:pt x="0" y="5"/>
                    </a:moveTo>
                    <a:cubicBezTo>
                      <a:pt x="0" y="0"/>
                      <a:pt x="0" y="0"/>
                      <a:pt x="0" y="0"/>
                    </a:cubicBezTo>
                    <a:cubicBezTo>
                      <a:pt x="1" y="2"/>
                      <a:pt x="2" y="3"/>
                      <a:pt x="3" y="4"/>
                    </a:cubicBezTo>
                    <a:cubicBezTo>
                      <a:pt x="4" y="5"/>
                      <a:pt x="4" y="6"/>
                      <a:pt x="4" y="6"/>
                    </a:cubicBezTo>
                    <a:cubicBezTo>
                      <a:pt x="4" y="6"/>
                      <a:pt x="4" y="6"/>
                      <a:pt x="4" y="6"/>
                    </a:cubicBezTo>
                    <a:cubicBezTo>
                      <a:pt x="3" y="7"/>
                      <a:pt x="2" y="7"/>
                      <a:pt x="1" y="6"/>
                    </a:cubicBezTo>
                    <a:cubicBezTo>
                      <a:pt x="1" y="6"/>
                      <a:pt x="0" y="5"/>
                      <a:pt x="0" y="5"/>
                    </a:cubicBezTo>
                    <a:close/>
                    <a:moveTo>
                      <a:pt x="10" y="10"/>
                    </a:moveTo>
                    <a:cubicBezTo>
                      <a:pt x="13" y="13"/>
                      <a:pt x="16" y="16"/>
                      <a:pt x="19" y="18"/>
                    </a:cubicBezTo>
                    <a:cubicBezTo>
                      <a:pt x="19" y="19"/>
                      <a:pt x="19" y="20"/>
                      <a:pt x="19" y="21"/>
                    </a:cubicBezTo>
                    <a:cubicBezTo>
                      <a:pt x="19" y="21"/>
                      <a:pt x="19" y="21"/>
                      <a:pt x="19" y="21"/>
                    </a:cubicBezTo>
                    <a:cubicBezTo>
                      <a:pt x="18" y="21"/>
                      <a:pt x="17" y="22"/>
                      <a:pt x="16" y="21"/>
                    </a:cubicBezTo>
                    <a:cubicBezTo>
                      <a:pt x="14" y="18"/>
                      <a:pt x="11" y="15"/>
                      <a:pt x="8" y="13"/>
                    </a:cubicBezTo>
                    <a:cubicBezTo>
                      <a:pt x="7" y="12"/>
                      <a:pt x="7" y="11"/>
                      <a:pt x="8" y="10"/>
                    </a:cubicBezTo>
                    <a:cubicBezTo>
                      <a:pt x="8" y="10"/>
                      <a:pt x="8" y="10"/>
                      <a:pt x="8" y="10"/>
                    </a:cubicBezTo>
                    <a:cubicBezTo>
                      <a:pt x="8" y="10"/>
                      <a:pt x="9" y="10"/>
                      <a:pt x="10" y="10"/>
                    </a:cubicBezTo>
                    <a:close/>
                    <a:moveTo>
                      <a:pt x="25" y="25"/>
                    </a:moveTo>
                    <a:cubicBezTo>
                      <a:pt x="28" y="28"/>
                      <a:pt x="31" y="30"/>
                      <a:pt x="34" y="33"/>
                    </a:cubicBezTo>
                    <a:cubicBezTo>
                      <a:pt x="35" y="34"/>
                      <a:pt x="35" y="35"/>
                      <a:pt x="34" y="35"/>
                    </a:cubicBezTo>
                    <a:cubicBezTo>
                      <a:pt x="34" y="35"/>
                      <a:pt x="34" y="35"/>
                      <a:pt x="34" y="35"/>
                    </a:cubicBezTo>
                    <a:cubicBezTo>
                      <a:pt x="33" y="36"/>
                      <a:pt x="32" y="36"/>
                      <a:pt x="32" y="35"/>
                    </a:cubicBezTo>
                    <a:cubicBezTo>
                      <a:pt x="29" y="33"/>
                      <a:pt x="26" y="30"/>
                      <a:pt x="23" y="27"/>
                    </a:cubicBezTo>
                    <a:cubicBezTo>
                      <a:pt x="22" y="27"/>
                      <a:pt x="22" y="26"/>
                      <a:pt x="23" y="25"/>
                    </a:cubicBezTo>
                    <a:cubicBezTo>
                      <a:pt x="23" y="25"/>
                      <a:pt x="23" y="25"/>
                      <a:pt x="23" y="25"/>
                    </a:cubicBezTo>
                    <a:cubicBezTo>
                      <a:pt x="24" y="24"/>
                      <a:pt x="25" y="24"/>
                      <a:pt x="25" y="25"/>
                    </a:cubicBezTo>
                    <a:close/>
                    <a:moveTo>
                      <a:pt x="41" y="39"/>
                    </a:moveTo>
                    <a:cubicBezTo>
                      <a:pt x="43" y="42"/>
                      <a:pt x="46" y="45"/>
                      <a:pt x="49" y="47"/>
                    </a:cubicBezTo>
                    <a:cubicBezTo>
                      <a:pt x="50" y="48"/>
                      <a:pt x="50" y="49"/>
                      <a:pt x="49" y="50"/>
                    </a:cubicBezTo>
                    <a:cubicBezTo>
                      <a:pt x="49" y="50"/>
                      <a:pt x="49" y="50"/>
                      <a:pt x="49" y="50"/>
                    </a:cubicBezTo>
                    <a:cubicBezTo>
                      <a:pt x="48" y="50"/>
                      <a:pt x="47" y="50"/>
                      <a:pt x="47" y="50"/>
                    </a:cubicBezTo>
                    <a:cubicBezTo>
                      <a:pt x="44" y="47"/>
                      <a:pt x="41" y="44"/>
                      <a:pt x="38" y="42"/>
                    </a:cubicBezTo>
                    <a:cubicBezTo>
                      <a:pt x="38" y="41"/>
                      <a:pt x="38" y="40"/>
                      <a:pt x="38" y="39"/>
                    </a:cubicBezTo>
                    <a:cubicBezTo>
                      <a:pt x="38" y="39"/>
                      <a:pt x="38" y="39"/>
                      <a:pt x="38" y="39"/>
                    </a:cubicBezTo>
                    <a:cubicBezTo>
                      <a:pt x="39" y="39"/>
                      <a:pt x="40" y="39"/>
                      <a:pt x="41" y="3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3" name="Freeform 25"/>
              <p:cNvSpPr/>
              <p:nvPr/>
            </p:nvSpPr>
            <p:spPr bwMode="auto">
              <a:xfrm>
                <a:off x="2266064" y="963019"/>
                <a:ext cx="5114248" cy="703778"/>
              </a:xfrm>
              <a:custGeom>
                <a:avLst/>
                <a:gdLst>
                  <a:gd name="T0" fmla="*/ 0 w 4052"/>
                  <a:gd name="T1" fmla="*/ 0 h 4320"/>
                  <a:gd name="T2" fmla="*/ 2147483646 w 4052"/>
                  <a:gd name="T3" fmla="*/ 0 h 4320"/>
                  <a:gd name="T4" fmla="*/ 2147483646 w 4052"/>
                  <a:gd name="T5" fmla="*/ 2147483646 h 4320"/>
                  <a:gd name="T6" fmla="*/ 0 w 4052"/>
                  <a:gd name="T7" fmla="*/ 2147483646 h 4320"/>
                  <a:gd name="T8" fmla="*/ 0 w 4052"/>
                  <a:gd name="T9" fmla="*/ 0 h 4320"/>
                  <a:gd name="T10" fmla="*/ 0 w 4052"/>
                  <a:gd name="T11" fmla="*/ 0 h 43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52" h="4320">
                    <a:moveTo>
                      <a:pt x="0" y="0"/>
                    </a:moveTo>
                    <a:lnTo>
                      <a:pt x="4052" y="0"/>
                    </a:lnTo>
                    <a:lnTo>
                      <a:pt x="4052" y="4320"/>
                    </a:lnTo>
                    <a:lnTo>
                      <a:pt x="0" y="4320"/>
                    </a:lnTo>
                    <a:lnTo>
                      <a:pt x="0" y="0"/>
                    </a:lnTo>
                    <a:close/>
                  </a:path>
                </a:pathLst>
              </a:custGeom>
              <a:solidFill>
                <a:srgbClr val="DCDD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 name="Freeform 26"/>
              <p:cNvSpPr/>
              <p:nvPr/>
            </p:nvSpPr>
            <p:spPr bwMode="auto">
              <a:xfrm>
                <a:off x="2269846" y="901859"/>
                <a:ext cx="998617" cy="549513"/>
              </a:xfrm>
              <a:custGeom>
                <a:avLst/>
                <a:gdLst>
                  <a:gd name="T0" fmla="*/ 0 w 1094"/>
                  <a:gd name="T1" fmla="*/ 0 h 602"/>
                  <a:gd name="T2" fmla="*/ 2147483646 w 1094"/>
                  <a:gd name="T3" fmla="*/ 0 h 602"/>
                  <a:gd name="T4" fmla="*/ 2147483646 w 1094"/>
                  <a:gd name="T5" fmla="*/ 2147483646 h 602"/>
                  <a:gd name="T6" fmla="*/ 2147483646 w 1094"/>
                  <a:gd name="T7" fmla="*/ 2147483646 h 602"/>
                  <a:gd name="T8" fmla="*/ 0 w 1094"/>
                  <a:gd name="T9" fmla="*/ 2147483646 h 602"/>
                  <a:gd name="T10" fmla="*/ 0 w 1094"/>
                  <a:gd name="T11" fmla="*/ 0 h 602"/>
                  <a:gd name="T12" fmla="*/ 0 w 1094"/>
                  <a:gd name="T13" fmla="*/ 0 h 6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94" h="602">
                    <a:moveTo>
                      <a:pt x="0" y="0"/>
                    </a:moveTo>
                    <a:lnTo>
                      <a:pt x="911" y="0"/>
                    </a:lnTo>
                    <a:lnTo>
                      <a:pt x="1094" y="304"/>
                    </a:lnTo>
                    <a:lnTo>
                      <a:pt x="911" y="602"/>
                    </a:lnTo>
                    <a:lnTo>
                      <a:pt x="0" y="602"/>
                    </a:lnTo>
                    <a:lnTo>
                      <a:pt x="0" y="0"/>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5" name="Freeform 27"/>
              <p:cNvSpPr/>
              <p:nvPr/>
            </p:nvSpPr>
            <p:spPr bwMode="auto">
              <a:xfrm>
                <a:off x="2092760" y="844353"/>
                <a:ext cx="1123672" cy="549513"/>
              </a:xfrm>
              <a:custGeom>
                <a:avLst/>
                <a:gdLst>
                  <a:gd name="T0" fmla="*/ 0 w 1231"/>
                  <a:gd name="T1" fmla="*/ 0 h 602"/>
                  <a:gd name="T2" fmla="*/ 2147483646 w 1231"/>
                  <a:gd name="T3" fmla="*/ 0 h 602"/>
                  <a:gd name="T4" fmla="*/ 2147483646 w 1231"/>
                  <a:gd name="T5" fmla="*/ 2147483646 h 602"/>
                  <a:gd name="T6" fmla="*/ 2147483646 w 1231"/>
                  <a:gd name="T7" fmla="*/ 2147483646 h 602"/>
                  <a:gd name="T8" fmla="*/ 0 w 1231"/>
                  <a:gd name="T9" fmla="*/ 2147483646 h 602"/>
                  <a:gd name="T10" fmla="*/ 0 w 1231"/>
                  <a:gd name="T11" fmla="*/ 0 h 602"/>
                  <a:gd name="T12" fmla="*/ 0 w 1231"/>
                  <a:gd name="T13" fmla="*/ 0 h 6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31" h="602">
                    <a:moveTo>
                      <a:pt x="0" y="0"/>
                    </a:moveTo>
                    <a:lnTo>
                      <a:pt x="1047" y="0"/>
                    </a:lnTo>
                    <a:lnTo>
                      <a:pt x="1231" y="299"/>
                    </a:lnTo>
                    <a:lnTo>
                      <a:pt x="1047" y="602"/>
                    </a:lnTo>
                    <a:lnTo>
                      <a:pt x="0" y="60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6" name="Freeform 28"/>
              <p:cNvSpPr>
                <a:spLocks noEditPoints="1"/>
              </p:cNvSpPr>
              <p:nvPr/>
            </p:nvSpPr>
            <p:spPr bwMode="auto">
              <a:xfrm>
                <a:off x="2092760" y="1145581"/>
                <a:ext cx="1056124" cy="209947"/>
              </a:xfrm>
              <a:custGeom>
                <a:avLst/>
                <a:gdLst>
                  <a:gd name="T0" fmla="*/ 2147483646 w 221"/>
                  <a:gd name="T1" fmla="*/ 2147483646 h 44"/>
                  <a:gd name="T2" fmla="*/ 2147483646 w 221"/>
                  <a:gd name="T3" fmla="*/ 2147483646 h 44"/>
                  <a:gd name="T4" fmla="*/ 2147483646 w 221"/>
                  <a:gd name="T5" fmla="*/ 2147483646 h 44"/>
                  <a:gd name="T6" fmla="*/ 2147483646 w 221"/>
                  <a:gd name="T7" fmla="*/ 2147483646 h 44"/>
                  <a:gd name="T8" fmla="*/ 2147483646 w 221"/>
                  <a:gd name="T9" fmla="*/ 2147483646 h 44"/>
                  <a:gd name="T10" fmla="*/ 2147483646 w 221"/>
                  <a:gd name="T11" fmla="*/ 2147483646 h 44"/>
                  <a:gd name="T12" fmla="*/ 2147483646 w 221"/>
                  <a:gd name="T13" fmla="*/ 2147483646 h 44"/>
                  <a:gd name="T14" fmla="*/ 2147483646 w 221"/>
                  <a:gd name="T15" fmla="*/ 2147483646 h 44"/>
                  <a:gd name="T16" fmla="*/ 2147483646 w 221"/>
                  <a:gd name="T17" fmla="*/ 2147483646 h 44"/>
                  <a:gd name="T18" fmla="*/ 2147483646 w 221"/>
                  <a:gd name="T19" fmla="*/ 2147483646 h 44"/>
                  <a:gd name="T20" fmla="*/ 2147483646 w 221"/>
                  <a:gd name="T21" fmla="*/ 2147483646 h 44"/>
                  <a:gd name="T22" fmla="*/ 2147483646 w 221"/>
                  <a:gd name="T23" fmla="*/ 2147483646 h 44"/>
                  <a:gd name="T24" fmla="*/ 2147483646 w 221"/>
                  <a:gd name="T25" fmla="*/ 2147483646 h 44"/>
                  <a:gd name="T26" fmla="*/ 2147483646 w 221"/>
                  <a:gd name="T27" fmla="*/ 2147483646 h 44"/>
                  <a:gd name="T28" fmla="*/ 2147483646 w 221"/>
                  <a:gd name="T29" fmla="*/ 2147483646 h 44"/>
                  <a:gd name="T30" fmla="*/ 2147483646 w 221"/>
                  <a:gd name="T31" fmla="*/ 2147483646 h 44"/>
                  <a:gd name="T32" fmla="*/ 2147483646 w 221"/>
                  <a:gd name="T33" fmla="*/ 2147483646 h 44"/>
                  <a:gd name="T34" fmla="*/ 2147483646 w 221"/>
                  <a:gd name="T35" fmla="*/ 2147483646 h 44"/>
                  <a:gd name="T36" fmla="*/ 2147483646 w 221"/>
                  <a:gd name="T37" fmla="*/ 2147483646 h 44"/>
                  <a:gd name="T38" fmla="*/ 0 w 221"/>
                  <a:gd name="T39" fmla="*/ 2147483646 h 44"/>
                  <a:gd name="T40" fmla="*/ 2147483646 w 221"/>
                  <a:gd name="T41" fmla="*/ 2147483646 h 44"/>
                  <a:gd name="T42" fmla="*/ 2147483646 w 221"/>
                  <a:gd name="T43" fmla="*/ 2147483646 h 44"/>
                  <a:gd name="T44" fmla="*/ 0 w 221"/>
                  <a:gd name="T45" fmla="*/ 2147483646 h 44"/>
                  <a:gd name="T46" fmla="*/ 2147483646 w 221"/>
                  <a:gd name="T47" fmla="*/ 2147483646 h 44"/>
                  <a:gd name="T48" fmla="*/ 2147483646 w 221"/>
                  <a:gd name="T49" fmla="*/ 2147483646 h 44"/>
                  <a:gd name="T50" fmla="*/ 2147483646 w 221"/>
                  <a:gd name="T51" fmla="*/ 2147483646 h 44"/>
                  <a:gd name="T52" fmla="*/ 2147483646 w 221"/>
                  <a:gd name="T53" fmla="*/ 2147483646 h 44"/>
                  <a:gd name="T54" fmla="*/ 2147483646 w 221"/>
                  <a:gd name="T55" fmla="*/ 2147483646 h 44"/>
                  <a:gd name="T56" fmla="*/ 2147483646 w 221"/>
                  <a:gd name="T57" fmla="*/ 2147483646 h 44"/>
                  <a:gd name="T58" fmla="*/ 2147483646 w 221"/>
                  <a:gd name="T59" fmla="*/ 2147483646 h 44"/>
                  <a:gd name="T60" fmla="*/ 2147483646 w 221"/>
                  <a:gd name="T61" fmla="*/ 2147483646 h 44"/>
                  <a:gd name="T62" fmla="*/ 2147483646 w 221"/>
                  <a:gd name="T63" fmla="*/ 2147483646 h 44"/>
                  <a:gd name="T64" fmla="*/ 2147483646 w 221"/>
                  <a:gd name="T65" fmla="*/ 2147483646 h 44"/>
                  <a:gd name="T66" fmla="*/ 2147483646 w 221"/>
                  <a:gd name="T67" fmla="*/ 2147483646 h 44"/>
                  <a:gd name="T68" fmla="*/ 2147483646 w 221"/>
                  <a:gd name="T69" fmla="*/ 2147483646 h 44"/>
                  <a:gd name="T70" fmla="*/ 2147483646 w 221"/>
                  <a:gd name="T71" fmla="*/ 2147483646 h 44"/>
                  <a:gd name="T72" fmla="*/ 2147483646 w 221"/>
                  <a:gd name="T73" fmla="*/ 2147483646 h 44"/>
                  <a:gd name="T74" fmla="*/ 2147483646 w 221"/>
                  <a:gd name="T75" fmla="*/ 2147483646 h 44"/>
                  <a:gd name="T76" fmla="*/ 2147483646 w 221"/>
                  <a:gd name="T77" fmla="*/ 2147483646 h 44"/>
                  <a:gd name="T78" fmla="*/ 2147483646 w 221"/>
                  <a:gd name="T79" fmla="*/ 2147483646 h 44"/>
                  <a:gd name="T80" fmla="*/ 2147483646 w 221"/>
                  <a:gd name="T81" fmla="*/ 2147483646 h 44"/>
                  <a:gd name="T82" fmla="*/ 2147483646 w 221"/>
                  <a:gd name="T83" fmla="*/ 2147483646 h 44"/>
                  <a:gd name="T84" fmla="*/ 2147483646 w 221"/>
                  <a:gd name="T85" fmla="*/ 2147483646 h 44"/>
                  <a:gd name="T86" fmla="*/ 2147483646 w 221"/>
                  <a:gd name="T87" fmla="*/ 2147483646 h 44"/>
                  <a:gd name="T88" fmla="*/ 2147483646 w 221"/>
                  <a:gd name="T89" fmla="*/ 2147483646 h 44"/>
                  <a:gd name="T90" fmla="*/ 2147483646 w 221"/>
                  <a:gd name="T91" fmla="*/ 2147483646 h 44"/>
                  <a:gd name="T92" fmla="*/ 2147483646 w 221"/>
                  <a:gd name="T93" fmla="*/ 2147483646 h 44"/>
                  <a:gd name="T94" fmla="*/ 2147483646 w 221"/>
                  <a:gd name="T95" fmla="*/ 2147483646 h 44"/>
                  <a:gd name="T96" fmla="*/ 2147483646 w 221"/>
                  <a:gd name="T97" fmla="*/ 2147483646 h 44"/>
                  <a:gd name="T98" fmla="*/ 2147483646 w 221"/>
                  <a:gd name="T99" fmla="*/ 2147483646 h 44"/>
                  <a:gd name="T100" fmla="*/ 2147483646 w 221"/>
                  <a:gd name="T101" fmla="*/ 2147483646 h 44"/>
                  <a:gd name="T102" fmla="*/ 2147483646 w 221"/>
                  <a:gd name="T103" fmla="*/ 2147483646 h 44"/>
                  <a:gd name="T104" fmla="*/ 2147483646 w 221"/>
                  <a:gd name="T105" fmla="*/ 2147483646 h 44"/>
                  <a:gd name="T106" fmla="*/ 2147483646 w 221"/>
                  <a:gd name="T107" fmla="*/ 2147483646 h 4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1" h="44">
                    <a:moveTo>
                      <a:pt x="19" y="44"/>
                    </a:moveTo>
                    <a:cubicBezTo>
                      <a:pt x="22" y="44"/>
                      <a:pt x="26" y="44"/>
                      <a:pt x="30" y="44"/>
                    </a:cubicBezTo>
                    <a:cubicBezTo>
                      <a:pt x="31" y="44"/>
                      <a:pt x="32" y="44"/>
                      <a:pt x="32" y="43"/>
                    </a:cubicBezTo>
                    <a:cubicBezTo>
                      <a:pt x="32" y="43"/>
                      <a:pt x="32" y="43"/>
                      <a:pt x="32" y="43"/>
                    </a:cubicBezTo>
                    <a:cubicBezTo>
                      <a:pt x="32" y="42"/>
                      <a:pt x="31" y="41"/>
                      <a:pt x="30" y="41"/>
                    </a:cubicBezTo>
                    <a:cubicBezTo>
                      <a:pt x="26" y="41"/>
                      <a:pt x="22" y="41"/>
                      <a:pt x="19" y="41"/>
                    </a:cubicBezTo>
                    <a:cubicBezTo>
                      <a:pt x="18" y="41"/>
                      <a:pt x="17" y="42"/>
                      <a:pt x="17" y="43"/>
                    </a:cubicBezTo>
                    <a:cubicBezTo>
                      <a:pt x="17" y="43"/>
                      <a:pt x="17" y="43"/>
                      <a:pt x="17" y="43"/>
                    </a:cubicBezTo>
                    <a:cubicBezTo>
                      <a:pt x="17" y="44"/>
                      <a:pt x="18" y="44"/>
                      <a:pt x="19" y="44"/>
                    </a:cubicBezTo>
                    <a:close/>
                    <a:moveTo>
                      <a:pt x="196" y="43"/>
                    </a:moveTo>
                    <a:cubicBezTo>
                      <a:pt x="196" y="42"/>
                      <a:pt x="197" y="40"/>
                      <a:pt x="198" y="39"/>
                    </a:cubicBezTo>
                    <a:cubicBezTo>
                      <a:pt x="199" y="38"/>
                      <a:pt x="198" y="37"/>
                      <a:pt x="198" y="37"/>
                    </a:cubicBezTo>
                    <a:cubicBezTo>
                      <a:pt x="198" y="37"/>
                      <a:pt x="198" y="37"/>
                      <a:pt x="198" y="37"/>
                    </a:cubicBezTo>
                    <a:cubicBezTo>
                      <a:pt x="197" y="36"/>
                      <a:pt x="196" y="37"/>
                      <a:pt x="195" y="37"/>
                    </a:cubicBezTo>
                    <a:cubicBezTo>
                      <a:pt x="195" y="39"/>
                      <a:pt x="194" y="40"/>
                      <a:pt x="193" y="41"/>
                    </a:cubicBezTo>
                    <a:cubicBezTo>
                      <a:pt x="190" y="41"/>
                      <a:pt x="190" y="41"/>
                      <a:pt x="186" y="41"/>
                    </a:cubicBezTo>
                    <a:cubicBezTo>
                      <a:pt x="186" y="41"/>
                      <a:pt x="185" y="42"/>
                      <a:pt x="185" y="43"/>
                    </a:cubicBezTo>
                    <a:cubicBezTo>
                      <a:pt x="185" y="43"/>
                      <a:pt x="185" y="43"/>
                      <a:pt x="185" y="43"/>
                    </a:cubicBezTo>
                    <a:cubicBezTo>
                      <a:pt x="185" y="44"/>
                      <a:pt x="186" y="44"/>
                      <a:pt x="186" y="44"/>
                    </a:cubicBezTo>
                    <a:cubicBezTo>
                      <a:pt x="194" y="44"/>
                      <a:pt x="194" y="44"/>
                      <a:pt x="194" y="44"/>
                    </a:cubicBezTo>
                    <a:cubicBezTo>
                      <a:pt x="195" y="44"/>
                      <a:pt x="195" y="44"/>
                      <a:pt x="196" y="43"/>
                    </a:cubicBezTo>
                    <a:close/>
                    <a:moveTo>
                      <a:pt x="217" y="1"/>
                    </a:moveTo>
                    <a:cubicBezTo>
                      <a:pt x="215" y="5"/>
                      <a:pt x="213" y="8"/>
                      <a:pt x="211" y="12"/>
                    </a:cubicBezTo>
                    <a:cubicBezTo>
                      <a:pt x="211" y="12"/>
                      <a:pt x="211" y="13"/>
                      <a:pt x="212" y="14"/>
                    </a:cubicBezTo>
                    <a:cubicBezTo>
                      <a:pt x="212" y="14"/>
                      <a:pt x="212" y="14"/>
                      <a:pt x="212" y="14"/>
                    </a:cubicBezTo>
                    <a:cubicBezTo>
                      <a:pt x="212" y="14"/>
                      <a:pt x="213" y="14"/>
                      <a:pt x="214" y="13"/>
                    </a:cubicBezTo>
                    <a:cubicBezTo>
                      <a:pt x="216" y="10"/>
                      <a:pt x="218" y="7"/>
                      <a:pt x="220" y="3"/>
                    </a:cubicBezTo>
                    <a:cubicBezTo>
                      <a:pt x="221" y="2"/>
                      <a:pt x="220" y="1"/>
                      <a:pt x="219" y="1"/>
                    </a:cubicBezTo>
                    <a:cubicBezTo>
                      <a:pt x="219" y="1"/>
                      <a:pt x="219" y="1"/>
                      <a:pt x="219" y="1"/>
                    </a:cubicBezTo>
                    <a:cubicBezTo>
                      <a:pt x="219" y="0"/>
                      <a:pt x="218" y="1"/>
                      <a:pt x="217" y="1"/>
                    </a:cubicBezTo>
                    <a:close/>
                    <a:moveTo>
                      <a:pt x="206" y="19"/>
                    </a:moveTo>
                    <a:cubicBezTo>
                      <a:pt x="204" y="23"/>
                      <a:pt x="202" y="26"/>
                      <a:pt x="200" y="29"/>
                    </a:cubicBezTo>
                    <a:cubicBezTo>
                      <a:pt x="200" y="30"/>
                      <a:pt x="200" y="31"/>
                      <a:pt x="201" y="32"/>
                    </a:cubicBezTo>
                    <a:cubicBezTo>
                      <a:pt x="201" y="32"/>
                      <a:pt x="201" y="32"/>
                      <a:pt x="201" y="32"/>
                    </a:cubicBezTo>
                    <a:cubicBezTo>
                      <a:pt x="201" y="32"/>
                      <a:pt x="203" y="32"/>
                      <a:pt x="203" y="31"/>
                    </a:cubicBezTo>
                    <a:cubicBezTo>
                      <a:pt x="205" y="28"/>
                      <a:pt x="207" y="24"/>
                      <a:pt x="209" y="21"/>
                    </a:cubicBezTo>
                    <a:cubicBezTo>
                      <a:pt x="210" y="20"/>
                      <a:pt x="209" y="19"/>
                      <a:pt x="209" y="19"/>
                    </a:cubicBezTo>
                    <a:cubicBezTo>
                      <a:pt x="209" y="19"/>
                      <a:pt x="209" y="19"/>
                      <a:pt x="209" y="19"/>
                    </a:cubicBezTo>
                    <a:cubicBezTo>
                      <a:pt x="208" y="18"/>
                      <a:pt x="207" y="19"/>
                      <a:pt x="206" y="19"/>
                    </a:cubicBezTo>
                    <a:close/>
                    <a:moveTo>
                      <a:pt x="0" y="41"/>
                    </a:moveTo>
                    <a:cubicBezTo>
                      <a:pt x="0" y="44"/>
                      <a:pt x="0" y="44"/>
                      <a:pt x="0" y="44"/>
                    </a:cubicBezTo>
                    <a:cubicBezTo>
                      <a:pt x="8" y="44"/>
                      <a:pt x="8" y="44"/>
                      <a:pt x="8" y="44"/>
                    </a:cubicBezTo>
                    <a:cubicBezTo>
                      <a:pt x="9" y="44"/>
                      <a:pt x="10" y="44"/>
                      <a:pt x="10" y="43"/>
                    </a:cubicBezTo>
                    <a:cubicBezTo>
                      <a:pt x="10" y="43"/>
                      <a:pt x="10" y="43"/>
                      <a:pt x="10" y="43"/>
                    </a:cubicBezTo>
                    <a:cubicBezTo>
                      <a:pt x="10" y="42"/>
                      <a:pt x="9" y="41"/>
                      <a:pt x="8" y="41"/>
                    </a:cubicBezTo>
                    <a:cubicBezTo>
                      <a:pt x="0" y="41"/>
                      <a:pt x="0" y="41"/>
                      <a:pt x="0" y="41"/>
                    </a:cubicBezTo>
                    <a:close/>
                    <a:moveTo>
                      <a:pt x="40" y="44"/>
                    </a:moveTo>
                    <a:cubicBezTo>
                      <a:pt x="43" y="44"/>
                      <a:pt x="47" y="44"/>
                      <a:pt x="51" y="44"/>
                    </a:cubicBezTo>
                    <a:cubicBezTo>
                      <a:pt x="52" y="44"/>
                      <a:pt x="53" y="44"/>
                      <a:pt x="53" y="43"/>
                    </a:cubicBezTo>
                    <a:cubicBezTo>
                      <a:pt x="53" y="43"/>
                      <a:pt x="53" y="43"/>
                      <a:pt x="53" y="43"/>
                    </a:cubicBezTo>
                    <a:cubicBezTo>
                      <a:pt x="53" y="42"/>
                      <a:pt x="52" y="41"/>
                      <a:pt x="51" y="41"/>
                    </a:cubicBezTo>
                    <a:cubicBezTo>
                      <a:pt x="47" y="41"/>
                      <a:pt x="43" y="41"/>
                      <a:pt x="40" y="41"/>
                    </a:cubicBezTo>
                    <a:cubicBezTo>
                      <a:pt x="39" y="41"/>
                      <a:pt x="38" y="42"/>
                      <a:pt x="38" y="43"/>
                    </a:cubicBezTo>
                    <a:cubicBezTo>
                      <a:pt x="38" y="43"/>
                      <a:pt x="38" y="43"/>
                      <a:pt x="38" y="43"/>
                    </a:cubicBezTo>
                    <a:cubicBezTo>
                      <a:pt x="38" y="44"/>
                      <a:pt x="39" y="44"/>
                      <a:pt x="40" y="44"/>
                    </a:cubicBezTo>
                    <a:close/>
                    <a:moveTo>
                      <a:pt x="60" y="44"/>
                    </a:moveTo>
                    <a:cubicBezTo>
                      <a:pt x="64" y="44"/>
                      <a:pt x="68" y="44"/>
                      <a:pt x="72" y="44"/>
                    </a:cubicBezTo>
                    <a:cubicBezTo>
                      <a:pt x="73" y="44"/>
                      <a:pt x="74" y="44"/>
                      <a:pt x="74" y="43"/>
                    </a:cubicBezTo>
                    <a:cubicBezTo>
                      <a:pt x="74" y="43"/>
                      <a:pt x="74" y="43"/>
                      <a:pt x="74" y="43"/>
                    </a:cubicBezTo>
                    <a:cubicBezTo>
                      <a:pt x="74" y="42"/>
                      <a:pt x="73" y="41"/>
                      <a:pt x="72" y="41"/>
                    </a:cubicBezTo>
                    <a:cubicBezTo>
                      <a:pt x="68" y="41"/>
                      <a:pt x="64" y="41"/>
                      <a:pt x="60" y="41"/>
                    </a:cubicBezTo>
                    <a:cubicBezTo>
                      <a:pt x="60" y="41"/>
                      <a:pt x="59" y="42"/>
                      <a:pt x="59" y="43"/>
                    </a:cubicBezTo>
                    <a:cubicBezTo>
                      <a:pt x="59" y="43"/>
                      <a:pt x="59" y="43"/>
                      <a:pt x="59" y="43"/>
                    </a:cubicBezTo>
                    <a:cubicBezTo>
                      <a:pt x="59" y="44"/>
                      <a:pt x="60" y="44"/>
                      <a:pt x="60" y="44"/>
                    </a:cubicBezTo>
                    <a:close/>
                    <a:moveTo>
                      <a:pt x="81" y="44"/>
                    </a:moveTo>
                    <a:cubicBezTo>
                      <a:pt x="85" y="44"/>
                      <a:pt x="89" y="44"/>
                      <a:pt x="93" y="44"/>
                    </a:cubicBezTo>
                    <a:cubicBezTo>
                      <a:pt x="94" y="44"/>
                      <a:pt x="95" y="44"/>
                      <a:pt x="95" y="43"/>
                    </a:cubicBezTo>
                    <a:cubicBezTo>
                      <a:pt x="95" y="43"/>
                      <a:pt x="95" y="43"/>
                      <a:pt x="95" y="43"/>
                    </a:cubicBezTo>
                    <a:cubicBezTo>
                      <a:pt x="95" y="42"/>
                      <a:pt x="94" y="41"/>
                      <a:pt x="93" y="41"/>
                    </a:cubicBezTo>
                    <a:cubicBezTo>
                      <a:pt x="89" y="41"/>
                      <a:pt x="85" y="41"/>
                      <a:pt x="81" y="41"/>
                    </a:cubicBezTo>
                    <a:cubicBezTo>
                      <a:pt x="81" y="41"/>
                      <a:pt x="80" y="42"/>
                      <a:pt x="80" y="43"/>
                    </a:cubicBezTo>
                    <a:cubicBezTo>
                      <a:pt x="80" y="43"/>
                      <a:pt x="80" y="43"/>
                      <a:pt x="80" y="43"/>
                    </a:cubicBezTo>
                    <a:cubicBezTo>
                      <a:pt x="80" y="44"/>
                      <a:pt x="81" y="44"/>
                      <a:pt x="81" y="44"/>
                    </a:cubicBezTo>
                    <a:close/>
                    <a:moveTo>
                      <a:pt x="102" y="44"/>
                    </a:moveTo>
                    <a:cubicBezTo>
                      <a:pt x="106" y="44"/>
                      <a:pt x="110" y="44"/>
                      <a:pt x="114" y="44"/>
                    </a:cubicBezTo>
                    <a:cubicBezTo>
                      <a:pt x="115" y="44"/>
                      <a:pt x="116" y="44"/>
                      <a:pt x="116" y="43"/>
                    </a:cubicBezTo>
                    <a:cubicBezTo>
                      <a:pt x="116" y="43"/>
                      <a:pt x="116" y="43"/>
                      <a:pt x="116" y="43"/>
                    </a:cubicBezTo>
                    <a:cubicBezTo>
                      <a:pt x="116" y="42"/>
                      <a:pt x="115" y="41"/>
                      <a:pt x="114" y="41"/>
                    </a:cubicBezTo>
                    <a:cubicBezTo>
                      <a:pt x="110" y="41"/>
                      <a:pt x="106" y="41"/>
                      <a:pt x="102" y="41"/>
                    </a:cubicBezTo>
                    <a:cubicBezTo>
                      <a:pt x="102" y="41"/>
                      <a:pt x="101" y="42"/>
                      <a:pt x="101" y="43"/>
                    </a:cubicBezTo>
                    <a:cubicBezTo>
                      <a:pt x="101" y="43"/>
                      <a:pt x="101" y="43"/>
                      <a:pt x="101" y="43"/>
                    </a:cubicBezTo>
                    <a:cubicBezTo>
                      <a:pt x="101" y="44"/>
                      <a:pt x="102" y="44"/>
                      <a:pt x="102" y="44"/>
                    </a:cubicBezTo>
                    <a:close/>
                    <a:moveTo>
                      <a:pt x="123" y="44"/>
                    </a:moveTo>
                    <a:cubicBezTo>
                      <a:pt x="127" y="44"/>
                      <a:pt x="131" y="44"/>
                      <a:pt x="135" y="44"/>
                    </a:cubicBezTo>
                    <a:cubicBezTo>
                      <a:pt x="136" y="44"/>
                      <a:pt x="137" y="44"/>
                      <a:pt x="137" y="43"/>
                    </a:cubicBezTo>
                    <a:cubicBezTo>
                      <a:pt x="137" y="43"/>
                      <a:pt x="137" y="43"/>
                      <a:pt x="137" y="43"/>
                    </a:cubicBezTo>
                    <a:cubicBezTo>
                      <a:pt x="137" y="42"/>
                      <a:pt x="136" y="41"/>
                      <a:pt x="135" y="41"/>
                    </a:cubicBezTo>
                    <a:cubicBezTo>
                      <a:pt x="131" y="41"/>
                      <a:pt x="127" y="41"/>
                      <a:pt x="123" y="41"/>
                    </a:cubicBezTo>
                    <a:cubicBezTo>
                      <a:pt x="123" y="41"/>
                      <a:pt x="122" y="42"/>
                      <a:pt x="122" y="43"/>
                    </a:cubicBezTo>
                    <a:cubicBezTo>
                      <a:pt x="122" y="43"/>
                      <a:pt x="122" y="43"/>
                      <a:pt x="122" y="43"/>
                    </a:cubicBezTo>
                    <a:cubicBezTo>
                      <a:pt x="122" y="44"/>
                      <a:pt x="123" y="44"/>
                      <a:pt x="123" y="44"/>
                    </a:cubicBezTo>
                    <a:close/>
                    <a:moveTo>
                      <a:pt x="144" y="44"/>
                    </a:moveTo>
                    <a:cubicBezTo>
                      <a:pt x="148" y="44"/>
                      <a:pt x="152" y="44"/>
                      <a:pt x="156" y="44"/>
                    </a:cubicBezTo>
                    <a:cubicBezTo>
                      <a:pt x="157" y="44"/>
                      <a:pt x="158" y="44"/>
                      <a:pt x="158" y="43"/>
                    </a:cubicBezTo>
                    <a:cubicBezTo>
                      <a:pt x="158" y="43"/>
                      <a:pt x="158" y="43"/>
                      <a:pt x="158" y="43"/>
                    </a:cubicBezTo>
                    <a:cubicBezTo>
                      <a:pt x="158" y="42"/>
                      <a:pt x="157" y="41"/>
                      <a:pt x="156" y="41"/>
                    </a:cubicBezTo>
                    <a:cubicBezTo>
                      <a:pt x="152" y="41"/>
                      <a:pt x="148" y="41"/>
                      <a:pt x="144" y="41"/>
                    </a:cubicBezTo>
                    <a:cubicBezTo>
                      <a:pt x="144" y="41"/>
                      <a:pt x="143" y="42"/>
                      <a:pt x="143" y="43"/>
                    </a:cubicBezTo>
                    <a:cubicBezTo>
                      <a:pt x="143" y="43"/>
                      <a:pt x="143" y="43"/>
                      <a:pt x="143" y="43"/>
                    </a:cubicBezTo>
                    <a:cubicBezTo>
                      <a:pt x="143" y="44"/>
                      <a:pt x="144" y="44"/>
                      <a:pt x="144" y="44"/>
                    </a:cubicBezTo>
                    <a:close/>
                    <a:moveTo>
                      <a:pt x="165" y="44"/>
                    </a:moveTo>
                    <a:cubicBezTo>
                      <a:pt x="169" y="44"/>
                      <a:pt x="173" y="44"/>
                      <a:pt x="177" y="44"/>
                    </a:cubicBezTo>
                    <a:cubicBezTo>
                      <a:pt x="178" y="44"/>
                      <a:pt x="179" y="44"/>
                      <a:pt x="179" y="43"/>
                    </a:cubicBezTo>
                    <a:cubicBezTo>
                      <a:pt x="179" y="43"/>
                      <a:pt x="179" y="43"/>
                      <a:pt x="179" y="43"/>
                    </a:cubicBezTo>
                    <a:cubicBezTo>
                      <a:pt x="179" y="42"/>
                      <a:pt x="178" y="41"/>
                      <a:pt x="177" y="41"/>
                    </a:cubicBezTo>
                    <a:cubicBezTo>
                      <a:pt x="173" y="41"/>
                      <a:pt x="169" y="41"/>
                      <a:pt x="165" y="41"/>
                    </a:cubicBezTo>
                    <a:cubicBezTo>
                      <a:pt x="165" y="41"/>
                      <a:pt x="164" y="42"/>
                      <a:pt x="164" y="43"/>
                    </a:cubicBezTo>
                    <a:cubicBezTo>
                      <a:pt x="164" y="43"/>
                      <a:pt x="164" y="43"/>
                      <a:pt x="164" y="43"/>
                    </a:cubicBezTo>
                    <a:cubicBezTo>
                      <a:pt x="164" y="44"/>
                      <a:pt x="165" y="44"/>
                      <a:pt x="165" y="4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7" name="Freeform 29"/>
              <p:cNvSpPr>
                <a:spLocks noEditPoints="1"/>
              </p:cNvSpPr>
              <p:nvPr/>
            </p:nvSpPr>
            <p:spPr bwMode="auto">
              <a:xfrm>
                <a:off x="2092760" y="878126"/>
                <a:ext cx="1075293" cy="248285"/>
              </a:xfrm>
              <a:custGeom>
                <a:avLst/>
                <a:gdLst>
                  <a:gd name="T0" fmla="*/ 2147483646 w 225"/>
                  <a:gd name="T1" fmla="*/ 0 h 52"/>
                  <a:gd name="T2" fmla="*/ 2147483646 w 225"/>
                  <a:gd name="T3" fmla="*/ 2147483646 h 52"/>
                  <a:gd name="T4" fmla="*/ 2147483646 w 225"/>
                  <a:gd name="T5" fmla="*/ 2147483646 h 52"/>
                  <a:gd name="T6" fmla="*/ 2147483646 w 225"/>
                  <a:gd name="T7" fmla="*/ 2147483646 h 52"/>
                  <a:gd name="T8" fmla="*/ 2147483646 w 225"/>
                  <a:gd name="T9" fmla="*/ 2147483646 h 52"/>
                  <a:gd name="T10" fmla="*/ 2147483646 w 225"/>
                  <a:gd name="T11" fmla="*/ 2147483646 h 52"/>
                  <a:gd name="T12" fmla="*/ 2147483646 w 225"/>
                  <a:gd name="T13" fmla="*/ 2147483646 h 52"/>
                  <a:gd name="T14" fmla="*/ 2147483646 w 225"/>
                  <a:gd name="T15" fmla="*/ 2147483646 h 52"/>
                  <a:gd name="T16" fmla="*/ 2147483646 w 225"/>
                  <a:gd name="T17" fmla="*/ 2147483646 h 52"/>
                  <a:gd name="T18" fmla="*/ 2147483646 w 225"/>
                  <a:gd name="T19" fmla="*/ 2147483646 h 52"/>
                  <a:gd name="T20" fmla="*/ 2147483646 w 225"/>
                  <a:gd name="T21" fmla="*/ 2147483646 h 52"/>
                  <a:gd name="T22" fmla="*/ 2147483646 w 225"/>
                  <a:gd name="T23" fmla="*/ 2147483646 h 52"/>
                  <a:gd name="T24" fmla="*/ 2147483646 w 225"/>
                  <a:gd name="T25" fmla="*/ 2147483646 h 52"/>
                  <a:gd name="T26" fmla="*/ 2147483646 w 225"/>
                  <a:gd name="T27" fmla="*/ 0 h 52"/>
                  <a:gd name="T28" fmla="*/ 2147483646 w 225"/>
                  <a:gd name="T29" fmla="*/ 2147483646 h 52"/>
                  <a:gd name="T30" fmla="*/ 2147483646 w 225"/>
                  <a:gd name="T31" fmla="*/ 2147483646 h 52"/>
                  <a:gd name="T32" fmla="*/ 2147483646 w 225"/>
                  <a:gd name="T33" fmla="*/ 2147483646 h 52"/>
                  <a:gd name="T34" fmla="*/ 2147483646 w 225"/>
                  <a:gd name="T35" fmla="*/ 2147483646 h 52"/>
                  <a:gd name="T36" fmla="*/ 2147483646 w 225"/>
                  <a:gd name="T37" fmla="*/ 2147483646 h 52"/>
                  <a:gd name="T38" fmla="*/ 2147483646 w 225"/>
                  <a:gd name="T39" fmla="*/ 2147483646 h 52"/>
                  <a:gd name="T40" fmla="*/ 2147483646 w 225"/>
                  <a:gd name="T41" fmla="*/ 2147483646 h 52"/>
                  <a:gd name="T42" fmla="*/ 2147483646 w 225"/>
                  <a:gd name="T43" fmla="*/ 2147483646 h 52"/>
                  <a:gd name="T44" fmla="*/ 2147483646 w 225"/>
                  <a:gd name="T45" fmla="*/ 2147483646 h 52"/>
                  <a:gd name="T46" fmla="*/ 2147483646 w 225"/>
                  <a:gd name="T47" fmla="*/ 2147483646 h 52"/>
                  <a:gd name="T48" fmla="*/ 0 w 225"/>
                  <a:gd name="T49" fmla="*/ 0 h 52"/>
                  <a:gd name="T50" fmla="*/ 2147483646 w 225"/>
                  <a:gd name="T51" fmla="*/ 2147483646 h 52"/>
                  <a:gd name="T52" fmla="*/ 2147483646 w 225"/>
                  <a:gd name="T53" fmla="*/ 2147483646 h 52"/>
                  <a:gd name="T54" fmla="*/ 2147483646 w 225"/>
                  <a:gd name="T55" fmla="*/ 0 h 52"/>
                  <a:gd name="T56" fmla="*/ 2147483646 w 225"/>
                  <a:gd name="T57" fmla="*/ 2147483646 h 52"/>
                  <a:gd name="T58" fmla="*/ 2147483646 w 225"/>
                  <a:gd name="T59" fmla="*/ 2147483646 h 52"/>
                  <a:gd name="T60" fmla="*/ 2147483646 w 225"/>
                  <a:gd name="T61" fmla="*/ 2147483646 h 52"/>
                  <a:gd name="T62" fmla="*/ 2147483646 w 225"/>
                  <a:gd name="T63" fmla="*/ 0 h 52"/>
                  <a:gd name="T64" fmla="*/ 2147483646 w 225"/>
                  <a:gd name="T65" fmla="*/ 0 h 52"/>
                  <a:gd name="T66" fmla="*/ 2147483646 w 225"/>
                  <a:gd name="T67" fmla="*/ 2147483646 h 52"/>
                  <a:gd name="T68" fmla="*/ 2147483646 w 225"/>
                  <a:gd name="T69" fmla="*/ 2147483646 h 52"/>
                  <a:gd name="T70" fmla="*/ 2147483646 w 225"/>
                  <a:gd name="T71" fmla="*/ 2147483646 h 52"/>
                  <a:gd name="T72" fmla="*/ 2147483646 w 225"/>
                  <a:gd name="T73" fmla="*/ 0 h 52"/>
                  <a:gd name="T74" fmla="*/ 2147483646 w 225"/>
                  <a:gd name="T75" fmla="*/ 2147483646 h 52"/>
                  <a:gd name="T76" fmla="*/ 2147483646 w 225"/>
                  <a:gd name="T77" fmla="*/ 2147483646 h 52"/>
                  <a:gd name="T78" fmla="*/ 2147483646 w 225"/>
                  <a:gd name="T79" fmla="*/ 2147483646 h 52"/>
                  <a:gd name="T80" fmla="*/ 2147483646 w 225"/>
                  <a:gd name="T81" fmla="*/ 0 h 52"/>
                  <a:gd name="T82" fmla="*/ 2147483646 w 225"/>
                  <a:gd name="T83" fmla="*/ 0 h 52"/>
                  <a:gd name="T84" fmla="*/ 2147483646 w 225"/>
                  <a:gd name="T85" fmla="*/ 2147483646 h 52"/>
                  <a:gd name="T86" fmla="*/ 2147483646 w 225"/>
                  <a:gd name="T87" fmla="*/ 2147483646 h 52"/>
                  <a:gd name="T88" fmla="*/ 2147483646 w 225"/>
                  <a:gd name="T89" fmla="*/ 2147483646 h 52"/>
                  <a:gd name="T90" fmla="*/ 2147483646 w 225"/>
                  <a:gd name="T91" fmla="*/ 0 h 52"/>
                  <a:gd name="T92" fmla="*/ 2147483646 w 225"/>
                  <a:gd name="T93" fmla="*/ 2147483646 h 52"/>
                  <a:gd name="T94" fmla="*/ 2147483646 w 225"/>
                  <a:gd name="T95" fmla="*/ 2147483646 h 52"/>
                  <a:gd name="T96" fmla="*/ 2147483646 w 225"/>
                  <a:gd name="T97" fmla="*/ 2147483646 h 52"/>
                  <a:gd name="T98" fmla="*/ 2147483646 w 225"/>
                  <a:gd name="T99" fmla="*/ 0 h 52"/>
                  <a:gd name="T100" fmla="*/ 2147483646 w 225"/>
                  <a:gd name="T101" fmla="*/ 0 h 52"/>
                  <a:gd name="T102" fmla="*/ 2147483646 w 225"/>
                  <a:gd name="T103" fmla="*/ 2147483646 h 52"/>
                  <a:gd name="T104" fmla="*/ 2147483646 w 225"/>
                  <a:gd name="T105" fmla="*/ 2147483646 h 52"/>
                  <a:gd name="T106" fmla="*/ 2147483646 w 225"/>
                  <a:gd name="T107" fmla="*/ 2147483646 h 52"/>
                  <a:gd name="T108" fmla="*/ 2147483646 w 225"/>
                  <a:gd name="T109" fmla="*/ 0 h 52"/>
                  <a:gd name="T110" fmla="*/ 2147483646 w 225"/>
                  <a:gd name="T111" fmla="*/ 2147483646 h 52"/>
                  <a:gd name="T112" fmla="*/ 2147483646 w 225"/>
                  <a:gd name="T113" fmla="*/ 2147483646 h 52"/>
                  <a:gd name="T114" fmla="*/ 2147483646 w 225"/>
                  <a:gd name="T115" fmla="*/ 2147483646 h 52"/>
                  <a:gd name="T116" fmla="*/ 2147483646 w 225"/>
                  <a:gd name="T117" fmla="*/ 0 h 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25" h="52">
                    <a:moveTo>
                      <a:pt x="19" y="0"/>
                    </a:moveTo>
                    <a:cubicBezTo>
                      <a:pt x="22" y="0"/>
                      <a:pt x="26" y="0"/>
                      <a:pt x="30" y="0"/>
                    </a:cubicBezTo>
                    <a:cubicBezTo>
                      <a:pt x="31" y="0"/>
                      <a:pt x="32" y="1"/>
                      <a:pt x="32" y="2"/>
                    </a:cubicBezTo>
                    <a:cubicBezTo>
                      <a:pt x="32" y="2"/>
                      <a:pt x="32" y="2"/>
                      <a:pt x="32" y="2"/>
                    </a:cubicBezTo>
                    <a:cubicBezTo>
                      <a:pt x="32" y="3"/>
                      <a:pt x="31" y="3"/>
                      <a:pt x="30" y="3"/>
                    </a:cubicBezTo>
                    <a:cubicBezTo>
                      <a:pt x="26" y="3"/>
                      <a:pt x="22" y="3"/>
                      <a:pt x="19" y="3"/>
                    </a:cubicBezTo>
                    <a:cubicBezTo>
                      <a:pt x="18" y="3"/>
                      <a:pt x="17" y="3"/>
                      <a:pt x="17" y="2"/>
                    </a:cubicBezTo>
                    <a:cubicBezTo>
                      <a:pt x="17" y="2"/>
                      <a:pt x="17" y="2"/>
                      <a:pt x="17" y="2"/>
                    </a:cubicBezTo>
                    <a:cubicBezTo>
                      <a:pt x="17" y="1"/>
                      <a:pt x="18" y="0"/>
                      <a:pt x="19" y="0"/>
                    </a:cubicBezTo>
                    <a:close/>
                    <a:moveTo>
                      <a:pt x="224" y="48"/>
                    </a:moveTo>
                    <a:cubicBezTo>
                      <a:pt x="224" y="48"/>
                      <a:pt x="224" y="48"/>
                      <a:pt x="224" y="48"/>
                    </a:cubicBezTo>
                    <a:cubicBezTo>
                      <a:pt x="225" y="48"/>
                      <a:pt x="225" y="49"/>
                      <a:pt x="225" y="50"/>
                    </a:cubicBezTo>
                    <a:cubicBezTo>
                      <a:pt x="225" y="50"/>
                      <a:pt x="225" y="50"/>
                      <a:pt x="225" y="50"/>
                    </a:cubicBezTo>
                    <a:cubicBezTo>
                      <a:pt x="225" y="51"/>
                      <a:pt x="225" y="52"/>
                      <a:pt x="224" y="52"/>
                    </a:cubicBezTo>
                    <a:cubicBezTo>
                      <a:pt x="224" y="52"/>
                      <a:pt x="224" y="52"/>
                      <a:pt x="224" y="52"/>
                    </a:cubicBezTo>
                    <a:cubicBezTo>
                      <a:pt x="223" y="52"/>
                      <a:pt x="222" y="51"/>
                      <a:pt x="222" y="50"/>
                    </a:cubicBezTo>
                    <a:cubicBezTo>
                      <a:pt x="222" y="50"/>
                      <a:pt x="222" y="50"/>
                      <a:pt x="222" y="50"/>
                    </a:cubicBezTo>
                    <a:cubicBezTo>
                      <a:pt x="222" y="49"/>
                      <a:pt x="223" y="48"/>
                      <a:pt x="224" y="48"/>
                    </a:cubicBezTo>
                    <a:close/>
                    <a:moveTo>
                      <a:pt x="196" y="1"/>
                    </a:moveTo>
                    <a:cubicBezTo>
                      <a:pt x="196" y="3"/>
                      <a:pt x="197" y="4"/>
                      <a:pt x="198" y="5"/>
                    </a:cubicBezTo>
                    <a:cubicBezTo>
                      <a:pt x="199" y="6"/>
                      <a:pt x="198" y="7"/>
                      <a:pt x="198" y="8"/>
                    </a:cubicBezTo>
                    <a:cubicBezTo>
                      <a:pt x="198" y="8"/>
                      <a:pt x="198" y="8"/>
                      <a:pt x="198" y="8"/>
                    </a:cubicBezTo>
                    <a:cubicBezTo>
                      <a:pt x="197" y="8"/>
                      <a:pt x="196" y="8"/>
                      <a:pt x="195" y="7"/>
                    </a:cubicBezTo>
                    <a:cubicBezTo>
                      <a:pt x="195" y="6"/>
                      <a:pt x="194" y="5"/>
                      <a:pt x="193" y="3"/>
                    </a:cubicBezTo>
                    <a:cubicBezTo>
                      <a:pt x="190" y="3"/>
                      <a:pt x="190" y="3"/>
                      <a:pt x="186" y="3"/>
                    </a:cubicBezTo>
                    <a:cubicBezTo>
                      <a:pt x="186" y="3"/>
                      <a:pt x="185" y="3"/>
                      <a:pt x="185" y="2"/>
                    </a:cubicBezTo>
                    <a:cubicBezTo>
                      <a:pt x="185" y="2"/>
                      <a:pt x="185" y="2"/>
                      <a:pt x="185" y="2"/>
                    </a:cubicBezTo>
                    <a:cubicBezTo>
                      <a:pt x="185" y="1"/>
                      <a:pt x="186" y="0"/>
                      <a:pt x="186" y="0"/>
                    </a:cubicBezTo>
                    <a:cubicBezTo>
                      <a:pt x="194" y="0"/>
                      <a:pt x="194" y="0"/>
                      <a:pt x="194" y="0"/>
                    </a:cubicBezTo>
                    <a:cubicBezTo>
                      <a:pt x="195" y="0"/>
                      <a:pt x="195" y="1"/>
                      <a:pt x="196" y="1"/>
                    </a:cubicBezTo>
                    <a:close/>
                    <a:moveTo>
                      <a:pt x="217" y="43"/>
                    </a:moveTo>
                    <a:cubicBezTo>
                      <a:pt x="215" y="40"/>
                      <a:pt x="213" y="36"/>
                      <a:pt x="211" y="33"/>
                    </a:cubicBezTo>
                    <a:cubicBezTo>
                      <a:pt x="211" y="32"/>
                      <a:pt x="211" y="31"/>
                      <a:pt x="212" y="31"/>
                    </a:cubicBezTo>
                    <a:cubicBezTo>
                      <a:pt x="212" y="31"/>
                      <a:pt x="212" y="31"/>
                      <a:pt x="212" y="31"/>
                    </a:cubicBezTo>
                    <a:cubicBezTo>
                      <a:pt x="212" y="30"/>
                      <a:pt x="213" y="30"/>
                      <a:pt x="214" y="31"/>
                    </a:cubicBezTo>
                    <a:cubicBezTo>
                      <a:pt x="216" y="34"/>
                      <a:pt x="218" y="38"/>
                      <a:pt x="220" y="41"/>
                    </a:cubicBezTo>
                    <a:cubicBezTo>
                      <a:pt x="221" y="42"/>
                      <a:pt x="220" y="43"/>
                      <a:pt x="219" y="43"/>
                    </a:cubicBezTo>
                    <a:cubicBezTo>
                      <a:pt x="219" y="43"/>
                      <a:pt x="219" y="43"/>
                      <a:pt x="219" y="43"/>
                    </a:cubicBezTo>
                    <a:cubicBezTo>
                      <a:pt x="219" y="44"/>
                      <a:pt x="218" y="44"/>
                      <a:pt x="217" y="43"/>
                    </a:cubicBezTo>
                    <a:close/>
                    <a:moveTo>
                      <a:pt x="206" y="25"/>
                    </a:moveTo>
                    <a:cubicBezTo>
                      <a:pt x="204" y="22"/>
                      <a:pt x="202" y="18"/>
                      <a:pt x="200" y="15"/>
                    </a:cubicBezTo>
                    <a:cubicBezTo>
                      <a:pt x="200" y="14"/>
                      <a:pt x="200" y="13"/>
                      <a:pt x="201" y="13"/>
                    </a:cubicBezTo>
                    <a:cubicBezTo>
                      <a:pt x="201" y="13"/>
                      <a:pt x="201" y="13"/>
                      <a:pt x="201" y="13"/>
                    </a:cubicBezTo>
                    <a:cubicBezTo>
                      <a:pt x="201" y="12"/>
                      <a:pt x="203" y="12"/>
                      <a:pt x="203" y="13"/>
                    </a:cubicBezTo>
                    <a:cubicBezTo>
                      <a:pt x="205" y="17"/>
                      <a:pt x="207" y="20"/>
                      <a:pt x="209" y="23"/>
                    </a:cubicBezTo>
                    <a:cubicBezTo>
                      <a:pt x="210" y="24"/>
                      <a:pt x="209" y="25"/>
                      <a:pt x="209" y="26"/>
                    </a:cubicBezTo>
                    <a:cubicBezTo>
                      <a:pt x="209" y="26"/>
                      <a:pt x="209" y="26"/>
                      <a:pt x="209" y="26"/>
                    </a:cubicBezTo>
                    <a:cubicBezTo>
                      <a:pt x="208" y="26"/>
                      <a:pt x="207" y="26"/>
                      <a:pt x="206" y="25"/>
                    </a:cubicBezTo>
                    <a:close/>
                    <a:moveTo>
                      <a:pt x="0" y="3"/>
                    </a:moveTo>
                    <a:cubicBezTo>
                      <a:pt x="0" y="0"/>
                      <a:pt x="0" y="0"/>
                      <a:pt x="0" y="0"/>
                    </a:cubicBezTo>
                    <a:cubicBezTo>
                      <a:pt x="8" y="0"/>
                      <a:pt x="8" y="0"/>
                      <a:pt x="8" y="0"/>
                    </a:cubicBezTo>
                    <a:cubicBezTo>
                      <a:pt x="9" y="0"/>
                      <a:pt x="10" y="1"/>
                      <a:pt x="10" y="2"/>
                    </a:cubicBezTo>
                    <a:cubicBezTo>
                      <a:pt x="10" y="2"/>
                      <a:pt x="10" y="2"/>
                      <a:pt x="10" y="2"/>
                    </a:cubicBezTo>
                    <a:cubicBezTo>
                      <a:pt x="10" y="3"/>
                      <a:pt x="9" y="3"/>
                      <a:pt x="8" y="3"/>
                    </a:cubicBezTo>
                    <a:cubicBezTo>
                      <a:pt x="0" y="3"/>
                      <a:pt x="0" y="3"/>
                      <a:pt x="0" y="3"/>
                    </a:cubicBezTo>
                    <a:close/>
                    <a:moveTo>
                      <a:pt x="40" y="0"/>
                    </a:moveTo>
                    <a:cubicBezTo>
                      <a:pt x="43" y="0"/>
                      <a:pt x="47" y="0"/>
                      <a:pt x="51" y="0"/>
                    </a:cubicBezTo>
                    <a:cubicBezTo>
                      <a:pt x="52" y="0"/>
                      <a:pt x="53" y="1"/>
                      <a:pt x="53" y="2"/>
                    </a:cubicBezTo>
                    <a:cubicBezTo>
                      <a:pt x="53" y="2"/>
                      <a:pt x="53" y="2"/>
                      <a:pt x="53" y="2"/>
                    </a:cubicBezTo>
                    <a:cubicBezTo>
                      <a:pt x="53" y="3"/>
                      <a:pt x="52" y="3"/>
                      <a:pt x="51" y="3"/>
                    </a:cubicBezTo>
                    <a:cubicBezTo>
                      <a:pt x="47" y="3"/>
                      <a:pt x="43" y="3"/>
                      <a:pt x="40" y="3"/>
                    </a:cubicBezTo>
                    <a:cubicBezTo>
                      <a:pt x="39" y="3"/>
                      <a:pt x="38" y="3"/>
                      <a:pt x="38" y="2"/>
                    </a:cubicBezTo>
                    <a:cubicBezTo>
                      <a:pt x="38" y="2"/>
                      <a:pt x="38" y="2"/>
                      <a:pt x="38" y="2"/>
                    </a:cubicBezTo>
                    <a:cubicBezTo>
                      <a:pt x="38" y="1"/>
                      <a:pt x="39" y="0"/>
                      <a:pt x="40" y="0"/>
                    </a:cubicBezTo>
                    <a:close/>
                    <a:moveTo>
                      <a:pt x="60" y="0"/>
                    </a:moveTo>
                    <a:cubicBezTo>
                      <a:pt x="64" y="0"/>
                      <a:pt x="68" y="0"/>
                      <a:pt x="72" y="0"/>
                    </a:cubicBezTo>
                    <a:cubicBezTo>
                      <a:pt x="73" y="0"/>
                      <a:pt x="74" y="1"/>
                      <a:pt x="74" y="2"/>
                    </a:cubicBezTo>
                    <a:cubicBezTo>
                      <a:pt x="74" y="2"/>
                      <a:pt x="74" y="2"/>
                      <a:pt x="74" y="2"/>
                    </a:cubicBezTo>
                    <a:cubicBezTo>
                      <a:pt x="74" y="3"/>
                      <a:pt x="73" y="3"/>
                      <a:pt x="72" y="3"/>
                    </a:cubicBezTo>
                    <a:cubicBezTo>
                      <a:pt x="68" y="3"/>
                      <a:pt x="64" y="3"/>
                      <a:pt x="60" y="3"/>
                    </a:cubicBezTo>
                    <a:cubicBezTo>
                      <a:pt x="60" y="3"/>
                      <a:pt x="59" y="3"/>
                      <a:pt x="59" y="2"/>
                    </a:cubicBezTo>
                    <a:cubicBezTo>
                      <a:pt x="59" y="2"/>
                      <a:pt x="59" y="2"/>
                      <a:pt x="59" y="2"/>
                    </a:cubicBezTo>
                    <a:cubicBezTo>
                      <a:pt x="59" y="1"/>
                      <a:pt x="60" y="0"/>
                      <a:pt x="60" y="0"/>
                    </a:cubicBezTo>
                    <a:close/>
                    <a:moveTo>
                      <a:pt x="81" y="0"/>
                    </a:moveTo>
                    <a:cubicBezTo>
                      <a:pt x="85" y="0"/>
                      <a:pt x="89" y="0"/>
                      <a:pt x="93" y="0"/>
                    </a:cubicBezTo>
                    <a:cubicBezTo>
                      <a:pt x="94" y="0"/>
                      <a:pt x="95" y="1"/>
                      <a:pt x="95" y="2"/>
                    </a:cubicBezTo>
                    <a:cubicBezTo>
                      <a:pt x="95" y="2"/>
                      <a:pt x="95" y="2"/>
                      <a:pt x="95" y="2"/>
                    </a:cubicBezTo>
                    <a:cubicBezTo>
                      <a:pt x="95" y="3"/>
                      <a:pt x="94" y="3"/>
                      <a:pt x="93" y="3"/>
                    </a:cubicBezTo>
                    <a:cubicBezTo>
                      <a:pt x="89" y="3"/>
                      <a:pt x="85" y="3"/>
                      <a:pt x="81" y="3"/>
                    </a:cubicBezTo>
                    <a:cubicBezTo>
                      <a:pt x="81" y="3"/>
                      <a:pt x="80" y="3"/>
                      <a:pt x="80" y="2"/>
                    </a:cubicBezTo>
                    <a:cubicBezTo>
                      <a:pt x="80" y="2"/>
                      <a:pt x="80" y="2"/>
                      <a:pt x="80" y="2"/>
                    </a:cubicBezTo>
                    <a:cubicBezTo>
                      <a:pt x="80" y="1"/>
                      <a:pt x="81" y="0"/>
                      <a:pt x="81" y="0"/>
                    </a:cubicBezTo>
                    <a:close/>
                    <a:moveTo>
                      <a:pt x="102" y="0"/>
                    </a:moveTo>
                    <a:cubicBezTo>
                      <a:pt x="106" y="0"/>
                      <a:pt x="110" y="0"/>
                      <a:pt x="114" y="0"/>
                    </a:cubicBezTo>
                    <a:cubicBezTo>
                      <a:pt x="115" y="0"/>
                      <a:pt x="116" y="1"/>
                      <a:pt x="116" y="2"/>
                    </a:cubicBezTo>
                    <a:cubicBezTo>
                      <a:pt x="116" y="2"/>
                      <a:pt x="116" y="2"/>
                      <a:pt x="116" y="2"/>
                    </a:cubicBezTo>
                    <a:cubicBezTo>
                      <a:pt x="116" y="3"/>
                      <a:pt x="115" y="3"/>
                      <a:pt x="114" y="3"/>
                    </a:cubicBezTo>
                    <a:cubicBezTo>
                      <a:pt x="110" y="3"/>
                      <a:pt x="106" y="3"/>
                      <a:pt x="102" y="3"/>
                    </a:cubicBezTo>
                    <a:cubicBezTo>
                      <a:pt x="102" y="3"/>
                      <a:pt x="101" y="3"/>
                      <a:pt x="101" y="2"/>
                    </a:cubicBezTo>
                    <a:cubicBezTo>
                      <a:pt x="101" y="2"/>
                      <a:pt x="101" y="2"/>
                      <a:pt x="101" y="2"/>
                    </a:cubicBezTo>
                    <a:cubicBezTo>
                      <a:pt x="101" y="1"/>
                      <a:pt x="102" y="0"/>
                      <a:pt x="102" y="0"/>
                    </a:cubicBezTo>
                    <a:close/>
                    <a:moveTo>
                      <a:pt x="123" y="0"/>
                    </a:moveTo>
                    <a:cubicBezTo>
                      <a:pt x="127" y="0"/>
                      <a:pt x="131" y="0"/>
                      <a:pt x="135" y="0"/>
                    </a:cubicBezTo>
                    <a:cubicBezTo>
                      <a:pt x="136" y="0"/>
                      <a:pt x="137" y="1"/>
                      <a:pt x="137" y="2"/>
                    </a:cubicBezTo>
                    <a:cubicBezTo>
                      <a:pt x="137" y="2"/>
                      <a:pt x="137" y="2"/>
                      <a:pt x="137" y="2"/>
                    </a:cubicBezTo>
                    <a:cubicBezTo>
                      <a:pt x="137" y="3"/>
                      <a:pt x="136" y="3"/>
                      <a:pt x="135" y="3"/>
                    </a:cubicBezTo>
                    <a:cubicBezTo>
                      <a:pt x="131" y="3"/>
                      <a:pt x="127" y="3"/>
                      <a:pt x="123" y="3"/>
                    </a:cubicBezTo>
                    <a:cubicBezTo>
                      <a:pt x="123" y="3"/>
                      <a:pt x="122" y="3"/>
                      <a:pt x="122" y="2"/>
                    </a:cubicBezTo>
                    <a:cubicBezTo>
                      <a:pt x="122" y="2"/>
                      <a:pt x="122" y="2"/>
                      <a:pt x="122" y="2"/>
                    </a:cubicBezTo>
                    <a:cubicBezTo>
                      <a:pt x="122" y="1"/>
                      <a:pt x="123" y="0"/>
                      <a:pt x="123" y="0"/>
                    </a:cubicBezTo>
                    <a:close/>
                    <a:moveTo>
                      <a:pt x="144" y="0"/>
                    </a:moveTo>
                    <a:cubicBezTo>
                      <a:pt x="148" y="0"/>
                      <a:pt x="152" y="0"/>
                      <a:pt x="156" y="0"/>
                    </a:cubicBezTo>
                    <a:cubicBezTo>
                      <a:pt x="157" y="0"/>
                      <a:pt x="158" y="1"/>
                      <a:pt x="158" y="2"/>
                    </a:cubicBezTo>
                    <a:cubicBezTo>
                      <a:pt x="158" y="2"/>
                      <a:pt x="158" y="2"/>
                      <a:pt x="158" y="2"/>
                    </a:cubicBezTo>
                    <a:cubicBezTo>
                      <a:pt x="158" y="3"/>
                      <a:pt x="157" y="3"/>
                      <a:pt x="156" y="3"/>
                    </a:cubicBezTo>
                    <a:cubicBezTo>
                      <a:pt x="152" y="3"/>
                      <a:pt x="148" y="3"/>
                      <a:pt x="144" y="3"/>
                    </a:cubicBezTo>
                    <a:cubicBezTo>
                      <a:pt x="144" y="3"/>
                      <a:pt x="143" y="3"/>
                      <a:pt x="143" y="2"/>
                    </a:cubicBezTo>
                    <a:cubicBezTo>
                      <a:pt x="143" y="2"/>
                      <a:pt x="143" y="2"/>
                      <a:pt x="143" y="2"/>
                    </a:cubicBezTo>
                    <a:cubicBezTo>
                      <a:pt x="143" y="1"/>
                      <a:pt x="144" y="0"/>
                      <a:pt x="144" y="0"/>
                    </a:cubicBezTo>
                    <a:close/>
                    <a:moveTo>
                      <a:pt x="165" y="0"/>
                    </a:moveTo>
                    <a:cubicBezTo>
                      <a:pt x="169" y="0"/>
                      <a:pt x="173" y="0"/>
                      <a:pt x="177" y="0"/>
                    </a:cubicBezTo>
                    <a:cubicBezTo>
                      <a:pt x="178" y="0"/>
                      <a:pt x="179" y="1"/>
                      <a:pt x="179" y="2"/>
                    </a:cubicBezTo>
                    <a:cubicBezTo>
                      <a:pt x="179" y="2"/>
                      <a:pt x="179" y="2"/>
                      <a:pt x="179" y="2"/>
                    </a:cubicBezTo>
                    <a:cubicBezTo>
                      <a:pt x="179" y="3"/>
                      <a:pt x="178" y="3"/>
                      <a:pt x="177" y="3"/>
                    </a:cubicBezTo>
                    <a:cubicBezTo>
                      <a:pt x="173" y="3"/>
                      <a:pt x="169" y="3"/>
                      <a:pt x="165" y="3"/>
                    </a:cubicBezTo>
                    <a:cubicBezTo>
                      <a:pt x="165" y="3"/>
                      <a:pt x="164" y="3"/>
                      <a:pt x="164" y="2"/>
                    </a:cubicBezTo>
                    <a:cubicBezTo>
                      <a:pt x="164" y="2"/>
                      <a:pt x="164" y="2"/>
                      <a:pt x="164" y="2"/>
                    </a:cubicBezTo>
                    <a:cubicBezTo>
                      <a:pt x="164" y="1"/>
                      <a:pt x="165" y="0"/>
                      <a:pt x="165"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pic>
            <p:nvPicPr>
              <p:cNvPr id="68" name="Picture 9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2168259" y="963019"/>
                <a:ext cx="320792" cy="320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7" name="文本框 62"/>
            <p:cNvSpPr txBox="1">
              <a:spLocks noChangeArrowheads="1"/>
            </p:cNvSpPr>
            <p:nvPr/>
          </p:nvSpPr>
          <p:spPr bwMode="auto">
            <a:xfrm>
              <a:off x="2405063" y="1120775"/>
              <a:ext cx="627095" cy="47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l"/>
                <a:defRPr sz="2000">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n"/>
                <a:defRPr>
                  <a:solidFill>
                    <a:schemeClr val="tx1"/>
                  </a:solidFill>
                  <a:latin typeface="Arial" panose="020B0604020202020204" pitchFamily="34" charset="0"/>
                  <a:ea typeface="黑体" panose="02010609060101010101" pitchFamily="49" charset="-122"/>
                </a:defRPr>
              </a:lvl2pPr>
              <a:lvl3pPr marL="1143000" indent="-228600">
                <a:spcBef>
                  <a:spcPct val="20000"/>
                </a:spcBef>
                <a:buFont typeface="Wingdings" panose="05000000000000000000" pitchFamily="2" charset="2"/>
                <a:buChar char="u"/>
                <a:defRPr sz="1600">
                  <a:solidFill>
                    <a:schemeClr val="tx1"/>
                  </a:solidFill>
                  <a:latin typeface="Arial" panose="020B0604020202020204" pitchFamily="34" charset="0"/>
                  <a:ea typeface="黑体" panose="02010609060101010101" pitchFamily="49" charset="-122"/>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ea typeface="黑体" panose="02010609060101010101" pitchFamily="49" charset="-122"/>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r>
                <a:rPr lang="en-US" altLang="zh-CN" sz="2800" b="1" dirty="0">
                  <a:solidFill>
                    <a:schemeClr val="bg1"/>
                  </a:solidFill>
                  <a:latin typeface="微软雅黑" panose="020B0503020204020204" pitchFamily="34" charset="-122"/>
                  <a:ea typeface="微软雅黑" panose="020B0503020204020204" pitchFamily="34" charset="-122"/>
                </a:rPr>
                <a:t>02</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sp>
        <p:nvSpPr>
          <p:cNvPr id="7" name="矩形 6"/>
          <p:cNvSpPr/>
          <p:nvPr/>
        </p:nvSpPr>
        <p:spPr>
          <a:xfrm>
            <a:off x="2975590" y="1398356"/>
            <a:ext cx="4731252" cy="1200329"/>
          </a:xfrm>
          <a:prstGeom prst="rect">
            <a:avLst/>
          </a:prstGeom>
        </p:spPr>
        <p:txBody>
          <a:bodyPr>
            <a:spAutoFit/>
          </a:bodyPr>
          <a:lstStyle/>
          <a:p>
            <a:pPr algn="just"/>
            <a:r>
              <a:rPr lang="zh-CN" altLang="en-US" spc="300" dirty="0">
                <a:solidFill>
                  <a:schemeClr val="accent1"/>
                </a:solidFill>
                <a:latin typeface="微软雅黑" panose="020B0503020204020204" pitchFamily="34" charset="-122"/>
                <a:ea typeface="微软雅黑" panose="020B0503020204020204" pitchFamily="34" charset="-122"/>
              </a:rPr>
              <a:t>锅炉房，每层</a:t>
            </a:r>
            <a:r>
              <a:rPr lang="zh-CN" altLang="en-US" b="1" spc="300" dirty="0">
                <a:solidFill>
                  <a:srgbClr val="FF931A"/>
                </a:solidFill>
                <a:latin typeface="微软雅黑" panose="020B0503020204020204" pitchFamily="34" charset="-122"/>
                <a:ea typeface="微软雅黑" panose="020B0503020204020204" pitchFamily="34" charset="-122"/>
              </a:rPr>
              <a:t>至少应有两个出口</a:t>
            </a:r>
            <a:r>
              <a:rPr lang="zh-CN" altLang="en-US" spc="300" dirty="0">
                <a:solidFill>
                  <a:schemeClr val="accent1"/>
                </a:solidFill>
                <a:latin typeface="微软雅黑" panose="020B0503020204020204" pitchFamily="34" charset="-122"/>
                <a:ea typeface="微软雅黑" panose="020B0503020204020204" pitchFamily="34" charset="-122"/>
              </a:rPr>
              <a:t>，分别设在两侧，</a:t>
            </a:r>
            <a:r>
              <a:rPr lang="zh-CN" altLang="en-US" b="1" spc="300" dirty="0">
                <a:solidFill>
                  <a:srgbClr val="FF931A"/>
                </a:solidFill>
                <a:latin typeface="微软雅黑" panose="020B0503020204020204" pitchFamily="34" charset="-122"/>
                <a:ea typeface="微软雅黑" panose="020B0503020204020204" pitchFamily="34" charset="-122"/>
              </a:rPr>
              <a:t>门应向外开</a:t>
            </a:r>
            <a:r>
              <a:rPr lang="zh-CN" altLang="en-US" spc="300" dirty="0">
                <a:solidFill>
                  <a:schemeClr val="accent1"/>
                </a:solidFill>
                <a:latin typeface="微软雅黑" panose="020B0503020204020204" pitchFamily="34" charset="-122"/>
                <a:ea typeface="微软雅黑" panose="020B0503020204020204" pitchFamily="34" charset="-122"/>
              </a:rPr>
              <a:t>，在锅炉运行期间不准锁住或栓住，锅炉房内的工作室或生活室的门应向锅炉房内开。</a:t>
            </a:r>
            <a:endParaRPr lang="zh-CN" altLang="en-US" spc="300" dirty="0">
              <a:solidFill>
                <a:schemeClr val="accent1"/>
              </a:solidFill>
              <a:latin typeface="微软雅黑" panose="020B0503020204020204" pitchFamily="34" charset="-122"/>
              <a:ea typeface="微软雅黑" panose="020B0503020204020204" pitchFamily="34" charset="-122"/>
            </a:endParaRPr>
          </a:p>
        </p:txBody>
      </p:sp>
      <p:sp>
        <p:nvSpPr>
          <p:cNvPr id="12" name="矩形 11"/>
          <p:cNvSpPr/>
          <p:nvPr/>
        </p:nvSpPr>
        <p:spPr>
          <a:xfrm>
            <a:off x="2975590" y="2984273"/>
            <a:ext cx="4731252" cy="646331"/>
          </a:xfrm>
          <a:prstGeom prst="rect">
            <a:avLst/>
          </a:prstGeom>
        </p:spPr>
        <p:txBody>
          <a:bodyPr>
            <a:spAutoFit/>
          </a:bodyPr>
          <a:lstStyle/>
          <a:p>
            <a:pPr algn="just"/>
            <a:r>
              <a:rPr lang="zh-CN" altLang="en-US" spc="300" dirty="0">
                <a:solidFill>
                  <a:schemeClr val="accent1"/>
                </a:solidFill>
                <a:latin typeface="微软雅黑" panose="020B0503020204020204" pitchFamily="34" charset="-122"/>
                <a:ea typeface="微软雅黑" panose="020B0503020204020204" pitchFamily="34" charset="-122"/>
              </a:rPr>
              <a:t>锅炉运行要有</a:t>
            </a:r>
            <a:r>
              <a:rPr lang="zh-CN" altLang="en-US" b="1" spc="300" dirty="0">
                <a:solidFill>
                  <a:srgbClr val="FF931A"/>
                </a:solidFill>
                <a:latin typeface="微软雅黑" panose="020B0503020204020204" pitchFamily="34" charset="-122"/>
                <a:ea typeface="微软雅黑" panose="020B0503020204020204" pitchFamily="34" charset="-122"/>
              </a:rPr>
              <a:t>操作规程、交接班制度、水质管理制度、定期检验制度</a:t>
            </a:r>
            <a:r>
              <a:rPr lang="zh-CN" altLang="en-US" spc="300" dirty="0">
                <a:solidFill>
                  <a:schemeClr val="accent1"/>
                </a:solidFill>
                <a:latin typeface="微软雅黑" panose="020B0503020204020204" pitchFamily="34" charset="-122"/>
                <a:ea typeface="微软雅黑" panose="020B0503020204020204" pitchFamily="34" charset="-122"/>
              </a:rPr>
              <a:t>等。</a:t>
            </a:r>
            <a:endParaRPr lang="zh-CN" altLang="en-US" spc="300" dirty="0">
              <a:solidFill>
                <a:schemeClr val="accent1"/>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1437158" y="3889598"/>
            <a:ext cx="6269684" cy="914400"/>
            <a:chOff x="1437158" y="3889598"/>
            <a:chExt cx="6269684" cy="914400"/>
          </a:xfrm>
        </p:grpSpPr>
        <p:grpSp>
          <p:nvGrpSpPr>
            <p:cNvPr id="69" name="组合 59"/>
            <p:cNvGrpSpPr/>
            <p:nvPr/>
          </p:nvGrpSpPr>
          <p:grpSpPr bwMode="auto">
            <a:xfrm>
              <a:off x="1437158" y="3889598"/>
              <a:ext cx="6269684" cy="914400"/>
              <a:chOff x="1763713" y="1090613"/>
              <a:chExt cx="5535612" cy="823912"/>
            </a:xfrm>
          </p:grpSpPr>
          <p:grpSp>
            <p:nvGrpSpPr>
              <p:cNvPr id="70" name="组合 67"/>
              <p:cNvGrpSpPr/>
              <p:nvPr/>
            </p:nvGrpSpPr>
            <p:grpSpPr bwMode="auto">
              <a:xfrm>
                <a:off x="1763713" y="1090613"/>
                <a:ext cx="5535612" cy="823912"/>
                <a:chOff x="1844475" y="844353"/>
                <a:chExt cx="5535837" cy="822444"/>
              </a:xfrm>
            </p:grpSpPr>
            <p:sp>
              <p:nvSpPr>
                <p:cNvPr id="73" name="Freeform 20"/>
                <p:cNvSpPr/>
                <p:nvPr/>
              </p:nvSpPr>
              <p:spPr bwMode="auto">
                <a:xfrm>
                  <a:off x="1844475" y="1059776"/>
                  <a:ext cx="621625" cy="549513"/>
                </a:xfrm>
                <a:custGeom>
                  <a:avLst/>
                  <a:gdLst>
                    <a:gd name="T0" fmla="*/ 0 w 681"/>
                    <a:gd name="T1" fmla="*/ 0 h 602"/>
                    <a:gd name="T2" fmla="*/ 2147483646 w 681"/>
                    <a:gd name="T3" fmla="*/ 0 h 602"/>
                    <a:gd name="T4" fmla="*/ 2147483646 w 681"/>
                    <a:gd name="T5" fmla="*/ 2147483646 h 602"/>
                    <a:gd name="T6" fmla="*/ 0 w 681"/>
                    <a:gd name="T7" fmla="*/ 2147483646 h 602"/>
                    <a:gd name="T8" fmla="*/ 2147483646 w 681"/>
                    <a:gd name="T9" fmla="*/ 2147483646 h 602"/>
                    <a:gd name="T10" fmla="*/ 0 w 681"/>
                    <a:gd name="T11" fmla="*/ 0 h 602"/>
                    <a:gd name="T12" fmla="*/ 0 w 681"/>
                    <a:gd name="T13" fmla="*/ 0 h 6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1" h="602">
                      <a:moveTo>
                        <a:pt x="0" y="0"/>
                      </a:moveTo>
                      <a:lnTo>
                        <a:pt x="681" y="0"/>
                      </a:lnTo>
                      <a:lnTo>
                        <a:pt x="681" y="602"/>
                      </a:lnTo>
                      <a:lnTo>
                        <a:pt x="0" y="602"/>
                      </a:lnTo>
                      <a:lnTo>
                        <a:pt x="183" y="298"/>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4" name="Freeform 21"/>
                <p:cNvSpPr>
                  <a:spLocks noEditPoints="1"/>
                </p:cNvSpPr>
                <p:nvPr/>
              </p:nvSpPr>
              <p:spPr bwMode="auto">
                <a:xfrm>
                  <a:off x="1911110" y="1092638"/>
                  <a:ext cx="574159" cy="19169"/>
                </a:xfrm>
                <a:custGeom>
                  <a:avLst/>
                  <a:gdLst>
                    <a:gd name="T0" fmla="*/ 2147483646 w 120"/>
                    <a:gd name="T1" fmla="*/ 0 h 4"/>
                    <a:gd name="T2" fmla="*/ 2147483646 w 120"/>
                    <a:gd name="T3" fmla="*/ 0 h 4"/>
                    <a:gd name="T4" fmla="*/ 2147483646 w 120"/>
                    <a:gd name="T5" fmla="*/ 2147483646 h 4"/>
                    <a:gd name="T6" fmla="*/ 2147483646 w 120"/>
                    <a:gd name="T7" fmla="*/ 2147483646 h 4"/>
                    <a:gd name="T8" fmla="*/ 2147483646 w 120"/>
                    <a:gd name="T9" fmla="*/ 2147483646 h 4"/>
                    <a:gd name="T10" fmla="*/ 2147483646 w 120"/>
                    <a:gd name="T11" fmla="*/ 2147483646 h 4"/>
                    <a:gd name="T12" fmla="*/ 0 w 120"/>
                    <a:gd name="T13" fmla="*/ 2147483646 h 4"/>
                    <a:gd name="T14" fmla="*/ 0 w 120"/>
                    <a:gd name="T15" fmla="*/ 2147483646 h 4"/>
                    <a:gd name="T16" fmla="*/ 2147483646 w 120"/>
                    <a:gd name="T17" fmla="*/ 0 h 4"/>
                    <a:gd name="T18" fmla="*/ 2147483646 w 120"/>
                    <a:gd name="T19" fmla="*/ 0 h 4"/>
                    <a:gd name="T20" fmla="*/ 2147483646 w 120"/>
                    <a:gd name="T21" fmla="*/ 0 h 4"/>
                    <a:gd name="T22" fmla="*/ 2147483646 w 120"/>
                    <a:gd name="T23" fmla="*/ 2147483646 h 4"/>
                    <a:gd name="T24" fmla="*/ 2147483646 w 120"/>
                    <a:gd name="T25" fmla="*/ 2147483646 h 4"/>
                    <a:gd name="T26" fmla="*/ 2147483646 w 120"/>
                    <a:gd name="T27" fmla="*/ 2147483646 h 4"/>
                    <a:gd name="T28" fmla="*/ 2147483646 w 120"/>
                    <a:gd name="T29" fmla="*/ 2147483646 h 4"/>
                    <a:gd name="T30" fmla="*/ 2147483646 w 120"/>
                    <a:gd name="T31" fmla="*/ 2147483646 h 4"/>
                    <a:gd name="T32" fmla="*/ 2147483646 w 120"/>
                    <a:gd name="T33" fmla="*/ 2147483646 h 4"/>
                    <a:gd name="T34" fmla="*/ 2147483646 w 120"/>
                    <a:gd name="T35" fmla="*/ 0 h 4"/>
                    <a:gd name="T36" fmla="*/ 2147483646 w 120"/>
                    <a:gd name="T37" fmla="*/ 0 h 4"/>
                    <a:gd name="T38" fmla="*/ 2147483646 w 120"/>
                    <a:gd name="T39" fmla="*/ 0 h 4"/>
                    <a:gd name="T40" fmla="*/ 2147483646 w 120"/>
                    <a:gd name="T41" fmla="*/ 2147483646 h 4"/>
                    <a:gd name="T42" fmla="*/ 2147483646 w 120"/>
                    <a:gd name="T43" fmla="*/ 2147483646 h 4"/>
                    <a:gd name="T44" fmla="*/ 2147483646 w 120"/>
                    <a:gd name="T45" fmla="*/ 2147483646 h 4"/>
                    <a:gd name="T46" fmla="*/ 2147483646 w 120"/>
                    <a:gd name="T47" fmla="*/ 2147483646 h 4"/>
                    <a:gd name="T48" fmla="*/ 2147483646 w 120"/>
                    <a:gd name="T49" fmla="*/ 2147483646 h 4"/>
                    <a:gd name="T50" fmla="*/ 2147483646 w 120"/>
                    <a:gd name="T51" fmla="*/ 2147483646 h 4"/>
                    <a:gd name="T52" fmla="*/ 2147483646 w 120"/>
                    <a:gd name="T53" fmla="*/ 0 h 4"/>
                    <a:gd name="T54" fmla="*/ 2147483646 w 120"/>
                    <a:gd name="T55" fmla="*/ 0 h 4"/>
                    <a:gd name="T56" fmla="*/ 2147483646 w 120"/>
                    <a:gd name="T57" fmla="*/ 0 h 4"/>
                    <a:gd name="T58" fmla="*/ 2147483646 w 120"/>
                    <a:gd name="T59" fmla="*/ 2147483646 h 4"/>
                    <a:gd name="T60" fmla="*/ 2147483646 w 120"/>
                    <a:gd name="T61" fmla="*/ 2147483646 h 4"/>
                    <a:gd name="T62" fmla="*/ 2147483646 w 120"/>
                    <a:gd name="T63" fmla="*/ 2147483646 h 4"/>
                    <a:gd name="T64" fmla="*/ 2147483646 w 120"/>
                    <a:gd name="T65" fmla="*/ 2147483646 h 4"/>
                    <a:gd name="T66" fmla="*/ 2147483646 w 120"/>
                    <a:gd name="T67" fmla="*/ 2147483646 h 4"/>
                    <a:gd name="T68" fmla="*/ 2147483646 w 120"/>
                    <a:gd name="T69" fmla="*/ 2147483646 h 4"/>
                    <a:gd name="T70" fmla="*/ 2147483646 w 120"/>
                    <a:gd name="T71" fmla="*/ 0 h 4"/>
                    <a:gd name="T72" fmla="*/ 2147483646 w 120"/>
                    <a:gd name="T73" fmla="*/ 0 h 4"/>
                    <a:gd name="T74" fmla="*/ 2147483646 w 120"/>
                    <a:gd name="T75" fmla="*/ 0 h 4"/>
                    <a:gd name="T76" fmla="*/ 2147483646 w 120"/>
                    <a:gd name="T77" fmla="*/ 2147483646 h 4"/>
                    <a:gd name="T78" fmla="*/ 2147483646 w 120"/>
                    <a:gd name="T79" fmla="*/ 2147483646 h 4"/>
                    <a:gd name="T80" fmla="*/ 2147483646 w 120"/>
                    <a:gd name="T81" fmla="*/ 2147483646 h 4"/>
                    <a:gd name="T82" fmla="*/ 2147483646 w 120"/>
                    <a:gd name="T83" fmla="*/ 2147483646 h 4"/>
                    <a:gd name="T84" fmla="*/ 2147483646 w 120"/>
                    <a:gd name="T85" fmla="*/ 2147483646 h 4"/>
                    <a:gd name="T86" fmla="*/ 2147483646 w 120"/>
                    <a:gd name="T87" fmla="*/ 2147483646 h 4"/>
                    <a:gd name="T88" fmla="*/ 2147483646 w 120"/>
                    <a:gd name="T89" fmla="*/ 0 h 4"/>
                    <a:gd name="T90" fmla="*/ 2147483646 w 120"/>
                    <a:gd name="T91" fmla="*/ 0 h 4"/>
                    <a:gd name="T92" fmla="*/ 2147483646 w 120"/>
                    <a:gd name="T93" fmla="*/ 0 h 4"/>
                    <a:gd name="T94" fmla="*/ 2147483646 w 120"/>
                    <a:gd name="T95" fmla="*/ 2147483646 h 4"/>
                    <a:gd name="T96" fmla="*/ 2147483646 w 120"/>
                    <a:gd name="T97" fmla="*/ 2147483646 h 4"/>
                    <a:gd name="T98" fmla="*/ 2147483646 w 120"/>
                    <a:gd name="T99" fmla="*/ 2147483646 h 4"/>
                    <a:gd name="T100" fmla="*/ 2147483646 w 120"/>
                    <a:gd name="T101" fmla="*/ 2147483646 h 4"/>
                    <a:gd name="T102" fmla="*/ 2147483646 w 120"/>
                    <a:gd name="T103" fmla="*/ 2147483646 h 4"/>
                    <a:gd name="T104" fmla="*/ 2147483646 w 120"/>
                    <a:gd name="T105" fmla="*/ 2147483646 h 4"/>
                    <a:gd name="T106" fmla="*/ 2147483646 w 120"/>
                    <a:gd name="T107" fmla="*/ 0 h 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0" h="4">
                      <a:moveTo>
                        <a:pt x="1" y="0"/>
                      </a:moveTo>
                      <a:cubicBezTo>
                        <a:pt x="5" y="0"/>
                        <a:pt x="9" y="0"/>
                        <a:pt x="13" y="0"/>
                      </a:cubicBezTo>
                      <a:cubicBezTo>
                        <a:pt x="14" y="0"/>
                        <a:pt x="15" y="1"/>
                        <a:pt x="15" y="2"/>
                      </a:cubicBezTo>
                      <a:cubicBezTo>
                        <a:pt x="15" y="2"/>
                        <a:pt x="15" y="2"/>
                        <a:pt x="15" y="2"/>
                      </a:cubicBezTo>
                      <a:cubicBezTo>
                        <a:pt x="15" y="3"/>
                        <a:pt x="14" y="4"/>
                        <a:pt x="13" y="4"/>
                      </a:cubicBezTo>
                      <a:cubicBezTo>
                        <a:pt x="9" y="4"/>
                        <a:pt x="5" y="4"/>
                        <a:pt x="1" y="4"/>
                      </a:cubicBezTo>
                      <a:cubicBezTo>
                        <a:pt x="0" y="4"/>
                        <a:pt x="0" y="3"/>
                        <a:pt x="0" y="2"/>
                      </a:cubicBezTo>
                      <a:cubicBezTo>
                        <a:pt x="0" y="2"/>
                        <a:pt x="0" y="2"/>
                        <a:pt x="0" y="2"/>
                      </a:cubicBezTo>
                      <a:cubicBezTo>
                        <a:pt x="0" y="1"/>
                        <a:pt x="0" y="0"/>
                        <a:pt x="1" y="0"/>
                      </a:cubicBezTo>
                      <a:close/>
                      <a:moveTo>
                        <a:pt x="22" y="0"/>
                      </a:moveTo>
                      <a:cubicBezTo>
                        <a:pt x="26" y="0"/>
                        <a:pt x="30" y="0"/>
                        <a:pt x="34" y="0"/>
                      </a:cubicBezTo>
                      <a:cubicBezTo>
                        <a:pt x="35" y="0"/>
                        <a:pt x="36" y="1"/>
                        <a:pt x="36" y="2"/>
                      </a:cubicBezTo>
                      <a:cubicBezTo>
                        <a:pt x="36" y="2"/>
                        <a:pt x="36" y="2"/>
                        <a:pt x="36" y="2"/>
                      </a:cubicBezTo>
                      <a:cubicBezTo>
                        <a:pt x="36" y="3"/>
                        <a:pt x="35" y="4"/>
                        <a:pt x="34" y="4"/>
                      </a:cubicBezTo>
                      <a:cubicBezTo>
                        <a:pt x="30" y="4"/>
                        <a:pt x="26" y="4"/>
                        <a:pt x="22" y="4"/>
                      </a:cubicBezTo>
                      <a:cubicBezTo>
                        <a:pt x="21" y="4"/>
                        <a:pt x="21" y="3"/>
                        <a:pt x="21" y="2"/>
                      </a:cubicBezTo>
                      <a:cubicBezTo>
                        <a:pt x="21" y="2"/>
                        <a:pt x="21" y="2"/>
                        <a:pt x="21" y="2"/>
                      </a:cubicBezTo>
                      <a:cubicBezTo>
                        <a:pt x="21" y="1"/>
                        <a:pt x="21" y="0"/>
                        <a:pt x="22" y="0"/>
                      </a:cubicBezTo>
                      <a:close/>
                      <a:moveTo>
                        <a:pt x="43" y="0"/>
                      </a:moveTo>
                      <a:cubicBezTo>
                        <a:pt x="47" y="0"/>
                        <a:pt x="51" y="0"/>
                        <a:pt x="55" y="0"/>
                      </a:cubicBezTo>
                      <a:cubicBezTo>
                        <a:pt x="56" y="0"/>
                        <a:pt x="57" y="1"/>
                        <a:pt x="57" y="2"/>
                      </a:cubicBezTo>
                      <a:cubicBezTo>
                        <a:pt x="57" y="2"/>
                        <a:pt x="57" y="2"/>
                        <a:pt x="57" y="2"/>
                      </a:cubicBezTo>
                      <a:cubicBezTo>
                        <a:pt x="57" y="3"/>
                        <a:pt x="56" y="4"/>
                        <a:pt x="55" y="4"/>
                      </a:cubicBezTo>
                      <a:cubicBezTo>
                        <a:pt x="51" y="4"/>
                        <a:pt x="47" y="4"/>
                        <a:pt x="43" y="4"/>
                      </a:cubicBezTo>
                      <a:cubicBezTo>
                        <a:pt x="42" y="4"/>
                        <a:pt x="42" y="3"/>
                        <a:pt x="42" y="2"/>
                      </a:cubicBezTo>
                      <a:cubicBezTo>
                        <a:pt x="42" y="2"/>
                        <a:pt x="42" y="2"/>
                        <a:pt x="42" y="2"/>
                      </a:cubicBezTo>
                      <a:cubicBezTo>
                        <a:pt x="42" y="1"/>
                        <a:pt x="42" y="0"/>
                        <a:pt x="43" y="0"/>
                      </a:cubicBezTo>
                      <a:close/>
                      <a:moveTo>
                        <a:pt x="64" y="0"/>
                      </a:moveTo>
                      <a:cubicBezTo>
                        <a:pt x="68" y="0"/>
                        <a:pt x="72" y="0"/>
                        <a:pt x="76" y="0"/>
                      </a:cubicBezTo>
                      <a:cubicBezTo>
                        <a:pt x="77" y="0"/>
                        <a:pt x="78" y="1"/>
                        <a:pt x="78" y="2"/>
                      </a:cubicBezTo>
                      <a:cubicBezTo>
                        <a:pt x="78" y="2"/>
                        <a:pt x="78" y="2"/>
                        <a:pt x="78" y="2"/>
                      </a:cubicBezTo>
                      <a:cubicBezTo>
                        <a:pt x="78" y="3"/>
                        <a:pt x="77" y="4"/>
                        <a:pt x="76" y="4"/>
                      </a:cubicBezTo>
                      <a:cubicBezTo>
                        <a:pt x="72" y="4"/>
                        <a:pt x="68" y="4"/>
                        <a:pt x="64" y="4"/>
                      </a:cubicBezTo>
                      <a:cubicBezTo>
                        <a:pt x="63" y="4"/>
                        <a:pt x="63" y="3"/>
                        <a:pt x="63" y="2"/>
                      </a:cubicBezTo>
                      <a:cubicBezTo>
                        <a:pt x="63" y="2"/>
                        <a:pt x="63" y="2"/>
                        <a:pt x="63" y="2"/>
                      </a:cubicBezTo>
                      <a:cubicBezTo>
                        <a:pt x="63" y="1"/>
                        <a:pt x="63" y="0"/>
                        <a:pt x="64" y="0"/>
                      </a:cubicBezTo>
                      <a:close/>
                      <a:moveTo>
                        <a:pt x="85" y="0"/>
                      </a:moveTo>
                      <a:cubicBezTo>
                        <a:pt x="89" y="0"/>
                        <a:pt x="93" y="0"/>
                        <a:pt x="97" y="0"/>
                      </a:cubicBezTo>
                      <a:cubicBezTo>
                        <a:pt x="98" y="0"/>
                        <a:pt x="99" y="1"/>
                        <a:pt x="99" y="2"/>
                      </a:cubicBezTo>
                      <a:cubicBezTo>
                        <a:pt x="99" y="2"/>
                        <a:pt x="99" y="2"/>
                        <a:pt x="99" y="2"/>
                      </a:cubicBezTo>
                      <a:cubicBezTo>
                        <a:pt x="99" y="3"/>
                        <a:pt x="98" y="4"/>
                        <a:pt x="97" y="4"/>
                      </a:cubicBezTo>
                      <a:cubicBezTo>
                        <a:pt x="93" y="4"/>
                        <a:pt x="89" y="4"/>
                        <a:pt x="85" y="4"/>
                      </a:cubicBezTo>
                      <a:cubicBezTo>
                        <a:pt x="84" y="4"/>
                        <a:pt x="84" y="3"/>
                        <a:pt x="84" y="2"/>
                      </a:cubicBezTo>
                      <a:cubicBezTo>
                        <a:pt x="84" y="2"/>
                        <a:pt x="84" y="2"/>
                        <a:pt x="84" y="2"/>
                      </a:cubicBezTo>
                      <a:cubicBezTo>
                        <a:pt x="84" y="1"/>
                        <a:pt x="84" y="0"/>
                        <a:pt x="85" y="0"/>
                      </a:cubicBezTo>
                      <a:close/>
                      <a:moveTo>
                        <a:pt x="106" y="0"/>
                      </a:moveTo>
                      <a:cubicBezTo>
                        <a:pt x="110" y="0"/>
                        <a:pt x="114" y="0"/>
                        <a:pt x="118" y="0"/>
                      </a:cubicBezTo>
                      <a:cubicBezTo>
                        <a:pt x="119" y="0"/>
                        <a:pt x="120" y="1"/>
                        <a:pt x="120" y="2"/>
                      </a:cubicBezTo>
                      <a:cubicBezTo>
                        <a:pt x="120" y="2"/>
                        <a:pt x="120" y="2"/>
                        <a:pt x="120" y="2"/>
                      </a:cubicBezTo>
                      <a:cubicBezTo>
                        <a:pt x="120" y="3"/>
                        <a:pt x="119" y="4"/>
                        <a:pt x="118" y="4"/>
                      </a:cubicBezTo>
                      <a:cubicBezTo>
                        <a:pt x="114" y="4"/>
                        <a:pt x="110" y="4"/>
                        <a:pt x="106" y="4"/>
                      </a:cubicBezTo>
                      <a:cubicBezTo>
                        <a:pt x="105" y="4"/>
                        <a:pt x="105" y="3"/>
                        <a:pt x="105" y="2"/>
                      </a:cubicBezTo>
                      <a:cubicBezTo>
                        <a:pt x="105" y="2"/>
                        <a:pt x="105" y="2"/>
                        <a:pt x="105" y="2"/>
                      </a:cubicBezTo>
                      <a:cubicBezTo>
                        <a:pt x="105" y="1"/>
                        <a:pt x="105" y="0"/>
                        <a:pt x="106"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5" name="Freeform 22"/>
                <p:cNvSpPr>
                  <a:spLocks noEditPoints="1"/>
                </p:cNvSpPr>
                <p:nvPr/>
              </p:nvSpPr>
              <p:spPr bwMode="auto">
                <a:xfrm>
                  <a:off x="1911110" y="1556346"/>
                  <a:ext cx="574159" cy="14605"/>
                </a:xfrm>
                <a:custGeom>
                  <a:avLst/>
                  <a:gdLst>
                    <a:gd name="T0" fmla="*/ 2147483646 w 120"/>
                    <a:gd name="T1" fmla="*/ 0 h 3"/>
                    <a:gd name="T2" fmla="*/ 2147483646 w 120"/>
                    <a:gd name="T3" fmla="*/ 0 h 3"/>
                    <a:gd name="T4" fmla="*/ 2147483646 w 120"/>
                    <a:gd name="T5" fmla="*/ 2147483646 h 3"/>
                    <a:gd name="T6" fmla="*/ 2147483646 w 120"/>
                    <a:gd name="T7" fmla="*/ 2147483646 h 3"/>
                    <a:gd name="T8" fmla="*/ 2147483646 w 120"/>
                    <a:gd name="T9" fmla="*/ 2147483646 h 3"/>
                    <a:gd name="T10" fmla="*/ 2147483646 w 120"/>
                    <a:gd name="T11" fmla="*/ 2147483646 h 3"/>
                    <a:gd name="T12" fmla="*/ 0 w 120"/>
                    <a:gd name="T13" fmla="*/ 2147483646 h 3"/>
                    <a:gd name="T14" fmla="*/ 0 w 120"/>
                    <a:gd name="T15" fmla="*/ 2147483646 h 3"/>
                    <a:gd name="T16" fmla="*/ 2147483646 w 120"/>
                    <a:gd name="T17" fmla="*/ 0 h 3"/>
                    <a:gd name="T18" fmla="*/ 2147483646 w 120"/>
                    <a:gd name="T19" fmla="*/ 0 h 3"/>
                    <a:gd name="T20" fmla="*/ 2147483646 w 120"/>
                    <a:gd name="T21" fmla="*/ 0 h 3"/>
                    <a:gd name="T22" fmla="*/ 2147483646 w 120"/>
                    <a:gd name="T23" fmla="*/ 2147483646 h 3"/>
                    <a:gd name="T24" fmla="*/ 2147483646 w 120"/>
                    <a:gd name="T25" fmla="*/ 2147483646 h 3"/>
                    <a:gd name="T26" fmla="*/ 2147483646 w 120"/>
                    <a:gd name="T27" fmla="*/ 2147483646 h 3"/>
                    <a:gd name="T28" fmla="*/ 2147483646 w 120"/>
                    <a:gd name="T29" fmla="*/ 2147483646 h 3"/>
                    <a:gd name="T30" fmla="*/ 2147483646 w 120"/>
                    <a:gd name="T31" fmla="*/ 2147483646 h 3"/>
                    <a:gd name="T32" fmla="*/ 2147483646 w 120"/>
                    <a:gd name="T33" fmla="*/ 2147483646 h 3"/>
                    <a:gd name="T34" fmla="*/ 2147483646 w 120"/>
                    <a:gd name="T35" fmla="*/ 0 h 3"/>
                    <a:gd name="T36" fmla="*/ 2147483646 w 120"/>
                    <a:gd name="T37" fmla="*/ 0 h 3"/>
                    <a:gd name="T38" fmla="*/ 2147483646 w 120"/>
                    <a:gd name="T39" fmla="*/ 0 h 3"/>
                    <a:gd name="T40" fmla="*/ 2147483646 w 120"/>
                    <a:gd name="T41" fmla="*/ 2147483646 h 3"/>
                    <a:gd name="T42" fmla="*/ 2147483646 w 120"/>
                    <a:gd name="T43" fmla="*/ 2147483646 h 3"/>
                    <a:gd name="T44" fmla="*/ 2147483646 w 120"/>
                    <a:gd name="T45" fmla="*/ 2147483646 h 3"/>
                    <a:gd name="T46" fmla="*/ 2147483646 w 120"/>
                    <a:gd name="T47" fmla="*/ 2147483646 h 3"/>
                    <a:gd name="T48" fmla="*/ 2147483646 w 120"/>
                    <a:gd name="T49" fmla="*/ 2147483646 h 3"/>
                    <a:gd name="T50" fmla="*/ 2147483646 w 120"/>
                    <a:gd name="T51" fmla="*/ 2147483646 h 3"/>
                    <a:gd name="T52" fmla="*/ 2147483646 w 120"/>
                    <a:gd name="T53" fmla="*/ 0 h 3"/>
                    <a:gd name="T54" fmla="*/ 2147483646 w 120"/>
                    <a:gd name="T55" fmla="*/ 0 h 3"/>
                    <a:gd name="T56" fmla="*/ 2147483646 w 120"/>
                    <a:gd name="T57" fmla="*/ 0 h 3"/>
                    <a:gd name="T58" fmla="*/ 2147483646 w 120"/>
                    <a:gd name="T59" fmla="*/ 2147483646 h 3"/>
                    <a:gd name="T60" fmla="*/ 2147483646 w 120"/>
                    <a:gd name="T61" fmla="*/ 2147483646 h 3"/>
                    <a:gd name="T62" fmla="*/ 2147483646 w 120"/>
                    <a:gd name="T63" fmla="*/ 2147483646 h 3"/>
                    <a:gd name="T64" fmla="*/ 2147483646 w 120"/>
                    <a:gd name="T65" fmla="*/ 2147483646 h 3"/>
                    <a:gd name="T66" fmla="*/ 2147483646 w 120"/>
                    <a:gd name="T67" fmla="*/ 2147483646 h 3"/>
                    <a:gd name="T68" fmla="*/ 2147483646 w 120"/>
                    <a:gd name="T69" fmla="*/ 2147483646 h 3"/>
                    <a:gd name="T70" fmla="*/ 2147483646 w 120"/>
                    <a:gd name="T71" fmla="*/ 0 h 3"/>
                    <a:gd name="T72" fmla="*/ 2147483646 w 120"/>
                    <a:gd name="T73" fmla="*/ 0 h 3"/>
                    <a:gd name="T74" fmla="*/ 2147483646 w 120"/>
                    <a:gd name="T75" fmla="*/ 0 h 3"/>
                    <a:gd name="T76" fmla="*/ 2147483646 w 120"/>
                    <a:gd name="T77" fmla="*/ 2147483646 h 3"/>
                    <a:gd name="T78" fmla="*/ 2147483646 w 120"/>
                    <a:gd name="T79" fmla="*/ 2147483646 h 3"/>
                    <a:gd name="T80" fmla="*/ 2147483646 w 120"/>
                    <a:gd name="T81" fmla="*/ 2147483646 h 3"/>
                    <a:gd name="T82" fmla="*/ 2147483646 w 120"/>
                    <a:gd name="T83" fmla="*/ 2147483646 h 3"/>
                    <a:gd name="T84" fmla="*/ 2147483646 w 120"/>
                    <a:gd name="T85" fmla="*/ 2147483646 h 3"/>
                    <a:gd name="T86" fmla="*/ 2147483646 w 120"/>
                    <a:gd name="T87" fmla="*/ 2147483646 h 3"/>
                    <a:gd name="T88" fmla="*/ 2147483646 w 120"/>
                    <a:gd name="T89" fmla="*/ 0 h 3"/>
                    <a:gd name="T90" fmla="*/ 2147483646 w 120"/>
                    <a:gd name="T91" fmla="*/ 0 h 3"/>
                    <a:gd name="T92" fmla="*/ 2147483646 w 120"/>
                    <a:gd name="T93" fmla="*/ 0 h 3"/>
                    <a:gd name="T94" fmla="*/ 2147483646 w 120"/>
                    <a:gd name="T95" fmla="*/ 2147483646 h 3"/>
                    <a:gd name="T96" fmla="*/ 2147483646 w 120"/>
                    <a:gd name="T97" fmla="*/ 2147483646 h 3"/>
                    <a:gd name="T98" fmla="*/ 2147483646 w 120"/>
                    <a:gd name="T99" fmla="*/ 2147483646 h 3"/>
                    <a:gd name="T100" fmla="*/ 2147483646 w 120"/>
                    <a:gd name="T101" fmla="*/ 2147483646 h 3"/>
                    <a:gd name="T102" fmla="*/ 2147483646 w 120"/>
                    <a:gd name="T103" fmla="*/ 2147483646 h 3"/>
                    <a:gd name="T104" fmla="*/ 2147483646 w 120"/>
                    <a:gd name="T105" fmla="*/ 2147483646 h 3"/>
                    <a:gd name="T106" fmla="*/ 2147483646 w 120"/>
                    <a:gd name="T107" fmla="*/ 0 h 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0" h="3">
                      <a:moveTo>
                        <a:pt x="1" y="0"/>
                      </a:moveTo>
                      <a:cubicBezTo>
                        <a:pt x="5" y="0"/>
                        <a:pt x="9" y="0"/>
                        <a:pt x="13" y="0"/>
                      </a:cubicBezTo>
                      <a:cubicBezTo>
                        <a:pt x="14" y="0"/>
                        <a:pt x="15" y="1"/>
                        <a:pt x="15" y="2"/>
                      </a:cubicBezTo>
                      <a:cubicBezTo>
                        <a:pt x="15" y="2"/>
                        <a:pt x="15" y="2"/>
                        <a:pt x="15" y="2"/>
                      </a:cubicBezTo>
                      <a:cubicBezTo>
                        <a:pt x="15" y="3"/>
                        <a:pt x="14" y="3"/>
                        <a:pt x="13" y="3"/>
                      </a:cubicBezTo>
                      <a:cubicBezTo>
                        <a:pt x="9" y="3"/>
                        <a:pt x="5" y="3"/>
                        <a:pt x="1" y="3"/>
                      </a:cubicBezTo>
                      <a:cubicBezTo>
                        <a:pt x="0" y="3"/>
                        <a:pt x="0" y="3"/>
                        <a:pt x="0" y="2"/>
                      </a:cubicBezTo>
                      <a:cubicBezTo>
                        <a:pt x="0" y="2"/>
                        <a:pt x="0" y="2"/>
                        <a:pt x="0" y="2"/>
                      </a:cubicBezTo>
                      <a:cubicBezTo>
                        <a:pt x="0" y="1"/>
                        <a:pt x="0" y="0"/>
                        <a:pt x="1" y="0"/>
                      </a:cubicBezTo>
                      <a:close/>
                      <a:moveTo>
                        <a:pt x="22" y="0"/>
                      </a:moveTo>
                      <a:cubicBezTo>
                        <a:pt x="26" y="0"/>
                        <a:pt x="30" y="0"/>
                        <a:pt x="34" y="0"/>
                      </a:cubicBezTo>
                      <a:cubicBezTo>
                        <a:pt x="35" y="0"/>
                        <a:pt x="36" y="1"/>
                        <a:pt x="36" y="2"/>
                      </a:cubicBezTo>
                      <a:cubicBezTo>
                        <a:pt x="36" y="2"/>
                        <a:pt x="36" y="2"/>
                        <a:pt x="36" y="2"/>
                      </a:cubicBezTo>
                      <a:cubicBezTo>
                        <a:pt x="36" y="3"/>
                        <a:pt x="35" y="3"/>
                        <a:pt x="34" y="3"/>
                      </a:cubicBezTo>
                      <a:cubicBezTo>
                        <a:pt x="30" y="3"/>
                        <a:pt x="26" y="3"/>
                        <a:pt x="22" y="3"/>
                      </a:cubicBezTo>
                      <a:cubicBezTo>
                        <a:pt x="21" y="3"/>
                        <a:pt x="21" y="3"/>
                        <a:pt x="21" y="2"/>
                      </a:cubicBezTo>
                      <a:cubicBezTo>
                        <a:pt x="21" y="2"/>
                        <a:pt x="21" y="2"/>
                        <a:pt x="21" y="2"/>
                      </a:cubicBezTo>
                      <a:cubicBezTo>
                        <a:pt x="21" y="1"/>
                        <a:pt x="21" y="0"/>
                        <a:pt x="22" y="0"/>
                      </a:cubicBezTo>
                      <a:close/>
                      <a:moveTo>
                        <a:pt x="43" y="0"/>
                      </a:moveTo>
                      <a:cubicBezTo>
                        <a:pt x="47" y="0"/>
                        <a:pt x="51" y="0"/>
                        <a:pt x="55" y="0"/>
                      </a:cubicBezTo>
                      <a:cubicBezTo>
                        <a:pt x="56" y="0"/>
                        <a:pt x="57" y="1"/>
                        <a:pt x="57" y="2"/>
                      </a:cubicBezTo>
                      <a:cubicBezTo>
                        <a:pt x="57" y="2"/>
                        <a:pt x="57" y="2"/>
                        <a:pt x="57" y="2"/>
                      </a:cubicBezTo>
                      <a:cubicBezTo>
                        <a:pt x="57" y="3"/>
                        <a:pt x="56" y="3"/>
                        <a:pt x="55" y="3"/>
                      </a:cubicBezTo>
                      <a:cubicBezTo>
                        <a:pt x="51" y="3"/>
                        <a:pt x="47" y="3"/>
                        <a:pt x="43" y="3"/>
                      </a:cubicBezTo>
                      <a:cubicBezTo>
                        <a:pt x="42" y="3"/>
                        <a:pt x="42" y="3"/>
                        <a:pt x="42" y="2"/>
                      </a:cubicBezTo>
                      <a:cubicBezTo>
                        <a:pt x="42" y="2"/>
                        <a:pt x="42" y="2"/>
                        <a:pt x="42" y="2"/>
                      </a:cubicBezTo>
                      <a:cubicBezTo>
                        <a:pt x="42" y="1"/>
                        <a:pt x="42" y="0"/>
                        <a:pt x="43" y="0"/>
                      </a:cubicBezTo>
                      <a:close/>
                      <a:moveTo>
                        <a:pt x="64" y="0"/>
                      </a:moveTo>
                      <a:cubicBezTo>
                        <a:pt x="68" y="0"/>
                        <a:pt x="72" y="0"/>
                        <a:pt x="76" y="0"/>
                      </a:cubicBezTo>
                      <a:cubicBezTo>
                        <a:pt x="77" y="0"/>
                        <a:pt x="78" y="1"/>
                        <a:pt x="78" y="2"/>
                      </a:cubicBezTo>
                      <a:cubicBezTo>
                        <a:pt x="78" y="2"/>
                        <a:pt x="78" y="2"/>
                        <a:pt x="78" y="2"/>
                      </a:cubicBezTo>
                      <a:cubicBezTo>
                        <a:pt x="78" y="3"/>
                        <a:pt x="77" y="3"/>
                        <a:pt x="76" y="3"/>
                      </a:cubicBezTo>
                      <a:cubicBezTo>
                        <a:pt x="72" y="3"/>
                        <a:pt x="68" y="3"/>
                        <a:pt x="64" y="3"/>
                      </a:cubicBezTo>
                      <a:cubicBezTo>
                        <a:pt x="63" y="3"/>
                        <a:pt x="63" y="3"/>
                        <a:pt x="63" y="2"/>
                      </a:cubicBezTo>
                      <a:cubicBezTo>
                        <a:pt x="63" y="2"/>
                        <a:pt x="63" y="2"/>
                        <a:pt x="63" y="2"/>
                      </a:cubicBezTo>
                      <a:cubicBezTo>
                        <a:pt x="63" y="1"/>
                        <a:pt x="63" y="0"/>
                        <a:pt x="64" y="0"/>
                      </a:cubicBezTo>
                      <a:close/>
                      <a:moveTo>
                        <a:pt x="85" y="0"/>
                      </a:moveTo>
                      <a:cubicBezTo>
                        <a:pt x="89" y="0"/>
                        <a:pt x="93" y="0"/>
                        <a:pt x="97" y="0"/>
                      </a:cubicBezTo>
                      <a:cubicBezTo>
                        <a:pt x="98" y="0"/>
                        <a:pt x="99" y="1"/>
                        <a:pt x="99" y="2"/>
                      </a:cubicBezTo>
                      <a:cubicBezTo>
                        <a:pt x="99" y="2"/>
                        <a:pt x="99" y="2"/>
                        <a:pt x="99" y="2"/>
                      </a:cubicBezTo>
                      <a:cubicBezTo>
                        <a:pt x="99" y="3"/>
                        <a:pt x="98" y="3"/>
                        <a:pt x="97" y="3"/>
                      </a:cubicBezTo>
                      <a:cubicBezTo>
                        <a:pt x="93" y="3"/>
                        <a:pt x="89" y="3"/>
                        <a:pt x="85" y="3"/>
                      </a:cubicBezTo>
                      <a:cubicBezTo>
                        <a:pt x="84" y="3"/>
                        <a:pt x="84" y="3"/>
                        <a:pt x="84" y="2"/>
                      </a:cubicBezTo>
                      <a:cubicBezTo>
                        <a:pt x="84" y="2"/>
                        <a:pt x="84" y="2"/>
                        <a:pt x="84" y="2"/>
                      </a:cubicBezTo>
                      <a:cubicBezTo>
                        <a:pt x="84" y="1"/>
                        <a:pt x="84" y="0"/>
                        <a:pt x="85" y="0"/>
                      </a:cubicBezTo>
                      <a:close/>
                      <a:moveTo>
                        <a:pt x="106" y="0"/>
                      </a:moveTo>
                      <a:cubicBezTo>
                        <a:pt x="110" y="0"/>
                        <a:pt x="114" y="0"/>
                        <a:pt x="118" y="0"/>
                      </a:cubicBezTo>
                      <a:cubicBezTo>
                        <a:pt x="119" y="0"/>
                        <a:pt x="120" y="1"/>
                        <a:pt x="120" y="2"/>
                      </a:cubicBezTo>
                      <a:cubicBezTo>
                        <a:pt x="120" y="2"/>
                        <a:pt x="120" y="2"/>
                        <a:pt x="120" y="2"/>
                      </a:cubicBezTo>
                      <a:cubicBezTo>
                        <a:pt x="120" y="3"/>
                        <a:pt x="119" y="3"/>
                        <a:pt x="118" y="3"/>
                      </a:cubicBezTo>
                      <a:cubicBezTo>
                        <a:pt x="114" y="3"/>
                        <a:pt x="110" y="3"/>
                        <a:pt x="106" y="3"/>
                      </a:cubicBezTo>
                      <a:cubicBezTo>
                        <a:pt x="105" y="3"/>
                        <a:pt x="105" y="3"/>
                        <a:pt x="105" y="2"/>
                      </a:cubicBezTo>
                      <a:cubicBezTo>
                        <a:pt x="105" y="2"/>
                        <a:pt x="105" y="2"/>
                        <a:pt x="105" y="2"/>
                      </a:cubicBezTo>
                      <a:cubicBezTo>
                        <a:pt x="105" y="1"/>
                        <a:pt x="105" y="0"/>
                        <a:pt x="106"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6" name="Freeform 23"/>
                <p:cNvSpPr/>
                <p:nvPr/>
              </p:nvSpPr>
              <p:spPr bwMode="auto">
                <a:xfrm>
                  <a:off x="2092760" y="844353"/>
                  <a:ext cx="286623" cy="822444"/>
                </a:xfrm>
                <a:custGeom>
                  <a:avLst/>
                  <a:gdLst>
                    <a:gd name="T0" fmla="*/ 0 w 314"/>
                    <a:gd name="T1" fmla="*/ 0 h 901"/>
                    <a:gd name="T2" fmla="*/ 2147483646 w 314"/>
                    <a:gd name="T3" fmla="*/ 2147483646 h 901"/>
                    <a:gd name="T4" fmla="*/ 2147483646 w 314"/>
                    <a:gd name="T5" fmla="*/ 2147483646 h 901"/>
                    <a:gd name="T6" fmla="*/ 0 w 314"/>
                    <a:gd name="T7" fmla="*/ 2147483646 h 901"/>
                    <a:gd name="T8" fmla="*/ 0 w 314"/>
                    <a:gd name="T9" fmla="*/ 0 h 901"/>
                    <a:gd name="T10" fmla="*/ 0 w 314"/>
                    <a:gd name="T11" fmla="*/ 0 h 9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4" h="901">
                      <a:moveTo>
                        <a:pt x="0" y="0"/>
                      </a:moveTo>
                      <a:lnTo>
                        <a:pt x="314" y="299"/>
                      </a:lnTo>
                      <a:lnTo>
                        <a:pt x="314" y="901"/>
                      </a:lnTo>
                      <a:lnTo>
                        <a:pt x="0" y="602"/>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7" name="Freeform 24"/>
                <p:cNvSpPr>
                  <a:spLocks noEditPoints="1"/>
                </p:cNvSpPr>
                <p:nvPr/>
              </p:nvSpPr>
              <p:spPr bwMode="auto">
                <a:xfrm>
                  <a:off x="2092760" y="1317189"/>
                  <a:ext cx="286623" cy="296665"/>
                </a:xfrm>
                <a:custGeom>
                  <a:avLst/>
                  <a:gdLst>
                    <a:gd name="T0" fmla="*/ 2147483646 w 60"/>
                    <a:gd name="T1" fmla="*/ 2147483646 h 62"/>
                    <a:gd name="T2" fmla="*/ 2147483646 w 60"/>
                    <a:gd name="T3" fmla="*/ 2147483646 h 62"/>
                    <a:gd name="T4" fmla="*/ 2147483646 w 60"/>
                    <a:gd name="T5" fmla="*/ 2147483646 h 62"/>
                    <a:gd name="T6" fmla="*/ 2147483646 w 60"/>
                    <a:gd name="T7" fmla="*/ 2147483646 h 62"/>
                    <a:gd name="T8" fmla="*/ 2147483646 w 60"/>
                    <a:gd name="T9" fmla="*/ 2147483646 h 62"/>
                    <a:gd name="T10" fmla="*/ 2147483646 w 60"/>
                    <a:gd name="T11" fmla="*/ 2147483646 h 62"/>
                    <a:gd name="T12" fmla="*/ 2147483646 w 60"/>
                    <a:gd name="T13" fmla="*/ 2147483646 h 62"/>
                    <a:gd name="T14" fmla="*/ 0 w 60"/>
                    <a:gd name="T15" fmla="*/ 2147483646 h 62"/>
                    <a:gd name="T16" fmla="*/ 0 w 60"/>
                    <a:gd name="T17" fmla="*/ 0 h 62"/>
                    <a:gd name="T18" fmla="*/ 2147483646 w 60"/>
                    <a:gd name="T19" fmla="*/ 2147483646 h 62"/>
                    <a:gd name="T20" fmla="*/ 2147483646 w 60"/>
                    <a:gd name="T21" fmla="*/ 2147483646 h 62"/>
                    <a:gd name="T22" fmla="*/ 2147483646 w 60"/>
                    <a:gd name="T23" fmla="*/ 2147483646 h 62"/>
                    <a:gd name="T24" fmla="*/ 2147483646 w 60"/>
                    <a:gd name="T25" fmla="*/ 2147483646 h 62"/>
                    <a:gd name="T26" fmla="*/ 0 w 60"/>
                    <a:gd name="T27" fmla="*/ 2147483646 h 62"/>
                    <a:gd name="T28" fmla="*/ 2147483646 w 60"/>
                    <a:gd name="T29" fmla="*/ 2147483646 h 62"/>
                    <a:gd name="T30" fmla="*/ 2147483646 w 60"/>
                    <a:gd name="T31" fmla="*/ 2147483646 h 62"/>
                    <a:gd name="T32" fmla="*/ 2147483646 w 60"/>
                    <a:gd name="T33" fmla="*/ 2147483646 h 62"/>
                    <a:gd name="T34" fmla="*/ 2147483646 w 60"/>
                    <a:gd name="T35" fmla="*/ 2147483646 h 62"/>
                    <a:gd name="T36" fmla="*/ 2147483646 w 60"/>
                    <a:gd name="T37" fmla="*/ 2147483646 h 62"/>
                    <a:gd name="T38" fmla="*/ 2147483646 w 60"/>
                    <a:gd name="T39" fmla="*/ 2147483646 h 62"/>
                    <a:gd name="T40" fmla="*/ 2147483646 w 60"/>
                    <a:gd name="T41" fmla="*/ 2147483646 h 62"/>
                    <a:gd name="T42" fmla="*/ 2147483646 w 60"/>
                    <a:gd name="T43" fmla="*/ 2147483646 h 62"/>
                    <a:gd name="T44" fmla="*/ 2147483646 w 60"/>
                    <a:gd name="T45" fmla="*/ 2147483646 h 62"/>
                    <a:gd name="T46" fmla="*/ 2147483646 w 60"/>
                    <a:gd name="T47" fmla="*/ 2147483646 h 62"/>
                    <a:gd name="T48" fmla="*/ 2147483646 w 60"/>
                    <a:gd name="T49" fmla="*/ 2147483646 h 62"/>
                    <a:gd name="T50" fmla="*/ 2147483646 w 60"/>
                    <a:gd name="T51" fmla="*/ 2147483646 h 62"/>
                    <a:gd name="T52" fmla="*/ 2147483646 w 60"/>
                    <a:gd name="T53" fmla="*/ 2147483646 h 62"/>
                    <a:gd name="T54" fmla="*/ 2147483646 w 60"/>
                    <a:gd name="T55" fmla="*/ 2147483646 h 62"/>
                    <a:gd name="T56" fmla="*/ 2147483646 w 60"/>
                    <a:gd name="T57" fmla="*/ 2147483646 h 62"/>
                    <a:gd name="T58" fmla="*/ 2147483646 w 60"/>
                    <a:gd name="T59" fmla="*/ 2147483646 h 62"/>
                    <a:gd name="T60" fmla="*/ 2147483646 w 60"/>
                    <a:gd name="T61" fmla="*/ 2147483646 h 62"/>
                    <a:gd name="T62" fmla="*/ 2147483646 w 60"/>
                    <a:gd name="T63" fmla="*/ 2147483646 h 62"/>
                    <a:gd name="T64" fmla="*/ 2147483646 w 60"/>
                    <a:gd name="T65" fmla="*/ 2147483646 h 62"/>
                    <a:gd name="T66" fmla="*/ 2147483646 w 60"/>
                    <a:gd name="T67" fmla="*/ 2147483646 h 62"/>
                    <a:gd name="T68" fmla="*/ 2147483646 w 60"/>
                    <a:gd name="T69" fmla="*/ 2147483646 h 62"/>
                    <a:gd name="T70" fmla="*/ 2147483646 w 60"/>
                    <a:gd name="T71" fmla="*/ 2147483646 h 62"/>
                    <a:gd name="T72" fmla="*/ 2147483646 w 60"/>
                    <a:gd name="T73" fmla="*/ 2147483646 h 62"/>
                    <a:gd name="T74" fmla="*/ 2147483646 w 60"/>
                    <a:gd name="T75" fmla="*/ 2147483646 h 62"/>
                    <a:gd name="T76" fmla="*/ 2147483646 w 60"/>
                    <a:gd name="T77" fmla="*/ 2147483646 h 62"/>
                    <a:gd name="T78" fmla="*/ 2147483646 w 60"/>
                    <a:gd name="T79" fmla="*/ 2147483646 h 62"/>
                    <a:gd name="T80" fmla="*/ 2147483646 w 60"/>
                    <a:gd name="T81" fmla="*/ 2147483646 h 6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0" h="62">
                      <a:moveTo>
                        <a:pt x="60" y="57"/>
                      </a:moveTo>
                      <a:cubicBezTo>
                        <a:pt x="60" y="62"/>
                        <a:pt x="60" y="62"/>
                        <a:pt x="60" y="62"/>
                      </a:cubicBezTo>
                      <a:cubicBezTo>
                        <a:pt x="58" y="60"/>
                        <a:pt x="56" y="58"/>
                        <a:pt x="53" y="56"/>
                      </a:cubicBezTo>
                      <a:cubicBezTo>
                        <a:pt x="53" y="56"/>
                        <a:pt x="53" y="55"/>
                        <a:pt x="53" y="54"/>
                      </a:cubicBezTo>
                      <a:cubicBezTo>
                        <a:pt x="53" y="54"/>
                        <a:pt x="53" y="54"/>
                        <a:pt x="53" y="54"/>
                      </a:cubicBezTo>
                      <a:cubicBezTo>
                        <a:pt x="54" y="53"/>
                        <a:pt x="55" y="53"/>
                        <a:pt x="56" y="54"/>
                      </a:cubicBezTo>
                      <a:cubicBezTo>
                        <a:pt x="57" y="55"/>
                        <a:pt x="58" y="56"/>
                        <a:pt x="60" y="57"/>
                      </a:cubicBezTo>
                      <a:close/>
                      <a:moveTo>
                        <a:pt x="0" y="5"/>
                      </a:moveTo>
                      <a:cubicBezTo>
                        <a:pt x="0" y="0"/>
                        <a:pt x="0" y="0"/>
                        <a:pt x="0" y="0"/>
                      </a:cubicBezTo>
                      <a:cubicBezTo>
                        <a:pt x="1" y="2"/>
                        <a:pt x="2" y="3"/>
                        <a:pt x="3" y="4"/>
                      </a:cubicBezTo>
                      <a:cubicBezTo>
                        <a:pt x="4" y="5"/>
                        <a:pt x="4" y="6"/>
                        <a:pt x="4" y="6"/>
                      </a:cubicBezTo>
                      <a:cubicBezTo>
                        <a:pt x="4" y="6"/>
                        <a:pt x="4" y="6"/>
                        <a:pt x="4" y="6"/>
                      </a:cubicBezTo>
                      <a:cubicBezTo>
                        <a:pt x="3" y="7"/>
                        <a:pt x="2" y="7"/>
                        <a:pt x="1" y="6"/>
                      </a:cubicBezTo>
                      <a:cubicBezTo>
                        <a:pt x="1" y="6"/>
                        <a:pt x="0" y="5"/>
                        <a:pt x="0" y="5"/>
                      </a:cubicBezTo>
                      <a:close/>
                      <a:moveTo>
                        <a:pt x="10" y="10"/>
                      </a:moveTo>
                      <a:cubicBezTo>
                        <a:pt x="13" y="13"/>
                        <a:pt x="16" y="16"/>
                        <a:pt x="19" y="18"/>
                      </a:cubicBezTo>
                      <a:cubicBezTo>
                        <a:pt x="19" y="19"/>
                        <a:pt x="19" y="20"/>
                        <a:pt x="19" y="21"/>
                      </a:cubicBezTo>
                      <a:cubicBezTo>
                        <a:pt x="19" y="21"/>
                        <a:pt x="19" y="21"/>
                        <a:pt x="19" y="21"/>
                      </a:cubicBezTo>
                      <a:cubicBezTo>
                        <a:pt x="18" y="21"/>
                        <a:pt x="17" y="22"/>
                        <a:pt x="16" y="21"/>
                      </a:cubicBezTo>
                      <a:cubicBezTo>
                        <a:pt x="14" y="18"/>
                        <a:pt x="11" y="15"/>
                        <a:pt x="8" y="13"/>
                      </a:cubicBezTo>
                      <a:cubicBezTo>
                        <a:pt x="7" y="12"/>
                        <a:pt x="7" y="11"/>
                        <a:pt x="8" y="10"/>
                      </a:cubicBezTo>
                      <a:cubicBezTo>
                        <a:pt x="8" y="10"/>
                        <a:pt x="8" y="10"/>
                        <a:pt x="8" y="10"/>
                      </a:cubicBezTo>
                      <a:cubicBezTo>
                        <a:pt x="8" y="10"/>
                        <a:pt x="9" y="10"/>
                        <a:pt x="10" y="10"/>
                      </a:cubicBezTo>
                      <a:close/>
                      <a:moveTo>
                        <a:pt x="25" y="25"/>
                      </a:moveTo>
                      <a:cubicBezTo>
                        <a:pt x="28" y="28"/>
                        <a:pt x="31" y="30"/>
                        <a:pt x="34" y="33"/>
                      </a:cubicBezTo>
                      <a:cubicBezTo>
                        <a:pt x="35" y="34"/>
                        <a:pt x="35" y="35"/>
                        <a:pt x="34" y="35"/>
                      </a:cubicBezTo>
                      <a:cubicBezTo>
                        <a:pt x="34" y="35"/>
                        <a:pt x="34" y="35"/>
                        <a:pt x="34" y="35"/>
                      </a:cubicBezTo>
                      <a:cubicBezTo>
                        <a:pt x="33" y="36"/>
                        <a:pt x="32" y="36"/>
                        <a:pt x="32" y="35"/>
                      </a:cubicBezTo>
                      <a:cubicBezTo>
                        <a:pt x="29" y="33"/>
                        <a:pt x="26" y="30"/>
                        <a:pt x="23" y="27"/>
                      </a:cubicBezTo>
                      <a:cubicBezTo>
                        <a:pt x="22" y="27"/>
                        <a:pt x="22" y="26"/>
                        <a:pt x="23" y="25"/>
                      </a:cubicBezTo>
                      <a:cubicBezTo>
                        <a:pt x="23" y="25"/>
                        <a:pt x="23" y="25"/>
                        <a:pt x="23" y="25"/>
                      </a:cubicBezTo>
                      <a:cubicBezTo>
                        <a:pt x="24" y="24"/>
                        <a:pt x="25" y="24"/>
                        <a:pt x="25" y="25"/>
                      </a:cubicBezTo>
                      <a:close/>
                      <a:moveTo>
                        <a:pt x="41" y="39"/>
                      </a:moveTo>
                      <a:cubicBezTo>
                        <a:pt x="43" y="42"/>
                        <a:pt x="46" y="45"/>
                        <a:pt x="49" y="47"/>
                      </a:cubicBezTo>
                      <a:cubicBezTo>
                        <a:pt x="50" y="48"/>
                        <a:pt x="50" y="49"/>
                        <a:pt x="49" y="50"/>
                      </a:cubicBezTo>
                      <a:cubicBezTo>
                        <a:pt x="49" y="50"/>
                        <a:pt x="49" y="50"/>
                        <a:pt x="49" y="50"/>
                      </a:cubicBezTo>
                      <a:cubicBezTo>
                        <a:pt x="48" y="50"/>
                        <a:pt x="47" y="50"/>
                        <a:pt x="47" y="50"/>
                      </a:cubicBezTo>
                      <a:cubicBezTo>
                        <a:pt x="44" y="47"/>
                        <a:pt x="41" y="44"/>
                        <a:pt x="38" y="42"/>
                      </a:cubicBezTo>
                      <a:cubicBezTo>
                        <a:pt x="38" y="41"/>
                        <a:pt x="38" y="40"/>
                        <a:pt x="38" y="39"/>
                      </a:cubicBezTo>
                      <a:cubicBezTo>
                        <a:pt x="38" y="39"/>
                        <a:pt x="38" y="39"/>
                        <a:pt x="38" y="39"/>
                      </a:cubicBezTo>
                      <a:cubicBezTo>
                        <a:pt x="39" y="39"/>
                        <a:pt x="40" y="39"/>
                        <a:pt x="41" y="3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8" name="Freeform 25"/>
                <p:cNvSpPr/>
                <p:nvPr/>
              </p:nvSpPr>
              <p:spPr bwMode="auto">
                <a:xfrm>
                  <a:off x="2266064" y="963019"/>
                  <a:ext cx="5114248" cy="703778"/>
                </a:xfrm>
                <a:custGeom>
                  <a:avLst/>
                  <a:gdLst>
                    <a:gd name="T0" fmla="*/ 0 w 4052"/>
                    <a:gd name="T1" fmla="*/ 0 h 4320"/>
                    <a:gd name="T2" fmla="*/ 2147483646 w 4052"/>
                    <a:gd name="T3" fmla="*/ 0 h 4320"/>
                    <a:gd name="T4" fmla="*/ 2147483646 w 4052"/>
                    <a:gd name="T5" fmla="*/ 2147483646 h 4320"/>
                    <a:gd name="T6" fmla="*/ 0 w 4052"/>
                    <a:gd name="T7" fmla="*/ 2147483646 h 4320"/>
                    <a:gd name="T8" fmla="*/ 0 w 4052"/>
                    <a:gd name="T9" fmla="*/ 0 h 4320"/>
                    <a:gd name="T10" fmla="*/ 0 w 4052"/>
                    <a:gd name="T11" fmla="*/ 0 h 43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52" h="4320">
                      <a:moveTo>
                        <a:pt x="0" y="0"/>
                      </a:moveTo>
                      <a:lnTo>
                        <a:pt x="4052" y="0"/>
                      </a:lnTo>
                      <a:lnTo>
                        <a:pt x="4052" y="4320"/>
                      </a:lnTo>
                      <a:lnTo>
                        <a:pt x="0" y="4320"/>
                      </a:lnTo>
                      <a:lnTo>
                        <a:pt x="0" y="0"/>
                      </a:lnTo>
                      <a:close/>
                    </a:path>
                  </a:pathLst>
                </a:custGeom>
                <a:solidFill>
                  <a:srgbClr val="DCDD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9" name="Freeform 26"/>
                <p:cNvSpPr/>
                <p:nvPr/>
              </p:nvSpPr>
              <p:spPr bwMode="auto">
                <a:xfrm>
                  <a:off x="2269846" y="901859"/>
                  <a:ext cx="998617" cy="549513"/>
                </a:xfrm>
                <a:custGeom>
                  <a:avLst/>
                  <a:gdLst>
                    <a:gd name="T0" fmla="*/ 0 w 1094"/>
                    <a:gd name="T1" fmla="*/ 0 h 602"/>
                    <a:gd name="T2" fmla="*/ 2147483646 w 1094"/>
                    <a:gd name="T3" fmla="*/ 0 h 602"/>
                    <a:gd name="T4" fmla="*/ 2147483646 w 1094"/>
                    <a:gd name="T5" fmla="*/ 2147483646 h 602"/>
                    <a:gd name="T6" fmla="*/ 2147483646 w 1094"/>
                    <a:gd name="T7" fmla="*/ 2147483646 h 602"/>
                    <a:gd name="T8" fmla="*/ 0 w 1094"/>
                    <a:gd name="T9" fmla="*/ 2147483646 h 602"/>
                    <a:gd name="T10" fmla="*/ 0 w 1094"/>
                    <a:gd name="T11" fmla="*/ 0 h 602"/>
                    <a:gd name="T12" fmla="*/ 0 w 1094"/>
                    <a:gd name="T13" fmla="*/ 0 h 6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94" h="602">
                      <a:moveTo>
                        <a:pt x="0" y="0"/>
                      </a:moveTo>
                      <a:lnTo>
                        <a:pt x="911" y="0"/>
                      </a:lnTo>
                      <a:lnTo>
                        <a:pt x="1094" y="304"/>
                      </a:lnTo>
                      <a:lnTo>
                        <a:pt x="911" y="602"/>
                      </a:lnTo>
                      <a:lnTo>
                        <a:pt x="0" y="602"/>
                      </a:lnTo>
                      <a:lnTo>
                        <a:pt x="0" y="0"/>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0" name="Freeform 27"/>
                <p:cNvSpPr/>
                <p:nvPr/>
              </p:nvSpPr>
              <p:spPr bwMode="auto">
                <a:xfrm>
                  <a:off x="2092760" y="844353"/>
                  <a:ext cx="1123672" cy="549513"/>
                </a:xfrm>
                <a:custGeom>
                  <a:avLst/>
                  <a:gdLst>
                    <a:gd name="T0" fmla="*/ 0 w 1231"/>
                    <a:gd name="T1" fmla="*/ 0 h 602"/>
                    <a:gd name="T2" fmla="*/ 2147483646 w 1231"/>
                    <a:gd name="T3" fmla="*/ 0 h 602"/>
                    <a:gd name="T4" fmla="*/ 2147483646 w 1231"/>
                    <a:gd name="T5" fmla="*/ 2147483646 h 602"/>
                    <a:gd name="T6" fmla="*/ 2147483646 w 1231"/>
                    <a:gd name="T7" fmla="*/ 2147483646 h 602"/>
                    <a:gd name="T8" fmla="*/ 0 w 1231"/>
                    <a:gd name="T9" fmla="*/ 2147483646 h 602"/>
                    <a:gd name="T10" fmla="*/ 0 w 1231"/>
                    <a:gd name="T11" fmla="*/ 0 h 602"/>
                    <a:gd name="T12" fmla="*/ 0 w 1231"/>
                    <a:gd name="T13" fmla="*/ 0 h 6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31" h="602">
                      <a:moveTo>
                        <a:pt x="0" y="0"/>
                      </a:moveTo>
                      <a:lnTo>
                        <a:pt x="1047" y="0"/>
                      </a:lnTo>
                      <a:lnTo>
                        <a:pt x="1231" y="299"/>
                      </a:lnTo>
                      <a:lnTo>
                        <a:pt x="1047" y="602"/>
                      </a:lnTo>
                      <a:lnTo>
                        <a:pt x="0" y="60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1" name="Freeform 28"/>
                <p:cNvSpPr>
                  <a:spLocks noEditPoints="1"/>
                </p:cNvSpPr>
                <p:nvPr/>
              </p:nvSpPr>
              <p:spPr bwMode="auto">
                <a:xfrm>
                  <a:off x="2092760" y="1145581"/>
                  <a:ext cx="1056124" cy="209947"/>
                </a:xfrm>
                <a:custGeom>
                  <a:avLst/>
                  <a:gdLst>
                    <a:gd name="T0" fmla="*/ 2147483646 w 221"/>
                    <a:gd name="T1" fmla="*/ 2147483646 h 44"/>
                    <a:gd name="T2" fmla="*/ 2147483646 w 221"/>
                    <a:gd name="T3" fmla="*/ 2147483646 h 44"/>
                    <a:gd name="T4" fmla="*/ 2147483646 w 221"/>
                    <a:gd name="T5" fmla="*/ 2147483646 h 44"/>
                    <a:gd name="T6" fmla="*/ 2147483646 w 221"/>
                    <a:gd name="T7" fmla="*/ 2147483646 h 44"/>
                    <a:gd name="T8" fmla="*/ 2147483646 w 221"/>
                    <a:gd name="T9" fmla="*/ 2147483646 h 44"/>
                    <a:gd name="T10" fmla="*/ 2147483646 w 221"/>
                    <a:gd name="T11" fmla="*/ 2147483646 h 44"/>
                    <a:gd name="T12" fmla="*/ 2147483646 w 221"/>
                    <a:gd name="T13" fmla="*/ 2147483646 h 44"/>
                    <a:gd name="T14" fmla="*/ 2147483646 w 221"/>
                    <a:gd name="T15" fmla="*/ 2147483646 h 44"/>
                    <a:gd name="T16" fmla="*/ 2147483646 w 221"/>
                    <a:gd name="T17" fmla="*/ 2147483646 h 44"/>
                    <a:gd name="T18" fmla="*/ 2147483646 w 221"/>
                    <a:gd name="T19" fmla="*/ 2147483646 h 44"/>
                    <a:gd name="T20" fmla="*/ 2147483646 w 221"/>
                    <a:gd name="T21" fmla="*/ 2147483646 h 44"/>
                    <a:gd name="T22" fmla="*/ 2147483646 w 221"/>
                    <a:gd name="T23" fmla="*/ 2147483646 h 44"/>
                    <a:gd name="T24" fmla="*/ 2147483646 w 221"/>
                    <a:gd name="T25" fmla="*/ 2147483646 h 44"/>
                    <a:gd name="T26" fmla="*/ 2147483646 w 221"/>
                    <a:gd name="T27" fmla="*/ 2147483646 h 44"/>
                    <a:gd name="T28" fmla="*/ 2147483646 w 221"/>
                    <a:gd name="T29" fmla="*/ 2147483646 h 44"/>
                    <a:gd name="T30" fmla="*/ 2147483646 w 221"/>
                    <a:gd name="T31" fmla="*/ 2147483646 h 44"/>
                    <a:gd name="T32" fmla="*/ 2147483646 w 221"/>
                    <a:gd name="T33" fmla="*/ 2147483646 h 44"/>
                    <a:gd name="T34" fmla="*/ 2147483646 w 221"/>
                    <a:gd name="T35" fmla="*/ 2147483646 h 44"/>
                    <a:gd name="T36" fmla="*/ 2147483646 w 221"/>
                    <a:gd name="T37" fmla="*/ 2147483646 h 44"/>
                    <a:gd name="T38" fmla="*/ 0 w 221"/>
                    <a:gd name="T39" fmla="*/ 2147483646 h 44"/>
                    <a:gd name="T40" fmla="*/ 2147483646 w 221"/>
                    <a:gd name="T41" fmla="*/ 2147483646 h 44"/>
                    <a:gd name="T42" fmla="*/ 2147483646 w 221"/>
                    <a:gd name="T43" fmla="*/ 2147483646 h 44"/>
                    <a:gd name="T44" fmla="*/ 0 w 221"/>
                    <a:gd name="T45" fmla="*/ 2147483646 h 44"/>
                    <a:gd name="T46" fmla="*/ 2147483646 w 221"/>
                    <a:gd name="T47" fmla="*/ 2147483646 h 44"/>
                    <a:gd name="T48" fmla="*/ 2147483646 w 221"/>
                    <a:gd name="T49" fmla="*/ 2147483646 h 44"/>
                    <a:gd name="T50" fmla="*/ 2147483646 w 221"/>
                    <a:gd name="T51" fmla="*/ 2147483646 h 44"/>
                    <a:gd name="T52" fmla="*/ 2147483646 w 221"/>
                    <a:gd name="T53" fmla="*/ 2147483646 h 44"/>
                    <a:gd name="T54" fmla="*/ 2147483646 w 221"/>
                    <a:gd name="T55" fmla="*/ 2147483646 h 44"/>
                    <a:gd name="T56" fmla="*/ 2147483646 w 221"/>
                    <a:gd name="T57" fmla="*/ 2147483646 h 44"/>
                    <a:gd name="T58" fmla="*/ 2147483646 w 221"/>
                    <a:gd name="T59" fmla="*/ 2147483646 h 44"/>
                    <a:gd name="T60" fmla="*/ 2147483646 w 221"/>
                    <a:gd name="T61" fmla="*/ 2147483646 h 44"/>
                    <a:gd name="T62" fmla="*/ 2147483646 w 221"/>
                    <a:gd name="T63" fmla="*/ 2147483646 h 44"/>
                    <a:gd name="T64" fmla="*/ 2147483646 w 221"/>
                    <a:gd name="T65" fmla="*/ 2147483646 h 44"/>
                    <a:gd name="T66" fmla="*/ 2147483646 w 221"/>
                    <a:gd name="T67" fmla="*/ 2147483646 h 44"/>
                    <a:gd name="T68" fmla="*/ 2147483646 w 221"/>
                    <a:gd name="T69" fmla="*/ 2147483646 h 44"/>
                    <a:gd name="T70" fmla="*/ 2147483646 w 221"/>
                    <a:gd name="T71" fmla="*/ 2147483646 h 44"/>
                    <a:gd name="T72" fmla="*/ 2147483646 w 221"/>
                    <a:gd name="T73" fmla="*/ 2147483646 h 44"/>
                    <a:gd name="T74" fmla="*/ 2147483646 w 221"/>
                    <a:gd name="T75" fmla="*/ 2147483646 h 44"/>
                    <a:gd name="T76" fmla="*/ 2147483646 w 221"/>
                    <a:gd name="T77" fmla="*/ 2147483646 h 44"/>
                    <a:gd name="T78" fmla="*/ 2147483646 w 221"/>
                    <a:gd name="T79" fmla="*/ 2147483646 h 44"/>
                    <a:gd name="T80" fmla="*/ 2147483646 w 221"/>
                    <a:gd name="T81" fmla="*/ 2147483646 h 44"/>
                    <a:gd name="T82" fmla="*/ 2147483646 w 221"/>
                    <a:gd name="T83" fmla="*/ 2147483646 h 44"/>
                    <a:gd name="T84" fmla="*/ 2147483646 w 221"/>
                    <a:gd name="T85" fmla="*/ 2147483646 h 44"/>
                    <a:gd name="T86" fmla="*/ 2147483646 w 221"/>
                    <a:gd name="T87" fmla="*/ 2147483646 h 44"/>
                    <a:gd name="T88" fmla="*/ 2147483646 w 221"/>
                    <a:gd name="T89" fmla="*/ 2147483646 h 44"/>
                    <a:gd name="T90" fmla="*/ 2147483646 w 221"/>
                    <a:gd name="T91" fmla="*/ 2147483646 h 44"/>
                    <a:gd name="T92" fmla="*/ 2147483646 w 221"/>
                    <a:gd name="T93" fmla="*/ 2147483646 h 44"/>
                    <a:gd name="T94" fmla="*/ 2147483646 w 221"/>
                    <a:gd name="T95" fmla="*/ 2147483646 h 44"/>
                    <a:gd name="T96" fmla="*/ 2147483646 w 221"/>
                    <a:gd name="T97" fmla="*/ 2147483646 h 44"/>
                    <a:gd name="T98" fmla="*/ 2147483646 w 221"/>
                    <a:gd name="T99" fmla="*/ 2147483646 h 44"/>
                    <a:gd name="T100" fmla="*/ 2147483646 w 221"/>
                    <a:gd name="T101" fmla="*/ 2147483646 h 44"/>
                    <a:gd name="T102" fmla="*/ 2147483646 w 221"/>
                    <a:gd name="T103" fmla="*/ 2147483646 h 44"/>
                    <a:gd name="T104" fmla="*/ 2147483646 w 221"/>
                    <a:gd name="T105" fmla="*/ 2147483646 h 44"/>
                    <a:gd name="T106" fmla="*/ 2147483646 w 221"/>
                    <a:gd name="T107" fmla="*/ 2147483646 h 4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1" h="44">
                      <a:moveTo>
                        <a:pt x="19" y="44"/>
                      </a:moveTo>
                      <a:cubicBezTo>
                        <a:pt x="22" y="44"/>
                        <a:pt x="26" y="44"/>
                        <a:pt x="30" y="44"/>
                      </a:cubicBezTo>
                      <a:cubicBezTo>
                        <a:pt x="31" y="44"/>
                        <a:pt x="32" y="44"/>
                        <a:pt x="32" y="43"/>
                      </a:cubicBezTo>
                      <a:cubicBezTo>
                        <a:pt x="32" y="43"/>
                        <a:pt x="32" y="43"/>
                        <a:pt x="32" y="43"/>
                      </a:cubicBezTo>
                      <a:cubicBezTo>
                        <a:pt x="32" y="42"/>
                        <a:pt x="31" y="41"/>
                        <a:pt x="30" y="41"/>
                      </a:cubicBezTo>
                      <a:cubicBezTo>
                        <a:pt x="26" y="41"/>
                        <a:pt x="22" y="41"/>
                        <a:pt x="19" y="41"/>
                      </a:cubicBezTo>
                      <a:cubicBezTo>
                        <a:pt x="18" y="41"/>
                        <a:pt x="17" y="42"/>
                        <a:pt x="17" y="43"/>
                      </a:cubicBezTo>
                      <a:cubicBezTo>
                        <a:pt x="17" y="43"/>
                        <a:pt x="17" y="43"/>
                        <a:pt x="17" y="43"/>
                      </a:cubicBezTo>
                      <a:cubicBezTo>
                        <a:pt x="17" y="44"/>
                        <a:pt x="18" y="44"/>
                        <a:pt x="19" y="44"/>
                      </a:cubicBezTo>
                      <a:close/>
                      <a:moveTo>
                        <a:pt x="196" y="43"/>
                      </a:moveTo>
                      <a:cubicBezTo>
                        <a:pt x="196" y="42"/>
                        <a:pt x="197" y="40"/>
                        <a:pt x="198" y="39"/>
                      </a:cubicBezTo>
                      <a:cubicBezTo>
                        <a:pt x="199" y="38"/>
                        <a:pt x="198" y="37"/>
                        <a:pt x="198" y="37"/>
                      </a:cubicBezTo>
                      <a:cubicBezTo>
                        <a:pt x="198" y="37"/>
                        <a:pt x="198" y="37"/>
                        <a:pt x="198" y="37"/>
                      </a:cubicBezTo>
                      <a:cubicBezTo>
                        <a:pt x="197" y="36"/>
                        <a:pt x="196" y="37"/>
                        <a:pt x="195" y="37"/>
                      </a:cubicBezTo>
                      <a:cubicBezTo>
                        <a:pt x="195" y="39"/>
                        <a:pt x="194" y="40"/>
                        <a:pt x="193" y="41"/>
                      </a:cubicBezTo>
                      <a:cubicBezTo>
                        <a:pt x="190" y="41"/>
                        <a:pt x="190" y="41"/>
                        <a:pt x="186" y="41"/>
                      </a:cubicBezTo>
                      <a:cubicBezTo>
                        <a:pt x="186" y="41"/>
                        <a:pt x="185" y="42"/>
                        <a:pt x="185" y="43"/>
                      </a:cubicBezTo>
                      <a:cubicBezTo>
                        <a:pt x="185" y="43"/>
                        <a:pt x="185" y="43"/>
                        <a:pt x="185" y="43"/>
                      </a:cubicBezTo>
                      <a:cubicBezTo>
                        <a:pt x="185" y="44"/>
                        <a:pt x="186" y="44"/>
                        <a:pt x="186" y="44"/>
                      </a:cubicBezTo>
                      <a:cubicBezTo>
                        <a:pt x="194" y="44"/>
                        <a:pt x="194" y="44"/>
                        <a:pt x="194" y="44"/>
                      </a:cubicBezTo>
                      <a:cubicBezTo>
                        <a:pt x="195" y="44"/>
                        <a:pt x="195" y="44"/>
                        <a:pt x="196" y="43"/>
                      </a:cubicBezTo>
                      <a:close/>
                      <a:moveTo>
                        <a:pt x="217" y="1"/>
                      </a:moveTo>
                      <a:cubicBezTo>
                        <a:pt x="215" y="5"/>
                        <a:pt x="213" y="8"/>
                        <a:pt x="211" y="12"/>
                      </a:cubicBezTo>
                      <a:cubicBezTo>
                        <a:pt x="211" y="12"/>
                        <a:pt x="211" y="13"/>
                        <a:pt x="212" y="14"/>
                      </a:cubicBezTo>
                      <a:cubicBezTo>
                        <a:pt x="212" y="14"/>
                        <a:pt x="212" y="14"/>
                        <a:pt x="212" y="14"/>
                      </a:cubicBezTo>
                      <a:cubicBezTo>
                        <a:pt x="212" y="14"/>
                        <a:pt x="213" y="14"/>
                        <a:pt x="214" y="13"/>
                      </a:cubicBezTo>
                      <a:cubicBezTo>
                        <a:pt x="216" y="10"/>
                        <a:pt x="218" y="7"/>
                        <a:pt x="220" y="3"/>
                      </a:cubicBezTo>
                      <a:cubicBezTo>
                        <a:pt x="221" y="2"/>
                        <a:pt x="220" y="1"/>
                        <a:pt x="219" y="1"/>
                      </a:cubicBezTo>
                      <a:cubicBezTo>
                        <a:pt x="219" y="1"/>
                        <a:pt x="219" y="1"/>
                        <a:pt x="219" y="1"/>
                      </a:cubicBezTo>
                      <a:cubicBezTo>
                        <a:pt x="219" y="0"/>
                        <a:pt x="218" y="1"/>
                        <a:pt x="217" y="1"/>
                      </a:cubicBezTo>
                      <a:close/>
                      <a:moveTo>
                        <a:pt x="206" y="19"/>
                      </a:moveTo>
                      <a:cubicBezTo>
                        <a:pt x="204" y="23"/>
                        <a:pt x="202" y="26"/>
                        <a:pt x="200" y="29"/>
                      </a:cubicBezTo>
                      <a:cubicBezTo>
                        <a:pt x="200" y="30"/>
                        <a:pt x="200" y="31"/>
                        <a:pt x="201" y="32"/>
                      </a:cubicBezTo>
                      <a:cubicBezTo>
                        <a:pt x="201" y="32"/>
                        <a:pt x="201" y="32"/>
                        <a:pt x="201" y="32"/>
                      </a:cubicBezTo>
                      <a:cubicBezTo>
                        <a:pt x="201" y="32"/>
                        <a:pt x="203" y="32"/>
                        <a:pt x="203" y="31"/>
                      </a:cubicBezTo>
                      <a:cubicBezTo>
                        <a:pt x="205" y="28"/>
                        <a:pt x="207" y="24"/>
                        <a:pt x="209" y="21"/>
                      </a:cubicBezTo>
                      <a:cubicBezTo>
                        <a:pt x="210" y="20"/>
                        <a:pt x="209" y="19"/>
                        <a:pt x="209" y="19"/>
                      </a:cubicBezTo>
                      <a:cubicBezTo>
                        <a:pt x="209" y="19"/>
                        <a:pt x="209" y="19"/>
                        <a:pt x="209" y="19"/>
                      </a:cubicBezTo>
                      <a:cubicBezTo>
                        <a:pt x="208" y="18"/>
                        <a:pt x="207" y="19"/>
                        <a:pt x="206" y="19"/>
                      </a:cubicBezTo>
                      <a:close/>
                      <a:moveTo>
                        <a:pt x="0" y="41"/>
                      </a:moveTo>
                      <a:cubicBezTo>
                        <a:pt x="0" y="44"/>
                        <a:pt x="0" y="44"/>
                        <a:pt x="0" y="44"/>
                      </a:cubicBezTo>
                      <a:cubicBezTo>
                        <a:pt x="8" y="44"/>
                        <a:pt x="8" y="44"/>
                        <a:pt x="8" y="44"/>
                      </a:cubicBezTo>
                      <a:cubicBezTo>
                        <a:pt x="9" y="44"/>
                        <a:pt x="10" y="44"/>
                        <a:pt x="10" y="43"/>
                      </a:cubicBezTo>
                      <a:cubicBezTo>
                        <a:pt x="10" y="43"/>
                        <a:pt x="10" y="43"/>
                        <a:pt x="10" y="43"/>
                      </a:cubicBezTo>
                      <a:cubicBezTo>
                        <a:pt x="10" y="42"/>
                        <a:pt x="9" y="41"/>
                        <a:pt x="8" y="41"/>
                      </a:cubicBezTo>
                      <a:cubicBezTo>
                        <a:pt x="0" y="41"/>
                        <a:pt x="0" y="41"/>
                        <a:pt x="0" y="41"/>
                      </a:cubicBezTo>
                      <a:close/>
                      <a:moveTo>
                        <a:pt x="40" y="44"/>
                      </a:moveTo>
                      <a:cubicBezTo>
                        <a:pt x="43" y="44"/>
                        <a:pt x="47" y="44"/>
                        <a:pt x="51" y="44"/>
                      </a:cubicBezTo>
                      <a:cubicBezTo>
                        <a:pt x="52" y="44"/>
                        <a:pt x="53" y="44"/>
                        <a:pt x="53" y="43"/>
                      </a:cubicBezTo>
                      <a:cubicBezTo>
                        <a:pt x="53" y="43"/>
                        <a:pt x="53" y="43"/>
                        <a:pt x="53" y="43"/>
                      </a:cubicBezTo>
                      <a:cubicBezTo>
                        <a:pt x="53" y="42"/>
                        <a:pt x="52" y="41"/>
                        <a:pt x="51" y="41"/>
                      </a:cubicBezTo>
                      <a:cubicBezTo>
                        <a:pt x="47" y="41"/>
                        <a:pt x="43" y="41"/>
                        <a:pt x="40" y="41"/>
                      </a:cubicBezTo>
                      <a:cubicBezTo>
                        <a:pt x="39" y="41"/>
                        <a:pt x="38" y="42"/>
                        <a:pt x="38" y="43"/>
                      </a:cubicBezTo>
                      <a:cubicBezTo>
                        <a:pt x="38" y="43"/>
                        <a:pt x="38" y="43"/>
                        <a:pt x="38" y="43"/>
                      </a:cubicBezTo>
                      <a:cubicBezTo>
                        <a:pt x="38" y="44"/>
                        <a:pt x="39" y="44"/>
                        <a:pt x="40" y="44"/>
                      </a:cubicBezTo>
                      <a:close/>
                      <a:moveTo>
                        <a:pt x="60" y="44"/>
                      </a:moveTo>
                      <a:cubicBezTo>
                        <a:pt x="64" y="44"/>
                        <a:pt x="68" y="44"/>
                        <a:pt x="72" y="44"/>
                      </a:cubicBezTo>
                      <a:cubicBezTo>
                        <a:pt x="73" y="44"/>
                        <a:pt x="74" y="44"/>
                        <a:pt x="74" y="43"/>
                      </a:cubicBezTo>
                      <a:cubicBezTo>
                        <a:pt x="74" y="43"/>
                        <a:pt x="74" y="43"/>
                        <a:pt x="74" y="43"/>
                      </a:cubicBezTo>
                      <a:cubicBezTo>
                        <a:pt x="74" y="42"/>
                        <a:pt x="73" y="41"/>
                        <a:pt x="72" y="41"/>
                      </a:cubicBezTo>
                      <a:cubicBezTo>
                        <a:pt x="68" y="41"/>
                        <a:pt x="64" y="41"/>
                        <a:pt x="60" y="41"/>
                      </a:cubicBezTo>
                      <a:cubicBezTo>
                        <a:pt x="60" y="41"/>
                        <a:pt x="59" y="42"/>
                        <a:pt x="59" y="43"/>
                      </a:cubicBezTo>
                      <a:cubicBezTo>
                        <a:pt x="59" y="43"/>
                        <a:pt x="59" y="43"/>
                        <a:pt x="59" y="43"/>
                      </a:cubicBezTo>
                      <a:cubicBezTo>
                        <a:pt x="59" y="44"/>
                        <a:pt x="60" y="44"/>
                        <a:pt x="60" y="44"/>
                      </a:cubicBezTo>
                      <a:close/>
                      <a:moveTo>
                        <a:pt x="81" y="44"/>
                      </a:moveTo>
                      <a:cubicBezTo>
                        <a:pt x="85" y="44"/>
                        <a:pt x="89" y="44"/>
                        <a:pt x="93" y="44"/>
                      </a:cubicBezTo>
                      <a:cubicBezTo>
                        <a:pt x="94" y="44"/>
                        <a:pt x="95" y="44"/>
                        <a:pt x="95" y="43"/>
                      </a:cubicBezTo>
                      <a:cubicBezTo>
                        <a:pt x="95" y="43"/>
                        <a:pt x="95" y="43"/>
                        <a:pt x="95" y="43"/>
                      </a:cubicBezTo>
                      <a:cubicBezTo>
                        <a:pt x="95" y="42"/>
                        <a:pt x="94" y="41"/>
                        <a:pt x="93" y="41"/>
                      </a:cubicBezTo>
                      <a:cubicBezTo>
                        <a:pt x="89" y="41"/>
                        <a:pt x="85" y="41"/>
                        <a:pt x="81" y="41"/>
                      </a:cubicBezTo>
                      <a:cubicBezTo>
                        <a:pt x="81" y="41"/>
                        <a:pt x="80" y="42"/>
                        <a:pt x="80" y="43"/>
                      </a:cubicBezTo>
                      <a:cubicBezTo>
                        <a:pt x="80" y="43"/>
                        <a:pt x="80" y="43"/>
                        <a:pt x="80" y="43"/>
                      </a:cubicBezTo>
                      <a:cubicBezTo>
                        <a:pt x="80" y="44"/>
                        <a:pt x="81" y="44"/>
                        <a:pt x="81" y="44"/>
                      </a:cubicBezTo>
                      <a:close/>
                      <a:moveTo>
                        <a:pt x="102" y="44"/>
                      </a:moveTo>
                      <a:cubicBezTo>
                        <a:pt x="106" y="44"/>
                        <a:pt x="110" y="44"/>
                        <a:pt x="114" y="44"/>
                      </a:cubicBezTo>
                      <a:cubicBezTo>
                        <a:pt x="115" y="44"/>
                        <a:pt x="116" y="44"/>
                        <a:pt x="116" y="43"/>
                      </a:cubicBezTo>
                      <a:cubicBezTo>
                        <a:pt x="116" y="43"/>
                        <a:pt x="116" y="43"/>
                        <a:pt x="116" y="43"/>
                      </a:cubicBezTo>
                      <a:cubicBezTo>
                        <a:pt x="116" y="42"/>
                        <a:pt x="115" y="41"/>
                        <a:pt x="114" y="41"/>
                      </a:cubicBezTo>
                      <a:cubicBezTo>
                        <a:pt x="110" y="41"/>
                        <a:pt x="106" y="41"/>
                        <a:pt x="102" y="41"/>
                      </a:cubicBezTo>
                      <a:cubicBezTo>
                        <a:pt x="102" y="41"/>
                        <a:pt x="101" y="42"/>
                        <a:pt x="101" y="43"/>
                      </a:cubicBezTo>
                      <a:cubicBezTo>
                        <a:pt x="101" y="43"/>
                        <a:pt x="101" y="43"/>
                        <a:pt x="101" y="43"/>
                      </a:cubicBezTo>
                      <a:cubicBezTo>
                        <a:pt x="101" y="44"/>
                        <a:pt x="102" y="44"/>
                        <a:pt x="102" y="44"/>
                      </a:cubicBezTo>
                      <a:close/>
                      <a:moveTo>
                        <a:pt x="123" y="44"/>
                      </a:moveTo>
                      <a:cubicBezTo>
                        <a:pt x="127" y="44"/>
                        <a:pt x="131" y="44"/>
                        <a:pt x="135" y="44"/>
                      </a:cubicBezTo>
                      <a:cubicBezTo>
                        <a:pt x="136" y="44"/>
                        <a:pt x="137" y="44"/>
                        <a:pt x="137" y="43"/>
                      </a:cubicBezTo>
                      <a:cubicBezTo>
                        <a:pt x="137" y="43"/>
                        <a:pt x="137" y="43"/>
                        <a:pt x="137" y="43"/>
                      </a:cubicBezTo>
                      <a:cubicBezTo>
                        <a:pt x="137" y="42"/>
                        <a:pt x="136" y="41"/>
                        <a:pt x="135" y="41"/>
                      </a:cubicBezTo>
                      <a:cubicBezTo>
                        <a:pt x="131" y="41"/>
                        <a:pt x="127" y="41"/>
                        <a:pt x="123" y="41"/>
                      </a:cubicBezTo>
                      <a:cubicBezTo>
                        <a:pt x="123" y="41"/>
                        <a:pt x="122" y="42"/>
                        <a:pt x="122" y="43"/>
                      </a:cubicBezTo>
                      <a:cubicBezTo>
                        <a:pt x="122" y="43"/>
                        <a:pt x="122" y="43"/>
                        <a:pt x="122" y="43"/>
                      </a:cubicBezTo>
                      <a:cubicBezTo>
                        <a:pt x="122" y="44"/>
                        <a:pt x="123" y="44"/>
                        <a:pt x="123" y="44"/>
                      </a:cubicBezTo>
                      <a:close/>
                      <a:moveTo>
                        <a:pt x="144" y="44"/>
                      </a:moveTo>
                      <a:cubicBezTo>
                        <a:pt x="148" y="44"/>
                        <a:pt x="152" y="44"/>
                        <a:pt x="156" y="44"/>
                      </a:cubicBezTo>
                      <a:cubicBezTo>
                        <a:pt x="157" y="44"/>
                        <a:pt x="158" y="44"/>
                        <a:pt x="158" y="43"/>
                      </a:cubicBezTo>
                      <a:cubicBezTo>
                        <a:pt x="158" y="43"/>
                        <a:pt x="158" y="43"/>
                        <a:pt x="158" y="43"/>
                      </a:cubicBezTo>
                      <a:cubicBezTo>
                        <a:pt x="158" y="42"/>
                        <a:pt x="157" y="41"/>
                        <a:pt x="156" y="41"/>
                      </a:cubicBezTo>
                      <a:cubicBezTo>
                        <a:pt x="152" y="41"/>
                        <a:pt x="148" y="41"/>
                        <a:pt x="144" y="41"/>
                      </a:cubicBezTo>
                      <a:cubicBezTo>
                        <a:pt x="144" y="41"/>
                        <a:pt x="143" y="42"/>
                        <a:pt x="143" y="43"/>
                      </a:cubicBezTo>
                      <a:cubicBezTo>
                        <a:pt x="143" y="43"/>
                        <a:pt x="143" y="43"/>
                        <a:pt x="143" y="43"/>
                      </a:cubicBezTo>
                      <a:cubicBezTo>
                        <a:pt x="143" y="44"/>
                        <a:pt x="144" y="44"/>
                        <a:pt x="144" y="44"/>
                      </a:cubicBezTo>
                      <a:close/>
                      <a:moveTo>
                        <a:pt x="165" y="44"/>
                      </a:moveTo>
                      <a:cubicBezTo>
                        <a:pt x="169" y="44"/>
                        <a:pt x="173" y="44"/>
                        <a:pt x="177" y="44"/>
                      </a:cubicBezTo>
                      <a:cubicBezTo>
                        <a:pt x="178" y="44"/>
                        <a:pt x="179" y="44"/>
                        <a:pt x="179" y="43"/>
                      </a:cubicBezTo>
                      <a:cubicBezTo>
                        <a:pt x="179" y="43"/>
                        <a:pt x="179" y="43"/>
                        <a:pt x="179" y="43"/>
                      </a:cubicBezTo>
                      <a:cubicBezTo>
                        <a:pt x="179" y="42"/>
                        <a:pt x="178" y="41"/>
                        <a:pt x="177" y="41"/>
                      </a:cubicBezTo>
                      <a:cubicBezTo>
                        <a:pt x="173" y="41"/>
                        <a:pt x="169" y="41"/>
                        <a:pt x="165" y="41"/>
                      </a:cubicBezTo>
                      <a:cubicBezTo>
                        <a:pt x="165" y="41"/>
                        <a:pt x="164" y="42"/>
                        <a:pt x="164" y="43"/>
                      </a:cubicBezTo>
                      <a:cubicBezTo>
                        <a:pt x="164" y="43"/>
                        <a:pt x="164" y="43"/>
                        <a:pt x="164" y="43"/>
                      </a:cubicBezTo>
                      <a:cubicBezTo>
                        <a:pt x="164" y="44"/>
                        <a:pt x="165" y="44"/>
                        <a:pt x="165" y="4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 name="Freeform 29"/>
                <p:cNvSpPr>
                  <a:spLocks noEditPoints="1"/>
                </p:cNvSpPr>
                <p:nvPr/>
              </p:nvSpPr>
              <p:spPr bwMode="auto">
                <a:xfrm>
                  <a:off x="2092760" y="878126"/>
                  <a:ext cx="1075293" cy="248285"/>
                </a:xfrm>
                <a:custGeom>
                  <a:avLst/>
                  <a:gdLst>
                    <a:gd name="T0" fmla="*/ 2147483646 w 225"/>
                    <a:gd name="T1" fmla="*/ 0 h 52"/>
                    <a:gd name="T2" fmla="*/ 2147483646 w 225"/>
                    <a:gd name="T3" fmla="*/ 2147483646 h 52"/>
                    <a:gd name="T4" fmla="*/ 2147483646 w 225"/>
                    <a:gd name="T5" fmla="*/ 2147483646 h 52"/>
                    <a:gd name="T6" fmla="*/ 2147483646 w 225"/>
                    <a:gd name="T7" fmla="*/ 2147483646 h 52"/>
                    <a:gd name="T8" fmla="*/ 2147483646 w 225"/>
                    <a:gd name="T9" fmla="*/ 2147483646 h 52"/>
                    <a:gd name="T10" fmla="*/ 2147483646 w 225"/>
                    <a:gd name="T11" fmla="*/ 2147483646 h 52"/>
                    <a:gd name="T12" fmla="*/ 2147483646 w 225"/>
                    <a:gd name="T13" fmla="*/ 2147483646 h 52"/>
                    <a:gd name="T14" fmla="*/ 2147483646 w 225"/>
                    <a:gd name="T15" fmla="*/ 2147483646 h 52"/>
                    <a:gd name="T16" fmla="*/ 2147483646 w 225"/>
                    <a:gd name="T17" fmla="*/ 2147483646 h 52"/>
                    <a:gd name="T18" fmla="*/ 2147483646 w 225"/>
                    <a:gd name="T19" fmla="*/ 2147483646 h 52"/>
                    <a:gd name="T20" fmla="*/ 2147483646 w 225"/>
                    <a:gd name="T21" fmla="*/ 2147483646 h 52"/>
                    <a:gd name="T22" fmla="*/ 2147483646 w 225"/>
                    <a:gd name="T23" fmla="*/ 2147483646 h 52"/>
                    <a:gd name="T24" fmla="*/ 2147483646 w 225"/>
                    <a:gd name="T25" fmla="*/ 2147483646 h 52"/>
                    <a:gd name="T26" fmla="*/ 2147483646 w 225"/>
                    <a:gd name="T27" fmla="*/ 0 h 52"/>
                    <a:gd name="T28" fmla="*/ 2147483646 w 225"/>
                    <a:gd name="T29" fmla="*/ 2147483646 h 52"/>
                    <a:gd name="T30" fmla="*/ 2147483646 w 225"/>
                    <a:gd name="T31" fmla="*/ 2147483646 h 52"/>
                    <a:gd name="T32" fmla="*/ 2147483646 w 225"/>
                    <a:gd name="T33" fmla="*/ 2147483646 h 52"/>
                    <a:gd name="T34" fmla="*/ 2147483646 w 225"/>
                    <a:gd name="T35" fmla="*/ 2147483646 h 52"/>
                    <a:gd name="T36" fmla="*/ 2147483646 w 225"/>
                    <a:gd name="T37" fmla="*/ 2147483646 h 52"/>
                    <a:gd name="T38" fmla="*/ 2147483646 w 225"/>
                    <a:gd name="T39" fmla="*/ 2147483646 h 52"/>
                    <a:gd name="T40" fmla="*/ 2147483646 w 225"/>
                    <a:gd name="T41" fmla="*/ 2147483646 h 52"/>
                    <a:gd name="T42" fmla="*/ 2147483646 w 225"/>
                    <a:gd name="T43" fmla="*/ 2147483646 h 52"/>
                    <a:gd name="T44" fmla="*/ 2147483646 w 225"/>
                    <a:gd name="T45" fmla="*/ 2147483646 h 52"/>
                    <a:gd name="T46" fmla="*/ 2147483646 w 225"/>
                    <a:gd name="T47" fmla="*/ 2147483646 h 52"/>
                    <a:gd name="T48" fmla="*/ 0 w 225"/>
                    <a:gd name="T49" fmla="*/ 0 h 52"/>
                    <a:gd name="T50" fmla="*/ 2147483646 w 225"/>
                    <a:gd name="T51" fmla="*/ 2147483646 h 52"/>
                    <a:gd name="T52" fmla="*/ 2147483646 w 225"/>
                    <a:gd name="T53" fmla="*/ 2147483646 h 52"/>
                    <a:gd name="T54" fmla="*/ 2147483646 w 225"/>
                    <a:gd name="T55" fmla="*/ 0 h 52"/>
                    <a:gd name="T56" fmla="*/ 2147483646 w 225"/>
                    <a:gd name="T57" fmla="*/ 2147483646 h 52"/>
                    <a:gd name="T58" fmla="*/ 2147483646 w 225"/>
                    <a:gd name="T59" fmla="*/ 2147483646 h 52"/>
                    <a:gd name="T60" fmla="*/ 2147483646 w 225"/>
                    <a:gd name="T61" fmla="*/ 2147483646 h 52"/>
                    <a:gd name="T62" fmla="*/ 2147483646 w 225"/>
                    <a:gd name="T63" fmla="*/ 0 h 52"/>
                    <a:gd name="T64" fmla="*/ 2147483646 w 225"/>
                    <a:gd name="T65" fmla="*/ 0 h 52"/>
                    <a:gd name="T66" fmla="*/ 2147483646 w 225"/>
                    <a:gd name="T67" fmla="*/ 2147483646 h 52"/>
                    <a:gd name="T68" fmla="*/ 2147483646 w 225"/>
                    <a:gd name="T69" fmla="*/ 2147483646 h 52"/>
                    <a:gd name="T70" fmla="*/ 2147483646 w 225"/>
                    <a:gd name="T71" fmla="*/ 2147483646 h 52"/>
                    <a:gd name="T72" fmla="*/ 2147483646 w 225"/>
                    <a:gd name="T73" fmla="*/ 0 h 52"/>
                    <a:gd name="T74" fmla="*/ 2147483646 w 225"/>
                    <a:gd name="T75" fmla="*/ 2147483646 h 52"/>
                    <a:gd name="T76" fmla="*/ 2147483646 w 225"/>
                    <a:gd name="T77" fmla="*/ 2147483646 h 52"/>
                    <a:gd name="T78" fmla="*/ 2147483646 w 225"/>
                    <a:gd name="T79" fmla="*/ 2147483646 h 52"/>
                    <a:gd name="T80" fmla="*/ 2147483646 w 225"/>
                    <a:gd name="T81" fmla="*/ 0 h 52"/>
                    <a:gd name="T82" fmla="*/ 2147483646 w 225"/>
                    <a:gd name="T83" fmla="*/ 0 h 52"/>
                    <a:gd name="T84" fmla="*/ 2147483646 w 225"/>
                    <a:gd name="T85" fmla="*/ 2147483646 h 52"/>
                    <a:gd name="T86" fmla="*/ 2147483646 w 225"/>
                    <a:gd name="T87" fmla="*/ 2147483646 h 52"/>
                    <a:gd name="T88" fmla="*/ 2147483646 w 225"/>
                    <a:gd name="T89" fmla="*/ 2147483646 h 52"/>
                    <a:gd name="T90" fmla="*/ 2147483646 w 225"/>
                    <a:gd name="T91" fmla="*/ 0 h 52"/>
                    <a:gd name="T92" fmla="*/ 2147483646 w 225"/>
                    <a:gd name="T93" fmla="*/ 2147483646 h 52"/>
                    <a:gd name="T94" fmla="*/ 2147483646 w 225"/>
                    <a:gd name="T95" fmla="*/ 2147483646 h 52"/>
                    <a:gd name="T96" fmla="*/ 2147483646 w 225"/>
                    <a:gd name="T97" fmla="*/ 2147483646 h 52"/>
                    <a:gd name="T98" fmla="*/ 2147483646 w 225"/>
                    <a:gd name="T99" fmla="*/ 0 h 52"/>
                    <a:gd name="T100" fmla="*/ 2147483646 w 225"/>
                    <a:gd name="T101" fmla="*/ 0 h 52"/>
                    <a:gd name="T102" fmla="*/ 2147483646 w 225"/>
                    <a:gd name="T103" fmla="*/ 2147483646 h 52"/>
                    <a:gd name="T104" fmla="*/ 2147483646 w 225"/>
                    <a:gd name="T105" fmla="*/ 2147483646 h 52"/>
                    <a:gd name="T106" fmla="*/ 2147483646 w 225"/>
                    <a:gd name="T107" fmla="*/ 2147483646 h 52"/>
                    <a:gd name="T108" fmla="*/ 2147483646 w 225"/>
                    <a:gd name="T109" fmla="*/ 0 h 52"/>
                    <a:gd name="T110" fmla="*/ 2147483646 w 225"/>
                    <a:gd name="T111" fmla="*/ 2147483646 h 52"/>
                    <a:gd name="T112" fmla="*/ 2147483646 w 225"/>
                    <a:gd name="T113" fmla="*/ 2147483646 h 52"/>
                    <a:gd name="T114" fmla="*/ 2147483646 w 225"/>
                    <a:gd name="T115" fmla="*/ 2147483646 h 52"/>
                    <a:gd name="T116" fmla="*/ 2147483646 w 225"/>
                    <a:gd name="T117" fmla="*/ 0 h 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25" h="52">
                      <a:moveTo>
                        <a:pt x="19" y="0"/>
                      </a:moveTo>
                      <a:cubicBezTo>
                        <a:pt x="22" y="0"/>
                        <a:pt x="26" y="0"/>
                        <a:pt x="30" y="0"/>
                      </a:cubicBezTo>
                      <a:cubicBezTo>
                        <a:pt x="31" y="0"/>
                        <a:pt x="32" y="1"/>
                        <a:pt x="32" y="2"/>
                      </a:cubicBezTo>
                      <a:cubicBezTo>
                        <a:pt x="32" y="2"/>
                        <a:pt x="32" y="2"/>
                        <a:pt x="32" y="2"/>
                      </a:cubicBezTo>
                      <a:cubicBezTo>
                        <a:pt x="32" y="3"/>
                        <a:pt x="31" y="3"/>
                        <a:pt x="30" y="3"/>
                      </a:cubicBezTo>
                      <a:cubicBezTo>
                        <a:pt x="26" y="3"/>
                        <a:pt x="22" y="3"/>
                        <a:pt x="19" y="3"/>
                      </a:cubicBezTo>
                      <a:cubicBezTo>
                        <a:pt x="18" y="3"/>
                        <a:pt x="17" y="3"/>
                        <a:pt x="17" y="2"/>
                      </a:cubicBezTo>
                      <a:cubicBezTo>
                        <a:pt x="17" y="2"/>
                        <a:pt x="17" y="2"/>
                        <a:pt x="17" y="2"/>
                      </a:cubicBezTo>
                      <a:cubicBezTo>
                        <a:pt x="17" y="1"/>
                        <a:pt x="18" y="0"/>
                        <a:pt x="19" y="0"/>
                      </a:cubicBezTo>
                      <a:close/>
                      <a:moveTo>
                        <a:pt x="224" y="48"/>
                      </a:moveTo>
                      <a:cubicBezTo>
                        <a:pt x="224" y="48"/>
                        <a:pt x="224" y="48"/>
                        <a:pt x="224" y="48"/>
                      </a:cubicBezTo>
                      <a:cubicBezTo>
                        <a:pt x="225" y="48"/>
                        <a:pt x="225" y="49"/>
                        <a:pt x="225" y="50"/>
                      </a:cubicBezTo>
                      <a:cubicBezTo>
                        <a:pt x="225" y="50"/>
                        <a:pt x="225" y="50"/>
                        <a:pt x="225" y="50"/>
                      </a:cubicBezTo>
                      <a:cubicBezTo>
                        <a:pt x="225" y="51"/>
                        <a:pt x="225" y="52"/>
                        <a:pt x="224" y="52"/>
                      </a:cubicBezTo>
                      <a:cubicBezTo>
                        <a:pt x="224" y="52"/>
                        <a:pt x="224" y="52"/>
                        <a:pt x="224" y="52"/>
                      </a:cubicBezTo>
                      <a:cubicBezTo>
                        <a:pt x="223" y="52"/>
                        <a:pt x="222" y="51"/>
                        <a:pt x="222" y="50"/>
                      </a:cubicBezTo>
                      <a:cubicBezTo>
                        <a:pt x="222" y="50"/>
                        <a:pt x="222" y="50"/>
                        <a:pt x="222" y="50"/>
                      </a:cubicBezTo>
                      <a:cubicBezTo>
                        <a:pt x="222" y="49"/>
                        <a:pt x="223" y="48"/>
                        <a:pt x="224" y="48"/>
                      </a:cubicBezTo>
                      <a:close/>
                      <a:moveTo>
                        <a:pt x="196" y="1"/>
                      </a:moveTo>
                      <a:cubicBezTo>
                        <a:pt x="196" y="3"/>
                        <a:pt x="197" y="4"/>
                        <a:pt x="198" y="5"/>
                      </a:cubicBezTo>
                      <a:cubicBezTo>
                        <a:pt x="199" y="6"/>
                        <a:pt x="198" y="7"/>
                        <a:pt x="198" y="8"/>
                      </a:cubicBezTo>
                      <a:cubicBezTo>
                        <a:pt x="198" y="8"/>
                        <a:pt x="198" y="8"/>
                        <a:pt x="198" y="8"/>
                      </a:cubicBezTo>
                      <a:cubicBezTo>
                        <a:pt x="197" y="8"/>
                        <a:pt x="196" y="8"/>
                        <a:pt x="195" y="7"/>
                      </a:cubicBezTo>
                      <a:cubicBezTo>
                        <a:pt x="195" y="6"/>
                        <a:pt x="194" y="5"/>
                        <a:pt x="193" y="3"/>
                      </a:cubicBezTo>
                      <a:cubicBezTo>
                        <a:pt x="190" y="3"/>
                        <a:pt x="190" y="3"/>
                        <a:pt x="186" y="3"/>
                      </a:cubicBezTo>
                      <a:cubicBezTo>
                        <a:pt x="186" y="3"/>
                        <a:pt x="185" y="3"/>
                        <a:pt x="185" y="2"/>
                      </a:cubicBezTo>
                      <a:cubicBezTo>
                        <a:pt x="185" y="2"/>
                        <a:pt x="185" y="2"/>
                        <a:pt x="185" y="2"/>
                      </a:cubicBezTo>
                      <a:cubicBezTo>
                        <a:pt x="185" y="1"/>
                        <a:pt x="186" y="0"/>
                        <a:pt x="186" y="0"/>
                      </a:cubicBezTo>
                      <a:cubicBezTo>
                        <a:pt x="194" y="0"/>
                        <a:pt x="194" y="0"/>
                        <a:pt x="194" y="0"/>
                      </a:cubicBezTo>
                      <a:cubicBezTo>
                        <a:pt x="195" y="0"/>
                        <a:pt x="195" y="1"/>
                        <a:pt x="196" y="1"/>
                      </a:cubicBezTo>
                      <a:close/>
                      <a:moveTo>
                        <a:pt x="217" y="43"/>
                      </a:moveTo>
                      <a:cubicBezTo>
                        <a:pt x="215" y="40"/>
                        <a:pt x="213" y="36"/>
                        <a:pt x="211" y="33"/>
                      </a:cubicBezTo>
                      <a:cubicBezTo>
                        <a:pt x="211" y="32"/>
                        <a:pt x="211" y="31"/>
                        <a:pt x="212" y="31"/>
                      </a:cubicBezTo>
                      <a:cubicBezTo>
                        <a:pt x="212" y="31"/>
                        <a:pt x="212" y="31"/>
                        <a:pt x="212" y="31"/>
                      </a:cubicBezTo>
                      <a:cubicBezTo>
                        <a:pt x="212" y="30"/>
                        <a:pt x="213" y="30"/>
                        <a:pt x="214" y="31"/>
                      </a:cubicBezTo>
                      <a:cubicBezTo>
                        <a:pt x="216" y="34"/>
                        <a:pt x="218" y="38"/>
                        <a:pt x="220" y="41"/>
                      </a:cubicBezTo>
                      <a:cubicBezTo>
                        <a:pt x="221" y="42"/>
                        <a:pt x="220" y="43"/>
                        <a:pt x="219" y="43"/>
                      </a:cubicBezTo>
                      <a:cubicBezTo>
                        <a:pt x="219" y="43"/>
                        <a:pt x="219" y="43"/>
                        <a:pt x="219" y="43"/>
                      </a:cubicBezTo>
                      <a:cubicBezTo>
                        <a:pt x="219" y="44"/>
                        <a:pt x="218" y="44"/>
                        <a:pt x="217" y="43"/>
                      </a:cubicBezTo>
                      <a:close/>
                      <a:moveTo>
                        <a:pt x="206" y="25"/>
                      </a:moveTo>
                      <a:cubicBezTo>
                        <a:pt x="204" y="22"/>
                        <a:pt x="202" y="18"/>
                        <a:pt x="200" y="15"/>
                      </a:cubicBezTo>
                      <a:cubicBezTo>
                        <a:pt x="200" y="14"/>
                        <a:pt x="200" y="13"/>
                        <a:pt x="201" y="13"/>
                      </a:cubicBezTo>
                      <a:cubicBezTo>
                        <a:pt x="201" y="13"/>
                        <a:pt x="201" y="13"/>
                        <a:pt x="201" y="13"/>
                      </a:cubicBezTo>
                      <a:cubicBezTo>
                        <a:pt x="201" y="12"/>
                        <a:pt x="203" y="12"/>
                        <a:pt x="203" y="13"/>
                      </a:cubicBezTo>
                      <a:cubicBezTo>
                        <a:pt x="205" y="17"/>
                        <a:pt x="207" y="20"/>
                        <a:pt x="209" y="23"/>
                      </a:cubicBezTo>
                      <a:cubicBezTo>
                        <a:pt x="210" y="24"/>
                        <a:pt x="209" y="25"/>
                        <a:pt x="209" y="26"/>
                      </a:cubicBezTo>
                      <a:cubicBezTo>
                        <a:pt x="209" y="26"/>
                        <a:pt x="209" y="26"/>
                        <a:pt x="209" y="26"/>
                      </a:cubicBezTo>
                      <a:cubicBezTo>
                        <a:pt x="208" y="26"/>
                        <a:pt x="207" y="26"/>
                        <a:pt x="206" y="25"/>
                      </a:cubicBezTo>
                      <a:close/>
                      <a:moveTo>
                        <a:pt x="0" y="3"/>
                      </a:moveTo>
                      <a:cubicBezTo>
                        <a:pt x="0" y="0"/>
                        <a:pt x="0" y="0"/>
                        <a:pt x="0" y="0"/>
                      </a:cubicBezTo>
                      <a:cubicBezTo>
                        <a:pt x="8" y="0"/>
                        <a:pt x="8" y="0"/>
                        <a:pt x="8" y="0"/>
                      </a:cubicBezTo>
                      <a:cubicBezTo>
                        <a:pt x="9" y="0"/>
                        <a:pt x="10" y="1"/>
                        <a:pt x="10" y="2"/>
                      </a:cubicBezTo>
                      <a:cubicBezTo>
                        <a:pt x="10" y="2"/>
                        <a:pt x="10" y="2"/>
                        <a:pt x="10" y="2"/>
                      </a:cubicBezTo>
                      <a:cubicBezTo>
                        <a:pt x="10" y="3"/>
                        <a:pt x="9" y="3"/>
                        <a:pt x="8" y="3"/>
                      </a:cubicBezTo>
                      <a:cubicBezTo>
                        <a:pt x="0" y="3"/>
                        <a:pt x="0" y="3"/>
                        <a:pt x="0" y="3"/>
                      </a:cubicBezTo>
                      <a:close/>
                      <a:moveTo>
                        <a:pt x="40" y="0"/>
                      </a:moveTo>
                      <a:cubicBezTo>
                        <a:pt x="43" y="0"/>
                        <a:pt x="47" y="0"/>
                        <a:pt x="51" y="0"/>
                      </a:cubicBezTo>
                      <a:cubicBezTo>
                        <a:pt x="52" y="0"/>
                        <a:pt x="53" y="1"/>
                        <a:pt x="53" y="2"/>
                      </a:cubicBezTo>
                      <a:cubicBezTo>
                        <a:pt x="53" y="2"/>
                        <a:pt x="53" y="2"/>
                        <a:pt x="53" y="2"/>
                      </a:cubicBezTo>
                      <a:cubicBezTo>
                        <a:pt x="53" y="3"/>
                        <a:pt x="52" y="3"/>
                        <a:pt x="51" y="3"/>
                      </a:cubicBezTo>
                      <a:cubicBezTo>
                        <a:pt x="47" y="3"/>
                        <a:pt x="43" y="3"/>
                        <a:pt x="40" y="3"/>
                      </a:cubicBezTo>
                      <a:cubicBezTo>
                        <a:pt x="39" y="3"/>
                        <a:pt x="38" y="3"/>
                        <a:pt x="38" y="2"/>
                      </a:cubicBezTo>
                      <a:cubicBezTo>
                        <a:pt x="38" y="2"/>
                        <a:pt x="38" y="2"/>
                        <a:pt x="38" y="2"/>
                      </a:cubicBezTo>
                      <a:cubicBezTo>
                        <a:pt x="38" y="1"/>
                        <a:pt x="39" y="0"/>
                        <a:pt x="40" y="0"/>
                      </a:cubicBezTo>
                      <a:close/>
                      <a:moveTo>
                        <a:pt x="60" y="0"/>
                      </a:moveTo>
                      <a:cubicBezTo>
                        <a:pt x="64" y="0"/>
                        <a:pt x="68" y="0"/>
                        <a:pt x="72" y="0"/>
                      </a:cubicBezTo>
                      <a:cubicBezTo>
                        <a:pt x="73" y="0"/>
                        <a:pt x="74" y="1"/>
                        <a:pt x="74" y="2"/>
                      </a:cubicBezTo>
                      <a:cubicBezTo>
                        <a:pt x="74" y="2"/>
                        <a:pt x="74" y="2"/>
                        <a:pt x="74" y="2"/>
                      </a:cubicBezTo>
                      <a:cubicBezTo>
                        <a:pt x="74" y="3"/>
                        <a:pt x="73" y="3"/>
                        <a:pt x="72" y="3"/>
                      </a:cubicBezTo>
                      <a:cubicBezTo>
                        <a:pt x="68" y="3"/>
                        <a:pt x="64" y="3"/>
                        <a:pt x="60" y="3"/>
                      </a:cubicBezTo>
                      <a:cubicBezTo>
                        <a:pt x="60" y="3"/>
                        <a:pt x="59" y="3"/>
                        <a:pt x="59" y="2"/>
                      </a:cubicBezTo>
                      <a:cubicBezTo>
                        <a:pt x="59" y="2"/>
                        <a:pt x="59" y="2"/>
                        <a:pt x="59" y="2"/>
                      </a:cubicBezTo>
                      <a:cubicBezTo>
                        <a:pt x="59" y="1"/>
                        <a:pt x="60" y="0"/>
                        <a:pt x="60" y="0"/>
                      </a:cubicBezTo>
                      <a:close/>
                      <a:moveTo>
                        <a:pt x="81" y="0"/>
                      </a:moveTo>
                      <a:cubicBezTo>
                        <a:pt x="85" y="0"/>
                        <a:pt x="89" y="0"/>
                        <a:pt x="93" y="0"/>
                      </a:cubicBezTo>
                      <a:cubicBezTo>
                        <a:pt x="94" y="0"/>
                        <a:pt x="95" y="1"/>
                        <a:pt x="95" y="2"/>
                      </a:cubicBezTo>
                      <a:cubicBezTo>
                        <a:pt x="95" y="2"/>
                        <a:pt x="95" y="2"/>
                        <a:pt x="95" y="2"/>
                      </a:cubicBezTo>
                      <a:cubicBezTo>
                        <a:pt x="95" y="3"/>
                        <a:pt x="94" y="3"/>
                        <a:pt x="93" y="3"/>
                      </a:cubicBezTo>
                      <a:cubicBezTo>
                        <a:pt x="89" y="3"/>
                        <a:pt x="85" y="3"/>
                        <a:pt x="81" y="3"/>
                      </a:cubicBezTo>
                      <a:cubicBezTo>
                        <a:pt x="81" y="3"/>
                        <a:pt x="80" y="3"/>
                        <a:pt x="80" y="2"/>
                      </a:cubicBezTo>
                      <a:cubicBezTo>
                        <a:pt x="80" y="2"/>
                        <a:pt x="80" y="2"/>
                        <a:pt x="80" y="2"/>
                      </a:cubicBezTo>
                      <a:cubicBezTo>
                        <a:pt x="80" y="1"/>
                        <a:pt x="81" y="0"/>
                        <a:pt x="81" y="0"/>
                      </a:cubicBezTo>
                      <a:close/>
                      <a:moveTo>
                        <a:pt x="102" y="0"/>
                      </a:moveTo>
                      <a:cubicBezTo>
                        <a:pt x="106" y="0"/>
                        <a:pt x="110" y="0"/>
                        <a:pt x="114" y="0"/>
                      </a:cubicBezTo>
                      <a:cubicBezTo>
                        <a:pt x="115" y="0"/>
                        <a:pt x="116" y="1"/>
                        <a:pt x="116" y="2"/>
                      </a:cubicBezTo>
                      <a:cubicBezTo>
                        <a:pt x="116" y="2"/>
                        <a:pt x="116" y="2"/>
                        <a:pt x="116" y="2"/>
                      </a:cubicBezTo>
                      <a:cubicBezTo>
                        <a:pt x="116" y="3"/>
                        <a:pt x="115" y="3"/>
                        <a:pt x="114" y="3"/>
                      </a:cubicBezTo>
                      <a:cubicBezTo>
                        <a:pt x="110" y="3"/>
                        <a:pt x="106" y="3"/>
                        <a:pt x="102" y="3"/>
                      </a:cubicBezTo>
                      <a:cubicBezTo>
                        <a:pt x="102" y="3"/>
                        <a:pt x="101" y="3"/>
                        <a:pt x="101" y="2"/>
                      </a:cubicBezTo>
                      <a:cubicBezTo>
                        <a:pt x="101" y="2"/>
                        <a:pt x="101" y="2"/>
                        <a:pt x="101" y="2"/>
                      </a:cubicBezTo>
                      <a:cubicBezTo>
                        <a:pt x="101" y="1"/>
                        <a:pt x="102" y="0"/>
                        <a:pt x="102" y="0"/>
                      </a:cubicBezTo>
                      <a:close/>
                      <a:moveTo>
                        <a:pt x="123" y="0"/>
                      </a:moveTo>
                      <a:cubicBezTo>
                        <a:pt x="127" y="0"/>
                        <a:pt x="131" y="0"/>
                        <a:pt x="135" y="0"/>
                      </a:cubicBezTo>
                      <a:cubicBezTo>
                        <a:pt x="136" y="0"/>
                        <a:pt x="137" y="1"/>
                        <a:pt x="137" y="2"/>
                      </a:cubicBezTo>
                      <a:cubicBezTo>
                        <a:pt x="137" y="2"/>
                        <a:pt x="137" y="2"/>
                        <a:pt x="137" y="2"/>
                      </a:cubicBezTo>
                      <a:cubicBezTo>
                        <a:pt x="137" y="3"/>
                        <a:pt x="136" y="3"/>
                        <a:pt x="135" y="3"/>
                      </a:cubicBezTo>
                      <a:cubicBezTo>
                        <a:pt x="131" y="3"/>
                        <a:pt x="127" y="3"/>
                        <a:pt x="123" y="3"/>
                      </a:cubicBezTo>
                      <a:cubicBezTo>
                        <a:pt x="123" y="3"/>
                        <a:pt x="122" y="3"/>
                        <a:pt x="122" y="2"/>
                      </a:cubicBezTo>
                      <a:cubicBezTo>
                        <a:pt x="122" y="2"/>
                        <a:pt x="122" y="2"/>
                        <a:pt x="122" y="2"/>
                      </a:cubicBezTo>
                      <a:cubicBezTo>
                        <a:pt x="122" y="1"/>
                        <a:pt x="123" y="0"/>
                        <a:pt x="123" y="0"/>
                      </a:cubicBezTo>
                      <a:close/>
                      <a:moveTo>
                        <a:pt x="144" y="0"/>
                      </a:moveTo>
                      <a:cubicBezTo>
                        <a:pt x="148" y="0"/>
                        <a:pt x="152" y="0"/>
                        <a:pt x="156" y="0"/>
                      </a:cubicBezTo>
                      <a:cubicBezTo>
                        <a:pt x="157" y="0"/>
                        <a:pt x="158" y="1"/>
                        <a:pt x="158" y="2"/>
                      </a:cubicBezTo>
                      <a:cubicBezTo>
                        <a:pt x="158" y="2"/>
                        <a:pt x="158" y="2"/>
                        <a:pt x="158" y="2"/>
                      </a:cubicBezTo>
                      <a:cubicBezTo>
                        <a:pt x="158" y="3"/>
                        <a:pt x="157" y="3"/>
                        <a:pt x="156" y="3"/>
                      </a:cubicBezTo>
                      <a:cubicBezTo>
                        <a:pt x="152" y="3"/>
                        <a:pt x="148" y="3"/>
                        <a:pt x="144" y="3"/>
                      </a:cubicBezTo>
                      <a:cubicBezTo>
                        <a:pt x="144" y="3"/>
                        <a:pt x="143" y="3"/>
                        <a:pt x="143" y="2"/>
                      </a:cubicBezTo>
                      <a:cubicBezTo>
                        <a:pt x="143" y="2"/>
                        <a:pt x="143" y="2"/>
                        <a:pt x="143" y="2"/>
                      </a:cubicBezTo>
                      <a:cubicBezTo>
                        <a:pt x="143" y="1"/>
                        <a:pt x="144" y="0"/>
                        <a:pt x="144" y="0"/>
                      </a:cubicBezTo>
                      <a:close/>
                      <a:moveTo>
                        <a:pt x="165" y="0"/>
                      </a:moveTo>
                      <a:cubicBezTo>
                        <a:pt x="169" y="0"/>
                        <a:pt x="173" y="0"/>
                        <a:pt x="177" y="0"/>
                      </a:cubicBezTo>
                      <a:cubicBezTo>
                        <a:pt x="178" y="0"/>
                        <a:pt x="179" y="1"/>
                        <a:pt x="179" y="2"/>
                      </a:cubicBezTo>
                      <a:cubicBezTo>
                        <a:pt x="179" y="2"/>
                        <a:pt x="179" y="2"/>
                        <a:pt x="179" y="2"/>
                      </a:cubicBezTo>
                      <a:cubicBezTo>
                        <a:pt x="179" y="3"/>
                        <a:pt x="178" y="3"/>
                        <a:pt x="177" y="3"/>
                      </a:cubicBezTo>
                      <a:cubicBezTo>
                        <a:pt x="173" y="3"/>
                        <a:pt x="169" y="3"/>
                        <a:pt x="165" y="3"/>
                      </a:cubicBezTo>
                      <a:cubicBezTo>
                        <a:pt x="165" y="3"/>
                        <a:pt x="164" y="3"/>
                        <a:pt x="164" y="2"/>
                      </a:cubicBezTo>
                      <a:cubicBezTo>
                        <a:pt x="164" y="2"/>
                        <a:pt x="164" y="2"/>
                        <a:pt x="164" y="2"/>
                      </a:cubicBezTo>
                      <a:cubicBezTo>
                        <a:pt x="164" y="1"/>
                        <a:pt x="165" y="0"/>
                        <a:pt x="165"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pic>
              <p:nvPicPr>
                <p:cNvPr id="83" name="Picture 9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2168259" y="963019"/>
                  <a:ext cx="320792" cy="320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2" name="文本框 62"/>
              <p:cNvSpPr txBox="1">
                <a:spLocks noChangeArrowheads="1"/>
              </p:cNvSpPr>
              <p:nvPr/>
            </p:nvSpPr>
            <p:spPr bwMode="auto">
              <a:xfrm>
                <a:off x="2405063" y="1120775"/>
                <a:ext cx="627095" cy="47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l"/>
                  <a:defRPr sz="2000">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n"/>
                  <a:defRPr>
                    <a:solidFill>
                      <a:schemeClr val="tx1"/>
                    </a:solidFill>
                    <a:latin typeface="Arial" panose="020B0604020202020204" pitchFamily="34" charset="0"/>
                    <a:ea typeface="黑体" panose="02010609060101010101" pitchFamily="49" charset="-122"/>
                  </a:defRPr>
                </a:lvl2pPr>
                <a:lvl3pPr marL="1143000" indent="-228600">
                  <a:spcBef>
                    <a:spcPct val="20000"/>
                  </a:spcBef>
                  <a:buFont typeface="Wingdings" panose="05000000000000000000" pitchFamily="2" charset="2"/>
                  <a:buChar char="u"/>
                  <a:defRPr sz="1600">
                    <a:solidFill>
                      <a:schemeClr val="tx1"/>
                    </a:solidFill>
                    <a:latin typeface="Arial" panose="020B0604020202020204" pitchFamily="34" charset="0"/>
                    <a:ea typeface="黑体" panose="02010609060101010101" pitchFamily="49" charset="-122"/>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ea typeface="黑体" panose="02010609060101010101" pitchFamily="49" charset="-122"/>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r>
                  <a:rPr lang="en-US" altLang="zh-CN" sz="2800" b="1" dirty="0">
                    <a:solidFill>
                      <a:schemeClr val="bg1"/>
                    </a:solidFill>
                    <a:latin typeface="微软雅黑" panose="020B0503020204020204" pitchFamily="34" charset="-122"/>
                    <a:ea typeface="微软雅黑" panose="020B0503020204020204" pitchFamily="34" charset="-122"/>
                  </a:rPr>
                  <a:t>03</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sp>
          <p:nvSpPr>
            <p:cNvPr id="13" name="矩形 12"/>
            <p:cNvSpPr/>
            <p:nvPr/>
          </p:nvSpPr>
          <p:spPr>
            <a:xfrm>
              <a:off x="2975590" y="4094708"/>
              <a:ext cx="4731252" cy="646331"/>
            </a:xfrm>
            <a:prstGeom prst="rect">
              <a:avLst/>
            </a:prstGeom>
          </p:spPr>
          <p:txBody>
            <a:bodyPr>
              <a:spAutoFit/>
            </a:bodyPr>
            <a:lstStyle/>
            <a:p>
              <a:pPr algn="just"/>
              <a:r>
                <a:rPr lang="zh-CN" altLang="en-US" spc="300" dirty="0">
                  <a:solidFill>
                    <a:schemeClr val="accent1"/>
                  </a:solidFill>
                  <a:latin typeface="微软雅黑" panose="020B0503020204020204" pitchFamily="34" charset="-122"/>
                  <a:ea typeface="微软雅黑" panose="020B0503020204020204" pitchFamily="34" charset="-122"/>
                </a:rPr>
                <a:t>运行锅炉应每年进行一次</a:t>
              </a:r>
              <a:r>
                <a:rPr lang="zh-CN" altLang="en-US" b="1" spc="300" dirty="0">
                  <a:solidFill>
                    <a:srgbClr val="FF931A"/>
                  </a:solidFill>
                  <a:latin typeface="微软雅黑" panose="020B0503020204020204" pitchFamily="34" charset="-122"/>
                  <a:ea typeface="微软雅黑" panose="020B0503020204020204" pitchFamily="34" charset="-122"/>
                </a:rPr>
                <a:t>停炉内外部检验</a:t>
              </a:r>
              <a:r>
                <a:rPr lang="zh-CN" altLang="en-US" spc="300" dirty="0">
                  <a:solidFill>
                    <a:schemeClr val="accent1"/>
                  </a:solidFill>
                  <a:latin typeface="微软雅黑" panose="020B0503020204020204" pitchFamily="34" charset="-122"/>
                  <a:ea typeface="微软雅黑" panose="020B0503020204020204" pitchFamily="34" charset="-122"/>
                </a:rPr>
                <a:t>，每6年进行一次</a:t>
              </a:r>
              <a:r>
                <a:rPr lang="zh-CN" altLang="en-US" b="1" spc="300" dirty="0">
                  <a:solidFill>
                    <a:srgbClr val="FF931A"/>
                  </a:solidFill>
                  <a:latin typeface="微软雅黑" panose="020B0503020204020204" pitchFamily="34" charset="-122"/>
                  <a:ea typeface="微软雅黑" panose="020B0503020204020204" pitchFamily="34" charset="-122"/>
                </a:rPr>
                <a:t>水压试验</a:t>
              </a:r>
              <a:r>
                <a:rPr lang="zh-CN" altLang="en-US" spc="300" dirty="0">
                  <a:solidFill>
                    <a:schemeClr val="accent1"/>
                  </a:solidFill>
                  <a:latin typeface="微软雅黑" panose="020B0503020204020204" pitchFamily="34" charset="-122"/>
                  <a:ea typeface="微软雅黑" panose="020B0503020204020204" pitchFamily="34" charset="-122"/>
                </a:rPr>
                <a:t>。</a:t>
              </a:r>
              <a:endParaRPr lang="zh-CN" altLang="en-US" spc="300" dirty="0">
                <a:solidFill>
                  <a:schemeClr val="accent1"/>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9796"/>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a 2"/>
          <p:cNvPicPr>
            <a:picLocks noChangeAspect="1"/>
          </p:cNvPicPr>
          <p:nvPr/>
        </p:nvPicPr>
        <p:blipFill>
          <a:blip r:embed="rId1"/>
          <a:stretch>
            <a:fillRect/>
          </a:stretch>
        </p:blipFill>
        <p:spPr>
          <a:xfrm>
            <a:off x="0" y="129540"/>
            <a:ext cx="9144000" cy="488442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523240" y="40640"/>
            <a:ext cx="2968640"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1" charset="-122"/>
                <a:ea typeface="方正卡通简体" panose="03000509000000000000" pitchFamily="1"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en-US" altLang="zh-CN" sz="2400" b="1" spc="100" dirty="0">
                <a:solidFill>
                  <a:srgbClr val="454545"/>
                </a:solidFill>
                <a:latin typeface="+mn-ea"/>
                <a:ea typeface="+mn-ea"/>
                <a:cs typeface="+mn-ea"/>
              </a:rPr>
              <a:t>1</a:t>
            </a:r>
            <a:r>
              <a:rPr kumimoji="0" lang="zh-CN" altLang="en-US" sz="2400" b="1" i="0" u="none" strike="noStrike" kern="1200" cap="none" spc="100" normalizeH="0" baseline="0" noProof="0" dirty="0">
                <a:ln>
                  <a:noFill/>
                </a:ln>
                <a:solidFill>
                  <a:srgbClr val="454545"/>
                </a:solidFill>
                <a:effectLst/>
                <a:uLnTx/>
                <a:uFillTx/>
                <a:latin typeface="+mn-ea"/>
                <a:ea typeface="+mn-ea"/>
                <a:cs typeface="+mn-ea"/>
              </a:rPr>
              <a:t>. 锅炉</a:t>
            </a:r>
            <a:endParaRPr kumimoji="0" lang="zh-CN" altLang="en-US" sz="2400" b="1" i="0" u="none" strike="noStrike" kern="1200" cap="none" spc="100" normalizeH="0" baseline="0" noProof="0" dirty="0">
              <a:ln>
                <a:noFill/>
              </a:ln>
              <a:solidFill>
                <a:srgbClr val="454545"/>
              </a:solidFill>
              <a:effectLst/>
              <a:uLnTx/>
              <a:uFillTx/>
              <a:latin typeface="+mn-ea"/>
              <a:ea typeface="+mn-ea"/>
              <a:cs typeface="+mn-ea"/>
            </a:endParaRPr>
          </a:p>
        </p:txBody>
      </p:sp>
      <p:sp>
        <p:nvSpPr>
          <p:cNvPr id="24" name="Freeform 5"/>
          <p:cNvSpPr>
            <a:spLocks noEditPoints="1"/>
          </p:cNvSpPr>
          <p:nvPr/>
        </p:nvSpPr>
        <p:spPr bwMode="auto">
          <a:xfrm>
            <a:off x="153488" y="85490"/>
            <a:ext cx="369657" cy="369656"/>
          </a:xfrm>
          <a:custGeom>
            <a:avLst/>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a:noFill/>
          </a:ln>
        </p:spPr>
        <p:txBody>
          <a:bodyPr vert="horz" wrap="square" lIns="68555" tIns="34277" rIns="68555" bIns="34277"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rgbClr val="ED5A00"/>
              </a:solidFill>
              <a:effectLst/>
              <a:uLnTx/>
              <a:uFillTx/>
              <a:latin typeface="Arial" panose="020B0604020202020204" pitchFamily="34" charset="0"/>
              <a:ea typeface="+mn-ea"/>
              <a:cs typeface="+mn-ea"/>
            </a:endParaRPr>
          </a:p>
        </p:txBody>
      </p:sp>
      <p:grpSp>
        <p:nvGrpSpPr>
          <p:cNvPr id="8" name="组合 7"/>
          <p:cNvGrpSpPr/>
          <p:nvPr/>
        </p:nvGrpSpPr>
        <p:grpSpPr>
          <a:xfrm>
            <a:off x="541442" y="623570"/>
            <a:ext cx="2734414" cy="481330"/>
            <a:chOff x="1345" y="982"/>
            <a:chExt cx="5987" cy="758"/>
          </a:xfrm>
        </p:grpSpPr>
        <p:sp>
          <p:nvSpPr>
            <p:cNvPr id="9" name="箭头: 五边形 8"/>
            <p:cNvSpPr/>
            <p:nvPr/>
          </p:nvSpPr>
          <p:spPr bwMode="auto">
            <a:xfrm>
              <a:off x="1345" y="982"/>
              <a:ext cx="5987" cy="758"/>
            </a:xfrm>
            <a:prstGeom prst="homePlate">
              <a:avLst>
                <a:gd name="adj" fmla="val 19029"/>
              </a:avLst>
            </a:prstGeom>
            <a:gradFill>
              <a:gsLst>
                <a:gs pos="61000">
                  <a:schemeClr val="tx1"/>
                </a:gs>
                <a:gs pos="0">
                  <a:srgbClr val="5E5E5E"/>
                </a:gs>
                <a:gs pos="100000">
                  <a:srgbClr val="343434"/>
                </a:gs>
              </a:gsLst>
              <a:lin ang="5400000" scaled="1"/>
            </a:gradFill>
            <a:ln w="9525" cap="flat">
              <a:solidFill>
                <a:schemeClr val="accent2"/>
              </a:solidFill>
              <a:prstDash val="solid"/>
              <a:miter lim="800000"/>
            </a:ln>
            <a:effectLst>
              <a:outerShdw blurRad="63500" sx="102000" sy="102000" algn="ctr" rotWithShape="0">
                <a:prstClr val="black">
                  <a:alpha val="40000"/>
                </a:prstClr>
              </a:outerShdw>
            </a:effectLst>
          </p:spPr>
          <p:txBody>
            <a:bodyPr vert="horz" wrap="square" lIns="68555" tIns="34277" rIns="68555" bIns="34277" numCol="1" anchor="t" anchorCtr="0" compatLnSpc="1"/>
            <a:lstStyle/>
            <a:p>
              <a:pPr algn="ctr"/>
              <a:endParaRPr lang="zh-CN" altLang="en-US" sz="1500">
                <a:solidFill>
                  <a:schemeClr val="accent2"/>
                </a:solidFill>
                <a:latin typeface="+mn-lt"/>
                <a:ea typeface="+mn-ea"/>
                <a:cs typeface="+mn-ea"/>
              </a:endParaRPr>
            </a:p>
          </p:txBody>
        </p:sp>
        <p:sp>
          <p:nvSpPr>
            <p:cNvPr id="11" name="文本框 10"/>
            <p:cNvSpPr txBox="1"/>
            <p:nvPr/>
          </p:nvSpPr>
          <p:spPr>
            <a:xfrm>
              <a:off x="1396" y="1039"/>
              <a:ext cx="5233" cy="630"/>
            </a:xfrm>
            <a:prstGeom prst="rect">
              <a:avLst/>
            </a:prstGeom>
            <a:noFill/>
          </p:spPr>
          <p:txBody>
            <a:bodyPr wrap="none" rtlCol="0" anchor="t">
              <a:spAutoFit/>
            </a:bodyPr>
            <a:lstStyle/>
            <a:p>
              <a:r>
                <a:rPr lang="zh-CN" altLang="en-US" sz="2000" b="1" spc="100" dirty="0">
                  <a:solidFill>
                    <a:schemeClr val="accent2"/>
                  </a:solidFill>
                  <a:latin typeface="微软雅黑" panose="020B0503020204020204" pitchFamily="34" charset="-122"/>
                  <a:ea typeface="微软雅黑" panose="020B0503020204020204" pitchFamily="34" charset="-122"/>
                  <a:cs typeface="+mn-ea"/>
                  <a:sym typeface="+mn-ea"/>
                </a:rPr>
                <a:t>锅炉运行的安全防护</a:t>
              </a:r>
              <a:endParaRPr lang="zh-CN" altLang="en-US" sz="2000" b="1" spc="100" dirty="0">
                <a:solidFill>
                  <a:schemeClr val="accent2"/>
                </a:solidFill>
                <a:latin typeface="微软雅黑" panose="020B0503020204020204" pitchFamily="34" charset="-122"/>
                <a:ea typeface="微软雅黑" panose="020B0503020204020204" pitchFamily="34" charset="-122"/>
                <a:cs typeface="+mn-ea"/>
                <a:sym typeface="+mn-ea"/>
              </a:endParaRPr>
            </a:p>
          </p:txBody>
        </p:sp>
      </p:grpSp>
      <p:grpSp>
        <p:nvGrpSpPr>
          <p:cNvPr id="3" name="组合 2"/>
          <p:cNvGrpSpPr/>
          <p:nvPr/>
        </p:nvGrpSpPr>
        <p:grpSpPr>
          <a:xfrm>
            <a:off x="540000" y="1347614"/>
            <a:ext cx="8064000" cy="3334320"/>
            <a:chOff x="523145" y="1149414"/>
            <a:chExt cx="8064000" cy="3334320"/>
          </a:xfrm>
        </p:grpSpPr>
        <p:grpSp>
          <p:nvGrpSpPr>
            <p:cNvPr id="2" name="组合 1"/>
            <p:cNvGrpSpPr/>
            <p:nvPr/>
          </p:nvGrpSpPr>
          <p:grpSpPr>
            <a:xfrm>
              <a:off x="523145" y="1149414"/>
              <a:ext cx="8064000" cy="3334320"/>
              <a:chOff x="1542676" y="3889598"/>
              <a:chExt cx="6058649" cy="3334320"/>
            </a:xfrm>
          </p:grpSpPr>
          <p:grpSp>
            <p:nvGrpSpPr>
              <p:cNvPr id="69" name="组合 59"/>
              <p:cNvGrpSpPr/>
              <p:nvPr/>
            </p:nvGrpSpPr>
            <p:grpSpPr bwMode="auto">
              <a:xfrm>
                <a:off x="1542676" y="3889598"/>
                <a:ext cx="6058649" cy="3334320"/>
                <a:chOff x="1763713" y="1090613"/>
                <a:chExt cx="5535612" cy="3004359"/>
              </a:xfrm>
            </p:grpSpPr>
            <p:grpSp>
              <p:nvGrpSpPr>
                <p:cNvPr id="70" name="组合 67"/>
                <p:cNvGrpSpPr/>
                <p:nvPr/>
              </p:nvGrpSpPr>
              <p:grpSpPr bwMode="auto">
                <a:xfrm>
                  <a:off x="1763713" y="1090613"/>
                  <a:ext cx="5535612" cy="3004359"/>
                  <a:chOff x="1844475" y="844353"/>
                  <a:chExt cx="5535837" cy="2999006"/>
                </a:xfrm>
              </p:grpSpPr>
              <p:sp>
                <p:nvSpPr>
                  <p:cNvPr id="73" name="Freeform 20"/>
                  <p:cNvSpPr/>
                  <p:nvPr/>
                </p:nvSpPr>
                <p:spPr bwMode="auto">
                  <a:xfrm>
                    <a:off x="1844475" y="1059776"/>
                    <a:ext cx="621625" cy="549513"/>
                  </a:xfrm>
                  <a:custGeom>
                    <a:avLst/>
                    <a:gdLst>
                      <a:gd name="T0" fmla="*/ 0 w 681"/>
                      <a:gd name="T1" fmla="*/ 0 h 602"/>
                      <a:gd name="T2" fmla="*/ 2147483646 w 681"/>
                      <a:gd name="T3" fmla="*/ 0 h 602"/>
                      <a:gd name="T4" fmla="*/ 2147483646 w 681"/>
                      <a:gd name="T5" fmla="*/ 2147483646 h 602"/>
                      <a:gd name="T6" fmla="*/ 0 w 681"/>
                      <a:gd name="T7" fmla="*/ 2147483646 h 602"/>
                      <a:gd name="T8" fmla="*/ 2147483646 w 681"/>
                      <a:gd name="T9" fmla="*/ 2147483646 h 602"/>
                      <a:gd name="T10" fmla="*/ 0 w 681"/>
                      <a:gd name="T11" fmla="*/ 0 h 602"/>
                      <a:gd name="T12" fmla="*/ 0 w 681"/>
                      <a:gd name="T13" fmla="*/ 0 h 6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1" h="602">
                        <a:moveTo>
                          <a:pt x="0" y="0"/>
                        </a:moveTo>
                        <a:lnTo>
                          <a:pt x="681" y="0"/>
                        </a:lnTo>
                        <a:lnTo>
                          <a:pt x="681" y="602"/>
                        </a:lnTo>
                        <a:lnTo>
                          <a:pt x="0" y="602"/>
                        </a:lnTo>
                        <a:lnTo>
                          <a:pt x="183" y="298"/>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4" name="Freeform 21"/>
                  <p:cNvSpPr>
                    <a:spLocks noEditPoints="1"/>
                  </p:cNvSpPr>
                  <p:nvPr/>
                </p:nvSpPr>
                <p:spPr bwMode="auto">
                  <a:xfrm>
                    <a:off x="1911110" y="1092638"/>
                    <a:ext cx="574159" cy="19169"/>
                  </a:xfrm>
                  <a:custGeom>
                    <a:avLst/>
                    <a:gdLst>
                      <a:gd name="T0" fmla="*/ 2147483646 w 120"/>
                      <a:gd name="T1" fmla="*/ 0 h 4"/>
                      <a:gd name="T2" fmla="*/ 2147483646 w 120"/>
                      <a:gd name="T3" fmla="*/ 0 h 4"/>
                      <a:gd name="T4" fmla="*/ 2147483646 w 120"/>
                      <a:gd name="T5" fmla="*/ 2147483646 h 4"/>
                      <a:gd name="T6" fmla="*/ 2147483646 w 120"/>
                      <a:gd name="T7" fmla="*/ 2147483646 h 4"/>
                      <a:gd name="T8" fmla="*/ 2147483646 w 120"/>
                      <a:gd name="T9" fmla="*/ 2147483646 h 4"/>
                      <a:gd name="T10" fmla="*/ 2147483646 w 120"/>
                      <a:gd name="T11" fmla="*/ 2147483646 h 4"/>
                      <a:gd name="T12" fmla="*/ 0 w 120"/>
                      <a:gd name="T13" fmla="*/ 2147483646 h 4"/>
                      <a:gd name="T14" fmla="*/ 0 w 120"/>
                      <a:gd name="T15" fmla="*/ 2147483646 h 4"/>
                      <a:gd name="T16" fmla="*/ 2147483646 w 120"/>
                      <a:gd name="T17" fmla="*/ 0 h 4"/>
                      <a:gd name="T18" fmla="*/ 2147483646 w 120"/>
                      <a:gd name="T19" fmla="*/ 0 h 4"/>
                      <a:gd name="T20" fmla="*/ 2147483646 w 120"/>
                      <a:gd name="T21" fmla="*/ 0 h 4"/>
                      <a:gd name="T22" fmla="*/ 2147483646 w 120"/>
                      <a:gd name="T23" fmla="*/ 2147483646 h 4"/>
                      <a:gd name="T24" fmla="*/ 2147483646 w 120"/>
                      <a:gd name="T25" fmla="*/ 2147483646 h 4"/>
                      <a:gd name="T26" fmla="*/ 2147483646 w 120"/>
                      <a:gd name="T27" fmla="*/ 2147483646 h 4"/>
                      <a:gd name="T28" fmla="*/ 2147483646 w 120"/>
                      <a:gd name="T29" fmla="*/ 2147483646 h 4"/>
                      <a:gd name="T30" fmla="*/ 2147483646 w 120"/>
                      <a:gd name="T31" fmla="*/ 2147483646 h 4"/>
                      <a:gd name="T32" fmla="*/ 2147483646 w 120"/>
                      <a:gd name="T33" fmla="*/ 2147483646 h 4"/>
                      <a:gd name="T34" fmla="*/ 2147483646 w 120"/>
                      <a:gd name="T35" fmla="*/ 0 h 4"/>
                      <a:gd name="T36" fmla="*/ 2147483646 w 120"/>
                      <a:gd name="T37" fmla="*/ 0 h 4"/>
                      <a:gd name="T38" fmla="*/ 2147483646 w 120"/>
                      <a:gd name="T39" fmla="*/ 0 h 4"/>
                      <a:gd name="T40" fmla="*/ 2147483646 w 120"/>
                      <a:gd name="T41" fmla="*/ 2147483646 h 4"/>
                      <a:gd name="T42" fmla="*/ 2147483646 w 120"/>
                      <a:gd name="T43" fmla="*/ 2147483646 h 4"/>
                      <a:gd name="T44" fmla="*/ 2147483646 w 120"/>
                      <a:gd name="T45" fmla="*/ 2147483646 h 4"/>
                      <a:gd name="T46" fmla="*/ 2147483646 w 120"/>
                      <a:gd name="T47" fmla="*/ 2147483646 h 4"/>
                      <a:gd name="T48" fmla="*/ 2147483646 w 120"/>
                      <a:gd name="T49" fmla="*/ 2147483646 h 4"/>
                      <a:gd name="T50" fmla="*/ 2147483646 w 120"/>
                      <a:gd name="T51" fmla="*/ 2147483646 h 4"/>
                      <a:gd name="T52" fmla="*/ 2147483646 w 120"/>
                      <a:gd name="T53" fmla="*/ 0 h 4"/>
                      <a:gd name="T54" fmla="*/ 2147483646 w 120"/>
                      <a:gd name="T55" fmla="*/ 0 h 4"/>
                      <a:gd name="T56" fmla="*/ 2147483646 w 120"/>
                      <a:gd name="T57" fmla="*/ 0 h 4"/>
                      <a:gd name="T58" fmla="*/ 2147483646 w 120"/>
                      <a:gd name="T59" fmla="*/ 2147483646 h 4"/>
                      <a:gd name="T60" fmla="*/ 2147483646 w 120"/>
                      <a:gd name="T61" fmla="*/ 2147483646 h 4"/>
                      <a:gd name="T62" fmla="*/ 2147483646 w 120"/>
                      <a:gd name="T63" fmla="*/ 2147483646 h 4"/>
                      <a:gd name="T64" fmla="*/ 2147483646 w 120"/>
                      <a:gd name="T65" fmla="*/ 2147483646 h 4"/>
                      <a:gd name="T66" fmla="*/ 2147483646 w 120"/>
                      <a:gd name="T67" fmla="*/ 2147483646 h 4"/>
                      <a:gd name="T68" fmla="*/ 2147483646 w 120"/>
                      <a:gd name="T69" fmla="*/ 2147483646 h 4"/>
                      <a:gd name="T70" fmla="*/ 2147483646 w 120"/>
                      <a:gd name="T71" fmla="*/ 0 h 4"/>
                      <a:gd name="T72" fmla="*/ 2147483646 w 120"/>
                      <a:gd name="T73" fmla="*/ 0 h 4"/>
                      <a:gd name="T74" fmla="*/ 2147483646 w 120"/>
                      <a:gd name="T75" fmla="*/ 0 h 4"/>
                      <a:gd name="T76" fmla="*/ 2147483646 w 120"/>
                      <a:gd name="T77" fmla="*/ 2147483646 h 4"/>
                      <a:gd name="T78" fmla="*/ 2147483646 w 120"/>
                      <a:gd name="T79" fmla="*/ 2147483646 h 4"/>
                      <a:gd name="T80" fmla="*/ 2147483646 w 120"/>
                      <a:gd name="T81" fmla="*/ 2147483646 h 4"/>
                      <a:gd name="T82" fmla="*/ 2147483646 w 120"/>
                      <a:gd name="T83" fmla="*/ 2147483646 h 4"/>
                      <a:gd name="T84" fmla="*/ 2147483646 w 120"/>
                      <a:gd name="T85" fmla="*/ 2147483646 h 4"/>
                      <a:gd name="T86" fmla="*/ 2147483646 w 120"/>
                      <a:gd name="T87" fmla="*/ 2147483646 h 4"/>
                      <a:gd name="T88" fmla="*/ 2147483646 w 120"/>
                      <a:gd name="T89" fmla="*/ 0 h 4"/>
                      <a:gd name="T90" fmla="*/ 2147483646 w 120"/>
                      <a:gd name="T91" fmla="*/ 0 h 4"/>
                      <a:gd name="T92" fmla="*/ 2147483646 w 120"/>
                      <a:gd name="T93" fmla="*/ 0 h 4"/>
                      <a:gd name="T94" fmla="*/ 2147483646 w 120"/>
                      <a:gd name="T95" fmla="*/ 2147483646 h 4"/>
                      <a:gd name="T96" fmla="*/ 2147483646 w 120"/>
                      <a:gd name="T97" fmla="*/ 2147483646 h 4"/>
                      <a:gd name="T98" fmla="*/ 2147483646 w 120"/>
                      <a:gd name="T99" fmla="*/ 2147483646 h 4"/>
                      <a:gd name="T100" fmla="*/ 2147483646 w 120"/>
                      <a:gd name="T101" fmla="*/ 2147483646 h 4"/>
                      <a:gd name="T102" fmla="*/ 2147483646 w 120"/>
                      <a:gd name="T103" fmla="*/ 2147483646 h 4"/>
                      <a:gd name="T104" fmla="*/ 2147483646 w 120"/>
                      <a:gd name="T105" fmla="*/ 2147483646 h 4"/>
                      <a:gd name="T106" fmla="*/ 2147483646 w 120"/>
                      <a:gd name="T107" fmla="*/ 0 h 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0" h="4">
                        <a:moveTo>
                          <a:pt x="1" y="0"/>
                        </a:moveTo>
                        <a:cubicBezTo>
                          <a:pt x="5" y="0"/>
                          <a:pt x="9" y="0"/>
                          <a:pt x="13" y="0"/>
                        </a:cubicBezTo>
                        <a:cubicBezTo>
                          <a:pt x="14" y="0"/>
                          <a:pt x="15" y="1"/>
                          <a:pt x="15" y="2"/>
                        </a:cubicBezTo>
                        <a:cubicBezTo>
                          <a:pt x="15" y="2"/>
                          <a:pt x="15" y="2"/>
                          <a:pt x="15" y="2"/>
                        </a:cubicBezTo>
                        <a:cubicBezTo>
                          <a:pt x="15" y="3"/>
                          <a:pt x="14" y="4"/>
                          <a:pt x="13" y="4"/>
                        </a:cubicBezTo>
                        <a:cubicBezTo>
                          <a:pt x="9" y="4"/>
                          <a:pt x="5" y="4"/>
                          <a:pt x="1" y="4"/>
                        </a:cubicBezTo>
                        <a:cubicBezTo>
                          <a:pt x="0" y="4"/>
                          <a:pt x="0" y="3"/>
                          <a:pt x="0" y="2"/>
                        </a:cubicBezTo>
                        <a:cubicBezTo>
                          <a:pt x="0" y="2"/>
                          <a:pt x="0" y="2"/>
                          <a:pt x="0" y="2"/>
                        </a:cubicBezTo>
                        <a:cubicBezTo>
                          <a:pt x="0" y="1"/>
                          <a:pt x="0" y="0"/>
                          <a:pt x="1" y="0"/>
                        </a:cubicBezTo>
                        <a:close/>
                        <a:moveTo>
                          <a:pt x="22" y="0"/>
                        </a:moveTo>
                        <a:cubicBezTo>
                          <a:pt x="26" y="0"/>
                          <a:pt x="30" y="0"/>
                          <a:pt x="34" y="0"/>
                        </a:cubicBezTo>
                        <a:cubicBezTo>
                          <a:pt x="35" y="0"/>
                          <a:pt x="36" y="1"/>
                          <a:pt x="36" y="2"/>
                        </a:cubicBezTo>
                        <a:cubicBezTo>
                          <a:pt x="36" y="2"/>
                          <a:pt x="36" y="2"/>
                          <a:pt x="36" y="2"/>
                        </a:cubicBezTo>
                        <a:cubicBezTo>
                          <a:pt x="36" y="3"/>
                          <a:pt x="35" y="4"/>
                          <a:pt x="34" y="4"/>
                        </a:cubicBezTo>
                        <a:cubicBezTo>
                          <a:pt x="30" y="4"/>
                          <a:pt x="26" y="4"/>
                          <a:pt x="22" y="4"/>
                        </a:cubicBezTo>
                        <a:cubicBezTo>
                          <a:pt x="21" y="4"/>
                          <a:pt x="21" y="3"/>
                          <a:pt x="21" y="2"/>
                        </a:cubicBezTo>
                        <a:cubicBezTo>
                          <a:pt x="21" y="2"/>
                          <a:pt x="21" y="2"/>
                          <a:pt x="21" y="2"/>
                        </a:cubicBezTo>
                        <a:cubicBezTo>
                          <a:pt x="21" y="1"/>
                          <a:pt x="21" y="0"/>
                          <a:pt x="22" y="0"/>
                        </a:cubicBezTo>
                        <a:close/>
                        <a:moveTo>
                          <a:pt x="43" y="0"/>
                        </a:moveTo>
                        <a:cubicBezTo>
                          <a:pt x="47" y="0"/>
                          <a:pt x="51" y="0"/>
                          <a:pt x="55" y="0"/>
                        </a:cubicBezTo>
                        <a:cubicBezTo>
                          <a:pt x="56" y="0"/>
                          <a:pt x="57" y="1"/>
                          <a:pt x="57" y="2"/>
                        </a:cubicBezTo>
                        <a:cubicBezTo>
                          <a:pt x="57" y="2"/>
                          <a:pt x="57" y="2"/>
                          <a:pt x="57" y="2"/>
                        </a:cubicBezTo>
                        <a:cubicBezTo>
                          <a:pt x="57" y="3"/>
                          <a:pt x="56" y="4"/>
                          <a:pt x="55" y="4"/>
                        </a:cubicBezTo>
                        <a:cubicBezTo>
                          <a:pt x="51" y="4"/>
                          <a:pt x="47" y="4"/>
                          <a:pt x="43" y="4"/>
                        </a:cubicBezTo>
                        <a:cubicBezTo>
                          <a:pt x="42" y="4"/>
                          <a:pt x="42" y="3"/>
                          <a:pt x="42" y="2"/>
                        </a:cubicBezTo>
                        <a:cubicBezTo>
                          <a:pt x="42" y="2"/>
                          <a:pt x="42" y="2"/>
                          <a:pt x="42" y="2"/>
                        </a:cubicBezTo>
                        <a:cubicBezTo>
                          <a:pt x="42" y="1"/>
                          <a:pt x="42" y="0"/>
                          <a:pt x="43" y="0"/>
                        </a:cubicBezTo>
                        <a:close/>
                        <a:moveTo>
                          <a:pt x="64" y="0"/>
                        </a:moveTo>
                        <a:cubicBezTo>
                          <a:pt x="68" y="0"/>
                          <a:pt x="72" y="0"/>
                          <a:pt x="76" y="0"/>
                        </a:cubicBezTo>
                        <a:cubicBezTo>
                          <a:pt x="77" y="0"/>
                          <a:pt x="78" y="1"/>
                          <a:pt x="78" y="2"/>
                        </a:cubicBezTo>
                        <a:cubicBezTo>
                          <a:pt x="78" y="2"/>
                          <a:pt x="78" y="2"/>
                          <a:pt x="78" y="2"/>
                        </a:cubicBezTo>
                        <a:cubicBezTo>
                          <a:pt x="78" y="3"/>
                          <a:pt x="77" y="4"/>
                          <a:pt x="76" y="4"/>
                        </a:cubicBezTo>
                        <a:cubicBezTo>
                          <a:pt x="72" y="4"/>
                          <a:pt x="68" y="4"/>
                          <a:pt x="64" y="4"/>
                        </a:cubicBezTo>
                        <a:cubicBezTo>
                          <a:pt x="63" y="4"/>
                          <a:pt x="63" y="3"/>
                          <a:pt x="63" y="2"/>
                        </a:cubicBezTo>
                        <a:cubicBezTo>
                          <a:pt x="63" y="2"/>
                          <a:pt x="63" y="2"/>
                          <a:pt x="63" y="2"/>
                        </a:cubicBezTo>
                        <a:cubicBezTo>
                          <a:pt x="63" y="1"/>
                          <a:pt x="63" y="0"/>
                          <a:pt x="64" y="0"/>
                        </a:cubicBezTo>
                        <a:close/>
                        <a:moveTo>
                          <a:pt x="85" y="0"/>
                        </a:moveTo>
                        <a:cubicBezTo>
                          <a:pt x="89" y="0"/>
                          <a:pt x="93" y="0"/>
                          <a:pt x="97" y="0"/>
                        </a:cubicBezTo>
                        <a:cubicBezTo>
                          <a:pt x="98" y="0"/>
                          <a:pt x="99" y="1"/>
                          <a:pt x="99" y="2"/>
                        </a:cubicBezTo>
                        <a:cubicBezTo>
                          <a:pt x="99" y="2"/>
                          <a:pt x="99" y="2"/>
                          <a:pt x="99" y="2"/>
                        </a:cubicBezTo>
                        <a:cubicBezTo>
                          <a:pt x="99" y="3"/>
                          <a:pt x="98" y="4"/>
                          <a:pt x="97" y="4"/>
                        </a:cubicBezTo>
                        <a:cubicBezTo>
                          <a:pt x="93" y="4"/>
                          <a:pt x="89" y="4"/>
                          <a:pt x="85" y="4"/>
                        </a:cubicBezTo>
                        <a:cubicBezTo>
                          <a:pt x="84" y="4"/>
                          <a:pt x="84" y="3"/>
                          <a:pt x="84" y="2"/>
                        </a:cubicBezTo>
                        <a:cubicBezTo>
                          <a:pt x="84" y="2"/>
                          <a:pt x="84" y="2"/>
                          <a:pt x="84" y="2"/>
                        </a:cubicBezTo>
                        <a:cubicBezTo>
                          <a:pt x="84" y="1"/>
                          <a:pt x="84" y="0"/>
                          <a:pt x="85" y="0"/>
                        </a:cubicBezTo>
                        <a:close/>
                        <a:moveTo>
                          <a:pt x="106" y="0"/>
                        </a:moveTo>
                        <a:cubicBezTo>
                          <a:pt x="110" y="0"/>
                          <a:pt x="114" y="0"/>
                          <a:pt x="118" y="0"/>
                        </a:cubicBezTo>
                        <a:cubicBezTo>
                          <a:pt x="119" y="0"/>
                          <a:pt x="120" y="1"/>
                          <a:pt x="120" y="2"/>
                        </a:cubicBezTo>
                        <a:cubicBezTo>
                          <a:pt x="120" y="2"/>
                          <a:pt x="120" y="2"/>
                          <a:pt x="120" y="2"/>
                        </a:cubicBezTo>
                        <a:cubicBezTo>
                          <a:pt x="120" y="3"/>
                          <a:pt x="119" y="4"/>
                          <a:pt x="118" y="4"/>
                        </a:cubicBezTo>
                        <a:cubicBezTo>
                          <a:pt x="114" y="4"/>
                          <a:pt x="110" y="4"/>
                          <a:pt x="106" y="4"/>
                        </a:cubicBezTo>
                        <a:cubicBezTo>
                          <a:pt x="105" y="4"/>
                          <a:pt x="105" y="3"/>
                          <a:pt x="105" y="2"/>
                        </a:cubicBezTo>
                        <a:cubicBezTo>
                          <a:pt x="105" y="2"/>
                          <a:pt x="105" y="2"/>
                          <a:pt x="105" y="2"/>
                        </a:cubicBezTo>
                        <a:cubicBezTo>
                          <a:pt x="105" y="1"/>
                          <a:pt x="105" y="0"/>
                          <a:pt x="106"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5" name="Freeform 22"/>
                  <p:cNvSpPr>
                    <a:spLocks noEditPoints="1"/>
                  </p:cNvSpPr>
                  <p:nvPr/>
                </p:nvSpPr>
                <p:spPr bwMode="auto">
                  <a:xfrm>
                    <a:off x="1911110" y="1556346"/>
                    <a:ext cx="574159" cy="14605"/>
                  </a:xfrm>
                  <a:custGeom>
                    <a:avLst/>
                    <a:gdLst>
                      <a:gd name="T0" fmla="*/ 2147483646 w 120"/>
                      <a:gd name="T1" fmla="*/ 0 h 3"/>
                      <a:gd name="T2" fmla="*/ 2147483646 w 120"/>
                      <a:gd name="T3" fmla="*/ 0 h 3"/>
                      <a:gd name="T4" fmla="*/ 2147483646 w 120"/>
                      <a:gd name="T5" fmla="*/ 2147483646 h 3"/>
                      <a:gd name="T6" fmla="*/ 2147483646 w 120"/>
                      <a:gd name="T7" fmla="*/ 2147483646 h 3"/>
                      <a:gd name="T8" fmla="*/ 2147483646 w 120"/>
                      <a:gd name="T9" fmla="*/ 2147483646 h 3"/>
                      <a:gd name="T10" fmla="*/ 2147483646 w 120"/>
                      <a:gd name="T11" fmla="*/ 2147483646 h 3"/>
                      <a:gd name="T12" fmla="*/ 0 w 120"/>
                      <a:gd name="T13" fmla="*/ 2147483646 h 3"/>
                      <a:gd name="T14" fmla="*/ 0 w 120"/>
                      <a:gd name="T15" fmla="*/ 2147483646 h 3"/>
                      <a:gd name="T16" fmla="*/ 2147483646 w 120"/>
                      <a:gd name="T17" fmla="*/ 0 h 3"/>
                      <a:gd name="T18" fmla="*/ 2147483646 w 120"/>
                      <a:gd name="T19" fmla="*/ 0 h 3"/>
                      <a:gd name="T20" fmla="*/ 2147483646 w 120"/>
                      <a:gd name="T21" fmla="*/ 0 h 3"/>
                      <a:gd name="T22" fmla="*/ 2147483646 w 120"/>
                      <a:gd name="T23" fmla="*/ 2147483646 h 3"/>
                      <a:gd name="T24" fmla="*/ 2147483646 w 120"/>
                      <a:gd name="T25" fmla="*/ 2147483646 h 3"/>
                      <a:gd name="T26" fmla="*/ 2147483646 w 120"/>
                      <a:gd name="T27" fmla="*/ 2147483646 h 3"/>
                      <a:gd name="T28" fmla="*/ 2147483646 w 120"/>
                      <a:gd name="T29" fmla="*/ 2147483646 h 3"/>
                      <a:gd name="T30" fmla="*/ 2147483646 w 120"/>
                      <a:gd name="T31" fmla="*/ 2147483646 h 3"/>
                      <a:gd name="T32" fmla="*/ 2147483646 w 120"/>
                      <a:gd name="T33" fmla="*/ 2147483646 h 3"/>
                      <a:gd name="T34" fmla="*/ 2147483646 w 120"/>
                      <a:gd name="T35" fmla="*/ 0 h 3"/>
                      <a:gd name="T36" fmla="*/ 2147483646 w 120"/>
                      <a:gd name="T37" fmla="*/ 0 h 3"/>
                      <a:gd name="T38" fmla="*/ 2147483646 w 120"/>
                      <a:gd name="T39" fmla="*/ 0 h 3"/>
                      <a:gd name="T40" fmla="*/ 2147483646 w 120"/>
                      <a:gd name="T41" fmla="*/ 2147483646 h 3"/>
                      <a:gd name="T42" fmla="*/ 2147483646 w 120"/>
                      <a:gd name="T43" fmla="*/ 2147483646 h 3"/>
                      <a:gd name="T44" fmla="*/ 2147483646 w 120"/>
                      <a:gd name="T45" fmla="*/ 2147483646 h 3"/>
                      <a:gd name="T46" fmla="*/ 2147483646 w 120"/>
                      <a:gd name="T47" fmla="*/ 2147483646 h 3"/>
                      <a:gd name="T48" fmla="*/ 2147483646 w 120"/>
                      <a:gd name="T49" fmla="*/ 2147483646 h 3"/>
                      <a:gd name="T50" fmla="*/ 2147483646 w 120"/>
                      <a:gd name="T51" fmla="*/ 2147483646 h 3"/>
                      <a:gd name="T52" fmla="*/ 2147483646 w 120"/>
                      <a:gd name="T53" fmla="*/ 0 h 3"/>
                      <a:gd name="T54" fmla="*/ 2147483646 w 120"/>
                      <a:gd name="T55" fmla="*/ 0 h 3"/>
                      <a:gd name="T56" fmla="*/ 2147483646 w 120"/>
                      <a:gd name="T57" fmla="*/ 0 h 3"/>
                      <a:gd name="T58" fmla="*/ 2147483646 w 120"/>
                      <a:gd name="T59" fmla="*/ 2147483646 h 3"/>
                      <a:gd name="T60" fmla="*/ 2147483646 w 120"/>
                      <a:gd name="T61" fmla="*/ 2147483646 h 3"/>
                      <a:gd name="T62" fmla="*/ 2147483646 w 120"/>
                      <a:gd name="T63" fmla="*/ 2147483646 h 3"/>
                      <a:gd name="T64" fmla="*/ 2147483646 w 120"/>
                      <a:gd name="T65" fmla="*/ 2147483646 h 3"/>
                      <a:gd name="T66" fmla="*/ 2147483646 w 120"/>
                      <a:gd name="T67" fmla="*/ 2147483646 h 3"/>
                      <a:gd name="T68" fmla="*/ 2147483646 w 120"/>
                      <a:gd name="T69" fmla="*/ 2147483646 h 3"/>
                      <a:gd name="T70" fmla="*/ 2147483646 w 120"/>
                      <a:gd name="T71" fmla="*/ 0 h 3"/>
                      <a:gd name="T72" fmla="*/ 2147483646 w 120"/>
                      <a:gd name="T73" fmla="*/ 0 h 3"/>
                      <a:gd name="T74" fmla="*/ 2147483646 w 120"/>
                      <a:gd name="T75" fmla="*/ 0 h 3"/>
                      <a:gd name="T76" fmla="*/ 2147483646 w 120"/>
                      <a:gd name="T77" fmla="*/ 2147483646 h 3"/>
                      <a:gd name="T78" fmla="*/ 2147483646 w 120"/>
                      <a:gd name="T79" fmla="*/ 2147483646 h 3"/>
                      <a:gd name="T80" fmla="*/ 2147483646 w 120"/>
                      <a:gd name="T81" fmla="*/ 2147483646 h 3"/>
                      <a:gd name="T82" fmla="*/ 2147483646 w 120"/>
                      <a:gd name="T83" fmla="*/ 2147483646 h 3"/>
                      <a:gd name="T84" fmla="*/ 2147483646 w 120"/>
                      <a:gd name="T85" fmla="*/ 2147483646 h 3"/>
                      <a:gd name="T86" fmla="*/ 2147483646 w 120"/>
                      <a:gd name="T87" fmla="*/ 2147483646 h 3"/>
                      <a:gd name="T88" fmla="*/ 2147483646 w 120"/>
                      <a:gd name="T89" fmla="*/ 0 h 3"/>
                      <a:gd name="T90" fmla="*/ 2147483646 w 120"/>
                      <a:gd name="T91" fmla="*/ 0 h 3"/>
                      <a:gd name="T92" fmla="*/ 2147483646 w 120"/>
                      <a:gd name="T93" fmla="*/ 0 h 3"/>
                      <a:gd name="T94" fmla="*/ 2147483646 w 120"/>
                      <a:gd name="T95" fmla="*/ 2147483646 h 3"/>
                      <a:gd name="T96" fmla="*/ 2147483646 w 120"/>
                      <a:gd name="T97" fmla="*/ 2147483646 h 3"/>
                      <a:gd name="T98" fmla="*/ 2147483646 w 120"/>
                      <a:gd name="T99" fmla="*/ 2147483646 h 3"/>
                      <a:gd name="T100" fmla="*/ 2147483646 w 120"/>
                      <a:gd name="T101" fmla="*/ 2147483646 h 3"/>
                      <a:gd name="T102" fmla="*/ 2147483646 w 120"/>
                      <a:gd name="T103" fmla="*/ 2147483646 h 3"/>
                      <a:gd name="T104" fmla="*/ 2147483646 w 120"/>
                      <a:gd name="T105" fmla="*/ 2147483646 h 3"/>
                      <a:gd name="T106" fmla="*/ 2147483646 w 120"/>
                      <a:gd name="T107" fmla="*/ 0 h 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0" h="3">
                        <a:moveTo>
                          <a:pt x="1" y="0"/>
                        </a:moveTo>
                        <a:cubicBezTo>
                          <a:pt x="5" y="0"/>
                          <a:pt x="9" y="0"/>
                          <a:pt x="13" y="0"/>
                        </a:cubicBezTo>
                        <a:cubicBezTo>
                          <a:pt x="14" y="0"/>
                          <a:pt x="15" y="1"/>
                          <a:pt x="15" y="2"/>
                        </a:cubicBezTo>
                        <a:cubicBezTo>
                          <a:pt x="15" y="2"/>
                          <a:pt x="15" y="2"/>
                          <a:pt x="15" y="2"/>
                        </a:cubicBezTo>
                        <a:cubicBezTo>
                          <a:pt x="15" y="3"/>
                          <a:pt x="14" y="3"/>
                          <a:pt x="13" y="3"/>
                        </a:cubicBezTo>
                        <a:cubicBezTo>
                          <a:pt x="9" y="3"/>
                          <a:pt x="5" y="3"/>
                          <a:pt x="1" y="3"/>
                        </a:cubicBezTo>
                        <a:cubicBezTo>
                          <a:pt x="0" y="3"/>
                          <a:pt x="0" y="3"/>
                          <a:pt x="0" y="2"/>
                        </a:cubicBezTo>
                        <a:cubicBezTo>
                          <a:pt x="0" y="2"/>
                          <a:pt x="0" y="2"/>
                          <a:pt x="0" y="2"/>
                        </a:cubicBezTo>
                        <a:cubicBezTo>
                          <a:pt x="0" y="1"/>
                          <a:pt x="0" y="0"/>
                          <a:pt x="1" y="0"/>
                        </a:cubicBezTo>
                        <a:close/>
                        <a:moveTo>
                          <a:pt x="22" y="0"/>
                        </a:moveTo>
                        <a:cubicBezTo>
                          <a:pt x="26" y="0"/>
                          <a:pt x="30" y="0"/>
                          <a:pt x="34" y="0"/>
                        </a:cubicBezTo>
                        <a:cubicBezTo>
                          <a:pt x="35" y="0"/>
                          <a:pt x="36" y="1"/>
                          <a:pt x="36" y="2"/>
                        </a:cubicBezTo>
                        <a:cubicBezTo>
                          <a:pt x="36" y="2"/>
                          <a:pt x="36" y="2"/>
                          <a:pt x="36" y="2"/>
                        </a:cubicBezTo>
                        <a:cubicBezTo>
                          <a:pt x="36" y="3"/>
                          <a:pt x="35" y="3"/>
                          <a:pt x="34" y="3"/>
                        </a:cubicBezTo>
                        <a:cubicBezTo>
                          <a:pt x="30" y="3"/>
                          <a:pt x="26" y="3"/>
                          <a:pt x="22" y="3"/>
                        </a:cubicBezTo>
                        <a:cubicBezTo>
                          <a:pt x="21" y="3"/>
                          <a:pt x="21" y="3"/>
                          <a:pt x="21" y="2"/>
                        </a:cubicBezTo>
                        <a:cubicBezTo>
                          <a:pt x="21" y="2"/>
                          <a:pt x="21" y="2"/>
                          <a:pt x="21" y="2"/>
                        </a:cubicBezTo>
                        <a:cubicBezTo>
                          <a:pt x="21" y="1"/>
                          <a:pt x="21" y="0"/>
                          <a:pt x="22" y="0"/>
                        </a:cubicBezTo>
                        <a:close/>
                        <a:moveTo>
                          <a:pt x="43" y="0"/>
                        </a:moveTo>
                        <a:cubicBezTo>
                          <a:pt x="47" y="0"/>
                          <a:pt x="51" y="0"/>
                          <a:pt x="55" y="0"/>
                        </a:cubicBezTo>
                        <a:cubicBezTo>
                          <a:pt x="56" y="0"/>
                          <a:pt x="57" y="1"/>
                          <a:pt x="57" y="2"/>
                        </a:cubicBezTo>
                        <a:cubicBezTo>
                          <a:pt x="57" y="2"/>
                          <a:pt x="57" y="2"/>
                          <a:pt x="57" y="2"/>
                        </a:cubicBezTo>
                        <a:cubicBezTo>
                          <a:pt x="57" y="3"/>
                          <a:pt x="56" y="3"/>
                          <a:pt x="55" y="3"/>
                        </a:cubicBezTo>
                        <a:cubicBezTo>
                          <a:pt x="51" y="3"/>
                          <a:pt x="47" y="3"/>
                          <a:pt x="43" y="3"/>
                        </a:cubicBezTo>
                        <a:cubicBezTo>
                          <a:pt x="42" y="3"/>
                          <a:pt x="42" y="3"/>
                          <a:pt x="42" y="2"/>
                        </a:cubicBezTo>
                        <a:cubicBezTo>
                          <a:pt x="42" y="2"/>
                          <a:pt x="42" y="2"/>
                          <a:pt x="42" y="2"/>
                        </a:cubicBezTo>
                        <a:cubicBezTo>
                          <a:pt x="42" y="1"/>
                          <a:pt x="42" y="0"/>
                          <a:pt x="43" y="0"/>
                        </a:cubicBezTo>
                        <a:close/>
                        <a:moveTo>
                          <a:pt x="64" y="0"/>
                        </a:moveTo>
                        <a:cubicBezTo>
                          <a:pt x="68" y="0"/>
                          <a:pt x="72" y="0"/>
                          <a:pt x="76" y="0"/>
                        </a:cubicBezTo>
                        <a:cubicBezTo>
                          <a:pt x="77" y="0"/>
                          <a:pt x="78" y="1"/>
                          <a:pt x="78" y="2"/>
                        </a:cubicBezTo>
                        <a:cubicBezTo>
                          <a:pt x="78" y="2"/>
                          <a:pt x="78" y="2"/>
                          <a:pt x="78" y="2"/>
                        </a:cubicBezTo>
                        <a:cubicBezTo>
                          <a:pt x="78" y="3"/>
                          <a:pt x="77" y="3"/>
                          <a:pt x="76" y="3"/>
                        </a:cubicBezTo>
                        <a:cubicBezTo>
                          <a:pt x="72" y="3"/>
                          <a:pt x="68" y="3"/>
                          <a:pt x="64" y="3"/>
                        </a:cubicBezTo>
                        <a:cubicBezTo>
                          <a:pt x="63" y="3"/>
                          <a:pt x="63" y="3"/>
                          <a:pt x="63" y="2"/>
                        </a:cubicBezTo>
                        <a:cubicBezTo>
                          <a:pt x="63" y="2"/>
                          <a:pt x="63" y="2"/>
                          <a:pt x="63" y="2"/>
                        </a:cubicBezTo>
                        <a:cubicBezTo>
                          <a:pt x="63" y="1"/>
                          <a:pt x="63" y="0"/>
                          <a:pt x="64" y="0"/>
                        </a:cubicBezTo>
                        <a:close/>
                        <a:moveTo>
                          <a:pt x="85" y="0"/>
                        </a:moveTo>
                        <a:cubicBezTo>
                          <a:pt x="89" y="0"/>
                          <a:pt x="93" y="0"/>
                          <a:pt x="97" y="0"/>
                        </a:cubicBezTo>
                        <a:cubicBezTo>
                          <a:pt x="98" y="0"/>
                          <a:pt x="99" y="1"/>
                          <a:pt x="99" y="2"/>
                        </a:cubicBezTo>
                        <a:cubicBezTo>
                          <a:pt x="99" y="2"/>
                          <a:pt x="99" y="2"/>
                          <a:pt x="99" y="2"/>
                        </a:cubicBezTo>
                        <a:cubicBezTo>
                          <a:pt x="99" y="3"/>
                          <a:pt x="98" y="3"/>
                          <a:pt x="97" y="3"/>
                        </a:cubicBezTo>
                        <a:cubicBezTo>
                          <a:pt x="93" y="3"/>
                          <a:pt x="89" y="3"/>
                          <a:pt x="85" y="3"/>
                        </a:cubicBezTo>
                        <a:cubicBezTo>
                          <a:pt x="84" y="3"/>
                          <a:pt x="84" y="3"/>
                          <a:pt x="84" y="2"/>
                        </a:cubicBezTo>
                        <a:cubicBezTo>
                          <a:pt x="84" y="2"/>
                          <a:pt x="84" y="2"/>
                          <a:pt x="84" y="2"/>
                        </a:cubicBezTo>
                        <a:cubicBezTo>
                          <a:pt x="84" y="1"/>
                          <a:pt x="84" y="0"/>
                          <a:pt x="85" y="0"/>
                        </a:cubicBezTo>
                        <a:close/>
                        <a:moveTo>
                          <a:pt x="106" y="0"/>
                        </a:moveTo>
                        <a:cubicBezTo>
                          <a:pt x="110" y="0"/>
                          <a:pt x="114" y="0"/>
                          <a:pt x="118" y="0"/>
                        </a:cubicBezTo>
                        <a:cubicBezTo>
                          <a:pt x="119" y="0"/>
                          <a:pt x="120" y="1"/>
                          <a:pt x="120" y="2"/>
                        </a:cubicBezTo>
                        <a:cubicBezTo>
                          <a:pt x="120" y="2"/>
                          <a:pt x="120" y="2"/>
                          <a:pt x="120" y="2"/>
                        </a:cubicBezTo>
                        <a:cubicBezTo>
                          <a:pt x="120" y="3"/>
                          <a:pt x="119" y="3"/>
                          <a:pt x="118" y="3"/>
                        </a:cubicBezTo>
                        <a:cubicBezTo>
                          <a:pt x="114" y="3"/>
                          <a:pt x="110" y="3"/>
                          <a:pt x="106" y="3"/>
                        </a:cubicBezTo>
                        <a:cubicBezTo>
                          <a:pt x="105" y="3"/>
                          <a:pt x="105" y="3"/>
                          <a:pt x="105" y="2"/>
                        </a:cubicBezTo>
                        <a:cubicBezTo>
                          <a:pt x="105" y="2"/>
                          <a:pt x="105" y="2"/>
                          <a:pt x="105" y="2"/>
                        </a:cubicBezTo>
                        <a:cubicBezTo>
                          <a:pt x="105" y="1"/>
                          <a:pt x="105" y="0"/>
                          <a:pt x="106"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6" name="Freeform 23"/>
                  <p:cNvSpPr/>
                  <p:nvPr/>
                </p:nvSpPr>
                <p:spPr bwMode="auto">
                  <a:xfrm>
                    <a:off x="2092760" y="844353"/>
                    <a:ext cx="286623" cy="822444"/>
                  </a:xfrm>
                  <a:custGeom>
                    <a:avLst/>
                    <a:gdLst>
                      <a:gd name="T0" fmla="*/ 0 w 314"/>
                      <a:gd name="T1" fmla="*/ 0 h 901"/>
                      <a:gd name="T2" fmla="*/ 2147483646 w 314"/>
                      <a:gd name="T3" fmla="*/ 2147483646 h 901"/>
                      <a:gd name="T4" fmla="*/ 2147483646 w 314"/>
                      <a:gd name="T5" fmla="*/ 2147483646 h 901"/>
                      <a:gd name="T6" fmla="*/ 0 w 314"/>
                      <a:gd name="T7" fmla="*/ 2147483646 h 901"/>
                      <a:gd name="T8" fmla="*/ 0 w 314"/>
                      <a:gd name="T9" fmla="*/ 0 h 901"/>
                      <a:gd name="T10" fmla="*/ 0 w 314"/>
                      <a:gd name="T11" fmla="*/ 0 h 9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4" h="901">
                        <a:moveTo>
                          <a:pt x="0" y="0"/>
                        </a:moveTo>
                        <a:lnTo>
                          <a:pt x="314" y="299"/>
                        </a:lnTo>
                        <a:lnTo>
                          <a:pt x="314" y="901"/>
                        </a:lnTo>
                        <a:lnTo>
                          <a:pt x="0" y="602"/>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7" name="Freeform 24"/>
                  <p:cNvSpPr>
                    <a:spLocks noEditPoints="1"/>
                  </p:cNvSpPr>
                  <p:nvPr/>
                </p:nvSpPr>
                <p:spPr bwMode="auto">
                  <a:xfrm>
                    <a:off x="2092760" y="1317189"/>
                    <a:ext cx="286623" cy="296665"/>
                  </a:xfrm>
                  <a:custGeom>
                    <a:avLst/>
                    <a:gdLst>
                      <a:gd name="T0" fmla="*/ 2147483646 w 60"/>
                      <a:gd name="T1" fmla="*/ 2147483646 h 62"/>
                      <a:gd name="T2" fmla="*/ 2147483646 w 60"/>
                      <a:gd name="T3" fmla="*/ 2147483646 h 62"/>
                      <a:gd name="T4" fmla="*/ 2147483646 w 60"/>
                      <a:gd name="T5" fmla="*/ 2147483646 h 62"/>
                      <a:gd name="T6" fmla="*/ 2147483646 w 60"/>
                      <a:gd name="T7" fmla="*/ 2147483646 h 62"/>
                      <a:gd name="T8" fmla="*/ 2147483646 w 60"/>
                      <a:gd name="T9" fmla="*/ 2147483646 h 62"/>
                      <a:gd name="T10" fmla="*/ 2147483646 w 60"/>
                      <a:gd name="T11" fmla="*/ 2147483646 h 62"/>
                      <a:gd name="T12" fmla="*/ 2147483646 w 60"/>
                      <a:gd name="T13" fmla="*/ 2147483646 h 62"/>
                      <a:gd name="T14" fmla="*/ 0 w 60"/>
                      <a:gd name="T15" fmla="*/ 2147483646 h 62"/>
                      <a:gd name="T16" fmla="*/ 0 w 60"/>
                      <a:gd name="T17" fmla="*/ 0 h 62"/>
                      <a:gd name="T18" fmla="*/ 2147483646 w 60"/>
                      <a:gd name="T19" fmla="*/ 2147483646 h 62"/>
                      <a:gd name="T20" fmla="*/ 2147483646 w 60"/>
                      <a:gd name="T21" fmla="*/ 2147483646 h 62"/>
                      <a:gd name="T22" fmla="*/ 2147483646 w 60"/>
                      <a:gd name="T23" fmla="*/ 2147483646 h 62"/>
                      <a:gd name="T24" fmla="*/ 2147483646 w 60"/>
                      <a:gd name="T25" fmla="*/ 2147483646 h 62"/>
                      <a:gd name="T26" fmla="*/ 0 w 60"/>
                      <a:gd name="T27" fmla="*/ 2147483646 h 62"/>
                      <a:gd name="T28" fmla="*/ 2147483646 w 60"/>
                      <a:gd name="T29" fmla="*/ 2147483646 h 62"/>
                      <a:gd name="T30" fmla="*/ 2147483646 w 60"/>
                      <a:gd name="T31" fmla="*/ 2147483646 h 62"/>
                      <a:gd name="T32" fmla="*/ 2147483646 w 60"/>
                      <a:gd name="T33" fmla="*/ 2147483646 h 62"/>
                      <a:gd name="T34" fmla="*/ 2147483646 w 60"/>
                      <a:gd name="T35" fmla="*/ 2147483646 h 62"/>
                      <a:gd name="T36" fmla="*/ 2147483646 w 60"/>
                      <a:gd name="T37" fmla="*/ 2147483646 h 62"/>
                      <a:gd name="T38" fmla="*/ 2147483646 w 60"/>
                      <a:gd name="T39" fmla="*/ 2147483646 h 62"/>
                      <a:gd name="T40" fmla="*/ 2147483646 w 60"/>
                      <a:gd name="T41" fmla="*/ 2147483646 h 62"/>
                      <a:gd name="T42" fmla="*/ 2147483646 w 60"/>
                      <a:gd name="T43" fmla="*/ 2147483646 h 62"/>
                      <a:gd name="T44" fmla="*/ 2147483646 w 60"/>
                      <a:gd name="T45" fmla="*/ 2147483646 h 62"/>
                      <a:gd name="T46" fmla="*/ 2147483646 w 60"/>
                      <a:gd name="T47" fmla="*/ 2147483646 h 62"/>
                      <a:gd name="T48" fmla="*/ 2147483646 w 60"/>
                      <a:gd name="T49" fmla="*/ 2147483646 h 62"/>
                      <a:gd name="T50" fmla="*/ 2147483646 w 60"/>
                      <a:gd name="T51" fmla="*/ 2147483646 h 62"/>
                      <a:gd name="T52" fmla="*/ 2147483646 w 60"/>
                      <a:gd name="T53" fmla="*/ 2147483646 h 62"/>
                      <a:gd name="T54" fmla="*/ 2147483646 w 60"/>
                      <a:gd name="T55" fmla="*/ 2147483646 h 62"/>
                      <a:gd name="T56" fmla="*/ 2147483646 w 60"/>
                      <a:gd name="T57" fmla="*/ 2147483646 h 62"/>
                      <a:gd name="T58" fmla="*/ 2147483646 w 60"/>
                      <a:gd name="T59" fmla="*/ 2147483646 h 62"/>
                      <a:gd name="T60" fmla="*/ 2147483646 w 60"/>
                      <a:gd name="T61" fmla="*/ 2147483646 h 62"/>
                      <a:gd name="T62" fmla="*/ 2147483646 w 60"/>
                      <a:gd name="T63" fmla="*/ 2147483646 h 62"/>
                      <a:gd name="T64" fmla="*/ 2147483646 w 60"/>
                      <a:gd name="T65" fmla="*/ 2147483646 h 62"/>
                      <a:gd name="T66" fmla="*/ 2147483646 w 60"/>
                      <a:gd name="T67" fmla="*/ 2147483646 h 62"/>
                      <a:gd name="T68" fmla="*/ 2147483646 w 60"/>
                      <a:gd name="T69" fmla="*/ 2147483646 h 62"/>
                      <a:gd name="T70" fmla="*/ 2147483646 w 60"/>
                      <a:gd name="T71" fmla="*/ 2147483646 h 62"/>
                      <a:gd name="T72" fmla="*/ 2147483646 w 60"/>
                      <a:gd name="T73" fmla="*/ 2147483646 h 62"/>
                      <a:gd name="T74" fmla="*/ 2147483646 w 60"/>
                      <a:gd name="T75" fmla="*/ 2147483646 h 62"/>
                      <a:gd name="T76" fmla="*/ 2147483646 w 60"/>
                      <a:gd name="T77" fmla="*/ 2147483646 h 62"/>
                      <a:gd name="T78" fmla="*/ 2147483646 w 60"/>
                      <a:gd name="T79" fmla="*/ 2147483646 h 62"/>
                      <a:gd name="T80" fmla="*/ 2147483646 w 60"/>
                      <a:gd name="T81" fmla="*/ 2147483646 h 6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0" h="62">
                        <a:moveTo>
                          <a:pt x="60" y="57"/>
                        </a:moveTo>
                        <a:cubicBezTo>
                          <a:pt x="60" y="62"/>
                          <a:pt x="60" y="62"/>
                          <a:pt x="60" y="62"/>
                        </a:cubicBezTo>
                        <a:cubicBezTo>
                          <a:pt x="58" y="60"/>
                          <a:pt x="56" y="58"/>
                          <a:pt x="53" y="56"/>
                        </a:cubicBezTo>
                        <a:cubicBezTo>
                          <a:pt x="53" y="56"/>
                          <a:pt x="53" y="55"/>
                          <a:pt x="53" y="54"/>
                        </a:cubicBezTo>
                        <a:cubicBezTo>
                          <a:pt x="53" y="54"/>
                          <a:pt x="53" y="54"/>
                          <a:pt x="53" y="54"/>
                        </a:cubicBezTo>
                        <a:cubicBezTo>
                          <a:pt x="54" y="53"/>
                          <a:pt x="55" y="53"/>
                          <a:pt x="56" y="54"/>
                        </a:cubicBezTo>
                        <a:cubicBezTo>
                          <a:pt x="57" y="55"/>
                          <a:pt x="58" y="56"/>
                          <a:pt x="60" y="57"/>
                        </a:cubicBezTo>
                        <a:close/>
                        <a:moveTo>
                          <a:pt x="0" y="5"/>
                        </a:moveTo>
                        <a:cubicBezTo>
                          <a:pt x="0" y="0"/>
                          <a:pt x="0" y="0"/>
                          <a:pt x="0" y="0"/>
                        </a:cubicBezTo>
                        <a:cubicBezTo>
                          <a:pt x="1" y="2"/>
                          <a:pt x="2" y="3"/>
                          <a:pt x="3" y="4"/>
                        </a:cubicBezTo>
                        <a:cubicBezTo>
                          <a:pt x="4" y="5"/>
                          <a:pt x="4" y="6"/>
                          <a:pt x="4" y="6"/>
                        </a:cubicBezTo>
                        <a:cubicBezTo>
                          <a:pt x="4" y="6"/>
                          <a:pt x="4" y="6"/>
                          <a:pt x="4" y="6"/>
                        </a:cubicBezTo>
                        <a:cubicBezTo>
                          <a:pt x="3" y="7"/>
                          <a:pt x="2" y="7"/>
                          <a:pt x="1" y="6"/>
                        </a:cubicBezTo>
                        <a:cubicBezTo>
                          <a:pt x="1" y="6"/>
                          <a:pt x="0" y="5"/>
                          <a:pt x="0" y="5"/>
                        </a:cubicBezTo>
                        <a:close/>
                        <a:moveTo>
                          <a:pt x="10" y="10"/>
                        </a:moveTo>
                        <a:cubicBezTo>
                          <a:pt x="13" y="13"/>
                          <a:pt x="16" y="16"/>
                          <a:pt x="19" y="18"/>
                        </a:cubicBezTo>
                        <a:cubicBezTo>
                          <a:pt x="19" y="19"/>
                          <a:pt x="19" y="20"/>
                          <a:pt x="19" y="21"/>
                        </a:cubicBezTo>
                        <a:cubicBezTo>
                          <a:pt x="19" y="21"/>
                          <a:pt x="19" y="21"/>
                          <a:pt x="19" y="21"/>
                        </a:cubicBezTo>
                        <a:cubicBezTo>
                          <a:pt x="18" y="21"/>
                          <a:pt x="17" y="22"/>
                          <a:pt x="16" y="21"/>
                        </a:cubicBezTo>
                        <a:cubicBezTo>
                          <a:pt x="14" y="18"/>
                          <a:pt x="11" y="15"/>
                          <a:pt x="8" y="13"/>
                        </a:cubicBezTo>
                        <a:cubicBezTo>
                          <a:pt x="7" y="12"/>
                          <a:pt x="7" y="11"/>
                          <a:pt x="8" y="10"/>
                        </a:cubicBezTo>
                        <a:cubicBezTo>
                          <a:pt x="8" y="10"/>
                          <a:pt x="8" y="10"/>
                          <a:pt x="8" y="10"/>
                        </a:cubicBezTo>
                        <a:cubicBezTo>
                          <a:pt x="8" y="10"/>
                          <a:pt x="9" y="10"/>
                          <a:pt x="10" y="10"/>
                        </a:cubicBezTo>
                        <a:close/>
                        <a:moveTo>
                          <a:pt x="25" y="25"/>
                        </a:moveTo>
                        <a:cubicBezTo>
                          <a:pt x="28" y="28"/>
                          <a:pt x="31" y="30"/>
                          <a:pt x="34" y="33"/>
                        </a:cubicBezTo>
                        <a:cubicBezTo>
                          <a:pt x="35" y="34"/>
                          <a:pt x="35" y="35"/>
                          <a:pt x="34" y="35"/>
                        </a:cubicBezTo>
                        <a:cubicBezTo>
                          <a:pt x="34" y="35"/>
                          <a:pt x="34" y="35"/>
                          <a:pt x="34" y="35"/>
                        </a:cubicBezTo>
                        <a:cubicBezTo>
                          <a:pt x="33" y="36"/>
                          <a:pt x="32" y="36"/>
                          <a:pt x="32" y="35"/>
                        </a:cubicBezTo>
                        <a:cubicBezTo>
                          <a:pt x="29" y="33"/>
                          <a:pt x="26" y="30"/>
                          <a:pt x="23" y="27"/>
                        </a:cubicBezTo>
                        <a:cubicBezTo>
                          <a:pt x="22" y="27"/>
                          <a:pt x="22" y="26"/>
                          <a:pt x="23" y="25"/>
                        </a:cubicBezTo>
                        <a:cubicBezTo>
                          <a:pt x="23" y="25"/>
                          <a:pt x="23" y="25"/>
                          <a:pt x="23" y="25"/>
                        </a:cubicBezTo>
                        <a:cubicBezTo>
                          <a:pt x="24" y="24"/>
                          <a:pt x="25" y="24"/>
                          <a:pt x="25" y="25"/>
                        </a:cubicBezTo>
                        <a:close/>
                        <a:moveTo>
                          <a:pt x="41" y="39"/>
                        </a:moveTo>
                        <a:cubicBezTo>
                          <a:pt x="43" y="42"/>
                          <a:pt x="46" y="45"/>
                          <a:pt x="49" y="47"/>
                        </a:cubicBezTo>
                        <a:cubicBezTo>
                          <a:pt x="50" y="48"/>
                          <a:pt x="50" y="49"/>
                          <a:pt x="49" y="50"/>
                        </a:cubicBezTo>
                        <a:cubicBezTo>
                          <a:pt x="49" y="50"/>
                          <a:pt x="49" y="50"/>
                          <a:pt x="49" y="50"/>
                        </a:cubicBezTo>
                        <a:cubicBezTo>
                          <a:pt x="48" y="50"/>
                          <a:pt x="47" y="50"/>
                          <a:pt x="47" y="50"/>
                        </a:cubicBezTo>
                        <a:cubicBezTo>
                          <a:pt x="44" y="47"/>
                          <a:pt x="41" y="44"/>
                          <a:pt x="38" y="42"/>
                        </a:cubicBezTo>
                        <a:cubicBezTo>
                          <a:pt x="38" y="41"/>
                          <a:pt x="38" y="40"/>
                          <a:pt x="38" y="39"/>
                        </a:cubicBezTo>
                        <a:cubicBezTo>
                          <a:pt x="38" y="39"/>
                          <a:pt x="38" y="39"/>
                          <a:pt x="38" y="39"/>
                        </a:cubicBezTo>
                        <a:cubicBezTo>
                          <a:pt x="39" y="39"/>
                          <a:pt x="40" y="39"/>
                          <a:pt x="41" y="3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8" name="Freeform 25"/>
                  <p:cNvSpPr/>
                  <p:nvPr/>
                </p:nvSpPr>
                <p:spPr bwMode="auto">
                  <a:xfrm>
                    <a:off x="2266064" y="963018"/>
                    <a:ext cx="5114248" cy="2880341"/>
                  </a:xfrm>
                  <a:custGeom>
                    <a:avLst/>
                    <a:gdLst>
                      <a:gd name="T0" fmla="*/ 0 w 4052"/>
                      <a:gd name="T1" fmla="*/ 0 h 4320"/>
                      <a:gd name="T2" fmla="*/ 2147483646 w 4052"/>
                      <a:gd name="T3" fmla="*/ 0 h 4320"/>
                      <a:gd name="T4" fmla="*/ 2147483646 w 4052"/>
                      <a:gd name="T5" fmla="*/ 2147483646 h 4320"/>
                      <a:gd name="T6" fmla="*/ 0 w 4052"/>
                      <a:gd name="T7" fmla="*/ 2147483646 h 4320"/>
                      <a:gd name="T8" fmla="*/ 0 w 4052"/>
                      <a:gd name="T9" fmla="*/ 0 h 4320"/>
                      <a:gd name="T10" fmla="*/ 0 w 4052"/>
                      <a:gd name="T11" fmla="*/ 0 h 43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52" h="4320">
                        <a:moveTo>
                          <a:pt x="0" y="0"/>
                        </a:moveTo>
                        <a:lnTo>
                          <a:pt x="4052" y="0"/>
                        </a:lnTo>
                        <a:lnTo>
                          <a:pt x="4052" y="4320"/>
                        </a:lnTo>
                        <a:lnTo>
                          <a:pt x="0" y="4320"/>
                        </a:lnTo>
                        <a:lnTo>
                          <a:pt x="0" y="0"/>
                        </a:lnTo>
                        <a:close/>
                      </a:path>
                    </a:pathLst>
                  </a:custGeom>
                  <a:solidFill>
                    <a:srgbClr val="DCDD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9" name="Freeform 26"/>
                  <p:cNvSpPr/>
                  <p:nvPr/>
                </p:nvSpPr>
                <p:spPr bwMode="auto">
                  <a:xfrm>
                    <a:off x="2269846" y="901859"/>
                    <a:ext cx="998617" cy="549513"/>
                  </a:xfrm>
                  <a:custGeom>
                    <a:avLst/>
                    <a:gdLst>
                      <a:gd name="T0" fmla="*/ 0 w 1094"/>
                      <a:gd name="T1" fmla="*/ 0 h 602"/>
                      <a:gd name="T2" fmla="*/ 2147483646 w 1094"/>
                      <a:gd name="T3" fmla="*/ 0 h 602"/>
                      <a:gd name="T4" fmla="*/ 2147483646 w 1094"/>
                      <a:gd name="T5" fmla="*/ 2147483646 h 602"/>
                      <a:gd name="T6" fmla="*/ 2147483646 w 1094"/>
                      <a:gd name="T7" fmla="*/ 2147483646 h 602"/>
                      <a:gd name="T8" fmla="*/ 0 w 1094"/>
                      <a:gd name="T9" fmla="*/ 2147483646 h 602"/>
                      <a:gd name="T10" fmla="*/ 0 w 1094"/>
                      <a:gd name="T11" fmla="*/ 0 h 602"/>
                      <a:gd name="T12" fmla="*/ 0 w 1094"/>
                      <a:gd name="T13" fmla="*/ 0 h 6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94" h="602">
                        <a:moveTo>
                          <a:pt x="0" y="0"/>
                        </a:moveTo>
                        <a:lnTo>
                          <a:pt x="911" y="0"/>
                        </a:lnTo>
                        <a:lnTo>
                          <a:pt x="1094" y="304"/>
                        </a:lnTo>
                        <a:lnTo>
                          <a:pt x="911" y="602"/>
                        </a:lnTo>
                        <a:lnTo>
                          <a:pt x="0" y="602"/>
                        </a:lnTo>
                        <a:lnTo>
                          <a:pt x="0" y="0"/>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0" name="Freeform 27"/>
                  <p:cNvSpPr/>
                  <p:nvPr/>
                </p:nvSpPr>
                <p:spPr bwMode="auto">
                  <a:xfrm>
                    <a:off x="2092760" y="844353"/>
                    <a:ext cx="1123672" cy="549513"/>
                  </a:xfrm>
                  <a:custGeom>
                    <a:avLst/>
                    <a:gdLst>
                      <a:gd name="T0" fmla="*/ 0 w 1231"/>
                      <a:gd name="T1" fmla="*/ 0 h 602"/>
                      <a:gd name="T2" fmla="*/ 2147483646 w 1231"/>
                      <a:gd name="T3" fmla="*/ 0 h 602"/>
                      <a:gd name="T4" fmla="*/ 2147483646 w 1231"/>
                      <a:gd name="T5" fmla="*/ 2147483646 h 602"/>
                      <a:gd name="T6" fmla="*/ 2147483646 w 1231"/>
                      <a:gd name="T7" fmla="*/ 2147483646 h 602"/>
                      <a:gd name="T8" fmla="*/ 0 w 1231"/>
                      <a:gd name="T9" fmla="*/ 2147483646 h 602"/>
                      <a:gd name="T10" fmla="*/ 0 w 1231"/>
                      <a:gd name="T11" fmla="*/ 0 h 602"/>
                      <a:gd name="T12" fmla="*/ 0 w 1231"/>
                      <a:gd name="T13" fmla="*/ 0 h 6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31" h="602">
                        <a:moveTo>
                          <a:pt x="0" y="0"/>
                        </a:moveTo>
                        <a:lnTo>
                          <a:pt x="1047" y="0"/>
                        </a:lnTo>
                        <a:lnTo>
                          <a:pt x="1231" y="299"/>
                        </a:lnTo>
                        <a:lnTo>
                          <a:pt x="1047" y="602"/>
                        </a:lnTo>
                        <a:lnTo>
                          <a:pt x="0" y="60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1" name="Freeform 28"/>
                  <p:cNvSpPr>
                    <a:spLocks noEditPoints="1"/>
                  </p:cNvSpPr>
                  <p:nvPr/>
                </p:nvSpPr>
                <p:spPr bwMode="auto">
                  <a:xfrm>
                    <a:off x="2092760" y="1145581"/>
                    <a:ext cx="1056124" cy="209947"/>
                  </a:xfrm>
                  <a:custGeom>
                    <a:avLst/>
                    <a:gdLst>
                      <a:gd name="T0" fmla="*/ 2147483646 w 221"/>
                      <a:gd name="T1" fmla="*/ 2147483646 h 44"/>
                      <a:gd name="T2" fmla="*/ 2147483646 w 221"/>
                      <a:gd name="T3" fmla="*/ 2147483646 h 44"/>
                      <a:gd name="T4" fmla="*/ 2147483646 w 221"/>
                      <a:gd name="T5" fmla="*/ 2147483646 h 44"/>
                      <a:gd name="T6" fmla="*/ 2147483646 w 221"/>
                      <a:gd name="T7" fmla="*/ 2147483646 h 44"/>
                      <a:gd name="T8" fmla="*/ 2147483646 w 221"/>
                      <a:gd name="T9" fmla="*/ 2147483646 h 44"/>
                      <a:gd name="T10" fmla="*/ 2147483646 w 221"/>
                      <a:gd name="T11" fmla="*/ 2147483646 h 44"/>
                      <a:gd name="T12" fmla="*/ 2147483646 w 221"/>
                      <a:gd name="T13" fmla="*/ 2147483646 h 44"/>
                      <a:gd name="T14" fmla="*/ 2147483646 w 221"/>
                      <a:gd name="T15" fmla="*/ 2147483646 h 44"/>
                      <a:gd name="T16" fmla="*/ 2147483646 w 221"/>
                      <a:gd name="T17" fmla="*/ 2147483646 h 44"/>
                      <a:gd name="T18" fmla="*/ 2147483646 w 221"/>
                      <a:gd name="T19" fmla="*/ 2147483646 h 44"/>
                      <a:gd name="T20" fmla="*/ 2147483646 w 221"/>
                      <a:gd name="T21" fmla="*/ 2147483646 h 44"/>
                      <a:gd name="T22" fmla="*/ 2147483646 w 221"/>
                      <a:gd name="T23" fmla="*/ 2147483646 h 44"/>
                      <a:gd name="T24" fmla="*/ 2147483646 w 221"/>
                      <a:gd name="T25" fmla="*/ 2147483646 h 44"/>
                      <a:gd name="T26" fmla="*/ 2147483646 w 221"/>
                      <a:gd name="T27" fmla="*/ 2147483646 h 44"/>
                      <a:gd name="T28" fmla="*/ 2147483646 w 221"/>
                      <a:gd name="T29" fmla="*/ 2147483646 h 44"/>
                      <a:gd name="T30" fmla="*/ 2147483646 w 221"/>
                      <a:gd name="T31" fmla="*/ 2147483646 h 44"/>
                      <a:gd name="T32" fmla="*/ 2147483646 w 221"/>
                      <a:gd name="T33" fmla="*/ 2147483646 h 44"/>
                      <a:gd name="T34" fmla="*/ 2147483646 w 221"/>
                      <a:gd name="T35" fmla="*/ 2147483646 h 44"/>
                      <a:gd name="T36" fmla="*/ 2147483646 w 221"/>
                      <a:gd name="T37" fmla="*/ 2147483646 h 44"/>
                      <a:gd name="T38" fmla="*/ 0 w 221"/>
                      <a:gd name="T39" fmla="*/ 2147483646 h 44"/>
                      <a:gd name="T40" fmla="*/ 2147483646 w 221"/>
                      <a:gd name="T41" fmla="*/ 2147483646 h 44"/>
                      <a:gd name="T42" fmla="*/ 2147483646 w 221"/>
                      <a:gd name="T43" fmla="*/ 2147483646 h 44"/>
                      <a:gd name="T44" fmla="*/ 0 w 221"/>
                      <a:gd name="T45" fmla="*/ 2147483646 h 44"/>
                      <a:gd name="T46" fmla="*/ 2147483646 w 221"/>
                      <a:gd name="T47" fmla="*/ 2147483646 h 44"/>
                      <a:gd name="T48" fmla="*/ 2147483646 w 221"/>
                      <a:gd name="T49" fmla="*/ 2147483646 h 44"/>
                      <a:gd name="T50" fmla="*/ 2147483646 w 221"/>
                      <a:gd name="T51" fmla="*/ 2147483646 h 44"/>
                      <a:gd name="T52" fmla="*/ 2147483646 w 221"/>
                      <a:gd name="T53" fmla="*/ 2147483646 h 44"/>
                      <a:gd name="T54" fmla="*/ 2147483646 w 221"/>
                      <a:gd name="T55" fmla="*/ 2147483646 h 44"/>
                      <a:gd name="T56" fmla="*/ 2147483646 w 221"/>
                      <a:gd name="T57" fmla="*/ 2147483646 h 44"/>
                      <a:gd name="T58" fmla="*/ 2147483646 w 221"/>
                      <a:gd name="T59" fmla="*/ 2147483646 h 44"/>
                      <a:gd name="T60" fmla="*/ 2147483646 w 221"/>
                      <a:gd name="T61" fmla="*/ 2147483646 h 44"/>
                      <a:gd name="T62" fmla="*/ 2147483646 w 221"/>
                      <a:gd name="T63" fmla="*/ 2147483646 h 44"/>
                      <a:gd name="T64" fmla="*/ 2147483646 w 221"/>
                      <a:gd name="T65" fmla="*/ 2147483646 h 44"/>
                      <a:gd name="T66" fmla="*/ 2147483646 w 221"/>
                      <a:gd name="T67" fmla="*/ 2147483646 h 44"/>
                      <a:gd name="T68" fmla="*/ 2147483646 w 221"/>
                      <a:gd name="T69" fmla="*/ 2147483646 h 44"/>
                      <a:gd name="T70" fmla="*/ 2147483646 w 221"/>
                      <a:gd name="T71" fmla="*/ 2147483646 h 44"/>
                      <a:gd name="T72" fmla="*/ 2147483646 w 221"/>
                      <a:gd name="T73" fmla="*/ 2147483646 h 44"/>
                      <a:gd name="T74" fmla="*/ 2147483646 w 221"/>
                      <a:gd name="T75" fmla="*/ 2147483646 h 44"/>
                      <a:gd name="T76" fmla="*/ 2147483646 w 221"/>
                      <a:gd name="T77" fmla="*/ 2147483646 h 44"/>
                      <a:gd name="T78" fmla="*/ 2147483646 w 221"/>
                      <a:gd name="T79" fmla="*/ 2147483646 h 44"/>
                      <a:gd name="T80" fmla="*/ 2147483646 w 221"/>
                      <a:gd name="T81" fmla="*/ 2147483646 h 44"/>
                      <a:gd name="T82" fmla="*/ 2147483646 w 221"/>
                      <a:gd name="T83" fmla="*/ 2147483646 h 44"/>
                      <a:gd name="T84" fmla="*/ 2147483646 w 221"/>
                      <a:gd name="T85" fmla="*/ 2147483646 h 44"/>
                      <a:gd name="T86" fmla="*/ 2147483646 w 221"/>
                      <a:gd name="T87" fmla="*/ 2147483646 h 44"/>
                      <a:gd name="T88" fmla="*/ 2147483646 w 221"/>
                      <a:gd name="T89" fmla="*/ 2147483646 h 44"/>
                      <a:gd name="T90" fmla="*/ 2147483646 w 221"/>
                      <a:gd name="T91" fmla="*/ 2147483646 h 44"/>
                      <a:gd name="T92" fmla="*/ 2147483646 w 221"/>
                      <a:gd name="T93" fmla="*/ 2147483646 h 44"/>
                      <a:gd name="T94" fmla="*/ 2147483646 w 221"/>
                      <a:gd name="T95" fmla="*/ 2147483646 h 44"/>
                      <a:gd name="T96" fmla="*/ 2147483646 w 221"/>
                      <a:gd name="T97" fmla="*/ 2147483646 h 44"/>
                      <a:gd name="T98" fmla="*/ 2147483646 w 221"/>
                      <a:gd name="T99" fmla="*/ 2147483646 h 44"/>
                      <a:gd name="T100" fmla="*/ 2147483646 w 221"/>
                      <a:gd name="T101" fmla="*/ 2147483646 h 44"/>
                      <a:gd name="T102" fmla="*/ 2147483646 w 221"/>
                      <a:gd name="T103" fmla="*/ 2147483646 h 44"/>
                      <a:gd name="T104" fmla="*/ 2147483646 w 221"/>
                      <a:gd name="T105" fmla="*/ 2147483646 h 44"/>
                      <a:gd name="T106" fmla="*/ 2147483646 w 221"/>
                      <a:gd name="T107" fmla="*/ 2147483646 h 4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1" h="44">
                        <a:moveTo>
                          <a:pt x="19" y="44"/>
                        </a:moveTo>
                        <a:cubicBezTo>
                          <a:pt x="22" y="44"/>
                          <a:pt x="26" y="44"/>
                          <a:pt x="30" y="44"/>
                        </a:cubicBezTo>
                        <a:cubicBezTo>
                          <a:pt x="31" y="44"/>
                          <a:pt x="32" y="44"/>
                          <a:pt x="32" y="43"/>
                        </a:cubicBezTo>
                        <a:cubicBezTo>
                          <a:pt x="32" y="43"/>
                          <a:pt x="32" y="43"/>
                          <a:pt x="32" y="43"/>
                        </a:cubicBezTo>
                        <a:cubicBezTo>
                          <a:pt x="32" y="42"/>
                          <a:pt x="31" y="41"/>
                          <a:pt x="30" y="41"/>
                        </a:cubicBezTo>
                        <a:cubicBezTo>
                          <a:pt x="26" y="41"/>
                          <a:pt x="22" y="41"/>
                          <a:pt x="19" y="41"/>
                        </a:cubicBezTo>
                        <a:cubicBezTo>
                          <a:pt x="18" y="41"/>
                          <a:pt x="17" y="42"/>
                          <a:pt x="17" y="43"/>
                        </a:cubicBezTo>
                        <a:cubicBezTo>
                          <a:pt x="17" y="43"/>
                          <a:pt x="17" y="43"/>
                          <a:pt x="17" y="43"/>
                        </a:cubicBezTo>
                        <a:cubicBezTo>
                          <a:pt x="17" y="44"/>
                          <a:pt x="18" y="44"/>
                          <a:pt x="19" y="44"/>
                        </a:cubicBezTo>
                        <a:close/>
                        <a:moveTo>
                          <a:pt x="196" y="43"/>
                        </a:moveTo>
                        <a:cubicBezTo>
                          <a:pt x="196" y="42"/>
                          <a:pt x="197" y="40"/>
                          <a:pt x="198" y="39"/>
                        </a:cubicBezTo>
                        <a:cubicBezTo>
                          <a:pt x="199" y="38"/>
                          <a:pt x="198" y="37"/>
                          <a:pt x="198" y="37"/>
                        </a:cubicBezTo>
                        <a:cubicBezTo>
                          <a:pt x="198" y="37"/>
                          <a:pt x="198" y="37"/>
                          <a:pt x="198" y="37"/>
                        </a:cubicBezTo>
                        <a:cubicBezTo>
                          <a:pt x="197" y="36"/>
                          <a:pt x="196" y="37"/>
                          <a:pt x="195" y="37"/>
                        </a:cubicBezTo>
                        <a:cubicBezTo>
                          <a:pt x="195" y="39"/>
                          <a:pt x="194" y="40"/>
                          <a:pt x="193" y="41"/>
                        </a:cubicBezTo>
                        <a:cubicBezTo>
                          <a:pt x="190" y="41"/>
                          <a:pt x="190" y="41"/>
                          <a:pt x="186" y="41"/>
                        </a:cubicBezTo>
                        <a:cubicBezTo>
                          <a:pt x="186" y="41"/>
                          <a:pt x="185" y="42"/>
                          <a:pt x="185" y="43"/>
                        </a:cubicBezTo>
                        <a:cubicBezTo>
                          <a:pt x="185" y="43"/>
                          <a:pt x="185" y="43"/>
                          <a:pt x="185" y="43"/>
                        </a:cubicBezTo>
                        <a:cubicBezTo>
                          <a:pt x="185" y="44"/>
                          <a:pt x="186" y="44"/>
                          <a:pt x="186" y="44"/>
                        </a:cubicBezTo>
                        <a:cubicBezTo>
                          <a:pt x="194" y="44"/>
                          <a:pt x="194" y="44"/>
                          <a:pt x="194" y="44"/>
                        </a:cubicBezTo>
                        <a:cubicBezTo>
                          <a:pt x="195" y="44"/>
                          <a:pt x="195" y="44"/>
                          <a:pt x="196" y="43"/>
                        </a:cubicBezTo>
                        <a:close/>
                        <a:moveTo>
                          <a:pt x="217" y="1"/>
                        </a:moveTo>
                        <a:cubicBezTo>
                          <a:pt x="215" y="5"/>
                          <a:pt x="213" y="8"/>
                          <a:pt x="211" y="12"/>
                        </a:cubicBezTo>
                        <a:cubicBezTo>
                          <a:pt x="211" y="12"/>
                          <a:pt x="211" y="13"/>
                          <a:pt x="212" y="14"/>
                        </a:cubicBezTo>
                        <a:cubicBezTo>
                          <a:pt x="212" y="14"/>
                          <a:pt x="212" y="14"/>
                          <a:pt x="212" y="14"/>
                        </a:cubicBezTo>
                        <a:cubicBezTo>
                          <a:pt x="212" y="14"/>
                          <a:pt x="213" y="14"/>
                          <a:pt x="214" y="13"/>
                        </a:cubicBezTo>
                        <a:cubicBezTo>
                          <a:pt x="216" y="10"/>
                          <a:pt x="218" y="7"/>
                          <a:pt x="220" y="3"/>
                        </a:cubicBezTo>
                        <a:cubicBezTo>
                          <a:pt x="221" y="2"/>
                          <a:pt x="220" y="1"/>
                          <a:pt x="219" y="1"/>
                        </a:cubicBezTo>
                        <a:cubicBezTo>
                          <a:pt x="219" y="1"/>
                          <a:pt x="219" y="1"/>
                          <a:pt x="219" y="1"/>
                        </a:cubicBezTo>
                        <a:cubicBezTo>
                          <a:pt x="219" y="0"/>
                          <a:pt x="218" y="1"/>
                          <a:pt x="217" y="1"/>
                        </a:cubicBezTo>
                        <a:close/>
                        <a:moveTo>
                          <a:pt x="206" y="19"/>
                        </a:moveTo>
                        <a:cubicBezTo>
                          <a:pt x="204" y="23"/>
                          <a:pt x="202" y="26"/>
                          <a:pt x="200" y="29"/>
                        </a:cubicBezTo>
                        <a:cubicBezTo>
                          <a:pt x="200" y="30"/>
                          <a:pt x="200" y="31"/>
                          <a:pt x="201" y="32"/>
                        </a:cubicBezTo>
                        <a:cubicBezTo>
                          <a:pt x="201" y="32"/>
                          <a:pt x="201" y="32"/>
                          <a:pt x="201" y="32"/>
                        </a:cubicBezTo>
                        <a:cubicBezTo>
                          <a:pt x="201" y="32"/>
                          <a:pt x="203" y="32"/>
                          <a:pt x="203" y="31"/>
                        </a:cubicBezTo>
                        <a:cubicBezTo>
                          <a:pt x="205" y="28"/>
                          <a:pt x="207" y="24"/>
                          <a:pt x="209" y="21"/>
                        </a:cubicBezTo>
                        <a:cubicBezTo>
                          <a:pt x="210" y="20"/>
                          <a:pt x="209" y="19"/>
                          <a:pt x="209" y="19"/>
                        </a:cubicBezTo>
                        <a:cubicBezTo>
                          <a:pt x="209" y="19"/>
                          <a:pt x="209" y="19"/>
                          <a:pt x="209" y="19"/>
                        </a:cubicBezTo>
                        <a:cubicBezTo>
                          <a:pt x="208" y="18"/>
                          <a:pt x="207" y="19"/>
                          <a:pt x="206" y="19"/>
                        </a:cubicBezTo>
                        <a:close/>
                        <a:moveTo>
                          <a:pt x="0" y="41"/>
                        </a:moveTo>
                        <a:cubicBezTo>
                          <a:pt x="0" y="44"/>
                          <a:pt x="0" y="44"/>
                          <a:pt x="0" y="44"/>
                        </a:cubicBezTo>
                        <a:cubicBezTo>
                          <a:pt x="8" y="44"/>
                          <a:pt x="8" y="44"/>
                          <a:pt x="8" y="44"/>
                        </a:cubicBezTo>
                        <a:cubicBezTo>
                          <a:pt x="9" y="44"/>
                          <a:pt x="10" y="44"/>
                          <a:pt x="10" y="43"/>
                        </a:cubicBezTo>
                        <a:cubicBezTo>
                          <a:pt x="10" y="43"/>
                          <a:pt x="10" y="43"/>
                          <a:pt x="10" y="43"/>
                        </a:cubicBezTo>
                        <a:cubicBezTo>
                          <a:pt x="10" y="42"/>
                          <a:pt x="9" y="41"/>
                          <a:pt x="8" y="41"/>
                        </a:cubicBezTo>
                        <a:cubicBezTo>
                          <a:pt x="0" y="41"/>
                          <a:pt x="0" y="41"/>
                          <a:pt x="0" y="41"/>
                        </a:cubicBezTo>
                        <a:close/>
                        <a:moveTo>
                          <a:pt x="40" y="44"/>
                        </a:moveTo>
                        <a:cubicBezTo>
                          <a:pt x="43" y="44"/>
                          <a:pt x="47" y="44"/>
                          <a:pt x="51" y="44"/>
                        </a:cubicBezTo>
                        <a:cubicBezTo>
                          <a:pt x="52" y="44"/>
                          <a:pt x="53" y="44"/>
                          <a:pt x="53" y="43"/>
                        </a:cubicBezTo>
                        <a:cubicBezTo>
                          <a:pt x="53" y="43"/>
                          <a:pt x="53" y="43"/>
                          <a:pt x="53" y="43"/>
                        </a:cubicBezTo>
                        <a:cubicBezTo>
                          <a:pt x="53" y="42"/>
                          <a:pt x="52" y="41"/>
                          <a:pt x="51" y="41"/>
                        </a:cubicBezTo>
                        <a:cubicBezTo>
                          <a:pt x="47" y="41"/>
                          <a:pt x="43" y="41"/>
                          <a:pt x="40" y="41"/>
                        </a:cubicBezTo>
                        <a:cubicBezTo>
                          <a:pt x="39" y="41"/>
                          <a:pt x="38" y="42"/>
                          <a:pt x="38" y="43"/>
                        </a:cubicBezTo>
                        <a:cubicBezTo>
                          <a:pt x="38" y="43"/>
                          <a:pt x="38" y="43"/>
                          <a:pt x="38" y="43"/>
                        </a:cubicBezTo>
                        <a:cubicBezTo>
                          <a:pt x="38" y="44"/>
                          <a:pt x="39" y="44"/>
                          <a:pt x="40" y="44"/>
                        </a:cubicBezTo>
                        <a:close/>
                        <a:moveTo>
                          <a:pt x="60" y="44"/>
                        </a:moveTo>
                        <a:cubicBezTo>
                          <a:pt x="64" y="44"/>
                          <a:pt x="68" y="44"/>
                          <a:pt x="72" y="44"/>
                        </a:cubicBezTo>
                        <a:cubicBezTo>
                          <a:pt x="73" y="44"/>
                          <a:pt x="74" y="44"/>
                          <a:pt x="74" y="43"/>
                        </a:cubicBezTo>
                        <a:cubicBezTo>
                          <a:pt x="74" y="43"/>
                          <a:pt x="74" y="43"/>
                          <a:pt x="74" y="43"/>
                        </a:cubicBezTo>
                        <a:cubicBezTo>
                          <a:pt x="74" y="42"/>
                          <a:pt x="73" y="41"/>
                          <a:pt x="72" y="41"/>
                        </a:cubicBezTo>
                        <a:cubicBezTo>
                          <a:pt x="68" y="41"/>
                          <a:pt x="64" y="41"/>
                          <a:pt x="60" y="41"/>
                        </a:cubicBezTo>
                        <a:cubicBezTo>
                          <a:pt x="60" y="41"/>
                          <a:pt x="59" y="42"/>
                          <a:pt x="59" y="43"/>
                        </a:cubicBezTo>
                        <a:cubicBezTo>
                          <a:pt x="59" y="43"/>
                          <a:pt x="59" y="43"/>
                          <a:pt x="59" y="43"/>
                        </a:cubicBezTo>
                        <a:cubicBezTo>
                          <a:pt x="59" y="44"/>
                          <a:pt x="60" y="44"/>
                          <a:pt x="60" y="44"/>
                        </a:cubicBezTo>
                        <a:close/>
                        <a:moveTo>
                          <a:pt x="81" y="44"/>
                        </a:moveTo>
                        <a:cubicBezTo>
                          <a:pt x="85" y="44"/>
                          <a:pt x="89" y="44"/>
                          <a:pt x="93" y="44"/>
                        </a:cubicBezTo>
                        <a:cubicBezTo>
                          <a:pt x="94" y="44"/>
                          <a:pt x="95" y="44"/>
                          <a:pt x="95" y="43"/>
                        </a:cubicBezTo>
                        <a:cubicBezTo>
                          <a:pt x="95" y="43"/>
                          <a:pt x="95" y="43"/>
                          <a:pt x="95" y="43"/>
                        </a:cubicBezTo>
                        <a:cubicBezTo>
                          <a:pt x="95" y="42"/>
                          <a:pt x="94" y="41"/>
                          <a:pt x="93" y="41"/>
                        </a:cubicBezTo>
                        <a:cubicBezTo>
                          <a:pt x="89" y="41"/>
                          <a:pt x="85" y="41"/>
                          <a:pt x="81" y="41"/>
                        </a:cubicBezTo>
                        <a:cubicBezTo>
                          <a:pt x="81" y="41"/>
                          <a:pt x="80" y="42"/>
                          <a:pt x="80" y="43"/>
                        </a:cubicBezTo>
                        <a:cubicBezTo>
                          <a:pt x="80" y="43"/>
                          <a:pt x="80" y="43"/>
                          <a:pt x="80" y="43"/>
                        </a:cubicBezTo>
                        <a:cubicBezTo>
                          <a:pt x="80" y="44"/>
                          <a:pt x="81" y="44"/>
                          <a:pt x="81" y="44"/>
                        </a:cubicBezTo>
                        <a:close/>
                        <a:moveTo>
                          <a:pt x="102" y="44"/>
                        </a:moveTo>
                        <a:cubicBezTo>
                          <a:pt x="106" y="44"/>
                          <a:pt x="110" y="44"/>
                          <a:pt x="114" y="44"/>
                        </a:cubicBezTo>
                        <a:cubicBezTo>
                          <a:pt x="115" y="44"/>
                          <a:pt x="116" y="44"/>
                          <a:pt x="116" y="43"/>
                        </a:cubicBezTo>
                        <a:cubicBezTo>
                          <a:pt x="116" y="43"/>
                          <a:pt x="116" y="43"/>
                          <a:pt x="116" y="43"/>
                        </a:cubicBezTo>
                        <a:cubicBezTo>
                          <a:pt x="116" y="42"/>
                          <a:pt x="115" y="41"/>
                          <a:pt x="114" y="41"/>
                        </a:cubicBezTo>
                        <a:cubicBezTo>
                          <a:pt x="110" y="41"/>
                          <a:pt x="106" y="41"/>
                          <a:pt x="102" y="41"/>
                        </a:cubicBezTo>
                        <a:cubicBezTo>
                          <a:pt x="102" y="41"/>
                          <a:pt x="101" y="42"/>
                          <a:pt x="101" y="43"/>
                        </a:cubicBezTo>
                        <a:cubicBezTo>
                          <a:pt x="101" y="43"/>
                          <a:pt x="101" y="43"/>
                          <a:pt x="101" y="43"/>
                        </a:cubicBezTo>
                        <a:cubicBezTo>
                          <a:pt x="101" y="44"/>
                          <a:pt x="102" y="44"/>
                          <a:pt x="102" y="44"/>
                        </a:cubicBezTo>
                        <a:close/>
                        <a:moveTo>
                          <a:pt x="123" y="44"/>
                        </a:moveTo>
                        <a:cubicBezTo>
                          <a:pt x="127" y="44"/>
                          <a:pt x="131" y="44"/>
                          <a:pt x="135" y="44"/>
                        </a:cubicBezTo>
                        <a:cubicBezTo>
                          <a:pt x="136" y="44"/>
                          <a:pt x="137" y="44"/>
                          <a:pt x="137" y="43"/>
                        </a:cubicBezTo>
                        <a:cubicBezTo>
                          <a:pt x="137" y="43"/>
                          <a:pt x="137" y="43"/>
                          <a:pt x="137" y="43"/>
                        </a:cubicBezTo>
                        <a:cubicBezTo>
                          <a:pt x="137" y="42"/>
                          <a:pt x="136" y="41"/>
                          <a:pt x="135" y="41"/>
                        </a:cubicBezTo>
                        <a:cubicBezTo>
                          <a:pt x="131" y="41"/>
                          <a:pt x="127" y="41"/>
                          <a:pt x="123" y="41"/>
                        </a:cubicBezTo>
                        <a:cubicBezTo>
                          <a:pt x="123" y="41"/>
                          <a:pt x="122" y="42"/>
                          <a:pt x="122" y="43"/>
                        </a:cubicBezTo>
                        <a:cubicBezTo>
                          <a:pt x="122" y="43"/>
                          <a:pt x="122" y="43"/>
                          <a:pt x="122" y="43"/>
                        </a:cubicBezTo>
                        <a:cubicBezTo>
                          <a:pt x="122" y="44"/>
                          <a:pt x="123" y="44"/>
                          <a:pt x="123" y="44"/>
                        </a:cubicBezTo>
                        <a:close/>
                        <a:moveTo>
                          <a:pt x="144" y="44"/>
                        </a:moveTo>
                        <a:cubicBezTo>
                          <a:pt x="148" y="44"/>
                          <a:pt x="152" y="44"/>
                          <a:pt x="156" y="44"/>
                        </a:cubicBezTo>
                        <a:cubicBezTo>
                          <a:pt x="157" y="44"/>
                          <a:pt x="158" y="44"/>
                          <a:pt x="158" y="43"/>
                        </a:cubicBezTo>
                        <a:cubicBezTo>
                          <a:pt x="158" y="43"/>
                          <a:pt x="158" y="43"/>
                          <a:pt x="158" y="43"/>
                        </a:cubicBezTo>
                        <a:cubicBezTo>
                          <a:pt x="158" y="42"/>
                          <a:pt x="157" y="41"/>
                          <a:pt x="156" y="41"/>
                        </a:cubicBezTo>
                        <a:cubicBezTo>
                          <a:pt x="152" y="41"/>
                          <a:pt x="148" y="41"/>
                          <a:pt x="144" y="41"/>
                        </a:cubicBezTo>
                        <a:cubicBezTo>
                          <a:pt x="144" y="41"/>
                          <a:pt x="143" y="42"/>
                          <a:pt x="143" y="43"/>
                        </a:cubicBezTo>
                        <a:cubicBezTo>
                          <a:pt x="143" y="43"/>
                          <a:pt x="143" y="43"/>
                          <a:pt x="143" y="43"/>
                        </a:cubicBezTo>
                        <a:cubicBezTo>
                          <a:pt x="143" y="44"/>
                          <a:pt x="144" y="44"/>
                          <a:pt x="144" y="44"/>
                        </a:cubicBezTo>
                        <a:close/>
                        <a:moveTo>
                          <a:pt x="165" y="44"/>
                        </a:moveTo>
                        <a:cubicBezTo>
                          <a:pt x="169" y="44"/>
                          <a:pt x="173" y="44"/>
                          <a:pt x="177" y="44"/>
                        </a:cubicBezTo>
                        <a:cubicBezTo>
                          <a:pt x="178" y="44"/>
                          <a:pt x="179" y="44"/>
                          <a:pt x="179" y="43"/>
                        </a:cubicBezTo>
                        <a:cubicBezTo>
                          <a:pt x="179" y="43"/>
                          <a:pt x="179" y="43"/>
                          <a:pt x="179" y="43"/>
                        </a:cubicBezTo>
                        <a:cubicBezTo>
                          <a:pt x="179" y="42"/>
                          <a:pt x="178" y="41"/>
                          <a:pt x="177" y="41"/>
                        </a:cubicBezTo>
                        <a:cubicBezTo>
                          <a:pt x="173" y="41"/>
                          <a:pt x="169" y="41"/>
                          <a:pt x="165" y="41"/>
                        </a:cubicBezTo>
                        <a:cubicBezTo>
                          <a:pt x="165" y="41"/>
                          <a:pt x="164" y="42"/>
                          <a:pt x="164" y="43"/>
                        </a:cubicBezTo>
                        <a:cubicBezTo>
                          <a:pt x="164" y="43"/>
                          <a:pt x="164" y="43"/>
                          <a:pt x="164" y="43"/>
                        </a:cubicBezTo>
                        <a:cubicBezTo>
                          <a:pt x="164" y="44"/>
                          <a:pt x="165" y="44"/>
                          <a:pt x="165" y="4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 name="Freeform 29"/>
                  <p:cNvSpPr>
                    <a:spLocks noEditPoints="1"/>
                  </p:cNvSpPr>
                  <p:nvPr/>
                </p:nvSpPr>
                <p:spPr bwMode="auto">
                  <a:xfrm>
                    <a:off x="2092760" y="878126"/>
                    <a:ext cx="1075293" cy="248285"/>
                  </a:xfrm>
                  <a:custGeom>
                    <a:avLst/>
                    <a:gdLst>
                      <a:gd name="T0" fmla="*/ 2147483646 w 225"/>
                      <a:gd name="T1" fmla="*/ 0 h 52"/>
                      <a:gd name="T2" fmla="*/ 2147483646 w 225"/>
                      <a:gd name="T3" fmla="*/ 2147483646 h 52"/>
                      <a:gd name="T4" fmla="*/ 2147483646 w 225"/>
                      <a:gd name="T5" fmla="*/ 2147483646 h 52"/>
                      <a:gd name="T6" fmla="*/ 2147483646 w 225"/>
                      <a:gd name="T7" fmla="*/ 2147483646 h 52"/>
                      <a:gd name="T8" fmla="*/ 2147483646 w 225"/>
                      <a:gd name="T9" fmla="*/ 2147483646 h 52"/>
                      <a:gd name="T10" fmla="*/ 2147483646 w 225"/>
                      <a:gd name="T11" fmla="*/ 2147483646 h 52"/>
                      <a:gd name="T12" fmla="*/ 2147483646 w 225"/>
                      <a:gd name="T13" fmla="*/ 2147483646 h 52"/>
                      <a:gd name="T14" fmla="*/ 2147483646 w 225"/>
                      <a:gd name="T15" fmla="*/ 2147483646 h 52"/>
                      <a:gd name="T16" fmla="*/ 2147483646 w 225"/>
                      <a:gd name="T17" fmla="*/ 2147483646 h 52"/>
                      <a:gd name="T18" fmla="*/ 2147483646 w 225"/>
                      <a:gd name="T19" fmla="*/ 2147483646 h 52"/>
                      <a:gd name="T20" fmla="*/ 2147483646 w 225"/>
                      <a:gd name="T21" fmla="*/ 2147483646 h 52"/>
                      <a:gd name="T22" fmla="*/ 2147483646 w 225"/>
                      <a:gd name="T23" fmla="*/ 2147483646 h 52"/>
                      <a:gd name="T24" fmla="*/ 2147483646 w 225"/>
                      <a:gd name="T25" fmla="*/ 2147483646 h 52"/>
                      <a:gd name="T26" fmla="*/ 2147483646 w 225"/>
                      <a:gd name="T27" fmla="*/ 0 h 52"/>
                      <a:gd name="T28" fmla="*/ 2147483646 w 225"/>
                      <a:gd name="T29" fmla="*/ 2147483646 h 52"/>
                      <a:gd name="T30" fmla="*/ 2147483646 w 225"/>
                      <a:gd name="T31" fmla="*/ 2147483646 h 52"/>
                      <a:gd name="T32" fmla="*/ 2147483646 w 225"/>
                      <a:gd name="T33" fmla="*/ 2147483646 h 52"/>
                      <a:gd name="T34" fmla="*/ 2147483646 w 225"/>
                      <a:gd name="T35" fmla="*/ 2147483646 h 52"/>
                      <a:gd name="T36" fmla="*/ 2147483646 w 225"/>
                      <a:gd name="T37" fmla="*/ 2147483646 h 52"/>
                      <a:gd name="T38" fmla="*/ 2147483646 w 225"/>
                      <a:gd name="T39" fmla="*/ 2147483646 h 52"/>
                      <a:gd name="T40" fmla="*/ 2147483646 w 225"/>
                      <a:gd name="T41" fmla="*/ 2147483646 h 52"/>
                      <a:gd name="T42" fmla="*/ 2147483646 w 225"/>
                      <a:gd name="T43" fmla="*/ 2147483646 h 52"/>
                      <a:gd name="T44" fmla="*/ 2147483646 w 225"/>
                      <a:gd name="T45" fmla="*/ 2147483646 h 52"/>
                      <a:gd name="T46" fmla="*/ 2147483646 w 225"/>
                      <a:gd name="T47" fmla="*/ 2147483646 h 52"/>
                      <a:gd name="T48" fmla="*/ 0 w 225"/>
                      <a:gd name="T49" fmla="*/ 0 h 52"/>
                      <a:gd name="T50" fmla="*/ 2147483646 w 225"/>
                      <a:gd name="T51" fmla="*/ 2147483646 h 52"/>
                      <a:gd name="T52" fmla="*/ 2147483646 w 225"/>
                      <a:gd name="T53" fmla="*/ 2147483646 h 52"/>
                      <a:gd name="T54" fmla="*/ 2147483646 w 225"/>
                      <a:gd name="T55" fmla="*/ 0 h 52"/>
                      <a:gd name="T56" fmla="*/ 2147483646 w 225"/>
                      <a:gd name="T57" fmla="*/ 2147483646 h 52"/>
                      <a:gd name="T58" fmla="*/ 2147483646 w 225"/>
                      <a:gd name="T59" fmla="*/ 2147483646 h 52"/>
                      <a:gd name="T60" fmla="*/ 2147483646 w 225"/>
                      <a:gd name="T61" fmla="*/ 2147483646 h 52"/>
                      <a:gd name="T62" fmla="*/ 2147483646 w 225"/>
                      <a:gd name="T63" fmla="*/ 0 h 52"/>
                      <a:gd name="T64" fmla="*/ 2147483646 w 225"/>
                      <a:gd name="T65" fmla="*/ 0 h 52"/>
                      <a:gd name="T66" fmla="*/ 2147483646 w 225"/>
                      <a:gd name="T67" fmla="*/ 2147483646 h 52"/>
                      <a:gd name="T68" fmla="*/ 2147483646 w 225"/>
                      <a:gd name="T69" fmla="*/ 2147483646 h 52"/>
                      <a:gd name="T70" fmla="*/ 2147483646 w 225"/>
                      <a:gd name="T71" fmla="*/ 2147483646 h 52"/>
                      <a:gd name="T72" fmla="*/ 2147483646 w 225"/>
                      <a:gd name="T73" fmla="*/ 0 h 52"/>
                      <a:gd name="T74" fmla="*/ 2147483646 w 225"/>
                      <a:gd name="T75" fmla="*/ 2147483646 h 52"/>
                      <a:gd name="T76" fmla="*/ 2147483646 w 225"/>
                      <a:gd name="T77" fmla="*/ 2147483646 h 52"/>
                      <a:gd name="T78" fmla="*/ 2147483646 w 225"/>
                      <a:gd name="T79" fmla="*/ 2147483646 h 52"/>
                      <a:gd name="T80" fmla="*/ 2147483646 w 225"/>
                      <a:gd name="T81" fmla="*/ 0 h 52"/>
                      <a:gd name="T82" fmla="*/ 2147483646 w 225"/>
                      <a:gd name="T83" fmla="*/ 0 h 52"/>
                      <a:gd name="T84" fmla="*/ 2147483646 w 225"/>
                      <a:gd name="T85" fmla="*/ 2147483646 h 52"/>
                      <a:gd name="T86" fmla="*/ 2147483646 w 225"/>
                      <a:gd name="T87" fmla="*/ 2147483646 h 52"/>
                      <a:gd name="T88" fmla="*/ 2147483646 w 225"/>
                      <a:gd name="T89" fmla="*/ 2147483646 h 52"/>
                      <a:gd name="T90" fmla="*/ 2147483646 w 225"/>
                      <a:gd name="T91" fmla="*/ 0 h 52"/>
                      <a:gd name="T92" fmla="*/ 2147483646 w 225"/>
                      <a:gd name="T93" fmla="*/ 2147483646 h 52"/>
                      <a:gd name="T94" fmla="*/ 2147483646 w 225"/>
                      <a:gd name="T95" fmla="*/ 2147483646 h 52"/>
                      <a:gd name="T96" fmla="*/ 2147483646 w 225"/>
                      <a:gd name="T97" fmla="*/ 2147483646 h 52"/>
                      <a:gd name="T98" fmla="*/ 2147483646 w 225"/>
                      <a:gd name="T99" fmla="*/ 0 h 52"/>
                      <a:gd name="T100" fmla="*/ 2147483646 w 225"/>
                      <a:gd name="T101" fmla="*/ 0 h 52"/>
                      <a:gd name="T102" fmla="*/ 2147483646 w 225"/>
                      <a:gd name="T103" fmla="*/ 2147483646 h 52"/>
                      <a:gd name="T104" fmla="*/ 2147483646 w 225"/>
                      <a:gd name="T105" fmla="*/ 2147483646 h 52"/>
                      <a:gd name="T106" fmla="*/ 2147483646 w 225"/>
                      <a:gd name="T107" fmla="*/ 2147483646 h 52"/>
                      <a:gd name="T108" fmla="*/ 2147483646 w 225"/>
                      <a:gd name="T109" fmla="*/ 0 h 52"/>
                      <a:gd name="T110" fmla="*/ 2147483646 w 225"/>
                      <a:gd name="T111" fmla="*/ 2147483646 h 52"/>
                      <a:gd name="T112" fmla="*/ 2147483646 w 225"/>
                      <a:gd name="T113" fmla="*/ 2147483646 h 52"/>
                      <a:gd name="T114" fmla="*/ 2147483646 w 225"/>
                      <a:gd name="T115" fmla="*/ 2147483646 h 52"/>
                      <a:gd name="T116" fmla="*/ 2147483646 w 225"/>
                      <a:gd name="T117" fmla="*/ 0 h 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25" h="52">
                        <a:moveTo>
                          <a:pt x="19" y="0"/>
                        </a:moveTo>
                        <a:cubicBezTo>
                          <a:pt x="22" y="0"/>
                          <a:pt x="26" y="0"/>
                          <a:pt x="30" y="0"/>
                        </a:cubicBezTo>
                        <a:cubicBezTo>
                          <a:pt x="31" y="0"/>
                          <a:pt x="32" y="1"/>
                          <a:pt x="32" y="2"/>
                        </a:cubicBezTo>
                        <a:cubicBezTo>
                          <a:pt x="32" y="2"/>
                          <a:pt x="32" y="2"/>
                          <a:pt x="32" y="2"/>
                        </a:cubicBezTo>
                        <a:cubicBezTo>
                          <a:pt x="32" y="3"/>
                          <a:pt x="31" y="3"/>
                          <a:pt x="30" y="3"/>
                        </a:cubicBezTo>
                        <a:cubicBezTo>
                          <a:pt x="26" y="3"/>
                          <a:pt x="22" y="3"/>
                          <a:pt x="19" y="3"/>
                        </a:cubicBezTo>
                        <a:cubicBezTo>
                          <a:pt x="18" y="3"/>
                          <a:pt x="17" y="3"/>
                          <a:pt x="17" y="2"/>
                        </a:cubicBezTo>
                        <a:cubicBezTo>
                          <a:pt x="17" y="2"/>
                          <a:pt x="17" y="2"/>
                          <a:pt x="17" y="2"/>
                        </a:cubicBezTo>
                        <a:cubicBezTo>
                          <a:pt x="17" y="1"/>
                          <a:pt x="18" y="0"/>
                          <a:pt x="19" y="0"/>
                        </a:cubicBezTo>
                        <a:close/>
                        <a:moveTo>
                          <a:pt x="224" y="48"/>
                        </a:moveTo>
                        <a:cubicBezTo>
                          <a:pt x="224" y="48"/>
                          <a:pt x="224" y="48"/>
                          <a:pt x="224" y="48"/>
                        </a:cubicBezTo>
                        <a:cubicBezTo>
                          <a:pt x="225" y="48"/>
                          <a:pt x="225" y="49"/>
                          <a:pt x="225" y="50"/>
                        </a:cubicBezTo>
                        <a:cubicBezTo>
                          <a:pt x="225" y="50"/>
                          <a:pt x="225" y="50"/>
                          <a:pt x="225" y="50"/>
                        </a:cubicBezTo>
                        <a:cubicBezTo>
                          <a:pt x="225" y="51"/>
                          <a:pt x="225" y="52"/>
                          <a:pt x="224" y="52"/>
                        </a:cubicBezTo>
                        <a:cubicBezTo>
                          <a:pt x="224" y="52"/>
                          <a:pt x="224" y="52"/>
                          <a:pt x="224" y="52"/>
                        </a:cubicBezTo>
                        <a:cubicBezTo>
                          <a:pt x="223" y="52"/>
                          <a:pt x="222" y="51"/>
                          <a:pt x="222" y="50"/>
                        </a:cubicBezTo>
                        <a:cubicBezTo>
                          <a:pt x="222" y="50"/>
                          <a:pt x="222" y="50"/>
                          <a:pt x="222" y="50"/>
                        </a:cubicBezTo>
                        <a:cubicBezTo>
                          <a:pt x="222" y="49"/>
                          <a:pt x="223" y="48"/>
                          <a:pt x="224" y="48"/>
                        </a:cubicBezTo>
                        <a:close/>
                        <a:moveTo>
                          <a:pt x="196" y="1"/>
                        </a:moveTo>
                        <a:cubicBezTo>
                          <a:pt x="196" y="3"/>
                          <a:pt x="197" y="4"/>
                          <a:pt x="198" y="5"/>
                        </a:cubicBezTo>
                        <a:cubicBezTo>
                          <a:pt x="199" y="6"/>
                          <a:pt x="198" y="7"/>
                          <a:pt x="198" y="8"/>
                        </a:cubicBezTo>
                        <a:cubicBezTo>
                          <a:pt x="198" y="8"/>
                          <a:pt x="198" y="8"/>
                          <a:pt x="198" y="8"/>
                        </a:cubicBezTo>
                        <a:cubicBezTo>
                          <a:pt x="197" y="8"/>
                          <a:pt x="196" y="8"/>
                          <a:pt x="195" y="7"/>
                        </a:cubicBezTo>
                        <a:cubicBezTo>
                          <a:pt x="195" y="6"/>
                          <a:pt x="194" y="5"/>
                          <a:pt x="193" y="3"/>
                        </a:cubicBezTo>
                        <a:cubicBezTo>
                          <a:pt x="190" y="3"/>
                          <a:pt x="190" y="3"/>
                          <a:pt x="186" y="3"/>
                        </a:cubicBezTo>
                        <a:cubicBezTo>
                          <a:pt x="186" y="3"/>
                          <a:pt x="185" y="3"/>
                          <a:pt x="185" y="2"/>
                        </a:cubicBezTo>
                        <a:cubicBezTo>
                          <a:pt x="185" y="2"/>
                          <a:pt x="185" y="2"/>
                          <a:pt x="185" y="2"/>
                        </a:cubicBezTo>
                        <a:cubicBezTo>
                          <a:pt x="185" y="1"/>
                          <a:pt x="186" y="0"/>
                          <a:pt x="186" y="0"/>
                        </a:cubicBezTo>
                        <a:cubicBezTo>
                          <a:pt x="194" y="0"/>
                          <a:pt x="194" y="0"/>
                          <a:pt x="194" y="0"/>
                        </a:cubicBezTo>
                        <a:cubicBezTo>
                          <a:pt x="195" y="0"/>
                          <a:pt x="195" y="1"/>
                          <a:pt x="196" y="1"/>
                        </a:cubicBezTo>
                        <a:close/>
                        <a:moveTo>
                          <a:pt x="217" y="43"/>
                        </a:moveTo>
                        <a:cubicBezTo>
                          <a:pt x="215" y="40"/>
                          <a:pt x="213" y="36"/>
                          <a:pt x="211" y="33"/>
                        </a:cubicBezTo>
                        <a:cubicBezTo>
                          <a:pt x="211" y="32"/>
                          <a:pt x="211" y="31"/>
                          <a:pt x="212" y="31"/>
                        </a:cubicBezTo>
                        <a:cubicBezTo>
                          <a:pt x="212" y="31"/>
                          <a:pt x="212" y="31"/>
                          <a:pt x="212" y="31"/>
                        </a:cubicBezTo>
                        <a:cubicBezTo>
                          <a:pt x="212" y="30"/>
                          <a:pt x="213" y="30"/>
                          <a:pt x="214" y="31"/>
                        </a:cubicBezTo>
                        <a:cubicBezTo>
                          <a:pt x="216" y="34"/>
                          <a:pt x="218" y="38"/>
                          <a:pt x="220" y="41"/>
                        </a:cubicBezTo>
                        <a:cubicBezTo>
                          <a:pt x="221" y="42"/>
                          <a:pt x="220" y="43"/>
                          <a:pt x="219" y="43"/>
                        </a:cubicBezTo>
                        <a:cubicBezTo>
                          <a:pt x="219" y="43"/>
                          <a:pt x="219" y="43"/>
                          <a:pt x="219" y="43"/>
                        </a:cubicBezTo>
                        <a:cubicBezTo>
                          <a:pt x="219" y="44"/>
                          <a:pt x="218" y="44"/>
                          <a:pt x="217" y="43"/>
                        </a:cubicBezTo>
                        <a:close/>
                        <a:moveTo>
                          <a:pt x="206" y="25"/>
                        </a:moveTo>
                        <a:cubicBezTo>
                          <a:pt x="204" y="22"/>
                          <a:pt x="202" y="18"/>
                          <a:pt x="200" y="15"/>
                        </a:cubicBezTo>
                        <a:cubicBezTo>
                          <a:pt x="200" y="14"/>
                          <a:pt x="200" y="13"/>
                          <a:pt x="201" y="13"/>
                        </a:cubicBezTo>
                        <a:cubicBezTo>
                          <a:pt x="201" y="13"/>
                          <a:pt x="201" y="13"/>
                          <a:pt x="201" y="13"/>
                        </a:cubicBezTo>
                        <a:cubicBezTo>
                          <a:pt x="201" y="12"/>
                          <a:pt x="203" y="12"/>
                          <a:pt x="203" y="13"/>
                        </a:cubicBezTo>
                        <a:cubicBezTo>
                          <a:pt x="205" y="17"/>
                          <a:pt x="207" y="20"/>
                          <a:pt x="209" y="23"/>
                        </a:cubicBezTo>
                        <a:cubicBezTo>
                          <a:pt x="210" y="24"/>
                          <a:pt x="209" y="25"/>
                          <a:pt x="209" y="26"/>
                        </a:cubicBezTo>
                        <a:cubicBezTo>
                          <a:pt x="209" y="26"/>
                          <a:pt x="209" y="26"/>
                          <a:pt x="209" y="26"/>
                        </a:cubicBezTo>
                        <a:cubicBezTo>
                          <a:pt x="208" y="26"/>
                          <a:pt x="207" y="26"/>
                          <a:pt x="206" y="25"/>
                        </a:cubicBezTo>
                        <a:close/>
                        <a:moveTo>
                          <a:pt x="0" y="3"/>
                        </a:moveTo>
                        <a:cubicBezTo>
                          <a:pt x="0" y="0"/>
                          <a:pt x="0" y="0"/>
                          <a:pt x="0" y="0"/>
                        </a:cubicBezTo>
                        <a:cubicBezTo>
                          <a:pt x="8" y="0"/>
                          <a:pt x="8" y="0"/>
                          <a:pt x="8" y="0"/>
                        </a:cubicBezTo>
                        <a:cubicBezTo>
                          <a:pt x="9" y="0"/>
                          <a:pt x="10" y="1"/>
                          <a:pt x="10" y="2"/>
                        </a:cubicBezTo>
                        <a:cubicBezTo>
                          <a:pt x="10" y="2"/>
                          <a:pt x="10" y="2"/>
                          <a:pt x="10" y="2"/>
                        </a:cubicBezTo>
                        <a:cubicBezTo>
                          <a:pt x="10" y="3"/>
                          <a:pt x="9" y="3"/>
                          <a:pt x="8" y="3"/>
                        </a:cubicBezTo>
                        <a:cubicBezTo>
                          <a:pt x="0" y="3"/>
                          <a:pt x="0" y="3"/>
                          <a:pt x="0" y="3"/>
                        </a:cubicBezTo>
                        <a:close/>
                        <a:moveTo>
                          <a:pt x="40" y="0"/>
                        </a:moveTo>
                        <a:cubicBezTo>
                          <a:pt x="43" y="0"/>
                          <a:pt x="47" y="0"/>
                          <a:pt x="51" y="0"/>
                        </a:cubicBezTo>
                        <a:cubicBezTo>
                          <a:pt x="52" y="0"/>
                          <a:pt x="53" y="1"/>
                          <a:pt x="53" y="2"/>
                        </a:cubicBezTo>
                        <a:cubicBezTo>
                          <a:pt x="53" y="2"/>
                          <a:pt x="53" y="2"/>
                          <a:pt x="53" y="2"/>
                        </a:cubicBezTo>
                        <a:cubicBezTo>
                          <a:pt x="53" y="3"/>
                          <a:pt x="52" y="3"/>
                          <a:pt x="51" y="3"/>
                        </a:cubicBezTo>
                        <a:cubicBezTo>
                          <a:pt x="47" y="3"/>
                          <a:pt x="43" y="3"/>
                          <a:pt x="40" y="3"/>
                        </a:cubicBezTo>
                        <a:cubicBezTo>
                          <a:pt x="39" y="3"/>
                          <a:pt x="38" y="3"/>
                          <a:pt x="38" y="2"/>
                        </a:cubicBezTo>
                        <a:cubicBezTo>
                          <a:pt x="38" y="2"/>
                          <a:pt x="38" y="2"/>
                          <a:pt x="38" y="2"/>
                        </a:cubicBezTo>
                        <a:cubicBezTo>
                          <a:pt x="38" y="1"/>
                          <a:pt x="39" y="0"/>
                          <a:pt x="40" y="0"/>
                        </a:cubicBezTo>
                        <a:close/>
                        <a:moveTo>
                          <a:pt x="60" y="0"/>
                        </a:moveTo>
                        <a:cubicBezTo>
                          <a:pt x="64" y="0"/>
                          <a:pt x="68" y="0"/>
                          <a:pt x="72" y="0"/>
                        </a:cubicBezTo>
                        <a:cubicBezTo>
                          <a:pt x="73" y="0"/>
                          <a:pt x="74" y="1"/>
                          <a:pt x="74" y="2"/>
                        </a:cubicBezTo>
                        <a:cubicBezTo>
                          <a:pt x="74" y="2"/>
                          <a:pt x="74" y="2"/>
                          <a:pt x="74" y="2"/>
                        </a:cubicBezTo>
                        <a:cubicBezTo>
                          <a:pt x="74" y="3"/>
                          <a:pt x="73" y="3"/>
                          <a:pt x="72" y="3"/>
                        </a:cubicBezTo>
                        <a:cubicBezTo>
                          <a:pt x="68" y="3"/>
                          <a:pt x="64" y="3"/>
                          <a:pt x="60" y="3"/>
                        </a:cubicBezTo>
                        <a:cubicBezTo>
                          <a:pt x="60" y="3"/>
                          <a:pt x="59" y="3"/>
                          <a:pt x="59" y="2"/>
                        </a:cubicBezTo>
                        <a:cubicBezTo>
                          <a:pt x="59" y="2"/>
                          <a:pt x="59" y="2"/>
                          <a:pt x="59" y="2"/>
                        </a:cubicBezTo>
                        <a:cubicBezTo>
                          <a:pt x="59" y="1"/>
                          <a:pt x="60" y="0"/>
                          <a:pt x="60" y="0"/>
                        </a:cubicBezTo>
                        <a:close/>
                        <a:moveTo>
                          <a:pt x="81" y="0"/>
                        </a:moveTo>
                        <a:cubicBezTo>
                          <a:pt x="85" y="0"/>
                          <a:pt x="89" y="0"/>
                          <a:pt x="93" y="0"/>
                        </a:cubicBezTo>
                        <a:cubicBezTo>
                          <a:pt x="94" y="0"/>
                          <a:pt x="95" y="1"/>
                          <a:pt x="95" y="2"/>
                        </a:cubicBezTo>
                        <a:cubicBezTo>
                          <a:pt x="95" y="2"/>
                          <a:pt x="95" y="2"/>
                          <a:pt x="95" y="2"/>
                        </a:cubicBezTo>
                        <a:cubicBezTo>
                          <a:pt x="95" y="3"/>
                          <a:pt x="94" y="3"/>
                          <a:pt x="93" y="3"/>
                        </a:cubicBezTo>
                        <a:cubicBezTo>
                          <a:pt x="89" y="3"/>
                          <a:pt x="85" y="3"/>
                          <a:pt x="81" y="3"/>
                        </a:cubicBezTo>
                        <a:cubicBezTo>
                          <a:pt x="81" y="3"/>
                          <a:pt x="80" y="3"/>
                          <a:pt x="80" y="2"/>
                        </a:cubicBezTo>
                        <a:cubicBezTo>
                          <a:pt x="80" y="2"/>
                          <a:pt x="80" y="2"/>
                          <a:pt x="80" y="2"/>
                        </a:cubicBezTo>
                        <a:cubicBezTo>
                          <a:pt x="80" y="1"/>
                          <a:pt x="81" y="0"/>
                          <a:pt x="81" y="0"/>
                        </a:cubicBezTo>
                        <a:close/>
                        <a:moveTo>
                          <a:pt x="102" y="0"/>
                        </a:moveTo>
                        <a:cubicBezTo>
                          <a:pt x="106" y="0"/>
                          <a:pt x="110" y="0"/>
                          <a:pt x="114" y="0"/>
                        </a:cubicBezTo>
                        <a:cubicBezTo>
                          <a:pt x="115" y="0"/>
                          <a:pt x="116" y="1"/>
                          <a:pt x="116" y="2"/>
                        </a:cubicBezTo>
                        <a:cubicBezTo>
                          <a:pt x="116" y="2"/>
                          <a:pt x="116" y="2"/>
                          <a:pt x="116" y="2"/>
                        </a:cubicBezTo>
                        <a:cubicBezTo>
                          <a:pt x="116" y="3"/>
                          <a:pt x="115" y="3"/>
                          <a:pt x="114" y="3"/>
                        </a:cubicBezTo>
                        <a:cubicBezTo>
                          <a:pt x="110" y="3"/>
                          <a:pt x="106" y="3"/>
                          <a:pt x="102" y="3"/>
                        </a:cubicBezTo>
                        <a:cubicBezTo>
                          <a:pt x="102" y="3"/>
                          <a:pt x="101" y="3"/>
                          <a:pt x="101" y="2"/>
                        </a:cubicBezTo>
                        <a:cubicBezTo>
                          <a:pt x="101" y="2"/>
                          <a:pt x="101" y="2"/>
                          <a:pt x="101" y="2"/>
                        </a:cubicBezTo>
                        <a:cubicBezTo>
                          <a:pt x="101" y="1"/>
                          <a:pt x="102" y="0"/>
                          <a:pt x="102" y="0"/>
                        </a:cubicBezTo>
                        <a:close/>
                        <a:moveTo>
                          <a:pt x="123" y="0"/>
                        </a:moveTo>
                        <a:cubicBezTo>
                          <a:pt x="127" y="0"/>
                          <a:pt x="131" y="0"/>
                          <a:pt x="135" y="0"/>
                        </a:cubicBezTo>
                        <a:cubicBezTo>
                          <a:pt x="136" y="0"/>
                          <a:pt x="137" y="1"/>
                          <a:pt x="137" y="2"/>
                        </a:cubicBezTo>
                        <a:cubicBezTo>
                          <a:pt x="137" y="2"/>
                          <a:pt x="137" y="2"/>
                          <a:pt x="137" y="2"/>
                        </a:cubicBezTo>
                        <a:cubicBezTo>
                          <a:pt x="137" y="3"/>
                          <a:pt x="136" y="3"/>
                          <a:pt x="135" y="3"/>
                        </a:cubicBezTo>
                        <a:cubicBezTo>
                          <a:pt x="131" y="3"/>
                          <a:pt x="127" y="3"/>
                          <a:pt x="123" y="3"/>
                        </a:cubicBezTo>
                        <a:cubicBezTo>
                          <a:pt x="123" y="3"/>
                          <a:pt x="122" y="3"/>
                          <a:pt x="122" y="2"/>
                        </a:cubicBezTo>
                        <a:cubicBezTo>
                          <a:pt x="122" y="2"/>
                          <a:pt x="122" y="2"/>
                          <a:pt x="122" y="2"/>
                        </a:cubicBezTo>
                        <a:cubicBezTo>
                          <a:pt x="122" y="1"/>
                          <a:pt x="123" y="0"/>
                          <a:pt x="123" y="0"/>
                        </a:cubicBezTo>
                        <a:close/>
                        <a:moveTo>
                          <a:pt x="144" y="0"/>
                        </a:moveTo>
                        <a:cubicBezTo>
                          <a:pt x="148" y="0"/>
                          <a:pt x="152" y="0"/>
                          <a:pt x="156" y="0"/>
                        </a:cubicBezTo>
                        <a:cubicBezTo>
                          <a:pt x="157" y="0"/>
                          <a:pt x="158" y="1"/>
                          <a:pt x="158" y="2"/>
                        </a:cubicBezTo>
                        <a:cubicBezTo>
                          <a:pt x="158" y="2"/>
                          <a:pt x="158" y="2"/>
                          <a:pt x="158" y="2"/>
                        </a:cubicBezTo>
                        <a:cubicBezTo>
                          <a:pt x="158" y="3"/>
                          <a:pt x="157" y="3"/>
                          <a:pt x="156" y="3"/>
                        </a:cubicBezTo>
                        <a:cubicBezTo>
                          <a:pt x="152" y="3"/>
                          <a:pt x="148" y="3"/>
                          <a:pt x="144" y="3"/>
                        </a:cubicBezTo>
                        <a:cubicBezTo>
                          <a:pt x="144" y="3"/>
                          <a:pt x="143" y="3"/>
                          <a:pt x="143" y="2"/>
                        </a:cubicBezTo>
                        <a:cubicBezTo>
                          <a:pt x="143" y="2"/>
                          <a:pt x="143" y="2"/>
                          <a:pt x="143" y="2"/>
                        </a:cubicBezTo>
                        <a:cubicBezTo>
                          <a:pt x="143" y="1"/>
                          <a:pt x="144" y="0"/>
                          <a:pt x="144" y="0"/>
                        </a:cubicBezTo>
                        <a:close/>
                        <a:moveTo>
                          <a:pt x="165" y="0"/>
                        </a:moveTo>
                        <a:cubicBezTo>
                          <a:pt x="169" y="0"/>
                          <a:pt x="173" y="0"/>
                          <a:pt x="177" y="0"/>
                        </a:cubicBezTo>
                        <a:cubicBezTo>
                          <a:pt x="178" y="0"/>
                          <a:pt x="179" y="1"/>
                          <a:pt x="179" y="2"/>
                        </a:cubicBezTo>
                        <a:cubicBezTo>
                          <a:pt x="179" y="2"/>
                          <a:pt x="179" y="2"/>
                          <a:pt x="179" y="2"/>
                        </a:cubicBezTo>
                        <a:cubicBezTo>
                          <a:pt x="179" y="3"/>
                          <a:pt x="178" y="3"/>
                          <a:pt x="177" y="3"/>
                        </a:cubicBezTo>
                        <a:cubicBezTo>
                          <a:pt x="173" y="3"/>
                          <a:pt x="169" y="3"/>
                          <a:pt x="165" y="3"/>
                        </a:cubicBezTo>
                        <a:cubicBezTo>
                          <a:pt x="165" y="3"/>
                          <a:pt x="164" y="3"/>
                          <a:pt x="164" y="2"/>
                        </a:cubicBezTo>
                        <a:cubicBezTo>
                          <a:pt x="164" y="2"/>
                          <a:pt x="164" y="2"/>
                          <a:pt x="164" y="2"/>
                        </a:cubicBezTo>
                        <a:cubicBezTo>
                          <a:pt x="164" y="1"/>
                          <a:pt x="165" y="0"/>
                          <a:pt x="165"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pic>
                <p:nvPicPr>
                  <p:cNvPr id="83" name="Picture 9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2168259" y="963019"/>
                    <a:ext cx="320792" cy="320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2" name="文本框 62"/>
                <p:cNvSpPr txBox="1">
                  <a:spLocks noChangeArrowheads="1"/>
                </p:cNvSpPr>
                <p:nvPr/>
              </p:nvSpPr>
              <p:spPr bwMode="auto">
                <a:xfrm>
                  <a:off x="2504864" y="1120775"/>
                  <a:ext cx="572959" cy="47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l"/>
                    <a:defRPr sz="2000">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n"/>
                    <a:defRPr>
                      <a:solidFill>
                        <a:schemeClr val="tx1"/>
                      </a:solidFill>
                      <a:latin typeface="Arial" panose="020B0604020202020204" pitchFamily="34" charset="0"/>
                      <a:ea typeface="黑体" panose="02010609060101010101" pitchFamily="49" charset="-122"/>
                    </a:defRPr>
                  </a:lvl2pPr>
                  <a:lvl3pPr marL="1143000" indent="-228600">
                    <a:spcBef>
                      <a:spcPct val="20000"/>
                    </a:spcBef>
                    <a:buFont typeface="Wingdings" panose="05000000000000000000" pitchFamily="2" charset="2"/>
                    <a:buChar char="u"/>
                    <a:defRPr sz="1600">
                      <a:solidFill>
                        <a:schemeClr val="tx1"/>
                      </a:solidFill>
                      <a:latin typeface="Arial" panose="020B0604020202020204" pitchFamily="34" charset="0"/>
                      <a:ea typeface="黑体" panose="02010609060101010101" pitchFamily="49" charset="-122"/>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ea typeface="黑体" panose="02010609060101010101" pitchFamily="49" charset="-122"/>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r>
                    <a:rPr lang="en-US" altLang="zh-CN" sz="2800" b="1" dirty="0">
                      <a:solidFill>
                        <a:schemeClr val="bg1"/>
                      </a:solidFill>
                      <a:latin typeface="微软雅黑" panose="020B0503020204020204" pitchFamily="34" charset="-122"/>
                      <a:ea typeface="微软雅黑" panose="020B0503020204020204" pitchFamily="34" charset="-122"/>
                    </a:rPr>
                    <a:t>04</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sp>
            <p:nvSpPr>
              <p:cNvPr id="13" name="矩形 12"/>
              <p:cNvSpPr/>
              <p:nvPr/>
            </p:nvSpPr>
            <p:spPr>
              <a:xfrm>
                <a:off x="3029325" y="4058322"/>
                <a:ext cx="4572000" cy="707886"/>
              </a:xfrm>
              <a:prstGeom prst="rect">
                <a:avLst/>
              </a:prstGeom>
            </p:spPr>
            <p:txBody>
              <a:bodyPr>
                <a:spAutoFit/>
              </a:bodyPr>
              <a:lstStyle/>
              <a:p>
                <a:pPr algn="just"/>
                <a:r>
                  <a:rPr lang="zh-CN" altLang="en-US" sz="2000" b="1" spc="300" dirty="0">
                    <a:solidFill>
                      <a:srgbClr val="FF931A"/>
                    </a:solidFill>
                    <a:latin typeface="微软雅黑" panose="020B0503020204020204" pitchFamily="34" charset="-122"/>
                    <a:ea typeface="微软雅黑" panose="020B0503020204020204" pitchFamily="34" charset="-122"/>
                  </a:rPr>
                  <a:t>蒸汽锅炉运行中遇有下列情况之一时，应立即停炉：</a:t>
                </a:r>
                <a:endParaRPr lang="zh-CN" altLang="en-US" sz="2000" b="1" spc="300" dirty="0">
                  <a:solidFill>
                    <a:srgbClr val="FF931A"/>
                  </a:solidFill>
                  <a:latin typeface="微软雅黑" panose="020B0503020204020204" pitchFamily="34" charset="-122"/>
                  <a:ea typeface="微软雅黑" panose="020B0503020204020204" pitchFamily="34" charset="-122"/>
                </a:endParaRPr>
              </a:p>
            </p:txBody>
          </p:sp>
        </p:grpSp>
        <p:sp>
          <p:nvSpPr>
            <p:cNvPr id="89" name="文本框 759810"/>
            <p:cNvSpPr txBox="1"/>
            <p:nvPr/>
          </p:nvSpPr>
          <p:spPr>
            <a:xfrm>
              <a:off x="1141452" y="2068434"/>
              <a:ext cx="7416000" cy="2308324"/>
            </a:xfrm>
            <a:prstGeom prst="rect">
              <a:avLst/>
            </a:prstGeom>
            <a:noFill/>
            <a:ln w="9525">
              <a:noFill/>
            </a:ln>
          </p:spPr>
          <p:txBody>
            <a:bodyPr wrap="square" anchor="t">
              <a:spAutoFit/>
            </a:bodyPr>
            <a:lstStyle/>
            <a:p>
              <a:r>
                <a:rPr lang="en-US" altLang="zh-CN" spc="300" dirty="0">
                  <a:solidFill>
                    <a:schemeClr val="accent1"/>
                  </a:solidFill>
                  <a:latin typeface="微软雅黑" panose="020B0503020204020204" pitchFamily="34" charset="-122"/>
                  <a:ea typeface="微软雅黑" panose="020B0503020204020204" pitchFamily="34" charset="-122"/>
                </a:rPr>
                <a:t>①</a:t>
              </a:r>
              <a:r>
                <a:rPr lang="zh-CN" altLang="en-US" spc="300" dirty="0">
                  <a:solidFill>
                    <a:schemeClr val="accent1"/>
                  </a:solidFill>
                  <a:latin typeface="微软雅黑" panose="020B0503020204020204" pitchFamily="34" charset="-122"/>
                  <a:ea typeface="微软雅黑" panose="020B0503020204020204" pitchFamily="34" charset="-122"/>
                </a:rPr>
                <a:t>锅炉水位降到规定的水位极限以下时；</a:t>
              </a:r>
              <a:endParaRPr lang="en-US" altLang="zh-CN" spc="300" dirty="0">
                <a:solidFill>
                  <a:schemeClr val="accent1"/>
                </a:solidFill>
                <a:latin typeface="微软雅黑" panose="020B0503020204020204" pitchFamily="34" charset="-122"/>
                <a:ea typeface="微软雅黑" panose="020B0503020204020204" pitchFamily="34" charset="-122"/>
              </a:endParaRPr>
            </a:p>
            <a:p>
              <a:r>
                <a:rPr lang="en-US" altLang="zh-CN" spc="300" dirty="0">
                  <a:solidFill>
                    <a:schemeClr val="accent1"/>
                  </a:solidFill>
                  <a:latin typeface="微软雅黑" panose="020B0503020204020204" pitchFamily="34" charset="-122"/>
                  <a:ea typeface="微软雅黑" panose="020B0503020204020204" pitchFamily="34" charset="-122"/>
                </a:rPr>
                <a:t>②</a:t>
              </a:r>
              <a:r>
                <a:rPr lang="zh-CN" altLang="en-US" spc="300" dirty="0">
                  <a:solidFill>
                    <a:schemeClr val="accent1"/>
                  </a:solidFill>
                  <a:latin typeface="微软雅黑" panose="020B0503020204020204" pitchFamily="34" charset="-122"/>
                  <a:ea typeface="微软雅黑" panose="020B0503020204020204" pitchFamily="34" charset="-122"/>
                </a:rPr>
                <a:t>不断加大向锅炉给水及采取其他措施，但水位仍继续下降时；</a:t>
              </a:r>
              <a:endParaRPr lang="zh-CN" altLang="en-US" spc="300" dirty="0">
                <a:solidFill>
                  <a:schemeClr val="accent1"/>
                </a:solidFill>
                <a:latin typeface="微软雅黑" panose="020B0503020204020204" pitchFamily="34" charset="-122"/>
                <a:ea typeface="微软雅黑" panose="020B0503020204020204" pitchFamily="34" charset="-122"/>
              </a:endParaRPr>
            </a:p>
            <a:p>
              <a:r>
                <a:rPr lang="en-US" altLang="zh-CN" spc="300" dirty="0">
                  <a:solidFill>
                    <a:schemeClr val="accent1"/>
                  </a:solidFill>
                  <a:latin typeface="微软雅黑" panose="020B0503020204020204" pitchFamily="34" charset="-122"/>
                  <a:ea typeface="微软雅黑" panose="020B0503020204020204" pitchFamily="34" charset="-122"/>
                </a:rPr>
                <a:t>③</a:t>
              </a:r>
              <a:r>
                <a:rPr lang="zh-CN" altLang="en-US" spc="300" dirty="0">
                  <a:solidFill>
                    <a:schemeClr val="accent1"/>
                  </a:solidFill>
                  <a:latin typeface="微软雅黑" panose="020B0503020204020204" pitchFamily="34" charset="-122"/>
                  <a:ea typeface="微软雅黑" panose="020B0503020204020204" pitchFamily="34" charset="-122"/>
                </a:rPr>
                <a:t>锅炉水位已经升到运行规程规定的水位上位极限以上时；</a:t>
              </a:r>
              <a:endParaRPr lang="zh-CN" altLang="en-US" spc="300" dirty="0">
                <a:solidFill>
                  <a:schemeClr val="accent1"/>
                </a:solidFill>
                <a:latin typeface="微软雅黑" panose="020B0503020204020204" pitchFamily="34" charset="-122"/>
                <a:ea typeface="微软雅黑" panose="020B0503020204020204" pitchFamily="34" charset="-122"/>
              </a:endParaRPr>
            </a:p>
            <a:p>
              <a:r>
                <a:rPr lang="en-US" altLang="zh-CN" spc="300" dirty="0">
                  <a:solidFill>
                    <a:schemeClr val="accent1"/>
                  </a:solidFill>
                  <a:latin typeface="微软雅黑" panose="020B0503020204020204" pitchFamily="34" charset="-122"/>
                  <a:ea typeface="微软雅黑" panose="020B0503020204020204" pitchFamily="34" charset="-122"/>
                </a:rPr>
                <a:t>④</a:t>
              </a:r>
              <a:r>
                <a:rPr lang="zh-CN" altLang="en-US" spc="300" dirty="0">
                  <a:solidFill>
                    <a:schemeClr val="accent1"/>
                  </a:solidFill>
                  <a:latin typeface="微软雅黑" panose="020B0503020204020204" pitchFamily="34" charset="-122"/>
                  <a:ea typeface="微软雅黑" panose="020B0503020204020204" pitchFamily="34" charset="-122"/>
                </a:rPr>
                <a:t>给水机械全部失效；</a:t>
              </a:r>
              <a:endParaRPr lang="zh-CN" altLang="en-US" spc="300" dirty="0">
                <a:solidFill>
                  <a:schemeClr val="accent1"/>
                </a:solidFill>
                <a:latin typeface="微软雅黑" panose="020B0503020204020204" pitchFamily="34" charset="-122"/>
                <a:ea typeface="微软雅黑" panose="020B0503020204020204" pitchFamily="34" charset="-122"/>
              </a:endParaRPr>
            </a:p>
            <a:p>
              <a:r>
                <a:rPr lang="en-US" altLang="zh-CN" spc="300" dirty="0">
                  <a:solidFill>
                    <a:schemeClr val="accent1"/>
                  </a:solidFill>
                  <a:latin typeface="微软雅黑" panose="020B0503020204020204" pitchFamily="34" charset="-122"/>
                  <a:ea typeface="微软雅黑" panose="020B0503020204020204" pitchFamily="34" charset="-122"/>
                </a:rPr>
                <a:t>⑤</a:t>
              </a:r>
              <a:r>
                <a:rPr lang="zh-CN" altLang="en-US" spc="300" dirty="0">
                  <a:solidFill>
                    <a:schemeClr val="accent1"/>
                  </a:solidFill>
                  <a:latin typeface="微软雅黑" panose="020B0503020204020204" pitchFamily="34" charset="-122"/>
                  <a:ea typeface="微软雅黑" panose="020B0503020204020204" pitchFamily="34" charset="-122"/>
                </a:rPr>
                <a:t>水位表或安全阀全部失效；</a:t>
              </a:r>
              <a:endParaRPr lang="zh-CN" altLang="en-US" spc="300" dirty="0">
                <a:solidFill>
                  <a:schemeClr val="accent1"/>
                </a:solidFill>
                <a:latin typeface="微软雅黑" panose="020B0503020204020204" pitchFamily="34" charset="-122"/>
                <a:ea typeface="微软雅黑" panose="020B0503020204020204" pitchFamily="34" charset="-122"/>
              </a:endParaRPr>
            </a:p>
            <a:p>
              <a:r>
                <a:rPr lang="en-US" altLang="zh-CN" spc="300" dirty="0">
                  <a:solidFill>
                    <a:schemeClr val="accent1"/>
                  </a:solidFill>
                  <a:latin typeface="微软雅黑" panose="020B0503020204020204" pitchFamily="34" charset="-122"/>
                  <a:ea typeface="微软雅黑" panose="020B0503020204020204" pitchFamily="34" charset="-122"/>
                </a:rPr>
                <a:t>⑥</a:t>
              </a:r>
              <a:r>
                <a:rPr lang="zh-CN" altLang="en-US" spc="300" dirty="0">
                  <a:solidFill>
                    <a:schemeClr val="accent1"/>
                  </a:solidFill>
                  <a:latin typeface="微软雅黑" panose="020B0503020204020204" pitchFamily="34" charset="-122"/>
                  <a:ea typeface="微软雅黑" panose="020B0503020204020204" pitchFamily="34" charset="-122"/>
                </a:rPr>
                <a:t>锅炉元件损坏，危机运行人员安全；</a:t>
              </a:r>
              <a:endParaRPr lang="zh-CN" altLang="en-US" spc="300" dirty="0">
                <a:solidFill>
                  <a:schemeClr val="accent1"/>
                </a:solidFill>
                <a:latin typeface="微软雅黑" panose="020B0503020204020204" pitchFamily="34" charset="-122"/>
                <a:ea typeface="微软雅黑" panose="020B0503020204020204" pitchFamily="34" charset="-122"/>
              </a:endParaRPr>
            </a:p>
            <a:p>
              <a:r>
                <a:rPr lang="en-US" altLang="zh-CN" spc="300" dirty="0">
                  <a:solidFill>
                    <a:schemeClr val="accent1"/>
                  </a:solidFill>
                  <a:latin typeface="微软雅黑" panose="020B0503020204020204" pitchFamily="34" charset="-122"/>
                  <a:ea typeface="微软雅黑" panose="020B0503020204020204" pitchFamily="34" charset="-122"/>
                </a:rPr>
                <a:t>⑦</a:t>
              </a:r>
              <a:r>
                <a:rPr lang="zh-CN" altLang="en-US" spc="300" dirty="0">
                  <a:solidFill>
                    <a:schemeClr val="accent1"/>
                  </a:solidFill>
                  <a:latin typeface="微软雅黑" panose="020B0503020204020204" pitchFamily="34" charset="-122"/>
                  <a:ea typeface="微软雅黑" panose="020B0503020204020204" pitchFamily="34" charset="-122"/>
                </a:rPr>
                <a:t>燃烧设备损坏，炉膛倒塌或锅炉构架被烧红；</a:t>
              </a:r>
              <a:endParaRPr lang="zh-CN" altLang="en-US" spc="300" dirty="0">
                <a:solidFill>
                  <a:schemeClr val="accent1"/>
                </a:solidFill>
                <a:latin typeface="微软雅黑" panose="020B0503020204020204" pitchFamily="34" charset="-122"/>
                <a:ea typeface="微软雅黑" panose="020B0503020204020204" pitchFamily="34" charset="-122"/>
              </a:endParaRPr>
            </a:p>
            <a:p>
              <a:r>
                <a:rPr lang="en-US" altLang="zh-CN" spc="300" dirty="0">
                  <a:solidFill>
                    <a:schemeClr val="accent1"/>
                  </a:solidFill>
                  <a:latin typeface="微软雅黑" panose="020B0503020204020204" pitchFamily="34" charset="-122"/>
                  <a:ea typeface="微软雅黑" panose="020B0503020204020204" pitchFamily="34" charset="-122"/>
                </a:rPr>
                <a:t>⑧</a:t>
              </a:r>
              <a:r>
                <a:rPr lang="zh-CN" altLang="en-US" spc="300" dirty="0">
                  <a:solidFill>
                    <a:schemeClr val="accent1"/>
                  </a:solidFill>
                  <a:latin typeface="微软雅黑" panose="020B0503020204020204" pitchFamily="34" charset="-122"/>
                  <a:ea typeface="微软雅黑" panose="020B0503020204020204" pitchFamily="34" charset="-122"/>
                </a:rPr>
                <a:t>其它异常运行情况。</a:t>
              </a:r>
              <a:endParaRPr lang="zh-CN" altLang="en-US" spc="300" dirty="0">
                <a:solidFill>
                  <a:schemeClr val="accent1"/>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9796"/>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5000" r="-15000"/>
          </a:stretch>
        </a:blipFill>
        <a:effectLst/>
      </p:bgPr>
    </p:bg>
    <p:spTree>
      <p:nvGrpSpPr>
        <p:cNvPr id="1" name=""/>
        <p:cNvGrpSpPr/>
        <p:nvPr/>
      </p:nvGrpSpPr>
      <p:grpSpPr>
        <a:xfrm>
          <a:off x="0" y="0"/>
          <a:ext cx="0" cy="0"/>
          <a:chOff x="0" y="0"/>
          <a:chExt cx="0" cy="0"/>
        </a:xfrm>
      </p:grpSpPr>
      <p:sp>
        <p:nvSpPr>
          <p:cNvPr id="2" name="Freeform 5"/>
          <p:cNvSpPr/>
          <p:nvPr/>
        </p:nvSpPr>
        <p:spPr bwMode="auto">
          <a:xfrm>
            <a:off x="1166389" y="985676"/>
            <a:ext cx="6959048" cy="3174240"/>
          </a:xfrm>
          <a:custGeom>
            <a:avLst/>
            <a:gdLst>
              <a:gd name="T0" fmla="*/ 211 w 13952"/>
              <a:gd name="T1" fmla="*/ 0 h 6332"/>
              <a:gd name="T2" fmla="*/ 13740 w 13952"/>
              <a:gd name="T3" fmla="*/ 0 h 6332"/>
              <a:gd name="T4" fmla="*/ 13952 w 13952"/>
              <a:gd name="T5" fmla="*/ 211 h 6332"/>
              <a:gd name="T6" fmla="*/ 13952 w 13952"/>
              <a:gd name="T7" fmla="*/ 6121 h 6332"/>
              <a:gd name="T8" fmla="*/ 13740 w 13952"/>
              <a:gd name="T9" fmla="*/ 6332 h 6332"/>
              <a:gd name="T10" fmla="*/ 211 w 13952"/>
              <a:gd name="T11" fmla="*/ 6332 h 6332"/>
              <a:gd name="T12" fmla="*/ 0 w 13952"/>
              <a:gd name="T13" fmla="*/ 6121 h 6332"/>
              <a:gd name="T14" fmla="*/ 0 w 13952"/>
              <a:gd name="T15" fmla="*/ 211 h 6332"/>
              <a:gd name="T16" fmla="*/ 211 w 13952"/>
              <a:gd name="T17" fmla="*/ 0 h 6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52" h="6332">
                <a:moveTo>
                  <a:pt x="211" y="0"/>
                </a:moveTo>
                <a:lnTo>
                  <a:pt x="13740" y="0"/>
                </a:lnTo>
                <a:cubicBezTo>
                  <a:pt x="13857" y="0"/>
                  <a:pt x="13952" y="95"/>
                  <a:pt x="13952" y="211"/>
                </a:cubicBezTo>
                <a:lnTo>
                  <a:pt x="13952" y="6121"/>
                </a:lnTo>
                <a:cubicBezTo>
                  <a:pt x="13952" y="6237"/>
                  <a:pt x="13857" y="6332"/>
                  <a:pt x="13740" y="6332"/>
                </a:cubicBezTo>
                <a:lnTo>
                  <a:pt x="211" y="6332"/>
                </a:lnTo>
                <a:cubicBezTo>
                  <a:pt x="95" y="6332"/>
                  <a:pt x="0" y="6237"/>
                  <a:pt x="0" y="6121"/>
                </a:cubicBezTo>
                <a:lnTo>
                  <a:pt x="0" y="211"/>
                </a:lnTo>
                <a:cubicBezTo>
                  <a:pt x="0" y="95"/>
                  <a:pt x="95" y="0"/>
                  <a:pt x="211" y="0"/>
                </a:cubicBezTo>
                <a:close/>
              </a:path>
            </a:pathLst>
          </a:custGeom>
          <a:solidFill>
            <a:schemeClr val="accent2"/>
          </a:solidFill>
          <a:ln w="4763" cap="flat">
            <a:solidFill>
              <a:schemeClr val="accent1">
                <a:lumMod val="40000"/>
                <a:lumOff val="60000"/>
              </a:schemeClr>
            </a:solidFill>
            <a:prstDash val="solid"/>
            <a:miter lim="800000"/>
          </a:ln>
        </p:spPr>
        <p:txBody>
          <a:bodyPr vert="horz" wrap="square" lIns="68555" tIns="34277" rIns="68555" bIns="34277"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 b="0" i="0" u="none" strike="noStrike" kern="1200" cap="none" spc="0" normalizeH="0" baseline="0" noProof="0">
              <a:ln>
                <a:noFill/>
              </a:ln>
              <a:solidFill>
                <a:srgbClr val="454545"/>
              </a:solidFill>
              <a:effectLst/>
              <a:uLnTx/>
              <a:uFillTx/>
              <a:latin typeface="Arial" panose="020B0604020202020204" pitchFamily="34" charset="0"/>
              <a:ea typeface="宋体" panose="02010600030101010101" pitchFamily="2" charset="-122"/>
              <a:cs typeface="+mn-cs"/>
            </a:endParaRPr>
          </a:p>
        </p:txBody>
      </p:sp>
      <p:sp>
        <p:nvSpPr>
          <p:cNvPr id="3" name="Freeform 6"/>
          <p:cNvSpPr/>
          <p:nvPr/>
        </p:nvSpPr>
        <p:spPr bwMode="auto">
          <a:xfrm>
            <a:off x="1017614" y="1549058"/>
            <a:ext cx="145203" cy="1991190"/>
          </a:xfrm>
          <a:custGeom>
            <a:avLst/>
            <a:gdLst>
              <a:gd name="T0" fmla="*/ 0 w 291"/>
              <a:gd name="T1" fmla="*/ 3396 h 3971"/>
              <a:gd name="T2" fmla="*/ 291 w 291"/>
              <a:gd name="T3" fmla="*/ 3971 h 3971"/>
              <a:gd name="T4" fmla="*/ 291 w 291"/>
              <a:gd name="T5" fmla="*/ 0 h 3971"/>
              <a:gd name="T6" fmla="*/ 0 w 291"/>
              <a:gd name="T7" fmla="*/ 573 h 3971"/>
              <a:gd name="T8" fmla="*/ 0 w 291"/>
              <a:gd name="T9" fmla="*/ 3396 h 3971"/>
            </a:gdLst>
            <a:ahLst/>
            <a:cxnLst>
              <a:cxn ang="0">
                <a:pos x="T0" y="T1"/>
              </a:cxn>
              <a:cxn ang="0">
                <a:pos x="T2" y="T3"/>
              </a:cxn>
              <a:cxn ang="0">
                <a:pos x="T4" y="T5"/>
              </a:cxn>
              <a:cxn ang="0">
                <a:pos x="T6" y="T7"/>
              </a:cxn>
              <a:cxn ang="0">
                <a:pos x="T8" y="T9"/>
              </a:cxn>
            </a:cxnLst>
            <a:rect l="0" t="0" r="r" b="b"/>
            <a:pathLst>
              <a:path w="291" h="3971">
                <a:moveTo>
                  <a:pt x="0" y="3396"/>
                </a:moveTo>
                <a:lnTo>
                  <a:pt x="291" y="3971"/>
                </a:lnTo>
                <a:lnTo>
                  <a:pt x="291" y="0"/>
                </a:lnTo>
                <a:lnTo>
                  <a:pt x="0" y="573"/>
                </a:lnTo>
                <a:lnTo>
                  <a:pt x="0" y="3396"/>
                </a:lnTo>
                <a:close/>
              </a:path>
            </a:pathLst>
          </a:custGeom>
          <a:solidFill>
            <a:schemeClr val="accent1"/>
          </a:solidFill>
          <a:ln>
            <a:noFill/>
          </a:ln>
        </p:spPr>
        <p:txBody>
          <a:bodyPr vert="horz" wrap="square" lIns="68555" tIns="34277" rIns="68555" bIns="34277"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 b="0" i="0" u="none" strike="noStrike" kern="1200" cap="none" spc="0" normalizeH="0" baseline="0" noProof="0">
              <a:ln>
                <a:noFill/>
              </a:ln>
              <a:solidFill>
                <a:srgbClr val="454545"/>
              </a:solidFill>
              <a:effectLst/>
              <a:uLnTx/>
              <a:uFillTx/>
              <a:latin typeface="Arial" panose="020B0604020202020204" pitchFamily="34" charset="0"/>
              <a:ea typeface="宋体" panose="02010600030101010101" pitchFamily="2" charset="-122"/>
              <a:cs typeface="+mn-cs"/>
            </a:endParaRPr>
          </a:p>
        </p:txBody>
      </p:sp>
      <p:sp>
        <p:nvSpPr>
          <p:cNvPr id="4" name="Freeform 7"/>
          <p:cNvSpPr/>
          <p:nvPr/>
        </p:nvSpPr>
        <p:spPr bwMode="auto">
          <a:xfrm>
            <a:off x="1017614" y="1837084"/>
            <a:ext cx="1359198" cy="1415138"/>
          </a:xfrm>
          <a:custGeom>
            <a:avLst/>
            <a:gdLst>
              <a:gd name="T0" fmla="*/ 0 w 2725"/>
              <a:gd name="T1" fmla="*/ 2823 h 2823"/>
              <a:gd name="T2" fmla="*/ 2463 w 2725"/>
              <a:gd name="T3" fmla="*/ 2823 h 2823"/>
              <a:gd name="T4" fmla="*/ 2725 w 2725"/>
              <a:gd name="T5" fmla="*/ 1431 h 2823"/>
              <a:gd name="T6" fmla="*/ 2463 w 2725"/>
              <a:gd name="T7" fmla="*/ 0 h 2823"/>
              <a:gd name="T8" fmla="*/ 0 w 2725"/>
              <a:gd name="T9" fmla="*/ 0 h 2823"/>
              <a:gd name="T10" fmla="*/ 0 w 2725"/>
              <a:gd name="T11" fmla="*/ 2823 h 2823"/>
            </a:gdLst>
            <a:ahLst/>
            <a:cxnLst>
              <a:cxn ang="0">
                <a:pos x="T0" y="T1"/>
              </a:cxn>
              <a:cxn ang="0">
                <a:pos x="T2" y="T3"/>
              </a:cxn>
              <a:cxn ang="0">
                <a:pos x="T4" y="T5"/>
              </a:cxn>
              <a:cxn ang="0">
                <a:pos x="T6" y="T7"/>
              </a:cxn>
              <a:cxn ang="0">
                <a:pos x="T8" y="T9"/>
              </a:cxn>
              <a:cxn ang="0">
                <a:pos x="T10" y="T11"/>
              </a:cxn>
            </a:cxnLst>
            <a:rect l="0" t="0" r="r" b="b"/>
            <a:pathLst>
              <a:path w="2725" h="2823">
                <a:moveTo>
                  <a:pt x="0" y="2823"/>
                </a:moveTo>
                <a:lnTo>
                  <a:pt x="2463" y="2823"/>
                </a:lnTo>
                <a:lnTo>
                  <a:pt x="2725" y="1431"/>
                </a:lnTo>
                <a:lnTo>
                  <a:pt x="2463" y="0"/>
                </a:lnTo>
                <a:lnTo>
                  <a:pt x="0" y="0"/>
                </a:lnTo>
                <a:lnTo>
                  <a:pt x="0" y="2823"/>
                </a:lnTo>
                <a:close/>
              </a:path>
            </a:pathLst>
          </a:custGeom>
          <a:solidFill>
            <a:schemeClr val="bg1"/>
          </a:solidFill>
          <a:ln>
            <a:noFill/>
          </a:ln>
        </p:spPr>
        <p:txBody>
          <a:bodyPr vert="horz" wrap="square" lIns="68555" tIns="34277" rIns="68555" bIns="34277"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 b="0" i="0" u="none" strike="noStrike" kern="1200" cap="none" spc="0" normalizeH="0" baseline="0" noProof="0">
              <a:ln>
                <a:noFill/>
              </a:ln>
              <a:solidFill>
                <a:srgbClr val="454545"/>
              </a:solidFill>
              <a:effectLst/>
              <a:uLnTx/>
              <a:uFillTx/>
              <a:latin typeface="Arial" panose="020B0604020202020204" pitchFamily="34" charset="0"/>
              <a:ea typeface="宋体" panose="02010600030101010101" pitchFamily="2" charset="-122"/>
              <a:cs typeface="+mn-cs"/>
            </a:endParaRPr>
          </a:p>
        </p:txBody>
      </p:sp>
      <p:sp>
        <p:nvSpPr>
          <p:cNvPr id="5" name="Rectangle 24"/>
          <p:cNvSpPr>
            <a:spLocks noChangeArrowheads="1"/>
          </p:cNvSpPr>
          <p:nvPr/>
        </p:nvSpPr>
        <p:spPr bwMode="auto">
          <a:xfrm>
            <a:off x="2524041" y="2159933"/>
            <a:ext cx="560139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p>
            <a:pPr lvl="0">
              <a:defRPr/>
            </a:pPr>
            <a:r>
              <a:rPr lang="zh-CN" altLang="en-US" sz="5000" b="1" spc="100" dirty="0">
                <a:solidFill>
                  <a:srgbClr val="454545"/>
                </a:solidFill>
                <a:latin typeface="微软雅黑" panose="020B0503020204020204" pitchFamily="34" charset="-122"/>
                <a:ea typeface="微软雅黑" panose="020B0503020204020204" pitchFamily="34" charset="-122"/>
                <a:cs typeface="宋体" panose="02010600030101010101" pitchFamily="2" charset="-122"/>
              </a:rPr>
              <a:t>压力容器（含气瓶）</a:t>
            </a:r>
            <a:endParaRPr kumimoji="0" lang="zh-CN" altLang="en-US" sz="5000" b="1" i="0" u="none" strike="noStrike" kern="1200" cap="none" spc="100" normalizeH="0" baseline="0" noProof="0" dirty="0">
              <a:ln>
                <a:noFill/>
              </a:ln>
              <a:solidFill>
                <a:srgbClr val="454545"/>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14" name="文本框 13"/>
          <p:cNvSpPr txBox="1"/>
          <p:nvPr/>
        </p:nvSpPr>
        <p:spPr>
          <a:xfrm>
            <a:off x="1257785" y="1837084"/>
            <a:ext cx="865943" cy="141885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en-US" altLang="zh-CN" sz="8620" b="1" dirty="0">
                <a:solidFill>
                  <a:srgbClr val="FFFFFF"/>
                </a:solidFill>
                <a:latin typeface="微软雅黑" panose="020B0503020204020204" pitchFamily="34" charset="-122"/>
                <a:ea typeface="微软雅黑" panose="020B0503020204020204" pitchFamily="34" charset="-122"/>
              </a:rPr>
              <a:t>2</a:t>
            </a:r>
            <a:endParaRPr kumimoji="0" lang="zh-CN" altLang="en-US" sz="862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spd="slow" advTm="5215"/>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55" name="TextBox 54"/>
          <p:cNvSpPr txBox="1"/>
          <p:nvPr/>
        </p:nvSpPr>
        <p:spPr>
          <a:xfrm>
            <a:off x="523240" y="40640"/>
            <a:ext cx="4048760"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1" charset="-122"/>
                <a:ea typeface="方正卡通简体" panose="03000509000000000000" pitchFamily="1" charset="-122"/>
              </a:defRPr>
            </a:lvl1pPr>
          </a:lstStyle>
          <a:p>
            <a:pPr lvl="0"/>
            <a:r>
              <a:rPr lang="en-US" altLang="zh-CN" sz="2400" b="1" spc="100" dirty="0">
                <a:solidFill>
                  <a:srgbClr val="454545"/>
                </a:solidFill>
                <a:latin typeface="微软雅黑" panose="020B0503020204020204" pitchFamily="34" charset="-122"/>
                <a:ea typeface="微软雅黑" panose="020B0503020204020204" pitchFamily="34" charset="-122"/>
              </a:rPr>
              <a:t>2</a:t>
            </a:r>
            <a:r>
              <a:rPr lang="zh-CN" altLang="en-US" sz="2400" b="1" spc="100" dirty="0">
                <a:solidFill>
                  <a:srgbClr val="454545"/>
                </a:solidFill>
                <a:latin typeface="微软雅黑" panose="020B0503020204020204" pitchFamily="34" charset="-122"/>
                <a:ea typeface="微软雅黑" panose="020B0503020204020204" pitchFamily="34" charset="-122"/>
              </a:rPr>
              <a:t>. 压力容器（含气瓶）</a:t>
            </a:r>
            <a:endParaRPr lang="zh-CN" altLang="en-US" sz="2400" b="1" spc="100" dirty="0">
              <a:solidFill>
                <a:srgbClr val="454545"/>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2015716" y="915566"/>
            <a:ext cx="5112568" cy="3096344"/>
          </a:xfrm>
          <a:prstGeom prst="rect">
            <a:avLst/>
          </a:prstGeom>
        </p:spPr>
      </p:pic>
      <p:sp>
        <p:nvSpPr>
          <p:cNvPr id="15" name="Freeform 5"/>
          <p:cNvSpPr>
            <a:spLocks noEditPoints="1"/>
          </p:cNvSpPr>
          <p:nvPr/>
        </p:nvSpPr>
        <p:spPr bwMode="auto">
          <a:xfrm>
            <a:off x="153488" y="85490"/>
            <a:ext cx="369657" cy="369656"/>
          </a:xfrm>
          <a:custGeom>
            <a:avLst/>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rgbClr val="FF931A"/>
          </a:solidFill>
          <a:ln>
            <a:noFill/>
          </a:ln>
        </p:spPr>
        <p:txBody>
          <a:bodyPr vert="horz" wrap="square" lIns="68555" tIns="34277" rIns="68555" bIns="34277"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rgbClr val="ED5A00"/>
              </a:solidFill>
              <a:effectLst/>
              <a:uLnTx/>
              <a:uFillTx/>
              <a:ea typeface="微软雅黑" panose="020B0503020204020204" pitchFamily="34" charset="-122"/>
              <a:cs typeface="+mn-ea"/>
            </a:endParaRPr>
          </a:p>
        </p:txBody>
      </p:sp>
    </p:spTree>
  </p:cSld>
  <p:clrMapOvr>
    <a:masterClrMapping/>
  </p:clrMapOvr>
  <p:transition spd="slow" advTm="9796"/>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5"/>
          <p:cNvSpPr>
            <a:spLocks noEditPoints="1"/>
          </p:cNvSpPr>
          <p:nvPr/>
        </p:nvSpPr>
        <p:spPr bwMode="auto">
          <a:xfrm>
            <a:off x="153488" y="85490"/>
            <a:ext cx="369657" cy="369656"/>
          </a:xfrm>
          <a:custGeom>
            <a:avLst/>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a:noFill/>
          </a:ln>
        </p:spPr>
        <p:txBody>
          <a:bodyPr vert="horz" wrap="square" lIns="68555" tIns="34277" rIns="68555" bIns="34277"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rgbClr val="ED5A00"/>
              </a:solidFill>
              <a:effectLst/>
              <a:uLnTx/>
              <a:uFillTx/>
              <a:latin typeface="Arial" panose="020B0604020202020204" pitchFamily="34" charset="0"/>
              <a:ea typeface="+mn-ea"/>
              <a:cs typeface="+mn-ea"/>
            </a:endParaRPr>
          </a:p>
        </p:txBody>
      </p:sp>
      <p:grpSp>
        <p:nvGrpSpPr>
          <p:cNvPr id="8" name="组合 7"/>
          <p:cNvGrpSpPr/>
          <p:nvPr/>
        </p:nvGrpSpPr>
        <p:grpSpPr>
          <a:xfrm>
            <a:off x="541442" y="623570"/>
            <a:ext cx="2734414" cy="481330"/>
            <a:chOff x="1345" y="982"/>
            <a:chExt cx="5987" cy="758"/>
          </a:xfrm>
        </p:grpSpPr>
        <p:sp>
          <p:nvSpPr>
            <p:cNvPr id="9" name="箭头: 五边形 8"/>
            <p:cNvSpPr/>
            <p:nvPr/>
          </p:nvSpPr>
          <p:spPr bwMode="auto">
            <a:xfrm>
              <a:off x="1345" y="982"/>
              <a:ext cx="5987" cy="758"/>
            </a:xfrm>
            <a:prstGeom prst="homePlate">
              <a:avLst>
                <a:gd name="adj" fmla="val 19029"/>
              </a:avLst>
            </a:prstGeom>
            <a:gradFill>
              <a:gsLst>
                <a:gs pos="61000">
                  <a:schemeClr val="tx1"/>
                </a:gs>
                <a:gs pos="0">
                  <a:srgbClr val="5E5E5E"/>
                </a:gs>
                <a:gs pos="100000">
                  <a:srgbClr val="343434"/>
                </a:gs>
              </a:gsLst>
              <a:lin ang="5400000" scaled="1"/>
            </a:gradFill>
            <a:ln w="9525" cap="flat">
              <a:solidFill>
                <a:schemeClr val="accent2"/>
              </a:solidFill>
              <a:prstDash val="solid"/>
              <a:miter lim="800000"/>
            </a:ln>
            <a:effectLst>
              <a:outerShdw blurRad="63500" sx="102000" sy="102000" algn="ctr" rotWithShape="0">
                <a:prstClr val="black">
                  <a:alpha val="40000"/>
                </a:prstClr>
              </a:outerShdw>
            </a:effectLst>
          </p:spPr>
          <p:txBody>
            <a:bodyPr vert="horz" wrap="square" lIns="68555" tIns="34277" rIns="68555" bIns="34277" numCol="1" anchor="t" anchorCtr="0" compatLnSpc="1"/>
            <a:lstStyle/>
            <a:p>
              <a:pPr algn="ctr"/>
              <a:endParaRPr lang="zh-CN" altLang="en-US" sz="1500">
                <a:solidFill>
                  <a:schemeClr val="accent2"/>
                </a:solidFill>
                <a:latin typeface="+mn-lt"/>
                <a:ea typeface="+mn-ea"/>
                <a:cs typeface="+mn-ea"/>
              </a:endParaRPr>
            </a:p>
          </p:txBody>
        </p:sp>
        <p:sp>
          <p:nvSpPr>
            <p:cNvPr id="11" name="文本框 10"/>
            <p:cNvSpPr txBox="1"/>
            <p:nvPr/>
          </p:nvSpPr>
          <p:spPr>
            <a:xfrm>
              <a:off x="1396" y="1039"/>
              <a:ext cx="5711" cy="630"/>
            </a:xfrm>
            <a:prstGeom prst="rect">
              <a:avLst/>
            </a:prstGeom>
            <a:noFill/>
          </p:spPr>
          <p:txBody>
            <a:bodyPr wrap="none" rtlCol="0" anchor="t">
              <a:spAutoFit/>
            </a:bodyPr>
            <a:lstStyle/>
            <a:p>
              <a:r>
                <a:rPr lang="zh-CN" altLang="en-US" sz="2000" b="1" spc="100" dirty="0">
                  <a:solidFill>
                    <a:schemeClr val="accent2"/>
                  </a:solidFill>
                  <a:latin typeface="微软雅黑" panose="020B0503020204020204" pitchFamily="34" charset="-122"/>
                  <a:ea typeface="微软雅黑" panose="020B0503020204020204" pitchFamily="34" charset="-122"/>
                  <a:cs typeface="+mn-ea"/>
                  <a:sym typeface="+mn-ea"/>
                </a:rPr>
                <a:t>压力容器的危险因素</a:t>
              </a:r>
              <a:endParaRPr lang="zh-CN" altLang="en-US" sz="2000" b="1" spc="100" dirty="0">
                <a:solidFill>
                  <a:schemeClr val="accent2"/>
                </a:solidFill>
                <a:latin typeface="微软雅黑" panose="020B0503020204020204" pitchFamily="34" charset="-122"/>
                <a:ea typeface="微软雅黑" panose="020B0503020204020204" pitchFamily="34" charset="-122"/>
                <a:cs typeface="+mn-ea"/>
                <a:sym typeface="+mn-ea"/>
              </a:endParaRPr>
            </a:p>
          </p:txBody>
        </p:sp>
      </p:grpSp>
      <p:sp>
        <p:nvSpPr>
          <p:cNvPr id="25" name="TextBox 54"/>
          <p:cNvSpPr txBox="1"/>
          <p:nvPr/>
        </p:nvSpPr>
        <p:spPr>
          <a:xfrm>
            <a:off x="523240" y="40640"/>
            <a:ext cx="4048760"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1" charset="-122"/>
                <a:ea typeface="方正卡通简体" panose="03000509000000000000" pitchFamily="1" charset="-122"/>
              </a:defRPr>
            </a:lvl1pPr>
          </a:lstStyle>
          <a:p>
            <a:pPr lvl="0"/>
            <a:r>
              <a:rPr lang="en-US" altLang="zh-CN" sz="2400" b="1" spc="100" dirty="0">
                <a:solidFill>
                  <a:srgbClr val="454545"/>
                </a:solidFill>
                <a:latin typeface="微软雅黑" panose="020B0503020204020204" pitchFamily="34" charset="-122"/>
                <a:ea typeface="微软雅黑" panose="020B0503020204020204" pitchFamily="34" charset="-122"/>
              </a:rPr>
              <a:t>2</a:t>
            </a:r>
            <a:r>
              <a:rPr lang="zh-CN" altLang="en-US" sz="2400" b="1" spc="100" dirty="0">
                <a:solidFill>
                  <a:srgbClr val="454545"/>
                </a:solidFill>
                <a:latin typeface="微软雅黑" panose="020B0503020204020204" pitchFamily="34" charset="-122"/>
                <a:ea typeface="微软雅黑" panose="020B0503020204020204" pitchFamily="34" charset="-122"/>
              </a:rPr>
              <a:t>. 压力容器（含气瓶）</a:t>
            </a:r>
            <a:endParaRPr lang="zh-CN" altLang="en-US" sz="2400" b="1" spc="100" dirty="0">
              <a:solidFill>
                <a:srgbClr val="454545"/>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1033245" y="1131590"/>
            <a:ext cx="7077510" cy="3816424"/>
            <a:chOff x="1072367" y="1131590"/>
            <a:chExt cx="7077510" cy="3816424"/>
          </a:xfrm>
        </p:grpSpPr>
        <p:grpSp>
          <p:nvGrpSpPr>
            <p:cNvPr id="5" name="组合 4"/>
            <p:cNvGrpSpPr/>
            <p:nvPr/>
          </p:nvGrpSpPr>
          <p:grpSpPr>
            <a:xfrm>
              <a:off x="1072367" y="1131590"/>
              <a:ext cx="7077510" cy="3816424"/>
              <a:chOff x="1072367" y="1203598"/>
              <a:chExt cx="7077510" cy="3816424"/>
            </a:xfrm>
          </p:grpSpPr>
          <p:grpSp>
            <p:nvGrpSpPr>
              <p:cNvPr id="4" name="组合 3"/>
              <p:cNvGrpSpPr/>
              <p:nvPr/>
            </p:nvGrpSpPr>
            <p:grpSpPr>
              <a:xfrm>
                <a:off x="1072367" y="1203598"/>
                <a:ext cx="7077510" cy="2016000"/>
                <a:chOff x="827585" y="1347614"/>
                <a:chExt cx="7077510" cy="2016000"/>
              </a:xfrm>
            </p:grpSpPr>
            <p:sp>
              <p:nvSpPr>
                <p:cNvPr id="26" name="文本框 760833"/>
                <p:cNvSpPr txBox="1"/>
                <p:nvPr/>
              </p:nvSpPr>
              <p:spPr>
                <a:xfrm>
                  <a:off x="827585" y="1347614"/>
                  <a:ext cx="4572000" cy="2016000"/>
                </a:xfrm>
                <a:prstGeom prst="rect">
                  <a:avLst/>
                </a:prstGeom>
                <a:noFill/>
                <a:ln w="9525">
                  <a:noFill/>
                </a:ln>
              </p:spPr>
              <p:txBody>
                <a:bodyPr wrap="square" anchor="t">
                  <a:spAutoFit/>
                </a:bodyPr>
                <a:lstStyle/>
                <a:p>
                  <a:pPr indent="457200" algn="just"/>
                  <a:r>
                    <a:rPr lang="zh-CN" altLang="en-US" spc="300" dirty="0">
                      <a:solidFill>
                        <a:schemeClr val="accent1"/>
                      </a:solidFill>
                      <a:latin typeface="微软雅黑" panose="020B0503020204020204" pitchFamily="34" charset="-122"/>
                      <a:ea typeface="微软雅黑" panose="020B0503020204020204" pitchFamily="34" charset="-122"/>
                    </a:rPr>
                    <a:t>压力容器类似锅炉，是承受压力的密闭容器。有些压力容器盛装可燃介质，一旦发生泄露，这些可燃气体会立即与空气混合并达到爆炸极限，若遇到火源即可导致二次爆炸火燃烧等连锁反应，造成特大的</a:t>
                  </a:r>
                  <a:r>
                    <a:rPr lang="zh-CN" altLang="en-US" b="1" spc="300" dirty="0">
                      <a:solidFill>
                        <a:srgbClr val="FF931A"/>
                      </a:solidFill>
                      <a:latin typeface="微软雅黑" panose="020B0503020204020204" pitchFamily="34" charset="-122"/>
                      <a:ea typeface="微软雅黑" panose="020B0503020204020204" pitchFamily="34" charset="-122"/>
                    </a:rPr>
                    <a:t>火灾、爆炸和伤亡事故。</a:t>
                  </a:r>
                  <a:endParaRPr lang="zh-CN" altLang="en-US" b="1" spc="300" dirty="0">
                    <a:solidFill>
                      <a:srgbClr val="FF931A"/>
                    </a:solidFill>
                    <a:latin typeface="微软雅黑" panose="020B0503020204020204" pitchFamily="34" charset="-122"/>
                    <a:ea typeface="微软雅黑" panose="020B0503020204020204" pitchFamily="34" charset="-122"/>
                  </a:endParaRPr>
                </a:p>
              </p:txBody>
            </p:sp>
            <p:pic>
              <p:nvPicPr>
                <p:cNvPr id="27" name="图片 760835" descr="yali05"/>
                <p:cNvPicPr>
                  <a:picLocks noChangeAspect="1"/>
                </p:cNvPicPr>
                <p:nvPr/>
              </p:nvPicPr>
              <p:blipFill>
                <a:blip r:embed="rId1"/>
                <a:stretch>
                  <a:fillRect/>
                </a:stretch>
              </p:blipFill>
              <p:spPr>
                <a:xfrm>
                  <a:off x="5370985" y="1410237"/>
                  <a:ext cx="2534110" cy="1953377"/>
                </a:xfrm>
                <a:prstGeom prst="rect">
                  <a:avLst/>
                </a:prstGeom>
                <a:noFill/>
                <a:ln w="9525">
                  <a:noFill/>
                </a:ln>
              </p:spPr>
            </p:pic>
          </p:grpSp>
          <p:sp>
            <p:nvSpPr>
              <p:cNvPr id="29" name="文本框 761857"/>
              <p:cNvSpPr txBox="1"/>
              <p:nvPr/>
            </p:nvSpPr>
            <p:spPr>
              <a:xfrm>
                <a:off x="1072367" y="3265696"/>
                <a:ext cx="6999267" cy="1754326"/>
              </a:xfrm>
              <a:prstGeom prst="rect">
                <a:avLst/>
              </a:prstGeom>
              <a:noFill/>
              <a:ln w="9525">
                <a:noFill/>
              </a:ln>
            </p:spPr>
            <p:txBody>
              <a:bodyPr wrap="square" anchor="t">
                <a:spAutoFit/>
              </a:bodyPr>
              <a:lstStyle/>
              <a:p>
                <a:pPr indent="457200" algn="just"/>
                <a:r>
                  <a:rPr lang="zh-CN" altLang="en-US" spc="300" dirty="0">
                    <a:solidFill>
                      <a:schemeClr val="accent1"/>
                    </a:solidFill>
                    <a:latin typeface="微软雅黑" panose="020B0503020204020204" pitchFamily="34" charset="-122"/>
                    <a:ea typeface="微软雅黑" panose="020B0503020204020204" pitchFamily="34" charset="-122"/>
                  </a:rPr>
                  <a:t>由于压力容器是在压力状态下运行，内部介质又有可能是有毒可燃的。</a:t>
                </a:r>
                <a:endParaRPr lang="zh-CN" altLang="en-US" spc="300" dirty="0">
                  <a:solidFill>
                    <a:schemeClr val="accent1"/>
                  </a:solidFill>
                  <a:latin typeface="微软雅黑" panose="020B0503020204020204" pitchFamily="34" charset="-122"/>
                  <a:ea typeface="微软雅黑" panose="020B0503020204020204" pitchFamily="34" charset="-122"/>
                </a:endParaRPr>
              </a:p>
              <a:p>
                <a:pPr indent="457200" algn="just"/>
                <a:r>
                  <a:rPr lang="zh-CN" altLang="en-US" spc="300" dirty="0">
                    <a:solidFill>
                      <a:schemeClr val="accent1"/>
                    </a:solidFill>
                    <a:latin typeface="微软雅黑" panose="020B0503020204020204" pitchFamily="34" charset="-122"/>
                    <a:ea typeface="微软雅黑" panose="020B0503020204020204" pitchFamily="34" charset="-122"/>
                  </a:rPr>
                  <a:t>所以压力容器一旦发生事故必须进行周密检查和必要的技术措施。        </a:t>
                </a:r>
                <a:endParaRPr lang="zh-CN" altLang="en-US" spc="300" dirty="0">
                  <a:solidFill>
                    <a:schemeClr val="accent1"/>
                  </a:solidFill>
                  <a:latin typeface="微软雅黑" panose="020B0503020204020204" pitchFamily="34" charset="-122"/>
                  <a:ea typeface="微软雅黑" panose="020B0503020204020204" pitchFamily="34" charset="-122"/>
                </a:endParaRPr>
              </a:p>
              <a:p>
                <a:pPr indent="457200" algn="just"/>
                <a:r>
                  <a:rPr lang="zh-CN" altLang="en-US" spc="300" dirty="0">
                    <a:solidFill>
                      <a:schemeClr val="accent1"/>
                    </a:solidFill>
                    <a:latin typeface="微软雅黑" panose="020B0503020204020204" pitchFamily="34" charset="-122"/>
                    <a:ea typeface="微软雅黑" panose="020B0503020204020204" pitchFamily="34" charset="-122"/>
                  </a:rPr>
                  <a:t>一般压力容器破裂原因可分为</a:t>
                </a:r>
                <a:r>
                  <a:rPr lang="zh-CN" altLang="en-US" b="1" spc="300" dirty="0">
                    <a:solidFill>
                      <a:srgbClr val="FF931A"/>
                    </a:solidFill>
                    <a:latin typeface="微软雅黑" panose="020B0503020204020204" pitchFamily="34" charset="-122"/>
                    <a:ea typeface="微软雅黑" panose="020B0503020204020204" pitchFamily="34" charset="-122"/>
                  </a:rPr>
                  <a:t>韧性破裂、脆性破裂、疲劳破裂、腐蚀破裂和蠕变破裂等五种形式。</a:t>
                </a:r>
                <a:endParaRPr lang="zh-CN" altLang="en-US" b="1" spc="300" dirty="0">
                  <a:solidFill>
                    <a:srgbClr val="FF931A"/>
                  </a:solidFill>
                  <a:latin typeface="微软雅黑" panose="020B0503020204020204" pitchFamily="34" charset="-122"/>
                  <a:ea typeface="微软雅黑" panose="020B0503020204020204" pitchFamily="34" charset="-122"/>
                </a:endParaRPr>
              </a:p>
            </p:txBody>
          </p:sp>
        </p:grpSp>
        <p:cxnSp>
          <p:nvCxnSpPr>
            <p:cNvPr id="31" name="直接连接符 30"/>
            <p:cNvCxnSpPr/>
            <p:nvPr/>
          </p:nvCxnSpPr>
          <p:spPr bwMode="auto">
            <a:xfrm>
              <a:off x="1072367" y="3147814"/>
              <a:ext cx="4536000" cy="0"/>
            </a:xfrm>
            <a:prstGeom prst="line">
              <a:avLst/>
            </a:prstGeom>
            <a:solidFill>
              <a:schemeClr val="accent1"/>
            </a:solidFill>
            <a:ln w="9525" cap="flat" cmpd="sng" algn="ctr">
              <a:solidFill>
                <a:schemeClr val="accent1">
                  <a:lumMod val="5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2" name="图片 1" descr="浅灰--公众号：安全生产管理二维码"/>
          <p:cNvPicPr>
            <a:picLocks noChangeAspect="1"/>
          </p:cNvPicPr>
          <p:nvPr/>
        </p:nvPicPr>
        <p:blipFill>
          <a:blip r:embed="rId2"/>
          <a:stretch>
            <a:fillRect/>
          </a:stretch>
        </p:blipFill>
        <p:spPr>
          <a:xfrm>
            <a:off x="7528560" y="2560320"/>
            <a:ext cx="581660" cy="581660"/>
          </a:xfrm>
          <a:prstGeom prst="rect">
            <a:avLst/>
          </a:prstGeom>
        </p:spPr>
      </p:pic>
    </p:spTree>
  </p:cSld>
  <p:clrMapOvr>
    <a:masterClrMapping/>
  </p:clrMapOvr>
  <p:transition spd="slow" advTm="9796"/>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5"/>
          <p:cNvSpPr>
            <a:spLocks noEditPoints="1"/>
          </p:cNvSpPr>
          <p:nvPr/>
        </p:nvSpPr>
        <p:spPr bwMode="auto">
          <a:xfrm>
            <a:off x="153488" y="85490"/>
            <a:ext cx="369657" cy="369656"/>
          </a:xfrm>
          <a:custGeom>
            <a:avLst/>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a:noFill/>
          </a:ln>
        </p:spPr>
        <p:txBody>
          <a:bodyPr vert="horz" wrap="square" lIns="68555" tIns="34277" rIns="68555" bIns="34277"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rgbClr val="ED5A00"/>
              </a:solidFill>
              <a:effectLst/>
              <a:uLnTx/>
              <a:uFillTx/>
              <a:latin typeface="Arial" panose="020B0604020202020204" pitchFamily="34" charset="0"/>
              <a:ea typeface="+mn-ea"/>
              <a:cs typeface="+mn-ea"/>
            </a:endParaRPr>
          </a:p>
        </p:txBody>
      </p:sp>
      <p:grpSp>
        <p:nvGrpSpPr>
          <p:cNvPr id="8" name="组合 7"/>
          <p:cNvGrpSpPr/>
          <p:nvPr/>
        </p:nvGrpSpPr>
        <p:grpSpPr>
          <a:xfrm>
            <a:off x="541442" y="623570"/>
            <a:ext cx="3742526" cy="481330"/>
            <a:chOff x="1345" y="982"/>
            <a:chExt cx="6941" cy="758"/>
          </a:xfrm>
        </p:grpSpPr>
        <p:sp>
          <p:nvSpPr>
            <p:cNvPr id="9" name="箭头: 五边形 8"/>
            <p:cNvSpPr/>
            <p:nvPr/>
          </p:nvSpPr>
          <p:spPr bwMode="auto">
            <a:xfrm>
              <a:off x="1345" y="982"/>
              <a:ext cx="5987" cy="758"/>
            </a:xfrm>
            <a:prstGeom prst="homePlate">
              <a:avLst>
                <a:gd name="adj" fmla="val 19029"/>
              </a:avLst>
            </a:prstGeom>
            <a:gradFill>
              <a:gsLst>
                <a:gs pos="61000">
                  <a:schemeClr val="tx1"/>
                </a:gs>
                <a:gs pos="0">
                  <a:srgbClr val="5E5E5E"/>
                </a:gs>
                <a:gs pos="100000">
                  <a:srgbClr val="343434"/>
                </a:gs>
              </a:gsLst>
              <a:lin ang="5400000" scaled="1"/>
            </a:gradFill>
            <a:ln w="9525" cap="flat">
              <a:solidFill>
                <a:schemeClr val="accent2"/>
              </a:solidFill>
              <a:prstDash val="solid"/>
              <a:miter lim="800000"/>
            </a:ln>
            <a:effectLst>
              <a:outerShdw blurRad="63500" sx="102000" sy="102000" algn="ctr" rotWithShape="0">
                <a:prstClr val="black">
                  <a:alpha val="40000"/>
                </a:prstClr>
              </a:outerShdw>
            </a:effectLst>
          </p:spPr>
          <p:txBody>
            <a:bodyPr vert="horz" wrap="square" lIns="68555" tIns="34277" rIns="68555" bIns="34277" numCol="1" anchor="t" anchorCtr="0" compatLnSpc="1"/>
            <a:lstStyle/>
            <a:p>
              <a:pPr algn="ctr"/>
              <a:endParaRPr lang="zh-CN" altLang="en-US" sz="1500">
                <a:solidFill>
                  <a:schemeClr val="accent2"/>
                </a:solidFill>
                <a:latin typeface="+mn-lt"/>
                <a:ea typeface="+mn-ea"/>
                <a:cs typeface="+mn-ea"/>
              </a:endParaRPr>
            </a:p>
          </p:txBody>
        </p:sp>
        <p:sp>
          <p:nvSpPr>
            <p:cNvPr id="11" name="文本框 10"/>
            <p:cNvSpPr txBox="1"/>
            <p:nvPr/>
          </p:nvSpPr>
          <p:spPr>
            <a:xfrm>
              <a:off x="1396" y="1039"/>
              <a:ext cx="6890" cy="630"/>
            </a:xfrm>
            <a:prstGeom prst="rect">
              <a:avLst/>
            </a:prstGeom>
            <a:noFill/>
          </p:spPr>
          <p:txBody>
            <a:bodyPr wrap="none" rtlCol="0" anchor="t">
              <a:spAutoFit/>
            </a:bodyPr>
            <a:lstStyle/>
            <a:p>
              <a:r>
                <a:rPr lang="zh-CN" altLang="en-US" sz="2000" b="1" spc="100" dirty="0">
                  <a:solidFill>
                    <a:schemeClr val="accent2"/>
                  </a:solidFill>
                  <a:latin typeface="微软雅黑" panose="020B0503020204020204" pitchFamily="34" charset="-122"/>
                  <a:ea typeface="微软雅黑" panose="020B0503020204020204" pitchFamily="34" charset="-122"/>
                  <a:cs typeface="+mn-ea"/>
                  <a:sym typeface="+mn-ea"/>
                </a:rPr>
                <a:t>压力容器危险的防护措施</a:t>
              </a:r>
              <a:endParaRPr lang="zh-CN" altLang="en-US" sz="2000" b="1" spc="100" dirty="0">
                <a:solidFill>
                  <a:schemeClr val="accent2"/>
                </a:solidFill>
                <a:latin typeface="微软雅黑" panose="020B0503020204020204" pitchFamily="34" charset="-122"/>
                <a:ea typeface="微软雅黑" panose="020B0503020204020204" pitchFamily="34" charset="-122"/>
                <a:cs typeface="+mn-ea"/>
                <a:sym typeface="+mn-ea"/>
              </a:endParaRPr>
            </a:p>
          </p:txBody>
        </p:sp>
      </p:grpSp>
      <p:sp>
        <p:nvSpPr>
          <p:cNvPr id="25" name="TextBox 54"/>
          <p:cNvSpPr txBox="1"/>
          <p:nvPr/>
        </p:nvSpPr>
        <p:spPr>
          <a:xfrm>
            <a:off x="523240" y="40640"/>
            <a:ext cx="4048760"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1" charset="-122"/>
                <a:ea typeface="方正卡通简体" panose="03000509000000000000" pitchFamily="1" charset="-122"/>
              </a:defRPr>
            </a:lvl1pPr>
          </a:lstStyle>
          <a:p>
            <a:pPr lvl="0"/>
            <a:r>
              <a:rPr lang="en-US" altLang="zh-CN" sz="2400" b="1" spc="100" dirty="0">
                <a:solidFill>
                  <a:srgbClr val="454545"/>
                </a:solidFill>
                <a:latin typeface="微软雅黑" panose="020B0503020204020204" pitchFamily="34" charset="-122"/>
                <a:ea typeface="微软雅黑" panose="020B0503020204020204" pitchFamily="34" charset="-122"/>
              </a:rPr>
              <a:t>2</a:t>
            </a:r>
            <a:r>
              <a:rPr lang="zh-CN" altLang="en-US" sz="2400" b="1" spc="100" dirty="0">
                <a:solidFill>
                  <a:srgbClr val="454545"/>
                </a:solidFill>
                <a:latin typeface="微软雅黑" panose="020B0503020204020204" pitchFamily="34" charset="-122"/>
                <a:ea typeface="微软雅黑" panose="020B0503020204020204" pitchFamily="34" charset="-122"/>
              </a:rPr>
              <a:t>. 压力容器（含气瓶）</a:t>
            </a:r>
            <a:endParaRPr lang="zh-CN" altLang="en-US" sz="2400" b="1" spc="100" dirty="0">
              <a:solidFill>
                <a:srgbClr val="454545"/>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593868" y="1141616"/>
            <a:ext cx="7956264" cy="3833333"/>
            <a:chOff x="936215" y="1141616"/>
            <a:chExt cx="7956264" cy="3833333"/>
          </a:xfrm>
        </p:grpSpPr>
        <p:sp>
          <p:nvSpPr>
            <p:cNvPr id="21" name="椭圆 20"/>
            <p:cNvSpPr/>
            <p:nvPr/>
          </p:nvSpPr>
          <p:spPr bwMode="auto">
            <a:xfrm>
              <a:off x="936215" y="1213041"/>
              <a:ext cx="278589" cy="278589"/>
            </a:xfrm>
            <a:prstGeom prst="ellipse">
              <a:avLst/>
            </a:prstGeom>
            <a:solidFill>
              <a:schemeClr val="tx1"/>
            </a:solidFill>
            <a:ln w="9525" cap="flat" cmpd="sng" algn="ctr">
              <a:solidFill>
                <a:schemeClr val="accent1"/>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68555" tIns="34277" rIns="68555" bIns="34277" numCol="1" spcCol="0" rtlCol="0" fromWordArt="0" anchor="ctr" anchorCtr="1" forceAA="0" compatLnSpc="1">
              <a:no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1</a:t>
              </a:r>
              <a:endParaRPr kumimoji="0" lang="zh-CN" altLang="en-US" sz="1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2" name="椭圆 21"/>
            <p:cNvSpPr/>
            <p:nvPr/>
          </p:nvSpPr>
          <p:spPr bwMode="auto">
            <a:xfrm>
              <a:off x="936215" y="2619394"/>
              <a:ext cx="278589" cy="278589"/>
            </a:xfrm>
            <a:prstGeom prst="ellipse">
              <a:avLst/>
            </a:prstGeom>
            <a:solidFill>
              <a:schemeClr val="tx1"/>
            </a:solidFill>
            <a:ln w="9525" cap="flat" cmpd="sng" algn="ctr">
              <a:solidFill>
                <a:schemeClr val="accent1"/>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68555" tIns="34277" rIns="68555" bIns="34277" numCol="1" spcCol="0" rtlCol="0" fromWordArt="0" anchor="ctr" anchorCtr="1" forceAA="0" compatLnSpc="1">
              <a:no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2</a:t>
              </a:r>
              <a:endParaRPr kumimoji="0" lang="zh-CN" altLang="en-US" sz="1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3" name="椭圆 22"/>
            <p:cNvSpPr/>
            <p:nvPr/>
          </p:nvSpPr>
          <p:spPr bwMode="auto">
            <a:xfrm>
              <a:off x="936215" y="3000467"/>
              <a:ext cx="278589" cy="278589"/>
            </a:xfrm>
            <a:prstGeom prst="ellipse">
              <a:avLst/>
            </a:prstGeom>
            <a:solidFill>
              <a:schemeClr val="tx1"/>
            </a:solidFill>
            <a:ln w="9525" cap="flat" cmpd="sng" algn="ctr">
              <a:solidFill>
                <a:schemeClr val="accent1"/>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68555" tIns="34277" rIns="68555" bIns="34277" numCol="1" spcCol="0" rtlCol="0" fromWordArt="0" anchor="ctr" anchorCtr="1" forceAA="0" compatLnSpc="1">
              <a:no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3</a:t>
              </a:r>
              <a:endParaRPr kumimoji="0" lang="zh-CN" altLang="en-US" sz="1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4" name="文本框 762881"/>
            <p:cNvSpPr txBox="1"/>
            <p:nvPr/>
          </p:nvSpPr>
          <p:spPr>
            <a:xfrm>
              <a:off x="1223009" y="1141616"/>
              <a:ext cx="7669470" cy="1477328"/>
            </a:xfrm>
            <a:prstGeom prst="rect">
              <a:avLst/>
            </a:prstGeom>
            <a:noFill/>
            <a:ln w="9525">
              <a:noFill/>
            </a:ln>
          </p:spPr>
          <p:txBody>
            <a:bodyPr wrap="square" anchor="t">
              <a:spAutoFit/>
            </a:bodyPr>
            <a:lstStyle/>
            <a:p>
              <a:pPr algn="just"/>
              <a:r>
                <a:rPr lang="zh-CN" altLang="en-US" spc="300" dirty="0">
                  <a:solidFill>
                    <a:schemeClr val="accent1"/>
                  </a:solidFill>
                  <a:latin typeface="微软雅黑" panose="020B0503020204020204" pitchFamily="34" charset="-122"/>
                  <a:ea typeface="微软雅黑" panose="020B0503020204020204" pitchFamily="34" charset="-122"/>
                </a:rPr>
                <a:t>压力容器设计及其制造必须按《压力容器安全监察规定》中规定的符合等级类别的设计制造单位进行，其受压元件焊接工作，必须由经过考核合格的焊工担任。焊缝的表面质量必须符合规定质量标准，并作表面探伤，不允许有裂纹、气孔、凹坑和肉眼可见的夹渣等缺陷。</a:t>
              </a:r>
              <a:endParaRPr lang="zh-CN" altLang="en-US" spc="300" dirty="0">
                <a:solidFill>
                  <a:schemeClr val="accent1"/>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1228876" y="2571750"/>
              <a:ext cx="7663603" cy="369332"/>
            </a:xfrm>
            <a:prstGeom prst="rect">
              <a:avLst/>
            </a:prstGeom>
            <a:noFill/>
            <a:ln w="9525">
              <a:noFill/>
            </a:ln>
          </p:spPr>
          <p:txBody>
            <a:bodyPr wrap="square" anchor="t">
              <a:spAutoFit/>
            </a:bodyPr>
            <a:lstStyle/>
            <a:p>
              <a:pPr algn="just"/>
              <a:r>
                <a:rPr lang="zh-CN" altLang="en-US" spc="300" dirty="0">
                  <a:solidFill>
                    <a:schemeClr val="accent1"/>
                  </a:solidFill>
                  <a:latin typeface="微软雅黑" panose="020B0503020204020204" pitchFamily="34" charset="-122"/>
                  <a:ea typeface="微软雅黑" panose="020B0503020204020204" pitchFamily="34" charset="-122"/>
                </a:rPr>
                <a:t>压力容器制成后必须进行</a:t>
              </a:r>
              <a:r>
                <a:rPr lang="zh-CN" altLang="en-US" b="1" spc="300" dirty="0">
                  <a:solidFill>
                    <a:srgbClr val="FF931A"/>
                  </a:solidFill>
                  <a:latin typeface="微软雅黑" panose="020B0503020204020204" pitchFamily="34" charset="-122"/>
                  <a:ea typeface="微软雅黑" panose="020B0503020204020204" pitchFamily="34" charset="-122"/>
                </a:rPr>
                <a:t>耐压试验</a:t>
              </a:r>
              <a:r>
                <a:rPr lang="zh-CN" altLang="en-US" spc="300" dirty="0">
                  <a:solidFill>
                    <a:schemeClr val="accent1"/>
                  </a:solidFill>
                  <a:latin typeface="微软雅黑" panose="020B0503020204020204" pitchFamily="34" charset="-122"/>
                  <a:ea typeface="微软雅黑" panose="020B0503020204020204" pitchFamily="34" charset="-122"/>
                </a:rPr>
                <a:t>，必要时还应进行</a:t>
              </a:r>
              <a:r>
                <a:rPr lang="zh-CN" altLang="en-US" b="1" spc="300" dirty="0">
                  <a:solidFill>
                    <a:srgbClr val="FF931A"/>
                  </a:solidFill>
                  <a:latin typeface="微软雅黑" panose="020B0503020204020204" pitchFamily="34" charset="-122"/>
                  <a:ea typeface="微软雅黑" panose="020B0503020204020204" pitchFamily="34" charset="-122"/>
                </a:rPr>
                <a:t>气密性试验</a:t>
              </a:r>
              <a:r>
                <a:rPr lang="zh-CN" altLang="en-US" spc="300" dirty="0">
                  <a:solidFill>
                    <a:schemeClr val="accent1"/>
                  </a:solidFill>
                  <a:latin typeface="微软雅黑" panose="020B0503020204020204" pitchFamily="34" charset="-122"/>
                  <a:ea typeface="微软雅黑" panose="020B0503020204020204" pitchFamily="34" charset="-122"/>
                </a:rPr>
                <a:t>。</a:t>
              </a:r>
              <a:endParaRPr lang="zh-CN" altLang="en-US" spc="300" dirty="0">
                <a:solidFill>
                  <a:schemeClr val="accent1"/>
                </a:solidFill>
                <a:latin typeface="微软雅黑" panose="020B0503020204020204" pitchFamily="34" charset="-122"/>
                <a:ea typeface="微软雅黑" panose="020B0503020204020204" pitchFamily="34" charset="-122"/>
              </a:endParaRPr>
            </a:p>
          </p:txBody>
        </p:sp>
        <p:sp>
          <p:nvSpPr>
            <p:cNvPr id="2" name="矩形 1"/>
            <p:cNvSpPr/>
            <p:nvPr/>
          </p:nvSpPr>
          <p:spPr>
            <a:xfrm>
              <a:off x="1228877" y="2931790"/>
              <a:ext cx="7663602" cy="923330"/>
            </a:xfrm>
            <a:prstGeom prst="rect">
              <a:avLst/>
            </a:prstGeom>
          </p:spPr>
          <p:txBody>
            <a:bodyPr wrap="square">
              <a:spAutoFit/>
            </a:bodyPr>
            <a:lstStyle/>
            <a:p>
              <a:pPr algn="just"/>
              <a:r>
                <a:rPr lang="zh-CN" altLang="en-US" spc="300" dirty="0">
                  <a:solidFill>
                    <a:schemeClr val="accent1"/>
                  </a:solidFill>
                  <a:latin typeface="微软雅黑" panose="020B0503020204020204" pitchFamily="34" charset="-122"/>
                  <a:ea typeface="微软雅黑" panose="020B0503020204020204" pitchFamily="34" charset="-122"/>
                </a:rPr>
                <a:t>压力容器应按规定装设安全阀、爆破片、压力表、液面计、温度计及切断阀等安全附件。在容器运行期间，应对安全附件加强维护与</a:t>
              </a:r>
              <a:r>
                <a:rPr lang="zh-CN" altLang="en-US" b="1" spc="300" dirty="0">
                  <a:solidFill>
                    <a:srgbClr val="FF931A"/>
                  </a:solidFill>
                  <a:latin typeface="微软雅黑" panose="020B0503020204020204" pitchFamily="34" charset="-122"/>
                  <a:ea typeface="微软雅黑" panose="020B0503020204020204" pitchFamily="34" charset="-122"/>
                </a:rPr>
                <a:t>定期校验</a:t>
              </a:r>
              <a:r>
                <a:rPr lang="zh-CN" altLang="en-US" spc="300" dirty="0">
                  <a:solidFill>
                    <a:schemeClr val="accent1"/>
                  </a:solidFill>
                  <a:latin typeface="微软雅黑" panose="020B0503020204020204" pitchFamily="34" charset="-122"/>
                  <a:ea typeface="微软雅黑" panose="020B0503020204020204" pitchFamily="34" charset="-122"/>
                </a:rPr>
                <a:t>，保持齐全、灵敏、可靠。</a:t>
              </a:r>
              <a:endParaRPr lang="zh-CN" altLang="en-US" spc="300" dirty="0">
                <a:solidFill>
                  <a:schemeClr val="accent1"/>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936215" y="3774620"/>
              <a:ext cx="7950394" cy="1200329"/>
              <a:chOff x="936215" y="1131590"/>
              <a:chExt cx="7950394" cy="1200329"/>
            </a:xfrm>
          </p:grpSpPr>
          <p:sp>
            <p:nvSpPr>
              <p:cNvPr id="28" name="椭圆 27"/>
              <p:cNvSpPr/>
              <p:nvPr/>
            </p:nvSpPr>
            <p:spPr bwMode="auto">
              <a:xfrm>
                <a:off x="936215" y="1203015"/>
                <a:ext cx="278589" cy="278589"/>
              </a:xfrm>
              <a:prstGeom prst="ellipse">
                <a:avLst/>
              </a:prstGeom>
              <a:solidFill>
                <a:schemeClr val="tx1"/>
              </a:solidFill>
              <a:ln w="9525" cap="flat" cmpd="sng" algn="ctr">
                <a:solidFill>
                  <a:schemeClr val="accent1"/>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68555" tIns="34277" rIns="68555" bIns="34277" numCol="1" spcCol="0" rtlCol="0" fromWordArt="0" anchor="ctr" anchorCtr="1" forceAA="0" compatLnSpc="1">
                <a:no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en-US" altLang="zh-CN" sz="1200" b="1" dirty="0">
                    <a:solidFill>
                      <a:srgbClr val="FFFFFF"/>
                    </a:solidFill>
                    <a:latin typeface="微软雅黑" panose="020B0503020204020204" pitchFamily="34" charset="-122"/>
                    <a:ea typeface="微软雅黑" panose="020B0503020204020204" pitchFamily="34" charset="-122"/>
                  </a:rPr>
                  <a:t>4</a:t>
                </a:r>
                <a:endParaRPr kumimoji="0" lang="zh-CN" altLang="en-US" sz="1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30" name="文本框 762881"/>
              <p:cNvSpPr txBox="1"/>
              <p:nvPr/>
            </p:nvSpPr>
            <p:spPr>
              <a:xfrm>
                <a:off x="1223008" y="1131590"/>
                <a:ext cx="7663601" cy="1200329"/>
              </a:xfrm>
              <a:prstGeom prst="rect">
                <a:avLst/>
              </a:prstGeom>
              <a:noFill/>
              <a:ln w="9525">
                <a:noFill/>
              </a:ln>
            </p:spPr>
            <p:txBody>
              <a:bodyPr wrap="square" anchor="t">
                <a:spAutoFit/>
              </a:bodyPr>
              <a:lstStyle/>
              <a:p>
                <a:pPr algn="just"/>
                <a:r>
                  <a:rPr lang="zh-CN" altLang="en-US" spc="300" dirty="0">
                    <a:solidFill>
                      <a:schemeClr val="accent1"/>
                    </a:solidFill>
                    <a:latin typeface="微软雅黑" panose="020B0503020204020204" pitchFamily="34" charset="-122"/>
                    <a:ea typeface="微软雅黑" panose="020B0503020204020204" pitchFamily="34" charset="-122"/>
                  </a:rPr>
                  <a:t>使用压力容器的单位，必须向当地压力容器安全监察机构登记并</a:t>
                </a:r>
                <a:r>
                  <a:rPr lang="zh-CN" altLang="en-US" b="1" spc="300" dirty="0">
                    <a:solidFill>
                      <a:srgbClr val="FF931A"/>
                    </a:solidFill>
                    <a:latin typeface="微软雅黑" panose="020B0503020204020204" pitchFamily="34" charset="-122"/>
                    <a:ea typeface="微软雅黑" panose="020B0503020204020204" pitchFamily="34" charset="-122"/>
                  </a:rPr>
                  <a:t>取得使用证</a:t>
                </a:r>
                <a:r>
                  <a:rPr lang="zh-CN" altLang="en-US" spc="300" dirty="0">
                    <a:solidFill>
                      <a:schemeClr val="accent1"/>
                    </a:solidFill>
                    <a:latin typeface="微软雅黑" panose="020B0503020204020204" pitchFamily="34" charset="-122"/>
                    <a:ea typeface="微软雅黑" panose="020B0503020204020204" pitchFamily="34" charset="-122"/>
                  </a:rPr>
                  <a:t>，才能将设备投入运行。使用单位应根据设备数量和安全性能要求，设专门机构或专职技术人员，加强压力容器的安全技术管理，建立和健全安全管理制度。</a:t>
                </a:r>
                <a:endParaRPr lang="zh-CN" altLang="en-US" spc="300" dirty="0">
                  <a:solidFill>
                    <a:schemeClr val="accent1"/>
                  </a:solidFill>
                  <a:latin typeface="微软雅黑" panose="020B0503020204020204" pitchFamily="34" charset="-122"/>
                  <a:ea typeface="微软雅黑" panose="020B0503020204020204" pitchFamily="34" charset="-122"/>
                </a:endParaRPr>
              </a:p>
            </p:txBody>
          </p:sp>
        </p:grpSp>
      </p:grpSp>
    </p:spTree>
  </p:cSld>
  <p:clrMapOvr>
    <a:masterClrMapping/>
  </p:clrMapOvr>
  <p:transition spd="slow" advTm="9796"/>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5"/>
          <p:cNvSpPr>
            <a:spLocks noEditPoints="1"/>
          </p:cNvSpPr>
          <p:nvPr/>
        </p:nvSpPr>
        <p:spPr bwMode="auto">
          <a:xfrm>
            <a:off x="153488" y="85490"/>
            <a:ext cx="369657" cy="369656"/>
          </a:xfrm>
          <a:custGeom>
            <a:avLst/>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a:noFill/>
          </a:ln>
        </p:spPr>
        <p:txBody>
          <a:bodyPr vert="horz" wrap="square" lIns="68555" tIns="34277" rIns="68555" bIns="34277"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rgbClr val="ED5A00"/>
              </a:solidFill>
              <a:effectLst/>
              <a:uLnTx/>
              <a:uFillTx/>
              <a:latin typeface="Arial" panose="020B0604020202020204" pitchFamily="34" charset="0"/>
              <a:ea typeface="+mn-ea"/>
              <a:cs typeface="+mn-ea"/>
            </a:endParaRPr>
          </a:p>
        </p:txBody>
      </p:sp>
      <p:grpSp>
        <p:nvGrpSpPr>
          <p:cNvPr id="8" name="组合 7"/>
          <p:cNvGrpSpPr/>
          <p:nvPr/>
        </p:nvGrpSpPr>
        <p:grpSpPr>
          <a:xfrm>
            <a:off x="541442" y="623570"/>
            <a:ext cx="3742526" cy="481330"/>
            <a:chOff x="1345" y="982"/>
            <a:chExt cx="6941" cy="758"/>
          </a:xfrm>
        </p:grpSpPr>
        <p:sp>
          <p:nvSpPr>
            <p:cNvPr id="9" name="箭头: 五边形 8"/>
            <p:cNvSpPr/>
            <p:nvPr/>
          </p:nvSpPr>
          <p:spPr bwMode="auto">
            <a:xfrm>
              <a:off x="1345" y="982"/>
              <a:ext cx="5987" cy="758"/>
            </a:xfrm>
            <a:prstGeom prst="homePlate">
              <a:avLst>
                <a:gd name="adj" fmla="val 19029"/>
              </a:avLst>
            </a:prstGeom>
            <a:gradFill>
              <a:gsLst>
                <a:gs pos="61000">
                  <a:schemeClr val="tx1"/>
                </a:gs>
                <a:gs pos="0">
                  <a:srgbClr val="5E5E5E"/>
                </a:gs>
                <a:gs pos="100000">
                  <a:srgbClr val="343434"/>
                </a:gs>
              </a:gsLst>
              <a:lin ang="5400000" scaled="1"/>
            </a:gradFill>
            <a:ln w="9525" cap="flat">
              <a:solidFill>
                <a:schemeClr val="accent2"/>
              </a:solidFill>
              <a:prstDash val="solid"/>
              <a:miter lim="800000"/>
            </a:ln>
            <a:effectLst>
              <a:outerShdw blurRad="63500" sx="102000" sy="102000" algn="ctr" rotWithShape="0">
                <a:prstClr val="black">
                  <a:alpha val="40000"/>
                </a:prstClr>
              </a:outerShdw>
            </a:effectLst>
          </p:spPr>
          <p:txBody>
            <a:bodyPr vert="horz" wrap="square" lIns="68555" tIns="34277" rIns="68555" bIns="34277" numCol="1" anchor="t" anchorCtr="0" compatLnSpc="1"/>
            <a:lstStyle/>
            <a:p>
              <a:pPr algn="ctr"/>
              <a:endParaRPr lang="zh-CN" altLang="en-US" sz="1500">
                <a:solidFill>
                  <a:schemeClr val="accent2"/>
                </a:solidFill>
                <a:latin typeface="+mn-lt"/>
                <a:ea typeface="+mn-ea"/>
                <a:cs typeface="+mn-ea"/>
              </a:endParaRPr>
            </a:p>
          </p:txBody>
        </p:sp>
        <p:sp>
          <p:nvSpPr>
            <p:cNvPr id="11" name="文本框 10"/>
            <p:cNvSpPr txBox="1"/>
            <p:nvPr/>
          </p:nvSpPr>
          <p:spPr>
            <a:xfrm>
              <a:off x="1396" y="1039"/>
              <a:ext cx="6890" cy="630"/>
            </a:xfrm>
            <a:prstGeom prst="rect">
              <a:avLst/>
            </a:prstGeom>
            <a:noFill/>
          </p:spPr>
          <p:txBody>
            <a:bodyPr wrap="none" rtlCol="0" anchor="t">
              <a:spAutoFit/>
            </a:bodyPr>
            <a:lstStyle/>
            <a:p>
              <a:r>
                <a:rPr lang="zh-CN" altLang="en-US" sz="2000" b="1" spc="100" dirty="0">
                  <a:solidFill>
                    <a:schemeClr val="accent2"/>
                  </a:solidFill>
                  <a:latin typeface="微软雅黑" panose="020B0503020204020204" pitchFamily="34" charset="-122"/>
                  <a:ea typeface="微软雅黑" panose="020B0503020204020204" pitchFamily="34" charset="-122"/>
                  <a:cs typeface="+mn-ea"/>
                  <a:sym typeface="+mn-ea"/>
                </a:rPr>
                <a:t>压力容器危险的防护措施</a:t>
              </a:r>
              <a:endParaRPr lang="zh-CN" altLang="en-US" sz="2000" b="1" spc="100" dirty="0">
                <a:solidFill>
                  <a:schemeClr val="accent2"/>
                </a:solidFill>
                <a:latin typeface="微软雅黑" panose="020B0503020204020204" pitchFamily="34" charset="-122"/>
                <a:ea typeface="微软雅黑" panose="020B0503020204020204" pitchFamily="34" charset="-122"/>
                <a:cs typeface="+mn-ea"/>
                <a:sym typeface="+mn-ea"/>
              </a:endParaRPr>
            </a:p>
          </p:txBody>
        </p:sp>
      </p:grpSp>
      <p:sp>
        <p:nvSpPr>
          <p:cNvPr id="25" name="TextBox 54"/>
          <p:cNvSpPr txBox="1"/>
          <p:nvPr/>
        </p:nvSpPr>
        <p:spPr>
          <a:xfrm>
            <a:off x="523240" y="40640"/>
            <a:ext cx="4048760"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1" charset="-122"/>
                <a:ea typeface="方正卡通简体" panose="03000509000000000000" pitchFamily="1" charset="-122"/>
              </a:defRPr>
            </a:lvl1pPr>
          </a:lstStyle>
          <a:p>
            <a:pPr lvl="0"/>
            <a:r>
              <a:rPr lang="en-US" altLang="zh-CN" sz="2400" b="1" spc="100" dirty="0">
                <a:solidFill>
                  <a:srgbClr val="454545"/>
                </a:solidFill>
                <a:latin typeface="微软雅黑" panose="020B0503020204020204" pitchFamily="34" charset="-122"/>
                <a:ea typeface="微软雅黑" panose="020B0503020204020204" pitchFamily="34" charset="-122"/>
              </a:rPr>
              <a:t>2</a:t>
            </a:r>
            <a:r>
              <a:rPr lang="zh-CN" altLang="en-US" sz="2400" b="1" spc="100" dirty="0">
                <a:solidFill>
                  <a:srgbClr val="454545"/>
                </a:solidFill>
                <a:latin typeface="微软雅黑" panose="020B0503020204020204" pitchFamily="34" charset="-122"/>
                <a:ea typeface="微软雅黑" panose="020B0503020204020204" pitchFamily="34" charset="-122"/>
              </a:rPr>
              <a:t>. 压力容器（含气瓶）</a:t>
            </a:r>
            <a:endParaRPr lang="zh-CN" altLang="en-US" sz="2400" b="1" spc="100" dirty="0">
              <a:solidFill>
                <a:srgbClr val="454545"/>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936215" y="1119400"/>
            <a:ext cx="7271570" cy="3828614"/>
            <a:chOff x="936215" y="1119400"/>
            <a:chExt cx="7271570" cy="3828614"/>
          </a:xfrm>
        </p:grpSpPr>
        <p:sp>
          <p:nvSpPr>
            <p:cNvPr id="22" name="椭圆 21"/>
            <p:cNvSpPr/>
            <p:nvPr/>
          </p:nvSpPr>
          <p:spPr bwMode="auto">
            <a:xfrm>
              <a:off x="936215" y="1197939"/>
              <a:ext cx="278589" cy="278589"/>
            </a:xfrm>
            <a:prstGeom prst="ellipse">
              <a:avLst/>
            </a:prstGeom>
            <a:solidFill>
              <a:schemeClr val="tx1"/>
            </a:solidFill>
            <a:ln w="9525" cap="flat" cmpd="sng" algn="ctr">
              <a:solidFill>
                <a:schemeClr val="accent1"/>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68555" tIns="34277" rIns="68555" bIns="34277" numCol="1" spcCol="0" rtlCol="0" fromWordArt="0" anchor="ctr" anchorCtr="1" forceAA="0" compatLnSpc="1">
              <a:no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en-US" altLang="zh-CN" sz="1200" b="1" dirty="0">
                  <a:solidFill>
                    <a:srgbClr val="FFFFFF"/>
                  </a:solidFill>
                  <a:latin typeface="微软雅黑" panose="020B0503020204020204" pitchFamily="34" charset="-122"/>
                  <a:ea typeface="微软雅黑" panose="020B0503020204020204" pitchFamily="34" charset="-122"/>
                </a:rPr>
                <a:t>5</a:t>
              </a:r>
              <a:endParaRPr kumimoji="0" lang="zh-CN" altLang="en-US" sz="1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3" name="椭圆 22"/>
            <p:cNvSpPr/>
            <p:nvPr/>
          </p:nvSpPr>
          <p:spPr bwMode="auto">
            <a:xfrm>
              <a:off x="936215" y="1977254"/>
              <a:ext cx="278589" cy="278589"/>
            </a:xfrm>
            <a:prstGeom prst="ellipse">
              <a:avLst/>
            </a:prstGeom>
            <a:solidFill>
              <a:schemeClr val="tx1"/>
            </a:solidFill>
            <a:ln w="9525" cap="flat" cmpd="sng" algn="ctr">
              <a:solidFill>
                <a:schemeClr val="accent1"/>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68555" tIns="34277" rIns="68555" bIns="34277" numCol="1" spcCol="0" rtlCol="0" fromWordArt="0" anchor="ctr" anchorCtr="1" forceAA="0" compatLnSpc="1">
              <a:no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en-US" altLang="zh-CN" sz="1200" b="1" dirty="0">
                  <a:solidFill>
                    <a:srgbClr val="FFFFFF"/>
                  </a:solidFill>
                  <a:latin typeface="微软雅黑" panose="020B0503020204020204" pitchFamily="34" charset="-122"/>
                  <a:ea typeface="微软雅黑" panose="020B0503020204020204" pitchFamily="34" charset="-122"/>
                </a:rPr>
                <a:t>6</a:t>
              </a:r>
              <a:endParaRPr kumimoji="0" lang="zh-CN" altLang="en-US" sz="1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5" name="文本框 14"/>
            <p:cNvSpPr txBox="1"/>
            <p:nvPr/>
          </p:nvSpPr>
          <p:spPr>
            <a:xfrm>
              <a:off x="1228877" y="1119400"/>
              <a:ext cx="6978908" cy="645160"/>
            </a:xfrm>
            <a:prstGeom prst="rect">
              <a:avLst/>
            </a:prstGeom>
            <a:noFill/>
            <a:ln w="9525">
              <a:noFill/>
            </a:ln>
          </p:spPr>
          <p:txBody>
            <a:bodyPr wrap="square" anchor="t">
              <a:spAutoFit/>
            </a:bodyPr>
            <a:lstStyle/>
            <a:p>
              <a:pPr algn="just"/>
              <a:r>
                <a:rPr lang="zh-CN" altLang="en-US" spc="300" dirty="0">
                  <a:solidFill>
                    <a:schemeClr val="accent1"/>
                  </a:solidFill>
                  <a:latin typeface="微软雅黑" panose="020B0503020204020204" pitchFamily="34" charset="-122"/>
                  <a:ea typeface="微软雅黑" panose="020B0503020204020204" pitchFamily="34" charset="-122"/>
                </a:rPr>
                <a:t>使用压力容器的单位，应根据生产工艺要求和容器的技术性能</a:t>
              </a:r>
              <a:r>
                <a:rPr lang="zh-CN" altLang="en-US" b="1" spc="300" dirty="0">
                  <a:solidFill>
                    <a:srgbClr val="FF931A"/>
                  </a:solidFill>
                  <a:latin typeface="微软雅黑" panose="020B0503020204020204" pitchFamily="34" charset="-122"/>
                  <a:ea typeface="微软雅黑" panose="020B0503020204020204" pitchFamily="34" charset="-122"/>
                </a:rPr>
                <a:t>制定安全操作规程</a:t>
              </a:r>
              <a:r>
                <a:rPr lang="zh-CN" altLang="en-US" spc="300" dirty="0">
                  <a:solidFill>
                    <a:schemeClr val="accent1"/>
                  </a:solidFill>
                  <a:latin typeface="微软雅黑" panose="020B0503020204020204" pitchFamily="34" charset="-122"/>
                  <a:ea typeface="微软雅黑" panose="020B0503020204020204" pitchFamily="34" charset="-122"/>
                </a:rPr>
                <a:t>，并严格执行。</a:t>
              </a:r>
              <a:endParaRPr lang="zh-CN" altLang="en-US" spc="300" dirty="0">
                <a:solidFill>
                  <a:schemeClr val="accent1"/>
                </a:solidFill>
                <a:latin typeface="微软雅黑" panose="020B0503020204020204" pitchFamily="34" charset="-122"/>
                <a:ea typeface="微软雅黑" panose="020B0503020204020204" pitchFamily="34" charset="-122"/>
              </a:endParaRPr>
            </a:p>
          </p:txBody>
        </p:sp>
        <p:sp>
          <p:nvSpPr>
            <p:cNvPr id="2" name="矩形 1"/>
            <p:cNvSpPr/>
            <p:nvPr/>
          </p:nvSpPr>
          <p:spPr>
            <a:xfrm>
              <a:off x="1228877" y="1908577"/>
              <a:ext cx="4388580" cy="2031325"/>
            </a:xfrm>
            <a:prstGeom prst="rect">
              <a:avLst/>
            </a:prstGeom>
          </p:spPr>
          <p:txBody>
            <a:bodyPr wrap="square">
              <a:spAutoFit/>
            </a:bodyPr>
            <a:lstStyle/>
            <a:p>
              <a:pPr algn="just"/>
              <a:r>
                <a:rPr lang="zh-CN" altLang="en-US" spc="300" dirty="0">
                  <a:solidFill>
                    <a:schemeClr val="accent1"/>
                  </a:solidFill>
                  <a:latin typeface="微软雅黑" panose="020B0503020204020204" pitchFamily="34" charset="-122"/>
                  <a:ea typeface="微软雅黑" panose="020B0503020204020204" pitchFamily="34" charset="-122"/>
                </a:rPr>
                <a:t>压力容器应</a:t>
              </a:r>
              <a:r>
                <a:rPr lang="zh-CN" altLang="en-US" b="1" spc="300" dirty="0">
                  <a:solidFill>
                    <a:srgbClr val="FF931A"/>
                  </a:solidFill>
                  <a:latin typeface="微软雅黑" panose="020B0503020204020204" pitchFamily="34" charset="-122"/>
                  <a:ea typeface="微软雅黑" panose="020B0503020204020204" pitchFamily="34" charset="-122"/>
                </a:rPr>
                <a:t>定期进行检验</a:t>
              </a:r>
              <a:r>
                <a:rPr lang="zh-CN" altLang="en-US" spc="300" dirty="0">
                  <a:solidFill>
                    <a:schemeClr val="accent1"/>
                  </a:solidFill>
                  <a:latin typeface="微软雅黑" panose="020B0503020204020204" pitchFamily="34" charset="-122"/>
                  <a:ea typeface="微软雅黑" panose="020B0503020204020204" pitchFamily="34" charset="-122"/>
                </a:rPr>
                <a:t>，每年至少一次外部检查，每年至少一次外部检查，每</a:t>
              </a:r>
              <a:r>
                <a:rPr lang="en-US" altLang="zh-CN" spc="300" dirty="0">
                  <a:solidFill>
                    <a:schemeClr val="accent1"/>
                  </a:solidFill>
                  <a:latin typeface="微软雅黑" panose="020B0503020204020204" pitchFamily="34" charset="-122"/>
                  <a:ea typeface="微软雅黑" panose="020B0503020204020204" pitchFamily="34" charset="-122"/>
                </a:rPr>
                <a:t>3</a:t>
              </a:r>
              <a:r>
                <a:rPr lang="zh-CN" altLang="en-US" spc="300" dirty="0">
                  <a:solidFill>
                    <a:schemeClr val="accent1"/>
                  </a:solidFill>
                  <a:latin typeface="微软雅黑" panose="020B0503020204020204" pitchFamily="34" charset="-122"/>
                  <a:ea typeface="微软雅黑" panose="020B0503020204020204" pitchFamily="34" charset="-122"/>
                </a:rPr>
                <a:t>年至少进行一次内外部检验，每</a:t>
              </a:r>
              <a:r>
                <a:rPr lang="en-US" altLang="zh-CN" spc="300" dirty="0">
                  <a:solidFill>
                    <a:schemeClr val="accent1"/>
                  </a:solidFill>
                  <a:latin typeface="微软雅黑" panose="020B0503020204020204" pitchFamily="34" charset="-122"/>
                  <a:ea typeface="微软雅黑" panose="020B0503020204020204" pitchFamily="34" charset="-122"/>
                </a:rPr>
                <a:t>6</a:t>
              </a:r>
              <a:r>
                <a:rPr lang="zh-CN" altLang="en-US" spc="300" dirty="0">
                  <a:solidFill>
                    <a:schemeClr val="accent1"/>
                  </a:solidFill>
                  <a:latin typeface="微软雅黑" panose="020B0503020204020204" pitchFamily="34" charset="-122"/>
                  <a:ea typeface="微软雅黑" panose="020B0503020204020204" pitchFamily="34" charset="-122"/>
                </a:rPr>
                <a:t>年至少进行一次全面检验，使用期达</a:t>
              </a:r>
              <a:r>
                <a:rPr lang="en-US" altLang="zh-CN" spc="300" dirty="0">
                  <a:solidFill>
                    <a:schemeClr val="accent1"/>
                  </a:solidFill>
                  <a:latin typeface="微软雅黑" panose="020B0503020204020204" pitchFamily="34" charset="-122"/>
                  <a:ea typeface="微软雅黑" panose="020B0503020204020204" pitchFamily="34" charset="-122"/>
                </a:rPr>
                <a:t>20</a:t>
              </a:r>
              <a:r>
                <a:rPr lang="zh-CN" altLang="en-US" spc="300" dirty="0">
                  <a:solidFill>
                    <a:schemeClr val="accent1"/>
                  </a:solidFill>
                  <a:latin typeface="微软雅黑" panose="020B0503020204020204" pitchFamily="34" charset="-122"/>
                  <a:ea typeface="微软雅黑" panose="020B0503020204020204" pitchFamily="34" charset="-122"/>
                </a:rPr>
                <a:t>年，每年至少进行内外部检验，并根据检验情况，确定全面检验时间和作出能否使用的结论。 </a:t>
              </a:r>
              <a:endParaRPr lang="zh-CN" altLang="en-US" spc="300" dirty="0">
                <a:solidFill>
                  <a:schemeClr val="accent1"/>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936215" y="4024684"/>
              <a:ext cx="7271570" cy="923330"/>
              <a:chOff x="1088615" y="1894894"/>
              <a:chExt cx="7271570" cy="923330"/>
            </a:xfrm>
          </p:grpSpPr>
          <p:sp>
            <p:nvSpPr>
              <p:cNvPr id="16" name="椭圆 15"/>
              <p:cNvSpPr/>
              <p:nvPr/>
            </p:nvSpPr>
            <p:spPr bwMode="auto">
              <a:xfrm>
                <a:off x="1088615" y="1963571"/>
                <a:ext cx="278589" cy="278589"/>
              </a:xfrm>
              <a:prstGeom prst="ellipse">
                <a:avLst/>
              </a:prstGeom>
              <a:solidFill>
                <a:schemeClr val="tx1"/>
              </a:solidFill>
              <a:ln w="9525" cap="flat" cmpd="sng" algn="ctr">
                <a:solidFill>
                  <a:schemeClr val="accent1"/>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68555" tIns="34277" rIns="68555" bIns="34277" numCol="1" spcCol="0" rtlCol="0" fromWordArt="0" anchor="ctr" anchorCtr="1" forceAA="0" compatLnSpc="1">
                <a:no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7</a:t>
                </a:r>
                <a:endParaRPr kumimoji="0" lang="zh-CN" altLang="en-US" sz="1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7" name="矩形 16"/>
              <p:cNvSpPr/>
              <p:nvPr/>
            </p:nvSpPr>
            <p:spPr>
              <a:xfrm>
                <a:off x="1381277" y="1894894"/>
                <a:ext cx="6978908" cy="923330"/>
              </a:xfrm>
              <a:prstGeom prst="rect">
                <a:avLst/>
              </a:prstGeom>
            </p:spPr>
            <p:txBody>
              <a:bodyPr wrap="square">
                <a:spAutoFit/>
              </a:bodyPr>
              <a:lstStyle/>
              <a:p>
                <a:pPr algn="just"/>
                <a:r>
                  <a:rPr lang="zh-CN" altLang="en-US" spc="300" dirty="0">
                    <a:solidFill>
                      <a:schemeClr val="accent1"/>
                    </a:solidFill>
                    <a:latin typeface="微软雅黑" panose="020B0503020204020204" pitchFamily="34" charset="-122"/>
                    <a:ea typeface="微软雅黑" panose="020B0503020204020204" pitchFamily="34" charset="-122"/>
                  </a:rPr>
                  <a:t>压力容器的壳体及受压元件</a:t>
                </a:r>
                <a:r>
                  <a:rPr lang="zh-CN" altLang="en-US" b="1" spc="300" dirty="0">
                    <a:solidFill>
                      <a:srgbClr val="FF931A"/>
                    </a:solidFill>
                    <a:latin typeface="微软雅黑" panose="020B0503020204020204" pitchFamily="34" charset="-122"/>
                    <a:ea typeface="微软雅黑" panose="020B0503020204020204" pitchFamily="34" charset="-122"/>
                  </a:rPr>
                  <a:t>不得有裂纹存在</a:t>
                </a:r>
                <a:r>
                  <a:rPr lang="zh-CN" altLang="en-US" spc="300" dirty="0">
                    <a:solidFill>
                      <a:schemeClr val="accent1"/>
                    </a:solidFill>
                    <a:latin typeface="微软雅黑" panose="020B0503020204020204" pitchFamily="34" charset="-122"/>
                    <a:ea typeface="微软雅黑" panose="020B0503020204020204" pitchFamily="34" charset="-122"/>
                  </a:rPr>
                  <a:t>，经内外部检验发现有严重裂纹的容器，应分析原因，采取措施加以消除、修理、更换或报废。</a:t>
                </a:r>
                <a:endParaRPr lang="zh-CN" altLang="en-US" spc="300" dirty="0">
                  <a:solidFill>
                    <a:schemeClr val="accent1"/>
                  </a:solidFill>
                  <a:latin typeface="微软雅黑" panose="020B0503020204020204" pitchFamily="34" charset="-122"/>
                  <a:ea typeface="微软雅黑" panose="020B0503020204020204" pitchFamily="34" charset="-122"/>
                </a:endParaRPr>
              </a:p>
            </p:txBody>
          </p:sp>
        </p:grpSp>
        <p:pic>
          <p:nvPicPr>
            <p:cNvPr id="18" name="图片 764931" descr="yali03"/>
            <p:cNvPicPr>
              <a:picLocks noChangeAspect="1"/>
            </p:cNvPicPr>
            <p:nvPr/>
          </p:nvPicPr>
          <p:blipFill>
            <a:blip r:embed="rId1"/>
            <a:stretch>
              <a:fillRect/>
            </a:stretch>
          </p:blipFill>
          <p:spPr>
            <a:xfrm>
              <a:off x="5631530" y="1696555"/>
              <a:ext cx="2576255" cy="2308324"/>
            </a:xfrm>
            <a:prstGeom prst="rect">
              <a:avLst/>
            </a:prstGeom>
            <a:noFill/>
            <a:ln w="9525">
              <a:noFill/>
            </a:ln>
          </p:spPr>
        </p:pic>
      </p:grpSp>
    </p:spTree>
  </p:cSld>
  <p:clrMapOvr>
    <a:masterClrMapping/>
  </p:clrMapOvr>
  <p:transition spd="slow" advTm="9796"/>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5"/>
          <p:cNvSpPr>
            <a:spLocks noEditPoints="1"/>
          </p:cNvSpPr>
          <p:nvPr/>
        </p:nvSpPr>
        <p:spPr bwMode="auto">
          <a:xfrm>
            <a:off x="153488" y="85490"/>
            <a:ext cx="369657" cy="369656"/>
          </a:xfrm>
          <a:custGeom>
            <a:avLst/>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a:noFill/>
          </a:ln>
        </p:spPr>
        <p:txBody>
          <a:bodyPr vert="horz" wrap="square" lIns="68555" tIns="34277" rIns="68555" bIns="34277"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rgbClr val="ED5A00"/>
              </a:solidFill>
              <a:effectLst/>
              <a:uLnTx/>
              <a:uFillTx/>
              <a:latin typeface="Arial" panose="020B0604020202020204" pitchFamily="34" charset="0"/>
              <a:ea typeface="+mn-ea"/>
              <a:cs typeface="+mn-ea"/>
            </a:endParaRPr>
          </a:p>
        </p:txBody>
      </p:sp>
      <p:grpSp>
        <p:nvGrpSpPr>
          <p:cNvPr id="8" name="组合 7"/>
          <p:cNvGrpSpPr/>
          <p:nvPr/>
        </p:nvGrpSpPr>
        <p:grpSpPr>
          <a:xfrm>
            <a:off x="541441" y="623570"/>
            <a:ext cx="4950376" cy="481330"/>
            <a:chOff x="1345" y="982"/>
            <a:chExt cx="5987" cy="758"/>
          </a:xfrm>
        </p:grpSpPr>
        <p:sp>
          <p:nvSpPr>
            <p:cNvPr id="9" name="箭头: 五边形 8"/>
            <p:cNvSpPr/>
            <p:nvPr/>
          </p:nvSpPr>
          <p:spPr bwMode="auto">
            <a:xfrm>
              <a:off x="1345" y="982"/>
              <a:ext cx="5987" cy="758"/>
            </a:xfrm>
            <a:prstGeom prst="homePlate">
              <a:avLst>
                <a:gd name="adj" fmla="val 19029"/>
              </a:avLst>
            </a:prstGeom>
            <a:gradFill>
              <a:gsLst>
                <a:gs pos="61000">
                  <a:schemeClr val="tx1"/>
                </a:gs>
                <a:gs pos="0">
                  <a:srgbClr val="5E5E5E"/>
                </a:gs>
                <a:gs pos="100000">
                  <a:srgbClr val="343434"/>
                </a:gs>
              </a:gsLst>
              <a:lin ang="5400000" scaled="1"/>
            </a:gradFill>
            <a:ln w="9525" cap="flat">
              <a:solidFill>
                <a:schemeClr val="accent2"/>
              </a:solidFill>
              <a:prstDash val="solid"/>
              <a:miter lim="800000"/>
            </a:ln>
            <a:effectLst>
              <a:outerShdw blurRad="63500" sx="102000" sy="102000" algn="ctr" rotWithShape="0">
                <a:prstClr val="black">
                  <a:alpha val="40000"/>
                </a:prstClr>
              </a:outerShdw>
            </a:effectLst>
          </p:spPr>
          <p:txBody>
            <a:bodyPr vert="horz" wrap="square" lIns="68555" tIns="34277" rIns="68555" bIns="34277" numCol="1" anchor="t" anchorCtr="0" compatLnSpc="1"/>
            <a:lstStyle/>
            <a:p>
              <a:pPr algn="ctr"/>
              <a:endParaRPr lang="zh-CN" altLang="en-US" sz="1500">
                <a:solidFill>
                  <a:schemeClr val="accent2"/>
                </a:solidFill>
                <a:latin typeface="+mn-lt"/>
                <a:ea typeface="+mn-ea"/>
                <a:cs typeface="+mn-ea"/>
              </a:endParaRPr>
            </a:p>
          </p:txBody>
        </p:sp>
        <p:sp>
          <p:nvSpPr>
            <p:cNvPr id="11" name="文本框 10"/>
            <p:cNvSpPr txBox="1"/>
            <p:nvPr/>
          </p:nvSpPr>
          <p:spPr>
            <a:xfrm>
              <a:off x="1396" y="1039"/>
              <a:ext cx="5936" cy="630"/>
            </a:xfrm>
            <a:prstGeom prst="rect">
              <a:avLst/>
            </a:prstGeom>
            <a:noFill/>
          </p:spPr>
          <p:txBody>
            <a:bodyPr wrap="square" rtlCol="0" anchor="t">
              <a:spAutoFit/>
            </a:bodyPr>
            <a:lstStyle/>
            <a:p>
              <a:r>
                <a:rPr lang="zh-CN" altLang="en-US" sz="2000" b="1" spc="100" dirty="0">
                  <a:solidFill>
                    <a:schemeClr val="accent2"/>
                  </a:solidFill>
                  <a:latin typeface="微软雅黑" panose="020B0503020204020204" pitchFamily="34" charset="-122"/>
                  <a:ea typeface="微软雅黑" panose="020B0503020204020204" pitchFamily="34" charset="-122"/>
                  <a:cs typeface="+mn-ea"/>
                  <a:sym typeface="+mn-ea"/>
                </a:rPr>
                <a:t>对于压力容器操作人员，安全要求如下：</a:t>
              </a:r>
              <a:endParaRPr lang="zh-CN" altLang="en-US" sz="2000" b="1" spc="100" dirty="0">
                <a:solidFill>
                  <a:schemeClr val="accent2"/>
                </a:solidFill>
                <a:latin typeface="微软雅黑" panose="020B0503020204020204" pitchFamily="34" charset="-122"/>
                <a:ea typeface="微软雅黑" panose="020B0503020204020204" pitchFamily="34" charset="-122"/>
                <a:cs typeface="+mn-ea"/>
                <a:sym typeface="+mn-ea"/>
              </a:endParaRPr>
            </a:p>
          </p:txBody>
        </p:sp>
      </p:grpSp>
      <p:sp>
        <p:nvSpPr>
          <p:cNvPr id="25" name="TextBox 54"/>
          <p:cNvSpPr txBox="1"/>
          <p:nvPr/>
        </p:nvSpPr>
        <p:spPr>
          <a:xfrm>
            <a:off x="523240" y="40640"/>
            <a:ext cx="4048760"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1" charset="-122"/>
                <a:ea typeface="方正卡通简体" panose="03000509000000000000" pitchFamily="1" charset="-122"/>
              </a:defRPr>
            </a:lvl1pPr>
          </a:lstStyle>
          <a:p>
            <a:pPr lvl="0"/>
            <a:r>
              <a:rPr lang="en-US" altLang="zh-CN" sz="2400" b="1" spc="100" dirty="0">
                <a:solidFill>
                  <a:srgbClr val="454545"/>
                </a:solidFill>
                <a:latin typeface="微软雅黑" panose="020B0503020204020204" pitchFamily="34" charset="-122"/>
                <a:ea typeface="微软雅黑" panose="020B0503020204020204" pitchFamily="34" charset="-122"/>
              </a:rPr>
              <a:t>2</a:t>
            </a:r>
            <a:r>
              <a:rPr lang="zh-CN" altLang="en-US" sz="2400" b="1" spc="100" dirty="0">
                <a:solidFill>
                  <a:srgbClr val="454545"/>
                </a:solidFill>
                <a:latin typeface="微软雅黑" panose="020B0503020204020204" pitchFamily="34" charset="-122"/>
                <a:ea typeface="微软雅黑" panose="020B0503020204020204" pitchFamily="34" charset="-122"/>
              </a:rPr>
              <a:t>. 压力容器（含气瓶）</a:t>
            </a:r>
            <a:endParaRPr lang="zh-CN" altLang="en-US" sz="2400" b="1" spc="100" dirty="0">
              <a:solidFill>
                <a:srgbClr val="454545"/>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691252" y="1199913"/>
            <a:ext cx="7761497" cy="3776676"/>
            <a:chOff x="794852" y="1131590"/>
            <a:chExt cx="7761497" cy="3776676"/>
          </a:xfrm>
        </p:grpSpPr>
        <p:grpSp>
          <p:nvGrpSpPr>
            <p:cNvPr id="7" name="组合 6"/>
            <p:cNvGrpSpPr/>
            <p:nvPr/>
          </p:nvGrpSpPr>
          <p:grpSpPr>
            <a:xfrm>
              <a:off x="794852" y="1141095"/>
              <a:ext cx="720000" cy="3662863"/>
              <a:chOff x="854220" y="1160025"/>
              <a:chExt cx="720000" cy="3662863"/>
            </a:xfrm>
          </p:grpSpPr>
          <p:sp>
            <p:nvSpPr>
              <p:cNvPr id="37" name="箭头: 五边形 36"/>
              <p:cNvSpPr/>
              <p:nvPr/>
            </p:nvSpPr>
            <p:spPr bwMode="auto">
              <a:xfrm>
                <a:off x="854220" y="1160025"/>
                <a:ext cx="720000" cy="360000"/>
              </a:xfrm>
              <a:prstGeom prst="homePlate">
                <a:avLst>
                  <a:gd name="adj" fmla="val 19029"/>
                </a:avLst>
              </a:prstGeom>
              <a:gradFill>
                <a:gsLst>
                  <a:gs pos="61000">
                    <a:schemeClr val="tx1"/>
                  </a:gs>
                  <a:gs pos="0">
                    <a:srgbClr val="5E5E5E"/>
                  </a:gs>
                  <a:gs pos="100000">
                    <a:srgbClr val="343434"/>
                  </a:gs>
                </a:gsLst>
                <a:lin ang="5400000" scaled="1"/>
              </a:gradFill>
              <a:ln w="9525" cap="flat">
                <a:solidFill>
                  <a:schemeClr val="accent2"/>
                </a:solidFill>
                <a:prstDash val="solid"/>
                <a:miter lim="800000"/>
              </a:ln>
              <a:effectLst>
                <a:outerShdw blurRad="63500" sx="102000" sy="102000" algn="ctr" rotWithShape="0">
                  <a:prstClr val="black">
                    <a:alpha val="40000"/>
                  </a:prstClr>
                </a:outerShdw>
              </a:effectLst>
            </p:spPr>
            <p:txBody>
              <a:bodyPr vert="horz" wrap="square" lIns="0" tIns="0" rIns="0" bIns="0" numCol="1" anchor="ctr" anchorCtr="1" compatLnSpc="1"/>
              <a:lstStyle/>
              <a:p>
                <a:pPr algn="ctr"/>
                <a:r>
                  <a:rPr lang="en-US" altLang="zh-CN" b="1" dirty="0">
                    <a:solidFill>
                      <a:srgbClr val="FFFFFF"/>
                    </a:solidFill>
                    <a:latin typeface="微软雅黑" panose="020B0503020204020204" pitchFamily="34" charset="-122"/>
                    <a:ea typeface="微软雅黑" panose="020B0503020204020204" pitchFamily="34" charset="-122"/>
                    <a:cs typeface="+mn-ea"/>
                  </a:rPr>
                  <a:t>1</a:t>
                </a:r>
                <a:endParaRPr lang="zh-CN" altLang="en-US" b="1" dirty="0">
                  <a:solidFill>
                    <a:srgbClr val="FFFFFF"/>
                  </a:solidFill>
                  <a:latin typeface="微软雅黑" panose="020B0503020204020204" pitchFamily="34" charset="-122"/>
                  <a:ea typeface="微软雅黑" panose="020B0503020204020204" pitchFamily="34" charset="-122"/>
                  <a:cs typeface="+mn-ea"/>
                </a:endParaRPr>
              </a:p>
            </p:txBody>
          </p:sp>
          <p:sp>
            <p:nvSpPr>
              <p:cNvPr id="40" name="箭头: 五边形 39"/>
              <p:cNvSpPr/>
              <p:nvPr/>
            </p:nvSpPr>
            <p:spPr bwMode="auto">
              <a:xfrm>
                <a:off x="854220" y="1654616"/>
                <a:ext cx="720000" cy="360000"/>
              </a:xfrm>
              <a:prstGeom prst="homePlate">
                <a:avLst>
                  <a:gd name="adj" fmla="val 19029"/>
                </a:avLst>
              </a:prstGeom>
              <a:gradFill>
                <a:gsLst>
                  <a:gs pos="61000">
                    <a:schemeClr val="bg1"/>
                  </a:gs>
                  <a:gs pos="0">
                    <a:srgbClr val="FFAD53"/>
                  </a:gs>
                  <a:gs pos="100000">
                    <a:srgbClr val="FA8300"/>
                  </a:gs>
                </a:gsLst>
                <a:lin ang="5400000" scaled="1"/>
              </a:gradFill>
              <a:ln w="9525" cap="flat">
                <a:solidFill>
                  <a:schemeClr val="accent2"/>
                </a:solidFill>
                <a:prstDash val="solid"/>
                <a:miter lim="800000"/>
              </a:ln>
              <a:effectLst>
                <a:outerShdw blurRad="63500" sx="102000" sy="102000" algn="ctr" rotWithShape="0">
                  <a:prstClr val="black">
                    <a:alpha val="40000"/>
                  </a:prstClr>
                </a:outerShdw>
              </a:effectLst>
            </p:spPr>
            <p:txBody>
              <a:bodyPr vert="horz" wrap="square" lIns="0" tIns="0" rIns="0" bIns="0" numCol="1" anchor="ctr" anchorCtr="1" compatLnSpc="1"/>
              <a:lstStyle/>
              <a:p>
                <a:pPr algn="ctr"/>
                <a:r>
                  <a:rPr lang="en-US" altLang="zh-CN" b="1" dirty="0">
                    <a:solidFill>
                      <a:srgbClr val="FFFFFF"/>
                    </a:solidFill>
                    <a:latin typeface="微软雅黑" panose="020B0503020204020204" pitchFamily="34" charset="-122"/>
                    <a:ea typeface="微软雅黑" panose="020B0503020204020204" pitchFamily="34" charset="-122"/>
                    <a:cs typeface="+mn-ea"/>
                  </a:rPr>
                  <a:t>2</a:t>
                </a:r>
                <a:endParaRPr lang="zh-CN" altLang="en-US" b="1" dirty="0">
                  <a:solidFill>
                    <a:srgbClr val="FFFFFF"/>
                  </a:solidFill>
                  <a:latin typeface="微软雅黑" panose="020B0503020204020204" pitchFamily="34" charset="-122"/>
                  <a:ea typeface="微软雅黑" panose="020B0503020204020204" pitchFamily="34" charset="-122"/>
                  <a:cs typeface="+mn-ea"/>
                </a:endParaRPr>
              </a:p>
            </p:txBody>
          </p:sp>
          <p:sp>
            <p:nvSpPr>
              <p:cNvPr id="43" name="箭头: 五边形 42"/>
              <p:cNvSpPr/>
              <p:nvPr/>
            </p:nvSpPr>
            <p:spPr bwMode="auto">
              <a:xfrm>
                <a:off x="854220" y="2446664"/>
                <a:ext cx="720000" cy="360000"/>
              </a:xfrm>
              <a:prstGeom prst="homePlate">
                <a:avLst>
                  <a:gd name="adj" fmla="val 19029"/>
                </a:avLst>
              </a:prstGeom>
              <a:gradFill>
                <a:gsLst>
                  <a:gs pos="61000">
                    <a:schemeClr val="tx1"/>
                  </a:gs>
                  <a:gs pos="0">
                    <a:srgbClr val="5E5E5E"/>
                  </a:gs>
                  <a:gs pos="100000">
                    <a:srgbClr val="343434"/>
                  </a:gs>
                </a:gsLst>
                <a:lin ang="5400000" scaled="1"/>
              </a:gradFill>
              <a:ln w="9525" cap="flat">
                <a:solidFill>
                  <a:schemeClr val="accent2"/>
                </a:solidFill>
                <a:prstDash val="solid"/>
                <a:miter lim="800000"/>
              </a:ln>
              <a:effectLst>
                <a:outerShdw blurRad="63500" sx="102000" sy="102000" algn="ctr" rotWithShape="0">
                  <a:prstClr val="black">
                    <a:alpha val="40000"/>
                  </a:prstClr>
                </a:outerShdw>
              </a:effectLst>
            </p:spPr>
            <p:txBody>
              <a:bodyPr vert="horz" wrap="square" lIns="0" tIns="0" rIns="0" bIns="0" numCol="1" anchor="ctr" anchorCtr="1" compatLnSpc="1"/>
              <a:lstStyle/>
              <a:p>
                <a:pPr algn="ctr"/>
                <a:r>
                  <a:rPr lang="en-US" altLang="zh-CN" b="1" dirty="0">
                    <a:solidFill>
                      <a:srgbClr val="FFFFFF"/>
                    </a:solidFill>
                    <a:latin typeface="微软雅黑" panose="020B0503020204020204" pitchFamily="34" charset="-122"/>
                    <a:ea typeface="微软雅黑" panose="020B0503020204020204" pitchFamily="34" charset="-122"/>
                    <a:cs typeface="+mn-ea"/>
                  </a:rPr>
                  <a:t>3</a:t>
                </a:r>
                <a:endParaRPr lang="zh-CN" altLang="en-US" b="1" dirty="0">
                  <a:solidFill>
                    <a:srgbClr val="FFFFFF"/>
                  </a:solidFill>
                  <a:latin typeface="微软雅黑" panose="020B0503020204020204" pitchFamily="34" charset="-122"/>
                  <a:ea typeface="微软雅黑" panose="020B0503020204020204" pitchFamily="34" charset="-122"/>
                  <a:cs typeface="+mn-ea"/>
                </a:endParaRPr>
              </a:p>
            </p:txBody>
          </p:sp>
          <p:sp>
            <p:nvSpPr>
              <p:cNvPr id="46" name="箭头: 五边形 45"/>
              <p:cNvSpPr/>
              <p:nvPr/>
            </p:nvSpPr>
            <p:spPr bwMode="auto">
              <a:xfrm>
                <a:off x="854220" y="3022728"/>
                <a:ext cx="720000" cy="360000"/>
              </a:xfrm>
              <a:prstGeom prst="homePlate">
                <a:avLst>
                  <a:gd name="adj" fmla="val 19029"/>
                </a:avLst>
              </a:prstGeom>
              <a:gradFill>
                <a:gsLst>
                  <a:gs pos="61000">
                    <a:schemeClr val="bg1"/>
                  </a:gs>
                  <a:gs pos="0">
                    <a:srgbClr val="FFAD53"/>
                  </a:gs>
                  <a:gs pos="100000">
                    <a:srgbClr val="FA8300"/>
                  </a:gs>
                </a:gsLst>
                <a:lin ang="5400000" scaled="1"/>
              </a:gradFill>
              <a:ln w="9525" cap="flat">
                <a:solidFill>
                  <a:schemeClr val="accent2"/>
                </a:solidFill>
                <a:prstDash val="solid"/>
                <a:miter lim="800000"/>
              </a:ln>
              <a:effectLst>
                <a:outerShdw blurRad="63500" sx="102000" sy="102000" algn="ctr" rotWithShape="0">
                  <a:prstClr val="black">
                    <a:alpha val="40000"/>
                  </a:prstClr>
                </a:outerShdw>
              </a:effectLst>
            </p:spPr>
            <p:txBody>
              <a:bodyPr vert="horz" wrap="square" lIns="0" tIns="0" rIns="0" bIns="0" numCol="1" anchor="ctr" anchorCtr="1" compatLnSpc="1"/>
              <a:lstStyle/>
              <a:p>
                <a:pPr algn="ctr"/>
                <a:r>
                  <a:rPr lang="en-US" altLang="zh-CN" b="1" dirty="0">
                    <a:solidFill>
                      <a:srgbClr val="FFFFFF"/>
                    </a:solidFill>
                    <a:latin typeface="微软雅黑" panose="020B0503020204020204" pitchFamily="34" charset="-122"/>
                    <a:ea typeface="微软雅黑" panose="020B0503020204020204" pitchFamily="34" charset="-122"/>
                    <a:cs typeface="+mn-ea"/>
                  </a:rPr>
                  <a:t>4</a:t>
                </a:r>
                <a:endParaRPr lang="zh-CN" altLang="en-US" b="1" dirty="0">
                  <a:solidFill>
                    <a:srgbClr val="FFFFFF"/>
                  </a:solidFill>
                  <a:latin typeface="微软雅黑" panose="020B0503020204020204" pitchFamily="34" charset="-122"/>
                  <a:ea typeface="微软雅黑" panose="020B0503020204020204" pitchFamily="34" charset="-122"/>
                  <a:cs typeface="+mn-ea"/>
                </a:endParaRPr>
              </a:p>
            </p:txBody>
          </p:sp>
          <p:sp>
            <p:nvSpPr>
              <p:cNvPr id="49" name="箭头: 五边形 48"/>
              <p:cNvSpPr/>
              <p:nvPr/>
            </p:nvSpPr>
            <p:spPr bwMode="auto">
              <a:xfrm>
                <a:off x="854220" y="3526784"/>
                <a:ext cx="720000" cy="360000"/>
              </a:xfrm>
              <a:prstGeom prst="homePlate">
                <a:avLst>
                  <a:gd name="adj" fmla="val 19029"/>
                </a:avLst>
              </a:prstGeom>
              <a:gradFill>
                <a:gsLst>
                  <a:gs pos="61000">
                    <a:schemeClr val="tx1"/>
                  </a:gs>
                  <a:gs pos="0">
                    <a:srgbClr val="5E5E5E"/>
                  </a:gs>
                  <a:gs pos="100000">
                    <a:srgbClr val="343434"/>
                  </a:gs>
                </a:gsLst>
                <a:lin ang="5400000" scaled="1"/>
              </a:gradFill>
              <a:ln w="9525" cap="flat">
                <a:solidFill>
                  <a:schemeClr val="accent2"/>
                </a:solidFill>
                <a:prstDash val="solid"/>
                <a:miter lim="800000"/>
              </a:ln>
              <a:effectLst>
                <a:outerShdw blurRad="63500" sx="102000" sy="102000" algn="ctr" rotWithShape="0">
                  <a:prstClr val="black">
                    <a:alpha val="40000"/>
                  </a:prstClr>
                </a:outerShdw>
              </a:effectLst>
            </p:spPr>
            <p:txBody>
              <a:bodyPr vert="horz" wrap="square" lIns="0" tIns="0" rIns="0" bIns="0" numCol="1" anchor="ctr" anchorCtr="1" compatLnSpc="1"/>
              <a:lstStyle/>
              <a:p>
                <a:pPr algn="ctr"/>
                <a:r>
                  <a:rPr lang="en-US" altLang="zh-CN" b="1" dirty="0">
                    <a:solidFill>
                      <a:srgbClr val="FFFFFF"/>
                    </a:solidFill>
                    <a:latin typeface="微软雅黑" panose="020B0503020204020204" pitchFamily="34" charset="-122"/>
                    <a:ea typeface="微软雅黑" panose="020B0503020204020204" pitchFamily="34" charset="-122"/>
                    <a:cs typeface="+mn-ea"/>
                  </a:rPr>
                  <a:t>5</a:t>
                </a:r>
                <a:endParaRPr lang="zh-CN" altLang="en-US" b="1" dirty="0">
                  <a:solidFill>
                    <a:srgbClr val="FFFFFF"/>
                  </a:solidFill>
                  <a:latin typeface="微软雅黑" panose="020B0503020204020204" pitchFamily="34" charset="-122"/>
                  <a:ea typeface="微软雅黑" panose="020B0503020204020204" pitchFamily="34" charset="-122"/>
                  <a:cs typeface="+mn-ea"/>
                </a:endParaRPr>
              </a:p>
            </p:txBody>
          </p:sp>
          <p:sp>
            <p:nvSpPr>
              <p:cNvPr id="52" name="箭头: 五边形 51"/>
              <p:cNvSpPr/>
              <p:nvPr/>
            </p:nvSpPr>
            <p:spPr bwMode="auto">
              <a:xfrm>
                <a:off x="854220" y="4030840"/>
                <a:ext cx="720000" cy="360000"/>
              </a:xfrm>
              <a:prstGeom prst="homePlate">
                <a:avLst>
                  <a:gd name="adj" fmla="val 19029"/>
                </a:avLst>
              </a:prstGeom>
              <a:gradFill>
                <a:gsLst>
                  <a:gs pos="61000">
                    <a:schemeClr val="bg1"/>
                  </a:gs>
                  <a:gs pos="0">
                    <a:srgbClr val="FFAD53"/>
                  </a:gs>
                  <a:gs pos="100000">
                    <a:srgbClr val="FA8300"/>
                  </a:gs>
                </a:gsLst>
                <a:lin ang="5400000" scaled="1"/>
              </a:gradFill>
              <a:ln w="9525" cap="flat">
                <a:solidFill>
                  <a:schemeClr val="accent2"/>
                </a:solidFill>
                <a:prstDash val="solid"/>
                <a:miter lim="800000"/>
              </a:ln>
              <a:effectLst>
                <a:outerShdw blurRad="63500" sx="102000" sy="102000" algn="ctr" rotWithShape="0">
                  <a:prstClr val="black">
                    <a:alpha val="40000"/>
                  </a:prstClr>
                </a:outerShdw>
              </a:effectLst>
            </p:spPr>
            <p:txBody>
              <a:bodyPr vert="horz" wrap="square" lIns="0" tIns="0" rIns="0" bIns="0" numCol="1" anchor="ctr" anchorCtr="1" compatLnSpc="1"/>
              <a:lstStyle/>
              <a:p>
                <a:pPr algn="ctr"/>
                <a:r>
                  <a:rPr lang="en-US" altLang="zh-CN" b="1" dirty="0">
                    <a:solidFill>
                      <a:srgbClr val="FFFFFF"/>
                    </a:solidFill>
                    <a:latin typeface="微软雅黑" panose="020B0503020204020204" pitchFamily="34" charset="-122"/>
                    <a:ea typeface="微软雅黑" panose="020B0503020204020204" pitchFamily="34" charset="-122"/>
                    <a:cs typeface="+mn-ea"/>
                  </a:rPr>
                  <a:t>6</a:t>
                </a:r>
                <a:endParaRPr lang="zh-CN" altLang="en-US" b="1" dirty="0">
                  <a:solidFill>
                    <a:srgbClr val="FFFFFF"/>
                  </a:solidFill>
                  <a:latin typeface="微软雅黑" panose="020B0503020204020204" pitchFamily="34" charset="-122"/>
                  <a:ea typeface="微软雅黑" panose="020B0503020204020204" pitchFamily="34" charset="-122"/>
                  <a:cs typeface="+mn-ea"/>
                </a:endParaRPr>
              </a:p>
            </p:txBody>
          </p:sp>
          <p:sp>
            <p:nvSpPr>
              <p:cNvPr id="55" name="箭头: 五边形 54"/>
              <p:cNvSpPr/>
              <p:nvPr/>
            </p:nvSpPr>
            <p:spPr bwMode="auto">
              <a:xfrm>
                <a:off x="854220" y="4462888"/>
                <a:ext cx="720000" cy="360000"/>
              </a:xfrm>
              <a:prstGeom prst="homePlate">
                <a:avLst>
                  <a:gd name="adj" fmla="val 19029"/>
                </a:avLst>
              </a:prstGeom>
              <a:gradFill>
                <a:gsLst>
                  <a:gs pos="61000">
                    <a:schemeClr val="tx1"/>
                  </a:gs>
                  <a:gs pos="0">
                    <a:srgbClr val="5E5E5E"/>
                  </a:gs>
                  <a:gs pos="100000">
                    <a:srgbClr val="343434"/>
                  </a:gs>
                </a:gsLst>
                <a:lin ang="5400000" scaled="1"/>
              </a:gradFill>
              <a:ln w="9525" cap="flat">
                <a:solidFill>
                  <a:schemeClr val="accent2"/>
                </a:solidFill>
                <a:prstDash val="solid"/>
                <a:miter lim="800000"/>
              </a:ln>
              <a:effectLst>
                <a:outerShdw blurRad="63500" sx="102000" sy="102000" algn="ctr" rotWithShape="0">
                  <a:prstClr val="black">
                    <a:alpha val="40000"/>
                  </a:prstClr>
                </a:outerShdw>
              </a:effectLst>
            </p:spPr>
            <p:txBody>
              <a:bodyPr vert="horz" wrap="square" lIns="0" tIns="0" rIns="0" bIns="0" numCol="1" anchor="ctr" anchorCtr="1" compatLnSpc="1"/>
              <a:lstStyle/>
              <a:p>
                <a:pPr algn="ctr"/>
                <a:r>
                  <a:rPr lang="en-US" altLang="zh-CN" b="1" dirty="0">
                    <a:solidFill>
                      <a:srgbClr val="FFFFFF"/>
                    </a:solidFill>
                    <a:latin typeface="微软雅黑" panose="020B0503020204020204" pitchFamily="34" charset="-122"/>
                    <a:ea typeface="微软雅黑" panose="020B0503020204020204" pitchFamily="34" charset="-122"/>
                    <a:cs typeface="+mn-ea"/>
                  </a:rPr>
                  <a:t>7</a:t>
                </a:r>
                <a:endParaRPr lang="zh-CN" altLang="en-US" b="1" dirty="0">
                  <a:solidFill>
                    <a:srgbClr val="FFFFFF"/>
                  </a:solidFill>
                  <a:latin typeface="微软雅黑" panose="020B0503020204020204" pitchFamily="34" charset="-122"/>
                  <a:ea typeface="微软雅黑" panose="020B0503020204020204" pitchFamily="34" charset="-122"/>
                  <a:cs typeface="+mn-ea"/>
                </a:endParaRPr>
              </a:p>
            </p:txBody>
          </p:sp>
        </p:grpSp>
        <p:grpSp>
          <p:nvGrpSpPr>
            <p:cNvPr id="10" name="组合 9"/>
            <p:cNvGrpSpPr/>
            <p:nvPr/>
          </p:nvGrpSpPr>
          <p:grpSpPr>
            <a:xfrm>
              <a:off x="1545433" y="1131590"/>
              <a:ext cx="7010916" cy="3776676"/>
              <a:chOff x="1545429" y="1131590"/>
              <a:chExt cx="6601036" cy="3776676"/>
            </a:xfrm>
          </p:grpSpPr>
          <p:cxnSp>
            <p:nvCxnSpPr>
              <p:cNvPr id="58" name="直接连接符 57"/>
              <p:cNvCxnSpPr/>
              <p:nvPr/>
            </p:nvCxnSpPr>
            <p:spPr bwMode="auto">
              <a:xfrm>
                <a:off x="1545429" y="1488842"/>
                <a:ext cx="6454965" cy="0"/>
              </a:xfrm>
              <a:prstGeom prst="line">
                <a:avLst/>
              </a:prstGeom>
              <a:solidFill>
                <a:schemeClr val="accent1"/>
              </a:solidFill>
              <a:ln w="9525" cap="flat" cmpd="sng" algn="ctr">
                <a:solidFill>
                  <a:schemeClr val="accent1">
                    <a:lumMod val="5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直接连接符 58"/>
              <p:cNvCxnSpPr/>
              <p:nvPr/>
            </p:nvCxnSpPr>
            <p:spPr bwMode="auto">
              <a:xfrm>
                <a:off x="1545429" y="2346761"/>
                <a:ext cx="6454965" cy="0"/>
              </a:xfrm>
              <a:prstGeom prst="line">
                <a:avLst/>
              </a:prstGeom>
              <a:solidFill>
                <a:schemeClr val="accent1"/>
              </a:solidFill>
              <a:ln w="9525" cap="flat" cmpd="sng" algn="ctr">
                <a:solidFill>
                  <a:schemeClr val="accent1">
                    <a:lumMod val="5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直接连接符 59"/>
              <p:cNvCxnSpPr/>
              <p:nvPr/>
            </p:nvCxnSpPr>
            <p:spPr bwMode="auto">
              <a:xfrm>
                <a:off x="1545429" y="2922825"/>
                <a:ext cx="6454965" cy="0"/>
              </a:xfrm>
              <a:prstGeom prst="line">
                <a:avLst/>
              </a:prstGeom>
              <a:solidFill>
                <a:schemeClr val="accent1"/>
              </a:solidFill>
              <a:ln w="9525" cap="flat" cmpd="sng" algn="ctr">
                <a:solidFill>
                  <a:schemeClr val="accent1">
                    <a:lumMod val="5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直接连接符 60"/>
              <p:cNvCxnSpPr/>
              <p:nvPr/>
            </p:nvCxnSpPr>
            <p:spPr bwMode="auto">
              <a:xfrm>
                <a:off x="1545429" y="3354873"/>
                <a:ext cx="6454965" cy="0"/>
              </a:xfrm>
              <a:prstGeom prst="line">
                <a:avLst/>
              </a:prstGeom>
              <a:solidFill>
                <a:schemeClr val="accent1"/>
              </a:solidFill>
              <a:ln w="9525" cap="flat" cmpd="sng" algn="ctr">
                <a:solidFill>
                  <a:schemeClr val="accent1">
                    <a:lumMod val="5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直接连接符 61"/>
              <p:cNvCxnSpPr/>
              <p:nvPr/>
            </p:nvCxnSpPr>
            <p:spPr bwMode="auto">
              <a:xfrm>
                <a:off x="1545429" y="3930937"/>
                <a:ext cx="6454965" cy="0"/>
              </a:xfrm>
              <a:prstGeom prst="line">
                <a:avLst/>
              </a:prstGeom>
              <a:solidFill>
                <a:schemeClr val="accent1"/>
              </a:solidFill>
              <a:ln w="9525" cap="flat" cmpd="sng" algn="ctr">
                <a:solidFill>
                  <a:schemeClr val="accent1">
                    <a:lumMod val="5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直接连接符 62"/>
              <p:cNvCxnSpPr/>
              <p:nvPr/>
            </p:nvCxnSpPr>
            <p:spPr bwMode="auto">
              <a:xfrm>
                <a:off x="1545429" y="4290977"/>
                <a:ext cx="6454965" cy="0"/>
              </a:xfrm>
              <a:prstGeom prst="line">
                <a:avLst/>
              </a:prstGeom>
              <a:solidFill>
                <a:schemeClr val="accent1"/>
              </a:solidFill>
              <a:ln w="9525" cap="flat" cmpd="sng" algn="ctr">
                <a:solidFill>
                  <a:schemeClr val="accent1">
                    <a:lumMod val="5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 name="组合 5"/>
              <p:cNvGrpSpPr/>
              <p:nvPr/>
            </p:nvGrpSpPr>
            <p:grpSpPr>
              <a:xfrm>
                <a:off x="1548285" y="1131590"/>
                <a:ext cx="6598180" cy="3776676"/>
                <a:chOff x="1478610" y="-2191387"/>
                <a:chExt cx="6598180" cy="3776676"/>
              </a:xfrm>
            </p:grpSpPr>
            <p:sp>
              <p:nvSpPr>
                <p:cNvPr id="19" name="文本框 18"/>
                <p:cNvSpPr txBox="1"/>
                <p:nvPr/>
              </p:nvSpPr>
              <p:spPr>
                <a:xfrm>
                  <a:off x="1478610" y="-2191387"/>
                  <a:ext cx="4682107" cy="338554"/>
                </a:xfrm>
                <a:prstGeom prst="rect">
                  <a:avLst/>
                </a:prstGeom>
                <a:noFill/>
                <a:ln w="9525">
                  <a:noFill/>
                </a:ln>
              </p:spPr>
              <p:txBody>
                <a:bodyPr wrap="none" anchor="t">
                  <a:spAutoFit/>
                </a:bodyPr>
                <a:lstStyle/>
                <a:p>
                  <a:pPr algn="just"/>
                  <a:r>
                    <a:rPr lang="zh-CN" altLang="en-US" sz="1600" spc="300" dirty="0">
                      <a:solidFill>
                        <a:schemeClr val="accent1"/>
                      </a:solidFill>
                      <a:latin typeface="微软雅黑" panose="020B0503020204020204" pitchFamily="34" charset="-122"/>
                      <a:ea typeface="微软雅黑" panose="020B0503020204020204" pitchFamily="34" charset="-122"/>
                    </a:rPr>
                    <a:t>操作人员必须遵守压力容器安全操作规程；</a:t>
                  </a:r>
                  <a:endParaRPr lang="zh-CN" altLang="en-US" sz="1600" spc="300" dirty="0">
                    <a:solidFill>
                      <a:schemeClr val="accent1"/>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1478610" y="-1785454"/>
                  <a:ext cx="6454965" cy="830997"/>
                </a:xfrm>
                <a:prstGeom prst="rect">
                  <a:avLst/>
                </a:prstGeom>
                <a:noFill/>
                <a:ln w="9525">
                  <a:noFill/>
                </a:ln>
              </p:spPr>
              <p:txBody>
                <a:bodyPr wrap="square" anchor="t">
                  <a:spAutoFit/>
                </a:bodyPr>
                <a:lstStyle/>
                <a:p>
                  <a:pPr algn="just"/>
                  <a:r>
                    <a:rPr lang="zh-CN" altLang="en-US" sz="1600" spc="300" dirty="0">
                      <a:solidFill>
                        <a:schemeClr val="accent1"/>
                      </a:solidFill>
                      <a:latin typeface="微软雅黑" panose="020B0503020204020204" pitchFamily="34" charset="-122"/>
                      <a:ea typeface="微软雅黑" panose="020B0503020204020204" pitchFamily="34" charset="-122"/>
                    </a:rPr>
                    <a:t>压力容器操作人员必须是受过培训，经过考核并取得操作资格证书的人员，必须了解压力容器基本结构和主要技术参数，熟悉操作工艺条件；</a:t>
                  </a:r>
                  <a:endParaRPr lang="zh-CN" altLang="en-US" sz="1600" spc="300" dirty="0">
                    <a:solidFill>
                      <a:schemeClr val="accent1"/>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1478610" y="-960386"/>
                  <a:ext cx="6454964" cy="584775"/>
                </a:xfrm>
                <a:prstGeom prst="rect">
                  <a:avLst/>
                </a:prstGeom>
                <a:noFill/>
                <a:ln w="9525">
                  <a:noFill/>
                </a:ln>
              </p:spPr>
              <p:txBody>
                <a:bodyPr wrap="square" anchor="t">
                  <a:spAutoFit/>
                </a:bodyPr>
                <a:lstStyle/>
                <a:p>
                  <a:pPr algn="just"/>
                  <a:r>
                    <a:rPr lang="zh-CN" altLang="en-US" sz="1600" spc="300" dirty="0">
                      <a:solidFill>
                        <a:schemeClr val="accent1"/>
                      </a:solidFill>
                      <a:latin typeface="微软雅黑" panose="020B0503020204020204" pitchFamily="34" charset="-122"/>
                      <a:ea typeface="微软雅黑" panose="020B0503020204020204" pitchFamily="34" charset="-122"/>
                    </a:rPr>
                    <a:t>应做到平稳操作，缓慢加压和卸压，缓慢地升温和降温，运行期间，保持压力和温度的相对稳定；</a:t>
                  </a:r>
                  <a:endParaRPr lang="zh-CN" altLang="en-US" sz="1600" spc="300" dirty="0">
                    <a:solidFill>
                      <a:schemeClr val="accent1"/>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1478610" y="1000514"/>
                  <a:ext cx="6598180" cy="584775"/>
                </a:xfrm>
                <a:prstGeom prst="rect">
                  <a:avLst/>
                </a:prstGeom>
                <a:noFill/>
                <a:ln w="9525">
                  <a:noFill/>
                </a:ln>
              </p:spPr>
              <p:txBody>
                <a:bodyPr wrap="square" anchor="t">
                  <a:spAutoFit/>
                </a:bodyPr>
                <a:lstStyle/>
                <a:p>
                  <a:r>
                    <a:rPr lang="zh-CN" altLang="en-US" sz="1600" spc="300" dirty="0">
                      <a:solidFill>
                        <a:schemeClr val="accent1"/>
                      </a:solidFill>
                      <a:latin typeface="微软雅黑" panose="020B0503020204020204" pitchFamily="34" charset="-122"/>
                      <a:ea typeface="微软雅黑" panose="020B0503020204020204" pitchFamily="34" charset="-122"/>
                    </a:rPr>
                    <a:t>掌握紧急情况的处理方法，发生故障，严重威胁安全时，应立即采取紧急措施，停止容器运行，并报告有关部门。</a:t>
                  </a:r>
                  <a:endParaRPr lang="zh-CN" altLang="en-US" sz="1600" spc="300" dirty="0">
                    <a:solidFill>
                      <a:schemeClr val="accent1"/>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1478610" y="-336254"/>
                  <a:ext cx="2467984" cy="338554"/>
                </a:xfrm>
                <a:prstGeom prst="rect">
                  <a:avLst/>
                </a:prstGeom>
                <a:noFill/>
                <a:ln w="9525">
                  <a:noFill/>
                </a:ln>
              </p:spPr>
              <p:txBody>
                <a:bodyPr wrap="none" anchor="t">
                  <a:spAutoFit/>
                </a:bodyPr>
                <a:lstStyle/>
                <a:p>
                  <a:pPr algn="just"/>
                  <a:r>
                    <a:rPr lang="zh-CN" altLang="en-US" sz="1600" spc="300" dirty="0">
                      <a:solidFill>
                        <a:schemeClr val="accent1"/>
                      </a:solidFill>
                      <a:latin typeface="微软雅黑" panose="020B0503020204020204" pitchFamily="34" charset="-122"/>
                      <a:ea typeface="微软雅黑" panose="020B0503020204020204" pitchFamily="34" charset="-122"/>
                    </a:rPr>
                    <a:t>严禁超温、超压运行；</a:t>
                  </a:r>
                  <a:endParaRPr lang="zh-CN" altLang="en-US" sz="1600" spc="300" dirty="0">
                    <a:solidFill>
                      <a:schemeClr val="accent1"/>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1478610" y="52427"/>
                  <a:ext cx="6598180" cy="584775"/>
                </a:xfrm>
                <a:prstGeom prst="rect">
                  <a:avLst/>
                </a:prstGeom>
                <a:noFill/>
                <a:ln w="9525">
                  <a:noFill/>
                </a:ln>
              </p:spPr>
              <p:txBody>
                <a:bodyPr wrap="square" anchor="t">
                  <a:spAutoFit/>
                </a:bodyPr>
                <a:lstStyle/>
                <a:p>
                  <a:r>
                    <a:rPr lang="zh-CN" altLang="en-US" sz="1600" spc="300" dirty="0">
                      <a:solidFill>
                        <a:schemeClr val="accent1"/>
                      </a:solidFill>
                      <a:latin typeface="微软雅黑" panose="020B0503020204020204" pitchFamily="34" charset="-122"/>
                      <a:ea typeface="微软雅黑" panose="020B0503020204020204" pitchFamily="34" charset="-122"/>
                    </a:rPr>
                    <a:t>做好班前、班中和班后的检查工作，及时发现设备的不正常状态，及时采取措施进行处理；</a:t>
                  </a:r>
                  <a:endParaRPr lang="zh-CN" altLang="en-US" sz="1600" spc="300" dirty="0">
                    <a:solidFill>
                      <a:schemeClr val="accent1"/>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1478610" y="637202"/>
                  <a:ext cx="2238573" cy="338554"/>
                </a:xfrm>
                <a:prstGeom prst="rect">
                  <a:avLst/>
                </a:prstGeom>
                <a:noFill/>
                <a:ln w="9525">
                  <a:noFill/>
                </a:ln>
              </p:spPr>
              <p:txBody>
                <a:bodyPr wrap="none" anchor="t">
                  <a:spAutoFit/>
                </a:bodyPr>
                <a:lstStyle/>
                <a:p>
                  <a:pPr algn="just"/>
                  <a:r>
                    <a:rPr lang="zh-CN" altLang="en-US" sz="1600" spc="300" dirty="0">
                      <a:solidFill>
                        <a:schemeClr val="accent1"/>
                      </a:solidFill>
                      <a:latin typeface="微软雅黑" panose="020B0503020204020204" pitchFamily="34" charset="-122"/>
                      <a:ea typeface="微软雅黑" panose="020B0503020204020204" pitchFamily="34" charset="-122"/>
                    </a:rPr>
                    <a:t>认真填写操作记录；</a:t>
                  </a:r>
                  <a:endParaRPr lang="zh-CN" altLang="en-US" sz="1600" spc="300" dirty="0">
                    <a:solidFill>
                      <a:schemeClr val="accent1"/>
                    </a:solidFill>
                    <a:latin typeface="微软雅黑" panose="020B0503020204020204" pitchFamily="34" charset="-122"/>
                    <a:ea typeface="微软雅黑" panose="020B0503020204020204" pitchFamily="34" charset="-122"/>
                  </a:endParaRPr>
                </a:p>
              </p:txBody>
            </p:sp>
          </p:grpSp>
        </p:grpSp>
      </p:grpSp>
    </p:spTree>
  </p:cSld>
  <p:clrMapOvr>
    <a:masterClrMapping/>
  </p:clrMapOvr>
  <p:transition spd="slow" advTm="9796"/>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5000" r="-15000"/>
          </a:stretch>
        </a:blipFill>
        <a:effectLst/>
      </p:bgPr>
    </p:bg>
    <p:spTree>
      <p:nvGrpSpPr>
        <p:cNvPr id="1" name=""/>
        <p:cNvGrpSpPr/>
        <p:nvPr/>
      </p:nvGrpSpPr>
      <p:grpSpPr>
        <a:xfrm>
          <a:off x="0" y="0"/>
          <a:ext cx="0" cy="0"/>
          <a:chOff x="0" y="0"/>
          <a:chExt cx="0" cy="0"/>
        </a:xfrm>
      </p:grpSpPr>
      <p:sp>
        <p:nvSpPr>
          <p:cNvPr id="2" name="Freeform 5"/>
          <p:cNvSpPr/>
          <p:nvPr/>
        </p:nvSpPr>
        <p:spPr bwMode="auto">
          <a:xfrm>
            <a:off x="1166389" y="985676"/>
            <a:ext cx="6959048" cy="3174240"/>
          </a:xfrm>
          <a:custGeom>
            <a:avLst/>
            <a:gdLst>
              <a:gd name="T0" fmla="*/ 211 w 13952"/>
              <a:gd name="T1" fmla="*/ 0 h 6332"/>
              <a:gd name="T2" fmla="*/ 13740 w 13952"/>
              <a:gd name="T3" fmla="*/ 0 h 6332"/>
              <a:gd name="T4" fmla="*/ 13952 w 13952"/>
              <a:gd name="T5" fmla="*/ 211 h 6332"/>
              <a:gd name="T6" fmla="*/ 13952 w 13952"/>
              <a:gd name="T7" fmla="*/ 6121 h 6332"/>
              <a:gd name="T8" fmla="*/ 13740 w 13952"/>
              <a:gd name="T9" fmla="*/ 6332 h 6332"/>
              <a:gd name="T10" fmla="*/ 211 w 13952"/>
              <a:gd name="T11" fmla="*/ 6332 h 6332"/>
              <a:gd name="T12" fmla="*/ 0 w 13952"/>
              <a:gd name="T13" fmla="*/ 6121 h 6332"/>
              <a:gd name="T14" fmla="*/ 0 w 13952"/>
              <a:gd name="T15" fmla="*/ 211 h 6332"/>
              <a:gd name="T16" fmla="*/ 211 w 13952"/>
              <a:gd name="T17" fmla="*/ 0 h 6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52" h="6332">
                <a:moveTo>
                  <a:pt x="211" y="0"/>
                </a:moveTo>
                <a:lnTo>
                  <a:pt x="13740" y="0"/>
                </a:lnTo>
                <a:cubicBezTo>
                  <a:pt x="13857" y="0"/>
                  <a:pt x="13952" y="95"/>
                  <a:pt x="13952" y="211"/>
                </a:cubicBezTo>
                <a:lnTo>
                  <a:pt x="13952" y="6121"/>
                </a:lnTo>
                <a:cubicBezTo>
                  <a:pt x="13952" y="6237"/>
                  <a:pt x="13857" y="6332"/>
                  <a:pt x="13740" y="6332"/>
                </a:cubicBezTo>
                <a:lnTo>
                  <a:pt x="211" y="6332"/>
                </a:lnTo>
                <a:cubicBezTo>
                  <a:pt x="95" y="6332"/>
                  <a:pt x="0" y="6237"/>
                  <a:pt x="0" y="6121"/>
                </a:cubicBezTo>
                <a:lnTo>
                  <a:pt x="0" y="211"/>
                </a:lnTo>
                <a:cubicBezTo>
                  <a:pt x="0" y="95"/>
                  <a:pt x="95" y="0"/>
                  <a:pt x="211" y="0"/>
                </a:cubicBezTo>
                <a:close/>
              </a:path>
            </a:pathLst>
          </a:custGeom>
          <a:solidFill>
            <a:schemeClr val="accent2"/>
          </a:solidFill>
          <a:ln w="4763" cap="flat">
            <a:solidFill>
              <a:schemeClr val="accent1">
                <a:lumMod val="40000"/>
                <a:lumOff val="60000"/>
              </a:schemeClr>
            </a:solidFill>
            <a:prstDash val="solid"/>
            <a:miter lim="800000"/>
          </a:ln>
        </p:spPr>
        <p:txBody>
          <a:bodyPr vert="horz" wrap="square" lIns="68555" tIns="34277" rIns="68555" bIns="34277"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 b="0" i="0" u="none" strike="noStrike" kern="1200" cap="none" spc="0" normalizeH="0" baseline="0" noProof="0">
              <a:ln>
                <a:noFill/>
              </a:ln>
              <a:solidFill>
                <a:srgbClr val="454545"/>
              </a:solidFill>
              <a:effectLst/>
              <a:uLnTx/>
              <a:uFillTx/>
              <a:latin typeface="Arial" panose="020B0604020202020204" pitchFamily="34" charset="0"/>
              <a:ea typeface="宋体" panose="02010600030101010101" pitchFamily="2" charset="-122"/>
              <a:cs typeface="+mn-cs"/>
            </a:endParaRPr>
          </a:p>
        </p:txBody>
      </p:sp>
      <p:sp>
        <p:nvSpPr>
          <p:cNvPr id="3" name="Freeform 6"/>
          <p:cNvSpPr/>
          <p:nvPr/>
        </p:nvSpPr>
        <p:spPr bwMode="auto">
          <a:xfrm>
            <a:off x="1017614" y="1549058"/>
            <a:ext cx="145203" cy="1991190"/>
          </a:xfrm>
          <a:custGeom>
            <a:avLst/>
            <a:gdLst>
              <a:gd name="T0" fmla="*/ 0 w 291"/>
              <a:gd name="T1" fmla="*/ 3396 h 3971"/>
              <a:gd name="T2" fmla="*/ 291 w 291"/>
              <a:gd name="T3" fmla="*/ 3971 h 3971"/>
              <a:gd name="T4" fmla="*/ 291 w 291"/>
              <a:gd name="T5" fmla="*/ 0 h 3971"/>
              <a:gd name="T6" fmla="*/ 0 w 291"/>
              <a:gd name="T7" fmla="*/ 573 h 3971"/>
              <a:gd name="T8" fmla="*/ 0 w 291"/>
              <a:gd name="T9" fmla="*/ 3396 h 3971"/>
            </a:gdLst>
            <a:ahLst/>
            <a:cxnLst>
              <a:cxn ang="0">
                <a:pos x="T0" y="T1"/>
              </a:cxn>
              <a:cxn ang="0">
                <a:pos x="T2" y="T3"/>
              </a:cxn>
              <a:cxn ang="0">
                <a:pos x="T4" y="T5"/>
              </a:cxn>
              <a:cxn ang="0">
                <a:pos x="T6" y="T7"/>
              </a:cxn>
              <a:cxn ang="0">
                <a:pos x="T8" y="T9"/>
              </a:cxn>
            </a:cxnLst>
            <a:rect l="0" t="0" r="r" b="b"/>
            <a:pathLst>
              <a:path w="291" h="3971">
                <a:moveTo>
                  <a:pt x="0" y="3396"/>
                </a:moveTo>
                <a:lnTo>
                  <a:pt x="291" y="3971"/>
                </a:lnTo>
                <a:lnTo>
                  <a:pt x="291" y="0"/>
                </a:lnTo>
                <a:lnTo>
                  <a:pt x="0" y="573"/>
                </a:lnTo>
                <a:lnTo>
                  <a:pt x="0" y="3396"/>
                </a:lnTo>
                <a:close/>
              </a:path>
            </a:pathLst>
          </a:custGeom>
          <a:solidFill>
            <a:schemeClr val="accent1"/>
          </a:solidFill>
          <a:ln>
            <a:noFill/>
          </a:ln>
        </p:spPr>
        <p:txBody>
          <a:bodyPr vert="horz" wrap="square" lIns="68555" tIns="34277" rIns="68555" bIns="34277"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 b="0" i="0" u="none" strike="noStrike" kern="1200" cap="none" spc="0" normalizeH="0" baseline="0" noProof="0">
              <a:ln>
                <a:noFill/>
              </a:ln>
              <a:solidFill>
                <a:srgbClr val="454545"/>
              </a:solidFill>
              <a:effectLst/>
              <a:uLnTx/>
              <a:uFillTx/>
              <a:latin typeface="Arial" panose="020B0604020202020204" pitchFamily="34" charset="0"/>
              <a:ea typeface="宋体" panose="02010600030101010101" pitchFamily="2" charset="-122"/>
              <a:cs typeface="+mn-cs"/>
            </a:endParaRPr>
          </a:p>
        </p:txBody>
      </p:sp>
      <p:sp>
        <p:nvSpPr>
          <p:cNvPr id="4" name="Freeform 7"/>
          <p:cNvSpPr/>
          <p:nvPr/>
        </p:nvSpPr>
        <p:spPr bwMode="auto">
          <a:xfrm>
            <a:off x="1017614" y="1837084"/>
            <a:ext cx="1359198" cy="1415138"/>
          </a:xfrm>
          <a:custGeom>
            <a:avLst/>
            <a:gdLst>
              <a:gd name="T0" fmla="*/ 0 w 2725"/>
              <a:gd name="T1" fmla="*/ 2823 h 2823"/>
              <a:gd name="T2" fmla="*/ 2463 w 2725"/>
              <a:gd name="T3" fmla="*/ 2823 h 2823"/>
              <a:gd name="T4" fmla="*/ 2725 w 2725"/>
              <a:gd name="T5" fmla="*/ 1431 h 2823"/>
              <a:gd name="T6" fmla="*/ 2463 w 2725"/>
              <a:gd name="T7" fmla="*/ 0 h 2823"/>
              <a:gd name="T8" fmla="*/ 0 w 2725"/>
              <a:gd name="T9" fmla="*/ 0 h 2823"/>
              <a:gd name="T10" fmla="*/ 0 w 2725"/>
              <a:gd name="T11" fmla="*/ 2823 h 2823"/>
            </a:gdLst>
            <a:ahLst/>
            <a:cxnLst>
              <a:cxn ang="0">
                <a:pos x="T0" y="T1"/>
              </a:cxn>
              <a:cxn ang="0">
                <a:pos x="T2" y="T3"/>
              </a:cxn>
              <a:cxn ang="0">
                <a:pos x="T4" y="T5"/>
              </a:cxn>
              <a:cxn ang="0">
                <a:pos x="T6" y="T7"/>
              </a:cxn>
              <a:cxn ang="0">
                <a:pos x="T8" y="T9"/>
              </a:cxn>
              <a:cxn ang="0">
                <a:pos x="T10" y="T11"/>
              </a:cxn>
            </a:cxnLst>
            <a:rect l="0" t="0" r="r" b="b"/>
            <a:pathLst>
              <a:path w="2725" h="2823">
                <a:moveTo>
                  <a:pt x="0" y="2823"/>
                </a:moveTo>
                <a:lnTo>
                  <a:pt x="2463" y="2823"/>
                </a:lnTo>
                <a:lnTo>
                  <a:pt x="2725" y="1431"/>
                </a:lnTo>
                <a:lnTo>
                  <a:pt x="2463" y="0"/>
                </a:lnTo>
                <a:lnTo>
                  <a:pt x="0" y="0"/>
                </a:lnTo>
                <a:lnTo>
                  <a:pt x="0" y="2823"/>
                </a:lnTo>
                <a:close/>
              </a:path>
            </a:pathLst>
          </a:custGeom>
          <a:solidFill>
            <a:schemeClr val="bg1"/>
          </a:solidFill>
          <a:ln>
            <a:noFill/>
          </a:ln>
        </p:spPr>
        <p:txBody>
          <a:bodyPr vert="horz" wrap="square" lIns="68555" tIns="34277" rIns="68555" bIns="34277"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 b="0" i="0" u="none" strike="noStrike" kern="1200" cap="none" spc="0" normalizeH="0" baseline="0" noProof="0">
              <a:ln>
                <a:noFill/>
              </a:ln>
              <a:solidFill>
                <a:srgbClr val="454545"/>
              </a:solidFill>
              <a:effectLst/>
              <a:uLnTx/>
              <a:uFillTx/>
              <a:latin typeface="Arial" panose="020B0604020202020204" pitchFamily="34" charset="0"/>
              <a:ea typeface="宋体" panose="02010600030101010101" pitchFamily="2" charset="-122"/>
              <a:cs typeface="+mn-cs"/>
            </a:endParaRPr>
          </a:p>
        </p:txBody>
      </p:sp>
      <p:sp>
        <p:nvSpPr>
          <p:cNvPr id="5" name="Rectangle 24"/>
          <p:cNvSpPr>
            <a:spLocks noChangeArrowheads="1"/>
          </p:cNvSpPr>
          <p:nvPr/>
        </p:nvSpPr>
        <p:spPr bwMode="auto">
          <a:xfrm>
            <a:off x="2524041" y="2129184"/>
            <a:ext cx="4244151" cy="83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p>
            <a:pPr lvl="0">
              <a:defRPr/>
            </a:pPr>
            <a:r>
              <a:rPr lang="zh-CN" altLang="en-US" sz="5400" b="1" spc="100" dirty="0">
                <a:solidFill>
                  <a:srgbClr val="454545"/>
                </a:solidFill>
                <a:latin typeface="微软雅黑" panose="020B0503020204020204" pitchFamily="34" charset="-122"/>
                <a:ea typeface="微软雅黑" panose="020B0503020204020204" pitchFamily="34" charset="-122"/>
                <a:cs typeface="宋体" panose="02010600030101010101" pitchFamily="2" charset="-122"/>
              </a:rPr>
              <a:t>压力管道</a:t>
            </a:r>
            <a:endParaRPr kumimoji="0" lang="zh-CN" altLang="en-US" sz="5400" b="1" i="0" u="none" strike="noStrike" kern="1200" cap="none" spc="100" normalizeH="0" baseline="0" noProof="0" dirty="0">
              <a:ln>
                <a:noFill/>
              </a:ln>
              <a:solidFill>
                <a:srgbClr val="454545"/>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14" name="文本框 13"/>
          <p:cNvSpPr txBox="1"/>
          <p:nvPr/>
        </p:nvSpPr>
        <p:spPr>
          <a:xfrm>
            <a:off x="1257785" y="1837084"/>
            <a:ext cx="865943" cy="141885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en-US" altLang="zh-CN" sz="8620" b="1" dirty="0">
                <a:solidFill>
                  <a:srgbClr val="FFFFFF"/>
                </a:solidFill>
                <a:latin typeface="微软雅黑" panose="020B0503020204020204" pitchFamily="34" charset="-122"/>
                <a:ea typeface="微软雅黑" panose="020B0503020204020204" pitchFamily="34" charset="-122"/>
              </a:rPr>
              <a:t>3</a:t>
            </a:r>
            <a:endParaRPr kumimoji="0" lang="zh-CN" altLang="en-US" sz="862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spd="slow" advTm="5215"/>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523240" y="40640"/>
            <a:ext cx="4048760"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1" charset="-122"/>
                <a:ea typeface="方正卡通简体" panose="03000509000000000000" pitchFamily="1" charset="-122"/>
              </a:defRPr>
            </a:lvl1pPr>
          </a:lstStyle>
          <a:p>
            <a:pPr lvl="0"/>
            <a:r>
              <a:rPr lang="en-US" altLang="zh-CN" sz="2400" b="1" spc="100" dirty="0">
                <a:solidFill>
                  <a:srgbClr val="454545"/>
                </a:solidFill>
                <a:latin typeface="微软雅黑" panose="020B0503020204020204" pitchFamily="34" charset="-122"/>
                <a:ea typeface="微软雅黑" panose="020B0503020204020204" pitchFamily="34" charset="-122"/>
              </a:rPr>
              <a:t>3. </a:t>
            </a:r>
            <a:r>
              <a:rPr lang="zh-CN" altLang="en-US" sz="2400" b="1" spc="100" dirty="0">
                <a:solidFill>
                  <a:srgbClr val="454545"/>
                </a:solidFill>
                <a:latin typeface="微软雅黑" panose="020B0503020204020204" pitchFamily="34" charset="-122"/>
                <a:ea typeface="微软雅黑" panose="020B0503020204020204" pitchFamily="34" charset="-122"/>
              </a:rPr>
              <a:t>压力管道</a:t>
            </a:r>
            <a:endParaRPr lang="zh-CN" altLang="en-US" sz="2400" b="1" spc="100" dirty="0">
              <a:solidFill>
                <a:srgbClr val="454545"/>
              </a:solidFill>
              <a:latin typeface="微软雅黑" panose="020B0503020204020204" pitchFamily="34" charset="-122"/>
              <a:ea typeface="微软雅黑" panose="020B0503020204020204" pitchFamily="34" charset="-122"/>
            </a:endParaRPr>
          </a:p>
        </p:txBody>
      </p:sp>
      <p:sp>
        <p:nvSpPr>
          <p:cNvPr id="24" name="Freeform 5"/>
          <p:cNvSpPr>
            <a:spLocks noEditPoints="1"/>
          </p:cNvSpPr>
          <p:nvPr/>
        </p:nvSpPr>
        <p:spPr bwMode="auto">
          <a:xfrm>
            <a:off x="153488" y="85490"/>
            <a:ext cx="369657" cy="369656"/>
          </a:xfrm>
          <a:custGeom>
            <a:avLst/>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a:noFill/>
          </a:ln>
        </p:spPr>
        <p:txBody>
          <a:bodyPr vert="horz" wrap="square" lIns="68555" tIns="34277" rIns="68555" bIns="34277"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rgbClr val="ED5A00"/>
              </a:solidFill>
              <a:effectLst/>
              <a:uLnTx/>
              <a:uFillTx/>
              <a:latin typeface="Arial" panose="020B0604020202020204" pitchFamily="34" charset="0"/>
              <a:ea typeface="宋体" panose="02010600030101010101" pitchFamily="2" charset="-122"/>
              <a:cs typeface="+mn-cs"/>
            </a:endParaRPr>
          </a:p>
        </p:txBody>
      </p:sp>
      <p:grpSp>
        <p:nvGrpSpPr>
          <p:cNvPr id="4" name="组合 3"/>
          <p:cNvGrpSpPr/>
          <p:nvPr/>
        </p:nvGrpSpPr>
        <p:grpSpPr>
          <a:xfrm>
            <a:off x="541442" y="623570"/>
            <a:ext cx="3228138" cy="481330"/>
            <a:chOff x="1345" y="982"/>
            <a:chExt cx="5987" cy="758"/>
          </a:xfrm>
        </p:grpSpPr>
        <p:sp>
          <p:nvSpPr>
            <p:cNvPr id="5" name="箭头: 五边形 4"/>
            <p:cNvSpPr/>
            <p:nvPr/>
          </p:nvSpPr>
          <p:spPr bwMode="auto">
            <a:xfrm>
              <a:off x="1345" y="982"/>
              <a:ext cx="5987" cy="758"/>
            </a:xfrm>
            <a:prstGeom prst="homePlate">
              <a:avLst>
                <a:gd name="adj" fmla="val 19029"/>
              </a:avLst>
            </a:prstGeom>
            <a:gradFill>
              <a:gsLst>
                <a:gs pos="61000">
                  <a:schemeClr val="tx1"/>
                </a:gs>
                <a:gs pos="0">
                  <a:srgbClr val="5E5E5E"/>
                </a:gs>
                <a:gs pos="100000">
                  <a:srgbClr val="343434"/>
                </a:gs>
              </a:gsLst>
              <a:lin ang="5400000" scaled="1"/>
            </a:gradFill>
            <a:ln w="9525" cap="flat">
              <a:solidFill>
                <a:schemeClr val="accent2"/>
              </a:solidFill>
              <a:prstDash val="solid"/>
              <a:miter lim="800000"/>
            </a:ln>
            <a:effectLst>
              <a:outerShdw blurRad="63500" sx="102000" sy="102000" algn="ctr" rotWithShape="0">
                <a:prstClr val="black">
                  <a:alpha val="40000"/>
                </a:prstClr>
              </a:outerShdw>
            </a:effectLst>
          </p:spPr>
          <p:txBody>
            <a:bodyPr vert="horz" wrap="square" lIns="68555" tIns="34277" rIns="68555" bIns="34277" numCol="1" anchor="t" anchorCtr="0" compatLnSpc="1"/>
            <a:lstStyle/>
            <a:p>
              <a:pPr algn="ctr"/>
              <a:endParaRPr lang="zh-CN" altLang="en-US" sz="1500">
                <a:solidFill>
                  <a:schemeClr val="accent2"/>
                </a:solidFill>
                <a:latin typeface="+mn-lt"/>
                <a:ea typeface="+mn-ea"/>
                <a:cs typeface="+mn-ea"/>
              </a:endParaRPr>
            </a:p>
          </p:txBody>
        </p:sp>
        <p:sp>
          <p:nvSpPr>
            <p:cNvPr id="6" name="文本框 5"/>
            <p:cNvSpPr txBox="1"/>
            <p:nvPr/>
          </p:nvSpPr>
          <p:spPr>
            <a:xfrm>
              <a:off x="1396" y="1039"/>
              <a:ext cx="5837" cy="630"/>
            </a:xfrm>
            <a:prstGeom prst="rect">
              <a:avLst/>
            </a:prstGeom>
            <a:noFill/>
          </p:spPr>
          <p:txBody>
            <a:bodyPr wrap="none" rtlCol="0" anchor="t">
              <a:spAutoFit/>
            </a:bodyPr>
            <a:lstStyle/>
            <a:p>
              <a:r>
                <a:rPr lang="zh-CN" altLang="en-US" sz="2000" b="1" spc="100" dirty="0">
                  <a:solidFill>
                    <a:schemeClr val="accent2"/>
                  </a:solidFill>
                  <a:latin typeface="微软雅黑" panose="020B0503020204020204" pitchFamily="34" charset="-122"/>
                  <a:ea typeface="微软雅黑" panose="020B0503020204020204" pitchFamily="34" charset="-122"/>
                  <a:cs typeface="+mn-ea"/>
                  <a:sym typeface="+mn-ea"/>
                </a:rPr>
                <a:t>压力管道常见事故及原因</a:t>
              </a:r>
              <a:endParaRPr lang="zh-CN" altLang="en-US" sz="2000" b="1" spc="100" dirty="0">
                <a:solidFill>
                  <a:schemeClr val="accent2"/>
                </a:solidFill>
                <a:latin typeface="微软雅黑" panose="020B0503020204020204" pitchFamily="34" charset="-122"/>
                <a:ea typeface="微软雅黑" panose="020B0503020204020204" pitchFamily="34" charset="-122"/>
                <a:cs typeface="+mn-ea"/>
                <a:sym typeface="+mn-ea"/>
              </a:endParaRPr>
            </a:p>
          </p:txBody>
        </p:sp>
      </p:grpSp>
      <p:grpSp>
        <p:nvGrpSpPr>
          <p:cNvPr id="26" name="组合 25"/>
          <p:cNvGrpSpPr/>
          <p:nvPr/>
        </p:nvGrpSpPr>
        <p:grpSpPr>
          <a:xfrm>
            <a:off x="610800" y="1347614"/>
            <a:ext cx="7922400" cy="3424255"/>
            <a:chOff x="612000" y="1347614"/>
            <a:chExt cx="7922400" cy="3424255"/>
          </a:xfrm>
        </p:grpSpPr>
        <p:sp>
          <p:nvSpPr>
            <p:cNvPr id="8" name="文本框 4"/>
            <p:cNvSpPr txBox="1"/>
            <p:nvPr/>
          </p:nvSpPr>
          <p:spPr>
            <a:xfrm>
              <a:off x="612000" y="1347614"/>
              <a:ext cx="7920000" cy="369332"/>
            </a:xfrm>
            <a:prstGeom prst="rect">
              <a:avLst/>
            </a:prstGeom>
            <a:solidFill>
              <a:srgbClr val="FF931A"/>
            </a:solidFill>
            <a:ln w="9525">
              <a:noFill/>
            </a:ln>
          </p:spPr>
          <p:txBody>
            <a:bodyPr wrap="square" anchor="ctr" anchorCtr="0">
              <a:spAutoFit/>
            </a:bodyPr>
            <a:lstStyle/>
            <a:p>
              <a:pPr algn="just"/>
              <a:r>
                <a:rPr lang="zh-CN" altLang="en-US" b="1" spc="300" dirty="0">
                  <a:solidFill>
                    <a:srgbClr val="FFFFFF"/>
                  </a:solidFill>
                  <a:latin typeface="微软雅黑" panose="020B0503020204020204" pitchFamily="34" charset="-122"/>
                  <a:ea typeface="微软雅黑" panose="020B0503020204020204" pitchFamily="34" charset="-122"/>
                </a:rPr>
                <a:t>压力管道常见事故包括</a:t>
              </a:r>
              <a:r>
                <a:rPr lang="zh-CN" altLang="en-US" b="1" spc="300" dirty="0">
                  <a:solidFill>
                    <a:srgbClr val="393939"/>
                  </a:solidFill>
                  <a:latin typeface="微软雅黑" panose="020B0503020204020204" pitchFamily="34" charset="-122"/>
                  <a:ea typeface="微软雅黑" panose="020B0503020204020204" pitchFamily="34" charset="-122"/>
                </a:rPr>
                <a:t>泄露、爆炸事故，</a:t>
              </a:r>
              <a:r>
                <a:rPr lang="zh-CN" altLang="en-US" b="1" spc="300" dirty="0">
                  <a:solidFill>
                    <a:srgbClr val="FFFFFF"/>
                  </a:solidFill>
                  <a:latin typeface="微软雅黑" panose="020B0503020204020204" pitchFamily="34" charset="-122"/>
                  <a:ea typeface="微软雅黑" panose="020B0503020204020204" pitchFamily="34" charset="-122"/>
                </a:rPr>
                <a:t>事故原因分为下面几类：</a:t>
              </a:r>
              <a:endParaRPr lang="zh-CN" altLang="en-US" b="1" spc="300" dirty="0">
                <a:solidFill>
                  <a:srgbClr val="FFFFFF"/>
                </a:solidFill>
                <a:latin typeface="微软雅黑" panose="020B0503020204020204" pitchFamily="34" charset="-122"/>
                <a:ea typeface="微软雅黑" panose="020B0503020204020204" pitchFamily="34" charset="-122"/>
              </a:endParaRPr>
            </a:p>
          </p:txBody>
        </p:sp>
        <p:grpSp>
          <p:nvGrpSpPr>
            <p:cNvPr id="25" name="组合 24"/>
            <p:cNvGrpSpPr/>
            <p:nvPr/>
          </p:nvGrpSpPr>
          <p:grpSpPr>
            <a:xfrm>
              <a:off x="614803" y="1923678"/>
              <a:ext cx="7919597" cy="2848191"/>
              <a:chOff x="683568" y="1890911"/>
              <a:chExt cx="7919597" cy="2848191"/>
            </a:xfrm>
          </p:grpSpPr>
          <p:grpSp>
            <p:nvGrpSpPr>
              <p:cNvPr id="2" name="组合 1"/>
              <p:cNvGrpSpPr/>
              <p:nvPr/>
            </p:nvGrpSpPr>
            <p:grpSpPr>
              <a:xfrm>
                <a:off x="683568" y="2078986"/>
                <a:ext cx="1006049" cy="2508988"/>
                <a:chOff x="3424634" y="1450900"/>
                <a:chExt cx="1006049" cy="2508988"/>
              </a:xfrm>
            </p:grpSpPr>
            <p:cxnSp>
              <p:nvCxnSpPr>
                <p:cNvPr id="9" name="PA_直接连接符 7"/>
                <p:cNvCxnSpPr/>
                <p:nvPr>
                  <p:custDataLst>
                    <p:tags r:id="rId1"/>
                  </p:custDataLst>
                </p:nvPr>
              </p:nvCxnSpPr>
              <p:spPr>
                <a:xfrm>
                  <a:off x="3638595" y="1588290"/>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cxnSp>
              <p:nvCxnSpPr>
                <p:cNvPr id="10" name="PA_直接连接符 9"/>
                <p:cNvCxnSpPr/>
                <p:nvPr>
                  <p:custDataLst>
                    <p:tags r:id="rId2"/>
                  </p:custDataLst>
                </p:nvPr>
              </p:nvCxnSpPr>
              <p:spPr>
                <a:xfrm>
                  <a:off x="3638595" y="2386272"/>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cxnSp>
              <p:nvCxnSpPr>
                <p:cNvPr id="11" name="PA_直接连接符 11"/>
                <p:cNvCxnSpPr/>
                <p:nvPr>
                  <p:custDataLst>
                    <p:tags r:id="rId3"/>
                  </p:custDataLst>
                </p:nvPr>
              </p:nvCxnSpPr>
              <p:spPr>
                <a:xfrm>
                  <a:off x="3638595" y="3172461"/>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cxnSp>
              <p:nvCxnSpPr>
                <p:cNvPr id="12" name="PA_直接连接符 13"/>
                <p:cNvCxnSpPr/>
                <p:nvPr>
                  <p:custDataLst>
                    <p:tags r:id="rId4"/>
                  </p:custDataLst>
                </p:nvPr>
              </p:nvCxnSpPr>
              <p:spPr>
                <a:xfrm>
                  <a:off x="3638595" y="3822501"/>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5" name="PA_椭圆 18"/>
                <p:cNvSpPr/>
                <p:nvPr>
                  <p:custDataLst>
                    <p:tags r:id="rId5"/>
                  </p:custDataLst>
                </p:nvPr>
              </p:nvSpPr>
              <p:spPr>
                <a:xfrm>
                  <a:off x="3427015" y="1450900"/>
                  <a:ext cx="274777" cy="274777"/>
                </a:xfrm>
                <a:prstGeom prst="ellipse">
                  <a:avLst/>
                </a:prstGeom>
                <a:solidFill>
                  <a:srgbClr val="393939"/>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prstClr val="white"/>
                      </a:solidFill>
                      <a:latin typeface="微软雅黑" panose="020B0503020204020204" pitchFamily="34" charset="-122"/>
                      <a:ea typeface="微软雅黑" panose="020B0503020204020204" pitchFamily="34" charset="-122"/>
                    </a:rPr>
                    <a:t>1</a:t>
                  </a:r>
                  <a:endParaRPr lang="zh-CN" altLang="en-US" sz="1600" b="1" dirty="0">
                    <a:solidFill>
                      <a:prstClr val="white"/>
                    </a:solidFill>
                    <a:latin typeface="微软雅黑" panose="020B0503020204020204" pitchFamily="34" charset="-122"/>
                    <a:ea typeface="微软雅黑" panose="020B0503020204020204" pitchFamily="34" charset="-122"/>
                  </a:endParaRPr>
                </a:p>
              </p:txBody>
            </p:sp>
            <p:sp>
              <p:nvSpPr>
                <p:cNvPr id="16" name="PA_椭圆 19"/>
                <p:cNvSpPr/>
                <p:nvPr>
                  <p:custDataLst>
                    <p:tags r:id="rId6"/>
                  </p:custDataLst>
                </p:nvPr>
              </p:nvSpPr>
              <p:spPr>
                <a:xfrm>
                  <a:off x="3425919" y="2244951"/>
                  <a:ext cx="274777" cy="274777"/>
                </a:xfrm>
                <a:prstGeom prst="ellipse">
                  <a:avLst/>
                </a:prstGeom>
                <a:solidFill>
                  <a:srgbClr val="393939"/>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prstClr val="white"/>
                      </a:solidFill>
                      <a:latin typeface="微软雅黑" panose="020B0503020204020204" pitchFamily="34" charset="-122"/>
                      <a:ea typeface="微软雅黑" panose="020B0503020204020204" pitchFamily="34" charset="-122"/>
                    </a:rPr>
                    <a:t>2</a:t>
                  </a:r>
                  <a:endParaRPr lang="zh-CN" altLang="en-US" sz="1600" b="1" dirty="0">
                    <a:solidFill>
                      <a:prstClr val="white"/>
                    </a:solidFill>
                    <a:latin typeface="微软雅黑" panose="020B0503020204020204" pitchFamily="34" charset="-122"/>
                    <a:ea typeface="微软雅黑" panose="020B0503020204020204" pitchFamily="34" charset="-122"/>
                  </a:endParaRPr>
                </a:p>
              </p:txBody>
            </p:sp>
            <p:sp>
              <p:nvSpPr>
                <p:cNvPr id="17" name="PA_椭圆 20"/>
                <p:cNvSpPr/>
                <p:nvPr>
                  <p:custDataLst>
                    <p:tags r:id="rId7"/>
                  </p:custDataLst>
                </p:nvPr>
              </p:nvSpPr>
              <p:spPr>
                <a:xfrm>
                  <a:off x="3425730" y="3037039"/>
                  <a:ext cx="274777" cy="274777"/>
                </a:xfrm>
                <a:prstGeom prst="ellipse">
                  <a:avLst/>
                </a:prstGeom>
                <a:solidFill>
                  <a:srgbClr val="393939"/>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prstClr val="white"/>
                      </a:solidFill>
                      <a:latin typeface="微软雅黑" panose="020B0503020204020204" pitchFamily="34" charset="-122"/>
                      <a:ea typeface="微软雅黑" panose="020B0503020204020204" pitchFamily="34" charset="-122"/>
                    </a:rPr>
                    <a:t>3</a:t>
                  </a:r>
                  <a:endParaRPr lang="zh-CN" altLang="en-US" sz="1600" b="1" dirty="0">
                    <a:solidFill>
                      <a:prstClr val="white"/>
                    </a:solidFill>
                    <a:latin typeface="微软雅黑" panose="020B0503020204020204" pitchFamily="34" charset="-122"/>
                    <a:ea typeface="微软雅黑" panose="020B0503020204020204" pitchFamily="34" charset="-122"/>
                  </a:endParaRPr>
                </a:p>
              </p:txBody>
            </p:sp>
            <p:sp>
              <p:nvSpPr>
                <p:cNvPr id="18" name="PA_椭圆 21"/>
                <p:cNvSpPr/>
                <p:nvPr>
                  <p:custDataLst>
                    <p:tags r:id="rId8"/>
                  </p:custDataLst>
                </p:nvPr>
              </p:nvSpPr>
              <p:spPr>
                <a:xfrm>
                  <a:off x="3424634" y="3685111"/>
                  <a:ext cx="274777" cy="274777"/>
                </a:xfrm>
                <a:prstGeom prst="ellipse">
                  <a:avLst/>
                </a:prstGeom>
                <a:solidFill>
                  <a:srgbClr val="393939"/>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prstClr val="white"/>
                      </a:solidFill>
                      <a:latin typeface="微软雅黑" panose="020B0503020204020204" pitchFamily="34" charset="-122"/>
                      <a:ea typeface="微软雅黑" panose="020B0503020204020204" pitchFamily="34" charset="-122"/>
                    </a:rPr>
                    <a:t>4</a:t>
                  </a:r>
                  <a:endParaRPr lang="zh-CN" altLang="en-US" sz="1600" b="1" dirty="0">
                    <a:solidFill>
                      <a:prstClr val="white"/>
                    </a:solidFill>
                    <a:latin typeface="微软雅黑" panose="020B0503020204020204" pitchFamily="34" charset="-122"/>
                    <a:ea typeface="微软雅黑" panose="020B0503020204020204" pitchFamily="34" charset="-122"/>
                  </a:endParaRPr>
                </a:p>
              </p:txBody>
            </p:sp>
          </p:grpSp>
          <p:sp>
            <p:nvSpPr>
              <p:cNvPr id="3" name="矩形 2"/>
              <p:cNvSpPr/>
              <p:nvPr/>
            </p:nvSpPr>
            <p:spPr>
              <a:xfrm>
                <a:off x="1689616" y="1890911"/>
                <a:ext cx="6913549" cy="646331"/>
              </a:xfrm>
              <a:prstGeom prst="rect">
                <a:avLst/>
              </a:prstGeom>
            </p:spPr>
            <p:txBody>
              <a:bodyPr wrap="square">
                <a:spAutoFit/>
              </a:bodyPr>
              <a:lstStyle/>
              <a:p>
                <a:pPr algn="just"/>
                <a:r>
                  <a:rPr lang="zh-CN" altLang="en-US" b="1" spc="300" dirty="0">
                    <a:solidFill>
                      <a:srgbClr val="FF931A"/>
                    </a:solidFill>
                    <a:latin typeface="微软雅黑" panose="020B0503020204020204" pitchFamily="34" charset="-122"/>
                    <a:ea typeface="微软雅黑" panose="020B0503020204020204" pitchFamily="34" charset="-122"/>
                    <a:sym typeface="Arial" panose="020B0604020202020204" pitchFamily="34" charset="0"/>
                  </a:rPr>
                  <a:t>设计问题：</a:t>
                </a:r>
                <a:r>
                  <a:rPr lang="zh-CN" altLang="en-US" spc="3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设计无资质，特别是中小厂的技术改造项目设计往往自行设计，设计方案未经有关部门备案。</a:t>
                </a:r>
                <a:endParaRPr lang="zh-CN" altLang="en-US" dirty="0"/>
              </a:p>
            </p:txBody>
          </p:sp>
          <p:sp>
            <p:nvSpPr>
              <p:cNvPr id="21" name="矩形 20"/>
              <p:cNvSpPr/>
              <p:nvPr/>
            </p:nvSpPr>
            <p:spPr>
              <a:xfrm>
                <a:off x="1689615" y="2530176"/>
                <a:ext cx="6907061" cy="923330"/>
              </a:xfrm>
              <a:prstGeom prst="rect">
                <a:avLst/>
              </a:prstGeom>
            </p:spPr>
            <p:txBody>
              <a:bodyPr wrap="square">
                <a:spAutoFit/>
              </a:bodyPr>
              <a:lstStyle/>
              <a:p>
                <a:pPr algn="just"/>
                <a:r>
                  <a:rPr lang="zh-CN" altLang="en-US" b="1" spc="300" dirty="0">
                    <a:solidFill>
                      <a:srgbClr val="FF931A"/>
                    </a:solidFill>
                    <a:latin typeface="微软雅黑" panose="020B0503020204020204" pitchFamily="34" charset="-122"/>
                    <a:ea typeface="微软雅黑" panose="020B0503020204020204" pitchFamily="34" charset="-122"/>
                    <a:sym typeface="Arial" panose="020B0604020202020204" pitchFamily="34" charset="0"/>
                  </a:rPr>
                  <a:t>焊缝缺陷：</a:t>
                </a:r>
                <a:r>
                  <a:rPr lang="zh-CN" altLang="en-US" spc="3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无证焊工施焊；焊接不开坡口，焊缝未焊透，焊缝严重错边或其它超标缺陷造成焊缝强度低下；焊后未进行检验和无损检测查出超标焊接缺陷。</a:t>
                </a:r>
                <a:endParaRPr lang="zh-CN" altLang="en-US" spc="3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2" name="矩形 21"/>
              <p:cNvSpPr/>
              <p:nvPr/>
            </p:nvSpPr>
            <p:spPr>
              <a:xfrm>
                <a:off x="1689617" y="3453506"/>
                <a:ext cx="6907060" cy="646331"/>
              </a:xfrm>
              <a:prstGeom prst="rect">
                <a:avLst/>
              </a:prstGeom>
            </p:spPr>
            <p:txBody>
              <a:bodyPr wrap="square">
                <a:spAutoFit/>
              </a:bodyPr>
              <a:lstStyle/>
              <a:p>
                <a:pPr algn="just"/>
                <a:r>
                  <a:rPr lang="zh-CN" altLang="en-US" b="1" spc="300" dirty="0">
                    <a:solidFill>
                      <a:srgbClr val="FF931A"/>
                    </a:solidFill>
                    <a:latin typeface="微软雅黑" panose="020B0503020204020204" pitchFamily="34" charset="-122"/>
                    <a:ea typeface="微软雅黑" panose="020B0503020204020204" pitchFamily="34" charset="-122"/>
                    <a:sym typeface="Arial" panose="020B0604020202020204" pitchFamily="34" charset="0"/>
                  </a:rPr>
                  <a:t>材料缺陷：</a:t>
                </a:r>
                <a:r>
                  <a:rPr lang="zh-CN" altLang="en-US" spc="3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材料选择或改代错误；材料质量差，有重皮等缺陷。</a:t>
                </a:r>
                <a:endParaRPr lang="zh-CN" altLang="en-US" spc="3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3" name="矩形 22"/>
              <p:cNvSpPr/>
              <p:nvPr/>
            </p:nvSpPr>
            <p:spPr>
              <a:xfrm>
                <a:off x="1689615" y="4092771"/>
                <a:ext cx="6913549" cy="646331"/>
              </a:xfrm>
              <a:prstGeom prst="rect">
                <a:avLst/>
              </a:prstGeom>
            </p:spPr>
            <p:txBody>
              <a:bodyPr wrap="square">
                <a:spAutoFit/>
              </a:bodyPr>
              <a:lstStyle/>
              <a:p>
                <a:pPr algn="just"/>
                <a:r>
                  <a:rPr lang="zh-CN" altLang="en-US" b="1" spc="300" dirty="0">
                    <a:solidFill>
                      <a:srgbClr val="FF931A"/>
                    </a:solidFill>
                    <a:latin typeface="微软雅黑" panose="020B0503020204020204" pitchFamily="34" charset="-122"/>
                    <a:ea typeface="微软雅黑" panose="020B0503020204020204" pitchFamily="34" charset="-122"/>
                    <a:sym typeface="Arial" panose="020B0604020202020204" pitchFamily="34" charset="0"/>
                  </a:rPr>
                  <a:t>阀体和法兰缺陷：</a:t>
                </a:r>
                <a:r>
                  <a:rPr lang="zh-CN" altLang="en-US" spc="3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阀门失效、磨损，阀体、法兰材质不合要求，阀门公称压力、适用范围选择不对。</a:t>
                </a:r>
                <a:endParaRPr lang="zh-CN" altLang="en-US" dirty="0"/>
              </a:p>
            </p:txBody>
          </p:sp>
        </p:grpSp>
      </p:grpSp>
    </p:spTree>
  </p:cSld>
  <p:clrMapOvr>
    <a:masterClrMapping/>
  </p:clrMapOvr>
  <p:transition spd="slow" advTm="9796"/>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523240" y="40640"/>
            <a:ext cx="4048760"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1" charset="-122"/>
                <a:ea typeface="方正卡通简体" panose="03000509000000000000" pitchFamily="1" charset="-122"/>
              </a:defRPr>
            </a:lvl1pPr>
          </a:lstStyle>
          <a:p>
            <a:pPr lvl="0"/>
            <a:r>
              <a:rPr lang="en-US" altLang="zh-CN" sz="2400" b="1" spc="100" dirty="0">
                <a:solidFill>
                  <a:srgbClr val="454545"/>
                </a:solidFill>
                <a:latin typeface="微软雅黑" panose="020B0503020204020204" pitchFamily="34" charset="-122"/>
                <a:ea typeface="微软雅黑" panose="020B0503020204020204" pitchFamily="34" charset="-122"/>
              </a:rPr>
              <a:t>3. </a:t>
            </a:r>
            <a:r>
              <a:rPr lang="zh-CN" altLang="en-US" sz="2400" b="1" spc="100" dirty="0">
                <a:solidFill>
                  <a:srgbClr val="454545"/>
                </a:solidFill>
                <a:latin typeface="微软雅黑" panose="020B0503020204020204" pitchFamily="34" charset="-122"/>
                <a:ea typeface="微软雅黑" panose="020B0503020204020204" pitchFamily="34" charset="-122"/>
              </a:rPr>
              <a:t>压力管道</a:t>
            </a:r>
            <a:endParaRPr lang="zh-CN" altLang="en-US" sz="2400" b="1" spc="100" dirty="0">
              <a:solidFill>
                <a:srgbClr val="454545"/>
              </a:solidFill>
              <a:latin typeface="微软雅黑" panose="020B0503020204020204" pitchFamily="34" charset="-122"/>
              <a:ea typeface="微软雅黑" panose="020B0503020204020204" pitchFamily="34" charset="-122"/>
            </a:endParaRPr>
          </a:p>
        </p:txBody>
      </p:sp>
      <p:sp>
        <p:nvSpPr>
          <p:cNvPr id="24" name="Freeform 5"/>
          <p:cNvSpPr>
            <a:spLocks noEditPoints="1"/>
          </p:cNvSpPr>
          <p:nvPr/>
        </p:nvSpPr>
        <p:spPr bwMode="auto">
          <a:xfrm>
            <a:off x="153488" y="85490"/>
            <a:ext cx="369657" cy="369656"/>
          </a:xfrm>
          <a:custGeom>
            <a:avLst/>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a:noFill/>
          </a:ln>
        </p:spPr>
        <p:txBody>
          <a:bodyPr vert="horz" wrap="square" lIns="68555" tIns="34277" rIns="68555" bIns="34277"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rgbClr val="ED5A00"/>
              </a:solidFill>
              <a:effectLst/>
              <a:uLnTx/>
              <a:uFillTx/>
              <a:latin typeface="Arial" panose="020B0604020202020204" pitchFamily="34" charset="0"/>
              <a:ea typeface="宋体" panose="02010600030101010101" pitchFamily="2" charset="-122"/>
              <a:cs typeface="+mn-cs"/>
            </a:endParaRPr>
          </a:p>
        </p:txBody>
      </p:sp>
      <p:grpSp>
        <p:nvGrpSpPr>
          <p:cNvPr id="4" name="组合 3"/>
          <p:cNvGrpSpPr/>
          <p:nvPr/>
        </p:nvGrpSpPr>
        <p:grpSpPr>
          <a:xfrm>
            <a:off x="541442" y="623570"/>
            <a:ext cx="3228138" cy="481330"/>
            <a:chOff x="1345" y="982"/>
            <a:chExt cx="5987" cy="758"/>
          </a:xfrm>
        </p:grpSpPr>
        <p:sp>
          <p:nvSpPr>
            <p:cNvPr id="5" name="箭头: 五边形 4"/>
            <p:cNvSpPr/>
            <p:nvPr/>
          </p:nvSpPr>
          <p:spPr bwMode="auto">
            <a:xfrm>
              <a:off x="1345" y="982"/>
              <a:ext cx="5987" cy="758"/>
            </a:xfrm>
            <a:prstGeom prst="homePlate">
              <a:avLst>
                <a:gd name="adj" fmla="val 19029"/>
              </a:avLst>
            </a:prstGeom>
            <a:gradFill>
              <a:gsLst>
                <a:gs pos="61000">
                  <a:schemeClr val="tx1"/>
                </a:gs>
                <a:gs pos="0">
                  <a:srgbClr val="5E5E5E"/>
                </a:gs>
                <a:gs pos="100000">
                  <a:srgbClr val="343434"/>
                </a:gs>
              </a:gsLst>
              <a:lin ang="5400000" scaled="1"/>
            </a:gradFill>
            <a:ln w="9525" cap="flat">
              <a:solidFill>
                <a:schemeClr val="accent2"/>
              </a:solidFill>
              <a:prstDash val="solid"/>
              <a:miter lim="800000"/>
            </a:ln>
            <a:effectLst>
              <a:outerShdw blurRad="63500" sx="102000" sy="102000" algn="ctr" rotWithShape="0">
                <a:prstClr val="black">
                  <a:alpha val="40000"/>
                </a:prstClr>
              </a:outerShdw>
            </a:effectLst>
          </p:spPr>
          <p:txBody>
            <a:bodyPr vert="horz" wrap="square" lIns="68555" tIns="34277" rIns="68555" bIns="34277" numCol="1" anchor="t" anchorCtr="0" compatLnSpc="1"/>
            <a:lstStyle/>
            <a:p>
              <a:pPr algn="ctr"/>
              <a:endParaRPr lang="zh-CN" altLang="en-US" sz="1500">
                <a:solidFill>
                  <a:schemeClr val="accent2"/>
                </a:solidFill>
                <a:latin typeface="+mn-lt"/>
                <a:ea typeface="+mn-ea"/>
                <a:cs typeface="+mn-ea"/>
              </a:endParaRPr>
            </a:p>
          </p:txBody>
        </p:sp>
        <p:sp>
          <p:nvSpPr>
            <p:cNvPr id="6" name="文本框 5"/>
            <p:cNvSpPr txBox="1"/>
            <p:nvPr/>
          </p:nvSpPr>
          <p:spPr>
            <a:xfrm>
              <a:off x="1396" y="1039"/>
              <a:ext cx="5837" cy="630"/>
            </a:xfrm>
            <a:prstGeom prst="rect">
              <a:avLst/>
            </a:prstGeom>
            <a:noFill/>
          </p:spPr>
          <p:txBody>
            <a:bodyPr wrap="none" rtlCol="0" anchor="t">
              <a:spAutoFit/>
            </a:bodyPr>
            <a:lstStyle/>
            <a:p>
              <a:r>
                <a:rPr lang="zh-CN" altLang="en-US" sz="2000" b="1" spc="100" dirty="0">
                  <a:solidFill>
                    <a:schemeClr val="accent2"/>
                  </a:solidFill>
                  <a:latin typeface="微软雅黑" panose="020B0503020204020204" pitchFamily="34" charset="-122"/>
                  <a:ea typeface="微软雅黑" panose="020B0503020204020204" pitchFamily="34" charset="-122"/>
                  <a:cs typeface="+mn-ea"/>
                  <a:sym typeface="+mn-ea"/>
                </a:rPr>
                <a:t>压力管道常见事故及原因</a:t>
              </a:r>
              <a:endParaRPr lang="zh-CN" altLang="en-US" sz="2000" b="1" spc="100" dirty="0">
                <a:solidFill>
                  <a:schemeClr val="accent2"/>
                </a:solidFill>
                <a:latin typeface="微软雅黑" panose="020B0503020204020204" pitchFamily="34" charset="-122"/>
                <a:ea typeface="微软雅黑" panose="020B0503020204020204" pitchFamily="34" charset="-122"/>
                <a:cs typeface="+mn-ea"/>
                <a:sym typeface="+mn-ea"/>
              </a:endParaRPr>
            </a:p>
          </p:txBody>
        </p:sp>
      </p:grpSp>
      <p:grpSp>
        <p:nvGrpSpPr>
          <p:cNvPr id="26" name="组合 25"/>
          <p:cNvGrpSpPr/>
          <p:nvPr/>
        </p:nvGrpSpPr>
        <p:grpSpPr>
          <a:xfrm>
            <a:off x="610800" y="1347614"/>
            <a:ext cx="7922400" cy="3424255"/>
            <a:chOff x="612000" y="1347614"/>
            <a:chExt cx="7922400" cy="3424255"/>
          </a:xfrm>
        </p:grpSpPr>
        <p:sp>
          <p:nvSpPr>
            <p:cNvPr id="8" name="文本框 4"/>
            <p:cNvSpPr txBox="1"/>
            <p:nvPr/>
          </p:nvSpPr>
          <p:spPr>
            <a:xfrm>
              <a:off x="612000" y="1347614"/>
              <a:ext cx="7920000" cy="369332"/>
            </a:xfrm>
            <a:prstGeom prst="rect">
              <a:avLst/>
            </a:prstGeom>
            <a:solidFill>
              <a:srgbClr val="FF931A"/>
            </a:solidFill>
            <a:ln w="9525">
              <a:noFill/>
            </a:ln>
          </p:spPr>
          <p:txBody>
            <a:bodyPr wrap="square" anchor="ctr" anchorCtr="0">
              <a:spAutoFit/>
            </a:bodyPr>
            <a:lstStyle/>
            <a:p>
              <a:pPr algn="just"/>
              <a:r>
                <a:rPr lang="zh-CN" altLang="en-US" b="1" spc="300" dirty="0">
                  <a:solidFill>
                    <a:srgbClr val="FFFFFF"/>
                  </a:solidFill>
                  <a:latin typeface="微软雅黑" panose="020B0503020204020204" pitchFamily="34" charset="-122"/>
                  <a:ea typeface="微软雅黑" panose="020B0503020204020204" pitchFamily="34" charset="-122"/>
                </a:rPr>
                <a:t>压力管道常见事故包括</a:t>
              </a:r>
              <a:r>
                <a:rPr lang="zh-CN" altLang="en-US" b="1" spc="300" dirty="0">
                  <a:solidFill>
                    <a:srgbClr val="393939"/>
                  </a:solidFill>
                  <a:latin typeface="微软雅黑" panose="020B0503020204020204" pitchFamily="34" charset="-122"/>
                  <a:ea typeface="微软雅黑" panose="020B0503020204020204" pitchFamily="34" charset="-122"/>
                </a:rPr>
                <a:t>泄露、爆炸事故，</a:t>
              </a:r>
              <a:r>
                <a:rPr lang="zh-CN" altLang="en-US" b="1" spc="300" dirty="0">
                  <a:solidFill>
                    <a:srgbClr val="FFFFFF"/>
                  </a:solidFill>
                  <a:latin typeface="微软雅黑" panose="020B0503020204020204" pitchFamily="34" charset="-122"/>
                  <a:ea typeface="微软雅黑" panose="020B0503020204020204" pitchFamily="34" charset="-122"/>
                </a:rPr>
                <a:t>事故原因分为下面几类：</a:t>
              </a:r>
              <a:endParaRPr lang="zh-CN" altLang="en-US" b="1" spc="300" dirty="0">
                <a:solidFill>
                  <a:srgbClr val="FFFFFF"/>
                </a:solidFill>
                <a:latin typeface="微软雅黑" panose="020B0503020204020204" pitchFamily="34" charset="-122"/>
                <a:ea typeface="微软雅黑" panose="020B0503020204020204" pitchFamily="34" charset="-122"/>
              </a:endParaRPr>
            </a:p>
          </p:txBody>
        </p:sp>
        <p:grpSp>
          <p:nvGrpSpPr>
            <p:cNvPr id="25" name="组合 24"/>
            <p:cNvGrpSpPr/>
            <p:nvPr/>
          </p:nvGrpSpPr>
          <p:grpSpPr>
            <a:xfrm>
              <a:off x="614803" y="1923678"/>
              <a:ext cx="7919597" cy="2848191"/>
              <a:chOff x="683568" y="1890911"/>
              <a:chExt cx="7919597" cy="2848191"/>
            </a:xfrm>
          </p:grpSpPr>
          <p:grpSp>
            <p:nvGrpSpPr>
              <p:cNvPr id="2" name="组合 1"/>
              <p:cNvGrpSpPr/>
              <p:nvPr/>
            </p:nvGrpSpPr>
            <p:grpSpPr>
              <a:xfrm>
                <a:off x="683568" y="2078986"/>
                <a:ext cx="1006049" cy="2508988"/>
                <a:chOff x="3424634" y="1450900"/>
                <a:chExt cx="1006049" cy="2508988"/>
              </a:xfrm>
            </p:grpSpPr>
            <p:cxnSp>
              <p:nvCxnSpPr>
                <p:cNvPr id="9" name="PA_直接连接符 7"/>
                <p:cNvCxnSpPr/>
                <p:nvPr>
                  <p:custDataLst>
                    <p:tags r:id="rId1"/>
                  </p:custDataLst>
                </p:nvPr>
              </p:nvCxnSpPr>
              <p:spPr>
                <a:xfrm>
                  <a:off x="3638595" y="1588290"/>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cxnSp>
              <p:nvCxnSpPr>
                <p:cNvPr id="10" name="PA_直接连接符 9"/>
                <p:cNvCxnSpPr/>
                <p:nvPr>
                  <p:custDataLst>
                    <p:tags r:id="rId2"/>
                  </p:custDataLst>
                </p:nvPr>
              </p:nvCxnSpPr>
              <p:spPr>
                <a:xfrm>
                  <a:off x="3638595" y="2403756"/>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cxnSp>
              <p:nvCxnSpPr>
                <p:cNvPr id="11" name="PA_直接连接符 11"/>
                <p:cNvCxnSpPr/>
                <p:nvPr>
                  <p:custDataLst>
                    <p:tags r:id="rId3"/>
                  </p:custDataLst>
                </p:nvPr>
              </p:nvCxnSpPr>
              <p:spPr>
                <a:xfrm>
                  <a:off x="3638595" y="3079975"/>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cxnSp>
              <p:nvCxnSpPr>
                <p:cNvPr id="12" name="PA_直接连接符 13"/>
                <p:cNvCxnSpPr/>
                <p:nvPr>
                  <p:custDataLst>
                    <p:tags r:id="rId4"/>
                  </p:custDataLst>
                </p:nvPr>
              </p:nvCxnSpPr>
              <p:spPr>
                <a:xfrm>
                  <a:off x="3638595" y="3822501"/>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5" name="PA_椭圆 18"/>
                <p:cNvSpPr/>
                <p:nvPr>
                  <p:custDataLst>
                    <p:tags r:id="rId5"/>
                  </p:custDataLst>
                </p:nvPr>
              </p:nvSpPr>
              <p:spPr>
                <a:xfrm>
                  <a:off x="3427015" y="1450900"/>
                  <a:ext cx="274777" cy="274777"/>
                </a:xfrm>
                <a:prstGeom prst="ellipse">
                  <a:avLst/>
                </a:prstGeom>
                <a:solidFill>
                  <a:srgbClr val="393939"/>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prstClr val="white"/>
                      </a:solidFill>
                      <a:latin typeface="微软雅黑" panose="020B0503020204020204" pitchFamily="34" charset="-122"/>
                      <a:ea typeface="微软雅黑" panose="020B0503020204020204" pitchFamily="34" charset="-122"/>
                    </a:rPr>
                    <a:t>5</a:t>
                  </a:r>
                  <a:endParaRPr lang="zh-CN" altLang="en-US" sz="1600" b="1" dirty="0">
                    <a:solidFill>
                      <a:prstClr val="white"/>
                    </a:solidFill>
                    <a:latin typeface="微软雅黑" panose="020B0503020204020204" pitchFamily="34" charset="-122"/>
                    <a:ea typeface="微软雅黑" panose="020B0503020204020204" pitchFamily="34" charset="-122"/>
                  </a:endParaRPr>
                </a:p>
              </p:txBody>
            </p:sp>
            <p:sp>
              <p:nvSpPr>
                <p:cNvPr id="16" name="PA_椭圆 19"/>
                <p:cNvSpPr/>
                <p:nvPr>
                  <p:custDataLst>
                    <p:tags r:id="rId6"/>
                  </p:custDataLst>
                </p:nvPr>
              </p:nvSpPr>
              <p:spPr>
                <a:xfrm>
                  <a:off x="3425919" y="2262435"/>
                  <a:ext cx="274777" cy="274777"/>
                </a:xfrm>
                <a:prstGeom prst="ellipse">
                  <a:avLst/>
                </a:prstGeom>
                <a:solidFill>
                  <a:srgbClr val="393939"/>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prstClr val="white"/>
                      </a:solidFill>
                      <a:latin typeface="微软雅黑" panose="020B0503020204020204" pitchFamily="34" charset="-122"/>
                      <a:ea typeface="微软雅黑" panose="020B0503020204020204" pitchFamily="34" charset="-122"/>
                    </a:rPr>
                    <a:t>6</a:t>
                  </a:r>
                  <a:endParaRPr lang="zh-CN" altLang="en-US" sz="1600" b="1" dirty="0">
                    <a:solidFill>
                      <a:prstClr val="white"/>
                    </a:solidFill>
                    <a:latin typeface="微软雅黑" panose="020B0503020204020204" pitchFamily="34" charset="-122"/>
                    <a:ea typeface="微软雅黑" panose="020B0503020204020204" pitchFamily="34" charset="-122"/>
                  </a:endParaRPr>
                </a:p>
              </p:txBody>
            </p:sp>
            <p:sp>
              <p:nvSpPr>
                <p:cNvPr id="17" name="PA_椭圆 20"/>
                <p:cNvSpPr/>
                <p:nvPr>
                  <p:custDataLst>
                    <p:tags r:id="rId7"/>
                  </p:custDataLst>
                </p:nvPr>
              </p:nvSpPr>
              <p:spPr>
                <a:xfrm>
                  <a:off x="3425730" y="2944553"/>
                  <a:ext cx="274777" cy="274777"/>
                </a:xfrm>
                <a:prstGeom prst="ellipse">
                  <a:avLst/>
                </a:prstGeom>
                <a:solidFill>
                  <a:srgbClr val="393939"/>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prstClr val="white"/>
                      </a:solidFill>
                      <a:latin typeface="微软雅黑" panose="020B0503020204020204" pitchFamily="34" charset="-122"/>
                      <a:ea typeface="微软雅黑" panose="020B0503020204020204" pitchFamily="34" charset="-122"/>
                    </a:rPr>
                    <a:t>7</a:t>
                  </a:r>
                  <a:endParaRPr lang="zh-CN" altLang="en-US" sz="1600" b="1" dirty="0">
                    <a:solidFill>
                      <a:prstClr val="white"/>
                    </a:solidFill>
                    <a:latin typeface="微软雅黑" panose="020B0503020204020204" pitchFamily="34" charset="-122"/>
                    <a:ea typeface="微软雅黑" panose="020B0503020204020204" pitchFamily="34" charset="-122"/>
                  </a:endParaRPr>
                </a:p>
              </p:txBody>
            </p:sp>
            <p:sp>
              <p:nvSpPr>
                <p:cNvPr id="18" name="PA_椭圆 21"/>
                <p:cNvSpPr/>
                <p:nvPr>
                  <p:custDataLst>
                    <p:tags r:id="rId8"/>
                  </p:custDataLst>
                </p:nvPr>
              </p:nvSpPr>
              <p:spPr>
                <a:xfrm>
                  <a:off x="3424634" y="3685111"/>
                  <a:ext cx="274777" cy="274777"/>
                </a:xfrm>
                <a:prstGeom prst="ellipse">
                  <a:avLst/>
                </a:prstGeom>
                <a:solidFill>
                  <a:srgbClr val="393939"/>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prstClr val="white"/>
                      </a:solidFill>
                      <a:latin typeface="微软雅黑" panose="020B0503020204020204" pitchFamily="34" charset="-122"/>
                      <a:ea typeface="微软雅黑" panose="020B0503020204020204" pitchFamily="34" charset="-122"/>
                    </a:rPr>
                    <a:t>8</a:t>
                  </a:r>
                  <a:endParaRPr lang="zh-CN" altLang="en-US" sz="1600" b="1" dirty="0">
                    <a:solidFill>
                      <a:prstClr val="white"/>
                    </a:solidFill>
                    <a:latin typeface="微软雅黑" panose="020B0503020204020204" pitchFamily="34" charset="-122"/>
                    <a:ea typeface="微软雅黑" panose="020B0503020204020204" pitchFamily="34" charset="-122"/>
                  </a:endParaRPr>
                </a:p>
              </p:txBody>
            </p:sp>
          </p:grpSp>
          <p:sp>
            <p:nvSpPr>
              <p:cNvPr id="3" name="矩形 2"/>
              <p:cNvSpPr/>
              <p:nvPr/>
            </p:nvSpPr>
            <p:spPr>
              <a:xfrm>
                <a:off x="1689616" y="1890911"/>
                <a:ext cx="6913549" cy="646331"/>
              </a:xfrm>
              <a:prstGeom prst="rect">
                <a:avLst/>
              </a:prstGeom>
            </p:spPr>
            <p:txBody>
              <a:bodyPr wrap="square">
                <a:spAutoFit/>
              </a:bodyPr>
              <a:lstStyle/>
              <a:p>
                <a:pPr algn="just"/>
                <a:r>
                  <a:rPr lang="zh-CN" altLang="en-US" b="1" spc="300" dirty="0">
                    <a:solidFill>
                      <a:srgbClr val="FF931A"/>
                    </a:solidFill>
                    <a:latin typeface="微软雅黑" panose="020B0503020204020204" pitchFamily="34" charset="-122"/>
                    <a:ea typeface="微软雅黑" panose="020B0503020204020204" pitchFamily="34" charset="-122"/>
                    <a:sym typeface="Arial" panose="020B0604020202020204" pitchFamily="34" charset="0"/>
                  </a:rPr>
                  <a:t>安全距离不足：</a:t>
                </a:r>
                <a:r>
                  <a:rPr lang="zh-CN" altLang="en-US" spc="3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压力管道与其它设施距离不合规范，压力管道与生活设施安全距离不足。</a:t>
                </a:r>
                <a:endParaRPr lang="zh-CN" altLang="en-US" spc="3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1" name="矩形 20"/>
              <p:cNvSpPr/>
              <p:nvPr/>
            </p:nvSpPr>
            <p:spPr>
              <a:xfrm>
                <a:off x="1689615" y="2684740"/>
                <a:ext cx="6907061" cy="646331"/>
              </a:xfrm>
              <a:prstGeom prst="rect">
                <a:avLst/>
              </a:prstGeom>
            </p:spPr>
            <p:txBody>
              <a:bodyPr wrap="square">
                <a:spAutoFit/>
              </a:bodyPr>
              <a:lstStyle/>
              <a:p>
                <a:pPr algn="just"/>
                <a:r>
                  <a:rPr lang="zh-CN" altLang="en-US" b="1" spc="300" dirty="0">
                    <a:solidFill>
                      <a:srgbClr val="FF931A"/>
                    </a:solidFill>
                    <a:latin typeface="微软雅黑" panose="020B0503020204020204" pitchFamily="34" charset="-122"/>
                    <a:ea typeface="微软雅黑" panose="020B0503020204020204" pitchFamily="34" charset="-122"/>
                    <a:sym typeface="Arial" panose="020B0604020202020204" pitchFamily="34" charset="0"/>
                  </a:rPr>
                  <a:t>安全意识和安全知识缺乏：</a:t>
                </a:r>
                <a:r>
                  <a:rPr lang="zh-CN" altLang="en-US" spc="3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思想上对压力管道安全意识淡薄，对压力管道有关介质（如液化石油气）安全知识贫乏。</a:t>
                </a:r>
                <a:endParaRPr lang="zh-CN" altLang="en-US" spc="3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2" name="矩形 21"/>
              <p:cNvSpPr/>
              <p:nvPr/>
            </p:nvSpPr>
            <p:spPr>
              <a:xfrm>
                <a:off x="1689617" y="3537803"/>
                <a:ext cx="6907060" cy="369332"/>
              </a:xfrm>
              <a:prstGeom prst="rect">
                <a:avLst/>
              </a:prstGeom>
            </p:spPr>
            <p:txBody>
              <a:bodyPr wrap="square">
                <a:spAutoFit/>
              </a:bodyPr>
              <a:lstStyle/>
              <a:p>
                <a:pPr algn="just"/>
                <a:r>
                  <a:rPr lang="zh-CN" altLang="en-US" b="1" spc="300" dirty="0">
                    <a:solidFill>
                      <a:srgbClr val="FF931A"/>
                    </a:solidFill>
                    <a:latin typeface="微软雅黑" panose="020B0503020204020204" pitchFamily="34" charset="-122"/>
                    <a:ea typeface="微软雅黑" panose="020B0503020204020204" pitchFamily="34" charset="-122"/>
                    <a:sym typeface="Arial" panose="020B0604020202020204" pitchFamily="34" charset="0"/>
                  </a:rPr>
                  <a:t>违章操作：</a:t>
                </a:r>
                <a:r>
                  <a:rPr lang="zh-CN" altLang="en-US" spc="3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无安全操作制度或有制度不严格执行。</a:t>
                </a:r>
                <a:endParaRPr lang="zh-CN" altLang="en-US" spc="3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3" name="矩形 22"/>
              <p:cNvSpPr/>
              <p:nvPr/>
            </p:nvSpPr>
            <p:spPr>
              <a:xfrm>
                <a:off x="1689615" y="4092771"/>
                <a:ext cx="6913549" cy="646331"/>
              </a:xfrm>
              <a:prstGeom prst="rect">
                <a:avLst/>
              </a:prstGeom>
            </p:spPr>
            <p:txBody>
              <a:bodyPr wrap="square">
                <a:spAutoFit/>
              </a:bodyPr>
              <a:lstStyle/>
              <a:p>
                <a:pPr algn="just"/>
                <a:r>
                  <a:rPr lang="zh-CN" altLang="en-US" b="1" spc="300" dirty="0">
                    <a:solidFill>
                      <a:srgbClr val="FF931A"/>
                    </a:solidFill>
                    <a:latin typeface="微软雅黑" panose="020B0503020204020204" pitchFamily="34" charset="-122"/>
                    <a:ea typeface="微软雅黑" panose="020B0503020204020204" pitchFamily="34" charset="-122"/>
                    <a:sym typeface="Arial" panose="020B0604020202020204" pitchFamily="34" charset="0"/>
                  </a:rPr>
                  <a:t>腐蚀：</a:t>
                </a:r>
                <a:r>
                  <a:rPr lang="zh-CN" altLang="en-US" spc="3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压力管道超期服股造成腐蚀，未进行在用检验评定安全状况。</a:t>
                </a:r>
                <a:endParaRPr lang="zh-CN" altLang="en-US" dirty="0"/>
              </a:p>
            </p:txBody>
          </p:sp>
        </p:grpSp>
      </p:grpSp>
    </p:spTree>
  </p:cSld>
  <p:clrMapOvr>
    <a:masterClrMapping/>
  </p:clrMapOvr>
  <p:transition spd="slow" advTm="9796"/>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1">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4504" y="1387"/>
            <a:ext cx="3423234" cy="5141625"/>
          </a:xfrm>
          <a:prstGeom prst="rect">
            <a:avLst/>
          </a:prstGeom>
        </p:spPr>
      </p:pic>
      <p:grpSp>
        <p:nvGrpSpPr>
          <p:cNvPr id="12" name="组合 11"/>
          <p:cNvGrpSpPr/>
          <p:nvPr/>
        </p:nvGrpSpPr>
        <p:grpSpPr>
          <a:xfrm>
            <a:off x="3082290" y="849313"/>
            <a:ext cx="553720" cy="3481705"/>
            <a:chOff x="4854" y="1744"/>
            <a:chExt cx="872" cy="4792"/>
          </a:xfrm>
        </p:grpSpPr>
        <p:sp>
          <p:nvSpPr>
            <p:cNvPr id="83" name="矩形 82"/>
            <p:cNvSpPr/>
            <p:nvPr/>
          </p:nvSpPr>
          <p:spPr bwMode="auto">
            <a:xfrm>
              <a:off x="4939" y="1744"/>
              <a:ext cx="781" cy="4792"/>
            </a:xfrm>
            <a:prstGeom prst="rect">
              <a:avLst/>
            </a:prstGeom>
            <a:solidFill>
              <a:schemeClr val="bg1"/>
            </a:solidFill>
            <a:ln w="9525" cap="flat" cmpd="sng" algn="ctr">
              <a:noFill/>
              <a:prstDash val="solid"/>
              <a:round/>
              <a:headEnd type="none" w="med" len="med"/>
              <a:tailEnd type="none" w="med" len="med"/>
            </a:ln>
            <a:effectLst/>
          </p:spPr>
          <p:txBody>
            <a:bodyPr vert="horz" wrap="square" lIns="68555" tIns="34277" rIns="68555" bIns="34277"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35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84" name="TextBox 58"/>
            <p:cNvSpPr txBox="1"/>
            <p:nvPr/>
          </p:nvSpPr>
          <p:spPr>
            <a:xfrm>
              <a:off x="4854" y="1954"/>
              <a:ext cx="872" cy="1590"/>
            </a:xfrm>
            <a:prstGeom prst="rect">
              <a:avLst/>
            </a:prstGeom>
            <a:noFill/>
          </p:spPr>
          <p:txBody>
            <a:bodyPr vert="eaVert" wrap="square" rtlCol="0">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chemeClr val="accent2"/>
                  </a:solidFill>
                  <a:uLnTx/>
                  <a:uFillTx/>
                  <a:latin typeface="微软雅黑" panose="020B0503020204020204" pitchFamily="34" charset="-122"/>
                  <a:ea typeface="微软雅黑" panose="020B0503020204020204" pitchFamily="34" charset="-122"/>
                  <a:cs typeface="+mn-cs"/>
                </a:rPr>
                <a:t>目   录</a:t>
              </a:r>
              <a:endParaRPr kumimoji="0" lang="zh-CN" altLang="en-US" sz="2400" b="1" i="0" u="none" strike="noStrike" kern="1200" cap="none" spc="0" normalizeH="0" baseline="0" noProof="0" dirty="0">
                <a:ln>
                  <a:noFill/>
                </a:ln>
                <a:solidFill>
                  <a:schemeClr val="accent2"/>
                </a:solidFill>
                <a:uLnTx/>
                <a:uFillTx/>
                <a:latin typeface="微软雅黑" panose="020B0503020204020204" pitchFamily="34" charset="-122"/>
                <a:ea typeface="微软雅黑" panose="020B0503020204020204" pitchFamily="34" charset="-122"/>
                <a:cs typeface="+mn-cs"/>
              </a:endParaRPr>
            </a:p>
          </p:txBody>
        </p:sp>
        <p:sp>
          <p:nvSpPr>
            <p:cNvPr id="85" name="TextBox 58"/>
            <p:cNvSpPr txBox="1"/>
            <p:nvPr/>
          </p:nvSpPr>
          <p:spPr>
            <a:xfrm>
              <a:off x="4893" y="3792"/>
              <a:ext cx="796" cy="2496"/>
            </a:xfrm>
            <a:prstGeom prst="rect">
              <a:avLst/>
            </a:prstGeom>
            <a:noFill/>
          </p:spPr>
          <p:txBody>
            <a:bodyPr vert="eaVert" wrap="square" rtlCol="0">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100" b="1" i="0" u="none" strike="noStrike" kern="1200" cap="none" spc="0" normalizeH="0" baseline="0" noProof="0" dirty="0">
                  <a:ln>
                    <a:noFill/>
                  </a:ln>
                  <a:solidFill>
                    <a:schemeClr val="accent2"/>
                  </a:solidFill>
                  <a:uLnTx/>
                  <a:uFillTx/>
                  <a:latin typeface="微软雅黑" panose="020B0503020204020204" pitchFamily="34" charset="-122"/>
                  <a:ea typeface="微软雅黑" panose="020B0503020204020204" pitchFamily="34" charset="-122"/>
                  <a:cs typeface="+mn-cs"/>
                </a:rPr>
                <a:t>CONTENTS</a:t>
              </a:r>
              <a:endParaRPr kumimoji="0" lang="en-US" altLang="zh-CN" sz="2100" b="1" i="0" u="none" strike="noStrike" kern="1200" cap="none" spc="0" normalizeH="0" baseline="0" noProof="0" dirty="0">
                <a:ln>
                  <a:noFill/>
                </a:ln>
                <a:solidFill>
                  <a:schemeClr val="accent2"/>
                </a:solidFill>
                <a:uLnTx/>
                <a:uFillTx/>
                <a:latin typeface="微软雅黑" panose="020B0503020204020204" pitchFamily="34" charset="-122"/>
                <a:ea typeface="微软雅黑" panose="020B0503020204020204" pitchFamily="34" charset="-122"/>
                <a:cs typeface="+mn-cs"/>
              </a:endParaRPr>
            </a:p>
          </p:txBody>
        </p:sp>
      </p:grpSp>
      <p:grpSp>
        <p:nvGrpSpPr>
          <p:cNvPr id="8" name="组合 7"/>
          <p:cNvGrpSpPr/>
          <p:nvPr/>
        </p:nvGrpSpPr>
        <p:grpSpPr>
          <a:xfrm>
            <a:off x="3759835" y="1434763"/>
            <a:ext cx="4721860" cy="2273974"/>
            <a:chOff x="3759835" y="1685112"/>
            <a:chExt cx="4721860" cy="2273974"/>
          </a:xfrm>
        </p:grpSpPr>
        <p:grpSp>
          <p:nvGrpSpPr>
            <p:cNvPr id="7" name="组合 6"/>
            <p:cNvGrpSpPr/>
            <p:nvPr/>
          </p:nvGrpSpPr>
          <p:grpSpPr>
            <a:xfrm>
              <a:off x="3759835" y="1685112"/>
              <a:ext cx="4721860" cy="521970"/>
              <a:chOff x="6260" y="1257"/>
              <a:chExt cx="7436" cy="822"/>
            </a:xfrm>
          </p:grpSpPr>
          <p:sp>
            <p:nvSpPr>
              <p:cNvPr id="2" name="文本框 1"/>
              <p:cNvSpPr txBox="1"/>
              <p:nvPr/>
            </p:nvSpPr>
            <p:spPr>
              <a:xfrm>
                <a:off x="7028" y="1257"/>
                <a:ext cx="6668" cy="822"/>
              </a:xfrm>
              <a:prstGeom prst="rect">
                <a:avLst/>
              </a:prstGeom>
              <a:noFill/>
            </p:spPr>
            <p:txBody>
              <a:bodyPr wrap="none" rtlCol="0" anchor="t">
                <a:spAutoFit/>
              </a:bodyPr>
              <a:lstStyle/>
              <a:p>
                <a:pPr algn="l"/>
                <a:r>
                  <a:rPr lang="zh-CN" altLang="en-US" sz="2800" b="1" spc="100" dirty="0">
                    <a:solidFill>
                      <a:schemeClr val="accent1"/>
                    </a:solidFill>
                    <a:uFillTx/>
                    <a:latin typeface="微软雅黑" panose="020B0503020204020204" pitchFamily="34" charset="-122"/>
                    <a:ea typeface="微软雅黑" panose="020B0503020204020204" pitchFamily="34" charset="-122"/>
                    <a:sym typeface="+mn-ea"/>
                  </a:rPr>
                  <a:t>特种作业的相关基本概念</a:t>
                </a:r>
                <a:endParaRPr lang="zh-CN" altLang="en-US" sz="2800" b="1" spc="100" dirty="0">
                  <a:solidFill>
                    <a:schemeClr val="accent1"/>
                  </a:solidFill>
                  <a:uFillTx/>
                  <a:latin typeface="微软雅黑" panose="020B0503020204020204" pitchFamily="34" charset="-122"/>
                  <a:ea typeface="微软雅黑" panose="020B0503020204020204" pitchFamily="34" charset="-122"/>
                  <a:sym typeface="+mn-ea"/>
                </a:endParaRPr>
              </a:p>
            </p:txBody>
          </p:sp>
          <p:grpSp>
            <p:nvGrpSpPr>
              <p:cNvPr id="6" name="组合 5"/>
              <p:cNvGrpSpPr/>
              <p:nvPr/>
            </p:nvGrpSpPr>
            <p:grpSpPr>
              <a:xfrm>
                <a:off x="6260" y="1280"/>
                <a:ext cx="768" cy="744"/>
                <a:chOff x="6503" y="5747"/>
                <a:chExt cx="768" cy="744"/>
              </a:xfrm>
            </p:grpSpPr>
            <p:sp>
              <p:nvSpPr>
                <p:cNvPr id="4" name="Freeform 18"/>
                <p:cNvSpPr/>
                <p:nvPr/>
              </p:nvSpPr>
              <p:spPr bwMode="auto">
                <a:xfrm>
                  <a:off x="6506" y="5780"/>
                  <a:ext cx="746" cy="711"/>
                </a:xfrm>
                <a:custGeom>
                  <a:avLst/>
                  <a:gdLst>
                    <a:gd name="T0" fmla="*/ 56 w 826"/>
                    <a:gd name="T1" fmla="*/ 0 h 826"/>
                    <a:gd name="T2" fmla="*/ 771 w 826"/>
                    <a:gd name="T3" fmla="*/ 0 h 826"/>
                    <a:gd name="T4" fmla="*/ 826 w 826"/>
                    <a:gd name="T5" fmla="*/ 55 h 826"/>
                    <a:gd name="T6" fmla="*/ 826 w 826"/>
                    <a:gd name="T7" fmla="*/ 770 h 826"/>
                    <a:gd name="T8" fmla="*/ 771 w 826"/>
                    <a:gd name="T9" fmla="*/ 826 h 826"/>
                    <a:gd name="T10" fmla="*/ 56 w 826"/>
                    <a:gd name="T11" fmla="*/ 826 h 826"/>
                    <a:gd name="T12" fmla="*/ 0 w 826"/>
                    <a:gd name="T13" fmla="*/ 770 h 826"/>
                    <a:gd name="T14" fmla="*/ 0 w 826"/>
                    <a:gd name="T15" fmla="*/ 55 h 826"/>
                    <a:gd name="T16" fmla="*/ 56 w 826"/>
                    <a:gd name="T17" fmla="*/ 0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6" h="826">
                      <a:moveTo>
                        <a:pt x="56" y="0"/>
                      </a:moveTo>
                      <a:lnTo>
                        <a:pt x="771" y="0"/>
                      </a:lnTo>
                      <a:cubicBezTo>
                        <a:pt x="801" y="0"/>
                        <a:pt x="826" y="25"/>
                        <a:pt x="826" y="55"/>
                      </a:cubicBezTo>
                      <a:lnTo>
                        <a:pt x="826" y="770"/>
                      </a:lnTo>
                      <a:cubicBezTo>
                        <a:pt x="826" y="801"/>
                        <a:pt x="801" y="826"/>
                        <a:pt x="771" y="826"/>
                      </a:cubicBezTo>
                      <a:lnTo>
                        <a:pt x="56" y="826"/>
                      </a:lnTo>
                      <a:cubicBezTo>
                        <a:pt x="25" y="826"/>
                        <a:pt x="0" y="801"/>
                        <a:pt x="0" y="770"/>
                      </a:cubicBezTo>
                      <a:lnTo>
                        <a:pt x="0" y="55"/>
                      </a:lnTo>
                      <a:cubicBezTo>
                        <a:pt x="0" y="25"/>
                        <a:pt x="25" y="0"/>
                        <a:pt x="56" y="0"/>
                      </a:cubicBezTo>
                      <a:close/>
                    </a:path>
                  </a:pathLst>
                </a:custGeom>
                <a:solidFill>
                  <a:schemeClr val="bg1"/>
                </a:solidFill>
                <a:ln w="19050">
                  <a:solidFill>
                    <a:schemeClr val="accent2"/>
                  </a:solidFill>
                  <a:round/>
                </a:ln>
                <a:effectLst>
                  <a:outerShdw blurRad="63500" sx="102000" sy="102000" algn="ctr" rotWithShape="0">
                    <a:prstClr val="black">
                      <a:alpha val="40000"/>
                    </a:prstClr>
                  </a:outerShdw>
                </a:effectLst>
              </p:spPr>
              <p:txBody>
                <a:bodyPr vert="horz" wrap="square" lIns="68555" tIns="34277" rIns="68555" bIns="34277" numCol="1" rtlCol="0" anchor="t" anchorCtr="0" compatLnSpc="1"/>
                <a:lstStyle/>
                <a:p>
                  <a:endParaRPr lang="zh-CN" altLang="en-US" sz="100"/>
                </a:p>
              </p:txBody>
            </p:sp>
            <p:sp>
              <p:nvSpPr>
                <p:cNvPr id="5" name="TextBox 58"/>
                <p:cNvSpPr txBox="1"/>
                <p:nvPr/>
              </p:nvSpPr>
              <p:spPr>
                <a:xfrm>
                  <a:off x="6503" y="5747"/>
                  <a:ext cx="768" cy="725"/>
                </a:xfrm>
                <a:prstGeom prst="rect">
                  <a:avLst/>
                </a:prstGeom>
                <a:noFill/>
                <a:extLst>
                  <a:ext uri="{91240B29-F687-4F45-9708-019B960494DF}">
                    <a14:hiddenLine xmlns:a14="http://schemas.microsoft.com/office/drawing/2010/main" w="9525">
                      <a:solidFill>
                        <a:srgbClr val="000000"/>
                      </a:solidFill>
                      <a:round/>
                    </a14:hiddenLine>
                  </a:ext>
                </a:extLst>
              </p:spPr>
              <p:txBody>
                <a:bodyPr wrap="none" rtlCol="0">
                  <a:spAutoFit/>
                </a:bodyPr>
                <a:lstStyle/>
                <a:p>
                  <a:pPr algn="ctr"/>
                  <a:r>
                    <a:rPr lang="zh-CN" sz="2400" b="1" dirty="0">
                      <a:solidFill>
                        <a:schemeClr val="accent2"/>
                      </a:solidFill>
                      <a:latin typeface="微软雅黑" panose="020B0503020204020204" pitchFamily="34" charset="-122"/>
                      <a:ea typeface="微软雅黑" panose="020B0503020204020204" pitchFamily="34" charset="-122"/>
                    </a:rPr>
                    <a:t>一</a:t>
                  </a:r>
                  <a:endParaRPr lang="zh-CN" sz="2400" b="1" dirty="0">
                    <a:solidFill>
                      <a:schemeClr val="accent2"/>
                    </a:solidFill>
                    <a:latin typeface="微软雅黑" panose="020B0503020204020204" pitchFamily="34" charset="-122"/>
                    <a:ea typeface="微软雅黑" panose="020B0503020204020204" pitchFamily="34" charset="-122"/>
                  </a:endParaRPr>
                </a:p>
              </p:txBody>
            </p:sp>
          </p:grpSp>
        </p:grpSp>
        <p:grpSp>
          <p:nvGrpSpPr>
            <p:cNvPr id="35" name="组合 34"/>
            <p:cNvGrpSpPr/>
            <p:nvPr/>
          </p:nvGrpSpPr>
          <p:grpSpPr>
            <a:xfrm>
              <a:off x="3759835" y="3435846"/>
              <a:ext cx="3649345" cy="523240"/>
              <a:chOff x="6257" y="1257"/>
              <a:chExt cx="5747" cy="824"/>
            </a:xfrm>
          </p:grpSpPr>
          <p:sp>
            <p:nvSpPr>
              <p:cNvPr id="36" name="文本框 35"/>
              <p:cNvSpPr txBox="1"/>
              <p:nvPr/>
            </p:nvSpPr>
            <p:spPr>
              <a:xfrm>
                <a:off x="7028" y="1257"/>
                <a:ext cx="4976" cy="824"/>
              </a:xfrm>
              <a:prstGeom prst="rect">
                <a:avLst/>
              </a:prstGeom>
              <a:noFill/>
            </p:spPr>
            <p:txBody>
              <a:bodyPr wrap="none" rtlCol="0" anchor="t">
                <a:spAutoFit/>
              </a:bodyPr>
              <a:lstStyle/>
              <a:p>
                <a:r>
                  <a:rPr lang="zh-CN" altLang="en-US" sz="2800" b="1" spc="100" dirty="0">
                    <a:solidFill>
                      <a:schemeClr val="accent1"/>
                    </a:solidFill>
                    <a:latin typeface="微软雅黑" panose="020B0503020204020204" pitchFamily="34" charset="-122"/>
                    <a:ea typeface="微软雅黑" panose="020B0503020204020204" pitchFamily="34" charset="-122"/>
                    <a:sym typeface="+mn-ea"/>
                  </a:rPr>
                  <a:t>特种设备基本知识</a:t>
                </a:r>
                <a:endParaRPr lang="zh-CN" altLang="en-US" sz="2800" b="1" spc="100" dirty="0">
                  <a:solidFill>
                    <a:schemeClr val="accent1"/>
                  </a:solidFill>
                  <a:latin typeface="微软雅黑" panose="020B0503020204020204" pitchFamily="34" charset="-122"/>
                  <a:ea typeface="微软雅黑" panose="020B0503020204020204" pitchFamily="34" charset="-122"/>
                  <a:sym typeface="+mn-ea"/>
                </a:endParaRPr>
              </a:p>
            </p:txBody>
          </p:sp>
          <p:grpSp>
            <p:nvGrpSpPr>
              <p:cNvPr id="37" name="组合 36"/>
              <p:cNvGrpSpPr/>
              <p:nvPr/>
            </p:nvGrpSpPr>
            <p:grpSpPr>
              <a:xfrm>
                <a:off x="6257" y="1280"/>
                <a:ext cx="776" cy="744"/>
                <a:chOff x="6500" y="5747"/>
                <a:chExt cx="776" cy="744"/>
              </a:xfrm>
            </p:grpSpPr>
            <p:sp>
              <p:nvSpPr>
                <p:cNvPr id="38" name="Freeform 18"/>
                <p:cNvSpPr/>
                <p:nvPr/>
              </p:nvSpPr>
              <p:spPr bwMode="auto">
                <a:xfrm>
                  <a:off x="6506" y="5780"/>
                  <a:ext cx="746" cy="711"/>
                </a:xfrm>
                <a:custGeom>
                  <a:avLst/>
                  <a:gdLst>
                    <a:gd name="T0" fmla="*/ 56 w 826"/>
                    <a:gd name="T1" fmla="*/ 0 h 826"/>
                    <a:gd name="T2" fmla="*/ 771 w 826"/>
                    <a:gd name="T3" fmla="*/ 0 h 826"/>
                    <a:gd name="T4" fmla="*/ 826 w 826"/>
                    <a:gd name="T5" fmla="*/ 55 h 826"/>
                    <a:gd name="T6" fmla="*/ 826 w 826"/>
                    <a:gd name="T7" fmla="*/ 770 h 826"/>
                    <a:gd name="T8" fmla="*/ 771 w 826"/>
                    <a:gd name="T9" fmla="*/ 826 h 826"/>
                    <a:gd name="T10" fmla="*/ 56 w 826"/>
                    <a:gd name="T11" fmla="*/ 826 h 826"/>
                    <a:gd name="T12" fmla="*/ 0 w 826"/>
                    <a:gd name="T13" fmla="*/ 770 h 826"/>
                    <a:gd name="T14" fmla="*/ 0 w 826"/>
                    <a:gd name="T15" fmla="*/ 55 h 826"/>
                    <a:gd name="T16" fmla="*/ 56 w 826"/>
                    <a:gd name="T17" fmla="*/ 0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6" h="826">
                      <a:moveTo>
                        <a:pt x="56" y="0"/>
                      </a:moveTo>
                      <a:lnTo>
                        <a:pt x="771" y="0"/>
                      </a:lnTo>
                      <a:cubicBezTo>
                        <a:pt x="801" y="0"/>
                        <a:pt x="826" y="25"/>
                        <a:pt x="826" y="55"/>
                      </a:cubicBezTo>
                      <a:lnTo>
                        <a:pt x="826" y="770"/>
                      </a:lnTo>
                      <a:cubicBezTo>
                        <a:pt x="826" y="801"/>
                        <a:pt x="801" y="826"/>
                        <a:pt x="771" y="826"/>
                      </a:cubicBezTo>
                      <a:lnTo>
                        <a:pt x="56" y="826"/>
                      </a:lnTo>
                      <a:cubicBezTo>
                        <a:pt x="25" y="826"/>
                        <a:pt x="0" y="801"/>
                        <a:pt x="0" y="770"/>
                      </a:cubicBezTo>
                      <a:lnTo>
                        <a:pt x="0" y="55"/>
                      </a:lnTo>
                      <a:cubicBezTo>
                        <a:pt x="0" y="25"/>
                        <a:pt x="25" y="0"/>
                        <a:pt x="56" y="0"/>
                      </a:cubicBezTo>
                      <a:close/>
                    </a:path>
                  </a:pathLst>
                </a:custGeom>
                <a:solidFill>
                  <a:schemeClr val="bg1"/>
                </a:solidFill>
                <a:ln w="19050">
                  <a:solidFill>
                    <a:schemeClr val="accent2"/>
                  </a:solidFill>
                  <a:round/>
                </a:ln>
                <a:effectLst>
                  <a:outerShdw blurRad="63500" sx="102000" sy="102000" algn="ctr" rotWithShape="0">
                    <a:prstClr val="black">
                      <a:alpha val="40000"/>
                    </a:prstClr>
                  </a:outerShdw>
                </a:effectLst>
              </p:spPr>
              <p:txBody>
                <a:bodyPr vert="horz" wrap="square" lIns="68555" tIns="34277" rIns="68555" bIns="34277" numCol="1" rtlCol="0" anchor="t" anchorCtr="0" compatLnSpc="1"/>
                <a:lstStyle/>
                <a:p>
                  <a:endParaRPr lang="zh-CN" altLang="en-US" sz="100"/>
                </a:p>
              </p:txBody>
            </p:sp>
            <p:sp>
              <p:nvSpPr>
                <p:cNvPr id="39" name="TextBox 58"/>
                <p:cNvSpPr txBox="1"/>
                <p:nvPr/>
              </p:nvSpPr>
              <p:spPr>
                <a:xfrm>
                  <a:off x="6500" y="5747"/>
                  <a:ext cx="776" cy="727"/>
                </a:xfrm>
                <a:prstGeom prst="rect">
                  <a:avLst/>
                </a:prstGeom>
                <a:noFill/>
                <a:extLst>
                  <a:ext uri="{91240B29-F687-4F45-9708-019B960494DF}">
                    <a14:hiddenLine xmlns:a14="http://schemas.microsoft.com/office/drawing/2010/main" w="9525">
                      <a:solidFill>
                        <a:srgbClr val="000000"/>
                      </a:solidFill>
                      <a:round/>
                    </a14:hiddenLine>
                  </a:ext>
                </a:extLst>
              </p:spPr>
              <p:txBody>
                <a:bodyPr wrap="none" rtlCol="0">
                  <a:spAutoFit/>
                </a:bodyPr>
                <a:lstStyle/>
                <a:p>
                  <a:pPr algn="ctr"/>
                  <a:r>
                    <a:rPr lang="zh-CN" altLang="en-US" sz="2400" b="1" dirty="0">
                      <a:solidFill>
                        <a:schemeClr val="accent2"/>
                      </a:solidFill>
                      <a:latin typeface="微软雅黑" panose="020B0503020204020204" pitchFamily="34" charset="-122"/>
                      <a:ea typeface="微软雅黑" panose="020B0503020204020204" pitchFamily="34" charset="-122"/>
                    </a:rPr>
                    <a:t>二</a:t>
                  </a:r>
                  <a:endParaRPr lang="zh-CN" sz="2400" b="1" dirty="0">
                    <a:solidFill>
                      <a:schemeClr val="accent2"/>
                    </a:solidFill>
                    <a:latin typeface="微软雅黑" panose="020B0503020204020204" pitchFamily="34" charset="-122"/>
                    <a:ea typeface="微软雅黑" panose="020B0503020204020204" pitchFamily="34" charset="-122"/>
                  </a:endParaRPr>
                </a:p>
              </p:txBody>
            </p:sp>
          </p:grpSp>
        </p:grpSp>
      </p:grpSp>
    </p:spTree>
  </p:cSld>
  <p:clrMapOvr>
    <a:masterClrMapping/>
  </p:clrMapOvr>
  <p:transition spd="slow" advTm="9432"/>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523240" y="40640"/>
            <a:ext cx="4048760"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1" charset="-122"/>
                <a:ea typeface="方正卡通简体" panose="03000509000000000000" pitchFamily="1" charset="-122"/>
              </a:defRPr>
            </a:lvl1pPr>
          </a:lstStyle>
          <a:p>
            <a:pPr lvl="0"/>
            <a:r>
              <a:rPr lang="en-US" altLang="zh-CN" sz="2400" b="1" spc="100" dirty="0">
                <a:solidFill>
                  <a:srgbClr val="454545"/>
                </a:solidFill>
                <a:latin typeface="微软雅黑" panose="020B0503020204020204" pitchFamily="34" charset="-122"/>
                <a:ea typeface="微软雅黑" panose="020B0503020204020204" pitchFamily="34" charset="-122"/>
              </a:rPr>
              <a:t>3. </a:t>
            </a:r>
            <a:r>
              <a:rPr lang="zh-CN" altLang="en-US" sz="2400" b="1" spc="100" dirty="0">
                <a:solidFill>
                  <a:srgbClr val="454545"/>
                </a:solidFill>
                <a:latin typeface="微软雅黑" panose="020B0503020204020204" pitchFamily="34" charset="-122"/>
                <a:ea typeface="微软雅黑" panose="020B0503020204020204" pitchFamily="34" charset="-122"/>
              </a:rPr>
              <a:t>压力管道</a:t>
            </a:r>
            <a:endParaRPr lang="zh-CN" altLang="en-US" sz="2400" b="1" spc="100" dirty="0">
              <a:solidFill>
                <a:srgbClr val="454545"/>
              </a:solidFill>
              <a:latin typeface="微软雅黑" panose="020B0503020204020204" pitchFamily="34" charset="-122"/>
              <a:ea typeface="微软雅黑" panose="020B0503020204020204" pitchFamily="34" charset="-122"/>
            </a:endParaRPr>
          </a:p>
        </p:txBody>
      </p:sp>
      <p:sp>
        <p:nvSpPr>
          <p:cNvPr id="24" name="Freeform 5"/>
          <p:cNvSpPr>
            <a:spLocks noEditPoints="1"/>
          </p:cNvSpPr>
          <p:nvPr/>
        </p:nvSpPr>
        <p:spPr bwMode="auto">
          <a:xfrm>
            <a:off x="153488" y="85490"/>
            <a:ext cx="369657" cy="369656"/>
          </a:xfrm>
          <a:custGeom>
            <a:avLst/>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a:noFill/>
          </a:ln>
        </p:spPr>
        <p:txBody>
          <a:bodyPr vert="horz" wrap="square" lIns="68555" tIns="34277" rIns="68555" bIns="34277"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rgbClr val="ED5A00"/>
              </a:solidFill>
              <a:effectLst/>
              <a:uLnTx/>
              <a:uFillTx/>
              <a:latin typeface="Arial" panose="020B0604020202020204" pitchFamily="34" charset="0"/>
              <a:ea typeface="宋体" panose="02010600030101010101" pitchFamily="2" charset="-122"/>
              <a:cs typeface="+mn-cs"/>
            </a:endParaRPr>
          </a:p>
        </p:txBody>
      </p:sp>
      <p:grpSp>
        <p:nvGrpSpPr>
          <p:cNvPr id="4" name="组合 3"/>
          <p:cNvGrpSpPr/>
          <p:nvPr/>
        </p:nvGrpSpPr>
        <p:grpSpPr>
          <a:xfrm>
            <a:off x="541442" y="623570"/>
            <a:ext cx="3508142" cy="481330"/>
            <a:chOff x="1345" y="982"/>
            <a:chExt cx="5987" cy="758"/>
          </a:xfrm>
        </p:grpSpPr>
        <p:sp>
          <p:nvSpPr>
            <p:cNvPr id="5" name="箭头: 五边形 4"/>
            <p:cNvSpPr/>
            <p:nvPr/>
          </p:nvSpPr>
          <p:spPr bwMode="auto">
            <a:xfrm>
              <a:off x="1345" y="982"/>
              <a:ext cx="5987" cy="758"/>
            </a:xfrm>
            <a:prstGeom prst="homePlate">
              <a:avLst>
                <a:gd name="adj" fmla="val 19029"/>
              </a:avLst>
            </a:prstGeom>
            <a:gradFill>
              <a:gsLst>
                <a:gs pos="61000">
                  <a:schemeClr val="tx1"/>
                </a:gs>
                <a:gs pos="0">
                  <a:srgbClr val="5E5E5E"/>
                </a:gs>
                <a:gs pos="100000">
                  <a:srgbClr val="343434"/>
                </a:gs>
              </a:gsLst>
              <a:lin ang="5400000" scaled="1"/>
            </a:gradFill>
            <a:ln w="9525" cap="flat">
              <a:solidFill>
                <a:schemeClr val="accent2"/>
              </a:solidFill>
              <a:prstDash val="solid"/>
              <a:miter lim="800000"/>
            </a:ln>
            <a:effectLst>
              <a:outerShdw blurRad="63500" sx="102000" sy="102000" algn="ctr" rotWithShape="0">
                <a:prstClr val="black">
                  <a:alpha val="40000"/>
                </a:prstClr>
              </a:outerShdw>
            </a:effectLst>
          </p:spPr>
          <p:txBody>
            <a:bodyPr vert="horz" wrap="square" lIns="68555" tIns="34277" rIns="68555" bIns="34277" numCol="1" anchor="t" anchorCtr="0" compatLnSpc="1"/>
            <a:lstStyle/>
            <a:p>
              <a:pPr algn="ctr"/>
              <a:endParaRPr lang="zh-CN" altLang="en-US" sz="1500">
                <a:solidFill>
                  <a:schemeClr val="accent2"/>
                </a:solidFill>
                <a:latin typeface="+mn-lt"/>
                <a:ea typeface="+mn-ea"/>
                <a:cs typeface="+mn-ea"/>
              </a:endParaRPr>
            </a:p>
          </p:txBody>
        </p:sp>
        <p:sp>
          <p:nvSpPr>
            <p:cNvPr id="6" name="文本框 5"/>
            <p:cNvSpPr txBox="1"/>
            <p:nvPr/>
          </p:nvSpPr>
          <p:spPr>
            <a:xfrm>
              <a:off x="1396" y="1039"/>
              <a:ext cx="5936" cy="630"/>
            </a:xfrm>
            <a:prstGeom prst="rect">
              <a:avLst/>
            </a:prstGeom>
            <a:noFill/>
          </p:spPr>
          <p:txBody>
            <a:bodyPr wrap="square" rtlCol="0" anchor="t">
              <a:spAutoFit/>
            </a:bodyPr>
            <a:lstStyle/>
            <a:p>
              <a:r>
                <a:rPr lang="zh-CN" altLang="en-US" sz="2000" b="1" spc="100" dirty="0">
                  <a:solidFill>
                    <a:schemeClr val="accent2"/>
                  </a:solidFill>
                  <a:latin typeface="微软雅黑" panose="020B0503020204020204" pitchFamily="34" charset="-122"/>
                  <a:ea typeface="微软雅黑" panose="020B0503020204020204" pitchFamily="34" charset="-122"/>
                  <a:cs typeface="+mn-ea"/>
                  <a:sym typeface="+mn-ea"/>
                </a:rPr>
                <a:t>压力管道安全检查基本知识</a:t>
              </a:r>
              <a:endParaRPr lang="zh-CN" altLang="en-US" sz="2000" b="1" spc="100" dirty="0">
                <a:solidFill>
                  <a:schemeClr val="accent2"/>
                </a:solidFill>
                <a:latin typeface="微软雅黑" panose="020B0503020204020204" pitchFamily="34" charset="-122"/>
                <a:ea typeface="微软雅黑" panose="020B0503020204020204" pitchFamily="34" charset="-122"/>
                <a:cs typeface="+mn-ea"/>
                <a:sym typeface="+mn-ea"/>
              </a:endParaRPr>
            </a:p>
          </p:txBody>
        </p:sp>
      </p:grpSp>
      <p:grpSp>
        <p:nvGrpSpPr>
          <p:cNvPr id="7" name="组合 6"/>
          <p:cNvGrpSpPr/>
          <p:nvPr/>
        </p:nvGrpSpPr>
        <p:grpSpPr>
          <a:xfrm>
            <a:off x="940280" y="1667803"/>
            <a:ext cx="7263440" cy="3136195"/>
            <a:chOff x="733367" y="1600398"/>
            <a:chExt cx="7263440" cy="3136195"/>
          </a:xfrm>
        </p:grpSpPr>
        <p:sp>
          <p:nvSpPr>
            <p:cNvPr id="29" name="矩形 28"/>
            <p:cNvSpPr/>
            <p:nvPr/>
          </p:nvSpPr>
          <p:spPr bwMode="auto">
            <a:xfrm>
              <a:off x="733367" y="1600398"/>
              <a:ext cx="7078993" cy="3136195"/>
            </a:xfrm>
            <a:prstGeom prst="rect">
              <a:avLst/>
            </a:prstGeom>
            <a:solidFill>
              <a:schemeClr val="accent2"/>
            </a:solidFill>
            <a:ln w="9525" cap="flat" cmpd="sng" algn="ctr">
              <a:solidFill>
                <a:schemeClr val="accent1">
                  <a:lumMod val="40000"/>
                  <a:lumOff val="60000"/>
                </a:schemeClr>
              </a:solidFill>
              <a:prstDash val="solid"/>
              <a:round/>
              <a:headEnd type="none" w="med" len="med"/>
              <a:tailEnd type="none" w="med" len="med"/>
            </a:ln>
            <a:effectLst/>
          </p:spPr>
          <p:txBody>
            <a:bodyPr vert="horz" wrap="square" lIns="68555" tIns="34277" rIns="68555" bIns="34277"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rgbClr val="1F4C6B"/>
                </a:solidFill>
                <a:effectLst/>
                <a:uLnTx/>
                <a:uFillTx/>
                <a:latin typeface="Arial" panose="020B0604020202020204" pitchFamily="34" charset="0"/>
                <a:ea typeface="宋体" panose="02010600030101010101" pitchFamily="2" charset="-122"/>
                <a:cs typeface="+mn-cs"/>
              </a:endParaRPr>
            </a:p>
          </p:txBody>
        </p:sp>
        <p:sp>
          <p:nvSpPr>
            <p:cNvPr id="27" name="文本框 1"/>
            <p:cNvSpPr txBox="1"/>
            <p:nvPr/>
          </p:nvSpPr>
          <p:spPr>
            <a:xfrm>
              <a:off x="760807" y="1618495"/>
              <a:ext cx="7236000" cy="3118098"/>
            </a:xfrm>
            <a:prstGeom prst="rect">
              <a:avLst/>
            </a:prstGeom>
            <a:noFill/>
            <a:ln w="9525">
              <a:noFill/>
            </a:ln>
          </p:spPr>
          <p:txBody>
            <a:bodyPr wrap="square" anchor="t">
              <a:spAutoFit/>
            </a:bodyPr>
            <a:lstStyle/>
            <a:p>
              <a:pPr>
                <a:lnSpc>
                  <a:spcPct val="110000"/>
                </a:lnSpc>
              </a:pPr>
              <a:r>
                <a:rPr lang="en-US" altLang="zh-CN" sz="1800" spc="300" dirty="0">
                  <a:solidFill>
                    <a:schemeClr val="accent1"/>
                  </a:solidFill>
                  <a:latin typeface="微软雅黑" panose="020B0503020204020204" pitchFamily="34" charset="-122"/>
                  <a:ea typeface="微软雅黑" panose="020B0503020204020204" pitchFamily="34" charset="-122"/>
                </a:rPr>
                <a:t>0</a:t>
              </a:r>
              <a:r>
                <a:rPr lang="zh-CN" altLang="en-US" sz="1800" spc="300" dirty="0">
                  <a:solidFill>
                    <a:schemeClr val="accent1"/>
                  </a:solidFill>
                  <a:latin typeface="微软雅黑" panose="020B0503020204020204" pitchFamily="34" charset="-122"/>
                  <a:ea typeface="微软雅黑" panose="020B0503020204020204" pitchFamily="34" charset="-122"/>
                </a:rPr>
                <a:t>1. 各项工艺操作指标参数，运行及符合情况。 </a:t>
              </a:r>
              <a:endParaRPr lang="zh-CN" altLang="en-US" sz="1800" spc="300" dirty="0">
                <a:solidFill>
                  <a:schemeClr val="accent1"/>
                </a:solidFill>
                <a:latin typeface="微软雅黑" panose="020B0503020204020204" pitchFamily="34" charset="-122"/>
                <a:ea typeface="微软雅黑" panose="020B0503020204020204" pitchFamily="34" charset="-122"/>
              </a:endParaRPr>
            </a:p>
            <a:p>
              <a:pPr>
                <a:lnSpc>
                  <a:spcPct val="110000"/>
                </a:lnSpc>
              </a:pPr>
              <a:r>
                <a:rPr lang="en-US" altLang="zh-CN" sz="1800" spc="300" dirty="0">
                  <a:solidFill>
                    <a:schemeClr val="accent1"/>
                  </a:solidFill>
                  <a:latin typeface="微软雅黑" panose="020B0503020204020204" pitchFamily="34" charset="-122"/>
                  <a:ea typeface="微软雅黑" panose="020B0503020204020204" pitchFamily="34" charset="-122"/>
                </a:rPr>
                <a:t>0</a:t>
              </a:r>
              <a:r>
                <a:rPr lang="zh-CN" altLang="en-US" sz="1800" spc="300" dirty="0">
                  <a:solidFill>
                    <a:schemeClr val="accent1"/>
                  </a:solidFill>
                  <a:latin typeface="微软雅黑" panose="020B0503020204020204" pitchFamily="34" charset="-122"/>
                  <a:ea typeface="微软雅黑" panose="020B0503020204020204" pitchFamily="34" charset="-122"/>
                </a:rPr>
                <a:t>2. 管道接头、阀门及管件密封情况是否存在泄漏。</a:t>
              </a:r>
              <a:endParaRPr lang="zh-CN" altLang="en-US" sz="1800" spc="300" dirty="0">
                <a:solidFill>
                  <a:schemeClr val="accent1"/>
                </a:solidFill>
                <a:latin typeface="微软雅黑" panose="020B0503020204020204" pitchFamily="34" charset="-122"/>
                <a:ea typeface="微软雅黑" panose="020B0503020204020204" pitchFamily="34" charset="-122"/>
              </a:endParaRPr>
            </a:p>
            <a:p>
              <a:pPr>
                <a:lnSpc>
                  <a:spcPct val="110000"/>
                </a:lnSpc>
              </a:pPr>
              <a:r>
                <a:rPr lang="en-US" altLang="zh-CN" sz="1800" spc="300" dirty="0">
                  <a:solidFill>
                    <a:schemeClr val="accent1"/>
                  </a:solidFill>
                  <a:latin typeface="微软雅黑" panose="020B0503020204020204" pitchFamily="34" charset="-122"/>
                  <a:ea typeface="微软雅黑" panose="020B0503020204020204" pitchFamily="34" charset="-122"/>
                </a:rPr>
                <a:t>0</a:t>
              </a:r>
              <a:r>
                <a:rPr lang="zh-CN" altLang="en-US" sz="1800" spc="300" dirty="0">
                  <a:solidFill>
                    <a:schemeClr val="accent1"/>
                  </a:solidFill>
                  <a:latin typeface="微软雅黑" panose="020B0503020204020204" pitchFamily="34" charset="-122"/>
                  <a:ea typeface="微软雅黑" panose="020B0503020204020204" pitchFamily="34" charset="-122"/>
                </a:rPr>
                <a:t>3. 保温层、防腐层和保护层是否完好。 </a:t>
              </a:r>
              <a:endParaRPr lang="zh-CN" altLang="en-US" sz="1800" spc="300" dirty="0">
                <a:solidFill>
                  <a:schemeClr val="accent1"/>
                </a:solidFill>
                <a:latin typeface="微软雅黑" panose="020B0503020204020204" pitchFamily="34" charset="-122"/>
                <a:ea typeface="微软雅黑" panose="020B0503020204020204" pitchFamily="34" charset="-122"/>
              </a:endParaRPr>
            </a:p>
            <a:p>
              <a:pPr>
                <a:lnSpc>
                  <a:spcPct val="110000"/>
                </a:lnSpc>
              </a:pPr>
              <a:r>
                <a:rPr lang="en-US" altLang="zh-CN" sz="1800" spc="300" dirty="0">
                  <a:solidFill>
                    <a:schemeClr val="accent1"/>
                  </a:solidFill>
                  <a:latin typeface="微软雅黑" panose="020B0503020204020204" pitchFamily="34" charset="-122"/>
                  <a:ea typeface="微软雅黑" panose="020B0503020204020204" pitchFamily="34" charset="-122"/>
                </a:rPr>
                <a:t>0</a:t>
              </a:r>
              <a:r>
                <a:rPr lang="zh-CN" altLang="en-US" sz="1800" spc="300" dirty="0">
                  <a:solidFill>
                    <a:schemeClr val="accent1"/>
                  </a:solidFill>
                  <a:latin typeface="微软雅黑" panose="020B0503020204020204" pitchFamily="34" charset="-122"/>
                  <a:ea typeface="微软雅黑" panose="020B0503020204020204" pitchFamily="34" charset="-122"/>
                </a:rPr>
                <a:t>4. 管道振动情况。 </a:t>
              </a:r>
              <a:endParaRPr lang="zh-CN" altLang="en-US" sz="1800" spc="300" dirty="0">
                <a:solidFill>
                  <a:schemeClr val="accent1"/>
                </a:solidFill>
                <a:latin typeface="微软雅黑" panose="020B0503020204020204" pitchFamily="34" charset="-122"/>
                <a:ea typeface="微软雅黑" panose="020B0503020204020204" pitchFamily="34" charset="-122"/>
              </a:endParaRPr>
            </a:p>
            <a:p>
              <a:pPr>
                <a:lnSpc>
                  <a:spcPct val="110000"/>
                </a:lnSpc>
              </a:pPr>
              <a:r>
                <a:rPr lang="en-US" altLang="zh-CN" sz="1800" spc="300" dirty="0">
                  <a:solidFill>
                    <a:schemeClr val="accent1"/>
                  </a:solidFill>
                  <a:latin typeface="微软雅黑" panose="020B0503020204020204" pitchFamily="34" charset="-122"/>
                  <a:ea typeface="微软雅黑" panose="020B0503020204020204" pitchFamily="34" charset="-122"/>
                </a:rPr>
                <a:t>0</a:t>
              </a:r>
              <a:r>
                <a:rPr lang="zh-CN" altLang="en-US" sz="1800" spc="300" dirty="0">
                  <a:solidFill>
                    <a:schemeClr val="accent1"/>
                  </a:solidFill>
                  <a:latin typeface="微软雅黑" panose="020B0503020204020204" pitchFamily="34" charset="-122"/>
                  <a:ea typeface="微软雅黑" panose="020B0503020204020204" pitchFamily="34" charset="-122"/>
                </a:rPr>
                <a:t>5. 管道支吊架是否完好。 </a:t>
              </a:r>
              <a:endParaRPr lang="zh-CN" altLang="en-US" sz="1800" spc="300" dirty="0">
                <a:solidFill>
                  <a:schemeClr val="accent1"/>
                </a:solidFill>
                <a:latin typeface="微软雅黑" panose="020B0503020204020204" pitchFamily="34" charset="-122"/>
                <a:ea typeface="微软雅黑" panose="020B0503020204020204" pitchFamily="34" charset="-122"/>
              </a:endParaRPr>
            </a:p>
            <a:p>
              <a:pPr>
                <a:lnSpc>
                  <a:spcPct val="110000"/>
                </a:lnSpc>
              </a:pPr>
              <a:r>
                <a:rPr lang="en-US" altLang="zh-CN" sz="1800" spc="300" dirty="0">
                  <a:solidFill>
                    <a:schemeClr val="accent1"/>
                  </a:solidFill>
                  <a:latin typeface="微软雅黑" panose="020B0503020204020204" pitchFamily="34" charset="-122"/>
                  <a:ea typeface="微软雅黑" panose="020B0503020204020204" pitchFamily="34" charset="-122"/>
                </a:rPr>
                <a:t>0</a:t>
              </a:r>
              <a:r>
                <a:rPr lang="zh-CN" altLang="en-US" sz="1800" spc="300" dirty="0">
                  <a:solidFill>
                    <a:schemeClr val="accent1"/>
                  </a:solidFill>
                  <a:latin typeface="微软雅黑" panose="020B0503020204020204" pitchFamily="34" charset="-122"/>
                  <a:ea typeface="微软雅黑" panose="020B0503020204020204" pitchFamily="34" charset="-122"/>
                </a:rPr>
                <a:t>6. 管道之间 管道和相邻构件的摩擦情况。</a:t>
              </a:r>
              <a:endParaRPr lang="zh-CN" altLang="en-US" sz="1800" spc="300" dirty="0">
                <a:solidFill>
                  <a:schemeClr val="accent1"/>
                </a:solidFill>
                <a:latin typeface="微软雅黑" panose="020B0503020204020204" pitchFamily="34" charset="-122"/>
                <a:ea typeface="微软雅黑" panose="020B0503020204020204" pitchFamily="34" charset="-122"/>
              </a:endParaRPr>
            </a:p>
            <a:p>
              <a:pPr>
                <a:lnSpc>
                  <a:spcPct val="110000"/>
                </a:lnSpc>
              </a:pPr>
              <a:r>
                <a:rPr lang="en-US" altLang="zh-CN" sz="1800" spc="300" dirty="0">
                  <a:solidFill>
                    <a:schemeClr val="accent1"/>
                  </a:solidFill>
                  <a:latin typeface="微软雅黑" panose="020B0503020204020204" pitchFamily="34" charset="-122"/>
                  <a:ea typeface="微软雅黑" panose="020B0503020204020204" pitchFamily="34" charset="-122"/>
                </a:rPr>
                <a:t>0</a:t>
              </a:r>
              <a:r>
                <a:rPr lang="zh-CN" altLang="en-US" sz="1800" spc="300" dirty="0">
                  <a:solidFill>
                    <a:schemeClr val="accent1"/>
                  </a:solidFill>
                  <a:latin typeface="微软雅黑" panose="020B0503020204020204" pitchFamily="34" charset="-122"/>
                  <a:ea typeface="微软雅黑" panose="020B0503020204020204" pitchFamily="34" charset="-122"/>
                </a:rPr>
                <a:t>7. 阀门等操作机构润滑是否良好。 </a:t>
              </a:r>
              <a:endParaRPr lang="zh-CN" altLang="en-US" sz="1800" spc="300" dirty="0">
                <a:solidFill>
                  <a:schemeClr val="accent1"/>
                </a:solidFill>
                <a:latin typeface="微软雅黑" panose="020B0503020204020204" pitchFamily="34" charset="-122"/>
                <a:ea typeface="微软雅黑" panose="020B0503020204020204" pitchFamily="34" charset="-122"/>
              </a:endParaRPr>
            </a:p>
            <a:p>
              <a:pPr>
                <a:lnSpc>
                  <a:spcPct val="110000"/>
                </a:lnSpc>
              </a:pPr>
              <a:r>
                <a:rPr lang="en-US" altLang="zh-CN" sz="1800" spc="300" dirty="0">
                  <a:solidFill>
                    <a:schemeClr val="accent1"/>
                  </a:solidFill>
                  <a:latin typeface="微软雅黑" panose="020B0503020204020204" pitchFamily="34" charset="-122"/>
                  <a:ea typeface="微软雅黑" panose="020B0503020204020204" pitchFamily="34" charset="-122"/>
                </a:rPr>
                <a:t>0</a:t>
              </a:r>
              <a:r>
                <a:rPr lang="zh-CN" altLang="en-US" sz="1800" spc="300" dirty="0">
                  <a:solidFill>
                    <a:schemeClr val="accent1"/>
                  </a:solidFill>
                  <a:latin typeface="微软雅黑" panose="020B0503020204020204" pitchFamily="34" charset="-122"/>
                  <a:ea typeface="微软雅黑" panose="020B0503020204020204" pitchFamily="34" charset="-122"/>
                </a:rPr>
                <a:t>8. 安全阀 压力表 爆破片等安全装置的运行完好状态。</a:t>
              </a:r>
              <a:endParaRPr lang="zh-CN" altLang="en-US" sz="1800" spc="300" dirty="0">
                <a:solidFill>
                  <a:schemeClr val="accent1"/>
                </a:solidFill>
                <a:latin typeface="微软雅黑" panose="020B0503020204020204" pitchFamily="34" charset="-122"/>
                <a:ea typeface="微软雅黑" panose="020B0503020204020204" pitchFamily="34" charset="-122"/>
              </a:endParaRPr>
            </a:p>
            <a:p>
              <a:pPr>
                <a:lnSpc>
                  <a:spcPct val="110000"/>
                </a:lnSpc>
              </a:pPr>
              <a:r>
                <a:rPr lang="en-US" altLang="zh-CN" sz="1800" spc="300" dirty="0">
                  <a:solidFill>
                    <a:schemeClr val="accent1"/>
                  </a:solidFill>
                  <a:latin typeface="微软雅黑" panose="020B0503020204020204" pitchFamily="34" charset="-122"/>
                  <a:ea typeface="微软雅黑" panose="020B0503020204020204" pitchFamily="34" charset="-122"/>
                </a:rPr>
                <a:t>0</a:t>
              </a:r>
              <a:r>
                <a:rPr lang="zh-CN" altLang="en-US" sz="1800" spc="300" dirty="0">
                  <a:solidFill>
                    <a:schemeClr val="accent1"/>
                  </a:solidFill>
                  <a:latin typeface="微软雅黑" panose="020B0503020204020204" pitchFamily="34" charset="-122"/>
                  <a:ea typeface="微软雅黑" panose="020B0503020204020204" pitchFamily="34" charset="-122"/>
                </a:rPr>
                <a:t>9. 静电跨接、静电接地和抗腐蚀阴极保护装置是否完好。 </a:t>
              </a:r>
              <a:endParaRPr lang="zh-CN" altLang="en-US" sz="1800" spc="300" dirty="0">
                <a:solidFill>
                  <a:schemeClr val="accent1"/>
                </a:solidFill>
                <a:latin typeface="微软雅黑" panose="020B0503020204020204" pitchFamily="34" charset="-122"/>
                <a:ea typeface="微软雅黑" panose="020B0503020204020204" pitchFamily="34" charset="-122"/>
              </a:endParaRPr>
            </a:p>
            <a:p>
              <a:pPr>
                <a:lnSpc>
                  <a:spcPct val="110000"/>
                </a:lnSpc>
              </a:pPr>
              <a:r>
                <a:rPr lang="zh-CN" altLang="en-US" sz="1800" spc="300" dirty="0">
                  <a:solidFill>
                    <a:schemeClr val="accent1"/>
                  </a:solidFill>
                  <a:latin typeface="微软雅黑" panose="020B0503020204020204" pitchFamily="34" charset="-122"/>
                  <a:ea typeface="微软雅黑" panose="020B0503020204020204" pitchFamily="34" charset="-122"/>
                </a:rPr>
                <a:t>10. 是否存在其他缺陷。</a:t>
              </a:r>
              <a:endParaRPr lang="zh-CN" altLang="en-US" sz="1800" spc="300" dirty="0">
                <a:solidFill>
                  <a:schemeClr val="accent1"/>
                </a:solidFill>
                <a:latin typeface="微软雅黑" panose="020B0503020204020204" pitchFamily="34" charset="-122"/>
                <a:ea typeface="微软雅黑" panose="020B0503020204020204" pitchFamily="34" charset="-122"/>
              </a:endParaRPr>
            </a:p>
          </p:txBody>
        </p:sp>
      </p:grpSp>
      <p:sp>
        <p:nvSpPr>
          <p:cNvPr id="30" name="文本框 4"/>
          <p:cNvSpPr txBox="1"/>
          <p:nvPr/>
        </p:nvSpPr>
        <p:spPr>
          <a:xfrm>
            <a:off x="940280" y="1201393"/>
            <a:ext cx="3508142" cy="369332"/>
          </a:xfrm>
          <a:prstGeom prst="rect">
            <a:avLst/>
          </a:prstGeom>
          <a:solidFill>
            <a:srgbClr val="FF931A"/>
          </a:solidFill>
          <a:ln w="9525">
            <a:noFill/>
          </a:ln>
        </p:spPr>
        <p:txBody>
          <a:bodyPr wrap="square" anchor="ctr" anchorCtr="0">
            <a:spAutoFit/>
          </a:bodyPr>
          <a:lstStyle/>
          <a:p>
            <a:pPr algn="just"/>
            <a:r>
              <a:rPr lang="zh-CN" altLang="en-US" b="1" spc="300" dirty="0">
                <a:solidFill>
                  <a:srgbClr val="FFFFFF"/>
                </a:solidFill>
                <a:latin typeface="微软雅黑" panose="020B0503020204020204" pitchFamily="34" charset="-122"/>
                <a:ea typeface="微软雅黑" panose="020B0503020204020204" pitchFamily="34" charset="-122"/>
              </a:rPr>
              <a:t>一、压力管道安全检查要点</a:t>
            </a:r>
            <a:endParaRPr lang="zh-CN" altLang="en-US" b="1" spc="300"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ransition spd="slow" advTm="9796"/>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523240" y="40640"/>
            <a:ext cx="4048760"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1" charset="-122"/>
                <a:ea typeface="方正卡通简体" panose="03000509000000000000" pitchFamily="1" charset="-122"/>
              </a:defRPr>
            </a:lvl1pPr>
          </a:lstStyle>
          <a:p>
            <a:pPr lvl="0"/>
            <a:r>
              <a:rPr lang="en-US" altLang="zh-CN" sz="2400" b="1" spc="100" dirty="0">
                <a:solidFill>
                  <a:srgbClr val="454545"/>
                </a:solidFill>
                <a:latin typeface="微软雅黑" panose="020B0503020204020204" pitchFamily="34" charset="-122"/>
                <a:ea typeface="微软雅黑" panose="020B0503020204020204" pitchFamily="34" charset="-122"/>
              </a:rPr>
              <a:t>3. </a:t>
            </a:r>
            <a:r>
              <a:rPr lang="zh-CN" altLang="en-US" sz="2400" b="1" spc="100" dirty="0">
                <a:solidFill>
                  <a:srgbClr val="454545"/>
                </a:solidFill>
                <a:latin typeface="微软雅黑" panose="020B0503020204020204" pitchFamily="34" charset="-122"/>
                <a:ea typeface="微软雅黑" panose="020B0503020204020204" pitchFamily="34" charset="-122"/>
              </a:rPr>
              <a:t>压力管道</a:t>
            </a:r>
            <a:endParaRPr lang="zh-CN" altLang="en-US" sz="2400" b="1" spc="100" dirty="0">
              <a:solidFill>
                <a:srgbClr val="454545"/>
              </a:solidFill>
              <a:latin typeface="微软雅黑" panose="020B0503020204020204" pitchFamily="34" charset="-122"/>
              <a:ea typeface="微软雅黑" panose="020B0503020204020204" pitchFamily="34" charset="-122"/>
            </a:endParaRPr>
          </a:p>
        </p:txBody>
      </p:sp>
      <p:sp>
        <p:nvSpPr>
          <p:cNvPr id="24" name="Freeform 5"/>
          <p:cNvSpPr>
            <a:spLocks noEditPoints="1"/>
          </p:cNvSpPr>
          <p:nvPr/>
        </p:nvSpPr>
        <p:spPr bwMode="auto">
          <a:xfrm>
            <a:off x="153488" y="85490"/>
            <a:ext cx="369657" cy="369656"/>
          </a:xfrm>
          <a:custGeom>
            <a:avLst/>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a:noFill/>
          </a:ln>
        </p:spPr>
        <p:txBody>
          <a:bodyPr vert="horz" wrap="square" lIns="68555" tIns="34277" rIns="68555" bIns="34277"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rgbClr val="ED5A00"/>
              </a:solidFill>
              <a:effectLst/>
              <a:uLnTx/>
              <a:uFillTx/>
              <a:latin typeface="Arial" panose="020B0604020202020204" pitchFamily="34" charset="0"/>
              <a:ea typeface="宋体" panose="02010600030101010101" pitchFamily="2" charset="-122"/>
              <a:cs typeface="+mn-cs"/>
            </a:endParaRPr>
          </a:p>
        </p:txBody>
      </p:sp>
      <p:grpSp>
        <p:nvGrpSpPr>
          <p:cNvPr id="4" name="组合 3"/>
          <p:cNvGrpSpPr/>
          <p:nvPr/>
        </p:nvGrpSpPr>
        <p:grpSpPr>
          <a:xfrm>
            <a:off x="541442" y="623570"/>
            <a:ext cx="3508142" cy="481330"/>
            <a:chOff x="1345" y="982"/>
            <a:chExt cx="5987" cy="758"/>
          </a:xfrm>
        </p:grpSpPr>
        <p:sp>
          <p:nvSpPr>
            <p:cNvPr id="5" name="箭头: 五边形 4"/>
            <p:cNvSpPr/>
            <p:nvPr/>
          </p:nvSpPr>
          <p:spPr bwMode="auto">
            <a:xfrm>
              <a:off x="1345" y="982"/>
              <a:ext cx="5987" cy="758"/>
            </a:xfrm>
            <a:prstGeom prst="homePlate">
              <a:avLst>
                <a:gd name="adj" fmla="val 19029"/>
              </a:avLst>
            </a:prstGeom>
            <a:gradFill>
              <a:gsLst>
                <a:gs pos="61000">
                  <a:schemeClr val="tx1"/>
                </a:gs>
                <a:gs pos="0">
                  <a:srgbClr val="5E5E5E"/>
                </a:gs>
                <a:gs pos="100000">
                  <a:srgbClr val="343434"/>
                </a:gs>
              </a:gsLst>
              <a:lin ang="5400000" scaled="1"/>
            </a:gradFill>
            <a:ln w="9525" cap="flat">
              <a:solidFill>
                <a:schemeClr val="accent2"/>
              </a:solidFill>
              <a:prstDash val="solid"/>
              <a:miter lim="800000"/>
            </a:ln>
            <a:effectLst>
              <a:outerShdw blurRad="63500" sx="102000" sy="102000" algn="ctr" rotWithShape="0">
                <a:prstClr val="black">
                  <a:alpha val="40000"/>
                </a:prstClr>
              </a:outerShdw>
            </a:effectLst>
          </p:spPr>
          <p:txBody>
            <a:bodyPr vert="horz" wrap="square" lIns="68555" tIns="34277" rIns="68555" bIns="34277" numCol="1" anchor="t" anchorCtr="0" compatLnSpc="1"/>
            <a:lstStyle/>
            <a:p>
              <a:pPr algn="ctr"/>
              <a:endParaRPr lang="zh-CN" altLang="en-US" sz="1500">
                <a:solidFill>
                  <a:schemeClr val="accent2"/>
                </a:solidFill>
                <a:latin typeface="+mn-lt"/>
                <a:ea typeface="+mn-ea"/>
                <a:cs typeface="+mn-ea"/>
              </a:endParaRPr>
            </a:p>
          </p:txBody>
        </p:sp>
        <p:sp>
          <p:nvSpPr>
            <p:cNvPr id="6" name="文本框 5"/>
            <p:cNvSpPr txBox="1"/>
            <p:nvPr/>
          </p:nvSpPr>
          <p:spPr>
            <a:xfrm>
              <a:off x="1396" y="1039"/>
              <a:ext cx="5936" cy="630"/>
            </a:xfrm>
            <a:prstGeom prst="rect">
              <a:avLst/>
            </a:prstGeom>
            <a:noFill/>
          </p:spPr>
          <p:txBody>
            <a:bodyPr wrap="square" rtlCol="0" anchor="t">
              <a:spAutoFit/>
            </a:bodyPr>
            <a:lstStyle/>
            <a:p>
              <a:r>
                <a:rPr lang="zh-CN" altLang="en-US" sz="2000" b="1" spc="100" dirty="0">
                  <a:solidFill>
                    <a:schemeClr val="accent2"/>
                  </a:solidFill>
                  <a:latin typeface="微软雅黑" panose="020B0503020204020204" pitchFamily="34" charset="-122"/>
                  <a:ea typeface="微软雅黑" panose="020B0503020204020204" pitchFamily="34" charset="-122"/>
                  <a:cs typeface="+mn-ea"/>
                  <a:sym typeface="+mn-ea"/>
                </a:rPr>
                <a:t>压力管道安全检查基本知识</a:t>
              </a:r>
              <a:endParaRPr lang="zh-CN" altLang="en-US" sz="2000" b="1" spc="100" dirty="0">
                <a:solidFill>
                  <a:schemeClr val="accent2"/>
                </a:solidFill>
                <a:latin typeface="微软雅黑" panose="020B0503020204020204" pitchFamily="34" charset="-122"/>
                <a:ea typeface="微软雅黑" panose="020B0503020204020204" pitchFamily="34" charset="-122"/>
                <a:cs typeface="+mn-ea"/>
                <a:sym typeface="+mn-ea"/>
              </a:endParaRPr>
            </a:p>
          </p:txBody>
        </p:sp>
      </p:grpSp>
      <p:grpSp>
        <p:nvGrpSpPr>
          <p:cNvPr id="2" name="组合 1"/>
          <p:cNvGrpSpPr/>
          <p:nvPr/>
        </p:nvGrpSpPr>
        <p:grpSpPr>
          <a:xfrm>
            <a:off x="796280" y="1184548"/>
            <a:ext cx="7551440" cy="3725257"/>
            <a:chOff x="940280" y="1131590"/>
            <a:chExt cx="7551440" cy="3725257"/>
          </a:xfrm>
        </p:grpSpPr>
        <p:grpSp>
          <p:nvGrpSpPr>
            <p:cNvPr id="7" name="组合 6"/>
            <p:cNvGrpSpPr/>
            <p:nvPr/>
          </p:nvGrpSpPr>
          <p:grpSpPr>
            <a:xfrm>
              <a:off x="940280" y="1563638"/>
              <a:ext cx="7551440" cy="3293209"/>
              <a:chOff x="733367" y="1600398"/>
              <a:chExt cx="7551440" cy="3293209"/>
            </a:xfrm>
          </p:grpSpPr>
          <p:sp>
            <p:nvSpPr>
              <p:cNvPr id="29" name="矩形 28"/>
              <p:cNvSpPr/>
              <p:nvPr/>
            </p:nvSpPr>
            <p:spPr bwMode="auto">
              <a:xfrm>
                <a:off x="733367" y="1600398"/>
                <a:ext cx="7551440" cy="3293209"/>
              </a:xfrm>
              <a:prstGeom prst="rect">
                <a:avLst/>
              </a:prstGeom>
              <a:solidFill>
                <a:schemeClr val="accent2"/>
              </a:solidFill>
              <a:ln w="9525" cap="flat" cmpd="sng" algn="ctr">
                <a:solidFill>
                  <a:schemeClr val="accent1">
                    <a:lumMod val="40000"/>
                    <a:lumOff val="60000"/>
                  </a:schemeClr>
                </a:solidFill>
                <a:prstDash val="solid"/>
                <a:round/>
                <a:headEnd type="none" w="med" len="med"/>
                <a:tailEnd type="none" w="med" len="med"/>
              </a:ln>
              <a:effectLst/>
            </p:spPr>
            <p:txBody>
              <a:bodyPr vert="horz" wrap="square" lIns="68555" tIns="34277" rIns="68555" bIns="34277"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rgbClr val="1F4C6B"/>
                  </a:solidFill>
                  <a:effectLst/>
                  <a:uLnTx/>
                  <a:uFillTx/>
                  <a:latin typeface="Arial" panose="020B0604020202020204" pitchFamily="34" charset="0"/>
                  <a:ea typeface="宋体" panose="02010600030101010101" pitchFamily="2" charset="-122"/>
                  <a:cs typeface="+mn-cs"/>
                </a:endParaRPr>
              </a:p>
            </p:txBody>
          </p:sp>
          <p:sp>
            <p:nvSpPr>
              <p:cNvPr id="27" name="文本框 1"/>
              <p:cNvSpPr txBox="1"/>
              <p:nvPr/>
            </p:nvSpPr>
            <p:spPr>
              <a:xfrm>
                <a:off x="760807" y="1600398"/>
                <a:ext cx="7524000" cy="3293209"/>
              </a:xfrm>
              <a:prstGeom prst="rect">
                <a:avLst/>
              </a:prstGeom>
              <a:noFill/>
              <a:ln w="9525">
                <a:noFill/>
              </a:ln>
            </p:spPr>
            <p:txBody>
              <a:bodyPr wrap="square" anchor="t">
                <a:spAutoFit/>
              </a:bodyPr>
              <a:lstStyle/>
              <a:p>
                <a:r>
                  <a:rPr lang="en-US" altLang="zh-CN" sz="1600" spc="300" dirty="0">
                    <a:solidFill>
                      <a:schemeClr val="accent1"/>
                    </a:solidFill>
                    <a:latin typeface="微软雅黑" panose="020B0503020204020204" pitchFamily="34" charset="-122"/>
                    <a:ea typeface="微软雅黑" panose="020B0503020204020204" pitchFamily="34" charset="-122"/>
                  </a:rPr>
                  <a:t>1. </a:t>
                </a:r>
                <a:r>
                  <a:rPr lang="zh-CN" altLang="en-US" sz="1600" spc="300" dirty="0">
                    <a:solidFill>
                      <a:schemeClr val="accent1"/>
                    </a:solidFill>
                    <a:latin typeface="微软雅黑" panose="020B0503020204020204" pitchFamily="34" charset="-122"/>
                    <a:ea typeface="微软雅黑" panose="020B0503020204020204" pitchFamily="34" charset="-122"/>
                  </a:rPr>
                  <a:t>安全检查前要熟悉工艺流程安全管理检查制度查看相关日常安全检查记录。 </a:t>
                </a:r>
                <a:endParaRPr lang="zh-CN" altLang="en-US" sz="1600" spc="300" dirty="0">
                  <a:solidFill>
                    <a:schemeClr val="accent1"/>
                  </a:solidFill>
                  <a:latin typeface="微软雅黑" panose="020B0503020204020204" pitchFamily="34" charset="-122"/>
                  <a:ea typeface="微软雅黑" panose="020B0503020204020204" pitchFamily="34" charset="-122"/>
                </a:endParaRPr>
              </a:p>
              <a:p>
                <a:r>
                  <a:rPr lang="en-US" altLang="zh-CN" sz="1600" spc="300" dirty="0">
                    <a:solidFill>
                      <a:schemeClr val="accent1"/>
                    </a:solidFill>
                    <a:latin typeface="微软雅黑" panose="020B0503020204020204" pitchFamily="34" charset="-122"/>
                    <a:ea typeface="微软雅黑" panose="020B0503020204020204" pitchFamily="34" charset="-122"/>
                  </a:rPr>
                  <a:t>2. </a:t>
                </a:r>
                <a:r>
                  <a:rPr lang="zh-CN" altLang="en-US" sz="1600" spc="300" dirty="0">
                    <a:solidFill>
                      <a:schemeClr val="accent1"/>
                    </a:solidFill>
                    <a:latin typeface="微软雅黑" panose="020B0503020204020204" pitchFamily="34" charset="-122"/>
                    <a:ea typeface="微软雅黑" panose="020B0503020204020204" pitchFamily="34" charset="-122"/>
                  </a:rPr>
                  <a:t>准备安全检查必须的工具仪器设备（如擦布气体浓度报警仪泡沫液体防爆照明灯扳手或加力杆等）。 </a:t>
                </a:r>
                <a:endParaRPr lang="zh-CN" altLang="en-US" sz="1600" spc="300" dirty="0">
                  <a:solidFill>
                    <a:schemeClr val="accent1"/>
                  </a:solidFill>
                  <a:latin typeface="微软雅黑" panose="020B0503020204020204" pitchFamily="34" charset="-122"/>
                  <a:ea typeface="微软雅黑" panose="020B0503020204020204" pitchFamily="34" charset="-122"/>
                </a:endParaRPr>
              </a:p>
              <a:p>
                <a:r>
                  <a:rPr lang="en-US" altLang="zh-CN" sz="1600" spc="300" dirty="0">
                    <a:solidFill>
                      <a:schemeClr val="accent1"/>
                    </a:solidFill>
                    <a:latin typeface="微软雅黑" panose="020B0503020204020204" pitchFamily="34" charset="-122"/>
                    <a:ea typeface="微软雅黑" panose="020B0503020204020204" pitchFamily="34" charset="-122"/>
                  </a:rPr>
                  <a:t>3. </a:t>
                </a:r>
                <a:r>
                  <a:rPr lang="zh-CN" altLang="en-US" sz="1600" spc="300" dirty="0">
                    <a:solidFill>
                      <a:schemeClr val="accent1"/>
                    </a:solidFill>
                    <a:latin typeface="微软雅黑" panose="020B0503020204020204" pitchFamily="34" charset="-122"/>
                    <a:ea typeface="微软雅黑" panose="020B0503020204020204" pitchFamily="34" charset="-122"/>
                  </a:rPr>
                  <a:t>正确选择检查点和检查线路，为避免遗漏应规定重点检查部位和线路。一般按管道流程或始终点开始进行检查。当有支管时，必须在检查为干管后返回检查支管做到全面有序不遗漏。</a:t>
                </a:r>
                <a:endParaRPr lang="en-US" altLang="zh-CN" sz="1600" spc="300" dirty="0">
                  <a:solidFill>
                    <a:schemeClr val="accent1"/>
                  </a:solidFill>
                  <a:latin typeface="微软雅黑" panose="020B0503020204020204" pitchFamily="34" charset="-122"/>
                  <a:ea typeface="微软雅黑" panose="020B0503020204020204" pitchFamily="34" charset="-122"/>
                </a:endParaRPr>
              </a:p>
              <a:p>
                <a:r>
                  <a:rPr lang="en-US" altLang="zh-CN" sz="1600" spc="300" dirty="0">
                    <a:solidFill>
                      <a:schemeClr val="accent1"/>
                    </a:solidFill>
                    <a:latin typeface="微软雅黑" panose="020B0503020204020204" pitchFamily="34" charset="-122"/>
                    <a:ea typeface="微软雅黑" panose="020B0503020204020204" pitchFamily="34" charset="-122"/>
                  </a:rPr>
                  <a:t>4. </a:t>
                </a:r>
                <a:r>
                  <a:rPr lang="zh-CN" altLang="en-US" sz="1600" spc="300" dirty="0">
                    <a:solidFill>
                      <a:schemeClr val="accent1"/>
                    </a:solidFill>
                    <a:latin typeface="微软雅黑" panose="020B0503020204020204" pitchFamily="34" charset="-122"/>
                    <a:ea typeface="微软雅黑" panose="020B0503020204020204" pitchFamily="34" charset="-122"/>
                  </a:rPr>
                  <a:t>检查工作要认真细致，通过检查人员看听闻等，判断管道和附件有无跑冒滴漏情况。如有可疑泄漏情况时，用抹布泡沫液体进行验证。 </a:t>
                </a:r>
                <a:endParaRPr lang="zh-CN" altLang="en-US" sz="1600" spc="300" dirty="0">
                  <a:solidFill>
                    <a:schemeClr val="accent1"/>
                  </a:solidFill>
                  <a:latin typeface="微软雅黑" panose="020B0503020204020204" pitchFamily="34" charset="-122"/>
                  <a:ea typeface="微软雅黑" panose="020B0503020204020204" pitchFamily="34" charset="-122"/>
                </a:endParaRPr>
              </a:p>
              <a:p>
                <a:r>
                  <a:rPr lang="en-US" altLang="zh-CN" sz="1600" spc="300" dirty="0">
                    <a:solidFill>
                      <a:schemeClr val="accent1"/>
                    </a:solidFill>
                    <a:latin typeface="微软雅黑" panose="020B0503020204020204" pitchFamily="34" charset="-122"/>
                    <a:ea typeface="微软雅黑" panose="020B0503020204020204" pitchFamily="34" charset="-122"/>
                  </a:rPr>
                  <a:t>5. </a:t>
                </a:r>
                <a:r>
                  <a:rPr lang="zh-CN" altLang="en-US" sz="1600" spc="300" dirty="0">
                    <a:solidFill>
                      <a:schemeClr val="accent1"/>
                    </a:solidFill>
                    <a:latin typeface="微软雅黑" panose="020B0503020204020204" pitchFamily="34" charset="-122"/>
                    <a:ea typeface="微软雅黑" panose="020B0503020204020204" pitchFamily="34" charset="-122"/>
                  </a:rPr>
                  <a:t>对有关阀门，特别是安全阀紧急切断阀压力表温度计的根部阀关闭或者打开状态进行验证。如有可疑情况，应进行操作验证。若必要还应检查其他阀门操作是否灵活，有无卡涩现象。 </a:t>
                </a:r>
                <a:endParaRPr lang="zh-CN" altLang="en-US" sz="1600" spc="300" dirty="0">
                  <a:solidFill>
                    <a:schemeClr val="accent1"/>
                  </a:solidFill>
                  <a:latin typeface="微软雅黑" panose="020B0503020204020204" pitchFamily="34" charset="-122"/>
                  <a:ea typeface="微软雅黑" panose="020B0503020204020204" pitchFamily="34" charset="-122"/>
                </a:endParaRPr>
              </a:p>
              <a:p>
                <a:r>
                  <a:rPr lang="en-US" altLang="zh-CN" sz="1600" spc="300" dirty="0">
                    <a:solidFill>
                      <a:schemeClr val="accent1"/>
                    </a:solidFill>
                    <a:latin typeface="微软雅黑" panose="020B0503020204020204" pitchFamily="34" charset="-122"/>
                    <a:ea typeface="微软雅黑" panose="020B0503020204020204" pitchFamily="34" charset="-122"/>
                  </a:rPr>
                  <a:t>6. </a:t>
                </a:r>
                <a:r>
                  <a:rPr lang="zh-CN" altLang="en-US" sz="1600" spc="300" dirty="0">
                    <a:solidFill>
                      <a:schemeClr val="accent1"/>
                    </a:solidFill>
                    <a:latin typeface="微软雅黑" panose="020B0503020204020204" pitchFamily="34" charset="-122"/>
                    <a:ea typeface="微软雅黑" panose="020B0503020204020204" pitchFamily="34" charset="-122"/>
                  </a:rPr>
                  <a:t>观察管道各点压力温度表计读数是否一致，以及完好情况。</a:t>
                </a:r>
                <a:endParaRPr lang="zh-CN" altLang="en-US" sz="1600" spc="300" dirty="0">
                  <a:solidFill>
                    <a:schemeClr val="accent1"/>
                  </a:solidFill>
                  <a:latin typeface="微软雅黑" panose="020B0503020204020204" pitchFamily="34" charset="-122"/>
                  <a:ea typeface="微软雅黑" panose="020B0503020204020204" pitchFamily="34" charset="-122"/>
                </a:endParaRPr>
              </a:p>
            </p:txBody>
          </p:sp>
        </p:grpSp>
        <p:sp>
          <p:nvSpPr>
            <p:cNvPr id="30" name="文本框 4"/>
            <p:cNvSpPr txBox="1"/>
            <p:nvPr/>
          </p:nvSpPr>
          <p:spPr>
            <a:xfrm>
              <a:off x="940280" y="1131590"/>
              <a:ext cx="3508142" cy="369332"/>
            </a:xfrm>
            <a:prstGeom prst="rect">
              <a:avLst/>
            </a:prstGeom>
            <a:solidFill>
              <a:srgbClr val="FF931A"/>
            </a:solidFill>
            <a:ln w="9525">
              <a:noFill/>
            </a:ln>
          </p:spPr>
          <p:txBody>
            <a:bodyPr wrap="square" anchor="ctr" anchorCtr="0">
              <a:spAutoFit/>
            </a:bodyPr>
            <a:lstStyle/>
            <a:p>
              <a:pPr algn="just"/>
              <a:r>
                <a:rPr lang="zh-CN" altLang="en-US" b="1" spc="300" dirty="0">
                  <a:solidFill>
                    <a:srgbClr val="FFFFFF"/>
                  </a:solidFill>
                  <a:latin typeface="微软雅黑" panose="020B0503020204020204" pitchFamily="34" charset="-122"/>
                  <a:ea typeface="微软雅黑" panose="020B0503020204020204" pitchFamily="34" charset="-122"/>
                </a:rPr>
                <a:t>二、压力管道安全检查步骤</a:t>
              </a:r>
              <a:endParaRPr lang="zh-CN" altLang="en-US" b="1" spc="300" dirty="0">
                <a:solidFill>
                  <a:srgbClr val="FFFFFF"/>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9796"/>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5000" r="-15000"/>
          </a:stretch>
        </a:blipFill>
        <a:effectLst/>
      </p:bgPr>
    </p:bg>
    <p:spTree>
      <p:nvGrpSpPr>
        <p:cNvPr id="1" name=""/>
        <p:cNvGrpSpPr/>
        <p:nvPr/>
      </p:nvGrpSpPr>
      <p:grpSpPr>
        <a:xfrm>
          <a:off x="0" y="0"/>
          <a:ext cx="0" cy="0"/>
          <a:chOff x="0" y="0"/>
          <a:chExt cx="0" cy="0"/>
        </a:xfrm>
      </p:grpSpPr>
      <p:sp>
        <p:nvSpPr>
          <p:cNvPr id="2" name="Freeform 5"/>
          <p:cNvSpPr/>
          <p:nvPr/>
        </p:nvSpPr>
        <p:spPr bwMode="auto">
          <a:xfrm>
            <a:off x="1166389" y="985676"/>
            <a:ext cx="6959048" cy="3174240"/>
          </a:xfrm>
          <a:custGeom>
            <a:avLst/>
            <a:gdLst>
              <a:gd name="T0" fmla="*/ 211 w 13952"/>
              <a:gd name="T1" fmla="*/ 0 h 6332"/>
              <a:gd name="T2" fmla="*/ 13740 w 13952"/>
              <a:gd name="T3" fmla="*/ 0 h 6332"/>
              <a:gd name="T4" fmla="*/ 13952 w 13952"/>
              <a:gd name="T5" fmla="*/ 211 h 6332"/>
              <a:gd name="T6" fmla="*/ 13952 w 13952"/>
              <a:gd name="T7" fmla="*/ 6121 h 6332"/>
              <a:gd name="T8" fmla="*/ 13740 w 13952"/>
              <a:gd name="T9" fmla="*/ 6332 h 6332"/>
              <a:gd name="T10" fmla="*/ 211 w 13952"/>
              <a:gd name="T11" fmla="*/ 6332 h 6332"/>
              <a:gd name="T12" fmla="*/ 0 w 13952"/>
              <a:gd name="T13" fmla="*/ 6121 h 6332"/>
              <a:gd name="T14" fmla="*/ 0 w 13952"/>
              <a:gd name="T15" fmla="*/ 211 h 6332"/>
              <a:gd name="T16" fmla="*/ 211 w 13952"/>
              <a:gd name="T17" fmla="*/ 0 h 6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52" h="6332">
                <a:moveTo>
                  <a:pt x="211" y="0"/>
                </a:moveTo>
                <a:lnTo>
                  <a:pt x="13740" y="0"/>
                </a:lnTo>
                <a:cubicBezTo>
                  <a:pt x="13857" y="0"/>
                  <a:pt x="13952" y="95"/>
                  <a:pt x="13952" y="211"/>
                </a:cubicBezTo>
                <a:lnTo>
                  <a:pt x="13952" y="6121"/>
                </a:lnTo>
                <a:cubicBezTo>
                  <a:pt x="13952" y="6237"/>
                  <a:pt x="13857" y="6332"/>
                  <a:pt x="13740" y="6332"/>
                </a:cubicBezTo>
                <a:lnTo>
                  <a:pt x="211" y="6332"/>
                </a:lnTo>
                <a:cubicBezTo>
                  <a:pt x="95" y="6332"/>
                  <a:pt x="0" y="6237"/>
                  <a:pt x="0" y="6121"/>
                </a:cubicBezTo>
                <a:lnTo>
                  <a:pt x="0" y="211"/>
                </a:lnTo>
                <a:cubicBezTo>
                  <a:pt x="0" y="95"/>
                  <a:pt x="95" y="0"/>
                  <a:pt x="211" y="0"/>
                </a:cubicBezTo>
                <a:close/>
              </a:path>
            </a:pathLst>
          </a:custGeom>
          <a:solidFill>
            <a:schemeClr val="accent2"/>
          </a:solidFill>
          <a:ln w="4763" cap="flat">
            <a:solidFill>
              <a:schemeClr val="accent1">
                <a:lumMod val="40000"/>
                <a:lumOff val="60000"/>
              </a:schemeClr>
            </a:solidFill>
            <a:prstDash val="solid"/>
            <a:miter lim="800000"/>
          </a:ln>
        </p:spPr>
        <p:txBody>
          <a:bodyPr vert="horz" wrap="square" lIns="68555" tIns="34277" rIns="68555" bIns="34277"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 b="0" i="0" u="none" strike="noStrike" kern="1200" cap="none" spc="0" normalizeH="0" baseline="0" noProof="0">
              <a:ln>
                <a:noFill/>
              </a:ln>
              <a:solidFill>
                <a:srgbClr val="454545"/>
              </a:solidFill>
              <a:effectLst/>
              <a:uLnTx/>
              <a:uFillTx/>
              <a:latin typeface="Arial" panose="020B0604020202020204" pitchFamily="34" charset="0"/>
              <a:ea typeface="宋体" panose="02010600030101010101" pitchFamily="2" charset="-122"/>
              <a:cs typeface="+mn-cs"/>
            </a:endParaRPr>
          </a:p>
        </p:txBody>
      </p:sp>
      <p:sp>
        <p:nvSpPr>
          <p:cNvPr id="3" name="Freeform 6"/>
          <p:cNvSpPr/>
          <p:nvPr/>
        </p:nvSpPr>
        <p:spPr bwMode="auto">
          <a:xfrm>
            <a:off x="1017614" y="1549058"/>
            <a:ext cx="145203" cy="1991190"/>
          </a:xfrm>
          <a:custGeom>
            <a:avLst/>
            <a:gdLst>
              <a:gd name="T0" fmla="*/ 0 w 291"/>
              <a:gd name="T1" fmla="*/ 3396 h 3971"/>
              <a:gd name="T2" fmla="*/ 291 w 291"/>
              <a:gd name="T3" fmla="*/ 3971 h 3971"/>
              <a:gd name="T4" fmla="*/ 291 w 291"/>
              <a:gd name="T5" fmla="*/ 0 h 3971"/>
              <a:gd name="T6" fmla="*/ 0 w 291"/>
              <a:gd name="T7" fmla="*/ 573 h 3971"/>
              <a:gd name="T8" fmla="*/ 0 w 291"/>
              <a:gd name="T9" fmla="*/ 3396 h 3971"/>
            </a:gdLst>
            <a:ahLst/>
            <a:cxnLst>
              <a:cxn ang="0">
                <a:pos x="T0" y="T1"/>
              </a:cxn>
              <a:cxn ang="0">
                <a:pos x="T2" y="T3"/>
              </a:cxn>
              <a:cxn ang="0">
                <a:pos x="T4" y="T5"/>
              </a:cxn>
              <a:cxn ang="0">
                <a:pos x="T6" y="T7"/>
              </a:cxn>
              <a:cxn ang="0">
                <a:pos x="T8" y="T9"/>
              </a:cxn>
            </a:cxnLst>
            <a:rect l="0" t="0" r="r" b="b"/>
            <a:pathLst>
              <a:path w="291" h="3971">
                <a:moveTo>
                  <a:pt x="0" y="3396"/>
                </a:moveTo>
                <a:lnTo>
                  <a:pt x="291" y="3971"/>
                </a:lnTo>
                <a:lnTo>
                  <a:pt x="291" y="0"/>
                </a:lnTo>
                <a:lnTo>
                  <a:pt x="0" y="573"/>
                </a:lnTo>
                <a:lnTo>
                  <a:pt x="0" y="3396"/>
                </a:lnTo>
                <a:close/>
              </a:path>
            </a:pathLst>
          </a:custGeom>
          <a:solidFill>
            <a:schemeClr val="accent1"/>
          </a:solidFill>
          <a:ln>
            <a:noFill/>
          </a:ln>
        </p:spPr>
        <p:txBody>
          <a:bodyPr vert="horz" wrap="square" lIns="68555" tIns="34277" rIns="68555" bIns="34277"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 b="0" i="0" u="none" strike="noStrike" kern="1200" cap="none" spc="0" normalizeH="0" baseline="0" noProof="0">
              <a:ln>
                <a:noFill/>
              </a:ln>
              <a:solidFill>
                <a:srgbClr val="454545"/>
              </a:solidFill>
              <a:effectLst/>
              <a:uLnTx/>
              <a:uFillTx/>
              <a:latin typeface="Arial" panose="020B0604020202020204" pitchFamily="34" charset="0"/>
              <a:ea typeface="宋体" panose="02010600030101010101" pitchFamily="2" charset="-122"/>
              <a:cs typeface="+mn-cs"/>
            </a:endParaRPr>
          </a:p>
        </p:txBody>
      </p:sp>
      <p:sp>
        <p:nvSpPr>
          <p:cNvPr id="4" name="Freeform 7"/>
          <p:cNvSpPr/>
          <p:nvPr/>
        </p:nvSpPr>
        <p:spPr bwMode="auto">
          <a:xfrm>
            <a:off x="1017614" y="1837084"/>
            <a:ext cx="1359198" cy="1415138"/>
          </a:xfrm>
          <a:custGeom>
            <a:avLst/>
            <a:gdLst>
              <a:gd name="T0" fmla="*/ 0 w 2725"/>
              <a:gd name="T1" fmla="*/ 2823 h 2823"/>
              <a:gd name="T2" fmla="*/ 2463 w 2725"/>
              <a:gd name="T3" fmla="*/ 2823 h 2823"/>
              <a:gd name="T4" fmla="*/ 2725 w 2725"/>
              <a:gd name="T5" fmla="*/ 1431 h 2823"/>
              <a:gd name="T6" fmla="*/ 2463 w 2725"/>
              <a:gd name="T7" fmla="*/ 0 h 2823"/>
              <a:gd name="T8" fmla="*/ 0 w 2725"/>
              <a:gd name="T9" fmla="*/ 0 h 2823"/>
              <a:gd name="T10" fmla="*/ 0 w 2725"/>
              <a:gd name="T11" fmla="*/ 2823 h 2823"/>
            </a:gdLst>
            <a:ahLst/>
            <a:cxnLst>
              <a:cxn ang="0">
                <a:pos x="T0" y="T1"/>
              </a:cxn>
              <a:cxn ang="0">
                <a:pos x="T2" y="T3"/>
              </a:cxn>
              <a:cxn ang="0">
                <a:pos x="T4" y="T5"/>
              </a:cxn>
              <a:cxn ang="0">
                <a:pos x="T6" y="T7"/>
              </a:cxn>
              <a:cxn ang="0">
                <a:pos x="T8" y="T9"/>
              </a:cxn>
              <a:cxn ang="0">
                <a:pos x="T10" y="T11"/>
              </a:cxn>
            </a:cxnLst>
            <a:rect l="0" t="0" r="r" b="b"/>
            <a:pathLst>
              <a:path w="2725" h="2823">
                <a:moveTo>
                  <a:pt x="0" y="2823"/>
                </a:moveTo>
                <a:lnTo>
                  <a:pt x="2463" y="2823"/>
                </a:lnTo>
                <a:lnTo>
                  <a:pt x="2725" y="1431"/>
                </a:lnTo>
                <a:lnTo>
                  <a:pt x="2463" y="0"/>
                </a:lnTo>
                <a:lnTo>
                  <a:pt x="0" y="0"/>
                </a:lnTo>
                <a:lnTo>
                  <a:pt x="0" y="2823"/>
                </a:lnTo>
                <a:close/>
              </a:path>
            </a:pathLst>
          </a:custGeom>
          <a:solidFill>
            <a:schemeClr val="bg1"/>
          </a:solidFill>
          <a:ln>
            <a:noFill/>
          </a:ln>
        </p:spPr>
        <p:txBody>
          <a:bodyPr vert="horz" wrap="square" lIns="68555" tIns="34277" rIns="68555" bIns="34277"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 b="0" i="0" u="none" strike="noStrike" kern="1200" cap="none" spc="0" normalizeH="0" baseline="0" noProof="0">
              <a:ln>
                <a:noFill/>
              </a:ln>
              <a:solidFill>
                <a:srgbClr val="454545"/>
              </a:solidFill>
              <a:effectLst/>
              <a:uLnTx/>
              <a:uFillTx/>
              <a:latin typeface="Arial" panose="020B0604020202020204" pitchFamily="34" charset="0"/>
              <a:ea typeface="宋体" panose="02010600030101010101" pitchFamily="2" charset="-122"/>
              <a:cs typeface="+mn-cs"/>
            </a:endParaRPr>
          </a:p>
        </p:txBody>
      </p:sp>
      <p:sp>
        <p:nvSpPr>
          <p:cNvPr id="5" name="Rectangle 24"/>
          <p:cNvSpPr>
            <a:spLocks noChangeArrowheads="1"/>
          </p:cNvSpPr>
          <p:nvPr/>
        </p:nvSpPr>
        <p:spPr bwMode="auto">
          <a:xfrm>
            <a:off x="2848129" y="2129184"/>
            <a:ext cx="4244151" cy="83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5400" b="1" i="0" u="none" strike="noStrike" kern="1200" cap="none" spc="100" normalizeH="0" baseline="0" noProof="0" dirty="0">
                <a:ln>
                  <a:noFill/>
                </a:ln>
                <a:solidFill>
                  <a:srgbClr val="454545"/>
                </a:solidFill>
                <a:effectLst/>
                <a:uLnTx/>
                <a:uFillTx/>
                <a:latin typeface="微软雅黑" panose="020B0503020204020204" pitchFamily="34" charset="-122"/>
                <a:ea typeface="微软雅黑" panose="020B0503020204020204" pitchFamily="34" charset="-122"/>
                <a:cs typeface="宋体" panose="02010600030101010101" pitchFamily="2" charset="-122"/>
              </a:rPr>
              <a:t>电  梯</a:t>
            </a:r>
            <a:endParaRPr kumimoji="0" lang="zh-CN" altLang="en-US" sz="5400" b="1" i="0" u="none" strike="noStrike" kern="1200" cap="none" spc="100" normalizeH="0" baseline="0" noProof="0" dirty="0">
              <a:ln>
                <a:noFill/>
              </a:ln>
              <a:solidFill>
                <a:srgbClr val="454545"/>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14" name="文本框 13"/>
          <p:cNvSpPr txBox="1"/>
          <p:nvPr/>
        </p:nvSpPr>
        <p:spPr>
          <a:xfrm>
            <a:off x="1257785" y="1837084"/>
            <a:ext cx="865943" cy="141885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en-US" altLang="zh-CN" sz="8620" b="1" dirty="0">
                <a:solidFill>
                  <a:srgbClr val="FFFFFF"/>
                </a:solidFill>
                <a:latin typeface="微软雅黑" panose="020B0503020204020204" pitchFamily="34" charset="-122"/>
                <a:ea typeface="微软雅黑" panose="020B0503020204020204" pitchFamily="34" charset="-122"/>
              </a:rPr>
              <a:t>4</a:t>
            </a:r>
            <a:endParaRPr kumimoji="0" lang="zh-CN" altLang="en-US" sz="862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spd="slow" advTm="5215"/>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523240" y="40640"/>
            <a:ext cx="4048760"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1" charset="-122"/>
                <a:ea typeface="方正卡通简体" panose="03000509000000000000" pitchFamily="1"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en-US" altLang="zh-CN" sz="2400" b="1" spc="100" dirty="0">
                <a:solidFill>
                  <a:srgbClr val="454545"/>
                </a:solidFill>
                <a:latin typeface="微软雅黑" panose="020B0503020204020204" pitchFamily="34" charset="-122"/>
                <a:ea typeface="微软雅黑" panose="020B0503020204020204" pitchFamily="34" charset="-122"/>
              </a:rPr>
              <a:t>4</a:t>
            </a:r>
            <a:r>
              <a:rPr kumimoji="0" lang="en-US" altLang="zh-CN" sz="2400" b="1" i="0" u="none" strike="noStrike" kern="1200" cap="none" spc="100" normalizeH="0" baseline="0" noProof="0" dirty="0">
                <a:ln>
                  <a:noFill/>
                </a:ln>
                <a:solidFill>
                  <a:srgbClr val="454545"/>
                </a:solidFill>
                <a:effectLst/>
                <a:uLnTx/>
                <a:uFillTx/>
                <a:latin typeface="微软雅黑" panose="020B0503020204020204" pitchFamily="34" charset="-122"/>
                <a:ea typeface="微软雅黑" panose="020B0503020204020204" pitchFamily="34" charset="-122"/>
                <a:cs typeface="+mn-cs"/>
              </a:rPr>
              <a:t>. </a:t>
            </a:r>
            <a:r>
              <a:rPr kumimoji="0" lang="zh-CN" altLang="en-US" sz="2400" b="1" i="0" u="none" strike="noStrike" kern="1200" cap="none" spc="100" normalizeH="0" baseline="0" noProof="0" dirty="0">
                <a:ln>
                  <a:noFill/>
                </a:ln>
                <a:solidFill>
                  <a:srgbClr val="454545"/>
                </a:solidFill>
                <a:effectLst/>
                <a:uLnTx/>
                <a:uFillTx/>
                <a:latin typeface="微软雅黑" panose="020B0503020204020204" pitchFamily="34" charset="-122"/>
                <a:ea typeface="微软雅黑" panose="020B0503020204020204" pitchFamily="34" charset="-122"/>
                <a:cs typeface="+mn-cs"/>
              </a:rPr>
              <a:t>电梯</a:t>
            </a:r>
            <a:endParaRPr kumimoji="0" lang="zh-CN" altLang="en-US" sz="2400" b="1" i="0" u="none" strike="noStrike" kern="1200" cap="none" spc="100" normalizeH="0" baseline="0" noProof="0" dirty="0">
              <a:ln>
                <a:noFill/>
              </a:ln>
              <a:solidFill>
                <a:srgbClr val="454545"/>
              </a:solidFill>
              <a:effectLst/>
              <a:uLnTx/>
              <a:uFillTx/>
              <a:latin typeface="微软雅黑" panose="020B0503020204020204" pitchFamily="34" charset="-122"/>
              <a:ea typeface="微软雅黑" panose="020B0503020204020204" pitchFamily="34" charset="-122"/>
              <a:cs typeface="+mn-cs"/>
            </a:endParaRPr>
          </a:p>
        </p:txBody>
      </p:sp>
      <p:sp>
        <p:nvSpPr>
          <p:cNvPr id="24" name="Freeform 5"/>
          <p:cNvSpPr>
            <a:spLocks noEditPoints="1"/>
          </p:cNvSpPr>
          <p:nvPr/>
        </p:nvSpPr>
        <p:spPr bwMode="auto">
          <a:xfrm>
            <a:off x="153488" y="85490"/>
            <a:ext cx="369657" cy="369656"/>
          </a:xfrm>
          <a:custGeom>
            <a:avLst/>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a:noFill/>
          </a:ln>
        </p:spPr>
        <p:txBody>
          <a:bodyPr vert="horz" wrap="square" lIns="68555" tIns="34277" rIns="68555" bIns="34277"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rgbClr val="ED5A00"/>
              </a:solidFill>
              <a:effectLst/>
              <a:uLnTx/>
              <a:uFillTx/>
              <a:latin typeface="Arial" panose="020B0604020202020204" pitchFamily="34" charset="0"/>
              <a:ea typeface="宋体" panose="02010600030101010101" pitchFamily="2" charset="-122"/>
              <a:cs typeface="+mn-cs"/>
            </a:endParaRPr>
          </a:p>
        </p:txBody>
      </p:sp>
      <p:grpSp>
        <p:nvGrpSpPr>
          <p:cNvPr id="6" name="组合 5"/>
          <p:cNvGrpSpPr/>
          <p:nvPr/>
        </p:nvGrpSpPr>
        <p:grpSpPr>
          <a:xfrm>
            <a:off x="759676" y="627534"/>
            <a:ext cx="7624648" cy="4248472"/>
            <a:chOff x="523240" y="627534"/>
            <a:chExt cx="7624648" cy="4248472"/>
          </a:xfrm>
        </p:grpSpPr>
        <p:grpSp>
          <p:nvGrpSpPr>
            <p:cNvPr id="3" name="组合 2"/>
            <p:cNvGrpSpPr/>
            <p:nvPr/>
          </p:nvGrpSpPr>
          <p:grpSpPr>
            <a:xfrm>
              <a:off x="4572000" y="627534"/>
              <a:ext cx="3575888" cy="4248472"/>
              <a:chOff x="4812536" y="640510"/>
              <a:chExt cx="3575888" cy="4068995"/>
            </a:xfrm>
          </p:grpSpPr>
          <p:pic>
            <p:nvPicPr>
              <p:cNvPr id="4" name="Picture 3" descr="D:\13251H4U-0.jpg"/>
              <p:cNvPicPr>
                <a:picLocks noChangeAspect="1"/>
              </p:cNvPicPr>
              <p:nvPr/>
            </p:nvPicPr>
            <p:blipFill>
              <a:blip r:embed="rId1"/>
              <a:stretch>
                <a:fillRect/>
              </a:stretch>
            </p:blipFill>
            <p:spPr>
              <a:xfrm>
                <a:off x="4812536" y="640510"/>
                <a:ext cx="3575888" cy="4068995"/>
              </a:xfrm>
              <a:prstGeom prst="rect">
                <a:avLst/>
              </a:prstGeom>
              <a:noFill/>
              <a:ln w="9525">
                <a:noFill/>
              </a:ln>
            </p:spPr>
          </p:pic>
          <p:pic>
            <p:nvPicPr>
              <p:cNvPr id="2" name="图片 1"/>
              <p:cNvPicPr>
                <a:picLocks noChangeAspect="1"/>
              </p:cNvPicPr>
              <p:nvPr/>
            </p:nvPicPr>
            <p:blipFill>
              <a:blip r:embed="rId2"/>
              <a:stretch>
                <a:fillRect/>
              </a:stretch>
            </p:blipFill>
            <p:spPr>
              <a:xfrm>
                <a:off x="7557417" y="4299942"/>
                <a:ext cx="828675" cy="409563"/>
              </a:xfrm>
              <a:prstGeom prst="rect">
                <a:avLst/>
              </a:prstGeom>
            </p:spPr>
          </p:pic>
        </p:grpSp>
        <p:sp>
          <p:nvSpPr>
            <p:cNvPr id="5" name="矩形 4"/>
            <p:cNvSpPr/>
            <p:nvPr/>
          </p:nvSpPr>
          <p:spPr>
            <a:xfrm>
              <a:off x="523240" y="627534"/>
              <a:ext cx="3995956" cy="2800767"/>
            </a:xfrm>
            <a:prstGeom prst="rect">
              <a:avLst/>
            </a:prstGeom>
            <a:solidFill>
              <a:srgbClr val="393939"/>
            </a:solidFill>
          </p:spPr>
          <p:txBody>
            <a:bodyPr wrap="square" anchor="ctr" anchorCtr="0">
              <a:spAutoFit/>
            </a:bodyPr>
            <a:lstStyle/>
            <a:p>
              <a:pPr algn="just"/>
              <a:r>
                <a:rPr lang="zh-CN" altLang="en-US" sz="2200" b="1" spc="300" dirty="0">
                  <a:solidFill>
                    <a:srgbClr val="FF931A"/>
                  </a:solidFill>
                  <a:latin typeface="微软雅黑" panose="020B0503020204020204" pitchFamily="34" charset="-122"/>
                  <a:ea typeface="微软雅黑" panose="020B0503020204020204" pitchFamily="34" charset="-122"/>
                </a:rPr>
                <a:t>电梯</a:t>
              </a:r>
              <a:r>
                <a:rPr lang="zh-CN" altLang="en-US" sz="2200" b="1" spc="300" dirty="0">
                  <a:solidFill>
                    <a:schemeClr val="accent2"/>
                  </a:solidFill>
                  <a:latin typeface="微软雅黑" panose="020B0503020204020204" pitchFamily="34" charset="-122"/>
                  <a:ea typeface="微软雅黑" panose="020B0503020204020204" pitchFamily="34" charset="-122"/>
                </a:rPr>
                <a:t>是一种以电动机为动力的垂直升降机，装有箱状吊舱，用于多层建筑乘人或载运货物的运输工具。也有台阶式，踏步板装在履带上连续运行，俗称自动扶梯或自动人行道。服务于规定楼层的固定式升降设备。</a:t>
              </a:r>
              <a:endParaRPr lang="zh-CN" altLang="en-US" sz="2200" b="1" spc="300" dirty="0">
                <a:solidFill>
                  <a:schemeClr val="accent2"/>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9796"/>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523240" y="40640"/>
            <a:ext cx="4048760"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1" charset="-122"/>
                <a:ea typeface="方正卡通简体" panose="03000509000000000000" pitchFamily="1"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en-US" altLang="zh-CN" sz="2400" b="1" spc="100" dirty="0">
                <a:solidFill>
                  <a:srgbClr val="454545"/>
                </a:solidFill>
                <a:latin typeface="微软雅黑" panose="020B0503020204020204" pitchFamily="34" charset="-122"/>
                <a:ea typeface="微软雅黑" panose="020B0503020204020204" pitchFamily="34" charset="-122"/>
              </a:rPr>
              <a:t>4</a:t>
            </a:r>
            <a:r>
              <a:rPr kumimoji="0" lang="en-US" altLang="zh-CN" sz="2400" b="1" i="0" u="none" strike="noStrike" kern="1200" cap="none" spc="100" normalizeH="0" baseline="0" noProof="0" dirty="0">
                <a:ln>
                  <a:noFill/>
                </a:ln>
                <a:solidFill>
                  <a:srgbClr val="454545"/>
                </a:solidFill>
                <a:effectLst/>
                <a:uLnTx/>
                <a:uFillTx/>
                <a:latin typeface="微软雅黑" panose="020B0503020204020204" pitchFamily="34" charset="-122"/>
                <a:ea typeface="微软雅黑" panose="020B0503020204020204" pitchFamily="34" charset="-122"/>
                <a:cs typeface="+mn-cs"/>
              </a:rPr>
              <a:t>. </a:t>
            </a:r>
            <a:r>
              <a:rPr kumimoji="0" lang="zh-CN" altLang="en-US" sz="2400" b="1" i="0" u="none" strike="noStrike" kern="1200" cap="none" spc="100" normalizeH="0" baseline="0" noProof="0" dirty="0">
                <a:ln>
                  <a:noFill/>
                </a:ln>
                <a:solidFill>
                  <a:srgbClr val="454545"/>
                </a:solidFill>
                <a:effectLst/>
                <a:uLnTx/>
                <a:uFillTx/>
                <a:latin typeface="微软雅黑" panose="020B0503020204020204" pitchFamily="34" charset="-122"/>
                <a:ea typeface="微软雅黑" panose="020B0503020204020204" pitchFamily="34" charset="-122"/>
                <a:cs typeface="+mn-cs"/>
              </a:rPr>
              <a:t>电梯</a:t>
            </a:r>
            <a:endParaRPr kumimoji="0" lang="zh-CN" altLang="en-US" sz="2400" b="1" i="0" u="none" strike="noStrike" kern="1200" cap="none" spc="100" normalizeH="0" baseline="0" noProof="0" dirty="0">
              <a:ln>
                <a:noFill/>
              </a:ln>
              <a:solidFill>
                <a:srgbClr val="454545"/>
              </a:solidFill>
              <a:effectLst/>
              <a:uLnTx/>
              <a:uFillTx/>
              <a:latin typeface="微软雅黑" panose="020B0503020204020204" pitchFamily="34" charset="-122"/>
              <a:ea typeface="微软雅黑" panose="020B0503020204020204" pitchFamily="34" charset="-122"/>
              <a:cs typeface="+mn-cs"/>
            </a:endParaRPr>
          </a:p>
        </p:txBody>
      </p:sp>
      <p:sp>
        <p:nvSpPr>
          <p:cNvPr id="24" name="Freeform 5"/>
          <p:cNvSpPr>
            <a:spLocks noEditPoints="1"/>
          </p:cNvSpPr>
          <p:nvPr/>
        </p:nvSpPr>
        <p:spPr bwMode="auto">
          <a:xfrm>
            <a:off x="153488" y="85490"/>
            <a:ext cx="369657" cy="369656"/>
          </a:xfrm>
          <a:custGeom>
            <a:avLst/>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a:noFill/>
          </a:ln>
        </p:spPr>
        <p:txBody>
          <a:bodyPr vert="horz" wrap="square" lIns="68555" tIns="34277" rIns="68555" bIns="34277"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rgbClr val="ED5A00"/>
              </a:solidFill>
              <a:effectLst/>
              <a:uLnTx/>
              <a:uFillTx/>
              <a:latin typeface="Arial" panose="020B0604020202020204" pitchFamily="34" charset="0"/>
              <a:ea typeface="宋体" panose="02010600030101010101" pitchFamily="2" charset="-122"/>
              <a:cs typeface="+mn-cs"/>
            </a:endParaRPr>
          </a:p>
        </p:txBody>
      </p:sp>
      <p:grpSp>
        <p:nvGrpSpPr>
          <p:cNvPr id="11" name="组合 10"/>
          <p:cNvGrpSpPr/>
          <p:nvPr/>
        </p:nvGrpSpPr>
        <p:grpSpPr>
          <a:xfrm>
            <a:off x="541442" y="623570"/>
            <a:ext cx="2734414" cy="481330"/>
            <a:chOff x="1345" y="982"/>
            <a:chExt cx="5987" cy="758"/>
          </a:xfrm>
        </p:grpSpPr>
        <p:sp>
          <p:nvSpPr>
            <p:cNvPr id="12" name="箭头: 五边形 11"/>
            <p:cNvSpPr/>
            <p:nvPr/>
          </p:nvSpPr>
          <p:spPr bwMode="auto">
            <a:xfrm>
              <a:off x="1345" y="982"/>
              <a:ext cx="5987" cy="758"/>
            </a:xfrm>
            <a:prstGeom prst="homePlate">
              <a:avLst>
                <a:gd name="adj" fmla="val 19029"/>
              </a:avLst>
            </a:prstGeom>
            <a:gradFill>
              <a:gsLst>
                <a:gs pos="61000">
                  <a:schemeClr val="tx1"/>
                </a:gs>
                <a:gs pos="0">
                  <a:srgbClr val="5E5E5E"/>
                </a:gs>
                <a:gs pos="100000">
                  <a:srgbClr val="343434"/>
                </a:gs>
              </a:gsLst>
              <a:lin ang="5400000" scaled="1"/>
            </a:gradFill>
            <a:ln w="9525" cap="flat">
              <a:solidFill>
                <a:schemeClr val="accent2"/>
              </a:solidFill>
              <a:prstDash val="solid"/>
              <a:miter lim="800000"/>
            </a:ln>
            <a:effectLst>
              <a:outerShdw blurRad="63500" sx="102000" sy="102000" algn="ctr" rotWithShape="0">
                <a:prstClr val="black">
                  <a:alpha val="40000"/>
                </a:prstClr>
              </a:outerShdw>
            </a:effectLst>
          </p:spPr>
          <p:txBody>
            <a:bodyPr vert="horz" wrap="square" lIns="68555" tIns="34277" rIns="68555" bIns="34277" numCol="1" anchor="t" anchorCtr="0" compatLnSpc="1"/>
            <a:lstStyle/>
            <a:p>
              <a:pPr algn="ctr"/>
              <a:endParaRPr lang="zh-CN" altLang="en-US" sz="1500">
                <a:solidFill>
                  <a:schemeClr val="accent2"/>
                </a:solidFill>
                <a:latin typeface="+mn-lt"/>
                <a:ea typeface="+mn-ea"/>
                <a:cs typeface="+mn-ea"/>
              </a:endParaRPr>
            </a:p>
          </p:txBody>
        </p:sp>
        <p:sp>
          <p:nvSpPr>
            <p:cNvPr id="13" name="文本框 12"/>
            <p:cNvSpPr txBox="1"/>
            <p:nvPr/>
          </p:nvSpPr>
          <p:spPr>
            <a:xfrm>
              <a:off x="1396" y="1039"/>
              <a:ext cx="5936" cy="630"/>
            </a:xfrm>
            <a:prstGeom prst="rect">
              <a:avLst/>
            </a:prstGeom>
            <a:noFill/>
          </p:spPr>
          <p:txBody>
            <a:bodyPr wrap="square" rtlCol="0" anchor="t">
              <a:spAutoFit/>
            </a:bodyPr>
            <a:lstStyle/>
            <a:p>
              <a:r>
                <a:rPr lang="zh-CN" altLang="en-US" sz="2000" b="1" spc="100" dirty="0">
                  <a:solidFill>
                    <a:schemeClr val="accent2"/>
                  </a:solidFill>
                  <a:latin typeface="微软雅黑" panose="020B0503020204020204" pitchFamily="34" charset="-122"/>
                  <a:ea typeface="微软雅黑" panose="020B0503020204020204" pitchFamily="34" charset="-122"/>
                  <a:cs typeface="+mn-ea"/>
                  <a:sym typeface="+mn-ea"/>
                </a:rPr>
                <a:t>电梯常见事故及原因</a:t>
              </a:r>
              <a:endParaRPr lang="zh-CN" altLang="en-US" sz="2000" b="1" spc="100" dirty="0">
                <a:solidFill>
                  <a:schemeClr val="accent2"/>
                </a:solidFill>
                <a:latin typeface="微软雅黑" panose="020B0503020204020204" pitchFamily="34" charset="-122"/>
                <a:ea typeface="微软雅黑" panose="020B0503020204020204" pitchFamily="34" charset="-122"/>
                <a:cs typeface="+mn-ea"/>
                <a:sym typeface="+mn-ea"/>
              </a:endParaRPr>
            </a:p>
          </p:txBody>
        </p:sp>
      </p:grpSp>
      <p:grpSp>
        <p:nvGrpSpPr>
          <p:cNvPr id="46" name="组合 45"/>
          <p:cNvGrpSpPr/>
          <p:nvPr/>
        </p:nvGrpSpPr>
        <p:grpSpPr>
          <a:xfrm>
            <a:off x="351207" y="1275606"/>
            <a:ext cx="8441587" cy="3484437"/>
            <a:chOff x="251520" y="1071660"/>
            <a:chExt cx="8441587" cy="3484437"/>
          </a:xfrm>
        </p:grpSpPr>
        <p:grpSp>
          <p:nvGrpSpPr>
            <p:cNvPr id="14" name="组合 13"/>
            <p:cNvGrpSpPr/>
            <p:nvPr/>
          </p:nvGrpSpPr>
          <p:grpSpPr>
            <a:xfrm>
              <a:off x="251520" y="1124388"/>
              <a:ext cx="4040325" cy="3245917"/>
              <a:chOff x="611560" y="1124388"/>
              <a:chExt cx="4040325" cy="3245917"/>
            </a:xfrm>
          </p:grpSpPr>
          <p:grpSp>
            <p:nvGrpSpPr>
              <p:cNvPr id="9" name="组合 8"/>
              <p:cNvGrpSpPr/>
              <p:nvPr/>
            </p:nvGrpSpPr>
            <p:grpSpPr>
              <a:xfrm>
                <a:off x="611560" y="1124388"/>
                <a:ext cx="4040325" cy="3245917"/>
                <a:chOff x="602004" y="1135666"/>
                <a:chExt cx="4040325" cy="3245917"/>
              </a:xfrm>
            </p:grpSpPr>
            <p:sp>
              <p:nvSpPr>
                <p:cNvPr id="16" name="椭圆 15"/>
                <p:cNvSpPr/>
                <p:nvPr/>
              </p:nvSpPr>
              <p:spPr>
                <a:xfrm>
                  <a:off x="714765" y="1600735"/>
                  <a:ext cx="2326264" cy="2315780"/>
                </a:xfrm>
                <a:prstGeom prst="ellipse">
                  <a:avLst/>
                </a:prstGeom>
                <a:solidFill>
                  <a:srgbClr val="FF931A"/>
                </a:solidFill>
                <a:ln cmpd="dbl">
                  <a:noFill/>
                </a:ln>
              </p:spPr>
              <p:style>
                <a:lnRef idx="2">
                  <a:schemeClr val="accent1">
                    <a:shade val="50000"/>
                  </a:schemeClr>
                </a:lnRef>
                <a:fillRef idx="1">
                  <a:schemeClr val="accent1"/>
                </a:fillRef>
                <a:effectRef idx="0">
                  <a:schemeClr val="accent1"/>
                </a:effectRef>
                <a:fontRef idx="minor">
                  <a:schemeClr val="lt1"/>
                </a:fontRef>
              </p:style>
              <p:txBody>
                <a:bodyPr lIns="89858" tIns="44929" rIns="89858" bIns="44929" rtlCol="0" anchor="ctr"/>
                <a:lstStyle/>
                <a:p>
                  <a:pPr algn="ctr"/>
                  <a:endParaRPr lang="zh-CN" altLang="en-US" dirty="0">
                    <a:solidFill>
                      <a:schemeClr val="bg1"/>
                    </a:solidFill>
                  </a:endParaRPr>
                </a:p>
              </p:txBody>
            </p:sp>
            <p:sp>
              <p:nvSpPr>
                <p:cNvPr id="17" name="椭圆 16"/>
                <p:cNvSpPr/>
                <p:nvPr/>
              </p:nvSpPr>
              <p:spPr>
                <a:xfrm>
                  <a:off x="602004" y="1488484"/>
                  <a:ext cx="2551784" cy="2540282"/>
                </a:xfrm>
                <a:prstGeom prst="ellipse">
                  <a:avLst/>
                </a:prstGeom>
                <a:noFill/>
                <a:ln cmpd="sng">
                  <a:solidFill>
                    <a:srgbClr val="FF931A"/>
                  </a:solidFill>
                </a:ln>
              </p:spPr>
              <p:style>
                <a:lnRef idx="2">
                  <a:schemeClr val="accent1">
                    <a:shade val="50000"/>
                  </a:schemeClr>
                </a:lnRef>
                <a:fillRef idx="1">
                  <a:schemeClr val="accent1"/>
                </a:fillRef>
                <a:effectRef idx="0">
                  <a:schemeClr val="accent1"/>
                </a:effectRef>
                <a:fontRef idx="minor">
                  <a:schemeClr val="lt1"/>
                </a:fontRef>
              </p:style>
              <p:txBody>
                <a:bodyPr lIns="89858" tIns="44929" rIns="89858" bIns="44929" rtlCol="0" anchor="ctr"/>
                <a:lstStyle/>
                <a:p>
                  <a:pPr algn="ctr"/>
                  <a:endParaRPr lang="zh-CN" altLang="en-US">
                    <a:solidFill>
                      <a:schemeClr val="bg1"/>
                    </a:solidFill>
                  </a:endParaRPr>
                </a:p>
              </p:txBody>
            </p:sp>
            <p:cxnSp>
              <p:nvCxnSpPr>
                <p:cNvPr id="19" name="直接连接符 18"/>
                <p:cNvCxnSpPr>
                  <a:stCxn id="17" idx="0"/>
                  <a:endCxn id="25" idx="1"/>
                </p:cNvCxnSpPr>
                <p:nvPr/>
              </p:nvCxnSpPr>
              <p:spPr>
                <a:xfrm>
                  <a:off x="1877896" y="1488484"/>
                  <a:ext cx="2067291" cy="10069"/>
                </a:xfrm>
                <a:prstGeom prst="line">
                  <a:avLst/>
                </a:prstGeom>
                <a:ln>
                  <a:solidFill>
                    <a:srgbClr val="393939"/>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17" idx="6"/>
                  <a:endCxn id="27" idx="2"/>
                </p:cNvCxnSpPr>
                <p:nvPr/>
              </p:nvCxnSpPr>
              <p:spPr>
                <a:xfrm flipV="1">
                  <a:off x="3153788" y="2753777"/>
                  <a:ext cx="779712" cy="4848"/>
                </a:xfrm>
                <a:prstGeom prst="line">
                  <a:avLst/>
                </a:prstGeom>
                <a:ln>
                  <a:solidFill>
                    <a:srgbClr val="393939"/>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17" idx="4"/>
                  <a:endCxn id="30" idx="2"/>
                </p:cNvCxnSpPr>
                <p:nvPr/>
              </p:nvCxnSpPr>
              <p:spPr>
                <a:xfrm>
                  <a:off x="1877896" y="4028766"/>
                  <a:ext cx="2055603" cy="0"/>
                </a:xfrm>
                <a:prstGeom prst="line">
                  <a:avLst/>
                </a:prstGeom>
                <a:ln>
                  <a:solidFill>
                    <a:srgbClr val="393939"/>
                  </a:solidFill>
                </a:ln>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3933497" y="1135666"/>
                  <a:ext cx="708828" cy="705634"/>
                  <a:chOff x="3995936" y="1495374"/>
                  <a:chExt cx="720080" cy="720080"/>
                </a:xfrm>
              </p:grpSpPr>
              <p:sp>
                <p:nvSpPr>
                  <p:cNvPr id="23" name="椭圆 22"/>
                  <p:cNvSpPr/>
                  <p:nvPr/>
                </p:nvSpPr>
                <p:spPr>
                  <a:xfrm>
                    <a:off x="3995936" y="1495374"/>
                    <a:ext cx="720080" cy="720080"/>
                  </a:xfrm>
                  <a:prstGeom prst="ellipse">
                    <a:avLst/>
                  </a:prstGeom>
                  <a:solidFill>
                    <a:srgbClr val="39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5" name="TextBox 9"/>
                  <p:cNvSpPr txBox="1"/>
                  <p:nvPr/>
                </p:nvSpPr>
                <p:spPr>
                  <a:xfrm>
                    <a:off x="4007812" y="1567316"/>
                    <a:ext cx="702187" cy="596747"/>
                  </a:xfrm>
                  <a:prstGeom prst="rect">
                    <a:avLst/>
                  </a:prstGeom>
                  <a:noFill/>
                </p:spPr>
                <p:txBody>
                  <a:bodyPr wrap="none" rtlCol="0">
                    <a:spAutoFit/>
                  </a:bodyPr>
                  <a:lstStyle/>
                  <a:p>
                    <a:pPr algn="ctr"/>
                    <a:r>
                      <a:rPr lang="en-US" altLang="zh-CN" sz="3200" b="1" dirty="0">
                        <a:solidFill>
                          <a:srgbClr val="FF931A"/>
                        </a:solidFill>
                        <a:latin typeface="微软雅黑" panose="020B0503020204020204" pitchFamily="34" charset="-122"/>
                        <a:ea typeface="微软雅黑" panose="020B0503020204020204" pitchFamily="34" charset="-122"/>
                      </a:rPr>
                      <a:t>01</a:t>
                    </a:r>
                    <a:endParaRPr lang="zh-CN" altLang="en-US" sz="3200" b="1" dirty="0">
                      <a:solidFill>
                        <a:srgbClr val="FF931A"/>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3932513" y="2400960"/>
                  <a:ext cx="709809" cy="705634"/>
                  <a:chOff x="3994939" y="2786571"/>
                  <a:chExt cx="721077" cy="720080"/>
                </a:xfrm>
              </p:grpSpPr>
              <p:sp>
                <p:nvSpPr>
                  <p:cNvPr id="27" name="椭圆 26"/>
                  <p:cNvSpPr/>
                  <p:nvPr/>
                </p:nvSpPr>
                <p:spPr>
                  <a:xfrm>
                    <a:off x="3995936" y="2786571"/>
                    <a:ext cx="720080" cy="720080"/>
                  </a:xfrm>
                  <a:prstGeom prst="ellipse">
                    <a:avLst/>
                  </a:prstGeom>
                  <a:solidFill>
                    <a:srgbClr val="39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8" name="TextBox 12"/>
                  <p:cNvSpPr txBox="1"/>
                  <p:nvPr/>
                </p:nvSpPr>
                <p:spPr>
                  <a:xfrm>
                    <a:off x="3994939" y="2850095"/>
                    <a:ext cx="702187" cy="596747"/>
                  </a:xfrm>
                  <a:prstGeom prst="rect">
                    <a:avLst/>
                  </a:prstGeom>
                  <a:noFill/>
                </p:spPr>
                <p:txBody>
                  <a:bodyPr wrap="none" rtlCol="0">
                    <a:spAutoFit/>
                  </a:bodyPr>
                  <a:lstStyle/>
                  <a:p>
                    <a:pPr algn="ctr"/>
                    <a:r>
                      <a:rPr lang="en-US" altLang="zh-CN" sz="3200" b="1" dirty="0">
                        <a:solidFill>
                          <a:srgbClr val="FF931A"/>
                        </a:solidFill>
                        <a:latin typeface="微软雅黑" panose="020B0503020204020204" pitchFamily="34" charset="-122"/>
                        <a:ea typeface="微软雅黑" panose="020B0503020204020204" pitchFamily="34" charset="-122"/>
                      </a:rPr>
                      <a:t>02</a:t>
                    </a:r>
                    <a:endParaRPr lang="zh-CN" altLang="en-US" sz="3200" b="1" dirty="0">
                      <a:solidFill>
                        <a:srgbClr val="FF931A"/>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3933500" y="3675949"/>
                  <a:ext cx="708829" cy="705634"/>
                  <a:chOff x="3995936" y="4087662"/>
                  <a:chExt cx="720080" cy="720080"/>
                </a:xfrm>
              </p:grpSpPr>
              <p:sp>
                <p:nvSpPr>
                  <p:cNvPr id="30" name="椭圆 29"/>
                  <p:cNvSpPr/>
                  <p:nvPr/>
                </p:nvSpPr>
                <p:spPr>
                  <a:xfrm>
                    <a:off x="3995936" y="4087662"/>
                    <a:ext cx="720080" cy="720080"/>
                  </a:xfrm>
                  <a:prstGeom prst="ellipse">
                    <a:avLst/>
                  </a:prstGeom>
                  <a:solidFill>
                    <a:srgbClr val="39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1" name="TextBox 15"/>
                  <p:cNvSpPr txBox="1"/>
                  <p:nvPr/>
                </p:nvSpPr>
                <p:spPr>
                  <a:xfrm>
                    <a:off x="4007810" y="4154275"/>
                    <a:ext cx="702187" cy="596747"/>
                  </a:xfrm>
                  <a:prstGeom prst="rect">
                    <a:avLst/>
                  </a:prstGeom>
                  <a:noFill/>
                </p:spPr>
                <p:txBody>
                  <a:bodyPr wrap="none" rtlCol="0">
                    <a:spAutoFit/>
                  </a:bodyPr>
                  <a:lstStyle/>
                  <a:p>
                    <a:pPr algn="ctr"/>
                    <a:r>
                      <a:rPr lang="en-US" altLang="zh-CN" sz="3200" b="1" dirty="0">
                        <a:solidFill>
                          <a:srgbClr val="FF931A"/>
                        </a:solidFill>
                        <a:latin typeface="微软雅黑" panose="020B0503020204020204" pitchFamily="34" charset="-122"/>
                        <a:ea typeface="微软雅黑" panose="020B0503020204020204" pitchFamily="34" charset="-122"/>
                      </a:rPr>
                      <a:t>03</a:t>
                    </a:r>
                    <a:endParaRPr lang="zh-CN" altLang="en-US" sz="3200" b="1" dirty="0">
                      <a:solidFill>
                        <a:srgbClr val="FF931A"/>
                      </a:solidFill>
                      <a:latin typeface="微软雅黑" panose="020B0503020204020204" pitchFamily="34" charset="-122"/>
                      <a:ea typeface="微软雅黑" panose="020B0503020204020204" pitchFamily="34" charset="-122"/>
                    </a:endParaRPr>
                  </a:p>
                </p:txBody>
              </p:sp>
            </p:grpSp>
          </p:grpSp>
          <p:sp>
            <p:nvSpPr>
              <p:cNvPr id="15" name="文本框 4"/>
              <p:cNvSpPr txBox="1"/>
              <p:nvPr/>
            </p:nvSpPr>
            <p:spPr>
              <a:xfrm>
                <a:off x="1007635" y="2197189"/>
                <a:ext cx="1764165" cy="1084399"/>
              </a:xfrm>
              <a:prstGeom prst="rect">
                <a:avLst/>
              </a:prstGeom>
              <a:solidFill>
                <a:srgbClr val="FF931A"/>
              </a:solidFill>
              <a:ln w="9525">
                <a:noFill/>
              </a:ln>
            </p:spPr>
            <p:txBody>
              <a:bodyPr wrap="square" anchor="ctr" anchorCtr="0">
                <a:spAutoFit/>
              </a:bodyPr>
              <a:lstStyle/>
              <a:p>
                <a:pPr algn="ctr">
                  <a:lnSpc>
                    <a:spcPct val="110000"/>
                  </a:lnSpc>
                </a:pPr>
                <a:r>
                  <a:rPr lang="zh-CN" altLang="en-US" sz="2000" b="1" spc="300" dirty="0">
                    <a:solidFill>
                      <a:srgbClr val="FFFFFF"/>
                    </a:solidFill>
                    <a:latin typeface="微软雅黑" panose="020B0503020204020204" pitchFamily="34" charset="-122"/>
                    <a:ea typeface="微软雅黑" panose="020B0503020204020204" pitchFamily="34" charset="-122"/>
                  </a:rPr>
                  <a:t>电梯人身伤害事故主要表现形式</a:t>
                </a:r>
                <a:endParaRPr lang="zh-CN" altLang="en-US" sz="2000" b="1" spc="300" dirty="0">
                  <a:solidFill>
                    <a:srgbClr val="FFFFFF"/>
                  </a:solidFill>
                  <a:latin typeface="微软雅黑" panose="020B0503020204020204" pitchFamily="34" charset="-122"/>
                  <a:ea typeface="微软雅黑" panose="020B0503020204020204" pitchFamily="34" charset="-122"/>
                </a:endParaRPr>
              </a:p>
            </p:txBody>
          </p:sp>
        </p:grpSp>
        <p:sp>
          <p:nvSpPr>
            <p:cNvPr id="39" name="矩形 38"/>
            <p:cNvSpPr/>
            <p:nvPr/>
          </p:nvSpPr>
          <p:spPr>
            <a:xfrm>
              <a:off x="4273243" y="1071660"/>
              <a:ext cx="4419864" cy="830997"/>
            </a:xfrm>
            <a:prstGeom prst="rect">
              <a:avLst/>
            </a:prstGeom>
          </p:spPr>
          <p:txBody>
            <a:bodyPr wrap="square">
              <a:spAutoFit/>
            </a:bodyPr>
            <a:lstStyle/>
            <a:p>
              <a:pPr algn="just"/>
              <a:r>
                <a:rPr lang="zh-CN" altLang="en-US" sz="1600" b="1" spc="300" dirty="0">
                  <a:solidFill>
                    <a:srgbClr val="FF931A"/>
                  </a:solidFill>
                  <a:latin typeface="微软雅黑" panose="020B0503020204020204" pitchFamily="34" charset="-122"/>
                  <a:ea typeface="微软雅黑" panose="020B0503020204020204" pitchFamily="34" charset="-122"/>
                </a:rPr>
                <a:t>坠落</a:t>
              </a:r>
              <a:r>
                <a:rPr lang="zh-CN" altLang="en-US" sz="1600" spc="300" dirty="0">
                  <a:solidFill>
                    <a:srgbClr val="FF931A"/>
                  </a:solidFill>
                  <a:latin typeface="微软雅黑" panose="020B0503020204020204" pitchFamily="34" charset="-122"/>
                  <a:ea typeface="微软雅黑" panose="020B0503020204020204" pitchFamily="34" charset="-122"/>
                </a:rPr>
                <a:t>：</a:t>
              </a:r>
              <a:r>
                <a:rPr lang="zh-CN" altLang="en-US" sz="1600" spc="300" dirty="0">
                  <a:solidFill>
                    <a:schemeClr val="accent1"/>
                  </a:solidFill>
                  <a:latin typeface="微软雅黑" panose="020B0503020204020204" pitchFamily="34" charset="-122"/>
                  <a:ea typeface="微软雅黑" panose="020B0503020204020204" pitchFamily="34" charset="-122"/>
                </a:rPr>
                <a:t>比如因层门未关闭或从外面能将层门打开，轿厢又不在此层，造成受害人失足从层门处坠入井道。</a:t>
              </a:r>
              <a:endParaRPr lang="zh-CN" altLang="en-US" sz="1600" dirty="0">
                <a:solidFill>
                  <a:schemeClr val="accent1"/>
                </a:solidFill>
              </a:endParaRPr>
            </a:p>
          </p:txBody>
        </p:sp>
        <p:sp>
          <p:nvSpPr>
            <p:cNvPr id="40" name="矩形 39"/>
            <p:cNvSpPr/>
            <p:nvPr/>
          </p:nvSpPr>
          <p:spPr>
            <a:xfrm>
              <a:off x="4287233" y="2331848"/>
              <a:ext cx="4401269" cy="830997"/>
            </a:xfrm>
            <a:prstGeom prst="rect">
              <a:avLst/>
            </a:prstGeom>
          </p:spPr>
          <p:txBody>
            <a:bodyPr wrap="square">
              <a:spAutoFit/>
            </a:bodyPr>
            <a:lstStyle/>
            <a:p>
              <a:pPr algn="just"/>
              <a:r>
                <a:rPr lang="zh-CN" altLang="en-US" sz="1600" b="1" spc="300" dirty="0">
                  <a:solidFill>
                    <a:srgbClr val="FF931A"/>
                  </a:solidFill>
                  <a:latin typeface="微软雅黑" panose="020B0503020204020204" pitchFamily="34" charset="-122"/>
                  <a:ea typeface="微软雅黑" panose="020B0503020204020204" pitchFamily="34" charset="-122"/>
                </a:rPr>
                <a:t>剪切：</a:t>
              </a:r>
              <a:r>
                <a:rPr lang="zh-CN" altLang="en-US" sz="1600" spc="300" dirty="0">
                  <a:solidFill>
                    <a:schemeClr val="accent1"/>
                  </a:solidFill>
                  <a:latin typeface="微软雅黑" panose="020B0503020204020204" pitchFamily="34" charset="-122"/>
                  <a:ea typeface="微软雅黑" panose="020B0503020204020204" pitchFamily="34" charset="-122"/>
                </a:rPr>
                <a:t>比如当乘客进出轿门的瞬间，轿厢突然起动，使受害人在轿门与层门之间被剪切。 </a:t>
              </a:r>
              <a:endParaRPr lang="zh-CN" altLang="en-US" sz="1600" spc="300" dirty="0">
                <a:solidFill>
                  <a:schemeClr val="accent1"/>
                </a:solidFill>
                <a:latin typeface="微软雅黑" panose="020B0503020204020204" pitchFamily="34" charset="-122"/>
                <a:ea typeface="微软雅黑" panose="020B0503020204020204" pitchFamily="34" charset="-122"/>
              </a:endParaRPr>
            </a:p>
          </p:txBody>
        </p:sp>
        <p:sp>
          <p:nvSpPr>
            <p:cNvPr id="41" name="矩形 40"/>
            <p:cNvSpPr/>
            <p:nvPr/>
          </p:nvSpPr>
          <p:spPr>
            <a:xfrm>
              <a:off x="4291838" y="3478879"/>
              <a:ext cx="4401269" cy="1077218"/>
            </a:xfrm>
            <a:prstGeom prst="rect">
              <a:avLst/>
            </a:prstGeom>
          </p:spPr>
          <p:txBody>
            <a:bodyPr wrap="square">
              <a:spAutoFit/>
            </a:bodyPr>
            <a:lstStyle/>
            <a:p>
              <a:pPr algn="just"/>
              <a:r>
                <a:rPr lang="zh-CN" altLang="en-US" sz="1600" b="1" spc="300" dirty="0">
                  <a:solidFill>
                    <a:srgbClr val="FF931A"/>
                  </a:solidFill>
                  <a:latin typeface="微软雅黑" panose="020B0503020204020204" pitchFamily="34" charset="-122"/>
                  <a:ea typeface="微软雅黑" panose="020B0503020204020204" pitchFamily="34" charset="-122"/>
                </a:rPr>
                <a:t>挤压：</a:t>
              </a:r>
              <a:r>
                <a:rPr lang="zh-CN" altLang="en-US" sz="1600" spc="300" dirty="0">
                  <a:solidFill>
                    <a:schemeClr val="accent1"/>
                  </a:solidFill>
                  <a:latin typeface="微软雅黑" panose="020B0503020204020204" pitchFamily="34" charset="-122"/>
                  <a:ea typeface="微软雅黑" panose="020B0503020204020204" pitchFamily="34" charset="-122"/>
                </a:rPr>
                <a:t>常见的挤压事故有：受害人被挤压在轿厢围板与井道壁之间；受害人被挤压在底坑或缓冲器上；人的肢体部分（比如手）被挤压在转动的轮槽中等。</a:t>
              </a:r>
              <a:endParaRPr lang="zh-CN" altLang="en-US" sz="1600" dirty="0">
                <a:solidFill>
                  <a:schemeClr val="accent1"/>
                </a:solidFill>
              </a:endParaRPr>
            </a:p>
          </p:txBody>
        </p:sp>
      </p:grpSp>
    </p:spTree>
  </p:cSld>
  <p:clrMapOvr>
    <a:masterClrMapping/>
  </p:clrMapOvr>
  <p:transition spd="slow" advTm="9796"/>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523240" y="40640"/>
            <a:ext cx="4048760"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1" charset="-122"/>
                <a:ea typeface="方正卡通简体" panose="03000509000000000000" pitchFamily="1"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en-US" altLang="zh-CN" sz="2400" b="1" spc="100" dirty="0">
                <a:solidFill>
                  <a:srgbClr val="454545"/>
                </a:solidFill>
                <a:latin typeface="微软雅黑" panose="020B0503020204020204" pitchFamily="34" charset="-122"/>
                <a:ea typeface="微软雅黑" panose="020B0503020204020204" pitchFamily="34" charset="-122"/>
              </a:rPr>
              <a:t>4</a:t>
            </a:r>
            <a:r>
              <a:rPr kumimoji="0" lang="en-US" altLang="zh-CN" sz="2400" b="1" i="0" u="none" strike="noStrike" kern="1200" cap="none" spc="100" normalizeH="0" baseline="0" noProof="0" dirty="0">
                <a:ln>
                  <a:noFill/>
                </a:ln>
                <a:solidFill>
                  <a:srgbClr val="454545"/>
                </a:solidFill>
                <a:effectLst/>
                <a:uLnTx/>
                <a:uFillTx/>
                <a:latin typeface="微软雅黑" panose="020B0503020204020204" pitchFamily="34" charset="-122"/>
                <a:ea typeface="微软雅黑" panose="020B0503020204020204" pitchFamily="34" charset="-122"/>
                <a:cs typeface="+mn-cs"/>
              </a:rPr>
              <a:t>. </a:t>
            </a:r>
            <a:r>
              <a:rPr kumimoji="0" lang="zh-CN" altLang="en-US" sz="2400" b="1" i="0" u="none" strike="noStrike" kern="1200" cap="none" spc="100" normalizeH="0" baseline="0" noProof="0" dirty="0">
                <a:ln>
                  <a:noFill/>
                </a:ln>
                <a:solidFill>
                  <a:srgbClr val="454545"/>
                </a:solidFill>
                <a:effectLst/>
                <a:uLnTx/>
                <a:uFillTx/>
                <a:latin typeface="微软雅黑" panose="020B0503020204020204" pitchFamily="34" charset="-122"/>
                <a:ea typeface="微软雅黑" panose="020B0503020204020204" pitchFamily="34" charset="-122"/>
                <a:cs typeface="+mn-cs"/>
              </a:rPr>
              <a:t>电梯</a:t>
            </a:r>
            <a:endParaRPr kumimoji="0" lang="zh-CN" altLang="en-US" sz="2400" b="1" i="0" u="none" strike="noStrike" kern="1200" cap="none" spc="100" normalizeH="0" baseline="0" noProof="0" dirty="0">
              <a:ln>
                <a:noFill/>
              </a:ln>
              <a:solidFill>
                <a:srgbClr val="454545"/>
              </a:solidFill>
              <a:effectLst/>
              <a:uLnTx/>
              <a:uFillTx/>
              <a:latin typeface="微软雅黑" panose="020B0503020204020204" pitchFamily="34" charset="-122"/>
              <a:ea typeface="微软雅黑" panose="020B0503020204020204" pitchFamily="34" charset="-122"/>
              <a:cs typeface="+mn-cs"/>
            </a:endParaRPr>
          </a:p>
        </p:txBody>
      </p:sp>
      <p:sp>
        <p:nvSpPr>
          <p:cNvPr id="24" name="Freeform 5"/>
          <p:cNvSpPr>
            <a:spLocks noEditPoints="1"/>
          </p:cNvSpPr>
          <p:nvPr/>
        </p:nvSpPr>
        <p:spPr bwMode="auto">
          <a:xfrm>
            <a:off x="153488" y="85490"/>
            <a:ext cx="369657" cy="369656"/>
          </a:xfrm>
          <a:custGeom>
            <a:avLst/>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a:noFill/>
          </a:ln>
        </p:spPr>
        <p:txBody>
          <a:bodyPr vert="horz" wrap="square" lIns="68555" tIns="34277" rIns="68555" bIns="34277"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rgbClr val="ED5A00"/>
              </a:solidFill>
              <a:effectLst/>
              <a:uLnTx/>
              <a:uFillTx/>
              <a:latin typeface="Arial" panose="020B0604020202020204" pitchFamily="34" charset="0"/>
              <a:ea typeface="宋体" panose="02010600030101010101" pitchFamily="2" charset="-122"/>
              <a:cs typeface="+mn-cs"/>
            </a:endParaRPr>
          </a:p>
        </p:txBody>
      </p:sp>
      <p:grpSp>
        <p:nvGrpSpPr>
          <p:cNvPr id="11" name="组合 10"/>
          <p:cNvGrpSpPr/>
          <p:nvPr/>
        </p:nvGrpSpPr>
        <p:grpSpPr>
          <a:xfrm>
            <a:off x="541442" y="623570"/>
            <a:ext cx="2734414" cy="481330"/>
            <a:chOff x="1345" y="982"/>
            <a:chExt cx="5987" cy="758"/>
          </a:xfrm>
        </p:grpSpPr>
        <p:sp>
          <p:nvSpPr>
            <p:cNvPr id="12" name="箭头: 五边形 11"/>
            <p:cNvSpPr/>
            <p:nvPr/>
          </p:nvSpPr>
          <p:spPr bwMode="auto">
            <a:xfrm>
              <a:off x="1345" y="982"/>
              <a:ext cx="5987" cy="758"/>
            </a:xfrm>
            <a:prstGeom prst="homePlate">
              <a:avLst>
                <a:gd name="adj" fmla="val 19029"/>
              </a:avLst>
            </a:prstGeom>
            <a:gradFill>
              <a:gsLst>
                <a:gs pos="61000">
                  <a:schemeClr val="tx1"/>
                </a:gs>
                <a:gs pos="0">
                  <a:srgbClr val="5E5E5E"/>
                </a:gs>
                <a:gs pos="100000">
                  <a:srgbClr val="343434"/>
                </a:gs>
              </a:gsLst>
              <a:lin ang="5400000" scaled="1"/>
            </a:gradFill>
            <a:ln w="9525" cap="flat">
              <a:solidFill>
                <a:schemeClr val="accent2"/>
              </a:solidFill>
              <a:prstDash val="solid"/>
              <a:miter lim="800000"/>
            </a:ln>
            <a:effectLst>
              <a:outerShdw blurRad="63500" sx="102000" sy="102000" algn="ctr" rotWithShape="0">
                <a:prstClr val="black">
                  <a:alpha val="40000"/>
                </a:prstClr>
              </a:outerShdw>
            </a:effectLst>
          </p:spPr>
          <p:txBody>
            <a:bodyPr vert="horz" wrap="square" lIns="68555" tIns="34277" rIns="68555" bIns="34277" numCol="1" anchor="t" anchorCtr="0" compatLnSpc="1"/>
            <a:lstStyle/>
            <a:p>
              <a:pPr algn="ctr"/>
              <a:endParaRPr lang="zh-CN" altLang="en-US" sz="1500">
                <a:solidFill>
                  <a:schemeClr val="accent2"/>
                </a:solidFill>
                <a:latin typeface="+mn-lt"/>
                <a:ea typeface="+mn-ea"/>
                <a:cs typeface="+mn-ea"/>
              </a:endParaRPr>
            </a:p>
          </p:txBody>
        </p:sp>
        <p:sp>
          <p:nvSpPr>
            <p:cNvPr id="13" name="文本框 12"/>
            <p:cNvSpPr txBox="1"/>
            <p:nvPr/>
          </p:nvSpPr>
          <p:spPr>
            <a:xfrm>
              <a:off x="1396" y="1039"/>
              <a:ext cx="5936" cy="630"/>
            </a:xfrm>
            <a:prstGeom prst="rect">
              <a:avLst/>
            </a:prstGeom>
            <a:noFill/>
          </p:spPr>
          <p:txBody>
            <a:bodyPr wrap="square" rtlCol="0" anchor="t">
              <a:spAutoFit/>
            </a:bodyPr>
            <a:lstStyle/>
            <a:p>
              <a:r>
                <a:rPr lang="zh-CN" altLang="en-US" sz="2000" b="1" spc="100" dirty="0">
                  <a:solidFill>
                    <a:schemeClr val="accent2"/>
                  </a:solidFill>
                  <a:latin typeface="微软雅黑" panose="020B0503020204020204" pitchFamily="34" charset="-122"/>
                  <a:ea typeface="微软雅黑" panose="020B0503020204020204" pitchFamily="34" charset="-122"/>
                  <a:cs typeface="+mn-ea"/>
                  <a:sym typeface="+mn-ea"/>
                </a:rPr>
                <a:t>电梯常见事故及原因</a:t>
              </a:r>
              <a:endParaRPr lang="zh-CN" altLang="en-US" sz="2000" b="1" spc="100" dirty="0">
                <a:solidFill>
                  <a:schemeClr val="accent2"/>
                </a:solidFill>
                <a:latin typeface="微软雅黑" panose="020B0503020204020204" pitchFamily="34" charset="-122"/>
                <a:ea typeface="微软雅黑" panose="020B0503020204020204" pitchFamily="34" charset="-122"/>
                <a:cs typeface="+mn-ea"/>
                <a:sym typeface="+mn-ea"/>
              </a:endParaRPr>
            </a:p>
          </p:txBody>
        </p:sp>
      </p:grpSp>
      <p:grpSp>
        <p:nvGrpSpPr>
          <p:cNvPr id="38" name="组合 37"/>
          <p:cNvGrpSpPr/>
          <p:nvPr/>
        </p:nvGrpSpPr>
        <p:grpSpPr>
          <a:xfrm>
            <a:off x="346695" y="1328334"/>
            <a:ext cx="8450611" cy="3431709"/>
            <a:chOff x="251520" y="1124388"/>
            <a:chExt cx="8450611" cy="3431709"/>
          </a:xfrm>
        </p:grpSpPr>
        <p:grpSp>
          <p:nvGrpSpPr>
            <p:cNvPr id="39" name="组合 38"/>
            <p:cNvGrpSpPr/>
            <p:nvPr/>
          </p:nvGrpSpPr>
          <p:grpSpPr>
            <a:xfrm>
              <a:off x="251520" y="1124388"/>
              <a:ext cx="4040325" cy="3245917"/>
              <a:chOff x="611560" y="1124388"/>
              <a:chExt cx="4040325" cy="3245917"/>
            </a:xfrm>
          </p:grpSpPr>
          <p:grpSp>
            <p:nvGrpSpPr>
              <p:cNvPr id="43" name="组合 42"/>
              <p:cNvGrpSpPr/>
              <p:nvPr/>
            </p:nvGrpSpPr>
            <p:grpSpPr>
              <a:xfrm>
                <a:off x="611560" y="1124388"/>
                <a:ext cx="4040325" cy="3245917"/>
                <a:chOff x="602004" y="1135666"/>
                <a:chExt cx="4040325" cy="3245917"/>
              </a:xfrm>
            </p:grpSpPr>
            <p:sp>
              <p:nvSpPr>
                <p:cNvPr id="45" name="椭圆 44"/>
                <p:cNvSpPr/>
                <p:nvPr/>
              </p:nvSpPr>
              <p:spPr>
                <a:xfrm>
                  <a:off x="714765" y="1600735"/>
                  <a:ext cx="2326264" cy="2315780"/>
                </a:xfrm>
                <a:prstGeom prst="ellipse">
                  <a:avLst/>
                </a:prstGeom>
                <a:solidFill>
                  <a:srgbClr val="FF931A"/>
                </a:solidFill>
                <a:ln cmpd="dbl">
                  <a:noFill/>
                </a:ln>
              </p:spPr>
              <p:style>
                <a:lnRef idx="2">
                  <a:schemeClr val="accent1">
                    <a:shade val="50000"/>
                  </a:schemeClr>
                </a:lnRef>
                <a:fillRef idx="1">
                  <a:schemeClr val="accent1"/>
                </a:fillRef>
                <a:effectRef idx="0">
                  <a:schemeClr val="accent1"/>
                </a:effectRef>
                <a:fontRef idx="minor">
                  <a:schemeClr val="lt1"/>
                </a:fontRef>
              </p:style>
              <p:txBody>
                <a:bodyPr lIns="89858" tIns="44929" rIns="89858" bIns="44929" rtlCol="0" anchor="ctr"/>
                <a:lstStyle/>
                <a:p>
                  <a:pPr algn="ctr"/>
                  <a:endParaRPr lang="zh-CN" altLang="en-US" dirty="0">
                    <a:solidFill>
                      <a:schemeClr val="bg1"/>
                    </a:solidFill>
                  </a:endParaRPr>
                </a:p>
              </p:txBody>
            </p:sp>
            <p:sp>
              <p:nvSpPr>
                <p:cNvPr id="46" name="椭圆 45"/>
                <p:cNvSpPr/>
                <p:nvPr/>
              </p:nvSpPr>
              <p:spPr>
                <a:xfrm>
                  <a:off x="602004" y="1488484"/>
                  <a:ext cx="2551784" cy="2540282"/>
                </a:xfrm>
                <a:prstGeom prst="ellipse">
                  <a:avLst/>
                </a:prstGeom>
                <a:noFill/>
                <a:ln cmpd="sng">
                  <a:solidFill>
                    <a:srgbClr val="FF931A"/>
                  </a:solidFill>
                </a:ln>
              </p:spPr>
              <p:style>
                <a:lnRef idx="2">
                  <a:schemeClr val="accent1">
                    <a:shade val="50000"/>
                  </a:schemeClr>
                </a:lnRef>
                <a:fillRef idx="1">
                  <a:schemeClr val="accent1"/>
                </a:fillRef>
                <a:effectRef idx="0">
                  <a:schemeClr val="accent1"/>
                </a:effectRef>
                <a:fontRef idx="minor">
                  <a:schemeClr val="lt1"/>
                </a:fontRef>
              </p:style>
              <p:txBody>
                <a:bodyPr lIns="89858" tIns="44929" rIns="89858" bIns="44929" rtlCol="0" anchor="ctr"/>
                <a:lstStyle/>
                <a:p>
                  <a:pPr algn="ctr"/>
                  <a:endParaRPr lang="zh-CN" altLang="en-US">
                    <a:solidFill>
                      <a:schemeClr val="bg1"/>
                    </a:solidFill>
                  </a:endParaRPr>
                </a:p>
              </p:txBody>
            </p:sp>
            <p:cxnSp>
              <p:nvCxnSpPr>
                <p:cNvPr id="47" name="直接连接符 46"/>
                <p:cNvCxnSpPr>
                  <a:stCxn id="46" idx="0"/>
                  <a:endCxn id="59" idx="1"/>
                </p:cNvCxnSpPr>
                <p:nvPr/>
              </p:nvCxnSpPr>
              <p:spPr>
                <a:xfrm>
                  <a:off x="1877896" y="1488484"/>
                  <a:ext cx="2067291" cy="10069"/>
                </a:xfrm>
                <a:prstGeom prst="line">
                  <a:avLst/>
                </a:prstGeom>
                <a:ln>
                  <a:solidFill>
                    <a:srgbClr val="393939"/>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a:stCxn id="46" idx="6"/>
                  <a:endCxn id="56" idx="2"/>
                </p:cNvCxnSpPr>
                <p:nvPr/>
              </p:nvCxnSpPr>
              <p:spPr>
                <a:xfrm flipV="1">
                  <a:off x="3153788" y="2753777"/>
                  <a:ext cx="779712" cy="4848"/>
                </a:xfrm>
                <a:prstGeom prst="line">
                  <a:avLst/>
                </a:prstGeom>
                <a:ln>
                  <a:solidFill>
                    <a:srgbClr val="393939"/>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a:stCxn id="46" idx="4"/>
                  <a:endCxn id="53" idx="2"/>
                </p:cNvCxnSpPr>
                <p:nvPr/>
              </p:nvCxnSpPr>
              <p:spPr>
                <a:xfrm>
                  <a:off x="1877896" y="4028766"/>
                  <a:ext cx="2055603" cy="0"/>
                </a:xfrm>
                <a:prstGeom prst="line">
                  <a:avLst/>
                </a:prstGeom>
                <a:ln>
                  <a:solidFill>
                    <a:srgbClr val="393939"/>
                  </a:solidFill>
                </a:ln>
              </p:spPr>
              <p:style>
                <a:lnRef idx="1">
                  <a:schemeClr val="accent1"/>
                </a:lnRef>
                <a:fillRef idx="0">
                  <a:schemeClr val="accent1"/>
                </a:fillRef>
                <a:effectRef idx="0">
                  <a:schemeClr val="accent1"/>
                </a:effectRef>
                <a:fontRef idx="minor">
                  <a:schemeClr val="tx1"/>
                </a:fontRef>
              </p:style>
            </p:cxnSp>
            <p:grpSp>
              <p:nvGrpSpPr>
                <p:cNvPr id="50" name="组合 49"/>
                <p:cNvGrpSpPr/>
                <p:nvPr/>
              </p:nvGrpSpPr>
              <p:grpSpPr>
                <a:xfrm>
                  <a:off x="3933497" y="1135666"/>
                  <a:ext cx="708828" cy="705634"/>
                  <a:chOff x="3995936" y="1495374"/>
                  <a:chExt cx="720080" cy="720080"/>
                </a:xfrm>
              </p:grpSpPr>
              <p:sp>
                <p:nvSpPr>
                  <p:cNvPr id="58" name="椭圆 57"/>
                  <p:cNvSpPr/>
                  <p:nvPr/>
                </p:nvSpPr>
                <p:spPr>
                  <a:xfrm>
                    <a:off x="3995936" y="1495374"/>
                    <a:ext cx="720080" cy="720080"/>
                  </a:xfrm>
                  <a:prstGeom prst="ellipse">
                    <a:avLst/>
                  </a:prstGeom>
                  <a:solidFill>
                    <a:srgbClr val="39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9" name="TextBox 9"/>
                  <p:cNvSpPr txBox="1"/>
                  <p:nvPr/>
                </p:nvSpPr>
                <p:spPr>
                  <a:xfrm>
                    <a:off x="4007812" y="1567316"/>
                    <a:ext cx="702187" cy="596747"/>
                  </a:xfrm>
                  <a:prstGeom prst="rect">
                    <a:avLst/>
                  </a:prstGeom>
                  <a:noFill/>
                </p:spPr>
                <p:txBody>
                  <a:bodyPr wrap="none" rtlCol="0">
                    <a:spAutoFit/>
                  </a:bodyPr>
                  <a:lstStyle/>
                  <a:p>
                    <a:pPr algn="ctr"/>
                    <a:r>
                      <a:rPr lang="en-US" altLang="zh-CN" sz="3200" b="1" dirty="0">
                        <a:solidFill>
                          <a:srgbClr val="FF931A"/>
                        </a:solidFill>
                        <a:latin typeface="微软雅黑" panose="020B0503020204020204" pitchFamily="34" charset="-122"/>
                        <a:ea typeface="微软雅黑" panose="020B0503020204020204" pitchFamily="34" charset="-122"/>
                      </a:rPr>
                      <a:t>04</a:t>
                    </a:r>
                    <a:endParaRPr lang="zh-CN" altLang="en-US" sz="3200" b="1" dirty="0">
                      <a:solidFill>
                        <a:srgbClr val="FF931A"/>
                      </a:solidFill>
                      <a:latin typeface="微软雅黑" panose="020B0503020204020204" pitchFamily="34" charset="-122"/>
                      <a:ea typeface="微软雅黑" panose="020B0503020204020204" pitchFamily="34" charset="-122"/>
                    </a:endParaRPr>
                  </a:p>
                </p:txBody>
              </p:sp>
            </p:grpSp>
            <p:grpSp>
              <p:nvGrpSpPr>
                <p:cNvPr id="51" name="组合 50"/>
                <p:cNvGrpSpPr/>
                <p:nvPr/>
              </p:nvGrpSpPr>
              <p:grpSpPr>
                <a:xfrm>
                  <a:off x="3932512" y="2400960"/>
                  <a:ext cx="709810" cy="705634"/>
                  <a:chOff x="3994938" y="2786571"/>
                  <a:chExt cx="721078" cy="720080"/>
                </a:xfrm>
              </p:grpSpPr>
              <p:sp>
                <p:nvSpPr>
                  <p:cNvPr id="56" name="椭圆 55"/>
                  <p:cNvSpPr/>
                  <p:nvPr/>
                </p:nvSpPr>
                <p:spPr>
                  <a:xfrm>
                    <a:off x="3995936" y="2786571"/>
                    <a:ext cx="720080" cy="720080"/>
                  </a:xfrm>
                  <a:prstGeom prst="ellipse">
                    <a:avLst/>
                  </a:prstGeom>
                  <a:solidFill>
                    <a:srgbClr val="39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7" name="TextBox 12"/>
                  <p:cNvSpPr txBox="1"/>
                  <p:nvPr/>
                </p:nvSpPr>
                <p:spPr>
                  <a:xfrm>
                    <a:off x="3994938" y="2850095"/>
                    <a:ext cx="702187" cy="596747"/>
                  </a:xfrm>
                  <a:prstGeom prst="rect">
                    <a:avLst/>
                  </a:prstGeom>
                  <a:noFill/>
                </p:spPr>
                <p:txBody>
                  <a:bodyPr wrap="none" rtlCol="0">
                    <a:spAutoFit/>
                  </a:bodyPr>
                  <a:lstStyle/>
                  <a:p>
                    <a:pPr algn="ctr"/>
                    <a:r>
                      <a:rPr lang="en-US" altLang="zh-CN" sz="3200" b="1" dirty="0">
                        <a:solidFill>
                          <a:srgbClr val="FF931A"/>
                        </a:solidFill>
                        <a:latin typeface="微软雅黑" panose="020B0503020204020204" pitchFamily="34" charset="-122"/>
                        <a:ea typeface="微软雅黑" panose="020B0503020204020204" pitchFamily="34" charset="-122"/>
                      </a:rPr>
                      <a:t>05</a:t>
                    </a:r>
                    <a:endParaRPr lang="zh-CN" altLang="en-US" sz="3200" b="1" dirty="0">
                      <a:solidFill>
                        <a:srgbClr val="FF931A"/>
                      </a:solidFill>
                      <a:latin typeface="微软雅黑" panose="020B0503020204020204" pitchFamily="34" charset="-122"/>
                      <a:ea typeface="微软雅黑" panose="020B0503020204020204" pitchFamily="34" charset="-122"/>
                    </a:endParaRPr>
                  </a:p>
                </p:txBody>
              </p:sp>
            </p:grpSp>
            <p:grpSp>
              <p:nvGrpSpPr>
                <p:cNvPr id="52" name="组合 51"/>
                <p:cNvGrpSpPr/>
                <p:nvPr/>
              </p:nvGrpSpPr>
              <p:grpSpPr>
                <a:xfrm>
                  <a:off x="3933500" y="3675949"/>
                  <a:ext cx="708829" cy="705634"/>
                  <a:chOff x="3995936" y="4087662"/>
                  <a:chExt cx="720080" cy="720080"/>
                </a:xfrm>
              </p:grpSpPr>
              <p:sp>
                <p:nvSpPr>
                  <p:cNvPr id="53" name="椭圆 52"/>
                  <p:cNvSpPr/>
                  <p:nvPr/>
                </p:nvSpPr>
                <p:spPr>
                  <a:xfrm>
                    <a:off x="3995936" y="4087662"/>
                    <a:ext cx="720080" cy="720080"/>
                  </a:xfrm>
                  <a:prstGeom prst="ellipse">
                    <a:avLst/>
                  </a:prstGeom>
                  <a:solidFill>
                    <a:srgbClr val="39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4" name="TextBox 15"/>
                  <p:cNvSpPr txBox="1"/>
                  <p:nvPr/>
                </p:nvSpPr>
                <p:spPr>
                  <a:xfrm>
                    <a:off x="4007811" y="4154275"/>
                    <a:ext cx="702186" cy="596747"/>
                  </a:xfrm>
                  <a:prstGeom prst="rect">
                    <a:avLst/>
                  </a:prstGeom>
                  <a:noFill/>
                </p:spPr>
                <p:txBody>
                  <a:bodyPr wrap="none" rtlCol="0">
                    <a:spAutoFit/>
                  </a:bodyPr>
                  <a:lstStyle/>
                  <a:p>
                    <a:pPr algn="ctr"/>
                    <a:r>
                      <a:rPr lang="en-US" altLang="zh-CN" sz="3200" b="1" dirty="0">
                        <a:solidFill>
                          <a:srgbClr val="FF931A"/>
                        </a:solidFill>
                        <a:latin typeface="微软雅黑" panose="020B0503020204020204" pitchFamily="34" charset="-122"/>
                        <a:ea typeface="微软雅黑" panose="020B0503020204020204" pitchFamily="34" charset="-122"/>
                      </a:rPr>
                      <a:t>06</a:t>
                    </a:r>
                    <a:endParaRPr lang="zh-CN" altLang="en-US" sz="3200" b="1" dirty="0">
                      <a:solidFill>
                        <a:srgbClr val="FF931A"/>
                      </a:solidFill>
                      <a:latin typeface="微软雅黑" panose="020B0503020204020204" pitchFamily="34" charset="-122"/>
                      <a:ea typeface="微软雅黑" panose="020B0503020204020204" pitchFamily="34" charset="-122"/>
                    </a:endParaRPr>
                  </a:p>
                </p:txBody>
              </p:sp>
            </p:grpSp>
          </p:grpSp>
          <p:sp>
            <p:nvSpPr>
              <p:cNvPr id="44" name="文本框 4"/>
              <p:cNvSpPr txBox="1"/>
              <p:nvPr/>
            </p:nvSpPr>
            <p:spPr>
              <a:xfrm>
                <a:off x="1007635" y="2197189"/>
                <a:ext cx="1764165" cy="1084399"/>
              </a:xfrm>
              <a:prstGeom prst="rect">
                <a:avLst/>
              </a:prstGeom>
              <a:solidFill>
                <a:srgbClr val="FF931A"/>
              </a:solidFill>
              <a:ln w="9525">
                <a:noFill/>
              </a:ln>
            </p:spPr>
            <p:txBody>
              <a:bodyPr wrap="square" anchor="ctr" anchorCtr="0">
                <a:spAutoFit/>
              </a:bodyPr>
              <a:lstStyle/>
              <a:p>
                <a:pPr algn="ctr">
                  <a:lnSpc>
                    <a:spcPct val="110000"/>
                  </a:lnSpc>
                </a:pPr>
                <a:r>
                  <a:rPr lang="zh-CN" altLang="en-US" sz="2000" b="1" spc="300" dirty="0">
                    <a:solidFill>
                      <a:srgbClr val="FFFFFF"/>
                    </a:solidFill>
                    <a:latin typeface="微软雅黑" panose="020B0503020204020204" pitchFamily="34" charset="-122"/>
                    <a:ea typeface="微软雅黑" panose="020B0503020204020204" pitchFamily="34" charset="-122"/>
                  </a:rPr>
                  <a:t>电梯人身伤害事故主要表现形式</a:t>
                </a:r>
                <a:endParaRPr lang="zh-CN" altLang="en-US" sz="2000" b="1" spc="300" dirty="0">
                  <a:solidFill>
                    <a:srgbClr val="FFFFFF"/>
                  </a:solidFill>
                  <a:latin typeface="微软雅黑" panose="020B0503020204020204" pitchFamily="34" charset="-122"/>
                  <a:ea typeface="微软雅黑" panose="020B0503020204020204" pitchFamily="34" charset="-122"/>
                </a:endParaRPr>
              </a:p>
            </p:txBody>
          </p:sp>
        </p:grpSp>
        <p:sp>
          <p:nvSpPr>
            <p:cNvPr id="40" name="矩形 39"/>
            <p:cNvSpPr/>
            <p:nvPr/>
          </p:nvSpPr>
          <p:spPr>
            <a:xfrm>
              <a:off x="4282267" y="1194887"/>
              <a:ext cx="4419864" cy="584775"/>
            </a:xfrm>
            <a:prstGeom prst="rect">
              <a:avLst/>
            </a:prstGeom>
          </p:spPr>
          <p:txBody>
            <a:bodyPr wrap="square">
              <a:spAutoFit/>
            </a:bodyPr>
            <a:lstStyle/>
            <a:p>
              <a:pPr algn="just"/>
              <a:r>
                <a:rPr lang="zh-CN" altLang="en-US" sz="1600" b="1" spc="300" dirty="0">
                  <a:solidFill>
                    <a:srgbClr val="FF931A"/>
                  </a:solidFill>
                  <a:latin typeface="微软雅黑" panose="020B0503020204020204" pitchFamily="34" charset="-122"/>
                  <a:ea typeface="微软雅黑" panose="020B0503020204020204" pitchFamily="34" charset="-122"/>
                </a:rPr>
                <a:t>撞击：</a:t>
              </a:r>
              <a:r>
                <a:rPr lang="zh-CN" altLang="en-US" sz="1600" spc="300" dirty="0">
                  <a:solidFill>
                    <a:schemeClr val="accent1"/>
                  </a:solidFill>
                  <a:latin typeface="微软雅黑" panose="020B0503020204020204" pitchFamily="34" charset="-122"/>
                  <a:ea typeface="微软雅黑" panose="020B0503020204020204" pitchFamily="34" charset="-122"/>
                </a:rPr>
                <a:t>常发生在轿厢冲顶或底时，使受害人的身体撞击到建筑物或电梯部件上。</a:t>
              </a:r>
              <a:endParaRPr lang="zh-CN" altLang="en-US" sz="1600" dirty="0">
                <a:solidFill>
                  <a:schemeClr val="accent1"/>
                </a:solidFill>
              </a:endParaRPr>
            </a:p>
          </p:txBody>
        </p:sp>
        <p:sp>
          <p:nvSpPr>
            <p:cNvPr id="41" name="矩形 40"/>
            <p:cNvSpPr/>
            <p:nvPr/>
          </p:nvSpPr>
          <p:spPr>
            <a:xfrm>
              <a:off x="4287233" y="2323889"/>
              <a:ext cx="4401269" cy="830997"/>
            </a:xfrm>
            <a:prstGeom prst="rect">
              <a:avLst/>
            </a:prstGeom>
          </p:spPr>
          <p:txBody>
            <a:bodyPr wrap="square">
              <a:spAutoFit/>
            </a:bodyPr>
            <a:lstStyle/>
            <a:p>
              <a:pPr algn="just"/>
              <a:r>
                <a:rPr lang="zh-CN" altLang="en-US" sz="1600" b="1" spc="300" dirty="0">
                  <a:solidFill>
                    <a:srgbClr val="FF931A"/>
                  </a:solidFill>
                  <a:latin typeface="微软雅黑" panose="020B0503020204020204" pitchFamily="34" charset="-122"/>
                  <a:ea typeface="微软雅黑" panose="020B0503020204020204" pitchFamily="34" charset="-122"/>
                </a:rPr>
                <a:t>触电：</a:t>
              </a:r>
              <a:r>
                <a:rPr lang="zh-CN" altLang="en-US" sz="1600" spc="300" dirty="0">
                  <a:solidFill>
                    <a:schemeClr val="accent1"/>
                  </a:solidFill>
                  <a:latin typeface="微软雅黑" panose="020B0503020204020204" pitchFamily="34" charset="-122"/>
                  <a:ea typeface="微软雅黑" panose="020B0503020204020204" pitchFamily="34" charset="-122"/>
                </a:rPr>
                <a:t>受害人的身体接触到控制柜的带电部分，或施工操作中人体触及到设备的带电部分及漏电设备的金属外壳。</a:t>
              </a:r>
              <a:endParaRPr lang="zh-CN" altLang="en-US" sz="1600" spc="300" dirty="0">
                <a:solidFill>
                  <a:schemeClr val="accent1"/>
                </a:solidFill>
                <a:latin typeface="微软雅黑" panose="020B0503020204020204" pitchFamily="34" charset="-122"/>
                <a:ea typeface="微软雅黑" panose="020B0503020204020204" pitchFamily="34" charset="-122"/>
              </a:endParaRPr>
            </a:p>
          </p:txBody>
        </p:sp>
        <p:sp>
          <p:nvSpPr>
            <p:cNvPr id="42" name="矩形 41"/>
            <p:cNvSpPr/>
            <p:nvPr/>
          </p:nvSpPr>
          <p:spPr>
            <a:xfrm>
              <a:off x="4291838" y="3478879"/>
              <a:ext cx="4401269" cy="1077218"/>
            </a:xfrm>
            <a:prstGeom prst="rect">
              <a:avLst/>
            </a:prstGeom>
          </p:spPr>
          <p:txBody>
            <a:bodyPr wrap="square">
              <a:spAutoFit/>
            </a:bodyPr>
            <a:lstStyle/>
            <a:p>
              <a:pPr algn="just"/>
              <a:r>
                <a:rPr lang="zh-CN" altLang="en-US" sz="1600" b="1" spc="300" dirty="0">
                  <a:solidFill>
                    <a:srgbClr val="FF931A"/>
                  </a:solidFill>
                  <a:latin typeface="微软雅黑" panose="020B0503020204020204" pitchFamily="34" charset="-122"/>
                  <a:ea typeface="微软雅黑" panose="020B0503020204020204" pitchFamily="34" charset="-122"/>
                </a:rPr>
                <a:t>烧伤：</a:t>
              </a:r>
              <a:r>
                <a:rPr lang="zh-CN" altLang="en-US" sz="1600" spc="300" dirty="0">
                  <a:solidFill>
                    <a:schemeClr val="accent1"/>
                  </a:solidFill>
                  <a:latin typeface="微软雅黑" panose="020B0503020204020204" pitchFamily="34" charset="-122"/>
                  <a:ea typeface="微软雅黑" panose="020B0503020204020204" pitchFamily="34" charset="-122"/>
                </a:rPr>
                <a:t>一般发生在火灾事故中，受害人被火烧伤；在使用喷灯、烧注巴氏合金的操作中，以及电焊和气焊的操作时，也会发生烧伤事故。</a:t>
              </a:r>
              <a:endParaRPr lang="zh-CN" altLang="en-US" sz="1600" dirty="0">
                <a:solidFill>
                  <a:schemeClr val="accent1"/>
                </a:solidFill>
              </a:endParaRPr>
            </a:p>
          </p:txBody>
        </p:sp>
      </p:grpSp>
    </p:spTree>
  </p:cSld>
  <p:clrMapOvr>
    <a:masterClrMapping/>
  </p:clrMapOvr>
  <p:transition spd="slow" advTm="9796"/>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523240" y="40640"/>
            <a:ext cx="4048760"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1" charset="-122"/>
                <a:ea typeface="方正卡通简体" panose="03000509000000000000" pitchFamily="1"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en-US" altLang="zh-CN" sz="2400" b="1" spc="100" dirty="0">
                <a:solidFill>
                  <a:srgbClr val="454545"/>
                </a:solidFill>
                <a:latin typeface="微软雅黑" panose="020B0503020204020204" pitchFamily="34" charset="-122"/>
                <a:ea typeface="微软雅黑" panose="020B0503020204020204" pitchFamily="34" charset="-122"/>
              </a:rPr>
              <a:t>4</a:t>
            </a:r>
            <a:r>
              <a:rPr kumimoji="0" lang="en-US" altLang="zh-CN" sz="2400" b="1" i="0" u="none" strike="noStrike" kern="1200" cap="none" spc="100" normalizeH="0" baseline="0" noProof="0" dirty="0">
                <a:ln>
                  <a:noFill/>
                </a:ln>
                <a:solidFill>
                  <a:srgbClr val="454545"/>
                </a:solidFill>
                <a:effectLst/>
                <a:uLnTx/>
                <a:uFillTx/>
                <a:latin typeface="微软雅黑" panose="020B0503020204020204" pitchFamily="34" charset="-122"/>
                <a:ea typeface="微软雅黑" panose="020B0503020204020204" pitchFamily="34" charset="-122"/>
                <a:cs typeface="+mn-cs"/>
              </a:rPr>
              <a:t>. </a:t>
            </a:r>
            <a:r>
              <a:rPr kumimoji="0" lang="zh-CN" altLang="en-US" sz="2400" b="1" i="0" u="none" strike="noStrike" kern="1200" cap="none" spc="100" normalizeH="0" baseline="0" noProof="0" dirty="0">
                <a:ln>
                  <a:noFill/>
                </a:ln>
                <a:solidFill>
                  <a:srgbClr val="454545"/>
                </a:solidFill>
                <a:effectLst/>
                <a:uLnTx/>
                <a:uFillTx/>
                <a:latin typeface="微软雅黑" panose="020B0503020204020204" pitchFamily="34" charset="-122"/>
                <a:ea typeface="微软雅黑" panose="020B0503020204020204" pitchFamily="34" charset="-122"/>
                <a:cs typeface="+mn-cs"/>
              </a:rPr>
              <a:t>电梯</a:t>
            </a:r>
            <a:endParaRPr kumimoji="0" lang="zh-CN" altLang="en-US" sz="2400" b="1" i="0" u="none" strike="noStrike" kern="1200" cap="none" spc="100" normalizeH="0" baseline="0" noProof="0" dirty="0">
              <a:ln>
                <a:noFill/>
              </a:ln>
              <a:solidFill>
                <a:srgbClr val="454545"/>
              </a:solidFill>
              <a:effectLst/>
              <a:uLnTx/>
              <a:uFillTx/>
              <a:latin typeface="微软雅黑" panose="020B0503020204020204" pitchFamily="34" charset="-122"/>
              <a:ea typeface="微软雅黑" panose="020B0503020204020204" pitchFamily="34" charset="-122"/>
              <a:cs typeface="+mn-cs"/>
            </a:endParaRPr>
          </a:p>
        </p:txBody>
      </p:sp>
      <p:sp>
        <p:nvSpPr>
          <p:cNvPr id="24" name="Freeform 5"/>
          <p:cNvSpPr>
            <a:spLocks noEditPoints="1"/>
          </p:cNvSpPr>
          <p:nvPr/>
        </p:nvSpPr>
        <p:spPr bwMode="auto">
          <a:xfrm>
            <a:off x="153488" y="85490"/>
            <a:ext cx="369657" cy="369656"/>
          </a:xfrm>
          <a:custGeom>
            <a:avLst/>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a:noFill/>
          </a:ln>
        </p:spPr>
        <p:txBody>
          <a:bodyPr vert="horz" wrap="square" lIns="68555" tIns="34277" rIns="68555" bIns="34277"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rgbClr val="ED5A00"/>
              </a:solidFill>
              <a:effectLst/>
              <a:uLnTx/>
              <a:uFillTx/>
              <a:latin typeface="Arial" panose="020B0604020202020204" pitchFamily="34" charset="0"/>
              <a:ea typeface="宋体" panose="02010600030101010101" pitchFamily="2" charset="-122"/>
              <a:cs typeface="+mn-cs"/>
            </a:endParaRPr>
          </a:p>
        </p:txBody>
      </p:sp>
      <p:grpSp>
        <p:nvGrpSpPr>
          <p:cNvPr id="11" name="组合 10"/>
          <p:cNvGrpSpPr/>
          <p:nvPr/>
        </p:nvGrpSpPr>
        <p:grpSpPr>
          <a:xfrm>
            <a:off x="541442" y="623570"/>
            <a:ext cx="2950438" cy="481330"/>
            <a:chOff x="1345" y="982"/>
            <a:chExt cx="5987" cy="758"/>
          </a:xfrm>
        </p:grpSpPr>
        <p:sp>
          <p:nvSpPr>
            <p:cNvPr id="12" name="箭头: 五边形 11"/>
            <p:cNvSpPr/>
            <p:nvPr/>
          </p:nvSpPr>
          <p:spPr bwMode="auto">
            <a:xfrm>
              <a:off x="1345" y="982"/>
              <a:ext cx="5987" cy="758"/>
            </a:xfrm>
            <a:prstGeom prst="homePlate">
              <a:avLst>
                <a:gd name="adj" fmla="val 19029"/>
              </a:avLst>
            </a:prstGeom>
            <a:gradFill>
              <a:gsLst>
                <a:gs pos="61000">
                  <a:schemeClr val="tx1"/>
                </a:gs>
                <a:gs pos="0">
                  <a:srgbClr val="5E5E5E"/>
                </a:gs>
                <a:gs pos="100000">
                  <a:srgbClr val="343434"/>
                </a:gs>
              </a:gsLst>
              <a:lin ang="5400000" scaled="1"/>
            </a:gradFill>
            <a:ln w="9525" cap="flat">
              <a:solidFill>
                <a:schemeClr val="accent2"/>
              </a:solidFill>
              <a:prstDash val="solid"/>
              <a:miter lim="800000"/>
            </a:ln>
            <a:effectLst>
              <a:outerShdw blurRad="63500" sx="102000" sy="102000" algn="ctr" rotWithShape="0">
                <a:prstClr val="black">
                  <a:alpha val="40000"/>
                </a:prstClr>
              </a:outerShdw>
            </a:effectLst>
          </p:spPr>
          <p:txBody>
            <a:bodyPr vert="horz" wrap="square" lIns="68555" tIns="34277" rIns="68555" bIns="34277" numCol="1" anchor="t" anchorCtr="0" compatLnSpc="1"/>
            <a:lstStyle/>
            <a:p>
              <a:pPr algn="ctr"/>
              <a:endParaRPr lang="zh-CN" altLang="en-US" sz="1500">
                <a:solidFill>
                  <a:schemeClr val="accent2"/>
                </a:solidFill>
                <a:latin typeface="+mn-lt"/>
                <a:ea typeface="+mn-ea"/>
                <a:cs typeface="+mn-ea"/>
              </a:endParaRPr>
            </a:p>
          </p:txBody>
        </p:sp>
        <p:sp>
          <p:nvSpPr>
            <p:cNvPr id="13" name="文本框 12"/>
            <p:cNvSpPr txBox="1"/>
            <p:nvPr/>
          </p:nvSpPr>
          <p:spPr>
            <a:xfrm>
              <a:off x="1396" y="1039"/>
              <a:ext cx="5936" cy="630"/>
            </a:xfrm>
            <a:prstGeom prst="rect">
              <a:avLst/>
            </a:prstGeom>
            <a:noFill/>
          </p:spPr>
          <p:txBody>
            <a:bodyPr wrap="square" rtlCol="0" anchor="t">
              <a:spAutoFit/>
            </a:bodyPr>
            <a:lstStyle/>
            <a:p>
              <a:r>
                <a:rPr lang="zh-CN" altLang="en-US" sz="2000" b="1" spc="100" dirty="0">
                  <a:solidFill>
                    <a:schemeClr val="accent2"/>
                  </a:solidFill>
                  <a:latin typeface="微软雅黑" panose="020B0503020204020204" pitchFamily="34" charset="-122"/>
                  <a:ea typeface="微软雅黑" panose="020B0503020204020204" pitchFamily="34" charset="-122"/>
                  <a:cs typeface="+mn-ea"/>
                  <a:sym typeface="+mn-ea"/>
                </a:rPr>
                <a:t>电梯安全检查基本知识</a:t>
              </a:r>
              <a:endParaRPr lang="en-US" altLang="zh-CN" sz="2000" b="1" spc="100" dirty="0">
                <a:solidFill>
                  <a:schemeClr val="accent2"/>
                </a:solidFill>
                <a:latin typeface="微软雅黑" panose="020B0503020204020204" pitchFamily="34" charset="-122"/>
                <a:ea typeface="微软雅黑" panose="020B0503020204020204" pitchFamily="34" charset="-122"/>
                <a:cs typeface="+mn-ea"/>
                <a:sym typeface="+mn-ea"/>
              </a:endParaRPr>
            </a:p>
          </p:txBody>
        </p:sp>
      </p:grpSp>
      <p:grpSp>
        <p:nvGrpSpPr>
          <p:cNvPr id="9" name="组合 8"/>
          <p:cNvGrpSpPr/>
          <p:nvPr/>
        </p:nvGrpSpPr>
        <p:grpSpPr>
          <a:xfrm>
            <a:off x="426196" y="1419622"/>
            <a:ext cx="8291608" cy="3178144"/>
            <a:chOff x="-38547" y="1337822"/>
            <a:chExt cx="8291608" cy="3178144"/>
          </a:xfrm>
        </p:grpSpPr>
        <p:grpSp>
          <p:nvGrpSpPr>
            <p:cNvPr id="3" name="组合 2"/>
            <p:cNvGrpSpPr/>
            <p:nvPr/>
          </p:nvGrpSpPr>
          <p:grpSpPr>
            <a:xfrm>
              <a:off x="3010943" y="1697806"/>
              <a:ext cx="2922091" cy="2818160"/>
              <a:chOff x="3010943" y="1209621"/>
              <a:chExt cx="2922091" cy="2818160"/>
            </a:xfrm>
          </p:grpSpPr>
          <p:sp>
            <p:nvSpPr>
              <p:cNvPr id="65" name="Freeform 5"/>
              <p:cNvSpPr/>
              <p:nvPr/>
            </p:nvSpPr>
            <p:spPr bwMode="auto">
              <a:xfrm>
                <a:off x="3272771" y="1472450"/>
                <a:ext cx="2399433" cy="2292503"/>
              </a:xfrm>
              <a:custGeom>
                <a:avLst/>
                <a:gdLst>
                  <a:gd name="T0" fmla="*/ 2610 w 5221"/>
                  <a:gd name="T1" fmla="*/ 0 h 4965"/>
                  <a:gd name="T2" fmla="*/ 3425 w 5221"/>
                  <a:gd name="T3" fmla="*/ 1573 h 4965"/>
                  <a:gd name="T4" fmla="*/ 5221 w 5221"/>
                  <a:gd name="T5" fmla="*/ 1896 h 4965"/>
                  <a:gd name="T6" fmla="*/ 3976 w 5221"/>
                  <a:gd name="T7" fmla="*/ 3157 h 4965"/>
                  <a:gd name="T8" fmla="*/ 4224 w 5221"/>
                  <a:gd name="T9" fmla="*/ 4965 h 4965"/>
                  <a:gd name="T10" fmla="*/ 2640 w 5221"/>
                  <a:gd name="T11" fmla="*/ 4171 h 4965"/>
                  <a:gd name="T12" fmla="*/ 997 w 5221"/>
                  <a:gd name="T13" fmla="*/ 4965 h 4965"/>
                  <a:gd name="T14" fmla="*/ 1263 w 5221"/>
                  <a:gd name="T15" fmla="*/ 3214 h 4965"/>
                  <a:gd name="T16" fmla="*/ 0 w 5221"/>
                  <a:gd name="T17" fmla="*/ 1896 h 4965"/>
                  <a:gd name="T18" fmla="*/ 1748 w 5221"/>
                  <a:gd name="T19" fmla="*/ 1608 h 4965"/>
                  <a:gd name="T20" fmla="*/ 2610 w 5221"/>
                  <a:gd name="T21" fmla="*/ 0 h 4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21" h="4965">
                    <a:moveTo>
                      <a:pt x="2610" y="0"/>
                    </a:moveTo>
                    <a:lnTo>
                      <a:pt x="3425" y="1573"/>
                    </a:lnTo>
                    <a:lnTo>
                      <a:pt x="5221" y="1896"/>
                    </a:lnTo>
                    <a:lnTo>
                      <a:pt x="3976" y="3157"/>
                    </a:lnTo>
                    <a:lnTo>
                      <a:pt x="4224" y="4965"/>
                    </a:lnTo>
                    <a:lnTo>
                      <a:pt x="2640" y="4171"/>
                    </a:lnTo>
                    <a:lnTo>
                      <a:pt x="997" y="4965"/>
                    </a:lnTo>
                    <a:lnTo>
                      <a:pt x="1263" y="3214"/>
                    </a:lnTo>
                    <a:lnTo>
                      <a:pt x="0" y="1896"/>
                    </a:lnTo>
                    <a:lnTo>
                      <a:pt x="1748" y="1608"/>
                    </a:lnTo>
                    <a:lnTo>
                      <a:pt x="2610" y="0"/>
                    </a:lnTo>
                    <a:close/>
                  </a:path>
                </a:pathLst>
              </a:custGeom>
              <a:solidFill>
                <a:schemeClr val="accent2"/>
              </a:solidFill>
              <a:ln w="9525" cmpd="sng">
                <a:solidFill>
                  <a:schemeClr val="accent1">
                    <a:lumMod val="40000"/>
                    <a:lumOff val="60000"/>
                  </a:schemeClr>
                </a:solidFill>
                <a:miter lim="800000"/>
              </a:ln>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rgbClr val="393A3F"/>
                  </a:solidFill>
                  <a:effectLst/>
                  <a:uLnTx/>
                  <a:uFillTx/>
                  <a:latin typeface="微软雅黑" panose="020B0503020204020204" pitchFamily="34" charset="-122"/>
                  <a:ea typeface="微软雅黑" panose="020B0503020204020204" pitchFamily="34" charset="-122"/>
                  <a:cs typeface="+mn-cs"/>
                </a:endParaRPr>
              </a:p>
            </p:txBody>
          </p:sp>
          <p:sp>
            <p:nvSpPr>
              <p:cNvPr id="66" name="Oval 6"/>
              <p:cNvSpPr>
                <a:spLocks noChangeArrowheads="1"/>
              </p:cNvSpPr>
              <p:nvPr/>
            </p:nvSpPr>
            <p:spPr bwMode="auto">
              <a:xfrm>
                <a:off x="4210159" y="1209621"/>
                <a:ext cx="523658" cy="525657"/>
              </a:xfrm>
              <a:prstGeom prst="ellipse">
                <a:avLst/>
              </a:prstGeom>
              <a:gradFill>
                <a:gsLst>
                  <a:gs pos="61000">
                    <a:schemeClr val="bg1"/>
                  </a:gs>
                  <a:gs pos="0">
                    <a:srgbClr val="FFAD53"/>
                  </a:gs>
                  <a:gs pos="100000">
                    <a:srgbClr val="FA8300"/>
                  </a:gs>
                </a:gsLst>
                <a:lin ang="5400000" scaled="1"/>
              </a:gradFill>
              <a:ln w="9525" cap="flat">
                <a:solidFill>
                  <a:schemeClr val="accent2"/>
                </a:solidFill>
                <a:prstDash val="solid"/>
                <a:miter lim="800000"/>
              </a:ln>
              <a:effectLst>
                <a:outerShdw blurRad="63500" sx="102000" sy="102000" algn="ctr" rotWithShape="0">
                  <a:prstClr val="black">
                    <a:alpha val="40000"/>
                  </a:prstClr>
                </a:outerShdw>
              </a:effectLst>
            </p:spPr>
            <p:txBody>
              <a:bodyPr vert="horz" wrap="square" lIns="68555" tIns="34277" rIns="68555" bIns="34277" numCol="1" anchor="t" anchorCtr="0" compatLnSpc="1"/>
              <a:lstStyle/>
              <a:p>
                <a:pPr algn="ctr"/>
                <a:endParaRPr lang="zh-CN" altLang="en-US" sz="1500">
                  <a:solidFill>
                    <a:schemeClr val="accent2"/>
                  </a:solidFill>
                  <a:latin typeface="+mn-lt"/>
                  <a:ea typeface="+mn-ea"/>
                  <a:cs typeface="+mn-ea"/>
                </a:endParaRPr>
              </a:p>
            </p:txBody>
          </p:sp>
          <p:sp>
            <p:nvSpPr>
              <p:cNvPr id="67" name="矩形 66"/>
              <p:cNvSpPr/>
              <p:nvPr/>
            </p:nvSpPr>
            <p:spPr>
              <a:xfrm>
                <a:off x="4290880" y="1270916"/>
                <a:ext cx="351379" cy="415498"/>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1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1</a:t>
                </a:r>
                <a:endParaRPr kumimoji="0" lang="zh-CN" altLang="en-US" sz="21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68" name="Oval 10"/>
              <p:cNvSpPr>
                <a:spLocks noChangeArrowheads="1"/>
              </p:cNvSpPr>
              <p:nvPr/>
            </p:nvSpPr>
            <p:spPr bwMode="auto">
              <a:xfrm>
                <a:off x="5410375" y="2085049"/>
                <a:ext cx="522659" cy="525657"/>
              </a:xfrm>
              <a:prstGeom prst="ellipse">
                <a:avLst/>
              </a:prstGeom>
              <a:gradFill>
                <a:gsLst>
                  <a:gs pos="61000">
                    <a:schemeClr val="bg1"/>
                  </a:gs>
                  <a:gs pos="0">
                    <a:srgbClr val="FFAD53"/>
                  </a:gs>
                  <a:gs pos="100000">
                    <a:srgbClr val="FA8300"/>
                  </a:gs>
                </a:gsLst>
                <a:lin ang="5400000" scaled="1"/>
              </a:gradFill>
              <a:ln w="9525" cap="flat">
                <a:solidFill>
                  <a:schemeClr val="accent2"/>
                </a:solidFill>
                <a:prstDash val="solid"/>
                <a:miter lim="800000"/>
              </a:ln>
              <a:effectLst>
                <a:outerShdw blurRad="63500" sx="102000" sy="102000" algn="ctr" rotWithShape="0">
                  <a:prstClr val="black">
                    <a:alpha val="40000"/>
                  </a:prstClr>
                </a:outerShdw>
              </a:effectLst>
            </p:spPr>
            <p:txBody>
              <a:bodyPr vert="horz" wrap="square" lIns="68555" tIns="34277" rIns="68555" bIns="34277" numCol="1" anchor="t" anchorCtr="0" compatLnSpc="1"/>
              <a:lstStyle/>
              <a:p>
                <a:pPr algn="ctr"/>
                <a:endParaRPr lang="zh-CN" altLang="en-US" sz="1500">
                  <a:solidFill>
                    <a:schemeClr val="accent2"/>
                  </a:solidFill>
                  <a:latin typeface="+mn-lt"/>
                  <a:ea typeface="+mn-ea"/>
                  <a:cs typeface="+mn-ea"/>
                </a:endParaRPr>
              </a:p>
            </p:txBody>
          </p:sp>
          <p:sp>
            <p:nvSpPr>
              <p:cNvPr id="69" name="矩形 68"/>
              <p:cNvSpPr/>
              <p:nvPr/>
            </p:nvSpPr>
            <p:spPr>
              <a:xfrm>
                <a:off x="5500093" y="2132490"/>
                <a:ext cx="351379" cy="415498"/>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1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2</a:t>
                </a:r>
                <a:endParaRPr kumimoji="0" lang="zh-CN" altLang="en-US" sz="21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70" name="Oval 9"/>
              <p:cNvSpPr>
                <a:spLocks noChangeArrowheads="1"/>
              </p:cNvSpPr>
              <p:nvPr/>
            </p:nvSpPr>
            <p:spPr bwMode="auto">
              <a:xfrm>
                <a:off x="4952675" y="3502124"/>
                <a:ext cx="522659" cy="525657"/>
              </a:xfrm>
              <a:prstGeom prst="ellipse">
                <a:avLst/>
              </a:prstGeom>
              <a:gradFill>
                <a:gsLst>
                  <a:gs pos="61000">
                    <a:schemeClr val="bg1"/>
                  </a:gs>
                  <a:gs pos="0">
                    <a:srgbClr val="FFAD53"/>
                  </a:gs>
                  <a:gs pos="100000">
                    <a:srgbClr val="FA8300"/>
                  </a:gs>
                </a:gsLst>
                <a:lin ang="5400000" scaled="1"/>
              </a:gradFill>
              <a:ln w="9525" cap="flat">
                <a:solidFill>
                  <a:schemeClr val="accent2"/>
                </a:solidFill>
                <a:prstDash val="solid"/>
                <a:miter lim="800000"/>
              </a:ln>
              <a:effectLst>
                <a:outerShdw blurRad="63500" sx="102000" sy="102000" algn="ctr" rotWithShape="0">
                  <a:prstClr val="black">
                    <a:alpha val="40000"/>
                  </a:prstClr>
                </a:outerShdw>
              </a:effectLst>
            </p:spPr>
            <p:txBody>
              <a:bodyPr vert="horz" wrap="square" lIns="68555" tIns="34277" rIns="68555" bIns="34277" numCol="1" anchor="t" anchorCtr="0" compatLnSpc="1"/>
              <a:lstStyle/>
              <a:p>
                <a:pPr algn="ctr"/>
                <a:endParaRPr lang="zh-CN" altLang="en-US" sz="1500">
                  <a:solidFill>
                    <a:schemeClr val="accent2"/>
                  </a:solidFill>
                  <a:latin typeface="+mn-lt"/>
                  <a:ea typeface="+mn-ea"/>
                  <a:cs typeface="+mn-ea"/>
                </a:endParaRPr>
              </a:p>
            </p:txBody>
          </p:sp>
          <p:sp>
            <p:nvSpPr>
              <p:cNvPr id="71" name="矩形 70"/>
              <p:cNvSpPr/>
              <p:nvPr/>
            </p:nvSpPr>
            <p:spPr>
              <a:xfrm>
                <a:off x="5035160" y="3573682"/>
                <a:ext cx="351379" cy="415498"/>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1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3</a:t>
                </a:r>
                <a:endParaRPr kumimoji="0" lang="zh-CN" altLang="en-US" sz="21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72" name="Oval 8"/>
              <p:cNvSpPr>
                <a:spLocks noChangeArrowheads="1"/>
              </p:cNvSpPr>
              <p:nvPr/>
            </p:nvSpPr>
            <p:spPr bwMode="auto">
              <a:xfrm>
                <a:off x="3469644" y="3502124"/>
                <a:ext cx="522659" cy="525657"/>
              </a:xfrm>
              <a:prstGeom prst="ellipse">
                <a:avLst/>
              </a:prstGeom>
              <a:gradFill>
                <a:gsLst>
                  <a:gs pos="61000">
                    <a:schemeClr val="bg1"/>
                  </a:gs>
                  <a:gs pos="0">
                    <a:srgbClr val="FFAD53"/>
                  </a:gs>
                  <a:gs pos="100000">
                    <a:srgbClr val="FA8300"/>
                  </a:gs>
                </a:gsLst>
                <a:lin ang="5400000" scaled="1"/>
              </a:gradFill>
              <a:ln w="9525" cap="flat">
                <a:solidFill>
                  <a:schemeClr val="accent2"/>
                </a:solidFill>
                <a:prstDash val="solid"/>
                <a:miter lim="800000"/>
              </a:ln>
              <a:effectLst>
                <a:outerShdw blurRad="63500" sx="102000" sy="102000" algn="ctr" rotWithShape="0">
                  <a:prstClr val="black">
                    <a:alpha val="40000"/>
                  </a:prstClr>
                </a:outerShdw>
              </a:effectLst>
            </p:spPr>
            <p:txBody>
              <a:bodyPr vert="horz" wrap="square" lIns="68555" tIns="34277" rIns="68555" bIns="34277" numCol="1" anchor="t" anchorCtr="0" compatLnSpc="1"/>
              <a:lstStyle/>
              <a:p>
                <a:pPr algn="ctr"/>
                <a:endParaRPr lang="zh-CN" altLang="en-US" sz="1500">
                  <a:solidFill>
                    <a:schemeClr val="accent2"/>
                  </a:solidFill>
                  <a:latin typeface="+mn-lt"/>
                  <a:ea typeface="+mn-ea"/>
                  <a:cs typeface="+mn-ea"/>
                </a:endParaRPr>
              </a:p>
            </p:txBody>
          </p:sp>
          <p:sp>
            <p:nvSpPr>
              <p:cNvPr id="73" name="矩形 72"/>
              <p:cNvSpPr/>
              <p:nvPr/>
            </p:nvSpPr>
            <p:spPr>
              <a:xfrm>
                <a:off x="3557438" y="3581398"/>
                <a:ext cx="351379" cy="415498"/>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1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4</a:t>
                </a:r>
                <a:endParaRPr kumimoji="0" lang="zh-CN" altLang="en-US" sz="21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74" name="Oval 7"/>
              <p:cNvSpPr>
                <a:spLocks noChangeArrowheads="1"/>
              </p:cNvSpPr>
              <p:nvPr/>
            </p:nvSpPr>
            <p:spPr bwMode="auto">
              <a:xfrm>
                <a:off x="3010943" y="2085049"/>
                <a:ext cx="522659" cy="525657"/>
              </a:xfrm>
              <a:prstGeom prst="ellipse">
                <a:avLst/>
              </a:prstGeom>
              <a:gradFill>
                <a:gsLst>
                  <a:gs pos="61000">
                    <a:schemeClr val="bg1"/>
                  </a:gs>
                  <a:gs pos="0">
                    <a:srgbClr val="FFAD53"/>
                  </a:gs>
                  <a:gs pos="100000">
                    <a:srgbClr val="FA8300"/>
                  </a:gs>
                </a:gsLst>
                <a:lin ang="5400000" scaled="1"/>
              </a:gradFill>
              <a:ln w="9525" cap="flat">
                <a:solidFill>
                  <a:schemeClr val="accent2"/>
                </a:solidFill>
                <a:prstDash val="solid"/>
                <a:miter lim="800000"/>
              </a:ln>
              <a:effectLst>
                <a:outerShdw blurRad="63500" sx="102000" sy="102000" algn="ctr" rotWithShape="0">
                  <a:prstClr val="black">
                    <a:alpha val="40000"/>
                  </a:prstClr>
                </a:outerShdw>
              </a:effectLst>
            </p:spPr>
            <p:txBody>
              <a:bodyPr vert="horz" wrap="square" lIns="68555" tIns="34277" rIns="68555" bIns="34277" numCol="1" anchor="t" anchorCtr="0" compatLnSpc="1"/>
              <a:lstStyle/>
              <a:p>
                <a:pPr algn="ctr"/>
                <a:endParaRPr lang="zh-CN" altLang="en-US" sz="1500">
                  <a:solidFill>
                    <a:schemeClr val="accent2"/>
                  </a:solidFill>
                  <a:latin typeface="+mn-lt"/>
                  <a:ea typeface="+mn-ea"/>
                  <a:cs typeface="+mn-ea"/>
                </a:endParaRPr>
              </a:p>
            </p:txBody>
          </p:sp>
          <p:sp>
            <p:nvSpPr>
              <p:cNvPr id="75" name="矩形 74"/>
              <p:cNvSpPr/>
              <p:nvPr/>
            </p:nvSpPr>
            <p:spPr>
              <a:xfrm>
                <a:off x="3093503" y="2140128"/>
                <a:ext cx="351379" cy="415498"/>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1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5</a:t>
                </a:r>
                <a:endParaRPr kumimoji="0" lang="zh-CN" altLang="en-US" sz="21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sp>
          <p:nvSpPr>
            <p:cNvPr id="29" name="文本框 3"/>
            <p:cNvSpPr txBox="1"/>
            <p:nvPr/>
          </p:nvSpPr>
          <p:spPr>
            <a:xfrm>
              <a:off x="3847071" y="2742855"/>
              <a:ext cx="1260000" cy="646331"/>
            </a:xfrm>
            <a:prstGeom prst="rect">
              <a:avLst/>
            </a:prstGeom>
            <a:noFill/>
            <a:ln w="9525">
              <a:noFill/>
            </a:ln>
          </p:spPr>
          <p:txBody>
            <a:bodyPr wrap="square" anchor="t">
              <a:spAutoFit/>
            </a:bodyPr>
            <a:lstStyle/>
            <a:p>
              <a:pPr algn="ctr"/>
              <a:r>
                <a:rPr lang="zh-CN" altLang="en-US" sz="1800" b="1" spc="300" dirty="0">
                  <a:solidFill>
                    <a:schemeClr val="accent1"/>
                  </a:solidFill>
                  <a:latin typeface="微软雅黑" panose="020B0503020204020204" pitchFamily="34" charset="-122"/>
                  <a:ea typeface="微软雅黑" panose="020B0503020204020204" pitchFamily="34" charset="-122"/>
                </a:rPr>
                <a:t>电梯安全检查要点</a:t>
              </a:r>
              <a:endParaRPr lang="zh-CN" altLang="en-US" sz="1800" b="1" spc="300" dirty="0">
                <a:solidFill>
                  <a:schemeClr val="accent1"/>
                </a:solidFill>
                <a:latin typeface="微软雅黑" panose="020B0503020204020204" pitchFamily="34" charset="-122"/>
                <a:ea typeface="微软雅黑" panose="020B0503020204020204" pitchFamily="34" charset="-122"/>
              </a:endParaRPr>
            </a:p>
          </p:txBody>
        </p:sp>
        <p:sp>
          <p:nvSpPr>
            <p:cNvPr id="4" name="矩形 3"/>
            <p:cNvSpPr/>
            <p:nvPr/>
          </p:nvSpPr>
          <p:spPr>
            <a:xfrm>
              <a:off x="3302437" y="1337822"/>
              <a:ext cx="2339102" cy="369332"/>
            </a:xfrm>
            <a:prstGeom prst="rect">
              <a:avLst/>
            </a:prstGeom>
          </p:spPr>
          <p:txBody>
            <a:bodyPr wrap="none">
              <a:spAutoFit/>
            </a:bodyPr>
            <a:lstStyle/>
            <a:p>
              <a:r>
                <a:rPr lang="zh-CN" altLang="en-US" spc="300" dirty="0">
                  <a:solidFill>
                    <a:schemeClr val="accent1"/>
                  </a:solidFill>
                  <a:latin typeface="微软雅黑" panose="020B0503020204020204" pitchFamily="34" charset="-122"/>
                  <a:ea typeface="微软雅黑" panose="020B0503020204020204" pitchFamily="34" charset="-122"/>
                </a:rPr>
                <a:t>防电梯超速的保护</a:t>
              </a:r>
              <a:endParaRPr lang="zh-CN" altLang="en-US" dirty="0">
                <a:solidFill>
                  <a:schemeClr val="accent1"/>
                </a:solidFill>
              </a:endParaRPr>
            </a:p>
          </p:txBody>
        </p:sp>
        <p:sp>
          <p:nvSpPr>
            <p:cNvPr id="5" name="矩形 4"/>
            <p:cNvSpPr/>
            <p:nvPr/>
          </p:nvSpPr>
          <p:spPr>
            <a:xfrm>
              <a:off x="5913959" y="2643758"/>
              <a:ext cx="2339102" cy="369332"/>
            </a:xfrm>
            <a:prstGeom prst="rect">
              <a:avLst/>
            </a:prstGeom>
          </p:spPr>
          <p:txBody>
            <a:bodyPr wrap="none">
              <a:spAutoFit/>
            </a:bodyPr>
            <a:lstStyle/>
            <a:p>
              <a:r>
                <a:rPr lang="zh-CN" altLang="en-US" spc="300" dirty="0">
                  <a:solidFill>
                    <a:schemeClr val="accent1"/>
                  </a:solidFill>
                  <a:latin typeface="微软雅黑" panose="020B0503020204020204" pitchFamily="34" charset="-122"/>
                  <a:ea typeface="微软雅黑" panose="020B0503020204020204" pitchFamily="34" charset="-122"/>
                </a:rPr>
                <a:t>防人员剪切的保护</a:t>
              </a:r>
              <a:endParaRPr lang="zh-CN" altLang="en-US" dirty="0"/>
            </a:p>
          </p:txBody>
        </p:sp>
        <p:sp>
          <p:nvSpPr>
            <p:cNvPr id="6" name="矩形 5"/>
            <p:cNvSpPr/>
            <p:nvPr/>
          </p:nvSpPr>
          <p:spPr>
            <a:xfrm>
              <a:off x="5476375" y="4091927"/>
              <a:ext cx="1261884" cy="369332"/>
            </a:xfrm>
            <a:prstGeom prst="rect">
              <a:avLst/>
            </a:prstGeom>
          </p:spPr>
          <p:txBody>
            <a:bodyPr wrap="none">
              <a:spAutoFit/>
            </a:bodyPr>
            <a:lstStyle/>
            <a:p>
              <a:r>
                <a:rPr lang="zh-CN" altLang="en-US" spc="300" dirty="0">
                  <a:solidFill>
                    <a:schemeClr val="accent1"/>
                  </a:solidFill>
                  <a:latin typeface="微软雅黑" panose="020B0503020204020204" pitchFamily="34" charset="-122"/>
                  <a:ea typeface="微软雅黑" panose="020B0503020204020204" pitchFamily="34" charset="-122"/>
                </a:rPr>
                <a:t>缓冲装置</a:t>
              </a:r>
              <a:endParaRPr lang="zh-CN" altLang="en-US" dirty="0"/>
            </a:p>
          </p:txBody>
        </p:sp>
        <p:sp>
          <p:nvSpPr>
            <p:cNvPr id="7" name="矩形 6"/>
            <p:cNvSpPr/>
            <p:nvPr/>
          </p:nvSpPr>
          <p:spPr>
            <a:xfrm>
              <a:off x="1464215" y="4088365"/>
              <a:ext cx="2069797" cy="369332"/>
            </a:xfrm>
            <a:prstGeom prst="rect">
              <a:avLst/>
            </a:prstGeom>
          </p:spPr>
          <p:txBody>
            <a:bodyPr wrap="none">
              <a:spAutoFit/>
            </a:bodyPr>
            <a:lstStyle/>
            <a:p>
              <a:r>
                <a:rPr lang="zh-CN" altLang="en-US" spc="300" dirty="0">
                  <a:solidFill>
                    <a:schemeClr val="accent1"/>
                  </a:solidFill>
                  <a:latin typeface="微软雅黑" panose="020B0503020204020204" pitchFamily="34" charset="-122"/>
                  <a:ea typeface="微软雅黑" panose="020B0503020204020204" pitchFamily="34" charset="-122"/>
                </a:rPr>
                <a:t>报警和救援装置</a:t>
              </a:r>
              <a:endParaRPr lang="zh-CN" altLang="en-US" dirty="0"/>
            </a:p>
          </p:txBody>
        </p:sp>
        <p:sp>
          <p:nvSpPr>
            <p:cNvPr id="8" name="矩形 7"/>
            <p:cNvSpPr/>
            <p:nvPr/>
          </p:nvSpPr>
          <p:spPr>
            <a:xfrm>
              <a:off x="-38547" y="2651396"/>
              <a:ext cx="3147015" cy="369332"/>
            </a:xfrm>
            <a:prstGeom prst="rect">
              <a:avLst/>
            </a:prstGeom>
          </p:spPr>
          <p:txBody>
            <a:bodyPr wrap="none">
              <a:spAutoFit/>
            </a:bodyPr>
            <a:lstStyle/>
            <a:p>
              <a:r>
                <a:rPr lang="zh-CN" altLang="en-US" spc="300" dirty="0">
                  <a:solidFill>
                    <a:schemeClr val="accent1"/>
                  </a:solidFill>
                  <a:latin typeface="微软雅黑" panose="020B0503020204020204" pitchFamily="34" charset="-122"/>
                  <a:ea typeface="微软雅黑" panose="020B0503020204020204" pitchFamily="34" charset="-122"/>
                </a:rPr>
                <a:t>停止开关和检修运行装置</a:t>
              </a:r>
              <a:endParaRPr lang="zh-CN" altLang="en-US" dirty="0"/>
            </a:p>
          </p:txBody>
        </p:sp>
      </p:grpSp>
    </p:spTree>
  </p:cSld>
  <p:clrMapOvr>
    <a:masterClrMapping/>
  </p:clrMapOvr>
  <p:transition spd="slow" advTm="9796"/>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523240" y="40640"/>
            <a:ext cx="4048760"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1" charset="-122"/>
                <a:ea typeface="方正卡通简体" panose="03000509000000000000" pitchFamily="1"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en-US" altLang="zh-CN" sz="2400" b="1" spc="100" dirty="0">
                <a:solidFill>
                  <a:srgbClr val="454545"/>
                </a:solidFill>
                <a:latin typeface="微软雅黑" panose="020B0503020204020204" pitchFamily="34" charset="-122"/>
                <a:ea typeface="微软雅黑" panose="020B0503020204020204" pitchFamily="34" charset="-122"/>
              </a:rPr>
              <a:t>4</a:t>
            </a:r>
            <a:r>
              <a:rPr kumimoji="0" lang="en-US" altLang="zh-CN" sz="2400" b="1" i="0" u="none" strike="noStrike" kern="1200" cap="none" spc="100" normalizeH="0" baseline="0" noProof="0" dirty="0">
                <a:ln>
                  <a:noFill/>
                </a:ln>
                <a:solidFill>
                  <a:srgbClr val="454545"/>
                </a:solidFill>
                <a:effectLst/>
                <a:uLnTx/>
                <a:uFillTx/>
                <a:latin typeface="微软雅黑" panose="020B0503020204020204" pitchFamily="34" charset="-122"/>
                <a:ea typeface="微软雅黑" panose="020B0503020204020204" pitchFamily="34" charset="-122"/>
                <a:cs typeface="+mn-cs"/>
              </a:rPr>
              <a:t>. </a:t>
            </a:r>
            <a:r>
              <a:rPr kumimoji="0" lang="zh-CN" altLang="en-US" sz="2400" b="1" i="0" u="none" strike="noStrike" kern="1200" cap="none" spc="100" normalizeH="0" baseline="0" noProof="0" dirty="0">
                <a:ln>
                  <a:noFill/>
                </a:ln>
                <a:solidFill>
                  <a:srgbClr val="454545"/>
                </a:solidFill>
                <a:effectLst/>
                <a:uLnTx/>
                <a:uFillTx/>
                <a:latin typeface="微软雅黑" panose="020B0503020204020204" pitchFamily="34" charset="-122"/>
                <a:ea typeface="微软雅黑" panose="020B0503020204020204" pitchFamily="34" charset="-122"/>
                <a:cs typeface="+mn-cs"/>
              </a:rPr>
              <a:t>电梯</a:t>
            </a:r>
            <a:endParaRPr kumimoji="0" lang="zh-CN" altLang="en-US" sz="2400" b="1" i="0" u="none" strike="noStrike" kern="1200" cap="none" spc="100" normalizeH="0" baseline="0" noProof="0" dirty="0">
              <a:ln>
                <a:noFill/>
              </a:ln>
              <a:solidFill>
                <a:srgbClr val="454545"/>
              </a:solidFill>
              <a:effectLst/>
              <a:uLnTx/>
              <a:uFillTx/>
              <a:latin typeface="微软雅黑" panose="020B0503020204020204" pitchFamily="34" charset="-122"/>
              <a:ea typeface="微软雅黑" panose="020B0503020204020204" pitchFamily="34" charset="-122"/>
              <a:cs typeface="+mn-cs"/>
            </a:endParaRPr>
          </a:p>
        </p:txBody>
      </p:sp>
      <p:sp>
        <p:nvSpPr>
          <p:cNvPr id="24" name="Freeform 5"/>
          <p:cNvSpPr>
            <a:spLocks noEditPoints="1"/>
          </p:cNvSpPr>
          <p:nvPr/>
        </p:nvSpPr>
        <p:spPr bwMode="auto">
          <a:xfrm>
            <a:off x="153488" y="85490"/>
            <a:ext cx="369657" cy="369656"/>
          </a:xfrm>
          <a:custGeom>
            <a:avLst/>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a:noFill/>
          </a:ln>
        </p:spPr>
        <p:txBody>
          <a:bodyPr vert="horz" wrap="square" lIns="68555" tIns="34277" rIns="68555" bIns="34277"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rgbClr val="ED5A00"/>
              </a:solidFill>
              <a:effectLst/>
              <a:uLnTx/>
              <a:uFillTx/>
              <a:latin typeface="Arial" panose="020B0604020202020204" pitchFamily="34" charset="0"/>
              <a:ea typeface="宋体" panose="02010600030101010101" pitchFamily="2" charset="-122"/>
              <a:cs typeface="+mn-cs"/>
            </a:endParaRPr>
          </a:p>
        </p:txBody>
      </p:sp>
      <p:grpSp>
        <p:nvGrpSpPr>
          <p:cNvPr id="11" name="组合 10"/>
          <p:cNvGrpSpPr/>
          <p:nvPr/>
        </p:nvGrpSpPr>
        <p:grpSpPr>
          <a:xfrm>
            <a:off x="541442" y="623570"/>
            <a:ext cx="2988000" cy="481330"/>
            <a:chOff x="1345" y="982"/>
            <a:chExt cx="5987" cy="758"/>
          </a:xfrm>
        </p:grpSpPr>
        <p:sp>
          <p:nvSpPr>
            <p:cNvPr id="12" name="箭头: 五边形 11"/>
            <p:cNvSpPr/>
            <p:nvPr/>
          </p:nvSpPr>
          <p:spPr bwMode="auto">
            <a:xfrm>
              <a:off x="1345" y="982"/>
              <a:ext cx="5987" cy="758"/>
            </a:xfrm>
            <a:prstGeom prst="homePlate">
              <a:avLst>
                <a:gd name="adj" fmla="val 19029"/>
              </a:avLst>
            </a:prstGeom>
            <a:gradFill>
              <a:gsLst>
                <a:gs pos="61000">
                  <a:schemeClr val="tx1"/>
                </a:gs>
                <a:gs pos="0">
                  <a:srgbClr val="5E5E5E"/>
                </a:gs>
                <a:gs pos="100000">
                  <a:srgbClr val="343434"/>
                </a:gs>
              </a:gsLst>
              <a:lin ang="5400000" scaled="1"/>
            </a:gradFill>
            <a:ln w="9525" cap="flat">
              <a:solidFill>
                <a:schemeClr val="accent2"/>
              </a:solidFill>
              <a:prstDash val="solid"/>
              <a:miter lim="800000"/>
            </a:ln>
            <a:effectLst>
              <a:outerShdw blurRad="63500" sx="102000" sy="102000" algn="ctr" rotWithShape="0">
                <a:prstClr val="black">
                  <a:alpha val="40000"/>
                </a:prstClr>
              </a:outerShdw>
            </a:effectLst>
          </p:spPr>
          <p:txBody>
            <a:bodyPr vert="horz" wrap="square" lIns="68555" tIns="34277" rIns="68555" bIns="34277" numCol="1" anchor="t" anchorCtr="0" compatLnSpc="1"/>
            <a:lstStyle/>
            <a:p>
              <a:pPr algn="ctr"/>
              <a:endParaRPr lang="zh-CN" altLang="en-US" sz="1500">
                <a:solidFill>
                  <a:schemeClr val="accent2"/>
                </a:solidFill>
                <a:latin typeface="+mn-lt"/>
                <a:ea typeface="+mn-ea"/>
                <a:cs typeface="+mn-ea"/>
              </a:endParaRPr>
            </a:p>
          </p:txBody>
        </p:sp>
        <p:sp>
          <p:nvSpPr>
            <p:cNvPr id="13" name="文本框 12"/>
            <p:cNvSpPr txBox="1"/>
            <p:nvPr/>
          </p:nvSpPr>
          <p:spPr>
            <a:xfrm>
              <a:off x="1396" y="1039"/>
              <a:ext cx="5936" cy="630"/>
            </a:xfrm>
            <a:prstGeom prst="rect">
              <a:avLst/>
            </a:prstGeom>
            <a:noFill/>
          </p:spPr>
          <p:txBody>
            <a:bodyPr wrap="square" rtlCol="0" anchor="t">
              <a:spAutoFit/>
            </a:bodyPr>
            <a:lstStyle/>
            <a:p>
              <a:r>
                <a:rPr lang="zh-CN" altLang="en-US" sz="2000" b="1" spc="100" dirty="0">
                  <a:solidFill>
                    <a:schemeClr val="accent2"/>
                  </a:solidFill>
                  <a:latin typeface="微软雅黑" panose="020B0503020204020204" pitchFamily="34" charset="-122"/>
                  <a:ea typeface="微软雅黑" panose="020B0503020204020204" pitchFamily="34" charset="-122"/>
                  <a:cs typeface="+mn-ea"/>
                  <a:sym typeface="+mn-ea"/>
                </a:rPr>
                <a:t>电梯安全检查基本知识</a:t>
              </a:r>
              <a:endParaRPr lang="en-US" altLang="zh-CN" sz="2000" b="1" spc="100" dirty="0">
                <a:solidFill>
                  <a:schemeClr val="accent2"/>
                </a:solidFill>
                <a:latin typeface="微软雅黑" panose="020B0503020204020204" pitchFamily="34" charset="-122"/>
                <a:ea typeface="微软雅黑" panose="020B0503020204020204" pitchFamily="34" charset="-122"/>
                <a:cs typeface="+mn-ea"/>
                <a:sym typeface="+mn-ea"/>
              </a:endParaRPr>
            </a:p>
          </p:txBody>
        </p:sp>
      </p:grpSp>
      <p:grpSp>
        <p:nvGrpSpPr>
          <p:cNvPr id="10" name="组合 9"/>
          <p:cNvGrpSpPr/>
          <p:nvPr/>
        </p:nvGrpSpPr>
        <p:grpSpPr>
          <a:xfrm>
            <a:off x="4041994" y="1211887"/>
            <a:ext cx="4418438" cy="3555925"/>
            <a:chOff x="3339428" y="1104057"/>
            <a:chExt cx="4418438" cy="3555925"/>
          </a:xfrm>
        </p:grpSpPr>
        <p:pic>
          <p:nvPicPr>
            <p:cNvPr id="30" name="Picture 10"/>
            <p:cNvPicPr>
              <a:picLocks noChangeAspect="1"/>
            </p:cNvPicPr>
            <p:nvPr/>
          </p:nvPicPr>
          <p:blipFill>
            <a:blip r:embed="rId1"/>
            <a:stretch>
              <a:fillRect/>
            </a:stretch>
          </p:blipFill>
          <p:spPr>
            <a:xfrm>
              <a:off x="3339428" y="1104057"/>
              <a:ext cx="1908808" cy="1621830"/>
            </a:xfrm>
            <a:prstGeom prst="rect">
              <a:avLst/>
            </a:prstGeom>
            <a:noFill/>
            <a:ln w="9525">
              <a:noFill/>
            </a:ln>
          </p:spPr>
        </p:pic>
        <p:pic>
          <p:nvPicPr>
            <p:cNvPr id="31" name="Picture 6"/>
            <p:cNvPicPr>
              <a:picLocks noChangeAspect="1"/>
            </p:cNvPicPr>
            <p:nvPr/>
          </p:nvPicPr>
          <p:blipFill>
            <a:blip r:embed="rId2"/>
            <a:stretch>
              <a:fillRect/>
            </a:stretch>
          </p:blipFill>
          <p:spPr>
            <a:xfrm>
              <a:off x="3339428" y="3038151"/>
              <a:ext cx="1908808" cy="1621831"/>
            </a:xfrm>
            <a:prstGeom prst="rect">
              <a:avLst/>
            </a:prstGeom>
            <a:noFill/>
            <a:ln w="9525">
              <a:noFill/>
            </a:ln>
          </p:spPr>
        </p:pic>
        <p:pic>
          <p:nvPicPr>
            <p:cNvPr id="32" name="Picture 7"/>
            <p:cNvPicPr>
              <a:picLocks noChangeAspect="1"/>
            </p:cNvPicPr>
            <p:nvPr/>
          </p:nvPicPr>
          <p:blipFill>
            <a:blip r:embed="rId3"/>
            <a:stretch>
              <a:fillRect/>
            </a:stretch>
          </p:blipFill>
          <p:spPr>
            <a:xfrm>
              <a:off x="5715692" y="2107332"/>
              <a:ext cx="2042174" cy="1621831"/>
            </a:xfrm>
            <a:prstGeom prst="rect">
              <a:avLst/>
            </a:prstGeom>
            <a:noFill/>
            <a:ln w="9525">
              <a:noFill/>
            </a:ln>
          </p:spPr>
        </p:pic>
      </p:grpSp>
      <p:grpSp>
        <p:nvGrpSpPr>
          <p:cNvPr id="39" name="组合 38"/>
          <p:cNvGrpSpPr/>
          <p:nvPr/>
        </p:nvGrpSpPr>
        <p:grpSpPr>
          <a:xfrm>
            <a:off x="523143" y="1784641"/>
            <a:ext cx="3006298" cy="2482873"/>
            <a:chOff x="523143" y="1784641"/>
            <a:chExt cx="3006298" cy="2482873"/>
          </a:xfrm>
        </p:grpSpPr>
        <p:grpSp>
          <p:nvGrpSpPr>
            <p:cNvPr id="40" name="组合 39"/>
            <p:cNvGrpSpPr/>
            <p:nvPr/>
          </p:nvGrpSpPr>
          <p:grpSpPr>
            <a:xfrm>
              <a:off x="523143" y="1784641"/>
              <a:ext cx="3002900" cy="1433798"/>
              <a:chOff x="523143" y="1452849"/>
              <a:chExt cx="3002900" cy="585468"/>
            </a:xfrm>
          </p:grpSpPr>
          <p:sp>
            <p:nvSpPr>
              <p:cNvPr id="42" name="TextBox 7"/>
              <p:cNvSpPr txBox="1"/>
              <p:nvPr/>
            </p:nvSpPr>
            <p:spPr>
              <a:xfrm>
                <a:off x="538043" y="1881222"/>
                <a:ext cx="2988000" cy="157095"/>
              </a:xfrm>
              <a:prstGeom prst="rect">
                <a:avLst/>
              </a:prstGeom>
              <a:solidFill>
                <a:srgbClr val="393939"/>
              </a:solidFill>
              <a:ln w="9525">
                <a:noFill/>
              </a:ln>
            </p:spPr>
            <p:txBody>
              <a:bodyPr wrap="square" anchor="ctr" anchorCtr="0">
                <a:spAutoFit/>
              </a:bodyPr>
              <a:lstStyle/>
              <a:p>
                <a:r>
                  <a:rPr lang="zh-CN" altLang="en-US" sz="1800" b="1" spc="300" dirty="0">
                    <a:solidFill>
                      <a:schemeClr val="accent2"/>
                    </a:solidFill>
                    <a:latin typeface="微软雅黑" panose="020B0503020204020204" pitchFamily="34" charset="-122"/>
                    <a:ea typeface="微软雅黑" panose="020B0503020204020204" pitchFamily="34" charset="-122"/>
                  </a:rPr>
                  <a:t>进入前检查：</a:t>
                </a:r>
                <a:endParaRPr lang="zh-CN" altLang="en-US" sz="1800" b="1" spc="300" dirty="0">
                  <a:solidFill>
                    <a:schemeClr val="accent2"/>
                  </a:solidFill>
                  <a:latin typeface="微软雅黑" panose="020B0503020204020204" pitchFamily="34" charset="-122"/>
                  <a:ea typeface="微软雅黑" panose="020B0503020204020204" pitchFamily="34" charset="-122"/>
                </a:endParaRPr>
              </a:p>
              <a:p>
                <a:endParaRPr lang="zh-CN" altLang="en-US" sz="100" spc="300" dirty="0">
                  <a:solidFill>
                    <a:schemeClr val="accent2"/>
                  </a:solidFill>
                  <a:latin typeface="微软雅黑" panose="020B0503020204020204" pitchFamily="34" charset="-122"/>
                  <a:ea typeface="微软雅黑" panose="020B0503020204020204" pitchFamily="34" charset="-122"/>
                </a:endParaRPr>
              </a:p>
            </p:txBody>
          </p:sp>
          <p:sp>
            <p:nvSpPr>
              <p:cNvPr id="43" name="文本框 4"/>
              <p:cNvSpPr txBox="1"/>
              <p:nvPr/>
            </p:nvSpPr>
            <p:spPr>
              <a:xfrm>
                <a:off x="523143" y="1452849"/>
                <a:ext cx="2988000" cy="150811"/>
              </a:xfrm>
              <a:prstGeom prst="rect">
                <a:avLst/>
              </a:prstGeom>
              <a:solidFill>
                <a:srgbClr val="FF931A"/>
              </a:solidFill>
              <a:ln w="9525">
                <a:noFill/>
              </a:ln>
            </p:spPr>
            <p:txBody>
              <a:bodyPr wrap="square" anchor="ctr" anchorCtr="0">
                <a:spAutoFit/>
              </a:bodyPr>
              <a:lstStyle/>
              <a:p>
                <a:pPr algn="just"/>
                <a:r>
                  <a:rPr lang="zh-CN" altLang="en-US" b="1" spc="300" dirty="0">
                    <a:solidFill>
                      <a:srgbClr val="FFFFFF"/>
                    </a:solidFill>
                    <a:latin typeface="微软雅黑" panose="020B0503020204020204" pitchFamily="34" charset="-122"/>
                    <a:ea typeface="微软雅黑" panose="020B0503020204020204" pitchFamily="34" charset="-122"/>
                  </a:rPr>
                  <a:t>电梯安全检查要点</a:t>
                </a:r>
                <a:endParaRPr lang="zh-CN" altLang="en-US" b="1" spc="300" dirty="0">
                  <a:solidFill>
                    <a:srgbClr val="FFFFFF"/>
                  </a:solidFill>
                  <a:latin typeface="微软雅黑" panose="020B0503020204020204" pitchFamily="34" charset="-122"/>
                  <a:ea typeface="微软雅黑" panose="020B0503020204020204" pitchFamily="34" charset="-122"/>
                </a:endParaRPr>
              </a:p>
            </p:txBody>
          </p:sp>
        </p:grpSp>
        <p:sp>
          <p:nvSpPr>
            <p:cNvPr id="41" name="文本框 4"/>
            <p:cNvSpPr txBox="1"/>
            <p:nvPr/>
          </p:nvSpPr>
          <p:spPr>
            <a:xfrm>
              <a:off x="541441" y="3898182"/>
              <a:ext cx="2988000" cy="369332"/>
            </a:xfrm>
            <a:prstGeom prst="rect">
              <a:avLst/>
            </a:prstGeom>
            <a:solidFill>
              <a:srgbClr val="FF931A"/>
            </a:solidFill>
            <a:ln w="9525">
              <a:noFill/>
            </a:ln>
          </p:spPr>
          <p:txBody>
            <a:bodyPr wrap="square" anchor="ctr" anchorCtr="0">
              <a:spAutoFit/>
            </a:bodyPr>
            <a:lstStyle/>
            <a:p>
              <a:pPr algn="just"/>
              <a:r>
                <a:rPr lang="en-US" altLang="zh-CN" b="1" spc="300" dirty="0">
                  <a:solidFill>
                    <a:srgbClr val="FFFFFF"/>
                  </a:solidFill>
                  <a:latin typeface="微软雅黑" panose="020B0503020204020204" pitchFamily="34" charset="-122"/>
                  <a:ea typeface="微软雅黑" panose="020B0503020204020204" pitchFamily="34" charset="-122"/>
                </a:rPr>
                <a:t>1. </a:t>
              </a:r>
              <a:r>
                <a:rPr lang="zh-CN" altLang="en-US" b="1" spc="300" dirty="0">
                  <a:solidFill>
                    <a:srgbClr val="FFFFFF"/>
                  </a:solidFill>
                  <a:latin typeface="微软雅黑" panose="020B0503020204020204" pitchFamily="34" charset="-122"/>
                  <a:ea typeface="微软雅黑" panose="020B0503020204020204" pitchFamily="34" charset="-122"/>
                </a:rPr>
                <a:t>显示屏、三角钥匙孔</a:t>
              </a:r>
              <a:endParaRPr lang="zh-CN" altLang="en-US" b="1" spc="300" dirty="0">
                <a:solidFill>
                  <a:srgbClr val="FFFFFF"/>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9796"/>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523240" y="40640"/>
            <a:ext cx="4048760"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1" charset="-122"/>
                <a:ea typeface="方正卡通简体" panose="03000509000000000000" pitchFamily="1"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en-US" altLang="zh-CN" sz="2400" b="1" spc="100" dirty="0">
                <a:solidFill>
                  <a:srgbClr val="454545"/>
                </a:solidFill>
                <a:latin typeface="微软雅黑" panose="020B0503020204020204" pitchFamily="34" charset="-122"/>
                <a:ea typeface="微软雅黑" panose="020B0503020204020204" pitchFamily="34" charset="-122"/>
              </a:rPr>
              <a:t>4</a:t>
            </a:r>
            <a:r>
              <a:rPr kumimoji="0" lang="en-US" altLang="zh-CN" sz="2400" b="1" i="0" u="none" strike="noStrike" kern="1200" cap="none" spc="100" normalizeH="0" baseline="0" noProof="0" dirty="0">
                <a:ln>
                  <a:noFill/>
                </a:ln>
                <a:solidFill>
                  <a:srgbClr val="454545"/>
                </a:solidFill>
                <a:effectLst/>
                <a:uLnTx/>
                <a:uFillTx/>
                <a:latin typeface="微软雅黑" panose="020B0503020204020204" pitchFamily="34" charset="-122"/>
                <a:ea typeface="微软雅黑" panose="020B0503020204020204" pitchFamily="34" charset="-122"/>
                <a:cs typeface="+mn-cs"/>
              </a:rPr>
              <a:t>. </a:t>
            </a:r>
            <a:r>
              <a:rPr kumimoji="0" lang="zh-CN" altLang="en-US" sz="2400" b="1" i="0" u="none" strike="noStrike" kern="1200" cap="none" spc="100" normalizeH="0" baseline="0" noProof="0" dirty="0">
                <a:ln>
                  <a:noFill/>
                </a:ln>
                <a:solidFill>
                  <a:srgbClr val="454545"/>
                </a:solidFill>
                <a:effectLst/>
                <a:uLnTx/>
                <a:uFillTx/>
                <a:latin typeface="微软雅黑" panose="020B0503020204020204" pitchFamily="34" charset="-122"/>
                <a:ea typeface="微软雅黑" panose="020B0503020204020204" pitchFamily="34" charset="-122"/>
                <a:cs typeface="+mn-cs"/>
              </a:rPr>
              <a:t>电梯</a:t>
            </a:r>
            <a:endParaRPr kumimoji="0" lang="zh-CN" altLang="en-US" sz="2400" b="1" i="0" u="none" strike="noStrike" kern="1200" cap="none" spc="100" normalizeH="0" baseline="0" noProof="0" dirty="0">
              <a:ln>
                <a:noFill/>
              </a:ln>
              <a:solidFill>
                <a:srgbClr val="454545"/>
              </a:solidFill>
              <a:effectLst/>
              <a:uLnTx/>
              <a:uFillTx/>
              <a:latin typeface="微软雅黑" panose="020B0503020204020204" pitchFamily="34" charset="-122"/>
              <a:ea typeface="微软雅黑" panose="020B0503020204020204" pitchFamily="34" charset="-122"/>
              <a:cs typeface="+mn-cs"/>
            </a:endParaRPr>
          </a:p>
        </p:txBody>
      </p:sp>
      <p:sp>
        <p:nvSpPr>
          <p:cNvPr id="24" name="Freeform 5"/>
          <p:cNvSpPr>
            <a:spLocks noEditPoints="1"/>
          </p:cNvSpPr>
          <p:nvPr/>
        </p:nvSpPr>
        <p:spPr bwMode="auto">
          <a:xfrm>
            <a:off x="153488" y="85490"/>
            <a:ext cx="369657" cy="369656"/>
          </a:xfrm>
          <a:custGeom>
            <a:avLst/>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a:noFill/>
          </a:ln>
        </p:spPr>
        <p:txBody>
          <a:bodyPr vert="horz" wrap="square" lIns="68555" tIns="34277" rIns="68555" bIns="34277"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rgbClr val="ED5A00"/>
              </a:solidFill>
              <a:effectLst/>
              <a:uLnTx/>
              <a:uFillTx/>
              <a:latin typeface="Arial" panose="020B0604020202020204" pitchFamily="34" charset="0"/>
              <a:ea typeface="宋体" panose="02010600030101010101" pitchFamily="2" charset="-122"/>
              <a:cs typeface="+mn-cs"/>
            </a:endParaRPr>
          </a:p>
        </p:txBody>
      </p:sp>
      <p:grpSp>
        <p:nvGrpSpPr>
          <p:cNvPr id="11" name="组合 10"/>
          <p:cNvGrpSpPr/>
          <p:nvPr/>
        </p:nvGrpSpPr>
        <p:grpSpPr>
          <a:xfrm>
            <a:off x="541442" y="623570"/>
            <a:ext cx="2950438" cy="481330"/>
            <a:chOff x="1345" y="982"/>
            <a:chExt cx="5987" cy="758"/>
          </a:xfrm>
        </p:grpSpPr>
        <p:sp>
          <p:nvSpPr>
            <p:cNvPr id="12" name="箭头: 五边形 11"/>
            <p:cNvSpPr/>
            <p:nvPr/>
          </p:nvSpPr>
          <p:spPr bwMode="auto">
            <a:xfrm>
              <a:off x="1345" y="982"/>
              <a:ext cx="5987" cy="758"/>
            </a:xfrm>
            <a:prstGeom prst="homePlate">
              <a:avLst>
                <a:gd name="adj" fmla="val 19029"/>
              </a:avLst>
            </a:prstGeom>
            <a:gradFill>
              <a:gsLst>
                <a:gs pos="61000">
                  <a:schemeClr val="tx1"/>
                </a:gs>
                <a:gs pos="0">
                  <a:srgbClr val="5E5E5E"/>
                </a:gs>
                <a:gs pos="100000">
                  <a:srgbClr val="343434"/>
                </a:gs>
              </a:gsLst>
              <a:lin ang="5400000" scaled="1"/>
            </a:gradFill>
            <a:ln w="9525" cap="flat">
              <a:solidFill>
                <a:schemeClr val="accent2"/>
              </a:solidFill>
              <a:prstDash val="solid"/>
              <a:miter lim="800000"/>
            </a:ln>
            <a:effectLst>
              <a:outerShdw blurRad="63500" sx="102000" sy="102000" algn="ctr" rotWithShape="0">
                <a:prstClr val="black">
                  <a:alpha val="40000"/>
                </a:prstClr>
              </a:outerShdw>
            </a:effectLst>
          </p:spPr>
          <p:txBody>
            <a:bodyPr vert="horz" wrap="square" lIns="68555" tIns="34277" rIns="68555" bIns="34277" numCol="1" anchor="t" anchorCtr="0" compatLnSpc="1"/>
            <a:lstStyle/>
            <a:p>
              <a:pPr algn="ctr"/>
              <a:endParaRPr lang="zh-CN" altLang="en-US" sz="1500">
                <a:solidFill>
                  <a:schemeClr val="accent2"/>
                </a:solidFill>
                <a:latin typeface="+mn-lt"/>
                <a:ea typeface="+mn-ea"/>
                <a:cs typeface="+mn-ea"/>
              </a:endParaRPr>
            </a:p>
          </p:txBody>
        </p:sp>
        <p:sp>
          <p:nvSpPr>
            <p:cNvPr id="13" name="文本框 12"/>
            <p:cNvSpPr txBox="1"/>
            <p:nvPr/>
          </p:nvSpPr>
          <p:spPr>
            <a:xfrm>
              <a:off x="1396" y="1039"/>
              <a:ext cx="5936" cy="630"/>
            </a:xfrm>
            <a:prstGeom prst="rect">
              <a:avLst/>
            </a:prstGeom>
            <a:noFill/>
          </p:spPr>
          <p:txBody>
            <a:bodyPr wrap="square" rtlCol="0" anchor="t">
              <a:spAutoFit/>
            </a:bodyPr>
            <a:lstStyle/>
            <a:p>
              <a:r>
                <a:rPr lang="zh-CN" altLang="en-US" sz="2000" b="1" spc="100" dirty="0">
                  <a:solidFill>
                    <a:schemeClr val="accent2"/>
                  </a:solidFill>
                  <a:latin typeface="微软雅黑" panose="020B0503020204020204" pitchFamily="34" charset="-122"/>
                  <a:ea typeface="微软雅黑" panose="020B0503020204020204" pitchFamily="34" charset="-122"/>
                  <a:cs typeface="+mn-ea"/>
                  <a:sym typeface="+mn-ea"/>
                </a:rPr>
                <a:t>电梯安全检查基本知识</a:t>
              </a:r>
              <a:endParaRPr lang="en-US" altLang="zh-CN" sz="2000" b="1" spc="100" dirty="0">
                <a:solidFill>
                  <a:schemeClr val="accent2"/>
                </a:solidFill>
                <a:latin typeface="微软雅黑" panose="020B0503020204020204" pitchFamily="34" charset="-122"/>
                <a:ea typeface="微软雅黑" panose="020B0503020204020204" pitchFamily="34" charset="-122"/>
                <a:cs typeface="+mn-ea"/>
                <a:sym typeface="+mn-ea"/>
              </a:endParaRPr>
            </a:p>
          </p:txBody>
        </p:sp>
      </p:grpSp>
      <p:pic>
        <p:nvPicPr>
          <p:cNvPr id="14" name="Picture 2" descr="C:\Users\Administrator\Pictures\t010f133078d8c197b4.jpg"/>
          <p:cNvPicPr>
            <a:picLocks noChangeAspect="1"/>
          </p:cNvPicPr>
          <p:nvPr/>
        </p:nvPicPr>
        <p:blipFill>
          <a:blip r:embed="rId1"/>
          <a:stretch>
            <a:fillRect/>
          </a:stretch>
        </p:blipFill>
        <p:spPr>
          <a:xfrm>
            <a:off x="4228761" y="1771006"/>
            <a:ext cx="4015647" cy="2491776"/>
          </a:xfrm>
          <a:prstGeom prst="rect">
            <a:avLst/>
          </a:prstGeom>
          <a:noFill/>
          <a:ln w="9525">
            <a:noFill/>
          </a:ln>
        </p:spPr>
      </p:pic>
      <p:grpSp>
        <p:nvGrpSpPr>
          <p:cNvPr id="4" name="组合 3"/>
          <p:cNvGrpSpPr/>
          <p:nvPr/>
        </p:nvGrpSpPr>
        <p:grpSpPr>
          <a:xfrm>
            <a:off x="523144" y="1784641"/>
            <a:ext cx="2968735" cy="2482874"/>
            <a:chOff x="523144" y="1784641"/>
            <a:chExt cx="2968735" cy="2482874"/>
          </a:xfrm>
        </p:grpSpPr>
        <p:grpSp>
          <p:nvGrpSpPr>
            <p:cNvPr id="3" name="组合 2"/>
            <p:cNvGrpSpPr/>
            <p:nvPr/>
          </p:nvGrpSpPr>
          <p:grpSpPr>
            <a:xfrm>
              <a:off x="523144" y="1784641"/>
              <a:ext cx="2968735" cy="1433798"/>
              <a:chOff x="523144" y="1452849"/>
              <a:chExt cx="2968735" cy="585468"/>
            </a:xfrm>
          </p:grpSpPr>
          <p:sp>
            <p:nvSpPr>
              <p:cNvPr id="27" name="TextBox 7"/>
              <p:cNvSpPr txBox="1"/>
              <p:nvPr/>
            </p:nvSpPr>
            <p:spPr>
              <a:xfrm>
                <a:off x="538044" y="1881222"/>
                <a:ext cx="2953835" cy="157095"/>
              </a:xfrm>
              <a:prstGeom prst="rect">
                <a:avLst/>
              </a:prstGeom>
              <a:solidFill>
                <a:srgbClr val="393939"/>
              </a:solidFill>
              <a:ln w="9525">
                <a:noFill/>
              </a:ln>
            </p:spPr>
            <p:txBody>
              <a:bodyPr wrap="square" anchor="ctr" anchorCtr="0">
                <a:spAutoFit/>
              </a:bodyPr>
              <a:lstStyle/>
              <a:p>
                <a:r>
                  <a:rPr lang="zh-CN" altLang="en-US" sz="1800" b="1" spc="300" dirty="0">
                    <a:solidFill>
                      <a:schemeClr val="accent2"/>
                    </a:solidFill>
                    <a:latin typeface="微软雅黑" panose="020B0503020204020204" pitchFamily="34" charset="-122"/>
                    <a:ea typeface="微软雅黑" panose="020B0503020204020204" pitchFamily="34" charset="-122"/>
                  </a:rPr>
                  <a:t>进入前检查：</a:t>
                </a:r>
                <a:endParaRPr lang="zh-CN" altLang="en-US" sz="1800" b="1" spc="300" dirty="0">
                  <a:solidFill>
                    <a:schemeClr val="accent2"/>
                  </a:solidFill>
                  <a:latin typeface="微软雅黑" panose="020B0503020204020204" pitchFamily="34" charset="-122"/>
                  <a:ea typeface="微软雅黑" panose="020B0503020204020204" pitchFamily="34" charset="-122"/>
                </a:endParaRPr>
              </a:p>
              <a:p>
                <a:endParaRPr lang="zh-CN" altLang="en-US" sz="100" spc="300" dirty="0">
                  <a:solidFill>
                    <a:schemeClr val="accent2"/>
                  </a:solidFill>
                  <a:latin typeface="微软雅黑" panose="020B0503020204020204" pitchFamily="34" charset="-122"/>
                  <a:ea typeface="微软雅黑" panose="020B0503020204020204" pitchFamily="34" charset="-122"/>
                </a:endParaRPr>
              </a:p>
            </p:txBody>
          </p:sp>
          <p:sp>
            <p:nvSpPr>
              <p:cNvPr id="33" name="文本框 4"/>
              <p:cNvSpPr txBox="1"/>
              <p:nvPr/>
            </p:nvSpPr>
            <p:spPr>
              <a:xfrm>
                <a:off x="523144" y="1452849"/>
                <a:ext cx="2968735" cy="150811"/>
              </a:xfrm>
              <a:prstGeom prst="rect">
                <a:avLst/>
              </a:prstGeom>
              <a:solidFill>
                <a:srgbClr val="FF931A"/>
              </a:solidFill>
              <a:ln w="9525">
                <a:noFill/>
              </a:ln>
            </p:spPr>
            <p:txBody>
              <a:bodyPr wrap="square" anchor="ctr" anchorCtr="0">
                <a:spAutoFit/>
              </a:bodyPr>
              <a:lstStyle/>
              <a:p>
                <a:pPr algn="just"/>
                <a:r>
                  <a:rPr lang="zh-CN" altLang="en-US" b="1" spc="300" dirty="0">
                    <a:solidFill>
                      <a:srgbClr val="FFFFFF"/>
                    </a:solidFill>
                    <a:latin typeface="微软雅黑" panose="020B0503020204020204" pitchFamily="34" charset="-122"/>
                    <a:ea typeface="微软雅黑" panose="020B0503020204020204" pitchFamily="34" charset="-122"/>
                  </a:rPr>
                  <a:t>电梯安全检查要点</a:t>
                </a:r>
                <a:endParaRPr lang="zh-CN" altLang="en-US" b="1" spc="300" dirty="0">
                  <a:solidFill>
                    <a:srgbClr val="FFFFFF"/>
                  </a:solidFill>
                  <a:latin typeface="微软雅黑" panose="020B0503020204020204" pitchFamily="34" charset="-122"/>
                  <a:ea typeface="微软雅黑" panose="020B0503020204020204" pitchFamily="34" charset="-122"/>
                </a:endParaRPr>
              </a:p>
            </p:txBody>
          </p:sp>
        </p:grpSp>
        <p:sp>
          <p:nvSpPr>
            <p:cNvPr id="16" name="文本框 4"/>
            <p:cNvSpPr txBox="1"/>
            <p:nvPr/>
          </p:nvSpPr>
          <p:spPr>
            <a:xfrm>
              <a:off x="541441" y="3898182"/>
              <a:ext cx="2950437" cy="369333"/>
            </a:xfrm>
            <a:prstGeom prst="rect">
              <a:avLst/>
            </a:prstGeom>
            <a:solidFill>
              <a:srgbClr val="FF931A"/>
            </a:solidFill>
            <a:ln w="9525">
              <a:noFill/>
            </a:ln>
          </p:spPr>
          <p:txBody>
            <a:bodyPr wrap="square" anchor="ctr" anchorCtr="0">
              <a:spAutoFit/>
            </a:bodyPr>
            <a:lstStyle/>
            <a:p>
              <a:pPr algn="just"/>
              <a:r>
                <a:rPr lang="en-US" altLang="zh-CN" b="1" spc="300" dirty="0">
                  <a:solidFill>
                    <a:srgbClr val="FFFFFF"/>
                  </a:solidFill>
                  <a:latin typeface="微软雅黑" panose="020B0503020204020204" pitchFamily="34" charset="-122"/>
                  <a:ea typeface="微软雅黑" panose="020B0503020204020204" pitchFamily="34" charset="-122"/>
                </a:rPr>
                <a:t>2. </a:t>
              </a:r>
              <a:r>
                <a:rPr lang="zh-CN" altLang="en-US" b="1" spc="300" dirty="0">
                  <a:solidFill>
                    <a:srgbClr val="FFFFFF"/>
                  </a:solidFill>
                  <a:latin typeface="微软雅黑" panose="020B0503020204020204" pitchFamily="34" charset="-122"/>
                  <a:ea typeface="微软雅黑" panose="020B0503020204020204" pitchFamily="34" charset="-122"/>
                </a:rPr>
                <a:t>门缝、门坎超差</a:t>
              </a:r>
              <a:endParaRPr lang="zh-CN" altLang="en-US" b="1" spc="300" dirty="0">
                <a:solidFill>
                  <a:srgbClr val="FFFFFF"/>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9796"/>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523240" y="40640"/>
            <a:ext cx="4048760"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1" charset="-122"/>
                <a:ea typeface="方正卡通简体" panose="03000509000000000000" pitchFamily="1"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en-US" altLang="zh-CN" sz="2400" b="1" spc="100" dirty="0">
                <a:solidFill>
                  <a:srgbClr val="454545"/>
                </a:solidFill>
                <a:latin typeface="微软雅黑" panose="020B0503020204020204" pitchFamily="34" charset="-122"/>
                <a:ea typeface="微软雅黑" panose="020B0503020204020204" pitchFamily="34" charset="-122"/>
              </a:rPr>
              <a:t>4</a:t>
            </a:r>
            <a:r>
              <a:rPr kumimoji="0" lang="en-US" altLang="zh-CN" sz="2400" b="1" i="0" u="none" strike="noStrike" kern="1200" cap="none" spc="100" normalizeH="0" baseline="0" noProof="0" dirty="0">
                <a:ln>
                  <a:noFill/>
                </a:ln>
                <a:solidFill>
                  <a:srgbClr val="454545"/>
                </a:solidFill>
                <a:effectLst/>
                <a:uLnTx/>
                <a:uFillTx/>
                <a:latin typeface="微软雅黑" panose="020B0503020204020204" pitchFamily="34" charset="-122"/>
                <a:ea typeface="微软雅黑" panose="020B0503020204020204" pitchFamily="34" charset="-122"/>
                <a:cs typeface="+mn-cs"/>
              </a:rPr>
              <a:t>. </a:t>
            </a:r>
            <a:r>
              <a:rPr kumimoji="0" lang="zh-CN" altLang="en-US" sz="2400" b="1" i="0" u="none" strike="noStrike" kern="1200" cap="none" spc="100" normalizeH="0" baseline="0" noProof="0" dirty="0">
                <a:ln>
                  <a:noFill/>
                </a:ln>
                <a:solidFill>
                  <a:srgbClr val="454545"/>
                </a:solidFill>
                <a:effectLst/>
                <a:uLnTx/>
                <a:uFillTx/>
                <a:latin typeface="微软雅黑" panose="020B0503020204020204" pitchFamily="34" charset="-122"/>
                <a:ea typeface="微软雅黑" panose="020B0503020204020204" pitchFamily="34" charset="-122"/>
                <a:cs typeface="+mn-cs"/>
              </a:rPr>
              <a:t>电梯</a:t>
            </a:r>
            <a:endParaRPr kumimoji="0" lang="zh-CN" altLang="en-US" sz="2400" b="1" i="0" u="none" strike="noStrike" kern="1200" cap="none" spc="100" normalizeH="0" baseline="0" noProof="0" dirty="0">
              <a:ln>
                <a:noFill/>
              </a:ln>
              <a:solidFill>
                <a:srgbClr val="454545"/>
              </a:solidFill>
              <a:effectLst/>
              <a:uLnTx/>
              <a:uFillTx/>
              <a:latin typeface="微软雅黑" panose="020B0503020204020204" pitchFamily="34" charset="-122"/>
              <a:ea typeface="微软雅黑" panose="020B0503020204020204" pitchFamily="34" charset="-122"/>
              <a:cs typeface="+mn-cs"/>
            </a:endParaRPr>
          </a:p>
        </p:txBody>
      </p:sp>
      <p:sp>
        <p:nvSpPr>
          <p:cNvPr id="24" name="Freeform 5"/>
          <p:cNvSpPr>
            <a:spLocks noEditPoints="1"/>
          </p:cNvSpPr>
          <p:nvPr/>
        </p:nvSpPr>
        <p:spPr bwMode="auto">
          <a:xfrm>
            <a:off x="153488" y="85490"/>
            <a:ext cx="369657" cy="369656"/>
          </a:xfrm>
          <a:custGeom>
            <a:avLst/>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a:noFill/>
          </a:ln>
        </p:spPr>
        <p:txBody>
          <a:bodyPr vert="horz" wrap="square" lIns="68555" tIns="34277" rIns="68555" bIns="34277"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rgbClr val="ED5A00"/>
              </a:solidFill>
              <a:effectLst/>
              <a:uLnTx/>
              <a:uFillTx/>
              <a:latin typeface="Arial" panose="020B0604020202020204" pitchFamily="34" charset="0"/>
              <a:ea typeface="宋体" panose="02010600030101010101" pitchFamily="2" charset="-122"/>
              <a:cs typeface="+mn-cs"/>
            </a:endParaRPr>
          </a:p>
        </p:txBody>
      </p:sp>
      <p:grpSp>
        <p:nvGrpSpPr>
          <p:cNvPr id="11" name="组合 10"/>
          <p:cNvGrpSpPr/>
          <p:nvPr/>
        </p:nvGrpSpPr>
        <p:grpSpPr>
          <a:xfrm>
            <a:off x="541442" y="623570"/>
            <a:ext cx="2950438" cy="481330"/>
            <a:chOff x="1345" y="982"/>
            <a:chExt cx="5987" cy="758"/>
          </a:xfrm>
        </p:grpSpPr>
        <p:sp>
          <p:nvSpPr>
            <p:cNvPr id="12" name="箭头: 五边形 11"/>
            <p:cNvSpPr/>
            <p:nvPr/>
          </p:nvSpPr>
          <p:spPr bwMode="auto">
            <a:xfrm>
              <a:off x="1345" y="982"/>
              <a:ext cx="5987" cy="758"/>
            </a:xfrm>
            <a:prstGeom prst="homePlate">
              <a:avLst>
                <a:gd name="adj" fmla="val 19029"/>
              </a:avLst>
            </a:prstGeom>
            <a:gradFill>
              <a:gsLst>
                <a:gs pos="61000">
                  <a:schemeClr val="tx1"/>
                </a:gs>
                <a:gs pos="0">
                  <a:srgbClr val="5E5E5E"/>
                </a:gs>
                <a:gs pos="100000">
                  <a:srgbClr val="343434"/>
                </a:gs>
              </a:gsLst>
              <a:lin ang="5400000" scaled="1"/>
            </a:gradFill>
            <a:ln w="9525" cap="flat">
              <a:solidFill>
                <a:schemeClr val="accent2"/>
              </a:solidFill>
              <a:prstDash val="solid"/>
              <a:miter lim="800000"/>
            </a:ln>
            <a:effectLst>
              <a:outerShdw blurRad="63500" sx="102000" sy="102000" algn="ctr" rotWithShape="0">
                <a:prstClr val="black">
                  <a:alpha val="40000"/>
                </a:prstClr>
              </a:outerShdw>
            </a:effectLst>
          </p:spPr>
          <p:txBody>
            <a:bodyPr vert="horz" wrap="square" lIns="68555" tIns="34277" rIns="68555" bIns="34277" numCol="1" anchor="t" anchorCtr="0" compatLnSpc="1"/>
            <a:lstStyle/>
            <a:p>
              <a:pPr algn="ctr"/>
              <a:endParaRPr lang="zh-CN" altLang="en-US" sz="1500">
                <a:solidFill>
                  <a:schemeClr val="accent2"/>
                </a:solidFill>
                <a:latin typeface="+mn-lt"/>
                <a:ea typeface="+mn-ea"/>
                <a:cs typeface="+mn-ea"/>
              </a:endParaRPr>
            </a:p>
          </p:txBody>
        </p:sp>
        <p:sp>
          <p:nvSpPr>
            <p:cNvPr id="13" name="文本框 12"/>
            <p:cNvSpPr txBox="1"/>
            <p:nvPr/>
          </p:nvSpPr>
          <p:spPr>
            <a:xfrm>
              <a:off x="1396" y="1039"/>
              <a:ext cx="5936" cy="630"/>
            </a:xfrm>
            <a:prstGeom prst="rect">
              <a:avLst/>
            </a:prstGeom>
            <a:noFill/>
          </p:spPr>
          <p:txBody>
            <a:bodyPr wrap="square" rtlCol="0" anchor="t">
              <a:spAutoFit/>
            </a:bodyPr>
            <a:lstStyle/>
            <a:p>
              <a:r>
                <a:rPr lang="zh-CN" altLang="en-US" sz="2000" b="1" spc="100" dirty="0">
                  <a:solidFill>
                    <a:schemeClr val="accent2"/>
                  </a:solidFill>
                  <a:latin typeface="微软雅黑" panose="020B0503020204020204" pitchFamily="34" charset="-122"/>
                  <a:ea typeface="微软雅黑" panose="020B0503020204020204" pitchFamily="34" charset="-122"/>
                  <a:cs typeface="+mn-ea"/>
                  <a:sym typeface="+mn-ea"/>
                </a:rPr>
                <a:t>电梯安全检查基本知识</a:t>
              </a:r>
              <a:endParaRPr lang="en-US" altLang="zh-CN" sz="2000" b="1" spc="100" dirty="0">
                <a:solidFill>
                  <a:schemeClr val="accent2"/>
                </a:solidFill>
                <a:latin typeface="微软雅黑" panose="020B0503020204020204" pitchFamily="34" charset="-122"/>
                <a:ea typeface="微软雅黑" panose="020B0503020204020204" pitchFamily="34" charset="-122"/>
                <a:cs typeface="+mn-ea"/>
                <a:sym typeface="+mn-ea"/>
              </a:endParaRPr>
            </a:p>
          </p:txBody>
        </p:sp>
      </p:grpSp>
      <p:pic>
        <p:nvPicPr>
          <p:cNvPr id="16" name="Picture 3" descr="C:\Users\Administrator\Pictures\250.png"/>
          <p:cNvPicPr>
            <a:picLocks noChangeAspect="1"/>
          </p:cNvPicPr>
          <p:nvPr/>
        </p:nvPicPr>
        <p:blipFill>
          <a:blip r:embed="rId1"/>
          <a:stretch>
            <a:fillRect/>
          </a:stretch>
        </p:blipFill>
        <p:spPr>
          <a:xfrm>
            <a:off x="4259761" y="3268216"/>
            <a:ext cx="1719474" cy="1607790"/>
          </a:xfrm>
          <a:prstGeom prst="rect">
            <a:avLst/>
          </a:prstGeom>
          <a:noFill/>
          <a:ln w="9525">
            <a:noFill/>
          </a:ln>
        </p:spPr>
      </p:pic>
      <p:pic>
        <p:nvPicPr>
          <p:cNvPr id="17" name="Picture 4" descr="C:\Users\Administrator\Pictures\PANA40-qiao.gif"/>
          <p:cNvPicPr>
            <a:picLocks noChangeAspect="1"/>
          </p:cNvPicPr>
          <p:nvPr/>
        </p:nvPicPr>
        <p:blipFill>
          <a:blip r:embed="rId2"/>
          <a:stretch>
            <a:fillRect/>
          </a:stretch>
        </p:blipFill>
        <p:spPr>
          <a:xfrm>
            <a:off x="4259760" y="1275606"/>
            <a:ext cx="1719475" cy="1632549"/>
          </a:xfrm>
          <a:prstGeom prst="rect">
            <a:avLst/>
          </a:prstGeom>
          <a:noFill/>
          <a:ln w="9525">
            <a:noFill/>
          </a:ln>
        </p:spPr>
      </p:pic>
      <p:pic>
        <p:nvPicPr>
          <p:cNvPr id="3" name="图片 2"/>
          <p:cNvPicPr>
            <a:picLocks noChangeAspect="1"/>
          </p:cNvPicPr>
          <p:nvPr/>
        </p:nvPicPr>
        <p:blipFill>
          <a:blip r:embed="rId3"/>
          <a:stretch>
            <a:fillRect/>
          </a:stretch>
        </p:blipFill>
        <p:spPr>
          <a:xfrm>
            <a:off x="6444208" y="2222183"/>
            <a:ext cx="2009775" cy="1607790"/>
          </a:xfrm>
          <a:prstGeom prst="rect">
            <a:avLst/>
          </a:prstGeom>
        </p:spPr>
      </p:pic>
      <p:grpSp>
        <p:nvGrpSpPr>
          <p:cNvPr id="18" name="组合 17"/>
          <p:cNvGrpSpPr/>
          <p:nvPr/>
        </p:nvGrpSpPr>
        <p:grpSpPr>
          <a:xfrm>
            <a:off x="523144" y="1784641"/>
            <a:ext cx="2968735" cy="2482874"/>
            <a:chOff x="523144" y="1784641"/>
            <a:chExt cx="2968735" cy="2482874"/>
          </a:xfrm>
        </p:grpSpPr>
        <p:grpSp>
          <p:nvGrpSpPr>
            <p:cNvPr id="19" name="组合 18"/>
            <p:cNvGrpSpPr/>
            <p:nvPr/>
          </p:nvGrpSpPr>
          <p:grpSpPr>
            <a:xfrm>
              <a:off x="523144" y="1784641"/>
              <a:ext cx="2968735" cy="1433798"/>
              <a:chOff x="523144" y="1452849"/>
              <a:chExt cx="2968735" cy="585468"/>
            </a:xfrm>
          </p:grpSpPr>
          <p:sp>
            <p:nvSpPr>
              <p:cNvPr id="21" name="TextBox 7"/>
              <p:cNvSpPr txBox="1"/>
              <p:nvPr/>
            </p:nvSpPr>
            <p:spPr>
              <a:xfrm>
                <a:off x="538044" y="1881222"/>
                <a:ext cx="2953835" cy="157095"/>
              </a:xfrm>
              <a:prstGeom prst="rect">
                <a:avLst/>
              </a:prstGeom>
              <a:solidFill>
                <a:srgbClr val="393939"/>
              </a:solidFill>
              <a:ln w="9525">
                <a:noFill/>
              </a:ln>
            </p:spPr>
            <p:txBody>
              <a:bodyPr wrap="square" anchor="ctr" anchorCtr="0">
                <a:spAutoFit/>
              </a:bodyPr>
              <a:lstStyle/>
              <a:p>
                <a:r>
                  <a:rPr lang="zh-CN" altLang="en-US" sz="1800" b="1" spc="300" dirty="0">
                    <a:solidFill>
                      <a:schemeClr val="accent2"/>
                    </a:solidFill>
                    <a:latin typeface="微软雅黑" panose="020B0503020204020204" pitchFamily="34" charset="-122"/>
                    <a:ea typeface="微软雅黑" panose="020B0503020204020204" pitchFamily="34" charset="-122"/>
                  </a:rPr>
                  <a:t>进入前检查：</a:t>
                </a:r>
                <a:endParaRPr lang="zh-CN" altLang="en-US" sz="1800" b="1" spc="300" dirty="0">
                  <a:solidFill>
                    <a:schemeClr val="accent2"/>
                  </a:solidFill>
                  <a:latin typeface="微软雅黑" panose="020B0503020204020204" pitchFamily="34" charset="-122"/>
                  <a:ea typeface="微软雅黑" panose="020B0503020204020204" pitchFamily="34" charset="-122"/>
                </a:endParaRPr>
              </a:p>
              <a:p>
                <a:endParaRPr lang="zh-CN" altLang="en-US" sz="100" spc="300" dirty="0">
                  <a:solidFill>
                    <a:schemeClr val="accent2"/>
                  </a:solidFill>
                  <a:latin typeface="微软雅黑" panose="020B0503020204020204" pitchFamily="34" charset="-122"/>
                  <a:ea typeface="微软雅黑" panose="020B0503020204020204" pitchFamily="34" charset="-122"/>
                </a:endParaRPr>
              </a:p>
            </p:txBody>
          </p:sp>
          <p:sp>
            <p:nvSpPr>
              <p:cNvPr id="22" name="文本框 4"/>
              <p:cNvSpPr txBox="1"/>
              <p:nvPr/>
            </p:nvSpPr>
            <p:spPr>
              <a:xfrm>
                <a:off x="523144" y="1452849"/>
                <a:ext cx="2968735" cy="150811"/>
              </a:xfrm>
              <a:prstGeom prst="rect">
                <a:avLst/>
              </a:prstGeom>
              <a:solidFill>
                <a:srgbClr val="FF931A"/>
              </a:solidFill>
              <a:ln w="9525">
                <a:noFill/>
              </a:ln>
            </p:spPr>
            <p:txBody>
              <a:bodyPr wrap="square" anchor="ctr" anchorCtr="0">
                <a:spAutoFit/>
              </a:bodyPr>
              <a:lstStyle/>
              <a:p>
                <a:pPr algn="just"/>
                <a:r>
                  <a:rPr lang="zh-CN" altLang="en-US" b="1" spc="300" dirty="0">
                    <a:solidFill>
                      <a:srgbClr val="FFFFFF"/>
                    </a:solidFill>
                    <a:latin typeface="微软雅黑" panose="020B0503020204020204" pitchFamily="34" charset="-122"/>
                    <a:ea typeface="微软雅黑" panose="020B0503020204020204" pitchFamily="34" charset="-122"/>
                  </a:rPr>
                  <a:t>电梯安全检查要点</a:t>
                </a:r>
                <a:endParaRPr lang="zh-CN" altLang="en-US" b="1" spc="300" dirty="0">
                  <a:solidFill>
                    <a:srgbClr val="FFFFFF"/>
                  </a:solidFill>
                  <a:latin typeface="微软雅黑" panose="020B0503020204020204" pitchFamily="34" charset="-122"/>
                  <a:ea typeface="微软雅黑" panose="020B0503020204020204" pitchFamily="34" charset="-122"/>
                </a:endParaRPr>
              </a:p>
            </p:txBody>
          </p:sp>
        </p:grpSp>
        <p:sp>
          <p:nvSpPr>
            <p:cNvPr id="20" name="文本框 4"/>
            <p:cNvSpPr txBox="1"/>
            <p:nvPr/>
          </p:nvSpPr>
          <p:spPr>
            <a:xfrm>
              <a:off x="541441" y="3898182"/>
              <a:ext cx="2950437" cy="369333"/>
            </a:xfrm>
            <a:prstGeom prst="rect">
              <a:avLst/>
            </a:prstGeom>
            <a:solidFill>
              <a:srgbClr val="FF931A"/>
            </a:solidFill>
            <a:ln w="9525">
              <a:noFill/>
            </a:ln>
          </p:spPr>
          <p:txBody>
            <a:bodyPr wrap="square" anchor="ctr" anchorCtr="0">
              <a:spAutoFit/>
            </a:bodyPr>
            <a:lstStyle/>
            <a:p>
              <a:pPr algn="just"/>
              <a:r>
                <a:rPr lang="en-US" altLang="zh-CN" b="1" spc="300" dirty="0">
                  <a:solidFill>
                    <a:srgbClr val="FFFFFF"/>
                  </a:solidFill>
                  <a:latin typeface="微软雅黑" panose="020B0503020204020204" pitchFamily="34" charset="-122"/>
                  <a:ea typeface="微软雅黑" panose="020B0503020204020204" pitchFamily="34" charset="-122"/>
                </a:rPr>
                <a:t>3. </a:t>
              </a:r>
              <a:r>
                <a:rPr lang="zh-CN" altLang="en-US" b="1" spc="300" dirty="0">
                  <a:solidFill>
                    <a:srgbClr val="FFFFFF"/>
                  </a:solidFill>
                  <a:latin typeface="微软雅黑" panose="020B0503020204020204" pitchFamily="34" charset="-122"/>
                  <a:ea typeface="微软雅黑" panose="020B0503020204020204" pitchFamily="34" charset="-122"/>
                </a:rPr>
                <a:t>光幕或触板</a:t>
              </a:r>
              <a:endParaRPr lang="zh-CN" altLang="en-US" b="1" spc="300" dirty="0">
                <a:solidFill>
                  <a:srgbClr val="FFFFFF"/>
                </a:solidFill>
                <a:latin typeface="微软雅黑" panose="020B0503020204020204" pitchFamily="34" charset="-122"/>
                <a:ea typeface="微软雅黑" panose="020B0503020204020204" pitchFamily="34" charset="-122"/>
              </a:endParaRPr>
            </a:p>
          </p:txBody>
        </p:sp>
      </p:grpSp>
      <p:pic>
        <p:nvPicPr>
          <p:cNvPr id="2" name="图片 1"/>
          <p:cNvPicPr>
            <a:picLocks noChangeAspect="1"/>
          </p:cNvPicPr>
          <p:nvPr/>
        </p:nvPicPr>
        <p:blipFill>
          <a:blip r:embed="rId4"/>
          <a:stretch>
            <a:fillRect/>
          </a:stretch>
        </p:blipFill>
        <p:spPr>
          <a:xfrm>
            <a:off x="6443980" y="2825115"/>
            <a:ext cx="705485" cy="1058545"/>
          </a:xfrm>
          <a:prstGeom prst="rect">
            <a:avLst/>
          </a:prstGeom>
        </p:spPr>
      </p:pic>
    </p:spTree>
  </p:cSld>
  <p:clrMapOvr>
    <a:masterClrMapping/>
  </p:clrMapOvr>
  <p:transition spd="slow" advTm="9796"/>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4504" y="1387"/>
            <a:ext cx="3423234" cy="5141625"/>
          </a:xfrm>
          <a:prstGeom prst="rect">
            <a:avLst/>
          </a:prstGeom>
        </p:spPr>
      </p:pic>
      <p:grpSp>
        <p:nvGrpSpPr>
          <p:cNvPr id="12" name="组合 11"/>
          <p:cNvGrpSpPr/>
          <p:nvPr/>
        </p:nvGrpSpPr>
        <p:grpSpPr>
          <a:xfrm>
            <a:off x="3082290" y="320561"/>
            <a:ext cx="553720" cy="4502379"/>
            <a:chOff x="4854" y="1744"/>
            <a:chExt cx="872" cy="4792"/>
          </a:xfrm>
        </p:grpSpPr>
        <p:sp>
          <p:nvSpPr>
            <p:cNvPr id="83" name="矩形 82"/>
            <p:cNvSpPr/>
            <p:nvPr/>
          </p:nvSpPr>
          <p:spPr bwMode="auto">
            <a:xfrm>
              <a:off x="4939" y="1744"/>
              <a:ext cx="781" cy="4792"/>
            </a:xfrm>
            <a:prstGeom prst="rect">
              <a:avLst/>
            </a:prstGeom>
            <a:solidFill>
              <a:schemeClr val="bg1"/>
            </a:solidFill>
            <a:ln w="9525" cap="flat" cmpd="sng" algn="ctr">
              <a:noFill/>
              <a:prstDash val="solid"/>
              <a:round/>
              <a:headEnd type="none" w="med" len="med"/>
              <a:tailEnd type="none" w="med" len="med"/>
            </a:ln>
            <a:effectLst/>
          </p:spPr>
          <p:txBody>
            <a:bodyPr vert="horz" wrap="square" lIns="68555" tIns="34277" rIns="68555" bIns="34277"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35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84" name="TextBox 58"/>
            <p:cNvSpPr txBox="1"/>
            <p:nvPr/>
          </p:nvSpPr>
          <p:spPr>
            <a:xfrm>
              <a:off x="4854" y="1744"/>
              <a:ext cx="872" cy="4792"/>
            </a:xfrm>
            <a:prstGeom prst="rect">
              <a:avLst/>
            </a:prstGeom>
            <a:noFill/>
          </p:spPr>
          <p:txBody>
            <a:bodyPr vert="eaVert" wrap="square" rtlCol="0">
              <a:spAutoFit/>
            </a:bodyPr>
            <a:lstStyle/>
            <a:p>
              <a:pPr lvl="0" algn="ctr">
                <a:defRPr/>
              </a:pPr>
              <a:r>
                <a:rPr lang="zh-CN" altLang="en-US" sz="2400" b="1" dirty="0">
                  <a:solidFill>
                    <a:schemeClr val="accent2"/>
                  </a:solidFill>
                  <a:latin typeface="微软雅黑" panose="020B0503020204020204" pitchFamily="34" charset="-122"/>
                  <a:ea typeface="微软雅黑" panose="020B0503020204020204" pitchFamily="34" charset="-122"/>
                </a:rPr>
                <a:t>一   特种作业的相关基本概念</a:t>
              </a:r>
              <a:endParaRPr lang="zh-CN" altLang="en-US" sz="2400" b="1" dirty="0">
                <a:solidFill>
                  <a:schemeClr val="accent2"/>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3759835" y="915566"/>
            <a:ext cx="3945890" cy="508000"/>
            <a:chOff x="3789045" y="1862138"/>
            <a:chExt cx="3945890" cy="508000"/>
          </a:xfrm>
        </p:grpSpPr>
        <p:sp>
          <p:nvSpPr>
            <p:cNvPr id="86" name="Freeform 18"/>
            <p:cNvSpPr/>
            <p:nvPr/>
          </p:nvSpPr>
          <p:spPr bwMode="auto">
            <a:xfrm>
              <a:off x="3789045" y="1883093"/>
              <a:ext cx="473710" cy="451485"/>
            </a:xfrm>
            <a:custGeom>
              <a:avLst/>
              <a:gdLst>
                <a:gd name="T0" fmla="*/ 56 w 826"/>
                <a:gd name="T1" fmla="*/ 0 h 826"/>
                <a:gd name="T2" fmla="*/ 771 w 826"/>
                <a:gd name="T3" fmla="*/ 0 h 826"/>
                <a:gd name="T4" fmla="*/ 826 w 826"/>
                <a:gd name="T5" fmla="*/ 55 h 826"/>
                <a:gd name="T6" fmla="*/ 826 w 826"/>
                <a:gd name="T7" fmla="*/ 770 h 826"/>
                <a:gd name="T8" fmla="*/ 771 w 826"/>
                <a:gd name="T9" fmla="*/ 826 h 826"/>
                <a:gd name="T10" fmla="*/ 56 w 826"/>
                <a:gd name="T11" fmla="*/ 826 h 826"/>
                <a:gd name="T12" fmla="*/ 0 w 826"/>
                <a:gd name="T13" fmla="*/ 770 h 826"/>
                <a:gd name="T14" fmla="*/ 0 w 826"/>
                <a:gd name="T15" fmla="*/ 55 h 826"/>
                <a:gd name="T16" fmla="*/ 56 w 826"/>
                <a:gd name="T17" fmla="*/ 0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6" h="826">
                  <a:moveTo>
                    <a:pt x="56" y="0"/>
                  </a:moveTo>
                  <a:lnTo>
                    <a:pt x="771" y="0"/>
                  </a:lnTo>
                  <a:cubicBezTo>
                    <a:pt x="801" y="0"/>
                    <a:pt x="826" y="25"/>
                    <a:pt x="826" y="55"/>
                  </a:cubicBezTo>
                  <a:lnTo>
                    <a:pt x="826" y="770"/>
                  </a:lnTo>
                  <a:cubicBezTo>
                    <a:pt x="826" y="801"/>
                    <a:pt x="801" y="826"/>
                    <a:pt x="771" y="826"/>
                  </a:cubicBezTo>
                  <a:lnTo>
                    <a:pt x="56" y="826"/>
                  </a:lnTo>
                  <a:cubicBezTo>
                    <a:pt x="25" y="826"/>
                    <a:pt x="0" y="801"/>
                    <a:pt x="0" y="770"/>
                  </a:cubicBezTo>
                  <a:lnTo>
                    <a:pt x="0" y="55"/>
                  </a:lnTo>
                  <a:cubicBezTo>
                    <a:pt x="0" y="25"/>
                    <a:pt x="25" y="0"/>
                    <a:pt x="56" y="0"/>
                  </a:cubicBezTo>
                  <a:close/>
                </a:path>
              </a:pathLst>
            </a:custGeom>
            <a:solidFill>
              <a:schemeClr val="bg1"/>
            </a:solidFill>
            <a:ln w="19050">
              <a:solidFill>
                <a:schemeClr val="accent2"/>
              </a:solidFill>
              <a:round/>
            </a:ln>
            <a:effectLst>
              <a:outerShdw blurRad="63500" sx="102000" sy="102000" algn="ctr" rotWithShape="0">
                <a:prstClr val="black">
                  <a:alpha val="40000"/>
                </a:prstClr>
              </a:outerShdw>
            </a:effectLst>
          </p:spPr>
          <p:txBody>
            <a:bodyPr vert="horz" wrap="square" lIns="68555" tIns="34277" rIns="68555" bIns="34277" numCol="1" rtlCol="0" anchor="t" anchorCtr="0" compatLnSpc="1"/>
            <a:lstStyle/>
            <a:p>
              <a:endParaRPr lang="zh-CN" altLang="en-US" sz="100"/>
            </a:p>
          </p:txBody>
        </p:sp>
        <p:sp>
          <p:nvSpPr>
            <p:cNvPr id="87" name="Freeform 24"/>
            <p:cNvSpPr/>
            <p:nvPr/>
          </p:nvSpPr>
          <p:spPr bwMode="auto">
            <a:xfrm>
              <a:off x="4340860" y="1883093"/>
              <a:ext cx="3345815" cy="445135"/>
            </a:xfrm>
            <a:custGeom>
              <a:avLst/>
              <a:gdLst>
                <a:gd name="T0" fmla="*/ 91 w 8683"/>
                <a:gd name="T1" fmla="*/ 0 h 865"/>
                <a:gd name="T2" fmla="*/ 8591 w 8683"/>
                <a:gd name="T3" fmla="*/ 0 h 865"/>
                <a:gd name="T4" fmla="*/ 8683 w 8683"/>
                <a:gd name="T5" fmla="*/ 91 h 865"/>
                <a:gd name="T6" fmla="*/ 8683 w 8683"/>
                <a:gd name="T7" fmla="*/ 774 h 865"/>
                <a:gd name="T8" fmla="*/ 8591 w 8683"/>
                <a:gd name="T9" fmla="*/ 865 h 865"/>
                <a:gd name="T10" fmla="*/ 91 w 8683"/>
                <a:gd name="T11" fmla="*/ 865 h 865"/>
                <a:gd name="T12" fmla="*/ 0 w 8683"/>
                <a:gd name="T13" fmla="*/ 774 h 865"/>
                <a:gd name="T14" fmla="*/ 0 w 8683"/>
                <a:gd name="T15" fmla="*/ 91 h 865"/>
                <a:gd name="T16" fmla="*/ 91 w 8683"/>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83" h="865">
                  <a:moveTo>
                    <a:pt x="91" y="0"/>
                  </a:moveTo>
                  <a:lnTo>
                    <a:pt x="8591" y="0"/>
                  </a:lnTo>
                  <a:cubicBezTo>
                    <a:pt x="8642" y="0"/>
                    <a:pt x="8683" y="41"/>
                    <a:pt x="8683" y="91"/>
                  </a:cubicBezTo>
                  <a:lnTo>
                    <a:pt x="8683" y="774"/>
                  </a:lnTo>
                  <a:cubicBezTo>
                    <a:pt x="8683" y="824"/>
                    <a:pt x="8642" y="865"/>
                    <a:pt x="8591" y="865"/>
                  </a:cubicBezTo>
                  <a:lnTo>
                    <a:pt x="91" y="865"/>
                  </a:lnTo>
                  <a:cubicBezTo>
                    <a:pt x="41" y="865"/>
                    <a:pt x="0" y="824"/>
                    <a:pt x="0" y="774"/>
                  </a:cubicBezTo>
                  <a:lnTo>
                    <a:pt x="0" y="91"/>
                  </a:lnTo>
                  <a:cubicBezTo>
                    <a:pt x="0" y="41"/>
                    <a:pt x="41" y="0"/>
                    <a:pt x="91" y="0"/>
                  </a:cubicBezTo>
                  <a:close/>
                </a:path>
              </a:pathLst>
            </a:custGeom>
            <a:solidFill>
              <a:srgbClr val="FFFFFF"/>
            </a:solidFill>
            <a:ln w="9525" cap="flat">
              <a:solidFill>
                <a:schemeClr val="accent1">
                  <a:lumMod val="40000"/>
                  <a:lumOff val="60000"/>
                </a:schemeClr>
              </a:solidFill>
              <a:prstDash val="solid"/>
              <a:miter lim="800000"/>
            </a:ln>
          </p:spPr>
          <p:txBody>
            <a:bodyPr vert="horz" wrap="square" lIns="68555" tIns="34277" rIns="68555" bIns="34277" numCol="1" anchor="t" anchorCtr="0" compatLnSpc="1"/>
            <a:lstStyle/>
            <a:p>
              <a:endParaRPr lang="zh-CN" altLang="en-US" sz="100"/>
            </a:p>
          </p:txBody>
        </p:sp>
        <p:sp>
          <p:nvSpPr>
            <p:cNvPr id="88" name="TextBox 47"/>
            <p:cNvSpPr txBox="1"/>
            <p:nvPr/>
          </p:nvSpPr>
          <p:spPr>
            <a:xfrm>
              <a:off x="4452620" y="1895158"/>
              <a:ext cx="3282315" cy="423545"/>
            </a:xfrm>
            <a:prstGeom prst="rect">
              <a:avLst/>
            </a:prstGeom>
            <a:noFill/>
          </p:spPr>
          <p:txBody>
            <a:bodyPr wrap="square" rtlCol="0">
              <a:spAutoFit/>
            </a:bodyPr>
            <a:lstStyle>
              <a:defPPr>
                <a:defRPr lang="zh-CN"/>
              </a:defPPr>
              <a:lvl1pPr>
                <a:lnSpc>
                  <a:spcPct val="90000"/>
                </a:lnSpc>
                <a:defRPr sz="3200" b="1">
                  <a:solidFill>
                    <a:schemeClr val="accent1"/>
                  </a:solidFill>
                  <a:latin typeface="微软雅黑" panose="020B0503020204020204" pitchFamily="34" charset="-122"/>
                  <a:ea typeface="微软雅黑" panose="020B0503020204020204" pitchFamily="34" charset="-122"/>
                </a:defRPr>
              </a:lvl1pPr>
            </a:lstStyle>
            <a:p>
              <a:pPr algn="l"/>
              <a:r>
                <a:rPr lang="zh-CN" altLang="en-US" sz="2400" spc="100">
                  <a:solidFill>
                    <a:schemeClr val="accent1"/>
                  </a:solidFill>
                  <a:uFillTx/>
                </a:rPr>
                <a:t>特种设备概念</a:t>
              </a:r>
              <a:endParaRPr lang="zh-CN" altLang="en-US" sz="2400" spc="100">
                <a:solidFill>
                  <a:schemeClr val="accent1"/>
                </a:solidFill>
                <a:uFillTx/>
              </a:endParaRPr>
            </a:p>
          </p:txBody>
        </p:sp>
        <p:sp>
          <p:nvSpPr>
            <p:cNvPr id="89" name="TextBox 58"/>
            <p:cNvSpPr txBox="1"/>
            <p:nvPr/>
          </p:nvSpPr>
          <p:spPr>
            <a:xfrm>
              <a:off x="3831590" y="1862138"/>
              <a:ext cx="398145" cy="508000"/>
            </a:xfrm>
            <a:prstGeom prst="rect">
              <a:avLst/>
            </a:prstGeom>
            <a:noFill/>
          </p:spPr>
          <p:txBody>
            <a:bodyPr wrap="none" rtlCol="0">
              <a:spAutoFit/>
            </a:bodyPr>
            <a:lstStyle/>
            <a:p>
              <a:pPr algn="ctr"/>
              <a:r>
                <a:rPr lang="en-US" altLang="zh-CN" sz="2700" b="1" dirty="0">
                  <a:solidFill>
                    <a:schemeClr val="accent2"/>
                  </a:solidFill>
                  <a:latin typeface="微软雅黑" panose="020B0503020204020204" pitchFamily="34" charset="-122"/>
                  <a:ea typeface="微软雅黑" panose="020B0503020204020204" pitchFamily="34" charset="-122"/>
                </a:rPr>
                <a:t>1</a:t>
              </a:r>
              <a:endParaRPr lang="zh-CN" altLang="en-US" sz="2700" b="1" dirty="0">
                <a:solidFill>
                  <a:schemeClr val="accent2"/>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3759835" y="2315845"/>
            <a:ext cx="3945890" cy="508000"/>
            <a:chOff x="5967" y="3547"/>
            <a:chExt cx="6214" cy="800"/>
          </a:xfrm>
        </p:grpSpPr>
        <p:sp>
          <p:nvSpPr>
            <p:cNvPr id="90" name="Freeform 18"/>
            <p:cNvSpPr/>
            <p:nvPr/>
          </p:nvSpPr>
          <p:spPr bwMode="auto">
            <a:xfrm>
              <a:off x="5967" y="3580"/>
              <a:ext cx="746" cy="711"/>
            </a:xfrm>
            <a:custGeom>
              <a:avLst/>
              <a:gdLst>
                <a:gd name="T0" fmla="*/ 56 w 826"/>
                <a:gd name="T1" fmla="*/ 0 h 826"/>
                <a:gd name="T2" fmla="*/ 771 w 826"/>
                <a:gd name="T3" fmla="*/ 0 h 826"/>
                <a:gd name="T4" fmla="*/ 826 w 826"/>
                <a:gd name="T5" fmla="*/ 55 h 826"/>
                <a:gd name="T6" fmla="*/ 826 w 826"/>
                <a:gd name="T7" fmla="*/ 770 h 826"/>
                <a:gd name="T8" fmla="*/ 771 w 826"/>
                <a:gd name="T9" fmla="*/ 826 h 826"/>
                <a:gd name="T10" fmla="*/ 56 w 826"/>
                <a:gd name="T11" fmla="*/ 826 h 826"/>
                <a:gd name="T12" fmla="*/ 0 w 826"/>
                <a:gd name="T13" fmla="*/ 770 h 826"/>
                <a:gd name="T14" fmla="*/ 0 w 826"/>
                <a:gd name="T15" fmla="*/ 55 h 826"/>
                <a:gd name="T16" fmla="*/ 56 w 826"/>
                <a:gd name="T17" fmla="*/ 0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6" h="826">
                  <a:moveTo>
                    <a:pt x="56" y="0"/>
                  </a:moveTo>
                  <a:lnTo>
                    <a:pt x="771" y="0"/>
                  </a:lnTo>
                  <a:cubicBezTo>
                    <a:pt x="801" y="0"/>
                    <a:pt x="826" y="25"/>
                    <a:pt x="826" y="55"/>
                  </a:cubicBezTo>
                  <a:lnTo>
                    <a:pt x="826" y="770"/>
                  </a:lnTo>
                  <a:cubicBezTo>
                    <a:pt x="826" y="801"/>
                    <a:pt x="801" y="826"/>
                    <a:pt x="771" y="826"/>
                  </a:cubicBezTo>
                  <a:lnTo>
                    <a:pt x="56" y="826"/>
                  </a:lnTo>
                  <a:cubicBezTo>
                    <a:pt x="25" y="826"/>
                    <a:pt x="0" y="801"/>
                    <a:pt x="0" y="770"/>
                  </a:cubicBezTo>
                  <a:lnTo>
                    <a:pt x="0" y="55"/>
                  </a:lnTo>
                  <a:cubicBezTo>
                    <a:pt x="0" y="25"/>
                    <a:pt x="25" y="0"/>
                    <a:pt x="56" y="0"/>
                  </a:cubicBezTo>
                  <a:close/>
                </a:path>
              </a:pathLst>
            </a:custGeom>
            <a:solidFill>
              <a:schemeClr val="bg1"/>
            </a:solidFill>
            <a:ln w="19050">
              <a:solidFill>
                <a:schemeClr val="accent2"/>
              </a:solidFill>
              <a:round/>
            </a:ln>
            <a:effectLst>
              <a:outerShdw blurRad="63500" sx="102000" sy="102000" algn="ctr" rotWithShape="0">
                <a:prstClr val="black">
                  <a:alpha val="40000"/>
                </a:prstClr>
              </a:outerShdw>
            </a:effectLst>
          </p:spPr>
          <p:txBody>
            <a:bodyPr vert="horz" wrap="square" lIns="68555" tIns="34277" rIns="68555" bIns="34277" numCol="1" rtlCol="0" anchor="t" anchorCtr="0" compatLnSpc="1"/>
            <a:lstStyle/>
            <a:p>
              <a:endParaRPr lang="zh-CN" altLang="en-US" sz="100"/>
            </a:p>
          </p:txBody>
        </p:sp>
        <p:sp>
          <p:nvSpPr>
            <p:cNvPr id="91" name="Freeform 24"/>
            <p:cNvSpPr/>
            <p:nvPr/>
          </p:nvSpPr>
          <p:spPr bwMode="auto">
            <a:xfrm>
              <a:off x="6836" y="3580"/>
              <a:ext cx="5269" cy="701"/>
            </a:xfrm>
            <a:custGeom>
              <a:avLst/>
              <a:gdLst>
                <a:gd name="T0" fmla="*/ 91 w 8683"/>
                <a:gd name="T1" fmla="*/ 0 h 865"/>
                <a:gd name="T2" fmla="*/ 8591 w 8683"/>
                <a:gd name="T3" fmla="*/ 0 h 865"/>
                <a:gd name="T4" fmla="*/ 8683 w 8683"/>
                <a:gd name="T5" fmla="*/ 91 h 865"/>
                <a:gd name="T6" fmla="*/ 8683 w 8683"/>
                <a:gd name="T7" fmla="*/ 774 h 865"/>
                <a:gd name="T8" fmla="*/ 8591 w 8683"/>
                <a:gd name="T9" fmla="*/ 865 h 865"/>
                <a:gd name="T10" fmla="*/ 91 w 8683"/>
                <a:gd name="T11" fmla="*/ 865 h 865"/>
                <a:gd name="T12" fmla="*/ 0 w 8683"/>
                <a:gd name="T13" fmla="*/ 774 h 865"/>
                <a:gd name="T14" fmla="*/ 0 w 8683"/>
                <a:gd name="T15" fmla="*/ 91 h 865"/>
                <a:gd name="T16" fmla="*/ 91 w 8683"/>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83" h="865">
                  <a:moveTo>
                    <a:pt x="91" y="0"/>
                  </a:moveTo>
                  <a:lnTo>
                    <a:pt x="8591" y="0"/>
                  </a:lnTo>
                  <a:cubicBezTo>
                    <a:pt x="8642" y="0"/>
                    <a:pt x="8683" y="41"/>
                    <a:pt x="8683" y="91"/>
                  </a:cubicBezTo>
                  <a:lnTo>
                    <a:pt x="8683" y="774"/>
                  </a:lnTo>
                  <a:cubicBezTo>
                    <a:pt x="8683" y="824"/>
                    <a:pt x="8642" y="865"/>
                    <a:pt x="8591" y="865"/>
                  </a:cubicBezTo>
                  <a:lnTo>
                    <a:pt x="91" y="865"/>
                  </a:lnTo>
                  <a:cubicBezTo>
                    <a:pt x="41" y="865"/>
                    <a:pt x="0" y="824"/>
                    <a:pt x="0" y="774"/>
                  </a:cubicBezTo>
                  <a:lnTo>
                    <a:pt x="0" y="91"/>
                  </a:lnTo>
                  <a:cubicBezTo>
                    <a:pt x="0" y="41"/>
                    <a:pt x="41" y="0"/>
                    <a:pt x="91" y="0"/>
                  </a:cubicBezTo>
                  <a:close/>
                </a:path>
              </a:pathLst>
            </a:custGeom>
            <a:solidFill>
              <a:srgbClr val="FFFFFF"/>
            </a:solidFill>
            <a:ln w="9525" cap="flat">
              <a:solidFill>
                <a:schemeClr val="accent1">
                  <a:lumMod val="40000"/>
                  <a:lumOff val="60000"/>
                </a:schemeClr>
              </a:solidFill>
              <a:prstDash val="solid"/>
              <a:miter lim="800000"/>
            </a:ln>
          </p:spPr>
          <p:txBody>
            <a:bodyPr vert="horz" wrap="square" lIns="68555" tIns="34277" rIns="68555" bIns="34277" numCol="1" anchor="t" anchorCtr="0" compatLnSpc="1"/>
            <a:lstStyle/>
            <a:p>
              <a:endParaRPr lang="zh-CN" altLang="en-US" sz="100"/>
            </a:p>
          </p:txBody>
        </p:sp>
        <p:sp>
          <p:nvSpPr>
            <p:cNvPr id="92" name="TextBox 47"/>
            <p:cNvSpPr txBox="1"/>
            <p:nvPr/>
          </p:nvSpPr>
          <p:spPr>
            <a:xfrm>
              <a:off x="7012" y="3599"/>
              <a:ext cx="5169" cy="667"/>
            </a:xfrm>
            <a:prstGeom prst="rect">
              <a:avLst/>
            </a:prstGeom>
            <a:noFill/>
          </p:spPr>
          <p:txBody>
            <a:bodyPr wrap="square" rtlCol="0">
              <a:spAutoFit/>
            </a:bodyPr>
            <a:lstStyle>
              <a:defPPr>
                <a:defRPr lang="zh-CN"/>
              </a:defPPr>
              <a:lvl1pPr>
                <a:lnSpc>
                  <a:spcPct val="90000"/>
                </a:lnSpc>
                <a:defRPr sz="3200" b="1">
                  <a:solidFill>
                    <a:schemeClr val="accent1"/>
                  </a:solidFill>
                  <a:latin typeface="微软雅黑" panose="020B0503020204020204" pitchFamily="34" charset="-122"/>
                  <a:ea typeface="微软雅黑" panose="020B0503020204020204" pitchFamily="34" charset="-122"/>
                </a:defRPr>
              </a:lvl1pPr>
            </a:lstStyle>
            <a:p>
              <a:pPr algn="l"/>
              <a:r>
                <a:rPr lang="zh-CN" altLang="en-US" sz="2400" spc="100" dirty="0">
                  <a:solidFill>
                    <a:schemeClr val="accent1"/>
                  </a:solidFill>
                  <a:uFillTx/>
                </a:rPr>
                <a:t>特种设备作业概念</a:t>
              </a:r>
              <a:endParaRPr lang="zh-CN" altLang="en-US" sz="2400" spc="100" dirty="0">
                <a:solidFill>
                  <a:schemeClr val="accent1"/>
                </a:solidFill>
                <a:uFillTx/>
              </a:endParaRPr>
            </a:p>
          </p:txBody>
        </p:sp>
        <p:sp>
          <p:nvSpPr>
            <p:cNvPr id="93" name="TextBox 58"/>
            <p:cNvSpPr txBox="1"/>
            <p:nvPr/>
          </p:nvSpPr>
          <p:spPr>
            <a:xfrm>
              <a:off x="6034" y="3547"/>
              <a:ext cx="627" cy="800"/>
            </a:xfrm>
            <a:prstGeom prst="rect">
              <a:avLst/>
            </a:prstGeom>
            <a:noFill/>
          </p:spPr>
          <p:txBody>
            <a:bodyPr wrap="none" rtlCol="0">
              <a:spAutoFit/>
            </a:bodyPr>
            <a:lstStyle/>
            <a:p>
              <a:pPr algn="ctr"/>
              <a:r>
                <a:rPr lang="en-US" altLang="zh-CN" sz="2700" b="1">
                  <a:solidFill>
                    <a:schemeClr val="accent2"/>
                  </a:solidFill>
                  <a:latin typeface="微软雅黑" panose="020B0503020204020204" pitchFamily="34" charset="-122"/>
                  <a:ea typeface="微软雅黑" panose="020B0503020204020204" pitchFamily="34" charset="-122"/>
                </a:rPr>
                <a:t>2</a:t>
              </a:r>
              <a:endParaRPr lang="zh-CN" altLang="en-US" sz="2700" b="1" dirty="0">
                <a:solidFill>
                  <a:schemeClr val="accent2"/>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3759835" y="3719934"/>
            <a:ext cx="3945890" cy="508000"/>
            <a:chOff x="5967" y="4530"/>
            <a:chExt cx="6214" cy="800"/>
          </a:xfrm>
        </p:grpSpPr>
        <p:sp>
          <p:nvSpPr>
            <p:cNvPr id="94" name="Freeform 18"/>
            <p:cNvSpPr/>
            <p:nvPr/>
          </p:nvSpPr>
          <p:spPr bwMode="auto">
            <a:xfrm>
              <a:off x="5967" y="4563"/>
              <a:ext cx="746" cy="711"/>
            </a:xfrm>
            <a:custGeom>
              <a:avLst/>
              <a:gdLst>
                <a:gd name="T0" fmla="*/ 56 w 826"/>
                <a:gd name="T1" fmla="*/ 0 h 826"/>
                <a:gd name="T2" fmla="*/ 771 w 826"/>
                <a:gd name="T3" fmla="*/ 0 h 826"/>
                <a:gd name="T4" fmla="*/ 826 w 826"/>
                <a:gd name="T5" fmla="*/ 55 h 826"/>
                <a:gd name="T6" fmla="*/ 826 w 826"/>
                <a:gd name="T7" fmla="*/ 770 h 826"/>
                <a:gd name="T8" fmla="*/ 771 w 826"/>
                <a:gd name="T9" fmla="*/ 826 h 826"/>
                <a:gd name="T10" fmla="*/ 56 w 826"/>
                <a:gd name="T11" fmla="*/ 826 h 826"/>
                <a:gd name="T12" fmla="*/ 0 w 826"/>
                <a:gd name="T13" fmla="*/ 770 h 826"/>
                <a:gd name="T14" fmla="*/ 0 w 826"/>
                <a:gd name="T15" fmla="*/ 55 h 826"/>
                <a:gd name="T16" fmla="*/ 56 w 826"/>
                <a:gd name="T17" fmla="*/ 0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6" h="826">
                  <a:moveTo>
                    <a:pt x="56" y="0"/>
                  </a:moveTo>
                  <a:lnTo>
                    <a:pt x="771" y="0"/>
                  </a:lnTo>
                  <a:cubicBezTo>
                    <a:pt x="801" y="0"/>
                    <a:pt x="826" y="25"/>
                    <a:pt x="826" y="55"/>
                  </a:cubicBezTo>
                  <a:lnTo>
                    <a:pt x="826" y="770"/>
                  </a:lnTo>
                  <a:cubicBezTo>
                    <a:pt x="826" y="801"/>
                    <a:pt x="801" y="826"/>
                    <a:pt x="771" y="826"/>
                  </a:cubicBezTo>
                  <a:lnTo>
                    <a:pt x="56" y="826"/>
                  </a:lnTo>
                  <a:cubicBezTo>
                    <a:pt x="25" y="826"/>
                    <a:pt x="0" y="801"/>
                    <a:pt x="0" y="770"/>
                  </a:cubicBezTo>
                  <a:lnTo>
                    <a:pt x="0" y="55"/>
                  </a:lnTo>
                  <a:cubicBezTo>
                    <a:pt x="0" y="25"/>
                    <a:pt x="25" y="0"/>
                    <a:pt x="56" y="0"/>
                  </a:cubicBezTo>
                  <a:close/>
                </a:path>
              </a:pathLst>
            </a:custGeom>
            <a:solidFill>
              <a:schemeClr val="bg1"/>
            </a:solidFill>
            <a:ln w="19050">
              <a:solidFill>
                <a:schemeClr val="accent2"/>
              </a:solidFill>
              <a:round/>
            </a:ln>
            <a:effectLst>
              <a:outerShdw blurRad="63500" sx="102000" sy="102000" algn="ctr" rotWithShape="0">
                <a:prstClr val="black">
                  <a:alpha val="40000"/>
                </a:prstClr>
              </a:outerShdw>
            </a:effectLst>
          </p:spPr>
          <p:txBody>
            <a:bodyPr vert="horz" wrap="square" lIns="68555" tIns="34277" rIns="68555" bIns="34277" numCol="1" rtlCol="0" anchor="t" anchorCtr="0" compatLnSpc="1"/>
            <a:lstStyle/>
            <a:p>
              <a:endParaRPr lang="zh-CN" altLang="en-US" sz="100"/>
            </a:p>
          </p:txBody>
        </p:sp>
        <p:sp>
          <p:nvSpPr>
            <p:cNvPr id="95" name="Freeform 24"/>
            <p:cNvSpPr/>
            <p:nvPr/>
          </p:nvSpPr>
          <p:spPr bwMode="auto">
            <a:xfrm>
              <a:off x="6836" y="4563"/>
              <a:ext cx="5269" cy="701"/>
            </a:xfrm>
            <a:custGeom>
              <a:avLst/>
              <a:gdLst>
                <a:gd name="T0" fmla="*/ 91 w 8683"/>
                <a:gd name="T1" fmla="*/ 0 h 865"/>
                <a:gd name="T2" fmla="*/ 8591 w 8683"/>
                <a:gd name="T3" fmla="*/ 0 h 865"/>
                <a:gd name="T4" fmla="*/ 8683 w 8683"/>
                <a:gd name="T5" fmla="*/ 91 h 865"/>
                <a:gd name="T6" fmla="*/ 8683 w 8683"/>
                <a:gd name="T7" fmla="*/ 774 h 865"/>
                <a:gd name="T8" fmla="*/ 8591 w 8683"/>
                <a:gd name="T9" fmla="*/ 865 h 865"/>
                <a:gd name="T10" fmla="*/ 91 w 8683"/>
                <a:gd name="T11" fmla="*/ 865 h 865"/>
                <a:gd name="T12" fmla="*/ 0 w 8683"/>
                <a:gd name="T13" fmla="*/ 774 h 865"/>
                <a:gd name="T14" fmla="*/ 0 w 8683"/>
                <a:gd name="T15" fmla="*/ 91 h 865"/>
                <a:gd name="T16" fmla="*/ 91 w 8683"/>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83" h="865">
                  <a:moveTo>
                    <a:pt x="91" y="0"/>
                  </a:moveTo>
                  <a:lnTo>
                    <a:pt x="8591" y="0"/>
                  </a:lnTo>
                  <a:cubicBezTo>
                    <a:pt x="8642" y="0"/>
                    <a:pt x="8683" y="41"/>
                    <a:pt x="8683" y="91"/>
                  </a:cubicBezTo>
                  <a:lnTo>
                    <a:pt x="8683" y="774"/>
                  </a:lnTo>
                  <a:cubicBezTo>
                    <a:pt x="8683" y="824"/>
                    <a:pt x="8642" y="865"/>
                    <a:pt x="8591" y="865"/>
                  </a:cubicBezTo>
                  <a:lnTo>
                    <a:pt x="91" y="865"/>
                  </a:lnTo>
                  <a:cubicBezTo>
                    <a:pt x="41" y="865"/>
                    <a:pt x="0" y="824"/>
                    <a:pt x="0" y="774"/>
                  </a:cubicBezTo>
                  <a:lnTo>
                    <a:pt x="0" y="91"/>
                  </a:lnTo>
                  <a:cubicBezTo>
                    <a:pt x="0" y="41"/>
                    <a:pt x="41" y="0"/>
                    <a:pt x="91" y="0"/>
                  </a:cubicBezTo>
                  <a:close/>
                </a:path>
              </a:pathLst>
            </a:custGeom>
            <a:solidFill>
              <a:srgbClr val="FFFFFF"/>
            </a:solidFill>
            <a:ln w="9525" cap="flat">
              <a:solidFill>
                <a:schemeClr val="accent1">
                  <a:lumMod val="40000"/>
                  <a:lumOff val="60000"/>
                </a:schemeClr>
              </a:solidFill>
              <a:prstDash val="solid"/>
              <a:miter lim="800000"/>
            </a:ln>
          </p:spPr>
          <p:txBody>
            <a:bodyPr vert="horz" wrap="square" lIns="68555" tIns="34277" rIns="68555" bIns="34277" numCol="1" anchor="t" anchorCtr="0" compatLnSpc="1"/>
            <a:lstStyle/>
            <a:p>
              <a:endParaRPr lang="zh-CN" altLang="en-US" sz="100"/>
            </a:p>
          </p:txBody>
        </p:sp>
        <p:sp>
          <p:nvSpPr>
            <p:cNvPr id="96" name="TextBox 47"/>
            <p:cNvSpPr txBox="1"/>
            <p:nvPr/>
          </p:nvSpPr>
          <p:spPr>
            <a:xfrm>
              <a:off x="7012" y="4582"/>
              <a:ext cx="5169" cy="667"/>
            </a:xfrm>
            <a:prstGeom prst="rect">
              <a:avLst/>
            </a:prstGeom>
            <a:noFill/>
          </p:spPr>
          <p:txBody>
            <a:bodyPr wrap="square" rtlCol="0">
              <a:spAutoFit/>
            </a:bodyPr>
            <a:lstStyle>
              <a:defPPr>
                <a:defRPr lang="zh-CN"/>
              </a:defPPr>
              <a:lvl1pPr>
                <a:lnSpc>
                  <a:spcPct val="90000"/>
                </a:lnSpc>
                <a:defRPr sz="3200" b="1">
                  <a:solidFill>
                    <a:schemeClr val="accent1"/>
                  </a:solidFill>
                  <a:latin typeface="微软雅黑" panose="020B0503020204020204" pitchFamily="34" charset="-122"/>
                  <a:ea typeface="微软雅黑" panose="020B0503020204020204" pitchFamily="34" charset="-122"/>
                </a:defRPr>
              </a:lvl1pPr>
            </a:lstStyle>
            <a:p>
              <a:pPr algn="l"/>
              <a:r>
                <a:rPr lang="zh-CN" altLang="en-US" sz="2400" spc="100" dirty="0">
                  <a:solidFill>
                    <a:schemeClr val="accent1"/>
                  </a:solidFill>
                  <a:uFillTx/>
                </a:rPr>
                <a:t>特种设备作业人员证</a:t>
              </a:r>
              <a:endParaRPr lang="zh-CN" altLang="en-US" sz="2400" spc="100" dirty="0">
                <a:solidFill>
                  <a:schemeClr val="accent1"/>
                </a:solidFill>
                <a:uFillTx/>
              </a:endParaRPr>
            </a:p>
          </p:txBody>
        </p:sp>
        <p:sp>
          <p:nvSpPr>
            <p:cNvPr id="97" name="TextBox 58"/>
            <p:cNvSpPr txBox="1"/>
            <p:nvPr/>
          </p:nvSpPr>
          <p:spPr>
            <a:xfrm>
              <a:off x="6034" y="4530"/>
              <a:ext cx="627" cy="800"/>
            </a:xfrm>
            <a:prstGeom prst="rect">
              <a:avLst/>
            </a:prstGeom>
            <a:noFill/>
            <a:extLst>
              <a:ext uri="{91240B29-F687-4F45-9708-019B960494DF}">
                <a14:hiddenLine xmlns:a14="http://schemas.microsoft.com/office/drawing/2010/main" w="9525">
                  <a:solidFill>
                    <a:srgbClr val="000000"/>
                  </a:solidFill>
                  <a:round/>
                </a14:hiddenLine>
              </a:ext>
            </a:extLst>
          </p:spPr>
          <p:txBody>
            <a:bodyPr wrap="none" rtlCol="0">
              <a:spAutoFit/>
            </a:bodyPr>
            <a:lstStyle/>
            <a:p>
              <a:pPr algn="ctr"/>
              <a:r>
                <a:rPr lang="en-US" altLang="zh-CN" sz="2700" b="1">
                  <a:solidFill>
                    <a:schemeClr val="accent2"/>
                  </a:solidFill>
                  <a:latin typeface="微软雅黑" panose="020B0503020204020204" pitchFamily="34" charset="-122"/>
                  <a:ea typeface="微软雅黑" panose="020B0503020204020204" pitchFamily="34" charset="-122"/>
                </a:rPr>
                <a:t>3</a:t>
              </a:r>
              <a:endParaRPr lang="zh-CN" altLang="en-US" sz="2700" b="1" dirty="0">
                <a:solidFill>
                  <a:schemeClr val="accent2"/>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9432"/>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523240" y="40640"/>
            <a:ext cx="4048760"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1" charset="-122"/>
                <a:ea typeface="方正卡通简体" panose="03000509000000000000" pitchFamily="1"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en-US" altLang="zh-CN" sz="2400" b="1" spc="100" dirty="0">
                <a:solidFill>
                  <a:srgbClr val="454545"/>
                </a:solidFill>
                <a:latin typeface="微软雅黑" panose="020B0503020204020204" pitchFamily="34" charset="-122"/>
                <a:ea typeface="微软雅黑" panose="020B0503020204020204" pitchFamily="34" charset="-122"/>
              </a:rPr>
              <a:t>4</a:t>
            </a:r>
            <a:r>
              <a:rPr kumimoji="0" lang="en-US" altLang="zh-CN" sz="2400" b="1" i="0" u="none" strike="noStrike" kern="1200" cap="none" spc="100" normalizeH="0" baseline="0" noProof="0" dirty="0">
                <a:ln>
                  <a:noFill/>
                </a:ln>
                <a:solidFill>
                  <a:srgbClr val="454545"/>
                </a:solidFill>
                <a:effectLst/>
                <a:uLnTx/>
                <a:uFillTx/>
                <a:latin typeface="微软雅黑" panose="020B0503020204020204" pitchFamily="34" charset="-122"/>
                <a:ea typeface="微软雅黑" panose="020B0503020204020204" pitchFamily="34" charset="-122"/>
                <a:cs typeface="+mn-cs"/>
              </a:rPr>
              <a:t>. </a:t>
            </a:r>
            <a:r>
              <a:rPr kumimoji="0" lang="zh-CN" altLang="en-US" sz="2400" b="1" i="0" u="none" strike="noStrike" kern="1200" cap="none" spc="100" normalizeH="0" baseline="0" noProof="0" dirty="0">
                <a:ln>
                  <a:noFill/>
                </a:ln>
                <a:solidFill>
                  <a:srgbClr val="454545"/>
                </a:solidFill>
                <a:effectLst/>
                <a:uLnTx/>
                <a:uFillTx/>
                <a:latin typeface="微软雅黑" panose="020B0503020204020204" pitchFamily="34" charset="-122"/>
                <a:ea typeface="微软雅黑" panose="020B0503020204020204" pitchFamily="34" charset="-122"/>
                <a:cs typeface="+mn-cs"/>
              </a:rPr>
              <a:t>电梯</a:t>
            </a:r>
            <a:endParaRPr kumimoji="0" lang="zh-CN" altLang="en-US" sz="2400" b="1" i="0" u="none" strike="noStrike" kern="1200" cap="none" spc="100" normalizeH="0" baseline="0" noProof="0" dirty="0">
              <a:ln>
                <a:noFill/>
              </a:ln>
              <a:solidFill>
                <a:srgbClr val="454545"/>
              </a:solidFill>
              <a:effectLst/>
              <a:uLnTx/>
              <a:uFillTx/>
              <a:latin typeface="微软雅黑" panose="020B0503020204020204" pitchFamily="34" charset="-122"/>
              <a:ea typeface="微软雅黑" panose="020B0503020204020204" pitchFamily="34" charset="-122"/>
              <a:cs typeface="+mn-cs"/>
            </a:endParaRPr>
          </a:p>
        </p:txBody>
      </p:sp>
      <p:sp>
        <p:nvSpPr>
          <p:cNvPr id="24" name="Freeform 5"/>
          <p:cNvSpPr>
            <a:spLocks noEditPoints="1"/>
          </p:cNvSpPr>
          <p:nvPr/>
        </p:nvSpPr>
        <p:spPr bwMode="auto">
          <a:xfrm>
            <a:off x="153488" y="85490"/>
            <a:ext cx="369657" cy="369656"/>
          </a:xfrm>
          <a:custGeom>
            <a:avLst/>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a:noFill/>
          </a:ln>
        </p:spPr>
        <p:txBody>
          <a:bodyPr vert="horz" wrap="square" lIns="68555" tIns="34277" rIns="68555" bIns="34277"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rgbClr val="ED5A00"/>
              </a:solidFill>
              <a:effectLst/>
              <a:uLnTx/>
              <a:uFillTx/>
              <a:latin typeface="Arial" panose="020B0604020202020204" pitchFamily="34" charset="0"/>
              <a:ea typeface="宋体" panose="02010600030101010101" pitchFamily="2" charset="-122"/>
              <a:cs typeface="+mn-cs"/>
            </a:endParaRPr>
          </a:p>
        </p:txBody>
      </p:sp>
      <p:grpSp>
        <p:nvGrpSpPr>
          <p:cNvPr id="11" name="组合 10"/>
          <p:cNvGrpSpPr/>
          <p:nvPr/>
        </p:nvGrpSpPr>
        <p:grpSpPr>
          <a:xfrm>
            <a:off x="541442" y="623570"/>
            <a:ext cx="2950438" cy="481330"/>
            <a:chOff x="1345" y="982"/>
            <a:chExt cx="5987" cy="758"/>
          </a:xfrm>
        </p:grpSpPr>
        <p:sp>
          <p:nvSpPr>
            <p:cNvPr id="12" name="箭头: 五边形 11"/>
            <p:cNvSpPr/>
            <p:nvPr/>
          </p:nvSpPr>
          <p:spPr bwMode="auto">
            <a:xfrm>
              <a:off x="1345" y="982"/>
              <a:ext cx="5987" cy="758"/>
            </a:xfrm>
            <a:prstGeom prst="homePlate">
              <a:avLst>
                <a:gd name="adj" fmla="val 19029"/>
              </a:avLst>
            </a:prstGeom>
            <a:gradFill>
              <a:gsLst>
                <a:gs pos="61000">
                  <a:schemeClr val="tx1"/>
                </a:gs>
                <a:gs pos="0">
                  <a:srgbClr val="5E5E5E"/>
                </a:gs>
                <a:gs pos="100000">
                  <a:srgbClr val="343434"/>
                </a:gs>
              </a:gsLst>
              <a:lin ang="5400000" scaled="1"/>
            </a:gradFill>
            <a:ln w="9525" cap="flat">
              <a:solidFill>
                <a:schemeClr val="accent2"/>
              </a:solidFill>
              <a:prstDash val="solid"/>
              <a:miter lim="800000"/>
            </a:ln>
            <a:effectLst>
              <a:outerShdw blurRad="63500" sx="102000" sy="102000" algn="ctr" rotWithShape="0">
                <a:prstClr val="black">
                  <a:alpha val="40000"/>
                </a:prstClr>
              </a:outerShdw>
            </a:effectLst>
          </p:spPr>
          <p:txBody>
            <a:bodyPr vert="horz" wrap="square" lIns="68555" tIns="34277" rIns="68555" bIns="34277" numCol="1" anchor="t" anchorCtr="0" compatLnSpc="1"/>
            <a:lstStyle/>
            <a:p>
              <a:pPr algn="ctr"/>
              <a:endParaRPr lang="zh-CN" altLang="en-US" sz="1500">
                <a:solidFill>
                  <a:schemeClr val="accent2"/>
                </a:solidFill>
                <a:latin typeface="+mn-lt"/>
                <a:ea typeface="+mn-ea"/>
                <a:cs typeface="+mn-ea"/>
              </a:endParaRPr>
            </a:p>
          </p:txBody>
        </p:sp>
        <p:sp>
          <p:nvSpPr>
            <p:cNvPr id="13" name="文本框 12"/>
            <p:cNvSpPr txBox="1"/>
            <p:nvPr/>
          </p:nvSpPr>
          <p:spPr>
            <a:xfrm>
              <a:off x="1396" y="1039"/>
              <a:ext cx="5936" cy="630"/>
            </a:xfrm>
            <a:prstGeom prst="rect">
              <a:avLst/>
            </a:prstGeom>
            <a:noFill/>
          </p:spPr>
          <p:txBody>
            <a:bodyPr wrap="square" rtlCol="0" anchor="t">
              <a:spAutoFit/>
            </a:bodyPr>
            <a:lstStyle/>
            <a:p>
              <a:r>
                <a:rPr lang="zh-CN" altLang="en-US" sz="2000" b="1" spc="100" dirty="0">
                  <a:solidFill>
                    <a:schemeClr val="accent2"/>
                  </a:solidFill>
                  <a:latin typeface="微软雅黑" panose="020B0503020204020204" pitchFamily="34" charset="-122"/>
                  <a:ea typeface="微软雅黑" panose="020B0503020204020204" pitchFamily="34" charset="-122"/>
                  <a:cs typeface="+mn-ea"/>
                  <a:sym typeface="+mn-ea"/>
                </a:rPr>
                <a:t>电梯安全检查基本知识</a:t>
              </a:r>
              <a:endParaRPr lang="en-US" altLang="zh-CN" sz="2000" b="1" spc="100" dirty="0">
                <a:solidFill>
                  <a:schemeClr val="accent2"/>
                </a:solidFill>
                <a:latin typeface="微软雅黑" panose="020B0503020204020204" pitchFamily="34" charset="-122"/>
                <a:ea typeface="微软雅黑" panose="020B0503020204020204" pitchFamily="34" charset="-122"/>
                <a:cs typeface="+mn-ea"/>
                <a:sym typeface="+mn-ea"/>
              </a:endParaRPr>
            </a:p>
          </p:txBody>
        </p:sp>
      </p:grpSp>
      <p:grpSp>
        <p:nvGrpSpPr>
          <p:cNvPr id="18" name="组合 17"/>
          <p:cNvGrpSpPr/>
          <p:nvPr/>
        </p:nvGrpSpPr>
        <p:grpSpPr>
          <a:xfrm>
            <a:off x="523144" y="1784641"/>
            <a:ext cx="2968735" cy="2482874"/>
            <a:chOff x="523144" y="1784641"/>
            <a:chExt cx="2968735" cy="2482874"/>
          </a:xfrm>
        </p:grpSpPr>
        <p:grpSp>
          <p:nvGrpSpPr>
            <p:cNvPr id="19" name="组合 18"/>
            <p:cNvGrpSpPr/>
            <p:nvPr/>
          </p:nvGrpSpPr>
          <p:grpSpPr>
            <a:xfrm>
              <a:off x="523144" y="1784641"/>
              <a:ext cx="2968735" cy="1433798"/>
              <a:chOff x="523144" y="1452849"/>
              <a:chExt cx="2968735" cy="585468"/>
            </a:xfrm>
          </p:grpSpPr>
          <p:sp>
            <p:nvSpPr>
              <p:cNvPr id="21" name="TextBox 7"/>
              <p:cNvSpPr txBox="1"/>
              <p:nvPr/>
            </p:nvSpPr>
            <p:spPr>
              <a:xfrm>
                <a:off x="538044" y="1881222"/>
                <a:ext cx="2953835" cy="157095"/>
              </a:xfrm>
              <a:prstGeom prst="rect">
                <a:avLst/>
              </a:prstGeom>
              <a:solidFill>
                <a:srgbClr val="393939"/>
              </a:solidFill>
              <a:ln w="9525">
                <a:noFill/>
              </a:ln>
            </p:spPr>
            <p:txBody>
              <a:bodyPr wrap="square" anchor="ctr" anchorCtr="0">
                <a:spAutoFit/>
              </a:bodyPr>
              <a:lstStyle/>
              <a:p>
                <a:r>
                  <a:rPr lang="zh-CN" altLang="en-US" sz="1800" b="1" spc="300" dirty="0">
                    <a:solidFill>
                      <a:schemeClr val="accent2"/>
                    </a:solidFill>
                    <a:latin typeface="微软雅黑" panose="020B0503020204020204" pitchFamily="34" charset="-122"/>
                    <a:ea typeface="微软雅黑" panose="020B0503020204020204" pitchFamily="34" charset="-122"/>
                  </a:rPr>
                  <a:t>进入前检查：</a:t>
                </a:r>
                <a:endParaRPr lang="zh-CN" altLang="en-US" sz="1800" b="1" spc="300" dirty="0">
                  <a:solidFill>
                    <a:schemeClr val="accent2"/>
                  </a:solidFill>
                  <a:latin typeface="微软雅黑" panose="020B0503020204020204" pitchFamily="34" charset="-122"/>
                  <a:ea typeface="微软雅黑" panose="020B0503020204020204" pitchFamily="34" charset="-122"/>
                </a:endParaRPr>
              </a:p>
              <a:p>
                <a:endParaRPr lang="zh-CN" altLang="en-US" sz="100" spc="300" dirty="0">
                  <a:solidFill>
                    <a:schemeClr val="accent2"/>
                  </a:solidFill>
                  <a:latin typeface="微软雅黑" panose="020B0503020204020204" pitchFamily="34" charset="-122"/>
                  <a:ea typeface="微软雅黑" panose="020B0503020204020204" pitchFamily="34" charset="-122"/>
                </a:endParaRPr>
              </a:p>
            </p:txBody>
          </p:sp>
          <p:sp>
            <p:nvSpPr>
              <p:cNvPr id="22" name="文本框 4"/>
              <p:cNvSpPr txBox="1"/>
              <p:nvPr/>
            </p:nvSpPr>
            <p:spPr>
              <a:xfrm>
                <a:off x="523144" y="1452849"/>
                <a:ext cx="2968735" cy="150811"/>
              </a:xfrm>
              <a:prstGeom prst="rect">
                <a:avLst/>
              </a:prstGeom>
              <a:solidFill>
                <a:srgbClr val="FF931A"/>
              </a:solidFill>
              <a:ln w="9525">
                <a:noFill/>
              </a:ln>
            </p:spPr>
            <p:txBody>
              <a:bodyPr wrap="square" anchor="ctr" anchorCtr="0">
                <a:spAutoFit/>
              </a:bodyPr>
              <a:lstStyle/>
              <a:p>
                <a:pPr algn="just"/>
                <a:r>
                  <a:rPr lang="zh-CN" altLang="en-US" b="1" spc="300" dirty="0">
                    <a:solidFill>
                      <a:srgbClr val="FFFFFF"/>
                    </a:solidFill>
                    <a:latin typeface="微软雅黑" panose="020B0503020204020204" pitchFamily="34" charset="-122"/>
                    <a:ea typeface="微软雅黑" panose="020B0503020204020204" pitchFamily="34" charset="-122"/>
                  </a:rPr>
                  <a:t>电梯安全检查要点</a:t>
                </a:r>
                <a:endParaRPr lang="zh-CN" altLang="en-US" b="1" spc="300" dirty="0">
                  <a:solidFill>
                    <a:srgbClr val="FFFFFF"/>
                  </a:solidFill>
                  <a:latin typeface="微软雅黑" panose="020B0503020204020204" pitchFamily="34" charset="-122"/>
                  <a:ea typeface="微软雅黑" panose="020B0503020204020204" pitchFamily="34" charset="-122"/>
                </a:endParaRPr>
              </a:p>
            </p:txBody>
          </p:sp>
        </p:grpSp>
        <p:sp>
          <p:nvSpPr>
            <p:cNvPr id="20" name="文本框 4"/>
            <p:cNvSpPr txBox="1"/>
            <p:nvPr/>
          </p:nvSpPr>
          <p:spPr>
            <a:xfrm>
              <a:off x="541441" y="3898182"/>
              <a:ext cx="2950437" cy="369333"/>
            </a:xfrm>
            <a:prstGeom prst="rect">
              <a:avLst/>
            </a:prstGeom>
            <a:solidFill>
              <a:srgbClr val="FF931A"/>
            </a:solidFill>
            <a:ln w="9525">
              <a:noFill/>
            </a:ln>
          </p:spPr>
          <p:txBody>
            <a:bodyPr wrap="square" anchor="ctr" anchorCtr="0">
              <a:spAutoFit/>
            </a:bodyPr>
            <a:lstStyle/>
            <a:p>
              <a:pPr algn="just"/>
              <a:r>
                <a:rPr lang="en-US" altLang="zh-CN" b="1" spc="300" dirty="0">
                  <a:solidFill>
                    <a:srgbClr val="FFFFFF"/>
                  </a:solidFill>
                  <a:latin typeface="微软雅黑" panose="020B0503020204020204" pitchFamily="34" charset="-122"/>
                  <a:ea typeface="微软雅黑" panose="020B0503020204020204" pitchFamily="34" charset="-122"/>
                </a:rPr>
                <a:t>3. </a:t>
              </a:r>
              <a:r>
                <a:rPr lang="zh-CN" altLang="en-US" b="1" spc="300" dirty="0">
                  <a:solidFill>
                    <a:srgbClr val="FFFFFF"/>
                  </a:solidFill>
                  <a:latin typeface="微软雅黑" panose="020B0503020204020204" pitchFamily="34" charset="-122"/>
                  <a:ea typeface="微软雅黑" panose="020B0503020204020204" pitchFamily="34" charset="-122"/>
                </a:rPr>
                <a:t>光幕或触板</a:t>
              </a:r>
              <a:endParaRPr lang="zh-CN" altLang="en-US" b="1" spc="300" dirty="0">
                <a:solidFill>
                  <a:srgbClr val="FFFFFF"/>
                </a:solidFill>
                <a:latin typeface="微软雅黑" panose="020B0503020204020204" pitchFamily="34" charset="-122"/>
                <a:ea typeface="微软雅黑" panose="020B0503020204020204" pitchFamily="34" charset="-122"/>
              </a:endParaRPr>
            </a:p>
          </p:txBody>
        </p:sp>
      </p:grpSp>
      <p:pic>
        <p:nvPicPr>
          <p:cNvPr id="15" name="Picture 3" descr="D:\工作\付\电梯\t01c18f0d7a9798743e.jpg"/>
          <p:cNvPicPr>
            <a:picLocks noGrp="1" noChangeAspect="1"/>
          </p:cNvPicPr>
          <p:nvPr/>
        </p:nvPicPr>
        <p:blipFill>
          <a:blip r:embed="rId1"/>
          <a:stretch>
            <a:fillRect/>
          </a:stretch>
        </p:blipFill>
        <p:spPr>
          <a:xfrm>
            <a:off x="4211960" y="3218439"/>
            <a:ext cx="1540859" cy="1575392"/>
          </a:xfrm>
          <a:prstGeom prst="rect">
            <a:avLst/>
          </a:prstGeom>
          <a:noFill/>
          <a:ln w="9525">
            <a:noFill/>
          </a:ln>
        </p:spPr>
      </p:pic>
      <p:pic>
        <p:nvPicPr>
          <p:cNvPr id="23" name="Picture 4" descr="D:\工作\付\电梯\t01f1a7f4eb88599db8.jpg"/>
          <p:cNvPicPr>
            <a:picLocks noChangeAspect="1"/>
          </p:cNvPicPr>
          <p:nvPr/>
        </p:nvPicPr>
        <p:blipFill>
          <a:blip r:embed="rId2"/>
          <a:stretch>
            <a:fillRect/>
          </a:stretch>
        </p:blipFill>
        <p:spPr>
          <a:xfrm>
            <a:off x="4211960" y="1230432"/>
            <a:ext cx="1540859" cy="1540859"/>
          </a:xfrm>
          <a:prstGeom prst="rect">
            <a:avLst/>
          </a:prstGeom>
          <a:noFill/>
          <a:ln w="9525">
            <a:noFill/>
          </a:ln>
        </p:spPr>
      </p:pic>
      <p:grpSp>
        <p:nvGrpSpPr>
          <p:cNvPr id="2" name="组合 1"/>
          <p:cNvGrpSpPr/>
          <p:nvPr/>
        </p:nvGrpSpPr>
        <p:grpSpPr>
          <a:xfrm>
            <a:off x="6343442" y="2153974"/>
            <a:ext cx="1684942" cy="1668271"/>
            <a:chOff x="1655800" y="3166263"/>
            <a:chExt cx="1684942" cy="1668271"/>
          </a:xfrm>
        </p:grpSpPr>
        <p:pic>
          <p:nvPicPr>
            <p:cNvPr id="25" name="Picture 8"/>
            <p:cNvPicPr>
              <a:picLocks noChangeAspect="1"/>
            </p:cNvPicPr>
            <p:nvPr/>
          </p:nvPicPr>
          <p:blipFill>
            <a:blip r:embed="rId3"/>
            <a:stretch>
              <a:fillRect/>
            </a:stretch>
          </p:blipFill>
          <p:spPr>
            <a:xfrm>
              <a:off x="1926105" y="3166263"/>
              <a:ext cx="1414637" cy="1668271"/>
            </a:xfrm>
            <a:prstGeom prst="rect">
              <a:avLst/>
            </a:prstGeom>
            <a:noFill/>
            <a:ln w="9525">
              <a:noFill/>
            </a:ln>
          </p:spPr>
        </p:pic>
        <p:sp>
          <p:nvSpPr>
            <p:cNvPr id="26" name="椭圆 8"/>
            <p:cNvSpPr/>
            <p:nvPr/>
          </p:nvSpPr>
          <p:spPr>
            <a:xfrm>
              <a:off x="1655800" y="3273433"/>
              <a:ext cx="1586108" cy="1315803"/>
            </a:xfrm>
            <a:prstGeom prst="ellipse">
              <a:avLst/>
            </a:prstGeom>
            <a:noFill/>
            <a:ln w="25400" cap="flat" cmpd="sng">
              <a:solidFill>
                <a:srgbClr val="FF931A"/>
              </a:solidFill>
              <a:prstDash val="solid"/>
              <a:round/>
              <a:headEnd type="none" w="med" len="med"/>
              <a:tailEnd type="none" w="med" len="med"/>
            </a:ln>
            <a:effectLst>
              <a:outerShdw dist="17961" dir="2699999" algn="ctr" rotWithShape="0">
                <a:srgbClr val="000000"/>
              </a:outerShdw>
            </a:effectLst>
          </p:spPr>
          <p:txBody>
            <a:bodyPr anchor="t"/>
            <a:lstStyle/>
            <a:p>
              <a:pPr defTabSz="846455"/>
              <a:endParaRPr lang="zh-CN" altLang="en-US" sz="100" dirty="0">
                <a:latin typeface="Verdana" panose="020B0604030504040204" pitchFamily="34" charset="0"/>
                <a:ea typeface="黑体" panose="02010609060101010101" pitchFamily="49" charset="-122"/>
              </a:endParaRPr>
            </a:p>
          </p:txBody>
        </p:sp>
      </p:grpSp>
      <p:pic>
        <p:nvPicPr>
          <p:cNvPr id="8" name="图片 7" descr="浅灰--公众号：安全生产管理二维码"/>
          <p:cNvPicPr>
            <a:picLocks noChangeAspect="1"/>
          </p:cNvPicPr>
          <p:nvPr/>
        </p:nvPicPr>
        <p:blipFill>
          <a:blip r:embed="rId4"/>
          <a:stretch>
            <a:fillRect/>
          </a:stretch>
        </p:blipFill>
        <p:spPr>
          <a:xfrm>
            <a:off x="5329555" y="2347595"/>
            <a:ext cx="423545" cy="423545"/>
          </a:xfrm>
          <a:prstGeom prst="rect">
            <a:avLst/>
          </a:prstGeom>
        </p:spPr>
      </p:pic>
    </p:spTree>
  </p:cSld>
  <p:clrMapOvr>
    <a:masterClrMapping/>
  </p:clrMapOvr>
  <p:transition spd="slow" advTm="9796"/>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523240" y="40640"/>
            <a:ext cx="4048760"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1" charset="-122"/>
                <a:ea typeface="方正卡通简体" panose="03000509000000000000" pitchFamily="1"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en-US" altLang="zh-CN" sz="2400" b="1" spc="100" dirty="0">
                <a:solidFill>
                  <a:srgbClr val="454545"/>
                </a:solidFill>
                <a:latin typeface="微软雅黑" panose="020B0503020204020204" pitchFamily="34" charset="-122"/>
                <a:ea typeface="微软雅黑" panose="020B0503020204020204" pitchFamily="34" charset="-122"/>
              </a:rPr>
              <a:t>4</a:t>
            </a:r>
            <a:r>
              <a:rPr kumimoji="0" lang="en-US" altLang="zh-CN" sz="2400" b="1" i="0" u="none" strike="noStrike" kern="1200" cap="none" spc="100" normalizeH="0" baseline="0" noProof="0" dirty="0">
                <a:ln>
                  <a:noFill/>
                </a:ln>
                <a:solidFill>
                  <a:srgbClr val="454545"/>
                </a:solidFill>
                <a:effectLst/>
                <a:uLnTx/>
                <a:uFillTx/>
                <a:latin typeface="微软雅黑" panose="020B0503020204020204" pitchFamily="34" charset="-122"/>
                <a:ea typeface="微软雅黑" panose="020B0503020204020204" pitchFamily="34" charset="-122"/>
                <a:cs typeface="+mn-cs"/>
              </a:rPr>
              <a:t>. </a:t>
            </a:r>
            <a:r>
              <a:rPr kumimoji="0" lang="zh-CN" altLang="en-US" sz="2400" b="1" i="0" u="none" strike="noStrike" kern="1200" cap="none" spc="100" normalizeH="0" baseline="0" noProof="0" dirty="0">
                <a:ln>
                  <a:noFill/>
                </a:ln>
                <a:solidFill>
                  <a:srgbClr val="454545"/>
                </a:solidFill>
                <a:effectLst/>
                <a:uLnTx/>
                <a:uFillTx/>
                <a:latin typeface="微软雅黑" panose="020B0503020204020204" pitchFamily="34" charset="-122"/>
                <a:ea typeface="微软雅黑" panose="020B0503020204020204" pitchFamily="34" charset="-122"/>
                <a:cs typeface="+mn-cs"/>
              </a:rPr>
              <a:t>电梯</a:t>
            </a:r>
            <a:endParaRPr kumimoji="0" lang="zh-CN" altLang="en-US" sz="2400" b="1" i="0" u="none" strike="noStrike" kern="1200" cap="none" spc="100" normalizeH="0" baseline="0" noProof="0" dirty="0">
              <a:ln>
                <a:noFill/>
              </a:ln>
              <a:solidFill>
                <a:srgbClr val="454545"/>
              </a:solidFill>
              <a:effectLst/>
              <a:uLnTx/>
              <a:uFillTx/>
              <a:latin typeface="微软雅黑" panose="020B0503020204020204" pitchFamily="34" charset="-122"/>
              <a:ea typeface="微软雅黑" panose="020B0503020204020204" pitchFamily="34" charset="-122"/>
              <a:cs typeface="+mn-cs"/>
            </a:endParaRPr>
          </a:p>
        </p:txBody>
      </p:sp>
      <p:sp>
        <p:nvSpPr>
          <p:cNvPr id="24" name="Freeform 5"/>
          <p:cNvSpPr>
            <a:spLocks noEditPoints="1"/>
          </p:cNvSpPr>
          <p:nvPr/>
        </p:nvSpPr>
        <p:spPr bwMode="auto">
          <a:xfrm>
            <a:off x="153488" y="85490"/>
            <a:ext cx="369657" cy="369656"/>
          </a:xfrm>
          <a:custGeom>
            <a:avLst/>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a:noFill/>
          </a:ln>
        </p:spPr>
        <p:txBody>
          <a:bodyPr vert="horz" wrap="square" lIns="68555" tIns="34277" rIns="68555" bIns="34277"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rgbClr val="ED5A00"/>
              </a:solidFill>
              <a:effectLst/>
              <a:uLnTx/>
              <a:uFillTx/>
              <a:latin typeface="Arial" panose="020B0604020202020204" pitchFamily="34" charset="0"/>
              <a:ea typeface="宋体" panose="02010600030101010101" pitchFamily="2" charset="-122"/>
              <a:cs typeface="+mn-cs"/>
            </a:endParaRPr>
          </a:p>
        </p:txBody>
      </p:sp>
      <p:grpSp>
        <p:nvGrpSpPr>
          <p:cNvPr id="11" name="组合 10"/>
          <p:cNvGrpSpPr/>
          <p:nvPr/>
        </p:nvGrpSpPr>
        <p:grpSpPr>
          <a:xfrm>
            <a:off x="541442" y="623570"/>
            <a:ext cx="2950438" cy="481330"/>
            <a:chOff x="1345" y="982"/>
            <a:chExt cx="5987" cy="758"/>
          </a:xfrm>
        </p:grpSpPr>
        <p:sp>
          <p:nvSpPr>
            <p:cNvPr id="12" name="箭头: 五边形 11"/>
            <p:cNvSpPr/>
            <p:nvPr/>
          </p:nvSpPr>
          <p:spPr bwMode="auto">
            <a:xfrm>
              <a:off x="1345" y="982"/>
              <a:ext cx="5987" cy="758"/>
            </a:xfrm>
            <a:prstGeom prst="homePlate">
              <a:avLst>
                <a:gd name="adj" fmla="val 19029"/>
              </a:avLst>
            </a:prstGeom>
            <a:gradFill>
              <a:gsLst>
                <a:gs pos="61000">
                  <a:schemeClr val="tx1"/>
                </a:gs>
                <a:gs pos="0">
                  <a:srgbClr val="5E5E5E"/>
                </a:gs>
                <a:gs pos="100000">
                  <a:srgbClr val="343434"/>
                </a:gs>
              </a:gsLst>
              <a:lin ang="5400000" scaled="1"/>
            </a:gradFill>
            <a:ln w="9525" cap="flat">
              <a:solidFill>
                <a:schemeClr val="accent2"/>
              </a:solidFill>
              <a:prstDash val="solid"/>
              <a:miter lim="800000"/>
            </a:ln>
            <a:effectLst>
              <a:outerShdw blurRad="63500" sx="102000" sy="102000" algn="ctr" rotWithShape="0">
                <a:prstClr val="black">
                  <a:alpha val="40000"/>
                </a:prstClr>
              </a:outerShdw>
            </a:effectLst>
          </p:spPr>
          <p:txBody>
            <a:bodyPr vert="horz" wrap="square" lIns="68555" tIns="34277" rIns="68555" bIns="34277" numCol="1" anchor="t" anchorCtr="0" compatLnSpc="1"/>
            <a:lstStyle/>
            <a:p>
              <a:pPr algn="ctr"/>
              <a:endParaRPr lang="zh-CN" altLang="en-US" sz="1500">
                <a:solidFill>
                  <a:schemeClr val="accent2"/>
                </a:solidFill>
                <a:latin typeface="+mn-lt"/>
                <a:ea typeface="+mn-ea"/>
                <a:cs typeface="+mn-ea"/>
              </a:endParaRPr>
            </a:p>
          </p:txBody>
        </p:sp>
        <p:sp>
          <p:nvSpPr>
            <p:cNvPr id="13" name="文本框 12"/>
            <p:cNvSpPr txBox="1"/>
            <p:nvPr/>
          </p:nvSpPr>
          <p:spPr>
            <a:xfrm>
              <a:off x="1396" y="1039"/>
              <a:ext cx="5936" cy="630"/>
            </a:xfrm>
            <a:prstGeom prst="rect">
              <a:avLst/>
            </a:prstGeom>
            <a:noFill/>
          </p:spPr>
          <p:txBody>
            <a:bodyPr wrap="square" rtlCol="0" anchor="t">
              <a:spAutoFit/>
            </a:bodyPr>
            <a:lstStyle/>
            <a:p>
              <a:r>
                <a:rPr lang="zh-CN" altLang="en-US" sz="2000" b="1" spc="100" dirty="0">
                  <a:solidFill>
                    <a:schemeClr val="accent2"/>
                  </a:solidFill>
                  <a:latin typeface="微软雅黑" panose="020B0503020204020204" pitchFamily="34" charset="-122"/>
                  <a:ea typeface="微软雅黑" panose="020B0503020204020204" pitchFamily="34" charset="-122"/>
                  <a:cs typeface="+mn-ea"/>
                  <a:sym typeface="+mn-ea"/>
                </a:rPr>
                <a:t>电梯安全检查基本知识</a:t>
              </a:r>
              <a:endParaRPr lang="en-US" altLang="zh-CN" sz="2000" b="1" spc="100" dirty="0">
                <a:solidFill>
                  <a:schemeClr val="accent2"/>
                </a:solidFill>
                <a:latin typeface="微软雅黑" panose="020B0503020204020204" pitchFamily="34" charset="-122"/>
                <a:ea typeface="微软雅黑" panose="020B0503020204020204" pitchFamily="34" charset="-122"/>
                <a:cs typeface="+mn-ea"/>
                <a:sym typeface="+mn-ea"/>
              </a:endParaRPr>
            </a:p>
          </p:txBody>
        </p:sp>
      </p:grpSp>
      <p:grpSp>
        <p:nvGrpSpPr>
          <p:cNvPr id="9" name="组合 8"/>
          <p:cNvGrpSpPr/>
          <p:nvPr/>
        </p:nvGrpSpPr>
        <p:grpSpPr>
          <a:xfrm>
            <a:off x="807817" y="1275606"/>
            <a:ext cx="7528367" cy="3293078"/>
            <a:chOff x="812623" y="994261"/>
            <a:chExt cx="7528367" cy="3293078"/>
          </a:xfrm>
        </p:grpSpPr>
        <p:grpSp>
          <p:nvGrpSpPr>
            <p:cNvPr id="3" name="组合 2"/>
            <p:cNvGrpSpPr/>
            <p:nvPr/>
          </p:nvGrpSpPr>
          <p:grpSpPr>
            <a:xfrm>
              <a:off x="842476" y="1541493"/>
              <a:ext cx="3944247" cy="2724792"/>
              <a:chOff x="835658" y="1371886"/>
              <a:chExt cx="3944247" cy="2724792"/>
            </a:xfrm>
          </p:grpSpPr>
          <p:sp>
            <p:nvSpPr>
              <p:cNvPr id="17" name="圆角矩形 1"/>
              <p:cNvSpPr/>
              <p:nvPr/>
            </p:nvSpPr>
            <p:spPr>
              <a:xfrm rot="20640000">
                <a:off x="3158620" y="2543501"/>
                <a:ext cx="1513306" cy="70556"/>
              </a:xfrm>
              <a:prstGeom prst="roundRect">
                <a:avLst>
                  <a:gd name="adj" fmla="val 50000"/>
                </a:avLst>
              </a:prstGeom>
              <a:solidFill>
                <a:srgbClr val="393939"/>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lIns="89858" tIns="44929" rIns="89858" bIns="44929" anchor="ctr"/>
              <a:lstStyle/>
              <a:p>
                <a:pPr algn="ctr" eaLnBrk="0" fontAlgn="ctr" hangingPunct="0">
                  <a:buClr>
                    <a:srgbClr val="FF0000"/>
                  </a:buClr>
                  <a:buSzPct val="70000"/>
                  <a:defRPr/>
                </a:pP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27" name="圆角矩形 2"/>
              <p:cNvSpPr/>
              <p:nvPr/>
            </p:nvSpPr>
            <p:spPr>
              <a:xfrm rot="900000">
                <a:off x="3152468" y="2941031"/>
                <a:ext cx="1494130" cy="70556"/>
              </a:xfrm>
              <a:prstGeom prst="roundRect">
                <a:avLst>
                  <a:gd name="adj" fmla="val 50000"/>
                </a:avLst>
              </a:prstGeom>
              <a:solidFill>
                <a:srgbClr val="393939"/>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lIns="89858" tIns="44929" rIns="89858" bIns="44929" anchor="ctr"/>
              <a:lstStyle/>
              <a:p>
                <a:pPr algn="ctr" eaLnBrk="0" fontAlgn="ctr" hangingPunct="0">
                  <a:buClr>
                    <a:srgbClr val="FF0000"/>
                  </a:buClr>
                  <a:buSzPct val="70000"/>
                  <a:defRPr/>
                </a:pP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28" name="圆角矩形 3"/>
              <p:cNvSpPr/>
              <p:nvPr/>
            </p:nvSpPr>
            <p:spPr>
              <a:xfrm rot="19320000">
                <a:off x="3029895" y="2013425"/>
                <a:ext cx="1736438" cy="70556"/>
              </a:xfrm>
              <a:prstGeom prst="roundRect">
                <a:avLst>
                  <a:gd name="adj" fmla="val 50000"/>
                </a:avLst>
              </a:prstGeom>
              <a:solidFill>
                <a:srgbClr val="393939"/>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lIns="89858" tIns="44929" rIns="89858" bIns="44929" anchor="ctr"/>
              <a:lstStyle/>
              <a:p>
                <a:pPr algn="ctr" eaLnBrk="0" fontAlgn="ctr" hangingPunct="0">
                  <a:buClr>
                    <a:srgbClr val="FF0000"/>
                  </a:buClr>
                  <a:buSzPct val="70000"/>
                  <a:defRPr/>
                </a:pP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29" name="圆角矩形 4"/>
              <p:cNvSpPr/>
              <p:nvPr/>
            </p:nvSpPr>
            <p:spPr>
              <a:xfrm rot="2400000">
                <a:off x="3011785" y="3367625"/>
                <a:ext cx="1736438" cy="70556"/>
              </a:xfrm>
              <a:prstGeom prst="roundRect">
                <a:avLst>
                  <a:gd name="adj" fmla="val 50000"/>
                </a:avLst>
              </a:prstGeom>
              <a:solidFill>
                <a:srgbClr val="393939"/>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lIns="89858" tIns="44929" rIns="89858" bIns="44929" anchor="ctr"/>
              <a:lstStyle/>
              <a:p>
                <a:pPr algn="ctr" eaLnBrk="0" fontAlgn="ctr" hangingPunct="0">
                  <a:buClr>
                    <a:srgbClr val="FF0000"/>
                  </a:buClr>
                  <a:buSzPct val="70000"/>
                  <a:defRPr/>
                </a:pP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31" name="Oval 2"/>
              <p:cNvSpPr>
                <a:spLocks noChangeAspect="1" noChangeArrowheads="1"/>
              </p:cNvSpPr>
              <p:nvPr/>
            </p:nvSpPr>
            <p:spPr bwMode="auto">
              <a:xfrm>
                <a:off x="2646678" y="2050320"/>
                <a:ext cx="1377061" cy="1370530"/>
              </a:xfrm>
              <a:prstGeom prst="ellipse">
                <a:avLst/>
              </a:prstGeom>
              <a:solidFill>
                <a:srgbClr val="393939"/>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buClr>
                    <a:srgbClr val="FF0000"/>
                  </a:buClr>
                  <a:buSzPct val="70000"/>
                  <a:defRPr/>
                </a:pPr>
                <a:endParaRPr lang="fr-FR" altLang="zh-CN" sz="1600" b="1" dirty="0">
                  <a:solidFill>
                    <a:schemeClr val="bg1"/>
                  </a:solidFill>
                  <a:latin typeface="微软雅黑" panose="020B0503020204020204" pitchFamily="34" charset="-122"/>
                  <a:ea typeface="微软雅黑" panose="020B0503020204020204" pitchFamily="34" charset="-122"/>
                </a:endParaRPr>
              </a:p>
            </p:txBody>
          </p:sp>
          <p:sp>
            <p:nvSpPr>
              <p:cNvPr id="39" name="AutoShape 3"/>
              <p:cNvSpPr>
                <a:spLocks noChangeAspect="1" noChangeArrowheads="1"/>
              </p:cNvSpPr>
              <p:nvPr/>
            </p:nvSpPr>
            <p:spPr bwMode="auto">
              <a:xfrm>
                <a:off x="4460967" y="2213192"/>
                <a:ext cx="318938" cy="317500"/>
              </a:xfrm>
              <a:prstGeom prst="ellipse">
                <a:avLst/>
              </a:prstGeom>
              <a:solidFill>
                <a:srgbClr val="393939"/>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lIns="89858" tIns="44929" rIns="89858" bIns="44929" anchor="ctr"/>
              <a:lstStyle/>
              <a:p>
                <a:pPr algn="ctr" eaLnBrk="0" fontAlgn="ctr" hangingPunct="0">
                  <a:buClr>
                    <a:srgbClr val="FF0000"/>
                  </a:buClr>
                  <a:buSzPct val="70000"/>
                  <a:defRPr/>
                </a:pPr>
                <a:endParaRPr lang="zh-CN" altLang="zh-CN" sz="1600" b="1">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40" name="AutoShape 3"/>
              <p:cNvSpPr>
                <a:spLocks noChangeAspect="1" noChangeArrowheads="1"/>
              </p:cNvSpPr>
              <p:nvPr/>
            </p:nvSpPr>
            <p:spPr bwMode="auto">
              <a:xfrm>
                <a:off x="4460967" y="2977827"/>
                <a:ext cx="318938" cy="317500"/>
              </a:xfrm>
              <a:prstGeom prst="ellipse">
                <a:avLst/>
              </a:prstGeom>
              <a:solidFill>
                <a:srgbClr val="393939"/>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lIns="89858" tIns="44929" rIns="89858" bIns="44929" anchor="ctr"/>
              <a:lstStyle/>
              <a:p>
                <a:pPr algn="ctr" eaLnBrk="0" fontAlgn="ctr" hangingPunct="0">
                  <a:buClr>
                    <a:srgbClr val="FF0000"/>
                  </a:buClr>
                  <a:buSzPct val="70000"/>
                  <a:defRPr/>
                </a:pPr>
                <a:endParaRPr lang="zh-CN" altLang="zh-CN" sz="1600" b="1">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43" name="AutoShape 3"/>
              <p:cNvSpPr>
                <a:spLocks noChangeAspect="1" noChangeArrowheads="1"/>
              </p:cNvSpPr>
              <p:nvPr/>
            </p:nvSpPr>
            <p:spPr bwMode="auto">
              <a:xfrm>
                <a:off x="4460967" y="1371886"/>
                <a:ext cx="318938" cy="317500"/>
              </a:xfrm>
              <a:prstGeom prst="ellipse">
                <a:avLst/>
              </a:prstGeom>
              <a:solidFill>
                <a:srgbClr val="393939"/>
              </a:solidFill>
              <a:ln w="25400">
                <a:noFill/>
              </a:ln>
              <a:effectLst/>
            </p:spPr>
            <p:style>
              <a:lnRef idx="1">
                <a:schemeClr val="accent2"/>
              </a:lnRef>
              <a:fillRef idx="3">
                <a:schemeClr val="accent2"/>
              </a:fillRef>
              <a:effectRef idx="2">
                <a:schemeClr val="accent2"/>
              </a:effectRef>
              <a:fontRef idx="minor">
                <a:schemeClr val="lt1"/>
              </a:fontRef>
            </p:style>
            <p:txBody>
              <a:bodyPr lIns="89858" tIns="44929" rIns="89858" bIns="44929" anchor="ctr"/>
              <a:lstStyle/>
              <a:p>
                <a:pPr algn="ctr" eaLnBrk="0" fontAlgn="ctr" hangingPunct="0">
                  <a:buClr>
                    <a:srgbClr val="FF0000"/>
                  </a:buClr>
                  <a:buSzPct val="70000"/>
                  <a:defRPr/>
                </a:pPr>
                <a:endParaRPr lang="zh-CN" altLang="zh-CN" sz="1600" b="1">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44" name="AutoShape 3"/>
              <p:cNvSpPr>
                <a:spLocks noChangeAspect="1" noChangeArrowheads="1"/>
              </p:cNvSpPr>
              <p:nvPr/>
            </p:nvSpPr>
            <p:spPr bwMode="auto">
              <a:xfrm>
                <a:off x="4460967" y="3779178"/>
                <a:ext cx="318938" cy="317500"/>
              </a:xfrm>
              <a:prstGeom prst="ellipse">
                <a:avLst/>
              </a:prstGeom>
              <a:solidFill>
                <a:srgbClr val="393939"/>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lIns="89858" tIns="44929" rIns="89858" bIns="44929" anchor="ctr"/>
              <a:lstStyle/>
              <a:p>
                <a:pPr algn="ctr" eaLnBrk="0" fontAlgn="ctr" hangingPunct="0">
                  <a:buClr>
                    <a:srgbClr val="FF0000"/>
                  </a:buClr>
                  <a:buSzPct val="70000"/>
                  <a:defRPr/>
                </a:pPr>
                <a:endParaRPr lang="zh-CN" altLang="zh-CN" sz="1600" b="1">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45" name="AutoShape 593"/>
              <p:cNvSpPr>
                <a:spLocks noChangeArrowheads="1"/>
              </p:cNvSpPr>
              <p:nvPr/>
            </p:nvSpPr>
            <p:spPr bwMode="auto">
              <a:xfrm rot="10800000" flipH="1" flipV="1">
                <a:off x="2126046" y="2538059"/>
                <a:ext cx="435118" cy="346526"/>
              </a:xfrm>
              <a:prstGeom prst="rightArrow">
                <a:avLst>
                  <a:gd name="adj1" fmla="val 60857"/>
                  <a:gd name="adj2" fmla="val 56907"/>
                </a:avLst>
              </a:prstGeom>
              <a:solidFill>
                <a:srgbClr val="393939"/>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lIns="89858" tIns="44929" rIns="89858" bIns="44929" anchor="ctr"/>
              <a:lstStyle/>
              <a:p>
                <a:pPr algn="ctr" eaLnBrk="0" fontAlgn="ctr" hangingPunct="0">
                  <a:buClr>
                    <a:srgbClr val="FF0000"/>
                  </a:buClr>
                  <a:buSzPct val="70000"/>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47" name="Oval 2"/>
              <p:cNvSpPr>
                <a:spLocks noChangeAspect="1" noChangeArrowheads="1"/>
              </p:cNvSpPr>
              <p:nvPr/>
            </p:nvSpPr>
            <p:spPr bwMode="auto">
              <a:xfrm>
                <a:off x="835658" y="2121498"/>
                <a:ext cx="1260000" cy="1254760"/>
              </a:xfrm>
              <a:prstGeom prst="ellipse">
                <a:avLst/>
              </a:prstGeom>
              <a:solidFill>
                <a:srgbClr val="393939"/>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buClr>
                    <a:srgbClr val="FF0000"/>
                  </a:buClr>
                  <a:buSzPct val="70000"/>
                  <a:defRPr/>
                </a:pPr>
                <a:endParaRPr lang="fr-FR" altLang="zh-CN" sz="1600" b="1" dirty="0">
                  <a:solidFill>
                    <a:schemeClr val="bg1"/>
                  </a:solidFill>
                  <a:latin typeface="微软雅黑" panose="020B0503020204020204" pitchFamily="34" charset="-122"/>
                  <a:ea typeface="微软雅黑" panose="020B0503020204020204" pitchFamily="34" charset="-122"/>
                </a:endParaRPr>
              </a:p>
            </p:txBody>
          </p:sp>
        </p:grpSp>
        <p:sp>
          <p:nvSpPr>
            <p:cNvPr id="49" name="文本框 3"/>
            <p:cNvSpPr txBox="1"/>
            <p:nvPr/>
          </p:nvSpPr>
          <p:spPr>
            <a:xfrm>
              <a:off x="812623" y="2595319"/>
              <a:ext cx="1308501" cy="646331"/>
            </a:xfrm>
            <a:prstGeom prst="rect">
              <a:avLst/>
            </a:prstGeom>
            <a:noFill/>
            <a:ln w="9525">
              <a:noFill/>
            </a:ln>
          </p:spPr>
          <p:txBody>
            <a:bodyPr wrap="square" anchor="t">
              <a:spAutoFit/>
            </a:bodyPr>
            <a:lstStyle/>
            <a:p>
              <a:pPr algn="ctr"/>
              <a:r>
                <a:rPr lang="zh-CN" altLang="en-US" sz="1800" b="1" spc="300" dirty="0">
                  <a:solidFill>
                    <a:schemeClr val="accent2"/>
                  </a:solidFill>
                  <a:latin typeface="微软雅黑" panose="020B0503020204020204" pitchFamily="34" charset="-122"/>
                  <a:ea typeface="微软雅黑" panose="020B0503020204020204" pitchFamily="34" charset="-122"/>
                </a:rPr>
                <a:t>电梯安全检查要点</a:t>
              </a:r>
              <a:endParaRPr lang="zh-CN" altLang="en-US" sz="1800" b="1" spc="300" dirty="0">
                <a:solidFill>
                  <a:schemeClr val="accent2"/>
                </a:solidFill>
                <a:latin typeface="微软雅黑" panose="020B0503020204020204" pitchFamily="34" charset="-122"/>
                <a:ea typeface="微软雅黑" panose="020B0503020204020204" pitchFamily="34" charset="-122"/>
              </a:endParaRPr>
            </a:p>
          </p:txBody>
        </p:sp>
        <p:sp>
          <p:nvSpPr>
            <p:cNvPr id="50" name="文本框 3"/>
            <p:cNvSpPr txBox="1"/>
            <p:nvPr/>
          </p:nvSpPr>
          <p:spPr>
            <a:xfrm>
              <a:off x="2771800" y="2719086"/>
              <a:ext cx="1308501" cy="369332"/>
            </a:xfrm>
            <a:prstGeom prst="rect">
              <a:avLst/>
            </a:prstGeom>
            <a:noFill/>
            <a:ln w="9525">
              <a:noFill/>
            </a:ln>
          </p:spPr>
          <p:txBody>
            <a:bodyPr wrap="square" anchor="t">
              <a:spAutoFit/>
            </a:bodyPr>
            <a:lstStyle/>
            <a:p>
              <a:pPr algn="ctr"/>
              <a:r>
                <a:rPr lang="zh-CN" altLang="en-US" b="1" spc="300" dirty="0">
                  <a:solidFill>
                    <a:schemeClr val="accent2"/>
                  </a:solidFill>
                  <a:latin typeface="微软雅黑" panose="020B0503020204020204" pitchFamily="34" charset="-122"/>
                  <a:ea typeface="微软雅黑" panose="020B0503020204020204" pitchFamily="34" charset="-122"/>
                </a:rPr>
                <a:t>厢内检查：</a:t>
              </a:r>
              <a:endParaRPr lang="zh-CN" altLang="en-US" b="1" spc="300" dirty="0">
                <a:solidFill>
                  <a:schemeClr val="accent2"/>
                </a:solidFill>
                <a:latin typeface="微软雅黑" panose="020B0503020204020204" pitchFamily="34" charset="-122"/>
                <a:ea typeface="微软雅黑" panose="020B0503020204020204" pitchFamily="34" charset="-122"/>
              </a:endParaRPr>
            </a:p>
          </p:txBody>
        </p:sp>
        <p:sp>
          <p:nvSpPr>
            <p:cNvPr id="5" name="矩形 4"/>
            <p:cNvSpPr/>
            <p:nvPr/>
          </p:nvSpPr>
          <p:spPr>
            <a:xfrm>
              <a:off x="4776990" y="994261"/>
              <a:ext cx="3564000" cy="1323439"/>
            </a:xfrm>
            <a:prstGeom prst="rect">
              <a:avLst/>
            </a:prstGeom>
          </p:spPr>
          <p:txBody>
            <a:bodyPr wrap="square">
              <a:spAutoFit/>
            </a:bodyPr>
            <a:lstStyle/>
            <a:p>
              <a:pPr algn="just"/>
              <a:r>
                <a:rPr lang="en-US" altLang="zh-CN" sz="1600" spc="300" dirty="0">
                  <a:latin typeface="微软雅黑" panose="020B0503020204020204" pitchFamily="34" charset="-122"/>
                  <a:ea typeface="微软雅黑" panose="020B0503020204020204" pitchFamily="34" charset="-122"/>
                  <a:sym typeface="Arial" panose="020B0604020202020204" pitchFamily="34" charset="0"/>
                </a:rPr>
                <a:t>1.</a:t>
              </a:r>
              <a:r>
                <a:rPr lang="zh-CN" altLang="en-US" sz="1600" spc="300" dirty="0">
                  <a:latin typeface="微软雅黑" panose="020B0503020204020204" pitchFamily="34" charset="-122"/>
                  <a:ea typeface="微软雅黑" panose="020B0503020204020204" pitchFamily="34" charset="-122"/>
                  <a:sym typeface="Arial" panose="020B0604020202020204" pitchFamily="34" charset="0"/>
                </a:rPr>
                <a:t>安全警示、</a:t>
              </a:r>
              <a:r>
                <a:rPr lang="zh-CN" altLang="en-US" sz="1600" b="1" spc="300" dirty="0">
                  <a:solidFill>
                    <a:srgbClr val="FF931A"/>
                  </a:solidFill>
                  <a:latin typeface="微软雅黑" panose="020B0503020204020204" pitchFamily="34" charset="-122"/>
                  <a:ea typeface="微软雅黑" panose="020B0503020204020204" pitchFamily="34" charset="-122"/>
                  <a:sym typeface="Arial" panose="020B0604020202020204" pitchFamily="34" charset="0"/>
                </a:rPr>
                <a:t>关键是联系电话、有无手机信号</a:t>
              </a:r>
              <a:endParaRPr lang="en-US" altLang="zh-CN" sz="1600" b="1" spc="300" dirty="0">
                <a:solidFill>
                  <a:srgbClr val="FF931A"/>
                </a:solidFill>
                <a:latin typeface="微软雅黑" panose="020B0503020204020204" pitchFamily="34" charset="-122"/>
                <a:ea typeface="微软雅黑" panose="020B0503020204020204" pitchFamily="34" charset="-122"/>
              </a:endParaRPr>
            </a:p>
            <a:p>
              <a:pPr algn="just"/>
              <a:r>
                <a:rPr lang="zh-CN" altLang="en-US" sz="1600" spc="300" dirty="0">
                  <a:latin typeface="微软雅黑" panose="020B0503020204020204" pitchFamily="34" charset="-122"/>
                  <a:ea typeface="微软雅黑" panose="020B0503020204020204" pitchFamily="34" charset="-122"/>
                  <a:sym typeface="Arial" panose="020B0604020202020204" pitchFamily="34" charset="0"/>
                </a:rPr>
                <a:t>在电梯显著位置标明使用管理单位名称、应急救援电话和维保单位名称。及其急修、投诉电话</a:t>
              </a:r>
              <a:endParaRPr lang="en-US" altLang="zh-CN" sz="1600" spc="30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矩形 5"/>
            <p:cNvSpPr/>
            <p:nvPr/>
          </p:nvSpPr>
          <p:spPr>
            <a:xfrm>
              <a:off x="4776990" y="2336635"/>
              <a:ext cx="1893467" cy="338554"/>
            </a:xfrm>
            <a:prstGeom prst="rect">
              <a:avLst/>
            </a:prstGeom>
          </p:spPr>
          <p:txBody>
            <a:bodyPr wrap="none">
              <a:spAutoFit/>
            </a:bodyPr>
            <a:lstStyle/>
            <a:p>
              <a:r>
                <a:rPr lang="en-US" altLang="zh-CN" sz="1600" spc="300" dirty="0">
                  <a:latin typeface="微软雅黑" panose="020B0503020204020204" pitchFamily="34" charset="-122"/>
                  <a:ea typeface="微软雅黑" panose="020B0503020204020204" pitchFamily="34" charset="-122"/>
                  <a:sym typeface="Arial" panose="020B0604020202020204" pitchFamily="34" charset="0"/>
                </a:rPr>
                <a:t>2.</a:t>
              </a:r>
              <a:r>
                <a:rPr lang="zh-CN" altLang="en-US" sz="1600" spc="300" dirty="0">
                  <a:latin typeface="微软雅黑" panose="020B0503020204020204" pitchFamily="34" charset="-122"/>
                  <a:ea typeface="微软雅黑" panose="020B0503020204020204" pitchFamily="34" charset="-122"/>
                  <a:sym typeface="Arial" panose="020B0604020202020204" pitchFamily="34" charset="0"/>
                </a:rPr>
                <a:t>使用登记标志</a:t>
              </a:r>
              <a:endParaRPr lang="zh-CN" altLang="en-US" sz="1600" spc="30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7" name="矩形 6"/>
            <p:cNvSpPr/>
            <p:nvPr/>
          </p:nvSpPr>
          <p:spPr>
            <a:xfrm>
              <a:off x="4776990" y="3136907"/>
              <a:ext cx="2137124" cy="338554"/>
            </a:xfrm>
            <a:prstGeom prst="rect">
              <a:avLst/>
            </a:prstGeom>
          </p:spPr>
          <p:txBody>
            <a:bodyPr wrap="none">
              <a:spAutoFit/>
            </a:bodyPr>
            <a:lstStyle/>
            <a:p>
              <a:r>
                <a:rPr lang="en-US" altLang="zh-CN" sz="1600" spc="300" dirty="0">
                  <a:latin typeface="微软雅黑" panose="020B0503020204020204" pitchFamily="34" charset="-122"/>
                  <a:ea typeface="微软雅黑" panose="020B0503020204020204" pitchFamily="34" charset="-122"/>
                  <a:sym typeface="Arial" panose="020B0604020202020204" pitchFamily="34" charset="0"/>
                </a:rPr>
                <a:t>3.</a:t>
              </a:r>
              <a:r>
                <a:rPr lang="zh-CN" altLang="en-US" sz="1600" spc="300" dirty="0">
                  <a:latin typeface="微软雅黑" panose="020B0503020204020204" pitchFamily="34" charset="-122"/>
                  <a:ea typeface="微软雅黑" panose="020B0503020204020204" pitchFamily="34" charset="-122"/>
                  <a:sym typeface="Arial" panose="020B0604020202020204" pitchFamily="34" charset="0"/>
                </a:rPr>
                <a:t>应急照明和呼叫</a:t>
              </a:r>
              <a:endParaRPr lang="en-US" altLang="zh-CN" sz="1600" spc="300" dirty="0">
                <a:latin typeface="微软雅黑" panose="020B0503020204020204" pitchFamily="34" charset="-122"/>
                <a:ea typeface="微软雅黑" panose="020B0503020204020204" pitchFamily="34" charset="-122"/>
              </a:endParaRPr>
            </a:p>
          </p:txBody>
        </p:sp>
        <p:sp>
          <p:nvSpPr>
            <p:cNvPr id="8" name="矩形 7"/>
            <p:cNvSpPr/>
            <p:nvPr/>
          </p:nvSpPr>
          <p:spPr>
            <a:xfrm>
              <a:off x="4776990" y="3948785"/>
              <a:ext cx="1406154" cy="338554"/>
            </a:xfrm>
            <a:prstGeom prst="rect">
              <a:avLst/>
            </a:prstGeom>
          </p:spPr>
          <p:txBody>
            <a:bodyPr wrap="none">
              <a:spAutoFit/>
            </a:bodyPr>
            <a:lstStyle/>
            <a:p>
              <a:pPr algn="just"/>
              <a:r>
                <a:rPr lang="en-US" altLang="zh-CN" sz="1600" spc="300" dirty="0">
                  <a:latin typeface="微软雅黑" panose="020B0503020204020204" pitchFamily="34" charset="-122"/>
                  <a:ea typeface="微软雅黑" panose="020B0503020204020204" pitchFamily="34" charset="-122"/>
                  <a:sym typeface="Arial" panose="020B0604020202020204" pitchFamily="34" charset="0"/>
                </a:rPr>
                <a:t>4.</a:t>
              </a:r>
              <a:r>
                <a:rPr lang="zh-CN" altLang="en-US" sz="1600" spc="300" dirty="0">
                  <a:latin typeface="微软雅黑" panose="020B0503020204020204" pitchFamily="34" charset="-122"/>
                  <a:ea typeface="微软雅黑" panose="020B0503020204020204" pitchFamily="34" charset="-122"/>
                  <a:sym typeface="Arial" panose="020B0604020202020204" pitchFamily="34" charset="0"/>
                </a:rPr>
                <a:t>控制面板</a:t>
              </a:r>
              <a:endParaRPr lang="zh-CN" altLang="en-US" sz="1600" spc="300" dirty="0">
                <a:latin typeface="微软雅黑" panose="020B0503020204020204" pitchFamily="34" charset="-122"/>
                <a:ea typeface="微软雅黑" panose="020B0503020204020204" pitchFamily="34" charset="-122"/>
                <a:sym typeface="Arial" panose="020B0604020202020204" pitchFamily="34" charset="0"/>
              </a:endParaRPr>
            </a:p>
          </p:txBody>
        </p:sp>
      </p:grpSp>
    </p:spTree>
  </p:cSld>
  <p:clrMapOvr>
    <a:masterClrMapping/>
  </p:clrMapOvr>
  <p:transition spd="slow" advTm="9796"/>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5000" r="-15000"/>
          </a:stretch>
        </a:blipFill>
        <a:effectLst/>
      </p:bgPr>
    </p:bg>
    <p:spTree>
      <p:nvGrpSpPr>
        <p:cNvPr id="1" name=""/>
        <p:cNvGrpSpPr/>
        <p:nvPr/>
      </p:nvGrpSpPr>
      <p:grpSpPr>
        <a:xfrm>
          <a:off x="0" y="0"/>
          <a:ext cx="0" cy="0"/>
          <a:chOff x="0" y="0"/>
          <a:chExt cx="0" cy="0"/>
        </a:xfrm>
      </p:grpSpPr>
      <p:sp>
        <p:nvSpPr>
          <p:cNvPr id="2" name="Freeform 5"/>
          <p:cNvSpPr/>
          <p:nvPr/>
        </p:nvSpPr>
        <p:spPr bwMode="auto">
          <a:xfrm>
            <a:off x="1166389" y="985676"/>
            <a:ext cx="6959048" cy="3174240"/>
          </a:xfrm>
          <a:custGeom>
            <a:avLst/>
            <a:gdLst>
              <a:gd name="T0" fmla="*/ 211 w 13952"/>
              <a:gd name="T1" fmla="*/ 0 h 6332"/>
              <a:gd name="T2" fmla="*/ 13740 w 13952"/>
              <a:gd name="T3" fmla="*/ 0 h 6332"/>
              <a:gd name="T4" fmla="*/ 13952 w 13952"/>
              <a:gd name="T5" fmla="*/ 211 h 6332"/>
              <a:gd name="T6" fmla="*/ 13952 w 13952"/>
              <a:gd name="T7" fmla="*/ 6121 h 6332"/>
              <a:gd name="T8" fmla="*/ 13740 w 13952"/>
              <a:gd name="T9" fmla="*/ 6332 h 6332"/>
              <a:gd name="T10" fmla="*/ 211 w 13952"/>
              <a:gd name="T11" fmla="*/ 6332 h 6332"/>
              <a:gd name="T12" fmla="*/ 0 w 13952"/>
              <a:gd name="T13" fmla="*/ 6121 h 6332"/>
              <a:gd name="T14" fmla="*/ 0 w 13952"/>
              <a:gd name="T15" fmla="*/ 211 h 6332"/>
              <a:gd name="T16" fmla="*/ 211 w 13952"/>
              <a:gd name="T17" fmla="*/ 0 h 6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52" h="6332">
                <a:moveTo>
                  <a:pt x="211" y="0"/>
                </a:moveTo>
                <a:lnTo>
                  <a:pt x="13740" y="0"/>
                </a:lnTo>
                <a:cubicBezTo>
                  <a:pt x="13857" y="0"/>
                  <a:pt x="13952" y="95"/>
                  <a:pt x="13952" y="211"/>
                </a:cubicBezTo>
                <a:lnTo>
                  <a:pt x="13952" y="6121"/>
                </a:lnTo>
                <a:cubicBezTo>
                  <a:pt x="13952" y="6237"/>
                  <a:pt x="13857" y="6332"/>
                  <a:pt x="13740" y="6332"/>
                </a:cubicBezTo>
                <a:lnTo>
                  <a:pt x="211" y="6332"/>
                </a:lnTo>
                <a:cubicBezTo>
                  <a:pt x="95" y="6332"/>
                  <a:pt x="0" y="6237"/>
                  <a:pt x="0" y="6121"/>
                </a:cubicBezTo>
                <a:lnTo>
                  <a:pt x="0" y="211"/>
                </a:lnTo>
                <a:cubicBezTo>
                  <a:pt x="0" y="95"/>
                  <a:pt x="95" y="0"/>
                  <a:pt x="211" y="0"/>
                </a:cubicBezTo>
                <a:close/>
              </a:path>
            </a:pathLst>
          </a:custGeom>
          <a:solidFill>
            <a:schemeClr val="accent2"/>
          </a:solidFill>
          <a:ln w="4763" cap="flat">
            <a:solidFill>
              <a:schemeClr val="accent1">
                <a:lumMod val="40000"/>
                <a:lumOff val="60000"/>
              </a:schemeClr>
            </a:solidFill>
            <a:prstDash val="solid"/>
            <a:miter lim="800000"/>
          </a:ln>
        </p:spPr>
        <p:txBody>
          <a:bodyPr vert="horz" wrap="square" lIns="68555" tIns="34277" rIns="68555" bIns="34277"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 b="0" i="0" u="none" strike="noStrike" kern="1200" cap="none" spc="0" normalizeH="0" baseline="0" noProof="0">
              <a:ln>
                <a:noFill/>
              </a:ln>
              <a:solidFill>
                <a:srgbClr val="454545"/>
              </a:solidFill>
              <a:effectLst/>
              <a:uLnTx/>
              <a:uFillTx/>
              <a:latin typeface="Arial" panose="020B0604020202020204" pitchFamily="34" charset="0"/>
              <a:ea typeface="宋体" panose="02010600030101010101" pitchFamily="2" charset="-122"/>
              <a:cs typeface="+mn-cs"/>
            </a:endParaRPr>
          </a:p>
        </p:txBody>
      </p:sp>
      <p:sp>
        <p:nvSpPr>
          <p:cNvPr id="3" name="Freeform 6"/>
          <p:cNvSpPr/>
          <p:nvPr/>
        </p:nvSpPr>
        <p:spPr bwMode="auto">
          <a:xfrm>
            <a:off x="1017614" y="1549058"/>
            <a:ext cx="145203" cy="1991190"/>
          </a:xfrm>
          <a:custGeom>
            <a:avLst/>
            <a:gdLst>
              <a:gd name="T0" fmla="*/ 0 w 291"/>
              <a:gd name="T1" fmla="*/ 3396 h 3971"/>
              <a:gd name="T2" fmla="*/ 291 w 291"/>
              <a:gd name="T3" fmla="*/ 3971 h 3971"/>
              <a:gd name="T4" fmla="*/ 291 w 291"/>
              <a:gd name="T5" fmla="*/ 0 h 3971"/>
              <a:gd name="T6" fmla="*/ 0 w 291"/>
              <a:gd name="T7" fmla="*/ 573 h 3971"/>
              <a:gd name="T8" fmla="*/ 0 w 291"/>
              <a:gd name="T9" fmla="*/ 3396 h 3971"/>
            </a:gdLst>
            <a:ahLst/>
            <a:cxnLst>
              <a:cxn ang="0">
                <a:pos x="T0" y="T1"/>
              </a:cxn>
              <a:cxn ang="0">
                <a:pos x="T2" y="T3"/>
              </a:cxn>
              <a:cxn ang="0">
                <a:pos x="T4" y="T5"/>
              </a:cxn>
              <a:cxn ang="0">
                <a:pos x="T6" y="T7"/>
              </a:cxn>
              <a:cxn ang="0">
                <a:pos x="T8" y="T9"/>
              </a:cxn>
            </a:cxnLst>
            <a:rect l="0" t="0" r="r" b="b"/>
            <a:pathLst>
              <a:path w="291" h="3971">
                <a:moveTo>
                  <a:pt x="0" y="3396"/>
                </a:moveTo>
                <a:lnTo>
                  <a:pt x="291" y="3971"/>
                </a:lnTo>
                <a:lnTo>
                  <a:pt x="291" y="0"/>
                </a:lnTo>
                <a:lnTo>
                  <a:pt x="0" y="573"/>
                </a:lnTo>
                <a:lnTo>
                  <a:pt x="0" y="3396"/>
                </a:lnTo>
                <a:close/>
              </a:path>
            </a:pathLst>
          </a:custGeom>
          <a:solidFill>
            <a:schemeClr val="accent1"/>
          </a:solidFill>
          <a:ln>
            <a:noFill/>
          </a:ln>
        </p:spPr>
        <p:txBody>
          <a:bodyPr vert="horz" wrap="square" lIns="68555" tIns="34277" rIns="68555" bIns="34277"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 b="0" i="0" u="none" strike="noStrike" kern="1200" cap="none" spc="0" normalizeH="0" baseline="0" noProof="0">
              <a:ln>
                <a:noFill/>
              </a:ln>
              <a:solidFill>
                <a:srgbClr val="454545"/>
              </a:solidFill>
              <a:effectLst/>
              <a:uLnTx/>
              <a:uFillTx/>
              <a:latin typeface="Arial" panose="020B0604020202020204" pitchFamily="34" charset="0"/>
              <a:ea typeface="宋体" panose="02010600030101010101" pitchFamily="2" charset="-122"/>
              <a:cs typeface="+mn-cs"/>
            </a:endParaRPr>
          </a:p>
        </p:txBody>
      </p:sp>
      <p:sp>
        <p:nvSpPr>
          <p:cNvPr id="4" name="Freeform 7"/>
          <p:cNvSpPr/>
          <p:nvPr/>
        </p:nvSpPr>
        <p:spPr bwMode="auto">
          <a:xfrm>
            <a:off x="1017614" y="1837084"/>
            <a:ext cx="1359198" cy="1415138"/>
          </a:xfrm>
          <a:custGeom>
            <a:avLst/>
            <a:gdLst>
              <a:gd name="T0" fmla="*/ 0 w 2725"/>
              <a:gd name="T1" fmla="*/ 2823 h 2823"/>
              <a:gd name="T2" fmla="*/ 2463 w 2725"/>
              <a:gd name="T3" fmla="*/ 2823 h 2823"/>
              <a:gd name="T4" fmla="*/ 2725 w 2725"/>
              <a:gd name="T5" fmla="*/ 1431 h 2823"/>
              <a:gd name="T6" fmla="*/ 2463 w 2725"/>
              <a:gd name="T7" fmla="*/ 0 h 2823"/>
              <a:gd name="T8" fmla="*/ 0 w 2725"/>
              <a:gd name="T9" fmla="*/ 0 h 2823"/>
              <a:gd name="T10" fmla="*/ 0 w 2725"/>
              <a:gd name="T11" fmla="*/ 2823 h 2823"/>
            </a:gdLst>
            <a:ahLst/>
            <a:cxnLst>
              <a:cxn ang="0">
                <a:pos x="T0" y="T1"/>
              </a:cxn>
              <a:cxn ang="0">
                <a:pos x="T2" y="T3"/>
              </a:cxn>
              <a:cxn ang="0">
                <a:pos x="T4" y="T5"/>
              </a:cxn>
              <a:cxn ang="0">
                <a:pos x="T6" y="T7"/>
              </a:cxn>
              <a:cxn ang="0">
                <a:pos x="T8" y="T9"/>
              </a:cxn>
              <a:cxn ang="0">
                <a:pos x="T10" y="T11"/>
              </a:cxn>
            </a:cxnLst>
            <a:rect l="0" t="0" r="r" b="b"/>
            <a:pathLst>
              <a:path w="2725" h="2823">
                <a:moveTo>
                  <a:pt x="0" y="2823"/>
                </a:moveTo>
                <a:lnTo>
                  <a:pt x="2463" y="2823"/>
                </a:lnTo>
                <a:lnTo>
                  <a:pt x="2725" y="1431"/>
                </a:lnTo>
                <a:lnTo>
                  <a:pt x="2463" y="0"/>
                </a:lnTo>
                <a:lnTo>
                  <a:pt x="0" y="0"/>
                </a:lnTo>
                <a:lnTo>
                  <a:pt x="0" y="2823"/>
                </a:lnTo>
                <a:close/>
              </a:path>
            </a:pathLst>
          </a:custGeom>
          <a:solidFill>
            <a:schemeClr val="bg1"/>
          </a:solidFill>
          <a:ln>
            <a:noFill/>
          </a:ln>
        </p:spPr>
        <p:txBody>
          <a:bodyPr vert="horz" wrap="square" lIns="68555" tIns="34277" rIns="68555" bIns="34277"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 b="0" i="0" u="none" strike="noStrike" kern="1200" cap="none" spc="0" normalizeH="0" baseline="0" noProof="0">
              <a:ln>
                <a:noFill/>
              </a:ln>
              <a:solidFill>
                <a:srgbClr val="454545"/>
              </a:solidFill>
              <a:effectLst/>
              <a:uLnTx/>
              <a:uFillTx/>
              <a:latin typeface="Arial" panose="020B0604020202020204" pitchFamily="34" charset="0"/>
              <a:ea typeface="宋体" panose="02010600030101010101" pitchFamily="2" charset="-122"/>
              <a:cs typeface="+mn-cs"/>
            </a:endParaRPr>
          </a:p>
        </p:txBody>
      </p:sp>
      <p:sp>
        <p:nvSpPr>
          <p:cNvPr id="5" name="Rectangle 24"/>
          <p:cNvSpPr>
            <a:spLocks noChangeArrowheads="1"/>
          </p:cNvSpPr>
          <p:nvPr/>
        </p:nvSpPr>
        <p:spPr bwMode="auto">
          <a:xfrm>
            <a:off x="2524041" y="2129184"/>
            <a:ext cx="4244151" cy="83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p>
            <a:pPr lvl="0">
              <a:defRPr/>
            </a:pPr>
            <a:r>
              <a:rPr lang="zh-CN" altLang="en-US" sz="5400" b="1" spc="100" dirty="0">
                <a:solidFill>
                  <a:srgbClr val="454545"/>
                </a:solidFill>
                <a:latin typeface="微软雅黑" panose="020B0503020204020204" pitchFamily="34" charset="-122"/>
                <a:ea typeface="微软雅黑" panose="020B0503020204020204" pitchFamily="34" charset="-122"/>
                <a:cs typeface="宋体" panose="02010600030101010101" pitchFamily="2" charset="-122"/>
              </a:rPr>
              <a:t>起重机械</a:t>
            </a:r>
            <a:endParaRPr kumimoji="0" lang="zh-CN" altLang="en-US" sz="5400" b="1" i="0" u="none" strike="noStrike" kern="1200" cap="none" spc="100" normalizeH="0" baseline="0" noProof="0" dirty="0">
              <a:ln>
                <a:noFill/>
              </a:ln>
              <a:solidFill>
                <a:srgbClr val="454545"/>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14" name="文本框 13"/>
          <p:cNvSpPr txBox="1"/>
          <p:nvPr/>
        </p:nvSpPr>
        <p:spPr>
          <a:xfrm>
            <a:off x="1257785" y="1837084"/>
            <a:ext cx="865943" cy="141885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en-US" altLang="zh-CN" sz="8620" b="1" dirty="0">
                <a:solidFill>
                  <a:srgbClr val="FFFFFF"/>
                </a:solidFill>
                <a:latin typeface="微软雅黑" panose="020B0503020204020204" pitchFamily="34" charset="-122"/>
                <a:ea typeface="微软雅黑" panose="020B0503020204020204" pitchFamily="34" charset="-122"/>
              </a:rPr>
              <a:t>5</a:t>
            </a:r>
            <a:endParaRPr kumimoji="0" lang="zh-CN" altLang="en-US" sz="862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spd="slow" advTm="5215"/>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523240" y="40640"/>
            <a:ext cx="4048760"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1" charset="-122"/>
                <a:ea typeface="方正卡通简体" panose="03000509000000000000" pitchFamily="1"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en-US" altLang="zh-CN" sz="2400" b="1" spc="100" dirty="0">
                <a:solidFill>
                  <a:srgbClr val="454545"/>
                </a:solidFill>
                <a:latin typeface="微软雅黑" panose="020B0503020204020204" pitchFamily="34" charset="-122"/>
                <a:ea typeface="微软雅黑" panose="020B0503020204020204" pitchFamily="34" charset="-122"/>
              </a:rPr>
              <a:t>5</a:t>
            </a:r>
            <a:r>
              <a:rPr kumimoji="0" lang="en-US" altLang="zh-CN" sz="2400" b="1" i="0" u="none" strike="noStrike" kern="1200" cap="none" spc="100" normalizeH="0" baseline="0" noProof="0" dirty="0">
                <a:ln>
                  <a:noFill/>
                </a:ln>
                <a:solidFill>
                  <a:srgbClr val="454545"/>
                </a:solidFill>
                <a:effectLst/>
                <a:uLnTx/>
                <a:uFillTx/>
                <a:latin typeface="微软雅黑" panose="020B0503020204020204" pitchFamily="34" charset="-122"/>
                <a:ea typeface="微软雅黑" panose="020B0503020204020204" pitchFamily="34" charset="-122"/>
                <a:cs typeface="+mn-cs"/>
              </a:rPr>
              <a:t>. </a:t>
            </a:r>
            <a:r>
              <a:rPr kumimoji="0" lang="zh-CN" altLang="en-US" sz="2400" b="1" i="0" u="none" strike="noStrike" kern="1200" cap="none" spc="100" normalizeH="0" baseline="0" noProof="0" dirty="0">
                <a:ln>
                  <a:noFill/>
                </a:ln>
                <a:solidFill>
                  <a:srgbClr val="454545"/>
                </a:solidFill>
                <a:effectLst/>
                <a:uLnTx/>
                <a:uFillTx/>
                <a:latin typeface="微软雅黑" panose="020B0503020204020204" pitchFamily="34" charset="-122"/>
                <a:ea typeface="微软雅黑" panose="020B0503020204020204" pitchFamily="34" charset="-122"/>
                <a:cs typeface="+mn-cs"/>
              </a:rPr>
              <a:t>起重机械</a:t>
            </a:r>
            <a:endParaRPr kumimoji="0" lang="zh-CN" altLang="en-US" sz="2400" b="1" i="0" u="none" strike="noStrike" kern="1200" cap="none" spc="100" normalizeH="0" baseline="0" noProof="0" dirty="0">
              <a:ln>
                <a:noFill/>
              </a:ln>
              <a:solidFill>
                <a:srgbClr val="454545"/>
              </a:solidFill>
              <a:effectLst/>
              <a:uLnTx/>
              <a:uFillTx/>
              <a:latin typeface="微软雅黑" panose="020B0503020204020204" pitchFamily="34" charset="-122"/>
              <a:ea typeface="微软雅黑" panose="020B0503020204020204" pitchFamily="34" charset="-122"/>
              <a:cs typeface="+mn-cs"/>
            </a:endParaRPr>
          </a:p>
        </p:txBody>
      </p:sp>
      <p:sp>
        <p:nvSpPr>
          <p:cNvPr id="24" name="Freeform 5"/>
          <p:cNvSpPr>
            <a:spLocks noEditPoints="1"/>
          </p:cNvSpPr>
          <p:nvPr/>
        </p:nvSpPr>
        <p:spPr bwMode="auto">
          <a:xfrm>
            <a:off x="153488" y="85490"/>
            <a:ext cx="369657" cy="369656"/>
          </a:xfrm>
          <a:custGeom>
            <a:avLst/>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a:noFill/>
          </a:ln>
        </p:spPr>
        <p:txBody>
          <a:bodyPr vert="horz" wrap="square" lIns="68555" tIns="34277" rIns="68555" bIns="34277"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rgbClr val="ED5A00"/>
              </a:solidFill>
              <a:effectLst/>
              <a:uLnTx/>
              <a:uFillTx/>
              <a:latin typeface="Arial" panose="020B0604020202020204" pitchFamily="34" charset="0"/>
              <a:ea typeface="宋体" panose="02010600030101010101" pitchFamily="2" charset="-122"/>
              <a:cs typeface="+mn-cs"/>
            </a:endParaRPr>
          </a:p>
        </p:txBody>
      </p:sp>
      <p:pic>
        <p:nvPicPr>
          <p:cNvPr id="28" name="Picture 6"/>
          <p:cNvPicPr>
            <a:picLocks noChangeAspect="1"/>
          </p:cNvPicPr>
          <p:nvPr/>
        </p:nvPicPr>
        <p:blipFill>
          <a:blip r:embed="rId1"/>
          <a:stretch>
            <a:fillRect/>
          </a:stretch>
        </p:blipFill>
        <p:spPr>
          <a:xfrm>
            <a:off x="2375756" y="771550"/>
            <a:ext cx="4392488" cy="2564716"/>
          </a:xfrm>
          <a:prstGeom prst="rect">
            <a:avLst/>
          </a:prstGeom>
          <a:noFill/>
          <a:ln w="9525">
            <a:noFill/>
          </a:ln>
        </p:spPr>
      </p:pic>
      <p:grpSp>
        <p:nvGrpSpPr>
          <p:cNvPr id="3" name="组合 2"/>
          <p:cNvGrpSpPr/>
          <p:nvPr/>
        </p:nvGrpSpPr>
        <p:grpSpPr>
          <a:xfrm>
            <a:off x="1147542" y="3435847"/>
            <a:ext cx="6848916" cy="1440160"/>
            <a:chOff x="1115617" y="3435847"/>
            <a:chExt cx="6848916" cy="1440160"/>
          </a:xfrm>
        </p:grpSpPr>
        <p:sp>
          <p:nvSpPr>
            <p:cNvPr id="31" name="矩形 30"/>
            <p:cNvSpPr/>
            <p:nvPr/>
          </p:nvSpPr>
          <p:spPr bwMode="auto">
            <a:xfrm>
              <a:off x="1115617" y="3435847"/>
              <a:ext cx="6848916" cy="1440160"/>
            </a:xfrm>
            <a:prstGeom prst="rect">
              <a:avLst/>
            </a:prstGeom>
            <a:solidFill>
              <a:schemeClr val="accent2"/>
            </a:solidFill>
            <a:ln w="9525" cap="flat" cmpd="sng" algn="ctr">
              <a:solidFill>
                <a:schemeClr val="accent1">
                  <a:lumMod val="40000"/>
                  <a:lumOff val="60000"/>
                </a:schemeClr>
              </a:solidFill>
              <a:prstDash val="solid"/>
              <a:round/>
              <a:headEnd type="none" w="med" len="med"/>
              <a:tailEnd type="none" w="med" len="med"/>
            </a:ln>
            <a:effectLst/>
          </p:spPr>
          <p:txBody>
            <a:bodyPr vert="horz" wrap="square" lIns="68555" tIns="34277" rIns="68555" bIns="34277" numCol="1" rtlCol="0" anchor="t" anchorCtr="0" compatLnSpc="1"/>
            <a:lstStyle/>
            <a:p>
              <a:pPr marL="0" marR="0" lvl="0" indent="0" algn="l" defTabSz="914400" rtl="0" eaLnBrk="1" fontAlgn="base" latinLnBrk="0" hangingPunct="1">
                <a:lnSpc>
                  <a:spcPct val="12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dirty="0">
                <a:ln>
                  <a:noFill/>
                </a:ln>
                <a:solidFill>
                  <a:srgbClr val="1F4C6B"/>
                </a:solidFill>
                <a:effectLst/>
                <a:uLnTx/>
                <a:uFillTx/>
                <a:latin typeface="Arial" panose="020B0604020202020204" pitchFamily="34" charset="0"/>
                <a:ea typeface="宋体" panose="02010600030101010101" pitchFamily="2" charset="-122"/>
                <a:cs typeface="+mn-cs"/>
              </a:endParaRPr>
            </a:p>
          </p:txBody>
        </p:sp>
        <p:sp>
          <p:nvSpPr>
            <p:cNvPr id="2" name="矩形 1"/>
            <p:cNvSpPr/>
            <p:nvPr/>
          </p:nvSpPr>
          <p:spPr>
            <a:xfrm>
              <a:off x="1179468" y="3507854"/>
              <a:ext cx="6785064" cy="1169551"/>
            </a:xfrm>
            <a:prstGeom prst="rect">
              <a:avLst/>
            </a:prstGeom>
          </p:spPr>
          <p:txBody>
            <a:bodyPr wrap="square">
              <a:spAutoFit/>
            </a:bodyPr>
            <a:lstStyle/>
            <a:p>
              <a:pPr algn="just"/>
              <a:r>
                <a:rPr lang="zh-CN" altLang="en-US" sz="1400" b="1" spc="300" dirty="0">
                  <a:solidFill>
                    <a:srgbClr val="FF931A"/>
                  </a:solidFill>
                  <a:latin typeface="微软雅黑" panose="020B0503020204020204" pitchFamily="34" charset="-122"/>
                  <a:ea typeface="微软雅黑" panose="020B0503020204020204" pitchFamily="34" charset="-122"/>
                  <a:sym typeface="宋体" panose="02010600030101010101" pitchFamily="2" charset="-122"/>
                </a:rPr>
                <a:t>起重机械</a:t>
              </a:r>
              <a:r>
                <a:rPr lang="zh-CN" altLang="en-US" sz="1400" spc="300" dirty="0">
                  <a:solidFill>
                    <a:schemeClr val="accent1"/>
                  </a:solidFill>
                  <a:latin typeface="微软雅黑" panose="020B0503020204020204" pitchFamily="34" charset="-122"/>
                  <a:ea typeface="微软雅黑" panose="020B0503020204020204" pitchFamily="34" charset="-122"/>
                  <a:sym typeface="宋体" panose="02010600030101010101" pitchFamily="2" charset="-122"/>
                </a:rPr>
                <a:t>是指用于垂直升降或者垂直升降并水平移动重物的机电设备。其范围规定为额定起重量大于或等于</a:t>
              </a:r>
              <a:r>
                <a:rPr lang="en-US" altLang="zh-CN" sz="1400" spc="300" dirty="0">
                  <a:solidFill>
                    <a:schemeClr val="accent1"/>
                  </a:solidFill>
                  <a:latin typeface="微软雅黑" panose="020B0503020204020204" pitchFamily="34" charset="-122"/>
                  <a:ea typeface="微软雅黑" panose="020B0503020204020204" pitchFamily="34" charset="-122"/>
                  <a:sym typeface="宋体" panose="02010600030101010101" pitchFamily="2" charset="-122"/>
                </a:rPr>
                <a:t>0.5t</a:t>
              </a:r>
              <a:r>
                <a:rPr lang="zh-CN" altLang="en-US" sz="1400" spc="300" dirty="0">
                  <a:solidFill>
                    <a:schemeClr val="accent1"/>
                  </a:solidFill>
                  <a:latin typeface="微软雅黑" panose="020B0503020204020204" pitchFamily="34" charset="-122"/>
                  <a:ea typeface="微软雅黑" panose="020B0503020204020204" pitchFamily="34" charset="-122"/>
                  <a:sym typeface="宋体" panose="02010600030101010101" pitchFamily="2" charset="-122"/>
                </a:rPr>
                <a:t>的升降机；额定起重量大于或等于</a:t>
              </a:r>
              <a:r>
                <a:rPr lang="en-US" altLang="zh-CN" sz="1400" spc="300" dirty="0">
                  <a:solidFill>
                    <a:schemeClr val="accent1"/>
                  </a:solidFill>
                  <a:latin typeface="微软雅黑" panose="020B0503020204020204" pitchFamily="34" charset="-122"/>
                  <a:ea typeface="微软雅黑" panose="020B0503020204020204" pitchFamily="34" charset="-122"/>
                  <a:sym typeface="宋体" panose="02010600030101010101" pitchFamily="2" charset="-122"/>
                </a:rPr>
                <a:t>3t</a:t>
              </a:r>
              <a:r>
                <a:rPr lang="zh-CN" altLang="en-US" sz="1400" spc="300" dirty="0">
                  <a:solidFill>
                    <a:schemeClr val="accent1"/>
                  </a:solidFill>
                  <a:latin typeface="微软雅黑" panose="020B0503020204020204" pitchFamily="34" charset="-122"/>
                  <a:ea typeface="微软雅黑" panose="020B0503020204020204" pitchFamily="34" charset="-122"/>
                  <a:sym typeface="宋体" panose="02010600030101010101" pitchFamily="2" charset="-122"/>
                </a:rPr>
                <a:t>（或额定起重力矩大于或等于</a:t>
              </a:r>
              <a:r>
                <a:rPr lang="en-US" altLang="zh-CN" sz="1400" spc="300" dirty="0">
                  <a:solidFill>
                    <a:schemeClr val="accent1"/>
                  </a:solidFill>
                  <a:latin typeface="微软雅黑" panose="020B0503020204020204" pitchFamily="34" charset="-122"/>
                  <a:ea typeface="微软雅黑" panose="020B0503020204020204" pitchFamily="34" charset="-122"/>
                  <a:sym typeface="宋体" panose="02010600030101010101" pitchFamily="2" charset="-122"/>
                </a:rPr>
                <a:t>40t·m</a:t>
              </a:r>
              <a:r>
                <a:rPr lang="zh-CN" altLang="en-US" sz="1400" spc="300" dirty="0">
                  <a:solidFill>
                    <a:schemeClr val="accent1"/>
                  </a:solidFill>
                  <a:latin typeface="微软雅黑" panose="020B0503020204020204" pitchFamily="34" charset="-122"/>
                  <a:ea typeface="微软雅黑" panose="020B0503020204020204" pitchFamily="34" charset="-122"/>
                  <a:sym typeface="宋体" panose="02010600030101010101" pitchFamily="2" charset="-122"/>
                </a:rPr>
                <a:t>的塔式起重机，或生产率大于或等于</a:t>
              </a:r>
              <a:r>
                <a:rPr lang="en-US" altLang="zh-CN" sz="1400" spc="300" dirty="0">
                  <a:solidFill>
                    <a:schemeClr val="accent1"/>
                  </a:solidFill>
                  <a:latin typeface="微软雅黑" panose="020B0503020204020204" pitchFamily="34" charset="-122"/>
                  <a:ea typeface="微软雅黑" panose="020B0503020204020204" pitchFamily="34" charset="-122"/>
                  <a:sym typeface="宋体" panose="02010600030101010101" pitchFamily="2" charset="-122"/>
                </a:rPr>
                <a:t>300t/h</a:t>
              </a:r>
              <a:r>
                <a:rPr lang="zh-CN" altLang="en-US" sz="1400" spc="300" dirty="0">
                  <a:solidFill>
                    <a:schemeClr val="accent1"/>
                  </a:solidFill>
                  <a:latin typeface="微软雅黑" panose="020B0503020204020204" pitchFamily="34" charset="-122"/>
                  <a:ea typeface="微软雅黑" panose="020B0503020204020204" pitchFamily="34" charset="-122"/>
                  <a:sym typeface="宋体" panose="02010600030101010101" pitchFamily="2" charset="-122"/>
                </a:rPr>
                <a:t>的装卸桥），且提升高度大于或者等于</a:t>
              </a:r>
              <a:r>
                <a:rPr lang="en-US" altLang="zh-CN" sz="1400" spc="300" dirty="0">
                  <a:solidFill>
                    <a:schemeClr val="accent1"/>
                  </a:solidFill>
                  <a:latin typeface="微软雅黑" panose="020B0503020204020204" pitchFamily="34" charset="-122"/>
                  <a:ea typeface="微软雅黑" panose="020B0503020204020204" pitchFamily="34" charset="-122"/>
                  <a:sym typeface="宋体" panose="02010600030101010101" pitchFamily="2" charset="-122"/>
                </a:rPr>
                <a:t>2m</a:t>
              </a:r>
              <a:r>
                <a:rPr lang="zh-CN" altLang="en-US" sz="1400" spc="300" dirty="0">
                  <a:solidFill>
                    <a:schemeClr val="accent1"/>
                  </a:solidFill>
                  <a:latin typeface="微软雅黑" panose="020B0503020204020204" pitchFamily="34" charset="-122"/>
                  <a:ea typeface="微软雅黑" panose="020B0503020204020204" pitchFamily="34" charset="-122"/>
                  <a:sym typeface="宋体" panose="02010600030101010101" pitchFamily="2" charset="-122"/>
                </a:rPr>
                <a:t>的起重机；层数大于或等于</a:t>
              </a:r>
              <a:r>
                <a:rPr lang="en-US" altLang="zh-CN" sz="1400" spc="300" dirty="0">
                  <a:solidFill>
                    <a:schemeClr val="accent1"/>
                  </a:solidFill>
                  <a:latin typeface="微软雅黑" panose="020B0503020204020204" pitchFamily="34" charset="-122"/>
                  <a:ea typeface="微软雅黑" panose="020B0503020204020204" pitchFamily="34" charset="-122"/>
                  <a:sym typeface="宋体" panose="02010600030101010101" pitchFamily="2" charset="-122"/>
                </a:rPr>
                <a:t>2</a:t>
              </a:r>
              <a:r>
                <a:rPr lang="zh-CN" altLang="en-US" sz="1400" spc="300" dirty="0">
                  <a:solidFill>
                    <a:schemeClr val="accent1"/>
                  </a:solidFill>
                  <a:latin typeface="微软雅黑" panose="020B0503020204020204" pitchFamily="34" charset="-122"/>
                  <a:ea typeface="微软雅黑" panose="020B0503020204020204" pitchFamily="34" charset="-122"/>
                  <a:sym typeface="宋体" panose="02010600030101010101" pitchFamily="2" charset="-122"/>
                </a:rPr>
                <a:t>层的机械式停车设备。</a:t>
              </a:r>
              <a:endParaRPr lang="zh-CN" altLang="en-US" sz="1400" spc="300" dirty="0">
                <a:solidFill>
                  <a:schemeClr val="accent1"/>
                </a:solidFill>
                <a:latin typeface="微软雅黑" panose="020B0503020204020204" pitchFamily="34" charset="-122"/>
                <a:ea typeface="微软雅黑" panose="020B0503020204020204" pitchFamily="34" charset="-122"/>
                <a:sym typeface="宋体" panose="02010600030101010101" pitchFamily="2" charset="-122"/>
              </a:endParaRPr>
            </a:p>
          </p:txBody>
        </p:sp>
      </p:grpSp>
    </p:spTree>
  </p:cSld>
  <p:clrMapOvr>
    <a:masterClrMapping/>
  </p:clrMapOvr>
  <p:transition spd="slow" advTm="9796"/>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523240" y="40640"/>
            <a:ext cx="4048760"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1" charset="-122"/>
                <a:ea typeface="方正卡通简体" panose="03000509000000000000" pitchFamily="1"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en-US" altLang="zh-CN" sz="2400" b="1" spc="100" dirty="0">
                <a:solidFill>
                  <a:srgbClr val="454545"/>
                </a:solidFill>
                <a:latin typeface="微软雅黑" panose="020B0503020204020204" pitchFamily="34" charset="-122"/>
                <a:ea typeface="微软雅黑" panose="020B0503020204020204" pitchFamily="34" charset="-122"/>
              </a:rPr>
              <a:t>5</a:t>
            </a:r>
            <a:r>
              <a:rPr kumimoji="0" lang="en-US" altLang="zh-CN" sz="2400" b="1" i="0" u="none" strike="noStrike" kern="1200" cap="none" spc="100" normalizeH="0" baseline="0" noProof="0" dirty="0">
                <a:ln>
                  <a:noFill/>
                </a:ln>
                <a:solidFill>
                  <a:srgbClr val="454545"/>
                </a:solidFill>
                <a:effectLst/>
                <a:uLnTx/>
                <a:uFillTx/>
                <a:latin typeface="微软雅黑" panose="020B0503020204020204" pitchFamily="34" charset="-122"/>
                <a:ea typeface="微软雅黑" panose="020B0503020204020204" pitchFamily="34" charset="-122"/>
                <a:cs typeface="+mn-cs"/>
              </a:rPr>
              <a:t>. </a:t>
            </a:r>
            <a:r>
              <a:rPr kumimoji="0" lang="zh-CN" altLang="en-US" sz="2400" b="1" i="0" u="none" strike="noStrike" kern="1200" cap="none" spc="100" normalizeH="0" baseline="0" noProof="0" dirty="0">
                <a:ln>
                  <a:noFill/>
                </a:ln>
                <a:solidFill>
                  <a:srgbClr val="454545"/>
                </a:solidFill>
                <a:effectLst/>
                <a:uLnTx/>
                <a:uFillTx/>
                <a:latin typeface="微软雅黑" panose="020B0503020204020204" pitchFamily="34" charset="-122"/>
                <a:ea typeface="微软雅黑" panose="020B0503020204020204" pitchFamily="34" charset="-122"/>
                <a:cs typeface="+mn-cs"/>
              </a:rPr>
              <a:t>起重机械</a:t>
            </a:r>
            <a:endParaRPr kumimoji="0" lang="zh-CN" altLang="en-US" sz="2400" b="1" i="0" u="none" strike="noStrike" kern="1200" cap="none" spc="100" normalizeH="0" baseline="0" noProof="0" dirty="0">
              <a:ln>
                <a:noFill/>
              </a:ln>
              <a:solidFill>
                <a:srgbClr val="454545"/>
              </a:solidFill>
              <a:effectLst/>
              <a:uLnTx/>
              <a:uFillTx/>
              <a:latin typeface="微软雅黑" panose="020B0503020204020204" pitchFamily="34" charset="-122"/>
              <a:ea typeface="微软雅黑" panose="020B0503020204020204" pitchFamily="34" charset="-122"/>
              <a:cs typeface="+mn-cs"/>
            </a:endParaRPr>
          </a:p>
        </p:txBody>
      </p:sp>
      <p:sp>
        <p:nvSpPr>
          <p:cNvPr id="24" name="Freeform 5"/>
          <p:cNvSpPr>
            <a:spLocks noEditPoints="1"/>
          </p:cNvSpPr>
          <p:nvPr/>
        </p:nvSpPr>
        <p:spPr bwMode="auto">
          <a:xfrm>
            <a:off x="153488" y="85490"/>
            <a:ext cx="369657" cy="369656"/>
          </a:xfrm>
          <a:custGeom>
            <a:avLst/>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a:noFill/>
          </a:ln>
        </p:spPr>
        <p:txBody>
          <a:bodyPr vert="horz" wrap="square" lIns="68555" tIns="34277" rIns="68555" bIns="34277"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rgbClr val="ED5A00"/>
              </a:solidFill>
              <a:effectLst/>
              <a:uLnTx/>
              <a:uFillTx/>
              <a:latin typeface="Arial" panose="020B0604020202020204" pitchFamily="34" charset="0"/>
              <a:ea typeface="宋体" panose="02010600030101010101" pitchFamily="2" charset="-122"/>
              <a:cs typeface="+mn-cs"/>
            </a:endParaRPr>
          </a:p>
        </p:txBody>
      </p:sp>
      <p:grpSp>
        <p:nvGrpSpPr>
          <p:cNvPr id="6" name="组合 5"/>
          <p:cNvGrpSpPr/>
          <p:nvPr/>
        </p:nvGrpSpPr>
        <p:grpSpPr>
          <a:xfrm>
            <a:off x="1536056" y="699542"/>
            <a:ext cx="6071889" cy="4032448"/>
            <a:chOff x="1020391" y="467483"/>
            <a:chExt cx="6071889" cy="4032448"/>
          </a:xfrm>
        </p:grpSpPr>
        <p:pic>
          <p:nvPicPr>
            <p:cNvPr id="8" name="图片 46083" descr="天车3"/>
            <p:cNvPicPr>
              <a:picLocks noChangeAspect="1"/>
            </p:cNvPicPr>
            <p:nvPr/>
          </p:nvPicPr>
          <p:blipFill>
            <a:blip r:embed="rId1">
              <a:clrChange>
                <a:clrFrom>
                  <a:srgbClr val="75BCF4"/>
                </a:clrFrom>
                <a:clrTo>
                  <a:srgbClr val="75BCF4">
                    <a:alpha val="0"/>
                  </a:srgbClr>
                </a:clrTo>
              </a:clrChange>
            </a:blip>
            <a:srcRect b="5539"/>
            <a:stretch>
              <a:fillRect/>
            </a:stretch>
          </p:blipFill>
          <p:spPr>
            <a:xfrm>
              <a:off x="1068003" y="467483"/>
              <a:ext cx="5976664" cy="1716702"/>
            </a:xfrm>
            <a:prstGeom prst="rect">
              <a:avLst/>
            </a:prstGeom>
            <a:noFill/>
            <a:ln w="9525" cap="flat" cmpd="sng">
              <a:noFill/>
              <a:prstDash val="solid"/>
              <a:miter/>
              <a:headEnd type="none" w="med" len="med"/>
              <a:tailEnd type="none" w="med" len="med"/>
            </a:ln>
          </p:spPr>
        </p:pic>
        <p:grpSp>
          <p:nvGrpSpPr>
            <p:cNvPr id="5" name="组合 4"/>
            <p:cNvGrpSpPr/>
            <p:nvPr/>
          </p:nvGrpSpPr>
          <p:grpSpPr>
            <a:xfrm>
              <a:off x="1020391" y="2501532"/>
              <a:ext cx="6071889" cy="1998399"/>
              <a:chOff x="1020391" y="2501532"/>
              <a:chExt cx="6071889" cy="1998399"/>
            </a:xfrm>
          </p:grpSpPr>
          <p:sp>
            <p:nvSpPr>
              <p:cNvPr id="10" name="矩形 9"/>
              <p:cNvSpPr/>
              <p:nvPr/>
            </p:nvSpPr>
            <p:spPr bwMode="auto">
              <a:xfrm>
                <a:off x="1020391" y="2501532"/>
                <a:ext cx="6071889" cy="1998399"/>
              </a:xfrm>
              <a:prstGeom prst="rect">
                <a:avLst/>
              </a:prstGeom>
              <a:solidFill>
                <a:schemeClr val="accent2"/>
              </a:solidFill>
              <a:ln w="9525" cap="flat" cmpd="sng" algn="ctr">
                <a:solidFill>
                  <a:schemeClr val="accent1">
                    <a:lumMod val="40000"/>
                    <a:lumOff val="60000"/>
                  </a:schemeClr>
                </a:solidFill>
                <a:prstDash val="solid"/>
                <a:round/>
                <a:headEnd type="none" w="med" len="med"/>
                <a:tailEnd type="none" w="med" len="med"/>
              </a:ln>
              <a:effectLst/>
            </p:spPr>
            <p:txBody>
              <a:bodyPr vert="horz" wrap="square" lIns="68555" tIns="34277" rIns="68555" bIns="34277"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rgbClr val="1F4C6B"/>
                  </a:solidFill>
                  <a:effectLst/>
                  <a:uLnTx/>
                  <a:uFillTx/>
                  <a:latin typeface="Arial" panose="020B0604020202020204" pitchFamily="34" charset="0"/>
                  <a:ea typeface="宋体" panose="02010600030101010101" pitchFamily="2" charset="-122"/>
                  <a:cs typeface="+mn-cs"/>
                </a:endParaRPr>
              </a:p>
            </p:txBody>
          </p:sp>
          <p:sp>
            <p:nvSpPr>
              <p:cNvPr id="4" name="矩形 3"/>
              <p:cNvSpPr/>
              <p:nvPr/>
            </p:nvSpPr>
            <p:spPr>
              <a:xfrm>
                <a:off x="1043608" y="2597368"/>
                <a:ext cx="6048672" cy="1877437"/>
              </a:xfrm>
              <a:prstGeom prst="rect">
                <a:avLst/>
              </a:prstGeom>
            </p:spPr>
            <p:txBody>
              <a:bodyPr wrap="square">
                <a:spAutoFit/>
              </a:bodyPr>
              <a:lstStyle/>
              <a:p>
                <a:pPr marL="342900" indent="-342900" algn="just">
                  <a:lnSpc>
                    <a:spcPct val="90000"/>
                  </a:lnSpc>
                  <a:spcBef>
                    <a:spcPct val="20000"/>
                  </a:spcBef>
                  <a:buClr>
                    <a:srgbClr val="FF931A"/>
                  </a:buClr>
                  <a:buSzPct val="75000"/>
                  <a:buFont typeface="Wingdings" panose="05000000000000000000" pitchFamily="2" charset="2"/>
                  <a:buChar char="l"/>
                </a:pPr>
                <a:r>
                  <a:rPr lang="zh-CN" altLang="en-US" sz="2000" b="1" spc="300" dirty="0">
                    <a:solidFill>
                      <a:srgbClr val="FF931A"/>
                    </a:solidFill>
                    <a:latin typeface="微软雅黑" panose="020B0503020204020204" pitchFamily="34" charset="-122"/>
                    <a:ea typeface="微软雅黑" panose="020B0503020204020204" pitchFamily="34" charset="-122"/>
                  </a:rPr>
                  <a:t>桥式起重机上两大部分</a:t>
                </a:r>
                <a:endParaRPr lang="zh-CN" altLang="en-US" sz="2000" b="1" spc="300" dirty="0">
                  <a:solidFill>
                    <a:srgbClr val="FF931A"/>
                  </a:solidFill>
                  <a:latin typeface="微软雅黑" panose="020B0503020204020204" pitchFamily="34" charset="-122"/>
                  <a:ea typeface="微软雅黑" panose="020B0503020204020204" pitchFamily="34" charset="-122"/>
                </a:endParaRPr>
              </a:p>
              <a:p>
                <a:pPr marL="342900" indent="-342900" algn="just">
                  <a:lnSpc>
                    <a:spcPct val="90000"/>
                  </a:lnSpc>
                  <a:spcBef>
                    <a:spcPct val="20000"/>
                  </a:spcBef>
                  <a:buClr>
                    <a:srgbClr val="FF931A"/>
                  </a:buClr>
                  <a:buSzPct val="75000"/>
                  <a:buFont typeface="Wingdings" panose="05000000000000000000" pitchFamily="2" charset="2"/>
                  <a:buChar char="l"/>
                </a:pPr>
                <a:r>
                  <a:rPr lang="zh-CN" altLang="en-US" sz="2000" spc="300" dirty="0">
                    <a:solidFill>
                      <a:schemeClr val="accent1"/>
                    </a:solidFill>
                    <a:latin typeface="微软雅黑" panose="020B0503020204020204" pitchFamily="34" charset="-122"/>
                    <a:ea typeface="微软雅黑" panose="020B0503020204020204" pitchFamily="34" charset="-122"/>
                  </a:rPr>
                  <a:t>凡是由电机带动而运转的机械</a:t>
                </a:r>
                <a:r>
                  <a:rPr lang="en-US" altLang="zh-CN" sz="2000" spc="300" dirty="0">
                    <a:solidFill>
                      <a:schemeClr val="accent1"/>
                    </a:solidFill>
                    <a:latin typeface="微软雅黑" panose="020B0503020204020204" pitchFamily="34" charset="-122"/>
                    <a:ea typeface="微软雅黑" panose="020B0503020204020204" pitchFamily="34" charset="-122"/>
                  </a:rPr>
                  <a:t>,</a:t>
                </a:r>
                <a:r>
                  <a:rPr lang="zh-CN" altLang="en-US" sz="2000" spc="300" dirty="0">
                    <a:solidFill>
                      <a:schemeClr val="accent1"/>
                    </a:solidFill>
                    <a:latin typeface="微软雅黑" panose="020B0503020204020204" pitchFamily="34" charset="-122"/>
                    <a:ea typeface="微软雅黑" panose="020B0503020204020204" pitchFamily="34" charset="-122"/>
                  </a:rPr>
                  <a:t>如桥式起重机的起升机构</a:t>
                </a:r>
                <a:r>
                  <a:rPr lang="en-US" altLang="zh-CN" sz="2000" spc="300" dirty="0">
                    <a:solidFill>
                      <a:schemeClr val="accent1"/>
                    </a:solidFill>
                    <a:latin typeface="微软雅黑" panose="020B0503020204020204" pitchFamily="34" charset="-122"/>
                    <a:ea typeface="微软雅黑" panose="020B0503020204020204" pitchFamily="34" charset="-122"/>
                  </a:rPr>
                  <a:t>,</a:t>
                </a:r>
                <a:r>
                  <a:rPr lang="zh-CN" altLang="en-US" sz="2000" spc="300" dirty="0">
                    <a:solidFill>
                      <a:schemeClr val="accent1"/>
                    </a:solidFill>
                    <a:latin typeface="微软雅黑" panose="020B0503020204020204" pitchFamily="34" charset="-122"/>
                    <a:ea typeface="微软雅黑" panose="020B0503020204020204" pitchFamily="34" charset="-122"/>
                  </a:rPr>
                  <a:t>大车和小车运行机构都称为</a:t>
                </a:r>
                <a:r>
                  <a:rPr lang="zh-CN" altLang="en-US" sz="2000" b="1" spc="300" dirty="0">
                    <a:solidFill>
                      <a:srgbClr val="FF931A"/>
                    </a:solidFill>
                    <a:latin typeface="微软雅黑" panose="020B0503020204020204" pitchFamily="34" charset="-122"/>
                    <a:ea typeface="微软雅黑" panose="020B0503020204020204" pitchFamily="34" charset="-122"/>
                  </a:rPr>
                  <a:t>工作机构</a:t>
                </a:r>
                <a:r>
                  <a:rPr lang="zh-CN" altLang="en-US" sz="2000" spc="300" dirty="0">
                    <a:solidFill>
                      <a:schemeClr val="accent1"/>
                    </a:solidFill>
                    <a:latin typeface="微软雅黑" panose="020B0503020204020204" pitchFamily="34" charset="-122"/>
                    <a:ea typeface="微软雅黑" panose="020B0503020204020204" pitchFamily="34" charset="-122"/>
                  </a:rPr>
                  <a:t>。</a:t>
                </a:r>
                <a:endParaRPr lang="zh-CN" altLang="en-US" sz="2000" spc="300" dirty="0">
                  <a:solidFill>
                    <a:schemeClr val="accent1"/>
                  </a:solidFill>
                  <a:latin typeface="微软雅黑" panose="020B0503020204020204" pitchFamily="34" charset="-122"/>
                  <a:ea typeface="微软雅黑" panose="020B0503020204020204" pitchFamily="34" charset="-122"/>
                </a:endParaRPr>
              </a:p>
              <a:p>
                <a:pPr marL="342900" indent="-342900" algn="just">
                  <a:lnSpc>
                    <a:spcPct val="90000"/>
                  </a:lnSpc>
                  <a:spcBef>
                    <a:spcPct val="20000"/>
                  </a:spcBef>
                  <a:buClr>
                    <a:srgbClr val="FF931A"/>
                  </a:buClr>
                  <a:buSzPct val="75000"/>
                  <a:buFont typeface="Wingdings" panose="05000000000000000000" pitchFamily="2" charset="2"/>
                  <a:buChar char="l"/>
                </a:pPr>
                <a:r>
                  <a:rPr lang="zh-CN" altLang="en-US" sz="2000" spc="300" dirty="0">
                    <a:solidFill>
                      <a:schemeClr val="accent1"/>
                    </a:solidFill>
                    <a:latin typeface="微软雅黑" panose="020B0503020204020204" pitchFamily="34" charset="-122"/>
                    <a:ea typeface="微软雅黑" panose="020B0503020204020204" pitchFamily="34" charset="-122"/>
                  </a:rPr>
                  <a:t>电动机与其所带动的工作机械共同构成的传动系统则称为电动机的</a:t>
                </a:r>
                <a:r>
                  <a:rPr lang="zh-CN" altLang="en-US" sz="2000" b="1" spc="300" dirty="0">
                    <a:solidFill>
                      <a:srgbClr val="FF931A"/>
                    </a:solidFill>
                    <a:latin typeface="微软雅黑" panose="020B0503020204020204" pitchFamily="34" charset="-122"/>
                    <a:ea typeface="微软雅黑" panose="020B0503020204020204" pitchFamily="34" charset="-122"/>
                  </a:rPr>
                  <a:t>电力拖动系统</a:t>
                </a:r>
                <a:r>
                  <a:rPr lang="zh-CN" altLang="en-US" sz="2000" spc="300" dirty="0">
                    <a:solidFill>
                      <a:schemeClr val="accent1"/>
                    </a:solidFill>
                    <a:latin typeface="微软雅黑" panose="020B0503020204020204" pitchFamily="34" charset="-122"/>
                    <a:ea typeface="微软雅黑" panose="020B0503020204020204" pitchFamily="34" charset="-122"/>
                  </a:rPr>
                  <a:t>。 </a:t>
                </a:r>
                <a:endParaRPr lang="zh-CN" altLang="en-US" sz="2000" spc="300" dirty="0">
                  <a:solidFill>
                    <a:schemeClr val="accent1"/>
                  </a:solidFill>
                  <a:latin typeface="微软雅黑" panose="020B0503020204020204" pitchFamily="34" charset="-122"/>
                  <a:ea typeface="微软雅黑" panose="020B0503020204020204" pitchFamily="34" charset="-122"/>
                </a:endParaRPr>
              </a:p>
            </p:txBody>
          </p:sp>
        </p:grpSp>
      </p:grpSp>
    </p:spTree>
  </p:cSld>
  <p:clrMapOvr>
    <a:masterClrMapping/>
  </p:clrMapOvr>
  <p:transition spd="slow" advTm="9796"/>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523240" y="40640"/>
            <a:ext cx="4048760"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1" charset="-122"/>
                <a:ea typeface="方正卡通简体" panose="03000509000000000000" pitchFamily="1"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en-US" altLang="zh-CN" sz="2400" b="1" spc="100" dirty="0">
                <a:solidFill>
                  <a:srgbClr val="454545"/>
                </a:solidFill>
                <a:latin typeface="微软雅黑" panose="020B0503020204020204" pitchFamily="34" charset="-122"/>
                <a:ea typeface="微软雅黑" panose="020B0503020204020204" pitchFamily="34" charset="-122"/>
              </a:rPr>
              <a:t>5</a:t>
            </a:r>
            <a:r>
              <a:rPr kumimoji="0" lang="en-US" altLang="zh-CN" sz="2400" b="1" i="0" u="none" strike="noStrike" kern="1200" cap="none" spc="100" normalizeH="0" baseline="0" noProof="0" dirty="0">
                <a:ln>
                  <a:noFill/>
                </a:ln>
                <a:solidFill>
                  <a:srgbClr val="454545"/>
                </a:solidFill>
                <a:effectLst/>
                <a:uLnTx/>
                <a:uFillTx/>
                <a:latin typeface="微软雅黑" panose="020B0503020204020204" pitchFamily="34" charset="-122"/>
                <a:ea typeface="微软雅黑" panose="020B0503020204020204" pitchFamily="34" charset="-122"/>
                <a:cs typeface="+mn-cs"/>
              </a:rPr>
              <a:t>. </a:t>
            </a:r>
            <a:r>
              <a:rPr kumimoji="0" lang="zh-CN" altLang="en-US" sz="2400" b="1" i="0" u="none" strike="noStrike" kern="1200" cap="none" spc="100" normalizeH="0" baseline="0" noProof="0" dirty="0">
                <a:ln>
                  <a:noFill/>
                </a:ln>
                <a:solidFill>
                  <a:srgbClr val="454545"/>
                </a:solidFill>
                <a:effectLst/>
                <a:uLnTx/>
                <a:uFillTx/>
                <a:latin typeface="微软雅黑" panose="020B0503020204020204" pitchFamily="34" charset="-122"/>
                <a:ea typeface="微软雅黑" panose="020B0503020204020204" pitchFamily="34" charset="-122"/>
                <a:cs typeface="+mn-cs"/>
              </a:rPr>
              <a:t>起重机械</a:t>
            </a:r>
            <a:endParaRPr kumimoji="0" lang="zh-CN" altLang="en-US" sz="2400" b="1" i="0" u="none" strike="noStrike" kern="1200" cap="none" spc="100" normalizeH="0" baseline="0" noProof="0" dirty="0">
              <a:ln>
                <a:noFill/>
              </a:ln>
              <a:solidFill>
                <a:srgbClr val="454545"/>
              </a:solidFill>
              <a:effectLst/>
              <a:uLnTx/>
              <a:uFillTx/>
              <a:latin typeface="微软雅黑" panose="020B0503020204020204" pitchFamily="34" charset="-122"/>
              <a:ea typeface="微软雅黑" panose="020B0503020204020204" pitchFamily="34" charset="-122"/>
              <a:cs typeface="+mn-cs"/>
            </a:endParaRPr>
          </a:p>
        </p:txBody>
      </p:sp>
      <p:sp>
        <p:nvSpPr>
          <p:cNvPr id="24" name="Freeform 5"/>
          <p:cNvSpPr>
            <a:spLocks noEditPoints="1"/>
          </p:cNvSpPr>
          <p:nvPr/>
        </p:nvSpPr>
        <p:spPr bwMode="auto">
          <a:xfrm>
            <a:off x="153488" y="85490"/>
            <a:ext cx="369657" cy="369656"/>
          </a:xfrm>
          <a:custGeom>
            <a:avLst/>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a:noFill/>
          </a:ln>
        </p:spPr>
        <p:txBody>
          <a:bodyPr vert="horz" wrap="square" lIns="68555" tIns="34277" rIns="68555" bIns="34277"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rgbClr val="ED5A00"/>
              </a:solidFill>
              <a:effectLst/>
              <a:uLnTx/>
              <a:uFillTx/>
              <a:latin typeface="Arial" panose="020B0604020202020204" pitchFamily="34" charset="0"/>
              <a:ea typeface="宋体" panose="02010600030101010101" pitchFamily="2" charset="-122"/>
              <a:cs typeface="+mn-cs"/>
            </a:endParaRPr>
          </a:p>
        </p:txBody>
      </p:sp>
      <p:grpSp>
        <p:nvGrpSpPr>
          <p:cNvPr id="9" name="组合 8"/>
          <p:cNvGrpSpPr/>
          <p:nvPr/>
        </p:nvGrpSpPr>
        <p:grpSpPr>
          <a:xfrm>
            <a:off x="541442" y="623570"/>
            <a:ext cx="3240000" cy="481330"/>
            <a:chOff x="1345" y="982"/>
            <a:chExt cx="5987" cy="758"/>
          </a:xfrm>
        </p:grpSpPr>
        <p:sp>
          <p:nvSpPr>
            <p:cNvPr id="11" name="箭头: 五边形 10"/>
            <p:cNvSpPr/>
            <p:nvPr/>
          </p:nvSpPr>
          <p:spPr bwMode="auto">
            <a:xfrm>
              <a:off x="1345" y="982"/>
              <a:ext cx="5987" cy="758"/>
            </a:xfrm>
            <a:prstGeom prst="homePlate">
              <a:avLst>
                <a:gd name="adj" fmla="val 19029"/>
              </a:avLst>
            </a:prstGeom>
            <a:gradFill>
              <a:gsLst>
                <a:gs pos="61000">
                  <a:schemeClr val="tx1"/>
                </a:gs>
                <a:gs pos="0">
                  <a:srgbClr val="5E5E5E"/>
                </a:gs>
                <a:gs pos="100000">
                  <a:srgbClr val="343434"/>
                </a:gs>
              </a:gsLst>
              <a:lin ang="5400000" scaled="1"/>
            </a:gradFill>
            <a:ln w="9525" cap="flat">
              <a:solidFill>
                <a:schemeClr val="accent2"/>
              </a:solidFill>
              <a:prstDash val="solid"/>
              <a:miter lim="800000"/>
            </a:ln>
            <a:effectLst>
              <a:outerShdw blurRad="63500" sx="102000" sy="102000" algn="ctr" rotWithShape="0">
                <a:prstClr val="black">
                  <a:alpha val="40000"/>
                </a:prstClr>
              </a:outerShdw>
            </a:effectLst>
          </p:spPr>
          <p:txBody>
            <a:bodyPr vert="horz" wrap="square" lIns="68555" tIns="34277" rIns="68555" bIns="34277" numCol="1" anchor="t" anchorCtr="0" compatLnSpc="1"/>
            <a:lstStyle/>
            <a:p>
              <a:pPr algn="ctr"/>
              <a:endParaRPr lang="zh-CN" altLang="en-US" sz="1500">
                <a:solidFill>
                  <a:schemeClr val="accent2"/>
                </a:solidFill>
                <a:latin typeface="+mn-lt"/>
                <a:ea typeface="+mn-ea"/>
                <a:cs typeface="+mn-ea"/>
              </a:endParaRPr>
            </a:p>
          </p:txBody>
        </p:sp>
        <p:sp>
          <p:nvSpPr>
            <p:cNvPr id="12" name="文本框 11"/>
            <p:cNvSpPr txBox="1"/>
            <p:nvPr/>
          </p:nvSpPr>
          <p:spPr>
            <a:xfrm>
              <a:off x="1396" y="1039"/>
              <a:ext cx="5936" cy="630"/>
            </a:xfrm>
            <a:prstGeom prst="rect">
              <a:avLst/>
            </a:prstGeom>
            <a:noFill/>
          </p:spPr>
          <p:txBody>
            <a:bodyPr wrap="square" rtlCol="0" anchor="t">
              <a:spAutoFit/>
            </a:bodyPr>
            <a:lstStyle/>
            <a:p>
              <a:r>
                <a:rPr lang="zh-CN" altLang="en-US" sz="2000" b="1" spc="100" dirty="0">
                  <a:solidFill>
                    <a:schemeClr val="accent2"/>
                  </a:solidFill>
                  <a:latin typeface="微软雅黑" panose="020B0503020204020204" pitchFamily="34" charset="-122"/>
                  <a:ea typeface="微软雅黑" panose="020B0503020204020204" pitchFamily="34" charset="-122"/>
                  <a:cs typeface="+mn-ea"/>
                  <a:sym typeface="+mn-ea"/>
                </a:rPr>
                <a:t>起重机械常见事故及原因</a:t>
              </a:r>
              <a:endParaRPr lang="en-US" altLang="zh-CN" sz="2000" b="1" spc="100" dirty="0">
                <a:solidFill>
                  <a:schemeClr val="accent2"/>
                </a:solidFill>
                <a:latin typeface="微软雅黑" panose="020B0503020204020204" pitchFamily="34" charset="-122"/>
                <a:ea typeface="微软雅黑" panose="020B0503020204020204" pitchFamily="34" charset="-122"/>
                <a:cs typeface="+mn-ea"/>
                <a:sym typeface="+mn-ea"/>
              </a:endParaRPr>
            </a:p>
          </p:txBody>
        </p:sp>
      </p:grpSp>
      <p:grpSp>
        <p:nvGrpSpPr>
          <p:cNvPr id="7" name="组合 6"/>
          <p:cNvGrpSpPr/>
          <p:nvPr/>
        </p:nvGrpSpPr>
        <p:grpSpPr>
          <a:xfrm>
            <a:off x="1445522" y="1419622"/>
            <a:ext cx="6252957" cy="1459222"/>
            <a:chOff x="338315" y="1544577"/>
            <a:chExt cx="6252957" cy="1459222"/>
          </a:xfrm>
        </p:grpSpPr>
        <p:sp>
          <p:nvSpPr>
            <p:cNvPr id="14" name="矩形 13"/>
            <p:cNvSpPr/>
            <p:nvPr/>
          </p:nvSpPr>
          <p:spPr bwMode="auto">
            <a:xfrm>
              <a:off x="338315" y="1544577"/>
              <a:ext cx="6252957" cy="1459222"/>
            </a:xfrm>
            <a:prstGeom prst="rect">
              <a:avLst/>
            </a:prstGeom>
            <a:solidFill>
              <a:schemeClr val="accent2"/>
            </a:solidFill>
            <a:ln w="9525" cap="flat" cmpd="sng" algn="ctr">
              <a:solidFill>
                <a:schemeClr val="accent1">
                  <a:lumMod val="40000"/>
                  <a:lumOff val="60000"/>
                </a:schemeClr>
              </a:solidFill>
              <a:prstDash val="solid"/>
              <a:round/>
              <a:headEnd type="none" w="med" len="med"/>
              <a:tailEnd type="none" w="med" len="med"/>
            </a:ln>
            <a:effectLst/>
          </p:spPr>
          <p:txBody>
            <a:bodyPr vert="horz" wrap="square" lIns="68555" tIns="34277" rIns="68555" bIns="34277"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rgbClr val="1F4C6B"/>
                </a:solidFill>
                <a:effectLst/>
                <a:uLnTx/>
                <a:uFillTx/>
                <a:latin typeface="Arial" panose="020B0604020202020204" pitchFamily="34" charset="0"/>
                <a:ea typeface="宋体" panose="02010600030101010101" pitchFamily="2" charset="-122"/>
                <a:cs typeface="+mn-cs"/>
              </a:endParaRPr>
            </a:p>
          </p:txBody>
        </p:sp>
        <p:sp>
          <p:nvSpPr>
            <p:cNvPr id="13" name="文本框 4"/>
            <p:cNvSpPr txBox="1"/>
            <p:nvPr/>
          </p:nvSpPr>
          <p:spPr>
            <a:xfrm>
              <a:off x="523143" y="1784641"/>
              <a:ext cx="3240000" cy="369333"/>
            </a:xfrm>
            <a:prstGeom prst="rect">
              <a:avLst/>
            </a:prstGeom>
            <a:solidFill>
              <a:srgbClr val="FF931A"/>
            </a:solidFill>
            <a:ln w="9525">
              <a:noFill/>
            </a:ln>
          </p:spPr>
          <p:txBody>
            <a:bodyPr wrap="square" anchor="ctr" anchorCtr="0">
              <a:spAutoFit/>
            </a:bodyPr>
            <a:lstStyle/>
            <a:p>
              <a:pPr algn="just"/>
              <a:r>
                <a:rPr lang="zh-CN" altLang="en-US" b="1" spc="300" dirty="0">
                  <a:solidFill>
                    <a:srgbClr val="FFFFFF"/>
                  </a:solidFill>
                  <a:latin typeface="微软雅黑" panose="020B0503020204020204" pitchFamily="34" charset="-122"/>
                  <a:ea typeface="微软雅黑" panose="020B0503020204020204" pitchFamily="34" charset="-122"/>
                </a:rPr>
                <a:t>常见的起重机械事故：</a:t>
              </a:r>
              <a:endParaRPr lang="zh-CN" altLang="en-US" b="1" spc="300" dirty="0">
                <a:solidFill>
                  <a:srgbClr val="FFFFFF"/>
                </a:solidFill>
                <a:latin typeface="微软雅黑" panose="020B0503020204020204" pitchFamily="34" charset="-122"/>
                <a:ea typeface="微软雅黑" panose="020B0503020204020204" pitchFamily="34" charset="-122"/>
              </a:endParaRPr>
            </a:p>
          </p:txBody>
        </p:sp>
        <p:sp>
          <p:nvSpPr>
            <p:cNvPr id="2" name="矩形 1"/>
            <p:cNvSpPr/>
            <p:nvPr/>
          </p:nvSpPr>
          <p:spPr>
            <a:xfrm>
              <a:off x="1619672" y="2248584"/>
              <a:ext cx="4971600" cy="646331"/>
            </a:xfrm>
            <a:prstGeom prst="rect">
              <a:avLst/>
            </a:prstGeom>
          </p:spPr>
          <p:txBody>
            <a:bodyPr wrap="square">
              <a:spAutoFit/>
            </a:bodyPr>
            <a:lstStyle/>
            <a:p>
              <a:r>
                <a:rPr lang="zh-CN" altLang="en-US" spc="300" dirty="0">
                  <a:solidFill>
                    <a:schemeClr val="accent1"/>
                  </a:solidFill>
                  <a:latin typeface="微软雅黑" panose="020B0503020204020204" pitchFamily="34" charset="-122"/>
                  <a:ea typeface="微软雅黑" panose="020B0503020204020204" pitchFamily="34" charset="-122"/>
                </a:rPr>
                <a:t>挤压、撞击、钩挂、坠落、出轨、倒塌、倾翻、折断、触电等。</a:t>
              </a:r>
              <a:endParaRPr lang="zh-CN" altLang="en-US" spc="300" dirty="0">
                <a:solidFill>
                  <a:schemeClr val="accent1"/>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1445522" y="3199516"/>
            <a:ext cx="6252957" cy="1459222"/>
            <a:chOff x="338315" y="1544577"/>
            <a:chExt cx="6252957" cy="1459222"/>
          </a:xfrm>
        </p:grpSpPr>
        <p:sp>
          <p:nvSpPr>
            <p:cNvPr id="19" name="矩形 18"/>
            <p:cNvSpPr/>
            <p:nvPr/>
          </p:nvSpPr>
          <p:spPr bwMode="auto">
            <a:xfrm>
              <a:off x="338315" y="1544577"/>
              <a:ext cx="6252957" cy="1459222"/>
            </a:xfrm>
            <a:prstGeom prst="rect">
              <a:avLst/>
            </a:prstGeom>
            <a:solidFill>
              <a:schemeClr val="accent2"/>
            </a:solidFill>
            <a:ln w="9525" cap="flat" cmpd="sng" algn="ctr">
              <a:solidFill>
                <a:schemeClr val="accent1">
                  <a:lumMod val="40000"/>
                  <a:lumOff val="60000"/>
                </a:schemeClr>
              </a:solidFill>
              <a:prstDash val="solid"/>
              <a:round/>
              <a:headEnd type="none" w="med" len="med"/>
              <a:tailEnd type="none" w="med" len="med"/>
            </a:ln>
            <a:effectLst/>
          </p:spPr>
          <p:txBody>
            <a:bodyPr vert="horz" wrap="square" lIns="68555" tIns="34277" rIns="68555" bIns="34277"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rgbClr val="1F4C6B"/>
                </a:solidFill>
                <a:effectLst/>
                <a:uLnTx/>
                <a:uFillTx/>
                <a:latin typeface="Arial" panose="020B0604020202020204" pitchFamily="34" charset="0"/>
                <a:ea typeface="宋体" panose="02010600030101010101" pitchFamily="2" charset="-122"/>
                <a:cs typeface="+mn-cs"/>
              </a:endParaRPr>
            </a:p>
          </p:txBody>
        </p:sp>
        <p:sp>
          <p:nvSpPr>
            <p:cNvPr id="20" name="文本框 4"/>
            <p:cNvSpPr txBox="1"/>
            <p:nvPr/>
          </p:nvSpPr>
          <p:spPr>
            <a:xfrm>
              <a:off x="523143" y="1784641"/>
              <a:ext cx="3240000" cy="369333"/>
            </a:xfrm>
            <a:prstGeom prst="rect">
              <a:avLst/>
            </a:prstGeom>
            <a:solidFill>
              <a:srgbClr val="FF931A"/>
            </a:solidFill>
            <a:ln w="9525">
              <a:noFill/>
            </a:ln>
          </p:spPr>
          <p:txBody>
            <a:bodyPr wrap="square" anchor="ctr" anchorCtr="0">
              <a:spAutoFit/>
            </a:bodyPr>
            <a:lstStyle/>
            <a:p>
              <a:pPr algn="just"/>
              <a:r>
                <a:rPr lang="zh-CN" altLang="en-US" b="1" spc="300" dirty="0">
                  <a:solidFill>
                    <a:srgbClr val="FFFFFF"/>
                  </a:solidFill>
                  <a:latin typeface="微软雅黑" panose="020B0503020204020204" pitchFamily="34" charset="-122"/>
                  <a:ea typeface="微软雅黑" panose="020B0503020204020204" pitchFamily="34" charset="-122"/>
                </a:rPr>
                <a:t>造成这些事故的主要原因</a:t>
              </a:r>
              <a:r>
                <a:rPr lang="en-US" altLang="zh-CN" b="1" spc="300" dirty="0">
                  <a:solidFill>
                    <a:srgbClr val="FFFFFF"/>
                  </a:solidFill>
                  <a:latin typeface="微软雅黑" panose="020B0503020204020204" pitchFamily="34" charset="-122"/>
                  <a:ea typeface="微软雅黑" panose="020B0503020204020204" pitchFamily="34" charset="-122"/>
                </a:rPr>
                <a:t>:</a:t>
              </a:r>
              <a:endParaRPr lang="en-US" altLang="zh-CN" b="1" spc="300" dirty="0">
                <a:solidFill>
                  <a:srgbClr val="FFFFFF"/>
                </a:solidFill>
                <a:latin typeface="微软雅黑" panose="020B0503020204020204" pitchFamily="34" charset="-122"/>
                <a:ea typeface="微软雅黑" panose="020B0503020204020204" pitchFamily="34" charset="-122"/>
              </a:endParaRPr>
            </a:p>
          </p:txBody>
        </p:sp>
        <p:sp>
          <p:nvSpPr>
            <p:cNvPr id="21" name="矩形 20"/>
            <p:cNvSpPr/>
            <p:nvPr/>
          </p:nvSpPr>
          <p:spPr>
            <a:xfrm>
              <a:off x="1619672" y="2400637"/>
              <a:ext cx="4971600" cy="369332"/>
            </a:xfrm>
            <a:prstGeom prst="rect">
              <a:avLst/>
            </a:prstGeom>
          </p:spPr>
          <p:txBody>
            <a:bodyPr wrap="square">
              <a:spAutoFit/>
            </a:bodyPr>
            <a:lstStyle/>
            <a:p>
              <a:r>
                <a:rPr lang="en-US" altLang="zh-CN" spc="300" dirty="0">
                  <a:solidFill>
                    <a:schemeClr val="accent1"/>
                  </a:solidFill>
                  <a:latin typeface="微软雅黑" panose="020B0503020204020204" pitchFamily="34" charset="-122"/>
                  <a:ea typeface="微软雅黑" panose="020B0503020204020204" pitchFamily="34" charset="-122"/>
                </a:rPr>
                <a:t>1. </a:t>
              </a:r>
              <a:r>
                <a:rPr lang="zh-CN" altLang="en-US" spc="300" dirty="0">
                  <a:solidFill>
                    <a:schemeClr val="accent1"/>
                  </a:solidFill>
                  <a:latin typeface="微软雅黑" panose="020B0503020204020204" pitchFamily="34" charset="-122"/>
                  <a:ea typeface="微软雅黑" panose="020B0503020204020204" pitchFamily="34" charset="-122"/>
                </a:rPr>
                <a:t>操作因素  </a:t>
              </a:r>
              <a:r>
                <a:rPr lang="en-US" altLang="zh-CN" spc="300" dirty="0">
                  <a:solidFill>
                    <a:schemeClr val="accent1"/>
                  </a:solidFill>
                  <a:latin typeface="微软雅黑" panose="020B0503020204020204" pitchFamily="34" charset="-122"/>
                  <a:ea typeface="微软雅黑" panose="020B0503020204020204" pitchFamily="34" charset="-122"/>
                </a:rPr>
                <a:t>2. </a:t>
              </a:r>
              <a:r>
                <a:rPr lang="zh-CN" altLang="en-US" spc="300" dirty="0">
                  <a:solidFill>
                    <a:schemeClr val="accent1"/>
                  </a:solidFill>
                  <a:latin typeface="微软雅黑" panose="020B0503020204020204" pitchFamily="34" charset="-122"/>
                  <a:ea typeface="微软雅黑" panose="020B0503020204020204" pitchFamily="34" charset="-122"/>
                </a:rPr>
                <a:t>设备因素  </a:t>
              </a:r>
              <a:r>
                <a:rPr lang="en-US" altLang="zh-CN" spc="300" dirty="0">
                  <a:solidFill>
                    <a:schemeClr val="accent1"/>
                  </a:solidFill>
                  <a:latin typeface="微软雅黑" panose="020B0503020204020204" pitchFamily="34" charset="-122"/>
                  <a:ea typeface="微软雅黑" panose="020B0503020204020204" pitchFamily="34" charset="-122"/>
                </a:rPr>
                <a:t>3. </a:t>
              </a:r>
              <a:r>
                <a:rPr lang="zh-CN" altLang="en-US" spc="300" dirty="0">
                  <a:solidFill>
                    <a:schemeClr val="accent1"/>
                  </a:solidFill>
                  <a:latin typeface="微软雅黑" panose="020B0503020204020204" pitchFamily="34" charset="-122"/>
                  <a:ea typeface="微软雅黑" panose="020B0503020204020204" pitchFamily="34" charset="-122"/>
                </a:rPr>
                <a:t>环境因素</a:t>
              </a:r>
              <a:endParaRPr lang="zh-CN" altLang="en-US" spc="300" dirty="0">
                <a:solidFill>
                  <a:schemeClr val="accent1"/>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9796"/>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523240" y="40640"/>
            <a:ext cx="4048760"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1" charset="-122"/>
                <a:ea typeface="方正卡通简体" panose="03000509000000000000" pitchFamily="1"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en-US" altLang="zh-CN" sz="2400" b="1" spc="100" dirty="0">
                <a:solidFill>
                  <a:srgbClr val="454545"/>
                </a:solidFill>
                <a:latin typeface="微软雅黑" panose="020B0503020204020204" pitchFamily="34" charset="-122"/>
                <a:ea typeface="微软雅黑" panose="020B0503020204020204" pitchFamily="34" charset="-122"/>
              </a:rPr>
              <a:t>5</a:t>
            </a:r>
            <a:r>
              <a:rPr kumimoji="0" lang="en-US" altLang="zh-CN" sz="2400" b="1" i="0" u="none" strike="noStrike" kern="1200" cap="none" spc="100" normalizeH="0" baseline="0" noProof="0" dirty="0">
                <a:ln>
                  <a:noFill/>
                </a:ln>
                <a:solidFill>
                  <a:srgbClr val="454545"/>
                </a:solidFill>
                <a:effectLst/>
                <a:uLnTx/>
                <a:uFillTx/>
                <a:latin typeface="微软雅黑" panose="020B0503020204020204" pitchFamily="34" charset="-122"/>
                <a:ea typeface="微软雅黑" panose="020B0503020204020204" pitchFamily="34" charset="-122"/>
                <a:cs typeface="+mn-cs"/>
              </a:rPr>
              <a:t>. </a:t>
            </a:r>
            <a:r>
              <a:rPr kumimoji="0" lang="zh-CN" altLang="en-US" sz="2400" b="1" i="0" u="none" strike="noStrike" kern="1200" cap="none" spc="100" normalizeH="0" baseline="0" noProof="0" dirty="0">
                <a:ln>
                  <a:noFill/>
                </a:ln>
                <a:solidFill>
                  <a:srgbClr val="454545"/>
                </a:solidFill>
                <a:effectLst/>
                <a:uLnTx/>
                <a:uFillTx/>
                <a:latin typeface="微软雅黑" panose="020B0503020204020204" pitchFamily="34" charset="-122"/>
                <a:ea typeface="微软雅黑" panose="020B0503020204020204" pitchFamily="34" charset="-122"/>
                <a:cs typeface="+mn-cs"/>
              </a:rPr>
              <a:t>起重机械</a:t>
            </a:r>
            <a:endParaRPr kumimoji="0" lang="zh-CN" altLang="en-US" sz="2400" b="1" i="0" u="none" strike="noStrike" kern="1200" cap="none" spc="100" normalizeH="0" baseline="0" noProof="0" dirty="0">
              <a:ln>
                <a:noFill/>
              </a:ln>
              <a:solidFill>
                <a:srgbClr val="454545"/>
              </a:solidFill>
              <a:effectLst/>
              <a:uLnTx/>
              <a:uFillTx/>
              <a:latin typeface="微软雅黑" panose="020B0503020204020204" pitchFamily="34" charset="-122"/>
              <a:ea typeface="微软雅黑" panose="020B0503020204020204" pitchFamily="34" charset="-122"/>
              <a:cs typeface="+mn-cs"/>
            </a:endParaRPr>
          </a:p>
        </p:txBody>
      </p:sp>
      <p:sp>
        <p:nvSpPr>
          <p:cNvPr id="24" name="Freeform 5"/>
          <p:cNvSpPr>
            <a:spLocks noEditPoints="1"/>
          </p:cNvSpPr>
          <p:nvPr/>
        </p:nvSpPr>
        <p:spPr bwMode="auto">
          <a:xfrm>
            <a:off x="153488" y="85490"/>
            <a:ext cx="369657" cy="369656"/>
          </a:xfrm>
          <a:custGeom>
            <a:avLst/>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a:noFill/>
          </a:ln>
        </p:spPr>
        <p:txBody>
          <a:bodyPr vert="horz" wrap="square" lIns="68555" tIns="34277" rIns="68555" bIns="34277"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rgbClr val="ED5A00"/>
              </a:solidFill>
              <a:effectLst/>
              <a:uLnTx/>
              <a:uFillTx/>
              <a:latin typeface="Arial" panose="020B0604020202020204" pitchFamily="34" charset="0"/>
              <a:ea typeface="宋体" panose="02010600030101010101" pitchFamily="2" charset="-122"/>
              <a:cs typeface="+mn-cs"/>
            </a:endParaRPr>
          </a:p>
        </p:txBody>
      </p:sp>
      <p:grpSp>
        <p:nvGrpSpPr>
          <p:cNvPr id="9" name="组合 8"/>
          <p:cNvGrpSpPr/>
          <p:nvPr/>
        </p:nvGrpSpPr>
        <p:grpSpPr>
          <a:xfrm>
            <a:off x="541442" y="623570"/>
            <a:ext cx="3240000" cy="481330"/>
            <a:chOff x="1345" y="982"/>
            <a:chExt cx="5987" cy="758"/>
          </a:xfrm>
        </p:grpSpPr>
        <p:sp>
          <p:nvSpPr>
            <p:cNvPr id="11" name="箭头: 五边形 10"/>
            <p:cNvSpPr/>
            <p:nvPr/>
          </p:nvSpPr>
          <p:spPr bwMode="auto">
            <a:xfrm>
              <a:off x="1345" y="982"/>
              <a:ext cx="5987" cy="758"/>
            </a:xfrm>
            <a:prstGeom prst="homePlate">
              <a:avLst>
                <a:gd name="adj" fmla="val 19029"/>
              </a:avLst>
            </a:prstGeom>
            <a:gradFill>
              <a:gsLst>
                <a:gs pos="61000">
                  <a:schemeClr val="tx1"/>
                </a:gs>
                <a:gs pos="0">
                  <a:srgbClr val="5E5E5E"/>
                </a:gs>
                <a:gs pos="100000">
                  <a:srgbClr val="343434"/>
                </a:gs>
              </a:gsLst>
              <a:lin ang="5400000" scaled="1"/>
            </a:gradFill>
            <a:ln w="9525" cap="flat">
              <a:solidFill>
                <a:schemeClr val="accent2"/>
              </a:solidFill>
              <a:prstDash val="solid"/>
              <a:miter lim="800000"/>
            </a:ln>
            <a:effectLst>
              <a:outerShdw blurRad="63500" sx="102000" sy="102000" algn="ctr" rotWithShape="0">
                <a:prstClr val="black">
                  <a:alpha val="40000"/>
                </a:prstClr>
              </a:outerShdw>
            </a:effectLst>
          </p:spPr>
          <p:txBody>
            <a:bodyPr vert="horz" wrap="square" lIns="68555" tIns="34277" rIns="68555" bIns="34277" numCol="1" anchor="t" anchorCtr="0" compatLnSpc="1"/>
            <a:lstStyle/>
            <a:p>
              <a:pPr algn="ctr"/>
              <a:endParaRPr lang="zh-CN" altLang="en-US" sz="1500">
                <a:solidFill>
                  <a:schemeClr val="accent2"/>
                </a:solidFill>
                <a:latin typeface="+mn-lt"/>
                <a:ea typeface="+mn-ea"/>
                <a:cs typeface="+mn-ea"/>
              </a:endParaRPr>
            </a:p>
          </p:txBody>
        </p:sp>
        <p:sp>
          <p:nvSpPr>
            <p:cNvPr id="12" name="文本框 11"/>
            <p:cNvSpPr txBox="1"/>
            <p:nvPr/>
          </p:nvSpPr>
          <p:spPr>
            <a:xfrm>
              <a:off x="1396" y="1039"/>
              <a:ext cx="5936" cy="630"/>
            </a:xfrm>
            <a:prstGeom prst="rect">
              <a:avLst/>
            </a:prstGeom>
            <a:noFill/>
          </p:spPr>
          <p:txBody>
            <a:bodyPr wrap="square" rtlCol="0" anchor="t">
              <a:spAutoFit/>
            </a:bodyPr>
            <a:lstStyle/>
            <a:p>
              <a:r>
                <a:rPr lang="zh-CN" altLang="en-US" sz="2000" b="1" spc="100" dirty="0">
                  <a:solidFill>
                    <a:schemeClr val="accent2"/>
                  </a:solidFill>
                  <a:latin typeface="微软雅黑" panose="020B0503020204020204" pitchFamily="34" charset="-122"/>
                  <a:ea typeface="微软雅黑" panose="020B0503020204020204" pitchFamily="34" charset="-122"/>
                  <a:cs typeface="+mn-ea"/>
                  <a:sym typeface="+mn-ea"/>
                </a:rPr>
                <a:t>起重机械常见事故及原因</a:t>
              </a:r>
              <a:endParaRPr lang="en-US" altLang="zh-CN" sz="2000" b="1" spc="100" dirty="0">
                <a:solidFill>
                  <a:schemeClr val="accent2"/>
                </a:solidFill>
                <a:latin typeface="微软雅黑" panose="020B0503020204020204" pitchFamily="34" charset="-122"/>
                <a:ea typeface="微软雅黑" panose="020B0503020204020204" pitchFamily="34" charset="-122"/>
                <a:cs typeface="+mn-ea"/>
                <a:sym typeface="+mn-ea"/>
              </a:endParaRPr>
            </a:p>
          </p:txBody>
        </p:sp>
      </p:grpSp>
      <p:grpSp>
        <p:nvGrpSpPr>
          <p:cNvPr id="15" name="组合 14"/>
          <p:cNvGrpSpPr/>
          <p:nvPr/>
        </p:nvGrpSpPr>
        <p:grpSpPr>
          <a:xfrm>
            <a:off x="674046" y="1491630"/>
            <a:ext cx="7795908" cy="3103092"/>
            <a:chOff x="395709" y="1292567"/>
            <a:chExt cx="7795908" cy="3103092"/>
          </a:xfrm>
        </p:grpSpPr>
        <p:sp>
          <p:nvSpPr>
            <p:cNvPr id="3" name="矩形 2"/>
            <p:cNvSpPr/>
            <p:nvPr/>
          </p:nvSpPr>
          <p:spPr>
            <a:xfrm>
              <a:off x="2578300" y="4054000"/>
              <a:ext cx="5378076" cy="338554"/>
            </a:xfrm>
            <a:prstGeom prst="rect">
              <a:avLst/>
            </a:prstGeom>
          </p:spPr>
          <p:txBody>
            <a:bodyPr wrap="square">
              <a:spAutoFit/>
            </a:bodyPr>
            <a:lstStyle/>
            <a:p>
              <a:pPr algn="just"/>
              <a:r>
                <a:rPr lang="zh-CN" altLang="en-US" sz="1600" spc="300" dirty="0">
                  <a:solidFill>
                    <a:schemeClr val="accent1"/>
                  </a:solidFill>
                  <a:latin typeface="微软雅黑" panose="020B0503020204020204" pitchFamily="34" charset="-122"/>
                  <a:ea typeface="微软雅黑" panose="020B0503020204020204" pitchFamily="34" charset="-122"/>
                </a:rPr>
                <a:t>（3）指挥不当、动作不协调造成的碰撞等。</a:t>
              </a:r>
              <a:endParaRPr lang="zh-CN" altLang="en-US" sz="1600" spc="300" dirty="0">
                <a:solidFill>
                  <a:schemeClr val="accent1"/>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395709" y="1349737"/>
              <a:ext cx="2182591" cy="3045922"/>
              <a:chOff x="971773" y="1349737"/>
              <a:chExt cx="2182591" cy="3045922"/>
            </a:xfrm>
          </p:grpSpPr>
          <p:grpSp>
            <p:nvGrpSpPr>
              <p:cNvPr id="4" name="组合 3"/>
              <p:cNvGrpSpPr/>
              <p:nvPr/>
            </p:nvGrpSpPr>
            <p:grpSpPr>
              <a:xfrm>
                <a:off x="971773" y="1349737"/>
                <a:ext cx="2182591" cy="3045922"/>
                <a:chOff x="971773" y="1308884"/>
                <a:chExt cx="2182591" cy="3045922"/>
              </a:xfrm>
            </p:grpSpPr>
            <p:sp>
              <p:nvSpPr>
                <p:cNvPr id="16" name="Freeform 5"/>
                <p:cNvSpPr/>
                <p:nvPr/>
              </p:nvSpPr>
              <p:spPr bwMode="auto">
                <a:xfrm>
                  <a:off x="971773" y="2167342"/>
                  <a:ext cx="1450366" cy="130743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FF931A"/>
                </a:solidFill>
                <a:ln w="9525" cap="flat">
                  <a:noFill/>
                  <a:prstDash val="solid"/>
                  <a:miter lim="800000"/>
                </a:ln>
              </p:spPr>
              <p:txBody>
                <a:bodyPr vert="horz" wrap="square" lIns="89606" tIns="44803" rIns="89606" bIns="44803" numCol="1" anchor="t" anchorCtr="0" compatLnSpc="1"/>
                <a:lstStyle/>
                <a:p>
                  <a:endParaRPr lang="zh-CN" altLang="en-US" sz="1735" dirty="0"/>
                </a:p>
              </p:txBody>
            </p:sp>
            <p:sp>
              <p:nvSpPr>
                <p:cNvPr id="23" name="Freeform 5"/>
                <p:cNvSpPr/>
                <p:nvPr/>
              </p:nvSpPr>
              <p:spPr bwMode="auto">
                <a:xfrm>
                  <a:off x="2617737" y="1308884"/>
                  <a:ext cx="536627" cy="3045922"/>
                </a:xfrm>
                <a:custGeom>
                  <a:avLst/>
                  <a:gdLst>
                    <a:gd name="T0" fmla="*/ 1999 w 3544"/>
                    <a:gd name="T1" fmla="*/ 9150 h 14563"/>
                    <a:gd name="T2" fmla="*/ 1999 w 3544"/>
                    <a:gd name="T3" fmla="*/ 12306 h 14563"/>
                    <a:gd name="T4" fmla="*/ 2353 w 3544"/>
                    <a:gd name="T5" fmla="*/ 13628 h 14563"/>
                    <a:gd name="T6" fmla="*/ 3544 w 3544"/>
                    <a:gd name="T7" fmla="*/ 14112 h 14563"/>
                    <a:gd name="T8" fmla="*/ 3544 w 3544"/>
                    <a:gd name="T9" fmla="*/ 14563 h 14563"/>
                    <a:gd name="T10" fmla="*/ 1933 w 3544"/>
                    <a:gd name="T11" fmla="*/ 14016 h 14563"/>
                    <a:gd name="T12" fmla="*/ 1419 w 3544"/>
                    <a:gd name="T13" fmla="*/ 12050 h 14563"/>
                    <a:gd name="T14" fmla="*/ 1419 w 3544"/>
                    <a:gd name="T15" fmla="*/ 9279 h 14563"/>
                    <a:gd name="T16" fmla="*/ 1160 w 3544"/>
                    <a:gd name="T17" fmla="*/ 8022 h 14563"/>
                    <a:gd name="T18" fmla="*/ 0 w 3544"/>
                    <a:gd name="T19" fmla="*/ 7475 h 14563"/>
                    <a:gd name="T20" fmla="*/ 0 w 3544"/>
                    <a:gd name="T21" fmla="*/ 7088 h 14563"/>
                    <a:gd name="T22" fmla="*/ 1127 w 3544"/>
                    <a:gd name="T23" fmla="*/ 6571 h 14563"/>
                    <a:gd name="T24" fmla="*/ 1419 w 3544"/>
                    <a:gd name="T25" fmla="*/ 5284 h 14563"/>
                    <a:gd name="T26" fmla="*/ 1419 w 3544"/>
                    <a:gd name="T27" fmla="*/ 2513 h 14563"/>
                    <a:gd name="T28" fmla="*/ 1933 w 3544"/>
                    <a:gd name="T29" fmla="*/ 547 h 14563"/>
                    <a:gd name="T30" fmla="*/ 3544 w 3544"/>
                    <a:gd name="T31" fmla="*/ 0 h 14563"/>
                    <a:gd name="T32" fmla="*/ 3544 w 3544"/>
                    <a:gd name="T33" fmla="*/ 451 h 14563"/>
                    <a:gd name="T34" fmla="*/ 2353 w 3544"/>
                    <a:gd name="T35" fmla="*/ 902 h 14563"/>
                    <a:gd name="T36" fmla="*/ 1999 w 3544"/>
                    <a:gd name="T37" fmla="*/ 2254 h 14563"/>
                    <a:gd name="T38" fmla="*/ 1999 w 3544"/>
                    <a:gd name="T39" fmla="*/ 5413 h 14563"/>
                    <a:gd name="T40" fmla="*/ 580 w 3544"/>
                    <a:gd name="T41" fmla="*/ 7275 h 14563"/>
                    <a:gd name="T42" fmla="*/ 580 w 3544"/>
                    <a:gd name="T43" fmla="*/ 7304 h 14563"/>
                    <a:gd name="T44" fmla="*/ 1999 w 3544"/>
                    <a:gd name="T45" fmla="*/ 9150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44" h="14563">
                      <a:moveTo>
                        <a:pt x="1999" y="9150"/>
                      </a:moveTo>
                      <a:lnTo>
                        <a:pt x="1999" y="12306"/>
                      </a:lnTo>
                      <a:cubicBezTo>
                        <a:pt x="1999" y="12867"/>
                        <a:pt x="2117" y="13306"/>
                        <a:pt x="2353" y="13628"/>
                      </a:cubicBezTo>
                      <a:cubicBezTo>
                        <a:pt x="2590" y="13950"/>
                        <a:pt x="2986" y="14112"/>
                        <a:pt x="3544" y="14112"/>
                      </a:cubicBezTo>
                      <a:lnTo>
                        <a:pt x="3544" y="14563"/>
                      </a:lnTo>
                      <a:cubicBezTo>
                        <a:pt x="2815" y="14563"/>
                        <a:pt x="2276" y="14379"/>
                        <a:pt x="1933" y="14016"/>
                      </a:cubicBezTo>
                      <a:cubicBezTo>
                        <a:pt x="1589" y="13650"/>
                        <a:pt x="1419" y="12993"/>
                        <a:pt x="1419" y="12050"/>
                      </a:cubicBezTo>
                      <a:lnTo>
                        <a:pt x="1419" y="9279"/>
                      </a:lnTo>
                      <a:cubicBezTo>
                        <a:pt x="1419" y="8762"/>
                        <a:pt x="1333" y="8344"/>
                        <a:pt x="1160" y="8022"/>
                      </a:cubicBezTo>
                      <a:cubicBezTo>
                        <a:pt x="990" y="7701"/>
                        <a:pt x="602" y="7516"/>
                        <a:pt x="0" y="7475"/>
                      </a:cubicBezTo>
                      <a:lnTo>
                        <a:pt x="0" y="7088"/>
                      </a:lnTo>
                      <a:cubicBezTo>
                        <a:pt x="558" y="7002"/>
                        <a:pt x="935" y="6829"/>
                        <a:pt x="1127" y="6571"/>
                      </a:cubicBezTo>
                      <a:cubicBezTo>
                        <a:pt x="1322" y="6315"/>
                        <a:pt x="1419" y="5883"/>
                        <a:pt x="1419" y="5284"/>
                      </a:cubicBezTo>
                      <a:lnTo>
                        <a:pt x="1419" y="2513"/>
                      </a:lnTo>
                      <a:cubicBezTo>
                        <a:pt x="1419" y="1567"/>
                        <a:pt x="1589" y="913"/>
                        <a:pt x="1933" y="547"/>
                      </a:cubicBezTo>
                      <a:cubicBezTo>
                        <a:pt x="2276" y="181"/>
                        <a:pt x="2815" y="0"/>
                        <a:pt x="3544" y="0"/>
                      </a:cubicBezTo>
                      <a:lnTo>
                        <a:pt x="3544" y="451"/>
                      </a:lnTo>
                      <a:cubicBezTo>
                        <a:pt x="2986" y="451"/>
                        <a:pt x="2590" y="602"/>
                        <a:pt x="2353" y="902"/>
                      </a:cubicBezTo>
                      <a:cubicBezTo>
                        <a:pt x="2117" y="1201"/>
                        <a:pt x="1999" y="1652"/>
                        <a:pt x="1999" y="2254"/>
                      </a:cubicBezTo>
                      <a:lnTo>
                        <a:pt x="1999" y="5413"/>
                      </a:lnTo>
                      <a:cubicBezTo>
                        <a:pt x="1999" y="6265"/>
                        <a:pt x="1592" y="7275"/>
                        <a:pt x="580" y="7275"/>
                      </a:cubicBezTo>
                      <a:lnTo>
                        <a:pt x="580" y="7304"/>
                      </a:lnTo>
                      <a:cubicBezTo>
                        <a:pt x="1565" y="7304"/>
                        <a:pt x="1999" y="8309"/>
                        <a:pt x="1999" y="9150"/>
                      </a:cubicBezTo>
                      <a:close/>
                    </a:path>
                  </a:pathLst>
                </a:custGeom>
                <a:solidFill>
                  <a:srgbClr val="FF931A"/>
                </a:solidFill>
                <a:ln>
                  <a:noFill/>
                </a:ln>
              </p:spPr>
              <p:txBody>
                <a:bodyPr vert="horz" wrap="square" lIns="89606" tIns="44803" rIns="89606" bIns="44803" numCol="1" anchor="t" anchorCtr="0" compatLnSpc="1"/>
                <a:lstStyle/>
                <a:p>
                  <a:endParaRPr lang="zh-CN" altLang="en-US" sz="1735"/>
                </a:p>
              </p:txBody>
            </p:sp>
          </p:grpSp>
          <p:sp>
            <p:nvSpPr>
              <p:cNvPr id="5" name="矩形 4"/>
              <p:cNvSpPr/>
              <p:nvPr/>
            </p:nvSpPr>
            <p:spPr>
              <a:xfrm>
                <a:off x="992669" y="2349245"/>
                <a:ext cx="1491099" cy="923330"/>
              </a:xfrm>
              <a:prstGeom prst="rect">
                <a:avLst/>
              </a:prstGeom>
            </p:spPr>
            <p:txBody>
              <a:bodyPr wrap="square">
                <a:spAutoFit/>
              </a:bodyPr>
              <a:lstStyle/>
              <a:p>
                <a:pPr algn="ctr"/>
                <a:r>
                  <a:rPr lang="zh-CN" altLang="en-US" b="1" spc="300" dirty="0">
                    <a:solidFill>
                      <a:schemeClr val="accent2"/>
                    </a:solidFill>
                    <a:latin typeface="微软雅黑" panose="020B0503020204020204" pitchFamily="34" charset="-122"/>
                    <a:ea typeface="微软雅黑" panose="020B0503020204020204" pitchFamily="34" charset="-122"/>
                  </a:rPr>
                  <a:t>1</a:t>
                </a:r>
                <a:r>
                  <a:rPr lang="en-US" altLang="zh-CN" b="1" spc="300" dirty="0">
                    <a:solidFill>
                      <a:schemeClr val="accent2"/>
                    </a:solidFill>
                    <a:latin typeface="微软雅黑" panose="020B0503020204020204" pitchFamily="34" charset="-122"/>
                    <a:ea typeface="微软雅黑" panose="020B0503020204020204" pitchFamily="34" charset="-122"/>
                  </a:rPr>
                  <a:t> </a:t>
                </a:r>
                <a:endParaRPr lang="en-US" altLang="zh-CN" b="1" spc="300" dirty="0">
                  <a:solidFill>
                    <a:schemeClr val="accent2"/>
                  </a:solidFill>
                  <a:latin typeface="微软雅黑" panose="020B0503020204020204" pitchFamily="34" charset="-122"/>
                  <a:ea typeface="微软雅黑" panose="020B0503020204020204" pitchFamily="34" charset="-122"/>
                </a:endParaRPr>
              </a:p>
              <a:p>
                <a:pPr algn="ctr"/>
                <a:r>
                  <a:rPr lang="zh-CN" altLang="en-US" b="1" spc="300" dirty="0">
                    <a:solidFill>
                      <a:schemeClr val="accent2"/>
                    </a:solidFill>
                    <a:latin typeface="微软雅黑" panose="020B0503020204020204" pitchFamily="34" charset="-122"/>
                    <a:ea typeface="微软雅黑" panose="020B0503020204020204" pitchFamily="34" charset="-122"/>
                  </a:rPr>
                  <a:t>操作因素主要有：</a:t>
                </a:r>
                <a:endParaRPr lang="zh-CN" altLang="en-US" b="1" dirty="0">
                  <a:solidFill>
                    <a:schemeClr val="accent2"/>
                  </a:solidFill>
                </a:endParaRPr>
              </a:p>
            </p:txBody>
          </p:sp>
        </p:grpSp>
        <p:sp>
          <p:nvSpPr>
            <p:cNvPr id="6" name="矩形 5"/>
            <p:cNvSpPr/>
            <p:nvPr/>
          </p:nvSpPr>
          <p:spPr>
            <a:xfrm>
              <a:off x="2578299" y="1292567"/>
              <a:ext cx="5613317" cy="584775"/>
            </a:xfrm>
            <a:prstGeom prst="rect">
              <a:avLst/>
            </a:prstGeom>
          </p:spPr>
          <p:txBody>
            <a:bodyPr wrap="square">
              <a:spAutoFit/>
            </a:bodyPr>
            <a:lstStyle/>
            <a:p>
              <a:pPr algn="just"/>
              <a:r>
                <a:rPr lang="zh-CN" altLang="en-US" sz="1600" spc="300" dirty="0">
                  <a:solidFill>
                    <a:schemeClr val="accent1"/>
                  </a:solidFill>
                  <a:latin typeface="微软雅黑" panose="020B0503020204020204" pitchFamily="34" charset="-122"/>
                  <a:ea typeface="微软雅黑" panose="020B0503020204020204" pitchFamily="34" charset="-122"/>
                </a:rPr>
                <a:t>（1）起吊方式不当、捆绑不牢造成的脱钩、起重物散落或摆动伤人；</a:t>
              </a:r>
              <a:endParaRPr lang="zh-CN" altLang="en-US" sz="1600" dirty="0">
                <a:solidFill>
                  <a:schemeClr val="accent1"/>
                </a:solidFill>
              </a:endParaRPr>
            </a:p>
          </p:txBody>
        </p:sp>
        <p:sp>
          <p:nvSpPr>
            <p:cNvPr id="8" name="矩形 7"/>
            <p:cNvSpPr/>
            <p:nvPr/>
          </p:nvSpPr>
          <p:spPr>
            <a:xfrm>
              <a:off x="2547620" y="2337085"/>
              <a:ext cx="5643997" cy="1077218"/>
            </a:xfrm>
            <a:prstGeom prst="rect">
              <a:avLst/>
            </a:prstGeom>
          </p:spPr>
          <p:txBody>
            <a:bodyPr wrap="square">
              <a:spAutoFit/>
            </a:bodyPr>
            <a:lstStyle/>
            <a:p>
              <a:pPr algn="just"/>
              <a:r>
                <a:rPr lang="zh-CN" altLang="en-US" sz="1600" spc="300" dirty="0">
                  <a:solidFill>
                    <a:schemeClr val="accent1"/>
                  </a:solidFill>
                  <a:latin typeface="微软雅黑" panose="020B0503020204020204" pitchFamily="34" charset="-122"/>
                  <a:ea typeface="微软雅黑" panose="020B0503020204020204" pitchFamily="34" charset="-122"/>
                </a:rPr>
                <a:t>（2）违反操作规程，如超载起重、人处于危险区工作等造成的人员伤亡和设备损坏，以及因司机不按规定使用限重器、限位器、制动器或不按规定归位、锚定造成的超载、过卷扬、出轨、倾翻等事故；</a:t>
              </a:r>
              <a:endParaRPr lang="zh-CN" altLang="en-US" sz="1600" dirty="0">
                <a:solidFill>
                  <a:schemeClr val="accent1"/>
                </a:solidFill>
              </a:endParaRPr>
            </a:p>
          </p:txBody>
        </p:sp>
      </p:grpSp>
    </p:spTree>
  </p:cSld>
  <p:clrMapOvr>
    <a:masterClrMapping/>
  </p:clrMapOvr>
  <p:transition spd="slow" advTm="9796"/>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523240" y="40640"/>
            <a:ext cx="4048760"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1" charset="-122"/>
                <a:ea typeface="方正卡通简体" panose="03000509000000000000" pitchFamily="1"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en-US" altLang="zh-CN" sz="2400" b="1" spc="100" dirty="0">
                <a:solidFill>
                  <a:srgbClr val="454545"/>
                </a:solidFill>
                <a:latin typeface="微软雅黑" panose="020B0503020204020204" pitchFamily="34" charset="-122"/>
                <a:ea typeface="微软雅黑" panose="020B0503020204020204" pitchFamily="34" charset="-122"/>
              </a:rPr>
              <a:t>5</a:t>
            </a:r>
            <a:r>
              <a:rPr kumimoji="0" lang="en-US" altLang="zh-CN" sz="2400" b="1" i="0" u="none" strike="noStrike" kern="1200" cap="none" spc="100" normalizeH="0" baseline="0" noProof="0" dirty="0">
                <a:ln>
                  <a:noFill/>
                </a:ln>
                <a:solidFill>
                  <a:srgbClr val="454545"/>
                </a:solidFill>
                <a:effectLst/>
                <a:uLnTx/>
                <a:uFillTx/>
                <a:latin typeface="微软雅黑" panose="020B0503020204020204" pitchFamily="34" charset="-122"/>
                <a:ea typeface="微软雅黑" panose="020B0503020204020204" pitchFamily="34" charset="-122"/>
                <a:cs typeface="+mn-cs"/>
              </a:rPr>
              <a:t>. </a:t>
            </a:r>
            <a:r>
              <a:rPr kumimoji="0" lang="zh-CN" altLang="en-US" sz="2400" b="1" i="0" u="none" strike="noStrike" kern="1200" cap="none" spc="100" normalizeH="0" baseline="0" noProof="0" dirty="0">
                <a:ln>
                  <a:noFill/>
                </a:ln>
                <a:solidFill>
                  <a:srgbClr val="454545"/>
                </a:solidFill>
                <a:effectLst/>
                <a:uLnTx/>
                <a:uFillTx/>
                <a:latin typeface="微软雅黑" panose="020B0503020204020204" pitchFamily="34" charset="-122"/>
                <a:ea typeface="微软雅黑" panose="020B0503020204020204" pitchFamily="34" charset="-122"/>
                <a:cs typeface="+mn-cs"/>
              </a:rPr>
              <a:t>起重机械</a:t>
            </a:r>
            <a:endParaRPr kumimoji="0" lang="zh-CN" altLang="en-US" sz="2400" b="1" i="0" u="none" strike="noStrike" kern="1200" cap="none" spc="100" normalizeH="0" baseline="0" noProof="0" dirty="0">
              <a:ln>
                <a:noFill/>
              </a:ln>
              <a:solidFill>
                <a:srgbClr val="454545"/>
              </a:solidFill>
              <a:effectLst/>
              <a:uLnTx/>
              <a:uFillTx/>
              <a:latin typeface="微软雅黑" panose="020B0503020204020204" pitchFamily="34" charset="-122"/>
              <a:ea typeface="微软雅黑" panose="020B0503020204020204" pitchFamily="34" charset="-122"/>
              <a:cs typeface="+mn-cs"/>
            </a:endParaRPr>
          </a:p>
        </p:txBody>
      </p:sp>
      <p:sp>
        <p:nvSpPr>
          <p:cNvPr id="24" name="Freeform 5"/>
          <p:cNvSpPr>
            <a:spLocks noEditPoints="1"/>
          </p:cNvSpPr>
          <p:nvPr/>
        </p:nvSpPr>
        <p:spPr bwMode="auto">
          <a:xfrm>
            <a:off x="153488" y="85490"/>
            <a:ext cx="369657" cy="369656"/>
          </a:xfrm>
          <a:custGeom>
            <a:avLst/>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a:noFill/>
          </a:ln>
        </p:spPr>
        <p:txBody>
          <a:bodyPr vert="horz" wrap="square" lIns="68555" tIns="34277" rIns="68555" bIns="34277"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rgbClr val="ED5A00"/>
              </a:solidFill>
              <a:effectLst/>
              <a:uLnTx/>
              <a:uFillTx/>
              <a:latin typeface="Arial" panose="020B0604020202020204" pitchFamily="34" charset="0"/>
              <a:ea typeface="宋体" panose="02010600030101010101" pitchFamily="2" charset="-122"/>
              <a:cs typeface="+mn-cs"/>
            </a:endParaRPr>
          </a:p>
        </p:txBody>
      </p:sp>
      <p:grpSp>
        <p:nvGrpSpPr>
          <p:cNvPr id="9" name="组合 8"/>
          <p:cNvGrpSpPr/>
          <p:nvPr/>
        </p:nvGrpSpPr>
        <p:grpSpPr>
          <a:xfrm>
            <a:off x="541442" y="623570"/>
            <a:ext cx="3240000" cy="481330"/>
            <a:chOff x="1345" y="982"/>
            <a:chExt cx="5987" cy="758"/>
          </a:xfrm>
        </p:grpSpPr>
        <p:sp>
          <p:nvSpPr>
            <p:cNvPr id="11" name="箭头: 五边形 10"/>
            <p:cNvSpPr/>
            <p:nvPr/>
          </p:nvSpPr>
          <p:spPr bwMode="auto">
            <a:xfrm>
              <a:off x="1345" y="982"/>
              <a:ext cx="5987" cy="758"/>
            </a:xfrm>
            <a:prstGeom prst="homePlate">
              <a:avLst>
                <a:gd name="adj" fmla="val 19029"/>
              </a:avLst>
            </a:prstGeom>
            <a:gradFill>
              <a:gsLst>
                <a:gs pos="61000">
                  <a:schemeClr val="tx1"/>
                </a:gs>
                <a:gs pos="0">
                  <a:srgbClr val="5E5E5E"/>
                </a:gs>
                <a:gs pos="100000">
                  <a:srgbClr val="343434"/>
                </a:gs>
              </a:gsLst>
              <a:lin ang="5400000" scaled="1"/>
            </a:gradFill>
            <a:ln w="9525" cap="flat">
              <a:solidFill>
                <a:schemeClr val="accent2"/>
              </a:solidFill>
              <a:prstDash val="solid"/>
              <a:miter lim="800000"/>
            </a:ln>
            <a:effectLst>
              <a:outerShdw blurRad="63500" sx="102000" sy="102000" algn="ctr" rotWithShape="0">
                <a:prstClr val="black">
                  <a:alpha val="40000"/>
                </a:prstClr>
              </a:outerShdw>
            </a:effectLst>
          </p:spPr>
          <p:txBody>
            <a:bodyPr vert="horz" wrap="square" lIns="68555" tIns="34277" rIns="68555" bIns="34277" numCol="1" anchor="t" anchorCtr="0" compatLnSpc="1"/>
            <a:lstStyle/>
            <a:p>
              <a:pPr algn="ctr"/>
              <a:endParaRPr lang="zh-CN" altLang="en-US" sz="1500">
                <a:solidFill>
                  <a:schemeClr val="accent2"/>
                </a:solidFill>
                <a:latin typeface="+mn-lt"/>
                <a:ea typeface="+mn-ea"/>
                <a:cs typeface="+mn-ea"/>
              </a:endParaRPr>
            </a:p>
          </p:txBody>
        </p:sp>
        <p:sp>
          <p:nvSpPr>
            <p:cNvPr id="12" name="文本框 11"/>
            <p:cNvSpPr txBox="1"/>
            <p:nvPr/>
          </p:nvSpPr>
          <p:spPr>
            <a:xfrm>
              <a:off x="1396" y="1039"/>
              <a:ext cx="5936" cy="630"/>
            </a:xfrm>
            <a:prstGeom prst="rect">
              <a:avLst/>
            </a:prstGeom>
            <a:noFill/>
          </p:spPr>
          <p:txBody>
            <a:bodyPr wrap="square" rtlCol="0" anchor="t">
              <a:spAutoFit/>
            </a:bodyPr>
            <a:lstStyle/>
            <a:p>
              <a:r>
                <a:rPr lang="zh-CN" altLang="en-US" sz="2000" b="1" spc="100" dirty="0">
                  <a:solidFill>
                    <a:schemeClr val="accent2"/>
                  </a:solidFill>
                  <a:latin typeface="微软雅黑" panose="020B0503020204020204" pitchFamily="34" charset="-122"/>
                  <a:ea typeface="微软雅黑" panose="020B0503020204020204" pitchFamily="34" charset="-122"/>
                  <a:cs typeface="+mn-ea"/>
                  <a:sym typeface="+mn-ea"/>
                </a:rPr>
                <a:t>起重机械常见事故及原因</a:t>
              </a:r>
              <a:endParaRPr lang="en-US" altLang="zh-CN" sz="2000" b="1" spc="100" dirty="0">
                <a:solidFill>
                  <a:schemeClr val="accent2"/>
                </a:solidFill>
                <a:latin typeface="微软雅黑" panose="020B0503020204020204" pitchFamily="34" charset="-122"/>
                <a:ea typeface="微软雅黑" panose="020B0503020204020204" pitchFamily="34" charset="-122"/>
                <a:cs typeface="+mn-ea"/>
                <a:sym typeface="+mn-ea"/>
              </a:endParaRPr>
            </a:p>
          </p:txBody>
        </p:sp>
      </p:grpSp>
      <p:grpSp>
        <p:nvGrpSpPr>
          <p:cNvPr id="2" name="组合 1"/>
          <p:cNvGrpSpPr/>
          <p:nvPr/>
        </p:nvGrpSpPr>
        <p:grpSpPr>
          <a:xfrm>
            <a:off x="606799" y="1491630"/>
            <a:ext cx="7930402" cy="3103092"/>
            <a:chOff x="674046" y="1491630"/>
            <a:chExt cx="7930402" cy="3103092"/>
          </a:xfrm>
        </p:grpSpPr>
        <p:grpSp>
          <p:nvGrpSpPr>
            <p:cNvPr id="15" name="组合 14"/>
            <p:cNvGrpSpPr/>
            <p:nvPr/>
          </p:nvGrpSpPr>
          <p:grpSpPr>
            <a:xfrm>
              <a:off x="674046" y="1491630"/>
              <a:ext cx="7930402" cy="3103092"/>
              <a:chOff x="395709" y="1292567"/>
              <a:chExt cx="7930402" cy="3103092"/>
            </a:xfrm>
          </p:grpSpPr>
          <p:sp>
            <p:nvSpPr>
              <p:cNvPr id="3" name="矩形 2"/>
              <p:cNvSpPr/>
              <p:nvPr/>
            </p:nvSpPr>
            <p:spPr>
              <a:xfrm>
                <a:off x="2572594" y="2518522"/>
                <a:ext cx="5747810" cy="584775"/>
              </a:xfrm>
              <a:prstGeom prst="rect">
                <a:avLst/>
              </a:prstGeom>
            </p:spPr>
            <p:txBody>
              <a:bodyPr wrap="square">
                <a:spAutoFit/>
              </a:bodyPr>
              <a:lstStyle/>
              <a:p>
                <a:pPr algn="just"/>
                <a:r>
                  <a:rPr lang="zh-CN" altLang="en-US" sz="1600" spc="300" dirty="0">
                    <a:solidFill>
                      <a:schemeClr val="accent1"/>
                    </a:solidFill>
                    <a:latin typeface="微软雅黑" panose="020B0503020204020204" pitchFamily="34" charset="-122"/>
                    <a:ea typeface="微软雅黑" panose="020B0503020204020204" pitchFamily="34" charset="-122"/>
                  </a:rPr>
                  <a:t>（</a:t>
                </a:r>
                <a:r>
                  <a:rPr lang="en-US" altLang="zh-CN" sz="1600" spc="300" dirty="0">
                    <a:solidFill>
                      <a:schemeClr val="accent1"/>
                    </a:solidFill>
                    <a:latin typeface="微软雅黑" panose="020B0503020204020204" pitchFamily="34" charset="-122"/>
                    <a:ea typeface="微软雅黑" panose="020B0503020204020204" pitchFamily="34" charset="-122"/>
                  </a:rPr>
                  <a:t>3</a:t>
                </a:r>
                <a:r>
                  <a:rPr lang="zh-CN" altLang="en-US" sz="1600" spc="300" dirty="0">
                    <a:solidFill>
                      <a:schemeClr val="accent1"/>
                    </a:solidFill>
                    <a:latin typeface="微软雅黑" panose="020B0503020204020204" pitchFamily="34" charset="-122"/>
                    <a:ea typeface="微软雅黑" panose="020B0503020204020204" pitchFamily="34" charset="-122"/>
                  </a:rPr>
                  <a:t>）构件强度不够导致的事故，如塔式起重机的倾倒，其原因是塔岙的倾履力矩超过其稳定力矩所致；</a:t>
                </a:r>
                <a:endParaRPr lang="en-US" altLang="zh-CN" sz="1600" spc="300" dirty="0">
                  <a:solidFill>
                    <a:schemeClr val="accent1"/>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395709" y="1349737"/>
                <a:ext cx="2182591" cy="3045922"/>
                <a:chOff x="971773" y="1349737"/>
                <a:chExt cx="2182591" cy="3045922"/>
              </a:xfrm>
            </p:grpSpPr>
            <p:grpSp>
              <p:nvGrpSpPr>
                <p:cNvPr id="4" name="组合 3"/>
                <p:cNvGrpSpPr/>
                <p:nvPr/>
              </p:nvGrpSpPr>
              <p:grpSpPr>
                <a:xfrm>
                  <a:off x="971773" y="1349737"/>
                  <a:ext cx="2182591" cy="3045922"/>
                  <a:chOff x="971773" y="1308884"/>
                  <a:chExt cx="2182591" cy="3045922"/>
                </a:xfrm>
              </p:grpSpPr>
              <p:sp>
                <p:nvSpPr>
                  <p:cNvPr id="16" name="Freeform 5"/>
                  <p:cNvSpPr/>
                  <p:nvPr/>
                </p:nvSpPr>
                <p:spPr bwMode="auto">
                  <a:xfrm>
                    <a:off x="971773" y="2167342"/>
                    <a:ext cx="1450366" cy="130743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FF931A"/>
                  </a:solidFill>
                  <a:ln w="9525" cap="flat">
                    <a:noFill/>
                    <a:prstDash val="solid"/>
                    <a:miter lim="800000"/>
                  </a:ln>
                </p:spPr>
                <p:txBody>
                  <a:bodyPr vert="horz" wrap="square" lIns="89606" tIns="44803" rIns="89606" bIns="44803" numCol="1" anchor="t" anchorCtr="0" compatLnSpc="1"/>
                  <a:lstStyle/>
                  <a:p>
                    <a:endParaRPr lang="zh-CN" altLang="en-US" sz="1735" dirty="0"/>
                  </a:p>
                </p:txBody>
              </p:sp>
              <p:sp>
                <p:nvSpPr>
                  <p:cNvPr id="23" name="Freeform 5"/>
                  <p:cNvSpPr/>
                  <p:nvPr/>
                </p:nvSpPr>
                <p:spPr bwMode="auto">
                  <a:xfrm>
                    <a:off x="2617737" y="1308884"/>
                    <a:ext cx="536627" cy="3045922"/>
                  </a:xfrm>
                  <a:custGeom>
                    <a:avLst/>
                    <a:gdLst>
                      <a:gd name="T0" fmla="*/ 1999 w 3544"/>
                      <a:gd name="T1" fmla="*/ 9150 h 14563"/>
                      <a:gd name="T2" fmla="*/ 1999 w 3544"/>
                      <a:gd name="T3" fmla="*/ 12306 h 14563"/>
                      <a:gd name="T4" fmla="*/ 2353 w 3544"/>
                      <a:gd name="T5" fmla="*/ 13628 h 14563"/>
                      <a:gd name="T6" fmla="*/ 3544 w 3544"/>
                      <a:gd name="T7" fmla="*/ 14112 h 14563"/>
                      <a:gd name="T8" fmla="*/ 3544 w 3544"/>
                      <a:gd name="T9" fmla="*/ 14563 h 14563"/>
                      <a:gd name="T10" fmla="*/ 1933 w 3544"/>
                      <a:gd name="T11" fmla="*/ 14016 h 14563"/>
                      <a:gd name="T12" fmla="*/ 1419 w 3544"/>
                      <a:gd name="T13" fmla="*/ 12050 h 14563"/>
                      <a:gd name="T14" fmla="*/ 1419 w 3544"/>
                      <a:gd name="T15" fmla="*/ 9279 h 14563"/>
                      <a:gd name="T16" fmla="*/ 1160 w 3544"/>
                      <a:gd name="T17" fmla="*/ 8022 h 14563"/>
                      <a:gd name="T18" fmla="*/ 0 w 3544"/>
                      <a:gd name="T19" fmla="*/ 7475 h 14563"/>
                      <a:gd name="T20" fmla="*/ 0 w 3544"/>
                      <a:gd name="T21" fmla="*/ 7088 h 14563"/>
                      <a:gd name="T22" fmla="*/ 1127 w 3544"/>
                      <a:gd name="T23" fmla="*/ 6571 h 14563"/>
                      <a:gd name="T24" fmla="*/ 1419 w 3544"/>
                      <a:gd name="T25" fmla="*/ 5284 h 14563"/>
                      <a:gd name="T26" fmla="*/ 1419 w 3544"/>
                      <a:gd name="T27" fmla="*/ 2513 h 14563"/>
                      <a:gd name="T28" fmla="*/ 1933 w 3544"/>
                      <a:gd name="T29" fmla="*/ 547 h 14563"/>
                      <a:gd name="T30" fmla="*/ 3544 w 3544"/>
                      <a:gd name="T31" fmla="*/ 0 h 14563"/>
                      <a:gd name="T32" fmla="*/ 3544 w 3544"/>
                      <a:gd name="T33" fmla="*/ 451 h 14563"/>
                      <a:gd name="T34" fmla="*/ 2353 w 3544"/>
                      <a:gd name="T35" fmla="*/ 902 h 14563"/>
                      <a:gd name="T36" fmla="*/ 1999 w 3544"/>
                      <a:gd name="T37" fmla="*/ 2254 h 14563"/>
                      <a:gd name="T38" fmla="*/ 1999 w 3544"/>
                      <a:gd name="T39" fmla="*/ 5413 h 14563"/>
                      <a:gd name="T40" fmla="*/ 580 w 3544"/>
                      <a:gd name="T41" fmla="*/ 7275 h 14563"/>
                      <a:gd name="T42" fmla="*/ 580 w 3544"/>
                      <a:gd name="T43" fmla="*/ 7304 h 14563"/>
                      <a:gd name="T44" fmla="*/ 1999 w 3544"/>
                      <a:gd name="T45" fmla="*/ 9150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44" h="14563">
                        <a:moveTo>
                          <a:pt x="1999" y="9150"/>
                        </a:moveTo>
                        <a:lnTo>
                          <a:pt x="1999" y="12306"/>
                        </a:lnTo>
                        <a:cubicBezTo>
                          <a:pt x="1999" y="12867"/>
                          <a:pt x="2117" y="13306"/>
                          <a:pt x="2353" y="13628"/>
                        </a:cubicBezTo>
                        <a:cubicBezTo>
                          <a:pt x="2590" y="13950"/>
                          <a:pt x="2986" y="14112"/>
                          <a:pt x="3544" y="14112"/>
                        </a:cubicBezTo>
                        <a:lnTo>
                          <a:pt x="3544" y="14563"/>
                        </a:lnTo>
                        <a:cubicBezTo>
                          <a:pt x="2815" y="14563"/>
                          <a:pt x="2276" y="14379"/>
                          <a:pt x="1933" y="14016"/>
                        </a:cubicBezTo>
                        <a:cubicBezTo>
                          <a:pt x="1589" y="13650"/>
                          <a:pt x="1419" y="12993"/>
                          <a:pt x="1419" y="12050"/>
                        </a:cubicBezTo>
                        <a:lnTo>
                          <a:pt x="1419" y="9279"/>
                        </a:lnTo>
                        <a:cubicBezTo>
                          <a:pt x="1419" y="8762"/>
                          <a:pt x="1333" y="8344"/>
                          <a:pt x="1160" y="8022"/>
                        </a:cubicBezTo>
                        <a:cubicBezTo>
                          <a:pt x="990" y="7701"/>
                          <a:pt x="602" y="7516"/>
                          <a:pt x="0" y="7475"/>
                        </a:cubicBezTo>
                        <a:lnTo>
                          <a:pt x="0" y="7088"/>
                        </a:lnTo>
                        <a:cubicBezTo>
                          <a:pt x="558" y="7002"/>
                          <a:pt x="935" y="6829"/>
                          <a:pt x="1127" y="6571"/>
                        </a:cubicBezTo>
                        <a:cubicBezTo>
                          <a:pt x="1322" y="6315"/>
                          <a:pt x="1419" y="5883"/>
                          <a:pt x="1419" y="5284"/>
                        </a:cubicBezTo>
                        <a:lnTo>
                          <a:pt x="1419" y="2513"/>
                        </a:lnTo>
                        <a:cubicBezTo>
                          <a:pt x="1419" y="1567"/>
                          <a:pt x="1589" y="913"/>
                          <a:pt x="1933" y="547"/>
                        </a:cubicBezTo>
                        <a:cubicBezTo>
                          <a:pt x="2276" y="181"/>
                          <a:pt x="2815" y="0"/>
                          <a:pt x="3544" y="0"/>
                        </a:cubicBezTo>
                        <a:lnTo>
                          <a:pt x="3544" y="451"/>
                        </a:lnTo>
                        <a:cubicBezTo>
                          <a:pt x="2986" y="451"/>
                          <a:pt x="2590" y="602"/>
                          <a:pt x="2353" y="902"/>
                        </a:cubicBezTo>
                        <a:cubicBezTo>
                          <a:pt x="2117" y="1201"/>
                          <a:pt x="1999" y="1652"/>
                          <a:pt x="1999" y="2254"/>
                        </a:cubicBezTo>
                        <a:lnTo>
                          <a:pt x="1999" y="5413"/>
                        </a:lnTo>
                        <a:cubicBezTo>
                          <a:pt x="1999" y="6265"/>
                          <a:pt x="1592" y="7275"/>
                          <a:pt x="580" y="7275"/>
                        </a:cubicBezTo>
                        <a:lnTo>
                          <a:pt x="580" y="7304"/>
                        </a:lnTo>
                        <a:cubicBezTo>
                          <a:pt x="1565" y="7304"/>
                          <a:pt x="1999" y="8309"/>
                          <a:pt x="1999" y="9150"/>
                        </a:cubicBezTo>
                        <a:close/>
                      </a:path>
                    </a:pathLst>
                  </a:custGeom>
                  <a:solidFill>
                    <a:srgbClr val="FF931A"/>
                  </a:solidFill>
                  <a:ln>
                    <a:noFill/>
                  </a:ln>
                </p:spPr>
                <p:txBody>
                  <a:bodyPr vert="horz" wrap="square" lIns="89606" tIns="44803" rIns="89606" bIns="44803" numCol="1" anchor="t" anchorCtr="0" compatLnSpc="1"/>
                  <a:lstStyle/>
                  <a:p>
                    <a:endParaRPr lang="zh-CN" altLang="en-US" sz="1735"/>
                  </a:p>
                </p:txBody>
              </p:sp>
            </p:grpSp>
            <p:sp>
              <p:nvSpPr>
                <p:cNvPr id="5" name="矩形 4"/>
                <p:cNvSpPr/>
                <p:nvPr/>
              </p:nvSpPr>
              <p:spPr>
                <a:xfrm>
                  <a:off x="992669" y="2349245"/>
                  <a:ext cx="1491099" cy="923330"/>
                </a:xfrm>
                <a:prstGeom prst="rect">
                  <a:avLst/>
                </a:prstGeom>
              </p:spPr>
              <p:txBody>
                <a:bodyPr wrap="square">
                  <a:spAutoFit/>
                </a:bodyPr>
                <a:lstStyle/>
                <a:p>
                  <a:pPr algn="ctr"/>
                  <a:r>
                    <a:rPr lang="en-US" altLang="zh-CN" b="1" spc="300" dirty="0">
                      <a:solidFill>
                        <a:schemeClr val="accent2"/>
                      </a:solidFill>
                      <a:latin typeface="微软雅黑" panose="020B0503020204020204" pitchFamily="34" charset="-122"/>
                      <a:ea typeface="微软雅黑" panose="020B0503020204020204" pitchFamily="34" charset="-122"/>
                    </a:rPr>
                    <a:t>2</a:t>
                  </a:r>
                  <a:endParaRPr lang="en-US" altLang="zh-CN" b="1" spc="300" dirty="0">
                    <a:solidFill>
                      <a:schemeClr val="accent2"/>
                    </a:solidFill>
                    <a:latin typeface="微软雅黑" panose="020B0503020204020204" pitchFamily="34" charset="-122"/>
                    <a:ea typeface="微软雅黑" panose="020B0503020204020204" pitchFamily="34" charset="-122"/>
                  </a:endParaRPr>
                </a:p>
                <a:p>
                  <a:pPr algn="ctr"/>
                  <a:r>
                    <a:rPr lang="zh-CN" altLang="en-US" b="1" spc="300" dirty="0">
                      <a:solidFill>
                        <a:schemeClr val="accent2"/>
                      </a:solidFill>
                      <a:latin typeface="微软雅黑" panose="020B0503020204020204" pitchFamily="34" charset="-122"/>
                      <a:ea typeface="微软雅黑" panose="020B0503020204020204" pitchFamily="34" charset="-122"/>
                    </a:rPr>
                    <a:t>设备因素主要有：</a:t>
                  </a:r>
                  <a:endParaRPr lang="zh-CN" altLang="en-US" b="1" dirty="0">
                    <a:solidFill>
                      <a:schemeClr val="accent2"/>
                    </a:solidFill>
                  </a:endParaRPr>
                </a:p>
              </p:txBody>
            </p:sp>
          </p:grpSp>
          <p:sp>
            <p:nvSpPr>
              <p:cNvPr id="6" name="矩形 5"/>
              <p:cNvSpPr/>
              <p:nvPr/>
            </p:nvSpPr>
            <p:spPr>
              <a:xfrm>
                <a:off x="2578299" y="1292567"/>
                <a:ext cx="5747812" cy="584775"/>
              </a:xfrm>
              <a:prstGeom prst="rect">
                <a:avLst/>
              </a:prstGeom>
            </p:spPr>
            <p:txBody>
              <a:bodyPr wrap="square">
                <a:spAutoFit/>
              </a:bodyPr>
              <a:lstStyle/>
              <a:p>
                <a:pPr algn="just"/>
                <a:r>
                  <a:rPr lang="zh-CN" altLang="en-US" sz="1600" spc="300" dirty="0">
                    <a:solidFill>
                      <a:schemeClr val="accent1"/>
                    </a:solidFill>
                    <a:latin typeface="微软雅黑" panose="020B0503020204020204" pitchFamily="34" charset="-122"/>
                    <a:ea typeface="微软雅黑" panose="020B0503020204020204" pitchFamily="34" charset="-122"/>
                  </a:rPr>
                  <a:t>（</a:t>
                </a:r>
                <a:r>
                  <a:rPr lang="en-US" altLang="zh-CN" sz="1600" spc="300" dirty="0">
                    <a:solidFill>
                      <a:schemeClr val="accent1"/>
                    </a:solidFill>
                    <a:latin typeface="微软雅黑" panose="020B0503020204020204" pitchFamily="34" charset="-122"/>
                    <a:ea typeface="微软雅黑" panose="020B0503020204020204" pitchFamily="34" charset="-122"/>
                  </a:rPr>
                  <a:t>1</a:t>
                </a:r>
                <a:r>
                  <a:rPr lang="zh-CN" altLang="en-US" sz="1600" spc="300" dirty="0">
                    <a:solidFill>
                      <a:schemeClr val="accent1"/>
                    </a:solidFill>
                    <a:latin typeface="微软雅黑" panose="020B0503020204020204" pitchFamily="34" charset="-122"/>
                    <a:ea typeface="微软雅黑" panose="020B0503020204020204" pitchFamily="34" charset="-122"/>
                  </a:rPr>
                  <a:t>）吊具失效，如吊钩、抓斗、钢丝绳、网具等损坏而造成的重物坠落；</a:t>
                </a:r>
                <a:endParaRPr lang="zh-CN" altLang="en-US" sz="1600" dirty="0">
                  <a:solidFill>
                    <a:schemeClr val="accent1"/>
                  </a:solidFill>
                </a:endParaRPr>
              </a:p>
            </p:txBody>
          </p:sp>
          <p:sp>
            <p:nvSpPr>
              <p:cNvPr id="8" name="矩形 7"/>
              <p:cNvSpPr/>
              <p:nvPr/>
            </p:nvSpPr>
            <p:spPr>
              <a:xfrm>
                <a:off x="2578300" y="1877342"/>
                <a:ext cx="5747811" cy="584775"/>
              </a:xfrm>
              <a:prstGeom prst="rect">
                <a:avLst/>
              </a:prstGeom>
            </p:spPr>
            <p:txBody>
              <a:bodyPr wrap="square">
                <a:spAutoFit/>
              </a:bodyPr>
              <a:lstStyle/>
              <a:p>
                <a:pPr algn="just"/>
                <a:r>
                  <a:rPr lang="zh-CN" altLang="en-US" sz="1600" spc="300" dirty="0">
                    <a:solidFill>
                      <a:schemeClr val="accent1"/>
                    </a:solidFill>
                    <a:latin typeface="微软雅黑" panose="020B0503020204020204" pitchFamily="34" charset="-122"/>
                    <a:ea typeface="微软雅黑" panose="020B0503020204020204" pitchFamily="34" charset="-122"/>
                  </a:rPr>
                  <a:t>（</a:t>
                </a:r>
                <a:r>
                  <a:rPr lang="en-US" altLang="zh-CN" sz="1600" spc="300" dirty="0">
                    <a:solidFill>
                      <a:schemeClr val="accent1"/>
                    </a:solidFill>
                    <a:latin typeface="微软雅黑" panose="020B0503020204020204" pitchFamily="34" charset="-122"/>
                    <a:ea typeface="微软雅黑" panose="020B0503020204020204" pitchFamily="34" charset="-122"/>
                  </a:rPr>
                  <a:t>2</a:t>
                </a:r>
                <a:r>
                  <a:rPr lang="zh-CN" altLang="en-US" sz="1600" spc="300" dirty="0">
                    <a:solidFill>
                      <a:schemeClr val="accent1"/>
                    </a:solidFill>
                    <a:latin typeface="微软雅黑" panose="020B0503020204020204" pitchFamily="34" charset="-122"/>
                    <a:ea typeface="微软雅黑" panose="020B0503020204020204" pitchFamily="34" charset="-122"/>
                  </a:rPr>
                  <a:t>）起重设备的操纵系统失灵或安全装置失效而引起的事故，如制动装置失灵而造成重物的冲击和夹挤；</a:t>
                </a:r>
                <a:endParaRPr lang="zh-CN" altLang="en-US" sz="1600" spc="300" dirty="0">
                  <a:solidFill>
                    <a:schemeClr val="accent1"/>
                  </a:solidFill>
                  <a:latin typeface="微软雅黑" panose="020B0503020204020204" pitchFamily="34" charset="-122"/>
                  <a:ea typeface="微软雅黑" panose="020B0503020204020204" pitchFamily="34" charset="-122"/>
                </a:endParaRPr>
              </a:p>
            </p:txBody>
          </p:sp>
        </p:grpSp>
        <p:sp>
          <p:nvSpPr>
            <p:cNvPr id="17" name="矩形 16"/>
            <p:cNvSpPr/>
            <p:nvPr/>
          </p:nvSpPr>
          <p:spPr>
            <a:xfrm>
              <a:off x="2850931" y="3486876"/>
              <a:ext cx="5747810" cy="338554"/>
            </a:xfrm>
            <a:prstGeom prst="rect">
              <a:avLst/>
            </a:prstGeom>
          </p:spPr>
          <p:txBody>
            <a:bodyPr wrap="square">
              <a:spAutoFit/>
            </a:bodyPr>
            <a:lstStyle/>
            <a:p>
              <a:pPr algn="just"/>
              <a:r>
                <a:rPr lang="zh-CN" altLang="en-US" sz="1600" spc="300" dirty="0">
                  <a:solidFill>
                    <a:schemeClr val="accent1"/>
                  </a:solidFill>
                  <a:latin typeface="微软雅黑" panose="020B0503020204020204" pitchFamily="34" charset="-122"/>
                  <a:ea typeface="微软雅黑" panose="020B0503020204020204" pitchFamily="34" charset="-122"/>
                </a:rPr>
                <a:t>（</a:t>
              </a:r>
              <a:r>
                <a:rPr lang="en-US" altLang="zh-CN" sz="1600" spc="300" dirty="0">
                  <a:solidFill>
                    <a:schemeClr val="accent1"/>
                  </a:solidFill>
                  <a:latin typeface="微软雅黑" panose="020B0503020204020204" pitchFamily="34" charset="-122"/>
                  <a:ea typeface="微软雅黑" panose="020B0503020204020204" pitchFamily="34" charset="-122"/>
                </a:rPr>
                <a:t>4</a:t>
              </a:r>
              <a:r>
                <a:rPr lang="zh-CN" altLang="en-US" sz="1600" spc="300" dirty="0">
                  <a:solidFill>
                    <a:schemeClr val="accent1"/>
                  </a:solidFill>
                  <a:latin typeface="微软雅黑" panose="020B0503020204020204" pitchFamily="34" charset="-122"/>
                  <a:ea typeface="微软雅黑" panose="020B0503020204020204" pitchFamily="34" charset="-122"/>
                </a:rPr>
                <a:t>）电器损坏而造成的触电事故；</a:t>
              </a:r>
              <a:endParaRPr lang="en-US" altLang="zh-CN" sz="1600" spc="300" dirty="0">
                <a:solidFill>
                  <a:schemeClr val="accent1"/>
                </a:solidFill>
                <a:latin typeface="微软雅黑" panose="020B0503020204020204" pitchFamily="34" charset="-122"/>
                <a:ea typeface="微软雅黑" panose="020B0503020204020204" pitchFamily="34" charset="-122"/>
              </a:endParaRPr>
            </a:p>
          </p:txBody>
        </p:sp>
        <p:sp>
          <p:nvSpPr>
            <p:cNvPr id="18" name="矩形 17"/>
            <p:cNvSpPr/>
            <p:nvPr/>
          </p:nvSpPr>
          <p:spPr>
            <a:xfrm>
              <a:off x="2850931" y="4009947"/>
              <a:ext cx="5747810" cy="584775"/>
            </a:xfrm>
            <a:prstGeom prst="rect">
              <a:avLst/>
            </a:prstGeom>
          </p:spPr>
          <p:txBody>
            <a:bodyPr wrap="square">
              <a:spAutoFit/>
            </a:bodyPr>
            <a:lstStyle/>
            <a:p>
              <a:pPr algn="just"/>
              <a:r>
                <a:rPr lang="zh-CN" altLang="en-US" sz="1600" spc="300" dirty="0">
                  <a:solidFill>
                    <a:schemeClr val="accent1"/>
                  </a:solidFill>
                  <a:latin typeface="微软雅黑" panose="020B0503020204020204" pitchFamily="34" charset="-122"/>
                  <a:ea typeface="微软雅黑" panose="020B0503020204020204" pitchFamily="34" charset="-122"/>
                </a:rPr>
                <a:t>（</a:t>
              </a:r>
              <a:r>
                <a:rPr lang="en-US" altLang="zh-CN" sz="1600" spc="300" dirty="0">
                  <a:solidFill>
                    <a:schemeClr val="accent1"/>
                  </a:solidFill>
                  <a:latin typeface="微软雅黑" panose="020B0503020204020204" pitchFamily="34" charset="-122"/>
                  <a:ea typeface="微软雅黑" panose="020B0503020204020204" pitchFamily="34" charset="-122"/>
                </a:rPr>
                <a:t>5</a:t>
              </a:r>
              <a:r>
                <a:rPr lang="zh-CN" altLang="en-US" sz="1600" spc="300" dirty="0">
                  <a:solidFill>
                    <a:schemeClr val="accent1"/>
                  </a:solidFill>
                  <a:latin typeface="微软雅黑" panose="020B0503020204020204" pitchFamily="34" charset="-122"/>
                  <a:ea typeface="微软雅黑" panose="020B0503020204020204" pitchFamily="34" charset="-122"/>
                </a:rPr>
                <a:t>） 因啃轨、超磨损、或弯曲造成的桥式起重机出轨事故等。 </a:t>
              </a:r>
              <a:endParaRPr lang="en-US" altLang="zh-CN" sz="1600" spc="300" dirty="0">
                <a:solidFill>
                  <a:schemeClr val="accent1"/>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9796"/>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523240" y="40640"/>
            <a:ext cx="4048760"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1" charset="-122"/>
                <a:ea typeface="方正卡通简体" panose="03000509000000000000" pitchFamily="1"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en-US" altLang="zh-CN" sz="2400" b="1" spc="100" dirty="0">
                <a:solidFill>
                  <a:srgbClr val="454545"/>
                </a:solidFill>
                <a:latin typeface="微软雅黑" panose="020B0503020204020204" pitchFamily="34" charset="-122"/>
                <a:ea typeface="微软雅黑" panose="020B0503020204020204" pitchFamily="34" charset="-122"/>
              </a:rPr>
              <a:t>5</a:t>
            </a:r>
            <a:r>
              <a:rPr kumimoji="0" lang="en-US" altLang="zh-CN" sz="2400" b="1" i="0" u="none" strike="noStrike" kern="1200" cap="none" spc="100" normalizeH="0" baseline="0" noProof="0" dirty="0">
                <a:ln>
                  <a:noFill/>
                </a:ln>
                <a:solidFill>
                  <a:srgbClr val="454545"/>
                </a:solidFill>
                <a:effectLst/>
                <a:uLnTx/>
                <a:uFillTx/>
                <a:latin typeface="微软雅黑" panose="020B0503020204020204" pitchFamily="34" charset="-122"/>
                <a:ea typeface="微软雅黑" panose="020B0503020204020204" pitchFamily="34" charset="-122"/>
                <a:cs typeface="+mn-cs"/>
              </a:rPr>
              <a:t>. </a:t>
            </a:r>
            <a:r>
              <a:rPr kumimoji="0" lang="zh-CN" altLang="en-US" sz="2400" b="1" i="0" u="none" strike="noStrike" kern="1200" cap="none" spc="100" normalizeH="0" baseline="0" noProof="0" dirty="0">
                <a:ln>
                  <a:noFill/>
                </a:ln>
                <a:solidFill>
                  <a:srgbClr val="454545"/>
                </a:solidFill>
                <a:effectLst/>
                <a:uLnTx/>
                <a:uFillTx/>
                <a:latin typeface="微软雅黑" panose="020B0503020204020204" pitchFamily="34" charset="-122"/>
                <a:ea typeface="微软雅黑" panose="020B0503020204020204" pitchFamily="34" charset="-122"/>
                <a:cs typeface="+mn-cs"/>
              </a:rPr>
              <a:t>起重机械</a:t>
            </a:r>
            <a:endParaRPr kumimoji="0" lang="zh-CN" altLang="en-US" sz="2400" b="1" i="0" u="none" strike="noStrike" kern="1200" cap="none" spc="100" normalizeH="0" baseline="0" noProof="0" dirty="0">
              <a:ln>
                <a:noFill/>
              </a:ln>
              <a:solidFill>
                <a:srgbClr val="454545"/>
              </a:solidFill>
              <a:effectLst/>
              <a:uLnTx/>
              <a:uFillTx/>
              <a:latin typeface="微软雅黑" panose="020B0503020204020204" pitchFamily="34" charset="-122"/>
              <a:ea typeface="微软雅黑" panose="020B0503020204020204" pitchFamily="34" charset="-122"/>
              <a:cs typeface="+mn-cs"/>
            </a:endParaRPr>
          </a:p>
        </p:txBody>
      </p:sp>
      <p:sp>
        <p:nvSpPr>
          <p:cNvPr id="24" name="Freeform 5"/>
          <p:cNvSpPr>
            <a:spLocks noEditPoints="1"/>
          </p:cNvSpPr>
          <p:nvPr/>
        </p:nvSpPr>
        <p:spPr bwMode="auto">
          <a:xfrm>
            <a:off x="153488" y="85490"/>
            <a:ext cx="369657" cy="369656"/>
          </a:xfrm>
          <a:custGeom>
            <a:avLst/>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a:noFill/>
          </a:ln>
        </p:spPr>
        <p:txBody>
          <a:bodyPr vert="horz" wrap="square" lIns="68555" tIns="34277" rIns="68555" bIns="34277"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rgbClr val="ED5A00"/>
              </a:solidFill>
              <a:effectLst/>
              <a:uLnTx/>
              <a:uFillTx/>
              <a:latin typeface="Arial" panose="020B0604020202020204" pitchFamily="34" charset="0"/>
              <a:ea typeface="宋体" panose="02010600030101010101" pitchFamily="2" charset="-122"/>
              <a:cs typeface="+mn-cs"/>
            </a:endParaRPr>
          </a:p>
        </p:txBody>
      </p:sp>
      <p:grpSp>
        <p:nvGrpSpPr>
          <p:cNvPr id="9" name="组合 8"/>
          <p:cNvGrpSpPr/>
          <p:nvPr/>
        </p:nvGrpSpPr>
        <p:grpSpPr>
          <a:xfrm>
            <a:off x="541442" y="623570"/>
            <a:ext cx="3240000" cy="481330"/>
            <a:chOff x="1345" y="982"/>
            <a:chExt cx="5987" cy="758"/>
          </a:xfrm>
        </p:grpSpPr>
        <p:sp>
          <p:nvSpPr>
            <p:cNvPr id="11" name="箭头: 五边形 10"/>
            <p:cNvSpPr/>
            <p:nvPr/>
          </p:nvSpPr>
          <p:spPr bwMode="auto">
            <a:xfrm>
              <a:off x="1345" y="982"/>
              <a:ext cx="5987" cy="758"/>
            </a:xfrm>
            <a:prstGeom prst="homePlate">
              <a:avLst>
                <a:gd name="adj" fmla="val 19029"/>
              </a:avLst>
            </a:prstGeom>
            <a:gradFill>
              <a:gsLst>
                <a:gs pos="61000">
                  <a:schemeClr val="tx1"/>
                </a:gs>
                <a:gs pos="0">
                  <a:srgbClr val="5E5E5E"/>
                </a:gs>
                <a:gs pos="100000">
                  <a:srgbClr val="343434"/>
                </a:gs>
              </a:gsLst>
              <a:lin ang="5400000" scaled="1"/>
            </a:gradFill>
            <a:ln w="9525" cap="flat">
              <a:solidFill>
                <a:schemeClr val="accent2"/>
              </a:solidFill>
              <a:prstDash val="solid"/>
              <a:miter lim="800000"/>
            </a:ln>
            <a:effectLst>
              <a:outerShdw blurRad="63500" sx="102000" sy="102000" algn="ctr" rotWithShape="0">
                <a:prstClr val="black">
                  <a:alpha val="40000"/>
                </a:prstClr>
              </a:outerShdw>
            </a:effectLst>
          </p:spPr>
          <p:txBody>
            <a:bodyPr vert="horz" wrap="square" lIns="68555" tIns="34277" rIns="68555" bIns="34277" numCol="1" anchor="t" anchorCtr="0" compatLnSpc="1"/>
            <a:lstStyle/>
            <a:p>
              <a:pPr algn="ctr"/>
              <a:endParaRPr lang="zh-CN" altLang="en-US" sz="1500">
                <a:solidFill>
                  <a:schemeClr val="accent2"/>
                </a:solidFill>
                <a:latin typeface="+mn-lt"/>
                <a:ea typeface="+mn-ea"/>
                <a:cs typeface="+mn-ea"/>
              </a:endParaRPr>
            </a:p>
          </p:txBody>
        </p:sp>
        <p:sp>
          <p:nvSpPr>
            <p:cNvPr id="12" name="文本框 11"/>
            <p:cNvSpPr txBox="1"/>
            <p:nvPr/>
          </p:nvSpPr>
          <p:spPr>
            <a:xfrm>
              <a:off x="1396" y="1039"/>
              <a:ext cx="5936" cy="630"/>
            </a:xfrm>
            <a:prstGeom prst="rect">
              <a:avLst/>
            </a:prstGeom>
            <a:noFill/>
          </p:spPr>
          <p:txBody>
            <a:bodyPr wrap="square" rtlCol="0" anchor="t">
              <a:spAutoFit/>
            </a:bodyPr>
            <a:lstStyle/>
            <a:p>
              <a:r>
                <a:rPr lang="zh-CN" altLang="en-US" sz="2000" b="1" spc="100" dirty="0">
                  <a:solidFill>
                    <a:schemeClr val="accent2"/>
                  </a:solidFill>
                  <a:latin typeface="微软雅黑" panose="020B0503020204020204" pitchFamily="34" charset="-122"/>
                  <a:ea typeface="微软雅黑" panose="020B0503020204020204" pitchFamily="34" charset="-122"/>
                  <a:cs typeface="+mn-ea"/>
                  <a:sym typeface="+mn-ea"/>
                </a:rPr>
                <a:t>起重机械常见事故及原因</a:t>
              </a:r>
              <a:endParaRPr lang="en-US" altLang="zh-CN" sz="2000" b="1" spc="100" dirty="0">
                <a:solidFill>
                  <a:schemeClr val="accent2"/>
                </a:solidFill>
                <a:latin typeface="微软雅黑" panose="020B0503020204020204" pitchFamily="34" charset="-122"/>
                <a:ea typeface="微软雅黑" panose="020B0503020204020204" pitchFamily="34" charset="-122"/>
                <a:cs typeface="+mn-ea"/>
                <a:sym typeface="+mn-ea"/>
              </a:endParaRPr>
            </a:p>
          </p:txBody>
        </p:sp>
      </p:grpSp>
      <p:grpSp>
        <p:nvGrpSpPr>
          <p:cNvPr id="15" name="组合 14"/>
          <p:cNvGrpSpPr/>
          <p:nvPr/>
        </p:nvGrpSpPr>
        <p:grpSpPr>
          <a:xfrm>
            <a:off x="791666" y="1548800"/>
            <a:ext cx="7560668" cy="3045922"/>
            <a:chOff x="395709" y="1349737"/>
            <a:chExt cx="7560668" cy="3045922"/>
          </a:xfrm>
        </p:grpSpPr>
        <p:sp>
          <p:nvSpPr>
            <p:cNvPr id="3" name="矩形 2"/>
            <p:cNvSpPr/>
            <p:nvPr/>
          </p:nvSpPr>
          <p:spPr>
            <a:xfrm>
              <a:off x="2578300" y="4057105"/>
              <a:ext cx="5378076" cy="338554"/>
            </a:xfrm>
            <a:prstGeom prst="rect">
              <a:avLst/>
            </a:prstGeom>
          </p:spPr>
          <p:txBody>
            <a:bodyPr wrap="square">
              <a:spAutoFit/>
            </a:bodyPr>
            <a:lstStyle/>
            <a:p>
              <a:pPr algn="just"/>
              <a:r>
                <a:rPr lang="zh-CN" altLang="en-US" sz="1600" spc="300" dirty="0">
                  <a:solidFill>
                    <a:schemeClr val="accent1"/>
                  </a:solidFill>
                  <a:latin typeface="微软雅黑" panose="020B0503020204020204" pitchFamily="34" charset="-122"/>
                  <a:ea typeface="微软雅黑" panose="020B0503020204020204" pitchFamily="34" charset="-122"/>
                </a:rPr>
                <a:t>（</a:t>
              </a:r>
              <a:r>
                <a:rPr lang="en-US" altLang="zh-CN" sz="1600" spc="300" dirty="0">
                  <a:solidFill>
                    <a:schemeClr val="accent1"/>
                  </a:solidFill>
                  <a:latin typeface="微软雅黑" panose="020B0503020204020204" pitchFamily="34" charset="-122"/>
                  <a:ea typeface="微软雅黑" panose="020B0503020204020204" pitchFamily="34" charset="-122"/>
                </a:rPr>
                <a:t>3</a:t>
              </a:r>
              <a:r>
                <a:rPr lang="zh-CN" altLang="en-US" sz="1600" spc="300" dirty="0">
                  <a:solidFill>
                    <a:schemeClr val="accent1"/>
                  </a:solidFill>
                  <a:latin typeface="微软雅黑" panose="020B0503020204020204" pitchFamily="34" charset="-122"/>
                  <a:ea typeface="微软雅黑" panose="020B0503020204020204" pitchFamily="34" charset="-122"/>
                </a:rPr>
                <a:t>） 因亮度不够和遮挡视线造成的碰撞事故等。</a:t>
              </a:r>
              <a:endParaRPr lang="zh-CN" altLang="en-US" sz="1600" spc="300" dirty="0">
                <a:solidFill>
                  <a:schemeClr val="accent1"/>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395709" y="1349737"/>
              <a:ext cx="2182591" cy="3045922"/>
              <a:chOff x="971773" y="1349737"/>
              <a:chExt cx="2182591" cy="3045922"/>
            </a:xfrm>
          </p:grpSpPr>
          <p:grpSp>
            <p:nvGrpSpPr>
              <p:cNvPr id="4" name="组合 3"/>
              <p:cNvGrpSpPr/>
              <p:nvPr/>
            </p:nvGrpSpPr>
            <p:grpSpPr>
              <a:xfrm>
                <a:off x="971773" y="1349737"/>
                <a:ext cx="2182591" cy="3045922"/>
                <a:chOff x="971773" y="1308884"/>
                <a:chExt cx="2182591" cy="3045922"/>
              </a:xfrm>
            </p:grpSpPr>
            <p:sp>
              <p:nvSpPr>
                <p:cNvPr id="16" name="Freeform 5"/>
                <p:cNvSpPr/>
                <p:nvPr/>
              </p:nvSpPr>
              <p:spPr bwMode="auto">
                <a:xfrm>
                  <a:off x="971773" y="2167342"/>
                  <a:ext cx="1450366" cy="130743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FF931A"/>
                </a:solidFill>
                <a:ln w="9525" cap="flat">
                  <a:noFill/>
                  <a:prstDash val="solid"/>
                  <a:miter lim="800000"/>
                </a:ln>
              </p:spPr>
              <p:txBody>
                <a:bodyPr vert="horz" wrap="square" lIns="89606" tIns="44803" rIns="89606" bIns="44803" numCol="1" anchor="t" anchorCtr="0" compatLnSpc="1"/>
                <a:lstStyle/>
                <a:p>
                  <a:endParaRPr lang="zh-CN" altLang="en-US" sz="1735" dirty="0"/>
                </a:p>
              </p:txBody>
            </p:sp>
            <p:sp>
              <p:nvSpPr>
                <p:cNvPr id="23" name="Freeform 5"/>
                <p:cNvSpPr/>
                <p:nvPr/>
              </p:nvSpPr>
              <p:spPr bwMode="auto">
                <a:xfrm>
                  <a:off x="2617737" y="1308884"/>
                  <a:ext cx="536627" cy="3045922"/>
                </a:xfrm>
                <a:custGeom>
                  <a:avLst/>
                  <a:gdLst>
                    <a:gd name="T0" fmla="*/ 1999 w 3544"/>
                    <a:gd name="T1" fmla="*/ 9150 h 14563"/>
                    <a:gd name="T2" fmla="*/ 1999 w 3544"/>
                    <a:gd name="T3" fmla="*/ 12306 h 14563"/>
                    <a:gd name="T4" fmla="*/ 2353 w 3544"/>
                    <a:gd name="T5" fmla="*/ 13628 h 14563"/>
                    <a:gd name="T6" fmla="*/ 3544 w 3544"/>
                    <a:gd name="T7" fmla="*/ 14112 h 14563"/>
                    <a:gd name="T8" fmla="*/ 3544 w 3544"/>
                    <a:gd name="T9" fmla="*/ 14563 h 14563"/>
                    <a:gd name="T10" fmla="*/ 1933 w 3544"/>
                    <a:gd name="T11" fmla="*/ 14016 h 14563"/>
                    <a:gd name="T12" fmla="*/ 1419 w 3544"/>
                    <a:gd name="T13" fmla="*/ 12050 h 14563"/>
                    <a:gd name="T14" fmla="*/ 1419 w 3544"/>
                    <a:gd name="T15" fmla="*/ 9279 h 14563"/>
                    <a:gd name="T16" fmla="*/ 1160 w 3544"/>
                    <a:gd name="T17" fmla="*/ 8022 h 14563"/>
                    <a:gd name="T18" fmla="*/ 0 w 3544"/>
                    <a:gd name="T19" fmla="*/ 7475 h 14563"/>
                    <a:gd name="T20" fmla="*/ 0 w 3544"/>
                    <a:gd name="T21" fmla="*/ 7088 h 14563"/>
                    <a:gd name="T22" fmla="*/ 1127 w 3544"/>
                    <a:gd name="T23" fmla="*/ 6571 h 14563"/>
                    <a:gd name="T24" fmla="*/ 1419 w 3544"/>
                    <a:gd name="T25" fmla="*/ 5284 h 14563"/>
                    <a:gd name="T26" fmla="*/ 1419 w 3544"/>
                    <a:gd name="T27" fmla="*/ 2513 h 14563"/>
                    <a:gd name="T28" fmla="*/ 1933 w 3544"/>
                    <a:gd name="T29" fmla="*/ 547 h 14563"/>
                    <a:gd name="T30" fmla="*/ 3544 w 3544"/>
                    <a:gd name="T31" fmla="*/ 0 h 14563"/>
                    <a:gd name="T32" fmla="*/ 3544 w 3544"/>
                    <a:gd name="T33" fmla="*/ 451 h 14563"/>
                    <a:gd name="T34" fmla="*/ 2353 w 3544"/>
                    <a:gd name="T35" fmla="*/ 902 h 14563"/>
                    <a:gd name="T36" fmla="*/ 1999 w 3544"/>
                    <a:gd name="T37" fmla="*/ 2254 h 14563"/>
                    <a:gd name="T38" fmla="*/ 1999 w 3544"/>
                    <a:gd name="T39" fmla="*/ 5413 h 14563"/>
                    <a:gd name="T40" fmla="*/ 580 w 3544"/>
                    <a:gd name="T41" fmla="*/ 7275 h 14563"/>
                    <a:gd name="T42" fmla="*/ 580 w 3544"/>
                    <a:gd name="T43" fmla="*/ 7304 h 14563"/>
                    <a:gd name="T44" fmla="*/ 1999 w 3544"/>
                    <a:gd name="T45" fmla="*/ 9150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44" h="14563">
                      <a:moveTo>
                        <a:pt x="1999" y="9150"/>
                      </a:moveTo>
                      <a:lnTo>
                        <a:pt x="1999" y="12306"/>
                      </a:lnTo>
                      <a:cubicBezTo>
                        <a:pt x="1999" y="12867"/>
                        <a:pt x="2117" y="13306"/>
                        <a:pt x="2353" y="13628"/>
                      </a:cubicBezTo>
                      <a:cubicBezTo>
                        <a:pt x="2590" y="13950"/>
                        <a:pt x="2986" y="14112"/>
                        <a:pt x="3544" y="14112"/>
                      </a:cubicBezTo>
                      <a:lnTo>
                        <a:pt x="3544" y="14563"/>
                      </a:lnTo>
                      <a:cubicBezTo>
                        <a:pt x="2815" y="14563"/>
                        <a:pt x="2276" y="14379"/>
                        <a:pt x="1933" y="14016"/>
                      </a:cubicBezTo>
                      <a:cubicBezTo>
                        <a:pt x="1589" y="13650"/>
                        <a:pt x="1419" y="12993"/>
                        <a:pt x="1419" y="12050"/>
                      </a:cubicBezTo>
                      <a:lnTo>
                        <a:pt x="1419" y="9279"/>
                      </a:lnTo>
                      <a:cubicBezTo>
                        <a:pt x="1419" y="8762"/>
                        <a:pt x="1333" y="8344"/>
                        <a:pt x="1160" y="8022"/>
                      </a:cubicBezTo>
                      <a:cubicBezTo>
                        <a:pt x="990" y="7701"/>
                        <a:pt x="602" y="7516"/>
                        <a:pt x="0" y="7475"/>
                      </a:cubicBezTo>
                      <a:lnTo>
                        <a:pt x="0" y="7088"/>
                      </a:lnTo>
                      <a:cubicBezTo>
                        <a:pt x="558" y="7002"/>
                        <a:pt x="935" y="6829"/>
                        <a:pt x="1127" y="6571"/>
                      </a:cubicBezTo>
                      <a:cubicBezTo>
                        <a:pt x="1322" y="6315"/>
                        <a:pt x="1419" y="5883"/>
                        <a:pt x="1419" y="5284"/>
                      </a:cubicBezTo>
                      <a:lnTo>
                        <a:pt x="1419" y="2513"/>
                      </a:lnTo>
                      <a:cubicBezTo>
                        <a:pt x="1419" y="1567"/>
                        <a:pt x="1589" y="913"/>
                        <a:pt x="1933" y="547"/>
                      </a:cubicBezTo>
                      <a:cubicBezTo>
                        <a:pt x="2276" y="181"/>
                        <a:pt x="2815" y="0"/>
                        <a:pt x="3544" y="0"/>
                      </a:cubicBezTo>
                      <a:lnTo>
                        <a:pt x="3544" y="451"/>
                      </a:lnTo>
                      <a:cubicBezTo>
                        <a:pt x="2986" y="451"/>
                        <a:pt x="2590" y="602"/>
                        <a:pt x="2353" y="902"/>
                      </a:cubicBezTo>
                      <a:cubicBezTo>
                        <a:pt x="2117" y="1201"/>
                        <a:pt x="1999" y="1652"/>
                        <a:pt x="1999" y="2254"/>
                      </a:cubicBezTo>
                      <a:lnTo>
                        <a:pt x="1999" y="5413"/>
                      </a:lnTo>
                      <a:cubicBezTo>
                        <a:pt x="1999" y="6265"/>
                        <a:pt x="1592" y="7275"/>
                        <a:pt x="580" y="7275"/>
                      </a:cubicBezTo>
                      <a:lnTo>
                        <a:pt x="580" y="7304"/>
                      </a:lnTo>
                      <a:cubicBezTo>
                        <a:pt x="1565" y="7304"/>
                        <a:pt x="1999" y="8309"/>
                        <a:pt x="1999" y="9150"/>
                      </a:cubicBezTo>
                      <a:close/>
                    </a:path>
                  </a:pathLst>
                </a:custGeom>
                <a:solidFill>
                  <a:srgbClr val="FF931A"/>
                </a:solidFill>
                <a:ln>
                  <a:noFill/>
                </a:ln>
              </p:spPr>
              <p:txBody>
                <a:bodyPr vert="horz" wrap="square" lIns="89606" tIns="44803" rIns="89606" bIns="44803" numCol="1" anchor="t" anchorCtr="0" compatLnSpc="1"/>
                <a:lstStyle/>
                <a:p>
                  <a:endParaRPr lang="zh-CN" altLang="en-US" sz="1735"/>
                </a:p>
              </p:txBody>
            </p:sp>
          </p:grpSp>
          <p:sp>
            <p:nvSpPr>
              <p:cNvPr id="5" name="矩形 4"/>
              <p:cNvSpPr/>
              <p:nvPr/>
            </p:nvSpPr>
            <p:spPr>
              <a:xfrm>
                <a:off x="992669" y="2349245"/>
                <a:ext cx="1491099" cy="923330"/>
              </a:xfrm>
              <a:prstGeom prst="rect">
                <a:avLst/>
              </a:prstGeom>
            </p:spPr>
            <p:txBody>
              <a:bodyPr wrap="square">
                <a:spAutoFit/>
              </a:bodyPr>
              <a:lstStyle/>
              <a:p>
                <a:pPr algn="ctr"/>
                <a:r>
                  <a:rPr lang="en-US" altLang="zh-CN" b="1" spc="300" dirty="0">
                    <a:solidFill>
                      <a:schemeClr val="accent2"/>
                    </a:solidFill>
                    <a:latin typeface="微软雅黑" panose="020B0503020204020204" pitchFamily="34" charset="-122"/>
                    <a:ea typeface="微软雅黑" panose="020B0503020204020204" pitchFamily="34" charset="-122"/>
                  </a:rPr>
                  <a:t>3</a:t>
                </a:r>
                <a:endParaRPr lang="en-US" altLang="zh-CN" b="1" spc="300" dirty="0">
                  <a:solidFill>
                    <a:schemeClr val="accent2"/>
                  </a:solidFill>
                  <a:latin typeface="微软雅黑" panose="020B0503020204020204" pitchFamily="34" charset="-122"/>
                  <a:ea typeface="微软雅黑" panose="020B0503020204020204" pitchFamily="34" charset="-122"/>
                </a:endParaRPr>
              </a:p>
              <a:p>
                <a:pPr algn="ctr"/>
                <a:r>
                  <a:rPr lang="zh-CN" altLang="en-US" b="1" spc="300" dirty="0">
                    <a:solidFill>
                      <a:schemeClr val="accent2"/>
                    </a:solidFill>
                    <a:latin typeface="微软雅黑" panose="020B0503020204020204" pitchFamily="34" charset="-122"/>
                    <a:ea typeface="微软雅黑" panose="020B0503020204020204" pitchFamily="34" charset="-122"/>
                  </a:rPr>
                  <a:t>环境因素主要有：</a:t>
                </a:r>
                <a:endParaRPr lang="zh-CN" altLang="en-US" b="1" dirty="0">
                  <a:solidFill>
                    <a:schemeClr val="accent2"/>
                  </a:solidFill>
                </a:endParaRPr>
              </a:p>
            </p:txBody>
          </p:sp>
        </p:grpSp>
        <p:sp>
          <p:nvSpPr>
            <p:cNvPr id="6" name="矩形 5"/>
            <p:cNvSpPr/>
            <p:nvPr/>
          </p:nvSpPr>
          <p:spPr>
            <a:xfrm>
              <a:off x="2578299" y="1349737"/>
              <a:ext cx="5378077" cy="584775"/>
            </a:xfrm>
            <a:prstGeom prst="rect">
              <a:avLst/>
            </a:prstGeom>
          </p:spPr>
          <p:txBody>
            <a:bodyPr wrap="square">
              <a:spAutoFit/>
            </a:bodyPr>
            <a:lstStyle/>
            <a:p>
              <a:pPr algn="just"/>
              <a:r>
                <a:rPr lang="zh-CN" altLang="en-US" sz="1600" spc="300" dirty="0">
                  <a:solidFill>
                    <a:schemeClr val="accent1"/>
                  </a:solidFill>
                  <a:latin typeface="微软雅黑" panose="020B0503020204020204" pitchFamily="34" charset="-122"/>
                  <a:ea typeface="微软雅黑" panose="020B0503020204020204" pitchFamily="34" charset="-122"/>
                </a:rPr>
                <a:t>（</a:t>
              </a:r>
              <a:r>
                <a:rPr lang="en-US" altLang="zh-CN" sz="1600" spc="300" dirty="0">
                  <a:solidFill>
                    <a:schemeClr val="accent1"/>
                  </a:solidFill>
                  <a:latin typeface="微软雅黑" panose="020B0503020204020204" pitchFamily="34" charset="-122"/>
                  <a:ea typeface="微软雅黑" panose="020B0503020204020204" pitchFamily="34" charset="-122"/>
                </a:rPr>
                <a:t>1</a:t>
              </a:r>
              <a:r>
                <a:rPr lang="zh-CN" altLang="en-US" sz="1600" spc="300" dirty="0">
                  <a:solidFill>
                    <a:schemeClr val="accent1"/>
                  </a:solidFill>
                  <a:latin typeface="微软雅黑" panose="020B0503020204020204" pitchFamily="34" charset="-122"/>
                  <a:ea typeface="微软雅黑" panose="020B0503020204020204" pitchFamily="34" charset="-122"/>
                </a:rPr>
                <a:t>） 因雷电、阵风、龙卷风、台风、地震等强自然灾害造成的出轨、倒塌、倾翻等设备事故；</a:t>
              </a:r>
              <a:endParaRPr lang="zh-CN" altLang="en-US" sz="1600" dirty="0">
                <a:solidFill>
                  <a:schemeClr val="accent1"/>
                </a:solidFill>
              </a:endParaRPr>
            </a:p>
          </p:txBody>
        </p:sp>
        <p:sp>
          <p:nvSpPr>
            <p:cNvPr id="8" name="矩形 7"/>
            <p:cNvSpPr/>
            <p:nvPr/>
          </p:nvSpPr>
          <p:spPr>
            <a:xfrm>
              <a:off x="2535109" y="2641633"/>
              <a:ext cx="5421268" cy="338554"/>
            </a:xfrm>
            <a:prstGeom prst="rect">
              <a:avLst/>
            </a:prstGeom>
          </p:spPr>
          <p:txBody>
            <a:bodyPr wrap="square">
              <a:spAutoFit/>
            </a:bodyPr>
            <a:lstStyle/>
            <a:p>
              <a:pPr algn="just"/>
              <a:r>
                <a:rPr lang="zh-CN" altLang="en-US" sz="1600" spc="300" dirty="0">
                  <a:solidFill>
                    <a:schemeClr val="accent1"/>
                  </a:solidFill>
                  <a:latin typeface="微软雅黑" panose="020B0503020204020204" pitchFamily="34" charset="-122"/>
                  <a:ea typeface="微软雅黑" panose="020B0503020204020204" pitchFamily="34" charset="-122"/>
                </a:rPr>
                <a:t>（</a:t>
              </a:r>
              <a:r>
                <a:rPr lang="en-US" altLang="zh-CN" sz="1600" spc="300" dirty="0">
                  <a:solidFill>
                    <a:schemeClr val="accent1"/>
                  </a:solidFill>
                  <a:latin typeface="微软雅黑" panose="020B0503020204020204" pitchFamily="34" charset="-122"/>
                  <a:ea typeface="微软雅黑" panose="020B0503020204020204" pitchFamily="34" charset="-122"/>
                </a:rPr>
                <a:t>2</a:t>
              </a:r>
              <a:r>
                <a:rPr lang="zh-CN" altLang="en-US" sz="1600" spc="300" dirty="0">
                  <a:solidFill>
                    <a:schemeClr val="accent1"/>
                  </a:solidFill>
                  <a:latin typeface="微软雅黑" panose="020B0503020204020204" pitchFamily="34" charset="-122"/>
                  <a:ea typeface="微软雅黑" panose="020B0503020204020204" pitchFamily="34" charset="-122"/>
                </a:rPr>
                <a:t>） 因场地拥挤、杂乱造成的碰撞、挤压事故；</a:t>
              </a:r>
              <a:endParaRPr lang="zh-CN" altLang="en-US" sz="1600" dirty="0">
                <a:solidFill>
                  <a:schemeClr val="accent1"/>
                </a:solidFill>
              </a:endParaRPr>
            </a:p>
          </p:txBody>
        </p:sp>
      </p:grpSp>
    </p:spTree>
  </p:cSld>
  <p:clrMapOvr>
    <a:masterClrMapping/>
  </p:clrMapOvr>
  <p:transition spd="slow" advTm="9796"/>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523240" y="40640"/>
            <a:ext cx="4048760"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1" charset="-122"/>
                <a:ea typeface="方正卡通简体" panose="03000509000000000000" pitchFamily="1"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en-US" altLang="zh-CN" sz="2400" b="1" spc="100" dirty="0">
                <a:solidFill>
                  <a:srgbClr val="454545"/>
                </a:solidFill>
                <a:latin typeface="微软雅黑" panose="020B0503020204020204" pitchFamily="34" charset="-122"/>
                <a:ea typeface="微软雅黑" panose="020B0503020204020204" pitchFamily="34" charset="-122"/>
              </a:rPr>
              <a:t>5</a:t>
            </a:r>
            <a:r>
              <a:rPr kumimoji="0" lang="en-US" altLang="zh-CN" sz="2400" b="1" i="0" u="none" strike="noStrike" kern="1200" cap="none" spc="100" normalizeH="0" baseline="0" noProof="0" dirty="0">
                <a:ln>
                  <a:noFill/>
                </a:ln>
                <a:solidFill>
                  <a:srgbClr val="454545"/>
                </a:solidFill>
                <a:effectLst/>
                <a:uLnTx/>
                <a:uFillTx/>
                <a:latin typeface="微软雅黑" panose="020B0503020204020204" pitchFamily="34" charset="-122"/>
                <a:ea typeface="微软雅黑" panose="020B0503020204020204" pitchFamily="34" charset="-122"/>
                <a:cs typeface="+mn-cs"/>
              </a:rPr>
              <a:t>. </a:t>
            </a:r>
            <a:r>
              <a:rPr kumimoji="0" lang="zh-CN" altLang="en-US" sz="2400" b="1" i="0" u="none" strike="noStrike" kern="1200" cap="none" spc="100" normalizeH="0" baseline="0" noProof="0" dirty="0">
                <a:ln>
                  <a:noFill/>
                </a:ln>
                <a:solidFill>
                  <a:srgbClr val="454545"/>
                </a:solidFill>
                <a:effectLst/>
                <a:uLnTx/>
                <a:uFillTx/>
                <a:latin typeface="微软雅黑" panose="020B0503020204020204" pitchFamily="34" charset="-122"/>
                <a:ea typeface="微软雅黑" panose="020B0503020204020204" pitchFamily="34" charset="-122"/>
                <a:cs typeface="+mn-cs"/>
              </a:rPr>
              <a:t>起重机械</a:t>
            </a:r>
            <a:endParaRPr kumimoji="0" lang="zh-CN" altLang="en-US" sz="2400" b="1" i="0" u="none" strike="noStrike" kern="1200" cap="none" spc="100" normalizeH="0" baseline="0" noProof="0" dirty="0">
              <a:ln>
                <a:noFill/>
              </a:ln>
              <a:solidFill>
                <a:srgbClr val="454545"/>
              </a:solidFill>
              <a:effectLst/>
              <a:uLnTx/>
              <a:uFillTx/>
              <a:latin typeface="微软雅黑" panose="020B0503020204020204" pitchFamily="34" charset="-122"/>
              <a:ea typeface="微软雅黑" panose="020B0503020204020204" pitchFamily="34" charset="-122"/>
              <a:cs typeface="+mn-cs"/>
            </a:endParaRPr>
          </a:p>
        </p:txBody>
      </p:sp>
      <p:sp>
        <p:nvSpPr>
          <p:cNvPr id="24" name="Freeform 5"/>
          <p:cNvSpPr>
            <a:spLocks noEditPoints="1"/>
          </p:cNvSpPr>
          <p:nvPr/>
        </p:nvSpPr>
        <p:spPr bwMode="auto">
          <a:xfrm>
            <a:off x="153488" y="85490"/>
            <a:ext cx="369657" cy="369656"/>
          </a:xfrm>
          <a:custGeom>
            <a:avLst/>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a:noFill/>
          </a:ln>
        </p:spPr>
        <p:txBody>
          <a:bodyPr vert="horz" wrap="square" lIns="68555" tIns="34277" rIns="68555" bIns="34277"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rgbClr val="ED5A00"/>
              </a:solidFill>
              <a:effectLst/>
              <a:uLnTx/>
              <a:uFillTx/>
              <a:latin typeface="Arial" panose="020B0604020202020204" pitchFamily="34" charset="0"/>
              <a:ea typeface="宋体" panose="02010600030101010101" pitchFamily="2" charset="-122"/>
              <a:cs typeface="+mn-cs"/>
            </a:endParaRPr>
          </a:p>
        </p:txBody>
      </p:sp>
      <p:grpSp>
        <p:nvGrpSpPr>
          <p:cNvPr id="6" name="组合 5"/>
          <p:cNvGrpSpPr/>
          <p:nvPr/>
        </p:nvGrpSpPr>
        <p:grpSpPr>
          <a:xfrm>
            <a:off x="1469852" y="699542"/>
            <a:ext cx="6204296" cy="4206200"/>
            <a:chOff x="1020391" y="467483"/>
            <a:chExt cx="6204296" cy="4206200"/>
          </a:xfrm>
        </p:grpSpPr>
        <p:pic>
          <p:nvPicPr>
            <p:cNvPr id="8" name="图片 46083" descr="天车3"/>
            <p:cNvPicPr>
              <a:picLocks noChangeAspect="1"/>
            </p:cNvPicPr>
            <p:nvPr/>
          </p:nvPicPr>
          <p:blipFill>
            <a:blip r:embed="rId1">
              <a:clrChange>
                <a:clrFrom>
                  <a:srgbClr val="75BCF4"/>
                </a:clrFrom>
                <a:clrTo>
                  <a:srgbClr val="75BCF4">
                    <a:alpha val="0"/>
                  </a:srgbClr>
                </a:clrTo>
              </a:clrChange>
            </a:blip>
            <a:srcRect b="5539"/>
            <a:stretch>
              <a:fillRect/>
            </a:stretch>
          </p:blipFill>
          <p:spPr>
            <a:xfrm>
              <a:off x="1068003" y="467483"/>
              <a:ext cx="5976664" cy="1716702"/>
            </a:xfrm>
            <a:prstGeom prst="rect">
              <a:avLst/>
            </a:prstGeom>
            <a:noFill/>
            <a:ln w="9525" cap="flat" cmpd="sng">
              <a:noFill/>
              <a:prstDash val="solid"/>
              <a:miter/>
              <a:headEnd type="none" w="med" len="med"/>
              <a:tailEnd type="none" w="med" len="med"/>
            </a:ln>
          </p:spPr>
        </p:pic>
        <p:grpSp>
          <p:nvGrpSpPr>
            <p:cNvPr id="5" name="组合 4"/>
            <p:cNvGrpSpPr/>
            <p:nvPr/>
          </p:nvGrpSpPr>
          <p:grpSpPr>
            <a:xfrm>
              <a:off x="1020391" y="2445468"/>
              <a:ext cx="6204296" cy="2228215"/>
              <a:chOff x="1020391" y="2445468"/>
              <a:chExt cx="6204296" cy="2228215"/>
            </a:xfrm>
          </p:grpSpPr>
          <p:sp>
            <p:nvSpPr>
              <p:cNvPr id="10" name="矩形 9"/>
              <p:cNvSpPr/>
              <p:nvPr/>
            </p:nvSpPr>
            <p:spPr bwMode="auto">
              <a:xfrm>
                <a:off x="1020391" y="2501532"/>
                <a:ext cx="6204296" cy="2100897"/>
              </a:xfrm>
              <a:prstGeom prst="rect">
                <a:avLst/>
              </a:prstGeom>
              <a:solidFill>
                <a:schemeClr val="accent2"/>
              </a:solidFill>
              <a:ln w="9525" cap="flat" cmpd="sng" algn="ctr">
                <a:solidFill>
                  <a:schemeClr val="accent1">
                    <a:lumMod val="40000"/>
                    <a:lumOff val="60000"/>
                  </a:schemeClr>
                </a:solidFill>
                <a:prstDash val="solid"/>
                <a:round/>
                <a:headEnd type="none" w="med" len="med"/>
                <a:tailEnd type="none" w="med" len="med"/>
              </a:ln>
              <a:effectLst/>
            </p:spPr>
            <p:txBody>
              <a:bodyPr vert="horz" wrap="square" lIns="68555" tIns="34277" rIns="68555" bIns="34277"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rgbClr val="1F4C6B"/>
                  </a:solidFill>
                  <a:effectLst/>
                  <a:uLnTx/>
                  <a:uFillTx/>
                  <a:latin typeface="Arial" panose="020B0604020202020204" pitchFamily="34" charset="0"/>
                  <a:ea typeface="宋体" panose="02010600030101010101" pitchFamily="2" charset="-122"/>
                  <a:cs typeface="+mn-cs"/>
                </a:endParaRPr>
              </a:p>
            </p:txBody>
          </p:sp>
          <p:sp>
            <p:nvSpPr>
              <p:cNvPr id="4" name="矩形 3"/>
              <p:cNvSpPr/>
              <p:nvPr/>
            </p:nvSpPr>
            <p:spPr>
              <a:xfrm>
                <a:off x="1068373" y="2445468"/>
                <a:ext cx="6048672" cy="2228215"/>
              </a:xfrm>
              <a:prstGeom prst="rect">
                <a:avLst/>
              </a:prstGeom>
            </p:spPr>
            <p:txBody>
              <a:bodyPr wrap="square">
                <a:spAutoFit/>
              </a:bodyPr>
              <a:lstStyle/>
              <a:p>
                <a:pPr marL="342900" indent="-342900" algn="just">
                  <a:lnSpc>
                    <a:spcPct val="90000"/>
                  </a:lnSpc>
                  <a:spcBef>
                    <a:spcPct val="20000"/>
                  </a:spcBef>
                  <a:buClr>
                    <a:srgbClr val="FF931A"/>
                  </a:buClr>
                  <a:buSzPct val="75000"/>
                  <a:buFont typeface="Wingdings" panose="05000000000000000000" pitchFamily="2" charset="2"/>
                  <a:buChar char="l"/>
                </a:pPr>
                <a:r>
                  <a:rPr lang="zh-CN" altLang="en-US" sz="1600" spc="300" dirty="0">
                    <a:solidFill>
                      <a:schemeClr val="accent1"/>
                    </a:solidFill>
                    <a:latin typeface="微软雅黑" panose="020B0503020204020204" pitchFamily="34" charset="-122"/>
                    <a:ea typeface="微软雅黑" panose="020B0503020204020204" pitchFamily="34" charset="-122"/>
                  </a:rPr>
                  <a:t>按照结构特点分为金属结构、机械传动、电气部分。</a:t>
                </a:r>
                <a:endParaRPr lang="zh-CN" altLang="en-US" sz="1600" spc="300" dirty="0">
                  <a:solidFill>
                    <a:schemeClr val="accent1"/>
                  </a:solidFill>
                  <a:latin typeface="微软雅黑" panose="020B0503020204020204" pitchFamily="34" charset="-122"/>
                  <a:ea typeface="微软雅黑" panose="020B0503020204020204" pitchFamily="34" charset="-122"/>
                </a:endParaRPr>
              </a:p>
              <a:p>
                <a:pPr marL="342900" indent="-342900" algn="just">
                  <a:lnSpc>
                    <a:spcPct val="90000"/>
                  </a:lnSpc>
                  <a:spcBef>
                    <a:spcPct val="20000"/>
                  </a:spcBef>
                  <a:buClr>
                    <a:srgbClr val="FF931A"/>
                  </a:buClr>
                  <a:buSzPct val="75000"/>
                  <a:buFont typeface="Wingdings" panose="05000000000000000000" pitchFamily="2" charset="2"/>
                  <a:buChar char="l"/>
                </a:pPr>
                <a:r>
                  <a:rPr lang="en-US" altLang="zh-CN" sz="1600" spc="300" dirty="0">
                    <a:solidFill>
                      <a:schemeClr val="accent1"/>
                    </a:solidFill>
                    <a:latin typeface="微软雅黑" panose="020B0503020204020204" pitchFamily="34" charset="-122"/>
                    <a:ea typeface="微软雅黑" panose="020B0503020204020204" pitchFamily="34" charset="-122"/>
                  </a:rPr>
                  <a:t>1</a:t>
                </a:r>
                <a:r>
                  <a:rPr lang="zh-CN" altLang="en-US" sz="1600" spc="300" dirty="0">
                    <a:solidFill>
                      <a:schemeClr val="accent1"/>
                    </a:solidFill>
                    <a:latin typeface="微软雅黑" panose="020B0503020204020204" pitchFamily="34" charset="-122"/>
                    <a:ea typeface="微软雅黑" panose="020B0503020204020204" pitchFamily="34" charset="-122"/>
                  </a:rPr>
                  <a:t>、金属结构包括桥架和小车架组成，桥架则由主梁、端梁、走台、护栏和操纵室组成。小车由车架和栏杆组成。</a:t>
                </a:r>
                <a:endParaRPr lang="zh-CN" altLang="en-US" sz="1600" spc="300" dirty="0">
                  <a:solidFill>
                    <a:schemeClr val="accent1"/>
                  </a:solidFill>
                  <a:latin typeface="微软雅黑" panose="020B0503020204020204" pitchFamily="34" charset="-122"/>
                  <a:ea typeface="微软雅黑" panose="020B0503020204020204" pitchFamily="34" charset="-122"/>
                </a:endParaRPr>
              </a:p>
              <a:p>
                <a:pPr marL="342900" indent="-342900" algn="just">
                  <a:lnSpc>
                    <a:spcPct val="90000"/>
                  </a:lnSpc>
                  <a:spcBef>
                    <a:spcPct val="20000"/>
                  </a:spcBef>
                  <a:buClr>
                    <a:srgbClr val="FF931A"/>
                  </a:buClr>
                  <a:buSzPct val="75000"/>
                  <a:buFont typeface="Wingdings" panose="05000000000000000000" pitchFamily="2" charset="2"/>
                  <a:buChar char="l"/>
                </a:pPr>
                <a:r>
                  <a:rPr lang="en-US" altLang="zh-CN" sz="1600" spc="300" dirty="0">
                    <a:solidFill>
                      <a:schemeClr val="accent1"/>
                    </a:solidFill>
                    <a:latin typeface="微软雅黑" panose="020B0503020204020204" pitchFamily="34" charset="-122"/>
                    <a:ea typeface="微软雅黑" panose="020B0503020204020204" pitchFamily="34" charset="-122"/>
                  </a:rPr>
                  <a:t>2</a:t>
                </a:r>
                <a:r>
                  <a:rPr lang="zh-CN" altLang="en-US" sz="1600" spc="300" dirty="0">
                    <a:solidFill>
                      <a:schemeClr val="accent1"/>
                    </a:solidFill>
                    <a:latin typeface="微软雅黑" panose="020B0503020204020204" pitchFamily="34" charset="-122"/>
                    <a:ea typeface="微软雅黑" panose="020B0503020204020204" pitchFamily="34" charset="-122"/>
                  </a:rPr>
                  <a:t>、机械传动部分则是为实现天车不同运动要求设置的。免费获取更多安全精品资料，请关注微信公众号〔安全生产管理〕；由起升机构、大车运行机构和小车运行机构所组成。</a:t>
                </a:r>
                <a:endParaRPr lang="zh-CN" altLang="en-US" sz="1600" spc="300" dirty="0">
                  <a:solidFill>
                    <a:schemeClr val="accent1"/>
                  </a:solidFill>
                  <a:latin typeface="微软雅黑" panose="020B0503020204020204" pitchFamily="34" charset="-122"/>
                  <a:ea typeface="微软雅黑" panose="020B0503020204020204" pitchFamily="34" charset="-122"/>
                </a:endParaRPr>
              </a:p>
              <a:p>
                <a:pPr marL="342900" indent="-342900" algn="just">
                  <a:lnSpc>
                    <a:spcPct val="90000"/>
                  </a:lnSpc>
                  <a:spcBef>
                    <a:spcPct val="20000"/>
                  </a:spcBef>
                  <a:buClr>
                    <a:srgbClr val="FF931A"/>
                  </a:buClr>
                  <a:buSzPct val="75000"/>
                  <a:buFont typeface="Wingdings" panose="05000000000000000000" pitchFamily="2" charset="2"/>
                  <a:buChar char="l"/>
                </a:pPr>
                <a:r>
                  <a:rPr lang="en-US" altLang="zh-CN" sz="1600" spc="300" dirty="0">
                    <a:solidFill>
                      <a:schemeClr val="accent1"/>
                    </a:solidFill>
                    <a:latin typeface="微软雅黑" panose="020B0503020204020204" pitchFamily="34" charset="-122"/>
                    <a:ea typeface="微软雅黑" panose="020B0503020204020204" pitchFamily="34" charset="-122"/>
                  </a:rPr>
                  <a:t>3</a:t>
                </a:r>
                <a:r>
                  <a:rPr lang="zh-CN" altLang="en-US" sz="1600" spc="300" dirty="0">
                    <a:solidFill>
                      <a:schemeClr val="accent1"/>
                    </a:solidFill>
                    <a:latin typeface="微软雅黑" panose="020B0503020204020204" pitchFamily="34" charset="-122"/>
                    <a:ea typeface="微软雅黑" panose="020B0503020204020204" pitchFamily="34" charset="-122"/>
                  </a:rPr>
                  <a:t>、电气部分由电气线路和电气设备组成。 </a:t>
                </a:r>
                <a:endParaRPr lang="zh-CN" altLang="en-US" sz="1600" spc="300" dirty="0">
                  <a:solidFill>
                    <a:schemeClr val="accent1"/>
                  </a:solidFill>
                  <a:latin typeface="微软雅黑" panose="020B0503020204020204" pitchFamily="34" charset="-122"/>
                  <a:ea typeface="微软雅黑" panose="020B0503020204020204" pitchFamily="34" charset="-122"/>
                </a:endParaRPr>
              </a:p>
            </p:txBody>
          </p:sp>
        </p:grpSp>
      </p:grpSp>
    </p:spTree>
  </p:cSld>
  <p:clrMapOvr>
    <a:masterClrMapping/>
  </p:clrMapOvr>
  <p:transition spd="slow" advTm="9796"/>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5000" r="-15000"/>
          </a:stretch>
        </a:blipFill>
        <a:effectLst/>
      </p:bgPr>
    </p:bg>
    <p:spTree>
      <p:nvGrpSpPr>
        <p:cNvPr id="1" name=""/>
        <p:cNvGrpSpPr/>
        <p:nvPr/>
      </p:nvGrpSpPr>
      <p:grpSpPr>
        <a:xfrm>
          <a:off x="0" y="0"/>
          <a:ext cx="0" cy="0"/>
          <a:chOff x="0" y="0"/>
          <a:chExt cx="0" cy="0"/>
        </a:xfrm>
      </p:grpSpPr>
      <p:sp>
        <p:nvSpPr>
          <p:cNvPr id="2" name="Freeform 5"/>
          <p:cNvSpPr/>
          <p:nvPr/>
        </p:nvSpPr>
        <p:spPr bwMode="auto">
          <a:xfrm>
            <a:off x="1166389" y="985676"/>
            <a:ext cx="6959048" cy="3174240"/>
          </a:xfrm>
          <a:custGeom>
            <a:avLst/>
            <a:gdLst>
              <a:gd name="T0" fmla="*/ 211 w 13952"/>
              <a:gd name="T1" fmla="*/ 0 h 6332"/>
              <a:gd name="T2" fmla="*/ 13740 w 13952"/>
              <a:gd name="T3" fmla="*/ 0 h 6332"/>
              <a:gd name="T4" fmla="*/ 13952 w 13952"/>
              <a:gd name="T5" fmla="*/ 211 h 6332"/>
              <a:gd name="T6" fmla="*/ 13952 w 13952"/>
              <a:gd name="T7" fmla="*/ 6121 h 6332"/>
              <a:gd name="T8" fmla="*/ 13740 w 13952"/>
              <a:gd name="T9" fmla="*/ 6332 h 6332"/>
              <a:gd name="T10" fmla="*/ 211 w 13952"/>
              <a:gd name="T11" fmla="*/ 6332 h 6332"/>
              <a:gd name="T12" fmla="*/ 0 w 13952"/>
              <a:gd name="T13" fmla="*/ 6121 h 6332"/>
              <a:gd name="T14" fmla="*/ 0 w 13952"/>
              <a:gd name="T15" fmla="*/ 211 h 6332"/>
              <a:gd name="T16" fmla="*/ 211 w 13952"/>
              <a:gd name="T17" fmla="*/ 0 h 6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52" h="6332">
                <a:moveTo>
                  <a:pt x="211" y="0"/>
                </a:moveTo>
                <a:lnTo>
                  <a:pt x="13740" y="0"/>
                </a:lnTo>
                <a:cubicBezTo>
                  <a:pt x="13857" y="0"/>
                  <a:pt x="13952" y="95"/>
                  <a:pt x="13952" y="211"/>
                </a:cubicBezTo>
                <a:lnTo>
                  <a:pt x="13952" y="6121"/>
                </a:lnTo>
                <a:cubicBezTo>
                  <a:pt x="13952" y="6237"/>
                  <a:pt x="13857" y="6332"/>
                  <a:pt x="13740" y="6332"/>
                </a:cubicBezTo>
                <a:lnTo>
                  <a:pt x="211" y="6332"/>
                </a:lnTo>
                <a:cubicBezTo>
                  <a:pt x="95" y="6332"/>
                  <a:pt x="0" y="6237"/>
                  <a:pt x="0" y="6121"/>
                </a:cubicBezTo>
                <a:lnTo>
                  <a:pt x="0" y="211"/>
                </a:lnTo>
                <a:cubicBezTo>
                  <a:pt x="0" y="95"/>
                  <a:pt x="95" y="0"/>
                  <a:pt x="211" y="0"/>
                </a:cubicBezTo>
                <a:close/>
              </a:path>
            </a:pathLst>
          </a:custGeom>
          <a:solidFill>
            <a:schemeClr val="accent2"/>
          </a:solidFill>
          <a:ln w="4763" cap="flat">
            <a:solidFill>
              <a:schemeClr val="accent1">
                <a:lumMod val="40000"/>
                <a:lumOff val="60000"/>
              </a:schemeClr>
            </a:solidFill>
            <a:prstDash val="solid"/>
            <a:miter lim="800000"/>
          </a:ln>
        </p:spPr>
        <p:txBody>
          <a:bodyPr vert="horz" wrap="square" lIns="68555" tIns="34277" rIns="68555" bIns="34277" numCol="1" anchor="t" anchorCtr="0" compatLnSpc="1"/>
          <a:lstStyle/>
          <a:p>
            <a:endParaRPr lang="zh-CN" altLang="en-US" sz="100"/>
          </a:p>
        </p:txBody>
      </p:sp>
      <p:sp>
        <p:nvSpPr>
          <p:cNvPr id="3" name="Freeform 6"/>
          <p:cNvSpPr/>
          <p:nvPr/>
        </p:nvSpPr>
        <p:spPr bwMode="auto">
          <a:xfrm>
            <a:off x="1017614" y="1549058"/>
            <a:ext cx="145203" cy="1991190"/>
          </a:xfrm>
          <a:custGeom>
            <a:avLst/>
            <a:gdLst>
              <a:gd name="T0" fmla="*/ 0 w 291"/>
              <a:gd name="T1" fmla="*/ 3396 h 3971"/>
              <a:gd name="T2" fmla="*/ 291 w 291"/>
              <a:gd name="T3" fmla="*/ 3971 h 3971"/>
              <a:gd name="T4" fmla="*/ 291 w 291"/>
              <a:gd name="T5" fmla="*/ 0 h 3971"/>
              <a:gd name="T6" fmla="*/ 0 w 291"/>
              <a:gd name="T7" fmla="*/ 573 h 3971"/>
              <a:gd name="T8" fmla="*/ 0 w 291"/>
              <a:gd name="T9" fmla="*/ 3396 h 3971"/>
            </a:gdLst>
            <a:ahLst/>
            <a:cxnLst>
              <a:cxn ang="0">
                <a:pos x="T0" y="T1"/>
              </a:cxn>
              <a:cxn ang="0">
                <a:pos x="T2" y="T3"/>
              </a:cxn>
              <a:cxn ang="0">
                <a:pos x="T4" y="T5"/>
              </a:cxn>
              <a:cxn ang="0">
                <a:pos x="T6" y="T7"/>
              </a:cxn>
              <a:cxn ang="0">
                <a:pos x="T8" y="T9"/>
              </a:cxn>
            </a:cxnLst>
            <a:rect l="0" t="0" r="r" b="b"/>
            <a:pathLst>
              <a:path w="291" h="3971">
                <a:moveTo>
                  <a:pt x="0" y="3396"/>
                </a:moveTo>
                <a:lnTo>
                  <a:pt x="291" y="3971"/>
                </a:lnTo>
                <a:lnTo>
                  <a:pt x="291" y="0"/>
                </a:lnTo>
                <a:lnTo>
                  <a:pt x="0" y="573"/>
                </a:lnTo>
                <a:lnTo>
                  <a:pt x="0" y="3396"/>
                </a:lnTo>
                <a:close/>
              </a:path>
            </a:pathLst>
          </a:custGeom>
          <a:solidFill>
            <a:schemeClr val="accent1"/>
          </a:solidFill>
          <a:ln>
            <a:noFill/>
          </a:ln>
        </p:spPr>
        <p:txBody>
          <a:bodyPr vert="horz" wrap="square" lIns="68555" tIns="34277" rIns="68555" bIns="34277" numCol="1" anchor="t" anchorCtr="0" compatLnSpc="1"/>
          <a:lstStyle/>
          <a:p>
            <a:endParaRPr lang="zh-CN" altLang="en-US" sz="100"/>
          </a:p>
        </p:txBody>
      </p:sp>
      <p:sp>
        <p:nvSpPr>
          <p:cNvPr id="4" name="Freeform 7"/>
          <p:cNvSpPr/>
          <p:nvPr/>
        </p:nvSpPr>
        <p:spPr bwMode="auto">
          <a:xfrm>
            <a:off x="1017614" y="1837084"/>
            <a:ext cx="1359198" cy="1415138"/>
          </a:xfrm>
          <a:custGeom>
            <a:avLst/>
            <a:gdLst>
              <a:gd name="T0" fmla="*/ 0 w 2725"/>
              <a:gd name="T1" fmla="*/ 2823 h 2823"/>
              <a:gd name="T2" fmla="*/ 2463 w 2725"/>
              <a:gd name="T3" fmla="*/ 2823 h 2823"/>
              <a:gd name="T4" fmla="*/ 2725 w 2725"/>
              <a:gd name="T5" fmla="*/ 1431 h 2823"/>
              <a:gd name="T6" fmla="*/ 2463 w 2725"/>
              <a:gd name="T7" fmla="*/ 0 h 2823"/>
              <a:gd name="T8" fmla="*/ 0 w 2725"/>
              <a:gd name="T9" fmla="*/ 0 h 2823"/>
              <a:gd name="T10" fmla="*/ 0 w 2725"/>
              <a:gd name="T11" fmla="*/ 2823 h 2823"/>
            </a:gdLst>
            <a:ahLst/>
            <a:cxnLst>
              <a:cxn ang="0">
                <a:pos x="T0" y="T1"/>
              </a:cxn>
              <a:cxn ang="0">
                <a:pos x="T2" y="T3"/>
              </a:cxn>
              <a:cxn ang="0">
                <a:pos x="T4" y="T5"/>
              </a:cxn>
              <a:cxn ang="0">
                <a:pos x="T6" y="T7"/>
              </a:cxn>
              <a:cxn ang="0">
                <a:pos x="T8" y="T9"/>
              </a:cxn>
              <a:cxn ang="0">
                <a:pos x="T10" y="T11"/>
              </a:cxn>
            </a:cxnLst>
            <a:rect l="0" t="0" r="r" b="b"/>
            <a:pathLst>
              <a:path w="2725" h="2823">
                <a:moveTo>
                  <a:pt x="0" y="2823"/>
                </a:moveTo>
                <a:lnTo>
                  <a:pt x="2463" y="2823"/>
                </a:lnTo>
                <a:lnTo>
                  <a:pt x="2725" y="1431"/>
                </a:lnTo>
                <a:lnTo>
                  <a:pt x="2463" y="0"/>
                </a:lnTo>
                <a:lnTo>
                  <a:pt x="0" y="0"/>
                </a:lnTo>
                <a:lnTo>
                  <a:pt x="0" y="2823"/>
                </a:lnTo>
                <a:close/>
              </a:path>
            </a:pathLst>
          </a:custGeom>
          <a:solidFill>
            <a:schemeClr val="bg1"/>
          </a:solidFill>
          <a:ln>
            <a:noFill/>
          </a:ln>
        </p:spPr>
        <p:txBody>
          <a:bodyPr vert="horz" wrap="square" lIns="68555" tIns="34277" rIns="68555" bIns="34277" numCol="1" anchor="t" anchorCtr="0" compatLnSpc="1"/>
          <a:lstStyle/>
          <a:p>
            <a:endParaRPr lang="zh-CN" altLang="en-US" sz="100"/>
          </a:p>
        </p:txBody>
      </p:sp>
      <p:sp>
        <p:nvSpPr>
          <p:cNvPr id="5" name="Rectangle 24"/>
          <p:cNvSpPr>
            <a:spLocks noChangeArrowheads="1"/>
          </p:cNvSpPr>
          <p:nvPr/>
        </p:nvSpPr>
        <p:spPr bwMode="auto">
          <a:xfrm>
            <a:off x="2524041" y="2129184"/>
            <a:ext cx="4244151" cy="83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p>
            <a:pPr lvl="0">
              <a:defRPr/>
            </a:pPr>
            <a:r>
              <a:rPr lang="zh-CN" altLang="en-US" sz="5400" b="1" spc="100">
                <a:solidFill>
                  <a:schemeClr val="accent1"/>
                </a:solidFill>
                <a:uFillTx/>
                <a:latin typeface="微软雅黑" panose="020B0503020204020204" pitchFamily="34" charset="-122"/>
                <a:ea typeface="微软雅黑" panose="020B0503020204020204" pitchFamily="34" charset="-122"/>
                <a:cs typeface="宋体" panose="02010600030101010101" pitchFamily="2" charset="-122"/>
              </a:rPr>
              <a:t>特种设备概念</a:t>
            </a:r>
            <a:endParaRPr lang="zh-CN" altLang="en-US" sz="5400" b="1" spc="100">
              <a:solidFill>
                <a:schemeClr val="accent1"/>
              </a:solidFill>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14" name="文本框 13"/>
          <p:cNvSpPr txBox="1"/>
          <p:nvPr/>
        </p:nvSpPr>
        <p:spPr>
          <a:xfrm>
            <a:off x="1257785" y="1837084"/>
            <a:ext cx="865943" cy="1418850"/>
          </a:xfrm>
          <a:prstGeom prst="rect">
            <a:avLst/>
          </a:prstGeom>
          <a:noFill/>
        </p:spPr>
        <p:txBody>
          <a:bodyPr wrap="none" rtlCol="0">
            <a:spAutoFit/>
          </a:bodyPr>
          <a:lstStyle/>
          <a:p>
            <a:pPr algn="ctr"/>
            <a:r>
              <a:rPr lang="en-US" altLang="zh-CN" sz="8620" b="1" dirty="0">
                <a:solidFill>
                  <a:schemeClr val="accent2"/>
                </a:solidFill>
                <a:latin typeface="微软雅黑" panose="020B0503020204020204" pitchFamily="34" charset="-122"/>
                <a:ea typeface="微软雅黑" panose="020B0503020204020204" pitchFamily="34" charset="-122"/>
              </a:rPr>
              <a:t>1</a:t>
            </a:r>
            <a:endParaRPr lang="zh-CN" altLang="en-US" sz="8620" b="1" dirty="0">
              <a:solidFill>
                <a:schemeClr val="accent2"/>
              </a:solidFill>
              <a:latin typeface="微软雅黑" panose="020B0503020204020204" pitchFamily="34" charset="-122"/>
              <a:ea typeface="微软雅黑" panose="020B0503020204020204" pitchFamily="34" charset="-122"/>
            </a:endParaRPr>
          </a:p>
        </p:txBody>
      </p:sp>
    </p:spTree>
  </p:cSld>
  <p:clrMapOvr>
    <a:masterClrMapping/>
  </p:clrMapOvr>
  <p:transition spd="slow" advTm="5215"/>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523240" y="40640"/>
            <a:ext cx="4048760"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1" charset="-122"/>
                <a:ea typeface="方正卡通简体" panose="03000509000000000000" pitchFamily="1"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en-US" altLang="zh-CN" sz="2400" b="1" spc="100" dirty="0">
                <a:solidFill>
                  <a:srgbClr val="454545"/>
                </a:solidFill>
                <a:latin typeface="微软雅黑" panose="020B0503020204020204" pitchFamily="34" charset="-122"/>
                <a:ea typeface="微软雅黑" panose="020B0503020204020204" pitchFamily="34" charset="-122"/>
              </a:rPr>
              <a:t>5</a:t>
            </a:r>
            <a:r>
              <a:rPr kumimoji="0" lang="en-US" altLang="zh-CN" sz="2400" b="1" i="0" u="none" strike="noStrike" kern="1200" cap="none" spc="100" normalizeH="0" baseline="0" noProof="0" dirty="0">
                <a:ln>
                  <a:noFill/>
                </a:ln>
                <a:solidFill>
                  <a:srgbClr val="454545"/>
                </a:solidFill>
                <a:effectLst/>
                <a:uLnTx/>
                <a:uFillTx/>
                <a:latin typeface="微软雅黑" panose="020B0503020204020204" pitchFamily="34" charset="-122"/>
                <a:ea typeface="微软雅黑" panose="020B0503020204020204" pitchFamily="34" charset="-122"/>
                <a:cs typeface="+mn-cs"/>
              </a:rPr>
              <a:t>. </a:t>
            </a:r>
            <a:r>
              <a:rPr kumimoji="0" lang="zh-CN" altLang="en-US" sz="2400" b="1" i="0" u="none" strike="noStrike" kern="1200" cap="none" spc="100" normalizeH="0" baseline="0" noProof="0" dirty="0">
                <a:ln>
                  <a:noFill/>
                </a:ln>
                <a:solidFill>
                  <a:srgbClr val="454545"/>
                </a:solidFill>
                <a:effectLst/>
                <a:uLnTx/>
                <a:uFillTx/>
                <a:latin typeface="微软雅黑" panose="020B0503020204020204" pitchFamily="34" charset="-122"/>
                <a:ea typeface="微软雅黑" panose="020B0503020204020204" pitchFamily="34" charset="-122"/>
                <a:cs typeface="+mn-cs"/>
              </a:rPr>
              <a:t>起重机械</a:t>
            </a:r>
            <a:endParaRPr kumimoji="0" lang="zh-CN" altLang="en-US" sz="2400" b="1" i="0" u="none" strike="noStrike" kern="1200" cap="none" spc="100" normalizeH="0" baseline="0" noProof="0" dirty="0">
              <a:ln>
                <a:noFill/>
              </a:ln>
              <a:solidFill>
                <a:srgbClr val="454545"/>
              </a:solidFill>
              <a:effectLst/>
              <a:uLnTx/>
              <a:uFillTx/>
              <a:latin typeface="微软雅黑" panose="020B0503020204020204" pitchFamily="34" charset="-122"/>
              <a:ea typeface="微软雅黑" panose="020B0503020204020204" pitchFamily="34" charset="-122"/>
              <a:cs typeface="+mn-cs"/>
            </a:endParaRPr>
          </a:p>
        </p:txBody>
      </p:sp>
      <p:sp>
        <p:nvSpPr>
          <p:cNvPr id="24" name="Freeform 5"/>
          <p:cNvSpPr>
            <a:spLocks noEditPoints="1"/>
          </p:cNvSpPr>
          <p:nvPr/>
        </p:nvSpPr>
        <p:spPr bwMode="auto">
          <a:xfrm>
            <a:off x="153488" y="85490"/>
            <a:ext cx="369657" cy="369656"/>
          </a:xfrm>
          <a:custGeom>
            <a:avLst/>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a:noFill/>
          </a:ln>
        </p:spPr>
        <p:txBody>
          <a:bodyPr vert="horz" wrap="square" lIns="68555" tIns="34277" rIns="68555" bIns="34277"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rgbClr val="ED5A00"/>
              </a:solidFill>
              <a:effectLst/>
              <a:uLnTx/>
              <a:uFillTx/>
              <a:latin typeface="Arial" panose="020B0604020202020204" pitchFamily="34" charset="0"/>
              <a:ea typeface="宋体" panose="02010600030101010101" pitchFamily="2" charset="-122"/>
              <a:cs typeface="+mn-cs"/>
            </a:endParaRPr>
          </a:p>
        </p:txBody>
      </p:sp>
      <p:grpSp>
        <p:nvGrpSpPr>
          <p:cNvPr id="9" name="组合 8"/>
          <p:cNvGrpSpPr/>
          <p:nvPr/>
        </p:nvGrpSpPr>
        <p:grpSpPr>
          <a:xfrm>
            <a:off x="541442" y="623570"/>
            <a:ext cx="3240000" cy="481330"/>
            <a:chOff x="1345" y="982"/>
            <a:chExt cx="5987" cy="758"/>
          </a:xfrm>
        </p:grpSpPr>
        <p:sp>
          <p:nvSpPr>
            <p:cNvPr id="11" name="箭头: 五边形 10"/>
            <p:cNvSpPr/>
            <p:nvPr/>
          </p:nvSpPr>
          <p:spPr bwMode="auto">
            <a:xfrm>
              <a:off x="1345" y="982"/>
              <a:ext cx="5987" cy="758"/>
            </a:xfrm>
            <a:prstGeom prst="homePlate">
              <a:avLst>
                <a:gd name="adj" fmla="val 19029"/>
              </a:avLst>
            </a:prstGeom>
            <a:gradFill>
              <a:gsLst>
                <a:gs pos="61000">
                  <a:schemeClr val="tx1"/>
                </a:gs>
                <a:gs pos="0">
                  <a:srgbClr val="5E5E5E"/>
                </a:gs>
                <a:gs pos="100000">
                  <a:srgbClr val="343434"/>
                </a:gs>
              </a:gsLst>
              <a:lin ang="5400000" scaled="1"/>
            </a:gradFill>
            <a:ln w="9525" cap="flat">
              <a:solidFill>
                <a:schemeClr val="accent2"/>
              </a:solidFill>
              <a:prstDash val="solid"/>
              <a:miter lim="800000"/>
            </a:ln>
            <a:effectLst>
              <a:outerShdw blurRad="63500" sx="102000" sy="102000" algn="ctr" rotWithShape="0">
                <a:prstClr val="black">
                  <a:alpha val="40000"/>
                </a:prstClr>
              </a:outerShdw>
            </a:effectLst>
          </p:spPr>
          <p:txBody>
            <a:bodyPr vert="horz" wrap="square" lIns="68555" tIns="34277" rIns="68555" bIns="34277" numCol="1" anchor="t" anchorCtr="0" compatLnSpc="1"/>
            <a:lstStyle/>
            <a:p>
              <a:pPr algn="ctr"/>
              <a:endParaRPr lang="zh-CN" altLang="en-US" sz="1500">
                <a:solidFill>
                  <a:schemeClr val="accent2"/>
                </a:solidFill>
                <a:latin typeface="+mn-lt"/>
                <a:ea typeface="+mn-ea"/>
                <a:cs typeface="+mn-ea"/>
              </a:endParaRPr>
            </a:p>
          </p:txBody>
        </p:sp>
        <p:sp>
          <p:nvSpPr>
            <p:cNvPr id="12" name="文本框 11"/>
            <p:cNvSpPr txBox="1"/>
            <p:nvPr/>
          </p:nvSpPr>
          <p:spPr>
            <a:xfrm>
              <a:off x="1396" y="1039"/>
              <a:ext cx="5936" cy="630"/>
            </a:xfrm>
            <a:prstGeom prst="rect">
              <a:avLst/>
            </a:prstGeom>
            <a:noFill/>
          </p:spPr>
          <p:txBody>
            <a:bodyPr wrap="square" rtlCol="0" anchor="t">
              <a:spAutoFit/>
            </a:bodyPr>
            <a:lstStyle/>
            <a:p>
              <a:r>
                <a:rPr lang="zh-CN" altLang="en-US" sz="2000" b="1" spc="100" dirty="0">
                  <a:solidFill>
                    <a:schemeClr val="accent2"/>
                  </a:solidFill>
                  <a:latin typeface="微软雅黑" panose="020B0503020204020204" pitchFamily="34" charset="-122"/>
                  <a:ea typeface="微软雅黑" panose="020B0503020204020204" pitchFamily="34" charset="-122"/>
                  <a:cs typeface="+mn-ea"/>
                  <a:sym typeface="+mn-ea"/>
                </a:rPr>
                <a:t>起重机安全使用注意事项</a:t>
              </a:r>
              <a:endParaRPr lang="zh-CN" altLang="en-US" sz="2000" b="1" spc="100" dirty="0">
                <a:solidFill>
                  <a:schemeClr val="accent2"/>
                </a:solidFill>
                <a:latin typeface="微软雅黑" panose="020B0503020204020204" pitchFamily="34" charset="-122"/>
                <a:ea typeface="微软雅黑" panose="020B0503020204020204" pitchFamily="34" charset="-122"/>
                <a:cs typeface="+mn-ea"/>
                <a:sym typeface="+mn-ea"/>
              </a:endParaRPr>
            </a:p>
          </p:txBody>
        </p:sp>
      </p:grpSp>
      <p:grpSp>
        <p:nvGrpSpPr>
          <p:cNvPr id="2" name="组合 1"/>
          <p:cNvGrpSpPr/>
          <p:nvPr/>
        </p:nvGrpSpPr>
        <p:grpSpPr>
          <a:xfrm>
            <a:off x="1052315" y="1203598"/>
            <a:ext cx="7039371" cy="3600400"/>
            <a:chOff x="1133029" y="1131590"/>
            <a:chExt cx="7039371" cy="3600400"/>
          </a:xfrm>
        </p:grpSpPr>
        <p:sp>
          <p:nvSpPr>
            <p:cNvPr id="17" name="矩形 16"/>
            <p:cNvSpPr/>
            <p:nvPr/>
          </p:nvSpPr>
          <p:spPr bwMode="auto">
            <a:xfrm>
              <a:off x="1133029" y="1131590"/>
              <a:ext cx="7039371" cy="3600400"/>
            </a:xfrm>
            <a:prstGeom prst="rect">
              <a:avLst/>
            </a:prstGeom>
            <a:solidFill>
              <a:schemeClr val="accent2"/>
            </a:solidFill>
            <a:ln w="9525" cap="flat" cmpd="sng" algn="ctr">
              <a:solidFill>
                <a:schemeClr val="accent1">
                  <a:lumMod val="40000"/>
                  <a:lumOff val="60000"/>
                </a:schemeClr>
              </a:solidFill>
              <a:prstDash val="solid"/>
              <a:round/>
              <a:headEnd type="none" w="med" len="med"/>
              <a:tailEnd type="none" w="med" len="med"/>
            </a:ln>
            <a:effectLst/>
          </p:spPr>
          <p:txBody>
            <a:bodyPr vert="horz" wrap="square" lIns="68555" tIns="34277" rIns="68555" bIns="34277"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rgbClr val="1F4C6B"/>
                </a:solidFill>
                <a:effectLst/>
                <a:uLnTx/>
                <a:uFillTx/>
                <a:latin typeface="Arial" panose="020B0604020202020204" pitchFamily="34" charset="0"/>
                <a:ea typeface="宋体" panose="02010600030101010101" pitchFamily="2" charset="-122"/>
                <a:cs typeface="+mn-cs"/>
              </a:endParaRPr>
            </a:p>
          </p:txBody>
        </p:sp>
        <p:sp>
          <p:nvSpPr>
            <p:cNvPr id="18" name="矩形 17"/>
            <p:cNvSpPr/>
            <p:nvPr/>
          </p:nvSpPr>
          <p:spPr>
            <a:xfrm>
              <a:off x="1187625" y="1204871"/>
              <a:ext cx="6840759" cy="3527119"/>
            </a:xfrm>
            <a:prstGeom prst="rect">
              <a:avLst/>
            </a:prstGeom>
          </p:spPr>
          <p:txBody>
            <a:bodyPr wrap="square">
              <a:spAutoFit/>
            </a:bodyPr>
            <a:lstStyle/>
            <a:p>
              <a:pPr marL="342900" indent="-342900" algn="just">
                <a:spcBef>
                  <a:spcPct val="20000"/>
                </a:spcBef>
                <a:buClr>
                  <a:srgbClr val="FF931A"/>
                </a:buClr>
                <a:buSzPct val="75000"/>
                <a:buFont typeface="Wingdings" panose="05000000000000000000" pitchFamily="2" charset="2"/>
                <a:buChar char="l"/>
              </a:pPr>
              <a:r>
                <a:rPr lang="en-US" altLang="zh-CN" spc="300" dirty="0">
                  <a:solidFill>
                    <a:schemeClr val="accent1"/>
                  </a:solidFill>
                  <a:latin typeface="微软雅黑" panose="020B0503020204020204" pitchFamily="34" charset="-122"/>
                  <a:ea typeface="微软雅黑" panose="020B0503020204020204" pitchFamily="34" charset="-122"/>
                </a:rPr>
                <a:t>1</a:t>
              </a:r>
              <a:r>
                <a:rPr lang="zh-CN" altLang="en-US" spc="300" dirty="0">
                  <a:solidFill>
                    <a:schemeClr val="accent1"/>
                  </a:solidFill>
                  <a:latin typeface="微软雅黑" panose="020B0503020204020204" pitchFamily="34" charset="-122"/>
                  <a:ea typeface="微软雅黑" panose="020B0503020204020204" pitchFamily="34" charset="-122"/>
                </a:rPr>
                <a:t>、行走前必须清除轨面及四周的障碍物。</a:t>
              </a:r>
              <a:endParaRPr lang="zh-CN" altLang="en-US" spc="300" dirty="0">
                <a:solidFill>
                  <a:schemeClr val="accent1"/>
                </a:solidFill>
                <a:latin typeface="微软雅黑" panose="020B0503020204020204" pitchFamily="34" charset="-122"/>
                <a:ea typeface="微软雅黑" panose="020B0503020204020204" pitchFamily="34" charset="-122"/>
              </a:endParaRPr>
            </a:p>
            <a:p>
              <a:pPr marL="342900" indent="-342900" algn="just">
                <a:spcBef>
                  <a:spcPct val="20000"/>
                </a:spcBef>
                <a:buClr>
                  <a:srgbClr val="FF931A"/>
                </a:buClr>
                <a:buSzPct val="75000"/>
                <a:buFont typeface="Wingdings" panose="05000000000000000000" pitchFamily="2" charset="2"/>
                <a:buChar char="l"/>
              </a:pPr>
              <a:r>
                <a:rPr lang="en-US" altLang="zh-CN" spc="300" dirty="0">
                  <a:solidFill>
                    <a:schemeClr val="accent1"/>
                  </a:solidFill>
                  <a:latin typeface="微软雅黑" panose="020B0503020204020204" pitchFamily="34" charset="-122"/>
                  <a:ea typeface="微软雅黑" panose="020B0503020204020204" pitchFamily="34" charset="-122"/>
                </a:rPr>
                <a:t>2</a:t>
              </a:r>
              <a:r>
                <a:rPr lang="zh-CN" altLang="en-US" spc="300" dirty="0">
                  <a:solidFill>
                    <a:schemeClr val="accent1"/>
                  </a:solidFill>
                  <a:latin typeface="微软雅黑" panose="020B0503020204020204" pitchFamily="34" charset="-122"/>
                  <a:ea typeface="微软雅黑" panose="020B0503020204020204" pitchFamily="34" charset="-122"/>
                </a:rPr>
                <a:t>、检查起重机外表，应确认起重机的金属结构无毛病。</a:t>
              </a:r>
              <a:endParaRPr lang="zh-CN" altLang="en-US" spc="300" dirty="0">
                <a:solidFill>
                  <a:schemeClr val="accent1"/>
                </a:solidFill>
                <a:latin typeface="微软雅黑" panose="020B0503020204020204" pitchFamily="34" charset="-122"/>
                <a:ea typeface="微软雅黑" panose="020B0503020204020204" pitchFamily="34" charset="-122"/>
              </a:endParaRPr>
            </a:p>
            <a:p>
              <a:pPr marL="342900" indent="-342900" algn="just">
                <a:spcBef>
                  <a:spcPct val="20000"/>
                </a:spcBef>
                <a:buClr>
                  <a:srgbClr val="FF931A"/>
                </a:buClr>
                <a:buSzPct val="75000"/>
                <a:buFont typeface="Wingdings" panose="05000000000000000000" pitchFamily="2" charset="2"/>
                <a:buChar char="l"/>
              </a:pPr>
              <a:r>
                <a:rPr lang="en-US" altLang="zh-CN" spc="300" dirty="0">
                  <a:solidFill>
                    <a:schemeClr val="accent1"/>
                  </a:solidFill>
                  <a:latin typeface="微软雅黑" panose="020B0503020204020204" pitchFamily="34" charset="-122"/>
                  <a:ea typeface="微软雅黑" panose="020B0503020204020204" pitchFamily="34" charset="-122"/>
                </a:rPr>
                <a:t>3</a:t>
              </a:r>
              <a:r>
                <a:rPr lang="zh-CN" altLang="en-US" spc="300" dirty="0">
                  <a:solidFill>
                    <a:schemeClr val="accent1"/>
                  </a:solidFill>
                  <a:latin typeface="微软雅黑" panose="020B0503020204020204" pitchFamily="34" charset="-122"/>
                  <a:ea typeface="微软雅黑" panose="020B0503020204020204" pitchFamily="34" charset="-122"/>
                </a:rPr>
                <a:t>、检查起重机转动部分有无障碍物，并检查其安全罩、制动器及联轴器的紧固情况。</a:t>
              </a:r>
              <a:endParaRPr lang="zh-CN" altLang="en-US" spc="300" dirty="0">
                <a:solidFill>
                  <a:schemeClr val="accent1"/>
                </a:solidFill>
                <a:latin typeface="微软雅黑" panose="020B0503020204020204" pitchFamily="34" charset="-122"/>
                <a:ea typeface="微软雅黑" panose="020B0503020204020204" pitchFamily="34" charset="-122"/>
              </a:endParaRPr>
            </a:p>
            <a:p>
              <a:pPr marL="342900" indent="-342900" algn="just">
                <a:spcBef>
                  <a:spcPct val="20000"/>
                </a:spcBef>
                <a:buClr>
                  <a:srgbClr val="FF931A"/>
                </a:buClr>
                <a:buSzPct val="75000"/>
                <a:buFont typeface="Wingdings" panose="05000000000000000000" pitchFamily="2" charset="2"/>
                <a:buChar char="l"/>
              </a:pPr>
              <a:r>
                <a:rPr lang="en-US" altLang="zh-CN" spc="300" dirty="0">
                  <a:solidFill>
                    <a:schemeClr val="accent1"/>
                  </a:solidFill>
                  <a:latin typeface="微软雅黑" panose="020B0503020204020204" pitchFamily="34" charset="-122"/>
                  <a:ea typeface="微软雅黑" panose="020B0503020204020204" pitchFamily="34" charset="-122"/>
                </a:rPr>
                <a:t>4</a:t>
              </a:r>
              <a:r>
                <a:rPr lang="zh-CN" altLang="en-US" spc="300" dirty="0">
                  <a:solidFill>
                    <a:schemeClr val="accent1"/>
                  </a:solidFill>
                  <a:latin typeface="微软雅黑" panose="020B0503020204020204" pitchFamily="34" charset="-122"/>
                  <a:ea typeface="微软雅黑" panose="020B0503020204020204" pitchFamily="34" charset="-122"/>
                </a:rPr>
                <a:t>、按润滑规定进行润滑工作。</a:t>
              </a:r>
              <a:endParaRPr lang="zh-CN" altLang="en-US" spc="300" dirty="0">
                <a:solidFill>
                  <a:schemeClr val="accent1"/>
                </a:solidFill>
                <a:latin typeface="微软雅黑" panose="020B0503020204020204" pitchFamily="34" charset="-122"/>
                <a:ea typeface="微软雅黑" panose="020B0503020204020204" pitchFamily="34" charset="-122"/>
              </a:endParaRPr>
            </a:p>
            <a:p>
              <a:pPr marL="342900" indent="-342900" algn="just">
                <a:spcBef>
                  <a:spcPct val="20000"/>
                </a:spcBef>
                <a:buClr>
                  <a:srgbClr val="FF931A"/>
                </a:buClr>
                <a:buSzPct val="75000"/>
                <a:buFont typeface="Wingdings" panose="05000000000000000000" pitchFamily="2" charset="2"/>
                <a:buChar char="l"/>
              </a:pPr>
              <a:r>
                <a:rPr lang="en-US" altLang="zh-CN" spc="300" dirty="0">
                  <a:solidFill>
                    <a:schemeClr val="accent1"/>
                  </a:solidFill>
                  <a:latin typeface="微软雅黑" panose="020B0503020204020204" pitchFamily="34" charset="-122"/>
                  <a:ea typeface="微软雅黑" panose="020B0503020204020204" pitchFamily="34" charset="-122"/>
                </a:rPr>
                <a:t>5</a:t>
              </a:r>
              <a:r>
                <a:rPr lang="zh-CN" altLang="en-US" spc="300" dirty="0">
                  <a:solidFill>
                    <a:schemeClr val="accent1"/>
                  </a:solidFill>
                  <a:latin typeface="微软雅黑" panose="020B0503020204020204" pitchFamily="34" charset="-122"/>
                  <a:ea typeface="微软雅黑" panose="020B0503020204020204" pitchFamily="34" charset="-122"/>
                </a:rPr>
                <a:t>、检查并松开锚锭装置、夹轨器、旋转机构手动刹车。</a:t>
              </a:r>
              <a:endParaRPr lang="zh-CN" altLang="en-US" spc="300" dirty="0">
                <a:solidFill>
                  <a:schemeClr val="accent1"/>
                </a:solidFill>
                <a:latin typeface="微软雅黑" panose="020B0503020204020204" pitchFamily="34" charset="-122"/>
                <a:ea typeface="微软雅黑" panose="020B0503020204020204" pitchFamily="34" charset="-122"/>
              </a:endParaRPr>
            </a:p>
            <a:p>
              <a:pPr marL="342900" indent="-342900" algn="just">
                <a:spcBef>
                  <a:spcPct val="20000"/>
                </a:spcBef>
                <a:buClr>
                  <a:srgbClr val="FF931A"/>
                </a:buClr>
                <a:buSzPct val="75000"/>
                <a:buFont typeface="Wingdings" panose="05000000000000000000" pitchFamily="2" charset="2"/>
                <a:buChar char="l"/>
              </a:pPr>
              <a:r>
                <a:rPr lang="en-US" altLang="zh-CN" spc="300" dirty="0">
                  <a:solidFill>
                    <a:schemeClr val="accent1"/>
                  </a:solidFill>
                  <a:latin typeface="微软雅黑" panose="020B0503020204020204" pitchFamily="34" charset="-122"/>
                  <a:ea typeface="微软雅黑" panose="020B0503020204020204" pitchFamily="34" charset="-122"/>
                </a:rPr>
                <a:t>6</a:t>
              </a:r>
              <a:r>
                <a:rPr lang="zh-CN" altLang="en-US" spc="300" dirty="0">
                  <a:solidFill>
                    <a:schemeClr val="accent1"/>
                  </a:solidFill>
                  <a:latin typeface="微软雅黑" panose="020B0503020204020204" pitchFamily="34" charset="-122"/>
                  <a:ea typeface="微软雅黑" panose="020B0503020204020204" pitchFamily="34" charset="-122"/>
                </a:rPr>
                <a:t>、司机应全面了解起重机的技术性能和构造，安全技术操作规程及信号规则。</a:t>
              </a:r>
              <a:endParaRPr lang="zh-CN" altLang="en-US" spc="300" dirty="0">
                <a:solidFill>
                  <a:schemeClr val="accent1"/>
                </a:solidFill>
                <a:latin typeface="微软雅黑" panose="020B0503020204020204" pitchFamily="34" charset="-122"/>
                <a:ea typeface="微软雅黑" panose="020B0503020204020204" pitchFamily="34" charset="-122"/>
              </a:endParaRPr>
            </a:p>
            <a:p>
              <a:pPr marL="342900" indent="-342900" algn="just">
                <a:spcBef>
                  <a:spcPct val="20000"/>
                </a:spcBef>
                <a:buClr>
                  <a:srgbClr val="FF931A"/>
                </a:buClr>
                <a:buSzPct val="75000"/>
                <a:buFont typeface="Wingdings" panose="05000000000000000000" pitchFamily="2" charset="2"/>
                <a:buChar char="l"/>
              </a:pPr>
              <a:r>
                <a:rPr lang="en-US" altLang="zh-CN" spc="300" dirty="0">
                  <a:solidFill>
                    <a:schemeClr val="accent1"/>
                  </a:solidFill>
                  <a:latin typeface="微软雅黑" panose="020B0503020204020204" pitchFamily="34" charset="-122"/>
                  <a:ea typeface="微软雅黑" panose="020B0503020204020204" pitchFamily="34" charset="-122"/>
                </a:rPr>
                <a:t>7</a:t>
              </a:r>
              <a:r>
                <a:rPr lang="zh-CN" altLang="en-US" spc="300" dirty="0">
                  <a:solidFill>
                    <a:schemeClr val="accent1"/>
                  </a:solidFill>
                  <a:latin typeface="微软雅黑" panose="020B0503020204020204" pitchFamily="34" charset="-122"/>
                  <a:ea typeface="微软雅黑" panose="020B0503020204020204" pitchFamily="34" charset="-122"/>
                </a:rPr>
                <a:t>、起重机发生故障时，应立即停止工作</a:t>
              </a:r>
              <a:endParaRPr lang="zh-CN" altLang="en-US" spc="300" dirty="0">
                <a:solidFill>
                  <a:schemeClr val="accent1"/>
                </a:solidFill>
                <a:latin typeface="微软雅黑" panose="020B0503020204020204" pitchFamily="34" charset="-122"/>
                <a:ea typeface="微软雅黑" panose="020B0503020204020204" pitchFamily="34" charset="-122"/>
              </a:endParaRPr>
            </a:p>
            <a:p>
              <a:pPr marL="342900" indent="-342900" algn="just">
                <a:spcBef>
                  <a:spcPct val="20000"/>
                </a:spcBef>
                <a:buClr>
                  <a:srgbClr val="FF931A"/>
                </a:buClr>
                <a:buSzPct val="75000"/>
                <a:buFont typeface="Wingdings" panose="05000000000000000000" pitchFamily="2" charset="2"/>
                <a:buChar char="l"/>
              </a:pPr>
              <a:r>
                <a:rPr lang="en-US" altLang="zh-CN" spc="300" dirty="0">
                  <a:solidFill>
                    <a:schemeClr val="accent1"/>
                  </a:solidFill>
                  <a:latin typeface="微软雅黑" panose="020B0503020204020204" pitchFamily="34" charset="-122"/>
                  <a:ea typeface="微软雅黑" panose="020B0503020204020204" pitchFamily="34" charset="-122"/>
                </a:rPr>
                <a:t>8</a:t>
              </a:r>
              <a:r>
                <a:rPr lang="zh-CN" altLang="en-US" spc="300" dirty="0">
                  <a:solidFill>
                    <a:schemeClr val="accent1"/>
                  </a:solidFill>
                  <a:latin typeface="微软雅黑" panose="020B0503020204020204" pitchFamily="34" charset="-122"/>
                  <a:ea typeface="微软雅黑" panose="020B0503020204020204" pitchFamily="34" charset="-122"/>
                </a:rPr>
                <a:t>、起重机工作时，司机不能离开司机室，禁止未经允许的无关人员上机。</a:t>
              </a:r>
              <a:endParaRPr lang="zh-CN" altLang="en-US" spc="300" dirty="0">
                <a:solidFill>
                  <a:schemeClr val="accent1"/>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9796"/>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523240" y="40640"/>
            <a:ext cx="4048760"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1" charset="-122"/>
                <a:ea typeface="方正卡通简体" panose="03000509000000000000" pitchFamily="1"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en-US" altLang="zh-CN" sz="2400" b="1" spc="100" dirty="0">
                <a:solidFill>
                  <a:srgbClr val="454545"/>
                </a:solidFill>
                <a:latin typeface="微软雅黑" panose="020B0503020204020204" pitchFamily="34" charset="-122"/>
                <a:ea typeface="微软雅黑" panose="020B0503020204020204" pitchFamily="34" charset="-122"/>
              </a:rPr>
              <a:t>5</a:t>
            </a:r>
            <a:r>
              <a:rPr kumimoji="0" lang="en-US" altLang="zh-CN" sz="2400" b="1" i="0" u="none" strike="noStrike" kern="1200" cap="none" spc="100" normalizeH="0" baseline="0" noProof="0" dirty="0">
                <a:ln>
                  <a:noFill/>
                </a:ln>
                <a:solidFill>
                  <a:srgbClr val="454545"/>
                </a:solidFill>
                <a:effectLst/>
                <a:uLnTx/>
                <a:uFillTx/>
                <a:latin typeface="微软雅黑" panose="020B0503020204020204" pitchFamily="34" charset="-122"/>
                <a:ea typeface="微软雅黑" panose="020B0503020204020204" pitchFamily="34" charset="-122"/>
                <a:cs typeface="+mn-cs"/>
              </a:rPr>
              <a:t>. </a:t>
            </a:r>
            <a:r>
              <a:rPr kumimoji="0" lang="zh-CN" altLang="en-US" sz="2400" b="1" i="0" u="none" strike="noStrike" kern="1200" cap="none" spc="100" normalizeH="0" baseline="0" noProof="0" dirty="0">
                <a:ln>
                  <a:noFill/>
                </a:ln>
                <a:solidFill>
                  <a:srgbClr val="454545"/>
                </a:solidFill>
                <a:effectLst/>
                <a:uLnTx/>
                <a:uFillTx/>
                <a:latin typeface="微软雅黑" panose="020B0503020204020204" pitchFamily="34" charset="-122"/>
                <a:ea typeface="微软雅黑" panose="020B0503020204020204" pitchFamily="34" charset="-122"/>
                <a:cs typeface="+mn-cs"/>
              </a:rPr>
              <a:t>起重机械</a:t>
            </a:r>
            <a:endParaRPr kumimoji="0" lang="zh-CN" altLang="en-US" sz="2400" b="1" i="0" u="none" strike="noStrike" kern="1200" cap="none" spc="100" normalizeH="0" baseline="0" noProof="0" dirty="0">
              <a:ln>
                <a:noFill/>
              </a:ln>
              <a:solidFill>
                <a:srgbClr val="454545"/>
              </a:solidFill>
              <a:effectLst/>
              <a:uLnTx/>
              <a:uFillTx/>
              <a:latin typeface="微软雅黑" panose="020B0503020204020204" pitchFamily="34" charset="-122"/>
              <a:ea typeface="微软雅黑" panose="020B0503020204020204" pitchFamily="34" charset="-122"/>
              <a:cs typeface="+mn-cs"/>
            </a:endParaRPr>
          </a:p>
        </p:txBody>
      </p:sp>
      <p:sp>
        <p:nvSpPr>
          <p:cNvPr id="24" name="Freeform 5"/>
          <p:cNvSpPr>
            <a:spLocks noEditPoints="1"/>
          </p:cNvSpPr>
          <p:nvPr/>
        </p:nvSpPr>
        <p:spPr bwMode="auto">
          <a:xfrm>
            <a:off x="153488" y="85490"/>
            <a:ext cx="369657" cy="369656"/>
          </a:xfrm>
          <a:custGeom>
            <a:avLst/>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a:noFill/>
          </a:ln>
        </p:spPr>
        <p:txBody>
          <a:bodyPr vert="horz" wrap="square" lIns="68555" tIns="34277" rIns="68555" bIns="34277"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rgbClr val="ED5A00"/>
              </a:solidFill>
              <a:effectLst/>
              <a:uLnTx/>
              <a:uFillTx/>
              <a:latin typeface="Arial" panose="020B0604020202020204" pitchFamily="34" charset="0"/>
              <a:ea typeface="宋体" panose="02010600030101010101" pitchFamily="2" charset="-122"/>
              <a:cs typeface="+mn-cs"/>
            </a:endParaRPr>
          </a:p>
        </p:txBody>
      </p:sp>
      <p:grpSp>
        <p:nvGrpSpPr>
          <p:cNvPr id="9" name="组合 8"/>
          <p:cNvGrpSpPr/>
          <p:nvPr/>
        </p:nvGrpSpPr>
        <p:grpSpPr>
          <a:xfrm>
            <a:off x="541442" y="623570"/>
            <a:ext cx="2446382" cy="481330"/>
            <a:chOff x="1345" y="982"/>
            <a:chExt cx="5987" cy="758"/>
          </a:xfrm>
        </p:grpSpPr>
        <p:sp>
          <p:nvSpPr>
            <p:cNvPr id="11" name="箭头: 五边形 10"/>
            <p:cNvSpPr/>
            <p:nvPr/>
          </p:nvSpPr>
          <p:spPr bwMode="auto">
            <a:xfrm>
              <a:off x="1345" y="982"/>
              <a:ext cx="5987" cy="758"/>
            </a:xfrm>
            <a:prstGeom prst="homePlate">
              <a:avLst>
                <a:gd name="adj" fmla="val 19029"/>
              </a:avLst>
            </a:prstGeom>
            <a:gradFill>
              <a:gsLst>
                <a:gs pos="61000">
                  <a:schemeClr val="tx1"/>
                </a:gs>
                <a:gs pos="0">
                  <a:srgbClr val="5E5E5E"/>
                </a:gs>
                <a:gs pos="100000">
                  <a:srgbClr val="343434"/>
                </a:gs>
              </a:gsLst>
              <a:lin ang="5400000" scaled="1"/>
            </a:gradFill>
            <a:ln w="9525" cap="flat">
              <a:solidFill>
                <a:schemeClr val="accent2"/>
              </a:solidFill>
              <a:prstDash val="solid"/>
              <a:miter lim="800000"/>
            </a:ln>
            <a:effectLst>
              <a:outerShdw blurRad="63500" sx="102000" sy="102000" algn="ctr" rotWithShape="0">
                <a:prstClr val="black">
                  <a:alpha val="40000"/>
                </a:prstClr>
              </a:outerShdw>
            </a:effectLst>
          </p:spPr>
          <p:txBody>
            <a:bodyPr vert="horz" wrap="square" lIns="68555" tIns="34277" rIns="68555" bIns="34277" numCol="1" anchor="t" anchorCtr="0" compatLnSpc="1"/>
            <a:lstStyle/>
            <a:p>
              <a:pPr algn="ctr"/>
              <a:endParaRPr lang="zh-CN" altLang="en-US" sz="1500">
                <a:solidFill>
                  <a:schemeClr val="accent2"/>
                </a:solidFill>
                <a:latin typeface="+mn-lt"/>
                <a:ea typeface="+mn-ea"/>
                <a:cs typeface="+mn-ea"/>
              </a:endParaRPr>
            </a:p>
          </p:txBody>
        </p:sp>
        <p:sp>
          <p:nvSpPr>
            <p:cNvPr id="12" name="文本框 11"/>
            <p:cNvSpPr txBox="1"/>
            <p:nvPr/>
          </p:nvSpPr>
          <p:spPr>
            <a:xfrm>
              <a:off x="1396" y="1039"/>
              <a:ext cx="5936" cy="630"/>
            </a:xfrm>
            <a:prstGeom prst="rect">
              <a:avLst/>
            </a:prstGeom>
            <a:noFill/>
          </p:spPr>
          <p:txBody>
            <a:bodyPr wrap="square" rtlCol="0" anchor="t">
              <a:spAutoFit/>
            </a:bodyPr>
            <a:lstStyle/>
            <a:p>
              <a:r>
                <a:rPr lang="zh-CN" altLang="en-US" sz="2000" b="1" spc="100" dirty="0">
                  <a:solidFill>
                    <a:schemeClr val="accent2"/>
                  </a:solidFill>
                  <a:latin typeface="微软雅黑" panose="020B0503020204020204" pitchFamily="34" charset="-122"/>
                  <a:ea typeface="微软雅黑" panose="020B0503020204020204" pitchFamily="34" charset="-122"/>
                  <a:cs typeface="+mn-ea"/>
                  <a:sym typeface="+mn-ea"/>
                </a:rPr>
                <a:t>起重机的日常检查</a:t>
              </a:r>
              <a:endParaRPr lang="zh-CN" altLang="en-US" sz="2000" b="1" spc="100" dirty="0">
                <a:solidFill>
                  <a:schemeClr val="accent2"/>
                </a:solidFill>
                <a:latin typeface="微软雅黑" panose="020B0503020204020204" pitchFamily="34" charset="-122"/>
                <a:ea typeface="微软雅黑" panose="020B0503020204020204" pitchFamily="34" charset="-122"/>
                <a:cs typeface="+mn-ea"/>
                <a:sym typeface="+mn-ea"/>
              </a:endParaRPr>
            </a:p>
          </p:txBody>
        </p:sp>
      </p:grpSp>
      <p:grpSp>
        <p:nvGrpSpPr>
          <p:cNvPr id="78" name="组合 77"/>
          <p:cNvGrpSpPr/>
          <p:nvPr/>
        </p:nvGrpSpPr>
        <p:grpSpPr>
          <a:xfrm>
            <a:off x="648000" y="1131590"/>
            <a:ext cx="7848000" cy="3787505"/>
            <a:chOff x="552754" y="1157449"/>
            <a:chExt cx="7631566" cy="3787505"/>
          </a:xfrm>
        </p:grpSpPr>
        <p:sp>
          <p:nvSpPr>
            <p:cNvPr id="10" name="文本框 1"/>
            <p:cNvSpPr txBox="1"/>
            <p:nvPr/>
          </p:nvSpPr>
          <p:spPr>
            <a:xfrm>
              <a:off x="562279" y="4621789"/>
              <a:ext cx="7610119" cy="323165"/>
            </a:xfrm>
            <a:prstGeom prst="rect">
              <a:avLst/>
            </a:prstGeom>
            <a:noFill/>
            <a:ln w="25400">
              <a:solidFill>
                <a:srgbClr val="FF931A"/>
              </a:solidFill>
            </a:ln>
          </p:spPr>
          <p:txBody>
            <a:bodyPr wrap="square" anchor="ctr" anchorCtr="0">
              <a:spAutoFit/>
            </a:bodyPr>
            <a:lstStyle/>
            <a:p>
              <a:pPr algn="just"/>
              <a:r>
                <a:rPr lang="en-US" altLang="x-none" sz="1500" spc="3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7</a:t>
              </a:r>
              <a:r>
                <a:rPr lang="zh-CN" altLang="en-US" sz="1500" spc="3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）检查轨道上是否有阻碍桥机运行的异物。</a:t>
              </a:r>
              <a:endParaRPr lang="zh-CN" altLang="en-US" sz="1500" spc="300" dirty="0">
                <a:solidFill>
                  <a:schemeClr val="accent1"/>
                </a:solidFill>
                <a:latin typeface="微软雅黑" panose="020B0503020204020204" pitchFamily="34" charset="-122"/>
                <a:ea typeface="微软雅黑" panose="020B0503020204020204" pitchFamily="34" charset="-122"/>
              </a:endParaRPr>
            </a:p>
          </p:txBody>
        </p:sp>
        <p:sp>
          <p:nvSpPr>
            <p:cNvPr id="4" name="矩形 3"/>
            <p:cNvSpPr/>
            <p:nvPr/>
          </p:nvSpPr>
          <p:spPr>
            <a:xfrm>
              <a:off x="552754" y="1157449"/>
              <a:ext cx="7631566" cy="369332"/>
            </a:xfrm>
            <a:prstGeom prst="rect">
              <a:avLst/>
            </a:prstGeom>
            <a:solidFill>
              <a:srgbClr val="FF931A"/>
            </a:solidFill>
          </p:spPr>
          <p:txBody>
            <a:bodyPr wrap="square" anchor="ctr" anchorCtr="0">
              <a:spAutoFit/>
            </a:bodyPr>
            <a:lstStyle/>
            <a:p>
              <a:r>
                <a:rPr lang="zh-CN" altLang="en-US" b="1" spc="300" dirty="0">
                  <a:solidFill>
                    <a:schemeClr val="accent2"/>
                  </a:solidFill>
                  <a:latin typeface="微软雅黑" panose="020B0503020204020204" pitchFamily="34" charset="-122"/>
                  <a:ea typeface="微软雅黑" panose="020B0503020204020204" pitchFamily="34" charset="-122"/>
                  <a:sym typeface="Arial" panose="020B0604020202020204" pitchFamily="34" charset="0"/>
                </a:rPr>
                <a:t>每周检查与维护每周维护与检查一次，检查与维护的内容如下：</a:t>
              </a:r>
              <a:endParaRPr lang="en-US" altLang="x-none" b="1" spc="300" dirty="0">
                <a:solidFill>
                  <a:schemeClr val="accent2"/>
                </a:solidFill>
                <a:latin typeface="微软雅黑" panose="020B0503020204020204" pitchFamily="34" charset="-122"/>
                <a:ea typeface="微软雅黑" panose="020B0503020204020204" pitchFamily="34" charset="-122"/>
              </a:endParaRPr>
            </a:p>
          </p:txBody>
        </p:sp>
        <p:sp>
          <p:nvSpPr>
            <p:cNvPr id="5" name="矩形 4"/>
            <p:cNvSpPr/>
            <p:nvPr/>
          </p:nvSpPr>
          <p:spPr>
            <a:xfrm>
              <a:off x="562280" y="1522407"/>
              <a:ext cx="7610119" cy="1015663"/>
            </a:xfrm>
            <a:prstGeom prst="rect">
              <a:avLst/>
            </a:prstGeom>
            <a:ln w="25400">
              <a:solidFill>
                <a:srgbClr val="FF931A"/>
              </a:solidFill>
            </a:ln>
          </p:spPr>
          <p:txBody>
            <a:bodyPr wrap="square" anchor="ctr" anchorCtr="0">
              <a:spAutoFit/>
            </a:bodyPr>
            <a:lstStyle/>
            <a:p>
              <a:pPr algn="just"/>
              <a:r>
                <a:rPr lang="en-US" altLang="x-none" sz="1500" spc="3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1</a:t>
              </a:r>
              <a:r>
                <a:rPr lang="zh-CN" altLang="en-US" sz="1500" spc="3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）检查制动器上的</a:t>
              </a:r>
              <a:r>
                <a:rPr lang="zh-CN" altLang="en-US" sz="1500" b="1" spc="300" dirty="0">
                  <a:solidFill>
                    <a:srgbClr val="FF931A"/>
                  </a:solidFill>
                  <a:latin typeface="微软雅黑" panose="020B0503020204020204" pitchFamily="34" charset="-122"/>
                  <a:ea typeface="微软雅黑" panose="020B0503020204020204" pitchFamily="34" charset="-122"/>
                  <a:sym typeface="Arial" panose="020B0604020202020204" pitchFamily="34" charset="0"/>
                </a:rPr>
                <a:t>螺母、开口销、定位板</a:t>
              </a:r>
              <a:r>
                <a:rPr lang="zh-CN" altLang="en-US" sz="1500" spc="3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是否齐全、松动，杠杆及弹簧无裂纹，制动轮上的</a:t>
              </a:r>
              <a:r>
                <a:rPr lang="zh-CN" altLang="en-US" sz="1500" b="1" spc="300" dirty="0">
                  <a:solidFill>
                    <a:srgbClr val="FF931A"/>
                  </a:solidFill>
                  <a:latin typeface="微软雅黑" panose="020B0503020204020204" pitchFamily="34" charset="-122"/>
                  <a:ea typeface="微软雅黑" panose="020B0503020204020204" pitchFamily="34" charset="-122"/>
                  <a:sym typeface="Arial" panose="020B0604020202020204" pitchFamily="34" charset="0"/>
                </a:rPr>
                <a:t>销钉螺栓及缓冲垫圈</a:t>
              </a:r>
              <a:r>
                <a:rPr lang="zh-CN" altLang="en-US" sz="1500" spc="3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是否松动、齐全；制动器是否制动可靠。制动器打开时制动瓦块的开度应小于</a:t>
              </a:r>
              <a:r>
                <a:rPr lang="en-US" altLang="x-none" sz="1500" spc="3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1.0mm</a:t>
              </a:r>
              <a:r>
                <a:rPr lang="zh-CN" altLang="en-US" sz="1500" spc="3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且与制动轮的两边距离间隙应相等，各轴销不得有卡死现象。</a:t>
              </a:r>
              <a:endParaRPr lang="en-US" altLang="x-none" sz="1500" spc="300" dirty="0">
                <a:solidFill>
                  <a:schemeClr val="accent1"/>
                </a:solidFill>
                <a:latin typeface="微软雅黑" panose="020B0503020204020204" pitchFamily="34" charset="-122"/>
                <a:ea typeface="微软雅黑" panose="020B0503020204020204" pitchFamily="34" charset="-122"/>
              </a:endParaRPr>
            </a:p>
          </p:txBody>
        </p:sp>
        <p:sp>
          <p:nvSpPr>
            <p:cNvPr id="6" name="矩形 5"/>
            <p:cNvSpPr/>
            <p:nvPr/>
          </p:nvSpPr>
          <p:spPr>
            <a:xfrm>
              <a:off x="562280" y="2531333"/>
              <a:ext cx="7610119" cy="553998"/>
            </a:xfrm>
            <a:prstGeom prst="rect">
              <a:avLst/>
            </a:prstGeom>
            <a:ln w="25400">
              <a:solidFill>
                <a:srgbClr val="FF931A"/>
              </a:solidFill>
            </a:ln>
          </p:spPr>
          <p:txBody>
            <a:bodyPr wrap="square" anchor="ctr" anchorCtr="0">
              <a:spAutoFit/>
            </a:bodyPr>
            <a:lstStyle/>
            <a:p>
              <a:pPr algn="just"/>
              <a:r>
                <a:rPr lang="en-US" altLang="x-none" sz="1500" spc="3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2</a:t>
              </a:r>
              <a:r>
                <a:rPr lang="zh-CN" altLang="en-US" sz="1500" spc="3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）检查</a:t>
              </a:r>
              <a:r>
                <a:rPr lang="zh-CN" altLang="en-US" sz="1500" b="1" spc="300" dirty="0">
                  <a:solidFill>
                    <a:srgbClr val="FF931A"/>
                  </a:solidFill>
                  <a:latin typeface="微软雅黑" panose="020B0503020204020204" pitchFamily="34" charset="-122"/>
                  <a:ea typeface="微软雅黑" panose="020B0503020204020204" pitchFamily="34" charset="-122"/>
                  <a:sym typeface="Arial" panose="020B0604020202020204" pitchFamily="34" charset="0"/>
                </a:rPr>
                <a:t>安全保护开关和限位开关</a:t>
              </a:r>
              <a:r>
                <a:rPr lang="zh-CN" altLang="en-US" sz="1500" spc="3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是否定位准确、工作灵活可靠，特别是上升限位是否可靠。</a:t>
              </a:r>
              <a:endParaRPr lang="en-US" altLang="x-none" sz="1500" spc="300" dirty="0">
                <a:solidFill>
                  <a:schemeClr val="accent1"/>
                </a:solidFill>
                <a:latin typeface="微软雅黑" panose="020B0503020204020204" pitchFamily="34" charset="-122"/>
                <a:ea typeface="微软雅黑" panose="020B0503020204020204" pitchFamily="34" charset="-122"/>
              </a:endParaRPr>
            </a:p>
          </p:txBody>
        </p:sp>
        <p:sp>
          <p:nvSpPr>
            <p:cNvPr id="7" name="矩形 6"/>
            <p:cNvSpPr/>
            <p:nvPr/>
          </p:nvSpPr>
          <p:spPr>
            <a:xfrm>
              <a:off x="562279" y="3081966"/>
              <a:ext cx="7610119" cy="553998"/>
            </a:xfrm>
            <a:prstGeom prst="rect">
              <a:avLst/>
            </a:prstGeom>
            <a:ln w="25400">
              <a:solidFill>
                <a:srgbClr val="FF931A"/>
              </a:solidFill>
            </a:ln>
          </p:spPr>
          <p:txBody>
            <a:bodyPr wrap="square" anchor="ctr" anchorCtr="0">
              <a:spAutoFit/>
            </a:bodyPr>
            <a:lstStyle/>
            <a:p>
              <a:pPr algn="just"/>
              <a:r>
                <a:rPr lang="en-US" altLang="x-none" sz="1500" spc="3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3</a:t>
              </a:r>
              <a:r>
                <a:rPr lang="zh-CN" altLang="en-US" sz="1500" spc="3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）检查卷筒和滑轮上的</a:t>
              </a:r>
              <a:r>
                <a:rPr lang="zh-CN" altLang="en-US" sz="1500" b="1" spc="300" dirty="0">
                  <a:solidFill>
                    <a:srgbClr val="FF931A"/>
                  </a:solidFill>
                  <a:latin typeface="微软雅黑" panose="020B0503020204020204" pitchFamily="34" charset="-122"/>
                  <a:ea typeface="微软雅黑" panose="020B0503020204020204" pitchFamily="34" charset="-122"/>
                  <a:sym typeface="Arial" panose="020B0604020202020204" pitchFamily="34" charset="0"/>
                </a:rPr>
                <a:t>钢丝绳</a:t>
              </a:r>
              <a:r>
                <a:rPr lang="zh-CN" altLang="en-US" sz="1500" spc="3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缠绕是否正常，有无脱槽、串槽、打结、扭曲等现象，</a:t>
              </a:r>
              <a:r>
                <a:rPr lang="zh-CN" altLang="en-US" sz="1500" b="1" spc="300" dirty="0">
                  <a:solidFill>
                    <a:srgbClr val="FF931A"/>
                  </a:solidFill>
                  <a:latin typeface="微软雅黑" panose="020B0503020204020204" pitchFamily="34" charset="-122"/>
                  <a:ea typeface="微软雅黑" panose="020B0503020204020204" pitchFamily="34" charset="-122"/>
                  <a:sym typeface="Arial" panose="020B0604020202020204" pitchFamily="34" charset="0"/>
                </a:rPr>
                <a:t>钢丝绳压板螺栓</a:t>
              </a:r>
              <a:r>
                <a:rPr lang="zh-CN" altLang="en-US" sz="1500" spc="3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是否紧固，是否有双螺母防松装置。</a:t>
              </a:r>
              <a:endParaRPr lang="en-US" altLang="x-none" sz="1500" spc="300" dirty="0">
                <a:solidFill>
                  <a:schemeClr val="accent1"/>
                </a:solidFill>
                <a:latin typeface="微软雅黑" panose="020B0503020204020204" pitchFamily="34" charset="-122"/>
                <a:ea typeface="微软雅黑" panose="020B0503020204020204" pitchFamily="34" charset="-122"/>
              </a:endParaRPr>
            </a:p>
          </p:txBody>
        </p:sp>
        <p:sp>
          <p:nvSpPr>
            <p:cNvPr id="8" name="矩形 7"/>
            <p:cNvSpPr/>
            <p:nvPr/>
          </p:nvSpPr>
          <p:spPr>
            <a:xfrm>
              <a:off x="562280" y="3641558"/>
              <a:ext cx="7610119" cy="323165"/>
            </a:xfrm>
            <a:prstGeom prst="rect">
              <a:avLst/>
            </a:prstGeom>
            <a:ln w="25400">
              <a:solidFill>
                <a:srgbClr val="FF931A"/>
              </a:solidFill>
            </a:ln>
          </p:spPr>
          <p:txBody>
            <a:bodyPr wrap="square" anchor="ctr" anchorCtr="0">
              <a:spAutoFit/>
            </a:bodyPr>
            <a:lstStyle/>
            <a:p>
              <a:pPr algn="just"/>
              <a:r>
                <a:rPr lang="en-US" altLang="x-none" sz="1500" spc="3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4</a:t>
              </a:r>
              <a:r>
                <a:rPr lang="zh-CN" altLang="en-US" sz="1500" spc="3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）检查起升机构的联轴器密封盖上的紧固螺钉是否松动、短缺。</a:t>
              </a:r>
              <a:endParaRPr lang="en-US" altLang="x-none" sz="1500" spc="300" dirty="0">
                <a:solidFill>
                  <a:schemeClr val="accent1"/>
                </a:solidFill>
                <a:latin typeface="微软雅黑" panose="020B0503020204020204" pitchFamily="34" charset="-122"/>
                <a:ea typeface="微软雅黑" panose="020B0503020204020204" pitchFamily="34" charset="-122"/>
              </a:endParaRPr>
            </a:p>
          </p:txBody>
        </p:sp>
        <p:sp>
          <p:nvSpPr>
            <p:cNvPr id="76" name="矩形 75"/>
            <p:cNvSpPr/>
            <p:nvPr/>
          </p:nvSpPr>
          <p:spPr>
            <a:xfrm>
              <a:off x="562279" y="3971979"/>
              <a:ext cx="7610119" cy="323165"/>
            </a:xfrm>
            <a:prstGeom prst="rect">
              <a:avLst/>
            </a:prstGeom>
            <a:ln w="25400">
              <a:solidFill>
                <a:srgbClr val="FF931A"/>
              </a:solidFill>
            </a:ln>
          </p:spPr>
          <p:txBody>
            <a:bodyPr wrap="square" anchor="ctr" anchorCtr="0">
              <a:spAutoFit/>
            </a:bodyPr>
            <a:lstStyle/>
            <a:p>
              <a:pPr algn="just"/>
              <a:r>
                <a:rPr lang="en-US" altLang="x-none" sz="1500" spc="3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5</a:t>
              </a:r>
              <a:r>
                <a:rPr lang="zh-CN" altLang="en-US" sz="1500" spc="3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）检查各机构的传动是否正常，有无异常响声。</a:t>
              </a:r>
              <a:endParaRPr lang="en-US" altLang="x-none" sz="1500" spc="300" dirty="0">
                <a:solidFill>
                  <a:schemeClr val="accent1"/>
                </a:solidFill>
                <a:latin typeface="微软雅黑" panose="020B0503020204020204" pitchFamily="34" charset="-122"/>
                <a:ea typeface="微软雅黑" panose="020B0503020204020204" pitchFamily="34" charset="-122"/>
              </a:endParaRPr>
            </a:p>
          </p:txBody>
        </p:sp>
        <p:sp>
          <p:nvSpPr>
            <p:cNvPr id="77" name="矩形 76"/>
            <p:cNvSpPr/>
            <p:nvPr/>
          </p:nvSpPr>
          <p:spPr>
            <a:xfrm>
              <a:off x="562280" y="4306149"/>
              <a:ext cx="7610119" cy="323165"/>
            </a:xfrm>
            <a:prstGeom prst="rect">
              <a:avLst/>
            </a:prstGeom>
            <a:ln w="25400">
              <a:solidFill>
                <a:srgbClr val="FF931A"/>
              </a:solidFill>
            </a:ln>
          </p:spPr>
          <p:txBody>
            <a:bodyPr wrap="square" anchor="ctr" anchorCtr="0">
              <a:spAutoFit/>
            </a:bodyPr>
            <a:lstStyle/>
            <a:p>
              <a:pPr algn="just"/>
              <a:r>
                <a:rPr lang="en-US" altLang="x-none" sz="1500" spc="3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6</a:t>
              </a:r>
              <a:r>
                <a:rPr lang="zh-CN" altLang="en-US" sz="1500" spc="3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）检查所有润滑部位的润滑状况是否良好。</a:t>
              </a:r>
              <a:endParaRPr lang="en-US" altLang="x-none" sz="1500" spc="300" dirty="0">
                <a:solidFill>
                  <a:schemeClr val="accent1"/>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9796"/>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5000" r="-15000"/>
          </a:stretch>
        </a:blipFill>
        <a:effectLst/>
      </p:bgPr>
    </p:bg>
    <p:spTree>
      <p:nvGrpSpPr>
        <p:cNvPr id="1" name=""/>
        <p:cNvGrpSpPr/>
        <p:nvPr/>
      </p:nvGrpSpPr>
      <p:grpSpPr>
        <a:xfrm>
          <a:off x="0" y="0"/>
          <a:ext cx="0" cy="0"/>
          <a:chOff x="0" y="0"/>
          <a:chExt cx="0" cy="0"/>
        </a:xfrm>
      </p:grpSpPr>
      <p:sp>
        <p:nvSpPr>
          <p:cNvPr id="2" name="Freeform 5"/>
          <p:cNvSpPr/>
          <p:nvPr/>
        </p:nvSpPr>
        <p:spPr bwMode="auto">
          <a:xfrm>
            <a:off x="1166389" y="985676"/>
            <a:ext cx="6959048" cy="3174240"/>
          </a:xfrm>
          <a:custGeom>
            <a:avLst/>
            <a:gdLst>
              <a:gd name="T0" fmla="*/ 211 w 13952"/>
              <a:gd name="T1" fmla="*/ 0 h 6332"/>
              <a:gd name="T2" fmla="*/ 13740 w 13952"/>
              <a:gd name="T3" fmla="*/ 0 h 6332"/>
              <a:gd name="T4" fmla="*/ 13952 w 13952"/>
              <a:gd name="T5" fmla="*/ 211 h 6332"/>
              <a:gd name="T6" fmla="*/ 13952 w 13952"/>
              <a:gd name="T7" fmla="*/ 6121 h 6332"/>
              <a:gd name="T8" fmla="*/ 13740 w 13952"/>
              <a:gd name="T9" fmla="*/ 6332 h 6332"/>
              <a:gd name="T10" fmla="*/ 211 w 13952"/>
              <a:gd name="T11" fmla="*/ 6332 h 6332"/>
              <a:gd name="T12" fmla="*/ 0 w 13952"/>
              <a:gd name="T13" fmla="*/ 6121 h 6332"/>
              <a:gd name="T14" fmla="*/ 0 w 13952"/>
              <a:gd name="T15" fmla="*/ 211 h 6332"/>
              <a:gd name="T16" fmla="*/ 211 w 13952"/>
              <a:gd name="T17" fmla="*/ 0 h 6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52" h="6332">
                <a:moveTo>
                  <a:pt x="211" y="0"/>
                </a:moveTo>
                <a:lnTo>
                  <a:pt x="13740" y="0"/>
                </a:lnTo>
                <a:cubicBezTo>
                  <a:pt x="13857" y="0"/>
                  <a:pt x="13952" y="95"/>
                  <a:pt x="13952" y="211"/>
                </a:cubicBezTo>
                <a:lnTo>
                  <a:pt x="13952" y="6121"/>
                </a:lnTo>
                <a:cubicBezTo>
                  <a:pt x="13952" y="6237"/>
                  <a:pt x="13857" y="6332"/>
                  <a:pt x="13740" y="6332"/>
                </a:cubicBezTo>
                <a:lnTo>
                  <a:pt x="211" y="6332"/>
                </a:lnTo>
                <a:cubicBezTo>
                  <a:pt x="95" y="6332"/>
                  <a:pt x="0" y="6237"/>
                  <a:pt x="0" y="6121"/>
                </a:cubicBezTo>
                <a:lnTo>
                  <a:pt x="0" y="211"/>
                </a:lnTo>
                <a:cubicBezTo>
                  <a:pt x="0" y="95"/>
                  <a:pt x="95" y="0"/>
                  <a:pt x="211" y="0"/>
                </a:cubicBezTo>
                <a:close/>
              </a:path>
            </a:pathLst>
          </a:custGeom>
          <a:solidFill>
            <a:schemeClr val="accent2"/>
          </a:solidFill>
          <a:ln w="4763" cap="flat">
            <a:solidFill>
              <a:schemeClr val="accent1">
                <a:lumMod val="40000"/>
                <a:lumOff val="60000"/>
              </a:schemeClr>
            </a:solidFill>
            <a:prstDash val="solid"/>
            <a:miter lim="800000"/>
          </a:ln>
        </p:spPr>
        <p:txBody>
          <a:bodyPr vert="horz" wrap="square" lIns="68555" tIns="34277" rIns="68555" bIns="34277"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 b="0" i="0" u="none" strike="noStrike" kern="1200" cap="none" spc="0" normalizeH="0" baseline="0" noProof="0">
              <a:ln>
                <a:noFill/>
              </a:ln>
              <a:solidFill>
                <a:srgbClr val="454545"/>
              </a:solidFill>
              <a:effectLst/>
              <a:uLnTx/>
              <a:uFillTx/>
              <a:latin typeface="Arial" panose="020B0604020202020204" pitchFamily="34" charset="0"/>
              <a:ea typeface="宋体" panose="02010600030101010101" pitchFamily="2" charset="-122"/>
              <a:cs typeface="+mn-cs"/>
            </a:endParaRPr>
          </a:p>
        </p:txBody>
      </p:sp>
      <p:sp>
        <p:nvSpPr>
          <p:cNvPr id="3" name="Freeform 6"/>
          <p:cNvSpPr/>
          <p:nvPr/>
        </p:nvSpPr>
        <p:spPr bwMode="auto">
          <a:xfrm>
            <a:off x="1017614" y="1549058"/>
            <a:ext cx="145203" cy="1991190"/>
          </a:xfrm>
          <a:custGeom>
            <a:avLst/>
            <a:gdLst>
              <a:gd name="T0" fmla="*/ 0 w 291"/>
              <a:gd name="T1" fmla="*/ 3396 h 3971"/>
              <a:gd name="T2" fmla="*/ 291 w 291"/>
              <a:gd name="T3" fmla="*/ 3971 h 3971"/>
              <a:gd name="T4" fmla="*/ 291 w 291"/>
              <a:gd name="T5" fmla="*/ 0 h 3971"/>
              <a:gd name="T6" fmla="*/ 0 w 291"/>
              <a:gd name="T7" fmla="*/ 573 h 3971"/>
              <a:gd name="T8" fmla="*/ 0 w 291"/>
              <a:gd name="T9" fmla="*/ 3396 h 3971"/>
            </a:gdLst>
            <a:ahLst/>
            <a:cxnLst>
              <a:cxn ang="0">
                <a:pos x="T0" y="T1"/>
              </a:cxn>
              <a:cxn ang="0">
                <a:pos x="T2" y="T3"/>
              </a:cxn>
              <a:cxn ang="0">
                <a:pos x="T4" y="T5"/>
              </a:cxn>
              <a:cxn ang="0">
                <a:pos x="T6" y="T7"/>
              </a:cxn>
              <a:cxn ang="0">
                <a:pos x="T8" y="T9"/>
              </a:cxn>
            </a:cxnLst>
            <a:rect l="0" t="0" r="r" b="b"/>
            <a:pathLst>
              <a:path w="291" h="3971">
                <a:moveTo>
                  <a:pt x="0" y="3396"/>
                </a:moveTo>
                <a:lnTo>
                  <a:pt x="291" y="3971"/>
                </a:lnTo>
                <a:lnTo>
                  <a:pt x="291" y="0"/>
                </a:lnTo>
                <a:lnTo>
                  <a:pt x="0" y="573"/>
                </a:lnTo>
                <a:lnTo>
                  <a:pt x="0" y="3396"/>
                </a:lnTo>
                <a:close/>
              </a:path>
            </a:pathLst>
          </a:custGeom>
          <a:solidFill>
            <a:schemeClr val="accent1"/>
          </a:solidFill>
          <a:ln>
            <a:noFill/>
          </a:ln>
        </p:spPr>
        <p:txBody>
          <a:bodyPr vert="horz" wrap="square" lIns="68555" tIns="34277" rIns="68555" bIns="34277"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 b="0" i="0" u="none" strike="noStrike" kern="1200" cap="none" spc="0" normalizeH="0" baseline="0" noProof="0">
              <a:ln>
                <a:noFill/>
              </a:ln>
              <a:solidFill>
                <a:srgbClr val="454545"/>
              </a:solidFill>
              <a:effectLst/>
              <a:uLnTx/>
              <a:uFillTx/>
              <a:latin typeface="Arial" panose="020B0604020202020204" pitchFamily="34" charset="0"/>
              <a:ea typeface="宋体" panose="02010600030101010101" pitchFamily="2" charset="-122"/>
              <a:cs typeface="+mn-cs"/>
            </a:endParaRPr>
          </a:p>
        </p:txBody>
      </p:sp>
      <p:sp>
        <p:nvSpPr>
          <p:cNvPr id="4" name="Freeform 7"/>
          <p:cNvSpPr/>
          <p:nvPr/>
        </p:nvSpPr>
        <p:spPr bwMode="auto">
          <a:xfrm>
            <a:off x="1017614" y="1837084"/>
            <a:ext cx="1359198" cy="1415138"/>
          </a:xfrm>
          <a:custGeom>
            <a:avLst/>
            <a:gdLst>
              <a:gd name="T0" fmla="*/ 0 w 2725"/>
              <a:gd name="T1" fmla="*/ 2823 h 2823"/>
              <a:gd name="T2" fmla="*/ 2463 w 2725"/>
              <a:gd name="T3" fmla="*/ 2823 h 2823"/>
              <a:gd name="T4" fmla="*/ 2725 w 2725"/>
              <a:gd name="T5" fmla="*/ 1431 h 2823"/>
              <a:gd name="T6" fmla="*/ 2463 w 2725"/>
              <a:gd name="T7" fmla="*/ 0 h 2823"/>
              <a:gd name="T8" fmla="*/ 0 w 2725"/>
              <a:gd name="T9" fmla="*/ 0 h 2823"/>
              <a:gd name="T10" fmla="*/ 0 w 2725"/>
              <a:gd name="T11" fmla="*/ 2823 h 2823"/>
            </a:gdLst>
            <a:ahLst/>
            <a:cxnLst>
              <a:cxn ang="0">
                <a:pos x="T0" y="T1"/>
              </a:cxn>
              <a:cxn ang="0">
                <a:pos x="T2" y="T3"/>
              </a:cxn>
              <a:cxn ang="0">
                <a:pos x="T4" y="T5"/>
              </a:cxn>
              <a:cxn ang="0">
                <a:pos x="T6" y="T7"/>
              </a:cxn>
              <a:cxn ang="0">
                <a:pos x="T8" y="T9"/>
              </a:cxn>
              <a:cxn ang="0">
                <a:pos x="T10" y="T11"/>
              </a:cxn>
            </a:cxnLst>
            <a:rect l="0" t="0" r="r" b="b"/>
            <a:pathLst>
              <a:path w="2725" h="2823">
                <a:moveTo>
                  <a:pt x="0" y="2823"/>
                </a:moveTo>
                <a:lnTo>
                  <a:pt x="2463" y="2823"/>
                </a:lnTo>
                <a:lnTo>
                  <a:pt x="2725" y="1431"/>
                </a:lnTo>
                <a:lnTo>
                  <a:pt x="2463" y="0"/>
                </a:lnTo>
                <a:lnTo>
                  <a:pt x="0" y="0"/>
                </a:lnTo>
                <a:lnTo>
                  <a:pt x="0" y="2823"/>
                </a:lnTo>
                <a:close/>
              </a:path>
            </a:pathLst>
          </a:custGeom>
          <a:solidFill>
            <a:schemeClr val="bg1"/>
          </a:solidFill>
          <a:ln>
            <a:noFill/>
          </a:ln>
        </p:spPr>
        <p:txBody>
          <a:bodyPr vert="horz" wrap="square" lIns="68555" tIns="34277" rIns="68555" bIns="34277"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 b="0" i="0" u="none" strike="noStrike" kern="1200" cap="none" spc="0" normalizeH="0" baseline="0" noProof="0">
              <a:ln>
                <a:noFill/>
              </a:ln>
              <a:solidFill>
                <a:srgbClr val="454545"/>
              </a:solidFill>
              <a:effectLst/>
              <a:uLnTx/>
              <a:uFillTx/>
              <a:latin typeface="Arial" panose="020B0604020202020204" pitchFamily="34" charset="0"/>
              <a:ea typeface="宋体" panose="02010600030101010101" pitchFamily="2" charset="-122"/>
              <a:cs typeface="+mn-cs"/>
            </a:endParaRPr>
          </a:p>
        </p:txBody>
      </p:sp>
      <p:sp>
        <p:nvSpPr>
          <p:cNvPr id="5" name="Rectangle 24"/>
          <p:cNvSpPr>
            <a:spLocks noChangeArrowheads="1"/>
          </p:cNvSpPr>
          <p:nvPr/>
        </p:nvSpPr>
        <p:spPr bwMode="auto">
          <a:xfrm>
            <a:off x="2427147" y="1740753"/>
            <a:ext cx="4953165"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p>
            <a:pPr lvl="0">
              <a:defRPr/>
            </a:pPr>
            <a:r>
              <a:rPr lang="zh-CN" altLang="en-US" sz="5400" b="1" spc="100" dirty="0">
                <a:solidFill>
                  <a:srgbClr val="454545"/>
                </a:solidFill>
                <a:latin typeface="微软雅黑" panose="020B0503020204020204" pitchFamily="34" charset="-122"/>
                <a:ea typeface="微软雅黑" panose="020B0503020204020204" pitchFamily="34" charset="-122"/>
                <a:cs typeface="宋体" panose="02010600030101010101" pitchFamily="2" charset="-122"/>
              </a:rPr>
              <a:t>场（厂）内专用机动车辆</a:t>
            </a:r>
            <a:endParaRPr kumimoji="0" lang="zh-CN" altLang="en-US" sz="5400" b="1" i="0" u="none" strike="noStrike" kern="1200" cap="none" spc="100" normalizeH="0" baseline="0" noProof="0" dirty="0">
              <a:ln>
                <a:noFill/>
              </a:ln>
              <a:solidFill>
                <a:srgbClr val="454545"/>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14" name="文本框 13"/>
          <p:cNvSpPr txBox="1"/>
          <p:nvPr/>
        </p:nvSpPr>
        <p:spPr>
          <a:xfrm>
            <a:off x="1257785" y="1837084"/>
            <a:ext cx="865943" cy="141885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en-US" altLang="zh-CN" sz="8620" b="1" dirty="0">
                <a:solidFill>
                  <a:srgbClr val="FFFFFF"/>
                </a:solidFill>
                <a:latin typeface="微软雅黑" panose="020B0503020204020204" pitchFamily="34" charset="-122"/>
                <a:ea typeface="微软雅黑" panose="020B0503020204020204" pitchFamily="34" charset="-122"/>
              </a:rPr>
              <a:t>6</a:t>
            </a:r>
            <a:endParaRPr kumimoji="0" lang="zh-CN" altLang="en-US" sz="862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spd="slow" advTm="5215"/>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523240" y="40640"/>
            <a:ext cx="4336792"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1" charset="-122"/>
                <a:ea typeface="方正卡通简体" panose="03000509000000000000" pitchFamily="1" charset="-122"/>
              </a:defRPr>
            </a:lvl1pPr>
          </a:lstStyle>
          <a:p>
            <a:pPr lvl="0"/>
            <a:r>
              <a:rPr lang="en-US" altLang="zh-CN" sz="2400" b="1" spc="100" dirty="0">
                <a:solidFill>
                  <a:srgbClr val="454545"/>
                </a:solidFill>
                <a:latin typeface="微软雅黑" panose="020B0503020204020204" pitchFamily="34" charset="-122"/>
                <a:ea typeface="微软雅黑" panose="020B0503020204020204" pitchFamily="34" charset="-122"/>
              </a:rPr>
              <a:t>6. </a:t>
            </a:r>
            <a:r>
              <a:rPr lang="zh-CN" altLang="en-US" sz="2400" b="1" spc="100" dirty="0">
                <a:solidFill>
                  <a:srgbClr val="454545"/>
                </a:solidFill>
                <a:latin typeface="微软雅黑" panose="020B0503020204020204" pitchFamily="34" charset="-122"/>
                <a:ea typeface="微软雅黑" panose="020B0503020204020204" pitchFamily="34" charset="-122"/>
              </a:rPr>
              <a:t>场（厂）内专用机动车辆</a:t>
            </a:r>
            <a:endParaRPr lang="zh-CN" altLang="en-US" sz="2400" b="1" spc="100" dirty="0">
              <a:solidFill>
                <a:srgbClr val="454545"/>
              </a:solidFill>
              <a:latin typeface="微软雅黑" panose="020B0503020204020204" pitchFamily="34" charset="-122"/>
              <a:ea typeface="微软雅黑" panose="020B0503020204020204" pitchFamily="34" charset="-122"/>
            </a:endParaRPr>
          </a:p>
        </p:txBody>
      </p:sp>
      <p:sp>
        <p:nvSpPr>
          <p:cNvPr id="24" name="Freeform 5"/>
          <p:cNvSpPr>
            <a:spLocks noEditPoints="1"/>
          </p:cNvSpPr>
          <p:nvPr/>
        </p:nvSpPr>
        <p:spPr bwMode="auto">
          <a:xfrm>
            <a:off x="153488" y="85490"/>
            <a:ext cx="369657" cy="369656"/>
          </a:xfrm>
          <a:custGeom>
            <a:avLst/>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a:noFill/>
          </a:ln>
        </p:spPr>
        <p:txBody>
          <a:bodyPr vert="horz" wrap="square" lIns="68555" tIns="34277" rIns="68555" bIns="34277"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rgbClr val="ED5A00"/>
              </a:solidFill>
              <a:effectLst/>
              <a:uLnTx/>
              <a:uFillTx/>
              <a:latin typeface="Arial" panose="020B0604020202020204" pitchFamily="34" charset="0"/>
              <a:ea typeface="宋体" panose="02010600030101010101" pitchFamily="2" charset="-122"/>
              <a:cs typeface="+mn-cs"/>
            </a:endParaRPr>
          </a:p>
        </p:txBody>
      </p:sp>
      <p:grpSp>
        <p:nvGrpSpPr>
          <p:cNvPr id="2" name="组合 1"/>
          <p:cNvGrpSpPr/>
          <p:nvPr/>
        </p:nvGrpSpPr>
        <p:grpSpPr>
          <a:xfrm>
            <a:off x="901231" y="1419622"/>
            <a:ext cx="7341539" cy="2664296"/>
            <a:chOff x="395537" y="1203598"/>
            <a:chExt cx="7341539" cy="2664296"/>
          </a:xfrm>
        </p:grpSpPr>
        <p:sp>
          <p:nvSpPr>
            <p:cNvPr id="6" name="矩形 5"/>
            <p:cNvSpPr/>
            <p:nvPr/>
          </p:nvSpPr>
          <p:spPr bwMode="auto">
            <a:xfrm>
              <a:off x="395537" y="1203598"/>
              <a:ext cx="7341539" cy="2664296"/>
            </a:xfrm>
            <a:prstGeom prst="rect">
              <a:avLst/>
            </a:prstGeom>
            <a:solidFill>
              <a:schemeClr val="accent2"/>
            </a:solidFill>
            <a:ln w="9525" cap="flat" cmpd="sng" algn="ctr">
              <a:solidFill>
                <a:schemeClr val="accent1">
                  <a:lumMod val="40000"/>
                  <a:lumOff val="60000"/>
                </a:schemeClr>
              </a:solidFill>
              <a:prstDash val="solid"/>
              <a:round/>
              <a:headEnd type="none" w="med" len="med"/>
              <a:tailEnd type="none" w="med" len="med"/>
            </a:ln>
            <a:effectLst/>
          </p:spPr>
          <p:txBody>
            <a:bodyPr vert="horz" wrap="square" lIns="68555" tIns="34277" rIns="68555" bIns="34277"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rgbClr val="1F4C6B"/>
                </a:solidFill>
                <a:effectLst/>
                <a:uLnTx/>
                <a:uFillTx/>
                <a:latin typeface="Arial" panose="020B0604020202020204" pitchFamily="34" charset="0"/>
                <a:ea typeface="宋体" panose="02010600030101010101" pitchFamily="2" charset="-122"/>
                <a:cs typeface="+mn-cs"/>
              </a:endParaRPr>
            </a:p>
          </p:txBody>
        </p:sp>
        <p:pic>
          <p:nvPicPr>
            <p:cNvPr id="4" name="Picture 9"/>
            <p:cNvPicPr>
              <a:picLocks noChangeAspect="1"/>
            </p:cNvPicPr>
            <p:nvPr/>
          </p:nvPicPr>
          <p:blipFill>
            <a:blip r:embed="rId1"/>
            <a:stretch>
              <a:fillRect/>
            </a:stretch>
          </p:blipFill>
          <p:spPr>
            <a:xfrm>
              <a:off x="478681" y="1275606"/>
              <a:ext cx="3949303" cy="2561710"/>
            </a:xfrm>
            <a:prstGeom prst="rect">
              <a:avLst/>
            </a:prstGeom>
            <a:noFill/>
            <a:ln w="9525">
              <a:noFill/>
            </a:ln>
          </p:spPr>
        </p:pic>
        <p:sp>
          <p:nvSpPr>
            <p:cNvPr id="5" name="文本框 17413"/>
            <p:cNvSpPr txBox="1"/>
            <p:nvPr/>
          </p:nvSpPr>
          <p:spPr>
            <a:xfrm>
              <a:off x="4427984" y="1417944"/>
              <a:ext cx="3309092" cy="2277034"/>
            </a:xfrm>
            <a:prstGeom prst="rect">
              <a:avLst/>
            </a:prstGeom>
            <a:noFill/>
            <a:ln w="9525">
              <a:noFill/>
            </a:ln>
          </p:spPr>
          <p:txBody>
            <a:bodyPr wrap="square" anchor="t">
              <a:spAutoFit/>
            </a:bodyPr>
            <a:lstStyle/>
            <a:p>
              <a:pPr marR="0" lvl="0" algn="just"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2000" b="1" i="0" strike="noStrike" kern="1200" cap="none" spc="300" normalizeH="0" baseline="0" noProof="0" dirty="0">
                  <a:ln>
                    <a:noFill/>
                  </a:ln>
                  <a:solidFill>
                    <a:srgbClr val="FF931A"/>
                  </a:solidFill>
                  <a:effectLst/>
                  <a:uLnTx/>
                  <a:uFillTx/>
                  <a:latin typeface="微软雅黑" panose="020B0503020204020204" pitchFamily="34" charset="-122"/>
                  <a:ea typeface="微软雅黑" panose="020B0503020204020204" pitchFamily="34" charset="-122"/>
                  <a:sym typeface="宋体" panose="02010600030101010101" pitchFamily="2" charset="-122"/>
                </a:rPr>
                <a:t>场（厂）内专用机动车辆</a:t>
              </a:r>
              <a:r>
                <a:rPr kumimoji="0" lang="zh-CN" altLang="en-US" sz="2000" b="1" i="0" strike="noStrike" kern="1200" cap="none" spc="30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sym typeface="宋体" panose="02010600030101010101" pitchFamily="2" charset="-122"/>
                </a:rPr>
                <a:t>是指除道路交通、农用车辆以外仅在工厂厂区、旅游景区、游乐场所等特定区域使用的专用机动车辆。 </a:t>
              </a:r>
              <a:endParaRPr kumimoji="0" lang="zh-CN" altLang="en-US" sz="2000" b="1" i="0" strike="noStrike" kern="1200" cap="none" spc="30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sym typeface="宋体" panose="02010600030101010101" pitchFamily="2" charset="-122"/>
              </a:endParaRPr>
            </a:p>
          </p:txBody>
        </p:sp>
      </p:grpSp>
    </p:spTree>
  </p:cSld>
  <p:clrMapOvr>
    <a:masterClrMapping/>
  </p:clrMapOvr>
  <p:transition spd="slow" advTm="9796"/>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523240" y="40640"/>
            <a:ext cx="4336792"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1" charset="-122"/>
                <a:ea typeface="方正卡通简体" panose="03000509000000000000" pitchFamily="1" charset="-122"/>
              </a:defRPr>
            </a:lvl1pPr>
          </a:lstStyle>
          <a:p>
            <a:pPr lvl="0"/>
            <a:r>
              <a:rPr lang="en-US" altLang="zh-CN" sz="2400" b="1" spc="100" dirty="0">
                <a:solidFill>
                  <a:srgbClr val="454545"/>
                </a:solidFill>
                <a:latin typeface="微软雅黑" panose="020B0503020204020204" pitchFamily="34" charset="-122"/>
                <a:ea typeface="微软雅黑" panose="020B0503020204020204" pitchFamily="34" charset="-122"/>
              </a:rPr>
              <a:t>6. </a:t>
            </a:r>
            <a:r>
              <a:rPr lang="zh-CN" altLang="en-US" sz="2400" b="1" spc="100" dirty="0">
                <a:solidFill>
                  <a:srgbClr val="454545"/>
                </a:solidFill>
                <a:latin typeface="微软雅黑" panose="020B0503020204020204" pitchFamily="34" charset="-122"/>
                <a:ea typeface="微软雅黑" panose="020B0503020204020204" pitchFamily="34" charset="-122"/>
              </a:rPr>
              <a:t>场（厂）内专用机动车辆</a:t>
            </a:r>
            <a:endParaRPr lang="zh-CN" altLang="en-US" sz="2400" b="1" spc="100" dirty="0">
              <a:solidFill>
                <a:srgbClr val="454545"/>
              </a:solidFill>
              <a:latin typeface="微软雅黑" panose="020B0503020204020204" pitchFamily="34" charset="-122"/>
              <a:ea typeface="微软雅黑" panose="020B0503020204020204" pitchFamily="34" charset="-122"/>
            </a:endParaRPr>
          </a:p>
        </p:txBody>
      </p:sp>
      <p:sp>
        <p:nvSpPr>
          <p:cNvPr id="24" name="Freeform 5"/>
          <p:cNvSpPr>
            <a:spLocks noEditPoints="1"/>
          </p:cNvSpPr>
          <p:nvPr/>
        </p:nvSpPr>
        <p:spPr bwMode="auto">
          <a:xfrm>
            <a:off x="153488" y="85490"/>
            <a:ext cx="369657" cy="369656"/>
          </a:xfrm>
          <a:custGeom>
            <a:avLst/>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a:noFill/>
          </a:ln>
        </p:spPr>
        <p:txBody>
          <a:bodyPr vert="horz" wrap="square" lIns="68555" tIns="34277" rIns="68555" bIns="34277"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rgbClr val="ED5A00"/>
              </a:solidFill>
              <a:effectLst/>
              <a:uLnTx/>
              <a:uFillTx/>
              <a:latin typeface="Arial" panose="020B0604020202020204" pitchFamily="34" charset="0"/>
              <a:ea typeface="宋体" panose="02010600030101010101" pitchFamily="2" charset="-122"/>
              <a:cs typeface="+mn-cs"/>
            </a:endParaRPr>
          </a:p>
        </p:txBody>
      </p:sp>
      <p:grpSp>
        <p:nvGrpSpPr>
          <p:cNvPr id="8" name="组合 7"/>
          <p:cNvGrpSpPr/>
          <p:nvPr/>
        </p:nvGrpSpPr>
        <p:grpSpPr>
          <a:xfrm>
            <a:off x="541442" y="623570"/>
            <a:ext cx="2158350" cy="481330"/>
            <a:chOff x="1345" y="982"/>
            <a:chExt cx="5987" cy="758"/>
          </a:xfrm>
        </p:grpSpPr>
        <p:sp>
          <p:nvSpPr>
            <p:cNvPr id="9" name="箭头: 五边形 8"/>
            <p:cNvSpPr/>
            <p:nvPr/>
          </p:nvSpPr>
          <p:spPr bwMode="auto">
            <a:xfrm>
              <a:off x="1345" y="982"/>
              <a:ext cx="5987" cy="758"/>
            </a:xfrm>
            <a:prstGeom prst="homePlate">
              <a:avLst>
                <a:gd name="adj" fmla="val 19029"/>
              </a:avLst>
            </a:prstGeom>
            <a:gradFill>
              <a:gsLst>
                <a:gs pos="61000">
                  <a:schemeClr val="tx1"/>
                </a:gs>
                <a:gs pos="0">
                  <a:srgbClr val="5E5E5E"/>
                </a:gs>
                <a:gs pos="100000">
                  <a:srgbClr val="343434"/>
                </a:gs>
              </a:gsLst>
              <a:lin ang="5400000" scaled="1"/>
            </a:gradFill>
            <a:ln w="9525" cap="flat">
              <a:solidFill>
                <a:schemeClr val="accent2"/>
              </a:solidFill>
              <a:prstDash val="solid"/>
              <a:miter lim="800000"/>
            </a:ln>
            <a:effectLst>
              <a:outerShdw blurRad="63500" sx="102000" sy="102000" algn="ctr" rotWithShape="0">
                <a:prstClr val="black">
                  <a:alpha val="40000"/>
                </a:prstClr>
              </a:outerShdw>
            </a:effectLst>
          </p:spPr>
          <p:txBody>
            <a:bodyPr vert="horz" wrap="square" lIns="68555" tIns="34277" rIns="68555" bIns="34277" numCol="1" anchor="t" anchorCtr="0" compatLnSpc="1"/>
            <a:lstStyle/>
            <a:p>
              <a:pPr algn="ctr"/>
              <a:endParaRPr lang="zh-CN" altLang="en-US" sz="1500">
                <a:solidFill>
                  <a:schemeClr val="accent2"/>
                </a:solidFill>
                <a:latin typeface="+mn-lt"/>
                <a:ea typeface="+mn-ea"/>
                <a:cs typeface="+mn-ea"/>
              </a:endParaRPr>
            </a:p>
          </p:txBody>
        </p:sp>
        <p:sp>
          <p:nvSpPr>
            <p:cNvPr id="10" name="文本框 9"/>
            <p:cNvSpPr txBox="1"/>
            <p:nvPr/>
          </p:nvSpPr>
          <p:spPr>
            <a:xfrm>
              <a:off x="1396" y="1039"/>
              <a:ext cx="5936" cy="630"/>
            </a:xfrm>
            <a:prstGeom prst="rect">
              <a:avLst/>
            </a:prstGeom>
            <a:noFill/>
          </p:spPr>
          <p:txBody>
            <a:bodyPr wrap="square" rtlCol="0" anchor="t">
              <a:spAutoFit/>
            </a:bodyPr>
            <a:lstStyle/>
            <a:p>
              <a:r>
                <a:rPr lang="zh-CN" altLang="en-US" sz="2000" b="1" spc="100" dirty="0">
                  <a:solidFill>
                    <a:schemeClr val="accent2"/>
                  </a:solidFill>
                  <a:latin typeface="微软雅黑" panose="020B0503020204020204" pitchFamily="34" charset="-122"/>
                  <a:ea typeface="微软雅黑" panose="020B0503020204020204" pitchFamily="34" charset="-122"/>
                  <a:cs typeface="+mn-ea"/>
                  <a:sym typeface="+mn-ea"/>
                </a:rPr>
                <a:t>叉车的主要部件</a:t>
              </a:r>
              <a:endParaRPr lang="zh-CN" altLang="en-US" sz="2000" b="1" spc="100" dirty="0">
                <a:solidFill>
                  <a:schemeClr val="accent2"/>
                </a:solidFill>
                <a:latin typeface="微软雅黑" panose="020B0503020204020204" pitchFamily="34" charset="-122"/>
                <a:ea typeface="微软雅黑" panose="020B0503020204020204" pitchFamily="34" charset="-122"/>
                <a:cs typeface="+mn-ea"/>
                <a:sym typeface="+mn-ea"/>
              </a:endParaRPr>
            </a:p>
          </p:txBody>
        </p:sp>
      </p:grpSp>
      <p:grpSp>
        <p:nvGrpSpPr>
          <p:cNvPr id="3" name="组合 2"/>
          <p:cNvGrpSpPr/>
          <p:nvPr/>
        </p:nvGrpSpPr>
        <p:grpSpPr>
          <a:xfrm>
            <a:off x="1917837" y="1397828"/>
            <a:ext cx="5308326" cy="3334162"/>
            <a:chOff x="2034465" y="1490847"/>
            <a:chExt cx="5308326" cy="3334162"/>
          </a:xfrm>
        </p:grpSpPr>
        <p:graphicFrame>
          <p:nvGraphicFramePr>
            <p:cNvPr id="11" name="对象 19458"/>
            <p:cNvGraphicFramePr/>
            <p:nvPr/>
          </p:nvGraphicFramePr>
          <p:xfrm>
            <a:off x="2358355" y="1490847"/>
            <a:ext cx="3794990" cy="3334162"/>
          </p:xfrm>
          <a:graphic>
            <a:graphicData uri="http://schemas.openxmlformats.org/presentationml/2006/ole">
              <mc:AlternateContent xmlns:mc="http://schemas.openxmlformats.org/markup-compatibility/2006">
                <mc:Choice xmlns:v="urn:schemas-microsoft-com:vml" Requires="v">
                  <p:oleObj spid="_x0000_s5141" name="" r:id="rId1" imgW="4533900" imgH="3733800" progId="Paint.Picture">
                    <p:embed/>
                  </p:oleObj>
                </mc:Choice>
                <mc:Fallback>
                  <p:oleObj name="" r:id="rId1" imgW="4533900" imgH="3733800" progId="Paint.Picture">
                    <p:embed/>
                    <p:pic>
                      <p:nvPicPr>
                        <p:cNvPr id="0" name="对象 19458"/>
                        <p:cNvPicPr/>
                        <p:nvPr/>
                      </p:nvPicPr>
                      <p:blipFill>
                        <a:blip r:embed="rId2"/>
                        <a:stretch>
                          <a:fillRect/>
                        </a:stretch>
                      </p:blipFill>
                      <p:spPr>
                        <a:xfrm>
                          <a:off x="2358355" y="1490847"/>
                          <a:ext cx="3794990" cy="3334162"/>
                        </a:xfrm>
                        <a:prstGeom prst="rect">
                          <a:avLst/>
                        </a:prstGeom>
                        <a:noFill/>
                        <a:ln w="38100">
                          <a:noFill/>
                          <a:miter/>
                        </a:ln>
                      </p:spPr>
                    </p:pic>
                  </p:oleObj>
                </mc:Fallback>
              </mc:AlternateContent>
            </a:graphicData>
          </a:graphic>
        </p:graphicFrame>
        <p:sp>
          <p:nvSpPr>
            <p:cNvPr id="12" name="文本框 19459"/>
            <p:cNvSpPr txBox="1"/>
            <p:nvPr/>
          </p:nvSpPr>
          <p:spPr>
            <a:xfrm>
              <a:off x="3275857" y="1707567"/>
              <a:ext cx="654318" cy="338554"/>
            </a:xfrm>
            <a:prstGeom prst="rect">
              <a:avLst/>
            </a:prstGeom>
            <a:noFill/>
            <a:ln w="9525">
              <a:noFill/>
            </a:ln>
          </p:spPr>
          <p:txBody>
            <a:bodyPr wrap="square" anchor="t">
              <a:spAutoFit/>
            </a:bodyPr>
            <a:lstStyle/>
            <a:p>
              <a:pPr marL="0" marR="0" lvl="0" indent="0" algn="ctr" defTabSz="91440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zh-CN" altLang="it-IT" sz="16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rPr>
                <a:t>门架</a:t>
              </a:r>
              <a:endParaRPr kumimoji="0" lang="zh-CN" altLang="it-IT" sz="16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endParaRPr>
            </a:p>
          </p:txBody>
        </p:sp>
        <p:sp>
          <p:nvSpPr>
            <p:cNvPr id="13" name="文本框 19460"/>
            <p:cNvSpPr txBox="1"/>
            <p:nvPr/>
          </p:nvSpPr>
          <p:spPr>
            <a:xfrm>
              <a:off x="2898966" y="3328208"/>
              <a:ext cx="884743" cy="338554"/>
            </a:xfrm>
            <a:prstGeom prst="rect">
              <a:avLst/>
            </a:prstGeom>
            <a:noFill/>
            <a:ln w="9525">
              <a:noFill/>
            </a:ln>
          </p:spPr>
          <p:txBody>
            <a:bodyPr wrap="square" anchor="t">
              <a:spAutoFit/>
            </a:bodyPr>
            <a:lstStyle/>
            <a:p>
              <a:pPr marL="0" marR="0" lvl="0" indent="0" algn="ctr" defTabSz="91440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zh-CN" altLang="it-IT" sz="16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rPr>
                <a:t>货叉架</a:t>
              </a:r>
              <a:endParaRPr kumimoji="0" lang="zh-CN" altLang="it-IT" sz="16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endParaRPr>
            </a:p>
          </p:txBody>
        </p:sp>
        <p:sp>
          <p:nvSpPr>
            <p:cNvPr id="14" name="文本框 19461"/>
            <p:cNvSpPr txBox="1"/>
            <p:nvPr/>
          </p:nvSpPr>
          <p:spPr>
            <a:xfrm>
              <a:off x="2034465" y="4030764"/>
              <a:ext cx="627536" cy="338554"/>
            </a:xfrm>
            <a:prstGeom prst="rect">
              <a:avLst/>
            </a:prstGeom>
            <a:noFill/>
            <a:ln w="9525">
              <a:noFill/>
            </a:ln>
          </p:spPr>
          <p:txBody>
            <a:bodyPr wrap="square" anchor="t">
              <a:spAutoFit/>
            </a:bodyPr>
            <a:lstStyle/>
            <a:p>
              <a:pPr marL="0" marR="0" lvl="0" indent="0" algn="ctr" defTabSz="91440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zh-CN" altLang="it-IT" sz="16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rPr>
                <a:t>货叉</a:t>
              </a:r>
              <a:endParaRPr kumimoji="0" lang="zh-CN" altLang="it-IT" sz="16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endParaRPr>
            </a:p>
          </p:txBody>
        </p:sp>
        <p:sp>
          <p:nvSpPr>
            <p:cNvPr id="15" name="文本框 19462"/>
            <p:cNvSpPr txBox="1"/>
            <p:nvPr/>
          </p:nvSpPr>
          <p:spPr>
            <a:xfrm>
              <a:off x="6268715" y="3431618"/>
              <a:ext cx="1074076" cy="338554"/>
            </a:xfrm>
            <a:prstGeom prst="rect">
              <a:avLst/>
            </a:prstGeom>
            <a:noFill/>
            <a:ln w="9525">
              <a:noFill/>
            </a:ln>
          </p:spPr>
          <p:txBody>
            <a:bodyPr wrap="square" anchor="t">
              <a:spAutoFit/>
            </a:bodyPr>
            <a:lstStyle/>
            <a:p>
              <a:pPr marL="0" marR="0" lvl="0" indent="0" algn="ctr" defTabSz="91440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zh-CN" altLang="it-IT" sz="16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rPr>
                <a:t>平衡重</a:t>
              </a:r>
              <a:endParaRPr kumimoji="0" lang="zh-CN" altLang="it-IT" sz="16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endParaRPr>
            </a:p>
          </p:txBody>
        </p:sp>
        <p:sp>
          <p:nvSpPr>
            <p:cNvPr id="16" name="文本框 19463"/>
            <p:cNvSpPr txBox="1"/>
            <p:nvPr/>
          </p:nvSpPr>
          <p:spPr>
            <a:xfrm>
              <a:off x="5488894" y="1492038"/>
              <a:ext cx="1252692" cy="338554"/>
            </a:xfrm>
            <a:prstGeom prst="rect">
              <a:avLst/>
            </a:prstGeom>
            <a:noFill/>
            <a:ln w="9525">
              <a:noFill/>
            </a:ln>
          </p:spPr>
          <p:txBody>
            <a:bodyPr wrap="square" anchor="t">
              <a:spAutoFit/>
            </a:bodyPr>
            <a:lstStyle/>
            <a:p>
              <a:pPr marL="0" marR="0" lvl="0" indent="0" algn="ctr" defTabSz="91440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zh-CN" altLang="it-IT" sz="16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rPr>
                <a:t>护顶架 </a:t>
              </a:r>
              <a:endParaRPr kumimoji="0" lang="zh-CN" altLang="it-IT" sz="16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endParaRPr>
            </a:p>
          </p:txBody>
        </p:sp>
        <p:sp>
          <p:nvSpPr>
            <p:cNvPr id="17" name="文本框 19464"/>
            <p:cNvSpPr txBox="1"/>
            <p:nvPr/>
          </p:nvSpPr>
          <p:spPr>
            <a:xfrm>
              <a:off x="4627967" y="2139702"/>
              <a:ext cx="1024153" cy="584775"/>
            </a:xfrm>
            <a:prstGeom prst="rect">
              <a:avLst/>
            </a:prstGeom>
            <a:noFill/>
            <a:ln w="9525">
              <a:noFill/>
            </a:ln>
          </p:spPr>
          <p:txBody>
            <a:bodyPr wrap="square" anchor="t">
              <a:spAutoFit/>
            </a:bodyPr>
            <a:lstStyle/>
            <a:p>
              <a:pPr marL="0" marR="0" lvl="0" indent="0" algn="ctr" defTabSz="91440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zh-CN" altLang="it-IT" sz="16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rPr>
                <a:t>门架控制手柄</a:t>
              </a:r>
              <a:endParaRPr kumimoji="0" lang="zh-CN" altLang="it-IT" sz="16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endParaRPr>
            </a:p>
          </p:txBody>
        </p:sp>
        <p:sp>
          <p:nvSpPr>
            <p:cNvPr id="18" name="文本框 19465"/>
            <p:cNvSpPr txBox="1"/>
            <p:nvPr/>
          </p:nvSpPr>
          <p:spPr>
            <a:xfrm>
              <a:off x="4735136" y="4030764"/>
              <a:ext cx="671595" cy="338554"/>
            </a:xfrm>
            <a:prstGeom prst="rect">
              <a:avLst/>
            </a:prstGeom>
            <a:noFill/>
            <a:ln w="9525">
              <a:noFill/>
            </a:ln>
          </p:spPr>
          <p:txBody>
            <a:bodyPr wrap="square" anchor="t">
              <a:spAutoFit/>
            </a:bodyPr>
            <a:lstStyle/>
            <a:p>
              <a:pPr marL="0" marR="0" lvl="0" indent="0" algn="l" defTabSz="914400" rtl="0" eaLnBrk="0" fontAlgn="base" latinLnBrk="0" hangingPunct="0">
                <a:lnSpc>
                  <a:spcPct val="100000"/>
                </a:lnSpc>
                <a:spcBef>
                  <a:spcPct val="50000"/>
                </a:spcBef>
                <a:spcAft>
                  <a:spcPct val="0"/>
                </a:spcAft>
                <a:buClrTx/>
                <a:buSzTx/>
                <a:buFont typeface="Arial" panose="020B0604020202020204" pitchFamily="34" charset="0"/>
                <a:buNone/>
                <a:defRPr/>
              </a:pPr>
              <a:r>
                <a:rPr lang="zh-CN" altLang="it-IT" sz="1600" b="1" dirty="0">
                  <a:solidFill>
                    <a:schemeClr val="accent1"/>
                  </a:solidFill>
                  <a:latin typeface="微软雅黑" panose="020B0503020204020204" pitchFamily="34" charset="-122"/>
                  <a:ea typeface="微软雅黑" panose="020B0503020204020204" pitchFamily="34" charset="-122"/>
                </a:rPr>
                <a:t>底盘</a:t>
              </a:r>
              <a:endParaRPr lang="zh-CN" altLang="it-IT" sz="1600" b="1" dirty="0">
                <a:solidFill>
                  <a:schemeClr val="accent1"/>
                </a:solidFill>
                <a:latin typeface="微软雅黑" panose="020B0503020204020204" pitchFamily="34" charset="-122"/>
                <a:ea typeface="微软雅黑" panose="020B0503020204020204" pitchFamily="34" charset="-122"/>
              </a:endParaRPr>
            </a:p>
          </p:txBody>
        </p:sp>
        <p:sp>
          <p:nvSpPr>
            <p:cNvPr id="19" name="下箭头 19466"/>
            <p:cNvSpPr/>
            <p:nvPr/>
          </p:nvSpPr>
          <p:spPr>
            <a:xfrm rot="1740000">
              <a:off x="4735136" y="2464898"/>
              <a:ext cx="57157" cy="329844"/>
            </a:xfrm>
            <a:prstGeom prst="downArrow">
              <a:avLst>
                <a:gd name="adj1" fmla="val 0"/>
                <a:gd name="adj2" fmla="val 174781"/>
              </a:avLst>
            </a:prstGeom>
            <a:solidFill>
              <a:srgbClr val="FF931A"/>
            </a:solidFill>
            <a:ln w="9525" cap="flat" cmpd="sng">
              <a:solidFill>
                <a:srgbClr val="FF931A"/>
              </a:solidFill>
              <a:prstDash val="solid"/>
              <a:miter/>
              <a:headEnd type="none" w="med" len="med"/>
              <a:tailEnd type="none" w="med" len="me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GB" altLang="x-none" sz="1800" b="0" i="0" u="none" strike="noStrike" kern="1200" cap="none" spc="0" normalizeH="0" baseline="0" noProof="0">
                <a:ln>
                  <a:noFill/>
                </a:ln>
                <a:solidFill>
                  <a:srgbClr val="FFFFFF"/>
                </a:solidFill>
                <a:effectLst/>
                <a:uLnTx/>
                <a:uFillTx/>
                <a:latin typeface="Times New Roman" panose="02020603050405020304" charset="0"/>
                <a:ea typeface="宋体" panose="02010600030101010101" pitchFamily="2" charset="-122"/>
                <a:cs typeface="+mn-cs"/>
              </a:endParaRPr>
            </a:p>
          </p:txBody>
        </p:sp>
        <p:sp>
          <p:nvSpPr>
            <p:cNvPr id="20" name="左箭头 19467"/>
            <p:cNvSpPr/>
            <p:nvPr/>
          </p:nvSpPr>
          <p:spPr>
            <a:xfrm>
              <a:off x="6094998" y="3600895"/>
              <a:ext cx="269114" cy="57157"/>
            </a:xfrm>
            <a:prstGeom prst="leftArrow">
              <a:avLst>
                <a:gd name="adj1" fmla="val 50000"/>
                <a:gd name="adj2" fmla="val 150187"/>
              </a:avLst>
            </a:prstGeom>
            <a:solidFill>
              <a:srgbClr val="FF931A"/>
            </a:solidFill>
            <a:ln w="9525" cap="flat" cmpd="sng">
              <a:solidFill>
                <a:srgbClr val="FF931A"/>
              </a:solidFill>
              <a:prstDash val="solid"/>
              <a:miter/>
              <a:headEnd type="none" w="med" len="med"/>
              <a:tailEnd type="none" w="med" len="med"/>
            </a:ln>
          </p:spPr>
          <p:txBody>
            <a:bodyPr anchor="t"/>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1" name="下箭头 19468"/>
            <p:cNvSpPr/>
            <p:nvPr/>
          </p:nvSpPr>
          <p:spPr>
            <a:xfrm rot="20607560">
              <a:off x="3606284" y="3652098"/>
              <a:ext cx="57157" cy="419152"/>
            </a:xfrm>
            <a:prstGeom prst="downArrow">
              <a:avLst>
                <a:gd name="adj1" fmla="val 50000"/>
                <a:gd name="adj2" fmla="val 201055"/>
              </a:avLst>
            </a:prstGeom>
            <a:solidFill>
              <a:srgbClr val="FF931A"/>
            </a:solidFill>
            <a:ln w="9525" cap="flat" cmpd="sng">
              <a:solidFill>
                <a:srgbClr val="FF931A"/>
              </a:solidFill>
              <a:prstDash val="solid"/>
              <a:miter/>
              <a:headEnd type="none" w="med" len="med"/>
              <a:tailEnd type="none" w="med" len="med"/>
            </a:ln>
          </p:spPr>
          <p:txBody>
            <a:bodyPr anchor="t"/>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2" name="文本框 19471"/>
            <p:cNvSpPr txBox="1"/>
            <p:nvPr/>
          </p:nvSpPr>
          <p:spPr>
            <a:xfrm>
              <a:off x="2612153" y="2464898"/>
              <a:ext cx="1162030" cy="338554"/>
            </a:xfrm>
            <a:prstGeom prst="rect">
              <a:avLst/>
            </a:prstGeom>
            <a:noFill/>
            <a:ln w="9525">
              <a:noFill/>
            </a:ln>
          </p:spPr>
          <p:txBody>
            <a:bodyPr wrap="square" anchor="t">
              <a:spAutoFit/>
            </a:bodyPr>
            <a:lstStyle/>
            <a:p>
              <a:pPr marL="0" marR="0" lvl="0" indent="0" algn="ctr" defTabSz="91440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zh-CN" altLang="it-IT" sz="16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rPr>
                <a:t>液压系统</a:t>
              </a:r>
              <a:endParaRPr kumimoji="0" lang="zh-CN" altLang="it-IT" sz="16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endParaRPr>
            </a:p>
          </p:txBody>
        </p:sp>
        <p:sp>
          <p:nvSpPr>
            <p:cNvPr id="23" name="下箭头 19472"/>
            <p:cNvSpPr/>
            <p:nvPr/>
          </p:nvSpPr>
          <p:spPr>
            <a:xfrm rot="18389949">
              <a:off x="3605093" y="2750683"/>
              <a:ext cx="60730" cy="308410"/>
            </a:xfrm>
            <a:prstGeom prst="downArrow">
              <a:avLst>
                <a:gd name="adj1" fmla="val 50000"/>
                <a:gd name="adj2" fmla="val 133590"/>
              </a:avLst>
            </a:prstGeom>
            <a:solidFill>
              <a:srgbClr val="FF931A"/>
            </a:solidFill>
            <a:ln w="9525" cap="flat" cmpd="sng">
              <a:solidFill>
                <a:srgbClr val="FF931A"/>
              </a:solidFill>
              <a:prstDash val="solid"/>
              <a:miter/>
              <a:headEnd type="none" w="med" len="med"/>
              <a:tailEnd type="none" w="med" len="med"/>
            </a:ln>
          </p:spPr>
          <p:txBody>
            <a:bodyPr anchor="t"/>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grpSp>
    </p:spTree>
  </p:cSld>
  <p:clrMapOvr>
    <a:masterClrMapping/>
  </p:clrMapOvr>
  <p:transition spd="slow" advTm="9796"/>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523240" y="40640"/>
            <a:ext cx="4336792"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1" charset="-122"/>
                <a:ea typeface="方正卡通简体" panose="03000509000000000000" pitchFamily="1" charset="-122"/>
              </a:defRPr>
            </a:lvl1pPr>
          </a:lstStyle>
          <a:p>
            <a:pPr lvl="0"/>
            <a:r>
              <a:rPr lang="en-US" altLang="zh-CN" sz="2400" b="1" spc="100" dirty="0">
                <a:solidFill>
                  <a:srgbClr val="454545"/>
                </a:solidFill>
                <a:latin typeface="微软雅黑" panose="020B0503020204020204" pitchFamily="34" charset="-122"/>
                <a:ea typeface="微软雅黑" panose="020B0503020204020204" pitchFamily="34" charset="-122"/>
              </a:rPr>
              <a:t>6. </a:t>
            </a:r>
            <a:r>
              <a:rPr lang="zh-CN" altLang="en-US" sz="2400" b="1" spc="100" dirty="0">
                <a:solidFill>
                  <a:srgbClr val="454545"/>
                </a:solidFill>
                <a:latin typeface="微软雅黑" panose="020B0503020204020204" pitchFamily="34" charset="-122"/>
                <a:ea typeface="微软雅黑" panose="020B0503020204020204" pitchFamily="34" charset="-122"/>
              </a:rPr>
              <a:t>场（厂）内专用机动车辆</a:t>
            </a:r>
            <a:endParaRPr lang="zh-CN" altLang="en-US" sz="2400" b="1" spc="100" dirty="0">
              <a:solidFill>
                <a:srgbClr val="454545"/>
              </a:solidFill>
              <a:latin typeface="微软雅黑" panose="020B0503020204020204" pitchFamily="34" charset="-122"/>
              <a:ea typeface="微软雅黑" panose="020B0503020204020204" pitchFamily="34" charset="-122"/>
            </a:endParaRPr>
          </a:p>
        </p:txBody>
      </p:sp>
      <p:sp>
        <p:nvSpPr>
          <p:cNvPr id="24" name="Freeform 5"/>
          <p:cNvSpPr>
            <a:spLocks noEditPoints="1"/>
          </p:cNvSpPr>
          <p:nvPr/>
        </p:nvSpPr>
        <p:spPr bwMode="auto">
          <a:xfrm>
            <a:off x="153488" y="85490"/>
            <a:ext cx="369657" cy="369656"/>
          </a:xfrm>
          <a:custGeom>
            <a:avLst/>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a:noFill/>
          </a:ln>
        </p:spPr>
        <p:txBody>
          <a:bodyPr vert="horz" wrap="square" lIns="68555" tIns="34277" rIns="68555" bIns="34277"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rgbClr val="ED5A00"/>
              </a:solidFill>
              <a:effectLst/>
              <a:uLnTx/>
              <a:uFillTx/>
              <a:latin typeface="Arial" panose="020B0604020202020204" pitchFamily="34" charset="0"/>
              <a:ea typeface="宋体" panose="02010600030101010101" pitchFamily="2" charset="-122"/>
              <a:cs typeface="+mn-cs"/>
            </a:endParaRPr>
          </a:p>
        </p:txBody>
      </p:sp>
      <p:grpSp>
        <p:nvGrpSpPr>
          <p:cNvPr id="8" name="组合 7"/>
          <p:cNvGrpSpPr/>
          <p:nvPr/>
        </p:nvGrpSpPr>
        <p:grpSpPr>
          <a:xfrm>
            <a:off x="541442" y="623570"/>
            <a:ext cx="2446382" cy="481330"/>
            <a:chOff x="1345" y="982"/>
            <a:chExt cx="5987" cy="758"/>
          </a:xfrm>
        </p:grpSpPr>
        <p:sp>
          <p:nvSpPr>
            <p:cNvPr id="9" name="箭头: 五边形 8"/>
            <p:cNvSpPr/>
            <p:nvPr/>
          </p:nvSpPr>
          <p:spPr bwMode="auto">
            <a:xfrm>
              <a:off x="1345" y="982"/>
              <a:ext cx="5987" cy="758"/>
            </a:xfrm>
            <a:prstGeom prst="homePlate">
              <a:avLst>
                <a:gd name="adj" fmla="val 19029"/>
              </a:avLst>
            </a:prstGeom>
            <a:gradFill>
              <a:gsLst>
                <a:gs pos="61000">
                  <a:schemeClr val="tx1"/>
                </a:gs>
                <a:gs pos="0">
                  <a:srgbClr val="5E5E5E"/>
                </a:gs>
                <a:gs pos="100000">
                  <a:srgbClr val="343434"/>
                </a:gs>
              </a:gsLst>
              <a:lin ang="5400000" scaled="1"/>
            </a:gradFill>
            <a:ln w="9525" cap="flat">
              <a:solidFill>
                <a:schemeClr val="accent2"/>
              </a:solidFill>
              <a:prstDash val="solid"/>
              <a:miter lim="800000"/>
            </a:ln>
            <a:effectLst>
              <a:outerShdw blurRad="63500" sx="102000" sy="102000" algn="ctr" rotWithShape="0">
                <a:prstClr val="black">
                  <a:alpha val="40000"/>
                </a:prstClr>
              </a:outerShdw>
            </a:effectLst>
          </p:spPr>
          <p:txBody>
            <a:bodyPr vert="horz" wrap="square" lIns="68555" tIns="34277" rIns="68555" bIns="34277" numCol="1" anchor="t" anchorCtr="0" compatLnSpc="1"/>
            <a:lstStyle/>
            <a:p>
              <a:pPr algn="ctr"/>
              <a:endParaRPr lang="zh-CN" altLang="en-US" sz="1500">
                <a:solidFill>
                  <a:schemeClr val="accent2"/>
                </a:solidFill>
                <a:latin typeface="+mn-lt"/>
                <a:ea typeface="+mn-ea"/>
                <a:cs typeface="+mn-ea"/>
              </a:endParaRPr>
            </a:p>
          </p:txBody>
        </p:sp>
        <p:sp>
          <p:nvSpPr>
            <p:cNvPr id="10" name="文本框 9"/>
            <p:cNvSpPr txBox="1"/>
            <p:nvPr/>
          </p:nvSpPr>
          <p:spPr>
            <a:xfrm>
              <a:off x="1396" y="1039"/>
              <a:ext cx="5936" cy="630"/>
            </a:xfrm>
            <a:prstGeom prst="rect">
              <a:avLst/>
            </a:prstGeom>
            <a:noFill/>
          </p:spPr>
          <p:txBody>
            <a:bodyPr wrap="square" rtlCol="0" anchor="t">
              <a:spAutoFit/>
            </a:bodyPr>
            <a:lstStyle/>
            <a:p>
              <a:r>
                <a:rPr lang="zh-CN" altLang="en-US" sz="2000" b="1" spc="100" dirty="0">
                  <a:solidFill>
                    <a:schemeClr val="accent2"/>
                  </a:solidFill>
                  <a:latin typeface="微软雅黑" panose="020B0503020204020204" pitchFamily="34" charset="-122"/>
                  <a:ea typeface="微软雅黑" panose="020B0503020204020204" pitchFamily="34" charset="-122"/>
                  <a:cs typeface="+mn-ea"/>
                  <a:sym typeface="+mn-ea"/>
                </a:rPr>
                <a:t>叉车安全操作规程</a:t>
              </a:r>
              <a:endParaRPr lang="en-US" altLang="zh-CN" sz="2000" b="1" spc="100" dirty="0">
                <a:solidFill>
                  <a:schemeClr val="accent2"/>
                </a:solidFill>
                <a:latin typeface="微软雅黑" panose="020B0503020204020204" pitchFamily="34" charset="-122"/>
                <a:ea typeface="微软雅黑" panose="020B0503020204020204" pitchFamily="34" charset="-122"/>
                <a:cs typeface="+mn-ea"/>
                <a:sym typeface="+mn-ea"/>
              </a:endParaRPr>
            </a:p>
          </p:txBody>
        </p:sp>
      </p:grpSp>
      <p:grpSp>
        <p:nvGrpSpPr>
          <p:cNvPr id="37" name="组合 36"/>
          <p:cNvGrpSpPr/>
          <p:nvPr/>
        </p:nvGrpSpPr>
        <p:grpSpPr>
          <a:xfrm>
            <a:off x="647564" y="1221423"/>
            <a:ext cx="7848872" cy="3582575"/>
            <a:chOff x="611560" y="1221423"/>
            <a:chExt cx="7848872" cy="3582575"/>
          </a:xfrm>
        </p:grpSpPr>
        <p:sp>
          <p:nvSpPr>
            <p:cNvPr id="38" name="矩形 37"/>
            <p:cNvSpPr/>
            <p:nvPr/>
          </p:nvSpPr>
          <p:spPr bwMode="auto">
            <a:xfrm>
              <a:off x="611560" y="1221423"/>
              <a:ext cx="7848872" cy="3582575"/>
            </a:xfrm>
            <a:prstGeom prst="rect">
              <a:avLst/>
            </a:prstGeom>
            <a:solidFill>
              <a:schemeClr val="accent2"/>
            </a:solidFill>
            <a:ln w="9525" cap="flat" cmpd="sng" algn="ctr">
              <a:solidFill>
                <a:schemeClr val="accent1">
                  <a:lumMod val="40000"/>
                  <a:lumOff val="60000"/>
                </a:schemeClr>
              </a:solidFill>
              <a:prstDash val="solid"/>
              <a:round/>
              <a:headEnd type="none" w="med" len="med"/>
              <a:tailEnd type="none" w="med" len="med"/>
            </a:ln>
            <a:effectLst/>
          </p:spPr>
          <p:txBody>
            <a:bodyPr vert="horz" wrap="square" lIns="68555" tIns="34277" rIns="68555" bIns="34277"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rgbClr val="1F4C6B"/>
                </a:solidFill>
                <a:effectLst/>
                <a:uLnTx/>
                <a:uFillTx/>
                <a:latin typeface="Arial" panose="020B0604020202020204" pitchFamily="34" charset="0"/>
                <a:ea typeface="宋体" panose="02010600030101010101" pitchFamily="2" charset="-122"/>
                <a:cs typeface="+mn-cs"/>
              </a:endParaRPr>
            </a:p>
          </p:txBody>
        </p:sp>
        <p:grpSp>
          <p:nvGrpSpPr>
            <p:cNvPr id="30" name="组合 29"/>
            <p:cNvGrpSpPr/>
            <p:nvPr/>
          </p:nvGrpSpPr>
          <p:grpSpPr>
            <a:xfrm>
              <a:off x="737044" y="1262489"/>
              <a:ext cx="7669912" cy="3541509"/>
              <a:chOff x="1438592" y="1256414"/>
              <a:chExt cx="7669912" cy="3541509"/>
            </a:xfrm>
          </p:grpSpPr>
          <p:sp>
            <p:nvSpPr>
              <p:cNvPr id="2" name="矩形 1"/>
              <p:cNvSpPr/>
              <p:nvPr/>
            </p:nvSpPr>
            <p:spPr>
              <a:xfrm>
                <a:off x="1438592" y="4151592"/>
                <a:ext cx="7669912" cy="646331"/>
              </a:xfrm>
              <a:prstGeom prst="rect">
                <a:avLst/>
              </a:prstGeom>
            </p:spPr>
            <p:txBody>
              <a:bodyPr wrap="square">
                <a:spAutoFit/>
              </a:bodyPr>
              <a:lstStyle/>
              <a:p>
                <a:pPr lvl="0" algn="just">
                  <a:spcBef>
                    <a:spcPts val="0"/>
                  </a:spcBef>
                  <a:defRPr/>
                </a:pPr>
                <a:r>
                  <a:rPr lang="en-US" altLang="zh-CN" spc="300" dirty="0">
                    <a:solidFill>
                      <a:schemeClr val="accent1"/>
                    </a:solidFill>
                    <a:latin typeface="微软雅黑" panose="020B0503020204020204" pitchFamily="34" charset="-122"/>
                    <a:ea typeface="微软雅黑" panose="020B0503020204020204" pitchFamily="34" charset="-122"/>
                  </a:rPr>
                  <a:t>8</a:t>
                </a:r>
                <a:r>
                  <a:rPr lang="zh-CN" altLang="en-US" spc="300" dirty="0">
                    <a:solidFill>
                      <a:schemeClr val="accent1"/>
                    </a:solidFill>
                    <a:latin typeface="微软雅黑" panose="020B0503020204020204" pitchFamily="34" charset="-122"/>
                    <a:ea typeface="微软雅黑" panose="020B0503020204020204" pitchFamily="34" charset="-122"/>
                  </a:rPr>
                  <a:t>、叉车人员载运货物前行时，如遇大型或笨重货物去当驾驶员视线时，应采取倒车行使。</a:t>
                </a:r>
                <a:endParaRPr lang="en-US" altLang="zh-CN" spc="300" dirty="0">
                  <a:solidFill>
                    <a:schemeClr val="accent1"/>
                  </a:solidFill>
                  <a:latin typeface="微软雅黑" panose="020B0503020204020204" pitchFamily="34" charset="-122"/>
                  <a:ea typeface="微软雅黑" panose="020B0503020204020204" pitchFamily="34" charset="-122"/>
                </a:endParaRPr>
              </a:p>
            </p:txBody>
          </p:sp>
          <p:sp>
            <p:nvSpPr>
              <p:cNvPr id="4" name="矩形 3"/>
              <p:cNvSpPr/>
              <p:nvPr/>
            </p:nvSpPr>
            <p:spPr>
              <a:xfrm>
                <a:off x="1441643" y="1256414"/>
                <a:ext cx="3050835" cy="369332"/>
              </a:xfrm>
              <a:prstGeom prst="rect">
                <a:avLst/>
              </a:prstGeom>
            </p:spPr>
            <p:txBody>
              <a:bodyPr wrap="none">
                <a:spAutoFit/>
              </a:bodyPr>
              <a:lstStyle/>
              <a:p>
                <a:pPr lvl="0" algn="just">
                  <a:spcBef>
                    <a:spcPts val="0"/>
                  </a:spcBef>
                  <a:defRPr/>
                </a:pPr>
                <a:r>
                  <a:rPr lang="en-US" altLang="zh-CN" spc="300" dirty="0">
                    <a:solidFill>
                      <a:schemeClr val="accent1"/>
                    </a:solidFill>
                    <a:latin typeface="微软雅黑" panose="020B0503020204020204" pitchFamily="34" charset="-122"/>
                    <a:ea typeface="微软雅黑" panose="020B0503020204020204" pitchFamily="34" charset="-122"/>
                  </a:rPr>
                  <a:t>1</a:t>
                </a:r>
                <a:r>
                  <a:rPr lang="zh-CN" altLang="en-US" spc="300" dirty="0">
                    <a:solidFill>
                      <a:schemeClr val="accent1"/>
                    </a:solidFill>
                    <a:latin typeface="微软雅黑" panose="020B0503020204020204" pitchFamily="34" charset="-122"/>
                    <a:ea typeface="微软雅黑" panose="020B0503020204020204" pitchFamily="34" charset="-122"/>
                  </a:rPr>
                  <a:t>、出车前必须先检查；</a:t>
                </a:r>
                <a:endParaRPr lang="zh-CN" altLang="en-US" spc="300" dirty="0">
                  <a:solidFill>
                    <a:schemeClr val="accent1"/>
                  </a:solidFill>
                  <a:latin typeface="微软雅黑" panose="020B0503020204020204" pitchFamily="34" charset="-122"/>
                  <a:ea typeface="微软雅黑" panose="020B0503020204020204" pitchFamily="34" charset="-122"/>
                </a:endParaRPr>
              </a:p>
            </p:txBody>
          </p:sp>
          <p:sp>
            <p:nvSpPr>
              <p:cNvPr id="5" name="矩形 4"/>
              <p:cNvSpPr/>
              <p:nvPr/>
            </p:nvSpPr>
            <p:spPr>
              <a:xfrm>
                <a:off x="1444974" y="1559304"/>
                <a:ext cx="5869712" cy="369332"/>
              </a:xfrm>
              <a:prstGeom prst="rect">
                <a:avLst/>
              </a:prstGeom>
            </p:spPr>
            <p:txBody>
              <a:bodyPr wrap="square">
                <a:spAutoFit/>
              </a:bodyPr>
              <a:lstStyle/>
              <a:p>
                <a:pPr lvl="0" algn="just">
                  <a:spcBef>
                    <a:spcPts val="0"/>
                  </a:spcBef>
                  <a:defRPr/>
                </a:pPr>
                <a:r>
                  <a:rPr lang="en-US" altLang="zh-CN" spc="300" dirty="0">
                    <a:solidFill>
                      <a:schemeClr val="accent1"/>
                    </a:solidFill>
                    <a:latin typeface="微软雅黑" panose="020B0503020204020204" pitchFamily="34" charset="-122"/>
                    <a:ea typeface="微软雅黑" panose="020B0503020204020204" pitchFamily="34" charset="-122"/>
                  </a:rPr>
                  <a:t>2</a:t>
                </a:r>
                <a:r>
                  <a:rPr lang="zh-CN" altLang="en-US" spc="300" dirty="0">
                    <a:solidFill>
                      <a:schemeClr val="accent1"/>
                    </a:solidFill>
                    <a:latin typeface="微软雅黑" panose="020B0503020204020204" pitchFamily="34" charset="-122"/>
                    <a:ea typeface="微软雅黑" panose="020B0503020204020204" pitchFamily="34" charset="-122"/>
                  </a:rPr>
                  <a:t>、行驶中遇前面有人应在</a:t>
                </a:r>
                <a:r>
                  <a:rPr lang="en-US" altLang="zh-CN" spc="300" dirty="0">
                    <a:solidFill>
                      <a:schemeClr val="accent1"/>
                    </a:solidFill>
                    <a:latin typeface="微软雅黑" panose="020B0503020204020204" pitchFamily="34" charset="-122"/>
                    <a:ea typeface="微软雅黑" panose="020B0503020204020204" pitchFamily="34" charset="-122"/>
                  </a:rPr>
                  <a:t>5m</a:t>
                </a:r>
                <a:r>
                  <a:rPr lang="zh-CN" altLang="en-US" spc="300" dirty="0">
                    <a:solidFill>
                      <a:schemeClr val="accent1"/>
                    </a:solidFill>
                    <a:latin typeface="微软雅黑" panose="020B0503020204020204" pitchFamily="34" charset="-122"/>
                    <a:ea typeface="微软雅黑" panose="020B0503020204020204" pitchFamily="34" charset="-122"/>
                  </a:rPr>
                  <a:t>以外发出信号；</a:t>
                </a:r>
                <a:endParaRPr lang="zh-CN" altLang="en-US" spc="300" dirty="0">
                  <a:solidFill>
                    <a:schemeClr val="accent1"/>
                  </a:solidFill>
                  <a:latin typeface="微软雅黑" panose="020B0503020204020204" pitchFamily="34" charset="-122"/>
                  <a:ea typeface="微软雅黑" panose="020B0503020204020204" pitchFamily="34" charset="-122"/>
                </a:endParaRPr>
              </a:p>
            </p:txBody>
          </p:sp>
          <p:sp>
            <p:nvSpPr>
              <p:cNvPr id="6" name="矩形 5"/>
              <p:cNvSpPr/>
              <p:nvPr/>
            </p:nvSpPr>
            <p:spPr>
              <a:xfrm>
                <a:off x="1457294" y="1919344"/>
                <a:ext cx="7503629" cy="646331"/>
              </a:xfrm>
              <a:prstGeom prst="rect">
                <a:avLst/>
              </a:prstGeom>
            </p:spPr>
            <p:txBody>
              <a:bodyPr wrap="square">
                <a:spAutoFit/>
              </a:bodyPr>
              <a:lstStyle/>
              <a:p>
                <a:pPr lvl="0" algn="just">
                  <a:spcBef>
                    <a:spcPts val="0"/>
                  </a:spcBef>
                  <a:defRPr/>
                </a:pPr>
                <a:r>
                  <a:rPr lang="en-US" altLang="zh-CN" spc="300" dirty="0">
                    <a:solidFill>
                      <a:schemeClr val="accent1"/>
                    </a:solidFill>
                    <a:latin typeface="微软雅黑" panose="020B0503020204020204" pitchFamily="34" charset="-122"/>
                    <a:ea typeface="微软雅黑" panose="020B0503020204020204" pitchFamily="34" charset="-122"/>
                  </a:rPr>
                  <a:t>3</a:t>
                </a:r>
                <a:r>
                  <a:rPr lang="zh-CN" altLang="en-US" spc="300" dirty="0">
                    <a:solidFill>
                      <a:schemeClr val="accent1"/>
                    </a:solidFill>
                    <a:latin typeface="微软雅黑" panose="020B0503020204020204" pitchFamily="34" charset="-122"/>
                    <a:ea typeface="微软雅黑" panose="020B0503020204020204" pitchFamily="34" charset="-122"/>
                  </a:rPr>
                  <a:t>、厂内行驶速度不超过</a:t>
                </a:r>
                <a:r>
                  <a:rPr lang="en-US" altLang="zh-CN" spc="300" dirty="0">
                    <a:solidFill>
                      <a:schemeClr val="accent1"/>
                    </a:solidFill>
                    <a:latin typeface="微软雅黑" panose="020B0503020204020204" pitchFamily="34" charset="-122"/>
                    <a:ea typeface="微软雅黑" panose="020B0503020204020204" pitchFamily="34" charset="-122"/>
                  </a:rPr>
                  <a:t>15km/h</a:t>
                </a:r>
                <a:r>
                  <a:rPr lang="zh-CN" altLang="en-US" spc="300" dirty="0">
                    <a:solidFill>
                      <a:schemeClr val="accent1"/>
                    </a:solidFill>
                    <a:latin typeface="微软雅黑" panose="020B0503020204020204" pitchFamily="34" charset="-122"/>
                    <a:ea typeface="微软雅黑" panose="020B0503020204020204" pitchFamily="34" charset="-122"/>
                  </a:rPr>
                  <a:t>，厂门、电梯、拐弯、人多、通道狭窄等其它复杂区域时时速不超过</a:t>
                </a:r>
                <a:r>
                  <a:rPr lang="en-US" altLang="zh-CN" spc="300" dirty="0">
                    <a:solidFill>
                      <a:schemeClr val="accent1"/>
                    </a:solidFill>
                    <a:latin typeface="微软雅黑" panose="020B0503020204020204" pitchFamily="34" charset="-122"/>
                    <a:ea typeface="微软雅黑" panose="020B0503020204020204" pitchFamily="34" charset="-122"/>
                  </a:rPr>
                  <a:t>10km/h</a:t>
                </a:r>
                <a:r>
                  <a:rPr lang="zh-CN" altLang="en-US" spc="300" dirty="0">
                    <a:solidFill>
                      <a:schemeClr val="accent1"/>
                    </a:solidFill>
                    <a:latin typeface="微软雅黑" panose="020B0503020204020204" pitchFamily="34" charset="-122"/>
                    <a:ea typeface="微软雅黑" panose="020B0503020204020204" pitchFamily="34" charset="-122"/>
                  </a:rPr>
                  <a:t>；</a:t>
                </a:r>
                <a:endParaRPr lang="zh-CN" altLang="en-US" spc="300" dirty="0">
                  <a:solidFill>
                    <a:schemeClr val="accent1"/>
                  </a:solidFill>
                  <a:latin typeface="微软雅黑" panose="020B0503020204020204" pitchFamily="34" charset="-122"/>
                  <a:ea typeface="微软雅黑" panose="020B0503020204020204" pitchFamily="34" charset="-122"/>
                </a:endParaRPr>
              </a:p>
            </p:txBody>
          </p:sp>
          <p:sp>
            <p:nvSpPr>
              <p:cNvPr id="7" name="矩形 6"/>
              <p:cNvSpPr/>
              <p:nvPr/>
            </p:nvSpPr>
            <p:spPr>
              <a:xfrm>
                <a:off x="1444974" y="2567416"/>
                <a:ext cx="6943449" cy="369332"/>
              </a:xfrm>
              <a:prstGeom prst="rect">
                <a:avLst/>
              </a:prstGeom>
            </p:spPr>
            <p:txBody>
              <a:bodyPr wrap="square">
                <a:spAutoFit/>
              </a:bodyPr>
              <a:lstStyle/>
              <a:p>
                <a:pPr lvl="0" algn="just">
                  <a:spcBef>
                    <a:spcPts val="0"/>
                  </a:spcBef>
                  <a:defRPr/>
                </a:pPr>
                <a:r>
                  <a:rPr lang="en-US" altLang="zh-CN" spc="300" dirty="0">
                    <a:solidFill>
                      <a:schemeClr val="accent1"/>
                    </a:solidFill>
                    <a:latin typeface="微软雅黑" panose="020B0503020204020204" pitchFamily="34" charset="-122"/>
                    <a:ea typeface="微软雅黑" panose="020B0503020204020204" pitchFamily="34" charset="-122"/>
                  </a:rPr>
                  <a:t>4</a:t>
                </a:r>
                <a:r>
                  <a:rPr lang="zh-CN" altLang="en-US" spc="300" dirty="0">
                    <a:solidFill>
                      <a:schemeClr val="accent1"/>
                    </a:solidFill>
                    <a:latin typeface="微软雅黑" panose="020B0503020204020204" pitchFamily="34" charset="-122"/>
                    <a:ea typeface="微软雅黑" panose="020B0503020204020204" pitchFamily="34" charset="-122"/>
                  </a:rPr>
                  <a:t>、行车时货物低点离地应在</a:t>
                </a:r>
                <a:r>
                  <a:rPr lang="en-US" altLang="zh-CN" spc="300" dirty="0">
                    <a:solidFill>
                      <a:schemeClr val="accent1"/>
                    </a:solidFill>
                    <a:latin typeface="微软雅黑" panose="020B0503020204020204" pitchFamily="34" charset="-122"/>
                    <a:ea typeface="微软雅黑" panose="020B0503020204020204" pitchFamily="34" charset="-122"/>
                  </a:rPr>
                  <a:t>0.3m~0.4m</a:t>
                </a:r>
                <a:r>
                  <a:rPr lang="zh-CN" altLang="en-US" spc="300" dirty="0">
                    <a:solidFill>
                      <a:schemeClr val="accent1"/>
                    </a:solidFill>
                    <a:latin typeface="微软雅黑" panose="020B0503020204020204" pitchFamily="34" charset="-122"/>
                    <a:ea typeface="微软雅黑" panose="020B0503020204020204" pitchFamily="34" charset="-122"/>
                  </a:rPr>
                  <a:t>；</a:t>
                </a:r>
                <a:endParaRPr lang="zh-CN" altLang="en-US" spc="300" dirty="0">
                  <a:solidFill>
                    <a:schemeClr val="accent1"/>
                  </a:solidFill>
                  <a:latin typeface="微软雅黑" panose="020B0503020204020204" pitchFamily="34" charset="-122"/>
                  <a:ea typeface="微软雅黑" panose="020B0503020204020204" pitchFamily="34" charset="-122"/>
                </a:endParaRPr>
              </a:p>
            </p:txBody>
          </p:sp>
          <p:sp>
            <p:nvSpPr>
              <p:cNvPr id="26" name="矩形 25"/>
              <p:cNvSpPr/>
              <p:nvPr/>
            </p:nvSpPr>
            <p:spPr>
              <a:xfrm>
                <a:off x="1452216" y="2927456"/>
                <a:ext cx="6655418" cy="369332"/>
              </a:xfrm>
              <a:prstGeom prst="rect">
                <a:avLst/>
              </a:prstGeom>
            </p:spPr>
            <p:txBody>
              <a:bodyPr wrap="square">
                <a:spAutoFit/>
              </a:bodyPr>
              <a:lstStyle/>
              <a:p>
                <a:pPr lvl="0" algn="just">
                  <a:spcBef>
                    <a:spcPts val="0"/>
                  </a:spcBef>
                  <a:defRPr/>
                </a:pPr>
                <a:r>
                  <a:rPr lang="en-US" altLang="zh-CN" spc="300" dirty="0">
                    <a:solidFill>
                      <a:schemeClr val="accent1"/>
                    </a:solidFill>
                    <a:latin typeface="微软雅黑" panose="020B0503020204020204" pitchFamily="34" charset="-122"/>
                    <a:ea typeface="微软雅黑" panose="020B0503020204020204" pitchFamily="34" charset="-122"/>
                  </a:rPr>
                  <a:t>5</a:t>
                </a:r>
                <a:r>
                  <a:rPr lang="zh-CN" altLang="en-US" spc="300" dirty="0">
                    <a:solidFill>
                      <a:schemeClr val="accent1"/>
                    </a:solidFill>
                    <a:latin typeface="微软雅黑" panose="020B0503020204020204" pitchFamily="34" charset="-122"/>
                    <a:ea typeface="微软雅黑" panose="020B0503020204020204" pitchFamily="34" charset="-122"/>
                  </a:rPr>
                  <a:t>、转弯不得过急，防止“自由转弯”的倾向；</a:t>
                </a:r>
                <a:endParaRPr lang="zh-CN" altLang="en-US" spc="300" dirty="0">
                  <a:solidFill>
                    <a:schemeClr val="accent1"/>
                  </a:solidFill>
                  <a:latin typeface="微软雅黑" panose="020B0503020204020204" pitchFamily="34" charset="-122"/>
                  <a:ea typeface="微软雅黑" panose="020B0503020204020204" pitchFamily="34" charset="-122"/>
                </a:endParaRPr>
              </a:p>
            </p:txBody>
          </p:sp>
          <p:sp>
            <p:nvSpPr>
              <p:cNvPr id="27" name="矩形 26"/>
              <p:cNvSpPr/>
              <p:nvPr/>
            </p:nvSpPr>
            <p:spPr>
              <a:xfrm>
                <a:off x="1452216" y="3287496"/>
                <a:ext cx="6792191" cy="369332"/>
              </a:xfrm>
              <a:prstGeom prst="rect">
                <a:avLst/>
              </a:prstGeom>
            </p:spPr>
            <p:txBody>
              <a:bodyPr wrap="square">
                <a:spAutoFit/>
              </a:bodyPr>
              <a:lstStyle/>
              <a:p>
                <a:pPr lvl="0" algn="just">
                  <a:spcBef>
                    <a:spcPts val="0"/>
                  </a:spcBef>
                  <a:defRPr/>
                </a:pPr>
                <a:r>
                  <a:rPr lang="en-US" altLang="zh-CN" spc="300" dirty="0">
                    <a:solidFill>
                      <a:schemeClr val="accent1"/>
                    </a:solidFill>
                    <a:latin typeface="微软雅黑" panose="020B0503020204020204" pitchFamily="34" charset="-122"/>
                    <a:ea typeface="微软雅黑" panose="020B0503020204020204" pitchFamily="34" charset="-122"/>
                  </a:rPr>
                  <a:t>6</a:t>
                </a:r>
                <a:r>
                  <a:rPr lang="zh-CN" altLang="en-US" spc="300" dirty="0">
                    <a:solidFill>
                      <a:schemeClr val="accent1"/>
                    </a:solidFill>
                    <a:latin typeface="微软雅黑" panose="020B0503020204020204" pitchFamily="34" charset="-122"/>
                    <a:ea typeface="微软雅黑" panose="020B0503020204020204" pitchFamily="34" charset="-122"/>
                  </a:rPr>
                  <a:t>、上下坡应缓慢而均速运行，不得在坡道上转弯；</a:t>
                </a:r>
                <a:endParaRPr lang="zh-CN" altLang="en-US" spc="300" dirty="0">
                  <a:solidFill>
                    <a:schemeClr val="accent1"/>
                  </a:solidFill>
                  <a:latin typeface="微软雅黑" panose="020B0503020204020204" pitchFamily="34" charset="-122"/>
                  <a:ea typeface="微软雅黑" panose="020B0503020204020204" pitchFamily="34" charset="-122"/>
                </a:endParaRPr>
              </a:p>
            </p:txBody>
          </p:sp>
          <p:sp>
            <p:nvSpPr>
              <p:cNvPr id="29" name="矩形 28"/>
              <p:cNvSpPr/>
              <p:nvPr/>
            </p:nvSpPr>
            <p:spPr>
              <a:xfrm>
                <a:off x="1438592" y="3719544"/>
                <a:ext cx="7503630" cy="369332"/>
              </a:xfrm>
              <a:prstGeom prst="rect">
                <a:avLst/>
              </a:prstGeom>
            </p:spPr>
            <p:txBody>
              <a:bodyPr wrap="square">
                <a:spAutoFit/>
              </a:bodyPr>
              <a:lstStyle/>
              <a:p>
                <a:pPr lvl="0" algn="just">
                  <a:spcBef>
                    <a:spcPts val="0"/>
                  </a:spcBef>
                  <a:defRPr/>
                </a:pPr>
                <a:r>
                  <a:rPr lang="en-US" altLang="zh-CN" spc="300" dirty="0">
                    <a:solidFill>
                      <a:schemeClr val="accent1"/>
                    </a:solidFill>
                    <a:latin typeface="微软雅黑" panose="020B0503020204020204" pitchFamily="34" charset="-122"/>
                    <a:ea typeface="微软雅黑" panose="020B0503020204020204" pitchFamily="34" charset="-122"/>
                  </a:rPr>
                  <a:t>7</a:t>
                </a:r>
                <a:r>
                  <a:rPr lang="zh-CN" altLang="en-US" spc="300" dirty="0">
                    <a:solidFill>
                      <a:schemeClr val="accent1"/>
                    </a:solidFill>
                    <a:latin typeface="微软雅黑" panose="020B0503020204020204" pitchFamily="34" charset="-122"/>
                    <a:ea typeface="微软雅黑" panose="020B0503020204020204" pitchFamily="34" charset="-122"/>
                  </a:rPr>
                  <a:t>、不得横跨坡度行驶，当坡度大于</a:t>
                </a:r>
                <a:r>
                  <a:rPr lang="en-US" altLang="zh-CN" spc="300" dirty="0">
                    <a:solidFill>
                      <a:schemeClr val="accent1"/>
                    </a:solidFill>
                    <a:latin typeface="微软雅黑" panose="020B0503020204020204" pitchFamily="34" charset="-122"/>
                    <a:ea typeface="微软雅黑" panose="020B0503020204020204" pitchFamily="34" charset="-122"/>
                  </a:rPr>
                  <a:t>10%</a:t>
                </a:r>
                <a:r>
                  <a:rPr lang="zh-CN" altLang="en-US" spc="300" dirty="0">
                    <a:solidFill>
                      <a:schemeClr val="accent1"/>
                    </a:solidFill>
                    <a:latin typeface="微软雅黑" panose="020B0503020204020204" pitchFamily="34" charset="-122"/>
                    <a:ea typeface="微软雅黑" panose="020B0503020204020204" pitchFamily="34" charset="-122"/>
                  </a:rPr>
                  <a:t>时，下坡应倒车行驶；</a:t>
                </a:r>
                <a:endParaRPr lang="zh-CN" altLang="en-US" spc="300" dirty="0">
                  <a:solidFill>
                    <a:schemeClr val="accent1"/>
                  </a:solidFill>
                  <a:latin typeface="微软雅黑" panose="020B0503020204020204" pitchFamily="34" charset="-122"/>
                  <a:ea typeface="微软雅黑" panose="020B0503020204020204" pitchFamily="34" charset="-122"/>
                </a:endParaRPr>
              </a:p>
            </p:txBody>
          </p:sp>
        </p:grpSp>
      </p:grpSp>
    </p:spTree>
  </p:cSld>
  <p:clrMapOvr>
    <a:masterClrMapping/>
  </p:clrMapOvr>
  <p:transition spd="slow" advTm="9796"/>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523240" y="40640"/>
            <a:ext cx="4336792"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1" charset="-122"/>
                <a:ea typeface="方正卡通简体" panose="03000509000000000000" pitchFamily="1" charset="-122"/>
              </a:defRPr>
            </a:lvl1pPr>
          </a:lstStyle>
          <a:p>
            <a:pPr lvl="0"/>
            <a:r>
              <a:rPr lang="en-US" altLang="zh-CN" sz="2400" b="1" spc="100" dirty="0">
                <a:solidFill>
                  <a:srgbClr val="454545"/>
                </a:solidFill>
                <a:latin typeface="微软雅黑" panose="020B0503020204020204" pitchFamily="34" charset="-122"/>
                <a:ea typeface="微软雅黑" panose="020B0503020204020204" pitchFamily="34" charset="-122"/>
              </a:rPr>
              <a:t>6. </a:t>
            </a:r>
            <a:r>
              <a:rPr lang="zh-CN" altLang="en-US" sz="2400" b="1" spc="100" dirty="0">
                <a:solidFill>
                  <a:srgbClr val="454545"/>
                </a:solidFill>
                <a:latin typeface="微软雅黑" panose="020B0503020204020204" pitchFamily="34" charset="-122"/>
                <a:ea typeface="微软雅黑" panose="020B0503020204020204" pitchFamily="34" charset="-122"/>
              </a:rPr>
              <a:t>场（厂）内专用机动车辆</a:t>
            </a:r>
            <a:endParaRPr lang="zh-CN" altLang="en-US" sz="2400" b="1" spc="100" dirty="0">
              <a:solidFill>
                <a:srgbClr val="454545"/>
              </a:solidFill>
              <a:latin typeface="微软雅黑" panose="020B0503020204020204" pitchFamily="34" charset="-122"/>
              <a:ea typeface="微软雅黑" panose="020B0503020204020204" pitchFamily="34" charset="-122"/>
            </a:endParaRPr>
          </a:p>
        </p:txBody>
      </p:sp>
      <p:sp>
        <p:nvSpPr>
          <p:cNvPr id="24" name="Freeform 5"/>
          <p:cNvSpPr>
            <a:spLocks noEditPoints="1"/>
          </p:cNvSpPr>
          <p:nvPr/>
        </p:nvSpPr>
        <p:spPr bwMode="auto">
          <a:xfrm>
            <a:off x="153488" y="85490"/>
            <a:ext cx="369657" cy="369656"/>
          </a:xfrm>
          <a:custGeom>
            <a:avLst/>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a:noFill/>
          </a:ln>
        </p:spPr>
        <p:txBody>
          <a:bodyPr vert="horz" wrap="square" lIns="68555" tIns="34277" rIns="68555" bIns="34277"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rgbClr val="ED5A00"/>
              </a:solidFill>
              <a:effectLst/>
              <a:uLnTx/>
              <a:uFillTx/>
              <a:latin typeface="Arial" panose="020B0604020202020204" pitchFamily="34" charset="0"/>
              <a:ea typeface="宋体" panose="02010600030101010101" pitchFamily="2" charset="-122"/>
              <a:cs typeface="+mn-cs"/>
            </a:endParaRPr>
          </a:p>
        </p:txBody>
      </p:sp>
      <p:grpSp>
        <p:nvGrpSpPr>
          <p:cNvPr id="8" name="组合 7"/>
          <p:cNvGrpSpPr/>
          <p:nvPr/>
        </p:nvGrpSpPr>
        <p:grpSpPr>
          <a:xfrm>
            <a:off x="541442" y="623570"/>
            <a:ext cx="4318590" cy="481330"/>
            <a:chOff x="1345" y="982"/>
            <a:chExt cx="5987" cy="758"/>
          </a:xfrm>
        </p:grpSpPr>
        <p:sp>
          <p:nvSpPr>
            <p:cNvPr id="9" name="箭头: 五边形 8"/>
            <p:cNvSpPr/>
            <p:nvPr/>
          </p:nvSpPr>
          <p:spPr bwMode="auto">
            <a:xfrm>
              <a:off x="1345" y="982"/>
              <a:ext cx="5987" cy="758"/>
            </a:xfrm>
            <a:prstGeom prst="homePlate">
              <a:avLst>
                <a:gd name="adj" fmla="val 19029"/>
              </a:avLst>
            </a:prstGeom>
            <a:gradFill>
              <a:gsLst>
                <a:gs pos="61000">
                  <a:schemeClr val="tx1"/>
                </a:gs>
                <a:gs pos="0">
                  <a:srgbClr val="5E5E5E"/>
                </a:gs>
                <a:gs pos="100000">
                  <a:srgbClr val="343434"/>
                </a:gs>
              </a:gsLst>
              <a:lin ang="5400000" scaled="1"/>
            </a:gradFill>
            <a:ln w="9525" cap="flat">
              <a:solidFill>
                <a:schemeClr val="accent2"/>
              </a:solidFill>
              <a:prstDash val="solid"/>
              <a:miter lim="800000"/>
            </a:ln>
            <a:effectLst>
              <a:outerShdw blurRad="63500" sx="102000" sy="102000" algn="ctr" rotWithShape="0">
                <a:prstClr val="black">
                  <a:alpha val="40000"/>
                </a:prstClr>
              </a:outerShdw>
            </a:effectLst>
          </p:spPr>
          <p:txBody>
            <a:bodyPr vert="horz" wrap="square" lIns="68555" tIns="34277" rIns="68555" bIns="34277" numCol="1" anchor="t" anchorCtr="0" compatLnSpc="1"/>
            <a:lstStyle/>
            <a:p>
              <a:pPr algn="ctr"/>
              <a:endParaRPr lang="zh-CN" altLang="en-US" sz="1500">
                <a:solidFill>
                  <a:schemeClr val="accent2"/>
                </a:solidFill>
                <a:latin typeface="+mn-lt"/>
                <a:ea typeface="+mn-ea"/>
                <a:cs typeface="+mn-ea"/>
              </a:endParaRPr>
            </a:p>
          </p:txBody>
        </p:sp>
        <p:sp>
          <p:nvSpPr>
            <p:cNvPr id="10" name="文本框 9"/>
            <p:cNvSpPr txBox="1"/>
            <p:nvPr/>
          </p:nvSpPr>
          <p:spPr>
            <a:xfrm>
              <a:off x="1396" y="1039"/>
              <a:ext cx="5936" cy="630"/>
            </a:xfrm>
            <a:prstGeom prst="rect">
              <a:avLst/>
            </a:prstGeom>
            <a:noFill/>
          </p:spPr>
          <p:txBody>
            <a:bodyPr wrap="square" rtlCol="0" anchor="t">
              <a:spAutoFit/>
            </a:bodyPr>
            <a:lstStyle/>
            <a:p>
              <a:r>
                <a:rPr lang="zh-CN" altLang="en-US" sz="2000" b="1" spc="100" dirty="0">
                  <a:solidFill>
                    <a:schemeClr val="accent2"/>
                  </a:solidFill>
                  <a:latin typeface="微软雅黑" panose="020B0503020204020204" pitchFamily="34" charset="-122"/>
                  <a:ea typeface="微软雅黑" panose="020B0503020204020204" pitchFamily="34" charset="-122"/>
                  <a:cs typeface="+mn-ea"/>
                  <a:sym typeface="+mn-ea"/>
                </a:rPr>
                <a:t>叉车驾驶常见违规现象和事故原因</a:t>
              </a:r>
              <a:endParaRPr lang="en-US" altLang="zh-CN" sz="2000" b="1" spc="100" dirty="0">
                <a:solidFill>
                  <a:schemeClr val="accent2"/>
                </a:solidFill>
                <a:latin typeface="微软雅黑" panose="020B0503020204020204" pitchFamily="34" charset="-122"/>
                <a:ea typeface="微软雅黑" panose="020B0503020204020204" pitchFamily="34" charset="-122"/>
                <a:cs typeface="+mn-ea"/>
                <a:sym typeface="+mn-ea"/>
              </a:endParaRPr>
            </a:p>
          </p:txBody>
        </p:sp>
      </p:grpSp>
      <p:pic>
        <p:nvPicPr>
          <p:cNvPr id="23" name="Picture 4" descr="2009060116024045"/>
          <p:cNvPicPr preferRelativeResize="0"/>
          <p:nvPr/>
        </p:nvPicPr>
        <p:blipFill>
          <a:blip r:embed="rId1"/>
          <a:stretch>
            <a:fillRect/>
          </a:stretch>
        </p:blipFill>
        <p:spPr>
          <a:xfrm>
            <a:off x="1601024" y="1275606"/>
            <a:ext cx="1890946" cy="1350335"/>
          </a:xfrm>
          <a:prstGeom prst="rect">
            <a:avLst/>
          </a:prstGeom>
          <a:noFill/>
          <a:ln w="9525">
            <a:noFill/>
          </a:ln>
        </p:spPr>
      </p:pic>
      <p:sp>
        <p:nvSpPr>
          <p:cNvPr id="28" name="Rectangle 2"/>
          <p:cNvSpPr>
            <a:spLocks noGrp="1"/>
          </p:cNvSpPr>
          <p:nvPr/>
        </p:nvSpPr>
        <p:spPr>
          <a:xfrm>
            <a:off x="1917174" y="2755398"/>
            <a:ext cx="1258646" cy="248400"/>
          </a:xfrm>
          <a:prstGeom prst="rect">
            <a:avLst/>
          </a:prstGeom>
          <a:noFill/>
          <a:ln w="9525">
            <a:noFill/>
          </a:ln>
        </p:spPr>
        <p:txBody>
          <a:bodyPr wrap="square" lIns="68588" tIns="34294" rIns="68588" bIns="34294"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30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rPr>
              <a:t>超速</a:t>
            </a:r>
            <a:endParaRPr kumimoji="0" lang="zh-CN" altLang="en-US" sz="1600" b="1" i="0" u="none" strike="noStrike" kern="1200" cap="none" spc="30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endParaRPr>
          </a:p>
        </p:txBody>
      </p:sp>
      <p:pic>
        <p:nvPicPr>
          <p:cNvPr id="37" name="Picture 4" descr="2009060116062416"/>
          <p:cNvPicPr preferRelativeResize="0"/>
          <p:nvPr/>
        </p:nvPicPr>
        <p:blipFill>
          <a:blip r:embed="rId2"/>
          <a:stretch>
            <a:fillRect/>
          </a:stretch>
        </p:blipFill>
        <p:spPr>
          <a:xfrm>
            <a:off x="3600330" y="1275606"/>
            <a:ext cx="1889756" cy="1350335"/>
          </a:xfrm>
          <a:prstGeom prst="rect">
            <a:avLst/>
          </a:prstGeom>
          <a:noFill/>
          <a:ln w="9525">
            <a:noFill/>
          </a:ln>
        </p:spPr>
      </p:pic>
      <p:sp>
        <p:nvSpPr>
          <p:cNvPr id="38" name="Rectangle 2"/>
          <p:cNvSpPr>
            <a:spLocks noGrp="1"/>
          </p:cNvSpPr>
          <p:nvPr/>
        </p:nvSpPr>
        <p:spPr>
          <a:xfrm>
            <a:off x="3674754" y="2755398"/>
            <a:ext cx="1740909" cy="248400"/>
          </a:xfrm>
          <a:prstGeom prst="rect">
            <a:avLst/>
          </a:prstGeom>
          <a:noFill/>
          <a:ln w="9525">
            <a:noFill/>
          </a:ln>
        </p:spPr>
        <p:txBody>
          <a:bodyPr wrap="square" lIns="68588" tIns="34294" rIns="68588" bIns="34294"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30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rPr>
              <a:t>超高</a:t>
            </a:r>
            <a:endParaRPr kumimoji="0" lang="zh-CN" altLang="en-US" sz="1600" b="1" i="0" u="none" strike="noStrike" kern="1200" cap="none" spc="30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endParaRPr>
          </a:p>
        </p:txBody>
      </p:sp>
      <p:pic>
        <p:nvPicPr>
          <p:cNvPr id="39" name="Picture 4" descr="2009060116075976"/>
          <p:cNvPicPr preferRelativeResize="0"/>
          <p:nvPr/>
        </p:nvPicPr>
        <p:blipFill>
          <a:blip r:embed="rId3"/>
          <a:stretch>
            <a:fillRect/>
          </a:stretch>
        </p:blipFill>
        <p:spPr>
          <a:xfrm>
            <a:off x="5678823" y="1275606"/>
            <a:ext cx="1890946" cy="1350335"/>
          </a:xfrm>
          <a:prstGeom prst="rect">
            <a:avLst/>
          </a:prstGeom>
          <a:noFill/>
          <a:ln w="9525">
            <a:noFill/>
          </a:ln>
        </p:spPr>
      </p:pic>
      <p:sp>
        <p:nvSpPr>
          <p:cNvPr id="40" name="Rectangle 2"/>
          <p:cNvSpPr>
            <a:spLocks noGrp="1"/>
          </p:cNvSpPr>
          <p:nvPr/>
        </p:nvSpPr>
        <p:spPr>
          <a:xfrm>
            <a:off x="5490086" y="2755398"/>
            <a:ext cx="2268420" cy="248400"/>
          </a:xfrm>
          <a:prstGeom prst="rect">
            <a:avLst/>
          </a:prstGeom>
          <a:noFill/>
          <a:ln w="9525">
            <a:noFill/>
          </a:ln>
        </p:spPr>
        <p:txBody>
          <a:bodyPr wrap="square" lIns="68588" tIns="34294" rIns="68588" bIns="34294"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30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rPr>
              <a:t>倒车不观察</a:t>
            </a:r>
            <a:endParaRPr kumimoji="0" lang="zh-CN" altLang="en-US" sz="1600" b="1" i="0" u="none" strike="noStrike" kern="1200" cap="none" spc="30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endParaRPr>
          </a:p>
        </p:txBody>
      </p:sp>
      <p:pic>
        <p:nvPicPr>
          <p:cNvPr id="41" name="Picture 4" descr="2009060116101290"/>
          <p:cNvPicPr preferRelativeResize="0"/>
          <p:nvPr/>
        </p:nvPicPr>
        <p:blipFill>
          <a:blip r:embed="rId4"/>
          <a:stretch>
            <a:fillRect/>
          </a:stretch>
        </p:blipFill>
        <p:spPr>
          <a:xfrm>
            <a:off x="1601024" y="3149004"/>
            <a:ext cx="1890946" cy="1349145"/>
          </a:xfrm>
          <a:prstGeom prst="rect">
            <a:avLst/>
          </a:prstGeom>
          <a:noFill/>
          <a:ln w="9525">
            <a:noFill/>
          </a:ln>
        </p:spPr>
      </p:pic>
      <p:sp>
        <p:nvSpPr>
          <p:cNvPr id="42" name="Rectangle 2"/>
          <p:cNvSpPr>
            <a:spLocks noGrp="1"/>
          </p:cNvSpPr>
          <p:nvPr/>
        </p:nvSpPr>
        <p:spPr>
          <a:xfrm>
            <a:off x="3824049" y="4627606"/>
            <a:ext cx="1549486" cy="248400"/>
          </a:xfrm>
          <a:prstGeom prst="rect">
            <a:avLst/>
          </a:prstGeom>
          <a:noFill/>
          <a:ln w="9525">
            <a:noFill/>
          </a:ln>
        </p:spPr>
        <p:txBody>
          <a:bodyPr wrap="square" lIns="68588" tIns="34294" rIns="68588" bIns="34294" anchor="ctr"/>
          <a:lstStyle/>
          <a:p>
            <a:pPr marL="0" marR="0" lvl="0" indent="0" algn="ctr" defTabSz="914400" rtl="0" eaLnBrk="0" fontAlgn="base" latinLnBrk="0" hangingPunct="0">
              <a:lnSpc>
                <a:spcPct val="90000"/>
              </a:lnSpc>
              <a:spcBef>
                <a:spcPct val="0"/>
              </a:spcBef>
              <a:spcAft>
                <a:spcPct val="0"/>
              </a:spcAft>
              <a:buClrTx/>
              <a:buSzTx/>
              <a:buFont typeface="Arial" panose="020B0604020202020204" pitchFamily="34" charset="0"/>
              <a:buNone/>
              <a:defRPr/>
            </a:pPr>
            <a:r>
              <a:rPr kumimoji="0" lang="zh-CN" altLang="en-US" sz="1600" b="1" i="0" u="none" strike="noStrike" kern="1200" cap="none" spc="30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rPr>
              <a:t>注意力分散</a:t>
            </a:r>
            <a:endParaRPr kumimoji="0" lang="zh-CN" altLang="en-US" sz="1600" b="1" i="0" u="none" strike="noStrike" kern="1200" cap="none" spc="30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endParaRPr>
          </a:p>
        </p:txBody>
      </p:sp>
      <p:pic>
        <p:nvPicPr>
          <p:cNvPr id="43" name="Picture 4" descr="2009060116112658"/>
          <p:cNvPicPr preferRelativeResize="0"/>
          <p:nvPr/>
        </p:nvPicPr>
        <p:blipFill>
          <a:blip r:embed="rId5"/>
          <a:stretch>
            <a:fillRect/>
          </a:stretch>
        </p:blipFill>
        <p:spPr>
          <a:xfrm>
            <a:off x="3653915" y="3147814"/>
            <a:ext cx="1889755" cy="1350335"/>
          </a:xfrm>
          <a:prstGeom prst="rect">
            <a:avLst/>
          </a:prstGeom>
          <a:noFill/>
          <a:ln w="9525">
            <a:noFill/>
          </a:ln>
        </p:spPr>
      </p:pic>
      <p:sp>
        <p:nvSpPr>
          <p:cNvPr id="44" name="Rectangle 2"/>
          <p:cNvSpPr>
            <a:spLocks noGrp="1"/>
          </p:cNvSpPr>
          <p:nvPr/>
        </p:nvSpPr>
        <p:spPr>
          <a:xfrm>
            <a:off x="1828226" y="4628526"/>
            <a:ext cx="1436543" cy="246560"/>
          </a:xfrm>
          <a:prstGeom prst="rect">
            <a:avLst/>
          </a:prstGeom>
          <a:noFill/>
          <a:ln w="9525">
            <a:noFill/>
          </a:ln>
        </p:spPr>
        <p:txBody>
          <a:bodyPr wrap="square" lIns="68588" tIns="34294" rIns="68588" bIns="34294"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30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sym typeface="Arial" panose="020B0604020202020204" pitchFamily="34" charset="0"/>
              </a:rPr>
              <a:t>转弯过急</a:t>
            </a:r>
            <a:endParaRPr kumimoji="0" lang="zh-CN" altLang="en-US" sz="1600" b="1" i="0" u="none" strike="noStrike" kern="1200" cap="none" spc="30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endParaRPr>
          </a:p>
        </p:txBody>
      </p:sp>
      <p:pic>
        <p:nvPicPr>
          <p:cNvPr id="45" name="Picture 4" descr="2009060116130759"/>
          <p:cNvPicPr preferRelativeResize="0"/>
          <p:nvPr/>
        </p:nvPicPr>
        <p:blipFill>
          <a:blip r:embed="rId6"/>
          <a:stretch>
            <a:fillRect/>
          </a:stretch>
        </p:blipFill>
        <p:spPr>
          <a:xfrm>
            <a:off x="5705615" y="3147814"/>
            <a:ext cx="1890946" cy="1350335"/>
          </a:xfrm>
          <a:prstGeom prst="rect">
            <a:avLst/>
          </a:prstGeom>
          <a:noFill/>
          <a:ln w="9525">
            <a:noFill/>
          </a:ln>
        </p:spPr>
      </p:pic>
      <p:sp>
        <p:nvSpPr>
          <p:cNvPr id="46" name="Rectangle 2"/>
          <p:cNvSpPr>
            <a:spLocks noGrp="1"/>
          </p:cNvSpPr>
          <p:nvPr/>
        </p:nvSpPr>
        <p:spPr>
          <a:xfrm>
            <a:off x="5705615" y="4627606"/>
            <a:ext cx="1890946" cy="248400"/>
          </a:xfrm>
          <a:prstGeom prst="rect">
            <a:avLst/>
          </a:prstGeom>
          <a:noFill/>
          <a:ln w="9525">
            <a:noFill/>
          </a:ln>
        </p:spPr>
        <p:txBody>
          <a:bodyPr wrap="square" lIns="68588" tIns="34294" rIns="68588" bIns="34294"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30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rPr>
              <a:t>载重下坡应倒车</a:t>
            </a:r>
            <a:endParaRPr kumimoji="0" lang="zh-CN" altLang="en-US" sz="1600" b="1" i="0" u="none" strike="noStrike" kern="1200" cap="none" spc="30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endParaRPr>
          </a:p>
        </p:txBody>
      </p:sp>
    </p:spTree>
  </p:cSld>
  <p:clrMapOvr>
    <a:masterClrMapping/>
  </p:clrMapOvr>
  <p:transition spd="slow" advTm="9796"/>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523240" y="40640"/>
            <a:ext cx="4336792"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1" charset="-122"/>
                <a:ea typeface="方正卡通简体" panose="03000509000000000000" pitchFamily="1" charset="-122"/>
              </a:defRPr>
            </a:lvl1pPr>
          </a:lstStyle>
          <a:p>
            <a:pPr lvl="0"/>
            <a:r>
              <a:rPr lang="en-US" altLang="zh-CN" sz="2400" b="1" spc="100" dirty="0">
                <a:solidFill>
                  <a:srgbClr val="454545"/>
                </a:solidFill>
                <a:latin typeface="微软雅黑" panose="020B0503020204020204" pitchFamily="34" charset="-122"/>
                <a:ea typeface="微软雅黑" panose="020B0503020204020204" pitchFamily="34" charset="-122"/>
              </a:rPr>
              <a:t>6. </a:t>
            </a:r>
            <a:r>
              <a:rPr lang="zh-CN" altLang="en-US" sz="2400" b="1" spc="100" dirty="0">
                <a:solidFill>
                  <a:srgbClr val="454545"/>
                </a:solidFill>
                <a:latin typeface="微软雅黑" panose="020B0503020204020204" pitchFamily="34" charset="-122"/>
                <a:ea typeface="微软雅黑" panose="020B0503020204020204" pitchFamily="34" charset="-122"/>
              </a:rPr>
              <a:t>场（厂）内专用机动车辆</a:t>
            </a:r>
            <a:endParaRPr lang="zh-CN" altLang="en-US" sz="2400" b="1" spc="100" dirty="0">
              <a:solidFill>
                <a:srgbClr val="454545"/>
              </a:solidFill>
              <a:latin typeface="微软雅黑" panose="020B0503020204020204" pitchFamily="34" charset="-122"/>
              <a:ea typeface="微软雅黑" panose="020B0503020204020204" pitchFamily="34" charset="-122"/>
            </a:endParaRPr>
          </a:p>
        </p:txBody>
      </p:sp>
      <p:sp>
        <p:nvSpPr>
          <p:cNvPr id="24" name="Freeform 5"/>
          <p:cNvSpPr>
            <a:spLocks noEditPoints="1"/>
          </p:cNvSpPr>
          <p:nvPr/>
        </p:nvSpPr>
        <p:spPr bwMode="auto">
          <a:xfrm>
            <a:off x="153488" y="85490"/>
            <a:ext cx="369657" cy="369656"/>
          </a:xfrm>
          <a:custGeom>
            <a:avLst/>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a:noFill/>
          </a:ln>
        </p:spPr>
        <p:txBody>
          <a:bodyPr vert="horz" wrap="square" lIns="68555" tIns="34277" rIns="68555" bIns="34277"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rgbClr val="ED5A00"/>
              </a:solidFill>
              <a:effectLst/>
              <a:uLnTx/>
              <a:uFillTx/>
              <a:latin typeface="Arial" panose="020B0604020202020204" pitchFamily="34" charset="0"/>
              <a:ea typeface="宋体" panose="02010600030101010101" pitchFamily="2" charset="-122"/>
              <a:cs typeface="+mn-cs"/>
            </a:endParaRPr>
          </a:p>
        </p:txBody>
      </p:sp>
      <p:grpSp>
        <p:nvGrpSpPr>
          <p:cNvPr id="8" name="组合 7"/>
          <p:cNvGrpSpPr/>
          <p:nvPr/>
        </p:nvGrpSpPr>
        <p:grpSpPr>
          <a:xfrm>
            <a:off x="541442" y="623570"/>
            <a:ext cx="4318590" cy="481330"/>
            <a:chOff x="1345" y="982"/>
            <a:chExt cx="5987" cy="758"/>
          </a:xfrm>
        </p:grpSpPr>
        <p:sp>
          <p:nvSpPr>
            <p:cNvPr id="9" name="箭头: 五边形 8"/>
            <p:cNvSpPr/>
            <p:nvPr/>
          </p:nvSpPr>
          <p:spPr bwMode="auto">
            <a:xfrm>
              <a:off x="1345" y="982"/>
              <a:ext cx="5987" cy="758"/>
            </a:xfrm>
            <a:prstGeom prst="homePlate">
              <a:avLst>
                <a:gd name="adj" fmla="val 19029"/>
              </a:avLst>
            </a:prstGeom>
            <a:gradFill>
              <a:gsLst>
                <a:gs pos="61000">
                  <a:schemeClr val="tx1"/>
                </a:gs>
                <a:gs pos="0">
                  <a:srgbClr val="5E5E5E"/>
                </a:gs>
                <a:gs pos="100000">
                  <a:srgbClr val="343434"/>
                </a:gs>
              </a:gsLst>
              <a:lin ang="5400000" scaled="1"/>
            </a:gradFill>
            <a:ln w="9525" cap="flat">
              <a:solidFill>
                <a:schemeClr val="accent2"/>
              </a:solidFill>
              <a:prstDash val="solid"/>
              <a:miter lim="800000"/>
            </a:ln>
            <a:effectLst>
              <a:outerShdw blurRad="63500" sx="102000" sy="102000" algn="ctr" rotWithShape="0">
                <a:prstClr val="black">
                  <a:alpha val="40000"/>
                </a:prstClr>
              </a:outerShdw>
            </a:effectLst>
          </p:spPr>
          <p:txBody>
            <a:bodyPr vert="horz" wrap="square" lIns="68555" tIns="34277" rIns="68555" bIns="34277" numCol="1" anchor="t" anchorCtr="0" compatLnSpc="1"/>
            <a:lstStyle/>
            <a:p>
              <a:pPr algn="ctr"/>
              <a:endParaRPr lang="zh-CN" altLang="en-US" sz="1500">
                <a:solidFill>
                  <a:schemeClr val="accent2"/>
                </a:solidFill>
                <a:latin typeface="+mn-lt"/>
                <a:ea typeface="+mn-ea"/>
                <a:cs typeface="+mn-ea"/>
              </a:endParaRPr>
            </a:p>
          </p:txBody>
        </p:sp>
        <p:sp>
          <p:nvSpPr>
            <p:cNvPr id="10" name="文本框 9"/>
            <p:cNvSpPr txBox="1"/>
            <p:nvPr/>
          </p:nvSpPr>
          <p:spPr>
            <a:xfrm>
              <a:off x="1396" y="1039"/>
              <a:ext cx="5936" cy="630"/>
            </a:xfrm>
            <a:prstGeom prst="rect">
              <a:avLst/>
            </a:prstGeom>
            <a:noFill/>
          </p:spPr>
          <p:txBody>
            <a:bodyPr wrap="square" rtlCol="0" anchor="t">
              <a:spAutoFit/>
            </a:bodyPr>
            <a:lstStyle/>
            <a:p>
              <a:r>
                <a:rPr lang="zh-CN" altLang="en-US" sz="2000" b="1" spc="100" dirty="0">
                  <a:solidFill>
                    <a:schemeClr val="accent2"/>
                  </a:solidFill>
                  <a:latin typeface="微软雅黑" panose="020B0503020204020204" pitchFamily="34" charset="-122"/>
                  <a:ea typeface="微软雅黑" panose="020B0503020204020204" pitchFamily="34" charset="-122"/>
                  <a:cs typeface="+mn-ea"/>
                  <a:sym typeface="+mn-ea"/>
                </a:rPr>
                <a:t>叉车驾驶常见违规现象和事故原因</a:t>
              </a:r>
              <a:endParaRPr lang="en-US" altLang="zh-CN" sz="2000" b="1" spc="100" dirty="0">
                <a:solidFill>
                  <a:schemeClr val="accent2"/>
                </a:solidFill>
                <a:latin typeface="微软雅黑" panose="020B0503020204020204" pitchFamily="34" charset="-122"/>
                <a:ea typeface="微软雅黑" panose="020B0503020204020204" pitchFamily="34" charset="-122"/>
                <a:cs typeface="+mn-ea"/>
                <a:sym typeface="+mn-ea"/>
              </a:endParaRPr>
            </a:p>
          </p:txBody>
        </p:sp>
      </p:grpSp>
      <p:pic>
        <p:nvPicPr>
          <p:cNvPr id="19" name="Picture 4" descr="2009060116143397"/>
          <p:cNvPicPr>
            <a:picLocks noChangeAspect="1"/>
          </p:cNvPicPr>
          <p:nvPr/>
        </p:nvPicPr>
        <p:blipFill>
          <a:blip r:embed="rId1"/>
          <a:stretch>
            <a:fillRect/>
          </a:stretch>
        </p:blipFill>
        <p:spPr>
          <a:xfrm>
            <a:off x="2607822" y="1339750"/>
            <a:ext cx="3928356" cy="2816176"/>
          </a:xfrm>
          <a:prstGeom prst="rect">
            <a:avLst/>
          </a:prstGeom>
          <a:noFill/>
          <a:ln w="9525">
            <a:noFill/>
          </a:ln>
        </p:spPr>
      </p:pic>
      <p:sp>
        <p:nvSpPr>
          <p:cNvPr id="20" name="Rectangle 2"/>
          <p:cNvSpPr>
            <a:spLocks noGrp="1"/>
          </p:cNvSpPr>
          <p:nvPr/>
        </p:nvSpPr>
        <p:spPr>
          <a:xfrm>
            <a:off x="3250243" y="4271161"/>
            <a:ext cx="2643514" cy="460829"/>
          </a:xfrm>
          <a:prstGeom prst="rect">
            <a:avLst/>
          </a:prstGeom>
          <a:noFill/>
          <a:ln w="9525">
            <a:noFill/>
          </a:ln>
        </p:spPr>
        <p:txBody>
          <a:bodyPr wrap="square" lIns="68588" tIns="34294" rIns="68588" bIns="34294"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30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rPr>
              <a:t>打瞌睡</a:t>
            </a:r>
            <a:endParaRPr kumimoji="0" lang="zh-CN" altLang="en-US" sz="2400" b="1" i="0" u="none" strike="noStrike" kern="1200" cap="none" spc="30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endParaRPr>
          </a:p>
        </p:txBody>
      </p:sp>
    </p:spTree>
  </p:cSld>
  <p:clrMapOvr>
    <a:masterClrMapping/>
  </p:clrMapOvr>
  <p:transition spd="slow" advTm="9796"/>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523240" y="40640"/>
            <a:ext cx="4336792"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1" charset="-122"/>
                <a:ea typeface="方正卡通简体" panose="03000509000000000000" pitchFamily="1" charset="-122"/>
              </a:defRPr>
            </a:lvl1pPr>
          </a:lstStyle>
          <a:p>
            <a:pPr lvl="0"/>
            <a:r>
              <a:rPr lang="en-US" altLang="zh-CN" sz="2400" b="1" spc="100" dirty="0">
                <a:solidFill>
                  <a:srgbClr val="454545"/>
                </a:solidFill>
                <a:latin typeface="微软雅黑" panose="020B0503020204020204" pitchFamily="34" charset="-122"/>
                <a:ea typeface="微软雅黑" panose="020B0503020204020204" pitchFamily="34" charset="-122"/>
              </a:rPr>
              <a:t>6. </a:t>
            </a:r>
            <a:r>
              <a:rPr lang="zh-CN" altLang="en-US" sz="2400" b="1" spc="100" dirty="0">
                <a:solidFill>
                  <a:srgbClr val="454545"/>
                </a:solidFill>
                <a:latin typeface="微软雅黑" panose="020B0503020204020204" pitchFamily="34" charset="-122"/>
                <a:ea typeface="微软雅黑" panose="020B0503020204020204" pitchFamily="34" charset="-122"/>
              </a:rPr>
              <a:t>场（厂）内专用机动车辆</a:t>
            </a:r>
            <a:endParaRPr lang="zh-CN" altLang="en-US" sz="2400" b="1" spc="100" dirty="0">
              <a:solidFill>
                <a:srgbClr val="454545"/>
              </a:solidFill>
              <a:latin typeface="微软雅黑" panose="020B0503020204020204" pitchFamily="34" charset="-122"/>
              <a:ea typeface="微软雅黑" panose="020B0503020204020204" pitchFamily="34" charset="-122"/>
            </a:endParaRPr>
          </a:p>
        </p:txBody>
      </p:sp>
      <p:sp>
        <p:nvSpPr>
          <p:cNvPr id="24" name="Freeform 5"/>
          <p:cNvSpPr>
            <a:spLocks noEditPoints="1"/>
          </p:cNvSpPr>
          <p:nvPr/>
        </p:nvSpPr>
        <p:spPr bwMode="auto">
          <a:xfrm>
            <a:off x="153488" y="85490"/>
            <a:ext cx="369657" cy="369656"/>
          </a:xfrm>
          <a:custGeom>
            <a:avLst/>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a:noFill/>
          </a:ln>
        </p:spPr>
        <p:txBody>
          <a:bodyPr vert="horz" wrap="square" lIns="68555" tIns="34277" rIns="68555" bIns="34277"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rgbClr val="ED5A00"/>
              </a:solidFill>
              <a:effectLst/>
              <a:uLnTx/>
              <a:uFillTx/>
              <a:latin typeface="Arial" panose="020B0604020202020204" pitchFamily="34" charset="0"/>
              <a:ea typeface="宋体" panose="02010600030101010101" pitchFamily="2" charset="-122"/>
              <a:cs typeface="+mn-cs"/>
            </a:endParaRPr>
          </a:p>
        </p:txBody>
      </p:sp>
      <p:grpSp>
        <p:nvGrpSpPr>
          <p:cNvPr id="8" name="组合 7"/>
          <p:cNvGrpSpPr/>
          <p:nvPr/>
        </p:nvGrpSpPr>
        <p:grpSpPr>
          <a:xfrm>
            <a:off x="541442" y="623570"/>
            <a:ext cx="3094454" cy="481330"/>
            <a:chOff x="1345" y="982"/>
            <a:chExt cx="5987" cy="758"/>
          </a:xfrm>
        </p:grpSpPr>
        <p:sp>
          <p:nvSpPr>
            <p:cNvPr id="9" name="箭头: 五边形 8"/>
            <p:cNvSpPr/>
            <p:nvPr/>
          </p:nvSpPr>
          <p:spPr bwMode="auto">
            <a:xfrm>
              <a:off x="1345" y="982"/>
              <a:ext cx="5987" cy="758"/>
            </a:xfrm>
            <a:prstGeom prst="homePlate">
              <a:avLst>
                <a:gd name="adj" fmla="val 19029"/>
              </a:avLst>
            </a:prstGeom>
            <a:gradFill>
              <a:gsLst>
                <a:gs pos="61000">
                  <a:schemeClr val="tx1"/>
                </a:gs>
                <a:gs pos="0">
                  <a:srgbClr val="5E5E5E"/>
                </a:gs>
                <a:gs pos="100000">
                  <a:srgbClr val="343434"/>
                </a:gs>
              </a:gsLst>
              <a:lin ang="5400000" scaled="1"/>
            </a:gradFill>
            <a:ln w="9525" cap="flat">
              <a:solidFill>
                <a:schemeClr val="accent2"/>
              </a:solidFill>
              <a:prstDash val="solid"/>
              <a:miter lim="800000"/>
            </a:ln>
            <a:effectLst>
              <a:outerShdw blurRad="63500" sx="102000" sy="102000" algn="ctr" rotWithShape="0">
                <a:prstClr val="black">
                  <a:alpha val="40000"/>
                </a:prstClr>
              </a:outerShdw>
            </a:effectLst>
          </p:spPr>
          <p:txBody>
            <a:bodyPr vert="horz" wrap="square" lIns="68555" tIns="34277" rIns="68555" bIns="34277" numCol="1" anchor="t" anchorCtr="0" compatLnSpc="1"/>
            <a:lstStyle/>
            <a:p>
              <a:pPr algn="ctr"/>
              <a:endParaRPr lang="zh-CN" altLang="en-US" sz="1500">
                <a:solidFill>
                  <a:schemeClr val="accent2"/>
                </a:solidFill>
                <a:latin typeface="+mn-lt"/>
                <a:ea typeface="+mn-ea"/>
                <a:cs typeface="+mn-ea"/>
              </a:endParaRPr>
            </a:p>
          </p:txBody>
        </p:sp>
        <p:sp>
          <p:nvSpPr>
            <p:cNvPr id="10" name="文本框 9"/>
            <p:cNvSpPr txBox="1"/>
            <p:nvPr/>
          </p:nvSpPr>
          <p:spPr>
            <a:xfrm>
              <a:off x="1396" y="1039"/>
              <a:ext cx="5936" cy="630"/>
            </a:xfrm>
            <a:prstGeom prst="rect">
              <a:avLst/>
            </a:prstGeom>
            <a:noFill/>
          </p:spPr>
          <p:txBody>
            <a:bodyPr wrap="square" rtlCol="0" anchor="t">
              <a:spAutoFit/>
            </a:bodyPr>
            <a:lstStyle/>
            <a:p>
              <a:r>
                <a:rPr lang="zh-CN" altLang="en-US" sz="2000" b="1" spc="100" dirty="0">
                  <a:solidFill>
                    <a:schemeClr val="accent2"/>
                  </a:solidFill>
                  <a:latin typeface="微软雅黑" panose="020B0503020204020204" pitchFamily="34" charset="-122"/>
                  <a:ea typeface="微软雅黑" panose="020B0503020204020204" pitchFamily="34" charset="-122"/>
                  <a:cs typeface="+mn-ea"/>
                  <a:sym typeface="+mn-ea"/>
                </a:rPr>
                <a:t>作业中应遵守“八不准”</a:t>
              </a:r>
              <a:endParaRPr lang="zh-CN" altLang="en-US" sz="2000" b="1" spc="100" dirty="0">
                <a:solidFill>
                  <a:schemeClr val="accent2"/>
                </a:solidFill>
                <a:latin typeface="微软雅黑" panose="020B0503020204020204" pitchFamily="34" charset="-122"/>
                <a:ea typeface="微软雅黑" panose="020B0503020204020204" pitchFamily="34" charset="-122"/>
                <a:cs typeface="+mn-ea"/>
                <a:sym typeface="+mn-ea"/>
              </a:endParaRPr>
            </a:p>
          </p:txBody>
        </p:sp>
      </p:grpSp>
      <p:grpSp>
        <p:nvGrpSpPr>
          <p:cNvPr id="3" name="组合 2"/>
          <p:cNvGrpSpPr/>
          <p:nvPr/>
        </p:nvGrpSpPr>
        <p:grpSpPr>
          <a:xfrm>
            <a:off x="989602" y="1221423"/>
            <a:ext cx="7164796" cy="3582575"/>
            <a:chOff x="647564" y="1221423"/>
            <a:chExt cx="7164796" cy="3582575"/>
          </a:xfrm>
        </p:grpSpPr>
        <p:sp>
          <p:nvSpPr>
            <p:cNvPr id="11" name="矩形 10"/>
            <p:cNvSpPr/>
            <p:nvPr/>
          </p:nvSpPr>
          <p:spPr bwMode="auto">
            <a:xfrm>
              <a:off x="647564" y="1221423"/>
              <a:ext cx="7056784" cy="3582575"/>
            </a:xfrm>
            <a:prstGeom prst="rect">
              <a:avLst/>
            </a:prstGeom>
            <a:solidFill>
              <a:schemeClr val="accent2"/>
            </a:solidFill>
            <a:ln w="9525" cap="flat" cmpd="sng" algn="ctr">
              <a:solidFill>
                <a:schemeClr val="accent1">
                  <a:lumMod val="40000"/>
                  <a:lumOff val="60000"/>
                </a:schemeClr>
              </a:solidFill>
              <a:prstDash val="solid"/>
              <a:round/>
              <a:headEnd type="none" w="med" len="med"/>
              <a:tailEnd type="none" w="med" len="med"/>
            </a:ln>
            <a:effectLst/>
          </p:spPr>
          <p:txBody>
            <a:bodyPr vert="horz" wrap="square" lIns="68555" tIns="34277" rIns="68555" bIns="34277"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rgbClr val="1F4C6B"/>
                </a:solidFill>
                <a:effectLst/>
                <a:uLnTx/>
                <a:uFillTx/>
                <a:latin typeface="Arial" panose="020B0604020202020204" pitchFamily="34" charset="0"/>
                <a:ea typeface="宋体" panose="02010600030101010101" pitchFamily="2" charset="-122"/>
                <a:cs typeface="+mn-cs"/>
              </a:endParaRPr>
            </a:p>
          </p:txBody>
        </p:sp>
        <p:sp>
          <p:nvSpPr>
            <p:cNvPr id="2" name="矩形 1"/>
            <p:cNvSpPr/>
            <p:nvPr/>
          </p:nvSpPr>
          <p:spPr>
            <a:xfrm>
              <a:off x="755576" y="1347614"/>
              <a:ext cx="7056784" cy="3385029"/>
            </a:xfrm>
            <a:prstGeom prst="rect">
              <a:avLst/>
            </a:prstGeom>
          </p:spPr>
          <p:txBody>
            <a:bodyPr wrap="square">
              <a:spAutoFit/>
            </a:bodyPr>
            <a:lstStyle/>
            <a:p>
              <a:pPr lvl="0">
                <a:lnSpc>
                  <a:spcPct val="120000"/>
                </a:lnSpc>
                <a:spcBef>
                  <a:spcPts val="0"/>
                </a:spcBef>
                <a:defRPr/>
              </a:pPr>
              <a:r>
                <a:rPr lang="en-US" altLang="zh-CN" sz="2000" spc="300" dirty="0">
                  <a:solidFill>
                    <a:schemeClr val="accent1"/>
                  </a:solidFill>
                  <a:latin typeface="微软雅黑" panose="020B0503020204020204" pitchFamily="34" charset="-122"/>
                  <a:ea typeface="微软雅黑" panose="020B0503020204020204" pitchFamily="34" charset="-122"/>
                </a:rPr>
                <a:t>1</a:t>
              </a:r>
              <a:r>
                <a:rPr lang="zh-CN" altLang="en-US" sz="2000" spc="300" dirty="0">
                  <a:solidFill>
                    <a:schemeClr val="accent1"/>
                  </a:solidFill>
                  <a:latin typeface="微软雅黑" panose="020B0503020204020204" pitchFamily="34" charset="-122"/>
                  <a:ea typeface="微软雅黑" panose="020B0503020204020204" pitchFamily="34" charset="-122"/>
                </a:rPr>
                <a:t>、不准单叉作业。</a:t>
              </a:r>
              <a:endParaRPr lang="zh-CN" altLang="en-US" sz="2000" spc="300" dirty="0">
                <a:solidFill>
                  <a:schemeClr val="accent1"/>
                </a:solidFill>
                <a:latin typeface="微软雅黑" panose="020B0503020204020204" pitchFamily="34" charset="-122"/>
                <a:ea typeface="微软雅黑" panose="020B0503020204020204" pitchFamily="34" charset="-122"/>
              </a:endParaRPr>
            </a:p>
            <a:p>
              <a:pPr lvl="0">
                <a:lnSpc>
                  <a:spcPct val="120000"/>
                </a:lnSpc>
                <a:spcBef>
                  <a:spcPts val="0"/>
                </a:spcBef>
                <a:defRPr/>
              </a:pPr>
              <a:r>
                <a:rPr lang="en-US" altLang="zh-CN" sz="2000" spc="300" dirty="0">
                  <a:solidFill>
                    <a:schemeClr val="accent1"/>
                  </a:solidFill>
                  <a:latin typeface="微软雅黑" panose="020B0503020204020204" pitchFamily="34" charset="-122"/>
                  <a:ea typeface="微软雅黑" panose="020B0503020204020204" pitchFamily="34" charset="-122"/>
                </a:rPr>
                <a:t>2</a:t>
              </a:r>
              <a:r>
                <a:rPr lang="zh-CN" altLang="en-US" sz="2000" spc="300" dirty="0">
                  <a:solidFill>
                    <a:schemeClr val="accent1"/>
                  </a:solidFill>
                  <a:latin typeface="微软雅黑" panose="020B0503020204020204" pitchFamily="34" charset="-122"/>
                  <a:ea typeface="微软雅黑" panose="020B0503020204020204" pitchFamily="34" charset="-122"/>
                </a:rPr>
                <a:t>、不准将货物升高长距离行驶。</a:t>
              </a:r>
              <a:endParaRPr lang="zh-CN" altLang="en-US" sz="2000" spc="300" dirty="0">
                <a:solidFill>
                  <a:schemeClr val="accent1"/>
                </a:solidFill>
                <a:latin typeface="微软雅黑" panose="020B0503020204020204" pitchFamily="34" charset="-122"/>
                <a:ea typeface="微软雅黑" panose="020B0503020204020204" pitchFamily="34" charset="-122"/>
              </a:endParaRPr>
            </a:p>
            <a:p>
              <a:pPr lvl="0">
                <a:lnSpc>
                  <a:spcPct val="120000"/>
                </a:lnSpc>
                <a:spcBef>
                  <a:spcPts val="0"/>
                </a:spcBef>
                <a:defRPr/>
              </a:pPr>
              <a:r>
                <a:rPr lang="en-US" altLang="zh-CN" sz="2000" spc="300" dirty="0">
                  <a:solidFill>
                    <a:schemeClr val="accent1"/>
                  </a:solidFill>
                  <a:latin typeface="微软雅黑" panose="020B0503020204020204" pitchFamily="34" charset="-122"/>
                  <a:ea typeface="微软雅黑" panose="020B0503020204020204" pitchFamily="34" charset="-122"/>
                </a:rPr>
                <a:t>3</a:t>
              </a:r>
              <a:r>
                <a:rPr lang="zh-CN" altLang="en-US" sz="2000" spc="300" dirty="0">
                  <a:solidFill>
                    <a:schemeClr val="accent1"/>
                  </a:solidFill>
                  <a:latin typeface="微软雅黑" panose="020B0503020204020204" pitchFamily="34" charset="-122"/>
                  <a:ea typeface="微软雅黑" panose="020B0503020204020204" pitchFamily="34" charset="-122"/>
                </a:rPr>
                <a:t>、不准用货叉挑翻货盘的方法取货。</a:t>
              </a:r>
              <a:endParaRPr lang="zh-CN" altLang="en-US" sz="2000" spc="300" dirty="0">
                <a:solidFill>
                  <a:schemeClr val="accent1"/>
                </a:solidFill>
                <a:latin typeface="微软雅黑" panose="020B0503020204020204" pitchFamily="34" charset="-122"/>
                <a:ea typeface="微软雅黑" panose="020B0503020204020204" pitchFamily="34" charset="-122"/>
              </a:endParaRPr>
            </a:p>
            <a:p>
              <a:pPr lvl="0">
                <a:lnSpc>
                  <a:spcPct val="120000"/>
                </a:lnSpc>
                <a:spcBef>
                  <a:spcPts val="0"/>
                </a:spcBef>
                <a:defRPr/>
              </a:pPr>
              <a:r>
                <a:rPr lang="en-US" altLang="zh-CN" sz="2000" spc="300" dirty="0">
                  <a:solidFill>
                    <a:schemeClr val="accent1"/>
                  </a:solidFill>
                  <a:latin typeface="微软雅黑" panose="020B0503020204020204" pitchFamily="34" charset="-122"/>
                  <a:ea typeface="微软雅黑" panose="020B0503020204020204" pitchFamily="34" charset="-122"/>
                </a:rPr>
                <a:t>4</a:t>
              </a:r>
              <a:r>
                <a:rPr lang="zh-CN" altLang="en-US" sz="2000" spc="300" dirty="0">
                  <a:solidFill>
                    <a:schemeClr val="accent1"/>
                  </a:solidFill>
                  <a:latin typeface="微软雅黑" panose="020B0503020204020204" pitchFamily="34" charset="-122"/>
                  <a:ea typeface="微软雅黑" panose="020B0503020204020204" pitchFamily="34" charset="-122"/>
                </a:rPr>
                <a:t>、不准用货叉直接铲运化学药品、易燃品等危化品。</a:t>
              </a:r>
              <a:endParaRPr lang="zh-CN" altLang="en-US" sz="2000" spc="300" dirty="0">
                <a:solidFill>
                  <a:schemeClr val="accent1"/>
                </a:solidFill>
                <a:latin typeface="微软雅黑" panose="020B0503020204020204" pitchFamily="34" charset="-122"/>
                <a:ea typeface="微软雅黑" panose="020B0503020204020204" pitchFamily="34" charset="-122"/>
              </a:endParaRPr>
            </a:p>
            <a:p>
              <a:pPr lvl="0">
                <a:lnSpc>
                  <a:spcPct val="120000"/>
                </a:lnSpc>
                <a:spcBef>
                  <a:spcPts val="0"/>
                </a:spcBef>
                <a:defRPr/>
              </a:pPr>
              <a:r>
                <a:rPr lang="en-US" altLang="zh-CN" sz="2000" spc="300" dirty="0">
                  <a:solidFill>
                    <a:schemeClr val="accent1"/>
                  </a:solidFill>
                  <a:latin typeface="微软雅黑" panose="020B0503020204020204" pitchFamily="34" charset="-122"/>
                  <a:ea typeface="微软雅黑" panose="020B0503020204020204" pitchFamily="34" charset="-122"/>
                </a:rPr>
                <a:t>5</a:t>
              </a:r>
              <a:r>
                <a:rPr lang="zh-CN" altLang="en-US" sz="2000" spc="300" dirty="0">
                  <a:solidFill>
                    <a:schemeClr val="accent1"/>
                  </a:solidFill>
                  <a:latin typeface="微软雅黑" panose="020B0503020204020204" pitchFamily="34" charset="-122"/>
                  <a:ea typeface="微软雅黑" panose="020B0503020204020204" pitchFamily="34" charset="-122"/>
                </a:rPr>
                <a:t>、不准用惯性力取货。</a:t>
              </a:r>
              <a:endParaRPr lang="zh-CN" altLang="en-US" sz="2000" spc="300" dirty="0">
                <a:solidFill>
                  <a:schemeClr val="accent1"/>
                </a:solidFill>
                <a:latin typeface="微软雅黑" panose="020B0503020204020204" pitchFamily="34" charset="-122"/>
                <a:ea typeface="微软雅黑" panose="020B0503020204020204" pitchFamily="34" charset="-122"/>
              </a:endParaRPr>
            </a:p>
            <a:p>
              <a:pPr lvl="0">
                <a:lnSpc>
                  <a:spcPct val="120000"/>
                </a:lnSpc>
                <a:spcBef>
                  <a:spcPts val="0"/>
                </a:spcBef>
                <a:defRPr/>
              </a:pPr>
              <a:r>
                <a:rPr lang="en-US" altLang="zh-CN" sz="2000" spc="300" dirty="0">
                  <a:solidFill>
                    <a:schemeClr val="accent1"/>
                  </a:solidFill>
                  <a:latin typeface="微软雅黑" panose="020B0503020204020204" pitchFamily="34" charset="-122"/>
                  <a:ea typeface="微软雅黑" panose="020B0503020204020204" pitchFamily="34" charset="-122"/>
                </a:rPr>
                <a:t>6</a:t>
              </a:r>
              <a:r>
                <a:rPr lang="zh-CN" altLang="en-US" sz="2000" spc="300" dirty="0">
                  <a:solidFill>
                    <a:schemeClr val="accent1"/>
                  </a:solidFill>
                  <a:latin typeface="微软雅黑" panose="020B0503020204020204" pitchFamily="34" charset="-122"/>
                  <a:ea typeface="微软雅黑" panose="020B0503020204020204" pitchFamily="34" charset="-122"/>
                </a:rPr>
                <a:t>、不准用制动性力流放圆形或易滚物品。</a:t>
              </a:r>
              <a:endParaRPr lang="zh-CN" altLang="en-US" sz="2000" spc="300" dirty="0">
                <a:solidFill>
                  <a:schemeClr val="accent1"/>
                </a:solidFill>
                <a:latin typeface="微软雅黑" panose="020B0503020204020204" pitchFamily="34" charset="-122"/>
                <a:ea typeface="微软雅黑" panose="020B0503020204020204" pitchFamily="34" charset="-122"/>
              </a:endParaRPr>
            </a:p>
            <a:p>
              <a:pPr lvl="0">
                <a:lnSpc>
                  <a:spcPct val="120000"/>
                </a:lnSpc>
                <a:spcBef>
                  <a:spcPts val="0"/>
                </a:spcBef>
                <a:defRPr/>
              </a:pPr>
              <a:r>
                <a:rPr lang="en-US" altLang="zh-CN" sz="2000" spc="300" dirty="0">
                  <a:solidFill>
                    <a:schemeClr val="accent1"/>
                  </a:solidFill>
                  <a:latin typeface="微软雅黑" panose="020B0503020204020204" pitchFamily="34" charset="-122"/>
                  <a:ea typeface="微软雅黑" panose="020B0503020204020204" pitchFamily="34" charset="-122"/>
                </a:rPr>
                <a:t>7</a:t>
              </a:r>
              <a:r>
                <a:rPr lang="zh-CN" altLang="en-US" sz="2000" spc="300" dirty="0">
                  <a:solidFill>
                    <a:schemeClr val="accent1"/>
                  </a:solidFill>
                  <a:latin typeface="微软雅黑" panose="020B0503020204020204" pitchFamily="34" charset="-122"/>
                  <a:ea typeface="微软雅黑" panose="020B0503020204020204" pitchFamily="34" charset="-122"/>
                </a:rPr>
                <a:t>、不准在货盘或货叉上带人作业，货叉升起后货叉下严禁站人。</a:t>
              </a:r>
              <a:endParaRPr lang="zh-CN" altLang="en-US" sz="2000" spc="300" dirty="0">
                <a:solidFill>
                  <a:schemeClr val="accent1"/>
                </a:solidFill>
                <a:latin typeface="微软雅黑" panose="020B0503020204020204" pitchFamily="34" charset="-122"/>
                <a:ea typeface="微软雅黑" panose="020B0503020204020204" pitchFamily="34" charset="-122"/>
              </a:endParaRPr>
            </a:p>
            <a:p>
              <a:pPr lvl="0">
                <a:lnSpc>
                  <a:spcPct val="120000"/>
                </a:lnSpc>
                <a:spcBef>
                  <a:spcPts val="0"/>
                </a:spcBef>
                <a:defRPr/>
              </a:pPr>
              <a:r>
                <a:rPr lang="en-US" altLang="zh-CN" sz="2000" spc="300" dirty="0">
                  <a:solidFill>
                    <a:schemeClr val="accent1"/>
                  </a:solidFill>
                  <a:latin typeface="微软雅黑" panose="020B0503020204020204" pitchFamily="34" charset="-122"/>
                  <a:ea typeface="微软雅黑" panose="020B0503020204020204" pitchFamily="34" charset="-122"/>
                </a:rPr>
                <a:t>8</a:t>
              </a:r>
              <a:r>
                <a:rPr lang="zh-CN" altLang="en-US" sz="2000" spc="300" dirty="0">
                  <a:solidFill>
                    <a:schemeClr val="accent1"/>
                  </a:solidFill>
                  <a:latin typeface="微软雅黑" panose="020B0503020204020204" pitchFamily="34" charset="-122"/>
                  <a:ea typeface="微软雅黑" panose="020B0503020204020204" pitchFamily="34" charset="-122"/>
                </a:rPr>
                <a:t>、不准在斜坡路面上横向行驶。</a:t>
              </a:r>
              <a:endParaRPr lang="zh-CN" altLang="en-US" sz="2000" spc="300" dirty="0">
                <a:solidFill>
                  <a:schemeClr val="accent1"/>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9796"/>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5000" r="-15000"/>
          </a:stretch>
        </a:blipFill>
        <a:effectLst/>
      </p:bgPr>
    </p:bg>
    <p:spTree>
      <p:nvGrpSpPr>
        <p:cNvPr id="1" name=""/>
        <p:cNvGrpSpPr/>
        <p:nvPr/>
      </p:nvGrpSpPr>
      <p:grpSpPr>
        <a:xfrm>
          <a:off x="0" y="0"/>
          <a:ext cx="0" cy="0"/>
          <a:chOff x="0" y="0"/>
          <a:chExt cx="0" cy="0"/>
        </a:xfrm>
      </p:grpSpPr>
      <p:sp>
        <p:nvSpPr>
          <p:cNvPr id="2" name="Freeform 5"/>
          <p:cNvSpPr/>
          <p:nvPr/>
        </p:nvSpPr>
        <p:spPr bwMode="auto">
          <a:xfrm>
            <a:off x="1166389" y="985676"/>
            <a:ext cx="6959048" cy="3174240"/>
          </a:xfrm>
          <a:custGeom>
            <a:avLst/>
            <a:gdLst>
              <a:gd name="T0" fmla="*/ 211 w 13952"/>
              <a:gd name="T1" fmla="*/ 0 h 6332"/>
              <a:gd name="T2" fmla="*/ 13740 w 13952"/>
              <a:gd name="T3" fmla="*/ 0 h 6332"/>
              <a:gd name="T4" fmla="*/ 13952 w 13952"/>
              <a:gd name="T5" fmla="*/ 211 h 6332"/>
              <a:gd name="T6" fmla="*/ 13952 w 13952"/>
              <a:gd name="T7" fmla="*/ 6121 h 6332"/>
              <a:gd name="T8" fmla="*/ 13740 w 13952"/>
              <a:gd name="T9" fmla="*/ 6332 h 6332"/>
              <a:gd name="T10" fmla="*/ 211 w 13952"/>
              <a:gd name="T11" fmla="*/ 6332 h 6332"/>
              <a:gd name="T12" fmla="*/ 0 w 13952"/>
              <a:gd name="T13" fmla="*/ 6121 h 6332"/>
              <a:gd name="T14" fmla="*/ 0 w 13952"/>
              <a:gd name="T15" fmla="*/ 211 h 6332"/>
              <a:gd name="T16" fmla="*/ 211 w 13952"/>
              <a:gd name="T17" fmla="*/ 0 h 6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52" h="6332">
                <a:moveTo>
                  <a:pt x="211" y="0"/>
                </a:moveTo>
                <a:lnTo>
                  <a:pt x="13740" y="0"/>
                </a:lnTo>
                <a:cubicBezTo>
                  <a:pt x="13857" y="0"/>
                  <a:pt x="13952" y="95"/>
                  <a:pt x="13952" y="211"/>
                </a:cubicBezTo>
                <a:lnTo>
                  <a:pt x="13952" y="6121"/>
                </a:lnTo>
                <a:cubicBezTo>
                  <a:pt x="13952" y="6237"/>
                  <a:pt x="13857" y="6332"/>
                  <a:pt x="13740" y="6332"/>
                </a:cubicBezTo>
                <a:lnTo>
                  <a:pt x="211" y="6332"/>
                </a:lnTo>
                <a:cubicBezTo>
                  <a:pt x="95" y="6332"/>
                  <a:pt x="0" y="6237"/>
                  <a:pt x="0" y="6121"/>
                </a:cubicBezTo>
                <a:lnTo>
                  <a:pt x="0" y="211"/>
                </a:lnTo>
                <a:cubicBezTo>
                  <a:pt x="0" y="95"/>
                  <a:pt x="95" y="0"/>
                  <a:pt x="211" y="0"/>
                </a:cubicBezTo>
                <a:close/>
              </a:path>
            </a:pathLst>
          </a:custGeom>
          <a:solidFill>
            <a:schemeClr val="accent2"/>
          </a:solidFill>
          <a:ln w="4763" cap="flat">
            <a:solidFill>
              <a:schemeClr val="accent1">
                <a:lumMod val="40000"/>
                <a:lumOff val="60000"/>
              </a:schemeClr>
            </a:solidFill>
            <a:prstDash val="solid"/>
            <a:miter lim="800000"/>
          </a:ln>
        </p:spPr>
        <p:txBody>
          <a:bodyPr vert="horz" wrap="square" lIns="68555" tIns="34277" rIns="68555" bIns="34277"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 b="0" i="0" u="none" strike="noStrike" kern="1200" cap="none" spc="0" normalizeH="0" baseline="0" noProof="0">
              <a:ln>
                <a:noFill/>
              </a:ln>
              <a:solidFill>
                <a:srgbClr val="454545"/>
              </a:solidFill>
              <a:effectLst/>
              <a:uLnTx/>
              <a:uFillTx/>
              <a:latin typeface="Arial" panose="020B0604020202020204" pitchFamily="34" charset="0"/>
              <a:ea typeface="宋体" panose="02010600030101010101" pitchFamily="2" charset="-122"/>
              <a:cs typeface="+mn-cs"/>
            </a:endParaRPr>
          </a:p>
        </p:txBody>
      </p:sp>
      <p:sp>
        <p:nvSpPr>
          <p:cNvPr id="3" name="Freeform 6"/>
          <p:cNvSpPr/>
          <p:nvPr/>
        </p:nvSpPr>
        <p:spPr bwMode="auto">
          <a:xfrm>
            <a:off x="1017614" y="1549058"/>
            <a:ext cx="145203" cy="1991190"/>
          </a:xfrm>
          <a:custGeom>
            <a:avLst/>
            <a:gdLst>
              <a:gd name="T0" fmla="*/ 0 w 291"/>
              <a:gd name="T1" fmla="*/ 3396 h 3971"/>
              <a:gd name="T2" fmla="*/ 291 w 291"/>
              <a:gd name="T3" fmla="*/ 3971 h 3971"/>
              <a:gd name="T4" fmla="*/ 291 w 291"/>
              <a:gd name="T5" fmla="*/ 0 h 3971"/>
              <a:gd name="T6" fmla="*/ 0 w 291"/>
              <a:gd name="T7" fmla="*/ 573 h 3971"/>
              <a:gd name="T8" fmla="*/ 0 w 291"/>
              <a:gd name="T9" fmla="*/ 3396 h 3971"/>
            </a:gdLst>
            <a:ahLst/>
            <a:cxnLst>
              <a:cxn ang="0">
                <a:pos x="T0" y="T1"/>
              </a:cxn>
              <a:cxn ang="0">
                <a:pos x="T2" y="T3"/>
              </a:cxn>
              <a:cxn ang="0">
                <a:pos x="T4" y="T5"/>
              </a:cxn>
              <a:cxn ang="0">
                <a:pos x="T6" y="T7"/>
              </a:cxn>
              <a:cxn ang="0">
                <a:pos x="T8" y="T9"/>
              </a:cxn>
            </a:cxnLst>
            <a:rect l="0" t="0" r="r" b="b"/>
            <a:pathLst>
              <a:path w="291" h="3971">
                <a:moveTo>
                  <a:pt x="0" y="3396"/>
                </a:moveTo>
                <a:lnTo>
                  <a:pt x="291" y="3971"/>
                </a:lnTo>
                <a:lnTo>
                  <a:pt x="291" y="0"/>
                </a:lnTo>
                <a:lnTo>
                  <a:pt x="0" y="573"/>
                </a:lnTo>
                <a:lnTo>
                  <a:pt x="0" y="3396"/>
                </a:lnTo>
                <a:close/>
              </a:path>
            </a:pathLst>
          </a:custGeom>
          <a:solidFill>
            <a:schemeClr val="accent1"/>
          </a:solidFill>
          <a:ln>
            <a:noFill/>
          </a:ln>
        </p:spPr>
        <p:txBody>
          <a:bodyPr vert="horz" wrap="square" lIns="68555" tIns="34277" rIns="68555" bIns="34277"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 b="0" i="0" u="none" strike="noStrike" kern="1200" cap="none" spc="0" normalizeH="0" baseline="0" noProof="0">
              <a:ln>
                <a:noFill/>
              </a:ln>
              <a:solidFill>
                <a:srgbClr val="454545"/>
              </a:solidFill>
              <a:effectLst/>
              <a:uLnTx/>
              <a:uFillTx/>
              <a:latin typeface="Arial" panose="020B0604020202020204" pitchFamily="34" charset="0"/>
              <a:ea typeface="宋体" panose="02010600030101010101" pitchFamily="2" charset="-122"/>
              <a:cs typeface="+mn-cs"/>
            </a:endParaRPr>
          </a:p>
        </p:txBody>
      </p:sp>
      <p:sp>
        <p:nvSpPr>
          <p:cNvPr id="4" name="Freeform 7"/>
          <p:cNvSpPr/>
          <p:nvPr/>
        </p:nvSpPr>
        <p:spPr bwMode="auto">
          <a:xfrm>
            <a:off x="1017614" y="1864181"/>
            <a:ext cx="1359198" cy="1415138"/>
          </a:xfrm>
          <a:custGeom>
            <a:avLst/>
            <a:gdLst>
              <a:gd name="T0" fmla="*/ 0 w 2725"/>
              <a:gd name="T1" fmla="*/ 2823 h 2823"/>
              <a:gd name="T2" fmla="*/ 2463 w 2725"/>
              <a:gd name="T3" fmla="*/ 2823 h 2823"/>
              <a:gd name="T4" fmla="*/ 2725 w 2725"/>
              <a:gd name="T5" fmla="*/ 1431 h 2823"/>
              <a:gd name="T6" fmla="*/ 2463 w 2725"/>
              <a:gd name="T7" fmla="*/ 0 h 2823"/>
              <a:gd name="T8" fmla="*/ 0 w 2725"/>
              <a:gd name="T9" fmla="*/ 0 h 2823"/>
              <a:gd name="T10" fmla="*/ 0 w 2725"/>
              <a:gd name="T11" fmla="*/ 2823 h 2823"/>
            </a:gdLst>
            <a:ahLst/>
            <a:cxnLst>
              <a:cxn ang="0">
                <a:pos x="T0" y="T1"/>
              </a:cxn>
              <a:cxn ang="0">
                <a:pos x="T2" y="T3"/>
              </a:cxn>
              <a:cxn ang="0">
                <a:pos x="T4" y="T5"/>
              </a:cxn>
              <a:cxn ang="0">
                <a:pos x="T6" y="T7"/>
              </a:cxn>
              <a:cxn ang="0">
                <a:pos x="T8" y="T9"/>
              </a:cxn>
              <a:cxn ang="0">
                <a:pos x="T10" y="T11"/>
              </a:cxn>
            </a:cxnLst>
            <a:rect l="0" t="0" r="r" b="b"/>
            <a:pathLst>
              <a:path w="2725" h="2823">
                <a:moveTo>
                  <a:pt x="0" y="2823"/>
                </a:moveTo>
                <a:lnTo>
                  <a:pt x="2463" y="2823"/>
                </a:lnTo>
                <a:lnTo>
                  <a:pt x="2725" y="1431"/>
                </a:lnTo>
                <a:lnTo>
                  <a:pt x="2463" y="0"/>
                </a:lnTo>
                <a:lnTo>
                  <a:pt x="0" y="0"/>
                </a:lnTo>
                <a:lnTo>
                  <a:pt x="0" y="2823"/>
                </a:lnTo>
                <a:close/>
              </a:path>
            </a:pathLst>
          </a:custGeom>
          <a:solidFill>
            <a:schemeClr val="bg1"/>
          </a:solidFill>
          <a:ln>
            <a:noFill/>
          </a:ln>
        </p:spPr>
        <p:txBody>
          <a:bodyPr vert="horz" wrap="square" lIns="68555" tIns="34277" rIns="68555" bIns="34277"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 b="0" i="0" u="none" strike="noStrike" kern="1200" cap="none" spc="0" normalizeH="0" baseline="0" noProof="0">
              <a:ln>
                <a:noFill/>
              </a:ln>
              <a:solidFill>
                <a:srgbClr val="454545"/>
              </a:solidFill>
              <a:effectLst/>
              <a:uLnTx/>
              <a:uFillTx/>
              <a:latin typeface="Arial" panose="020B0604020202020204" pitchFamily="34" charset="0"/>
              <a:ea typeface="宋体" panose="02010600030101010101" pitchFamily="2" charset="-122"/>
              <a:cs typeface="+mn-cs"/>
            </a:endParaRPr>
          </a:p>
        </p:txBody>
      </p:sp>
      <p:sp>
        <p:nvSpPr>
          <p:cNvPr id="5" name="Rectangle 24"/>
          <p:cNvSpPr>
            <a:spLocks noChangeArrowheads="1"/>
          </p:cNvSpPr>
          <p:nvPr/>
        </p:nvSpPr>
        <p:spPr bwMode="auto">
          <a:xfrm>
            <a:off x="2427147" y="2156252"/>
            <a:ext cx="495316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p>
            <a:pPr lvl="0">
              <a:defRPr/>
            </a:pPr>
            <a:r>
              <a:rPr lang="zh-CN" altLang="en-US" sz="5400" b="1" spc="100" dirty="0">
                <a:solidFill>
                  <a:srgbClr val="454545"/>
                </a:solidFill>
                <a:latin typeface="微软雅黑" panose="020B0503020204020204" pitchFamily="34" charset="-122"/>
                <a:ea typeface="微软雅黑" panose="020B0503020204020204" pitchFamily="34" charset="-122"/>
                <a:cs typeface="宋体" panose="02010600030101010101" pitchFamily="2" charset="-122"/>
              </a:rPr>
              <a:t>客运索道</a:t>
            </a:r>
            <a:endParaRPr lang="zh-CN" altLang="en-US" sz="5400" b="1" spc="100" dirty="0">
              <a:solidFill>
                <a:srgbClr val="454545"/>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4" name="文本框 13"/>
          <p:cNvSpPr txBox="1"/>
          <p:nvPr/>
        </p:nvSpPr>
        <p:spPr>
          <a:xfrm>
            <a:off x="1257785" y="1837084"/>
            <a:ext cx="865943" cy="141885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en-US" altLang="zh-CN" sz="8620" b="1" dirty="0">
                <a:solidFill>
                  <a:srgbClr val="FFFFFF"/>
                </a:solidFill>
                <a:latin typeface="微软雅黑" panose="020B0503020204020204" pitchFamily="34" charset="-122"/>
                <a:ea typeface="微软雅黑" panose="020B0503020204020204" pitchFamily="34" charset="-122"/>
              </a:rPr>
              <a:t>7</a:t>
            </a:r>
            <a:endParaRPr kumimoji="0" lang="zh-CN" altLang="en-US" sz="862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spd="slow" advTm="5215"/>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523240" y="40640"/>
            <a:ext cx="2602230" cy="46037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1" charset="-122"/>
                <a:ea typeface="方正卡通简体" panose="03000509000000000000" pitchFamily="1" charset="-122"/>
              </a:defRPr>
            </a:lvl1pPr>
          </a:lstStyle>
          <a:p>
            <a:pPr lvl="0"/>
            <a:r>
              <a:rPr lang="zh-CN" altLang="en-US" sz="2400" b="1" spc="100">
                <a:solidFill>
                  <a:schemeClr val="accent1"/>
                </a:solidFill>
                <a:uFillTx/>
                <a:latin typeface="微软雅黑" panose="020B0503020204020204" pitchFamily="34" charset="-122"/>
                <a:ea typeface="微软雅黑" panose="020B0503020204020204" pitchFamily="34" charset="-122"/>
              </a:rPr>
              <a:t>1. 特种设备概念</a:t>
            </a:r>
            <a:endParaRPr lang="zh-CN" altLang="en-US" sz="2400" b="1" spc="100">
              <a:solidFill>
                <a:schemeClr val="accent1"/>
              </a:solidFill>
              <a:uFillTx/>
              <a:latin typeface="微软雅黑" panose="020B0503020204020204" pitchFamily="34" charset="-122"/>
              <a:ea typeface="微软雅黑" panose="020B0503020204020204" pitchFamily="34" charset="-122"/>
            </a:endParaRPr>
          </a:p>
        </p:txBody>
      </p:sp>
      <p:sp>
        <p:nvSpPr>
          <p:cNvPr id="24" name="Freeform 5"/>
          <p:cNvSpPr>
            <a:spLocks noEditPoints="1"/>
          </p:cNvSpPr>
          <p:nvPr/>
        </p:nvSpPr>
        <p:spPr bwMode="auto">
          <a:xfrm>
            <a:off x="153488" y="85490"/>
            <a:ext cx="369657" cy="369656"/>
          </a:xfrm>
          <a:custGeom>
            <a:avLst/>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a:noFill/>
          </a:ln>
        </p:spPr>
        <p:txBody>
          <a:bodyPr vert="horz" wrap="square" lIns="68555" tIns="34277" rIns="68555" bIns="34277"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rgbClr val="ED5A00"/>
              </a:solidFill>
              <a:effectLst/>
              <a:uLnTx/>
              <a:uFillTx/>
              <a:latin typeface="Arial" panose="020B0604020202020204" pitchFamily="34" charset="0"/>
              <a:ea typeface="宋体" panose="02010600030101010101" pitchFamily="2" charset="-122"/>
              <a:cs typeface="+mn-cs"/>
            </a:endParaRPr>
          </a:p>
        </p:txBody>
      </p:sp>
      <p:grpSp>
        <p:nvGrpSpPr>
          <p:cNvPr id="6" name="组合 5"/>
          <p:cNvGrpSpPr/>
          <p:nvPr/>
        </p:nvGrpSpPr>
        <p:grpSpPr>
          <a:xfrm>
            <a:off x="1337310" y="927735"/>
            <a:ext cx="6469380" cy="3315335"/>
            <a:chOff x="1273" y="1235"/>
            <a:chExt cx="10188" cy="5221"/>
          </a:xfrm>
        </p:grpSpPr>
        <p:sp>
          <p:nvSpPr>
            <p:cNvPr id="14" name="矩形: 圆角 13"/>
            <p:cNvSpPr/>
            <p:nvPr/>
          </p:nvSpPr>
          <p:spPr bwMode="auto">
            <a:xfrm>
              <a:off x="1273" y="1728"/>
              <a:ext cx="10188" cy="4728"/>
            </a:xfrm>
            <a:prstGeom prst="roundRect">
              <a:avLst>
                <a:gd name="adj" fmla="val 7601"/>
              </a:avLst>
            </a:prstGeom>
            <a:solidFill>
              <a:schemeClr val="accent2"/>
            </a:solidFill>
            <a:ln w="10" cap="flat">
              <a:solidFill>
                <a:schemeClr val="accent1">
                  <a:lumMod val="40000"/>
                  <a:lumOff val="60000"/>
                </a:schemeClr>
              </a:solidFill>
              <a:prstDash val="solid"/>
              <a:miter lim="800000"/>
            </a:ln>
          </p:spPr>
          <p:txBody>
            <a:bodyPr vert="horz" wrap="square" lIns="68555" tIns="34277" rIns="68555" bIns="34277"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rgbClr val="1F4C6B"/>
                </a:solidFill>
                <a:effectLst/>
                <a:uLnTx/>
                <a:uFillTx/>
                <a:latin typeface="Arial" panose="020B0604020202020204" pitchFamily="34" charset="0"/>
                <a:ea typeface="宋体" panose="02010600030101010101" pitchFamily="2" charset="-122"/>
                <a:cs typeface="+mn-cs"/>
              </a:endParaRPr>
            </a:p>
          </p:txBody>
        </p:sp>
        <p:sp>
          <p:nvSpPr>
            <p:cNvPr id="14338" name="文本框 99"/>
            <p:cNvSpPr txBox="1"/>
            <p:nvPr/>
          </p:nvSpPr>
          <p:spPr>
            <a:xfrm>
              <a:off x="3946" y="1818"/>
              <a:ext cx="7268" cy="4506"/>
            </a:xfrm>
            <a:prstGeom prst="rect">
              <a:avLst/>
            </a:prstGeom>
            <a:noFill/>
            <a:ln w="9525">
              <a:noFill/>
            </a:ln>
          </p:spPr>
          <p:txBody>
            <a:bodyPr wrap="square" anchor="t">
              <a:spAutoFit/>
            </a:bodyPr>
            <a:lstStyle/>
            <a:p>
              <a:pPr marL="0" indent="0" algn="just" eaLnBrk="1" latinLnBrk="0" hangingPunct="1">
                <a:lnSpc>
                  <a:spcPct val="150000"/>
                </a:lnSpc>
              </a:pPr>
              <a:r>
                <a:rPr lang="zh-CN" altLang="en-US" sz="2000" spc="100" dirty="0">
                  <a:solidFill>
                    <a:schemeClr val="accent1"/>
                  </a:solidFill>
                  <a:uFillTx/>
                  <a:latin typeface="微软雅黑" panose="020B0503020204020204" pitchFamily="34" charset="-122"/>
                  <a:ea typeface="微软雅黑" panose="020B0503020204020204" pitchFamily="34" charset="-122"/>
                </a:rPr>
                <a:t> </a:t>
              </a:r>
              <a:r>
                <a:rPr lang="en-US" altLang="zh-CN" sz="2000" spc="100" dirty="0">
                  <a:solidFill>
                    <a:schemeClr val="accent1"/>
                  </a:solidFill>
                  <a:uFillTx/>
                  <a:latin typeface="微软雅黑" panose="020B0503020204020204" pitchFamily="34" charset="-122"/>
                  <a:ea typeface="微软雅黑" panose="020B0503020204020204" pitchFamily="34" charset="-122"/>
                </a:rPr>
                <a:t>《</a:t>
              </a:r>
              <a:r>
                <a:rPr lang="zh-CN" altLang="en-US" sz="2000" spc="100" dirty="0">
                  <a:solidFill>
                    <a:schemeClr val="accent1"/>
                  </a:solidFill>
                  <a:uFillTx/>
                  <a:latin typeface="微软雅黑" panose="020B0503020204020204" pitchFamily="34" charset="-122"/>
                  <a:ea typeface="微软雅黑" panose="020B0503020204020204" pitchFamily="34" charset="-122"/>
                </a:rPr>
                <a:t>特种设备安全监察条例</a:t>
              </a:r>
              <a:r>
                <a:rPr lang="en-US" altLang="zh-CN" sz="2000" spc="100" dirty="0">
                  <a:solidFill>
                    <a:schemeClr val="accent1"/>
                  </a:solidFill>
                  <a:uFillTx/>
                  <a:latin typeface="微软雅黑" panose="020B0503020204020204" pitchFamily="34" charset="-122"/>
                  <a:ea typeface="微软雅黑" panose="020B0503020204020204" pitchFamily="34" charset="-122"/>
                </a:rPr>
                <a:t>》</a:t>
              </a:r>
              <a:r>
                <a:rPr lang="zh-CN" altLang="en-US" sz="2000" spc="100" dirty="0">
                  <a:solidFill>
                    <a:schemeClr val="accent1"/>
                  </a:solidFill>
                  <a:uFillTx/>
                  <a:latin typeface="微软雅黑" panose="020B0503020204020204" pitchFamily="34" charset="-122"/>
                  <a:ea typeface="微软雅黑" panose="020B0503020204020204" pitchFamily="34" charset="-122"/>
                </a:rPr>
                <a:t>（</a:t>
              </a:r>
              <a:r>
                <a:rPr lang="en-US" altLang="zh-CN" sz="2000" spc="100" dirty="0">
                  <a:solidFill>
                    <a:schemeClr val="accent1"/>
                  </a:solidFill>
                  <a:uFillTx/>
                  <a:latin typeface="微软雅黑" panose="020B0503020204020204" pitchFamily="34" charset="-122"/>
                  <a:ea typeface="微软雅黑" panose="020B0503020204020204" pitchFamily="34" charset="-122"/>
                </a:rPr>
                <a:t>2009</a:t>
              </a:r>
              <a:r>
                <a:rPr lang="zh-CN" altLang="en-US" sz="2000" spc="100" dirty="0">
                  <a:solidFill>
                    <a:schemeClr val="accent1"/>
                  </a:solidFill>
                  <a:uFillTx/>
                  <a:latin typeface="微软雅黑" panose="020B0503020204020204" pitchFamily="34" charset="-122"/>
                  <a:ea typeface="微软雅黑" panose="020B0503020204020204" pitchFamily="34" charset="-122"/>
                </a:rPr>
                <a:t>）所称的特种设备是指：涉及生命安全、危险性较大的锅炉、压力容器（含气瓶，下同）、压力管道、电梯、起重机械、客运索道、大型游乐设施和场（厂）内专用机动车辆。</a:t>
              </a:r>
              <a:endParaRPr lang="zh-CN" altLang="en-US" sz="2000" spc="100" dirty="0">
                <a:solidFill>
                  <a:schemeClr val="accent1"/>
                </a:solidFill>
                <a:uFillTx/>
                <a:latin typeface="微软雅黑" panose="020B0503020204020204" pitchFamily="34" charset="-122"/>
                <a:ea typeface="微软雅黑" panose="020B0503020204020204" pitchFamily="34" charset="-122"/>
              </a:endParaRPr>
            </a:p>
          </p:txBody>
        </p:sp>
        <p:sp>
          <p:nvSpPr>
            <p:cNvPr id="3" name="箭头: 五边形 21"/>
            <p:cNvSpPr/>
            <p:nvPr/>
          </p:nvSpPr>
          <p:spPr bwMode="auto">
            <a:xfrm rot="5400000">
              <a:off x="2095" y="770"/>
              <a:ext cx="1386" cy="2316"/>
            </a:xfrm>
            <a:prstGeom prst="homePlate">
              <a:avLst>
                <a:gd name="adj" fmla="val 15805"/>
              </a:avLst>
            </a:prstGeom>
            <a:gradFill>
              <a:gsLst>
                <a:gs pos="61000">
                  <a:schemeClr val="bg1"/>
                </a:gs>
                <a:gs pos="0">
                  <a:srgbClr val="FFAD53"/>
                </a:gs>
                <a:gs pos="100000">
                  <a:srgbClr val="FA8300"/>
                </a:gs>
              </a:gsLst>
              <a:lin ang="5400000" scaled="1"/>
            </a:gradFill>
            <a:ln w="9525" cap="flat">
              <a:solidFill>
                <a:schemeClr val="accent2"/>
              </a:solidFill>
              <a:prstDash val="solid"/>
              <a:miter lim="800000"/>
            </a:ln>
            <a:effectLst>
              <a:outerShdw blurRad="63500" sx="102000" sy="102000" algn="ctr" rotWithShape="0">
                <a:prstClr val="black">
                  <a:alpha val="40000"/>
                </a:prstClr>
              </a:outerShdw>
            </a:effectLst>
          </p:spPr>
          <p:txBody>
            <a:bodyPr vert="horz" wrap="square" lIns="68555" tIns="34277" rIns="68555" bIns="34277" numCol="1" anchor="t" anchorCtr="0" compatLnSpc="1"/>
            <a:lstStyle/>
            <a:p>
              <a:pPr algn="ctr"/>
              <a:endParaRPr lang="zh-CN" altLang="en-US" sz="1500">
                <a:solidFill>
                  <a:schemeClr val="accent2"/>
                </a:solidFill>
                <a:latin typeface="+mn-lt"/>
                <a:ea typeface="+mn-ea"/>
                <a:cs typeface="+mn-ea"/>
              </a:endParaRPr>
            </a:p>
          </p:txBody>
        </p:sp>
        <p:sp>
          <p:nvSpPr>
            <p:cNvPr id="5" name="文本框 4"/>
            <p:cNvSpPr txBox="1"/>
            <p:nvPr/>
          </p:nvSpPr>
          <p:spPr>
            <a:xfrm>
              <a:off x="1377" y="1459"/>
              <a:ext cx="2844" cy="628"/>
            </a:xfrm>
            <a:prstGeom prst="rect">
              <a:avLst/>
            </a:prstGeom>
            <a:noFill/>
          </p:spPr>
          <p:txBody>
            <a:bodyPr wrap="square" rtlCol="0" anchor="t">
              <a:spAutoFit/>
            </a:bodyPr>
            <a:lstStyle/>
            <a:p>
              <a:pPr algn="ctr"/>
              <a:r>
                <a:rPr lang="zh-CN" altLang="en-US" sz="2000" b="1" spc="100" dirty="0">
                  <a:solidFill>
                    <a:schemeClr val="accent2"/>
                  </a:solidFill>
                  <a:uFillTx/>
                  <a:latin typeface="微软雅黑" panose="020B0503020204020204" pitchFamily="34" charset="-122"/>
                  <a:ea typeface="微软雅黑" panose="020B0503020204020204" pitchFamily="34" charset="-122"/>
                  <a:sym typeface="+mn-ea"/>
                </a:rPr>
                <a:t>【特种设备】</a:t>
              </a:r>
              <a:endParaRPr lang="zh-CN" altLang="en-US" sz="2000" b="1" spc="100" dirty="0">
                <a:solidFill>
                  <a:schemeClr val="accent2"/>
                </a:solidFill>
                <a:uFillTx/>
                <a:latin typeface="微软雅黑" panose="020B0503020204020204" pitchFamily="34" charset="-122"/>
                <a:ea typeface="微软雅黑" panose="020B0503020204020204" pitchFamily="34" charset="-122"/>
                <a:sym typeface="+mn-ea"/>
              </a:endParaRPr>
            </a:p>
          </p:txBody>
        </p:sp>
      </p:grpSp>
    </p:spTree>
  </p:cSld>
  <p:clrMapOvr>
    <a:masterClrMapping/>
  </p:clrMapOvr>
  <p:transition spd="slow" advTm="9796"/>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523240" y="40640"/>
            <a:ext cx="4336792"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1" charset="-122"/>
                <a:ea typeface="方正卡通简体" panose="03000509000000000000" pitchFamily="1" charset="-122"/>
              </a:defRPr>
            </a:lvl1pPr>
          </a:lstStyle>
          <a:p>
            <a:pPr lvl="0"/>
            <a:r>
              <a:rPr lang="en-US" altLang="zh-CN" sz="2400" b="1" spc="100" dirty="0">
                <a:solidFill>
                  <a:srgbClr val="454545"/>
                </a:solidFill>
                <a:latin typeface="微软雅黑" panose="020B0503020204020204" pitchFamily="34" charset="-122"/>
                <a:ea typeface="微软雅黑" panose="020B0503020204020204" pitchFamily="34" charset="-122"/>
              </a:rPr>
              <a:t>7. </a:t>
            </a:r>
            <a:r>
              <a:rPr lang="zh-CN" altLang="en-US" sz="2400" b="1" spc="100" dirty="0">
                <a:solidFill>
                  <a:srgbClr val="454545"/>
                </a:solidFill>
                <a:latin typeface="微软雅黑" panose="020B0503020204020204" pitchFamily="34" charset="-122"/>
                <a:ea typeface="微软雅黑" panose="020B0503020204020204" pitchFamily="34" charset="-122"/>
              </a:rPr>
              <a:t>客运索道</a:t>
            </a:r>
            <a:endParaRPr lang="zh-CN" altLang="en-US" sz="2400" b="1" spc="100" dirty="0">
              <a:solidFill>
                <a:srgbClr val="454545"/>
              </a:solidFill>
              <a:latin typeface="微软雅黑" panose="020B0503020204020204" pitchFamily="34" charset="-122"/>
              <a:ea typeface="微软雅黑" panose="020B0503020204020204" pitchFamily="34" charset="-122"/>
            </a:endParaRPr>
          </a:p>
        </p:txBody>
      </p:sp>
      <p:sp>
        <p:nvSpPr>
          <p:cNvPr id="24" name="Freeform 5"/>
          <p:cNvSpPr>
            <a:spLocks noEditPoints="1"/>
          </p:cNvSpPr>
          <p:nvPr/>
        </p:nvSpPr>
        <p:spPr bwMode="auto">
          <a:xfrm>
            <a:off x="153488" y="85490"/>
            <a:ext cx="369657" cy="369656"/>
          </a:xfrm>
          <a:custGeom>
            <a:avLst/>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a:noFill/>
          </a:ln>
        </p:spPr>
        <p:txBody>
          <a:bodyPr vert="horz" wrap="square" lIns="68555" tIns="34277" rIns="68555" bIns="34277"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rgbClr val="ED5A00"/>
              </a:solidFill>
              <a:effectLst/>
              <a:uLnTx/>
              <a:uFillTx/>
              <a:latin typeface="Arial" panose="020B0604020202020204" pitchFamily="34" charset="0"/>
              <a:ea typeface="宋体" panose="02010600030101010101" pitchFamily="2" charset="-122"/>
              <a:cs typeface="+mn-cs"/>
            </a:endParaRPr>
          </a:p>
        </p:txBody>
      </p:sp>
      <p:grpSp>
        <p:nvGrpSpPr>
          <p:cNvPr id="4" name="组合 3"/>
          <p:cNvGrpSpPr/>
          <p:nvPr/>
        </p:nvGrpSpPr>
        <p:grpSpPr>
          <a:xfrm>
            <a:off x="1691680" y="803110"/>
            <a:ext cx="5702788" cy="3928880"/>
            <a:chOff x="942674" y="502304"/>
            <a:chExt cx="5702788" cy="3928880"/>
          </a:xfrm>
        </p:grpSpPr>
        <p:sp>
          <p:nvSpPr>
            <p:cNvPr id="12" name="文本框 15364"/>
            <p:cNvSpPr txBox="1"/>
            <p:nvPr/>
          </p:nvSpPr>
          <p:spPr>
            <a:xfrm>
              <a:off x="942674" y="3507854"/>
              <a:ext cx="5702788" cy="923330"/>
            </a:xfrm>
            <a:prstGeom prst="rect">
              <a:avLst/>
            </a:prstGeom>
            <a:noFill/>
            <a:ln w="9525">
              <a:noFill/>
            </a:ln>
          </p:spPr>
          <p:txBody>
            <a:bodyPr wrap="square" anchor="t">
              <a:spAutoFit/>
            </a:bodyPr>
            <a:lstStyle/>
            <a:p>
              <a:pPr algn="just"/>
              <a:r>
                <a:rPr lang="zh-CN" altLang="en-US" b="1" spc="300" dirty="0">
                  <a:solidFill>
                    <a:srgbClr val="FF931A"/>
                  </a:solidFill>
                  <a:latin typeface="微软雅黑" panose="020B0503020204020204" pitchFamily="34" charset="-122"/>
                  <a:ea typeface="微软雅黑" panose="020B0503020204020204" pitchFamily="34" charset="-122"/>
                  <a:sym typeface="宋体" panose="02010600030101010101" pitchFamily="2" charset="-122"/>
                </a:rPr>
                <a:t>客运索道</a:t>
              </a:r>
              <a:r>
                <a:rPr lang="zh-CN" altLang="en-US" b="1" spc="300" dirty="0">
                  <a:solidFill>
                    <a:schemeClr val="accent1"/>
                  </a:solidFill>
                  <a:latin typeface="微软雅黑" panose="020B0503020204020204" pitchFamily="34" charset="-122"/>
                  <a:ea typeface="微软雅黑" panose="020B0503020204020204" pitchFamily="34" charset="-122"/>
                  <a:sym typeface="宋体" panose="02010600030101010101" pitchFamily="2" charset="-122"/>
                </a:rPr>
                <a:t>是指动力驱动，利用柔性绳索牵引箱体等运载工具运送人员的机电设备，包括客运架空索道、客运缆车、客运拖牵索道等。 </a:t>
              </a:r>
              <a:endParaRPr lang="zh-CN" altLang="en-US" b="1" spc="300" dirty="0">
                <a:solidFill>
                  <a:schemeClr val="accent1"/>
                </a:solidFill>
                <a:latin typeface="微软雅黑" panose="020B0503020204020204" pitchFamily="34" charset="-122"/>
                <a:ea typeface="微软雅黑" panose="020B0503020204020204" pitchFamily="34" charset="-122"/>
                <a:sym typeface="宋体" panose="02010600030101010101" pitchFamily="2" charset="-122"/>
              </a:endParaRPr>
            </a:p>
          </p:txBody>
        </p:sp>
        <p:pic>
          <p:nvPicPr>
            <p:cNvPr id="13" name="Picture 7"/>
            <p:cNvPicPr>
              <a:picLocks noChangeAspect="1"/>
            </p:cNvPicPr>
            <p:nvPr/>
          </p:nvPicPr>
          <p:blipFill>
            <a:blip r:embed="rId1"/>
            <a:stretch>
              <a:fillRect/>
            </a:stretch>
          </p:blipFill>
          <p:spPr>
            <a:xfrm>
              <a:off x="971600" y="502304"/>
              <a:ext cx="5587698" cy="2861533"/>
            </a:xfrm>
            <a:prstGeom prst="rect">
              <a:avLst/>
            </a:prstGeom>
            <a:noFill/>
            <a:ln w="9525">
              <a:noFill/>
            </a:ln>
          </p:spPr>
        </p:pic>
      </p:grpSp>
    </p:spTree>
  </p:cSld>
  <p:clrMapOvr>
    <a:masterClrMapping/>
  </p:clrMapOvr>
  <p:transition spd="slow" advTm="9796"/>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5000" r="-15000"/>
          </a:stretch>
        </a:blipFill>
        <a:effectLst/>
      </p:bgPr>
    </p:bg>
    <p:spTree>
      <p:nvGrpSpPr>
        <p:cNvPr id="1" name=""/>
        <p:cNvGrpSpPr/>
        <p:nvPr/>
      </p:nvGrpSpPr>
      <p:grpSpPr>
        <a:xfrm>
          <a:off x="0" y="0"/>
          <a:ext cx="0" cy="0"/>
          <a:chOff x="0" y="0"/>
          <a:chExt cx="0" cy="0"/>
        </a:xfrm>
      </p:grpSpPr>
      <p:sp>
        <p:nvSpPr>
          <p:cNvPr id="2" name="Freeform 5"/>
          <p:cNvSpPr/>
          <p:nvPr/>
        </p:nvSpPr>
        <p:spPr bwMode="auto">
          <a:xfrm>
            <a:off x="1166389" y="985676"/>
            <a:ext cx="6959048" cy="3174240"/>
          </a:xfrm>
          <a:custGeom>
            <a:avLst/>
            <a:gdLst>
              <a:gd name="T0" fmla="*/ 211 w 13952"/>
              <a:gd name="T1" fmla="*/ 0 h 6332"/>
              <a:gd name="T2" fmla="*/ 13740 w 13952"/>
              <a:gd name="T3" fmla="*/ 0 h 6332"/>
              <a:gd name="T4" fmla="*/ 13952 w 13952"/>
              <a:gd name="T5" fmla="*/ 211 h 6332"/>
              <a:gd name="T6" fmla="*/ 13952 w 13952"/>
              <a:gd name="T7" fmla="*/ 6121 h 6332"/>
              <a:gd name="T8" fmla="*/ 13740 w 13952"/>
              <a:gd name="T9" fmla="*/ 6332 h 6332"/>
              <a:gd name="T10" fmla="*/ 211 w 13952"/>
              <a:gd name="T11" fmla="*/ 6332 h 6332"/>
              <a:gd name="T12" fmla="*/ 0 w 13952"/>
              <a:gd name="T13" fmla="*/ 6121 h 6332"/>
              <a:gd name="T14" fmla="*/ 0 w 13952"/>
              <a:gd name="T15" fmla="*/ 211 h 6332"/>
              <a:gd name="T16" fmla="*/ 211 w 13952"/>
              <a:gd name="T17" fmla="*/ 0 h 6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52" h="6332">
                <a:moveTo>
                  <a:pt x="211" y="0"/>
                </a:moveTo>
                <a:lnTo>
                  <a:pt x="13740" y="0"/>
                </a:lnTo>
                <a:cubicBezTo>
                  <a:pt x="13857" y="0"/>
                  <a:pt x="13952" y="95"/>
                  <a:pt x="13952" y="211"/>
                </a:cubicBezTo>
                <a:lnTo>
                  <a:pt x="13952" y="6121"/>
                </a:lnTo>
                <a:cubicBezTo>
                  <a:pt x="13952" y="6237"/>
                  <a:pt x="13857" y="6332"/>
                  <a:pt x="13740" y="6332"/>
                </a:cubicBezTo>
                <a:lnTo>
                  <a:pt x="211" y="6332"/>
                </a:lnTo>
                <a:cubicBezTo>
                  <a:pt x="95" y="6332"/>
                  <a:pt x="0" y="6237"/>
                  <a:pt x="0" y="6121"/>
                </a:cubicBezTo>
                <a:lnTo>
                  <a:pt x="0" y="211"/>
                </a:lnTo>
                <a:cubicBezTo>
                  <a:pt x="0" y="95"/>
                  <a:pt x="95" y="0"/>
                  <a:pt x="211" y="0"/>
                </a:cubicBezTo>
                <a:close/>
              </a:path>
            </a:pathLst>
          </a:custGeom>
          <a:solidFill>
            <a:schemeClr val="accent2"/>
          </a:solidFill>
          <a:ln w="4763" cap="flat">
            <a:solidFill>
              <a:schemeClr val="accent1">
                <a:lumMod val="40000"/>
                <a:lumOff val="60000"/>
              </a:schemeClr>
            </a:solidFill>
            <a:prstDash val="solid"/>
            <a:miter lim="800000"/>
          </a:ln>
        </p:spPr>
        <p:txBody>
          <a:bodyPr vert="horz" wrap="square" lIns="68555" tIns="34277" rIns="68555" bIns="34277"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 b="0" i="0" u="none" strike="noStrike" kern="1200" cap="none" spc="0" normalizeH="0" baseline="0" noProof="0">
              <a:ln>
                <a:noFill/>
              </a:ln>
              <a:solidFill>
                <a:srgbClr val="454545"/>
              </a:solidFill>
              <a:effectLst/>
              <a:uLnTx/>
              <a:uFillTx/>
              <a:latin typeface="Arial" panose="020B0604020202020204" pitchFamily="34" charset="0"/>
              <a:ea typeface="宋体" panose="02010600030101010101" pitchFamily="2" charset="-122"/>
              <a:cs typeface="+mn-cs"/>
            </a:endParaRPr>
          </a:p>
        </p:txBody>
      </p:sp>
      <p:sp>
        <p:nvSpPr>
          <p:cNvPr id="3" name="Freeform 6"/>
          <p:cNvSpPr/>
          <p:nvPr/>
        </p:nvSpPr>
        <p:spPr bwMode="auto">
          <a:xfrm>
            <a:off x="1017614" y="1549058"/>
            <a:ext cx="145203" cy="1991190"/>
          </a:xfrm>
          <a:custGeom>
            <a:avLst/>
            <a:gdLst>
              <a:gd name="T0" fmla="*/ 0 w 291"/>
              <a:gd name="T1" fmla="*/ 3396 h 3971"/>
              <a:gd name="T2" fmla="*/ 291 w 291"/>
              <a:gd name="T3" fmla="*/ 3971 h 3971"/>
              <a:gd name="T4" fmla="*/ 291 w 291"/>
              <a:gd name="T5" fmla="*/ 0 h 3971"/>
              <a:gd name="T6" fmla="*/ 0 w 291"/>
              <a:gd name="T7" fmla="*/ 573 h 3971"/>
              <a:gd name="T8" fmla="*/ 0 w 291"/>
              <a:gd name="T9" fmla="*/ 3396 h 3971"/>
            </a:gdLst>
            <a:ahLst/>
            <a:cxnLst>
              <a:cxn ang="0">
                <a:pos x="T0" y="T1"/>
              </a:cxn>
              <a:cxn ang="0">
                <a:pos x="T2" y="T3"/>
              </a:cxn>
              <a:cxn ang="0">
                <a:pos x="T4" y="T5"/>
              </a:cxn>
              <a:cxn ang="0">
                <a:pos x="T6" y="T7"/>
              </a:cxn>
              <a:cxn ang="0">
                <a:pos x="T8" y="T9"/>
              </a:cxn>
            </a:cxnLst>
            <a:rect l="0" t="0" r="r" b="b"/>
            <a:pathLst>
              <a:path w="291" h="3971">
                <a:moveTo>
                  <a:pt x="0" y="3396"/>
                </a:moveTo>
                <a:lnTo>
                  <a:pt x="291" y="3971"/>
                </a:lnTo>
                <a:lnTo>
                  <a:pt x="291" y="0"/>
                </a:lnTo>
                <a:lnTo>
                  <a:pt x="0" y="573"/>
                </a:lnTo>
                <a:lnTo>
                  <a:pt x="0" y="3396"/>
                </a:lnTo>
                <a:close/>
              </a:path>
            </a:pathLst>
          </a:custGeom>
          <a:solidFill>
            <a:schemeClr val="accent1"/>
          </a:solidFill>
          <a:ln>
            <a:noFill/>
          </a:ln>
        </p:spPr>
        <p:txBody>
          <a:bodyPr vert="horz" wrap="square" lIns="68555" tIns="34277" rIns="68555" bIns="34277"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 b="0" i="0" u="none" strike="noStrike" kern="1200" cap="none" spc="0" normalizeH="0" baseline="0" noProof="0">
              <a:ln>
                <a:noFill/>
              </a:ln>
              <a:solidFill>
                <a:srgbClr val="454545"/>
              </a:solidFill>
              <a:effectLst/>
              <a:uLnTx/>
              <a:uFillTx/>
              <a:latin typeface="Arial" panose="020B0604020202020204" pitchFamily="34" charset="0"/>
              <a:ea typeface="宋体" panose="02010600030101010101" pitchFamily="2" charset="-122"/>
              <a:cs typeface="+mn-cs"/>
            </a:endParaRPr>
          </a:p>
        </p:txBody>
      </p:sp>
      <p:sp>
        <p:nvSpPr>
          <p:cNvPr id="4" name="Freeform 7"/>
          <p:cNvSpPr/>
          <p:nvPr/>
        </p:nvSpPr>
        <p:spPr bwMode="auto">
          <a:xfrm>
            <a:off x="1017614" y="1864181"/>
            <a:ext cx="1359198" cy="1415138"/>
          </a:xfrm>
          <a:custGeom>
            <a:avLst/>
            <a:gdLst>
              <a:gd name="T0" fmla="*/ 0 w 2725"/>
              <a:gd name="T1" fmla="*/ 2823 h 2823"/>
              <a:gd name="T2" fmla="*/ 2463 w 2725"/>
              <a:gd name="T3" fmla="*/ 2823 h 2823"/>
              <a:gd name="T4" fmla="*/ 2725 w 2725"/>
              <a:gd name="T5" fmla="*/ 1431 h 2823"/>
              <a:gd name="T6" fmla="*/ 2463 w 2725"/>
              <a:gd name="T7" fmla="*/ 0 h 2823"/>
              <a:gd name="T8" fmla="*/ 0 w 2725"/>
              <a:gd name="T9" fmla="*/ 0 h 2823"/>
              <a:gd name="T10" fmla="*/ 0 w 2725"/>
              <a:gd name="T11" fmla="*/ 2823 h 2823"/>
            </a:gdLst>
            <a:ahLst/>
            <a:cxnLst>
              <a:cxn ang="0">
                <a:pos x="T0" y="T1"/>
              </a:cxn>
              <a:cxn ang="0">
                <a:pos x="T2" y="T3"/>
              </a:cxn>
              <a:cxn ang="0">
                <a:pos x="T4" y="T5"/>
              </a:cxn>
              <a:cxn ang="0">
                <a:pos x="T6" y="T7"/>
              </a:cxn>
              <a:cxn ang="0">
                <a:pos x="T8" y="T9"/>
              </a:cxn>
              <a:cxn ang="0">
                <a:pos x="T10" y="T11"/>
              </a:cxn>
            </a:cxnLst>
            <a:rect l="0" t="0" r="r" b="b"/>
            <a:pathLst>
              <a:path w="2725" h="2823">
                <a:moveTo>
                  <a:pt x="0" y="2823"/>
                </a:moveTo>
                <a:lnTo>
                  <a:pt x="2463" y="2823"/>
                </a:lnTo>
                <a:lnTo>
                  <a:pt x="2725" y="1431"/>
                </a:lnTo>
                <a:lnTo>
                  <a:pt x="2463" y="0"/>
                </a:lnTo>
                <a:lnTo>
                  <a:pt x="0" y="0"/>
                </a:lnTo>
                <a:lnTo>
                  <a:pt x="0" y="2823"/>
                </a:lnTo>
                <a:close/>
              </a:path>
            </a:pathLst>
          </a:custGeom>
          <a:solidFill>
            <a:schemeClr val="bg1"/>
          </a:solidFill>
          <a:ln>
            <a:noFill/>
          </a:ln>
        </p:spPr>
        <p:txBody>
          <a:bodyPr vert="horz" wrap="square" lIns="68555" tIns="34277" rIns="68555" bIns="34277"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 b="0" i="0" u="none" strike="noStrike" kern="1200" cap="none" spc="0" normalizeH="0" baseline="0" noProof="0">
              <a:ln>
                <a:noFill/>
              </a:ln>
              <a:solidFill>
                <a:srgbClr val="454545"/>
              </a:solidFill>
              <a:effectLst/>
              <a:uLnTx/>
              <a:uFillTx/>
              <a:latin typeface="Arial" panose="020B0604020202020204" pitchFamily="34" charset="0"/>
              <a:ea typeface="宋体" panose="02010600030101010101" pitchFamily="2" charset="-122"/>
              <a:cs typeface="+mn-cs"/>
            </a:endParaRPr>
          </a:p>
        </p:txBody>
      </p:sp>
      <p:sp>
        <p:nvSpPr>
          <p:cNvPr id="5" name="Rectangle 24"/>
          <p:cNvSpPr>
            <a:spLocks noChangeArrowheads="1"/>
          </p:cNvSpPr>
          <p:nvPr/>
        </p:nvSpPr>
        <p:spPr bwMode="auto">
          <a:xfrm>
            <a:off x="2427147" y="2156252"/>
            <a:ext cx="495316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p>
            <a:pPr lvl="0">
              <a:defRPr/>
            </a:pPr>
            <a:r>
              <a:rPr lang="zh-CN" altLang="en-US" sz="5400" b="1" spc="100" dirty="0">
                <a:solidFill>
                  <a:srgbClr val="454545"/>
                </a:solidFill>
                <a:latin typeface="微软雅黑" panose="020B0503020204020204" pitchFamily="34" charset="-122"/>
                <a:ea typeface="微软雅黑" panose="020B0503020204020204" pitchFamily="34" charset="-122"/>
                <a:cs typeface="宋体" panose="02010600030101010101" pitchFamily="2" charset="-122"/>
              </a:rPr>
              <a:t>大型游乐设施</a:t>
            </a:r>
            <a:endParaRPr lang="zh-CN" altLang="en-US" sz="5400" b="1" spc="100" dirty="0">
              <a:solidFill>
                <a:srgbClr val="454545"/>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4" name="文本框 13"/>
          <p:cNvSpPr txBox="1"/>
          <p:nvPr/>
        </p:nvSpPr>
        <p:spPr>
          <a:xfrm>
            <a:off x="1257785" y="1837084"/>
            <a:ext cx="865943" cy="141885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en-US" altLang="zh-CN" sz="8620" b="1" dirty="0">
                <a:solidFill>
                  <a:srgbClr val="FFFFFF"/>
                </a:solidFill>
                <a:latin typeface="微软雅黑" panose="020B0503020204020204" pitchFamily="34" charset="-122"/>
                <a:ea typeface="微软雅黑" panose="020B0503020204020204" pitchFamily="34" charset="-122"/>
              </a:rPr>
              <a:t>8</a:t>
            </a:r>
            <a:endParaRPr kumimoji="0" lang="zh-CN" altLang="en-US" sz="862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spd="slow" advTm="5215"/>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523240" y="40640"/>
            <a:ext cx="4048760"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1" charset="-122"/>
                <a:ea typeface="方正卡通简体" panose="03000509000000000000" pitchFamily="1" charset="-122"/>
              </a:defRPr>
            </a:lvl1pPr>
          </a:lstStyle>
          <a:p>
            <a:pPr lvl="0"/>
            <a:r>
              <a:rPr kumimoji="0" lang="en-US" altLang="zh-CN" sz="2400" b="1" i="0" u="none" strike="noStrike" kern="1200" cap="none" spc="100" normalizeH="0" baseline="0" noProof="0" dirty="0">
                <a:ln>
                  <a:noFill/>
                </a:ln>
                <a:solidFill>
                  <a:srgbClr val="454545"/>
                </a:solidFill>
                <a:effectLst/>
                <a:uLnTx/>
                <a:uFillTx/>
                <a:latin typeface="微软雅黑" panose="020B0503020204020204" pitchFamily="34" charset="-122"/>
                <a:ea typeface="微软雅黑" panose="020B0503020204020204" pitchFamily="34" charset="-122"/>
                <a:cs typeface="+mn-cs"/>
              </a:rPr>
              <a:t>8. </a:t>
            </a:r>
            <a:r>
              <a:rPr lang="zh-CN" altLang="en-US" sz="2400" b="1" spc="100" dirty="0">
                <a:solidFill>
                  <a:srgbClr val="454545"/>
                </a:solidFill>
                <a:latin typeface="微软雅黑" panose="020B0503020204020204" pitchFamily="34" charset="-122"/>
                <a:ea typeface="微软雅黑" panose="020B0503020204020204" pitchFamily="34" charset="-122"/>
              </a:rPr>
              <a:t>大型游乐设施</a:t>
            </a:r>
            <a:endParaRPr lang="zh-CN" altLang="en-US" sz="2400" b="1" spc="100" dirty="0">
              <a:solidFill>
                <a:srgbClr val="454545"/>
              </a:solidFill>
              <a:latin typeface="微软雅黑" panose="020B0503020204020204" pitchFamily="34" charset="-122"/>
              <a:ea typeface="微软雅黑" panose="020B0503020204020204" pitchFamily="34" charset="-122"/>
            </a:endParaRPr>
          </a:p>
        </p:txBody>
      </p:sp>
      <p:sp>
        <p:nvSpPr>
          <p:cNvPr id="24" name="Freeform 5"/>
          <p:cNvSpPr>
            <a:spLocks noEditPoints="1"/>
          </p:cNvSpPr>
          <p:nvPr/>
        </p:nvSpPr>
        <p:spPr bwMode="auto">
          <a:xfrm>
            <a:off x="153488" y="85490"/>
            <a:ext cx="369657" cy="369656"/>
          </a:xfrm>
          <a:custGeom>
            <a:avLst/>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a:noFill/>
          </a:ln>
        </p:spPr>
        <p:txBody>
          <a:bodyPr vert="horz" wrap="square" lIns="68555" tIns="34277" rIns="68555" bIns="34277"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rgbClr val="ED5A00"/>
              </a:solidFill>
              <a:effectLst/>
              <a:uLnTx/>
              <a:uFillTx/>
              <a:latin typeface="Arial" panose="020B0604020202020204" pitchFamily="34" charset="0"/>
              <a:ea typeface="宋体" panose="02010600030101010101" pitchFamily="2" charset="-122"/>
              <a:cs typeface="+mn-cs"/>
            </a:endParaRPr>
          </a:p>
        </p:txBody>
      </p:sp>
      <p:grpSp>
        <p:nvGrpSpPr>
          <p:cNvPr id="2" name="组合 1"/>
          <p:cNvGrpSpPr/>
          <p:nvPr/>
        </p:nvGrpSpPr>
        <p:grpSpPr>
          <a:xfrm>
            <a:off x="1804542" y="635630"/>
            <a:ext cx="5534916" cy="4312384"/>
            <a:chOff x="1341340" y="635630"/>
            <a:chExt cx="5534916" cy="4312384"/>
          </a:xfrm>
        </p:grpSpPr>
        <p:pic>
          <p:nvPicPr>
            <p:cNvPr id="4" name="Picture 8"/>
            <p:cNvPicPr>
              <a:picLocks noChangeAspect="1"/>
            </p:cNvPicPr>
            <p:nvPr/>
          </p:nvPicPr>
          <p:blipFill>
            <a:blip r:embed="rId1"/>
            <a:stretch>
              <a:fillRect/>
            </a:stretch>
          </p:blipFill>
          <p:spPr>
            <a:xfrm>
              <a:off x="1341340" y="635630"/>
              <a:ext cx="5534916" cy="3088248"/>
            </a:xfrm>
            <a:prstGeom prst="rect">
              <a:avLst/>
            </a:prstGeom>
            <a:noFill/>
            <a:ln w="9525">
              <a:noFill/>
            </a:ln>
          </p:spPr>
        </p:pic>
        <p:sp>
          <p:nvSpPr>
            <p:cNvPr id="5" name="文本框 16389"/>
            <p:cNvSpPr txBox="1"/>
            <p:nvPr/>
          </p:nvSpPr>
          <p:spPr>
            <a:xfrm>
              <a:off x="1341340" y="3747685"/>
              <a:ext cx="5534916" cy="1200329"/>
            </a:xfrm>
            <a:prstGeom prst="rect">
              <a:avLst/>
            </a:prstGeom>
            <a:noFill/>
            <a:ln w="9525">
              <a:noFill/>
            </a:ln>
          </p:spPr>
          <p:txBody>
            <a:bodyPr wrap="square" anchor="t">
              <a:spAutoFit/>
            </a:bodyPr>
            <a:lstStyle/>
            <a:p>
              <a:pPr algn="just"/>
              <a:r>
                <a:rPr lang="zh-CN" altLang="en-US" sz="1800" b="1" spc="300" dirty="0">
                  <a:solidFill>
                    <a:srgbClr val="FF931A"/>
                  </a:solidFill>
                  <a:latin typeface="微软雅黑" panose="020B0503020204020204" pitchFamily="34" charset="-122"/>
                  <a:ea typeface="微软雅黑" panose="020B0503020204020204" pitchFamily="34" charset="-122"/>
                  <a:sym typeface="宋体" panose="02010600030101010101" pitchFamily="2" charset="-122"/>
                </a:rPr>
                <a:t>大型游乐设施</a:t>
              </a:r>
              <a:r>
                <a:rPr lang="zh-CN" altLang="en-US" sz="1800" b="1" spc="300" dirty="0">
                  <a:solidFill>
                    <a:schemeClr val="accent1"/>
                  </a:solidFill>
                  <a:latin typeface="微软雅黑" panose="020B0503020204020204" pitchFamily="34" charset="-122"/>
                  <a:ea typeface="微软雅黑" panose="020B0503020204020204" pitchFamily="34" charset="-122"/>
                  <a:sym typeface="宋体" panose="02010600030101010101" pitchFamily="2" charset="-122"/>
                </a:rPr>
                <a:t>是指用于经营目的，承载乘客游乐的设施，其范围规定为设计最大运行线速度大于或者等于</a:t>
              </a:r>
              <a:r>
                <a:rPr lang="en-US" altLang="zh-CN" sz="1800" b="1" spc="300" dirty="0">
                  <a:solidFill>
                    <a:schemeClr val="accent1"/>
                  </a:solidFill>
                  <a:latin typeface="微软雅黑" panose="020B0503020204020204" pitchFamily="34" charset="-122"/>
                  <a:ea typeface="微软雅黑" panose="020B0503020204020204" pitchFamily="34" charset="-122"/>
                  <a:sym typeface="宋体" panose="02010600030101010101" pitchFamily="2" charset="-122"/>
                </a:rPr>
                <a:t>2m/s</a:t>
              </a:r>
              <a:r>
                <a:rPr lang="zh-CN" altLang="en-US" sz="1800" b="1" spc="300" dirty="0">
                  <a:solidFill>
                    <a:schemeClr val="accent1"/>
                  </a:solidFill>
                  <a:latin typeface="微软雅黑" panose="020B0503020204020204" pitchFamily="34" charset="-122"/>
                  <a:ea typeface="微软雅黑" panose="020B0503020204020204" pitchFamily="34" charset="-122"/>
                  <a:sym typeface="宋体" panose="02010600030101010101" pitchFamily="2" charset="-122"/>
                </a:rPr>
                <a:t>，或者运行高度距地面高于或者等于</a:t>
              </a:r>
              <a:r>
                <a:rPr lang="en-US" altLang="zh-CN" sz="1800" b="1" spc="300" dirty="0">
                  <a:solidFill>
                    <a:schemeClr val="accent1"/>
                  </a:solidFill>
                  <a:latin typeface="微软雅黑" panose="020B0503020204020204" pitchFamily="34" charset="-122"/>
                  <a:ea typeface="微软雅黑" panose="020B0503020204020204" pitchFamily="34" charset="-122"/>
                  <a:sym typeface="宋体" panose="02010600030101010101" pitchFamily="2" charset="-122"/>
                </a:rPr>
                <a:t>2m</a:t>
              </a:r>
              <a:r>
                <a:rPr lang="zh-CN" altLang="en-US" sz="1800" b="1" spc="300" dirty="0">
                  <a:solidFill>
                    <a:schemeClr val="accent1"/>
                  </a:solidFill>
                  <a:latin typeface="微软雅黑" panose="020B0503020204020204" pitchFamily="34" charset="-122"/>
                  <a:ea typeface="微软雅黑" panose="020B0503020204020204" pitchFamily="34" charset="-122"/>
                  <a:sym typeface="宋体" panose="02010600030101010101" pitchFamily="2" charset="-122"/>
                </a:rPr>
                <a:t>的载人大型游乐设施。</a:t>
              </a:r>
              <a:endParaRPr lang="zh-CN" altLang="en-US" sz="1800" b="1" spc="300" dirty="0">
                <a:solidFill>
                  <a:schemeClr val="accent1"/>
                </a:solidFill>
                <a:latin typeface="微软雅黑" panose="020B0503020204020204" pitchFamily="34" charset="-122"/>
                <a:ea typeface="微软雅黑" panose="020B0503020204020204" pitchFamily="34" charset="-122"/>
                <a:sym typeface="宋体" panose="02010600030101010101" pitchFamily="2" charset="-122"/>
              </a:endParaRPr>
            </a:p>
          </p:txBody>
        </p:sp>
      </p:grpSp>
    </p:spTree>
  </p:cSld>
  <p:clrMapOvr>
    <a:masterClrMapping/>
  </p:clrMapOvr>
  <p:transition spd="slow" advTm="9796"/>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a 尾"/>
          <p:cNvPicPr>
            <a:picLocks noChangeAspect="1"/>
          </p:cNvPicPr>
          <p:nvPr/>
        </p:nvPicPr>
        <p:blipFill>
          <a:blip r:embed="rId1"/>
          <a:stretch>
            <a:fillRect/>
          </a:stretch>
        </p:blipFill>
        <p:spPr>
          <a:xfrm>
            <a:off x="0" y="398780"/>
            <a:ext cx="9144000" cy="4345940"/>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4" name="组合 3"/>
          <p:cNvGrpSpPr/>
          <p:nvPr/>
        </p:nvGrpSpPr>
        <p:grpSpPr>
          <a:xfrm>
            <a:off x="-5080" y="5041900"/>
            <a:ext cx="9146540" cy="100330"/>
            <a:chOff x="0" y="7940"/>
            <a:chExt cx="14408" cy="158"/>
          </a:xfrm>
        </p:grpSpPr>
        <p:sp>
          <p:nvSpPr>
            <p:cNvPr id="37" name="Rectangle 13"/>
            <p:cNvSpPr>
              <a:spLocks noChangeArrowheads="1"/>
            </p:cNvSpPr>
            <p:nvPr/>
          </p:nvSpPr>
          <p:spPr bwMode="auto">
            <a:xfrm>
              <a:off x="0" y="7940"/>
              <a:ext cx="14384" cy="159"/>
            </a:xfrm>
            <a:prstGeom prst="rect">
              <a:avLst/>
            </a:prstGeom>
            <a:solidFill>
              <a:srgbClr val="4B4B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 b="0" i="0" u="none" strike="noStrike" kern="1200" cap="none" spc="0" normalizeH="0" baseline="0" noProof="0">
                <a:ln>
                  <a:noFill/>
                </a:ln>
                <a:solidFill>
                  <a:srgbClr val="454545"/>
                </a:solidFill>
                <a:effectLst/>
                <a:uLnTx/>
                <a:uFillTx/>
                <a:latin typeface="Arial" panose="020B0604020202020204" pitchFamily="34" charset="0"/>
                <a:ea typeface="宋体" panose="02010600030101010101" pitchFamily="2" charset="-122"/>
                <a:cs typeface="+mn-cs"/>
              </a:endParaRPr>
            </a:p>
          </p:txBody>
        </p:sp>
        <p:sp>
          <p:nvSpPr>
            <p:cNvPr id="47" name="Rectangle 23"/>
            <p:cNvSpPr>
              <a:spLocks noChangeArrowheads="1"/>
            </p:cNvSpPr>
            <p:nvPr/>
          </p:nvSpPr>
          <p:spPr bwMode="auto">
            <a:xfrm>
              <a:off x="11612" y="7940"/>
              <a:ext cx="2796" cy="159"/>
            </a:xfrm>
            <a:prstGeom prst="rect">
              <a:avLst/>
            </a:prstGeom>
            <a:solidFill>
              <a:srgbClr val="FF93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 b="0" i="0" u="none" strike="noStrike" kern="1200" cap="none" spc="0" normalizeH="0" baseline="0" noProof="0">
                <a:ln>
                  <a:noFill/>
                </a:ln>
                <a:solidFill>
                  <a:srgbClr val="454545"/>
                </a:solidFill>
                <a:effectLst/>
                <a:uLnTx/>
                <a:uFillTx/>
                <a:latin typeface="Arial" panose="020B0604020202020204" pitchFamily="34" charset="0"/>
                <a:ea typeface="宋体" panose="02010600030101010101" pitchFamily="2" charset="-122"/>
                <a:cs typeface="+mn-cs"/>
              </a:endParaRPr>
            </a:p>
          </p:txBody>
        </p:sp>
      </p:grpSp>
      <p:sp>
        <p:nvSpPr>
          <p:cNvPr id="49" name="文本框 48"/>
          <p:cNvSpPr txBox="1"/>
          <p:nvPr/>
        </p:nvSpPr>
        <p:spPr>
          <a:xfrm>
            <a:off x="2627620" y="1564273"/>
            <a:ext cx="3866014" cy="1015663"/>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6000" b="1" i="0" u="none" strike="noStrike" kern="1200" cap="none" spc="60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谢谢观看</a:t>
            </a:r>
            <a:endParaRPr kumimoji="0" lang="zh-CN" altLang="en-US" sz="6000" b="1" i="0" u="none" strike="noStrike" kern="1200" cap="none" spc="60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spd="slow" advTm="6046"/>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5000" r="-15000"/>
          </a:stretch>
        </a:blipFill>
        <a:effectLst/>
      </p:bgPr>
    </p:bg>
    <p:spTree>
      <p:nvGrpSpPr>
        <p:cNvPr id="1" name=""/>
        <p:cNvGrpSpPr/>
        <p:nvPr/>
      </p:nvGrpSpPr>
      <p:grpSpPr>
        <a:xfrm>
          <a:off x="0" y="0"/>
          <a:ext cx="0" cy="0"/>
          <a:chOff x="0" y="0"/>
          <a:chExt cx="0" cy="0"/>
        </a:xfrm>
      </p:grpSpPr>
      <p:sp>
        <p:nvSpPr>
          <p:cNvPr id="2" name="Freeform 5"/>
          <p:cNvSpPr/>
          <p:nvPr/>
        </p:nvSpPr>
        <p:spPr bwMode="auto">
          <a:xfrm>
            <a:off x="1166389" y="985676"/>
            <a:ext cx="6959048" cy="3174240"/>
          </a:xfrm>
          <a:custGeom>
            <a:avLst/>
            <a:gdLst>
              <a:gd name="T0" fmla="*/ 211 w 13952"/>
              <a:gd name="T1" fmla="*/ 0 h 6332"/>
              <a:gd name="T2" fmla="*/ 13740 w 13952"/>
              <a:gd name="T3" fmla="*/ 0 h 6332"/>
              <a:gd name="T4" fmla="*/ 13952 w 13952"/>
              <a:gd name="T5" fmla="*/ 211 h 6332"/>
              <a:gd name="T6" fmla="*/ 13952 w 13952"/>
              <a:gd name="T7" fmla="*/ 6121 h 6332"/>
              <a:gd name="T8" fmla="*/ 13740 w 13952"/>
              <a:gd name="T9" fmla="*/ 6332 h 6332"/>
              <a:gd name="T10" fmla="*/ 211 w 13952"/>
              <a:gd name="T11" fmla="*/ 6332 h 6332"/>
              <a:gd name="T12" fmla="*/ 0 w 13952"/>
              <a:gd name="T13" fmla="*/ 6121 h 6332"/>
              <a:gd name="T14" fmla="*/ 0 w 13952"/>
              <a:gd name="T15" fmla="*/ 211 h 6332"/>
              <a:gd name="T16" fmla="*/ 211 w 13952"/>
              <a:gd name="T17" fmla="*/ 0 h 6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52" h="6332">
                <a:moveTo>
                  <a:pt x="211" y="0"/>
                </a:moveTo>
                <a:lnTo>
                  <a:pt x="13740" y="0"/>
                </a:lnTo>
                <a:cubicBezTo>
                  <a:pt x="13857" y="0"/>
                  <a:pt x="13952" y="95"/>
                  <a:pt x="13952" y="211"/>
                </a:cubicBezTo>
                <a:lnTo>
                  <a:pt x="13952" y="6121"/>
                </a:lnTo>
                <a:cubicBezTo>
                  <a:pt x="13952" y="6237"/>
                  <a:pt x="13857" y="6332"/>
                  <a:pt x="13740" y="6332"/>
                </a:cubicBezTo>
                <a:lnTo>
                  <a:pt x="211" y="6332"/>
                </a:lnTo>
                <a:cubicBezTo>
                  <a:pt x="95" y="6332"/>
                  <a:pt x="0" y="6237"/>
                  <a:pt x="0" y="6121"/>
                </a:cubicBezTo>
                <a:lnTo>
                  <a:pt x="0" y="211"/>
                </a:lnTo>
                <a:cubicBezTo>
                  <a:pt x="0" y="95"/>
                  <a:pt x="95" y="0"/>
                  <a:pt x="211" y="0"/>
                </a:cubicBezTo>
                <a:close/>
              </a:path>
            </a:pathLst>
          </a:custGeom>
          <a:solidFill>
            <a:schemeClr val="accent2"/>
          </a:solidFill>
          <a:ln w="4763" cap="flat">
            <a:solidFill>
              <a:schemeClr val="accent1">
                <a:lumMod val="40000"/>
                <a:lumOff val="60000"/>
              </a:schemeClr>
            </a:solidFill>
            <a:prstDash val="solid"/>
            <a:miter lim="800000"/>
          </a:ln>
        </p:spPr>
        <p:txBody>
          <a:bodyPr vert="horz" wrap="square" lIns="68555" tIns="34277" rIns="68555" bIns="34277"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 b="0" i="0" u="none" strike="noStrike" kern="1200" cap="none" spc="0" normalizeH="0" baseline="0" noProof="0">
              <a:ln>
                <a:noFill/>
              </a:ln>
              <a:solidFill>
                <a:srgbClr val="454545"/>
              </a:solidFill>
              <a:effectLst/>
              <a:uLnTx/>
              <a:uFillTx/>
              <a:latin typeface="Arial" panose="020B0604020202020204" pitchFamily="34" charset="0"/>
              <a:ea typeface="宋体" panose="02010600030101010101" pitchFamily="2" charset="-122"/>
              <a:cs typeface="+mn-cs"/>
            </a:endParaRPr>
          </a:p>
        </p:txBody>
      </p:sp>
      <p:sp>
        <p:nvSpPr>
          <p:cNvPr id="3" name="Freeform 6"/>
          <p:cNvSpPr/>
          <p:nvPr/>
        </p:nvSpPr>
        <p:spPr bwMode="auto">
          <a:xfrm>
            <a:off x="1017614" y="1549058"/>
            <a:ext cx="145203" cy="1991190"/>
          </a:xfrm>
          <a:custGeom>
            <a:avLst/>
            <a:gdLst>
              <a:gd name="T0" fmla="*/ 0 w 291"/>
              <a:gd name="T1" fmla="*/ 3396 h 3971"/>
              <a:gd name="T2" fmla="*/ 291 w 291"/>
              <a:gd name="T3" fmla="*/ 3971 h 3971"/>
              <a:gd name="T4" fmla="*/ 291 w 291"/>
              <a:gd name="T5" fmla="*/ 0 h 3971"/>
              <a:gd name="T6" fmla="*/ 0 w 291"/>
              <a:gd name="T7" fmla="*/ 573 h 3971"/>
              <a:gd name="T8" fmla="*/ 0 w 291"/>
              <a:gd name="T9" fmla="*/ 3396 h 3971"/>
            </a:gdLst>
            <a:ahLst/>
            <a:cxnLst>
              <a:cxn ang="0">
                <a:pos x="T0" y="T1"/>
              </a:cxn>
              <a:cxn ang="0">
                <a:pos x="T2" y="T3"/>
              </a:cxn>
              <a:cxn ang="0">
                <a:pos x="T4" y="T5"/>
              </a:cxn>
              <a:cxn ang="0">
                <a:pos x="T6" y="T7"/>
              </a:cxn>
              <a:cxn ang="0">
                <a:pos x="T8" y="T9"/>
              </a:cxn>
            </a:cxnLst>
            <a:rect l="0" t="0" r="r" b="b"/>
            <a:pathLst>
              <a:path w="291" h="3971">
                <a:moveTo>
                  <a:pt x="0" y="3396"/>
                </a:moveTo>
                <a:lnTo>
                  <a:pt x="291" y="3971"/>
                </a:lnTo>
                <a:lnTo>
                  <a:pt x="291" y="0"/>
                </a:lnTo>
                <a:lnTo>
                  <a:pt x="0" y="573"/>
                </a:lnTo>
                <a:lnTo>
                  <a:pt x="0" y="3396"/>
                </a:lnTo>
                <a:close/>
              </a:path>
            </a:pathLst>
          </a:custGeom>
          <a:solidFill>
            <a:schemeClr val="accent1"/>
          </a:solidFill>
          <a:ln>
            <a:noFill/>
          </a:ln>
        </p:spPr>
        <p:txBody>
          <a:bodyPr vert="horz" wrap="square" lIns="68555" tIns="34277" rIns="68555" bIns="34277"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 b="0" i="0" u="none" strike="noStrike" kern="1200" cap="none" spc="0" normalizeH="0" baseline="0" noProof="0">
              <a:ln>
                <a:noFill/>
              </a:ln>
              <a:solidFill>
                <a:srgbClr val="454545"/>
              </a:solidFill>
              <a:effectLst/>
              <a:uLnTx/>
              <a:uFillTx/>
              <a:latin typeface="Arial" panose="020B0604020202020204" pitchFamily="34" charset="0"/>
              <a:ea typeface="宋体" panose="02010600030101010101" pitchFamily="2" charset="-122"/>
              <a:cs typeface="+mn-cs"/>
            </a:endParaRPr>
          </a:p>
        </p:txBody>
      </p:sp>
      <p:sp>
        <p:nvSpPr>
          <p:cNvPr id="4" name="Freeform 7"/>
          <p:cNvSpPr/>
          <p:nvPr/>
        </p:nvSpPr>
        <p:spPr bwMode="auto">
          <a:xfrm>
            <a:off x="1017614" y="1837084"/>
            <a:ext cx="1359198" cy="1415138"/>
          </a:xfrm>
          <a:custGeom>
            <a:avLst/>
            <a:gdLst>
              <a:gd name="T0" fmla="*/ 0 w 2725"/>
              <a:gd name="T1" fmla="*/ 2823 h 2823"/>
              <a:gd name="T2" fmla="*/ 2463 w 2725"/>
              <a:gd name="T3" fmla="*/ 2823 h 2823"/>
              <a:gd name="T4" fmla="*/ 2725 w 2725"/>
              <a:gd name="T5" fmla="*/ 1431 h 2823"/>
              <a:gd name="T6" fmla="*/ 2463 w 2725"/>
              <a:gd name="T7" fmla="*/ 0 h 2823"/>
              <a:gd name="T8" fmla="*/ 0 w 2725"/>
              <a:gd name="T9" fmla="*/ 0 h 2823"/>
              <a:gd name="T10" fmla="*/ 0 w 2725"/>
              <a:gd name="T11" fmla="*/ 2823 h 2823"/>
            </a:gdLst>
            <a:ahLst/>
            <a:cxnLst>
              <a:cxn ang="0">
                <a:pos x="T0" y="T1"/>
              </a:cxn>
              <a:cxn ang="0">
                <a:pos x="T2" y="T3"/>
              </a:cxn>
              <a:cxn ang="0">
                <a:pos x="T4" y="T5"/>
              </a:cxn>
              <a:cxn ang="0">
                <a:pos x="T6" y="T7"/>
              </a:cxn>
              <a:cxn ang="0">
                <a:pos x="T8" y="T9"/>
              </a:cxn>
              <a:cxn ang="0">
                <a:pos x="T10" y="T11"/>
              </a:cxn>
            </a:cxnLst>
            <a:rect l="0" t="0" r="r" b="b"/>
            <a:pathLst>
              <a:path w="2725" h="2823">
                <a:moveTo>
                  <a:pt x="0" y="2823"/>
                </a:moveTo>
                <a:lnTo>
                  <a:pt x="2463" y="2823"/>
                </a:lnTo>
                <a:lnTo>
                  <a:pt x="2725" y="1431"/>
                </a:lnTo>
                <a:lnTo>
                  <a:pt x="2463" y="0"/>
                </a:lnTo>
                <a:lnTo>
                  <a:pt x="0" y="0"/>
                </a:lnTo>
                <a:lnTo>
                  <a:pt x="0" y="2823"/>
                </a:lnTo>
                <a:close/>
              </a:path>
            </a:pathLst>
          </a:custGeom>
          <a:solidFill>
            <a:schemeClr val="bg1"/>
          </a:solidFill>
          <a:ln>
            <a:noFill/>
          </a:ln>
        </p:spPr>
        <p:txBody>
          <a:bodyPr vert="horz" wrap="square" lIns="68555" tIns="34277" rIns="68555" bIns="34277"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 b="0" i="0" u="none" strike="noStrike" kern="1200" cap="none" spc="0" normalizeH="0" baseline="0" noProof="0">
              <a:ln>
                <a:noFill/>
              </a:ln>
              <a:solidFill>
                <a:srgbClr val="454545"/>
              </a:solidFill>
              <a:effectLst/>
              <a:uLnTx/>
              <a:uFillTx/>
              <a:latin typeface="Arial" panose="020B0604020202020204" pitchFamily="34" charset="0"/>
              <a:ea typeface="宋体" panose="02010600030101010101" pitchFamily="2" charset="-122"/>
              <a:cs typeface="+mn-cs"/>
            </a:endParaRPr>
          </a:p>
        </p:txBody>
      </p:sp>
      <p:sp>
        <p:nvSpPr>
          <p:cNvPr id="5" name="Rectangle 24"/>
          <p:cNvSpPr>
            <a:spLocks noChangeArrowheads="1"/>
          </p:cNvSpPr>
          <p:nvPr/>
        </p:nvSpPr>
        <p:spPr bwMode="auto">
          <a:xfrm>
            <a:off x="2524041" y="2129184"/>
            <a:ext cx="4244151" cy="83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p>
            <a:pPr lvl="0">
              <a:defRPr/>
            </a:pPr>
            <a:r>
              <a:rPr lang="zh-CN" altLang="en-US" sz="5400" b="1" spc="100" dirty="0">
                <a:solidFill>
                  <a:srgbClr val="454545"/>
                </a:solidFill>
                <a:latin typeface="微软雅黑" panose="020B0503020204020204" pitchFamily="34" charset="-122"/>
                <a:ea typeface="微软雅黑" panose="020B0503020204020204" pitchFamily="34" charset="-122"/>
                <a:cs typeface="宋体" panose="02010600030101010101" pitchFamily="2" charset="-122"/>
              </a:rPr>
              <a:t>特种设备作业</a:t>
            </a:r>
            <a:endParaRPr kumimoji="0" lang="zh-CN" altLang="en-US" sz="5400" b="1" i="0" u="none" strike="noStrike" kern="1200" cap="none" spc="100" normalizeH="0" baseline="0" noProof="0" dirty="0">
              <a:ln>
                <a:noFill/>
              </a:ln>
              <a:solidFill>
                <a:srgbClr val="454545"/>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7" name="文本框 6"/>
          <p:cNvSpPr txBox="1"/>
          <p:nvPr/>
        </p:nvSpPr>
        <p:spPr>
          <a:xfrm>
            <a:off x="1257785" y="1837084"/>
            <a:ext cx="865943" cy="1418850"/>
          </a:xfrm>
          <a:prstGeom prst="rect">
            <a:avLst/>
          </a:prstGeom>
          <a:noFill/>
        </p:spPr>
        <p:txBody>
          <a:bodyPr wrap="none" rtlCol="0">
            <a:spAutoFit/>
          </a:bodyPr>
          <a:lstStyle/>
          <a:p>
            <a:pPr algn="ctr"/>
            <a:r>
              <a:rPr lang="en-US" altLang="zh-CN" sz="8620" b="1" dirty="0">
                <a:solidFill>
                  <a:schemeClr val="accent2"/>
                </a:solidFill>
                <a:latin typeface="微软雅黑" panose="020B0503020204020204" pitchFamily="34" charset="-122"/>
                <a:ea typeface="微软雅黑" panose="020B0503020204020204" pitchFamily="34" charset="-122"/>
              </a:rPr>
              <a:t>2</a:t>
            </a:r>
            <a:endParaRPr lang="zh-CN" altLang="en-US" sz="8620" b="1" dirty="0">
              <a:solidFill>
                <a:schemeClr val="accent2"/>
              </a:solidFill>
              <a:latin typeface="微软雅黑" panose="020B0503020204020204" pitchFamily="34" charset="-122"/>
              <a:ea typeface="微软雅黑" panose="020B0503020204020204" pitchFamily="34" charset="-122"/>
            </a:endParaRPr>
          </a:p>
        </p:txBody>
      </p:sp>
    </p:spTree>
  </p:cSld>
  <p:clrMapOvr>
    <a:masterClrMapping/>
  </p:clrMapOvr>
  <p:transition spd="slow" advTm="5215"/>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523240" y="40640"/>
            <a:ext cx="3472696"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1" charset="-122"/>
                <a:ea typeface="方正卡通简体" panose="03000509000000000000" pitchFamily="1" charset="-122"/>
              </a:defRPr>
            </a:lvl1pPr>
          </a:lstStyle>
          <a:p>
            <a:pPr lvl="0"/>
            <a:r>
              <a:rPr lang="en-US" altLang="zh-CN" sz="2400" b="1" spc="100" dirty="0">
                <a:solidFill>
                  <a:schemeClr val="accent1"/>
                </a:solidFill>
                <a:uFillTx/>
                <a:latin typeface="微软雅黑" panose="020B0503020204020204" pitchFamily="34" charset="-122"/>
                <a:ea typeface="微软雅黑" panose="020B0503020204020204" pitchFamily="34" charset="-122"/>
              </a:rPr>
              <a:t>2</a:t>
            </a:r>
            <a:r>
              <a:rPr lang="zh-CN" altLang="en-US" sz="2400" b="1" spc="100" dirty="0">
                <a:solidFill>
                  <a:schemeClr val="accent1"/>
                </a:solidFill>
                <a:uFillTx/>
                <a:latin typeface="微软雅黑" panose="020B0503020204020204" pitchFamily="34" charset="-122"/>
                <a:ea typeface="微软雅黑" panose="020B0503020204020204" pitchFamily="34" charset="-122"/>
              </a:rPr>
              <a:t>. </a:t>
            </a:r>
            <a:r>
              <a:rPr lang="zh-CN" altLang="en-US" sz="2400" b="1" spc="100" dirty="0">
                <a:solidFill>
                  <a:schemeClr val="accent1"/>
                </a:solidFill>
                <a:latin typeface="微软雅黑" panose="020B0503020204020204" pitchFamily="34" charset="-122"/>
                <a:ea typeface="微软雅黑" panose="020B0503020204020204" pitchFamily="34" charset="-122"/>
              </a:rPr>
              <a:t>特种设备作业人员</a:t>
            </a:r>
            <a:endParaRPr lang="zh-CN" altLang="en-US" sz="2400" b="1" spc="100" dirty="0">
              <a:solidFill>
                <a:schemeClr val="accent1"/>
              </a:solidFill>
              <a:uFillTx/>
              <a:latin typeface="微软雅黑" panose="020B0503020204020204" pitchFamily="34" charset="-122"/>
              <a:ea typeface="微软雅黑" panose="020B0503020204020204" pitchFamily="34" charset="-122"/>
            </a:endParaRPr>
          </a:p>
        </p:txBody>
      </p:sp>
      <p:sp>
        <p:nvSpPr>
          <p:cNvPr id="24" name="Freeform 5"/>
          <p:cNvSpPr>
            <a:spLocks noEditPoints="1"/>
          </p:cNvSpPr>
          <p:nvPr/>
        </p:nvSpPr>
        <p:spPr bwMode="auto">
          <a:xfrm>
            <a:off x="153488" y="85490"/>
            <a:ext cx="369657" cy="369656"/>
          </a:xfrm>
          <a:custGeom>
            <a:avLst/>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a:noFill/>
          </a:ln>
        </p:spPr>
        <p:txBody>
          <a:bodyPr vert="horz" wrap="square" lIns="68555" tIns="34277" rIns="68555" bIns="34277"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rgbClr val="ED5A00"/>
              </a:solidFill>
              <a:effectLst/>
              <a:uLnTx/>
              <a:uFillTx/>
              <a:latin typeface="Arial" panose="020B0604020202020204" pitchFamily="34" charset="0"/>
              <a:ea typeface="宋体" panose="02010600030101010101" pitchFamily="2" charset="-122"/>
              <a:cs typeface="+mn-cs"/>
            </a:endParaRPr>
          </a:p>
        </p:txBody>
      </p:sp>
      <p:grpSp>
        <p:nvGrpSpPr>
          <p:cNvPr id="7" name="组合 6"/>
          <p:cNvGrpSpPr/>
          <p:nvPr/>
        </p:nvGrpSpPr>
        <p:grpSpPr>
          <a:xfrm>
            <a:off x="495313" y="623570"/>
            <a:ext cx="4258261" cy="481330"/>
            <a:chOff x="1244" y="982"/>
            <a:chExt cx="6088" cy="758"/>
          </a:xfrm>
        </p:grpSpPr>
        <p:sp>
          <p:nvSpPr>
            <p:cNvPr id="21" name="箭头: 五边形 20"/>
            <p:cNvSpPr/>
            <p:nvPr/>
          </p:nvSpPr>
          <p:spPr bwMode="auto">
            <a:xfrm>
              <a:off x="1345" y="982"/>
              <a:ext cx="5987" cy="758"/>
            </a:xfrm>
            <a:prstGeom prst="homePlate">
              <a:avLst>
                <a:gd name="adj" fmla="val 19029"/>
              </a:avLst>
            </a:prstGeom>
            <a:gradFill>
              <a:gsLst>
                <a:gs pos="61000">
                  <a:schemeClr val="tx1"/>
                </a:gs>
                <a:gs pos="0">
                  <a:srgbClr val="5E5E5E"/>
                </a:gs>
                <a:gs pos="100000">
                  <a:srgbClr val="343434"/>
                </a:gs>
              </a:gsLst>
              <a:lin ang="5400000" scaled="1"/>
            </a:gradFill>
            <a:ln w="9525" cap="flat">
              <a:solidFill>
                <a:schemeClr val="accent2"/>
              </a:solidFill>
              <a:prstDash val="solid"/>
              <a:miter lim="800000"/>
            </a:ln>
            <a:effectLst>
              <a:outerShdw blurRad="63500" sx="102000" sy="102000" algn="ctr" rotWithShape="0">
                <a:prstClr val="black">
                  <a:alpha val="40000"/>
                </a:prstClr>
              </a:outerShdw>
            </a:effectLst>
          </p:spPr>
          <p:txBody>
            <a:bodyPr vert="horz" wrap="square" lIns="68555" tIns="34277" rIns="68555" bIns="34277" numCol="1" anchor="t" anchorCtr="0" compatLnSpc="1"/>
            <a:lstStyle/>
            <a:p>
              <a:pPr algn="ctr"/>
              <a:endParaRPr lang="zh-CN" altLang="en-US" sz="1500">
                <a:solidFill>
                  <a:schemeClr val="accent2"/>
                </a:solidFill>
                <a:latin typeface="+mn-lt"/>
                <a:ea typeface="+mn-ea"/>
                <a:cs typeface="+mn-ea"/>
              </a:endParaRPr>
            </a:p>
          </p:txBody>
        </p:sp>
        <p:sp>
          <p:nvSpPr>
            <p:cNvPr id="2" name="文本框 1"/>
            <p:cNvSpPr txBox="1"/>
            <p:nvPr/>
          </p:nvSpPr>
          <p:spPr>
            <a:xfrm>
              <a:off x="1244" y="1039"/>
              <a:ext cx="4114" cy="630"/>
            </a:xfrm>
            <a:prstGeom prst="rect">
              <a:avLst/>
            </a:prstGeom>
            <a:noFill/>
          </p:spPr>
          <p:txBody>
            <a:bodyPr wrap="none" rtlCol="0" anchor="t">
              <a:spAutoFit/>
            </a:bodyPr>
            <a:lstStyle/>
            <a:p>
              <a:pPr algn="l" eaLnBrk="1" latinLnBrk="0" hangingPunct="1"/>
              <a:r>
                <a:rPr lang="zh-CN" altLang="en-US" sz="2000" b="1" spc="100" dirty="0">
                  <a:solidFill>
                    <a:schemeClr val="accent2"/>
                  </a:solidFill>
                  <a:uFillTx/>
                  <a:latin typeface="微软雅黑" panose="020B0503020204020204" pitchFamily="34" charset="-122"/>
                  <a:ea typeface="微软雅黑" panose="020B0503020204020204" pitchFamily="34" charset="-122"/>
                  <a:sym typeface="+mn-ea"/>
                </a:rPr>
                <a:t>【特种设备作业人员】</a:t>
              </a:r>
              <a:endParaRPr lang="zh-CN" altLang="en-US" sz="2000" b="1" spc="100" dirty="0">
                <a:solidFill>
                  <a:schemeClr val="accent2"/>
                </a:solidFill>
                <a:uFillTx/>
                <a:latin typeface="微软雅黑" panose="020B0503020204020204" pitchFamily="34" charset="-122"/>
                <a:ea typeface="微软雅黑" panose="020B0503020204020204" pitchFamily="34" charset="-122"/>
                <a:sym typeface="+mn-ea"/>
              </a:endParaRPr>
            </a:p>
          </p:txBody>
        </p:sp>
      </p:grpSp>
      <p:grpSp>
        <p:nvGrpSpPr>
          <p:cNvPr id="4" name="组合 3"/>
          <p:cNvGrpSpPr/>
          <p:nvPr/>
        </p:nvGrpSpPr>
        <p:grpSpPr>
          <a:xfrm>
            <a:off x="1503508" y="1286639"/>
            <a:ext cx="6136985" cy="3220035"/>
            <a:chOff x="1259632" y="1131590"/>
            <a:chExt cx="6136985" cy="3220035"/>
          </a:xfrm>
        </p:grpSpPr>
        <p:sp>
          <p:nvSpPr>
            <p:cNvPr id="15362" name="文本框 99"/>
            <p:cNvSpPr txBox="1"/>
            <p:nvPr/>
          </p:nvSpPr>
          <p:spPr>
            <a:xfrm>
              <a:off x="1331640" y="3520628"/>
              <a:ext cx="6064977" cy="830997"/>
            </a:xfrm>
            <a:prstGeom prst="rect">
              <a:avLst/>
            </a:prstGeom>
            <a:noFill/>
            <a:ln w="9525">
              <a:noFill/>
            </a:ln>
          </p:spPr>
          <p:txBody>
            <a:bodyPr wrap="square" anchor="t">
              <a:spAutoFit/>
            </a:bodyPr>
            <a:lstStyle/>
            <a:p>
              <a:pPr algn="just"/>
              <a:r>
                <a:rPr lang="zh-CN" altLang="en-US" sz="1600" b="1" spc="300" dirty="0">
                  <a:solidFill>
                    <a:srgbClr val="FF931A"/>
                  </a:solidFill>
                  <a:latin typeface="微软雅黑" panose="020B0503020204020204" pitchFamily="34" charset="-122"/>
                  <a:ea typeface="微软雅黑" panose="020B0503020204020204" pitchFamily="34" charset="-122"/>
                </a:rPr>
                <a:t>特别注意，”特种设备作业人员证“与“特种作业操作证“是两种不同的证件，两者没有共同点，不通用，证书全国有效。</a:t>
              </a:r>
              <a:endParaRPr lang="zh-CN" altLang="en-US" sz="1600" b="1" spc="300" dirty="0">
                <a:solidFill>
                  <a:srgbClr val="FF931A"/>
                </a:solidFill>
                <a:latin typeface="微软雅黑" panose="020B0503020204020204" pitchFamily="34" charset="-122"/>
                <a:ea typeface="微软雅黑" panose="020B0503020204020204" pitchFamily="34" charset="-122"/>
              </a:endParaRPr>
            </a:p>
          </p:txBody>
        </p:sp>
        <p:cxnSp>
          <p:nvCxnSpPr>
            <p:cNvPr id="58" name="直接连接符 57"/>
            <p:cNvCxnSpPr/>
            <p:nvPr/>
          </p:nvCxnSpPr>
          <p:spPr bwMode="auto">
            <a:xfrm>
              <a:off x="1259632" y="2139702"/>
              <a:ext cx="6120000" cy="0"/>
            </a:xfrm>
            <a:prstGeom prst="line">
              <a:avLst/>
            </a:prstGeom>
            <a:solidFill>
              <a:schemeClr val="accent1"/>
            </a:solidFill>
            <a:ln w="9525" cap="flat" cmpd="sng" algn="ctr">
              <a:solidFill>
                <a:schemeClr val="accent1">
                  <a:lumMod val="5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文本框 7"/>
            <p:cNvSpPr txBox="1"/>
            <p:nvPr/>
          </p:nvSpPr>
          <p:spPr>
            <a:xfrm>
              <a:off x="1331640" y="1131590"/>
              <a:ext cx="6064977" cy="923330"/>
            </a:xfrm>
            <a:prstGeom prst="rect">
              <a:avLst/>
            </a:prstGeom>
            <a:noFill/>
          </p:spPr>
          <p:txBody>
            <a:bodyPr wrap="square" rtlCol="0" anchor="t">
              <a:spAutoFit/>
            </a:bodyPr>
            <a:lstStyle/>
            <a:p>
              <a:pPr algn="just" eaLnBrk="1" latinLnBrk="0" hangingPunct="1"/>
              <a:r>
                <a:rPr lang="zh-CN" altLang="en-US" spc="300" dirty="0">
                  <a:solidFill>
                    <a:schemeClr val="accent1"/>
                  </a:solidFill>
                  <a:latin typeface="微软雅黑" panose="020B0503020204020204" pitchFamily="34" charset="-122"/>
                  <a:ea typeface="微软雅黑" panose="020B0503020204020204" pitchFamily="34" charset="-122"/>
                  <a:sym typeface="+mn-ea"/>
                </a:rPr>
                <a:t>锅炉、压力容器、电梯、起重机械、客运索道、大型游乐设施、场（厂）内专用机动车辆的作业人员及其相关管理人员称为特种设备作业人员。</a:t>
              </a:r>
              <a:endParaRPr lang="zh-CN" altLang="en-US" spc="300" dirty="0">
                <a:solidFill>
                  <a:schemeClr val="accent1"/>
                </a:solidFill>
                <a:uFillTx/>
                <a:latin typeface="微软雅黑" panose="020B0503020204020204" pitchFamily="34" charset="-122"/>
                <a:ea typeface="微软雅黑" panose="020B0503020204020204" pitchFamily="34" charset="-122"/>
                <a:sym typeface="+mn-ea"/>
              </a:endParaRPr>
            </a:p>
          </p:txBody>
        </p:sp>
        <p:sp>
          <p:nvSpPr>
            <p:cNvPr id="3" name="矩形 2"/>
            <p:cNvSpPr/>
            <p:nvPr/>
          </p:nvSpPr>
          <p:spPr>
            <a:xfrm>
              <a:off x="1331640" y="2235517"/>
              <a:ext cx="6064977" cy="1200329"/>
            </a:xfrm>
            <a:prstGeom prst="rect">
              <a:avLst/>
            </a:prstGeom>
          </p:spPr>
          <p:txBody>
            <a:bodyPr wrap="square">
              <a:spAutoFit/>
            </a:bodyPr>
            <a:lstStyle/>
            <a:p>
              <a:pPr algn="just"/>
              <a:r>
                <a:rPr lang="zh-CN" altLang="en-US" spc="300" dirty="0">
                  <a:solidFill>
                    <a:schemeClr val="accent1"/>
                  </a:solidFill>
                  <a:latin typeface="微软雅黑" panose="020B0503020204020204" pitchFamily="34" charset="-122"/>
                  <a:ea typeface="微软雅黑" panose="020B0503020204020204" pitchFamily="34" charset="-122"/>
                </a:rPr>
                <a:t>从事特种设备作业的人员必须经过培训考核合格取得</a:t>
              </a:r>
              <a:r>
                <a:rPr lang="en-US" altLang="zh-CN" spc="300" dirty="0">
                  <a:solidFill>
                    <a:schemeClr val="accent1"/>
                  </a:solidFill>
                  <a:latin typeface="微软雅黑" panose="020B0503020204020204" pitchFamily="34" charset="-122"/>
                  <a:ea typeface="微软雅黑" panose="020B0503020204020204" pitchFamily="34" charset="-122"/>
                </a:rPr>
                <a:t>《</a:t>
              </a:r>
              <a:r>
                <a:rPr lang="zh-CN" altLang="en-US" spc="300" dirty="0">
                  <a:solidFill>
                    <a:schemeClr val="accent1"/>
                  </a:solidFill>
                  <a:latin typeface="微软雅黑" panose="020B0503020204020204" pitchFamily="34" charset="-122"/>
                  <a:ea typeface="微软雅黑" panose="020B0503020204020204" pitchFamily="34" charset="-122"/>
                </a:rPr>
                <a:t>特种设备作业人员证</a:t>
              </a:r>
              <a:r>
                <a:rPr lang="en-US" altLang="zh-CN" spc="300" dirty="0">
                  <a:solidFill>
                    <a:schemeClr val="accent1"/>
                  </a:solidFill>
                  <a:latin typeface="微软雅黑" panose="020B0503020204020204" pitchFamily="34" charset="-122"/>
                  <a:ea typeface="微软雅黑" panose="020B0503020204020204" pitchFamily="34" charset="-122"/>
                </a:rPr>
                <a:t>》</a:t>
              </a:r>
              <a:r>
                <a:rPr lang="zh-CN" altLang="en-US" spc="300" dirty="0">
                  <a:solidFill>
                    <a:schemeClr val="accent1"/>
                  </a:solidFill>
                  <a:latin typeface="微软雅黑" panose="020B0503020204020204" pitchFamily="34" charset="-122"/>
                  <a:ea typeface="微软雅黑" panose="020B0503020204020204" pitchFamily="34" charset="-122"/>
                </a:rPr>
                <a:t>，方可从事相应的作业，各种特种设备作业人员证都要复审，复审年限有所不同。</a:t>
              </a:r>
              <a:endParaRPr lang="zh-CN" altLang="en-US" spc="300" dirty="0">
                <a:solidFill>
                  <a:schemeClr val="accent1"/>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bwMode="auto">
            <a:xfrm>
              <a:off x="1259632" y="3435846"/>
              <a:ext cx="6120000" cy="0"/>
            </a:xfrm>
            <a:prstGeom prst="line">
              <a:avLst/>
            </a:prstGeom>
            <a:solidFill>
              <a:schemeClr val="accent1"/>
            </a:solidFill>
            <a:ln w="9525" cap="flat" cmpd="sng" algn="ctr">
              <a:solidFill>
                <a:schemeClr val="accent1">
                  <a:lumMod val="5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cSld>
  <p:clrMapOvr>
    <a:masterClrMapping/>
  </p:clrMapOvr>
  <p:transition spd="slow" advTm="9796"/>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5000" r="-15000"/>
          </a:stretch>
        </a:blipFill>
        <a:effectLst/>
      </p:bgPr>
    </p:bg>
    <p:spTree>
      <p:nvGrpSpPr>
        <p:cNvPr id="1" name=""/>
        <p:cNvGrpSpPr/>
        <p:nvPr/>
      </p:nvGrpSpPr>
      <p:grpSpPr>
        <a:xfrm>
          <a:off x="0" y="0"/>
          <a:ext cx="0" cy="0"/>
          <a:chOff x="0" y="0"/>
          <a:chExt cx="0" cy="0"/>
        </a:xfrm>
      </p:grpSpPr>
      <p:sp>
        <p:nvSpPr>
          <p:cNvPr id="2" name="Freeform 5"/>
          <p:cNvSpPr/>
          <p:nvPr/>
        </p:nvSpPr>
        <p:spPr bwMode="auto">
          <a:xfrm>
            <a:off x="1166389" y="985676"/>
            <a:ext cx="6959048" cy="3174240"/>
          </a:xfrm>
          <a:custGeom>
            <a:avLst/>
            <a:gdLst>
              <a:gd name="T0" fmla="*/ 211 w 13952"/>
              <a:gd name="T1" fmla="*/ 0 h 6332"/>
              <a:gd name="T2" fmla="*/ 13740 w 13952"/>
              <a:gd name="T3" fmla="*/ 0 h 6332"/>
              <a:gd name="T4" fmla="*/ 13952 w 13952"/>
              <a:gd name="T5" fmla="*/ 211 h 6332"/>
              <a:gd name="T6" fmla="*/ 13952 w 13952"/>
              <a:gd name="T7" fmla="*/ 6121 h 6332"/>
              <a:gd name="T8" fmla="*/ 13740 w 13952"/>
              <a:gd name="T9" fmla="*/ 6332 h 6332"/>
              <a:gd name="T10" fmla="*/ 211 w 13952"/>
              <a:gd name="T11" fmla="*/ 6332 h 6332"/>
              <a:gd name="T12" fmla="*/ 0 w 13952"/>
              <a:gd name="T13" fmla="*/ 6121 h 6332"/>
              <a:gd name="T14" fmla="*/ 0 w 13952"/>
              <a:gd name="T15" fmla="*/ 211 h 6332"/>
              <a:gd name="T16" fmla="*/ 211 w 13952"/>
              <a:gd name="T17" fmla="*/ 0 h 6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52" h="6332">
                <a:moveTo>
                  <a:pt x="211" y="0"/>
                </a:moveTo>
                <a:lnTo>
                  <a:pt x="13740" y="0"/>
                </a:lnTo>
                <a:cubicBezTo>
                  <a:pt x="13857" y="0"/>
                  <a:pt x="13952" y="95"/>
                  <a:pt x="13952" y="211"/>
                </a:cubicBezTo>
                <a:lnTo>
                  <a:pt x="13952" y="6121"/>
                </a:lnTo>
                <a:cubicBezTo>
                  <a:pt x="13952" y="6237"/>
                  <a:pt x="13857" y="6332"/>
                  <a:pt x="13740" y="6332"/>
                </a:cubicBezTo>
                <a:lnTo>
                  <a:pt x="211" y="6332"/>
                </a:lnTo>
                <a:cubicBezTo>
                  <a:pt x="95" y="6332"/>
                  <a:pt x="0" y="6237"/>
                  <a:pt x="0" y="6121"/>
                </a:cubicBezTo>
                <a:lnTo>
                  <a:pt x="0" y="211"/>
                </a:lnTo>
                <a:cubicBezTo>
                  <a:pt x="0" y="95"/>
                  <a:pt x="95" y="0"/>
                  <a:pt x="211" y="0"/>
                </a:cubicBezTo>
                <a:close/>
              </a:path>
            </a:pathLst>
          </a:custGeom>
          <a:solidFill>
            <a:schemeClr val="accent2"/>
          </a:solidFill>
          <a:ln w="4763" cap="flat">
            <a:solidFill>
              <a:schemeClr val="accent1">
                <a:lumMod val="40000"/>
                <a:lumOff val="60000"/>
              </a:schemeClr>
            </a:solidFill>
            <a:prstDash val="solid"/>
            <a:miter lim="800000"/>
          </a:ln>
        </p:spPr>
        <p:txBody>
          <a:bodyPr vert="horz" wrap="square" lIns="68555" tIns="34277" rIns="68555" bIns="34277"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 b="0" i="0" u="none" strike="noStrike" kern="1200" cap="none" spc="0" normalizeH="0" baseline="0" noProof="0">
              <a:ln>
                <a:noFill/>
              </a:ln>
              <a:solidFill>
                <a:srgbClr val="454545"/>
              </a:solidFill>
              <a:effectLst/>
              <a:uLnTx/>
              <a:uFillTx/>
              <a:latin typeface="Arial" panose="020B0604020202020204" pitchFamily="34" charset="0"/>
              <a:ea typeface="宋体" panose="02010600030101010101" pitchFamily="2" charset="-122"/>
              <a:cs typeface="+mn-cs"/>
            </a:endParaRPr>
          </a:p>
        </p:txBody>
      </p:sp>
      <p:sp>
        <p:nvSpPr>
          <p:cNvPr id="3" name="Freeform 6"/>
          <p:cNvSpPr/>
          <p:nvPr/>
        </p:nvSpPr>
        <p:spPr bwMode="auto">
          <a:xfrm>
            <a:off x="1017614" y="1549058"/>
            <a:ext cx="145203" cy="1991190"/>
          </a:xfrm>
          <a:custGeom>
            <a:avLst/>
            <a:gdLst>
              <a:gd name="T0" fmla="*/ 0 w 291"/>
              <a:gd name="T1" fmla="*/ 3396 h 3971"/>
              <a:gd name="T2" fmla="*/ 291 w 291"/>
              <a:gd name="T3" fmla="*/ 3971 h 3971"/>
              <a:gd name="T4" fmla="*/ 291 w 291"/>
              <a:gd name="T5" fmla="*/ 0 h 3971"/>
              <a:gd name="T6" fmla="*/ 0 w 291"/>
              <a:gd name="T7" fmla="*/ 573 h 3971"/>
              <a:gd name="T8" fmla="*/ 0 w 291"/>
              <a:gd name="T9" fmla="*/ 3396 h 3971"/>
            </a:gdLst>
            <a:ahLst/>
            <a:cxnLst>
              <a:cxn ang="0">
                <a:pos x="T0" y="T1"/>
              </a:cxn>
              <a:cxn ang="0">
                <a:pos x="T2" y="T3"/>
              </a:cxn>
              <a:cxn ang="0">
                <a:pos x="T4" y="T5"/>
              </a:cxn>
              <a:cxn ang="0">
                <a:pos x="T6" y="T7"/>
              </a:cxn>
              <a:cxn ang="0">
                <a:pos x="T8" y="T9"/>
              </a:cxn>
            </a:cxnLst>
            <a:rect l="0" t="0" r="r" b="b"/>
            <a:pathLst>
              <a:path w="291" h="3971">
                <a:moveTo>
                  <a:pt x="0" y="3396"/>
                </a:moveTo>
                <a:lnTo>
                  <a:pt x="291" y="3971"/>
                </a:lnTo>
                <a:lnTo>
                  <a:pt x="291" y="0"/>
                </a:lnTo>
                <a:lnTo>
                  <a:pt x="0" y="573"/>
                </a:lnTo>
                <a:lnTo>
                  <a:pt x="0" y="3396"/>
                </a:lnTo>
                <a:close/>
              </a:path>
            </a:pathLst>
          </a:custGeom>
          <a:solidFill>
            <a:schemeClr val="accent1"/>
          </a:solidFill>
          <a:ln>
            <a:noFill/>
          </a:ln>
        </p:spPr>
        <p:txBody>
          <a:bodyPr vert="horz" wrap="square" lIns="68555" tIns="34277" rIns="68555" bIns="34277"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 b="0" i="0" u="none" strike="noStrike" kern="1200" cap="none" spc="0" normalizeH="0" baseline="0" noProof="0">
              <a:ln>
                <a:noFill/>
              </a:ln>
              <a:solidFill>
                <a:srgbClr val="454545"/>
              </a:solidFill>
              <a:effectLst/>
              <a:uLnTx/>
              <a:uFillTx/>
              <a:latin typeface="Arial" panose="020B0604020202020204" pitchFamily="34" charset="0"/>
              <a:ea typeface="宋体" panose="02010600030101010101" pitchFamily="2" charset="-122"/>
              <a:cs typeface="+mn-cs"/>
            </a:endParaRPr>
          </a:p>
        </p:txBody>
      </p:sp>
      <p:sp>
        <p:nvSpPr>
          <p:cNvPr id="4" name="Freeform 7"/>
          <p:cNvSpPr/>
          <p:nvPr/>
        </p:nvSpPr>
        <p:spPr bwMode="auto">
          <a:xfrm>
            <a:off x="1017614" y="1837084"/>
            <a:ext cx="1359198" cy="1415138"/>
          </a:xfrm>
          <a:custGeom>
            <a:avLst/>
            <a:gdLst>
              <a:gd name="T0" fmla="*/ 0 w 2725"/>
              <a:gd name="T1" fmla="*/ 2823 h 2823"/>
              <a:gd name="T2" fmla="*/ 2463 w 2725"/>
              <a:gd name="T3" fmla="*/ 2823 h 2823"/>
              <a:gd name="T4" fmla="*/ 2725 w 2725"/>
              <a:gd name="T5" fmla="*/ 1431 h 2823"/>
              <a:gd name="T6" fmla="*/ 2463 w 2725"/>
              <a:gd name="T7" fmla="*/ 0 h 2823"/>
              <a:gd name="T8" fmla="*/ 0 w 2725"/>
              <a:gd name="T9" fmla="*/ 0 h 2823"/>
              <a:gd name="T10" fmla="*/ 0 w 2725"/>
              <a:gd name="T11" fmla="*/ 2823 h 2823"/>
            </a:gdLst>
            <a:ahLst/>
            <a:cxnLst>
              <a:cxn ang="0">
                <a:pos x="T0" y="T1"/>
              </a:cxn>
              <a:cxn ang="0">
                <a:pos x="T2" y="T3"/>
              </a:cxn>
              <a:cxn ang="0">
                <a:pos x="T4" y="T5"/>
              </a:cxn>
              <a:cxn ang="0">
                <a:pos x="T6" y="T7"/>
              </a:cxn>
              <a:cxn ang="0">
                <a:pos x="T8" y="T9"/>
              </a:cxn>
              <a:cxn ang="0">
                <a:pos x="T10" y="T11"/>
              </a:cxn>
            </a:cxnLst>
            <a:rect l="0" t="0" r="r" b="b"/>
            <a:pathLst>
              <a:path w="2725" h="2823">
                <a:moveTo>
                  <a:pt x="0" y="2823"/>
                </a:moveTo>
                <a:lnTo>
                  <a:pt x="2463" y="2823"/>
                </a:lnTo>
                <a:lnTo>
                  <a:pt x="2725" y="1431"/>
                </a:lnTo>
                <a:lnTo>
                  <a:pt x="2463" y="0"/>
                </a:lnTo>
                <a:lnTo>
                  <a:pt x="0" y="0"/>
                </a:lnTo>
                <a:lnTo>
                  <a:pt x="0" y="2823"/>
                </a:lnTo>
                <a:close/>
              </a:path>
            </a:pathLst>
          </a:custGeom>
          <a:solidFill>
            <a:schemeClr val="bg1"/>
          </a:solidFill>
          <a:ln>
            <a:noFill/>
          </a:ln>
        </p:spPr>
        <p:txBody>
          <a:bodyPr vert="horz" wrap="square" lIns="68555" tIns="34277" rIns="68555" bIns="34277"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 b="0" i="0" u="none" strike="noStrike" kern="1200" cap="none" spc="0" normalizeH="0" baseline="0" noProof="0">
              <a:ln>
                <a:noFill/>
              </a:ln>
              <a:solidFill>
                <a:srgbClr val="454545"/>
              </a:solidFill>
              <a:effectLst/>
              <a:uLnTx/>
              <a:uFillTx/>
              <a:latin typeface="Arial" panose="020B0604020202020204" pitchFamily="34" charset="0"/>
              <a:ea typeface="宋体" panose="02010600030101010101" pitchFamily="2" charset="-122"/>
              <a:cs typeface="+mn-cs"/>
            </a:endParaRPr>
          </a:p>
        </p:txBody>
      </p:sp>
      <p:sp>
        <p:nvSpPr>
          <p:cNvPr id="5" name="Rectangle 24"/>
          <p:cNvSpPr>
            <a:spLocks noChangeArrowheads="1"/>
          </p:cNvSpPr>
          <p:nvPr/>
        </p:nvSpPr>
        <p:spPr bwMode="auto">
          <a:xfrm>
            <a:off x="2530619" y="2254170"/>
            <a:ext cx="5144303"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p>
            <a:pPr lvl="0">
              <a:defRPr/>
            </a:pPr>
            <a:r>
              <a:rPr lang="zh-CN" altLang="en-US" sz="4400" b="1" spc="100" dirty="0">
                <a:solidFill>
                  <a:srgbClr val="454545"/>
                </a:solidFill>
                <a:latin typeface="微软雅黑" panose="020B0503020204020204" pitchFamily="34" charset="-122"/>
                <a:ea typeface="微软雅黑" panose="020B0503020204020204" pitchFamily="34" charset="-122"/>
                <a:cs typeface="宋体" panose="02010600030101010101" pitchFamily="2" charset="-122"/>
              </a:rPr>
              <a:t>特种设备作业人员证</a:t>
            </a:r>
            <a:endParaRPr kumimoji="0" lang="zh-CN" altLang="en-US" sz="4400" b="1" i="0" u="none" strike="noStrike" kern="1200" cap="none" spc="100" normalizeH="0" baseline="0" noProof="0" dirty="0">
              <a:ln>
                <a:noFill/>
              </a:ln>
              <a:solidFill>
                <a:srgbClr val="454545"/>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7" name="文本框 6"/>
          <p:cNvSpPr txBox="1"/>
          <p:nvPr/>
        </p:nvSpPr>
        <p:spPr>
          <a:xfrm>
            <a:off x="1257785" y="1837084"/>
            <a:ext cx="865943" cy="1418850"/>
          </a:xfrm>
          <a:prstGeom prst="rect">
            <a:avLst/>
          </a:prstGeom>
          <a:noFill/>
        </p:spPr>
        <p:txBody>
          <a:bodyPr wrap="none" rtlCol="0">
            <a:spAutoFit/>
          </a:bodyPr>
          <a:lstStyle/>
          <a:p>
            <a:pPr algn="ctr"/>
            <a:r>
              <a:rPr lang="en-US" altLang="zh-CN" sz="8620" b="1" dirty="0">
                <a:solidFill>
                  <a:schemeClr val="accent2"/>
                </a:solidFill>
                <a:latin typeface="微软雅黑" panose="020B0503020204020204" pitchFamily="34" charset="-122"/>
                <a:ea typeface="微软雅黑" panose="020B0503020204020204" pitchFamily="34" charset="-122"/>
              </a:rPr>
              <a:t>3</a:t>
            </a:r>
            <a:endParaRPr lang="zh-CN" altLang="en-US" sz="8620" b="1" dirty="0">
              <a:solidFill>
                <a:schemeClr val="accent2"/>
              </a:solidFill>
              <a:latin typeface="微软雅黑" panose="020B0503020204020204" pitchFamily="34" charset="-122"/>
              <a:ea typeface="微软雅黑" panose="020B0503020204020204" pitchFamily="34" charset="-122"/>
            </a:endParaRPr>
          </a:p>
        </p:txBody>
      </p:sp>
    </p:spTree>
  </p:cSld>
  <p:clrMapOvr>
    <a:masterClrMapping/>
  </p:clrMapOvr>
  <p:transition spd="slow" advTm="5215"/>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4.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55.xml><?xml version="1.0" encoding="utf-8"?>
<p:tagLst xmlns:p="http://schemas.openxmlformats.org/presentationml/2006/main">
  <p:tag name="PA" val="v3.2.0"/>
</p:tagLst>
</file>

<file path=ppt/tags/tag56.xml><?xml version="1.0" encoding="utf-8"?>
<p:tagLst xmlns:p="http://schemas.openxmlformats.org/presentationml/2006/main">
  <p:tag name="PA" val="v3.2.0"/>
</p:tagLst>
</file>

<file path=ppt/tags/tag57.xml><?xml version="1.0" encoding="utf-8"?>
<p:tagLst xmlns:p="http://schemas.openxmlformats.org/presentationml/2006/main">
  <p:tag name="PA" val="v3.2.0"/>
</p:tagLst>
</file>

<file path=ppt/tags/tag58.xml><?xml version="1.0" encoding="utf-8"?>
<p:tagLst xmlns:p="http://schemas.openxmlformats.org/presentationml/2006/main">
  <p:tag name="PA" val="v3.2.0"/>
</p:tagLst>
</file>

<file path=ppt/tags/tag59.xml><?xml version="1.0" encoding="utf-8"?>
<p:tagLst xmlns:p="http://schemas.openxmlformats.org/presentationml/2006/main">
  <p:tag name="PA" val="v3.2.0"/>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PA" val="v3.2.0"/>
</p:tagLst>
</file>

<file path=ppt/tags/tag61.xml><?xml version="1.0" encoding="utf-8"?>
<p:tagLst xmlns:p="http://schemas.openxmlformats.org/presentationml/2006/main">
  <p:tag name="PA" val="v3.2.0"/>
</p:tagLst>
</file>

<file path=ppt/tags/tag62.xml><?xml version="1.0" encoding="utf-8"?>
<p:tagLst xmlns:p="http://schemas.openxmlformats.org/presentationml/2006/main">
  <p:tag name="PA" val="v3.2.0"/>
</p:tagLst>
</file>

<file path=ppt/tags/tag63.xml><?xml version="1.0" encoding="utf-8"?>
<p:tagLst xmlns:p="http://schemas.openxmlformats.org/presentationml/2006/main">
  <p:tag name="PA" val="v3.2.0"/>
</p:tagLst>
</file>

<file path=ppt/tags/tag64.xml><?xml version="1.0" encoding="utf-8"?>
<p:tagLst xmlns:p="http://schemas.openxmlformats.org/presentationml/2006/main">
  <p:tag name="PA" val="v3.2.0"/>
</p:tagLst>
</file>

<file path=ppt/tags/tag65.xml><?xml version="1.0" encoding="utf-8"?>
<p:tagLst xmlns:p="http://schemas.openxmlformats.org/presentationml/2006/main">
  <p:tag name="PA" val="v3.2.0"/>
</p:tagLst>
</file>

<file path=ppt/tags/tag66.xml><?xml version="1.0" encoding="utf-8"?>
<p:tagLst xmlns:p="http://schemas.openxmlformats.org/presentationml/2006/main">
  <p:tag name="PA" val="v3.2.0"/>
</p:tagLst>
</file>

<file path=ppt/tags/tag67.xml><?xml version="1.0" encoding="utf-8"?>
<p:tagLst xmlns:p="http://schemas.openxmlformats.org/presentationml/2006/main">
  <p:tag name="PA" val="v3.2.0"/>
</p:tagLst>
</file>

<file path=ppt/tags/tag68.xml><?xml version="1.0" encoding="utf-8"?>
<p:tagLst xmlns:p="http://schemas.openxmlformats.org/presentationml/2006/main">
  <p:tag name="PA" val="v3.2.0"/>
</p:tagLst>
</file>

<file path=ppt/tags/tag69.xml><?xml version="1.0" encoding="utf-8"?>
<p:tagLst xmlns:p="http://schemas.openxmlformats.org/presentationml/2006/main">
  <p:tag name="PA" val="v3.2.0"/>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PA" val="v3.2.0"/>
</p:tagLst>
</file>

<file path=ppt/tags/tag71.xml><?xml version="1.0" encoding="utf-8"?>
<p:tagLst xmlns:p="http://schemas.openxmlformats.org/presentationml/2006/main">
  <p:tag name="COMMONDATA" val="eyJoZGlkIjoiOWY5ZWEzYzcyMGNiNDA0ZDcxNDhjZjNlMDk5Y2ViZTIifQ=="/>
  <p:tag name="commondata" val="eyJoZGlkIjoiM2Q4Y2M0MTAxMGRmZTZkMWUzZjg0NGZmZDVmMDc3NjUifQ=="/>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论 安">
  <a:themeElements>
    <a:clrScheme name="自定义 8">
      <a:dk1>
        <a:srgbClr val="454545"/>
      </a:dk1>
      <a:lt1>
        <a:srgbClr val="FF931A"/>
      </a:lt1>
      <a:dk2>
        <a:srgbClr val="454545"/>
      </a:dk2>
      <a:lt2>
        <a:srgbClr val="FF931A"/>
      </a:lt2>
      <a:accent1>
        <a:srgbClr val="454545"/>
      </a:accent1>
      <a:accent2>
        <a:srgbClr val="FFFFFF"/>
      </a:accent2>
      <a:accent3>
        <a:srgbClr val="454545"/>
      </a:accent3>
      <a:accent4>
        <a:srgbClr val="FF931A"/>
      </a:accent4>
      <a:accent5>
        <a:srgbClr val="454545"/>
      </a:accent5>
      <a:accent6>
        <a:srgbClr val="FF931A"/>
      </a:accent6>
      <a:hlink>
        <a:srgbClr val="454545"/>
      </a:hlink>
      <a:folHlink>
        <a:srgbClr val="484849"/>
      </a:folHlink>
    </a:clrScheme>
    <a:fontScheme name="4yilahbh">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txDef>
      <a:spPr>
        <a:noFill/>
      </a:spPr>
      <a:bodyPr wrap="square" rtlCol="0">
        <a:spAutoFit/>
      </a:bodyPr>
      <a:lstStyle>
        <a:defPPr algn="l">
          <a:defRPr/>
        </a:defPPr>
      </a:lstStyle>
    </a:tx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橙灰简约商务</Template>
  <TotalTime>0</TotalTime>
  <Words>7451</Words>
  <Application>WPS 演示</Application>
  <PresentationFormat>全屏显示(16:9)</PresentationFormat>
  <Paragraphs>705</Paragraphs>
  <Slides>64</Slides>
  <Notes>62</Notes>
  <HiddenSlides>0</HiddenSlides>
  <MMClips>0</MMClips>
  <ScaleCrop>false</ScaleCrop>
  <HeadingPairs>
    <vt:vector size="8" baseType="variant">
      <vt:variant>
        <vt:lpstr>已用的字体</vt:lpstr>
      </vt:variant>
      <vt:variant>
        <vt:i4>13</vt:i4>
      </vt:variant>
      <vt:variant>
        <vt:lpstr>主题</vt:lpstr>
      </vt:variant>
      <vt:variant>
        <vt:i4>2</vt:i4>
      </vt:variant>
      <vt:variant>
        <vt:lpstr>嵌入 OLE 服务器</vt:lpstr>
      </vt:variant>
      <vt:variant>
        <vt:i4>1</vt:i4>
      </vt:variant>
      <vt:variant>
        <vt:lpstr>幻灯片标题</vt:lpstr>
      </vt:variant>
      <vt:variant>
        <vt:i4>64</vt:i4>
      </vt:variant>
    </vt:vector>
  </HeadingPairs>
  <TitlesOfParts>
    <vt:vector size="80" baseType="lpstr">
      <vt:lpstr>Arial</vt:lpstr>
      <vt:lpstr>宋体</vt:lpstr>
      <vt:lpstr>Wingdings</vt:lpstr>
      <vt:lpstr>微软雅黑</vt:lpstr>
      <vt:lpstr>仿宋_GB2312</vt:lpstr>
      <vt:lpstr>仿宋</vt:lpstr>
      <vt:lpstr>Wingdings</vt:lpstr>
      <vt:lpstr>Calibri</vt:lpstr>
      <vt:lpstr>方正卡通简体</vt:lpstr>
      <vt:lpstr>Arial Unicode MS</vt:lpstr>
      <vt:lpstr>黑体</vt:lpstr>
      <vt:lpstr>Verdana</vt:lpstr>
      <vt:lpstr>Times New Roman</vt:lpstr>
      <vt:lpstr>论 安</vt:lpstr>
      <vt:lpstr>2</vt:lpstr>
      <vt:lpstr>Paint.Picture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微信公众号:安全生产管理</dc:title>
  <dc:creator>微信公众号:安全生产管理</dc:creator>
  <cp:keywords>免费资料关注公众号:安全生产管理; 微信公众号:安全生产管理</cp:keywords>
  <dc:description>免费资料关注公众号:安全生产管理</dc:description>
  <dc:subject>免费资料关注公众号:安全生产管理免费资料关注公众号:安全生产管理</dc:subject>
  <cp:category>免费资料关注公众号:安全生产管理; 微信公众号:安全生产管理</cp:category>
  <cp:lastModifiedBy>Vivian</cp:lastModifiedBy>
  <cp:revision>6</cp:revision>
  <dcterms:created xsi:type="dcterms:W3CDTF">2020-04-23T15:00:00Z</dcterms:created>
  <dcterms:modified xsi:type="dcterms:W3CDTF">2023-12-07T05:41:59Z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2052-12.1.0.15712</vt:lpwstr>
  </property>
  <property fmtid="{D5CDD505-2E9C-101B-9397-08002B2CF9AE}" pid="3" name="ICV">
    <vt:lpwstr>CB5D0780BC524A168EC0FDB5BE03CADD</vt:lpwstr>
  </property>
</Properties>
</file>