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5"/>
  </p:notesMasterIdLst>
  <p:sldIdLst>
    <p:sldId id="256" r:id="rId4"/>
    <p:sldId id="31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2" r:id="rId31"/>
    <p:sldId id="281" r:id="rId32"/>
    <p:sldId id="283" r:id="rId33"/>
    <p:sldId id="285" r:id="rId34"/>
    <p:sldId id="284" r:id="rId35"/>
    <p:sldId id="287" r:id="rId36"/>
    <p:sldId id="286" r:id="rId37"/>
    <p:sldId id="288" r:id="rId38"/>
    <p:sldId id="290" r:id="rId39"/>
    <p:sldId id="289" r:id="rId40"/>
    <p:sldId id="292" r:id="rId41"/>
    <p:sldId id="291" r:id="rId42"/>
    <p:sldId id="293" r:id="rId43"/>
    <p:sldId id="294" r:id="rId44"/>
    <p:sldId id="295" r:id="rId45"/>
    <p:sldId id="296" r:id="rId46"/>
    <p:sldId id="298" r:id="rId47"/>
    <p:sldId id="297" r:id="rId48"/>
    <p:sldId id="299" r:id="rId49"/>
    <p:sldId id="300" r:id="rId50"/>
    <p:sldId id="302" r:id="rId51"/>
    <p:sldId id="301" r:id="rId52"/>
    <p:sldId id="304" r:id="rId53"/>
    <p:sldId id="303" r:id="rId54"/>
    <p:sldId id="305" r:id="rId55"/>
    <p:sldId id="306" r:id="rId56"/>
    <p:sldId id="308" r:id="rId57"/>
    <p:sldId id="307" r:id="rId58"/>
    <p:sldId id="309" r:id="rId59"/>
    <p:sldId id="310" r:id="rId60"/>
    <p:sldId id="311" r:id="rId61"/>
    <p:sldId id="315" r:id="rId62"/>
    <p:sldId id="312" r:id="rId63"/>
  </p:sldIdLst>
  <p:sldSz cx="12192000" cy="6858000"/>
  <p:notesSz cx="6858000" cy="9144000"/>
  <p:custDataLst>
    <p:tags r:id="rId6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软用户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3546E1"/>
    <a:srgbClr val="3C46E1"/>
    <a:srgbClr val="6A3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5" autoAdjust="0"/>
    <p:restoredTop sz="81990" autoAdjust="0"/>
  </p:normalViewPr>
  <p:slideViewPr>
    <p:cSldViewPr snapToGrid="0" showGuides="1">
      <p:cViewPr varScale="1">
        <p:scale>
          <a:sx n="92" d="100"/>
          <a:sy n="92" d="100"/>
        </p:scale>
        <p:origin x="1392" y="78"/>
      </p:cViewPr>
      <p:guideLst>
        <p:guide orient="horz" pos="2183"/>
        <p:guide pos="3840"/>
        <p:guide pos="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8" Type="http://schemas.openxmlformats.org/officeDocument/2006/relationships/tags" Target="tags/tag1.xml"/><Relationship Id="rId67" Type="http://schemas.openxmlformats.org/officeDocument/2006/relationships/commentAuthors" Target="commentAuthors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2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C1B8B-08F7-453E-BB43-A3BD362E08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0EC2-1A53-49E5-9FBA-4CB5A7BED3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B7DC-EE8F-4F7D-8B2A-0FEB2F93FA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6E6C-3C9E-4D3F-BC13-E094BB2875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B7DC-EE8F-4F7D-8B2A-0FEB2F93FA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6E6C-3C9E-4D3F-BC13-E094BB2875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EB7DC-EE8F-4F7D-8B2A-0FEB2F93FA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6E6C-3C9E-4D3F-BC13-E094BB2875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jpeg"/><Relationship Id="rId8" Type="http://schemas.openxmlformats.org/officeDocument/2006/relationships/image" Target="../media/image32.jpeg"/><Relationship Id="rId7" Type="http://schemas.openxmlformats.org/officeDocument/2006/relationships/image" Target="../media/image31.jpeg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4" Type="http://schemas.openxmlformats.org/officeDocument/2006/relationships/notesSlide" Target="../notesSlides/notesSlide33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6.png"/><Relationship Id="rId11" Type="http://schemas.openxmlformats.org/officeDocument/2006/relationships/image" Target="../media/image35.png"/><Relationship Id="rId10" Type="http://schemas.openxmlformats.org/officeDocument/2006/relationships/image" Target="../media/image34.jpeg"/><Relationship Id="rId1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microsoft.com/office/2007/relationships/hdphoto" Target="../media/image44.wdp"/><Relationship Id="rId7" Type="http://schemas.openxmlformats.org/officeDocument/2006/relationships/image" Target="../media/image43.png"/><Relationship Id="rId6" Type="http://schemas.microsoft.com/office/2007/relationships/hdphoto" Target="../media/image42.wdp"/><Relationship Id="rId5" Type="http://schemas.openxmlformats.org/officeDocument/2006/relationships/image" Target="../media/image41.png"/><Relationship Id="rId4" Type="http://schemas.microsoft.com/office/2007/relationships/hdphoto" Target="../media/image40.wdp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7" Type="http://schemas.openxmlformats.org/officeDocument/2006/relationships/notesSlide" Target="../notesSlides/notesSlide35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51.png"/><Relationship Id="rId14" Type="http://schemas.openxmlformats.org/officeDocument/2006/relationships/image" Target="../media/image50.jpeg"/><Relationship Id="rId13" Type="http://schemas.openxmlformats.org/officeDocument/2006/relationships/image" Target="../media/image49.png"/><Relationship Id="rId12" Type="http://schemas.microsoft.com/office/2007/relationships/hdphoto" Target="../media/image48.wdp"/><Relationship Id="rId11" Type="http://schemas.openxmlformats.org/officeDocument/2006/relationships/image" Target="../media/image47.png"/><Relationship Id="rId10" Type="http://schemas.microsoft.com/office/2007/relationships/hdphoto" Target="../media/image46.wdp"/><Relationship Id="rId1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jpe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1" Type="http://schemas.openxmlformats.org/officeDocument/2006/relationships/image" Target="../media/image57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1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07184" y="2112838"/>
            <a:ext cx="85234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rgbClr val="1F4E7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车间级安全生产</a:t>
            </a:r>
            <a:r>
              <a:rPr lang="zh-CN" altLang="en-US" sz="7200" b="1" dirty="0" smtClean="0">
                <a:solidFill>
                  <a:srgbClr val="1F4E7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培训</a:t>
            </a:r>
            <a:endParaRPr lang="zh-CN" altLang="en-US" sz="7200" b="1" dirty="0">
              <a:solidFill>
                <a:srgbClr val="1F4E7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81625" y="4041055"/>
            <a:ext cx="265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主讲人：</a:t>
            </a:r>
            <a:r>
              <a:rPr lang="en-US" altLang="zh-CN" sz="2400" dirty="0" smtClean="0">
                <a:solidFill>
                  <a:schemeClr val="bg1"/>
                </a:solidFill>
              </a:rPr>
              <a:t>xx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335" y="5118207"/>
            <a:ext cx="12191331" cy="1739604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335" y="4862760"/>
            <a:ext cx="12191331" cy="562268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  <p:pic>
        <p:nvPicPr>
          <p:cNvPr id="2" name="图片 1" descr="a 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5530" y="3586480"/>
            <a:ext cx="3773170" cy="19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6095999" y="2264712"/>
            <a:ext cx="0" cy="46579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378"/>
          <p:cNvSpPr txBox="1">
            <a:spLocks noChangeArrowheads="1"/>
          </p:cNvSpPr>
          <p:nvPr/>
        </p:nvSpPr>
        <p:spPr bwMode="auto">
          <a:xfrm>
            <a:off x="1092200" y="481279"/>
            <a:ext cx="4458272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80000"/>
              </a:lnSpc>
              <a:spcBef>
                <a:spcPct val="50000"/>
              </a:spcBef>
              <a:defRPr sz="2800" b="1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造成生产安全事故的原因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75892" y="1773464"/>
            <a:ext cx="2440215" cy="582386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490706" y="186460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事故原因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左中括号 7"/>
          <p:cNvSpPr/>
          <p:nvPr/>
        </p:nvSpPr>
        <p:spPr>
          <a:xfrm rot="5400000">
            <a:off x="5965825" y="-184147"/>
            <a:ext cx="260351" cy="6089650"/>
          </a:xfrm>
          <a:prstGeom prst="leftBracket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647825" y="3096795"/>
            <a:ext cx="2806700" cy="2960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737475" y="3096795"/>
            <a:ext cx="2806700" cy="2960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497177" y="3333762"/>
            <a:ext cx="1107996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直接原因</a:t>
            </a:r>
            <a:endParaRPr lang="zh-CN" altLang="en-US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87627" y="3865281"/>
            <a:ext cx="419100" cy="1905000"/>
          </a:xfrm>
          <a:prstGeom prst="rect">
            <a:avLst/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395623" y="3865281"/>
            <a:ext cx="419100" cy="1905000"/>
          </a:xfrm>
          <a:prstGeom prst="rect">
            <a:avLst/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273912" y="4165634"/>
            <a:ext cx="420115" cy="13234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物的原因</a:t>
            </a:r>
            <a:endParaRPr lang="zh-CN" altLang="en-US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82923" y="4165669"/>
            <a:ext cx="420115" cy="13234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人的原因</a:t>
            </a:r>
            <a:endParaRPr lang="zh-CN" altLang="en-US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86827" y="3333762"/>
            <a:ext cx="1107996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间接原因</a:t>
            </a:r>
            <a:endParaRPr lang="zh-CN" altLang="en-US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60376" y="3859869"/>
            <a:ext cx="419100" cy="1905000"/>
          </a:xfrm>
          <a:prstGeom prst="rect">
            <a:avLst/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402377" y="3859869"/>
            <a:ext cx="419100" cy="1905000"/>
          </a:xfrm>
          <a:prstGeom prst="rect">
            <a:avLst/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950682" y="3864200"/>
            <a:ext cx="419100" cy="1905000"/>
          </a:xfrm>
          <a:prstGeom prst="rect">
            <a:avLst/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484556" y="3859869"/>
            <a:ext cx="419100" cy="1905000"/>
          </a:xfrm>
          <a:prstGeom prst="rect">
            <a:avLst/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862540" y="4166938"/>
            <a:ext cx="420115" cy="13234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技术原因</a:t>
            </a:r>
            <a:endParaRPr lang="zh-CN" altLang="en-US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402191" y="4165634"/>
            <a:ext cx="420115" cy="13234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教育原因</a:t>
            </a:r>
            <a:endParaRPr lang="zh-CN" altLang="en-US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936065" y="4165634"/>
            <a:ext cx="420115" cy="13234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身体原因</a:t>
            </a:r>
            <a:endParaRPr lang="zh-CN" altLang="en-US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469939" y="4172519"/>
            <a:ext cx="420115" cy="13234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精神愿意</a:t>
            </a:r>
            <a:endParaRPr lang="zh-CN" altLang="en-US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025042" y="3859869"/>
            <a:ext cx="419100" cy="1905000"/>
          </a:xfrm>
          <a:prstGeom prst="rect">
            <a:avLst/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0018430" y="4172519"/>
            <a:ext cx="420115" cy="13234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管理原因</a:t>
            </a:r>
            <a:endParaRPr lang="zh-CN" altLang="en-US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9" t="636" r="22849" b="6191"/>
          <a:stretch>
            <a:fillRect/>
          </a:stretch>
        </p:blipFill>
        <p:spPr>
          <a:xfrm>
            <a:off x="956786" y="1195480"/>
            <a:ext cx="3556003" cy="3127372"/>
          </a:xfrm>
          <a:custGeom>
            <a:avLst/>
            <a:gdLst>
              <a:gd name="connsiteX0" fmla="*/ 2764975 w 3251206"/>
              <a:gd name="connsiteY0" fmla="*/ 315686 h 2859314"/>
              <a:gd name="connsiteX1" fmla="*/ 3251206 w 3251206"/>
              <a:gd name="connsiteY1" fmla="*/ 522329 h 2859314"/>
              <a:gd name="connsiteX2" fmla="*/ 3251206 w 3251206"/>
              <a:gd name="connsiteY2" fmla="*/ 2336986 h 2859314"/>
              <a:gd name="connsiteX3" fmla="*/ 2764975 w 3251206"/>
              <a:gd name="connsiteY3" fmla="*/ 2543629 h 2859314"/>
              <a:gd name="connsiteX4" fmla="*/ 486231 w 3251206"/>
              <a:gd name="connsiteY4" fmla="*/ 315686 h 2859314"/>
              <a:gd name="connsiteX5" fmla="*/ 486231 w 3251206"/>
              <a:gd name="connsiteY5" fmla="*/ 2543629 h 2859314"/>
              <a:gd name="connsiteX6" fmla="*/ 0 w 3251206"/>
              <a:gd name="connsiteY6" fmla="*/ 2336986 h 2859314"/>
              <a:gd name="connsiteX7" fmla="*/ 0 w 3251206"/>
              <a:gd name="connsiteY7" fmla="*/ 522329 h 2859314"/>
              <a:gd name="connsiteX8" fmla="*/ 674917 w 3251206"/>
              <a:gd name="connsiteY8" fmla="*/ 137887 h 2859314"/>
              <a:gd name="connsiteX9" fmla="*/ 1182917 w 3251206"/>
              <a:gd name="connsiteY9" fmla="*/ 137887 h 2859314"/>
              <a:gd name="connsiteX10" fmla="*/ 1182917 w 3251206"/>
              <a:gd name="connsiteY10" fmla="*/ 2721429 h 2859314"/>
              <a:gd name="connsiteX11" fmla="*/ 674917 w 3251206"/>
              <a:gd name="connsiteY11" fmla="*/ 2721429 h 2859314"/>
              <a:gd name="connsiteX12" fmla="*/ 2068289 w 3251206"/>
              <a:gd name="connsiteY12" fmla="*/ 137886 h 2859314"/>
              <a:gd name="connsiteX13" fmla="*/ 2576289 w 3251206"/>
              <a:gd name="connsiteY13" fmla="*/ 137886 h 2859314"/>
              <a:gd name="connsiteX14" fmla="*/ 2576289 w 3251206"/>
              <a:gd name="connsiteY14" fmla="*/ 2721428 h 2859314"/>
              <a:gd name="connsiteX15" fmla="*/ 2068289 w 3251206"/>
              <a:gd name="connsiteY15" fmla="*/ 2721428 h 2859314"/>
              <a:gd name="connsiteX16" fmla="*/ 1371603 w 3251206"/>
              <a:gd name="connsiteY16" fmla="*/ 0 h 2859314"/>
              <a:gd name="connsiteX17" fmla="*/ 1879603 w 3251206"/>
              <a:gd name="connsiteY17" fmla="*/ 0 h 2859314"/>
              <a:gd name="connsiteX18" fmla="*/ 1879603 w 3251206"/>
              <a:gd name="connsiteY18" fmla="*/ 2859314 h 2859314"/>
              <a:gd name="connsiteX19" fmla="*/ 1371603 w 3251206"/>
              <a:gd name="connsiteY19" fmla="*/ 2859314 h 28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51206" h="2859314">
                <a:moveTo>
                  <a:pt x="2764975" y="315686"/>
                </a:moveTo>
                <a:lnTo>
                  <a:pt x="3251206" y="522329"/>
                </a:lnTo>
                <a:lnTo>
                  <a:pt x="3251206" y="2336986"/>
                </a:lnTo>
                <a:lnTo>
                  <a:pt x="2764975" y="2543629"/>
                </a:lnTo>
                <a:close/>
                <a:moveTo>
                  <a:pt x="486231" y="315686"/>
                </a:moveTo>
                <a:lnTo>
                  <a:pt x="486231" y="2543629"/>
                </a:lnTo>
                <a:lnTo>
                  <a:pt x="0" y="2336986"/>
                </a:lnTo>
                <a:lnTo>
                  <a:pt x="0" y="522329"/>
                </a:lnTo>
                <a:close/>
                <a:moveTo>
                  <a:pt x="674917" y="137887"/>
                </a:moveTo>
                <a:lnTo>
                  <a:pt x="1182917" y="137887"/>
                </a:lnTo>
                <a:lnTo>
                  <a:pt x="1182917" y="2721429"/>
                </a:lnTo>
                <a:lnTo>
                  <a:pt x="674917" y="2721429"/>
                </a:lnTo>
                <a:close/>
                <a:moveTo>
                  <a:pt x="2068289" y="137886"/>
                </a:moveTo>
                <a:lnTo>
                  <a:pt x="2576289" y="137886"/>
                </a:lnTo>
                <a:lnTo>
                  <a:pt x="2576289" y="2721428"/>
                </a:lnTo>
                <a:lnTo>
                  <a:pt x="2068289" y="2721428"/>
                </a:lnTo>
                <a:close/>
                <a:moveTo>
                  <a:pt x="1371603" y="0"/>
                </a:moveTo>
                <a:lnTo>
                  <a:pt x="1879603" y="0"/>
                </a:lnTo>
                <a:lnTo>
                  <a:pt x="1879603" y="2859314"/>
                </a:lnTo>
                <a:lnTo>
                  <a:pt x="1371603" y="2859314"/>
                </a:lnTo>
                <a:close/>
              </a:path>
            </a:pathLst>
          </a:custGeom>
        </p:spPr>
      </p:pic>
      <p:sp>
        <p:nvSpPr>
          <p:cNvPr id="16" name="矩形 15"/>
          <p:cNvSpPr/>
          <p:nvPr/>
        </p:nvSpPr>
        <p:spPr>
          <a:xfrm>
            <a:off x="2017486" y="6669314"/>
            <a:ext cx="10174514" cy="188686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272896" y="2299503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二、从业人员的安全须知</a:t>
            </a:r>
            <a:endParaRPr lang="zh-CN" altLang="en-US" sz="4000" b="1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35" y="5118207"/>
            <a:ext cx="12191331" cy="1739604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35" y="4862760"/>
            <a:ext cx="12191331" cy="562268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92200" y="485876"/>
            <a:ext cx="4355680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50000"/>
              </a:spcBef>
              <a:defRPr sz="2800" b="1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1</a:t>
            </a:r>
            <a:r>
              <a:rPr lang="zh-CN" altLang="en-US" dirty="0"/>
              <a:t>、安全生产中的两种安全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t="6280" b="25200"/>
          <a:stretch>
            <a:fillRect/>
          </a:stretch>
        </p:blipFill>
        <p:spPr>
          <a:xfrm>
            <a:off x="1188775" y="1669143"/>
            <a:ext cx="4576085" cy="2380343"/>
          </a:xfrm>
          <a:prstGeom prst="rect">
            <a:avLst/>
          </a:prstGeom>
        </p:spPr>
      </p:pic>
      <p:sp>
        <p:nvSpPr>
          <p:cNvPr id="8" name="箭头: 五边形 7"/>
          <p:cNvSpPr/>
          <p:nvPr/>
        </p:nvSpPr>
        <p:spPr>
          <a:xfrm>
            <a:off x="5965371" y="1894114"/>
            <a:ext cx="2409372" cy="1930400"/>
          </a:xfrm>
          <a:prstGeom prst="homePlate">
            <a:avLst>
              <a:gd name="adj" fmla="val 22180"/>
            </a:avLst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778454" y="1894115"/>
            <a:ext cx="1930399" cy="19303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五边形 10"/>
          <p:cNvSpPr/>
          <p:nvPr/>
        </p:nvSpPr>
        <p:spPr>
          <a:xfrm flipH="1">
            <a:off x="3355488" y="4441724"/>
            <a:ext cx="2409372" cy="1930400"/>
          </a:xfrm>
          <a:prstGeom prst="homePlate">
            <a:avLst>
              <a:gd name="adj" fmla="val 22180"/>
            </a:avLst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82663" y="4441725"/>
            <a:ext cx="1930399" cy="19303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b="20572"/>
          <a:stretch>
            <a:fillRect/>
          </a:stretch>
        </p:blipFill>
        <p:spPr>
          <a:xfrm>
            <a:off x="5965371" y="4216752"/>
            <a:ext cx="4576085" cy="238034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386286" y="2659259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CC66"/>
              </a:buClr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人身安全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49234" y="518885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CC66"/>
              </a:buClr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设备安全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9298520" y="2364424"/>
            <a:ext cx="890265" cy="989780"/>
            <a:chOff x="4" y="7"/>
            <a:chExt cx="6969" cy="7748"/>
          </a:xfrm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3487" y="4220"/>
              <a:ext cx="3486" cy="3535"/>
            </a:xfrm>
            <a:custGeom>
              <a:avLst/>
              <a:gdLst>
                <a:gd name="T0" fmla="*/ 1425 w 1474"/>
                <a:gd name="T1" fmla="*/ 355 h 1495"/>
                <a:gd name="T2" fmla="*/ 1414 w 1474"/>
                <a:gd name="T3" fmla="*/ 334 h 1495"/>
                <a:gd name="T4" fmla="*/ 1304 w 1474"/>
                <a:gd name="T5" fmla="*/ 268 h 1495"/>
                <a:gd name="T6" fmla="*/ 1243 w 1474"/>
                <a:gd name="T7" fmla="*/ 290 h 1495"/>
                <a:gd name="T8" fmla="*/ 1183 w 1474"/>
                <a:gd name="T9" fmla="*/ 350 h 1495"/>
                <a:gd name="T10" fmla="*/ 1035 w 1474"/>
                <a:gd name="T11" fmla="*/ 504 h 1495"/>
                <a:gd name="T12" fmla="*/ 1019 w 1474"/>
                <a:gd name="T13" fmla="*/ 521 h 1495"/>
                <a:gd name="T14" fmla="*/ 965 w 1474"/>
                <a:gd name="T15" fmla="*/ 460 h 1495"/>
                <a:gd name="T16" fmla="*/ 1184 w 1474"/>
                <a:gd name="T17" fmla="*/ 236 h 1495"/>
                <a:gd name="T18" fmla="*/ 1184 w 1474"/>
                <a:gd name="T19" fmla="*/ 82 h 1495"/>
                <a:gd name="T20" fmla="*/ 1152 w 1474"/>
                <a:gd name="T21" fmla="*/ 60 h 1495"/>
                <a:gd name="T22" fmla="*/ 1130 w 1474"/>
                <a:gd name="T23" fmla="*/ 49 h 1495"/>
                <a:gd name="T24" fmla="*/ 899 w 1474"/>
                <a:gd name="T25" fmla="*/ 0 h 1495"/>
                <a:gd name="T26" fmla="*/ 325 w 1474"/>
                <a:gd name="T27" fmla="*/ 581 h 1495"/>
                <a:gd name="T28" fmla="*/ 341 w 1474"/>
                <a:gd name="T29" fmla="*/ 712 h 1495"/>
                <a:gd name="T30" fmla="*/ 346 w 1474"/>
                <a:gd name="T31" fmla="*/ 724 h 1495"/>
                <a:gd name="T32" fmla="*/ 82 w 1474"/>
                <a:gd name="T33" fmla="*/ 990 h 1495"/>
                <a:gd name="T34" fmla="*/ 0 w 1474"/>
                <a:gd name="T35" fmla="*/ 1198 h 1495"/>
                <a:gd name="T36" fmla="*/ 82 w 1474"/>
                <a:gd name="T37" fmla="*/ 1406 h 1495"/>
                <a:gd name="T38" fmla="*/ 290 w 1474"/>
                <a:gd name="T39" fmla="*/ 1495 h 1495"/>
                <a:gd name="T40" fmla="*/ 493 w 1474"/>
                <a:gd name="T41" fmla="*/ 1406 h 1495"/>
                <a:gd name="T42" fmla="*/ 757 w 1474"/>
                <a:gd name="T43" fmla="*/ 1138 h 1495"/>
                <a:gd name="T44" fmla="*/ 768 w 1474"/>
                <a:gd name="T45" fmla="*/ 1138 h 1495"/>
                <a:gd name="T46" fmla="*/ 899 w 1474"/>
                <a:gd name="T47" fmla="*/ 1154 h 1495"/>
                <a:gd name="T48" fmla="*/ 1474 w 1474"/>
                <a:gd name="T49" fmla="*/ 573 h 1495"/>
                <a:gd name="T50" fmla="*/ 1425 w 1474"/>
                <a:gd name="T51" fmla="*/ 355 h 1495"/>
                <a:gd name="T52" fmla="*/ 899 w 1474"/>
                <a:gd name="T53" fmla="*/ 1012 h 1495"/>
                <a:gd name="T54" fmla="*/ 757 w 1474"/>
                <a:gd name="T55" fmla="*/ 984 h 1495"/>
                <a:gd name="T56" fmla="*/ 708 w 1474"/>
                <a:gd name="T57" fmla="*/ 968 h 1495"/>
                <a:gd name="T58" fmla="*/ 374 w 1474"/>
                <a:gd name="T59" fmla="*/ 1307 h 1495"/>
                <a:gd name="T60" fmla="*/ 275 w 1474"/>
                <a:gd name="T61" fmla="*/ 1344 h 1495"/>
                <a:gd name="T62" fmla="*/ 177 w 1474"/>
                <a:gd name="T63" fmla="*/ 1307 h 1495"/>
                <a:gd name="T64" fmla="*/ 140 w 1474"/>
                <a:gd name="T65" fmla="*/ 1208 h 1495"/>
                <a:gd name="T66" fmla="*/ 177 w 1474"/>
                <a:gd name="T67" fmla="*/ 1110 h 1495"/>
                <a:gd name="T68" fmla="*/ 511 w 1474"/>
                <a:gd name="T69" fmla="*/ 771 h 1495"/>
                <a:gd name="T70" fmla="*/ 495 w 1474"/>
                <a:gd name="T71" fmla="*/ 722 h 1495"/>
                <a:gd name="T72" fmla="*/ 467 w 1474"/>
                <a:gd name="T73" fmla="*/ 579 h 1495"/>
                <a:gd name="T74" fmla="*/ 890 w 1474"/>
                <a:gd name="T75" fmla="*/ 157 h 1495"/>
                <a:gd name="T76" fmla="*/ 978 w 1474"/>
                <a:gd name="T77" fmla="*/ 168 h 1495"/>
                <a:gd name="T78" fmla="*/ 1011 w 1474"/>
                <a:gd name="T79" fmla="*/ 180 h 1495"/>
                <a:gd name="T80" fmla="*/ 786 w 1474"/>
                <a:gd name="T81" fmla="*/ 404 h 1495"/>
                <a:gd name="T82" fmla="*/ 732 w 1474"/>
                <a:gd name="T83" fmla="*/ 458 h 1495"/>
                <a:gd name="T84" fmla="*/ 1012 w 1474"/>
                <a:gd name="T85" fmla="*/ 738 h 1495"/>
                <a:gd name="T86" fmla="*/ 1292 w 1474"/>
                <a:gd name="T87" fmla="*/ 458 h 1495"/>
                <a:gd name="T88" fmla="*/ 1297 w 1474"/>
                <a:gd name="T89" fmla="*/ 496 h 1495"/>
                <a:gd name="T90" fmla="*/ 1309 w 1474"/>
                <a:gd name="T91" fmla="*/ 584 h 1495"/>
                <a:gd name="T92" fmla="*/ 899 w 1474"/>
                <a:gd name="T93" fmla="*/ 1012 h 1495"/>
                <a:gd name="T94" fmla="*/ 899 w 1474"/>
                <a:gd name="T95" fmla="*/ 1012 h 1495"/>
                <a:gd name="T96" fmla="*/ 899 w 1474"/>
                <a:gd name="T97" fmla="*/ 1012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4" h="1495">
                  <a:moveTo>
                    <a:pt x="1425" y="355"/>
                  </a:moveTo>
                  <a:cubicBezTo>
                    <a:pt x="1425" y="355"/>
                    <a:pt x="1414" y="339"/>
                    <a:pt x="1414" y="334"/>
                  </a:cubicBezTo>
                  <a:cubicBezTo>
                    <a:pt x="1369" y="268"/>
                    <a:pt x="1332" y="268"/>
                    <a:pt x="1304" y="268"/>
                  </a:cubicBezTo>
                  <a:cubicBezTo>
                    <a:pt x="1283" y="268"/>
                    <a:pt x="1260" y="280"/>
                    <a:pt x="1243" y="290"/>
                  </a:cubicBezTo>
                  <a:cubicBezTo>
                    <a:pt x="1238" y="295"/>
                    <a:pt x="1227" y="311"/>
                    <a:pt x="1183" y="350"/>
                  </a:cubicBezTo>
                  <a:cubicBezTo>
                    <a:pt x="1150" y="383"/>
                    <a:pt x="1106" y="427"/>
                    <a:pt x="1035" y="504"/>
                  </a:cubicBezTo>
                  <a:cubicBezTo>
                    <a:pt x="1019" y="521"/>
                    <a:pt x="1019" y="521"/>
                    <a:pt x="1019" y="521"/>
                  </a:cubicBezTo>
                  <a:cubicBezTo>
                    <a:pt x="965" y="460"/>
                    <a:pt x="965" y="460"/>
                    <a:pt x="965" y="460"/>
                  </a:cubicBezTo>
                  <a:cubicBezTo>
                    <a:pt x="1184" y="236"/>
                    <a:pt x="1184" y="236"/>
                    <a:pt x="1184" y="236"/>
                  </a:cubicBezTo>
                  <a:cubicBezTo>
                    <a:pt x="1229" y="191"/>
                    <a:pt x="1229" y="126"/>
                    <a:pt x="1184" y="82"/>
                  </a:cubicBezTo>
                  <a:cubicBezTo>
                    <a:pt x="1173" y="70"/>
                    <a:pt x="1163" y="65"/>
                    <a:pt x="1152" y="60"/>
                  </a:cubicBezTo>
                  <a:cubicBezTo>
                    <a:pt x="1130" y="49"/>
                    <a:pt x="1130" y="49"/>
                    <a:pt x="1130" y="49"/>
                  </a:cubicBezTo>
                  <a:cubicBezTo>
                    <a:pt x="1060" y="16"/>
                    <a:pt x="983" y="0"/>
                    <a:pt x="899" y="0"/>
                  </a:cubicBezTo>
                  <a:cubicBezTo>
                    <a:pt x="582" y="0"/>
                    <a:pt x="325" y="263"/>
                    <a:pt x="325" y="581"/>
                  </a:cubicBezTo>
                  <a:cubicBezTo>
                    <a:pt x="325" y="630"/>
                    <a:pt x="329" y="674"/>
                    <a:pt x="341" y="712"/>
                  </a:cubicBezTo>
                  <a:cubicBezTo>
                    <a:pt x="346" y="724"/>
                    <a:pt x="346" y="724"/>
                    <a:pt x="346" y="724"/>
                  </a:cubicBezTo>
                  <a:cubicBezTo>
                    <a:pt x="82" y="990"/>
                    <a:pt x="82" y="990"/>
                    <a:pt x="82" y="990"/>
                  </a:cubicBezTo>
                  <a:cubicBezTo>
                    <a:pt x="28" y="1045"/>
                    <a:pt x="0" y="1122"/>
                    <a:pt x="0" y="1198"/>
                  </a:cubicBezTo>
                  <a:cubicBezTo>
                    <a:pt x="0" y="1275"/>
                    <a:pt x="33" y="1352"/>
                    <a:pt x="82" y="1406"/>
                  </a:cubicBezTo>
                  <a:cubicBezTo>
                    <a:pt x="136" y="1460"/>
                    <a:pt x="208" y="1495"/>
                    <a:pt x="290" y="1495"/>
                  </a:cubicBezTo>
                  <a:cubicBezTo>
                    <a:pt x="367" y="1495"/>
                    <a:pt x="444" y="1462"/>
                    <a:pt x="493" y="1406"/>
                  </a:cubicBezTo>
                  <a:cubicBezTo>
                    <a:pt x="757" y="1138"/>
                    <a:pt x="757" y="1138"/>
                    <a:pt x="757" y="1138"/>
                  </a:cubicBezTo>
                  <a:cubicBezTo>
                    <a:pt x="768" y="1138"/>
                    <a:pt x="768" y="1138"/>
                    <a:pt x="768" y="1138"/>
                  </a:cubicBezTo>
                  <a:cubicBezTo>
                    <a:pt x="817" y="1149"/>
                    <a:pt x="862" y="1154"/>
                    <a:pt x="899" y="1154"/>
                  </a:cubicBezTo>
                  <a:cubicBezTo>
                    <a:pt x="1217" y="1154"/>
                    <a:pt x="1474" y="891"/>
                    <a:pt x="1474" y="573"/>
                  </a:cubicBezTo>
                  <a:cubicBezTo>
                    <a:pt x="1474" y="507"/>
                    <a:pt x="1458" y="432"/>
                    <a:pt x="1425" y="355"/>
                  </a:cubicBezTo>
                  <a:close/>
                  <a:moveTo>
                    <a:pt x="899" y="1012"/>
                  </a:moveTo>
                  <a:cubicBezTo>
                    <a:pt x="850" y="1012"/>
                    <a:pt x="806" y="1000"/>
                    <a:pt x="757" y="984"/>
                  </a:cubicBezTo>
                  <a:cubicBezTo>
                    <a:pt x="708" y="968"/>
                    <a:pt x="708" y="968"/>
                    <a:pt x="708" y="968"/>
                  </a:cubicBezTo>
                  <a:cubicBezTo>
                    <a:pt x="374" y="1307"/>
                    <a:pt x="374" y="1307"/>
                    <a:pt x="374" y="1307"/>
                  </a:cubicBezTo>
                  <a:cubicBezTo>
                    <a:pt x="346" y="1334"/>
                    <a:pt x="313" y="1344"/>
                    <a:pt x="275" y="1344"/>
                  </a:cubicBezTo>
                  <a:cubicBezTo>
                    <a:pt x="238" y="1344"/>
                    <a:pt x="205" y="1328"/>
                    <a:pt x="177" y="1307"/>
                  </a:cubicBezTo>
                  <a:cubicBezTo>
                    <a:pt x="149" y="1279"/>
                    <a:pt x="140" y="1246"/>
                    <a:pt x="140" y="1208"/>
                  </a:cubicBezTo>
                  <a:cubicBezTo>
                    <a:pt x="140" y="1171"/>
                    <a:pt x="156" y="1138"/>
                    <a:pt x="177" y="1110"/>
                  </a:cubicBezTo>
                  <a:cubicBezTo>
                    <a:pt x="511" y="771"/>
                    <a:pt x="511" y="771"/>
                    <a:pt x="511" y="771"/>
                  </a:cubicBezTo>
                  <a:cubicBezTo>
                    <a:pt x="495" y="722"/>
                    <a:pt x="495" y="722"/>
                    <a:pt x="495" y="722"/>
                  </a:cubicBezTo>
                  <a:cubicBezTo>
                    <a:pt x="479" y="678"/>
                    <a:pt x="467" y="629"/>
                    <a:pt x="467" y="579"/>
                  </a:cubicBezTo>
                  <a:cubicBezTo>
                    <a:pt x="467" y="344"/>
                    <a:pt x="654" y="157"/>
                    <a:pt x="890" y="157"/>
                  </a:cubicBezTo>
                  <a:cubicBezTo>
                    <a:pt x="922" y="157"/>
                    <a:pt x="950" y="162"/>
                    <a:pt x="978" y="168"/>
                  </a:cubicBezTo>
                  <a:cubicBezTo>
                    <a:pt x="1011" y="180"/>
                    <a:pt x="1011" y="180"/>
                    <a:pt x="1011" y="180"/>
                  </a:cubicBezTo>
                  <a:cubicBezTo>
                    <a:pt x="786" y="404"/>
                    <a:pt x="786" y="404"/>
                    <a:pt x="786" y="404"/>
                  </a:cubicBezTo>
                  <a:cubicBezTo>
                    <a:pt x="732" y="458"/>
                    <a:pt x="732" y="458"/>
                    <a:pt x="732" y="458"/>
                  </a:cubicBezTo>
                  <a:cubicBezTo>
                    <a:pt x="1012" y="738"/>
                    <a:pt x="1012" y="738"/>
                    <a:pt x="1012" y="738"/>
                  </a:cubicBezTo>
                  <a:cubicBezTo>
                    <a:pt x="1292" y="458"/>
                    <a:pt x="1292" y="458"/>
                    <a:pt x="1292" y="458"/>
                  </a:cubicBezTo>
                  <a:cubicBezTo>
                    <a:pt x="1297" y="496"/>
                    <a:pt x="1297" y="496"/>
                    <a:pt x="1297" y="496"/>
                  </a:cubicBezTo>
                  <a:cubicBezTo>
                    <a:pt x="1302" y="524"/>
                    <a:pt x="1309" y="550"/>
                    <a:pt x="1309" y="584"/>
                  </a:cubicBezTo>
                  <a:cubicBezTo>
                    <a:pt x="1320" y="825"/>
                    <a:pt x="1135" y="1012"/>
                    <a:pt x="899" y="1012"/>
                  </a:cubicBezTo>
                  <a:close/>
                  <a:moveTo>
                    <a:pt x="899" y="1012"/>
                  </a:moveTo>
                  <a:cubicBezTo>
                    <a:pt x="899" y="1012"/>
                    <a:pt x="899" y="1012"/>
                    <a:pt x="899" y="10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4" y="7"/>
              <a:ext cx="6709" cy="7620"/>
            </a:xfrm>
            <a:custGeom>
              <a:avLst/>
              <a:gdLst>
                <a:gd name="T0" fmla="*/ 2760 w 2837"/>
                <a:gd name="T1" fmla="*/ 932 h 3223"/>
                <a:gd name="T2" fmla="*/ 2837 w 2837"/>
                <a:gd name="T3" fmla="*/ 855 h 3223"/>
                <a:gd name="T4" fmla="*/ 2760 w 2837"/>
                <a:gd name="T5" fmla="*/ 778 h 3223"/>
                <a:gd name="T6" fmla="*/ 2333 w 2837"/>
                <a:gd name="T7" fmla="*/ 778 h 3223"/>
                <a:gd name="T8" fmla="*/ 2328 w 2837"/>
                <a:gd name="T9" fmla="*/ 762 h 3223"/>
                <a:gd name="T10" fmla="*/ 1396 w 2837"/>
                <a:gd name="T11" fmla="*/ 0 h 3223"/>
                <a:gd name="T12" fmla="*/ 443 w 2837"/>
                <a:gd name="T13" fmla="*/ 965 h 3223"/>
                <a:gd name="T14" fmla="*/ 969 w 2837"/>
                <a:gd name="T15" fmla="*/ 1819 h 3223"/>
                <a:gd name="T16" fmla="*/ 1013 w 2837"/>
                <a:gd name="T17" fmla="*/ 1841 h 3223"/>
                <a:gd name="T18" fmla="*/ 969 w 2837"/>
                <a:gd name="T19" fmla="*/ 1857 h 3223"/>
                <a:gd name="T20" fmla="*/ 0 w 2837"/>
                <a:gd name="T21" fmla="*/ 3134 h 3223"/>
                <a:gd name="T22" fmla="*/ 21 w 2837"/>
                <a:gd name="T23" fmla="*/ 3195 h 3223"/>
                <a:gd name="T24" fmla="*/ 75 w 2837"/>
                <a:gd name="T25" fmla="*/ 3223 h 3223"/>
                <a:gd name="T26" fmla="*/ 1138 w 2837"/>
                <a:gd name="T27" fmla="*/ 3223 h 3223"/>
                <a:gd name="T28" fmla="*/ 1220 w 2837"/>
                <a:gd name="T29" fmla="*/ 3146 h 3223"/>
                <a:gd name="T30" fmla="*/ 1143 w 2837"/>
                <a:gd name="T31" fmla="*/ 3069 h 3223"/>
                <a:gd name="T32" fmla="*/ 163 w 2837"/>
                <a:gd name="T33" fmla="*/ 3069 h 3223"/>
                <a:gd name="T34" fmla="*/ 168 w 2837"/>
                <a:gd name="T35" fmla="*/ 3048 h 3223"/>
                <a:gd name="T36" fmla="*/ 1439 w 2837"/>
                <a:gd name="T37" fmla="*/ 1947 h 3223"/>
                <a:gd name="T38" fmla="*/ 1483 w 2837"/>
                <a:gd name="T39" fmla="*/ 1931 h 3223"/>
                <a:gd name="T40" fmla="*/ 1495 w 2837"/>
                <a:gd name="T41" fmla="*/ 1926 h 3223"/>
                <a:gd name="T42" fmla="*/ 2361 w 2837"/>
                <a:gd name="T43" fmla="*/ 973 h 3223"/>
                <a:gd name="T44" fmla="*/ 2361 w 2837"/>
                <a:gd name="T45" fmla="*/ 940 h 3223"/>
                <a:gd name="T46" fmla="*/ 2760 w 2837"/>
                <a:gd name="T47" fmla="*/ 940 h 3223"/>
                <a:gd name="T48" fmla="*/ 2760 w 2837"/>
                <a:gd name="T49" fmla="*/ 932 h 3223"/>
                <a:gd name="T50" fmla="*/ 630 w 2837"/>
                <a:gd name="T51" fmla="*/ 745 h 3223"/>
                <a:gd name="T52" fmla="*/ 1396 w 2837"/>
                <a:gd name="T53" fmla="*/ 154 h 3223"/>
                <a:gd name="T54" fmla="*/ 2163 w 2837"/>
                <a:gd name="T55" fmla="*/ 745 h 3223"/>
                <a:gd name="T56" fmla="*/ 2168 w 2837"/>
                <a:gd name="T57" fmla="*/ 773 h 3223"/>
                <a:gd name="T58" fmla="*/ 617 w 2837"/>
                <a:gd name="T59" fmla="*/ 773 h 3223"/>
                <a:gd name="T60" fmla="*/ 630 w 2837"/>
                <a:gd name="T61" fmla="*/ 745 h 3223"/>
                <a:gd name="T62" fmla="*/ 1403 w 2837"/>
                <a:gd name="T63" fmla="*/ 1770 h 3223"/>
                <a:gd name="T64" fmla="*/ 604 w 2837"/>
                <a:gd name="T65" fmla="*/ 965 h 3223"/>
                <a:gd name="T66" fmla="*/ 604 w 2837"/>
                <a:gd name="T67" fmla="*/ 937 h 3223"/>
                <a:gd name="T68" fmla="*/ 2204 w 2837"/>
                <a:gd name="T69" fmla="*/ 937 h 3223"/>
                <a:gd name="T70" fmla="*/ 2204 w 2837"/>
                <a:gd name="T71" fmla="*/ 970 h 3223"/>
                <a:gd name="T72" fmla="*/ 1403 w 2837"/>
                <a:gd name="T73" fmla="*/ 1770 h 3223"/>
                <a:gd name="T74" fmla="*/ 1403 w 2837"/>
                <a:gd name="T75" fmla="*/ 1770 h 3223"/>
                <a:gd name="T76" fmla="*/ 1403 w 2837"/>
                <a:gd name="T77" fmla="*/ 1770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7" h="3223">
                  <a:moveTo>
                    <a:pt x="2760" y="932"/>
                  </a:moveTo>
                  <a:cubicBezTo>
                    <a:pt x="2805" y="932"/>
                    <a:pt x="2837" y="899"/>
                    <a:pt x="2837" y="855"/>
                  </a:cubicBezTo>
                  <a:cubicBezTo>
                    <a:pt x="2837" y="811"/>
                    <a:pt x="2805" y="778"/>
                    <a:pt x="2760" y="778"/>
                  </a:cubicBezTo>
                  <a:cubicBezTo>
                    <a:pt x="2333" y="778"/>
                    <a:pt x="2333" y="778"/>
                    <a:pt x="2333" y="778"/>
                  </a:cubicBezTo>
                  <a:cubicBezTo>
                    <a:pt x="2328" y="762"/>
                    <a:pt x="2328" y="762"/>
                    <a:pt x="2328" y="762"/>
                  </a:cubicBezTo>
                  <a:cubicBezTo>
                    <a:pt x="2235" y="323"/>
                    <a:pt x="1840" y="0"/>
                    <a:pt x="1396" y="0"/>
                  </a:cubicBezTo>
                  <a:cubicBezTo>
                    <a:pt x="871" y="0"/>
                    <a:pt x="443" y="432"/>
                    <a:pt x="443" y="965"/>
                  </a:cubicBezTo>
                  <a:cubicBezTo>
                    <a:pt x="443" y="1327"/>
                    <a:pt x="646" y="1656"/>
                    <a:pt x="969" y="1819"/>
                  </a:cubicBezTo>
                  <a:cubicBezTo>
                    <a:pt x="1013" y="1841"/>
                    <a:pt x="1013" y="1841"/>
                    <a:pt x="1013" y="1841"/>
                  </a:cubicBezTo>
                  <a:cubicBezTo>
                    <a:pt x="969" y="1857"/>
                    <a:pt x="969" y="1857"/>
                    <a:pt x="969" y="1857"/>
                  </a:cubicBezTo>
                  <a:cubicBezTo>
                    <a:pt x="415" y="2049"/>
                    <a:pt x="37" y="2548"/>
                    <a:pt x="0" y="3134"/>
                  </a:cubicBezTo>
                  <a:cubicBezTo>
                    <a:pt x="0" y="3156"/>
                    <a:pt x="4" y="3179"/>
                    <a:pt x="21" y="3195"/>
                  </a:cubicBezTo>
                  <a:cubicBezTo>
                    <a:pt x="37" y="3211"/>
                    <a:pt x="54" y="3223"/>
                    <a:pt x="75" y="3223"/>
                  </a:cubicBezTo>
                  <a:cubicBezTo>
                    <a:pt x="1138" y="3223"/>
                    <a:pt x="1138" y="3223"/>
                    <a:pt x="1138" y="3223"/>
                  </a:cubicBezTo>
                  <a:cubicBezTo>
                    <a:pt x="1182" y="3223"/>
                    <a:pt x="1220" y="3190"/>
                    <a:pt x="1220" y="3146"/>
                  </a:cubicBezTo>
                  <a:cubicBezTo>
                    <a:pt x="1220" y="3102"/>
                    <a:pt x="1187" y="3069"/>
                    <a:pt x="1143" y="3069"/>
                  </a:cubicBezTo>
                  <a:cubicBezTo>
                    <a:pt x="163" y="3069"/>
                    <a:pt x="163" y="3069"/>
                    <a:pt x="163" y="3069"/>
                  </a:cubicBezTo>
                  <a:cubicBezTo>
                    <a:pt x="168" y="3048"/>
                    <a:pt x="168" y="3048"/>
                    <a:pt x="168" y="3048"/>
                  </a:cubicBezTo>
                  <a:cubicBezTo>
                    <a:pt x="262" y="2417"/>
                    <a:pt x="808" y="1947"/>
                    <a:pt x="1439" y="1947"/>
                  </a:cubicBezTo>
                  <a:cubicBezTo>
                    <a:pt x="1450" y="1947"/>
                    <a:pt x="1467" y="1942"/>
                    <a:pt x="1483" y="1931"/>
                  </a:cubicBezTo>
                  <a:cubicBezTo>
                    <a:pt x="1495" y="1926"/>
                    <a:pt x="1495" y="1926"/>
                    <a:pt x="1495" y="1926"/>
                  </a:cubicBezTo>
                  <a:cubicBezTo>
                    <a:pt x="1988" y="1877"/>
                    <a:pt x="2361" y="1471"/>
                    <a:pt x="2361" y="973"/>
                  </a:cubicBezTo>
                  <a:cubicBezTo>
                    <a:pt x="2361" y="940"/>
                    <a:pt x="2361" y="940"/>
                    <a:pt x="2361" y="940"/>
                  </a:cubicBezTo>
                  <a:cubicBezTo>
                    <a:pt x="2760" y="940"/>
                    <a:pt x="2760" y="940"/>
                    <a:pt x="2760" y="940"/>
                  </a:cubicBezTo>
                  <a:lnTo>
                    <a:pt x="2760" y="932"/>
                  </a:lnTo>
                  <a:close/>
                  <a:moveTo>
                    <a:pt x="630" y="745"/>
                  </a:moveTo>
                  <a:cubicBezTo>
                    <a:pt x="728" y="395"/>
                    <a:pt x="1041" y="154"/>
                    <a:pt x="1396" y="154"/>
                  </a:cubicBezTo>
                  <a:cubicBezTo>
                    <a:pt x="1752" y="154"/>
                    <a:pt x="2064" y="395"/>
                    <a:pt x="2163" y="745"/>
                  </a:cubicBezTo>
                  <a:cubicBezTo>
                    <a:pt x="2168" y="773"/>
                    <a:pt x="2168" y="773"/>
                    <a:pt x="2168" y="773"/>
                  </a:cubicBezTo>
                  <a:cubicBezTo>
                    <a:pt x="617" y="773"/>
                    <a:pt x="617" y="773"/>
                    <a:pt x="617" y="773"/>
                  </a:cubicBezTo>
                  <a:lnTo>
                    <a:pt x="630" y="745"/>
                  </a:lnTo>
                  <a:close/>
                  <a:moveTo>
                    <a:pt x="1403" y="1770"/>
                  </a:moveTo>
                  <a:cubicBezTo>
                    <a:pt x="959" y="1770"/>
                    <a:pt x="604" y="1408"/>
                    <a:pt x="604" y="965"/>
                  </a:cubicBezTo>
                  <a:cubicBezTo>
                    <a:pt x="604" y="937"/>
                    <a:pt x="604" y="937"/>
                    <a:pt x="604" y="937"/>
                  </a:cubicBezTo>
                  <a:cubicBezTo>
                    <a:pt x="2204" y="937"/>
                    <a:pt x="2204" y="937"/>
                    <a:pt x="2204" y="937"/>
                  </a:cubicBezTo>
                  <a:cubicBezTo>
                    <a:pt x="2204" y="970"/>
                    <a:pt x="2204" y="970"/>
                    <a:pt x="2204" y="970"/>
                  </a:cubicBezTo>
                  <a:cubicBezTo>
                    <a:pt x="2202" y="1408"/>
                    <a:pt x="1840" y="1770"/>
                    <a:pt x="1403" y="1770"/>
                  </a:cubicBezTo>
                  <a:close/>
                  <a:moveTo>
                    <a:pt x="1403" y="1770"/>
                  </a:moveTo>
                  <a:cubicBezTo>
                    <a:pt x="1403" y="1770"/>
                    <a:pt x="1403" y="1770"/>
                    <a:pt x="1403" y="17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108"/>
          <p:cNvGrpSpPr>
            <a:grpSpLocks noChangeAspect="1"/>
          </p:cNvGrpSpPr>
          <p:nvPr/>
        </p:nvGrpSpPr>
        <p:grpSpPr bwMode="auto">
          <a:xfrm>
            <a:off x="1363290" y="4968056"/>
            <a:ext cx="1214016" cy="736057"/>
            <a:chOff x="4832" y="2326"/>
            <a:chExt cx="1016" cy="616"/>
          </a:xfrm>
        </p:grpSpPr>
        <p:sp>
          <p:nvSpPr>
            <p:cNvPr id="21" name="Rectangle 109"/>
            <p:cNvSpPr>
              <a:spLocks noChangeArrowheads="1"/>
            </p:cNvSpPr>
            <p:nvPr/>
          </p:nvSpPr>
          <p:spPr bwMode="auto">
            <a:xfrm>
              <a:off x="4882" y="2546"/>
              <a:ext cx="233" cy="1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10"/>
            <p:cNvSpPr/>
            <p:nvPr/>
          </p:nvSpPr>
          <p:spPr bwMode="auto">
            <a:xfrm>
              <a:off x="4832" y="2326"/>
              <a:ext cx="1016" cy="616"/>
            </a:xfrm>
            <a:custGeom>
              <a:avLst/>
              <a:gdLst>
                <a:gd name="T0" fmla="*/ 408 w 427"/>
                <a:gd name="T1" fmla="*/ 237 h 258"/>
                <a:gd name="T2" fmla="*/ 408 w 427"/>
                <a:gd name="T3" fmla="*/ 172 h 258"/>
                <a:gd name="T4" fmla="*/ 309 w 427"/>
                <a:gd name="T5" fmla="*/ 172 h 258"/>
                <a:gd name="T6" fmla="*/ 309 w 427"/>
                <a:gd name="T7" fmla="*/ 237 h 258"/>
                <a:gd name="T8" fmla="*/ 297 w 427"/>
                <a:gd name="T9" fmla="*/ 237 h 258"/>
                <a:gd name="T10" fmla="*/ 297 w 427"/>
                <a:gd name="T11" fmla="*/ 172 h 258"/>
                <a:gd name="T12" fmla="*/ 198 w 427"/>
                <a:gd name="T13" fmla="*/ 172 h 258"/>
                <a:gd name="T14" fmla="*/ 198 w 427"/>
                <a:gd name="T15" fmla="*/ 237 h 258"/>
                <a:gd name="T16" fmla="*/ 186 w 427"/>
                <a:gd name="T17" fmla="*/ 237 h 258"/>
                <a:gd name="T18" fmla="*/ 179 w 427"/>
                <a:gd name="T19" fmla="*/ 81 h 258"/>
                <a:gd name="T20" fmla="*/ 184 w 427"/>
                <a:gd name="T21" fmla="*/ 81 h 258"/>
                <a:gd name="T22" fmla="*/ 184 w 427"/>
                <a:gd name="T23" fmla="*/ 61 h 258"/>
                <a:gd name="T24" fmla="*/ 297 w 427"/>
                <a:gd name="T25" fmla="*/ 20 h 258"/>
                <a:gd name="T26" fmla="*/ 298 w 427"/>
                <a:gd name="T27" fmla="*/ 21 h 258"/>
                <a:gd name="T28" fmla="*/ 298 w 427"/>
                <a:gd name="T29" fmla="*/ 100 h 258"/>
                <a:gd name="T30" fmla="*/ 276 w 427"/>
                <a:gd name="T31" fmla="*/ 100 h 258"/>
                <a:gd name="T32" fmla="*/ 276 w 427"/>
                <a:gd name="T33" fmla="*/ 141 h 258"/>
                <a:gd name="T34" fmla="*/ 329 w 427"/>
                <a:gd name="T35" fmla="*/ 141 h 258"/>
                <a:gd name="T36" fmla="*/ 329 w 427"/>
                <a:gd name="T37" fmla="*/ 100 h 258"/>
                <a:gd name="T38" fmla="*/ 308 w 427"/>
                <a:gd name="T39" fmla="*/ 100 h 258"/>
                <a:gd name="T40" fmla="*/ 308 w 427"/>
                <a:gd name="T41" fmla="*/ 20 h 258"/>
                <a:gd name="T42" fmla="*/ 314 w 427"/>
                <a:gd name="T43" fmla="*/ 11 h 258"/>
                <a:gd name="T44" fmla="*/ 303 w 427"/>
                <a:gd name="T45" fmla="*/ 0 h 258"/>
                <a:gd name="T46" fmla="*/ 293 w 427"/>
                <a:gd name="T47" fmla="*/ 6 h 258"/>
                <a:gd name="T48" fmla="*/ 184 w 427"/>
                <a:gd name="T49" fmla="*/ 33 h 258"/>
                <a:gd name="T50" fmla="*/ 184 w 427"/>
                <a:gd name="T51" fmla="*/ 29 h 258"/>
                <a:gd name="T52" fmla="*/ 148 w 427"/>
                <a:gd name="T53" fmla="*/ 29 h 258"/>
                <a:gd name="T54" fmla="*/ 148 w 427"/>
                <a:gd name="T55" fmla="*/ 81 h 258"/>
                <a:gd name="T56" fmla="*/ 153 w 427"/>
                <a:gd name="T57" fmla="*/ 81 h 258"/>
                <a:gd name="T58" fmla="*/ 146 w 427"/>
                <a:gd name="T59" fmla="*/ 237 h 258"/>
                <a:gd name="T60" fmla="*/ 119 w 427"/>
                <a:gd name="T61" fmla="*/ 237 h 258"/>
                <a:gd name="T62" fmla="*/ 119 w 427"/>
                <a:gd name="T63" fmla="*/ 172 h 258"/>
                <a:gd name="T64" fmla="*/ 21 w 427"/>
                <a:gd name="T65" fmla="*/ 172 h 258"/>
                <a:gd name="T66" fmla="*/ 21 w 427"/>
                <a:gd name="T67" fmla="*/ 237 h 258"/>
                <a:gd name="T68" fmla="*/ 0 w 427"/>
                <a:gd name="T69" fmla="*/ 237 h 258"/>
                <a:gd name="T70" fmla="*/ 0 w 427"/>
                <a:gd name="T71" fmla="*/ 258 h 258"/>
                <a:gd name="T72" fmla="*/ 427 w 427"/>
                <a:gd name="T73" fmla="*/ 258 h 258"/>
                <a:gd name="T74" fmla="*/ 427 w 427"/>
                <a:gd name="T75" fmla="*/ 237 h 258"/>
                <a:gd name="T76" fmla="*/ 408 w 427"/>
                <a:gd name="T77" fmla="*/ 23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7" h="258">
                  <a:moveTo>
                    <a:pt x="408" y="237"/>
                  </a:moveTo>
                  <a:cubicBezTo>
                    <a:pt x="408" y="172"/>
                    <a:pt x="408" y="172"/>
                    <a:pt x="408" y="172"/>
                  </a:cubicBezTo>
                  <a:cubicBezTo>
                    <a:pt x="309" y="172"/>
                    <a:pt x="309" y="172"/>
                    <a:pt x="309" y="172"/>
                  </a:cubicBezTo>
                  <a:cubicBezTo>
                    <a:pt x="309" y="237"/>
                    <a:pt x="309" y="237"/>
                    <a:pt x="309" y="237"/>
                  </a:cubicBezTo>
                  <a:cubicBezTo>
                    <a:pt x="297" y="237"/>
                    <a:pt x="297" y="237"/>
                    <a:pt x="297" y="237"/>
                  </a:cubicBezTo>
                  <a:cubicBezTo>
                    <a:pt x="297" y="172"/>
                    <a:pt x="297" y="172"/>
                    <a:pt x="297" y="172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198" y="237"/>
                    <a:pt x="198" y="237"/>
                    <a:pt x="198" y="237"/>
                  </a:cubicBezTo>
                  <a:cubicBezTo>
                    <a:pt x="186" y="237"/>
                    <a:pt x="186" y="237"/>
                    <a:pt x="186" y="237"/>
                  </a:cubicBezTo>
                  <a:cubicBezTo>
                    <a:pt x="179" y="81"/>
                    <a:pt x="179" y="81"/>
                    <a:pt x="179" y="81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4" y="61"/>
                    <a:pt x="184" y="61"/>
                    <a:pt x="184" y="61"/>
                  </a:cubicBezTo>
                  <a:cubicBezTo>
                    <a:pt x="297" y="20"/>
                    <a:pt x="297" y="20"/>
                    <a:pt x="297" y="20"/>
                  </a:cubicBezTo>
                  <a:cubicBezTo>
                    <a:pt x="297" y="20"/>
                    <a:pt x="297" y="20"/>
                    <a:pt x="298" y="21"/>
                  </a:cubicBezTo>
                  <a:cubicBezTo>
                    <a:pt x="298" y="100"/>
                    <a:pt x="298" y="100"/>
                    <a:pt x="298" y="100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6" y="141"/>
                    <a:pt x="276" y="141"/>
                    <a:pt x="276" y="141"/>
                  </a:cubicBezTo>
                  <a:cubicBezTo>
                    <a:pt x="329" y="141"/>
                    <a:pt x="329" y="141"/>
                    <a:pt x="329" y="141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08" y="100"/>
                    <a:pt x="308" y="100"/>
                    <a:pt x="308" y="100"/>
                  </a:cubicBezTo>
                  <a:cubicBezTo>
                    <a:pt x="308" y="20"/>
                    <a:pt x="308" y="20"/>
                    <a:pt x="308" y="20"/>
                  </a:cubicBezTo>
                  <a:cubicBezTo>
                    <a:pt x="311" y="18"/>
                    <a:pt x="314" y="15"/>
                    <a:pt x="314" y="11"/>
                  </a:cubicBezTo>
                  <a:cubicBezTo>
                    <a:pt x="314" y="5"/>
                    <a:pt x="309" y="0"/>
                    <a:pt x="303" y="0"/>
                  </a:cubicBezTo>
                  <a:cubicBezTo>
                    <a:pt x="298" y="0"/>
                    <a:pt x="294" y="2"/>
                    <a:pt x="293" y="6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81"/>
                    <a:pt x="148" y="81"/>
                    <a:pt x="148" y="81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46" y="237"/>
                    <a:pt x="146" y="237"/>
                    <a:pt x="146" y="237"/>
                  </a:cubicBezTo>
                  <a:cubicBezTo>
                    <a:pt x="119" y="237"/>
                    <a:pt x="119" y="237"/>
                    <a:pt x="119" y="237"/>
                  </a:cubicBezTo>
                  <a:cubicBezTo>
                    <a:pt x="119" y="172"/>
                    <a:pt x="119" y="172"/>
                    <a:pt x="119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237"/>
                    <a:pt x="21" y="237"/>
                    <a:pt x="21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427" y="258"/>
                    <a:pt x="427" y="258"/>
                    <a:pt x="427" y="258"/>
                  </a:cubicBezTo>
                  <a:cubicBezTo>
                    <a:pt x="427" y="237"/>
                    <a:pt x="427" y="237"/>
                    <a:pt x="427" y="237"/>
                  </a:cubicBezTo>
                  <a:lnTo>
                    <a:pt x="40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194300" y="2641682"/>
            <a:ext cx="6997700" cy="673017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92200" y="485876"/>
            <a:ext cx="3996607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、造成事故的直接原因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8" descr="20071023091634191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t="4582" r="11687" b="5364"/>
          <a:stretch>
            <a:fillRect/>
          </a:stretch>
        </p:blipFill>
        <p:spPr bwMode="auto">
          <a:xfrm>
            <a:off x="1569622" y="1903826"/>
            <a:ext cx="2973355" cy="197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2007112809081328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1922" r="2175" b="12495"/>
          <a:stretch>
            <a:fillRect/>
          </a:stretch>
        </p:blipFill>
        <p:spPr bwMode="auto">
          <a:xfrm>
            <a:off x="1313809" y="4440807"/>
            <a:ext cx="3484980" cy="176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981588" y="277813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CC66"/>
              </a:buClr>
              <a:buSzPct val="75000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设备的不安全状态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94300" y="4986989"/>
            <a:ext cx="6997700" cy="673017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096000" y="512344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CC66"/>
              </a:buClr>
              <a:buSzPct val="75000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人员的不安全行为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5171717" y="2278934"/>
            <a:ext cx="1848566" cy="1848566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624884" y="2278934"/>
            <a:ext cx="1848566" cy="1848566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7" t="3318" r="2351" b="22409"/>
          <a:stretch>
            <a:fillRect/>
          </a:stretch>
        </p:blipFill>
        <p:spPr>
          <a:xfrm>
            <a:off x="1727289" y="2371367"/>
            <a:ext cx="1663700" cy="1663700"/>
          </a:xfrm>
          <a:custGeom>
            <a:avLst/>
            <a:gdLst>
              <a:gd name="connsiteX0" fmla="*/ 1581150 w 3162300"/>
              <a:gd name="connsiteY0" fmla="*/ 0 h 3162300"/>
              <a:gd name="connsiteX1" fmla="*/ 3162300 w 3162300"/>
              <a:gd name="connsiteY1" fmla="*/ 1581150 h 3162300"/>
              <a:gd name="connsiteX2" fmla="*/ 1581150 w 3162300"/>
              <a:gd name="connsiteY2" fmla="*/ 3162300 h 3162300"/>
              <a:gd name="connsiteX3" fmla="*/ 0 w 3162300"/>
              <a:gd name="connsiteY3" fmla="*/ 1581150 h 3162300"/>
              <a:gd name="connsiteX4" fmla="*/ 1581150 w 3162300"/>
              <a:gd name="connsiteY4" fmla="*/ 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300" h="3162300">
                <a:moveTo>
                  <a:pt x="1581150" y="0"/>
                </a:moveTo>
                <a:cubicBezTo>
                  <a:pt x="2454395" y="0"/>
                  <a:pt x="3162300" y="707905"/>
                  <a:pt x="3162300" y="1581150"/>
                </a:cubicBezTo>
                <a:cubicBezTo>
                  <a:pt x="3162300" y="2454395"/>
                  <a:pt x="2454395" y="3162300"/>
                  <a:pt x="1581150" y="3162300"/>
                </a:cubicBezTo>
                <a:cubicBezTo>
                  <a:pt x="707905" y="3162300"/>
                  <a:pt x="0" y="2454395"/>
                  <a:pt x="0" y="1581150"/>
                </a:cubicBezTo>
                <a:cubicBezTo>
                  <a:pt x="0" y="707905"/>
                  <a:pt x="707905" y="0"/>
                  <a:pt x="1581150" y="0"/>
                </a:cubicBez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99444" y="485876"/>
            <a:ext cx="2919389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、两个观念转变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6" t="5601" r="10757" b="5601"/>
          <a:stretch>
            <a:fillRect/>
          </a:stretch>
        </p:blipFill>
        <p:spPr>
          <a:xfrm>
            <a:off x="5264150" y="2371367"/>
            <a:ext cx="1663700" cy="1663700"/>
          </a:xfrm>
          <a:custGeom>
            <a:avLst/>
            <a:gdLst>
              <a:gd name="connsiteX0" fmla="*/ 924283 w 1848566"/>
              <a:gd name="connsiteY0" fmla="*/ 0 h 1848566"/>
              <a:gd name="connsiteX1" fmla="*/ 1848566 w 1848566"/>
              <a:gd name="connsiteY1" fmla="*/ 924283 h 1848566"/>
              <a:gd name="connsiteX2" fmla="*/ 924283 w 1848566"/>
              <a:gd name="connsiteY2" fmla="*/ 1848566 h 1848566"/>
              <a:gd name="connsiteX3" fmla="*/ 0 w 1848566"/>
              <a:gd name="connsiteY3" fmla="*/ 924283 h 1848566"/>
              <a:gd name="connsiteX4" fmla="*/ 924283 w 1848566"/>
              <a:gd name="connsiteY4" fmla="*/ 0 h 184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566" h="1848566">
                <a:moveTo>
                  <a:pt x="924283" y="0"/>
                </a:moveTo>
                <a:cubicBezTo>
                  <a:pt x="1434750" y="0"/>
                  <a:pt x="1848566" y="413816"/>
                  <a:pt x="1848566" y="924283"/>
                </a:cubicBezTo>
                <a:cubicBezTo>
                  <a:pt x="1848566" y="1434750"/>
                  <a:pt x="1434750" y="1848566"/>
                  <a:pt x="924283" y="1848566"/>
                </a:cubicBezTo>
                <a:cubicBezTo>
                  <a:pt x="413816" y="1848566"/>
                  <a:pt x="0" y="1434750"/>
                  <a:pt x="0" y="924283"/>
                </a:cubicBezTo>
                <a:cubicBezTo>
                  <a:pt x="0" y="413816"/>
                  <a:pt x="413816" y="0"/>
                  <a:pt x="924283" y="0"/>
                </a:cubicBezTo>
                <a:close/>
              </a:path>
            </a:pathLst>
          </a:custGeom>
        </p:spPr>
      </p:pic>
      <p:sp>
        <p:nvSpPr>
          <p:cNvPr id="16" name="椭圆 15"/>
          <p:cNvSpPr/>
          <p:nvPr/>
        </p:nvSpPr>
        <p:spPr>
          <a:xfrm>
            <a:off x="8718550" y="2278934"/>
            <a:ext cx="1848566" cy="1848566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3" t="5601" b="5601"/>
          <a:stretch>
            <a:fillRect/>
          </a:stretch>
        </p:blipFill>
        <p:spPr>
          <a:xfrm>
            <a:off x="8805121" y="2375477"/>
            <a:ext cx="1659590" cy="1659590"/>
          </a:xfrm>
          <a:custGeom>
            <a:avLst/>
            <a:gdLst>
              <a:gd name="connsiteX0" fmla="*/ 924283 w 1848566"/>
              <a:gd name="connsiteY0" fmla="*/ 0 h 1848566"/>
              <a:gd name="connsiteX1" fmla="*/ 1848566 w 1848566"/>
              <a:gd name="connsiteY1" fmla="*/ 924283 h 1848566"/>
              <a:gd name="connsiteX2" fmla="*/ 924283 w 1848566"/>
              <a:gd name="connsiteY2" fmla="*/ 1848566 h 1848566"/>
              <a:gd name="connsiteX3" fmla="*/ 0 w 1848566"/>
              <a:gd name="connsiteY3" fmla="*/ 924283 h 1848566"/>
              <a:gd name="connsiteX4" fmla="*/ 924283 w 1848566"/>
              <a:gd name="connsiteY4" fmla="*/ 0 h 184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566" h="1848566">
                <a:moveTo>
                  <a:pt x="924283" y="0"/>
                </a:moveTo>
                <a:cubicBezTo>
                  <a:pt x="1434750" y="0"/>
                  <a:pt x="1848566" y="413816"/>
                  <a:pt x="1848566" y="924283"/>
                </a:cubicBezTo>
                <a:cubicBezTo>
                  <a:pt x="1848566" y="1434750"/>
                  <a:pt x="1434750" y="1848566"/>
                  <a:pt x="924283" y="1848566"/>
                </a:cubicBezTo>
                <a:cubicBezTo>
                  <a:pt x="413816" y="1848566"/>
                  <a:pt x="0" y="1434750"/>
                  <a:pt x="0" y="924283"/>
                </a:cubicBezTo>
                <a:cubicBezTo>
                  <a:pt x="0" y="413816"/>
                  <a:pt x="413816" y="0"/>
                  <a:pt x="924283" y="0"/>
                </a:cubicBezTo>
                <a:close/>
              </a:path>
            </a:pathLst>
          </a:custGeom>
        </p:spPr>
      </p:pic>
      <p:sp>
        <p:nvSpPr>
          <p:cNvPr id="21" name="箭头: V 形 20"/>
          <p:cNvSpPr/>
          <p:nvPr/>
        </p:nvSpPr>
        <p:spPr>
          <a:xfrm>
            <a:off x="3935568" y="2561112"/>
            <a:ext cx="787400" cy="1425933"/>
          </a:xfrm>
          <a:prstGeom prst="chevron">
            <a:avLst>
              <a:gd name="adj" fmla="val 5186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箭头: V 形 21"/>
          <p:cNvSpPr/>
          <p:nvPr/>
        </p:nvSpPr>
        <p:spPr>
          <a:xfrm>
            <a:off x="7469032" y="2561111"/>
            <a:ext cx="787400" cy="1425933"/>
          </a:xfrm>
          <a:prstGeom prst="chevron">
            <a:avLst>
              <a:gd name="adj" fmla="val 5186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43873" y="460161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要我安全</a:t>
            </a:r>
            <a:endParaRPr lang="zh-CN" altLang="en-US" sz="2000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90706" y="460161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我要安全</a:t>
            </a:r>
            <a:endParaRPr lang="zh-CN" altLang="en-US" sz="2000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037539" y="460161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我会安全</a:t>
            </a:r>
            <a:endParaRPr lang="zh-CN" altLang="en-US" sz="2000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92200" y="485876"/>
            <a:ext cx="2919389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、安全三级教育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19" descr="200311121747476548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47"/>
          <a:stretch>
            <a:fillRect/>
          </a:stretch>
        </p:blipFill>
        <p:spPr bwMode="auto">
          <a:xfrm>
            <a:off x="4853987" y="2118405"/>
            <a:ext cx="6946127" cy="354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407885" y="2438400"/>
            <a:ext cx="3667966" cy="52322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407885" y="3787875"/>
            <a:ext cx="3667966" cy="52322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407885" y="5137350"/>
            <a:ext cx="3667966" cy="52322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525642" y="249995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CC66"/>
              </a:buClr>
              <a:buSzPct val="80000"/>
            </a:pPr>
            <a:r>
              <a:rPr kumimoji="1"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厂级教育</a:t>
            </a:r>
            <a:endParaRPr kumimoji="1"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25642" y="384559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CC66"/>
              </a:buClr>
              <a:buSzPct val="80000"/>
            </a:pPr>
            <a:r>
              <a:rPr kumimoji="1"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车间教育</a:t>
            </a:r>
            <a:endParaRPr kumimoji="1"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25642" y="519890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CC66"/>
              </a:buClr>
              <a:buSzPct val="80000"/>
            </a:pPr>
            <a:r>
              <a:rPr kumimoji="1"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班组教育</a:t>
            </a:r>
            <a:endParaRPr kumimoji="1"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92200" y="485876"/>
            <a:ext cx="4355680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、安全生产中的四不伤害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7"/>
          <p:cNvSpPr/>
          <p:nvPr/>
        </p:nvSpPr>
        <p:spPr>
          <a:xfrm>
            <a:off x="1799774" y="1696704"/>
            <a:ext cx="988420" cy="988420"/>
          </a:xfrm>
          <a:prstGeom prst="roundRect">
            <a:avLst>
              <a:gd name="adj" fmla="val 7576"/>
            </a:avLst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圆角矩形 14"/>
          <p:cNvSpPr/>
          <p:nvPr/>
        </p:nvSpPr>
        <p:spPr>
          <a:xfrm>
            <a:off x="3140950" y="1696705"/>
            <a:ext cx="7338364" cy="988420"/>
          </a:xfrm>
          <a:prstGeom prst="roundRect">
            <a:avLst>
              <a:gd name="adj" fmla="val 7576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799774" y="2934789"/>
            <a:ext cx="988420" cy="988420"/>
          </a:xfrm>
          <a:prstGeom prst="roundRect">
            <a:avLst>
              <a:gd name="adj" fmla="val 7576"/>
            </a:avLst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圆角矩形 14"/>
          <p:cNvSpPr/>
          <p:nvPr/>
        </p:nvSpPr>
        <p:spPr>
          <a:xfrm>
            <a:off x="3140950" y="2934790"/>
            <a:ext cx="7338364" cy="988420"/>
          </a:xfrm>
          <a:prstGeom prst="roundRect">
            <a:avLst>
              <a:gd name="adj" fmla="val 7576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圆角矩形 7"/>
          <p:cNvSpPr/>
          <p:nvPr/>
        </p:nvSpPr>
        <p:spPr>
          <a:xfrm>
            <a:off x="1799774" y="4172874"/>
            <a:ext cx="988420" cy="988420"/>
          </a:xfrm>
          <a:prstGeom prst="roundRect">
            <a:avLst>
              <a:gd name="adj" fmla="val 7576"/>
            </a:avLst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圆角矩形 14"/>
          <p:cNvSpPr/>
          <p:nvPr/>
        </p:nvSpPr>
        <p:spPr>
          <a:xfrm>
            <a:off x="3140950" y="4172875"/>
            <a:ext cx="7338364" cy="988420"/>
          </a:xfrm>
          <a:prstGeom prst="roundRect">
            <a:avLst>
              <a:gd name="adj" fmla="val 7576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圆角矩形 7"/>
          <p:cNvSpPr/>
          <p:nvPr/>
        </p:nvSpPr>
        <p:spPr>
          <a:xfrm>
            <a:off x="1799774" y="5410958"/>
            <a:ext cx="988420" cy="988420"/>
          </a:xfrm>
          <a:prstGeom prst="roundRect">
            <a:avLst>
              <a:gd name="adj" fmla="val 7576"/>
            </a:avLst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圆角矩形 14"/>
          <p:cNvSpPr/>
          <p:nvPr/>
        </p:nvSpPr>
        <p:spPr>
          <a:xfrm>
            <a:off x="3140950" y="5410959"/>
            <a:ext cx="7338364" cy="988420"/>
          </a:xfrm>
          <a:prstGeom prst="roundRect">
            <a:avLst>
              <a:gd name="adj" fmla="val 7576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697525" y="1813542"/>
            <a:ext cx="367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我不伤害自己 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97525" y="3018791"/>
            <a:ext cx="3353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我不伤害别人 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97525" y="4291713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我不被别人伤害 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697525" y="5551225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不让他人受到伤害 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20909" y="1742811"/>
            <a:ext cx="94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四</a:t>
            </a:r>
            <a:endParaRPr lang="zh-CN" altLang="en-US" sz="48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09328" y="2942920"/>
            <a:ext cx="94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</a:t>
            </a:r>
            <a:endParaRPr lang="zh-CN" altLang="en-US" sz="48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99774" y="4230157"/>
            <a:ext cx="94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伤</a:t>
            </a:r>
            <a:endParaRPr lang="zh-CN" altLang="en-US" sz="48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42044" y="5428114"/>
            <a:ext cx="94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害</a:t>
            </a:r>
            <a:endParaRPr lang="zh-CN" altLang="en-US" sz="48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92200" y="485876"/>
            <a:ext cx="4355680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、安全生产中的三种控制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291011" y="3222172"/>
            <a:ext cx="1609977" cy="1609977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箭头: V 形 6"/>
          <p:cNvSpPr/>
          <p:nvPr/>
        </p:nvSpPr>
        <p:spPr>
          <a:xfrm rot="16200000">
            <a:off x="5907314" y="2677886"/>
            <a:ext cx="377371" cy="478971"/>
          </a:xfrm>
          <a:prstGeom prst="chevron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箭头: V 形 7"/>
          <p:cNvSpPr/>
          <p:nvPr/>
        </p:nvSpPr>
        <p:spPr>
          <a:xfrm rot="9000000">
            <a:off x="4887635" y="4318840"/>
            <a:ext cx="377371" cy="478971"/>
          </a:xfrm>
          <a:prstGeom prst="chevron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箭头: V 形 8"/>
          <p:cNvSpPr/>
          <p:nvPr/>
        </p:nvSpPr>
        <p:spPr>
          <a:xfrm rot="12600000" flipH="1">
            <a:off x="6933284" y="4318840"/>
            <a:ext cx="377371" cy="478971"/>
          </a:xfrm>
          <a:prstGeom prst="chevron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618945" y="2086298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CC66"/>
              </a:buClr>
              <a:buSzPct val="90000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危险点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10931" y="445995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CC66"/>
              </a:buClr>
              <a:buSzPct val="90000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危害点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26964" y="4432039"/>
            <a:ext cx="1467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CC66"/>
              </a:buClr>
              <a:buSzPct val="90000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事故多发点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90704" y="382710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三点控制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92200" y="485876"/>
            <a:ext cx="5432898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、安全生产中的”三违“现象：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55314" y="0"/>
            <a:ext cx="3236686" cy="685800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623" y="2029932"/>
            <a:ext cx="5550675" cy="370321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66601" y="2839363"/>
            <a:ext cx="2428251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违反规章制度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违章操作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违章指挥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2598057"/>
            <a:ext cx="12192000" cy="2525486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99" y="601996"/>
            <a:ext cx="4142159" cy="625600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02099" y="485876"/>
            <a:ext cx="6151043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、调查处理工伤事故的“三不放过”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46357" y="3146373"/>
            <a:ext cx="4986644" cy="1428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事故原因不清不放过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事故责任者和员工没有受到教育不放过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没有防范措施不放过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a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46505" y="645795"/>
            <a:ext cx="9698990" cy="51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90285" y="2376715"/>
            <a:ext cx="8884779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92200" y="485876"/>
            <a:ext cx="6510115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 b="1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9</a:t>
            </a:r>
            <a:r>
              <a:rPr lang="zh-CN" altLang="en-US" dirty="0"/>
              <a:t>、不安全行为产生的三种主要原因是：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2734097"/>
            <a:ext cx="9088997" cy="304800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1" r="15811"/>
          <a:stretch>
            <a:fillRect/>
          </a:stretch>
        </p:blipFill>
        <p:spPr>
          <a:xfrm>
            <a:off x="7545393" y="652438"/>
            <a:ext cx="4888984" cy="62055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3336" y="3312838"/>
            <a:ext cx="6662057" cy="1890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不知道正确的操作方法；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虽然知道正确的操作方法，却为了快点干完而省略了必要的步骤；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按自己的习惯操作。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5" b="50000"/>
          <a:stretch>
            <a:fillRect/>
          </a:stretch>
        </p:blipFill>
        <p:spPr>
          <a:xfrm>
            <a:off x="0" y="2335155"/>
            <a:ext cx="12192000" cy="364274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92200" y="485876"/>
            <a:ext cx="5654112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、安全管理中的“四全管理”：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2335155"/>
            <a:ext cx="12192000" cy="3642746"/>
          </a:xfrm>
          <a:prstGeom prst="rect">
            <a:avLst/>
          </a:prstGeom>
          <a:solidFill>
            <a:schemeClr val="tx1">
              <a:lumMod val="85000"/>
              <a:lumOff val="1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220685" y="1783964"/>
            <a:ext cx="1175657" cy="1175657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354285" y="1783964"/>
            <a:ext cx="1175657" cy="1175657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87885" y="1783964"/>
            <a:ext cx="1175657" cy="1175657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621485" y="1783964"/>
            <a:ext cx="1175657" cy="1175657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69410" y="213510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93299" y="213510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95937" y="2135100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全过程 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32259" y="213510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全天候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20685" y="3977725"/>
            <a:ext cx="7729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CC66"/>
              </a:buClr>
              <a:buSzPct val="90000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四全的基本精神：人人、处处、事事、时时都要把安全放在首位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92200" y="485876"/>
            <a:ext cx="6616700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、安全防护设施要做到“四有四必有”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0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t="2980" r="7165" b="20861"/>
          <a:stretch>
            <a:fillRect/>
          </a:stretch>
        </p:blipFill>
        <p:spPr bwMode="auto">
          <a:xfrm>
            <a:off x="4470400" y="2247900"/>
            <a:ext cx="3251200" cy="3251200"/>
          </a:xfrm>
          <a:custGeom>
            <a:avLst/>
            <a:gdLst>
              <a:gd name="connsiteX0" fmla="*/ 1460500 w 2921000"/>
              <a:gd name="connsiteY0" fmla="*/ 0 h 2921000"/>
              <a:gd name="connsiteX1" fmla="*/ 2921000 w 2921000"/>
              <a:gd name="connsiteY1" fmla="*/ 1460500 h 2921000"/>
              <a:gd name="connsiteX2" fmla="*/ 1460500 w 2921000"/>
              <a:gd name="connsiteY2" fmla="*/ 2921000 h 2921000"/>
              <a:gd name="connsiteX3" fmla="*/ 0 w 2921000"/>
              <a:gd name="connsiteY3" fmla="*/ 14605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921000">
                <a:moveTo>
                  <a:pt x="1460500" y="0"/>
                </a:moveTo>
                <a:lnTo>
                  <a:pt x="2921000" y="1460500"/>
                </a:lnTo>
                <a:lnTo>
                  <a:pt x="1460500" y="2921000"/>
                </a:lnTo>
                <a:lnTo>
                  <a:pt x="0" y="1460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任意多边形: 形状 10"/>
          <p:cNvSpPr/>
          <p:nvPr/>
        </p:nvSpPr>
        <p:spPr>
          <a:xfrm>
            <a:off x="6934200" y="2527300"/>
            <a:ext cx="3352800" cy="523220"/>
          </a:xfrm>
          <a:custGeom>
            <a:avLst/>
            <a:gdLst>
              <a:gd name="connsiteX0" fmla="*/ 0 w 3352800"/>
              <a:gd name="connsiteY0" fmla="*/ 0 h 523220"/>
              <a:gd name="connsiteX1" fmla="*/ 3352800 w 3352800"/>
              <a:gd name="connsiteY1" fmla="*/ 0 h 523220"/>
              <a:gd name="connsiteX2" fmla="*/ 3352800 w 3352800"/>
              <a:gd name="connsiteY2" fmla="*/ 523220 h 523220"/>
              <a:gd name="connsiteX3" fmla="*/ 523220 w 3352800"/>
              <a:gd name="connsiteY3" fmla="*/ 52322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523220">
                <a:moveTo>
                  <a:pt x="0" y="0"/>
                </a:moveTo>
                <a:lnTo>
                  <a:pt x="3352800" y="0"/>
                </a:lnTo>
                <a:lnTo>
                  <a:pt x="3352800" y="523220"/>
                </a:lnTo>
                <a:lnTo>
                  <a:pt x="523220" y="523220"/>
                </a:lnTo>
                <a:close/>
              </a:path>
            </a:pathLst>
          </a:cu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>
          <a:xfrm flipV="1">
            <a:off x="6934200" y="4582180"/>
            <a:ext cx="3352800" cy="523220"/>
          </a:xfrm>
          <a:custGeom>
            <a:avLst/>
            <a:gdLst>
              <a:gd name="connsiteX0" fmla="*/ 0 w 3352800"/>
              <a:gd name="connsiteY0" fmla="*/ 0 h 523220"/>
              <a:gd name="connsiteX1" fmla="*/ 3352800 w 3352800"/>
              <a:gd name="connsiteY1" fmla="*/ 0 h 523220"/>
              <a:gd name="connsiteX2" fmla="*/ 3352800 w 3352800"/>
              <a:gd name="connsiteY2" fmla="*/ 523220 h 523220"/>
              <a:gd name="connsiteX3" fmla="*/ 523220 w 3352800"/>
              <a:gd name="connsiteY3" fmla="*/ 52322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523220">
                <a:moveTo>
                  <a:pt x="0" y="0"/>
                </a:moveTo>
                <a:lnTo>
                  <a:pt x="3352800" y="0"/>
                </a:lnTo>
                <a:lnTo>
                  <a:pt x="3352800" y="523220"/>
                </a:lnTo>
                <a:lnTo>
                  <a:pt x="523220" y="523220"/>
                </a:lnTo>
                <a:close/>
              </a:path>
            </a:pathLst>
          </a:cu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 flipH="1">
            <a:off x="1905000" y="2504420"/>
            <a:ext cx="3352800" cy="523220"/>
          </a:xfrm>
          <a:custGeom>
            <a:avLst/>
            <a:gdLst>
              <a:gd name="connsiteX0" fmla="*/ 0 w 3352800"/>
              <a:gd name="connsiteY0" fmla="*/ 0 h 523220"/>
              <a:gd name="connsiteX1" fmla="*/ 3352800 w 3352800"/>
              <a:gd name="connsiteY1" fmla="*/ 0 h 523220"/>
              <a:gd name="connsiteX2" fmla="*/ 3352800 w 3352800"/>
              <a:gd name="connsiteY2" fmla="*/ 523220 h 523220"/>
              <a:gd name="connsiteX3" fmla="*/ 523220 w 3352800"/>
              <a:gd name="connsiteY3" fmla="*/ 52322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523220">
                <a:moveTo>
                  <a:pt x="0" y="0"/>
                </a:moveTo>
                <a:lnTo>
                  <a:pt x="3352800" y="0"/>
                </a:lnTo>
                <a:lnTo>
                  <a:pt x="3352800" y="523220"/>
                </a:lnTo>
                <a:lnTo>
                  <a:pt x="523220" y="523220"/>
                </a:lnTo>
                <a:close/>
              </a:path>
            </a:pathLst>
          </a:cu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 flipH="1" flipV="1">
            <a:off x="1905000" y="4559300"/>
            <a:ext cx="3352800" cy="523220"/>
          </a:xfrm>
          <a:custGeom>
            <a:avLst/>
            <a:gdLst>
              <a:gd name="connsiteX0" fmla="*/ 0 w 3352800"/>
              <a:gd name="connsiteY0" fmla="*/ 0 h 523220"/>
              <a:gd name="connsiteX1" fmla="*/ 3352800 w 3352800"/>
              <a:gd name="connsiteY1" fmla="*/ 0 h 523220"/>
              <a:gd name="connsiteX2" fmla="*/ 3352800 w 3352800"/>
              <a:gd name="connsiteY2" fmla="*/ 523220 h 523220"/>
              <a:gd name="connsiteX3" fmla="*/ 523220 w 3352800"/>
              <a:gd name="connsiteY3" fmla="*/ 52322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523220">
                <a:moveTo>
                  <a:pt x="0" y="0"/>
                </a:moveTo>
                <a:lnTo>
                  <a:pt x="3352800" y="0"/>
                </a:lnTo>
                <a:lnTo>
                  <a:pt x="3352800" y="523220"/>
                </a:lnTo>
                <a:lnTo>
                  <a:pt x="523220" y="523220"/>
                </a:lnTo>
                <a:close/>
              </a:path>
            </a:pathLst>
          </a:cu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106316" y="2565975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CC66"/>
              </a:buClr>
              <a:buSzPct val="90000"/>
            </a:pP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有洞必有盖</a:t>
            </a:r>
            <a:endParaRPr kumimoji="1"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06316" y="464179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CC66"/>
              </a:buClr>
              <a:buSzPct val="90000"/>
            </a:pP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有台必有栏</a:t>
            </a:r>
            <a:endParaRPr kumimoji="1"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618616" y="258566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00CC66"/>
              </a:buClr>
              <a:buSzPct val="90000"/>
            </a:pP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有轮必有罩</a:t>
            </a:r>
            <a:endParaRPr kumimoji="1"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18615" y="4641790"/>
            <a:ext cx="1467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00CC66"/>
              </a:buClr>
              <a:buSzPct val="90000"/>
            </a:pP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有轴必有套</a:t>
            </a:r>
            <a:endParaRPr kumimoji="1"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92200" y="487930"/>
            <a:ext cx="4325223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、安全检查的 “四查”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8" b="38733"/>
          <a:stretch>
            <a:fillRect/>
          </a:stretch>
        </p:blipFill>
        <p:spPr>
          <a:xfrm>
            <a:off x="0" y="3232578"/>
            <a:ext cx="12192000" cy="3644674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507999" y="1879600"/>
            <a:ext cx="2628901" cy="801436"/>
          </a:xfrm>
          <a:prstGeom prst="roundRect">
            <a:avLst>
              <a:gd name="adj" fmla="val 7159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3357033" y="1879600"/>
            <a:ext cx="2628901" cy="801436"/>
          </a:xfrm>
          <a:prstGeom prst="roundRect">
            <a:avLst>
              <a:gd name="adj" fmla="val 7159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6206067" y="1879600"/>
            <a:ext cx="2628901" cy="801436"/>
          </a:xfrm>
          <a:prstGeom prst="roundRect">
            <a:avLst>
              <a:gd name="adj" fmla="val 7159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9055100" y="1879600"/>
            <a:ext cx="2628901" cy="801436"/>
          </a:xfrm>
          <a:prstGeom prst="roundRect">
            <a:avLst>
              <a:gd name="adj" fmla="val 7159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22202" y="209565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查现场、查隐患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32901" y="209565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查思想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51103" y="208973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查管理制度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700136" y="208973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查事故处理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92200" y="485876"/>
            <a:ext cx="3499676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 b="1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13</a:t>
            </a:r>
            <a:r>
              <a:rPr lang="zh-CN" altLang="en-US" dirty="0"/>
              <a:t>、人员的安全管理</a:t>
            </a:r>
            <a:endParaRPr lang="zh-CN" altLang="en-US" dirty="0"/>
          </a:p>
        </p:txBody>
      </p:sp>
      <p:sp>
        <p:nvSpPr>
          <p:cNvPr id="2" name="椭圆 1"/>
          <p:cNvSpPr/>
          <p:nvPr/>
        </p:nvSpPr>
        <p:spPr>
          <a:xfrm>
            <a:off x="5111158" y="2819552"/>
            <a:ext cx="1969684" cy="1969684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/>
        </p:nvSpPr>
        <p:spPr>
          <a:xfrm>
            <a:off x="1752597" y="2819552"/>
            <a:ext cx="2908301" cy="523220"/>
          </a:xfrm>
          <a:prstGeom prst="roundRect">
            <a:avLst>
              <a:gd name="adj" fmla="val 50000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1752598" y="4266016"/>
            <a:ext cx="2908301" cy="523220"/>
          </a:xfrm>
          <a:prstGeom prst="roundRect">
            <a:avLst>
              <a:gd name="adj" fmla="val 50000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7531100" y="2819552"/>
            <a:ext cx="2908301" cy="523220"/>
          </a:xfrm>
          <a:prstGeom prst="roundRect">
            <a:avLst>
              <a:gd name="adj" fmla="val 50000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7531101" y="4266016"/>
            <a:ext cx="2908301" cy="523220"/>
          </a:xfrm>
          <a:prstGeom prst="roundRect">
            <a:avLst>
              <a:gd name="adj" fmla="val 50000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088492" y="288110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CC66"/>
              </a:buClr>
              <a:buSzPct val="90000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人为的不安全行为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95235" y="288110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CC66"/>
              </a:buClr>
              <a:buSzPct val="90000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物的不安全状态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73213" y="4327571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CC66"/>
              </a:buClr>
              <a:buSzPct val="90000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较差的管理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51719" y="4327571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CC66"/>
              </a:buClr>
              <a:buSzPct val="90000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危险的环境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30218" y="3342772"/>
            <a:ext cx="17315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CC66"/>
              </a:buClr>
              <a:buSzPct val="90000"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事故的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Clr>
                <a:srgbClr val="00CC66"/>
              </a:buClr>
              <a:buSzPct val="90000"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构成因素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92200" y="485876"/>
            <a:ext cx="7090403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、十大安全纪律“五必须”和“五严禁”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9352" b="11790"/>
          <a:stretch>
            <a:fillRect/>
          </a:stretch>
        </p:blipFill>
        <p:spPr>
          <a:xfrm>
            <a:off x="3191459" y="973364"/>
            <a:ext cx="9000541" cy="5884636"/>
          </a:xfrm>
          <a:custGeom>
            <a:avLst/>
            <a:gdLst>
              <a:gd name="connsiteX0" fmla="*/ 5395444 w 9000541"/>
              <a:gd name="connsiteY0" fmla="*/ 0 h 5884636"/>
              <a:gd name="connsiteX1" fmla="*/ 9000541 w 9000541"/>
              <a:gd name="connsiteY1" fmla="*/ 0 h 5884636"/>
              <a:gd name="connsiteX2" fmla="*/ 9000541 w 9000541"/>
              <a:gd name="connsiteY2" fmla="*/ 5884636 h 5884636"/>
              <a:gd name="connsiteX3" fmla="*/ 0 w 9000541"/>
              <a:gd name="connsiteY3" fmla="*/ 5884636 h 588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0541" h="5884636">
                <a:moveTo>
                  <a:pt x="5395444" y="0"/>
                </a:moveTo>
                <a:lnTo>
                  <a:pt x="9000541" y="0"/>
                </a:lnTo>
                <a:lnTo>
                  <a:pt x="9000541" y="5884636"/>
                </a:lnTo>
                <a:lnTo>
                  <a:pt x="0" y="5884636"/>
                </a:lnTo>
                <a:close/>
              </a:path>
            </a:pathLst>
          </a:custGeom>
        </p:spPr>
      </p:pic>
      <p:sp>
        <p:nvSpPr>
          <p:cNvPr id="10" name="矩形: 圆角 9"/>
          <p:cNvSpPr/>
          <p:nvPr/>
        </p:nvSpPr>
        <p:spPr>
          <a:xfrm>
            <a:off x="885371" y="1944914"/>
            <a:ext cx="3207658" cy="4572000"/>
          </a:xfrm>
          <a:prstGeom prst="roundRect">
            <a:avLst>
              <a:gd name="adj" fmla="val 218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5326742" y="1944914"/>
            <a:ext cx="3207658" cy="4572000"/>
          </a:xfrm>
          <a:prstGeom prst="roundRect">
            <a:avLst>
              <a:gd name="adj" fmla="val 218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010228" y="1516742"/>
            <a:ext cx="957943" cy="957943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451599" y="1516742"/>
            <a:ext cx="957943" cy="957943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010228" y="1759373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五必须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51599" y="1780591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五严禁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21168" y="2589229"/>
            <a:ext cx="3271288" cy="37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严禁在禁火区域吸烟、动火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严禁在上岗前和工作实践饮酒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严禁擅自移动或拆除安全装置和安全标志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严禁擅自触摸与己无关的设备、设施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严禁在工作时间串岗、离岗、睡岗或嬉戏打闹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60466" y="2646971"/>
            <a:ext cx="3207658" cy="37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必须遵守公司规章制度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必须经安全生产培训考核合格后特证上岗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必须了解本岗位的危险危害因素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必须正确佩戴和使用劳动防护用品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必须严格遵守危险性作业的安全要求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88313" y="485876"/>
            <a:ext cx="6013185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、从业人员的十大权利和四项义务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64226" y="1698171"/>
            <a:ext cx="8461830" cy="1909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41593" y="2030239"/>
            <a:ext cx="1245266" cy="1245266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264226" y="4304258"/>
            <a:ext cx="8461830" cy="1909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641593" y="4636326"/>
            <a:ext cx="1245266" cy="1245266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58931" y="2452817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十大权力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319449" y="2452817"/>
            <a:ext cx="1190171" cy="0"/>
          </a:xfrm>
          <a:prstGeom prst="line">
            <a:avLst/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806083" y="2452817"/>
            <a:ext cx="1190171" cy="0"/>
          </a:xfrm>
          <a:prstGeom prst="line">
            <a:avLst/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292717" y="2452817"/>
            <a:ext cx="1190171" cy="0"/>
          </a:xfrm>
          <a:prstGeom prst="line">
            <a:avLst/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779351" y="2452817"/>
            <a:ext cx="1190171" cy="0"/>
          </a:xfrm>
          <a:prstGeom prst="line">
            <a:avLst/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265983" y="2452817"/>
            <a:ext cx="1190171" cy="0"/>
          </a:xfrm>
          <a:prstGeom prst="line">
            <a:avLst/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319449" y="3275505"/>
            <a:ext cx="1190171" cy="0"/>
          </a:xfrm>
          <a:prstGeom prst="line">
            <a:avLst/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806083" y="3275505"/>
            <a:ext cx="1190171" cy="0"/>
          </a:xfrm>
          <a:prstGeom prst="line">
            <a:avLst/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292717" y="3275505"/>
            <a:ext cx="1190171" cy="0"/>
          </a:xfrm>
          <a:prstGeom prst="line">
            <a:avLst/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779351" y="3275505"/>
            <a:ext cx="1190171" cy="0"/>
          </a:xfrm>
          <a:prstGeom prst="line">
            <a:avLst/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9265983" y="3275505"/>
            <a:ext cx="1190171" cy="0"/>
          </a:xfrm>
          <a:prstGeom prst="line">
            <a:avLst/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矩形 22"/>
          <p:cNvSpPr/>
          <p:nvPr/>
        </p:nvSpPr>
        <p:spPr>
          <a:xfrm>
            <a:off x="3475952" y="203023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合同权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975748" y="202551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知情权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25638" y="202551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建议权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767558" y="1781309"/>
            <a:ext cx="119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批评、检举控告权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422486" y="202551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培训权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261889" y="2603997"/>
            <a:ext cx="1338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获得合格劳动防护权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674195" y="275877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拒绝危险权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200458" y="278778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紧急避险权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662561" y="278778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工伤索赔权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191653" y="281329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工会监督权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457797" y="4636326"/>
            <a:ext cx="2696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遵章守规，服从管理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364512" y="4636326"/>
            <a:ext cx="3089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正确佩戴和使用劳保用品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457797" y="5424993"/>
            <a:ext cx="3619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接受培训，掌握安全生产技能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364512" y="5424993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发现事故隐患及时报告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676270" y="5058904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四项义务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9" t="636" r="22849" b="6191"/>
          <a:stretch>
            <a:fillRect/>
          </a:stretch>
        </p:blipFill>
        <p:spPr>
          <a:xfrm>
            <a:off x="894441" y="1195480"/>
            <a:ext cx="3556003" cy="3127372"/>
          </a:xfrm>
          <a:custGeom>
            <a:avLst/>
            <a:gdLst>
              <a:gd name="connsiteX0" fmla="*/ 2764975 w 3251206"/>
              <a:gd name="connsiteY0" fmla="*/ 315686 h 2859314"/>
              <a:gd name="connsiteX1" fmla="*/ 3251206 w 3251206"/>
              <a:gd name="connsiteY1" fmla="*/ 522329 h 2859314"/>
              <a:gd name="connsiteX2" fmla="*/ 3251206 w 3251206"/>
              <a:gd name="connsiteY2" fmla="*/ 2336986 h 2859314"/>
              <a:gd name="connsiteX3" fmla="*/ 2764975 w 3251206"/>
              <a:gd name="connsiteY3" fmla="*/ 2543629 h 2859314"/>
              <a:gd name="connsiteX4" fmla="*/ 486231 w 3251206"/>
              <a:gd name="connsiteY4" fmla="*/ 315686 h 2859314"/>
              <a:gd name="connsiteX5" fmla="*/ 486231 w 3251206"/>
              <a:gd name="connsiteY5" fmla="*/ 2543629 h 2859314"/>
              <a:gd name="connsiteX6" fmla="*/ 0 w 3251206"/>
              <a:gd name="connsiteY6" fmla="*/ 2336986 h 2859314"/>
              <a:gd name="connsiteX7" fmla="*/ 0 w 3251206"/>
              <a:gd name="connsiteY7" fmla="*/ 522329 h 2859314"/>
              <a:gd name="connsiteX8" fmla="*/ 674917 w 3251206"/>
              <a:gd name="connsiteY8" fmla="*/ 137887 h 2859314"/>
              <a:gd name="connsiteX9" fmla="*/ 1182917 w 3251206"/>
              <a:gd name="connsiteY9" fmla="*/ 137887 h 2859314"/>
              <a:gd name="connsiteX10" fmla="*/ 1182917 w 3251206"/>
              <a:gd name="connsiteY10" fmla="*/ 2721429 h 2859314"/>
              <a:gd name="connsiteX11" fmla="*/ 674917 w 3251206"/>
              <a:gd name="connsiteY11" fmla="*/ 2721429 h 2859314"/>
              <a:gd name="connsiteX12" fmla="*/ 2068289 w 3251206"/>
              <a:gd name="connsiteY12" fmla="*/ 137886 h 2859314"/>
              <a:gd name="connsiteX13" fmla="*/ 2576289 w 3251206"/>
              <a:gd name="connsiteY13" fmla="*/ 137886 h 2859314"/>
              <a:gd name="connsiteX14" fmla="*/ 2576289 w 3251206"/>
              <a:gd name="connsiteY14" fmla="*/ 2721428 h 2859314"/>
              <a:gd name="connsiteX15" fmla="*/ 2068289 w 3251206"/>
              <a:gd name="connsiteY15" fmla="*/ 2721428 h 2859314"/>
              <a:gd name="connsiteX16" fmla="*/ 1371603 w 3251206"/>
              <a:gd name="connsiteY16" fmla="*/ 0 h 2859314"/>
              <a:gd name="connsiteX17" fmla="*/ 1879603 w 3251206"/>
              <a:gd name="connsiteY17" fmla="*/ 0 h 2859314"/>
              <a:gd name="connsiteX18" fmla="*/ 1879603 w 3251206"/>
              <a:gd name="connsiteY18" fmla="*/ 2859314 h 2859314"/>
              <a:gd name="connsiteX19" fmla="*/ 1371603 w 3251206"/>
              <a:gd name="connsiteY19" fmla="*/ 2859314 h 28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51206" h="2859314">
                <a:moveTo>
                  <a:pt x="2764975" y="315686"/>
                </a:moveTo>
                <a:lnTo>
                  <a:pt x="3251206" y="522329"/>
                </a:lnTo>
                <a:lnTo>
                  <a:pt x="3251206" y="2336986"/>
                </a:lnTo>
                <a:lnTo>
                  <a:pt x="2764975" y="2543629"/>
                </a:lnTo>
                <a:close/>
                <a:moveTo>
                  <a:pt x="486231" y="315686"/>
                </a:moveTo>
                <a:lnTo>
                  <a:pt x="486231" y="2543629"/>
                </a:lnTo>
                <a:lnTo>
                  <a:pt x="0" y="2336986"/>
                </a:lnTo>
                <a:lnTo>
                  <a:pt x="0" y="522329"/>
                </a:lnTo>
                <a:close/>
                <a:moveTo>
                  <a:pt x="674917" y="137887"/>
                </a:moveTo>
                <a:lnTo>
                  <a:pt x="1182917" y="137887"/>
                </a:lnTo>
                <a:lnTo>
                  <a:pt x="1182917" y="2721429"/>
                </a:lnTo>
                <a:lnTo>
                  <a:pt x="674917" y="2721429"/>
                </a:lnTo>
                <a:close/>
                <a:moveTo>
                  <a:pt x="2068289" y="137886"/>
                </a:moveTo>
                <a:lnTo>
                  <a:pt x="2576289" y="137886"/>
                </a:lnTo>
                <a:lnTo>
                  <a:pt x="2576289" y="2721428"/>
                </a:lnTo>
                <a:lnTo>
                  <a:pt x="2068289" y="2721428"/>
                </a:lnTo>
                <a:close/>
                <a:moveTo>
                  <a:pt x="1371603" y="0"/>
                </a:moveTo>
                <a:lnTo>
                  <a:pt x="1879603" y="0"/>
                </a:lnTo>
                <a:lnTo>
                  <a:pt x="1879603" y="2859314"/>
                </a:lnTo>
                <a:lnTo>
                  <a:pt x="1371603" y="2859314"/>
                </a:lnTo>
                <a:close/>
              </a:path>
            </a:pathLst>
          </a:custGeom>
        </p:spPr>
      </p:pic>
      <p:sp>
        <p:nvSpPr>
          <p:cNvPr id="16" name="矩形 15"/>
          <p:cNvSpPr/>
          <p:nvPr/>
        </p:nvSpPr>
        <p:spPr>
          <a:xfrm>
            <a:off x="2017486" y="6669314"/>
            <a:ext cx="10174514" cy="188686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60198" y="2299503"/>
            <a:ext cx="7366119" cy="7078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4000" b="1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1F4E79"/>
                </a:solidFill>
              </a:rPr>
              <a:t>三、员工常见的八种不安全行为</a:t>
            </a:r>
            <a:endParaRPr lang="zh-CN" altLang="en-US" dirty="0">
              <a:solidFill>
                <a:srgbClr val="1F4E79"/>
              </a:solidFill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335" y="5118207"/>
            <a:ext cx="12191331" cy="1739604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35" y="4862760"/>
            <a:ext cx="12191331" cy="562268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0723"/>
          <a:stretch>
            <a:fillRect/>
          </a:stretch>
        </p:blipFill>
        <p:spPr>
          <a:xfrm>
            <a:off x="-726763" y="704958"/>
            <a:ext cx="3111824" cy="52843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45042" y="704958"/>
            <a:ext cx="533750" cy="551543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764" y="0"/>
            <a:ext cx="3340385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28888" y="749896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59103" y="780673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操作错误、忽视安全、忽视警告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28888" y="1301439"/>
            <a:ext cx="7975712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未经许可开动、关停、移动机器，开、关机器时未给信号，开关未锁紧，造成意外转动、通电或漏电等， 忘记关闭设备，忽视警告标记、警告信号，操作错误，奔跑作业，机器超速运转，工件坚固不牢，用压缩空气吹铁屑。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61196" y="2708933"/>
            <a:ext cx="533750" cy="551543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445042" y="2753871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59103" y="277369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造成安全装置失效</a:t>
            </a:r>
            <a:endParaRPr kumimoji="1"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45041" y="3347139"/>
            <a:ext cx="7315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安全装置被拆除、堵塞，作用失效，调整的错误造成安全装置失效。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77350" y="3887718"/>
            <a:ext cx="533750" cy="551543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461196" y="3932656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59103" y="3963433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使用不安全设备</a:t>
            </a:r>
            <a:endParaRPr kumimoji="1"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77350" y="4584405"/>
            <a:ext cx="5471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临时使用不牢固的设施，使用无安全装置的设备。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77350" y="5127197"/>
            <a:ext cx="533750" cy="551543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461196" y="5172135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59103" y="5207501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手代替工具操作</a:t>
            </a:r>
            <a:endParaRPr kumimoji="1"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77350" y="5731551"/>
            <a:ext cx="7927250" cy="876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用手代替手动工具，用手清除切屑，不用夹具固定、用手拿工件进行机加工， 物品存放不当。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984"/>
          <a:stretch>
            <a:fillRect/>
          </a:stretch>
        </p:blipFill>
        <p:spPr>
          <a:xfrm>
            <a:off x="4704123" y="1120140"/>
            <a:ext cx="2783754" cy="45723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42" y="419100"/>
            <a:ext cx="2932116" cy="60198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64356" y="1953188"/>
            <a:ext cx="533750" cy="551543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748202" y="1998126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37511" y="2028903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冒险进入危险场所</a:t>
            </a:r>
            <a:endParaRPr kumimoji="1"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2384" y="2724127"/>
            <a:ext cx="3875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接近漏料处，危化品房，配电房等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098" y="4575110"/>
            <a:ext cx="4165600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在起吊物下作业、停留，机器运转时加油、修理、调整、焊接、清扫等，有分散注意力的行为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80510" y="3941444"/>
            <a:ext cx="533750" cy="551543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764356" y="3986382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32878" y="402208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攀、坐不安全位置</a:t>
            </a:r>
            <a:endParaRPr kumimoji="1"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68923" y="1953188"/>
            <a:ext cx="533750" cy="551543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852769" y="1998126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868922" y="3941442"/>
            <a:ext cx="533750" cy="551543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861587" y="3986380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434980" y="2045401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未穿戴劳保用品</a:t>
            </a:r>
            <a:endParaRPr kumimoji="1"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852769" y="2662992"/>
            <a:ext cx="3970822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在必须使用个人防护用品用具的作业场所忽视其作用。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434979" y="4022087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不安全装束</a:t>
            </a:r>
            <a:endParaRPr kumimoji="1"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852769" y="4537923"/>
            <a:ext cx="3970822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在有旋转零件的设备旁作业穿过肥大服装，操纵带有旋转部件的设备时带手套，女员工的长发不盘起来操作混料机，搅拌机等。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900818" y="229635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6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4318" y="1107579"/>
            <a:ext cx="3565400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</a:t>
            </a:r>
            <a:r>
              <a:rPr lang="zh-CN" altLang="en-US" sz="28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  关爱生命</a:t>
            </a:r>
            <a:endParaRPr lang="zh-CN" altLang="en-US" sz="28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4317" y="1865975"/>
            <a:ext cx="3712876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从业人员</a:t>
            </a:r>
            <a:r>
              <a:rPr lang="zh-CN" altLang="en-US" sz="28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的安全须知</a:t>
            </a:r>
            <a:endParaRPr lang="zh-CN" altLang="en-US" sz="28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4317" y="2622127"/>
            <a:ext cx="4790094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</a:t>
            </a:r>
            <a:r>
              <a:rPr lang="zh-CN" altLang="en-US" sz="28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常见的八种不安全行为</a:t>
            </a:r>
            <a:endParaRPr lang="zh-CN" altLang="en-US" sz="28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4317" y="3378279"/>
            <a:ext cx="3353803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安全生产</a:t>
            </a:r>
            <a:r>
              <a:rPr lang="zh-CN" altLang="en-US" sz="28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的三原则</a:t>
            </a:r>
            <a:endParaRPr lang="zh-CN" altLang="en-US" sz="28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4317" y="4134431"/>
            <a:ext cx="3353803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</a:t>
            </a:r>
            <a:r>
              <a:rPr lang="zh-CN" altLang="en-US" sz="28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安全警示标志</a:t>
            </a:r>
            <a:endParaRPr lang="zh-CN" altLang="en-US" sz="28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28229" y="287064"/>
            <a:ext cx="4790094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</a:t>
            </a:r>
            <a:r>
              <a:rPr lang="zh-CN" altLang="en-US" sz="28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佩戴使用劳动防护用品</a:t>
            </a:r>
            <a:endParaRPr lang="zh-CN" altLang="en-US" sz="28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28229" y="1107579"/>
            <a:ext cx="5149167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</a:t>
            </a:r>
            <a:r>
              <a:rPr lang="zh-CN" altLang="en-US" sz="28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生产车间的基本安全知识</a:t>
            </a:r>
            <a:endParaRPr lang="zh-CN" altLang="en-US" sz="28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28229" y="1865975"/>
            <a:ext cx="2635658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en-US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防火</a:t>
            </a:r>
            <a:r>
              <a:rPr lang="zh-CN" altLang="en-US" sz="28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安全要求</a:t>
            </a:r>
            <a:endParaRPr lang="zh-CN" altLang="en-US" sz="28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28229" y="2622127"/>
            <a:ext cx="3353803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</a:t>
            </a:r>
            <a:r>
              <a:rPr lang="zh-CN" altLang="en-US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伤亡</a:t>
            </a:r>
            <a:r>
              <a:rPr lang="zh-CN" altLang="en-US" sz="28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事故等级分类</a:t>
            </a:r>
            <a:endParaRPr lang="zh-CN" altLang="en-US" sz="28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28229" y="3378278"/>
            <a:ext cx="2127505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</a:t>
            </a:r>
            <a:r>
              <a:rPr lang="zh-CN" altLang="en-US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工伤</a:t>
            </a:r>
            <a:r>
              <a:rPr lang="zh-CN" altLang="en-US" sz="28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认定</a:t>
            </a:r>
            <a:endParaRPr lang="zh-CN" altLang="en-US" sz="28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28229" y="4134431"/>
            <a:ext cx="3563796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</a:t>
            </a:r>
            <a:r>
              <a:rPr lang="zh-CN" altLang="en-US" sz="28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日常生活</a:t>
            </a:r>
            <a:r>
              <a:rPr lang="zh-CN" altLang="en-US" sz="28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注意安全</a:t>
            </a:r>
            <a:endParaRPr lang="zh-CN" altLang="en-US" sz="28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6"/>
          <p:cNvSpPr/>
          <p:nvPr/>
        </p:nvSpPr>
        <p:spPr bwMode="auto">
          <a:xfrm>
            <a:off x="335" y="5118207"/>
            <a:ext cx="12191331" cy="1739604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  <p:sp>
        <p:nvSpPr>
          <p:cNvPr id="21" name="Freeform 7"/>
          <p:cNvSpPr/>
          <p:nvPr/>
        </p:nvSpPr>
        <p:spPr bwMode="auto">
          <a:xfrm>
            <a:off x="335" y="4862760"/>
            <a:ext cx="12191331" cy="562268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9" t="636" r="22849" b="6191"/>
          <a:stretch>
            <a:fillRect/>
          </a:stretch>
        </p:blipFill>
        <p:spPr>
          <a:xfrm>
            <a:off x="987960" y="1215282"/>
            <a:ext cx="3556003" cy="3127372"/>
          </a:xfrm>
          <a:custGeom>
            <a:avLst/>
            <a:gdLst>
              <a:gd name="connsiteX0" fmla="*/ 2764975 w 3251206"/>
              <a:gd name="connsiteY0" fmla="*/ 315686 h 2859314"/>
              <a:gd name="connsiteX1" fmla="*/ 3251206 w 3251206"/>
              <a:gd name="connsiteY1" fmla="*/ 522329 h 2859314"/>
              <a:gd name="connsiteX2" fmla="*/ 3251206 w 3251206"/>
              <a:gd name="connsiteY2" fmla="*/ 2336986 h 2859314"/>
              <a:gd name="connsiteX3" fmla="*/ 2764975 w 3251206"/>
              <a:gd name="connsiteY3" fmla="*/ 2543629 h 2859314"/>
              <a:gd name="connsiteX4" fmla="*/ 486231 w 3251206"/>
              <a:gd name="connsiteY4" fmla="*/ 315686 h 2859314"/>
              <a:gd name="connsiteX5" fmla="*/ 486231 w 3251206"/>
              <a:gd name="connsiteY5" fmla="*/ 2543629 h 2859314"/>
              <a:gd name="connsiteX6" fmla="*/ 0 w 3251206"/>
              <a:gd name="connsiteY6" fmla="*/ 2336986 h 2859314"/>
              <a:gd name="connsiteX7" fmla="*/ 0 w 3251206"/>
              <a:gd name="connsiteY7" fmla="*/ 522329 h 2859314"/>
              <a:gd name="connsiteX8" fmla="*/ 674917 w 3251206"/>
              <a:gd name="connsiteY8" fmla="*/ 137887 h 2859314"/>
              <a:gd name="connsiteX9" fmla="*/ 1182917 w 3251206"/>
              <a:gd name="connsiteY9" fmla="*/ 137887 h 2859314"/>
              <a:gd name="connsiteX10" fmla="*/ 1182917 w 3251206"/>
              <a:gd name="connsiteY10" fmla="*/ 2721429 h 2859314"/>
              <a:gd name="connsiteX11" fmla="*/ 674917 w 3251206"/>
              <a:gd name="connsiteY11" fmla="*/ 2721429 h 2859314"/>
              <a:gd name="connsiteX12" fmla="*/ 2068289 w 3251206"/>
              <a:gd name="connsiteY12" fmla="*/ 137886 h 2859314"/>
              <a:gd name="connsiteX13" fmla="*/ 2576289 w 3251206"/>
              <a:gd name="connsiteY13" fmla="*/ 137886 h 2859314"/>
              <a:gd name="connsiteX14" fmla="*/ 2576289 w 3251206"/>
              <a:gd name="connsiteY14" fmla="*/ 2721428 h 2859314"/>
              <a:gd name="connsiteX15" fmla="*/ 2068289 w 3251206"/>
              <a:gd name="connsiteY15" fmla="*/ 2721428 h 2859314"/>
              <a:gd name="connsiteX16" fmla="*/ 1371603 w 3251206"/>
              <a:gd name="connsiteY16" fmla="*/ 0 h 2859314"/>
              <a:gd name="connsiteX17" fmla="*/ 1879603 w 3251206"/>
              <a:gd name="connsiteY17" fmla="*/ 0 h 2859314"/>
              <a:gd name="connsiteX18" fmla="*/ 1879603 w 3251206"/>
              <a:gd name="connsiteY18" fmla="*/ 2859314 h 2859314"/>
              <a:gd name="connsiteX19" fmla="*/ 1371603 w 3251206"/>
              <a:gd name="connsiteY19" fmla="*/ 2859314 h 28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51206" h="2859314">
                <a:moveTo>
                  <a:pt x="2764975" y="315686"/>
                </a:moveTo>
                <a:lnTo>
                  <a:pt x="3251206" y="522329"/>
                </a:lnTo>
                <a:lnTo>
                  <a:pt x="3251206" y="2336986"/>
                </a:lnTo>
                <a:lnTo>
                  <a:pt x="2764975" y="2543629"/>
                </a:lnTo>
                <a:close/>
                <a:moveTo>
                  <a:pt x="486231" y="315686"/>
                </a:moveTo>
                <a:lnTo>
                  <a:pt x="486231" y="2543629"/>
                </a:lnTo>
                <a:lnTo>
                  <a:pt x="0" y="2336986"/>
                </a:lnTo>
                <a:lnTo>
                  <a:pt x="0" y="522329"/>
                </a:lnTo>
                <a:close/>
                <a:moveTo>
                  <a:pt x="674917" y="137887"/>
                </a:moveTo>
                <a:lnTo>
                  <a:pt x="1182917" y="137887"/>
                </a:lnTo>
                <a:lnTo>
                  <a:pt x="1182917" y="2721429"/>
                </a:lnTo>
                <a:lnTo>
                  <a:pt x="674917" y="2721429"/>
                </a:lnTo>
                <a:close/>
                <a:moveTo>
                  <a:pt x="2068289" y="137886"/>
                </a:moveTo>
                <a:lnTo>
                  <a:pt x="2576289" y="137886"/>
                </a:lnTo>
                <a:lnTo>
                  <a:pt x="2576289" y="2721428"/>
                </a:lnTo>
                <a:lnTo>
                  <a:pt x="2068289" y="2721428"/>
                </a:lnTo>
                <a:close/>
                <a:moveTo>
                  <a:pt x="1371603" y="0"/>
                </a:moveTo>
                <a:lnTo>
                  <a:pt x="1879603" y="0"/>
                </a:lnTo>
                <a:lnTo>
                  <a:pt x="1879603" y="2859314"/>
                </a:lnTo>
                <a:lnTo>
                  <a:pt x="1371603" y="2859314"/>
                </a:lnTo>
                <a:close/>
              </a:path>
            </a:pathLst>
          </a:custGeom>
        </p:spPr>
      </p:pic>
      <p:sp>
        <p:nvSpPr>
          <p:cNvPr id="16" name="矩形 15"/>
          <p:cNvSpPr/>
          <p:nvPr/>
        </p:nvSpPr>
        <p:spPr>
          <a:xfrm>
            <a:off x="2017486" y="6669314"/>
            <a:ext cx="10174514" cy="188686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157156" y="2274957"/>
            <a:ext cx="5314275" cy="7078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四、安全生产的三原则</a:t>
            </a:r>
            <a:endParaRPr lang="zh-CN" altLang="en-US" sz="4000" b="1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335" y="5118207"/>
            <a:ext cx="12191331" cy="1739604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335" y="4862760"/>
            <a:ext cx="12191331" cy="562268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66430" y="2558261"/>
            <a:ext cx="1901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安全三原则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6431" y="3104522"/>
            <a:ext cx="521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整理整顿工作地点，有一个整洁有序的作业环境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6431" y="3609172"/>
            <a:ext cx="521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经常维护保养设备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66430" y="4124655"/>
            <a:ext cx="521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按照标准进行操作</a:t>
            </a:r>
            <a:endParaRPr lang="zh-CN" altLang="en-US" dirty="0"/>
          </a:p>
        </p:txBody>
      </p:sp>
      <p:sp>
        <p:nvSpPr>
          <p:cNvPr id="9" name="矩形: 圆角 8"/>
          <p:cNvSpPr/>
          <p:nvPr/>
        </p:nvSpPr>
        <p:spPr>
          <a:xfrm>
            <a:off x="8085363" y="3046991"/>
            <a:ext cx="1900466" cy="871865"/>
          </a:xfrm>
          <a:prstGeom prst="roundRect">
            <a:avLst>
              <a:gd name="adj" fmla="val 5641"/>
            </a:avLst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8333769" y="1999014"/>
            <a:ext cx="1403653" cy="634522"/>
          </a:xfrm>
          <a:prstGeom prst="roundRect">
            <a:avLst>
              <a:gd name="adj" fmla="val 7159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6169477" y="3160207"/>
            <a:ext cx="1403653" cy="634522"/>
          </a:xfrm>
          <a:prstGeom prst="roundRect">
            <a:avLst>
              <a:gd name="adj" fmla="val 7159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/>
        </p:nvSpPr>
        <p:spPr>
          <a:xfrm>
            <a:off x="10417024" y="3160207"/>
            <a:ext cx="1403653" cy="634522"/>
          </a:xfrm>
          <a:prstGeom prst="roundRect">
            <a:avLst>
              <a:gd name="adj" fmla="val 7159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/>
        </p:nvSpPr>
        <p:spPr>
          <a:xfrm>
            <a:off x="8333769" y="4354786"/>
            <a:ext cx="1403653" cy="634522"/>
          </a:xfrm>
          <a:prstGeom prst="roundRect">
            <a:avLst>
              <a:gd name="adj" fmla="val 7159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箭头: V 形 13"/>
          <p:cNvSpPr/>
          <p:nvPr/>
        </p:nvSpPr>
        <p:spPr>
          <a:xfrm>
            <a:off x="10127102" y="3337026"/>
            <a:ext cx="172598" cy="259279"/>
          </a:xfrm>
          <a:prstGeom prst="chevron">
            <a:avLst>
              <a:gd name="adj" fmla="val 6103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箭头: V 形 14"/>
          <p:cNvSpPr/>
          <p:nvPr/>
        </p:nvSpPr>
        <p:spPr>
          <a:xfrm rot="16200000">
            <a:off x="8949296" y="2737849"/>
            <a:ext cx="172598" cy="259279"/>
          </a:xfrm>
          <a:prstGeom prst="chevron">
            <a:avLst>
              <a:gd name="adj" fmla="val 6103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箭头: V 形 15"/>
          <p:cNvSpPr/>
          <p:nvPr/>
        </p:nvSpPr>
        <p:spPr>
          <a:xfrm rot="5400000" flipV="1">
            <a:off x="8949297" y="3998829"/>
            <a:ext cx="172598" cy="259279"/>
          </a:xfrm>
          <a:prstGeom prst="chevron">
            <a:avLst>
              <a:gd name="adj" fmla="val 6103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箭头: V 形 16"/>
          <p:cNvSpPr/>
          <p:nvPr/>
        </p:nvSpPr>
        <p:spPr>
          <a:xfrm flipH="1">
            <a:off x="7742947" y="3337025"/>
            <a:ext cx="172598" cy="259279"/>
          </a:xfrm>
          <a:prstGeom prst="chevron">
            <a:avLst>
              <a:gd name="adj" fmla="val 6103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00955" y="2131609"/>
            <a:ext cx="86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600955" y="4489326"/>
            <a:ext cx="86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迅速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36663" y="3281998"/>
            <a:ext cx="86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684210" y="3281998"/>
            <a:ext cx="86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方便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81905" y="3281998"/>
            <a:ext cx="93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9" t="636" r="22849" b="6191"/>
          <a:stretch>
            <a:fillRect/>
          </a:stretch>
        </p:blipFill>
        <p:spPr>
          <a:xfrm>
            <a:off x="1008741" y="1356113"/>
            <a:ext cx="3556003" cy="3127372"/>
          </a:xfrm>
          <a:custGeom>
            <a:avLst/>
            <a:gdLst>
              <a:gd name="connsiteX0" fmla="*/ 2764975 w 3251206"/>
              <a:gd name="connsiteY0" fmla="*/ 315686 h 2859314"/>
              <a:gd name="connsiteX1" fmla="*/ 3251206 w 3251206"/>
              <a:gd name="connsiteY1" fmla="*/ 522329 h 2859314"/>
              <a:gd name="connsiteX2" fmla="*/ 3251206 w 3251206"/>
              <a:gd name="connsiteY2" fmla="*/ 2336986 h 2859314"/>
              <a:gd name="connsiteX3" fmla="*/ 2764975 w 3251206"/>
              <a:gd name="connsiteY3" fmla="*/ 2543629 h 2859314"/>
              <a:gd name="connsiteX4" fmla="*/ 486231 w 3251206"/>
              <a:gd name="connsiteY4" fmla="*/ 315686 h 2859314"/>
              <a:gd name="connsiteX5" fmla="*/ 486231 w 3251206"/>
              <a:gd name="connsiteY5" fmla="*/ 2543629 h 2859314"/>
              <a:gd name="connsiteX6" fmla="*/ 0 w 3251206"/>
              <a:gd name="connsiteY6" fmla="*/ 2336986 h 2859314"/>
              <a:gd name="connsiteX7" fmla="*/ 0 w 3251206"/>
              <a:gd name="connsiteY7" fmla="*/ 522329 h 2859314"/>
              <a:gd name="connsiteX8" fmla="*/ 674917 w 3251206"/>
              <a:gd name="connsiteY8" fmla="*/ 137887 h 2859314"/>
              <a:gd name="connsiteX9" fmla="*/ 1182917 w 3251206"/>
              <a:gd name="connsiteY9" fmla="*/ 137887 h 2859314"/>
              <a:gd name="connsiteX10" fmla="*/ 1182917 w 3251206"/>
              <a:gd name="connsiteY10" fmla="*/ 2721429 h 2859314"/>
              <a:gd name="connsiteX11" fmla="*/ 674917 w 3251206"/>
              <a:gd name="connsiteY11" fmla="*/ 2721429 h 2859314"/>
              <a:gd name="connsiteX12" fmla="*/ 2068289 w 3251206"/>
              <a:gd name="connsiteY12" fmla="*/ 137886 h 2859314"/>
              <a:gd name="connsiteX13" fmla="*/ 2576289 w 3251206"/>
              <a:gd name="connsiteY13" fmla="*/ 137886 h 2859314"/>
              <a:gd name="connsiteX14" fmla="*/ 2576289 w 3251206"/>
              <a:gd name="connsiteY14" fmla="*/ 2721428 h 2859314"/>
              <a:gd name="connsiteX15" fmla="*/ 2068289 w 3251206"/>
              <a:gd name="connsiteY15" fmla="*/ 2721428 h 2859314"/>
              <a:gd name="connsiteX16" fmla="*/ 1371603 w 3251206"/>
              <a:gd name="connsiteY16" fmla="*/ 0 h 2859314"/>
              <a:gd name="connsiteX17" fmla="*/ 1879603 w 3251206"/>
              <a:gd name="connsiteY17" fmla="*/ 0 h 2859314"/>
              <a:gd name="connsiteX18" fmla="*/ 1879603 w 3251206"/>
              <a:gd name="connsiteY18" fmla="*/ 2859314 h 2859314"/>
              <a:gd name="connsiteX19" fmla="*/ 1371603 w 3251206"/>
              <a:gd name="connsiteY19" fmla="*/ 2859314 h 28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51206" h="2859314">
                <a:moveTo>
                  <a:pt x="2764975" y="315686"/>
                </a:moveTo>
                <a:lnTo>
                  <a:pt x="3251206" y="522329"/>
                </a:lnTo>
                <a:lnTo>
                  <a:pt x="3251206" y="2336986"/>
                </a:lnTo>
                <a:lnTo>
                  <a:pt x="2764975" y="2543629"/>
                </a:lnTo>
                <a:close/>
                <a:moveTo>
                  <a:pt x="486231" y="315686"/>
                </a:moveTo>
                <a:lnTo>
                  <a:pt x="486231" y="2543629"/>
                </a:lnTo>
                <a:lnTo>
                  <a:pt x="0" y="2336986"/>
                </a:lnTo>
                <a:lnTo>
                  <a:pt x="0" y="522329"/>
                </a:lnTo>
                <a:close/>
                <a:moveTo>
                  <a:pt x="674917" y="137887"/>
                </a:moveTo>
                <a:lnTo>
                  <a:pt x="1182917" y="137887"/>
                </a:lnTo>
                <a:lnTo>
                  <a:pt x="1182917" y="2721429"/>
                </a:lnTo>
                <a:lnTo>
                  <a:pt x="674917" y="2721429"/>
                </a:lnTo>
                <a:close/>
                <a:moveTo>
                  <a:pt x="2068289" y="137886"/>
                </a:moveTo>
                <a:lnTo>
                  <a:pt x="2576289" y="137886"/>
                </a:lnTo>
                <a:lnTo>
                  <a:pt x="2576289" y="2721428"/>
                </a:lnTo>
                <a:lnTo>
                  <a:pt x="2068289" y="2721428"/>
                </a:lnTo>
                <a:close/>
                <a:moveTo>
                  <a:pt x="1371603" y="0"/>
                </a:moveTo>
                <a:lnTo>
                  <a:pt x="1879603" y="0"/>
                </a:lnTo>
                <a:lnTo>
                  <a:pt x="1879603" y="2859314"/>
                </a:lnTo>
                <a:lnTo>
                  <a:pt x="1371603" y="2859314"/>
                </a:lnTo>
                <a:close/>
              </a:path>
            </a:pathLst>
          </a:custGeom>
        </p:spPr>
      </p:pic>
      <p:sp>
        <p:nvSpPr>
          <p:cNvPr id="16" name="矩形 15"/>
          <p:cNvSpPr/>
          <p:nvPr/>
        </p:nvSpPr>
        <p:spPr>
          <a:xfrm>
            <a:off x="2017486" y="6669314"/>
            <a:ext cx="10174514" cy="188686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5422323" y="2389257"/>
            <a:ext cx="5314275" cy="7078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4000" b="1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1F4E79"/>
                </a:solidFill>
              </a:rPr>
              <a:t>五、认识安全警示标志</a:t>
            </a:r>
            <a:endParaRPr lang="zh-CN" altLang="en-US" dirty="0">
              <a:solidFill>
                <a:srgbClr val="1F4E79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35" y="5118207"/>
            <a:ext cx="12191331" cy="1739604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35" y="4862760"/>
            <a:ext cx="12191331" cy="562268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08075" y="1616741"/>
            <a:ext cx="9937750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安全警示标志是由安全色、几何图形和图像符号构成的，可以表示禁止、警告、指令和提示等安全信息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根据国家规定，安全色为红、黄、蓝、绿四种颜色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分禁止标志、警告标志、指令标志和提示标志四大类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71600" y="4167187"/>
            <a:ext cx="188595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86200" y="4167187"/>
            <a:ext cx="188595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400800" y="4167187"/>
            <a:ext cx="188595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915400" y="4167187"/>
            <a:ext cx="1885950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56228" y="355600"/>
            <a:ext cx="9557657" cy="14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六边形 3"/>
          <p:cNvSpPr/>
          <p:nvPr/>
        </p:nvSpPr>
        <p:spPr>
          <a:xfrm>
            <a:off x="1125909" y="516165"/>
            <a:ext cx="1260637" cy="1086756"/>
          </a:xfrm>
          <a:prstGeom prst="hexagon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75958" y="85948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禁止标志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62938" y="874877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禁止人们不安全行为的图形标志。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箭头: V 形 7"/>
          <p:cNvSpPr/>
          <p:nvPr/>
        </p:nvSpPr>
        <p:spPr>
          <a:xfrm>
            <a:off x="2436595" y="859488"/>
            <a:ext cx="196997" cy="40011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Picture 5" descr="2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51996"/>
            <a:ext cx="10509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67" y="551996"/>
            <a:ext cx="1047638" cy="104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484" y="544281"/>
            <a:ext cx="1047638" cy="104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756228" y="1919963"/>
            <a:ext cx="9557657" cy="14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/>
          <p:nvPr/>
        </p:nvSpPr>
        <p:spPr>
          <a:xfrm>
            <a:off x="1125909" y="2080528"/>
            <a:ext cx="1260637" cy="1086756"/>
          </a:xfrm>
          <a:prstGeom prst="hexagon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箭头: V 形 15"/>
          <p:cNvSpPr/>
          <p:nvPr/>
        </p:nvSpPr>
        <p:spPr>
          <a:xfrm>
            <a:off x="2436595" y="2423851"/>
            <a:ext cx="196997" cy="40011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75958" y="242385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警告标志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62938" y="2235177"/>
            <a:ext cx="3700187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提醒人们对周围环境引起注意，以避免可能发生危险的图形标志。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10" descr="当心机械伤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8"/>
          <a:stretch>
            <a:fillRect/>
          </a:stretch>
        </p:blipFill>
        <p:spPr bwMode="auto">
          <a:xfrm>
            <a:off x="10041484" y="2047962"/>
            <a:ext cx="1100056" cy="12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当心落物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4" b="6406"/>
          <a:stretch>
            <a:fillRect/>
          </a:stretch>
        </p:blipFill>
        <p:spPr bwMode="auto">
          <a:xfrm>
            <a:off x="8817463" y="2026919"/>
            <a:ext cx="1100057" cy="121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2080528"/>
            <a:ext cx="112077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1756228" y="3482498"/>
            <a:ext cx="9557657" cy="14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六边形 23"/>
          <p:cNvSpPr/>
          <p:nvPr/>
        </p:nvSpPr>
        <p:spPr>
          <a:xfrm>
            <a:off x="1125909" y="3643063"/>
            <a:ext cx="1260637" cy="1086756"/>
          </a:xfrm>
          <a:prstGeom prst="hexagon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箭头: V 形 24"/>
          <p:cNvSpPr/>
          <p:nvPr/>
        </p:nvSpPr>
        <p:spPr>
          <a:xfrm>
            <a:off x="2436595" y="3986386"/>
            <a:ext cx="196997" cy="40011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75958" y="39863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指令标志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768891" y="3797712"/>
            <a:ext cx="3641199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强制人们必须做出某种动作或采用防范措施。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Picture 5" descr="ks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1" y="3602732"/>
            <a:ext cx="960437" cy="11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 descr="必须戴安全帽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6"/>
          <a:stretch>
            <a:fillRect/>
          </a:stretch>
        </p:blipFill>
        <p:spPr bwMode="auto">
          <a:xfrm>
            <a:off x="8906788" y="3602732"/>
            <a:ext cx="1061323" cy="124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必须系安全带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"/>
          <a:stretch>
            <a:fillRect/>
          </a:stretch>
        </p:blipFill>
        <p:spPr bwMode="auto">
          <a:xfrm>
            <a:off x="10109707" y="3602730"/>
            <a:ext cx="1031833" cy="124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>
          <a:xfrm>
            <a:off x="1756228" y="5045033"/>
            <a:ext cx="9557657" cy="14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六边形 31"/>
          <p:cNvSpPr/>
          <p:nvPr/>
        </p:nvSpPr>
        <p:spPr>
          <a:xfrm>
            <a:off x="1125909" y="5205598"/>
            <a:ext cx="1260637" cy="1086756"/>
          </a:xfrm>
          <a:prstGeom prst="hexagon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175958" y="554892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提示标志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62938" y="5548921"/>
            <a:ext cx="3647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向人们提供某种信息的图形标志。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箭头: V 形 34"/>
          <p:cNvSpPr/>
          <p:nvPr/>
        </p:nvSpPr>
        <p:spPr>
          <a:xfrm>
            <a:off x="2436595" y="5548921"/>
            <a:ext cx="196997" cy="40011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6" name="Picture 6" descr="070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5230998"/>
            <a:ext cx="8366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5230998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25" y="5230998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9" t="636" r="22849" b="6191"/>
          <a:stretch>
            <a:fillRect/>
          </a:stretch>
        </p:blipFill>
        <p:spPr>
          <a:xfrm>
            <a:off x="946396" y="1113245"/>
            <a:ext cx="3556003" cy="3127372"/>
          </a:xfrm>
          <a:custGeom>
            <a:avLst/>
            <a:gdLst>
              <a:gd name="connsiteX0" fmla="*/ 2764975 w 3251206"/>
              <a:gd name="connsiteY0" fmla="*/ 315686 h 2859314"/>
              <a:gd name="connsiteX1" fmla="*/ 3251206 w 3251206"/>
              <a:gd name="connsiteY1" fmla="*/ 522329 h 2859314"/>
              <a:gd name="connsiteX2" fmla="*/ 3251206 w 3251206"/>
              <a:gd name="connsiteY2" fmla="*/ 2336986 h 2859314"/>
              <a:gd name="connsiteX3" fmla="*/ 2764975 w 3251206"/>
              <a:gd name="connsiteY3" fmla="*/ 2543629 h 2859314"/>
              <a:gd name="connsiteX4" fmla="*/ 486231 w 3251206"/>
              <a:gd name="connsiteY4" fmla="*/ 315686 h 2859314"/>
              <a:gd name="connsiteX5" fmla="*/ 486231 w 3251206"/>
              <a:gd name="connsiteY5" fmla="*/ 2543629 h 2859314"/>
              <a:gd name="connsiteX6" fmla="*/ 0 w 3251206"/>
              <a:gd name="connsiteY6" fmla="*/ 2336986 h 2859314"/>
              <a:gd name="connsiteX7" fmla="*/ 0 w 3251206"/>
              <a:gd name="connsiteY7" fmla="*/ 522329 h 2859314"/>
              <a:gd name="connsiteX8" fmla="*/ 674917 w 3251206"/>
              <a:gd name="connsiteY8" fmla="*/ 137887 h 2859314"/>
              <a:gd name="connsiteX9" fmla="*/ 1182917 w 3251206"/>
              <a:gd name="connsiteY9" fmla="*/ 137887 h 2859314"/>
              <a:gd name="connsiteX10" fmla="*/ 1182917 w 3251206"/>
              <a:gd name="connsiteY10" fmla="*/ 2721429 h 2859314"/>
              <a:gd name="connsiteX11" fmla="*/ 674917 w 3251206"/>
              <a:gd name="connsiteY11" fmla="*/ 2721429 h 2859314"/>
              <a:gd name="connsiteX12" fmla="*/ 2068289 w 3251206"/>
              <a:gd name="connsiteY12" fmla="*/ 137886 h 2859314"/>
              <a:gd name="connsiteX13" fmla="*/ 2576289 w 3251206"/>
              <a:gd name="connsiteY13" fmla="*/ 137886 h 2859314"/>
              <a:gd name="connsiteX14" fmla="*/ 2576289 w 3251206"/>
              <a:gd name="connsiteY14" fmla="*/ 2721428 h 2859314"/>
              <a:gd name="connsiteX15" fmla="*/ 2068289 w 3251206"/>
              <a:gd name="connsiteY15" fmla="*/ 2721428 h 2859314"/>
              <a:gd name="connsiteX16" fmla="*/ 1371603 w 3251206"/>
              <a:gd name="connsiteY16" fmla="*/ 0 h 2859314"/>
              <a:gd name="connsiteX17" fmla="*/ 1879603 w 3251206"/>
              <a:gd name="connsiteY17" fmla="*/ 0 h 2859314"/>
              <a:gd name="connsiteX18" fmla="*/ 1879603 w 3251206"/>
              <a:gd name="connsiteY18" fmla="*/ 2859314 h 2859314"/>
              <a:gd name="connsiteX19" fmla="*/ 1371603 w 3251206"/>
              <a:gd name="connsiteY19" fmla="*/ 2859314 h 28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51206" h="2859314">
                <a:moveTo>
                  <a:pt x="2764975" y="315686"/>
                </a:moveTo>
                <a:lnTo>
                  <a:pt x="3251206" y="522329"/>
                </a:lnTo>
                <a:lnTo>
                  <a:pt x="3251206" y="2336986"/>
                </a:lnTo>
                <a:lnTo>
                  <a:pt x="2764975" y="2543629"/>
                </a:lnTo>
                <a:close/>
                <a:moveTo>
                  <a:pt x="486231" y="315686"/>
                </a:moveTo>
                <a:lnTo>
                  <a:pt x="486231" y="2543629"/>
                </a:lnTo>
                <a:lnTo>
                  <a:pt x="0" y="2336986"/>
                </a:lnTo>
                <a:lnTo>
                  <a:pt x="0" y="522329"/>
                </a:lnTo>
                <a:close/>
                <a:moveTo>
                  <a:pt x="674917" y="137887"/>
                </a:moveTo>
                <a:lnTo>
                  <a:pt x="1182917" y="137887"/>
                </a:lnTo>
                <a:lnTo>
                  <a:pt x="1182917" y="2721429"/>
                </a:lnTo>
                <a:lnTo>
                  <a:pt x="674917" y="2721429"/>
                </a:lnTo>
                <a:close/>
                <a:moveTo>
                  <a:pt x="2068289" y="137886"/>
                </a:moveTo>
                <a:lnTo>
                  <a:pt x="2576289" y="137886"/>
                </a:lnTo>
                <a:lnTo>
                  <a:pt x="2576289" y="2721428"/>
                </a:lnTo>
                <a:lnTo>
                  <a:pt x="2068289" y="2721428"/>
                </a:lnTo>
                <a:close/>
                <a:moveTo>
                  <a:pt x="1371603" y="0"/>
                </a:moveTo>
                <a:lnTo>
                  <a:pt x="1879603" y="0"/>
                </a:lnTo>
                <a:lnTo>
                  <a:pt x="1879603" y="2859314"/>
                </a:lnTo>
                <a:lnTo>
                  <a:pt x="1371603" y="2859314"/>
                </a:lnTo>
                <a:close/>
              </a:path>
            </a:pathLst>
          </a:custGeom>
        </p:spPr>
      </p:pic>
      <p:sp>
        <p:nvSpPr>
          <p:cNvPr id="16" name="矩形 15"/>
          <p:cNvSpPr/>
          <p:nvPr/>
        </p:nvSpPr>
        <p:spPr>
          <a:xfrm>
            <a:off x="2017486" y="6669314"/>
            <a:ext cx="10174514" cy="188686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721972" y="2322988"/>
            <a:ext cx="7366119" cy="7078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六、正确佩戴使用劳动防护用品</a:t>
            </a:r>
            <a:endParaRPr lang="zh-CN" altLang="en-US" sz="4000" b="1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335" y="5118207"/>
            <a:ext cx="12191331" cy="1739604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335" y="4862760"/>
            <a:ext cx="12191331" cy="562268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08072" y="128137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头部防护用品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602233" y="956643"/>
            <a:ext cx="936507" cy="936507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Picture 9" descr="C:\Users\zhangce\Desktop\V-Gard500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82142" y="1156178"/>
            <a:ext cx="758395" cy="494529"/>
          </a:xfrm>
          <a:prstGeom prst="rect">
            <a:avLst/>
          </a:prstGeom>
          <a:noFill/>
        </p:spPr>
      </p:pic>
      <p:sp>
        <p:nvSpPr>
          <p:cNvPr id="8" name="等腰三角形 7"/>
          <p:cNvSpPr/>
          <p:nvPr/>
        </p:nvSpPr>
        <p:spPr>
          <a:xfrm rot="5400000">
            <a:off x="2692792" y="1393010"/>
            <a:ext cx="261228" cy="14606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593087" y="2049877"/>
            <a:ext cx="936507" cy="936507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5400000">
            <a:off x="2692792" y="2445099"/>
            <a:ext cx="261228" cy="14606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108072" y="233574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眼面防护用品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602233" y="3143111"/>
            <a:ext cx="936507" cy="936507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602233" y="4236345"/>
            <a:ext cx="936507" cy="936507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611379" y="5329579"/>
            <a:ext cx="936507" cy="936507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5400000">
            <a:off x="2677566" y="3538333"/>
            <a:ext cx="261228" cy="14606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5400000">
            <a:off x="2692792" y="4631567"/>
            <a:ext cx="261228" cy="14606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08072" y="342669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听力防护用品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08071" y="4519932"/>
            <a:ext cx="1569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呼吸防护用品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08071" y="5617454"/>
            <a:ext cx="1569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手臂防护用品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C:\Users\zhangce\Desktop\T1r8HtXktkXXXQ9xMU_0148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462" y="4400680"/>
            <a:ext cx="727296" cy="598868"/>
          </a:xfrm>
          <a:prstGeom prst="rect">
            <a:avLst/>
          </a:prstGeom>
          <a:noFill/>
        </p:spPr>
      </p:pic>
      <p:sp>
        <p:nvSpPr>
          <p:cNvPr id="21" name="椭圆 20"/>
          <p:cNvSpPr/>
          <p:nvPr/>
        </p:nvSpPr>
        <p:spPr>
          <a:xfrm>
            <a:off x="6713761" y="956643"/>
            <a:ext cx="936507" cy="936507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704615" y="2049877"/>
            <a:ext cx="936507" cy="936507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713761" y="3143111"/>
            <a:ext cx="936507" cy="936507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713761" y="4236345"/>
            <a:ext cx="936507" cy="936507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722907" y="5329579"/>
            <a:ext cx="936507" cy="936507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5400000">
            <a:off x="2692792" y="5705179"/>
            <a:ext cx="261228" cy="14606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5400000">
            <a:off x="7861694" y="1393011"/>
            <a:ext cx="261228" cy="14606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5400000">
            <a:off x="7861694" y="2445100"/>
            <a:ext cx="261228" cy="14606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rot="5400000">
            <a:off x="7846468" y="3538334"/>
            <a:ext cx="261228" cy="14606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5400000">
            <a:off x="7861694" y="4631568"/>
            <a:ext cx="261228" cy="14606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5400000">
            <a:off x="7861694" y="5705180"/>
            <a:ext cx="261228" cy="14606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355217" y="128272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躯体防护用品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55217" y="233346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足腿防护用品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355217" y="342669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坠落防护用品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355217" y="45154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皮肤防护用品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355217" y="561316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其他防护用品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25" b="98190" l="3250" r="95500">
                        <a14:backgroundMark x1="26000" y1="94344" x2="26000" y2="94344"/>
                        <a14:backgroundMark x1="71000" y1="92534" x2="71000" y2="92534"/>
                        <a14:backgroundMark x1="13750" y1="50000" x2="13750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346" y="3201415"/>
            <a:ext cx="648300" cy="71670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10" b="97436" l="3125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03" y="5396707"/>
            <a:ext cx="627613" cy="76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352" descr="rId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16" b="96930" l="1384" r="975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21" y="2261261"/>
            <a:ext cx="709939" cy="50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4" descr="防护面罩"/>
          <p:cNvPicPr preferRelativeResize="0"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99" b="96104" l="1531" r="9744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4292" y="2205300"/>
            <a:ext cx="715354" cy="6318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67" b="98519" l="3371" r="97753">
                        <a14:backgroundMark x1="51124" y1="28148" x2="51124" y2="28148"/>
                        <a14:backgroundMark x1="71910" y1="39259" x2="71910" y2="39259"/>
                        <a14:backgroundMark x1="40449" y1="52593" x2="40449" y2="52593"/>
                        <a14:backgroundMark x1="41573" y1="33333" x2="41573" y2="33333"/>
                        <a14:backgroundMark x1="78090" y1="19259" x2="78090" y2="19259"/>
                        <a14:backgroundMark x1="88764" y1="31111" x2="88764" y2="31111"/>
                        <a14:backgroundMark x1="74719" y1="56296" x2="74719" y2="56296"/>
                        <a14:backgroundMark x1="83708" y1="20741" x2="83708" y2="20741"/>
                        <a14:backgroundMark x1="18539" y1="79259" x2="18539" y2="79259"/>
                        <a14:backgroundMark x1="14045" y1="56296" x2="14045" y2="5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21" y="3289456"/>
            <a:ext cx="650545" cy="6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3"/>
          <a:srcRect t="10453" r="23366" b="4306"/>
          <a:stretch>
            <a:fillRect/>
          </a:stretch>
        </p:blipFill>
        <p:spPr>
          <a:xfrm>
            <a:off x="6809445" y="1065300"/>
            <a:ext cx="726846" cy="726846"/>
          </a:xfrm>
          <a:custGeom>
            <a:avLst/>
            <a:gdLst>
              <a:gd name="connsiteX0" fmla="*/ 899808 w 1799616"/>
              <a:gd name="connsiteY0" fmla="*/ 0 h 1799616"/>
              <a:gd name="connsiteX1" fmla="*/ 1799616 w 1799616"/>
              <a:gd name="connsiteY1" fmla="*/ 899808 h 1799616"/>
              <a:gd name="connsiteX2" fmla="*/ 899808 w 1799616"/>
              <a:gd name="connsiteY2" fmla="*/ 1799616 h 1799616"/>
              <a:gd name="connsiteX3" fmla="*/ 0 w 1799616"/>
              <a:gd name="connsiteY3" fmla="*/ 899808 h 1799616"/>
              <a:gd name="connsiteX4" fmla="*/ 899808 w 1799616"/>
              <a:gd name="connsiteY4" fmla="*/ 0 h 179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16" h="1799616">
                <a:moveTo>
                  <a:pt x="899808" y="0"/>
                </a:moveTo>
                <a:cubicBezTo>
                  <a:pt x="1396758" y="0"/>
                  <a:pt x="1799616" y="402858"/>
                  <a:pt x="1799616" y="899808"/>
                </a:cubicBezTo>
                <a:cubicBezTo>
                  <a:pt x="1799616" y="1396758"/>
                  <a:pt x="1396758" y="1799616"/>
                  <a:pt x="899808" y="1799616"/>
                </a:cubicBezTo>
                <a:cubicBezTo>
                  <a:pt x="402858" y="1799616"/>
                  <a:pt x="0" y="1396758"/>
                  <a:pt x="0" y="899808"/>
                </a:cubicBezTo>
                <a:cubicBezTo>
                  <a:pt x="0" y="402858"/>
                  <a:pt x="402858" y="0"/>
                  <a:pt x="899808" y="0"/>
                </a:cubicBezTo>
                <a:close/>
              </a:path>
            </a:pathLst>
          </a:custGeom>
          <a:ln w="47625">
            <a:noFill/>
          </a:ln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5" t="15964" r="12348" b="41301"/>
          <a:stretch>
            <a:fillRect/>
          </a:stretch>
        </p:blipFill>
        <p:spPr bwMode="auto">
          <a:xfrm>
            <a:off x="6831058" y="4356956"/>
            <a:ext cx="695285" cy="695285"/>
          </a:xfrm>
          <a:custGeom>
            <a:avLst/>
            <a:gdLst>
              <a:gd name="connsiteX0" fmla="*/ 919930 w 1839860"/>
              <a:gd name="connsiteY0" fmla="*/ 0 h 1839860"/>
              <a:gd name="connsiteX1" fmla="*/ 1839860 w 1839860"/>
              <a:gd name="connsiteY1" fmla="*/ 919930 h 1839860"/>
              <a:gd name="connsiteX2" fmla="*/ 919930 w 1839860"/>
              <a:gd name="connsiteY2" fmla="*/ 1839860 h 1839860"/>
              <a:gd name="connsiteX3" fmla="*/ 0 w 1839860"/>
              <a:gd name="connsiteY3" fmla="*/ 919930 h 1839860"/>
              <a:gd name="connsiteX4" fmla="*/ 919930 w 1839860"/>
              <a:gd name="connsiteY4" fmla="*/ 0 h 183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860" h="1839860">
                <a:moveTo>
                  <a:pt x="919930" y="0"/>
                </a:moveTo>
                <a:cubicBezTo>
                  <a:pt x="1427993" y="0"/>
                  <a:pt x="1839860" y="411867"/>
                  <a:pt x="1839860" y="919930"/>
                </a:cubicBezTo>
                <a:cubicBezTo>
                  <a:pt x="1839860" y="1427993"/>
                  <a:pt x="1427993" y="1839860"/>
                  <a:pt x="919930" y="1839860"/>
                </a:cubicBezTo>
                <a:cubicBezTo>
                  <a:pt x="411867" y="1839860"/>
                  <a:pt x="0" y="1427993"/>
                  <a:pt x="0" y="919930"/>
                </a:cubicBezTo>
                <a:cubicBezTo>
                  <a:pt x="0" y="411867"/>
                  <a:pt x="411867" y="0"/>
                  <a:pt x="919930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7" r="13148"/>
          <a:stretch>
            <a:fillRect/>
          </a:stretch>
        </p:blipFill>
        <p:spPr>
          <a:xfrm>
            <a:off x="6871170" y="5488884"/>
            <a:ext cx="665121" cy="670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9" t="636" r="22849" b="6191"/>
          <a:stretch>
            <a:fillRect/>
          </a:stretch>
        </p:blipFill>
        <p:spPr>
          <a:xfrm>
            <a:off x="894221" y="1215282"/>
            <a:ext cx="3556003" cy="3127372"/>
          </a:xfrm>
          <a:custGeom>
            <a:avLst/>
            <a:gdLst>
              <a:gd name="connsiteX0" fmla="*/ 2764975 w 3251206"/>
              <a:gd name="connsiteY0" fmla="*/ 315686 h 2859314"/>
              <a:gd name="connsiteX1" fmla="*/ 3251206 w 3251206"/>
              <a:gd name="connsiteY1" fmla="*/ 522329 h 2859314"/>
              <a:gd name="connsiteX2" fmla="*/ 3251206 w 3251206"/>
              <a:gd name="connsiteY2" fmla="*/ 2336986 h 2859314"/>
              <a:gd name="connsiteX3" fmla="*/ 2764975 w 3251206"/>
              <a:gd name="connsiteY3" fmla="*/ 2543629 h 2859314"/>
              <a:gd name="connsiteX4" fmla="*/ 486231 w 3251206"/>
              <a:gd name="connsiteY4" fmla="*/ 315686 h 2859314"/>
              <a:gd name="connsiteX5" fmla="*/ 486231 w 3251206"/>
              <a:gd name="connsiteY5" fmla="*/ 2543629 h 2859314"/>
              <a:gd name="connsiteX6" fmla="*/ 0 w 3251206"/>
              <a:gd name="connsiteY6" fmla="*/ 2336986 h 2859314"/>
              <a:gd name="connsiteX7" fmla="*/ 0 w 3251206"/>
              <a:gd name="connsiteY7" fmla="*/ 522329 h 2859314"/>
              <a:gd name="connsiteX8" fmla="*/ 674917 w 3251206"/>
              <a:gd name="connsiteY8" fmla="*/ 137887 h 2859314"/>
              <a:gd name="connsiteX9" fmla="*/ 1182917 w 3251206"/>
              <a:gd name="connsiteY9" fmla="*/ 137887 h 2859314"/>
              <a:gd name="connsiteX10" fmla="*/ 1182917 w 3251206"/>
              <a:gd name="connsiteY10" fmla="*/ 2721429 h 2859314"/>
              <a:gd name="connsiteX11" fmla="*/ 674917 w 3251206"/>
              <a:gd name="connsiteY11" fmla="*/ 2721429 h 2859314"/>
              <a:gd name="connsiteX12" fmla="*/ 2068289 w 3251206"/>
              <a:gd name="connsiteY12" fmla="*/ 137886 h 2859314"/>
              <a:gd name="connsiteX13" fmla="*/ 2576289 w 3251206"/>
              <a:gd name="connsiteY13" fmla="*/ 137886 h 2859314"/>
              <a:gd name="connsiteX14" fmla="*/ 2576289 w 3251206"/>
              <a:gd name="connsiteY14" fmla="*/ 2721428 h 2859314"/>
              <a:gd name="connsiteX15" fmla="*/ 2068289 w 3251206"/>
              <a:gd name="connsiteY15" fmla="*/ 2721428 h 2859314"/>
              <a:gd name="connsiteX16" fmla="*/ 1371603 w 3251206"/>
              <a:gd name="connsiteY16" fmla="*/ 0 h 2859314"/>
              <a:gd name="connsiteX17" fmla="*/ 1879603 w 3251206"/>
              <a:gd name="connsiteY17" fmla="*/ 0 h 2859314"/>
              <a:gd name="connsiteX18" fmla="*/ 1879603 w 3251206"/>
              <a:gd name="connsiteY18" fmla="*/ 2859314 h 2859314"/>
              <a:gd name="connsiteX19" fmla="*/ 1371603 w 3251206"/>
              <a:gd name="connsiteY19" fmla="*/ 2859314 h 28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51206" h="2859314">
                <a:moveTo>
                  <a:pt x="2764975" y="315686"/>
                </a:moveTo>
                <a:lnTo>
                  <a:pt x="3251206" y="522329"/>
                </a:lnTo>
                <a:lnTo>
                  <a:pt x="3251206" y="2336986"/>
                </a:lnTo>
                <a:lnTo>
                  <a:pt x="2764975" y="2543629"/>
                </a:lnTo>
                <a:close/>
                <a:moveTo>
                  <a:pt x="486231" y="315686"/>
                </a:moveTo>
                <a:lnTo>
                  <a:pt x="486231" y="2543629"/>
                </a:lnTo>
                <a:lnTo>
                  <a:pt x="0" y="2336986"/>
                </a:lnTo>
                <a:lnTo>
                  <a:pt x="0" y="522329"/>
                </a:lnTo>
                <a:close/>
                <a:moveTo>
                  <a:pt x="674917" y="137887"/>
                </a:moveTo>
                <a:lnTo>
                  <a:pt x="1182917" y="137887"/>
                </a:lnTo>
                <a:lnTo>
                  <a:pt x="1182917" y="2721429"/>
                </a:lnTo>
                <a:lnTo>
                  <a:pt x="674917" y="2721429"/>
                </a:lnTo>
                <a:close/>
                <a:moveTo>
                  <a:pt x="2068289" y="137886"/>
                </a:moveTo>
                <a:lnTo>
                  <a:pt x="2576289" y="137886"/>
                </a:lnTo>
                <a:lnTo>
                  <a:pt x="2576289" y="2721428"/>
                </a:lnTo>
                <a:lnTo>
                  <a:pt x="2068289" y="2721428"/>
                </a:lnTo>
                <a:close/>
                <a:moveTo>
                  <a:pt x="1371603" y="0"/>
                </a:moveTo>
                <a:lnTo>
                  <a:pt x="1879603" y="0"/>
                </a:lnTo>
                <a:lnTo>
                  <a:pt x="1879603" y="2859314"/>
                </a:lnTo>
                <a:lnTo>
                  <a:pt x="1371603" y="2859314"/>
                </a:lnTo>
                <a:close/>
              </a:path>
            </a:pathLst>
          </a:custGeom>
        </p:spPr>
      </p:pic>
      <p:sp>
        <p:nvSpPr>
          <p:cNvPr id="16" name="矩形 15"/>
          <p:cNvSpPr/>
          <p:nvPr/>
        </p:nvSpPr>
        <p:spPr>
          <a:xfrm>
            <a:off x="2017486" y="6669314"/>
            <a:ext cx="10174514" cy="188686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450224" y="2425025"/>
            <a:ext cx="7879080" cy="7078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七、了解生产车间的基本安全知识</a:t>
            </a:r>
            <a:endParaRPr lang="zh-CN" altLang="en-US" sz="4000" b="1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335" y="5118207"/>
            <a:ext cx="12191331" cy="1739604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335" y="4862760"/>
            <a:ext cx="12191331" cy="562268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1462314" y="3759200"/>
            <a:ext cx="1106741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462314" y="5184522"/>
            <a:ext cx="1106741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462314" y="2351314"/>
            <a:ext cx="1106741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322614" y="2351314"/>
            <a:ext cx="0" cy="2833208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092200" y="485876"/>
            <a:ext cx="4565673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开工前 完工后的安全检查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182914" y="2211614"/>
            <a:ext cx="279400" cy="279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182914" y="3628218"/>
            <a:ext cx="279400" cy="279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182914" y="5044822"/>
            <a:ext cx="279400" cy="279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380343" y="2106434"/>
            <a:ext cx="2206166" cy="52322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380343" y="3514673"/>
            <a:ext cx="2206166" cy="52322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380343" y="4922912"/>
            <a:ext cx="2206166" cy="52322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006372" y="2211614"/>
            <a:ext cx="9541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开工前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06372" y="3628218"/>
            <a:ext cx="9541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006372" y="5015245"/>
            <a:ext cx="9541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完工后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54879" y="2211614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了解生产任务、作业要求和安全事项。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54879" y="3555255"/>
            <a:ext cx="6244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检查劳动防护用品穿戴、维修设备运转安 全装置是否完好。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54880" y="4539569"/>
            <a:ext cx="6244016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应将阀门、开关关好：气阀、水阀、电气设备开关等；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整理好工作车、工具箱及设备，放在指定地点；危险物品应存放在指定场所，填写使用记录。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92200" y="485876"/>
            <a:ext cx="3381054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.用电安全基本要求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56539" y="2011894"/>
            <a:ext cx="6807200" cy="37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车间内的电气设备不要随便乱动，发生故障不能带病运转，应立即请电工检修。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经常接触使用的配电箱、闸刀开关、按钮开关、插座以及导线等，必须保持完好。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需要移动电气设备时，必须先切断电源，导线不得在地面上拖来拖去，以免磨损，导线被压时不要硬拉，防止拉断。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打扫卫生、擦拭电气设备时，严禁用水冲洗或用湿抹布擦拭，以防发生触电事故。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停电检修时，应将带电部分遮拦起来，悬挂安全警示标志牌。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r="30469" b="9736"/>
          <a:stretch>
            <a:fillRect/>
          </a:stretch>
        </p:blipFill>
        <p:spPr>
          <a:xfrm>
            <a:off x="290285" y="1975256"/>
            <a:ext cx="4074626" cy="4089313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4028427" y="1657995"/>
            <a:ext cx="652237" cy="634522"/>
          </a:xfrm>
          <a:prstGeom prst="roundRect">
            <a:avLst>
              <a:gd name="adj" fmla="val 7159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3636799" y="2011894"/>
            <a:ext cx="652237" cy="634522"/>
          </a:xfrm>
          <a:prstGeom prst="roundRect">
            <a:avLst>
              <a:gd name="adj" fmla="val 7159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0285" y="6071826"/>
            <a:ext cx="11901715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9" t="636" r="22849" b="6191"/>
          <a:stretch>
            <a:fillRect/>
          </a:stretch>
        </p:blipFill>
        <p:spPr>
          <a:xfrm>
            <a:off x="894441" y="1089760"/>
            <a:ext cx="3556003" cy="3127372"/>
          </a:xfrm>
          <a:custGeom>
            <a:avLst/>
            <a:gdLst>
              <a:gd name="connsiteX0" fmla="*/ 2764975 w 3251206"/>
              <a:gd name="connsiteY0" fmla="*/ 315686 h 2859314"/>
              <a:gd name="connsiteX1" fmla="*/ 3251206 w 3251206"/>
              <a:gd name="connsiteY1" fmla="*/ 522329 h 2859314"/>
              <a:gd name="connsiteX2" fmla="*/ 3251206 w 3251206"/>
              <a:gd name="connsiteY2" fmla="*/ 2336986 h 2859314"/>
              <a:gd name="connsiteX3" fmla="*/ 2764975 w 3251206"/>
              <a:gd name="connsiteY3" fmla="*/ 2543629 h 2859314"/>
              <a:gd name="connsiteX4" fmla="*/ 486231 w 3251206"/>
              <a:gd name="connsiteY4" fmla="*/ 315686 h 2859314"/>
              <a:gd name="connsiteX5" fmla="*/ 486231 w 3251206"/>
              <a:gd name="connsiteY5" fmla="*/ 2543629 h 2859314"/>
              <a:gd name="connsiteX6" fmla="*/ 0 w 3251206"/>
              <a:gd name="connsiteY6" fmla="*/ 2336986 h 2859314"/>
              <a:gd name="connsiteX7" fmla="*/ 0 w 3251206"/>
              <a:gd name="connsiteY7" fmla="*/ 522329 h 2859314"/>
              <a:gd name="connsiteX8" fmla="*/ 674917 w 3251206"/>
              <a:gd name="connsiteY8" fmla="*/ 137887 h 2859314"/>
              <a:gd name="connsiteX9" fmla="*/ 1182917 w 3251206"/>
              <a:gd name="connsiteY9" fmla="*/ 137887 h 2859314"/>
              <a:gd name="connsiteX10" fmla="*/ 1182917 w 3251206"/>
              <a:gd name="connsiteY10" fmla="*/ 2721429 h 2859314"/>
              <a:gd name="connsiteX11" fmla="*/ 674917 w 3251206"/>
              <a:gd name="connsiteY11" fmla="*/ 2721429 h 2859314"/>
              <a:gd name="connsiteX12" fmla="*/ 2068289 w 3251206"/>
              <a:gd name="connsiteY12" fmla="*/ 137886 h 2859314"/>
              <a:gd name="connsiteX13" fmla="*/ 2576289 w 3251206"/>
              <a:gd name="connsiteY13" fmla="*/ 137886 h 2859314"/>
              <a:gd name="connsiteX14" fmla="*/ 2576289 w 3251206"/>
              <a:gd name="connsiteY14" fmla="*/ 2721428 h 2859314"/>
              <a:gd name="connsiteX15" fmla="*/ 2068289 w 3251206"/>
              <a:gd name="connsiteY15" fmla="*/ 2721428 h 2859314"/>
              <a:gd name="connsiteX16" fmla="*/ 1371603 w 3251206"/>
              <a:gd name="connsiteY16" fmla="*/ 0 h 2859314"/>
              <a:gd name="connsiteX17" fmla="*/ 1879603 w 3251206"/>
              <a:gd name="connsiteY17" fmla="*/ 0 h 2859314"/>
              <a:gd name="connsiteX18" fmla="*/ 1879603 w 3251206"/>
              <a:gd name="connsiteY18" fmla="*/ 2859314 h 2859314"/>
              <a:gd name="connsiteX19" fmla="*/ 1371603 w 3251206"/>
              <a:gd name="connsiteY19" fmla="*/ 2859314 h 28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51206" h="2859314">
                <a:moveTo>
                  <a:pt x="2764975" y="315686"/>
                </a:moveTo>
                <a:lnTo>
                  <a:pt x="3251206" y="522329"/>
                </a:lnTo>
                <a:lnTo>
                  <a:pt x="3251206" y="2336986"/>
                </a:lnTo>
                <a:lnTo>
                  <a:pt x="2764975" y="2543629"/>
                </a:lnTo>
                <a:close/>
                <a:moveTo>
                  <a:pt x="486231" y="315686"/>
                </a:moveTo>
                <a:lnTo>
                  <a:pt x="486231" y="2543629"/>
                </a:lnTo>
                <a:lnTo>
                  <a:pt x="0" y="2336986"/>
                </a:lnTo>
                <a:lnTo>
                  <a:pt x="0" y="522329"/>
                </a:lnTo>
                <a:close/>
                <a:moveTo>
                  <a:pt x="674917" y="137887"/>
                </a:moveTo>
                <a:lnTo>
                  <a:pt x="1182917" y="137887"/>
                </a:lnTo>
                <a:lnTo>
                  <a:pt x="1182917" y="2721429"/>
                </a:lnTo>
                <a:lnTo>
                  <a:pt x="674917" y="2721429"/>
                </a:lnTo>
                <a:close/>
                <a:moveTo>
                  <a:pt x="2068289" y="137886"/>
                </a:moveTo>
                <a:lnTo>
                  <a:pt x="2576289" y="137886"/>
                </a:lnTo>
                <a:lnTo>
                  <a:pt x="2576289" y="2721428"/>
                </a:lnTo>
                <a:lnTo>
                  <a:pt x="2068289" y="2721428"/>
                </a:lnTo>
                <a:close/>
                <a:moveTo>
                  <a:pt x="1371603" y="0"/>
                </a:moveTo>
                <a:lnTo>
                  <a:pt x="1879603" y="0"/>
                </a:lnTo>
                <a:lnTo>
                  <a:pt x="1879603" y="2859314"/>
                </a:lnTo>
                <a:lnTo>
                  <a:pt x="1371603" y="285931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/>
        </p:nvSpPr>
        <p:spPr>
          <a:xfrm>
            <a:off x="5176588" y="1817837"/>
            <a:ext cx="56188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一、关注安全  关爱生命</a:t>
            </a:r>
            <a:endParaRPr lang="zh-CN" altLang="en-US" sz="4000" b="1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17486" y="6669314"/>
            <a:ext cx="10174514" cy="188686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335" y="5118207"/>
            <a:ext cx="12191331" cy="1739604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335" y="4862760"/>
            <a:ext cx="12191331" cy="562268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流程图: 手动输入 9"/>
          <p:cNvSpPr/>
          <p:nvPr/>
        </p:nvSpPr>
        <p:spPr>
          <a:xfrm rot="16200000" flipH="1">
            <a:off x="6996804" y="1264127"/>
            <a:ext cx="5049136" cy="5341258"/>
          </a:xfrm>
          <a:prstGeom prst="flowChartManualInpu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92200" y="485876"/>
            <a:ext cx="4458272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.生产区域行走的安全规则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78972" y="2079327"/>
            <a:ext cx="6270172" cy="33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安全通道必须保持畅通，禁止堆放任何物品。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在指定的安全通道上行走，有人行横道线之处应走横道线。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横穿通道时，看清左右两边确认无车辆行驶时才可以通行。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禁止在正进行吊装作业的行车下行走，不准在吊运物件下通行或停留。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不得进入挂有“禁止通行”或设有危险警示标志的区域等。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禁止在设备、设施或传送带上行走。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在沾有水或油的地面或楼梯上行走时要特别注意防滑跌。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2"/>
          <a:stretch>
            <a:fillRect/>
          </a:stretch>
        </p:blipFill>
        <p:spPr>
          <a:xfrm>
            <a:off x="7126514" y="1591349"/>
            <a:ext cx="5065486" cy="4711627"/>
          </a:xfrm>
          <a:custGeom>
            <a:avLst/>
            <a:gdLst>
              <a:gd name="connsiteX0" fmla="*/ 1149532 w 5747658"/>
              <a:gd name="connsiteY0" fmla="*/ 0 h 5346144"/>
              <a:gd name="connsiteX1" fmla="*/ 5747658 w 5747658"/>
              <a:gd name="connsiteY1" fmla="*/ 0 h 5346144"/>
              <a:gd name="connsiteX2" fmla="*/ 5747658 w 5747658"/>
              <a:gd name="connsiteY2" fmla="*/ 5346144 h 5346144"/>
              <a:gd name="connsiteX3" fmla="*/ 0 w 5747658"/>
              <a:gd name="connsiteY3" fmla="*/ 5346144 h 534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7658" h="5346144">
                <a:moveTo>
                  <a:pt x="1149532" y="0"/>
                </a:moveTo>
                <a:lnTo>
                  <a:pt x="5747658" y="0"/>
                </a:lnTo>
                <a:lnTo>
                  <a:pt x="5747658" y="5346144"/>
                </a:lnTo>
                <a:lnTo>
                  <a:pt x="0" y="5346144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97398" y="485876"/>
            <a:ext cx="4458272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.预防滑倒及摔倒安全措施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4" descr="小心地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5538" y="1554622"/>
            <a:ext cx="4034971" cy="4826439"/>
          </a:xfrm>
          <a:prstGeom prst="rect">
            <a:avLst/>
          </a:prstGeom>
          <a:noFill/>
        </p:spPr>
      </p:pic>
      <p:sp>
        <p:nvSpPr>
          <p:cNvPr id="12" name="等腰三角形 11"/>
          <p:cNvSpPr/>
          <p:nvPr/>
        </p:nvSpPr>
        <p:spPr>
          <a:xfrm rot="16200000">
            <a:off x="5849584" y="2692766"/>
            <a:ext cx="333828" cy="290285"/>
          </a:xfrm>
          <a:prstGeom prst="triangl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16200000">
            <a:off x="5849584" y="3468053"/>
            <a:ext cx="333828" cy="290285"/>
          </a:xfrm>
          <a:prstGeom prst="triangl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6200000">
            <a:off x="5849584" y="4243340"/>
            <a:ext cx="333828" cy="290285"/>
          </a:xfrm>
          <a:prstGeom prst="triangl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6200000">
            <a:off x="5849585" y="5018628"/>
            <a:ext cx="333828" cy="290285"/>
          </a:xfrm>
          <a:prstGeom prst="triangl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/>
          <p:cNvSpPr/>
          <p:nvPr/>
        </p:nvSpPr>
        <p:spPr>
          <a:xfrm>
            <a:off x="2191983" y="2576298"/>
            <a:ext cx="3363689" cy="523220"/>
          </a:xfrm>
          <a:prstGeom prst="roundRect">
            <a:avLst>
              <a:gd name="adj" fmla="val 7159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: 圆角 16"/>
          <p:cNvSpPr/>
          <p:nvPr/>
        </p:nvSpPr>
        <p:spPr>
          <a:xfrm>
            <a:off x="2191982" y="3322216"/>
            <a:ext cx="3363689" cy="523220"/>
          </a:xfrm>
          <a:prstGeom prst="roundRect">
            <a:avLst>
              <a:gd name="adj" fmla="val 7159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: 圆角 17"/>
          <p:cNvSpPr/>
          <p:nvPr/>
        </p:nvSpPr>
        <p:spPr>
          <a:xfrm>
            <a:off x="2191982" y="4114788"/>
            <a:ext cx="3363689" cy="523220"/>
          </a:xfrm>
          <a:prstGeom prst="roundRect">
            <a:avLst>
              <a:gd name="adj" fmla="val 7159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: 圆角 18"/>
          <p:cNvSpPr/>
          <p:nvPr/>
        </p:nvSpPr>
        <p:spPr>
          <a:xfrm>
            <a:off x="2191981" y="4860706"/>
            <a:ext cx="3363689" cy="523220"/>
          </a:xfrm>
          <a:prstGeom prst="roundRect">
            <a:avLst>
              <a:gd name="adj" fmla="val 7159"/>
            </a:avLst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627330" y="2656869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液体溢出，迅速擦干净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2742746" y="340278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保持地面清洁和干燥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2281079" y="4203816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在瓷砖等光滑面上应小心行走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858161" y="493765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要走动，不要跑动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999024" y="1862721"/>
            <a:ext cx="10192976" cy="4342136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092200" y="522514"/>
            <a:ext cx="4099199" cy="4801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lang="zh-CN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.生产车间全面预防措施</a:t>
            </a:r>
            <a:endParaRPr lang="zh-CN" altLang="zh-CN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63999" y="2142340"/>
            <a:ext cx="7997372" cy="37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严禁携带火源进入车间，严禁在车间打电话、嬉闹、吸烟等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进入车间必须穿戴工作服、劳保用品等；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操作电器设备时，应注意小心过载烧毁设备进而引起的火灾，所有电器设备必须有接地线；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搬运物体时，应轻拿轻放，小心搬运；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空压机由专人负责管理，定期对空压机进行维护、巡检。确保设备的使用安全；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所有涉及电气的设备需由持有电工操作证人员负责，禁止其他无证人员盲目操作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3" r="1101"/>
          <a:stretch>
            <a:fillRect/>
          </a:stretch>
        </p:blipFill>
        <p:spPr>
          <a:xfrm>
            <a:off x="406396" y="2142341"/>
            <a:ext cx="3185256" cy="3782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9" t="636" r="22849" b="6191"/>
          <a:stretch>
            <a:fillRect/>
          </a:stretch>
        </p:blipFill>
        <p:spPr>
          <a:xfrm>
            <a:off x="936004" y="1215282"/>
            <a:ext cx="3556003" cy="3127372"/>
          </a:xfrm>
          <a:custGeom>
            <a:avLst/>
            <a:gdLst>
              <a:gd name="connsiteX0" fmla="*/ 2764975 w 3251206"/>
              <a:gd name="connsiteY0" fmla="*/ 315686 h 2859314"/>
              <a:gd name="connsiteX1" fmla="*/ 3251206 w 3251206"/>
              <a:gd name="connsiteY1" fmla="*/ 522329 h 2859314"/>
              <a:gd name="connsiteX2" fmla="*/ 3251206 w 3251206"/>
              <a:gd name="connsiteY2" fmla="*/ 2336986 h 2859314"/>
              <a:gd name="connsiteX3" fmla="*/ 2764975 w 3251206"/>
              <a:gd name="connsiteY3" fmla="*/ 2543629 h 2859314"/>
              <a:gd name="connsiteX4" fmla="*/ 486231 w 3251206"/>
              <a:gd name="connsiteY4" fmla="*/ 315686 h 2859314"/>
              <a:gd name="connsiteX5" fmla="*/ 486231 w 3251206"/>
              <a:gd name="connsiteY5" fmla="*/ 2543629 h 2859314"/>
              <a:gd name="connsiteX6" fmla="*/ 0 w 3251206"/>
              <a:gd name="connsiteY6" fmla="*/ 2336986 h 2859314"/>
              <a:gd name="connsiteX7" fmla="*/ 0 w 3251206"/>
              <a:gd name="connsiteY7" fmla="*/ 522329 h 2859314"/>
              <a:gd name="connsiteX8" fmla="*/ 674917 w 3251206"/>
              <a:gd name="connsiteY8" fmla="*/ 137887 h 2859314"/>
              <a:gd name="connsiteX9" fmla="*/ 1182917 w 3251206"/>
              <a:gd name="connsiteY9" fmla="*/ 137887 h 2859314"/>
              <a:gd name="connsiteX10" fmla="*/ 1182917 w 3251206"/>
              <a:gd name="connsiteY10" fmla="*/ 2721429 h 2859314"/>
              <a:gd name="connsiteX11" fmla="*/ 674917 w 3251206"/>
              <a:gd name="connsiteY11" fmla="*/ 2721429 h 2859314"/>
              <a:gd name="connsiteX12" fmla="*/ 2068289 w 3251206"/>
              <a:gd name="connsiteY12" fmla="*/ 137886 h 2859314"/>
              <a:gd name="connsiteX13" fmla="*/ 2576289 w 3251206"/>
              <a:gd name="connsiteY13" fmla="*/ 137886 h 2859314"/>
              <a:gd name="connsiteX14" fmla="*/ 2576289 w 3251206"/>
              <a:gd name="connsiteY14" fmla="*/ 2721428 h 2859314"/>
              <a:gd name="connsiteX15" fmla="*/ 2068289 w 3251206"/>
              <a:gd name="connsiteY15" fmla="*/ 2721428 h 2859314"/>
              <a:gd name="connsiteX16" fmla="*/ 1371603 w 3251206"/>
              <a:gd name="connsiteY16" fmla="*/ 0 h 2859314"/>
              <a:gd name="connsiteX17" fmla="*/ 1879603 w 3251206"/>
              <a:gd name="connsiteY17" fmla="*/ 0 h 2859314"/>
              <a:gd name="connsiteX18" fmla="*/ 1879603 w 3251206"/>
              <a:gd name="connsiteY18" fmla="*/ 2859314 h 2859314"/>
              <a:gd name="connsiteX19" fmla="*/ 1371603 w 3251206"/>
              <a:gd name="connsiteY19" fmla="*/ 2859314 h 28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51206" h="2859314">
                <a:moveTo>
                  <a:pt x="2764975" y="315686"/>
                </a:moveTo>
                <a:lnTo>
                  <a:pt x="3251206" y="522329"/>
                </a:lnTo>
                <a:lnTo>
                  <a:pt x="3251206" y="2336986"/>
                </a:lnTo>
                <a:lnTo>
                  <a:pt x="2764975" y="2543629"/>
                </a:lnTo>
                <a:close/>
                <a:moveTo>
                  <a:pt x="486231" y="315686"/>
                </a:moveTo>
                <a:lnTo>
                  <a:pt x="486231" y="2543629"/>
                </a:lnTo>
                <a:lnTo>
                  <a:pt x="0" y="2336986"/>
                </a:lnTo>
                <a:lnTo>
                  <a:pt x="0" y="522329"/>
                </a:lnTo>
                <a:close/>
                <a:moveTo>
                  <a:pt x="674917" y="137887"/>
                </a:moveTo>
                <a:lnTo>
                  <a:pt x="1182917" y="137887"/>
                </a:lnTo>
                <a:lnTo>
                  <a:pt x="1182917" y="2721429"/>
                </a:lnTo>
                <a:lnTo>
                  <a:pt x="674917" y="2721429"/>
                </a:lnTo>
                <a:close/>
                <a:moveTo>
                  <a:pt x="2068289" y="137886"/>
                </a:moveTo>
                <a:lnTo>
                  <a:pt x="2576289" y="137886"/>
                </a:lnTo>
                <a:lnTo>
                  <a:pt x="2576289" y="2721428"/>
                </a:lnTo>
                <a:lnTo>
                  <a:pt x="2068289" y="2721428"/>
                </a:lnTo>
                <a:close/>
                <a:moveTo>
                  <a:pt x="1371603" y="0"/>
                </a:moveTo>
                <a:lnTo>
                  <a:pt x="1879603" y="0"/>
                </a:lnTo>
                <a:lnTo>
                  <a:pt x="1879603" y="2859314"/>
                </a:lnTo>
                <a:lnTo>
                  <a:pt x="1371603" y="2859314"/>
                </a:lnTo>
                <a:close/>
              </a:path>
            </a:pathLst>
          </a:custGeom>
        </p:spPr>
      </p:pic>
      <p:sp>
        <p:nvSpPr>
          <p:cNvPr id="16" name="矩形 15"/>
          <p:cNvSpPr/>
          <p:nvPr/>
        </p:nvSpPr>
        <p:spPr>
          <a:xfrm>
            <a:off x="2017486" y="6669314"/>
            <a:ext cx="10174514" cy="188686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792643" y="2326912"/>
            <a:ext cx="4288353" cy="7078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八、防火安全要求</a:t>
            </a:r>
            <a:endParaRPr lang="zh-CN" altLang="en-US" sz="4000" b="1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335" y="5118207"/>
            <a:ext cx="12191331" cy="1739604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335" y="4862760"/>
            <a:ext cx="12191331" cy="562268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弧形 4"/>
          <p:cNvSpPr/>
          <p:nvPr/>
        </p:nvSpPr>
        <p:spPr>
          <a:xfrm>
            <a:off x="1583871" y="2378366"/>
            <a:ext cx="3258457" cy="3258457"/>
          </a:xfrm>
          <a:prstGeom prst="arc">
            <a:avLst>
              <a:gd name="adj1" fmla="val 11431014"/>
              <a:gd name="adj2" fmla="val 21020408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88785" y="3296395"/>
            <a:ext cx="1190171" cy="1190171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618013" y="1783280"/>
            <a:ext cx="1190171" cy="1190171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156527" y="3296395"/>
            <a:ext cx="1190171" cy="1190171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加号 8"/>
          <p:cNvSpPr/>
          <p:nvPr/>
        </p:nvSpPr>
        <p:spPr>
          <a:xfrm rot="19189643">
            <a:off x="1705306" y="2267574"/>
            <a:ext cx="593535" cy="593535"/>
          </a:xfrm>
          <a:prstGeom prst="mathPlus">
            <a:avLst>
              <a:gd name="adj1" fmla="val 822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加号 9"/>
          <p:cNvSpPr/>
          <p:nvPr/>
        </p:nvSpPr>
        <p:spPr>
          <a:xfrm rot="2770400">
            <a:off x="4207346" y="2282479"/>
            <a:ext cx="593535" cy="593535"/>
          </a:xfrm>
          <a:prstGeom prst="mathPlus">
            <a:avLst>
              <a:gd name="adj1" fmla="val 822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38995" y="365925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火源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65154" y="2146137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可燃物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74558" y="3659252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助燃物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箭头: 下 13"/>
          <p:cNvSpPr/>
          <p:nvPr/>
        </p:nvSpPr>
        <p:spPr>
          <a:xfrm>
            <a:off x="1852024" y="3429000"/>
            <a:ext cx="2722148" cy="2426548"/>
          </a:xfrm>
          <a:prstGeom prst="downArrow">
            <a:avLst/>
          </a:prstGeom>
          <a:gradFill>
            <a:gsLst>
              <a:gs pos="0">
                <a:schemeClr val="bg1">
                  <a:lumMod val="85000"/>
                  <a:alpha val="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889932" y="534182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火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81700" y="2657775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可能诱发火灾的情况：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81700" y="3155373"/>
            <a:ext cx="5315029" cy="1704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电气设备超负荷、短路、接触不良以及雷 击、静电火花等，可能使可燃气体或可燃物  燃烧。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靠近火炉或烟道的木板、积聚在蒸汽管道上   的可燃粉尘、纤维等。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92200" y="479232"/>
            <a:ext cx="1980029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燃烧的原理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30" y="260448"/>
            <a:ext cx="4836670" cy="641012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70653" y="1824234"/>
            <a:ext cx="2698175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扑救火灾的原则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52601" y="2605018"/>
            <a:ext cx="2985077" cy="279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边报警，边扑救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先控制，后灭火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先救人，后救物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防中毒，防窒息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听指挥，莫惊慌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92200" y="485876"/>
            <a:ext cx="3416320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常用灭火器使用范围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Group 5"/>
          <p:cNvGraphicFramePr/>
          <p:nvPr/>
        </p:nvGraphicFramePr>
        <p:xfrm>
          <a:off x="1869678" y="1895475"/>
          <a:ext cx="8452644" cy="3960813"/>
        </p:xfrm>
        <a:graphic>
          <a:graphicData uri="http://schemas.openxmlformats.org/drawingml/2006/table">
            <a:tbl>
              <a:tblPr/>
              <a:tblGrid>
                <a:gridCol w="2441397"/>
                <a:gridCol w="6011247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kern="1200" dirty="0">
                          <a:gradFill>
                            <a:gsLst>
                              <a:gs pos="0">
                                <a:srgbClr val="7030A0"/>
                              </a:gs>
                              <a:gs pos="100000">
                                <a:srgbClr val="3546E1"/>
                              </a:gs>
                            </a:gsLst>
                            <a:lin ang="0"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灭火器种类</a:t>
                      </a:r>
                      <a:endParaRPr lang="zh-CN" altLang="en-US" sz="2000" b="1" kern="1200" dirty="0">
                        <a:gradFill>
                          <a:gsLst>
                            <a:gs pos="0">
                              <a:srgbClr val="7030A0"/>
                            </a:gs>
                            <a:gs pos="100000">
                              <a:srgbClr val="3546E1"/>
                            </a:gs>
                          </a:gsLst>
                          <a:lin ang="0"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kern="1200" dirty="0">
                          <a:gradFill>
                            <a:gsLst>
                              <a:gs pos="0">
                                <a:srgbClr val="7030A0"/>
                              </a:gs>
                              <a:gs pos="100000">
                                <a:srgbClr val="3546E1"/>
                              </a:gs>
                            </a:gsLst>
                            <a:lin ang="0"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适用范围</a:t>
                      </a:r>
                      <a:endParaRPr lang="zh-CN" altLang="en-US" sz="2000" b="1" kern="1200" dirty="0">
                        <a:gradFill>
                          <a:gsLst>
                            <a:gs pos="0">
                              <a:srgbClr val="7030A0"/>
                            </a:gs>
                            <a:gs pos="100000">
                              <a:srgbClr val="3546E1"/>
                            </a:gs>
                          </a:gsLst>
                          <a:lin ang="0"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干粉灭火器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油类及其产品、可燃气体和电器设备初起火灾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二氧化碳灭火器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</a:t>
                      </a:r>
                      <a:r>
                        <a:rPr kumimoji="0" 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伏以下带电电器、贵重设备、仪器仪表、图书资料初起火灾</a:t>
                      </a:r>
                      <a:endParaRPr kumimoji="0" 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8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泡沫灭火器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油类、木材、纸张、棉麻等。不能用于水溶性可燃液体、电气设备、金属及遇水燃烧物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9" t="636" r="22849" b="6191"/>
          <a:stretch>
            <a:fillRect/>
          </a:stretch>
        </p:blipFill>
        <p:spPr>
          <a:xfrm>
            <a:off x="956786" y="1202703"/>
            <a:ext cx="3556003" cy="3127372"/>
          </a:xfrm>
          <a:custGeom>
            <a:avLst/>
            <a:gdLst>
              <a:gd name="connsiteX0" fmla="*/ 2764975 w 3251206"/>
              <a:gd name="connsiteY0" fmla="*/ 315686 h 2859314"/>
              <a:gd name="connsiteX1" fmla="*/ 3251206 w 3251206"/>
              <a:gd name="connsiteY1" fmla="*/ 522329 h 2859314"/>
              <a:gd name="connsiteX2" fmla="*/ 3251206 w 3251206"/>
              <a:gd name="connsiteY2" fmla="*/ 2336986 h 2859314"/>
              <a:gd name="connsiteX3" fmla="*/ 2764975 w 3251206"/>
              <a:gd name="connsiteY3" fmla="*/ 2543629 h 2859314"/>
              <a:gd name="connsiteX4" fmla="*/ 486231 w 3251206"/>
              <a:gd name="connsiteY4" fmla="*/ 315686 h 2859314"/>
              <a:gd name="connsiteX5" fmla="*/ 486231 w 3251206"/>
              <a:gd name="connsiteY5" fmla="*/ 2543629 h 2859314"/>
              <a:gd name="connsiteX6" fmla="*/ 0 w 3251206"/>
              <a:gd name="connsiteY6" fmla="*/ 2336986 h 2859314"/>
              <a:gd name="connsiteX7" fmla="*/ 0 w 3251206"/>
              <a:gd name="connsiteY7" fmla="*/ 522329 h 2859314"/>
              <a:gd name="connsiteX8" fmla="*/ 674917 w 3251206"/>
              <a:gd name="connsiteY8" fmla="*/ 137887 h 2859314"/>
              <a:gd name="connsiteX9" fmla="*/ 1182917 w 3251206"/>
              <a:gd name="connsiteY9" fmla="*/ 137887 h 2859314"/>
              <a:gd name="connsiteX10" fmla="*/ 1182917 w 3251206"/>
              <a:gd name="connsiteY10" fmla="*/ 2721429 h 2859314"/>
              <a:gd name="connsiteX11" fmla="*/ 674917 w 3251206"/>
              <a:gd name="connsiteY11" fmla="*/ 2721429 h 2859314"/>
              <a:gd name="connsiteX12" fmla="*/ 2068289 w 3251206"/>
              <a:gd name="connsiteY12" fmla="*/ 137886 h 2859314"/>
              <a:gd name="connsiteX13" fmla="*/ 2576289 w 3251206"/>
              <a:gd name="connsiteY13" fmla="*/ 137886 h 2859314"/>
              <a:gd name="connsiteX14" fmla="*/ 2576289 w 3251206"/>
              <a:gd name="connsiteY14" fmla="*/ 2721428 h 2859314"/>
              <a:gd name="connsiteX15" fmla="*/ 2068289 w 3251206"/>
              <a:gd name="connsiteY15" fmla="*/ 2721428 h 2859314"/>
              <a:gd name="connsiteX16" fmla="*/ 1371603 w 3251206"/>
              <a:gd name="connsiteY16" fmla="*/ 0 h 2859314"/>
              <a:gd name="connsiteX17" fmla="*/ 1879603 w 3251206"/>
              <a:gd name="connsiteY17" fmla="*/ 0 h 2859314"/>
              <a:gd name="connsiteX18" fmla="*/ 1879603 w 3251206"/>
              <a:gd name="connsiteY18" fmla="*/ 2859314 h 2859314"/>
              <a:gd name="connsiteX19" fmla="*/ 1371603 w 3251206"/>
              <a:gd name="connsiteY19" fmla="*/ 2859314 h 28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51206" h="2859314">
                <a:moveTo>
                  <a:pt x="2764975" y="315686"/>
                </a:moveTo>
                <a:lnTo>
                  <a:pt x="3251206" y="522329"/>
                </a:lnTo>
                <a:lnTo>
                  <a:pt x="3251206" y="2336986"/>
                </a:lnTo>
                <a:lnTo>
                  <a:pt x="2764975" y="2543629"/>
                </a:lnTo>
                <a:close/>
                <a:moveTo>
                  <a:pt x="486231" y="315686"/>
                </a:moveTo>
                <a:lnTo>
                  <a:pt x="486231" y="2543629"/>
                </a:lnTo>
                <a:lnTo>
                  <a:pt x="0" y="2336986"/>
                </a:lnTo>
                <a:lnTo>
                  <a:pt x="0" y="522329"/>
                </a:lnTo>
                <a:close/>
                <a:moveTo>
                  <a:pt x="674917" y="137887"/>
                </a:moveTo>
                <a:lnTo>
                  <a:pt x="1182917" y="137887"/>
                </a:lnTo>
                <a:lnTo>
                  <a:pt x="1182917" y="2721429"/>
                </a:lnTo>
                <a:lnTo>
                  <a:pt x="674917" y="2721429"/>
                </a:lnTo>
                <a:close/>
                <a:moveTo>
                  <a:pt x="2068289" y="137886"/>
                </a:moveTo>
                <a:lnTo>
                  <a:pt x="2576289" y="137886"/>
                </a:lnTo>
                <a:lnTo>
                  <a:pt x="2576289" y="2721428"/>
                </a:lnTo>
                <a:lnTo>
                  <a:pt x="2068289" y="2721428"/>
                </a:lnTo>
                <a:close/>
                <a:moveTo>
                  <a:pt x="1371603" y="0"/>
                </a:moveTo>
                <a:lnTo>
                  <a:pt x="1879603" y="0"/>
                </a:lnTo>
                <a:lnTo>
                  <a:pt x="1879603" y="2859314"/>
                </a:lnTo>
                <a:lnTo>
                  <a:pt x="1371603" y="2859314"/>
                </a:lnTo>
                <a:close/>
              </a:path>
            </a:pathLst>
          </a:custGeom>
        </p:spPr>
      </p:pic>
      <p:sp>
        <p:nvSpPr>
          <p:cNvPr id="16" name="矩形 15"/>
          <p:cNvSpPr/>
          <p:nvPr/>
        </p:nvSpPr>
        <p:spPr>
          <a:xfrm>
            <a:off x="2017486" y="6669314"/>
            <a:ext cx="10174514" cy="188686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86231" y="2301079"/>
            <a:ext cx="5329237" cy="7078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4000" b="1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1F4E79"/>
                </a:solidFill>
              </a:rPr>
              <a:t>九、伤亡事故等级分类</a:t>
            </a:r>
            <a:endParaRPr lang="zh-CN" altLang="en-US" dirty="0">
              <a:solidFill>
                <a:srgbClr val="1F4E79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35" y="5118207"/>
            <a:ext cx="12191331" cy="1739604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35" y="4862760"/>
            <a:ext cx="12191331" cy="562268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4"/>
          <p:cNvGraphicFramePr/>
          <p:nvPr/>
        </p:nvGraphicFramePr>
        <p:xfrm>
          <a:off x="1940719" y="1709738"/>
          <a:ext cx="8310562" cy="3925889"/>
        </p:xfrm>
        <a:graphic>
          <a:graphicData uri="http://schemas.openxmlformats.org/drawingml/2006/table">
            <a:tbl>
              <a:tblPr/>
              <a:tblGrid>
                <a:gridCol w="2292350"/>
                <a:gridCol w="1703387"/>
                <a:gridCol w="1644650"/>
                <a:gridCol w="2670175"/>
              </a:tblGrid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kern="1200" dirty="0">
                          <a:gradFill>
                            <a:gsLst>
                              <a:gs pos="0">
                                <a:srgbClr val="7030A0"/>
                              </a:gs>
                              <a:gs pos="100000">
                                <a:srgbClr val="3546E1"/>
                              </a:gs>
                            </a:gsLst>
                            <a:lin ang="0"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    类</a:t>
                      </a:r>
                      <a:endParaRPr lang="zh-CN" altLang="en-US" sz="2000" b="1" kern="1200" dirty="0">
                        <a:gradFill>
                          <a:gsLst>
                            <a:gs pos="0">
                              <a:srgbClr val="7030A0"/>
                            </a:gs>
                            <a:gs pos="100000">
                              <a:srgbClr val="3546E1"/>
                            </a:gs>
                          </a:gsLst>
                          <a:lin ang="0"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2000" b="1" kern="1200" dirty="0">
                          <a:gradFill>
                            <a:gsLst>
                              <a:gs pos="0">
                                <a:srgbClr val="7030A0"/>
                              </a:gs>
                              <a:gs pos="100000">
                                <a:srgbClr val="3546E1"/>
                              </a:gs>
                            </a:gsLst>
                            <a:lin ang="0"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</a:t>
                      </a:r>
                      <a:r>
                        <a:rPr lang="zh-CN" altLang="en-US" sz="2000" b="1" kern="1200" dirty="0">
                          <a:gradFill>
                            <a:gsLst>
                              <a:gs pos="0">
                                <a:srgbClr val="7030A0"/>
                              </a:gs>
                              <a:gs pos="100000">
                                <a:srgbClr val="3546E1"/>
                              </a:gs>
                            </a:gsLst>
                            <a:lin ang="0"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死亡人数</a:t>
                      </a:r>
                      <a:endParaRPr lang="zh-CN" altLang="en-US" sz="2000" b="1" kern="1200" dirty="0">
                        <a:gradFill>
                          <a:gsLst>
                            <a:gs pos="0">
                              <a:srgbClr val="7030A0"/>
                            </a:gs>
                            <a:gs pos="100000">
                              <a:srgbClr val="3546E1"/>
                            </a:gs>
                          </a:gsLst>
                          <a:lin ang="0"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kern="1200" dirty="0">
                          <a:gradFill>
                            <a:gsLst>
                              <a:gs pos="0">
                                <a:srgbClr val="7030A0"/>
                              </a:gs>
                              <a:gs pos="100000">
                                <a:srgbClr val="3546E1"/>
                              </a:gs>
                            </a:gsLst>
                            <a:lin ang="0"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重伤人数</a:t>
                      </a:r>
                      <a:endParaRPr lang="zh-CN" altLang="en-US" sz="2000" b="1" kern="1200" dirty="0">
                        <a:gradFill>
                          <a:gsLst>
                            <a:gs pos="0">
                              <a:srgbClr val="7030A0"/>
                            </a:gs>
                            <a:gs pos="100000">
                              <a:srgbClr val="3546E1"/>
                            </a:gs>
                          </a:gsLst>
                          <a:lin ang="0"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kern="1200" dirty="0">
                          <a:gradFill>
                            <a:gsLst>
                              <a:gs pos="0">
                                <a:srgbClr val="7030A0"/>
                              </a:gs>
                              <a:gs pos="100000">
                                <a:srgbClr val="3546E1"/>
                              </a:gs>
                            </a:gsLst>
                            <a:lin ang="0"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直接经济损失</a:t>
                      </a:r>
                      <a:endParaRPr lang="zh-CN" altLang="en-US" sz="2000" b="1" kern="1200" dirty="0">
                        <a:gradFill>
                          <a:gsLst>
                            <a:gs pos="0">
                              <a:srgbClr val="7030A0"/>
                            </a:gs>
                            <a:gs pos="100000">
                              <a:srgbClr val="3546E1"/>
                            </a:gs>
                          </a:gsLst>
                          <a:lin ang="0"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一般事故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＜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＜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10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人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＜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千万元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较大事故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3-9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10-49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千万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-5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千万元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重大事故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0-29人</a:t>
                      </a: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50-99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千万-1亿元</a:t>
                      </a:r>
                      <a:endParaRPr kumimoji="0" 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特别重大事故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≥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30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人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≥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100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人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≥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亿元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9" t="636" r="22849" b="6191"/>
          <a:stretch>
            <a:fillRect/>
          </a:stretch>
        </p:blipFill>
        <p:spPr>
          <a:xfrm>
            <a:off x="1039914" y="1213736"/>
            <a:ext cx="3556003" cy="3127372"/>
          </a:xfrm>
          <a:custGeom>
            <a:avLst/>
            <a:gdLst>
              <a:gd name="connsiteX0" fmla="*/ 2764975 w 3251206"/>
              <a:gd name="connsiteY0" fmla="*/ 315686 h 2859314"/>
              <a:gd name="connsiteX1" fmla="*/ 3251206 w 3251206"/>
              <a:gd name="connsiteY1" fmla="*/ 522329 h 2859314"/>
              <a:gd name="connsiteX2" fmla="*/ 3251206 w 3251206"/>
              <a:gd name="connsiteY2" fmla="*/ 2336986 h 2859314"/>
              <a:gd name="connsiteX3" fmla="*/ 2764975 w 3251206"/>
              <a:gd name="connsiteY3" fmla="*/ 2543629 h 2859314"/>
              <a:gd name="connsiteX4" fmla="*/ 486231 w 3251206"/>
              <a:gd name="connsiteY4" fmla="*/ 315686 h 2859314"/>
              <a:gd name="connsiteX5" fmla="*/ 486231 w 3251206"/>
              <a:gd name="connsiteY5" fmla="*/ 2543629 h 2859314"/>
              <a:gd name="connsiteX6" fmla="*/ 0 w 3251206"/>
              <a:gd name="connsiteY6" fmla="*/ 2336986 h 2859314"/>
              <a:gd name="connsiteX7" fmla="*/ 0 w 3251206"/>
              <a:gd name="connsiteY7" fmla="*/ 522329 h 2859314"/>
              <a:gd name="connsiteX8" fmla="*/ 674917 w 3251206"/>
              <a:gd name="connsiteY8" fmla="*/ 137887 h 2859314"/>
              <a:gd name="connsiteX9" fmla="*/ 1182917 w 3251206"/>
              <a:gd name="connsiteY9" fmla="*/ 137887 h 2859314"/>
              <a:gd name="connsiteX10" fmla="*/ 1182917 w 3251206"/>
              <a:gd name="connsiteY10" fmla="*/ 2721429 h 2859314"/>
              <a:gd name="connsiteX11" fmla="*/ 674917 w 3251206"/>
              <a:gd name="connsiteY11" fmla="*/ 2721429 h 2859314"/>
              <a:gd name="connsiteX12" fmla="*/ 2068289 w 3251206"/>
              <a:gd name="connsiteY12" fmla="*/ 137886 h 2859314"/>
              <a:gd name="connsiteX13" fmla="*/ 2576289 w 3251206"/>
              <a:gd name="connsiteY13" fmla="*/ 137886 h 2859314"/>
              <a:gd name="connsiteX14" fmla="*/ 2576289 w 3251206"/>
              <a:gd name="connsiteY14" fmla="*/ 2721428 h 2859314"/>
              <a:gd name="connsiteX15" fmla="*/ 2068289 w 3251206"/>
              <a:gd name="connsiteY15" fmla="*/ 2721428 h 2859314"/>
              <a:gd name="connsiteX16" fmla="*/ 1371603 w 3251206"/>
              <a:gd name="connsiteY16" fmla="*/ 0 h 2859314"/>
              <a:gd name="connsiteX17" fmla="*/ 1879603 w 3251206"/>
              <a:gd name="connsiteY17" fmla="*/ 0 h 2859314"/>
              <a:gd name="connsiteX18" fmla="*/ 1879603 w 3251206"/>
              <a:gd name="connsiteY18" fmla="*/ 2859314 h 2859314"/>
              <a:gd name="connsiteX19" fmla="*/ 1371603 w 3251206"/>
              <a:gd name="connsiteY19" fmla="*/ 2859314 h 28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51206" h="2859314">
                <a:moveTo>
                  <a:pt x="2764975" y="315686"/>
                </a:moveTo>
                <a:lnTo>
                  <a:pt x="3251206" y="522329"/>
                </a:lnTo>
                <a:lnTo>
                  <a:pt x="3251206" y="2336986"/>
                </a:lnTo>
                <a:lnTo>
                  <a:pt x="2764975" y="2543629"/>
                </a:lnTo>
                <a:close/>
                <a:moveTo>
                  <a:pt x="486231" y="315686"/>
                </a:moveTo>
                <a:lnTo>
                  <a:pt x="486231" y="2543629"/>
                </a:lnTo>
                <a:lnTo>
                  <a:pt x="0" y="2336986"/>
                </a:lnTo>
                <a:lnTo>
                  <a:pt x="0" y="522329"/>
                </a:lnTo>
                <a:close/>
                <a:moveTo>
                  <a:pt x="674917" y="137887"/>
                </a:moveTo>
                <a:lnTo>
                  <a:pt x="1182917" y="137887"/>
                </a:lnTo>
                <a:lnTo>
                  <a:pt x="1182917" y="2721429"/>
                </a:lnTo>
                <a:lnTo>
                  <a:pt x="674917" y="2721429"/>
                </a:lnTo>
                <a:close/>
                <a:moveTo>
                  <a:pt x="2068289" y="137886"/>
                </a:moveTo>
                <a:lnTo>
                  <a:pt x="2576289" y="137886"/>
                </a:lnTo>
                <a:lnTo>
                  <a:pt x="2576289" y="2721428"/>
                </a:lnTo>
                <a:lnTo>
                  <a:pt x="2068289" y="2721428"/>
                </a:lnTo>
                <a:close/>
                <a:moveTo>
                  <a:pt x="1371603" y="0"/>
                </a:moveTo>
                <a:lnTo>
                  <a:pt x="1879603" y="0"/>
                </a:lnTo>
                <a:lnTo>
                  <a:pt x="1879603" y="2859314"/>
                </a:lnTo>
                <a:lnTo>
                  <a:pt x="1371603" y="2859314"/>
                </a:lnTo>
                <a:close/>
              </a:path>
            </a:pathLst>
          </a:custGeom>
        </p:spPr>
      </p:pic>
      <p:sp>
        <p:nvSpPr>
          <p:cNvPr id="16" name="矩形 15"/>
          <p:cNvSpPr/>
          <p:nvPr/>
        </p:nvSpPr>
        <p:spPr>
          <a:xfrm>
            <a:off x="2017486" y="6669314"/>
            <a:ext cx="10174514" cy="188686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210300" y="2342642"/>
            <a:ext cx="3262432" cy="7078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十、工伤认定</a:t>
            </a:r>
            <a:endParaRPr lang="zh-CN" altLang="en-US" sz="4000" b="1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335" y="5118207"/>
            <a:ext cx="12191331" cy="1739604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335" y="4862760"/>
            <a:ext cx="12191331" cy="562268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 b="24466"/>
          <a:stretch>
            <a:fillRect/>
          </a:stretch>
        </p:blipFill>
        <p:spPr>
          <a:xfrm>
            <a:off x="0" y="701801"/>
            <a:ext cx="12192000" cy="543330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701801"/>
            <a:ext cx="12192000" cy="5433308"/>
          </a:xfrm>
          <a:prstGeom prst="rect">
            <a:avLst/>
          </a:prstGeom>
          <a:solidFill>
            <a:schemeClr val="tx1">
              <a:lumMod val="85000"/>
              <a:lumOff val="1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417777" y="4876800"/>
            <a:ext cx="3356443" cy="198120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WordArt 9"/>
          <p:cNvSpPr>
            <a:spLocks noChangeArrowheads="1" noChangeShapeType="1" noTextEdit="1"/>
          </p:cNvSpPr>
          <p:nvPr/>
        </p:nvSpPr>
        <p:spPr bwMode="auto">
          <a:xfrm>
            <a:off x="5632341" y="5396645"/>
            <a:ext cx="1910526" cy="1052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altLang="zh-CN" sz="4000" b="1" kern="10" dirty="0">
                <a:solidFill>
                  <a:schemeClr val="bg1"/>
                </a:solidFill>
                <a:latin typeface="宋体" panose="02010600030101010101" pitchFamily="2" charset="-122"/>
              </a:rPr>
              <a:t>000000</a:t>
            </a:r>
            <a:endParaRPr lang="zh-CN" altLang="en-US" sz="4000" b="1" kern="10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828814" y="5105451"/>
            <a:ext cx="609829" cy="1476930"/>
            <a:chOff x="4687885" y="5431854"/>
            <a:chExt cx="433043" cy="1048776"/>
          </a:xfrm>
        </p:grpSpPr>
        <p:sp>
          <p:nvSpPr>
            <p:cNvPr id="14" name="Freeform 65"/>
            <p:cNvSpPr>
              <a:spLocks noEditPoints="1"/>
            </p:cNvSpPr>
            <p:nvPr/>
          </p:nvSpPr>
          <p:spPr bwMode="auto">
            <a:xfrm>
              <a:off x="4687885" y="5617928"/>
              <a:ext cx="433043" cy="862702"/>
            </a:xfrm>
            <a:custGeom>
              <a:avLst/>
              <a:gdLst>
                <a:gd name="T0" fmla="*/ 54 w 54"/>
                <a:gd name="T1" fmla="*/ 20 h 108"/>
                <a:gd name="T2" fmla="*/ 44 w 54"/>
                <a:gd name="T3" fmla="*/ 2 h 108"/>
                <a:gd name="T4" fmla="*/ 32 w 54"/>
                <a:gd name="T5" fmla="*/ 1 h 108"/>
                <a:gd name="T6" fmla="*/ 36 w 54"/>
                <a:gd name="T7" fmla="*/ 33 h 108"/>
                <a:gd name="T8" fmla="*/ 28 w 54"/>
                <a:gd name="T9" fmla="*/ 40 h 108"/>
                <a:gd name="T10" fmla="*/ 30 w 54"/>
                <a:gd name="T11" fmla="*/ 11 h 108"/>
                <a:gd name="T12" fmla="*/ 30 w 54"/>
                <a:gd name="T13" fmla="*/ 3 h 108"/>
                <a:gd name="T14" fmla="*/ 27 w 54"/>
                <a:gd name="T15" fmla="*/ 0 h 108"/>
                <a:gd name="T16" fmla="*/ 25 w 54"/>
                <a:gd name="T17" fmla="*/ 3 h 108"/>
                <a:gd name="T18" fmla="*/ 26 w 54"/>
                <a:gd name="T19" fmla="*/ 4 h 108"/>
                <a:gd name="T20" fmla="*/ 23 w 54"/>
                <a:gd name="T21" fmla="*/ 36 h 108"/>
                <a:gd name="T22" fmla="*/ 15 w 54"/>
                <a:gd name="T23" fmla="*/ 39 h 108"/>
                <a:gd name="T24" fmla="*/ 19 w 54"/>
                <a:gd name="T25" fmla="*/ 30 h 108"/>
                <a:gd name="T26" fmla="*/ 20 w 54"/>
                <a:gd name="T27" fmla="*/ 0 h 108"/>
                <a:gd name="T28" fmla="*/ 8 w 54"/>
                <a:gd name="T29" fmla="*/ 4 h 108"/>
                <a:gd name="T30" fmla="*/ 0 w 54"/>
                <a:gd name="T31" fmla="*/ 23 h 108"/>
                <a:gd name="T32" fmla="*/ 13 w 54"/>
                <a:gd name="T33" fmla="*/ 43 h 108"/>
                <a:gd name="T34" fmla="*/ 7 w 54"/>
                <a:gd name="T35" fmla="*/ 101 h 108"/>
                <a:gd name="T36" fmla="*/ 4 w 54"/>
                <a:gd name="T37" fmla="*/ 108 h 108"/>
                <a:gd name="T38" fmla="*/ 14 w 54"/>
                <a:gd name="T39" fmla="*/ 102 h 108"/>
                <a:gd name="T40" fmla="*/ 15 w 54"/>
                <a:gd name="T41" fmla="*/ 103 h 108"/>
                <a:gd name="T42" fmla="*/ 27 w 54"/>
                <a:gd name="T43" fmla="*/ 53 h 108"/>
                <a:gd name="T44" fmla="*/ 39 w 54"/>
                <a:gd name="T45" fmla="*/ 103 h 108"/>
                <a:gd name="T46" fmla="*/ 41 w 54"/>
                <a:gd name="T47" fmla="*/ 102 h 108"/>
                <a:gd name="T48" fmla="*/ 50 w 54"/>
                <a:gd name="T49" fmla="*/ 108 h 108"/>
                <a:gd name="T50" fmla="*/ 48 w 54"/>
                <a:gd name="T51" fmla="*/ 101 h 108"/>
                <a:gd name="T52" fmla="*/ 42 w 54"/>
                <a:gd name="T53" fmla="*/ 43 h 108"/>
                <a:gd name="T54" fmla="*/ 54 w 54"/>
                <a:gd name="T55" fmla="*/ 23 h 108"/>
                <a:gd name="T56" fmla="*/ 46 w 54"/>
                <a:gd name="T57" fmla="*/ 21 h 108"/>
                <a:gd name="T58" fmla="*/ 44 w 54"/>
                <a:gd name="T59" fmla="*/ 16 h 108"/>
                <a:gd name="T60" fmla="*/ 10 w 54"/>
                <a:gd name="T61" fmla="*/ 16 h 108"/>
                <a:gd name="T62" fmla="*/ 8 w 54"/>
                <a:gd name="T63" fmla="*/ 2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108">
                  <a:moveTo>
                    <a:pt x="54" y="23"/>
                  </a:moveTo>
                  <a:cubicBezTo>
                    <a:pt x="54" y="22"/>
                    <a:pt x="54" y="21"/>
                    <a:pt x="54" y="2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5" y="2"/>
                    <a:pt x="44" y="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2" y="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5" y="39"/>
                    <a:pt x="31" y="40"/>
                    <a:pt x="28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3" y="40"/>
                    <a:pt x="19" y="39"/>
                    <a:pt x="15" y="39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2"/>
                    <a:pt x="19" y="31"/>
                    <a:pt x="19" y="3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8" y="3"/>
                    <a:pt x="8" y="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3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3"/>
                    <a:pt x="12" y="43"/>
                    <a:pt x="13" y="43"/>
                  </a:cubicBezTo>
                  <a:cubicBezTo>
                    <a:pt x="11" y="66"/>
                    <a:pt x="9" y="93"/>
                    <a:pt x="8" y="100"/>
                  </a:cubicBezTo>
                  <a:cubicBezTo>
                    <a:pt x="8" y="100"/>
                    <a:pt x="7" y="101"/>
                    <a:pt x="7" y="101"/>
                  </a:cubicBezTo>
                  <a:cubicBezTo>
                    <a:pt x="6" y="102"/>
                    <a:pt x="4" y="103"/>
                    <a:pt x="3" y="105"/>
                  </a:cubicBezTo>
                  <a:cubicBezTo>
                    <a:pt x="2" y="107"/>
                    <a:pt x="2" y="108"/>
                    <a:pt x="4" y="108"/>
                  </a:cubicBezTo>
                  <a:cubicBezTo>
                    <a:pt x="6" y="108"/>
                    <a:pt x="11" y="106"/>
                    <a:pt x="12" y="105"/>
                  </a:cubicBezTo>
                  <a:cubicBezTo>
                    <a:pt x="13" y="104"/>
                    <a:pt x="13" y="103"/>
                    <a:pt x="14" y="102"/>
                  </a:cubicBezTo>
                  <a:cubicBezTo>
                    <a:pt x="14" y="103"/>
                    <a:pt x="15" y="103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6" y="103"/>
                    <a:pt x="17" y="103"/>
                    <a:pt x="17" y="102"/>
                  </a:cubicBezTo>
                  <a:cubicBezTo>
                    <a:pt x="23" y="75"/>
                    <a:pt x="26" y="60"/>
                    <a:pt x="27" y="53"/>
                  </a:cubicBezTo>
                  <a:cubicBezTo>
                    <a:pt x="29" y="60"/>
                    <a:pt x="32" y="75"/>
                    <a:pt x="37" y="102"/>
                  </a:cubicBezTo>
                  <a:cubicBezTo>
                    <a:pt x="38" y="102"/>
                    <a:pt x="39" y="103"/>
                    <a:pt x="39" y="103"/>
                  </a:cubicBezTo>
                  <a:cubicBezTo>
                    <a:pt x="39" y="103"/>
                    <a:pt x="40" y="103"/>
                    <a:pt x="40" y="103"/>
                  </a:cubicBezTo>
                  <a:cubicBezTo>
                    <a:pt x="40" y="103"/>
                    <a:pt x="40" y="103"/>
                    <a:pt x="41" y="102"/>
                  </a:cubicBezTo>
                  <a:cubicBezTo>
                    <a:pt x="41" y="103"/>
                    <a:pt x="41" y="104"/>
                    <a:pt x="42" y="105"/>
                  </a:cubicBezTo>
                  <a:cubicBezTo>
                    <a:pt x="43" y="106"/>
                    <a:pt x="48" y="108"/>
                    <a:pt x="50" y="108"/>
                  </a:cubicBezTo>
                  <a:cubicBezTo>
                    <a:pt x="53" y="108"/>
                    <a:pt x="52" y="107"/>
                    <a:pt x="52" y="105"/>
                  </a:cubicBezTo>
                  <a:cubicBezTo>
                    <a:pt x="51" y="103"/>
                    <a:pt x="49" y="102"/>
                    <a:pt x="48" y="101"/>
                  </a:cubicBezTo>
                  <a:cubicBezTo>
                    <a:pt x="47" y="101"/>
                    <a:pt x="47" y="100"/>
                    <a:pt x="46" y="100"/>
                  </a:cubicBezTo>
                  <a:cubicBezTo>
                    <a:pt x="46" y="93"/>
                    <a:pt x="43" y="66"/>
                    <a:pt x="42" y="43"/>
                  </a:cubicBezTo>
                  <a:cubicBezTo>
                    <a:pt x="42" y="43"/>
                    <a:pt x="42" y="43"/>
                    <a:pt x="42" y="42"/>
                  </a:cubicBezTo>
                  <a:lnTo>
                    <a:pt x="54" y="23"/>
                  </a:lnTo>
                  <a:close/>
                  <a:moveTo>
                    <a:pt x="44" y="16"/>
                  </a:moveTo>
                  <a:cubicBezTo>
                    <a:pt x="46" y="21"/>
                    <a:pt x="46" y="21"/>
                    <a:pt x="46" y="21"/>
                  </a:cubicBezTo>
                  <a:cubicBezTo>
                    <a:pt x="44" y="25"/>
                    <a:pt x="44" y="25"/>
                    <a:pt x="44" y="25"/>
                  </a:cubicBezTo>
                  <a:lnTo>
                    <a:pt x="44" y="16"/>
                  </a:lnTo>
                  <a:close/>
                  <a:moveTo>
                    <a:pt x="8" y="21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25"/>
                    <a:pt x="10" y="25"/>
                    <a:pt x="10" y="25"/>
                  </a:cubicBezTo>
                  <a:lnTo>
                    <a:pt x="8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6"/>
            <p:cNvSpPr/>
            <p:nvPr/>
          </p:nvSpPr>
          <p:spPr bwMode="auto">
            <a:xfrm>
              <a:off x="4840128" y="5431854"/>
              <a:ext cx="128560" cy="175924"/>
            </a:xfrm>
            <a:custGeom>
              <a:avLst/>
              <a:gdLst>
                <a:gd name="T0" fmla="*/ 3 w 16"/>
                <a:gd name="T1" fmla="*/ 18 h 22"/>
                <a:gd name="T2" fmla="*/ 8 w 16"/>
                <a:gd name="T3" fmla="*/ 22 h 22"/>
                <a:gd name="T4" fmla="*/ 8 w 16"/>
                <a:gd name="T5" fmla="*/ 22 h 22"/>
                <a:gd name="T6" fmla="*/ 8 w 16"/>
                <a:gd name="T7" fmla="*/ 22 h 22"/>
                <a:gd name="T8" fmla="*/ 8 w 16"/>
                <a:gd name="T9" fmla="*/ 22 h 22"/>
                <a:gd name="T10" fmla="*/ 13 w 16"/>
                <a:gd name="T11" fmla="*/ 18 h 22"/>
                <a:gd name="T12" fmla="*/ 15 w 16"/>
                <a:gd name="T13" fmla="*/ 15 h 22"/>
                <a:gd name="T14" fmla="*/ 16 w 16"/>
                <a:gd name="T15" fmla="*/ 11 h 22"/>
                <a:gd name="T16" fmla="*/ 15 w 16"/>
                <a:gd name="T17" fmla="*/ 9 h 22"/>
                <a:gd name="T18" fmla="*/ 15 w 16"/>
                <a:gd name="T19" fmla="*/ 8 h 22"/>
                <a:gd name="T20" fmla="*/ 15 w 16"/>
                <a:gd name="T21" fmla="*/ 7 h 22"/>
                <a:gd name="T22" fmla="*/ 14 w 16"/>
                <a:gd name="T23" fmla="*/ 3 h 22"/>
                <a:gd name="T24" fmla="*/ 9 w 16"/>
                <a:gd name="T25" fmla="*/ 0 h 22"/>
                <a:gd name="T26" fmla="*/ 5 w 16"/>
                <a:gd name="T27" fmla="*/ 2 h 22"/>
                <a:gd name="T28" fmla="*/ 4 w 16"/>
                <a:gd name="T29" fmla="*/ 2 h 22"/>
                <a:gd name="T30" fmla="*/ 3 w 16"/>
                <a:gd name="T31" fmla="*/ 3 h 22"/>
                <a:gd name="T32" fmla="*/ 2 w 16"/>
                <a:gd name="T33" fmla="*/ 7 h 22"/>
                <a:gd name="T34" fmla="*/ 1 w 16"/>
                <a:gd name="T35" fmla="*/ 8 h 22"/>
                <a:gd name="T36" fmla="*/ 1 w 16"/>
                <a:gd name="T37" fmla="*/ 9 h 22"/>
                <a:gd name="T38" fmla="*/ 0 w 16"/>
                <a:gd name="T39" fmla="*/ 11 h 22"/>
                <a:gd name="T40" fmla="*/ 2 w 16"/>
                <a:gd name="T41" fmla="*/ 15 h 22"/>
                <a:gd name="T42" fmla="*/ 3 w 16"/>
                <a:gd name="T4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22">
                  <a:moveTo>
                    <a:pt x="3" y="18"/>
                  </a:moveTo>
                  <a:cubicBezTo>
                    <a:pt x="5" y="20"/>
                    <a:pt x="6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2"/>
                    <a:pt x="12" y="20"/>
                    <a:pt x="13" y="18"/>
                  </a:cubicBezTo>
                  <a:cubicBezTo>
                    <a:pt x="14" y="18"/>
                    <a:pt x="14" y="16"/>
                    <a:pt x="15" y="15"/>
                  </a:cubicBezTo>
                  <a:cubicBezTo>
                    <a:pt x="16" y="14"/>
                    <a:pt x="16" y="13"/>
                    <a:pt x="16" y="11"/>
                  </a:cubicBezTo>
                  <a:cubicBezTo>
                    <a:pt x="16" y="9"/>
                    <a:pt x="15" y="9"/>
                    <a:pt x="15" y="9"/>
                  </a:cubicBezTo>
                  <a:cubicBezTo>
                    <a:pt x="15" y="9"/>
                    <a:pt x="15" y="9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4"/>
                    <a:pt x="14" y="4"/>
                    <a:pt x="14" y="3"/>
                  </a:cubicBezTo>
                  <a:cubicBezTo>
                    <a:pt x="13" y="3"/>
                    <a:pt x="13" y="1"/>
                    <a:pt x="9" y="0"/>
                  </a:cubicBezTo>
                  <a:cubicBezTo>
                    <a:pt x="8" y="0"/>
                    <a:pt x="7" y="1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2" y="3"/>
                    <a:pt x="2" y="5"/>
                    <a:pt x="2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9"/>
                    <a:pt x="0" y="11"/>
                  </a:cubicBezTo>
                  <a:cubicBezTo>
                    <a:pt x="0" y="13"/>
                    <a:pt x="1" y="14"/>
                    <a:pt x="2" y="15"/>
                  </a:cubicBezTo>
                  <a:cubicBezTo>
                    <a:pt x="2" y="16"/>
                    <a:pt x="3" y="18"/>
                    <a:pt x="3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4417778" y="-21090"/>
            <a:ext cx="3356443" cy="198120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WordArt 9"/>
          <p:cNvSpPr>
            <a:spLocks noChangeArrowheads="1" noChangeShapeType="1" noTextEdit="1"/>
          </p:cNvSpPr>
          <p:nvPr/>
        </p:nvSpPr>
        <p:spPr bwMode="auto">
          <a:xfrm>
            <a:off x="5603509" y="459613"/>
            <a:ext cx="1910526" cy="1052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altLang="zh-CN" sz="4000" b="1" kern="10" dirty="0">
                <a:solidFill>
                  <a:schemeClr val="bg1"/>
                </a:solidFill>
                <a:latin typeface="宋体" panose="02010600030101010101" pitchFamily="2" charset="-122"/>
              </a:rPr>
              <a:t>000000</a:t>
            </a:r>
            <a:endParaRPr lang="zh-CN" altLang="en-US" sz="4000" b="1" kern="10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39796" y="-138486"/>
            <a:ext cx="8035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</a:rPr>
              <a:t>?</a:t>
            </a:r>
            <a:endParaRPr lang="zh-CN" altLang="en-US" sz="13800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64603" y="2667519"/>
            <a:ext cx="8862794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当把人的生命比作是“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1”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时，生活就是在“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1”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后面加“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0”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，后面加的“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0”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越多，说明事业越成功、家庭越幸福。倘若人的生命不存在了，后面加再多的“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0”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还有什么意义呢？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/>
        </p:nvSpPr>
        <p:spPr>
          <a:xfrm rot="3809899">
            <a:off x="3095313" y="1822413"/>
            <a:ext cx="508000" cy="35560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3765476">
            <a:off x="1802336" y="1625600"/>
            <a:ext cx="2286000" cy="30480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691788" y="1574065"/>
            <a:ext cx="7149374" cy="37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在工作时间和工作场所内，因工作原因受到事故伤害的；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工作时间前后在工作场所内，从事与工作有关的预备性或收尾性工作受到的事故伤害的；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在工作时间和工作场所内，因履行工作职责受到暴力等意外伤害的；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患职业病的；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因公外出期间，由于工作原因受到伤害或发生事故下落不明的；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在上下班途中，受到非本人主要责任的交通事故或者城市轨道交通、客运轮渡、火车事故伤害的；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法律、行政法规规定应当认为工伤的其它情形；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1" r="21239" b="6564"/>
          <a:stretch>
            <a:fillRect/>
          </a:stretch>
        </p:blipFill>
        <p:spPr>
          <a:xfrm>
            <a:off x="-1511300" y="0"/>
            <a:ext cx="6203088" cy="6858000"/>
          </a:xfrm>
          <a:custGeom>
            <a:avLst/>
            <a:gdLst>
              <a:gd name="connsiteX0" fmla="*/ 0 w 2928620"/>
              <a:gd name="connsiteY0" fmla="*/ 0 h 3237819"/>
              <a:gd name="connsiteX1" fmla="*/ 1644708 w 2928620"/>
              <a:gd name="connsiteY1" fmla="*/ 0 h 3237819"/>
              <a:gd name="connsiteX2" fmla="*/ 2928620 w 2928620"/>
              <a:gd name="connsiteY2" fmla="*/ 2407176 h 3237819"/>
              <a:gd name="connsiteX3" fmla="*/ 1644708 w 2928620"/>
              <a:gd name="connsiteY3" fmla="*/ 3237819 h 3237819"/>
              <a:gd name="connsiteX4" fmla="*/ 0 w 2928620"/>
              <a:gd name="connsiteY4" fmla="*/ 3237819 h 323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8620" h="3237819">
                <a:moveTo>
                  <a:pt x="0" y="0"/>
                </a:moveTo>
                <a:lnTo>
                  <a:pt x="1644708" y="0"/>
                </a:lnTo>
                <a:lnTo>
                  <a:pt x="2928620" y="2407176"/>
                </a:lnTo>
                <a:lnTo>
                  <a:pt x="1644708" y="3237819"/>
                </a:lnTo>
                <a:lnTo>
                  <a:pt x="0" y="3237819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/>
        </p:nvSpPr>
        <p:spPr>
          <a:xfrm rot="3765476">
            <a:off x="1384648" y="310550"/>
            <a:ext cx="2286000" cy="58482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8828590">
            <a:off x="1933856" y="6508239"/>
            <a:ext cx="2286000" cy="58482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89136" y="2607371"/>
            <a:ext cx="5695950" cy="25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在工作时间和工作岗位，突发疾病死亡或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小时之内经抢救无效死亡的；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在抢险救灾等维护国家利益、公共利益活动中受到伤害的；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从业人员原在军队服役，因战、因公伤致残，已取得革命伤残军人证道用人单位后旧伤复发的。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2" r="10938"/>
          <a:stretch>
            <a:fillRect/>
          </a:stretch>
        </p:blipFill>
        <p:spPr>
          <a:xfrm>
            <a:off x="-1206501" y="0"/>
            <a:ext cx="7095637" cy="6858000"/>
          </a:xfrm>
          <a:custGeom>
            <a:avLst/>
            <a:gdLst>
              <a:gd name="connsiteX0" fmla="*/ 0 w 2692400"/>
              <a:gd name="connsiteY0" fmla="*/ 0 h 2602230"/>
              <a:gd name="connsiteX1" fmla="*/ 2153920 w 2692400"/>
              <a:gd name="connsiteY1" fmla="*/ 0 h 2602230"/>
              <a:gd name="connsiteX2" fmla="*/ 2692400 w 2692400"/>
              <a:gd name="connsiteY2" fmla="*/ 2602230 h 2602230"/>
              <a:gd name="connsiteX3" fmla="*/ 0 w 2692400"/>
              <a:gd name="connsiteY3" fmla="*/ 2602230 h 260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400" h="2602230">
                <a:moveTo>
                  <a:pt x="0" y="0"/>
                </a:moveTo>
                <a:lnTo>
                  <a:pt x="2153920" y="0"/>
                </a:lnTo>
                <a:lnTo>
                  <a:pt x="2692400" y="2602230"/>
                </a:lnTo>
                <a:lnTo>
                  <a:pt x="0" y="2602230"/>
                </a:lnTo>
                <a:close/>
              </a:path>
            </a:pathLst>
          </a:custGeom>
        </p:spPr>
      </p:pic>
      <p:sp>
        <p:nvSpPr>
          <p:cNvPr id="9" name="流程图: 手动输入 8"/>
          <p:cNvSpPr/>
          <p:nvPr/>
        </p:nvSpPr>
        <p:spPr>
          <a:xfrm rot="5400000">
            <a:off x="-1085113" y="-116248"/>
            <a:ext cx="6852859" cy="7095636"/>
          </a:xfrm>
          <a:prstGeom prst="flowChartManualInput">
            <a:avLst/>
          </a:prstGeom>
          <a:gradFill>
            <a:gsLst>
              <a:gs pos="0">
                <a:srgbClr val="7030A0">
                  <a:alpha val="79000"/>
                </a:srgbClr>
              </a:gs>
              <a:gs pos="100000">
                <a:srgbClr val="3546E1"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690123" y="1803129"/>
            <a:ext cx="2031325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视同工伤”</a:t>
            </a:r>
            <a:endParaRPr lang="zh-CN" altLang="en-US" sz="24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217" y="1017800"/>
            <a:ext cx="6125065" cy="45937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5"/>
          <a:stretch>
            <a:fillRect/>
          </a:stretch>
        </p:blipFill>
        <p:spPr>
          <a:xfrm>
            <a:off x="390595" y="1995861"/>
            <a:ext cx="3901440" cy="2429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39542" y="3129914"/>
            <a:ext cx="4705350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因犯罪或者违反治安管理条例伤亡的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酗酒导致伤亡的；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自残或者自杀的。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7663922" y="1610518"/>
            <a:ext cx="2874963" cy="3636963"/>
          </a:xfrm>
          <a:custGeom>
            <a:avLst/>
            <a:gdLst>
              <a:gd name="T0" fmla="*/ 0 w 2269"/>
              <a:gd name="T1" fmla="*/ 1290 h 2870"/>
              <a:gd name="T2" fmla="*/ 284 w 2269"/>
              <a:gd name="T3" fmla="*/ 1010 h 2870"/>
              <a:gd name="T4" fmla="*/ 1314 w 2269"/>
              <a:gd name="T5" fmla="*/ 1010 h 2870"/>
              <a:gd name="T6" fmla="*/ 491 w 2269"/>
              <a:gd name="T7" fmla="*/ 2403 h 2870"/>
              <a:gd name="T8" fmla="*/ 1626 w 2269"/>
              <a:gd name="T9" fmla="*/ 1010 h 2870"/>
              <a:gd name="T10" fmla="*/ 2039 w 2269"/>
              <a:gd name="T11" fmla="*/ 1010 h 2870"/>
              <a:gd name="T12" fmla="*/ 2269 w 2269"/>
              <a:gd name="T13" fmla="*/ 1342 h 2870"/>
              <a:gd name="T14" fmla="*/ 2269 w 2269"/>
              <a:gd name="T15" fmla="*/ 2870 h 2870"/>
              <a:gd name="T16" fmla="*/ 1961 w 2269"/>
              <a:gd name="T17" fmla="*/ 2870 h 2870"/>
              <a:gd name="T18" fmla="*/ 1961 w 2269"/>
              <a:gd name="T19" fmla="*/ 1703 h 2870"/>
              <a:gd name="T20" fmla="*/ 1834 w 2269"/>
              <a:gd name="T21" fmla="*/ 1618 h 2870"/>
              <a:gd name="T22" fmla="*/ 1706 w 2269"/>
              <a:gd name="T23" fmla="*/ 1703 h 2870"/>
              <a:gd name="T24" fmla="*/ 1706 w 2269"/>
              <a:gd name="T25" fmla="*/ 2870 h 2870"/>
              <a:gd name="T26" fmla="*/ 311 w 2269"/>
              <a:gd name="T27" fmla="*/ 2870 h 2870"/>
              <a:gd name="T28" fmla="*/ 311 w 2269"/>
              <a:gd name="T29" fmla="*/ 2457 h 2870"/>
              <a:gd name="T30" fmla="*/ 284 w 2269"/>
              <a:gd name="T31" fmla="*/ 2457 h 2870"/>
              <a:gd name="T32" fmla="*/ 0 w 2269"/>
              <a:gd name="T33" fmla="*/ 2219 h 2870"/>
              <a:gd name="T34" fmla="*/ 0 w 2269"/>
              <a:gd name="T35" fmla="*/ 1290 h 2870"/>
              <a:gd name="T36" fmla="*/ 517 w 2269"/>
              <a:gd name="T37" fmla="*/ 1943 h 2870"/>
              <a:gd name="T38" fmla="*/ 517 w 2269"/>
              <a:gd name="T39" fmla="*/ 1579 h 2870"/>
              <a:gd name="T40" fmla="*/ 311 w 2269"/>
              <a:gd name="T41" fmla="*/ 1579 h 2870"/>
              <a:gd name="T42" fmla="*/ 311 w 2269"/>
              <a:gd name="T43" fmla="*/ 1943 h 2870"/>
              <a:gd name="T44" fmla="*/ 517 w 2269"/>
              <a:gd name="T45" fmla="*/ 1943 h 2870"/>
              <a:gd name="T46" fmla="*/ 1162 w 2269"/>
              <a:gd name="T47" fmla="*/ 929 h 2870"/>
              <a:gd name="T48" fmla="*/ 697 w 2269"/>
              <a:gd name="T49" fmla="*/ 464 h 2870"/>
              <a:gd name="T50" fmla="*/ 1162 w 2269"/>
              <a:gd name="T51" fmla="*/ 0 h 2870"/>
              <a:gd name="T52" fmla="*/ 1626 w 2269"/>
              <a:gd name="T53" fmla="*/ 464 h 2870"/>
              <a:gd name="T54" fmla="*/ 1162 w 2269"/>
              <a:gd name="T55" fmla="*/ 929 h 2870"/>
              <a:gd name="T56" fmla="*/ 1162 w 2269"/>
              <a:gd name="T57" fmla="*/ 929 h 2870"/>
              <a:gd name="T58" fmla="*/ 1162 w 2269"/>
              <a:gd name="T59" fmla="*/ 929 h 2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69" h="2870">
                <a:moveTo>
                  <a:pt x="0" y="1290"/>
                </a:moveTo>
                <a:cubicBezTo>
                  <a:pt x="0" y="1181"/>
                  <a:pt x="145" y="1010"/>
                  <a:pt x="284" y="1010"/>
                </a:cubicBezTo>
                <a:cubicBezTo>
                  <a:pt x="1314" y="1010"/>
                  <a:pt x="1314" y="1010"/>
                  <a:pt x="1314" y="1010"/>
                </a:cubicBezTo>
                <a:cubicBezTo>
                  <a:pt x="491" y="2403"/>
                  <a:pt x="491" y="2403"/>
                  <a:pt x="491" y="2403"/>
                </a:cubicBezTo>
                <a:cubicBezTo>
                  <a:pt x="491" y="2403"/>
                  <a:pt x="1515" y="2611"/>
                  <a:pt x="1626" y="1010"/>
                </a:cubicBezTo>
                <a:cubicBezTo>
                  <a:pt x="2039" y="1010"/>
                  <a:pt x="2039" y="1010"/>
                  <a:pt x="2039" y="1010"/>
                </a:cubicBezTo>
                <a:cubicBezTo>
                  <a:pt x="2198" y="1010"/>
                  <a:pt x="2269" y="1182"/>
                  <a:pt x="2269" y="1342"/>
                </a:cubicBezTo>
                <a:cubicBezTo>
                  <a:pt x="2269" y="2870"/>
                  <a:pt x="2269" y="2870"/>
                  <a:pt x="2269" y="2870"/>
                </a:cubicBezTo>
                <a:cubicBezTo>
                  <a:pt x="1961" y="2870"/>
                  <a:pt x="1961" y="2870"/>
                  <a:pt x="1961" y="2870"/>
                </a:cubicBezTo>
                <a:cubicBezTo>
                  <a:pt x="1961" y="1703"/>
                  <a:pt x="1961" y="1703"/>
                  <a:pt x="1961" y="1703"/>
                </a:cubicBezTo>
                <a:cubicBezTo>
                  <a:pt x="1961" y="1639"/>
                  <a:pt x="1897" y="1618"/>
                  <a:pt x="1834" y="1618"/>
                </a:cubicBezTo>
                <a:cubicBezTo>
                  <a:pt x="1770" y="1618"/>
                  <a:pt x="1706" y="1639"/>
                  <a:pt x="1706" y="1703"/>
                </a:cubicBezTo>
                <a:cubicBezTo>
                  <a:pt x="1706" y="2870"/>
                  <a:pt x="1706" y="2870"/>
                  <a:pt x="1706" y="2870"/>
                </a:cubicBezTo>
                <a:cubicBezTo>
                  <a:pt x="311" y="2870"/>
                  <a:pt x="311" y="2870"/>
                  <a:pt x="311" y="2870"/>
                </a:cubicBezTo>
                <a:cubicBezTo>
                  <a:pt x="311" y="2457"/>
                  <a:pt x="311" y="2457"/>
                  <a:pt x="311" y="2457"/>
                </a:cubicBezTo>
                <a:cubicBezTo>
                  <a:pt x="284" y="2457"/>
                  <a:pt x="284" y="2457"/>
                  <a:pt x="284" y="2457"/>
                </a:cubicBezTo>
                <a:cubicBezTo>
                  <a:pt x="125" y="2457"/>
                  <a:pt x="0" y="2379"/>
                  <a:pt x="0" y="2219"/>
                </a:cubicBezTo>
                <a:lnTo>
                  <a:pt x="0" y="1290"/>
                </a:lnTo>
                <a:close/>
                <a:moveTo>
                  <a:pt x="517" y="1943"/>
                </a:moveTo>
                <a:cubicBezTo>
                  <a:pt x="517" y="1579"/>
                  <a:pt x="517" y="1579"/>
                  <a:pt x="517" y="1579"/>
                </a:cubicBezTo>
                <a:cubicBezTo>
                  <a:pt x="311" y="1579"/>
                  <a:pt x="311" y="1579"/>
                  <a:pt x="311" y="1579"/>
                </a:cubicBezTo>
                <a:cubicBezTo>
                  <a:pt x="311" y="1943"/>
                  <a:pt x="311" y="1943"/>
                  <a:pt x="311" y="1943"/>
                </a:cubicBezTo>
                <a:lnTo>
                  <a:pt x="517" y="1943"/>
                </a:lnTo>
                <a:close/>
                <a:moveTo>
                  <a:pt x="1162" y="929"/>
                </a:moveTo>
                <a:cubicBezTo>
                  <a:pt x="910" y="929"/>
                  <a:pt x="697" y="717"/>
                  <a:pt x="697" y="464"/>
                </a:cubicBezTo>
                <a:cubicBezTo>
                  <a:pt x="697" y="212"/>
                  <a:pt x="910" y="0"/>
                  <a:pt x="1162" y="0"/>
                </a:cubicBezTo>
                <a:cubicBezTo>
                  <a:pt x="1414" y="0"/>
                  <a:pt x="1626" y="212"/>
                  <a:pt x="1626" y="464"/>
                </a:cubicBezTo>
                <a:cubicBezTo>
                  <a:pt x="1626" y="717"/>
                  <a:pt x="1414" y="929"/>
                  <a:pt x="1162" y="929"/>
                </a:cubicBezTo>
                <a:close/>
                <a:moveTo>
                  <a:pt x="1162" y="929"/>
                </a:moveTo>
                <a:cubicBezTo>
                  <a:pt x="1162" y="929"/>
                  <a:pt x="1162" y="929"/>
                  <a:pt x="1162" y="929"/>
                </a:cubicBezTo>
              </a:path>
            </a:pathLst>
          </a:cu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53115" y="2482334"/>
            <a:ext cx="2339102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不能认定为公伤</a:t>
            </a:r>
            <a:endParaRPr lang="zh-CN" altLang="en-US" sz="24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9" t="636" r="22849" b="6191"/>
          <a:stretch>
            <a:fillRect/>
          </a:stretch>
        </p:blipFill>
        <p:spPr>
          <a:xfrm>
            <a:off x="998350" y="1356113"/>
            <a:ext cx="3556003" cy="3127372"/>
          </a:xfrm>
          <a:custGeom>
            <a:avLst/>
            <a:gdLst>
              <a:gd name="connsiteX0" fmla="*/ 2764975 w 3251206"/>
              <a:gd name="connsiteY0" fmla="*/ 315686 h 2859314"/>
              <a:gd name="connsiteX1" fmla="*/ 3251206 w 3251206"/>
              <a:gd name="connsiteY1" fmla="*/ 522329 h 2859314"/>
              <a:gd name="connsiteX2" fmla="*/ 3251206 w 3251206"/>
              <a:gd name="connsiteY2" fmla="*/ 2336986 h 2859314"/>
              <a:gd name="connsiteX3" fmla="*/ 2764975 w 3251206"/>
              <a:gd name="connsiteY3" fmla="*/ 2543629 h 2859314"/>
              <a:gd name="connsiteX4" fmla="*/ 486231 w 3251206"/>
              <a:gd name="connsiteY4" fmla="*/ 315686 h 2859314"/>
              <a:gd name="connsiteX5" fmla="*/ 486231 w 3251206"/>
              <a:gd name="connsiteY5" fmla="*/ 2543629 h 2859314"/>
              <a:gd name="connsiteX6" fmla="*/ 0 w 3251206"/>
              <a:gd name="connsiteY6" fmla="*/ 2336986 h 2859314"/>
              <a:gd name="connsiteX7" fmla="*/ 0 w 3251206"/>
              <a:gd name="connsiteY7" fmla="*/ 522329 h 2859314"/>
              <a:gd name="connsiteX8" fmla="*/ 674917 w 3251206"/>
              <a:gd name="connsiteY8" fmla="*/ 137887 h 2859314"/>
              <a:gd name="connsiteX9" fmla="*/ 1182917 w 3251206"/>
              <a:gd name="connsiteY9" fmla="*/ 137887 h 2859314"/>
              <a:gd name="connsiteX10" fmla="*/ 1182917 w 3251206"/>
              <a:gd name="connsiteY10" fmla="*/ 2721429 h 2859314"/>
              <a:gd name="connsiteX11" fmla="*/ 674917 w 3251206"/>
              <a:gd name="connsiteY11" fmla="*/ 2721429 h 2859314"/>
              <a:gd name="connsiteX12" fmla="*/ 2068289 w 3251206"/>
              <a:gd name="connsiteY12" fmla="*/ 137886 h 2859314"/>
              <a:gd name="connsiteX13" fmla="*/ 2576289 w 3251206"/>
              <a:gd name="connsiteY13" fmla="*/ 137886 h 2859314"/>
              <a:gd name="connsiteX14" fmla="*/ 2576289 w 3251206"/>
              <a:gd name="connsiteY14" fmla="*/ 2721428 h 2859314"/>
              <a:gd name="connsiteX15" fmla="*/ 2068289 w 3251206"/>
              <a:gd name="connsiteY15" fmla="*/ 2721428 h 2859314"/>
              <a:gd name="connsiteX16" fmla="*/ 1371603 w 3251206"/>
              <a:gd name="connsiteY16" fmla="*/ 0 h 2859314"/>
              <a:gd name="connsiteX17" fmla="*/ 1879603 w 3251206"/>
              <a:gd name="connsiteY17" fmla="*/ 0 h 2859314"/>
              <a:gd name="connsiteX18" fmla="*/ 1879603 w 3251206"/>
              <a:gd name="connsiteY18" fmla="*/ 2859314 h 2859314"/>
              <a:gd name="connsiteX19" fmla="*/ 1371603 w 3251206"/>
              <a:gd name="connsiteY19" fmla="*/ 2859314 h 28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51206" h="2859314">
                <a:moveTo>
                  <a:pt x="2764975" y="315686"/>
                </a:moveTo>
                <a:lnTo>
                  <a:pt x="3251206" y="522329"/>
                </a:lnTo>
                <a:lnTo>
                  <a:pt x="3251206" y="2336986"/>
                </a:lnTo>
                <a:lnTo>
                  <a:pt x="2764975" y="2543629"/>
                </a:lnTo>
                <a:close/>
                <a:moveTo>
                  <a:pt x="486231" y="315686"/>
                </a:moveTo>
                <a:lnTo>
                  <a:pt x="486231" y="2543629"/>
                </a:lnTo>
                <a:lnTo>
                  <a:pt x="0" y="2336986"/>
                </a:lnTo>
                <a:lnTo>
                  <a:pt x="0" y="522329"/>
                </a:lnTo>
                <a:close/>
                <a:moveTo>
                  <a:pt x="674917" y="137887"/>
                </a:moveTo>
                <a:lnTo>
                  <a:pt x="1182917" y="137887"/>
                </a:lnTo>
                <a:lnTo>
                  <a:pt x="1182917" y="2721429"/>
                </a:lnTo>
                <a:lnTo>
                  <a:pt x="674917" y="2721429"/>
                </a:lnTo>
                <a:close/>
                <a:moveTo>
                  <a:pt x="2068289" y="137886"/>
                </a:moveTo>
                <a:lnTo>
                  <a:pt x="2576289" y="137886"/>
                </a:lnTo>
                <a:lnTo>
                  <a:pt x="2576289" y="2721428"/>
                </a:lnTo>
                <a:lnTo>
                  <a:pt x="2068289" y="2721428"/>
                </a:lnTo>
                <a:close/>
                <a:moveTo>
                  <a:pt x="1371603" y="0"/>
                </a:moveTo>
                <a:lnTo>
                  <a:pt x="1879603" y="0"/>
                </a:lnTo>
                <a:lnTo>
                  <a:pt x="1879603" y="2859314"/>
                </a:lnTo>
                <a:lnTo>
                  <a:pt x="1371603" y="2859314"/>
                </a:lnTo>
                <a:close/>
              </a:path>
            </a:pathLst>
          </a:custGeom>
        </p:spPr>
      </p:pic>
      <p:sp>
        <p:nvSpPr>
          <p:cNvPr id="16" name="矩形 15"/>
          <p:cNvSpPr/>
          <p:nvPr/>
        </p:nvSpPr>
        <p:spPr>
          <a:xfrm>
            <a:off x="2017486" y="6669314"/>
            <a:ext cx="10174514" cy="188686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272895" y="2299503"/>
            <a:ext cx="5827236" cy="7078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十一、日常生活注意安全</a:t>
            </a:r>
            <a:endParaRPr lang="zh-CN" altLang="en-US" sz="4000" b="1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335" y="5118207"/>
            <a:ext cx="12191331" cy="1739604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335" y="4862760"/>
            <a:ext cx="12191331" cy="562268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4" t="6089" r="20726" b="9016"/>
          <a:stretch>
            <a:fillRect/>
          </a:stretch>
        </p:blipFill>
        <p:spPr>
          <a:xfrm>
            <a:off x="4402192" y="1003300"/>
            <a:ext cx="3387616" cy="4851399"/>
          </a:xfrm>
          <a:prstGeom prst="rect">
            <a:avLst/>
          </a:prstGeom>
          <a:effectLst>
            <a:outerShdw blurRad="1079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9" r="21869"/>
          <a:stretch>
            <a:fillRect/>
          </a:stretch>
        </p:blipFill>
        <p:spPr>
          <a:xfrm>
            <a:off x="4733924" y="1611339"/>
            <a:ext cx="2749951" cy="3635320"/>
          </a:xfrm>
          <a:prstGeom prst="rect">
            <a:avLst/>
          </a:prstGeom>
        </p:spPr>
      </p:pic>
      <p:sp>
        <p:nvSpPr>
          <p:cNvPr id="10" name="泪滴形 9"/>
          <p:cNvSpPr/>
          <p:nvPr/>
        </p:nvSpPr>
        <p:spPr>
          <a:xfrm rot="2526014">
            <a:off x="7915575" y="1982341"/>
            <a:ext cx="484806" cy="484806"/>
          </a:xfrm>
          <a:prstGeom prst="teardrop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泪滴形 10"/>
          <p:cNvSpPr/>
          <p:nvPr/>
        </p:nvSpPr>
        <p:spPr>
          <a:xfrm rot="19073986" flipH="1">
            <a:off x="3791619" y="1982342"/>
            <a:ext cx="484806" cy="484806"/>
          </a:xfrm>
          <a:prstGeom prst="teardrop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泪滴形 11"/>
          <p:cNvSpPr/>
          <p:nvPr/>
        </p:nvSpPr>
        <p:spPr>
          <a:xfrm rot="2526014">
            <a:off x="7915576" y="3223110"/>
            <a:ext cx="484806" cy="484806"/>
          </a:xfrm>
          <a:prstGeom prst="teardrop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泪滴形 12"/>
          <p:cNvSpPr/>
          <p:nvPr/>
        </p:nvSpPr>
        <p:spPr>
          <a:xfrm rot="19073986" flipH="1">
            <a:off x="3791620" y="3223111"/>
            <a:ext cx="484806" cy="484806"/>
          </a:xfrm>
          <a:prstGeom prst="teardrop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泪滴形 13"/>
          <p:cNvSpPr/>
          <p:nvPr/>
        </p:nvSpPr>
        <p:spPr>
          <a:xfrm rot="2526014">
            <a:off x="7915576" y="4390853"/>
            <a:ext cx="484806" cy="484806"/>
          </a:xfrm>
          <a:prstGeom prst="teardrop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泪滴形 14"/>
          <p:cNvSpPr/>
          <p:nvPr/>
        </p:nvSpPr>
        <p:spPr>
          <a:xfrm rot="19073986" flipH="1">
            <a:off x="3791620" y="4390854"/>
            <a:ext cx="484806" cy="484806"/>
          </a:xfrm>
          <a:prstGeom prst="teardrop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856222" y="2040078"/>
            <a:ext cx="35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50668" y="3265458"/>
            <a:ext cx="35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50668" y="4415445"/>
            <a:ext cx="35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80178" y="2024689"/>
            <a:ext cx="35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980178" y="3247281"/>
            <a:ext cx="35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80178" y="4433201"/>
            <a:ext cx="35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69946" y="1961201"/>
            <a:ext cx="1415772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交通安全</a:t>
            </a:r>
            <a:endParaRPr lang="zh-CN" altLang="en-US" sz="2400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69946" y="3216503"/>
            <a:ext cx="1415772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防火安全</a:t>
            </a:r>
            <a:endParaRPr lang="zh-CN" altLang="en-US" sz="2400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69946" y="4384667"/>
            <a:ext cx="1415772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用电安全</a:t>
            </a:r>
            <a:endParaRPr lang="zh-CN" altLang="en-US" sz="2400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825997" y="1961200"/>
            <a:ext cx="1415772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煤气安全</a:t>
            </a:r>
            <a:endParaRPr lang="zh-CN" altLang="en-US" sz="2400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825997" y="3247281"/>
            <a:ext cx="1415772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清洁卫生</a:t>
            </a:r>
            <a:endParaRPr lang="zh-CN" altLang="en-US" sz="2400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825997" y="4402423"/>
            <a:ext cx="1415772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用药安全</a:t>
            </a:r>
            <a:endParaRPr lang="zh-CN" altLang="en-US" sz="2400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8724900" y="246063"/>
            <a:ext cx="6438900" cy="6438900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1357" r="40910"/>
          <a:stretch>
            <a:fillRect/>
          </a:stretch>
        </p:blipFill>
        <p:spPr>
          <a:xfrm>
            <a:off x="9042400" y="563563"/>
            <a:ext cx="5803900" cy="5803900"/>
          </a:xfrm>
          <a:custGeom>
            <a:avLst/>
            <a:gdLst>
              <a:gd name="connsiteX0" fmla="*/ 2470150 w 4940300"/>
              <a:gd name="connsiteY0" fmla="*/ 0 h 4940300"/>
              <a:gd name="connsiteX1" fmla="*/ 4940300 w 4940300"/>
              <a:gd name="connsiteY1" fmla="*/ 2470150 h 4940300"/>
              <a:gd name="connsiteX2" fmla="*/ 2470150 w 4940300"/>
              <a:gd name="connsiteY2" fmla="*/ 4940300 h 4940300"/>
              <a:gd name="connsiteX3" fmla="*/ 0 w 4940300"/>
              <a:gd name="connsiteY3" fmla="*/ 2470150 h 4940300"/>
              <a:gd name="connsiteX4" fmla="*/ 2470150 w 4940300"/>
              <a:gd name="connsiteY4" fmla="*/ 0 h 494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0300" h="4940300">
                <a:moveTo>
                  <a:pt x="2470150" y="0"/>
                </a:moveTo>
                <a:cubicBezTo>
                  <a:pt x="3834376" y="0"/>
                  <a:pt x="4940300" y="1105924"/>
                  <a:pt x="4940300" y="2470150"/>
                </a:cubicBezTo>
                <a:cubicBezTo>
                  <a:pt x="4940300" y="3834376"/>
                  <a:pt x="3834376" y="4940300"/>
                  <a:pt x="2470150" y="4940300"/>
                </a:cubicBezTo>
                <a:cubicBezTo>
                  <a:pt x="1105924" y="4940300"/>
                  <a:pt x="0" y="3834376"/>
                  <a:pt x="0" y="2470150"/>
                </a:cubicBezTo>
                <a:cubicBezTo>
                  <a:pt x="0" y="1105924"/>
                  <a:pt x="1105924" y="0"/>
                  <a:pt x="2470150" y="0"/>
                </a:cubicBez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1285270" y="2496846"/>
            <a:ext cx="6096000" cy="2958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任何生产过程都要进行标准化，严格按照操作规程。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列出每一个程序可能发生的事故，以及发生事故的先兆，培养每一位员工对事故先兆的敏感性。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认识到安全生产的重要性，以及安全事故带来的巨大危害性。 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在任何程序上一旦发现生产安全事故的隐患，要及时的报告，要及时的排除。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85270" y="1702389"/>
            <a:ext cx="2031325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安全生产管理</a:t>
            </a:r>
            <a:endParaRPr lang="zh-CN" altLang="en-US" sz="24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2" b="28223"/>
          <a:stretch>
            <a:fillRect/>
          </a:stretch>
        </p:blipFill>
        <p:spPr>
          <a:xfrm>
            <a:off x="-3244234" y="2211388"/>
            <a:ext cx="9354748" cy="3262994"/>
          </a:xfrm>
          <a:custGeom>
            <a:avLst/>
            <a:gdLst>
              <a:gd name="connsiteX0" fmla="*/ 0 w 9354748"/>
              <a:gd name="connsiteY0" fmla="*/ 0 h 3262994"/>
              <a:gd name="connsiteX1" fmla="*/ 7723251 w 9354748"/>
              <a:gd name="connsiteY1" fmla="*/ 0 h 3262994"/>
              <a:gd name="connsiteX2" fmla="*/ 9354748 w 9354748"/>
              <a:gd name="connsiteY2" fmla="*/ 1631497 h 3262994"/>
              <a:gd name="connsiteX3" fmla="*/ 7723251 w 9354748"/>
              <a:gd name="connsiteY3" fmla="*/ 3262994 h 3262994"/>
              <a:gd name="connsiteX4" fmla="*/ 0 w 9354748"/>
              <a:gd name="connsiteY4" fmla="*/ 3262994 h 326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4748" h="3262994">
                <a:moveTo>
                  <a:pt x="0" y="0"/>
                </a:moveTo>
                <a:lnTo>
                  <a:pt x="7723251" y="0"/>
                </a:lnTo>
                <a:cubicBezTo>
                  <a:pt x="8624302" y="0"/>
                  <a:pt x="9354748" y="730446"/>
                  <a:pt x="9354748" y="1631497"/>
                </a:cubicBezTo>
                <a:cubicBezTo>
                  <a:pt x="9354748" y="2532549"/>
                  <a:pt x="8624302" y="3262994"/>
                  <a:pt x="7723251" y="3262994"/>
                </a:cubicBezTo>
                <a:lnTo>
                  <a:pt x="0" y="3262994"/>
                </a:lnTo>
                <a:close/>
              </a:path>
            </a:pathLst>
          </a:custGeom>
        </p:spPr>
      </p:pic>
      <p:sp>
        <p:nvSpPr>
          <p:cNvPr id="14" name="矩形: 圆角 13"/>
          <p:cNvSpPr/>
          <p:nvPr/>
        </p:nvSpPr>
        <p:spPr>
          <a:xfrm>
            <a:off x="5863772" y="2211388"/>
            <a:ext cx="7068457" cy="76404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/>
          <p:cNvSpPr/>
          <p:nvPr/>
        </p:nvSpPr>
        <p:spPr>
          <a:xfrm>
            <a:off x="6284686" y="3424351"/>
            <a:ext cx="7068457" cy="76404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/>
          <p:cNvSpPr/>
          <p:nvPr/>
        </p:nvSpPr>
        <p:spPr>
          <a:xfrm>
            <a:off x="5987143" y="4710341"/>
            <a:ext cx="7068457" cy="76404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284686" y="2393353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管生产必须管安全的原则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85611" y="3606316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谁主管谁负责的原则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84686" y="4892306"/>
            <a:ext cx="4193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安全生产人人有责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安全生产责任制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80337" y="770843"/>
            <a:ext cx="2031325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安全生产原则</a:t>
            </a:r>
            <a:endParaRPr lang="zh-CN" altLang="en-US" sz="24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/>
        </p:nvSpPr>
        <p:spPr>
          <a:xfrm>
            <a:off x="3519713" y="-1"/>
            <a:ext cx="5152572" cy="2576286"/>
          </a:xfrm>
          <a:custGeom>
            <a:avLst/>
            <a:gdLst>
              <a:gd name="connsiteX0" fmla="*/ 0 w 5152572"/>
              <a:gd name="connsiteY0" fmla="*/ 0 h 2576286"/>
              <a:gd name="connsiteX1" fmla="*/ 5152572 w 5152572"/>
              <a:gd name="connsiteY1" fmla="*/ 0 h 2576286"/>
              <a:gd name="connsiteX2" fmla="*/ 2576286 w 5152572"/>
              <a:gd name="connsiteY2" fmla="*/ 2576286 h 2576286"/>
              <a:gd name="connsiteX3" fmla="*/ 0 w 5152572"/>
              <a:gd name="connsiteY3" fmla="*/ 0 h 257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2572" h="2576286">
                <a:moveTo>
                  <a:pt x="0" y="0"/>
                </a:moveTo>
                <a:lnTo>
                  <a:pt x="5152572" y="0"/>
                </a:lnTo>
                <a:cubicBezTo>
                  <a:pt x="5152572" y="1422843"/>
                  <a:pt x="3999129" y="2576286"/>
                  <a:pt x="2576286" y="2576286"/>
                </a:cubicBezTo>
                <a:cubicBezTo>
                  <a:pt x="1153443" y="2576286"/>
                  <a:pt x="0" y="1422843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721264" y="934199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请大家牢记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67113" y="3218424"/>
            <a:ext cx="8657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3546E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每一个安全事故的教训都是惨痛的，每一个安全事故的发生都有其必然性和偶然性。</a:t>
            </a:r>
            <a:endParaRPr lang="zh-CN" altLang="en-US" dirty="0">
              <a:solidFill>
                <a:srgbClr val="3546E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3546E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事故无大小之分。身边的一些小事或小疏忽，完全可能引起巨大的事故和损失。</a:t>
            </a:r>
            <a:endParaRPr lang="zh-CN" altLang="en-US" dirty="0">
              <a:solidFill>
                <a:srgbClr val="3546E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74456" y="4543541"/>
            <a:ext cx="3643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3546E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只有安全，才是效益</a:t>
            </a:r>
            <a:endParaRPr lang="zh-CN" altLang="en-US" sz="2400" b="1" dirty="0">
              <a:solidFill>
                <a:srgbClr val="3546E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3546E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安全第一，预防为主</a:t>
            </a:r>
            <a:endParaRPr lang="zh-CN" altLang="en-US" sz="2400" b="1" dirty="0">
              <a:solidFill>
                <a:srgbClr val="3546E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a 尾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8490" y="950595"/>
            <a:ext cx="10735310" cy="5103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959801" y="1574800"/>
            <a:ext cx="39814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zh-CN" altLang="en-US" sz="138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335" y="5118207"/>
            <a:ext cx="12191331" cy="1739604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335" y="4862760"/>
            <a:ext cx="12191331" cy="562268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15403" y="2759527"/>
            <a:ext cx="7720597" cy="2443845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09530" y="566058"/>
            <a:ext cx="6226384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坚持“安全第一，预防为主”的方针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55905" y="3128747"/>
            <a:ext cx="5955297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中华人民共和国安全生产法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明确，我国的安全生产管理工作，必须坚持“安全第一，预防为主，综合治理”的方针。所有生产经营单位在组织生产过程中，必须把保护人的生命安全放在第一位。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04" y="1654628"/>
            <a:ext cx="3197893" cy="4786181"/>
          </a:xfrm>
          <a:prstGeom prst="rect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665511" y="2679700"/>
            <a:ext cx="6526489" cy="236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09530" y="566058"/>
            <a:ext cx="6226384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坚持“安全第一，预防为主”的方针</a:t>
            </a:r>
            <a:endParaRPr lang="zh-CN" altLang="en-US" sz="2800" b="1" dirty="0">
              <a:gradFill>
                <a:gsLst>
                  <a:gs pos="0">
                    <a:srgbClr val="7030A0"/>
                  </a:gs>
                  <a:gs pos="100000">
                    <a:srgbClr val="3546E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22404" y="3014448"/>
            <a:ext cx="5778534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事故是指人们在实现有目的的活动过程中，由不安全行为或不安全状态而引起的，突然发生的、与人的意志相反、事先未能预料到的意外事件，造成人员伤亡和财产损失，导致生产中断，对社会产生不良影响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0" r="7781"/>
          <a:stretch>
            <a:fillRect/>
          </a:stretch>
        </p:blipFill>
        <p:spPr>
          <a:xfrm>
            <a:off x="1109530" y="1790700"/>
            <a:ext cx="3511590" cy="41529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920478" y="3164367"/>
            <a:ext cx="1401284" cy="1401284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856979" y="3096890"/>
            <a:ext cx="1536238" cy="1536238"/>
          </a:xfrm>
          <a:prstGeom prst="ellipse">
            <a:avLst/>
          </a:prstGeom>
          <a:noFill/>
          <a:ln w="22225">
            <a:gradFill>
              <a:gsLst>
                <a:gs pos="0">
                  <a:srgbClr val="3546E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95"/>
          <p:cNvSpPr>
            <a:spLocks noEditPoints="1"/>
          </p:cNvSpPr>
          <p:nvPr/>
        </p:nvSpPr>
        <p:spPr bwMode="auto">
          <a:xfrm>
            <a:off x="4264227" y="3505200"/>
            <a:ext cx="713786" cy="711200"/>
          </a:xfrm>
          <a:custGeom>
            <a:avLst/>
            <a:gdLst>
              <a:gd name="T0" fmla="*/ 128 w 197"/>
              <a:gd name="T1" fmla="*/ 100 h 196"/>
              <a:gd name="T2" fmla="*/ 147 w 197"/>
              <a:gd name="T3" fmla="*/ 104 h 196"/>
              <a:gd name="T4" fmla="*/ 197 w 197"/>
              <a:gd name="T5" fmla="*/ 54 h 196"/>
              <a:gd name="T6" fmla="*/ 196 w 197"/>
              <a:gd name="T7" fmla="*/ 45 h 196"/>
              <a:gd name="T8" fmla="*/ 161 w 197"/>
              <a:gd name="T9" fmla="*/ 83 h 196"/>
              <a:gd name="T10" fmla="*/ 127 w 197"/>
              <a:gd name="T11" fmla="*/ 77 h 196"/>
              <a:gd name="T12" fmla="*/ 115 w 197"/>
              <a:gd name="T13" fmla="*/ 45 h 196"/>
              <a:gd name="T14" fmla="*/ 154 w 197"/>
              <a:gd name="T15" fmla="*/ 4 h 196"/>
              <a:gd name="T16" fmla="*/ 147 w 197"/>
              <a:gd name="T17" fmla="*/ 3 h 196"/>
              <a:gd name="T18" fmla="*/ 96 w 197"/>
              <a:gd name="T19" fmla="*/ 54 h 196"/>
              <a:gd name="T20" fmla="*/ 101 w 197"/>
              <a:gd name="T21" fmla="*/ 74 h 196"/>
              <a:gd name="T22" fmla="*/ 53 w 197"/>
              <a:gd name="T23" fmla="*/ 133 h 196"/>
              <a:gd name="T24" fmla="*/ 44 w 197"/>
              <a:gd name="T25" fmla="*/ 131 h 196"/>
              <a:gd name="T26" fmla="*/ 12 w 197"/>
              <a:gd name="T27" fmla="*/ 162 h 196"/>
              <a:gd name="T28" fmla="*/ 44 w 197"/>
              <a:gd name="T29" fmla="*/ 194 h 196"/>
              <a:gd name="T30" fmla="*/ 75 w 197"/>
              <a:gd name="T31" fmla="*/ 162 h 196"/>
              <a:gd name="T32" fmla="*/ 72 w 197"/>
              <a:gd name="T33" fmla="*/ 151 h 196"/>
              <a:gd name="T34" fmla="*/ 128 w 197"/>
              <a:gd name="T35" fmla="*/ 100 h 196"/>
              <a:gd name="T36" fmla="*/ 44 w 197"/>
              <a:gd name="T37" fmla="*/ 179 h 196"/>
              <a:gd name="T38" fmla="*/ 27 w 197"/>
              <a:gd name="T39" fmla="*/ 162 h 196"/>
              <a:gd name="T40" fmla="*/ 44 w 197"/>
              <a:gd name="T41" fmla="*/ 146 h 196"/>
              <a:gd name="T42" fmla="*/ 60 w 197"/>
              <a:gd name="T43" fmla="*/ 162 h 196"/>
              <a:gd name="T44" fmla="*/ 44 w 197"/>
              <a:gd name="T45" fmla="*/ 179 h 196"/>
              <a:gd name="T46" fmla="*/ 47 w 197"/>
              <a:gd name="T47" fmla="*/ 61 h 196"/>
              <a:gd name="T48" fmla="*/ 76 w 197"/>
              <a:gd name="T49" fmla="*/ 92 h 196"/>
              <a:gd name="T50" fmla="*/ 90 w 197"/>
              <a:gd name="T51" fmla="*/ 77 h 196"/>
              <a:gd name="T52" fmla="*/ 61 w 197"/>
              <a:gd name="T53" fmla="*/ 47 h 196"/>
              <a:gd name="T54" fmla="*/ 68 w 197"/>
              <a:gd name="T55" fmla="*/ 40 h 196"/>
              <a:gd name="T56" fmla="*/ 28 w 197"/>
              <a:gd name="T57" fmla="*/ 0 h 196"/>
              <a:gd name="T58" fmla="*/ 0 w 197"/>
              <a:gd name="T59" fmla="*/ 29 h 196"/>
              <a:gd name="T60" fmla="*/ 39 w 197"/>
              <a:gd name="T61" fmla="*/ 68 h 196"/>
              <a:gd name="T62" fmla="*/ 47 w 197"/>
              <a:gd name="T63" fmla="*/ 61 h 196"/>
              <a:gd name="T64" fmla="*/ 138 w 197"/>
              <a:gd name="T65" fmla="*/ 107 h 196"/>
              <a:gd name="T66" fmla="*/ 97 w 197"/>
              <a:gd name="T67" fmla="*/ 143 h 196"/>
              <a:gd name="T68" fmla="*/ 142 w 197"/>
              <a:gd name="T69" fmla="*/ 188 h 196"/>
              <a:gd name="T70" fmla="*/ 170 w 197"/>
              <a:gd name="T71" fmla="*/ 188 h 196"/>
              <a:gd name="T72" fmla="*/ 182 w 197"/>
              <a:gd name="T73" fmla="*/ 177 h 196"/>
              <a:gd name="T74" fmla="*/ 182 w 197"/>
              <a:gd name="T75" fmla="*/ 149 h 196"/>
              <a:gd name="T76" fmla="*/ 138 w 197"/>
              <a:gd name="T77" fmla="*/ 107 h 196"/>
              <a:gd name="T78" fmla="*/ 158 w 197"/>
              <a:gd name="T79" fmla="*/ 180 h 196"/>
              <a:gd name="T80" fmla="*/ 151 w 197"/>
              <a:gd name="T81" fmla="*/ 180 h 196"/>
              <a:gd name="T82" fmla="*/ 114 w 197"/>
              <a:gd name="T83" fmla="*/ 144 h 196"/>
              <a:gd name="T84" fmla="*/ 114 w 197"/>
              <a:gd name="T85" fmla="*/ 137 h 196"/>
              <a:gd name="T86" fmla="*/ 121 w 197"/>
              <a:gd name="T87" fmla="*/ 137 h 196"/>
              <a:gd name="T88" fmla="*/ 158 w 197"/>
              <a:gd name="T89" fmla="*/ 173 h 196"/>
              <a:gd name="T90" fmla="*/ 158 w 197"/>
              <a:gd name="T91" fmla="*/ 180 h 196"/>
              <a:gd name="T92" fmla="*/ 174 w 197"/>
              <a:gd name="T93" fmla="*/ 164 h 196"/>
              <a:gd name="T94" fmla="*/ 167 w 197"/>
              <a:gd name="T95" fmla="*/ 164 h 196"/>
              <a:gd name="T96" fmla="*/ 130 w 197"/>
              <a:gd name="T97" fmla="*/ 128 h 196"/>
              <a:gd name="T98" fmla="*/ 130 w 197"/>
              <a:gd name="T99" fmla="*/ 121 h 196"/>
              <a:gd name="T100" fmla="*/ 137 w 197"/>
              <a:gd name="T101" fmla="*/ 121 h 196"/>
              <a:gd name="T102" fmla="*/ 174 w 197"/>
              <a:gd name="T103" fmla="*/ 157 h 196"/>
              <a:gd name="T104" fmla="*/ 174 w 197"/>
              <a:gd name="T105" fmla="*/ 16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7" h="196">
                <a:moveTo>
                  <a:pt x="128" y="100"/>
                </a:moveTo>
                <a:cubicBezTo>
                  <a:pt x="134" y="103"/>
                  <a:pt x="140" y="104"/>
                  <a:pt x="147" y="104"/>
                </a:cubicBezTo>
                <a:cubicBezTo>
                  <a:pt x="175" y="104"/>
                  <a:pt x="197" y="82"/>
                  <a:pt x="197" y="54"/>
                </a:cubicBezTo>
                <a:cubicBezTo>
                  <a:pt x="197" y="51"/>
                  <a:pt x="197" y="48"/>
                  <a:pt x="196" y="45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54" y="4"/>
                  <a:pt x="154" y="4"/>
                  <a:pt x="154" y="4"/>
                </a:cubicBezTo>
                <a:cubicBezTo>
                  <a:pt x="152" y="3"/>
                  <a:pt x="149" y="3"/>
                  <a:pt x="147" y="3"/>
                </a:cubicBezTo>
                <a:cubicBezTo>
                  <a:pt x="119" y="3"/>
                  <a:pt x="96" y="26"/>
                  <a:pt x="96" y="54"/>
                </a:cubicBezTo>
                <a:cubicBezTo>
                  <a:pt x="96" y="61"/>
                  <a:pt x="98" y="68"/>
                  <a:pt x="101" y="74"/>
                </a:cubicBezTo>
                <a:cubicBezTo>
                  <a:pt x="85" y="101"/>
                  <a:pt x="62" y="124"/>
                  <a:pt x="53" y="133"/>
                </a:cubicBezTo>
                <a:cubicBezTo>
                  <a:pt x="50" y="132"/>
                  <a:pt x="47" y="131"/>
                  <a:pt x="44" y="131"/>
                </a:cubicBezTo>
                <a:cubicBezTo>
                  <a:pt x="26" y="131"/>
                  <a:pt x="12" y="145"/>
                  <a:pt x="12" y="162"/>
                </a:cubicBezTo>
                <a:cubicBezTo>
                  <a:pt x="12" y="180"/>
                  <a:pt x="26" y="194"/>
                  <a:pt x="44" y="194"/>
                </a:cubicBezTo>
                <a:cubicBezTo>
                  <a:pt x="61" y="194"/>
                  <a:pt x="75" y="180"/>
                  <a:pt x="75" y="162"/>
                </a:cubicBezTo>
                <a:cubicBezTo>
                  <a:pt x="75" y="158"/>
                  <a:pt x="74" y="154"/>
                  <a:pt x="72" y="151"/>
                </a:cubicBezTo>
                <a:cubicBezTo>
                  <a:pt x="79" y="141"/>
                  <a:pt x="98" y="119"/>
                  <a:pt x="128" y="100"/>
                </a:cubicBezTo>
                <a:close/>
                <a:moveTo>
                  <a:pt x="44" y="179"/>
                </a:moveTo>
                <a:cubicBezTo>
                  <a:pt x="34" y="179"/>
                  <a:pt x="27" y="172"/>
                  <a:pt x="27" y="162"/>
                </a:cubicBezTo>
                <a:cubicBezTo>
                  <a:pt x="27" y="153"/>
                  <a:pt x="34" y="146"/>
                  <a:pt x="44" y="146"/>
                </a:cubicBezTo>
                <a:cubicBezTo>
                  <a:pt x="53" y="146"/>
                  <a:pt x="60" y="153"/>
                  <a:pt x="60" y="162"/>
                </a:cubicBezTo>
                <a:cubicBezTo>
                  <a:pt x="60" y="172"/>
                  <a:pt x="53" y="179"/>
                  <a:pt x="44" y="179"/>
                </a:cubicBezTo>
                <a:close/>
                <a:moveTo>
                  <a:pt x="47" y="61"/>
                </a:moveTo>
                <a:cubicBezTo>
                  <a:pt x="76" y="92"/>
                  <a:pt x="76" y="92"/>
                  <a:pt x="76" y="92"/>
                </a:cubicBezTo>
                <a:cubicBezTo>
                  <a:pt x="90" y="77"/>
                  <a:pt x="90" y="77"/>
                  <a:pt x="90" y="77"/>
                </a:cubicBezTo>
                <a:cubicBezTo>
                  <a:pt x="61" y="47"/>
                  <a:pt x="61" y="47"/>
                  <a:pt x="61" y="47"/>
                </a:cubicBezTo>
                <a:cubicBezTo>
                  <a:pt x="68" y="40"/>
                  <a:pt x="68" y="40"/>
                  <a:pt x="68" y="40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29"/>
                  <a:pt x="0" y="29"/>
                  <a:pt x="0" y="29"/>
                </a:cubicBezTo>
                <a:cubicBezTo>
                  <a:pt x="39" y="68"/>
                  <a:pt x="39" y="68"/>
                  <a:pt x="39" y="68"/>
                </a:cubicBezTo>
                <a:lnTo>
                  <a:pt x="47" y="61"/>
                </a:lnTo>
                <a:close/>
                <a:moveTo>
                  <a:pt x="138" y="107"/>
                </a:moveTo>
                <a:cubicBezTo>
                  <a:pt x="138" y="107"/>
                  <a:pt x="114" y="114"/>
                  <a:pt x="97" y="143"/>
                </a:cubicBezTo>
                <a:cubicBezTo>
                  <a:pt x="97" y="141"/>
                  <a:pt x="142" y="188"/>
                  <a:pt x="142" y="188"/>
                </a:cubicBezTo>
                <a:cubicBezTo>
                  <a:pt x="150" y="196"/>
                  <a:pt x="163" y="196"/>
                  <a:pt x="170" y="18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9" y="169"/>
                  <a:pt x="189" y="156"/>
                  <a:pt x="182" y="149"/>
                </a:cubicBezTo>
                <a:lnTo>
                  <a:pt x="138" y="107"/>
                </a:lnTo>
                <a:close/>
                <a:moveTo>
                  <a:pt x="158" y="180"/>
                </a:moveTo>
                <a:cubicBezTo>
                  <a:pt x="156" y="182"/>
                  <a:pt x="153" y="182"/>
                  <a:pt x="151" y="180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2" y="142"/>
                  <a:pt x="112" y="139"/>
                  <a:pt x="114" y="137"/>
                </a:cubicBezTo>
                <a:cubicBezTo>
                  <a:pt x="116" y="135"/>
                  <a:pt x="120" y="135"/>
                  <a:pt x="121" y="137"/>
                </a:cubicBezTo>
                <a:cubicBezTo>
                  <a:pt x="158" y="173"/>
                  <a:pt x="158" y="173"/>
                  <a:pt x="158" y="173"/>
                </a:cubicBezTo>
                <a:cubicBezTo>
                  <a:pt x="160" y="175"/>
                  <a:pt x="160" y="178"/>
                  <a:pt x="158" y="180"/>
                </a:cubicBezTo>
                <a:close/>
                <a:moveTo>
                  <a:pt x="174" y="164"/>
                </a:moveTo>
                <a:cubicBezTo>
                  <a:pt x="172" y="166"/>
                  <a:pt x="169" y="166"/>
                  <a:pt x="167" y="16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28" y="126"/>
                  <a:pt x="128" y="123"/>
                  <a:pt x="130" y="121"/>
                </a:cubicBezTo>
                <a:cubicBezTo>
                  <a:pt x="132" y="119"/>
                  <a:pt x="136" y="119"/>
                  <a:pt x="137" y="121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6" y="159"/>
                  <a:pt x="176" y="162"/>
                  <a:pt x="174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092200" y="485876"/>
            <a:ext cx="5535490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80000"/>
              </a:lnSpc>
              <a:spcBef>
                <a:spcPct val="50000"/>
              </a:spcBef>
              <a:defRPr sz="2800" b="1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消除隐患、事故苗子，预防为主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79309" y="4827183"/>
            <a:ext cx="7833381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事故的发生有原因和预兆，一次重大事故前必然孕育着许多事故苗子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消除“事故苗子”避免事故的发生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12319" y="2184570"/>
            <a:ext cx="2582024" cy="2053381"/>
            <a:chOff x="2212319" y="2184570"/>
            <a:chExt cx="2582024" cy="2053381"/>
          </a:xfrm>
        </p:grpSpPr>
        <p:sp>
          <p:nvSpPr>
            <p:cNvPr id="16" name="等腰三角形 6"/>
            <p:cNvSpPr/>
            <p:nvPr/>
          </p:nvSpPr>
          <p:spPr>
            <a:xfrm>
              <a:off x="2990278" y="2184570"/>
              <a:ext cx="1007610" cy="726801"/>
            </a:xfrm>
            <a:prstGeom prst="triangle">
              <a:avLst/>
            </a:prstGeom>
            <a:gradFill>
              <a:gsLst>
                <a:gs pos="0">
                  <a:srgbClr val="7030A0"/>
                </a:gs>
                <a:gs pos="100000">
                  <a:srgbClr val="3546E1"/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>
              <a:reflection blurRad="6350" stA="50000" endA="300" endPos="55000" dir="5400000" sy="-100000" algn="bl" rotWithShape="0"/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  <a:endParaRPr lang="en-US" altLang="zh-CN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梯形 16"/>
            <p:cNvSpPr/>
            <p:nvPr/>
          </p:nvSpPr>
          <p:spPr>
            <a:xfrm>
              <a:off x="2616815" y="3062122"/>
              <a:ext cx="1744474" cy="471512"/>
            </a:xfrm>
            <a:prstGeom prst="trapezoid">
              <a:avLst>
                <a:gd name="adj" fmla="val 66428"/>
              </a:avLst>
            </a:prstGeom>
            <a:gradFill>
              <a:gsLst>
                <a:gs pos="0">
                  <a:srgbClr val="7030A0"/>
                </a:gs>
                <a:gs pos="100000">
                  <a:srgbClr val="3546E1"/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>
              <a:reflection blurRad="6350" stA="50000" endA="300" endPos="55000" dir="5400000" sy="-100000" algn="bl" rotWithShape="0"/>
            </a:effectLst>
          </p:spPr>
          <p:txBody>
            <a:bodyPr anchor="ctr"/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29</a:t>
              </a:r>
              <a:endParaRPr lang="en-US" altLang="zh-CN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梯形 17"/>
            <p:cNvSpPr/>
            <p:nvPr/>
          </p:nvSpPr>
          <p:spPr>
            <a:xfrm>
              <a:off x="2212319" y="3684385"/>
              <a:ext cx="2582024" cy="503579"/>
            </a:xfrm>
            <a:prstGeom prst="trapezoid">
              <a:avLst>
                <a:gd name="adj" fmla="val 66428"/>
              </a:avLst>
            </a:prstGeom>
            <a:gradFill>
              <a:gsLst>
                <a:gs pos="0">
                  <a:srgbClr val="7030A0"/>
                </a:gs>
                <a:gs pos="100000">
                  <a:srgbClr val="3546E1"/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>
              <a:reflection blurRad="6350" stA="50000" endA="300" endPos="55000" dir="5400000" sy="-100000" algn="bl" rotWithShape="0"/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300</a:t>
              </a:r>
              <a:endParaRPr lang="en-US" altLang="zh-CN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996475" y="2638104"/>
              <a:ext cx="10054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死亡重伤</a:t>
              </a:r>
              <a:endPara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199954" y="3242110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轻伤</a:t>
              </a:r>
              <a:endPara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006368" y="3899397"/>
              <a:ext cx="10054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未遂事故</a:t>
              </a:r>
              <a:endParaRPr lang="zh-CN" altLang="en-US" sz="16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5236655" y="3665764"/>
            <a:ext cx="36004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人的因素导致事故占</a:t>
            </a:r>
            <a:endParaRPr lang="zh-CN" altLang="en-US" sz="17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189099" y="2543000"/>
            <a:ext cx="1440044" cy="1439928"/>
            <a:chOff x="8189099" y="2543000"/>
            <a:chExt cx="1440044" cy="1439928"/>
          </a:xfrm>
        </p:grpSpPr>
        <p:sp>
          <p:nvSpPr>
            <p:cNvPr id="21" name="椭圆 7"/>
            <p:cNvSpPr/>
            <p:nvPr/>
          </p:nvSpPr>
          <p:spPr bwMode="auto">
            <a:xfrm>
              <a:off x="8189099" y="2543000"/>
              <a:ext cx="1439927" cy="1439928"/>
            </a:xfrm>
            <a:custGeom>
              <a:avLst/>
              <a:gdLst/>
              <a:ahLst/>
              <a:cxnLst/>
              <a:rect l="l" t="t" r="r" b="b"/>
              <a:pathLst>
                <a:path w="2232248" h="2232248">
                  <a:moveTo>
                    <a:pt x="1116124" y="324036"/>
                  </a:moveTo>
                  <a:cubicBezTo>
                    <a:pt x="678666" y="324036"/>
                    <a:pt x="324036" y="678666"/>
                    <a:pt x="324036" y="1116124"/>
                  </a:cubicBezTo>
                  <a:cubicBezTo>
                    <a:pt x="324036" y="1553582"/>
                    <a:pt x="678666" y="1908212"/>
                    <a:pt x="1116124" y="1908212"/>
                  </a:cubicBezTo>
                  <a:cubicBezTo>
                    <a:pt x="1553582" y="1908212"/>
                    <a:pt x="1908212" y="1553582"/>
                    <a:pt x="1908212" y="1116124"/>
                  </a:cubicBezTo>
                  <a:cubicBezTo>
                    <a:pt x="1908212" y="678666"/>
                    <a:pt x="1553582" y="324036"/>
                    <a:pt x="1116124" y="324036"/>
                  </a:cubicBezTo>
                  <a:close/>
                  <a:moveTo>
                    <a:pt x="1116124" y="0"/>
                  </a:moveTo>
                  <a:cubicBezTo>
                    <a:pt x="1732542" y="0"/>
                    <a:pt x="2232248" y="499706"/>
                    <a:pt x="2232248" y="1116124"/>
                  </a:cubicBezTo>
                  <a:cubicBezTo>
                    <a:pt x="2232248" y="1732542"/>
                    <a:pt x="1732542" y="2232248"/>
                    <a:pt x="1116124" y="2232248"/>
                  </a:cubicBezTo>
                  <a:cubicBezTo>
                    <a:pt x="499706" y="2232248"/>
                    <a:pt x="0" y="1732542"/>
                    <a:pt x="0" y="1116124"/>
                  </a:cubicBezTo>
                  <a:cubicBezTo>
                    <a:pt x="0" y="499706"/>
                    <a:pt x="499706" y="0"/>
                    <a:pt x="1116124" y="0"/>
                  </a:cubicBezTo>
                  <a:close/>
                </a:path>
              </a:pathLst>
            </a:custGeom>
            <a:gradFill>
              <a:gsLst>
                <a:gs pos="13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2" name="椭圆 7"/>
            <p:cNvSpPr/>
            <p:nvPr/>
          </p:nvSpPr>
          <p:spPr bwMode="auto">
            <a:xfrm rot="2043134">
              <a:off x="8190448" y="2543000"/>
              <a:ext cx="1438695" cy="1439928"/>
            </a:xfrm>
            <a:custGeom>
              <a:avLst/>
              <a:gdLst/>
              <a:ahLst/>
              <a:cxnLst/>
              <a:rect l="l" t="t" r="r" b="b"/>
              <a:pathLst>
                <a:path w="1854188" h="1854188">
                  <a:moveTo>
                    <a:pt x="416384" y="153914"/>
                  </a:moveTo>
                  <a:cubicBezTo>
                    <a:pt x="562581" y="56467"/>
                    <a:pt x="738243" y="0"/>
                    <a:pt x="927094" y="0"/>
                  </a:cubicBezTo>
                  <a:cubicBezTo>
                    <a:pt x="1439114" y="0"/>
                    <a:pt x="1854188" y="415074"/>
                    <a:pt x="1854188" y="927094"/>
                  </a:cubicBezTo>
                  <a:cubicBezTo>
                    <a:pt x="1854188" y="1439114"/>
                    <a:pt x="1439114" y="1854188"/>
                    <a:pt x="927094" y="1854188"/>
                  </a:cubicBezTo>
                  <a:cubicBezTo>
                    <a:pt x="415074" y="1854188"/>
                    <a:pt x="0" y="1439114"/>
                    <a:pt x="0" y="927094"/>
                  </a:cubicBezTo>
                  <a:cubicBezTo>
                    <a:pt x="0" y="889746"/>
                    <a:pt x="2209" y="852914"/>
                    <a:pt x="7153" y="816799"/>
                  </a:cubicBezTo>
                  <a:lnTo>
                    <a:pt x="279120" y="816799"/>
                  </a:lnTo>
                  <a:cubicBezTo>
                    <a:pt x="272315" y="852576"/>
                    <a:pt x="269156" y="889466"/>
                    <a:pt x="269156" y="927094"/>
                  </a:cubicBezTo>
                  <a:cubicBezTo>
                    <a:pt x="269156" y="1290463"/>
                    <a:pt x="563725" y="1585032"/>
                    <a:pt x="927094" y="1585032"/>
                  </a:cubicBezTo>
                  <a:cubicBezTo>
                    <a:pt x="1290463" y="1585032"/>
                    <a:pt x="1585032" y="1290463"/>
                    <a:pt x="1585032" y="927094"/>
                  </a:cubicBezTo>
                  <a:cubicBezTo>
                    <a:pt x="1585032" y="563725"/>
                    <a:pt x="1290463" y="269156"/>
                    <a:pt x="927094" y="269156"/>
                  </a:cubicBezTo>
                  <a:cubicBezTo>
                    <a:pt x="794081" y="269156"/>
                    <a:pt x="670287" y="308628"/>
                    <a:pt x="568289" y="378679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100000">
                  <a:srgbClr val="3546E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虚尾箭头 56"/>
          <p:cNvSpPr/>
          <p:nvPr/>
        </p:nvSpPr>
        <p:spPr>
          <a:xfrm>
            <a:off x="5719202" y="3068764"/>
            <a:ext cx="1368152" cy="576064"/>
          </a:xfrm>
          <a:prstGeom prst="stripedRightArrow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19202" y="2693885"/>
            <a:ext cx="10567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海因里希</a:t>
            </a:r>
            <a:endParaRPr lang="zh-CN" altLang="en-US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8622537" y="3082257"/>
            <a:ext cx="657552" cy="35394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7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80%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267699" y="1689737"/>
            <a:ext cx="2908300" cy="4546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641850" y="1689737"/>
            <a:ext cx="2908300" cy="4546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016001" y="1689737"/>
            <a:ext cx="2908300" cy="4546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1378"/>
          <p:cNvSpPr txBox="1">
            <a:spLocks noChangeArrowheads="1"/>
          </p:cNvSpPr>
          <p:nvPr/>
        </p:nvSpPr>
        <p:spPr bwMode="auto">
          <a:xfrm>
            <a:off x="1092200" y="481188"/>
            <a:ext cx="4458272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80000"/>
              </a:lnSpc>
              <a:spcBef>
                <a:spcPct val="50000"/>
              </a:spcBef>
              <a:defRPr sz="2800" b="1">
                <a:gradFill>
                  <a:gsLst>
                    <a:gs pos="0">
                      <a:srgbClr val="7030A0"/>
                    </a:gs>
                    <a:gs pos="100000">
                      <a:srgbClr val="3546E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造成生产安全事故的原因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90285" y="522514"/>
            <a:ext cx="435429" cy="449944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/>
        </p:nvSpPr>
        <p:spPr>
          <a:xfrm>
            <a:off x="1511301" y="1854837"/>
            <a:ext cx="1905000" cy="1231900"/>
          </a:xfrm>
          <a:prstGeom prst="roundRect">
            <a:avLst>
              <a:gd name="adj" fmla="val 1203"/>
            </a:avLst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  <a:effectLst>
            <a:outerShdw blurRad="88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5143501" y="1854837"/>
            <a:ext cx="1905000" cy="1231900"/>
          </a:xfrm>
          <a:prstGeom prst="roundRect">
            <a:avLst>
              <a:gd name="adj" fmla="val 120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8775701" y="1854837"/>
            <a:ext cx="1905000" cy="1231900"/>
          </a:xfrm>
          <a:prstGeom prst="roundRect">
            <a:avLst>
              <a:gd name="adj" fmla="val 1203"/>
            </a:avLst>
          </a:prstGeom>
          <a:gradFill>
            <a:gsLst>
              <a:gs pos="0">
                <a:srgbClr val="7030A0"/>
              </a:gs>
              <a:gs pos="100000">
                <a:srgbClr val="3546E1"/>
              </a:gs>
            </a:gsLst>
            <a:lin ang="0" scaled="0"/>
          </a:gradFill>
          <a:ln>
            <a:noFill/>
          </a:ln>
          <a:effectLst>
            <a:outerShdw blurRad="88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858507" y="227073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人的因素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90706" y="2270732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物的因素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22907" y="211684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人与物的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综合因素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32878" y="3289938"/>
            <a:ext cx="2092325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人员缺乏安全知识，疏忽大意或采取不安全的操作动作等而引起事故。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51280" y="4816125"/>
            <a:ext cx="1930400" cy="84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）违章操作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）违反劳动纪律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49838" y="3289938"/>
            <a:ext cx="2092325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机械设备工具等有缺陷或环境条件差而引起事故。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44771" y="3376332"/>
            <a:ext cx="2366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上述两种因素综合引起。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Q4Y2M0MTAxMGRmZTZkMWUzZjg0NGZmZDVmMDc3Nj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4094</Words>
  <Application>WPS 演示</Application>
  <PresentationFormat>宽屏</PresentationFormat>
  <Paragraphs>611</Paragraphs>
  <Slides>59</Slides>
  <Notes>57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59</vt:i4>
      </vt:variant>
    </vt:vector>
  </HeadingPairs>
  <TitlesOfParts>
    <vt:vector size="74" baseType="lpstr">
      <vt:lpstr>Arial</vt:lpstr>
      <vt:lpstr>宋体</vt:lpstr>
      <vt:lpstr>Wingdings</vt:lpstr>
      <vt:lpstr>Calibri</vt:lpstr>
      <vt:lpstr>黑体</vt:lpstr>
      <vt:lpstr>微软雅黑</vt:lpstr>
      <vt:lpstr>等线</vt:lpstr>
      <vt:lpstr>Arial Unicode MS</vt:lpstr>
      <vt:lpstr>等线 Light</vt:lpstr>
      <vt:lpstr>幼圆</vt:lpstr>
      <vt:lpstr>华文中宋</vt:lpstr>
      <vt:lpstr>Times New Roman</vt:lpstr>
      <vt:lpstr>华文细黑</vt:lpstr>
      <vt:lpstr>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5.生产车间全面预防措施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安应vs安全人联盟</dc:title>
  <dc:creator>安应ansying.com</dc:creator>
  <cp:keywords>安应</cp:keywords>
  <dc:description>咨询联系微信：ansyingcysafety</dc:description>
  <dc:subject>咨询联系微信：ansyingcysafety</dc:subject>
  <cp:category>EHS</cp:category>
  <cp:lastModifiedBy>Vivian</cp:lastModifiedBy>
  <cp:revision>7</cp:revision>
  <dcterms:created xsi:type="dcterms:W3CDTF">2018-05-29T00:21:00Z</dcterms:created>
  <dcterms:modified xsi:type="dcterms:W3CDTF">2023-12-08T02:56:17Z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0AA05FF4B21F474F8C31A608E261733E_12</vt:lpwstr>
  </property>
  <property fmtid="{D5CDD505-2E9C-101B-9397-08002B2CF9AE}" pid="3" name="KSOProductBuildVer">
    <vt:lpwstr>2052-12.1.0.15712</vt:lpwstr>
  </property>
</Properties>
</file>