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  <p:sldMasterId id="2147483697" r:id="rId5"/>
  </p:sldMasterIdLst>
  <p:notesMasterIdLst>
    <p:notesMasterId r:id="rId7"/>
  </p:notesMasterIdLst>
  <p:handoutMasterIdLst>
    <p:handoutMasterId r:id="rId60"/>
  </p:handoutMasterIdLst>
  <p:sldIdLst>
    <p:sldId id="348" r:id="rId6"/>
    <p:sldId id="449" r:id="rId8"/>
    <p:sldId id="399" r:id="rId9"/>
    <p:sldId id="400" r:id="rId10"/>
    <p:sldId id="401" r:id="rId11"/>
    <p:sldId id="402" r:id="rId12"/>
    <p:sldId id="339" r:id="rId13"/>
    <p:sldId id="340" r:id="rId14"/>
    <p:sldId id="341" r:id="rId15"/>
    <p:sldId id="342" r:id="rId16"/>
    <p:sldId id="344" r:id="rId17"/>
    <p:sldId id="343" r:id="rId18"/>
    <p:sldId id="337" r:id="rId19"/>
    <p:sldId id="296" r:id="rId20"/>
    <p:sldId id="297" r:id="rId21"/>
    <p:sldId id="298" r:id="rId22"/>
    <p:sldId id="299" r:id="rId23"/>
    <p:sldId id="334" r:id="rId24"/>
    <p:sldId id="333" r:id="rId25"/>
    <p:sldId id="300" r:id="rId26"/>
    <p:sldId id="301" r:id="rId27"/>
    <p:sldId id="336" r:id="rId28"/>
    <p:sldId id="318" r:id="rId29"/>
    <p:sldId id="319" r:id="rId30"/>
    <p:sldId id="320" r:id="rId31"/>
    <p:sldId id="321" r:id="rId32"/>
    <p:sldId id="330" r:id="rId33"/>
    <p:sldId id="331" r:id="rId34"/>
    <p:sldId id="302" r:id="rId35"/>
    <p:sldId id="345" r:id="rId36"/>
    <p:sldId id="322" r:id="rId37"/>
    <p:sldId id="323" r:id="rId38"/>
    <p:sldId id="329" r:id="rId39"/>
    <p:sldId id="328" r:id="rId40"/>
    <p:sldId id="327" r:id="rId41"/>
    <p:sldId id="326" r:id="rId42"/>
    <p:sldId id="304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05" r:id="rId51"/>
    <p:sldId id="306" r:id="rId52"/>
    <p:sldId id="307" r:id="rId53"/>
    <p:sldId id="308" r:id="rId54"/>
    <p:sldId id="309" r:id="rId55"/>
    <p:sldId id="274" r:id="rId56"/>
    <p:sldId id="293" r:id="rId57"/>
    <p:sldId id="317" r:id="rId58"/>
    <p:sldId id="450" r:id="rId59"/>
  </p:sldIdLst>
  <p:sldSz cx="9144000" cy="6858000" type="screen4x3"/>
  <p:notesSz cx="9144000" cy="6858000"/>
  <p:custDataLst>
    <p:tags r:id="rId6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28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47"/>
        <p:guide pos="28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5" Type="http://schemas.openxmlformats.org/officeDocument/2006/relationships/tags" Target="tags/tag37.xml"/><Relationship Id="rId64" Type="http://schemas.openxmlformats.org/officeDocument/2006/relationships/commentAuthors" Target="commentAuthors.xml"/><Relationship Id="rId63" Type="http://schemas.openxmlformats.org/officeDocument/2006/relationships/tableStyles" Target="tableStyles.xml"/><Relationship Id="rId62" Type="http://schemas.openxmlformats.org/officeDocument/2006/relationships/viewProps" Target="viewProps.xml"/><Relationship Id="rId61" Type="http://schemas.openxmlformats.org/officeDocument/2006/relationships/presProps" Target="presProps.xml"/><Relationship Id="rId60" Type="http://schemas.openxmlformats.org/officeDocument/2006/relationships/handoutMaster" Target="handoutMasters/handoutMaster1.xml"/><Relationship Id="rId6" Type="http://schemas.openxmlformats.org/officeDocument/2006/relationships/slide" Target="slides/slide1.xml"/><Relationship Id="rId59" Type="http://schemas.openxmlformats.org/officeDocument/2006/relationships/slide" Target="slides/slide53.xml"/><Relationship Id="rId58" Type="http://schemas.openxmlformats.org/officeDocument/2006/relationships/slide" Target="slides/slide52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2B149E-7D28-481E-BCE2-F8573BD3CBE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3C2E5-650F-412B-9CEE-319DF65D7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03575" y="5516563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03575" y="5516563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03575" y="5516563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203575" y="5516563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203575" y="5516563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203575" y="5516563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203575" y="5516563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203575" y="5516563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>
                <a:sym typeface="Calibri" panose="020F0502020204030204" pitchFamily="34" charset="0"/>
              </a:rPr>
              <a:t>单击图标添加图片</a:t>
            </a:r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203575" y="5516563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03575" y="5516563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03575" y="5516563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203575" y="5516563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5FFB3-582E-4512-8C74-A805C19CB90A}" type="slidenum">
              <a:rPr lang="en-US" altLang="zh-CN" smtClean="0"/>
            </a:fld>
            <a:endParaRPr lang="en-US" altLang="zh-C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DB1C1-A82B-45D0-A370-AC1DE0CB971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9C279-37A4-4462-A0B3-86E9658C98AB}" type="slidenum">
              <a:rPr lang="en-US" altLang="zh-CN" smtClean="0"/>
            </a:fld>
            <a:endParaRPr lang="en-US" altLang="zh-C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1B58D-FC90-405F-B6E8-CF6AC476BD15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185E0-E15D-48C6-8527-73ED74EC06C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27CD8-F5CB-4D84-B696-490CA4670207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77650-7FE3-4706-A9AD-C0CAF61C8C0A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D576AD-1467-4904-8CB3-9C3BE9EFD61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B2FAD-F662-490A-AB66-C2DC829BE94C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7E11C-1EB2-4FA0-9F38-391AB757C0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E0FF8-85AD-494E-AFEE-009B477780C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showMasterSp="0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showMasterSp="0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showMasterSp="0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1" y="857250"/>
            <a:ext cx="9144001" cy="5164455"/>
          </a:xfrm>
          <a:prstGeom prst="rect">
            <a:avLst/>
          </a:prstGeom>
          <a:gradFill flip="none" rotWithShape="1">
            <a:gsLst>
              <a:gs pos="63000">
                <a:schemeClr val="bg2">
                  <a:alpha val="37000"/>
                </a:schemeClr>
              </a:gs>
              <a:gs pos="0">
                <a:schemeClr val="tx2"/>
              </a:gs>
              <a:gs pos="25000">
                <a:schemeClr val="tx2">
                  <a:alpha val="66000"/>
                </a:schemeClr>
              </a:gs>
              <a:gs pos="86000">
                <a:schemeClr val="bg2">
                  <a:lumMod val="60000"/>
                  <a:lumOff val="40000"/>
                  <a:alpha val="0"/>
                </a:schemeClr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1614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2324576" y="2758440"/>
            <a:ext cx="1427798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543074" y="2758440"/>
            <a:ext cx="1353503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10"/>
          <p:cNvSpPr/>
          <p:nvPr/>
        </p:nvSpPr>
        <p:spPr>
          <a:xfrm>
            <a:off x="3946106" y="4778035"/>
            <a:ext cx="1273694" cy="341807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203200" dist="88900" dir="5400000" sx="96000" sy="96000" algn="t" rotWithShape="0">
              <a:schemeClr val="accent1">
                <a:lumMod val="50000"/>
                <a:alpha val="5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177415" y="3002425"/>
            <a:ext cx="4866323" cy="630173"/>
          </a:xfrm>
        </p:spPr>
        <p:txBody>
          <a:bodyPr anchor="t" anchorCtr="0">
            <a:normAutofit/>
          </a:bodyPr>
          <a:lstStyle>
            <a:lvl1pPr algn="ctr">
              <a:defRPr sz="375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752374" y="2642907"/>
            <a:ext cx="1790224" cy="25622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35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64"/>
            <a:ext cx="9144000" cy="477316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857250"/>
            <a:ext cx="9144000" cy="4357688"/>
          </a:xfrm>
          <a:prstGeom prst="rect">
            <a:avLst/>
          </a:prstGeom>
          <a:gradFill flip="none" rotWithShape="1">
            <a:gsLst>
              <a:gs pos="53000">
                <a:schemeClr val="bg2">
                  <a:alpha val="73000"/>
                </a:schemeClr>
              </a:gs>
              <a:gs pos="0">
                <a:schemeClr val="bg2"/>
              </a:gs>
              <a:gs pos="95000">
                <a:schemeClr val="tx2">
                  <a:alpha val="2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9" name="任意多边形: 形状 8"/>
          <p:cNvSpPr/>
          <p:nvPr/>
        </p:nvSpPr>
        <p:spPr>
          <a:xfrm>
            <a:off x="0" y="4994666"/>
            <a:ext cx="9144000" cy="1006084"/>
          </a:xfrm>
          <a:custGeom>
            <a:avLst/>
            <a:gdLst>
              <a:gd name="connsiteX0" fmla="*/ 6731609 w 12192000"/>
              <a:gd name="connsiteY0" fmla="*/ 10 h 1341445"/>
              <a:gd name="connsiteX1" fmla="*/ 7709765 w 12192000"/>
              <a:gd name="connsiteY1" fmla="*/ 263783 h 1341445"/>
              <a:gd name="connsiteX2" fmla="*/ 8621977 w 12192000"/>
              <a:gd name="connsiteY2" fmla="*/ 10 h 1341445"/>
              <a:gd name="connsiteX3" fmla="*/ 9666075 w 12192000"/>
              <a:gd name="connsiteY3" fmla="*/ 263783 h 1341445"/>
              <a:gd name="connsiteX4" fmla="*/ 10567296 w 12192000"/>
              <a:gd name="connsiteY4" fmla="*/ 10 h 1341445"/>
              <a:gd name="connsiteX5" fmla="*/ 11556442 w 12192000"/>
              <a:gd name="connsiteY5" fmla="*/ 274773 h 1341445"/>
              <a:gd name="connsiteX6" fmla="*/ 12158110 w 12192000"/>
              <a:gd name="connsiteY6" fmla="*/ 79279 h 1341445"/>
              <a:gd name="connsiteX7" fmla="*/ 12192000 w 12192000"/>
              <a:gd name="connsiteY7" fmla="*/ 65325 h 1341445"/>
              <a:gd name="connsiteX8" fmla="*/ 12192000 w 12192000"/>
              <a:gd name="connsiteY8" fmla="*/ 1341445 h 1341445"/>
              <a:gd name="connsiteX9" fmla="*/ 0 w 12192000"/>
              <a:gd name="connsiteY9" fmla="*/ 1341445 h 1341445"/>
              <a:gd name="connsiteX10" fmla="*/ 0 w 12192000"/>
              <a:gd name="connsiteY10" fmla="*/ 365203 h 1341445"/>
              <a:gd name="connsiteX11" fmla="*/ 2388 w 12192000"/>
              <a:gd name="connsiteY11" fmla="*/ 365203 h 1341445"/>
              <a:gd name="connsiteX12" fmla="*/ 0 w 12192000"/>
              <a:gd name="connsiteY12" fmla="*/ 289995 h 1341445"/>
              <a:gd name="connsiteX13" fmla="*/ 890232 w 12192000"/>
              <a:gd name="connsiteY13" fmla="*/ 15232 h 1341445"/>
              <a:gd name="connsiteX14" fmla="*/ 1868387 w 12192000"/>
              <a:gd name="connsiteY14" fmla="*/ 279004 h 1341445"/>
              <a:gd name="connsiteX15" fmla="*/ 2780599 w 12192000"/>
              <a:gd name="connsiteY15" fmla="*/ 15232 h 1341445"/>
              <a:gd name="connsiteX16" fmla="*/ 3824697 w 12192000"/>
              <a:gd name="connsiteY16" fmla="*/ 279004 h 1341445"/>
              <a:gd name="connsiteX17" fmla="*/ 4725920 w 12192000"/>
              <a:gd name="connsiteY17" fmla="*/ 15232 h 1341445"/>
              <a:gd name="connsiteX18" fmla="*/ 5715066 w 12192000"/>
              <a:gd name="connsiteY18" fmla="*/ 289995 h 1341445"/>
              <a:gd name="connsiteX19" fmla="*/ 5839145 w 12192000"/>
              <a:gd name="connsiteY19" fmla="*/ 275973 h 1341445"/>
              <a:gd name="connsiteX20" fmla="*/ 5892257 w 12192000"/>
              <a:gd name="connsiteY20" fmla="*/ 261091 h 1341445"/>
              <a:gd name="connsiteX21" fmla="*/ 6082612 w 12192000"/>
              <a:gd name="connsiteY21" fmla="*/ 172144 h 1341445"/>
              <a:gd name="connsiteX22" fmla="*/ 6508065 w 12192000"/>
              <a:gd name="connsiteY22" fmla="*/ 23900 h 1341445"/>
              <a:gd name="connsiteX23" fmla="*/ 6519064 w 12192000"/>
              <a:gd name="connsiteY23" fmla="*/ 22165 h 1341445"/>
              <a:gd name="connsiteX24" fmla="*/ 6561973 w 12192000"/>
              <a:gd name="connsiteY24" fmla="*/ 11526 h 1341445"/>
              <a:gd name="connsiteX25" fmla="*/ 6598355 w 12192000"/>
              <a:gd name="connsiteY25" fmla="*/ 9647 h 1341445"/>
              <a:gd name="connsiteX26" fmla="*/ 6618319 w 12192000"/>
              <a:gd name="connsiteY26" fmla="*/ 6495 h 1341445"/>
              <a:gd name="connsiteX27" fmla="*/ 6731609 w 12192000"/>
              <a:gd name="connsiteY27" fmla="*/ 10 h 13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1341445">
                <a:moveTo>
                  <a:pt x="6731609" y="10"/>
                </a:moveTo>
                <a:cubicBezTo>
                  <a:pt x="7038427" y="-1363"/>
                  <a:pt x="7394703" y="263783"/>
                  <a:pt x="7709765" y="263783"/>
                </a:cubicBezTo>
                <a:cubicBezTo>
                  <a:pt x="8024826" y="263783"/>
                  <a:pt x="8295924" y="10"/>
                  <a:pt x="8621977" y="10"/>
                </a:cubicBezTo>
                <a:cubicBezTo>
                  <a:pt x="8948028" y="10"/>
                  <a:pt x="9341855" y="263783"/>
                  <a:pt x="9666075" y="263783"/>
                </a:cubicBezTo>
                <a:cubicBezTo>
                  <a:pt x="9990294" y="263783"/>
                  <a:pt x="10252235" y="-1821"/>
                  <a:pt x="10567296" y="10"/>
                </a:cubicBezTo>
                <a:cubicBezTo>
                  <a:pt x="10882358" y="1841"/>
                  <a:pt x="11237717" y="274773"/>
                  <a:pt x="11556442" y="274773"/>
                </a:cubicBezTo>
                <a:cubicBezTo>
                  <a:pt x="11743195" y="274773"/>
                  <a:pt x="11968624" y="161890"/>
                  <a:pt x="12158110" y="79279"/>
                </a:cubicBezTo>
                <a:lnTo>
                  <a:pt x="12192000" y="65325"/>
                </a:lnTo>
                <a:lnTo>
                  <a:pt x="12192000" y="1341445"/>
                </a:lnTo>
                <a:lnTo>
                  <a:pt x="0" y="1341445"/>
                </a:lnTo>
                <a:lnTo>
                  <a:pt x="0" y="365203"/>
                </a:lnTo>
                <a:lnTo>
                  <a:pt x="2388" y="365203"/>
                </a:lnTo>
                <a:lnTo>
                  <a:pt x="0" y="289995"/>
                </a:lnTo>
                <a:cubicBezTo>
                  <a:pt x="289417" y="153529"/>
                  <a:pt x="578834" y="17063"/>
                  <a:pt x="890232" y="15232"/>
                </a:cubicBezTo>
                <a:cubicBezTo>
                  <a:pt x="1201629" y="13399"/>
                  <a:pt x="1553326" y="279004"/>
                  <a:pt x="1868387" y="279004"/>
                </a:cubicBezTo>
                <a:cubicBezTo>
                  <a:pt x="2183448" y="279004"/>
                  <a:pt x="2454548" y="15232"/>
                  <a:pt x="2780599" y="15232"/>
                </a:cubicBezTo>
                <a:cubicBezTo>
                  <a:pt x="3106651" y="15232"/>
                  <a:pt x="3500478" y="279004"/>
                  <a:pt x="3824697" y="279004"/>
                </a:cubicBezTo>
                <a:cubicBezTo>
                  <a:pt x="4148917" y="279004"/>
                  <a:pt x="4410859" y="13400"/>
                  <a:pt x="4725920" y="15232"/>
                </a:cubicBezTo>
                <a:cubicBezTo>
                  <a:pt x="5040981" y="17063"/>
                  <a:pt x="5396342" y="289995"/>
                  <a:pt x="5715066" y="289995"/>
                </a:cubicBezTo>
                <a:cubicBezTo>
                  <a:pt x="5754907" y="289995"/>
                  <a:pt x="5796507" y="284858"/>
                  <a:pt x="5839145" y="275973"/>
                </a:cubicBezTo>
                <a:lnTo>
                  <a:pt x="5892257" y="261091"/>
                </a:lnTo>
                <a:lnTo>
                  <a:pt x="6082612" y="172144"/>
                </a:lnTo>
                <a:cubicBezTo>
                  <a:pt x="6223571" y="108562"/>
                  <a:pt x="6362756" y="53709"/>
                  <a:pt x="6508065" y="23900"/>
                </a:cubicBezTo>
                <a:lnTo>
                  <a:pt x="6519064" y="22165"/>
                </a:lnTo>
                <a:lnTo>
                  <a:pt x="6561973" y="11526"/>
                </a:lnTo>
                <a:lnTo>
                  <a:pt x="6598355" y="9647"/>
                </a:lnTo>
                <a:lnTo>
                  <a:pt x="6618319" y="6495"/>
                </a:lnTo>
                <a:cubicBezTo>
                  <a:pt x="6655534" y="2429"/>
                  <a:pt x="6693257" y="182"/>
                  <a:pt x="673160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dirty="0"/>
          </a:p>
        </p:txBody>
      </p:sp>
      <p:sp>
        <p:nvSpPr>
          <p:cNvPr id="10" name="矩形 9"/>
          <p:cNvSpPr/>
          <p:nvPr/>
        </p:nvSpPr>
        <p:spPr>
          <a:xfrm>
            <a:off x="2207759" y="2839811"/>
            <a:ext cx="890588" cy="850106"/>
          </a:xfrm>
          <a:prstGeom prst="rect">
            <a:avLst/>
          </a:prstGeom>
          <a:noFill/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24213" y="2758687"/>
            <a:ext cx="4105275" cy="443198"/>
          </a:xfrm>
        </p:spPr>
        <p:txBody>
          <a:bodyPr wrap="square" lIns="90000" tIns="46800" rIns="90000" bIns="46800" anchor="b">
            <a:normAutofit/>
          </a:bodyPr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24213" y="3264989"/>
            <a:ext cx="4105275" cy="592637"/>
          </a:xfrm>
        </p:spPr>
        <p:txBody>
          <a:bodyPr wrap="square" lIns="90000" tIns="46800" rIns="90000" bIns="4680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222646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113109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216597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818957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216597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818957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65000"/>
                </a:srgbClr>
              </a:gs>
              <a:gs pos="83000">
                <a:srgbClr val="000000">
                  <a:alpha val="53000"/>
                </a:srgbClr>
              </a:gs>
              <a:gs pos="32000">
                <a:srgbClr val="000000">
                  <a:alpha val="42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alpha val="52000"/>
                </a:schemeClr>
              </a:gs>
              <a:gs pos="73000">
                <a:schemeClr val="bg2">
                  <a:alpha val="25000"/>
                </a:schemeClr>
              </a:gs>
              <a:gs pos="95000">
                <a:schemeClr val="bg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9" name="矩形: 圆角 8"/>
          <p:cNvSpPr/>
          <p:nvPr/>
        </p:nvSpPr>
        <p:spPr>
          <a:xfrm>
            <a:off x="4755631" y="4471084"/>
            <a:ext cx="1273694" cy="341807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203200" dist="88900" dir="5400000" sx="96000" sy="96000" algn="t" rotWithShape="0">
              <a:srgbClr val="0DB397">
                <a:alpha val="5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72013" y="3013507"/>
            <a:ext cx="3228975" cy="754822"/>
          </a:xfrm>
        </p:spPr>
        <p:txBody>
          <a:bodyPr anchor="b" anchorCtr="0">
            <a:normAutofit/>
          </a:bodyPr>
          <a:lstStyle>
            <a:lvl1pPr>
              <a:defRPr sz="495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3"/>
          </p:nvPr>
        </p:nvSpPr>
        <p:spPr>
          <a:xfrm>
            <a:off x="4672013" y="3843338"/>
            <a:ext cx="3228974" cy="25622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 hasCustomPrompt="1"/>
          </p:nvPr>
        </p:nvSpPr>
        <p:spPr>
          <a:xfrm>
            <a:off x="4755356" y="4470797"/>
            <a:ext cx="1273969" cy="34170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0" y="1200150"/>
            <a:ext cx="3123900" cy="1200150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1200150"/>
            <a:ext cx="4627800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2400300"/>
            <a:ext cx="3123900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1131094"/>
            <a:ext cx="1146987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131094"/>
            <a:ext cx="6659969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1270907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showMasterSp="0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5" Type="http://schemas.openxmlformats.org/officeDocument/2006/relationships/theme" Target="../theme/theme3.xml"/><Relationship Id="rId24" Type="http://schemas.openxmlformats.org/officeDocument/2006/relationships/image" Target="../media/image1.png"/><Relationship Id="rId23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4" Type="http://schemas.openxmlformats.org/officeDocument/2006/relationships/tags" Target="../tags/tag8.xml"/><Relationship Id="rId13" Type="http://schemas.openxmlformats.org/officeDocument/2006/relationships/tags" Target="../tags/tag7.xml"/><Relationship Id="rId12" Type="http://schemas.openxmlformats.org/officeDocument/2006/relationships/tags" Target="../tags/tag6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7"/>
          <p:cNvSpPr>
            <a:spLocks noChangeArrowheads="1"/>
          </p:cNvSpPr>
          <p:nvPr/>
        </p:nvSpPr>
        <p:spPr bwMode="auto">
          <a:xfrm>
            <a:off x="-23813" y="6500813"/>
            <a:ext cx="9167813" cy="357187"/>
          </a:xfrm>
          <a:prstGeom prst="rect">
            <a:avLst/>
          </a:prstGeom>
          <a:gradFill rotWithShape="1">
            <a:gsLst>
              <a:gs pos="0">
                <a:srgbClr val="284A71"/>
              </a:gs>
              <a:gs pos="50000">
                <a:srgbClr val="3A6AA3"/>
              </a:gs>
              <a:gs pos="100000">
                <a:srgbClr val="4680C5"/>
              </a:gs>
            </a:gsLst>
            <a:path path="rect">
              <a:fillToRect l="100000" t="100000"/>
            </a:path>
          </a:gradFill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  <a:endParaRPr lang="zh-CN" altLang="zh-CN">
              <a:sym typeface="Calibri" panose="020F0502020204030204" pitchFamily="34" charset="0"/>
            </a:endParaRP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  <a:endParaRPr lang="zh-CN" altLang="zh-CN">
              <a:sym typeface="Calibri" panose="020F0502020204030204" pitchFamily="34" charset="0"/>
            </a:endParaRP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  <a:endParaRPr lang="zh-CN" altLang="zh-CN">
              <a:sym typeface="Calibri" panose="020F0502020204030204" pitchFamily="34" charset="0"/>
            </a:endParaRP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  <a:endParaRPr lang="zh-CN" altLang="zh-CN">
              <a:sym typeface="Calibri" panose="020F0502020204030204" pitchFamily="34" charset="0"/>
            </a:endParaRP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  <a:endParaRPr lang="zh-CN" altLang="zh-CN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72250" y="6357938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EE0FF8-85AD-494E-AFEE-009B477780C2}" type="slidenum">
              <a:rPr lang="en-US" altLang="zh-CN" smtClean="0"/>
            </a:fld>
            <a:endParaRPr lang="en-US" altLang="zh-CN"/>
          </a:p>
        </p:txBody>
      </p:sp>
      <p:sp>
        <p:nvSpPr>
          <p:cNvPr id="1031" name="TextBox 8"/>
          <p:cNvSpPr>
            <a:spLocks noChangeArrowheads="1"/>
          </p:cNvSpPr>
          <p:nvPr/>
        </p:nvSpPr>
        <p:spPr bwMode="auto">
          <a:xfrm>
            <a:off x="6929438" y="6515100"/>
            <a:ext cx="221456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sz="1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优捷供应链管理有限公司</a:t>
            </a:r>
            <a:endParaRPr lang="zh-CN" altLang="en-US" sz="1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0" name="矩形 12"/>
          <p:cNvSpPr>
            <a:spLocks noChangeArrowheads="1"/>
          </p:cNvSpPr>
          <p:nvPr/>
        </p:nvSpPr>
        <p:spPr bwMode="auto">
          <a:xfrm>
            <a:off x="0" y="714375"/>
            <a:ext cx="9144000" cy="71438"/>
          </a:xfrm>
          <a:prstGeom prst="rect">
            <a:avLst/>
          </a:prstGeom>
          <a:gradFill rotWithShape="1">
            <a:gsLst>
              <a:gs pos="0">
                <a:srgbClr val="4D6787"/>
              </a:gs>
              <a:gs pos="50000">
                <a:srgbClr val="6E94C2"/>
              </a:gs>
              <a:gs pos="100000">
                <a:srgbClr val="85B2E9"/>
              </a:gs>
            </a:gsLst>
            <a:path path="rect">
              <a:fillToRect l="100000" t="100000"/>
            </a:path>
          </a:gra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2400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9" name="图片 8" descr="图片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>
          <a:xfrm>
            <a:off x="7812360" y="150813"/>
            <a:ext cx="103852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4346A58-B117-421B-984A-568DB60C48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44ABA68-3636-4A07-AEDD-C27F9B4DDF67}" type="slidenum">
              <a:rPr lang="zh-CN" altLang="en-US" smtClean="0"/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图片1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>
          <a:xfrm>
            <a:off x="7863840" y="199882"/>
            <a:ext cx="82296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113109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222646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562451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562451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4.xml"/><Relationship Id="rId5" Type="http://schemas.openxmlformats.org/officeDocument/2006/relationships/tags" Target="../tags/tag9.xml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microsoft.com/office/2007/relationships/hdphoto" Target="../media/image7.wdp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1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4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43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44.xml"/><Relationship Id="rId2" Type="http://schemas.openxmlformats.org/officeDocument/2006/relationships/image" Target="../media/image40.jpeg"/><Relationship Id="rId1" Type="http://schemas.openxmlformats.org/officeDocument/2006/relationships/hyperlink" Target="http://www.cheng103.com/article/19/32/12862.html?act=isWeb&amp;keyword=%7b$KeyWord%7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25.xml"/><Relationship Id="rId1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5.xml"/><Relationship Id="rId1" Type="http://schemas.openxmlformats.org/officeDocument/2006/relationships/hyperlink" Target="http://list.china.alibaba.com/buyer/offerlist/10296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image" Target="../media/image12.png"/><Relationship Id="rId3" Type="http://schemas.openxmlformats.org/officeDocument/2006/relationships/tags" Target="../tags/tag20.xml"/><Relationship Id="rId2" Type="http://schemas.openxmlformats.org/officeDocument/2006/relationships/image" Target="../media/image11.wmf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53.xml"/><Relationship Id="rId10" Type="http://schemas.openxmlformats.org/officeDocument/2006/relationships/tags" Target="../tags/tag26.xml"/><Relationship Id="rId1" Type="http://schemas.openxmlformats.org/officeDocument/2006/relationships/tags" Target="../tags/tag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5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oleObject" Target="../embeddings/oleObject1.bin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image" Target="../media/image13.wmf"/><Relationship Id="rId13" Type="http://schemas.openxmlformats.org/officeDocument/2006/relationships/notesSlide" Target="../notesSlides/notesSlide4.xml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35.xml"/><Relationship Id="rId10" Type="http://schemas.openxmlformats.org/officeDocument/2006/relationships/tags" Target="../tags/tag33.xml"/><Relationship Id="rId1" Type="http://schemas.openxmlformats.org/officeDocument/2006/relationships/tags" Target="../tags/tag2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6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image" Target="../media/image15.jpeg"/><Relationship Id="rId1" Type="http://schemas.openxmlformats.org/officeDocument/2006/relationships/tags" Target="../tags/tag3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8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66" t="22083" r="56876" b="67617"/>
          <a:stretch>
            <a:fillRect/>
          </a:stretch>
        </p:blipFill>
        <p:spPr>
          <a:xfrm>
            <a:off x="5910914" y="763084"/>
            <a:ext cx="1412767" cy="706201"/>
          </a:xfrm>
          <a:custGeom>
            <a:avLst/>
            <a:gdLst>
              <a:gd name="connsiteX0" fmla="*/ 0 w 1413135"/>
              <a:gd name="connsiteY0" fmla="*/ 0 h 706385"/>
              <a:gd name="connsiteX1" fmla="*/ 1413135 w 1413135"/>
              <a:gd name="connsiteY1" fmla="*/ 0 h 706385"/>
              <a:gd name="connsiteX2" fmla="*/ 690511 w 1413135"/>
              <a:gd name="connsiteY2" fmla="*/ 706385 h 706385"/>
              <a:gd name="connsiteX3" fmla="*/ 0 w 1413135"/>
              <a:gd name="connsiteY3" fmla="*/ 0 h 7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135" h="706385">
                <a:moveTo>
                  <a:pt x="0" y="0"/>
                </a:moveTo>
                <a:lnTo>
                  <a:pt x="1413135" y="0"/>
                </a:lnTo>
                <a:lnTo>
                  <a:pt x="690511" y="7063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98" t="22083" r="36072" b="33091"/>
          <a:stretch>
            <a:fillRect/>
          </a:stretch>
        </p:blipFill>
        <p:spPr>
          <a:xfrm>
            <a:off x="7051997" y="758219"/>
            <a:ext cx="2092004" cy="2587589"/>
          </a:xfrm>
          <a:custGeom>
            <a:avLst/>
            <a:gdLst>
              <a:gd name="connsiteX0" fmla="*/ 468300 w 2566009"/>
              <a:gd name="connsiteY0" fmla="*/ 0 h 3074138"/>
              <a:gd name="connsiteX1" fmla="*/ 2566009 w 2566009"/>
              <a:gd name="connsiteY1" fmla="*/ 0 h 3074138"/>
              <a:gd name="connsiteX2" fmla="*/ 2566009 w 2566009"/>
              <a:gd name="connsiteY2" fmla="*/ 3065886 h 3074138"/>
              <a:gd name="connsiteX3" fmla="*/ 2557567 w 2566009"/>
              <a:gd name="connsiteY3" fmla="*/ 3074138 h 3074138"/>
              <a:gd name="connsiteX4" fmla="*/ 0 w 2566009"/>
              <a:gd name="connsiteY4" fmla="*/ 457776 h 3074138"/>
              <a:gd name="connsiteX5" fmla="*/ 468300 w 2566009"/>
              <a:gd name="connsiteY5" fmla="*/ 0 h 307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6009" h="3074138">
                <a:moveTo>
                  <a:pt x="468300" y="0"/>
                </a:moveTo>
                <a:lnTo>
                  <a:pt x="2566009" y="0"/>
                </a:lnTo>
                <a:lnTo>
                  <a:pt x="2566009" y="3065886"/>
                </a:lnTo>
                <a:lnTo>
                  <a:pt x="2557567" y="3074138"/>
                </a:lnTo>
                <a:lnTo>
                  <a:pt x="0" y="457776"/>
                </a:lnTo>
                <a:lnTo>
                  <a:pt x="468300" y="0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26" t="30312" r="51245" b="40065"/>
          <a:stretch>
            <a:fillRect/>
          </a:stretch>
        </p:blipFill>
        <p:spPr>
          <a:xfrm>
            <a:off x="6412783" y="1782232"/>
            <a:ext cx="2082247" cy="2091917"/>
          </a:xfrm>
          <a:custGeom>
            <a:avLst/>
            <a:gdLst>
              <a:gd name="connsiteX0" fmla="*/ 1027293 w 2031501"/>
              <a:gd name="connsiteY0" fmla="*/ 0 h 2031501"/>
              <a:gd name="connsiteX1" fmla="*/ 2031501 w 2031501"/>
              <a:gd name="connsiteY1" fmla="*/ 1027293 h 2031501"/>
              <a:gd name="connsiteX2" fmla="*/ 1004208 w 2031501"/>
              <a:gd name="connsiteY2" fmla="*/ 2031501 h 2031501"/>
              <a:gd name="connsiteX3" fmla="*/ 0 w 2031501"/>
              <a:gd name="connsiteY3" fmla="*/ 1004208 h 2031501"/>
              <a:gd name="connsiteX4" fmla="*/ 1027293 w 2031501"/>
              <a:gd name="connsiteY4" fmla="*/ 0 h 203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501" h="2031501">
                <a:moveTo>
                  <a:pt x="1027293" y="0"/>
                </a:moveTo>
                <a:lnTo>
                  <a:pt x="2031501" y="1027293"/>
                </a:lnTo>
                <a:lnTo>
                  <a:pt x="1004208" y="2031501"/>
                </a:lnTo>
                <a:lnTo>
                  <a:pt x="0" y="1004208"/>
                </a:lnTo>
                <a:lnTo>
                  <a:pt x="1027293" y="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9" t="34136" r="75228" b="56812"/>
          <a:stretch>
            <a:fillRect/>
          </a:stretch>
        </p:blipFill>
        <p:spPr>
          <a:xfrm>
            <a:off x="5362530" y="880916"/>
            <a:ext cx="732572" cy="715717"/>
          </a:xfrm>
          <a:custGeom>
            <a:avLst/>
            <a:gdLst>
              <a:gd name="connsiteX0" fmla="*/ 313915 w 620777"/>
              <a:gd name="connsiteY0" fmla="*/ 0 h 620777"/>
              <a:gd name="connsiteX1" fmla="*/ 620777 w 620777"/>
              <a:gd name="connsiteY1" fmla="*/ 313915 h 620777"/>
              <a:gd name="connsiteX2" fmla="*/ 306861 w 620777"/>
              <a:gd name="connsiteY2" fmla="*/ 620777 h 620777"/>
              <a:gd name="connsiteX3" fmla="*/ 0 w 620777"/>
              <a:gd name="connsiteY3" fmla="*/ 306861 h 620777"/>
              <a:gd name="connsiteX4" fmla="*/ 313915 w 620777"/>
              <a:gd name="connsiteY4" fmla="*/ 0 h 62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777" h="620777">
                <a:moveTo>
                  <a:pt x="313915" y="0"/>
                </a:moveTo>
                <a:lnTo>
                  <a:pt x="620777" y="313915"/>
                </a:lnTo>
                <a:lnTo>
                  <a:pt x="306861" y="620777"/>
                </a:lnTo>
                <a:lnTo>
                  <a:pt x="0" y="306861"/>
                </a:lnTo>
                <a:lnTo>
                  <a:pt x="313915" y="0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/>
        </p:nvSpPr>
        <p:spPr>
          <a:xfrm rot="2520958">
            <a:off x="7660287" y="3565015"/>
            <a:ext cx="1242903" cy="1244164"/>
          </a:xfrm>
          <a:prstGeom prst="rect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2685974">
            <a:off x="6830754" y="3708929"/>
            <a:ext cx="328943" cy="3289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2657183">
            <a:off x="5741373" y="2766624"/>
            <a:ext cx="481396" cy="406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2685974">
            <a:off x="5443567" y="2290725"/>
            <a:ext cx="255635" cy="2556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685974">
            <a:off x="5138297" y="2176703"/>
            <a:ext cx="123924" cy="123924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 rot="2685974">
            <a:off x="9198017" y="3580429"/>
            <a:ext cx="123924" cy="123924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2731766">
            <a:off x="6113498" y="3233944"/>
            <a:ext cx="648207" cy="6479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2685974">
            <a:off x="5228157" y="2865362"/>
            <a:ext cx="328943" cy="3289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2685974">
            <a:off x="4920754" y="3347834"/>
            <a:ext cx="123924" cy="123924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 rot="2431064">
            <a:off x="5983935" y="4815792"/>
            <a:ext cx="3088159" cy="2361085"/>
          </a:xfrm>
          <a:custGeom>
            <a:avLst/>
            <a:gdLst>
              <a:gd name="connsiteX0" fmla="*/ 0 w 5393410"/>
              <a:gd name="connsiteY0" fmla="*/ 0 h 4749253"/>
              <a:gd name="connsiteX1" fmla="*/ 4406292 w 5393410"/>
              <a:gd name="connsiteY1" fmla="*/ 0 h 4749253"/>
              <a:gd name="connsiteX2" fmla="*/ 5393410 w 5393410"/>
              <a:gd name="connsiteY2" fmla="*/ 998536 h 4749253"/>
              <a:gd name="connsiteX3" fmla="*/ 1599309 w 5393410"/>
              <a:gd name="connsiteY3" fmla="*/ 4749253 h 4749253"/>
              <a:gd name="connsiteX4" fmla="*/ 0 w 5393410"/>
              <a:gd name="connsiteY4" fmla="*/ 4749253 h 474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3410" h="4749253">
                <a:moveTo>
                  <a:pt x="0" y="0"/>
                </a:moveTo>
                <a:lnTo>
                  <a:pt x="4406292" y="0"/>
                </a:lnTo>
                <a:lnTo>
                  <a:pt x="5393410" y="998536"/>
                </a:lnTo>
                <a:lnTo>
                  <a:pt x="1599309" y="4749253"/>
                </a:lnTo>
                <a:lnTo>
                  <a:pt x="0" y="4749253"/>
                </a:lnTo>
                <a:close/>
              </a:path>
            </a:pathLst>
          </a:cu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3785913" y="7518627"/>
            <a:ext cx="3136825" cy="306152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502653" y="4489141"/>
            <a:ext cx="1620957" cy="33842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汇报人：刘道洋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12"/>
          <p:cNvSpPr txBox="1">
            <a:spLocks noChangeArrowheads="1"/>
          </p:cNvSpPr>
          <p:nvPr/>
        </p:nvSpPr>
        <p:spPr bwMode="auto">
          <a:xfrm>
            <a:off x="107315" y="2383790"/>
            <a:ext cx="8716010" cy="91567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1" tIns="34291" rIns="68581" bIns="34291">
            <a:spAutoFit/>
          </a:bodyPr>
          <a:lstStyle/>
          <a:p>
            <a:pPr algn="dist" defTabSz="685800">
              <a:defRPr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中秋佳节节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前安全教育培训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800">
              <a:defRPr/>
            </a:pPr>
            <a:endParaRPr lang="en-US" altLang="zh-CN" sz="2305" b="1" dirty="0">
              <a:solidFill>
                <a:srgbClr val="2441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a 头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75" y="4004945"/>
            <a:ext cx="3773170" cy="19570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/>
    </mc:Choice>
    <mc:Fallback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447800"/>
            <a:ext cx="5410200" cy="4572000"/>
          </a:xfrm>
          <a:prstGeom prst="rect">
            <a:avLst/>
          </a:prstGeom>
          <a:noFill/>
          <a:ln>
            <a:miter lim="800000"/>
          </a:ln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在旅途中如果发现车辆驾驶员有疲劳驾驶、超速行驶、超载行驶或酒后驾驶等违章行为，要及时予以指出，或报告执勤的公安民警和客运管理部门。</a:t>
            </a:r>
            <a:r>
              <a:rPr lang="zh-TW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TW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途中如果车辆出现险情或发生事故，要迅速到右侧路肩上，并及时拨打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110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报警电话，或请求路过的车辆驾驶员、行人等拨打报警求助电话，并尽可能讲清楚事故发生地点。如果在高速公路上发生上述情况，驾驶员和乘客要迅速离开车辆，撤离到高速公路外，以防二次事故的发生。</a:t>
            </a:r>
            <a:r>
              <a:rPr lang="zh-TW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TW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zh-TW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1" name="Picture 4" descr="客車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15000" y="1785926"/>
            <a:ext cx="2971800" cy="207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5" descr="2006122914374931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810000"/>
            <a:ext cx="2895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1000100" y="784843"/>
            <a:ext cx="2800344" cy="49849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安全回家</a:t>
            </a:r>
            <a:endParaRPr lang="zh-TW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86446" y="928670"/>
            <a:ext cx="2971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乘座客车</a:t>
            </a:r>
            <a:endParaRPr lang="zh-CN" alt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0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8200" y="2643182"/>
            <a:ext cx="7318375" cy="345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500562" y="1000108"/>
            <a:ext cx="3505200" cy="1637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转弯前减速后辽望</a:t>
            </a:r>
            <a:endParaRPr kumimoji="1" lang="zh-TW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伸手示意不猛拐，超车时不妨碍被超车辆过陡坡</a:t>
            </a:r>
            <a:endParaRPr kumimoji="1" lang="zh-TW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四条以上机动车道下车推行</a:t>
            </a:r>
            <a:endParaRPr kumimoji="1" lang="zh-TW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kumimoji="1"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 flipV="1">
            <a:off x="6286500" y="3365500"/>
            <a:ext cx="4572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6286500" y="3390900"/>
            <a:ext cx="4572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14348" y="1643050"/>
            <a:ext cx="2971800" cy="7571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4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骑自行车</a:t>
            </a:r>
            <a:endParaRPr lang="en-US" altLang="zh-CN" sz="4800" b="1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785786" y="928670"/>
            <a:ext cx="2590800" cy="61277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安全回家</a:t>
            </a:r>
            <a:endParaRPr lang="zh-TW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g22676414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29000" y="1371600"/>
            <a:ext cx="2744788" cy="185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 descr="Img2267641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2784475" cy="185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Img226764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4913" y="1371600"/>
            <a:ext cx="2782887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7" name="Picture 5" descr="Img2267641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502025"/>
            <a:ext cx="2743200" cy="182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市长许宗衡(左)和政府秘书长唐杰(中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8250" y="3502025"/>
            <a:ext cx="2743200" cy="182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9" name="Picture 7" descr="Img2267641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506788"/>
            <a:ext cx="2743200" cy="182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029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785813"/>
            <a:ext cx="7696200" cy="6096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深圳龙华“</a:t>
            </a:r>
            <a:r>
              <a:rPr lang="en-US" altLang="zh-TW" sz="36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8.23”</a:t>
            </a:r>
            <a:r>
              <a:rPr lang="zh-CN" altLang="en-US" sz="36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特大</a:t>
            </a:r>
            <a:r>
              <a:rPr lang="zh-TW" altLang="en-US" sz="36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</a:t>
            </a:r>
            <a:r>
              <a:rPr lang="zh-CN" altLang="en-US" sz="36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</a:t>
            </a:r>
            <a:endParaRPr lang="zh-TW" altLang="en-US" sz="3600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33350" y="844550"/>
            <a:ext cx="9010650" cy="928688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当前社会治安状况每逢节假日就趋于恶化，各种恶性刑事、治安案件频频发生，有些案件简直是骇人听闻、令人发指！！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TW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7" name="灯片编号占位符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5715000"/>
            <a:ext cx="1905000" cy="30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fld id="{69739B43-4172-4058-949B-138101EF5DF0}" type="slidenum">
              <a:rPr lang="en-US" altLang="zh-TW"/>
            </a:fld>
            <a:endParaRPr lang="en-US" altLang="zh-TW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034" y="1714488"/>
            <a:ext cx="3548058" cy="194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85926"/>
            <a:ext cx="3571900" cy="194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00504"/>
            <a:ext cx="3429024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000504"/>
            <a:ext cx="3638576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85495" y="1214120"/>
            <a:ext cx="3728085" cy="2053590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lIns="90488" tIns="44450" rIns="90488" bIns="44450"/>
          <a:lstStyle/>
          <a:p>
            <a:pPr marL="457200" indent="-457200" algn="l" defTabSz="762000">
              <a:spcBef>
                <a:spcPct val="40000"/>
              </a:spcBef>
              <a:buClr>
                <a:srgbClr val="0052BA"/>
              </a:buClr>
              <a:buSzPct val="80000"/>
            </a:pPr>
            <a:r>
              <a:rPr lang="zh-CN" altLang="en-US" sz="2400" dirty="0">
                <a:solidFill>
                  <a:srgbClr val="FF0000"/>
                </a:solidFill>
                <a:ea typeface="宋体" panose="02010600030101010101" pitchFamily="2" charset="-122"/>
              </a:rPr>
              <a:t>上街安全篇</a:t>
            </a:r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：</a:t>
            </a:r>
            <a:endParaRPr lang="zh-CN" altLang="en-US" sz="28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457200" indent="-457200" algn="l" defTabSz="762000">
              <a:spcBef>
                <a:spcPct val="40000"/>
              </a:spcBef>
              <a:buClr>
                <a:srgbClr val="0052BA"/>
              </a:buClr>
              <a:buSzPct val="80000"/>
              <a:buFontTx/>
              <a:buAutoNum type="arabicPeriod"/>
            </a:pPr>
            <a:r>
              <a:rPr lang="zh-CN" altLang="en-US" sz="1800" b="0" dirty="0">
                <a:solidFill>
                  <a:srgbClr val="00B0F0"/>
                </a:solidFill>
                <a:ea typeface="宋体" panose="02010600030101010101" pitchFamily="2" charset="-122"/>
              </a:rPr>
              <a:t>请不要在街上接、打电话，需要时请进入路边的超市、商场、商铺等安全的地方；</a:t>
            </a:r>
            <a:endParaRPr lang="zh-CN" altLang="en-US" sz="1800" b="0" dirty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457200" indent="-457200" algn="l" defTabSz="762000">
              <a:spcBef>
                <a:spcPct val="40000"/>
              </a:spcBef>
              <a:buClr>
                <a:srgbClr val="0052BA"/>
              </a:buClr>
              <a:buSzPct val="80000"/>
              <a:buFontTx/>
              <a:buAutoNum type="arabicPeriod"/>
            </a:pPr>
            <a:r>
              <a:rPr lang="zh-CN" altLang="en-US" sz="1800" b="0" dirty="0">
                <a:solidFill>
                  <a:srgbClr val="00B0F0"/>
                </a:solidFill>
                <a:ea typeface="宋体" panose="02010600030101010101" pitchFamily="2" charset="-122"/>
              </a:rPr>
              <a:t>请不要在非空调车的靠窗位置接打、玩弄手机；</a:t>
            </a:r>
            <a:endParaRPr lang="zh-CN" altLang="en-US" sz="1800" b="0" dirty="0">
              <a:solidFill>
                <a:srgbClr val="00B0F0"/>
              </a:solidFill>
              <a:ea typeface="宋体" panose="02010600030101010101" pitchFamily="2" charset="-122"/>
            </a:endParaRPr>
          </a:p>
        </p:txBody>
      </p:sp>
      <p:pic>
        <p:nvPicPr>
          <p:cNvPr id="4100" name="Picture 6" descr="421142_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45723" y="1752600"/>
            <a:ext cx="277397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5415915" y="4953635"/>
            <a:ext cx="3181985" cy="640080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l" defTabSz="762000">
              <a:lnSpc>
                <a:spcPct val="100000"/>
              </a:lnSpc>
            </a:pPr>
            <a:r>
              <a:rPr lang="zh-CN" altLang="en-US" b="0" dirty="0">
                <a:solidFill>
                  <a:srgbClr val="00B0F0"/>
                </a:solidFill>
                <a:ea typeface="宋体" panose="02010600030101010101" pitchFamily="2" charset="-122"/>
              </a:rPr>
              <a:t>出门钱财不漏外，可放在衣内口袋里，并扣好钮扣和拉链</a:t>
            </a:r>
            <a:r>
              <a:rPr lang="zh-CN" altLang="en-US" dirty="0">
                <a:solidFill>
                  <a:srgbClr val="00B0F0"/>
                </a:solidFill>
                <a:ea typeface="宋体" panose="02010600030101010101" pitchFamily="2" charset="-122"/>
              </a:rPr>
              <a:t> </a:t>
            </a:r>
            <a:endParaRPr lang="zh-CN" altLang="en-US" dirty="0">
              <a:solidFill>
                <a:srgbClr val="00B0F0"/>
              </a:solidFill>
              <a:ea typeface="宋体" panose="02010600030101010101" pitchFamily="2" charset="-122"/>
            </a:endParaRPr>
          </a:p>
        </p:txBody>
      </p:sp>
      <p:pic>
        <p:nvPicPr>
          <p:cNvPr id="4102" name="Picture 8" descr="421142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046" y="3352801"/>
            <a:ext cx="4501662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87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92369" y="1828800"/>
            <a:ext cx="3938954" cy="51816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457200" indent="-457200">
              <a:buFontTx/>
              <a:buAutoNum type="arabicPeriod" startAt="3"/>
            </a:pPr>
            <a:r>
              <a:rPr lang="zh-CN" altLang="en-US" sz="2000" dirty="0">
                <a:solidFill>
                  <a:srgbClr val="00B0F0"/>
                </a:solidFill>
                <a:ea typeface="宋体" panose="02010600030101010101" pitchFamily="2" charset="-122"/>
              </a:rPr>
              <a:t>请避免携带手提电脑外出，请勿携带有明显标记的手提电脑包；</a:t>
            </a:r>
            <a:endParaRPr lang="zh-CN" altLang="en-US" sz="2000" dirty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457200" indent="-457200">
              <a:buFontTx/>
              <a:buAutoNum type="arabicPeriod" startAt="3"/>
            </a:pPr>
            <a:r>
              <a:rPr lang="zh-CN" altLang="en-US" sz="2000" dirty="0">
                <a:solidFill>
                  <a:srgbClr val="00B0F0"/>
                </a:solidFill>
                <a:ea typeface="宋体" panose="02010600030101010101" pitchFamily="2" charset="-122"/>
              </a:rPr>
              <a:t>在街上行走，请选择路基内侧，并请妥善保管好您的手提包，切勿随意地背、跨在肩上；请注意骑摩托车抢劫几乎都发生在马路边上或自行车道中间；</a:t>
            </a:r>
            <a:endParaRPr lang="zh-CN" altLang="en-US" sz="2000" dirty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457200" indent="-457200"/>
            <a:endParaRPr lang="zh-CN" altLang="en-US" sz="1800" dirty="0">
              <a:ea typeface="宋体" panose="02010600030101010101" pitchFamily="2" charset="-122"/>
            </a:endParaRPr>
          </a:p>
        </p:txBody>
      </p:sp>
      <p:pic>
        <p:nvPicPr>
          <p:cNvPr id="5124" name="Picture 8" descr="421144_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75385" y="1524000"/>
            <a:ext cx="309489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22031" y="1676400"/>
            <a:ext cx="3516923" cy="4824434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457200" indent="-457200">
              <a:buFontTx/>
              <a:buAutoNum type="arabicPeriod" startAt="5"/>
            </a:pPr>
            <a:r>
              <a:rPr lang="zh-CN" altLang="en-US" sz="2000" dirty="0">
                <a:solidFill>
                  <a:srgbClr val="00B0F0"/>
                </a:solidFill>
                <a:ea typeface="宋体" panose="02010600030101010101" pitchFamily="2" charset="-122"/>
              </a:rPr>
              <a:t>任何时候避免坐“摩的”；骑、坐摩托车时，请勿随意将手提包和袋背在背上、跨在肩上，最好是捂在身前或放进车箱里；</a:t>
            </a:r>
            <a:endParaRPr lang="zh-CN" altLang="en-US" sz="2000" dirty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457200" indent="-457200">
              <a:buFontTx/>
              <a:buAutoNum type="arabicPeriod" startAt="5"/>
            </a:pPr>
            <a:r>
              <a:rPr lang="zh-CN" altLang="en-US" sz="2000" dirty="0">
                <a:solidFill>
                  <a:srgbClr val="00B0F0"/>
                </a:solidFill>
                <a:ea typeface="宋体" panose="02010600030101010101" pitchFamily="2" charset="-122"/>
              </a:rPr>
              <a:t>等公车时，请退到路基内侧掏钱包拿钱买票；</a:t>
            </a:r>
            <a:endParaRPr lang="zh-CN" altLang="en-US" sz="2000" dirty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457200" indent="-457200">
              <a:buFontTx/>
              <a:buAutoNum type="arabicPeriod" startAt="5"/>
            </a:pPr>
            <a:r>
              <a:rPr lang="zh-CN" altLang="en-US" sz="2000" dirty="0">
                <a:solidFill>
                  <a:srgbClr val="00B0F0"/>
                </a:solidFill>
                <a:ea typeface="宋体" panose="02010600030101010101" pitchFamily="2" charset="-122"/>
              </a:rPr>
              <a:t>上、下公交车时请不要拥挤在人群里，避免偷窃；下公交车或出租车时，请选择人多的地方，尤其是晚上；</a:t>
            </a:r>
            <a:endParaRPr lang="zh-CN" altLang="en-US" sz="2000" dirty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457200" indent="-457200"/>
            <a:endParaRPr lang="zh-CN" altLang="en-US" sz="1800" dirty="0">
              <a:ea typeface="宋体" panose="02010600030101010101" pitchFamily="2" charset="-122"/>
            </a:endParaRPr>
          </a:p>
        </p:txBody>
      </p:sp>
      <p:pic>
        <p:nvPicPr>
          <p:cNvPr id="6148" name="Picture 4" descr="421144_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64370" y="1295400"/>
            <a:ext cx="280474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42910" y="928670"/>
            <a:ext cx="7385538" cy="5309146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ea typeface="宋体" panose="02010600030101010101" pitchFamily="2" charset="-122"/>
              </a:rPr>
              <a:t>上街安全篇：</a:t>
            </a:r>
            <a:endParaRPr lang="zh-CN" altLang="en-US" sz="24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单人乘坐出租车时（尤其在晚上），请记住车牌号，一旦发现异常，马上打电话联系家人或朋友，并大声地告诉对方您所乘车辆的车牌号和目的地；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将物品放在私家车和出租车的后排或尾箱时，请确保车后门、后窗和尾箱已锁好；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避免经过偏僻、阴暗的角落或区域，避免晚上单人上街，确实因事太晚时，请安排家人在路口等候；请注意在夜晚</a:t>
            </a:r>
            <a:r>
              <a:rPr lang="en-US" altLang="zh-CN" sz="1800" b="0" dirty="0">
                <a:ea typeface="宋体" panose="02010600030101010101" pitchFamily="2" charset="-122"/>
              </a:rPr>
              <a:t>,</a:t>
            </a:r>
            <a:r>
              <a:rPr lang="zh-CN" altLang="en-US" sz="1800" b="0" dirty="0">
                <a:ea typeface="宋体" panose="02010600030101010101" pitchFamily="2" charset="-122"/>
              </a:rPr>
              <a:t>单身女性最容易成为被侵害对象，请注意女性在夜晚要避免单独与陌生人同乘一部电梯；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请注意人与人之间有效的安全距离是保持一臂长（约</a:t>
            </a:r>
            <a:r>
              <a:rPr lang="en-US" altLang="zh-CN" sz="1800" b="0" dirty="0">
                <a:ea typeface="宋体" panose="02010600030101010101" pitchFamily="2" charset="-122"/>
              </a:rPr>
              <a:t>75</a:t>
            </a:r>
            <a:r>
              <a:rPr lang="zh-CN" altLang="en-US" sz="1800" b="0" dirty="0">
                <a:ea typeface="宋体" panose="02010600030101010101" pitchFamily="2" charset="-122"/>
              </a:rPr>
              <a:t>厘米）以上；在街上必须随时保持警觉性，观察四周状况，包括身后；任何时候发现有人</a:t>
            </a:r>
            <a:r>
              <a:rPr lang="en-US" altLang="zh-CN" sz="1800" b="0" dirty="0">
                <a:ea typeface="宋体" panose="02010600030101010101" pitchFamily="2" charset="-122"/>
              </a:rPr>
              <a:t>/</a:t>
            </a:r>
            <a:r>
              <a:rPr lang="zh-CN" altLang="en-US" sz="1800" b="0" dirty="0">
                <a:ea typeface="宋体" panose="02010600030101010101" pitchFamily="2" charset="-122"/>
              </a:rPr>
              <a:t>车企图接近您，马上远离此人</a:t>
            </a:r>
            <a:r>
              <a:rPr lang="en-US" altLang="zh-CN" sz="1800" b="0" dirty="0">
                <a:ea typeface="宋体" panose="02010600030101010101" pitchFamily="2" charset="-122"/>
              </a:rPr>
              <a:t>/</a:t>
            </a:r>
            <a:r>
              <a:rPr lang="zh-CN" altLang="en-US" sz="1800" b="0" dirty="0">
                <a:ea typeface="宋体" panose="02010600030101010101" pitchFamily="2" charset="-122"/>
              </a:rPr>
              <a:t>车；因为有“敲头党”和“砍臂党”；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如果不幸真的遭遇抢劫时，请牢记“人身安全最重要”，不要与歹徒反抗，不要死拉住自己的物品不放；</a:t>
            </a:r>
            <a:endParaRPr lang="zh-CN" altLang="en-US" sz="1800" b="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1577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9975" y="1196975"/>
            <a:ext cx="6048375" cy="823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chemeClr val="tx2"/>
                </a:solidFill>
                <a:ea typeface="华文隶书" panose="02010800040101010101" pitchFamily="2" charset="-122"/>
              </a:rPr>
              <a:t>公共场所安全要重视</a:t>
            </a:r>
            <a:endParaRPr lang="zh-CN" altLang="en-US" sz="4800" b="1" dirty="0">
              <a:solidFill>
                <a:schemeClr val="tx2"/>
              </a:solidFill>
              <a:ea typeface="华文隶书" panose="02010800040101010101" pitchFamily="2" charset="-12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14400" y="2285992"/>
            <a:ext cx="8229600" cy="3822065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zh-CN" altLang="en-US" sz="2400" b="1" dirty="0"/>
              <a:t>     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 节假期间，各地均会组织大型活动、商场促销等活动，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同时，许多歌厅等娱乐场所也生意兴隆，这些地方往往聚集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了大量人员。出入这些场所，要时刻注意安全。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　　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在公共场所遭遇人员踩踏、火灾等险情时：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一要保持镇静，在相对安全的地点短暂停留；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 algn="l">
              <a:lnSpc>
                <a:spcPct val="120000"/>
              </a:lnSpc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二要注意收听救援组织者的喊话，服从现场工作人员引导，尽快从就近的安全出口有序撤离，切勿逆着人流行进或抄近路；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 algn="l">
              <a:lnSpc>
                <a:spcPct val="120000"/>
              </a:lnSpc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三是在人群中不小心跌倒时，应立即收缩身体，紧抱着头，最大限度地减少伤害。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57224" y="1785926"/>
            <a:ext cx="7913688" cy="3637919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zh-CN" altLang="en-US" sz="3200" dirty="0">
                <a:solidFill>
                  <a:srgbClr val="993300"/>
                </a:solidFill>
                <a:ea typeface="方正舒体" panose="02010601030101010101" pitchFamily="2" charset="-122"/>
              </a:rPr>
              <a:t>温馨提示：</a:t>
            </a:r>
            <a:endParaRPr lang="zh-CN" altLang="en-US" sz="3200" dirty="0">
              <a:solidFill>
                <a:srgbClr val="993300"/>
              </a:solidFill>
              <a:ea typeface="方正舒体" panose="02010601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/>
              <a:t>       进入公众场所时，要提前观察好安全通道、应急出口</a:t>
            </a:r>
            <a:endParaRPr lang="zh-CN" altLang="en-US" sz="2000" b="1" dirty="0"/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/>
              <a:t>的位置。</a:t>
            </a:r>
            <a:endParaRPr lang="zh-CN" altLang="en-US" sz="2000" b="1" dirty="0"/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/>
              <a:t>　　参加大型集会时，尽量着平底鞋，可以很好地保持身</a:t>
            </a:r>
            <a:endParaRPr lang="zh-CN" altLang="en-US" sz="2000" b="1" dirty="0"/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/>
              <a:t>体的平衡、不易摔倒。</a:t>
            </a:r>
            <a:endParaRPr lang="zh-CN" altLang="en-US" sz="2000" b="1" dirty="0"/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/>
              <a:t>　　人群十分拥挤时，要用双手抱住胸口，以免内脏被挤</a:t>
            </a:r>
            <a:endParaRPr lang="zh-CN" altLang="en-US" sz="2000" b="1" dirty="0"/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/>
              <a:t>压而受伤，能靠边走最好靠边，以减少人群压力。</a:t>
            </a:r>
            <a:endParaRPr lang="zh-CN" altLang="en-US" sz="2000" b="1" dirty="0"/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/>
              <a:t>　　公共场所有关单位和个人切勿堵塞安全门，或在安全</a:t>
            </a:r>
            <a:endParaRPr lang="zh-CN" altLang="en-US" sz="2000" b="1" dirty="0"/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/>
              <a:t>通道堆积杂物。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a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9750" y="1196975"/>
            <a:ext cx="8077835" cy="43154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00100" y="1142984"/>
            <a:ext cx="7104185" cy="4755148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ea typeface="宋体" panose="02010600030101010101" pitchFamily="2" charset="-122"/>
              </a:rPr>
              <a:t>旅行安全篇：</a:t>
            </a:r>
            <a:endParaRPr lang="zh-CN" altLang="en-US" sz="20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一定要携带身份证；</a:t>
            </a:r>
            <a:endParaRPr lang="en-US" altLang="zh-CN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出行前请摘掉您身上的首饰；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避免身上带大量现金，随身携带的现金分几处保存；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票据与现金分开保管，现金与贵重物品切勿外露；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旅行中，随身行李请勿离开自己的视线，包括行走、乘车、等车、过安检门时；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请乘坐车况较好的正规公交车，避免乘坐超载车辆；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单人旅行时，请勿在乘车、等车中途睡觉；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不要理会陌生人的搭讪，远离那些陌生但却非常热情的人，如主动带路、主动帮忙买</a:t>
            </a:r>
            <a:r>
              <a:rPr lang="en-US" altLang="zh-CN" sz="1800" b="0" dirty="0">
                <a:ea typeface="宋体" panose="02010600030101010101" pitchFamily="2" charset="-122"/>
              </a:rPr>
              <a:t>/</a:t>
            </a:r>
            <a:r>
              <a:rPr lang="zh-CN" altLang="en-US" sz="1800" b="0" dirty="0">
                <a:ea typeface="宋体" panose="02010600030101010101" pitchFamily="2" charset="-122"/>
              </a:rPr>
              <a:t>看管东西等等；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避免在火车站和汽车站里随意向人问路，居心叵测的人正等着呢</a:t>
            </a:r>
            <a:r>
              <a:rPr lang="zh-CN" altLang="en-US" sz="1800" b="0" dirty="0">
                <a:solidFill>
                  <a:srgbClr val="00B0F0"/>
                </a:solidFill>
                <a:ea typeface="宋体" panose="02010600030101010101" pitchFamily="2" charset="-122"/>
              </a:rPr>
              <a:t>！</a:t>
            </a:r>
            <a:endParaRPr lang="zh-CN" altLang="en-US" sz="1800" b="0" dirty="0">
              <a:solidFill>
                <a:srgbClr val="00B0F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1172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14348" y="1214422"/>
            <a:ext cx="7104185" cy="4755148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ea typeface="宋体" panose="02010600030101010101" pitchFamily="2" charset="-122"/>
              </a:rPr>
              <a:t>旅行安全篇：</a:t>
            </a:r>
            <a:endParaRPr lang="zh-CN" altLang="en-US" sz="24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避免在火车站和汽车站里买东西，那里大部份是假货且昂贵，有时问了价不买都不行；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避免在火车站或汽车站里打公用电话，尤其是广州火车站，有时一个电话收你几十元甚至上百元；出行前带好手机并随时充足电；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不要接受陌生人赠送的物品，尤其是香烟或饮料和食物，小心迷药；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有小孩同行时，请随时确保小孩在您的视线之内，尤其是上下车和游玩时；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如果是不认识的人来接您，请务必先核实对方的身份；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不要参与路边的围观，避免到人流非常密集的地方；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慎防“猜铅笔、猜扑克、易拉罐中奖、假币、短信中奖”等各种骗局；</a:t>
            </a:r>
            <a:endParaRPr lang="zh-CN" altLang="en-US" sz="1800" b="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128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28794" y="1214422"/>
            <a:ext cx="4752975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chemeClr val="tx2"/>
                </a:solidFill>
                <a:ea typeface="方正舒体" panose="02010601030101010101" pitchFamily="2" charset="-122"/>
              </a:rPr>
              <a:t>公 园 游 玩 三 牢 记</a:t>
            </a:r>
            <a:endParaRPr lang="zh-CN" altLang="en-US" sz="4000" b="1" dirty="0">
              <a:solidFill>
                <a:schemeClr val="tx2"/>
              </a:solidFill>
              <a:ea typeface="方正舒体" panose="02010601030101010101" pitchFamily="2" charset="-12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388" y="2133600"/>
            <a:ext cx="8964612" cy="3736600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公园里的各种游乐设施一般为机械、电气、液压等系统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的组合体，其产生故障时会造成游客恐慌、受困以及其他危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险事故，常见故障有：突然停机、机械断裂、高空坠落。　　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在游乐设施出现问题时，要牢记三点：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1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、在游玩过程中出现身体不适、感到难以承受时应及时大声提醒工作人员停机；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2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、出现非正常情况停机时，千万不要乱动和自己解除安全装置，应保持镇静，听从工作人员指挥，等待救援；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3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、出现意外伤亡等紧急情况时，游客应在有关方面的指挥下，及时疏散、撤离。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 bwMode="auto">
          <a:xfrm>
            <a:off x="228600" y="381000"/>
            <a:ext cx="8542338" cy="1192213"/>
            <a:chOff x="80" y="96"/>
            <a:chExt cx="5381" cy="751"/>
          </a:xfrm>
        </p:grpSpPr>
        <p:sp>
          <p:nvSpPr>
            <p:cNvPr id="8199" name="Rectangle 10"/>
            <p:cNvSpPr>
              <a:spLocks noChangeArrowheads="1"/>
            </p:cNvSpPr>
            <p:nvPr/>
          </p:nvSpPr>
          <p:spPr bwMode="ltGray">
            <a:xfrm>
              <a:off x="263" y="1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8200" name="Rectangle 11"/>
            <p:cNvSpPr>
              <a:spLocks noChangeArrowheads="1"/>
            </p:cNvSpPr>
            <p:nvPr/>
          </p:nvSpPr>
          <p:spPr bwMode="ltGray">
            <a:xfrm>
              <a:off x="504" y="548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8201" name="Rectangle 12"/>
            <p:cNvSpPr>
              <a:spLocks noChangeArrowheads="1"/>
            </p:cNvSpPr>
            <p:nvPr/>
          </p:nvSpPr>
          <p:spPr bwMode="ltGray">
            <a:xfrm>
              <a:off x="341" y="432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8202" name="Rectangle 13"/>
            <p:cNvSpPr>
              <a:spLocks noChangeArrowheads="1"/>
            </p:cNvSpPr>
            <p:nvPr/>
          </p:nvSpPr>
          <p:spPr bwMode="ltGray">
            <a:xfrm>
              <a:off x="574" y="4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8203" name="Rectangle 14"/>
            <p:cNvSpPr>
              <a:spLocks noChangeArrowheads="1"/>
            </p:cNvSpPr>
            <p:nvPr/>
          </p:nvSpPr>
          <p:spPr bwMode="ltGray">
            <a:xfrm>
              <a:off x="80" y="4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8204" name="Rectangle 15"/>
            <p:cNvSpPr>
              <a:spLocks noChangeArrowheads="1"/>
            </p:cNvSpPr>
            <p:nvPr/>
          </p:nvSpPr>
          <p:spPr bwMode="gray">
            <a:xfrm>
              <a:off x="480" y="9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8205" name="Rectangle 16"/>
            <p:cNvSpPr>
              <a:spLocks noChangeArrowheads="1"/>
            </p:cNvSpPr>
            <p:nvPr/>
          </p:nvSpPr>
          <p:spPr bwMode="gray">
            <a:xfrm>
              <a:off x="279" y="6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</p:grpSp>
      <p:sp>
        <p:nvSpPr>
          <p:cNvPr id="8195" name="Text Box 20"/>
          <p:cNvSpPr txBox="1">
            <a:spLocks noChangeArrowheads="1"/>
          </p:cNvSpPr>
          <p:nvPr/>
        </p:nvSpPr>
        <p:spPr bwMode="auto">
          <a:xfrm>
            <a:off x="250825" y="2349500"/>
            <a:ext cx="6337300" cy="3570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000" b="0">
                <a:solidFill>
                  <a:schemeClr val="bg1"/>
                </a:solidFill>
                <a:latin typeface="方正姚体" panose="02010601030101010101" pitchFamily="2" charset="-122"/>
              </a:rPr>
              <a:t>1</a:t>
            </a:r>
            <a:r>
              <a:rPr lang="zh-CN" altLang="en-US" sz="2000" b="0">
                <a:solidFill>
                  <a:schemeClr val="bg1"/>
                </a:solidFill>
                <a:latin typeface="方正姚体" panose="02010601030101010101" pitchFamily="2" charset="-122"/>
              </a:rPr>
              <a:t>、</a:t>
            </a:r>
            <a:r>
              <a:rPr lang="zh-CN" altLang="en-US" sz="2000" b="0">
                <a:solidFill>
                  <a:schemeClr val="tx2"/>
                </a:solidFill>
                <a:latin typeface="方正姚体" panose="02010601030101010101" pitchFamily="2" charset="-122"/>
              </a:rPr>
              <a:t>在遇到类似</a:t>
            </a:r>
            <a:r>
              <a:rPr lang="zh-CN" altLang="en-US" sz="2000" b="0">
                <a:solidFill>
                  <a:schemeClr val="tx2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sz="2000" b="0">
                <a:solidFill>
                  <a:schemeClr val="tx2"/>
                </a:solidFill>
                <a:latin typeface="方正姚体" panose="02010601030101010101" pitchFamily="2" charset="-122"/>
              </a:rPr>
              <a:t>碰瓷</a:t>
            </a:r>
            <a:r>
              <a:rPr lang="zh-CN" altLang="en-US" sz="2000" b="0">
                <a:solidFill>
                  <a:schemeClr val="tx2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sz="2000" b="0">
                <a:solidFill>
                  <a:schemeClr val="tx2"/>
                </a:solidFill>
                <a:latin typeface="方正姚体" panose="02010601030101010101" pitchFamily="2" charset="-122"/>
              </a:rPr>
              <a:t>的事情 </a:t>
            </a:r>
            <a:r>
              <a:rPr lang="en-US" altLang="zh-CN" sz="2000" b="0">
                <a:solidFill>
                  <a:schemeClr val="tx2"/>
                </a:solidFill>
                <a:latin typeface="方正姚体" panose="02010601030101010101" pitchFamily="2" charset="-122"/>
              </a:rPr>
              <a:t>,</a:t>
            </a:r>
            <a:r>
              <a:rPr lang="zh-CN" altLang="en-US" sz="2000" b="0">
                <a:solidFill>
                  <a:schemeClr val="tx2"/>
                </a:solidFill>
                <a:latin typeface="方正姚体" panose="02010601030101010101" pitchFamily="2" charset="-122"/>
              </a:rPr>
              <a:t>不要嫌麻烦吃哑巴亏，一定要找相关部门处理。</a:t>
            </a:r>
            <a:endParaRPr lang="zh-CN" altLang="en-US" sz="2000" b="0">
              <a:solidFill>
                <a:schemeClr val="tx2"/>
              </a:solidFill>
              <a:latin typeface="方正姚体" panose="02010601030101010101" pitchFamily="2" charset="-122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000" b="0">
                <a:solidFill>
                  <a:schemeClr val="tx2"/>
                </a:solidFill>
                <a:latin typeface="方正姚体" panose="02010601030101010101" pitchFamily="2" charset="-122"/>
              </a:rPr>
              <a:t>2</a:t>
            </a:r>
            <a:r>
              <a:rPr lang="zh-CN" altLang="en-US" sz="2000" b="0">
                <a:solidFill>
                  <a:schemeClr val="tx2"/>
                </a:solidFill>
                <a:latin typeface="方正姚体" panose="02010601030101010101" pitchFamily="2" charset="-122"/>
              </a:rPr>
              <a:t>、免费抽奖诈骗，不要参与，天上不会掉馅饼。</a:t>
            </a:r>
            <a:endParaRPr lang="zh-CN" altLang="en-US" sz="2000" b="0">
              <a:solidFill>
                <a:schemeClr val="tx2"/>
              </a:solidFill>
              <a:latin typeface="方正姚体" panose="02010601030101010101" pitchFamily="2" charset="-122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000" b="0">
                <a:solidFill>
                  <a:schemeClr val="tx2"/>
                </a:solidFill>
                <a:latin typeface="方正姚体" panose="02010601030101010101" pitchFamily="2" charset="-122"/>
              </a:rPr>
              <a:t>3</a:t>
            </a:r>
            <a:r>
              <a:rPr lang="zh-CN" altLang="en-US" sz="2000" b="0">
                <a:solidFill>
                  <a:schemeClr val="tx2"/>
                </a:solidFill>
                <a:latin typeface="方正姚体" panose="02010601030101010101" pitchFamily="2" charset="-122"/>
              </a:rPr>
              <a:t>、电话通知信用卡被盗刷，一定要向银行服务电话咨询，不要相信他们提供的号码。</a:t>
            </a:r>
            <a:endParaRPr lang="zh-CN" altLang="en-US" sz="2000" b="0">
              <a:solidFill>
                <a:schemeClr val="tx2"/>
              </a:solidFill>
              <a:latin typeface="方正姚体" panose="02010601030101010101" pitchFamily="2" charset="-122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000" b="0">
                <a:solidFill>
                  <a:schemeClr val="tx2"/>
                </a:solidFill>
                <a:latin typeface="方正姚体" panose="02010601030101010101" pitchFamily="2" charset="-122"/>
              </a:rPr>
              <a:t>4</a:t>
            </a:r>
            <a:r>
              <a:rPr lang="zh-CN" altLang="en-US" sz="2000" b="0">
                <a:solidFill>
                  <a:schemeClr val="tx2"/>
                </a:solidFill>
                <a:latin typeface="方正姚体" panose="02010601030101010101" pitchFamily="2" charset="-122"/>
              </a:rPr>
              <a:t>、电话谎称亲属病危速汇钱，不要慌张，一定要电话核实。</a:t>
            </a:r>
            <a:endParaRPr lang="zh-CN" altLang="en-US" sz="2000" b="0">
              <a:solidFill>
                <a:schemeClr val="tx2"/>
              </a:solidFill>
              <a:latin typeface="方正姚体" panose="02010601030101010101" pitchFamily="2" charset="-122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000" b="0">
                <a:solidFill>
                  <a:schemeClr val="tx2"/>
                </a:solidFill>
                <a:latin typeface="方正姚体" panose="02010601030101010101" pitchFamily="2" charset="-122"/>
              </a:rPr>
              <a:t>5</a:t>
            </a:r>
            <a:r>
              <a:rPr lang="zh-CN" altLang="en-US" sz="2000" b="0">
                <a:solidFill>
                  <a:schemeClr val="tx2"/>
                </a:solidFill>
                <a:latin typeface="方正姚体" panose="02010601030101010101" pitchFamily="2" charset="-122"/>
              </a:rPr>
              <a:t>、电话留言谎称拖欠巨额话费，一定向通信部门核实。</a:t>
            </a:r>
            <a:endParaRPr lang="zh-CN" altLang="en-US" sz="2000" b="0">
              <a:solidFill>
                <a:schemeClr val="tx2"/>
              </a:solidFill>
              <a:latin typeface="方正姚体" panose="02010601030101010101" pitchFamily="2" charset="-122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000" b="0">
                <a:solidFill>
                  <a:schemeClr val="tx2"/>
                </a:solidFill>
                <a:latin typeface="方正姚体" panose="02010601030101010101" pitchFamily="2" charset="-122"/>
              </a:rPr>
              <a:t>6</a:t>
            </a:r>
            <a:r>
              <a:rPr lang="zh-CN" altLang="en-US" sz="2000" b="0">
                <a:solidFill>
                  <a:schemeClr val="tx2"/>
                </a:solidFill>
                <a:latin typeface="方正姚体" panose="02010601030101010101" pitchFamily="2" charset="-122"/>
              </a:rPr>
              <a:t>、猜猜我是谁电话诈骗，随便说个名字试探便知真伪。</a:t>
            </a:r>
            <a:endParaRPr lang="zh-CN" altLang="en-US" sz="2000" b="0">
              <a:solidFill>
                <a:schemeClr val="tx2"/>
              </a:solidFill>
              <a:latin typeface="方正姚体" panose="02010601030101010101" pitchFamily="2" charset="-122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000" b="0">
                <a:solidFill>
                  <a:schemeClr val="tx2"/>
                </a:solidFill>
                <a:latin typeface="方正姚体" panose="02010601030101010101" pitchFamily="2" charset="-122"/>
              </a:rPr>
              <a:t>7</a:t>
            </a:r>
            <a:r>
              <a:rPr lang="zh-CN" altLang="en-US" sz="2000" b="0">
                <a:solidFill>
                  <a:schemeClr val="tx2"/>
                </a:solidFill>
                <a:latin typeface="方正姚体" panose="02010601030101010101" pitchFamily="2" charset="-122"/>
              </a:rPr>
              <a:t>、家中变故，变卖传家宝，推荐他去典当行。</a:t>
            </a:r>
            <a:endParaRPr lang="zh-CN" altLang="en-US" sz="2000" b="0">
              <a:solidFill>
                <a:schemeClr val="tx2"/>
              </a:solidFill>
              <a:latin typeface="方正姚体" panose="02010601030101010101" pitchFamily="2" charset="-122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000" b="0">
                <a:solidFill>
                  <a:schemeClr val="tx2"/>
                </a:solidFill>
                <a:latin typeface="方正姚体" panose="02010601030101010101" pitchFamily="2" charset="-122"/>
              </a:rPr>
              <a:t>8</a:t>
            </a:r>
            <a:r>
              <a:rPr lang="zh-CN" altLang="en-US" sz="2000" b="0">
                <a:solidFill>
                  <a:schemeClr val="tx2"/>
                </a:solidFill>
                <a:latin typeface="方正姚体" panose="02010601030101010101" pitchFamily="2" charset="-122"/>
              </a:rPr>
              <a:t>、拆迁挖出</a:t>
            </a:r>
            <a:r>
              <a:rPr lang="zh-CN" altLang="en-US" sz="2000" b="0">
                <a:solidFill>
                  <a:schemeClr val="tx2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sz="2000" b="0">
                <a:solidFill>
                  <a:schemeClr val="tx2"/>
                </a:solidFill>
                <a:latin typeface="方正姚体" panose="02010601030101010101" pitchFamily="2" charset="-122"/>
              </a:rPr>
              <a:t>金元宝</a:t>
            </a:r>
            <a:r>
              <a:rPr lang="zh-CN" altLang="en-US" sz="2000" b="0">
                <a:solidFill>
                  <a:schemeClr val="tx2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sz="2000" b="0">
                <a:solidFill>
                  <a:schemeClr val="tx2"/>
                </a:solidFill>
                <a:latin typeface="方正姚体" panose="02010601030101010101" pitchFamily="2" charset="-122"/>
              </a:rPr>
              <a:t>，推荐他去首饰店，有人回收。</a:t>
            </a:r>
            <a:endParaRPr lang="zh-CN" altLang="en-US" sz="2000" b="0">
              <a:solidFill>
                <a:schemeClr val="tx2"/>
              </a:solidFill>
              <a:latin typeface="方正姚体" panose="02010601030101010101" pitchFamily="2" charset="-122"/>
            </a:endParaRPr>
          </a:p>
        </p:txBody>
      </p:sp>
      <p:sp>
        <p:nvSpPr>
          <p:cNvPr id="8196" name="Rectangle 25"/>
          <p:cNvSpPr>
            <a:spLocks noChangeArrowheads="1"/>
          </p:cNvSpPr>
          <p:nvPr/>
        </p:nvSpPr>
        <p:spPr bwMode="auto">
          <a:xfrm>
            <a:off x="2700338" y="1484313"/>
            <a:ext cx="3048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zh-CN" altLang="en-US" sz="3600">
                <a:latin typeface="方正姚体" panose="02010601030101010101" pitchFamily="2" charset="-122"/>
              </a:rPr>
              <a:t>外出防诈骗篇</a:t>
            </a:r>
            <a:endParaRPr lang="zh-CN" altLang="en-US" sz="3600">
              <a:latin typeface="方正姚体" panose="02010601030101010101" pitchFamily="2" charset="-122"/>
            </a:endParaRPr>
          </a:p>
        </p:txBody>
      </p:sp>
      <p:pic>
        <p:nvPicPr>
          <p:cNvPr id="8197" name="Picture 27" descr="1105729550_hpaGh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1773238"/>
            <a:ext cx="27193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7"/>
          <p:cNvGrpSpPr/>
          <p:nvPr/>
        </p:nvGrpSpPr>
        <p:grpSpPr bwMode="auto">
          <a:xfrm>
            <a:off x="250825" y="404813"/>
            <a:ext cx="8542338" cy="1192212"/>
            <a:chOff x="80" y="96"/>
            <a:chExt cx="5381" cy="751"/>
          </a:xfrm>
        </p:grpSpPr>
        <p:sp>
          <p:nvSpPr>
            <p:cNvPr id="9223" name="Rectangle 1028"/>
            <p:cNvSpPr>
              <a:spLocks noChangeArrowheads="1"/>
            </p:cNvSpPr>
            <p:nvPr/>
          </p:nvSpPr>
          <p:spPr bwMode="ltGray">
            <a:xfrm>
              <a:off x="263" y="1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9224" name="Rectangle 1029"/>
            <p:cNvSpPr>
              <a:spLocks noChangeArrowheads="1"/>
            </p:cNvSpPr>
            <p:nvPr/>
          </p:nvSpPr>
          <p:spPr bwMode="ltGray">
            <a:xfrm>
              <a:off x="504" y="548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9225" name="Rectangle 1030"/>
            <p:cNvSpPr>
              <a:spLocks noChangeArrowheads="1"/>
            </p:cNvSpPr>
            <p:nvPr/>
          </p:nvSpPr>
          <p:spPr bwMode="ltGray">
            <a:xfrm>
              <a:off x="341" y="432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9226" name="Rectangle 1031"/>
            <p:cNvSpPr>
              <a:spLocks noChangeArrowheads="1"/>
            </p:cNvSpPr>
            <p:nvPr/>
          </p:nvSpPr>
          <p:spPr bwMode="ltGray">
            <a:xfrm>
              <a:off x="574" y="4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9227" name="Rectangle 1032"/>
            <p:cNvSpPr>
              <a:spLocks noChangeArrowheads="1"/>
            </p:cNvSpPr>
            <p:nvPr/>
          </p:nvSpPr>
          <p:spPr bwMode="ltGray">
            <a:xfrm>
              <a:off x="80" y="4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9228" name="Rectangle 1033"/>
            <p:cNvSpPr>
              <a:spLocks noChangeArrowheads="1"/>
            </p:cNvSpPr>
            <p:nvPr/>
          </p:nvSpPr>
          <p:spPr bwMode="gray">
            <a:xfrm>
              <a:off x="480" y="9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9229" name="Rectangle 1034"/>
            <p:cNvSpPr>
              <a:spLocks noChangeArrowheads="1"/>
            </p:cNvSpPr>
            <p:nvPr/>
          </p:nvSpPr>
          <p:spPr bwMode="gray">
            <a:xfrm>
              <a:off x="279" y="6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</p:grpSp>
      <p:sp>
        <p:nvSpPr>
          <p:cNvPr id="9219" name="Rectangle 1040"/>
          <p:cNvSpPr>
            <a:spLocks noChangeArrowheads="1"/>
          </p:cNvSpPr>
          <p:nvPr/>
        </p:nvSpPr>
        <p:spPr bwMode="auto">
          <a:xfrm>
            <a:off x="785786" y="5572140"/>
            <a:ext cx="7848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en-US" sz="2400" dirty="0">
                <a:solidFill>
                  <a:srgbClr val="FF0000"/>
                </a:solidFill>
                <a:latin typeface="方正姚体" panose="02010601030101010101" pitchFamily="2" charset="-122"/>
              </a:rPr>
              <a:t>为了您和您的家庭幸福，请您关注和重视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——</a:t>
            </a:r>
            <a:r>
              <a:rPr lang="zh-CN" altLang="en-US" sz="2400" dirty="0">
                <a:solidFill>
                  <a:srgbClr val="FF0000"/>
                </a:solidFill>
                <a:latin typeface="方正姚体" panose="02010601030101010101" pitchFamily="2" charset="-122"/>
              </a:rPr>
              <a:t>交通安全！</a:t>
            </a:r>
            <a:r>
              <a:rPr lang="zh-CN" altLang="en-US" sz="2400" dirty="0">
                <a:solidFill>
                  <a:schemeClr val="tx1"/>
                </a:solidFill>
                <a:latin typeface="方正姚体" panose="02010601030101010101" pitchFamily="2" charset="-122"/>
              </a:rPr>
              <a:t> </a:t>
            </a:r>
            <a:endParaRPr lang="zh-CN" altLang="en-US" sz="2400" b="0" dirty="0">
              <a:solidFill>
                <a:schemeClr val="tx1"/>
              </a:solidFill>
              <a:latin typeface="方正姚体" panose="02010601030101010101" pitchFamily="2" charset="-122"/>
            </a:endParaRPr>
          </a:p>
        </p:txBody>
      </p:sp>
      <p:sp>
        <p:nvSpPr>
          <p:cNvPr id="9220" name="Rectangle 1043"/>
          <p:cNvSpPr>
            <a:spLocks noChangeArrowheads="1"/>
          </p:cNvSpPr>
          <p:nvPr/>
        </p:nvSpPr>
        <p:spPr bwMode="auto">
          <a:xfrm>
            <a:off x="2571736" y="0"/>
            <a:ext cx="3505200" cy="717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zh-CN" altLang="en-US" sz="3600" dirty="0">
                <a:latin typeface="方正姚体" panose="02010601030101010101" pitchFamily="2" charset="-122"/>
              </a:rPr>
              <a:t>外出交通事故篇</a:t>
            </a:r>
            <a:endParaRPr lang="zh-CN" altLang="en-US" sz="3600" dirty="0">
              <a:latin typeface="方正姚体" panose="02010601030101010101" pitchFamily="2" charset="-122"/>
            </a:endParaRPr>
          </a:p>
        </p:txBody>
      </p:sp>
      <p:pic>
        <p:nvPicPr>
          <p:cNvPr id="9221" name="Picture 1046" descr="200872110341930677801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928670"/>
            <a:ext cx="5329238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228600" y="381000"/>
            <a:ext cx="8542338" cy="1192213"/>
            <a:chOff x="80" y="96"/>
            <a:chExt cx="5381" cy="751"/>
          </a:xfrm>
        </p:grpSpPr>
        <p:sp>
          <p:nvSpPr>
            <p:cNvPr id="10247" name="Rectangle 4"/>
            <p:cNvSpPr>
              <a:spLocks noChangeArrowheads="1"/>
            </p:cNvSpPr>
            <p:nvPr/>
          </p:nvSpPr>
          <p:spPr bwMode="ltGray">
            <a:xfrm>
              <a:off x="263" y="1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0248" name="Rectangle 5"/>
            <p:cNvSpPr>
              <a:spLocks noChangeArrowheads="1"/>
            </p:cNvSpPr>
            <p:nvPr/>
          </p:nvSpPr>
          <p:spPr bwMode="ltGray">
            <a:xfrm>
              <a:off x="504" y="548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0249" name="Rectangle 6"/>
            <p:cNvSpPr>
              <a:spLocks noChangeArrowheads="1"/>
            </p:cNvSpPr>
            <p:nvPr/>
          </p:nvSpPr>
          <p:spPr bwMode="ltGray">
            <a:xfrm>
              <a:off x="341" y="432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0250" name="Rectangle 7"/>
            <p:cNvSpPr>
              <a:spLocks noChangeArrowheads="1"/>
            </p:cNvSpPr>
            <p:nvPr/>
          </p:nvSpPr>
          <p:spPr bwMode="ltGray">
            <a:xfrm>
              <a:off x="574" y="4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0251" name="Rectangle 8"/>
            <p:cNvSpPr>
              <a:spLocks noChangeArrowheads="1"/>
            </p:cNvSpPr>
            <p:nvPr/>
          </p:nvSpPr>
          <p:spPr bwMode="ltGray">
            <a:xfrm>
              <a:off x="80" y="4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0252" name="Rectangle 9"/>
            <p:cNvSpPr>
              <a:spLocks noChangeArrowheads="1"/>
            </p:cNvSpPr>
            <p:nvPr/>
          </p:nvSpPr>
          <p:spPr bwMode="gray">
            <a:xfrm>
              <a:off x="480" y="9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0253" name="Rectangle 10"/>
            <p:cNvSpPr>
              <a:spLocks noChangeArrowheads="1"/>
            </p:cNvSpPr>
            <p:nvPr/>
          </p:nvSpPr>
          <p:spPr bwMode="gray">
            <a:xfrm>
              <a:off x="279" y="6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</p:grpSp>
      <p:sp>
        <p:nvSpPr>
          <p:cNvPr id="10243" name="Rectangle 15"/>
          <p:cNvSpPr>
            <a:spLocks noChangeArrowheads="1"/>
          </p:cNvSpPr>
          <p:nvPr/>
        </p:nvSpPr>
        <p:spPr bwMode="auto">
          <a:xfrm>
            <a:off x="2438400" y="1371600"/>
            <a:ext cx="3505200" cy="717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zh-CN" altLang="en-US" sz="3600">
                <a:latin typeface="方正姚体" panose="02010601030101010101" pitchFamily="2" charset="-122"/>
              </a:rPr>
              <a:t>外出交通事故篇</a:t>
            </a:r>
            <a:endParaRPr lang="zh-CN" altLang="en-US" sz="3600">
              <a:latin typeface="方正姚体" panose="02010601030101010101" pitchFamily="2" charset="-122"/>
            </a:endParaRPr>
          </a:p>
        </p:txBody>
      </p:sp>
      <p:sp>
        <p:nvSpPr>
          <p:cNvPr id="10244" name="Text Box 16"/>
          <p:cNvSpPr txBox="1">
            <a:spLocks noChangeArrowheads="1"/>
          </p:cNvSpPr>
          <p:nvPr/>
        </p:nvSpPr>
        <p:spPr bwMode="auto">
          <a:xfrm>
            <a:off x="395288" y="2420938"/>
            <a:ext cx="4343400" cy="3743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altLang="zh-CN" sz="2400">
                <a:solidFill>
                  <a:srgbClr val="FF0000"/>
                </a:solidFill>
                <a:latin typeface="方正姚体" panose="02010601030101010101" pitchFamily="2" charset="-122"/>
              </a:rPr>
              <a:t>★</a:t>
            </a:r>
            <a:r>
              <a:rPr lang="zh-CN" altLang="en-US" sz="2400">
                <a:solidFill>
                  <a:srgbClr val="3333FF"/>
                </a:solidFill>
                <a:latin typeface="方正姚体" panose="02010601030101010101" pitchFamily="2" charset="-122"/>
              </a:rPr>
              <a:t>横穿公路必须做到</a:t>
            </a:r>
            <a:r>
              <a:rPr lang="zh-CN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sz="2400">
                <a:solidFill>
                  <a:srgbClr val="3333FF"/>
                </a:solidFill>
                <a:latin typeface="方正姚体" panose="02010601030101010101" pitchFamily="2" charset="-122"/>
              </a:rPr>
              <a:t>一停、                                                                                   </a:t>
            </a:r>
            <a:endParaRPr lang="zh-CN" altLang="en-US" sz="2400">
              <a:solidFill>
                <a:srgbClr val="3333FF"/>
              </a:solidFill>
              <a:latin typeface="方正姚体" panose="02010601030101010101" pitchFamily="2" charset="-122"/>
            </a:endParaRPr>
          </a:p>
          <a:p>
            <a:pPr algn="just"/>
            <a:r>
              <a:rPr lang="zh-CN" altLang="en-US" sz="2400">
                <a:solidFill>
                  <a:srgbClr val="3333FF"/>
                </a:solidFill>
                <a:latin typeface="方正姚体" panose="02010601030101010101" pitchFamily="2" charset="-122"/>
              </a:rPr>
              <a:t>    二看三通过</a:t>
            </a:r>
            <a:r>
              <a:rPr lang="zh-CN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sz="2400">
                <a:solidFill>
                  <a:srgbClr val="3333FF"/>
                </a:solidFill>
                <a:latin typeface="方正姚体" panose="02010601030101010101" pitchFamily="2" charset="-122"/>
              </a:rPr>
              <a:t>；</a:t>
            </a:r>
            <a:endParaRPr lang="zh-CN" altLang="en-US" sz="2400">
              <a:solidFill>
                <a:srgbClr val="3333FF"/>
              </a:solidFill>
              <a:latin typeface="方正姚体" panose="02010601030101010101" pitchFamily="2" charset="-122"/>
            </a:endParaRPr>
          </a:p>
          <a:p>
            <a:pPr algn="just"/>
            <a:r>
              <a:rPr lang="zh-CN" altLang="en-US" sz="2400">
                <a:solidFill>
                  <a:srgbClr val="3333FF"/>
                </a:solidFill>
                <a:latin typeface="方正姚体" panose="02010601030101010101" pitchFamily="2" charset="-122"/>
              </a:rPr>
              <a:t>           </a:t>
            </a:r>
            <a:endParaRPr lang="zh-CN" altLang="en-US" sz="2400">
              <a:solidFill>
                <a:srgbClr val="3333FF"/>
              </a:solidFill>
              <a:latin typeface="方正姚体" panose="02010601030101010101" pitchFamily="2" charset="-122"/>
            </a:endParaRPr>
          </a:p>
          <a:p>
            <a:pPr algn="just"/>
            <a:r>
              <a:rPr lang="zh-CN" altLang="en-US" sz="2400">
                <a:solidFill>
                  <a:srgbClr val="FF0000"/>
                </a:solidFill>
                <a:latin typeface="方正姚体" panose="02010601030101010101" pitchFamily="2" charset="-122"/>
              </a:rPr>
              <a:t>★</a:t>
            </a:r>
            <a:r>
              <a:rPr lang="zh-CN" altLang="en-US" sz="2400">
                <a:solidFill>
                  <a:srgbClr val="3333FF"/>
                </a:solidFill>
                <a:latin typeface="方正姚体" panose="02010601030101010101" pitchFamily="2" charset="-122"/>
              </a:rPr>
              <a:t>横穿公路必须走人行横道；</a:t>
            </a:r>
            <a:endParaRPr lang="zh-CN" altLang="en-US" sz="2400">
              <a:solidFill>
                <a:srgbClr val="3333FF"/>
              </a:solidFill>
              <a:latin typeface="方正姚体" panose="02010601030101010101" pitchFamily="2" charset="-122"/>
            </a:endParaRPr>
          </a:p>
          <a:p>
            <a:pPr algn="just"/>
            <a:endParaRPr lang="zh-CN" altLang="en-US" sz="2400">
              <a:solidFill>
                <a:srgbClr val="FF0000"/>
              </a:solidFill>
              <a:latin typeface="方正姚体" panose="02010601030101010101" pitchFamily="2" charset="-122"/>
            </a:endParaRPr>
          </a:p>
          <a:p>
            <a:pPr algn="just"/>
            <a:r>
              <a:rPr lang="zh-CN" altLang="en-US" sz="2400">
                <a:solidFill>
                  <a:srgbClr val="FF0000"/>
                </a:solidFill>
                <a:latin typeface="方正姚体" panose="02010601030101010101" pitchFamily="2" charset="-122"/>
              </a:rPr>
              <a:t>★</a:t>
            </a:r>
            <a:r>
              <a:rPr lang="zh-CN" altLang="en-US" sz="2400">
                <a:solidFill>
                  <a:srgbClr val="3333FF"/>
                </a:solidFill>
                <a:latin typeface="方正姚体" panose="02010601030101010101" pitchFamily="2" charset="-122"/>
              </a:rPr>
              <a:t>横穿公路必须遵守</a:t>
            </a:r>
            <a:r>
              <a:rPr lang="zh-CN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sz="2400">
                <a:solidFill>
                  <a:srgbClr val="3333FF"/>
                </a:solidFill>
                <a:latin typeface="方正姚体" panose="02010601030101010101" pitchFamily="2" charset="-122"/>
              </a:rPr>
              <a:t>红灯停、                </a:t>
            </a:r>
            <a:endParaRPr lang="zh-CN" altLang="en-US" sz="2400">
              <a:solidFill>
                <a:srgbClr val="3333FF"/>
              </a:solidFill>
              <a:latin typeface="方正姚体" panose="02010601030101010101" pitchFamily="2" charset="-122"/>
            </a:endParaRPr>
          </a:p>
          <a:p>
            <a:pPr algn="just"/>
            <a:r>
              <a:rPr lang="zh-CN" altLang="en-US" sz="2400">
                <a:solidFill>
                  <a:srgbClr val="3333FF"/>
                </a:solidFill>
                <a:latin typeface="方正姚体" panose="02010601030101010101" pitchFamily="2" charset="-122"/>
              </a:rPr>
              <a:t>  绿灯行</a:t>
            </a:r>
            <a:r>
              <a:rPr lang="zh-CN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sz="2400">
                <a:solidFill>
                  <a:srgbClr val="3333FF"/>
                </a:solidFill>
                <a:latin typeface="方正姚体" panose="02010601030101010101" pitchFamily="2" charset="-122"/>
              </a:rPr>
              <a:t>的交通规则；</a:t>
            </a:r>
            <a:endParaRPr lang="zh-CN" altLang="en-US" sz="2400">
              <a:solidFill>
                <a:srgbClr val="3333FF"/>
              </a:solidFill>
              <a:latin typeface="方正姚体" panose="02010601030101010101" pitchFamily="2" charset="-122"/>
            </a:endParaRPr>
          </a:p>
          <a:p>
            <a:pPr algn="just"/>
            <a:r>
              <a:rPr lang="zh-CN" altLang="en-US" sz="2400">
                <a:solidFill>
                  <a:srgbClr val="3333FF"/>
                </a:solidFill>
                <a:latin typeface="方正姚体" panose="02010601030101010101" pitchFamily="2" charset="-122"/>
              </a:rPr>
              <a:t>    </a:t>
            </a:r>
            <a:endParaRPr lang="zh-CN" altLang="en-US" sz="2400">
              <a:solidFill>
                <a:srgbClr val="3333FF"/>
              </a:solidFill>
              <a:latin typeface="方正姚体" panose="02010601030101010101" pitchFamily="2" charset="-122"/>
            </a:endParaRPr>
          </a:p>
          <a:p>
            <a:pPr algn="just"/>
            <a:r>
              <a:rPr lang="zh-CN" altLang="en-US" sz="2400">
                <a:solidFill>
                  <a:srgbClr val="FF0000"/>
                </a:solidFill>
                <a:latin typeface="方正姚体" panose="02010601030101010101" pitchFamily="2" charset="-122"/>
              </a:rPr>
              <a:t>★</a:t>
            </a:r>
            <a:r>
              <a:rPr lang="zh-CN" altLang="en-US" sz="2400">
                <a:solidFill>
                  <a:srgbClr val="3333FF"/>
                </a:solidFill>
                <a:latin typeface="方正姚体" panose="02010601030101010101" pitchFamily="2" charset="-122"/>
              </a:rPr>
              <a:t>公路行走时必须走人行道。</a:t>
            </a:r>
            <a:endParaRPr lang="zh-CN" altLang="en-US" sz="2400">
              <a:solidFill>
                <a:srgbClr val="3333FF"/>
              </a:solidFill>
              <a:latin typeface="方正姚体" panose="02010601030101010101" pitchFamily="2" charset="-122"/>
            </a:endParaRPr>
          </a:p>
          <a:p>
            <a:pPr algn="just"/>
            <a:endParaRPr lang="en-US" altLang="zh-CN" sz="2400">
              <a:solidFill>
                <a:srgbClr val="3333FF"/>
              </a:solidFill>
              <a:latin typeface="方正姚体" panose="02010601030101010101" pitchFamily="2" charset="-122"/>
            </a:endParaRPr>
          </a:p>
        </p:txBody>
      </p:sp>
      <p:pic>
        <p:nvPicPr>
          <p:cNvPr id="10245" name="Picture 19" descr="20071002_9557ab73c4eea25bd6b3hFTg2AqJ5iqN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87900" y="2349500"/>
            <a:ext cx="381635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7"/>
          <p:cNvGrpSpPr/>
          <p:nvPr/>
        </p:nvGrpSpPr>
        <p:grpSpPr bwMode="auto">
          <a:xfrm>
            <a:off x="228600" y="381000"/>
            <a:ext cx="8542338" cy="1192213"/>
            <a:chOff x="80" y="96"/>
            <a:chExt cx="5381" cy="751"/>
          </a:xfrm>
        </p:grpSpPr>
        <p:sp>
          <p:nvSpPr>
            <p:cNvPr id="11271" name="Rectangle 1028"/>
            <p:cNvSpPr>
              <a:spLocks noChangeArrowheads="1"/>
            </p:cNvSpPr>
            <p:nvPr/>
          </p:nvSpPr>
          <p:spPr bwMode="ltGray">
            <a:xfrm>
              <a:off x="263" y="1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1272" name="Rectangle 1029"/>
            <p:cNvSpPr>
              <a:spLocks noChangeArrowheads="1"/>
            </p:cNvSpPr>
            <p:nvPr/>
          </p:nvSpPr>
          <p:spPr bwMode="ltGray">
            <a:xfrm>
              <a:off x="504" y="548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1273" name="Rectangle 1030"/>
            <p:cNvSpPr>
              <a:spLocks noChangeArrowheads="1"/>
            </p:cNvSpPr>
            <p:nvPr/>
          </p:nvSpPr>
          <p:spPr bwMode="ltGray">
            <a:xfrm>
              <a:off x="341" y="432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1274" name="Rectangle 1031"/>
            <p:cNvSpPr>
              <a:spLocks noChangeArrowheads="1"/>
            </p:cNvSpPr>
            <p:nvPr/>
          </p:nvSpPr>
          <p:spPr bwMode="ltGray">
            <a:xfrm>
              <a:off x="574" y="4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1275" name="Rectangle 1032"/>
            <p:cNvSpPr>
              <a:spLocks noChangeArrowheads="1"/>
            </p:cNvSpPr>
            <p:nvPr/>
          </p:nvSpPr>
          <p:spPr bwMode="ltGray">
            <a:xfrm>
              <a:off x="80" y="4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1276" name="Rectangle 1033"/>
            <p:cNvSpPr>
              <a:spLocks noChangeArrowheads="1"/>
            </p:cNvSpPr>
            <p:nvPr/>
          </p:nvSpPr>
          <p:spPr bwMode="gray">
            <a:xfrm>
              <a:off x="480" y="9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1277" name="Rectangle 1034"/>
            <p:cNvSpPr>
              <a:spLocks noChangeArrowheads="1"/>
            </p:cNvSpPr>
            <p:nvPr/>
          </p:nvSpPr>
          <p:spPr bwMode="gray">
            <a:xfrm>
              <a:off x="279" y="6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</p:grpSp>
      <p:sp>
        <p:nvSpPr>
          <p:cNvPr id="11267" name="Text Box 1035"/>
          <p:cNvSpPr txBox="1">
            <a:spLocks noChangeArrowheads="1"/>
          </p:cNvSpPr>
          <p:nvPr/>
        </p:nvSpPr>
        <p:spPr bwMode="auto">
          <a:xfrm>
            <a:off x="381000" y="2514600"/>
            <a:ext cx="3903663" cy="312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en-US" altLang="zh-CN" sz="2400" b="0">
                <a:solidFill>
                  <a:srgbClr val="3333FF"/>
                </a:solidFill>
                <a:latin typeface="方正姚体" panose="02010601030101010101" pitchFamily="2" charset="-122"/>
              </a:rPr>
              <a:t>     </a:t>
            </a:r>
            <a:r>
              <a:rPr kumimoji="1" lang="zh-CN" altLang="en-US" sz="2400" b="0">
                <a:solidFill>
                  <a:srgbClr val="3333FF"/>
                </a:solidFill>
                <a:latin typeface="方正姚体" panose="02010601030101010101" pitchFamily="2" charset="-122"/>
              </a:rPr>
              <a:t>下车或横穿马路要特别注意安全，有很多地方车速快一定要严格遵守交通规则；</a:t>
            </a:r>
            <a:endParaRPr kumimoji="1" lang="zh-CN" altLang="en-US" sz="2400" b="0">
              <a:solidFill>
                <a:srgbClr val="3333FF"/>
              </a:solidFill>
              <a:latin typeface="方正姚体" panose="02010601030101010101" pitchFamily="2" charset="-122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2400" b="0">
                <a:solidFill>
                  <a:srgbClr val="3333FF"/>
                </a:solidFill>
                <a:latin typeface="方正姚体" panose="02010601030101010101" pitchFamily="2" charset="-122"/>
              </a:rPr>
              <a:t>      乘车在高速公路上或乘出租车时，一定要戴安全带，特别是前排。驾车员工要严格遵守交通规则，酒后禁止驾车，确保交通安全。</a:t>
            </a:r>
            <a:endParaRPr lang="zh-CN" altLang="en-US" sz="2400">
              <a:solidFill>
                <a:srgbClr val="3333FF"/>
              </a:solidFill>
              <a:latin typeface="方正姚体" panose="02010601030101010101" pitchFamily="2" charset="-122"/>
            </a:endParaRPr>
          </a:p>
        </p:txBody>
      </p:sp>
      <p:sp>
        <p:nvSpPr>
          <p:cNvPr id="11268" name="Rectangle 1038"/>
          <p:cNvSpPr>
            <a:spLocks noChangeArrowheads="1"/>
          </p:cNvSpPr>
          <p:nvPr/>
        </p:nvSpPr>
        <p:spPr bwMode="auto">
          <a:xfrm>
            <a:off x="2590800" y="1447800"/>
            <a:ext cx="3505200" cy="717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zh-CN" altLang="en-US" sz="3600">
                <a:latin typeface="方正姚体" panose="02010601030101010101" pitchFamily="2" charset="-122"/>
              </a:rPr>
              <a:t>外出交通事故篇</a:t>
            </a:r>
            <a:endParaRPr lang="zh-CN" altLang="en-US" sz="3600">
              <a:latin typeface="方正姚体" panose="02010601030101010101" pitchFamily="2" charset="-122"/>
            </a:endParaRPr>
          </a:p>
        </p:txBody>
      </p:sp>
      <p:pic>
        <p:nvPicPr>
          <p:cNvPr id="11269" name="Picture 1041" descr="047"/>
          <p:cNvPicPr>
            <a:picLocks noChangeAspect="1" noChangeArrowheads="1"/>
          </p:cNvPicPr>
          <p:nvPr/>
        </p:nvPicPr>
        <p:blipFill>
          <a:blip r:embed="rId1">
            <a:lum bright="-14000"/>
          </a:blip>
          <a:srcRect/>
          <a:stretch>
            <a:fillRect/>
          </a:stretch>
        </p:blipFill>
        <p:spPr bwMode="auto">
          <a:xfrm>
            <a:off x="4787900" y="2492375"/>
            <a:ext cx="36718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428860" y="1000108"/>
            <a:ext cx="475297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3200" dirty="0">
                <a:ea typeface="华文隶书" panose="02010800040101010101" pitchFamily="2" charset="-122"/>
              </a:rPr>
              <a:t>出行遭遇交通事故该咋办</a:t>
            </a:r>
            <a:endParaRPr lang="zh-CN" altLang="en-US" sz="3200" dirty="0">
              <a:ea typeface="华文隶书" panose="02010800040101010101" pitchFamily="2" charset="-12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14348" y="1857364"/>
            <a:ext cx="8064500" cy="4114800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节假日期间，道路交通车流、客流大增，从往年的情况来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看，这个时间段是各类道路交通事故高发期。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    出行遭遇道路交通事故，不要惊慌失措，要保持冷静</a:t>
            </a:r>
            <a:r>
              <a: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,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赶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快拨打</a:t>
            </a:r>
            <a:r>
              <a:rPr lang="zh-CN" altLang="en-US" sz="2000" b="1" dirty="0">
                <a:latin typeface="宋体" panose="02010600030101010101" pitchFamily="2" charset="-122"/>
                <a:ea typeface="仿宋_GB2312" panose="02010609030101010101" pitchFamily="49" charset="-122"/>
              </a:rPr>
              <a:t>“</a:t>
            </a:r>
            <a:r>
              <a: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110</a:t>
            </a:r>
            <a:r>
              <a:rPr lang="en-US" altLang="zh-CN" sz="2000" b="1" dirty="0">
                <a:latin typeface="宋体" panose="02010600030101010101" pitchFamily="2" charset="-122"/>
                <a:ea typeface="仿宋_GB2312" panose="02010609030101010101" pitchFamily="49" charset="-122"/>
              </a:rPr>
              <a:t>”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、</a:t>
            </a:r>
            <a:r>
              <a:rPr lang="zh-CN" altLang="en-US" sz="2000" b="1" dirty="0">
                <a:latin typeface="宋体" panose="02010600030101010101" pitchFamily="2" charset="-122"/>
                <a:ea typeface="仿宋_GB2312" panose="02010609030101010101" pitchFamily="49" charset="-122"/>
              </a:rPr>
              <a:t>“</a:t>
            </a:r>
            <a:r>
              <a: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122</a:t>
            </a:r>
            <a:r>
              <a:rPr lang="en-US" altLang="zh-CN" sz="2000" b="1" dirty="0">
                <a:latin typeface="宋体" panose="02010600030101010101" pitchFamily="2" charset="-122"/>
                <a:ea typeface="仿宋_GB2312" panose="02010609030101010101" pitchFamily="49" charset="-122"/>
              </a:rPr>
              <a:t>”</a:t>
            </a:r>
            <a:r>
              <a: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(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高速公路上请拨打</a:t>
            </a:r>
            <a:r>
              <a: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12122)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和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>
                <a:latin typeface="宋体" panose="02010600030101010101" pitchFamily="2" charset="-122"/>
                <a:ea typeface="仿宋_GB2312" panose="02010609030101010101" pitchFamily="49" charset="-122"/>
              </a:rPr>
              <a:t>“</a:t>
            </a:r>
            <a:r>
              <a: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120</a:t>
            </a:r>
            <a:r>
              <a:rPr lang="en-US" altLang="zh-CN" sz="2000" b="1" dirty="0">
                <a:latin typeface="宋体" panose="02010600030101010101" pitchFamily="2" charset="-122"/>
                <a:ea typeface="仿宋_GB2312" panose="02010609030101010101" pitchFamily="49" charset="-122"/>
              </a:rPr>
              <a:t>”</a:t>
            </a:r>
            <a:r>
              <a: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,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尽快向警方和医疗机构求助。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    报警时，要说清楚发生交通事故的时间、地点以及有关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伤亡等大致情况；在交警到来前，要保护好现场，不要移动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现场物品；交通事故造成人员伤亡时，当事人不要当场私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了，以免过后伤情恶化，后患无穷；遇到肇事车辆逃逸的情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况，要记下车牌号码、车身颜色及特征，及时向当地公安机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关报案，为侦破工作提供依据和线索。</a:t>
            </a:r>
            <a:endParaRPr lang="zh-CN" altLang="en-US" sz="2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2910" y="1285860"/>
            <a:ext cx="7913687" cy="4110037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zh-CN" altLang="en-US" sz="2800" b="1" dirty="0"/>
              <a:t>       </a:t>
            </a:r>
            <a:r>
              <a:rPr lang="zh-CN" altLang="en-US" sz="24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遇有交通人身伤亡事故时，在无专业人员救助的情</a:t>
            </a:r>
            <a:endParaRPr lang="zh-CN" altLang="en-US" sz="24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4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况下，应尽快将伤者移至安全地带，以免再次受伤；暴露</a:t>
            </a:r>
            <a:endParaRPr lang="zh-CN" altLang="en-US" sz="24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4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的伤口要尽可能先用干净布料覆盖，再进行包扎，以保护</a:t>
            </a:r>
            <a:endParaRPr lang="zh-CN" altLang="en-US" sz="24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4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好伤口；利用身边现有的材料如手绢等折成条状缠绕在伤</a:t>
            </a:r>
            <a:endParaRPr lang="zh-CN" altLang="en-US" sz="24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4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口上方，并用力勒紧，可以起止血作用。</a:t>
            </a:r>
            <a:endParaRPr lang="zh-CN" altLang="en-US" sz="24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4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　　</a:t>
            </a:r>
            <a:endParaRPr lang="zh-CN" altLang="en-US" sz="24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4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    机动车在高速公路上发生故障或交通事故时，应在该</a:t>
            </a:r>
            <a:endParaRPr lang="zh-CN" altLang="en-US" sz="24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4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车来车方向</a:t>
            </a:r>
            <a:r>
              <a:rPr lang="en-US" altLang="zh-CN" sz="24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150</a:t>
            </a:r>
            <a:r>
              <a:rPr lang="zh-CN" altLang="en-US" sz="24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米远的地方设置警示标志，车上人员应迅</a:t>
            </a:r>
            <a:endParaRPr lang="zh-CN" altLang="en-US" sz="24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4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速转移到右侧路肩上或应急车道内，并迅速报警。</a:t>
            </a:r>
            <a:endParaRPr lang="zh-CN" altLang="en-US" sz="24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14348" y="1071546"/>
            <a:ext cx="7666892" cy="4983480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ea typeface="宋体" panose="02010600030101010101" pitchFamily="2" charset="-122"/>
              </a:rPr>
              <a:t>居家安全篇：</a:t>
            </a:r>
            <a:endParaRPr lang="zh-CN" altLang="en-US" sz="24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不要通过任何渠道让其他人知道你存放有贵重物品在家里，即使是你再好的朋友；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即使是在家里，也不要存放大量的现金或金银首饰；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请注意安全使用燃气或煤气，使用安全合格的燃气器具，防止泄漏；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请注意安全使用热水器，使用煤气热水器时务必保障通风；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建议您在家里放置灭火器；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出门前请检查门窗是否全部锁好；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请检查您家里的阳台、窗户是否容易让其他人侵入，如翻越、攀爬等；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任何未经核实的送货上门</a:t>
            </a:r>
            <a:r>
              <a:rPr lang="en-US" altLang="zh-CN" sz="1800" b="0" dirty="0">
                <a:ea typeface="宋体" panose="02010600030101010101" pitchFamily="2" charset="-122"/>
              </a:rPr>
              <a:t>/</a:t>
            </a:r>
            <a:r>
              <a:rPr lang="zh-CN" altLang="en-US" sz="1800" b="0" dirty="0">
                <a:ea typeface="宋体" panose="02010600030101010101" pitchFamily="2" charset="-122"/>
              </a:rPr>
              <a:t>维修人员，先通过可视对讲系统或猫眼观察，再打开门确认，但确保防盗门或安全锁是锁上的，尤其要提醒家里的老人和小孩；任何时候，不要给上门推销的人员开门；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临近节假，是入室盗窃和抢劫案高发时期，请大家切实注意防范；</a:t>
            </a:r>
            <a:endParaRPr lang="en-US" altLang="zh-CN" sz="1800" b="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15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装饰 1"/>
          <p:cNvSpPr/>
          <p:nvPr>
            <p:custDataLst>
              <p:tags r:id="rId1"/>
            </p:custDataLst>
          </p:nvPr>
        </p:nvSpPr>
        <p:spPr>
          <a:xfrm>
            <a:off x="-635" y="635"/>
            <a:ext cx="9144635" cy="685736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6" name="装饰 2"/>
          <p:cNvCxnSpPr/>
          <p:nvPr>
            <p:custDataLst>
              <p:tags r:id="rId2"/>
            </p:custDataLst>
          </p:nvPr>
        </p:nvCxnSpPr>
        <p:spPr>
          <a:xfrm>
            <a:off x="4871220" y="2076450"/>
            <a:ext cx="0" cy="2705100"/>
          </a:xfrm>
          <a:prstGeom prst="line">
            <a:avLst/>
          </a:prstGeom>
          <a:ln w="1270">
            <a:solidFill>
              <a:srgbClr val="A3A3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装饰 5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314411" y="2109486"/>
            <a:ext cx="240506" cy="479425"/>
          </a:xfrm>
          <a:custGeom>
            <a:avLst/>
            <a:gdLst>
              <a:gd name="connsiteX0" fmla="*/ 139021 w 311296"/>
              <a:gd name="connsiteY0" fmla="*/ 0 h 479441"/>
              <a:gd name="connsiteX1" fmla="*/ 139021 w 311296"/>
              <a:gd name="connsiteY1" fmla="*/ 168145 h 479441"/>
              <a:gd name="connsiteX2" fmla="*/ 311296 w 311296"/>
              <a:gd name="connsiteY2" fmla="*/ 168145 h 479441"/>
              <a:gd name="connsiteX3" fmla="*/ 311296 w 311296"/>
              <a:gd name="connsiteY3" fmla="*/ 479441 h 479441"/>
              <a:gd name="connsiteX4" fmla="*/ 0 w 311296"/>
              <a:gd name="connsiteY4" fmla="*/ 479441 h 479441"/>
              <a:gd name="connsiteX5" fmla="*/ 0 w 311296"/>
              <a:gd name="connsiteY5" fmla="*/ 176727 h 479441"/>
              <a:gd name="connsiteX6" fmla="*/ 139021 w 311296"/>
              <a:gd name="connsiteY6" fmla="*/ 0 h 47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296" h="479441">
                <a:moveTo>
                  <a:pt x="139021" y="0"/>
                </a:moveTo>
                <a:lnTo>
                  <a:pt x="139021" y="168145"/>
                </a:lnTo>
                <a:lnTo>
                  <a:pt x="311296" y="168145"/>
                </a:lnTo>
                <a:lnTo>
                  <a:pt x="311296" y="479441"/>
                </a:lnTo>
                <a:lnTo>
                  <a:pt x="0" y="479441"/>
                </a:lnTo>
                <a:lnTo>
                  <a:pt x="0" y="176727"/>
                </a:lnTo>
                <a:cubicBezTo>
                  <a:pt x="1325" y="28164"/>
                  <a:pt x="115851" y="0"/>
                  <a:pt x="139021" y="0"/>
                </a:cubicBezTo>
                <a:close/>
              </a:path>
            </a:pathLst>
          </a:custGeom>
          <a:solidFill>
            <a:srgbClr val="266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装饰 6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619214" y="2109486"/>
            <a:ext cx="240506" cy="479425"/>
          </a:xfrm>
          <a:custGeom>
            <a:avLst/>
            <a:gdLst>
              <a:gd name="connsiteX0" fmla="*/ 139021 w 311296"/>
              <a:gd name="connsiteY0" fmla="*/ 0 h 479441"/>
              <a:gd name="connsiteX1" fmla="*/ 139021 w 311296"/>
              <a:gd name="connsiteY1" fmla="*/ 168145 h 479441"/>
              <a:gd name="connsiteX2" fmla="*/ 311296 w 311296"/>
              <a:gd name="connsiteY2" fmla="*/ 168145 h 479441"/>
              <a:gd name="connsiteX3" fmla="*/ 311296 w 311296"/>
              <a:gd name="connsiteY3" fmla="*/ 479441 h 479441"/>
              <a:gd name="connsiteX4" fmla="*/ 0 w 311296"/>
              <a:gd name="connsiteY4" fmla="*/ 479441 h 479441"/>
              <a:gd name="connsiteX5" fmla="*/ 0 w 311296"/>
              <a:gd name="connsiteY5" fmla="*/ 176727 h 479441"/>
              <a:gd name="connsiteX6" fmla="*/ 139021 w 311296"/>
              <a:gd name="connsiteY6" fmla="*/ 0 h 47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296" h="479441">
                <a:moveTo>
                  <a:pt x="139021" y="0"/>
                </a:moveTo>
                <a:lnTo>
                  <a:pt x="139021" y="168145"/>
                </a:lnTo>
                <a:lnTo>
                  <a:pt x="311296" y="168145"/>
                </a:lnTo>
                <a:lnTo>
                  <a:pt x="311296" y="479441"/>
                </a:lnTo>
                <a:lnTo>
                  <a:pt x="0" y="479441"/>
                </a:lnTo>
                <a:lnTo>
                  <a:pt x="0" y="176727"/>
                </a:lnTo>
                <a:cubicBezTo>
                  <a:pt x="1325" y="28164"/>
                  <a:pt x="115851" y="0"/>
                  <a:pt x="139021" y="0"/>
                </a:cubicBezTo>
                <a:close/>
              </a:path>
            </a:pathLst>
          </a:custGeom>
          <a:solidFill>
            <a:srgbClr val="266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200110" y="2905783"/>
            <a:ext cx="3200429" cy="76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000" b="1" spc="300" dirty="0">
                <a:solidFill>
                  <a:srgbClr val="7242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节前安全教育</a:t>
            </a:r>
            <a:endParaRPr lang="zh-CN" altLang="en-US" sz="3000" b="1" spc="300" dirty="0">
              <a:solidFill>
                <a:srgbClr val="7242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5090872" y="1676520"/>
            <a:ext cx="2853018" cy="35049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34290" rIns="68580" bIns="3429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00050" lvl="0" indent="-4000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zh-CN" altLang="en-US" sz="1600" spc="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办公室安全篇</a:t>
            </a:r>
            <a:endParaRPr lang="zh-CN" altLang="en-US" sz="1600" spc="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00050" lvl="0" indent="-4000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zh-CN" altLang="en-US" sz="1600" spc="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上街安全篇</a:t>
            </a:r>
            <a:endParaRPr lang="zh-CN" altLang="en-US" sz="1600" spc="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00050" lvl="0" indent="-4000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zh-CN" altLang="en-US" sz="1600" spc="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旅行安全篇</a:t>
            </a:r>
            <a:endParaRPr lang="zh-CN" altLang="en-US" sz="1600" spc="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00050" lvl="0" indent="-4000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zh-CN" altLang="en-US" sz="1600" spc="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居家安全篇</a:t>
            </a:r>
            <a:endParaRPr lang="zh-CN" altLang="en-US" sz="1600" spc="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00050" lvl="0" indent="-4000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zh-CN" altLang="en-US" sz="1600" spc="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取款安全篇</a:t>
            </a:r>
            <a:endParaRPr lang="zh-CN" altLang="en-US" sz="1600" spc="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00050" lvl="0" indent="-4000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zh-CN" altLang="en-US" sz="1600" spc="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避免传销陷阱篇</a:t>
            </a:r>
            <a:endParaRPr lang="zh-CN" altLang="en-US" sz="1600" spc="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00050" lvl="0" indent="-4000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zh-CN" altLang="en-US" sz="1600" spc="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治安管理篇</a:t>
            </a:r>
            <a:endParaRPr lang="zh-CN" altLang="en-US" sz="1600" spc="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00050" lvl="0" indent="-4000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zh-CN" altLang="en-US" sz="1600" spc="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如何应对突发情况篇</a:t>
            </a:r>
            <a:endParaRPr lang="zh-CN" altLang="en-US" sz="1600" spc="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装饰 3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3755211" y="3971323"/>
            <a:ext cx="233363" cy="479425"/>
          </a:xfrm>
          <a:custGeom>
            <a:avLst/>
            <a:gdLst>
              <a:gd name="connsiteX0" fmla="*/ 0 w 950118"/>
              <a:gd name="connsiteY0" fmla="*/ 0 h 1464467"/>
              <a:gd name="connsiteX1" fmla="*/ 950118 w 950118"/>
              <a:gd name="connsiteY1" fmla="*/ 0 h 1464467"/>
              <a:gd name="connsiteX2" fmla="*/ 950118 w 950118"/>
              <a:gd name="connsiteY2" fmla="*/ 950118 h 1464467"/>
              <a:gd name="connsiteX3" fmla="*/ 945895 w 950118"/>
              <a:gd name="connsiteY3" fmla="*/ 1007193 h 1464467"/>
              <a:gd name="connsiteX4" fmla="*/ 534143 w 950118"/>
              <a:gd name="connsiteY4" fmla="*/ 1464467 h 1464467"/>
              <a:gd name="connsiteX5" fmla="*/ 525809 w 950118"/>
              <a:gd name="connsiteY5" fmla="*/ 1463322 h 1464467"/>
              <a:gd name="connsiteX6" fmla="*/ 525809 w 950118"/>
              <a:gd name="connsiteY6" fmla="*/ 950118 h 1464467"/>
              <a:gd name="connsiteX7" fmla="*/ 0 w 950118"/>
              <a:gd name="connsiteY7" fmla="*/ 950118 h 1464467"/>
              <a:gd name="connsiteX0-1" fmla="*/ 0 w 950118"/>
              <a:gd name="connsiteY0-2" fmla="*/ 0 h 1464467"/>
              <a:gd name="connsiteX1-3" fmla="*/ 950118 w 950118"/>
              <a:gd name="connsiteY1-4" fmla="*/ 0 h 1464467"/>
              <a:gd name="connsiteX2-5" fmla="*/ 950118 w 950118"/>
              <a:gd name="connsiteY2-6" fmla="*/ 950118 h 1464467"/>
              <a:gd name="connsiteX3-7" fmla="*/ 534143 w 950118"/>
              <a:gd name="connsiteY3-8" fmla="*/ 1464467 h 1464467"/>
              <a:gd name="connsiteX4-9" fmla="*/ 525809 w 950118"/>
              <a:gd name="connsiteY4-10" fmla="*/ 1463322 h 1464467"/>
              <a:gd name="connsiteX5-11" fmla="*/ 525809 w 950118"/>
              <a:gd name="connsiteY5-12" fmla="*/ 950118 h 1464467"/>
              <a:gd name="connsiteX6-13" fmla="*/ 0 w 950118"/>
              <a:gd name="connsiteY6-14" fmla="*/ 950118 h 1464467"/>
              <a:gd name="connsiteX7-15" fmla="*/ 0 w 950118"/>
              <a:gd name="connsiteY7-16" fmla="*/ 0 h 1464467"/>
              <a:gd name="connsiteX0-17" fmla="*/ 0 w 950118"/>
              <a:gd name="connsiteY0-18" fmla="*/ 0 h 1464467"/>
              <a:gd name="connsiteX1-19" fmla="*/ 950118 w 950118"/>
              <a:gd name="connsiteY1-20" fmla="*/ 0 h 1464467"/>
              <a:gd name="connsiteX2-21" fmla="*/ 950118 w 950118"/>
              <a:gd name="connsiteY2-22" fmla="*/ 950118 h 1464467"/>
              <a:gd name="connsiteX3-23" fmla="*/ 534143 w 950118"/>
              <a:gd name="connsiteY3-24" fmla="*/ 1464467 h 1464467"/>
              <a:gd name="connsiteX4-25" fmla="*/ 525809 w 950118"/>
              <a:gd name="connsiteY4-26" fmla="*/ 1463322 h 1464467"/>
              <a:gd name="connsiteX5-27" fmla="*/ 525809 w 950118"/>
              <a:gd name="connsiteY5-28" fmla="*/ 950118 h 1464467"/>
              <a:gd name="connsiteX6-29" fmla="*/ 0 w 950118"/>
              <a:gd name="connsiteY6-30" fmla="*/ 950118 h 1464467"/>
              <a:gd name="connsiteX7-31" fmla="*/ 0 w 950118"/>
              <a:gd name="connsiteY7-32" fmla="*/ 0 h 1464467"/>
              <a:gd name="connsiteX0-33" fmla="*/ 0 w 950118"/>
              <a:gd name="connsiteY0-34" fmla="*/ 0 h 1463322"/>
              <a:gd name="connsiteX1-35" fmla="*/ 950118 w 950118"/>
              <a:gd name="connsiteY1-36" fmla="*/ 0 h 1463322"/>
              <a:gd name="connsiteX2-37" fmla="*/ 950118 w 950118"/>
              <a:gd name="connsiteY2-38" fmla="*/ 950118 h 1463322"/>
              <a:gd name="connsiteX3-39" fmla="*/ 525809 w 950118"/>
              <a:gd name="connsiteY3-40" fmla="*/ 1463322 h 1463322"/>
              <a:gd name="connsiteX4-41" fmla="*/ 525809 w 950118"/>
              <a:gd name="connsiteY4-42" fmla="*/ 950118 h 1463322"/>
              <a:gd name="connsiteX5-43" fmla="*/ 0 w 950118"/>
              <a:gd name="connsiteY5-44" fmla="*/ 950118 h 1463322"/>
              <a:gd name="connsiteX6-45" fmla="*/ 0 w 950118"/>
              <a:gd name="connsiteY6-46" fmla="*/ 0 h 1463322"/>
              <a:gd name="connsiteX0-47" fmla="*/ 0 w 950118"/>
              <a:gd name="connsiteY0-48" fmla="*/ 0 h 1463322"/>
              <a:gd name="connsiteX1-49" fmla="*/ 950118 w 950118"/>
              <a:gd name="connsiteY1-50" fmla="*/ 0 h 1463322"/>
              <a:gd name="connsiteX2-51" fmla="*/ 950118 w 950118"/>
              <a:gd name="connsiteY2-52" fmla="*/ 950118 h 1463322"/>
              <a:gd name="connsiteX3-53" fmla="*/ 525809 w 950118"/>
              <a:gd name="connsiteY3-54" fmla="*/ 1463322 h 1463322"/>
              <a:gd name="connsiteX4-55" fmla="*/ 525809 w 950118"/>
              <a:gd name="connsiteY4-56" fmla="*/ 950118 h 1463322"/>
              <a:gd name="connsiteX5-57" fmla="*/ 0 w 950118"/>
              <a:gd name="connsiteY5-58" fmla="*/ 950118 h 1463322"/>
              <a:gd name="connsiteX6-59" fmla="*/ 0 w 950118"/>
              <a:gd name="connsiteY6-60" fmla="*/ 0 h 1463322"/>
              <a:gd name="connsiteX0-61" fmla="*/ 0 w 950118"/>
              <a:gd name="connsiteY0-62" fmla="*/ 0 h 1463322"/>
              <a:gd name="connsiteX1-63" fmla="*/ 950118 w 950118"/>
              <a:gd name="connsiteY1-64" fmla="*/ 0 h 1463322"/>
              <a:gd name="connsiteX2-65" fmla="*/ 950118 w 950118"/>
              <a:gd name="connsiteY2-66" fmla="*/ 923925 h 1463322"/>
              <a:gd name="connsiteX3-67" fmla="*/ 525809 w 950118"/>
              <a:gd name="connsiteY3-68" fmla="*/ 1463322 h 1463322"/>
              <a:gd name="connsiteX4-69" fmla="*/ 525809 w 950118"/>
              <a:gd name="connsiteY4-70" fmla="*/ 950118 h 1463322"/>
              <a:gd name="connsiteX5-71" fmla="*/ 0 w 950118"/>
              <a:gd name="connsiteY5-72" fmla="*/ 950118 h 1463322"/>
              <a:gd name="connsiteX6-73" fmla="*/ 0 w 950118"/>
              <a:gd name="connsiteY6-74" fmla="*/ 0 h 1463322"/>
              <a:gd name="connsiteX0-75" fmla="*/ 0 w 950118"/>
              <a:gd name="connsiteY0-76" fmla="*/ 0 h 1463322"/>
              <a:gd name="connsiteX1-77" fmla="*/ 950118 w 950118"/>
              <a:gd name="connsiteY1-78" fmla="*/ 0 h 1463322"/>
              <a:gd name="connsiteX2-79" fmla="*/ 950118 w 950118"/>
              <a:gd name="connsiteY2-80" fmla="*/ 923925 h 1463322"/>
              <a:gd name="connsiteX3-81" fmla="*/ 525809 w 950118"/>
              <a:gd name="connsiteY3-82" fmla="*/ 1463322 h 1463322"/>
              <a:gd name="connsiteX4-83" fmla="*/ 525809 w 950118"/>
              <a:gd name="connsiteY4-84" fmla="*/ 950118 h 1463322"/>
              <a:gd name="connsiteX5-85" fmla="*/ 0 w 950118"/>
              <a:gd name="connsiteY5-86" fmla="*/ 950118 h 1463322"/>
              <a:gd name="connsiteX6-87" fmla="*/ 0 w 950118"/>
              <a:gd name="connsiteY6-88" fmla="*/ 0 h 1463322"/>
              <a:gd name="connsiteX0-89" fmla="*/ 0 w 950118"/>
              <a:gd name="connsiteY0-90" fmla="*/ 0 h 1463322"/>
              <a:gd name="connsiteX1-91" fmla="*/ 950118 w 950118"/>
              <a:gd name="connsiteY1-92" fmla="*/ 0 h 1463322"/>
              <a:gd name="connsiteX2-93" fmla="*/ 950118 w 950118"/>
              <a:gd name="connsiteY2-94" fmla="*/ 923925 h 1463322"/>
              <a:gd name="connsiteX3-95" fmla="*/ 525809 w 950118"/>
              <a:gd name="connsiteY3-96" fmla="*/ 1463322 h 1463322"/>
              <a:gd name="connsiteX4-97" fmla="*/ 525809 w 950118"/>
              <a:gd name="connsiteY4-98" fmla="*/ 950118 h 1463322"/>
              <a:gd name="connsiteX5-99" fmla="*/ 0 w 950118"/>
              <a:gd name="connsiteY5-100" fmla="*/ 950118 h 1463322"/>
              <a:gd name="connsiteX6-101" fmla="*/ 0 w 950118"/>
              <a:gd name="connsiteY6-102" fmla="*/ 0 h 1463322"/>
              <a:gd name="connsiteX0-103" fmla="*/ 0 w 950118"/>
              <a:gd name="connsiteY0-104" fmla="*/ 0 h 1463322"/>
              <a:gd name="connsiteX1-105" fmla="*/ 950118 w 950118"/>
              <a:gd name="connsiteY1-106" fmla="*/ 0 h 1463322"/>
              <a:gd name="connsiteX2-107" fmla="*/ 950118 w 950118"/>
              <a:gd name="connsiteY2-108" fmla="*/ 923925 h 1463322"/>
              <a:gd name="connsiteX3-109" fmla="*/ 525809 w 950118"/>
              <a:gd name="connsiteY3-110" fmla="*/ 1463322 h 1463322"/>
              <a:gd name="connsiteX4-111" fmla="*/ 525809 w 950118"/>
              <a:gd name="connsiteY4-112" fmla="*/ 950118 h 1463322"/>
              <a:gd name="connsiteX5-113" fmla="*/ 0 w 950118"/>
              <a:gd name="connsiteY5-114" fmla="*/ 950118 h 1463322"/>
              <a:gd name="connsiteX6-115" fmla="*/ 0 w 950118"/>
              <a:gd name="connsiteY6-116" fmla="*/ 0 h 1463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50118" h="1463322">
                <a:moveTo>
                  <a:pt x="0" y="0"/>
                </a:moveTo>
                <a:lnTo>
                  <a:pt x="950118" y="0"/>
                </a:lnTo>
                <a:lnTo>
                  <a:pt x="950118" y="923925"/>
                </a:lnTo>
                <a:cubicBezTo>
                  <a:pt x="946074" y="1377362"/>
                  <a:pt x="596527" y="1463322"/>
                  <a:pt x="525809" y="1463322"/>
                </a:cubicBezTo>
                <a:lnTo>
                  <a:pt x="525809" y="950118"/>
                </a:lnTo>
                <a:lnTo>
                  <a:pt x="0" y="950118"/>
                </a:lnTo>
                <a:lnTo>
                  <a:pt x="0" y="0"/>
                </a:lnTo>
                <a:close/>
              </a:path>
            </a:pathLst>
          </a:custGeom>
          <a:solidFill>
            <a:srgbClr val="266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装饰 4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4060014" y="3971323"/>
            <a:ext cx="233363" cy="479425"/>
          </a:xfrm>
          <a:custGeom>
            <a:avLst/>
            <a:gdLst>
              <a:gd name="connsiteX0" fmla="*/ 0 w 950118"/>
              <a:gd name="connsiteY0" fmla="*/ 0 h 1464467"/>
              <a:gd name="connsiteX1" fmla="*/ 950118 w 950118"/>
              <a:gd name="connsiteY1" fmla="*/ 0 h 1464467"/>
              <a:gd name="connsiteX2" fmla="*/ 950118 w 950118"/>
              <a:gd name="connsiteY2" fmla="*/ 950118 h 1464467"/>
              <a:gd name="connsiteX3" fmla="*/ 945895 w 950118"/>
              <a:gd name="connsiteY3" fmla="*/ 1007193 h 1464467"/>
              <a:gd name="connsiteX4" fmla="*/ 534143 w 950118"/>
              <a:gd name="connsiteY4" fmla="*/ 1464467 h 1464467"/>
              <a:gd name="connsiteX5" fmla="*/ 525809 w 950118"/>
              <a:gd name="connsiteY5" fmla="*/ 1463322 h 1464467"/>
              <a:gd name="connsiteX6" fmla="*/ 525809 w 950118"/>
              <a:gd name="connsiteY6" fmla="*/ 950118 h 1464467"/>
              <a:gd name="connsiteX7" fmla="*/ 0 w 950118"/>
              <a:gd name="connsiteY7" fmla="*/ 950118 h 1464467"/>
              <a:gd name="connsiteX0-1" fmla="*/ 0 w 950118"/>
              <a:gd name="connsiteY0-2" fmla="*/ 0 h 1464467"/>
              <a:gd name="connsiteX1-3" fmla="*/ 950118 w 950118"/>
              <a:gd name="connsiteY1-4" fmla="*/ 0 h 1464467"/>
              <a:gd name="connsiteX2-5" fmla="*/ 950118 w 950118"/>
              <a:gd name="connsiteY2-6" fmla="*/ 950118 h 1464467"/>
              <a:gd name="connsiteX3-7" fmla="*/ 534143 w 950118"/>
              <a:gd name="connsiteY3-8" fmla="*/ 1464467 h 1464467"/>
              <a:gd name="connsiteX4-9" fmla="*/ 525809 w 950118"/>
              <a:gd name="connsiteY4-10" fmla="*/ 1463322 h 1464467"/>
              <a:gd name="connsiteX5-11" fmla="*/ 525809 w 950118"/>
              <a:gd name="connsiteY5-12" fmla="*/ 950118 h 1464467"/>
              <a:gd name="connsiteX6-13" fmla="*/ 0 w 950118"/>
              <a:gd name="connsiteY6-14" fmla="*/ 950118 h 1464467"/>
              <a:gd name="connsiteX7-15" fmla="*/ 0 w 950118"/>
              <a:gd name="connsiteY7-16" fmla="*/ 0 h 1464467"/>
              <a:gd name="connsiteX0-17" fmla="*/ 0 w 950118"/>
              <a:gd name="connsiteY0-18" fmla="*/ 0 h 1464467"/>
              <a:gd name="connsiteX1-19" fmla="*/ 950118 w 950118"/>
              <a:gd name="connsiteY1-20" fmla="*/ 0 h 1464467"/>
              <a:gd name="connsiteX2-21" fmla="*/ 950118 w 950118"/>
              <a:gd name="connsiteY2-22" fmla="*/ 950118 h 1464467"/>
              <a:gd name="connsiteX3-23" fmla="*/ 534143 w 950118"/>
              <a:gd name="connsiteY3-24" fmla="*/ 1464467 h 1464467"/>
              <a:gd name="connsiteX4-25" fmla="*/ 525809 w 950118"/>
              <a:gd name="connsiteY4-26" fmla="*/ 1463322 h 1464467"/>
              <a:gd name="connsiteX5-27" fmla="*/ 525809 w 950118"/>
              <a:gd name="connsiteY5-28" fmla="*/ 950118 h 1464467"/>
              <a:gd name="connsiteX6-29" fmla="*/ 0 w 950118"/>
              <a:gd name="connsiteY6-30" fmla="*/ 950118 h 1464467"/>
              <a:gd name="connsiteX7-31" fmla="*/ 0 w 950118"/>
              <a:gd name="connsiteY7-32" fmla="*/ 0 h 1464467"/>
              <a:gd name="connsiteX0-33" fmla="*/ 0 w 950118"/>
              <a:gd name="connsiteY0-34" fmla="*/ 0 h 1463322"/>
              <a:gd name="connsiteX1-35" fmla="*/ 950118 w 950118"/>
              <a:gd name="connsiteY1-36" fmla="*/ 0 h 1463322"/>
              <a:gd name="connsiteX2-37" fmla="*/ 950118 w 950118"/>
              <a:gd name="connsiteY2-38" fmla="*/ 950118 h 1463322"/>
              <a:gd name="connsiteX3-39" fmla="*/ 525809 w 950118"/>
              <a:gd name="connsiteY3-40" fmla="*/ 1463322 h 1463322"/>
              <a:gd name="connsiteX4-41" fmla="*/ 525809 w 950118"/>
              <a:gd name="connsiteY4-42" fmla="*/ 950118 h 1463322"/>
              <a:gd name="connsiteX5-43" fmla="*/ 0 w 950118"/>
              <a:gd name="connsiteY5-44" fmla="*/ 950118 h 1463322"/>
              <a:gd name="connsiteX6-45" fmla="*/ 0 w 950118"/>
              <a:gd name="connsiteY6-46" fmla="*/ 0 h 1463322"/>
              <a:gd name="connsiteX0-47" fmla="*/ 0 w 950118"/>
              <a:gd name="connsiteY0-48" fmla="*/ 0 h 1463322"/>
              <a:gd name="connsiteX1-49" fmla="*/ 950118 w 950118"/>
              <a:gd name="connsiteY1-50" fmla="*/ 0 h 1463322"/>
              <a:gd name="connsiteX2-51" fmla="*/ 950118 w 950118"/>
              <a:gd name="connsiteY2-52" fmla="*/ 950118 h 1463322"/>
              <a:gd name="connsiteX3-53" fmla="*/ 525809 w 950118"/>
              <a:gd name="connsiteY3-54" fmla="*/ 1463322 h 1463322"/>
              <a:gd name="connsiteX4-55" fmla="*/ 525809 w 950118"/>
              <a:gd name="connsiteY4-56" fmla="*/ 950118 h 1463322"/>
              <a:gd name="connsiteX5-57" fmla="*/ 0 w 950118"/>
              <a:gd name="connsiteY5-58" fmla="*/ 950118 h 1463322"/>
              <a:gd name="connsiteX6-59" fmla="*/ 0 w 950118"/>
              <a:gd name="connsiteY6-60" fmla="*/ 0 h 1463322"/>
              <a:gd name="connsiteX0-61" fmla="*/ 0 w 950118"/>
              <a:gd name="connsiteY0-62" fmla="*/ 0 h 1463322"/>
              <a:gd name="connsiteX1-63" fmla="*/ 950118 w 950118"/>
              <a:gd name="connsiteY1-64" fmla="*/ 0 h 1463322"/>
              <a:gd name="connsiteX2-65" fmla="*/ 950118 w 950118"/>
              <a:gd name="connsiteY2-66" fmla="*/ 923925 h 1463322"/>
              <a:gd name="connsiteX3-67" fmla="*/ 525809 w 950118"/>
              <a:gd name="connsiteY3-68" fmla="*/ 1463322 h 1463322"/>
              <a:gd name="connsiteX4-69" fmla="*/ 525809 w 950118"/>
              <a:gd name="connsiteY4-70" fmla="*/ 950118 h 1463322"/>
              <a:gd name="connsiteX5-71" fmla="*/ 0 w 950118"/>
              <a:gd name="connsiteY5-72" fmla="*/ 950118 h 1463322"/>
              <a:gd name="connsiteX6-73" fmla="*/ 0 w 950118"/>
              <a:gd name="connsiteY6-74" fmla="*/ 0 h 1463322"/>
              <a:gd name="connsiteX0-75" fmla="*/ 0 w 950118"/>
              <a:gd name="connsiteY0-76" fmla="*/ 0 h 1463322"/>
              <a:gd name="connsiteX1-77" fmla="*/ 950118 w 950118"/>
              <a:gd name="connsiteY1-78" fmla="*/ 0 h 1463322"/>
              <a:gd name="connsiteX2-79" fmla="*/ 950118 w 950118"/>
              <a:gd name="connsiteY2-80" fmla="*/ 923925 h 1463322"/>
              <a:gd name="connsiteX3-81" fmla="*/ 525809 w 950118"/>
              <a:gd name="connsiteY3-82" fmla="*/ 1463322 h 1463322"/>
              <a:gd name="connsiteX4-83" fmla="*/ 525809 w 950118"/>
              <a:gd name="connsiteY4-84" fmla="*/ 950118 h 1463322"/>
              <a:gd name="connsiteX5-85" fmla="*/ 0 w 950118"/>
              <a:gd name="connsiteY5-86" fmla="*/ 950118 h 1463322"/>
              <a:gd name="connsiteX6-87" fmla="*/ 0 w 950118"/>
              <a:gd name="connsiteY6-88" fmla="*/ 0 h 1463322"/>
              <a:gd name="connsiteX0-89" fmla="*/ 0 w 950118"/>
              <a:gd name="connsiteY0-90" fmla="*/ 0 h 1463322"/>
              <a:gd name="connsiteX1-91" fmla="*/ 950118 w 950118"/>
              <a:gd name="connsiteY1-92" fmla="*/ 0 h 1463322"/>
              <a:gd name="connsiteX2-93" fmla="*/ 950118 w 950118"/>
              <a:gd name="connsiteY2-94" fmla="*/ 923925 h 1463322"/>
              <a:gd name="connsiteX3-95" fmla="*/ 525809 w 950118"/>
              <a:gd name="connsiteY3-96" fmla="*/ 1463322 h 1463322"/>
              <a:gd name="connsiteX4-97" fmla="*/ 525809 w 950118"/>
              <a:gd name="connsiteY4-98" fmla="*/ 950118 h 1463322"/>
              <a:gd name="connsiteX5-99" fmla="*/ 0 w 950118"/>
              <a:gd name="connsiteY5-100" fmla="*/ 950118 h 1463322"/>
              <a:gd name="connsiteX6-101" fmla="*/ 0 w 950118"/>
              <a:gd name="connsiteY6-102" fmla="*/ 0 h 1463322"/>
              <a:gd name="connsiteX0-103" fmla="*/ 0 w 950118"/>
              <a:gd name="connsiteY0-104" fmla="*/ 0 h 1463322"/>
              <a:gd name="connsiteX1-105" fmla="*/ 950118 w 950118"/>
              <a:gd name="connsiteY1-106" fmla="*/ 0 h 1463322"/>
              <a:gd name="connsiteX2-107" fmla="*/ 950118 w 950118"/>
              <a:gd name="connsiteY2-108" fmla="*/ 923925 h 1463322"/>
              <a:gd name="connsiteX3-109" fmla="*/ 525809 w 950118"/>
              <a:gd name="connsiteY3-110" fmla="*/ 1463322 h 1463322"/>
              <a:gd name="connsiteX4-111" fmla="*/ 525809 w 950118"/>
              <a:gd name="connsiteY4-112" fmla="*/ 950118 h 1463322"/>
              <a:gd name="connsiteX5-113" fmla="*/ 0 w 950118"/>
              <a:gd name="connsiteY5-114" fmla="*/ 950118 h 1463322"/>
              <a:gd name="connsiteX6-115" fmla="*/ 0 w 950118"/>
              <a:gd name="connsiteY6-116" fmla="*/ 0 h 1463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50118" h="1463322">
                <a:moveTo>
                  <a:pt x="0" y="0"/>
                </a:moveTo>
                <a:lnTo>
                  <a:pt x="950118" y="0"/>
                </a:lnTo>
                <a:lnTo>
                  <a:pt x="950118" y="923925"/>
                </a:lnTo>
                <a:cubicBezTo>
                  <a:pt x="946074" y="1377362"/>
                  <a:pt x="596527" y="1463322"/>
                  <a:pt x="525809" y="1463322"/>
                </a:cubicBezTo>
                <a:lnTo>
                  <a:pt x="525809" y="950118"/>
                </a:lnTo>
                <a:lnTo>
                  <a:pt x="0" y="950118"/>
                </a:lnTo>
                <a:lnTo>
                  <a:pt x="0" y="0"/>
                </a:lnTo>
                <a:close/>
              </a:path>
            </a:pathLst>
          </a:custGeom>
          <a:solidFill>
            <a:srgbClr val="266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5715000" y="2212975"/>
            <a:ext cx="3429000" cy="39624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、非自身力量处于绝对优势时，请不要惊动歹徒；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、可在手机静音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静振状态下发信息给朋友求助，代为报警；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、非确保自身处于安全的状况，请勿呼救；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、请勿将歹徒逼入绝境，这样歹徒会狗急跳墙、拼死反抗；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、一有机会，马上脱离危险区域，确认安全后马上报警；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5" name="图片 6" descr="%C8%EB%CA%D2%C7%C0%BD%D9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" y="3571876"/>
            <a:ext cx="4043362" cy="263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图片 7" descr="W02010011328635390764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4143404" cy="227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5010150" y="1643050"/>
            <a:ext cx="41338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遭遇入室偷、抢怎么办？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5929322" y="928670"/>
            <a:ext cx="20320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安全居家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2910" y="2143116"/>
            <a:ext cx="8229600" cy="3307080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2000" b="1" dirty="0">
                <a:solidFill>
                  <a:srgbClr val="FF3300"/>
                </a:solidFill>
                <a:latin typeface="宋体" panose="02010600030101010101" pitchFamily="2" charset="-122"/>
              </a:rPr>
              <a:t>家庭防火莫忽视</a:t>
            </a:r>
            <a:r>
              <a:rPr lang="zh-CN" altLang="en-US" sz="2000" dirty="0">
                <a:latin typeface="宋体" panose="02010600030101010101" pitchFamily="2" charset="-122"/>
              </a:rPr>
              <a:t> </a:t>
            </a:r>
            <a:endParaRPr lang="zh-CN" altLang="en-US" sz="2000" dirty="0">
              <a:latin typeface="宋体" panose="02010600030101010101" pitchFamily="2" charset="-122"/>
            </a:endParaRPr>
          </a:p>
          <a:p>
            <a:endParaRPr lang="zh-CN" altLang="en-US" sz="2000" dirty="0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2000" b="1" dirty="0">
                <a:latin typeface="宋体" panose="02010600030101010101" pitchFamily="2" charset="-122"/>
              </a:rPr>
              <a:t>节假期间，家庭用电总功率大幅度上升，要注意家庭消防安全。 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2000" b="1" dirty="0">
                <a:latin typeface="宋体" panose="02010600030101010101" pitchFamily="2" charset="-122"/>
              </a:rPr>
              <a:t>电视机</a:t>
            </a:r>
            <a:r>
              <a:rPr lang="en-US" altLang="zh-CN" sz="2000" b="1" dirty="0">
                <a:latin typeface="宋体" panose="02010600030101010101" pitchFamily="2" charset="-122"/>
              </a:rPr>
              <a:t>: 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None/>
            </a:pPr>
            <a:r>
              <a:rPr lang="en-US" altLang="zh-CN" sz="2000" b="1" dirty="0">
                <a:latin typeface="宋体" panose="02010600030101010101" pitchFamily="2" charset="-122"/>
              </a:rPr>
              <a:t>    </a:t>
            </a:r>
            <a:r>
              <a:rPr lang="zh-CN" altLang="en-US" sz="2000" b="1" dirty="0">
                <a:latin typeface="宋体" panose="02010600030101010101" pitchFamily="2" charset="-122"/>
              </a:rPr>
              <a:t>每年节假期间，电视台几乎</a:t>
            </a:r>
            <a:r>
              <a:rPr lang="en-US" altLang="zh-CN" sz="2000" b="1" dirty="0">
                <a:latin typeface="宋体" panose="02010600030101010101" pitchFamily="2" charset="-122"/>
              </a:rPr>
              <a:t>24</a:t>
            </a:r>
            <a:r>
              <a:rPr lang="zh-CN" altLang="en-US" sz="2000" b="1" dirty="0">
                <a:latin typeface="宋体" panose="02010600030101010101" pitchFamily="2" charset="-122"/>
              </a:rPr>
              <a:t>小时热播各种晚会、电视 连续剧，消防人员为此提醒大家，连续收看电视节目的时间不宜过长，否则电视机的温度就会升高，带来电视机自燃等火灾危险。一般连续收看</a:t>
            </a:r>
            <a:r>
              <a:rPr lang="en-US" altLang="zh-CN" sz="2000" b="1" dirty="0">
                <a:latin typeface="宋体" panose="02010600030101010101" pitchFamily="2" charset="-122"/>
              </a:rPr>
              <a:t>4</a:t>
            </a:r>
            <a:r>
              <a:rPr lang="zh-CN" altLang="en-US" sz="2000" b="1" dirty="0">
                <a:latin typeface="宋体" panose="02010600030101010101" pitchFamily="2" charset="-122"/>
              </a:rPr>
              <a:t>至</a:t>
            </a:r>
            <a:r>
              <a:rPr lang="en-US" altLang="zh-CN" sz="2000" b="1" dirty="0">
                <a:latin typeface="宋体" panose="02010600030101010101" pitchFamily="2" charset="-122"/>
              </a:rPr>
              <a:t>5</a:t>
            </a:r>
            <a:r>
              <a:rPr lang="zh-CN" altLang="en-US" sz="2000" b="1" dirty="0">
                <a:latin typeface="宋体" panose="02010600030101010101" pitchFamily="2" charset="-122"/>
              </a:rPr>
              <a:t>小时后应关机一段时间，等机内热量散发后再继续收看。此外，看完电视勿忘切断电源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214290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消防安全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5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3345815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</a:rPr>
              <a:t>电线</a:t>
            </a:r>
            <a:r>
              <a:rPr lang="en-US" altLang="zh-CN" sz="2400" b="1" dirty="0">
                <a:latin typeface="宋体" panose="02010600030101010101" pitchFamily="2" charset="-122"/>
              </a:rPr>
              <a:t>: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 marL="457200" indent="-457200" eaLnBrk="0" hangingPunct="0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       </a:t>
            </a:r>
            <a:r>
              <a:rPr lang="zh-CN" altLang="en-US" sz="2400" b="1" dirty="0">
                <a:latin typeface="宋体" panose="02010600030101010101" pitchFamily="2" charset="-122"/>
              </a:rPr>
              <a:t>为避免电路负荷过大，切勿将过多电器连接在同一电路。超负荷不但会引起电线过热损坏绝缘体，更会引起绝缘体或附近的物品失火。不能将电线敷设在家具下、地毯下和其他行人来往的地方。节假期间至少对家中的电器装置检查一次，同时，出远门时切记断掉所有电源</a:t>
            </a:r>
            <a:r>
              <a:rPr lang="zh-CN" altLang="en-US" sz="2400" dirty="0">
                <a:latin typeface="宋体" panose="02010600030101010101" pitchFamily="2" charset="-122"/>
              </a:rPr>
              <a:t>。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4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lIns="90488" tIns="44450" rIns="90488" bIns="44450"/>
          <a:lstStyle/>
          <a:p>
            <a:pPr marL="457200" indent="-457200" defTabSz="762000" eaLnBrk="0" hangingPunct="0">
              <a:lnSpc>
                <a:spcPct val="115000"/>
              </a:lnSpc>
              <a:spcBef>
                <a:spcPct val="40000"/>
              </a:spcBef>
              <a:buClr>
                <a:srgbClr val="0052BA"/>
              </a:buClr>
              <a:buSzPct val="80000"/>
            </a:pPr>
            <a:r>
              <a:rPr lang="zh-CN" altLang="en-US" sz="2000" b="1" dirty="0"/>
              <a:t>厨房：</a:t>
            </a:r>
            <a:endParaRPr lang="zh-CN" altLang="en-US" sz="2000" b="1" dirty="0"/>
          </a:p>
          <a:p>
            <a:pPr marL="457200" indent="-457200" defTabSz="762000" eaLnBrk="0" hangingPunct="0">
              <a:lnSpc>
                <a:spcPct val="115000"/>
              </a:lnSpc>
              <a:spcBef>
                <a:spcPct val="40000"/>
              </a:spcBef>
              <a:buClr>
                <a:srgbClr val="0052BA"/>
              </a:buClr>
              <a:buSzPct val="80000"/>
            </a:pPr>
            <a:r>
              <a:rPr lang="zh-CN" altLang="en-US" sz="2000" b="1" dirty="0">
                <a:solidFill>
                  <a:srgbClr val="FF3300"/>
                </a:solidFill>
              </a:rPr>
              <a:t>      </a:t>
            </a:r>
            <a:r>
              <a:rPr lang="zh-CN" altLang="en-US" sz="2000" b="1" dirty="0"/>
              <a:t>使用燃气做饭时，要经常检查阀门是否松动，燃气导管是否破裂、漏气等，发现有问题要及时更换；出门和睡觉前最好要检查一遍，一旦发现浓烈气味，要尽快关闭燃气阀门，快速打开窗户，不要触动电灯开关，不要打手机、座机和手电筒等。炉具的四周不能堆放杂物，如废纸或其他易燃物品。炉具应当经常清洗，确保不会积存油脂。使用抽油烟机时，</a:t>
            </a:r>
            <a:r>
              <a:rPr lang="zh-CN" altLang="en-US" sz="2000" b="1" dirty="0">
                <a:hlinkClick r:id="rId1"/>
              </a:rPr>
              <a:t>灶具</a:t>
            </a:r>
            <a:r>
              <a:rPr lang="zh-CN" altLang="en-US" sz="2000" b="1" dirty="0"/>
              <a:t>不得干烧，避免大量的热吸入抽油烟机内，损坏部件，甚至引燃机内油污。应请专业人员清洗抽油烟机，以防油污、水珠进入电路，造成短路。不能用易燃液体清洗抽油烟机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428596" y="2428868"/>
            <a:ext cx="8070850" cy="2895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8" tIns="44450" rIns="90488" bIns="44450"/>
          <a:lstStyle/>
          <a:p>
            <a:pPr marL="457200" indent="-457200" defTabSz="762000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 dirty="0">
                <a:latin typeface="宋体" panose="02010600030101010101" pitchFamily="2" charset="-122"/>
              </a:rPr>
              <a:t>楼梯：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marL="457200" indent="-457200" defTabSz="762000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 dirty="0">
                <a:latin typeface="宋体" panose="02010600030101010101" pitchFamily="2" charset="-122"/>
              </a:rPr>
              <a:t>    楼梯应保持畅通无阻，切勿堆放杂物和易燃物品。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marL="457200" indent="-457200" defTabSz="762000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 dirty="0">
                <a:latin typeface="宋体" panose="02010600030101010101" pitchFamily="2" charset="-122"/>
              </a:rPr>
              <a:t>牢记楼梯是发生火灾时重要的逃生通道。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marL="457200" indent="-457200" defTabSz="762000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0066FF"/>
                </a:solidFill>
                <a:latin typeface="宋体" panose="02010600030101010101" pitchFamily="2" charset="-122"/>
              </a:rPr>
              <a:t>   每个家庭最好配备一个小型灭火器，免得发生火灾时</a:t>
            </a:r>
            <a:endParaRPr lang="zh-CN" altLang="en-US" sz="2400" b="1" dirty="0">
              <a:solidFill>
                <a:srgbClr val="0066FF"/>
              </a:solidFill>
              <a:latin typeface="宋体" panose="02010600030101010101" pitchFamily="2" charset="-122"/>
            </a:endParaRPr>
          </a:p>
          <a:p>
            <a:pPr marL="457200" indent="-457200" defTabSz="762000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0066FF"/>
                </a:solidFill>
                <a:latin typeface="宋体" panose="02010600030101010101" pitchFamily="2" charset="-122"/>
              </a:rPr>
              <a:t>束手无策。</a:t>
            </a:r>
            <a:endParaRPr lang="zh-CN" altLang="en-US" sz="2400" dirty="0">
              <a:solidFill>
                <a:srgbClr val="0066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857488" y="1285860"/>
            <a:ext cx="4033837" cy="6492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发生火灾沉着应对 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00034" y="2214554"/>
            <a:ext cx="8358214" cy="3046988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宋体" panose="02010600030101010101" pitchFamily="2" charset="-122"/>
              </a:rPr>
              <a:t>、火灾袭来时要迅速逃生，不要贪恋财物。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宋体" panose="02010600030101010101" pitchFamily="2" charset="-122"/>
              </a:rPr>
              <a:t>、家庭成员平时就要了解掌握火灾逃生的基本办法，熟悉几条逃生路线。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宋体" panose="02010600030101010101" pitchFamily="2" charset="-122"/>
              </a:rPr>
              <a:t>、受到火势威胁时，要当机立断披上浸湿的衣物、被褥等向安全出口方向冲出，切不可乘坐电梯。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4</a:t>
            </a:r>
            <a:r>
              <a:rPr lang="zh-CN" altLang="en-US" sz="2000" b="1" dirty="0">
                <a:latin typeface="宋体" panose="02010600030101010101" pitchFamily="2" charset="-122"/>
              </a:rPr>
              <a:t>、穿过浓烟逃生时，要尽量使身体贴近地面，并用湿毛巾捂住口鼻。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5</a:t>
            </a:r>
            <a:r>
              <a:rPr lang="zh-CN" altLang="en-US" sz="2000" b="1" dirty="0">
                <a:latin typeface="宋体" panose="02010600030101010101" pitchFamily="2" charset="-122"/>
              </a:rPr>
              <a:t>、身上着火，千万不要奔跑，可就地打滚或用厚重衣物压火苗。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6</a:t>
            </a:r>
            <a:r>
              <a:rPr lang="zh-CN" altLang="en-US" sz="2000" b="1" dirty="0">
                <a:latin typeface="宋体" panose="02010600030101010101" pitchFamily="2" charset="-122"/>
              </a:rPr>
              <a:t>、室外着火，门已发烫时，千万不要开门，以防大火窜入室内。要用浸湿的被褥、衣物等堵塞窗缝，并泼水降温。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5720" y="1142984"/>
            <a:ext cx="8664575" cy="4512945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en-US" altLang="zh-CN" sz="2200" b="1" dirty="0">
                <a:latin typeface="宋体" panose="02010600030101010101" pitchFamily="2" charset="-122"/>
              </a:rPr>
              <a:t>7</a:t>
            </a:r>
            <a:r>
              <a:rPr lang="zh-CN" altLang="en-US" sz="2200" b="1" dirty="0">
                <a:latin typeface="宋体" panose="02010600030101010101" pitchFamily="2" charset="-122"/>
              </a:rPr>
              <a:t>、若所有逃生线路被大火封锁，要立即退回室内，用打手电筒、挥舞衣物、呼叫等方式向窗外发送求救信号，等待救援。　　</a:t>
            </a:r>
            <a:endParaRPr lang="zh-CN" altLang="en-US" sz="2200" b="1" dirty="0">
              <a:latin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200" b="1" dirty="0">
                <a:latin typeface="宋体" panose="02010600030101010101" pitchFamily="2" charset="-122"/>
              </a:rPr>
              <a:t>8</a:t>
            </a:r>
            <a:r>
              <a:rPr lang="zh-CN" altLang="en-US" sz="2200" b="1" dirty="0">
                <a:latin typeface="宋体" panose="02010600030101010101" pitchFamily="2" charset="-122"/>
              </a:rPr>
              <a:t>、千万不要盲目跳楼，可利用疏散楼梯、阳台、下水管等逃生自救。也可利用绳子或把床单、被褥撕成条状连成绳索，紧拴在窗框、暖气管等固定物上，用毛巾、布条等保护手心，顺绳滑下，或下到未着火的楼层脱离危险。温馨提示起火及时拨打“</a:t>
            </a:r>
            <a:r>
              <a:rPr lang="en-US" altLang="zh-CN" sz="2200" b="1" dirty="0">
                <a:latin typeface="宋体" panose="02010600030101010101" pitchFamily="2" charset="-122"/>
              </a:rPr>
              <a:t>119”</a:t>
            </a:r>
            <a:r>
              <a:rPr lang="zh-CN" altLang="en-US" sz="2200" b="1" dirty="0">
                <a:latin typeface="宋体" panose="02010600030101010101" pitchFamily="2" charset="-122"/>
              </a:rPr>
              <a:t>　　</a:t>
            </a:r>
            <a:endParaRPr lang="zh-CN" altLang="en-US" sz="2200" b="1" dirty="0">
              <a:latin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    万一发生火灾，要马上利用周围可用工具对初起火灾进行扑救，同时拨打“</a:t>
            </a:r>
            <a:r>
              <a:rPr lang="en-US" altLang="zh-CN" sz="2200" b="1" dirty="0">
                <a:latin typeface="宋体" panose="02010600030101010101" pitchFamily="2" charset="-122"/>
              </a:rPr>
              <a:t>119”</a:t>
            </a:r>
            <a:r>
              <a:rPr lang="zh-CN" altLang="en-US" sz="2200" b="1" dirty="0">
                <a:latin typeface="宋体" panose="02010600030101010101" pitchFamily="2" charset="-122"/>
              </a:rPr>
              <a:t>报警。报火警时要镇静，切莫惊慌，要讲清着火点的准确地址名称；说明什么东西着火，火势怎样；讲清报警人姓名、电话号码和住址，以备消防部门随时联系了解火情；报警后要到路口等候消防车，指引消防车去火场的道路。</a:t>
            </a:r>
            <a:endParaRPr lang="zh-CN" altLang="en-US" sz="22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85786" y="785794"/>
            <a:ext cx="7455877" cy="5334000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ea typeface="宋体" panose="02010600030101010101" pitchFamily="2" charset="-122"/>
              </a:rPr>
              <a:t>取款安全篇：</a:t>
            </a:r>
            <a:endParaRPr lang="zh-CN" altLang="en-US" sz="20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请不要用生日号码、手机或电话号码作各种取款卡的密码；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避免晚上到</a:t>
            </a:r>
            <a:r>
              <a:rPr lang="en-US" altLang="zh-CN" sz="1800" b="0" dirty="0">
                <a:ea typeface="宋体" panose="02010600030101010101" pitchFamily="2" charset="-122"/>
              </a:rPr>
              <a:t>ATM</a:t>
            </a:r>
            <a:r>
              <a:rPr lang="zh-CN" altLang="en-US" sz="1800" b="0" dirty="0">
                <a:ea typeface="宋体" panose="02010600030101010101" pitchFamily="2" charset="-122"/>
              </a:rPr>
              <a:t>机上取款，取款前请确认取款机是否正常；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取款时请提醒不自觉的人员退到</a:t>
            </a:r>
            <a:r>
              <a:rPr lang="en-US" altLang="zh-CN" sz="1800" b="0" dirty="0">
                <a:ea typeface="宋体" panose="02010600030101010101" pitchFamily="2" charset="-122"/>
              </a:rPr>
              <a:t>1</a:t>
            </a:r>
            <a:r>
              <a:rPr lang="zh-CN" altLang="en-US" sz="1800" b="0" dirty="0">
                <a:ea typeface="宋体" panose="02010600030101010101" pitchFamily="2" charset="-122"/>
              </a:rPr>
              <a:t>米外，输入密码时请用手遮挡；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不管任何理由，不要将自己的取款卡交给陌生人；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请事先记好自己发卡银行的业务联系电话；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如果取款卡被吞卡，请即时联系发卡银行确认；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如果您丢失了取款卡，请及时向发卡银行挂失；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切勿乱扔在银行填写的作废存</a:t>
            </a:r>
            <a:r>
              <a:rPr lang="en-US" altLang="zh-CN" sz="1800" b="0" dirty="0">
                <a:ea typeface="宋体" panose="02010600030101010101" pitchFamily="2" charset="-122"/>
              </a:rPr>
              <a:t>/</a:t>
            </a:r>
            <a:r>
              <a:rPr lang="zh-CN" altLang="en-US" sz="1800" b="0" dirty="0">
                <a:ea typeface="宋体" panose="02010600030101010101" pitchFamily="2" charset="-122"/>
              </a:rPr>
              <a:t>取款单据，取钱后先观察一下周围再离开；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不要理会任何提示您刷卡消费中奖的短信息；如果您参加了某个抽奖活动，请记下对方公司或商场的联系电话，以直接联系确认；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ea typeface="宋体" panose="02010600030101010101" pitchFamily="2" charset="-122"/>
              </a:rPr>
              <a:t>在收到核对信用卡（取款卡）的短信息时，请不要轻易相信，绝对不可以在电话中告诉别人你的密码，否则你的卡里的钱会一分不剩。</a:t>
            </a:r>
            <a:endParaRPr lang="zh-CN" altLang="en-US" sz="1800" b="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1312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74613" y="147638"/>
            <a:ext cx="8542337" cy="1192212"/>
            <a:chOff x="80" y="96"/>
            <a:chExt cx="5381" cy="751"/>
          </a:xfrm>
        </p:grpSpPr>
        <p:sp>
          <p:nvSpPr>
            <p:cNvPr id="12294" name="Rectangle 4"/>
            <p:cNvSpPr>
              <a:spLocks noChangeArrowheads="1"/>
            </p:cNvSpPr>
            <p:nvPr/>
          </p:nvSpPr>
          <p:spPr bwMode="ltGray">
            <a:xfrm>
              <a:off x="263" y="1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2295" name="Rectangle 5"/>
            <p:cNvSpPr>
              <a:spLocks noChangeArrowheads="1"/>
            </p:cNvSpPr>
            <p:nvPr/>
          </p:nvSpPr>
          <p:spPr bwMode="ltGray">
            <a:xfrm>
              <a:off x="504" y="548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2296" name="Rectangle 6"/>
            <p:cNvSpPr>
              <a:spLocks noChangeArrowheads="1"/>
            </p:cNvSpPr>
            <p:nvPr/>
          </p:nvSpPr>
          <p:spPr bwMode="ltGray">
            <a:xfrm>
              <a:off x="341" y="432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2297" name="Rectangle 7"/>
            <p:cNvSpPr>
              <a:spLocks noChangeArrowheads="1"/>
            </p:cNvSpPr>
            <p:nvPr/>
          </p:nvSpPr>
          <p:spPr bwMode="ltGray">
            <a:xfrm>
              <a:off x="574" y="4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2298" name="Rectangle 8"/>
            <p:cNvSpPr>
              <a:spLocks noChangeArrowheads="1"/>
            </p:cNvSpPr>
            <p:nvPr/>
          </p:nvSpPr>
          <p:spPr bwMode="ltGray">
            <a:xfrm>
              <a:off x="80" y="4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2299" name="Rectangle 9"/>
            <p:cNvSpPr>
              <a:spLocks noChangeArrowheads="1"/>
            </p:cNvSpPr>
            <p:nvPr/>
          </p:nvSpPr>
          <p:spPr bwMode="gray">
            <a:xfrm>
              <a:off x="480" y="9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2300" name="Rectangle 10"/>
            <p:cNvSpPr>
              <a:spLocks noChangeArrowheads="1"/>
            </p:cNvSpPr>
            <p:nvPr/>
          </p:nvSpPr>
          <p:spPr bwMode="gray">
            <a:xfrm>
              <a:off x="279" y="6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</p:grp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1905000" y="1143000"/>
            <a:ext cx="487680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dirty="0">
                <a:latin typeface="方正姚体" panose="02010601030101010101" pitchFamily="2" charset="-122"/>
              </a:rPr>
              <a:t>防止</a:t>
            </a:r>
            <a:r>
              <a:rPr kumimoji="1" lang="en-US" altLang="zh-CN" dirty="0">
                <a:latin typeface="方正姚体" panose="02010601030101010101" pitchFamily="2" charset="-122"/>
              </a:rPr>
              <a:t>ATM</a:t>
            </a:r>
            <a:r>
              <a:rPr kumimoji="1" lang="zh-CN" altLang="en-US" dirty="0">
                <a:latin typeface="方正姚体" panose="02010601030101010101" pitchFamily="2" charset="-122"/>
              </a:rPr>
              <a:t>诈骗注意事项</a:t>
            </a:r>
            <a:endParaRPr kumimoji="1" lang="zh-CN" altLang="en-US" dirty="0">
              <a:latin typeface="方正姚体" panose="02010601030101010101" pitchFamily="2" charset="-122"/>
            </a:endParaRPr>
          </a:p>
        </p:txBody>
      </p:sp>
      <p:sp>
        <p:nvSpPr>
          <p:cNvPr id="12292" name="Text Box 14"/>
          <p:cNvSpPr txBox="1">
            <a:spLocks noChangeArrowheads="1"/>
          </p:cNvSpPr>
          <p:nvPr/>
        </p:nvSpPr>
        <p:spPr bwMode="auto">
          <a:xfrm>
            <a:off x="571472" y="1785926"/>
            <a:ext cx="8142288" cy="42976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zh-CN" sz="2400" b="0" dirty="0">
                <a:solidFill>
                  <a:schemeClr val="accent1"/>
                </a:solidFill>
                <a:latin typeface="方正姚体" panose="02010601030101010101" pitchFamily="2" charset="-122"/>
              </a:rPr>
              <a:t>         </a:t>
            </a:r>
            <a:r>
              <a:rPr lang="pt-BR" altLang="zh-CN" sz="2400" b="0" dirty="0">
                <a:solidFill>
                  <a:srgbClr val="0000FF"/>
                </a:solidFill>
                <a:latin typeface="方正姚体" panose="02010601030101010101" pitchFamily="2" charset="-122"/>
              </a:rPr>
              <a:t>ATM</a:t>
            </a:r>
            <a:r>
              <a:rPr lang="zh-CN" altLang="pt-BR" sz="2400" b="0" dirty="0">
                <a:solidFill>
                  <a:srgbClr val="0000FF"/>
                </a:solidFill>
                <a:latin typeface="方正姚体" panose="02010601030101010101" pitchFamily="2" charset="-122"/>
              </a:rPr>
              <a:t>应该说大家都很熟悉，但请大家千万注意在用</a:t>
            </a:r>
            <a:r>
              <a:rPr lang="pt-BR" altLang="zh-CN" sz="2400" b="0" dirty="0">
                <a:solidFill>
                  <a:srgbClr val="0000FF"/>
                </a:solidFill>
                <a:latin typeface="方正姚体" panose="02010601030101010101" pitchFamily="2" charset="-122"/>
              </a:rPr>
              <a:t>ATM</a:t>
            </a:r>
            <a:r>
              <a:rPr lang="zh-CN" altLang="pt-BR" sz="2400" b="0" dirty="0">
                <a:solidFill>
                  <a:srgbClr val="0000FF"/>
                </a:solidFill>
                <a:latin typeface="方正姚体" panose="02010601030101010101" pitchFamily="2" charset="-122"/>
              </a:rPr>
              <a:t>的时候要小心喔!否则你的钱就变成人家的啦. 现又有人用</a:t>
            </a:r>
            <a:r>
              <a:rPr lang="pt-BR" altLang="zh-CN" sz="2400" b="0" dirty="0">
                <a:solidFill>
                  <a:srgbClr val="0000FF"/>
                </a:solidFill>
                <a:latin typeface="方正姚体" panose="02010601030101010101" pitchFamily="2" charset="-122"/>
              </a:rPr>
              <a:t>ATM</a:t>
            </a:r>
            <a:r>
              <a:rPr lang="zh-CN" altLang="pt-BR" sz="2400" b="0" dirty="0">
                <a:solidFill>
                  <a:srgbClr val="0000FF"/>
                </a:solidFill>
                <a:latin typeface="方正姚体" panose="02010601030101010101" pitchFamily="2" charset="-122"/>
              </a:rPr>
              <a:t>进行诈骗了，提款时请大家要小心吶!!提款机旁若有宣传单,请特别注意!</a:t>
            </a:r>
            <a:endParaRPr lang="zh-CN" altLang="pt-BR" sz="2400" b="0" dirty="0">
              <a:solidFill>
                <a:srgbClr val="0000FF"/>
              </a:solidFill>
              <a:latin typeface="方正姚体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pt-BR" sz="2400" b="0" dirty="0">
                <a:solidFill>
                  <a:srgbClr val="0000FF"/>
                </a:solidFill>
                <a:latin typeface="方正姚体" panose="02010601030101010101" pitchFamily="2" charset="-122"/>
              </a:rPr>
              <a:t>若你用提款卡去排队提款，前面有一个斯文女孩.很大动作让你看到她的提款卡插不进提款机；向你借卡试一试，你不以为意的借给她试，当然....你的卡可插入没问题.那女孩交还卡给你，就已经换掉了卡，便喃喃自语的离开.怎知你按密码时没法提款；那么你就会多按几次密码.就在你按密码的时候，排在你后面她的同党记住你的密码.用电话通知刚才的女孩</a:t>
            </a:r>
            <a:r>
              <a:rPr lang="pt-BR" altLang="zh-CN" sz="2400" b="0" dirty="0">
                <a:solidFill>
                  <a:srgbClr val="0000FF"/>
                </a:solidFill>
                <a:latin typeface="方正姚体" panose="02010601030101010101" pitchFamily="2" charset="-122"/>
              </a:rPr>
              <a:t>,</a:t>
            </a:r>
            <a:r>
              <a:rPr lang="zh-CN" altLang="pt-BR" sz="2400" b="0" dirty="0">
                <a:solidFill>
                  <a:srgbClr val="0000FF"/>
                </a:solidFill>
                <a:latin typeface="方正姚体" panose="02010601030101010101" pitchFamily="2" charset="-122"/>
              </a:rPr>
              <a:t>用你的提款卡提走你的钱！</a:t>
            </a:r>
            <a:endParaRPr lang="zh-CN" altLang="en-US" sz="2400" b="0" dirty="0">
              <a:solidFill>
                <a:srgbClr val="0000FF"/>
              </a:solidFill>
              <a:latin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0" y="128588"/>
            <a:ext cx="8542338" cy="1192212"/>
            <a:chOff x="80" y="96"/>
            <a:chExt cx="5381" cy="751"/>
          </a:xfrm>
        </p:grpSpPr>
        <p:sp>
          <p:nvSpPr>
            <p:cNvPr id="13319" name="Rectangle 4"/>
            <p:cNvSpPr>
              <a:spLocks noChangeArrowheads="1"/>
            </p:cNvSpPr>
            <p:nvPr/>
          </p:nvSpPr>
          <p:spPr bwMode="ltGray">
            <a:xfrm>
              <a:off x="263" y="1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3320" name="Rectangle 5"/>
            <p:cNvSpPr>
              <a:spLocks noChangeArrowheads="1"/>
            </p:cNvSpPr>
            <p:nvPr/>
          </p:nvSpPr>
          <p:spPr bwMode="ltGray">
            <a:xfrm>
              <a:off x="504" y="548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3321" name="Rectangle 6"/>
            <p:cNvSpPr>
              <a:spLocks noChangeArrowheads="1"/>
            </p:cNvSpPr>
            <p:nvPr/>
          </p:nvSpPr>
          <p:spPr bwMode="ltGray">
            <a:xfrm>
              <a:off x="341" y="432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3322" name="Rectangle 7"/>
            <p:cNvSpPr>
              <a:spLocks noChangeArrowheads="1"/>
            </p:cNvSpPr>
            <p:nvPr/>
          </p:nvSpPr>
          <p:spPr bwMode="ltGray">
            <a:xfrm>
              <a:off x="574" y="4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3323" name="Rectangle 8"/>
            <p:cNvSpPr>
              <a:spLocks noChangeArrowheads="1"/>
            </p:cNvSpPr>
            <p:nvPr/>
          </p:nvSpPr>
          <p:spPr bwMode="ltGray">
            <a:xfrm>
              <a:off x="80" y="4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3324" name="Rectangle 9"/>
            <p:cNvSpPr>
              <a:spLocks noChangeArrowheads="1"/>
            </p:cNvSpPr>
            <p:nvPr/>
          </p:nvSpPr>
          <p:spPr bwMode="gray">
            <a:xfrm>
              <a:off x="480" y="9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3325" name="Rectangle 10"/>
            <p:cNvSpPr>
              <a:spLocks noChangeArrowheads="1"/>
            </p:cNvSpPr>
            <p:nvPr/>
          </p:nvSpPr>
          <p:spPr bwMode="gray">
            <a:xfrm>
              <a:off x="279" y="6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</p:grpSp>
      <p:pic>
        <p:nvPicPr>
          <p:cNvPr id="13315" name="Picture 14" descr="Leitor de cartões instalado"/>
          <p:cNvPicPr>
            <a:picLocks noChangeAspect="1" noChangeArrowheads="1"/>
          </p:cNvPicPr>
          <p:nvPr/>
        </p:nvPicPr>
        <p:blipFill>
          <a:blip r:embed="rId1">
            <a:lum bright="18000" contrast="22000"/>
          </a:blip>
          <a:srcRect/>
          <a:stretch>
            <a:fillRect/>
          </a:stretch>
        </p:blipFill>
        <p:spPr bwMode="auto">
          <a:xfrm>
            <a:off x="827088" y="2276475"/>
            <a:ext cx="7478712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16"/>
          <p:cNvSpPr txBox="1">
            <a:spLocks noChangeArrowheads="1"/>
          </p:cNvSpPr>
          <p:nvPr/>
        </p:nvSpPr>
        <p:spPr bwMode="auto">
          <a:xfrm>
            <a:off x="0" y="1700213"/>
            <a:ext cx="32004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3333FF"/>
                </a:solidFill>
                <a:latin typeface="方正姚体" panose="02010601030101010101" pitchFamily="2" charset="-122"/>
              </a:rPr>
              <a:t>ATM</a:t>
            </a:r>
            <a:r>
              <a:rPr lang="zh-CN" altLang="en-US" sz="2800">
                <a:solidFill>
                  <a:srgbClr val="3333FF"/>
                </a:solidFill>
                <a:latin typeface="方正姚体" panose="02010601030101010101" pitchFamily="2" charset="-122"/>
              </a:rPr>
              <a:t>一切如常吧？</a:t>
            </a:r>
            <a:endParaRPr lang="zh-CN" altLang="en-US" sz="2800">
              <a:solidFill>
                <a:srgbClr val="3333FF"/>
              </a:solidFill>
              <a:latin typeface="方正姚体" panose="02010601030101010101" pitchFamily="2" charset="-122"/>
            </a:endParaRP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1908175" y="1052513"/>
            <a:ext cx="487680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</a:rPr>
              <a:t>防止</a:t>
            </a:r>
            <a:r>
              <a:rPr kumimoji="1"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</a:rPr>
              <a:t>ATM</a:t>
            </a:r>
            <a:r>
              <a:rPr kumimoji="1"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</a:rPr>
              <a:t>诈骗注意事项</a:t>
            </a:r>
            <a:endParaRPr kumimoji="1" lang="zh-CN" altLang="en-US">
              <a:effectLst>
                <a:outerShdw blurRad="38100" dist="38100" dir="2700000" algn="tl">
                  <a:srgbClr val="000000"/>
                </a:outerShdw>
              </a:effectLst>
              <a:latin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8791" b="18791"/>
          <a:stretch>
            <a:fillRect/>
          </a:stretch>
        </p:blipFill>
        <p:spPr>
          <a:xfrm>
            <a:off x="339852" y="3762375"/>
            <a:ext cx="4236244" cy="2085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5111" b="5111"/>
          <a:stretch>
            <a:fillRect/>
          </a:stretch>
        </p:blipFill>
        <p:spPr>
          <a:xfrm>
            <a:off x="4575047" y="1654969"/>
            <a:ext cx="4229100" cy="210740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01399" y="1188405"/>
            <a:ext cx="4055361" cy="346249"/>
          </a:xfrm>
          <a:prstGeom prst="rect">
            <a:avLst/>
          </a:prstGeom>
        </p:spPr>
        <p:txBody>
          <a:bodyPr wrap="square" lIns="67500" tIns="35100" rIns="67500" bIns="35100">
            <a:normAutofit fontScale="90000"/>
          </a:bodyPr>
          <a:lstStyle>
            <a:defPPr>
              <a:defRPr lang="zh-CN"/>
            </a:defPPr>
            <a:lvl1pPr>
              <a:defRPr sz="2400" b="1">
                <a:cs typeface="+mn-ea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800">
                <a:latin typeface="+mj-lt"/>
                <a:ea typeface="+mj-ea"/>
                <a:cs typeface="+mj-cs"/>
              </a:rPr>
              <a:t>关电源插座</a:t>
            </a:r>
            <a:endParaRPr lang="zh-CN" altLang="en-US" sz="1800">
              <a:latin typeface="+mj-lt"/>
              <a:ea typeface="+mj-ea"/>
              <a:cs typeface="+mj-cs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45116" y="1752638"/>
            <a:ext cx="3689372" cy="312875"/>
          </a:xfrm>
          <a:prstGeom prst="rect">
            <a:avLst/>
          </a:prstGeom>
          <a:noFill/>
        </p:spPr>
        <p:txBody>
          <a:bodyPr wrap="none" lIns="67500" tIns="35100" rIns="67500" bIns="35100" rtlCol="0" anchor="ctr">
            <a:normAutofit lnSpcReduction="20000"/>
          </a:bodyPr>
          <a:lstStyle>
            <a:defPPr>
              <a:defRPr lang="zh-CN"/>
            </a:defPPr>
            <a:lvl1pPr>
              <a:lnSpc>
                <a:spcPct val="130000"/>
              </a:lnSpc>
              <a:defRPr b="1">
                <a:latin typeface="+mj-lt"/>
                <a:ea typeface="+mj-ea"/>
                <a:cs typeface="+mj-cs"/>
              </a:defRPr>
            </a:lvl1pPr>
          </a:lstStyle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350" dirty="0"/>
              <a:t>办公室安全篇</a:t>
            </a:r>
            <a:endParaRPr lang="zh-CN" altLang="en-US" sz="1350" dirty="0"/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545116" y="2124358"/>
            <a:ext cx="3689372" cy="1492574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Autofit/>
          </a:bodyPr>
          <a:lstStyle>
            <a:defPPr>
              <a:defRPr lang="zh-CN"/>
            </a:defPPr>
            <a:lvl1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 sz="1200"/>
            </a:lvl1pPr>
          </a:lstStyle>
          <a:p>
            <a:pPr marL="171450" indent="-1714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600" dirty="0"/>
              <a:t>   </a:t>
            </a:r>
            <a:r>
              <a:rPr lang="zh-CN" altLang="en-US" sz="1600" dirty="0"/>
              <a:t>    节假日放假前夕，各部门安全责任人要督促员工关好办公室的门、窗，特别是带有保密性工作的办公室应做到人走后，门、窗随手关。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4880896" y="3929767"/>
            <a:ext cx="3689372" cy="312875"/>
          </a:xfrm>
          <a:prstGeom prst="rect">
            <a:avLst/>
          </a:prstGeom>
          <a:noFill/>
        </p:spPr>
        <p:txBody>
          <a:bodyPr wrap="none" lIns="67500" tIns="35100" rIns="67500" bIns="35100" rtlCol="0" anchor="ctr">
            <a:normAutofit lnSpcReduction="20000"/>
          </a:bodyPr>
          <a:lstStyle>
            <a:defPPr>
              <a:defRPr lang="zh-CN"/>
            </a:defPPr>
            <a:lvl1pPr>
              <a:lnSpc>
                <a:spcPct val="130000"/>
              </a:lnSpc>
              <a:defRPr b="1">
                <a:latin typeface="+mj-lt"/>
                <a:ea typeface="+mj-ea"/>
                <a:cs typeface="+mj-cs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350"/>
              <a:t>关电脑</a:t>
            </a:r>
            <a:endParaRPr lang="zh-CN" altLang="en-US" sz="1350"/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4880896" y="4301487"/>
            <a:ext cx="3689372" cy="1492574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rmAutofit/>
          </a:bodyPr>
          <a:lstStyle>
            <a:defPPr>
              <a:defRPr lang="zh-CN"/>
            </a:defPPr>
            <a:lvl1pPr marL="171450" indent="-171450" defTabSz="913765">
              <a:lnSpc>
                <a:spcPct val="130000"/>
              </a:lnSpc>
              <a:buFont typeface="Arial" panose="020B0604020202020204" pitchFamily="34" charset="0"/>
              <a:buChar char="•"/>
              <a:defRPr sz="1200"/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pPr marL="171450" indent="-1714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600" dirty="0"/>
              <a:t>          </a:t>
            </a:r>
            <a:r>
              <a:rPr lang="zh-CN" altLang="en-US" sz="1600" dirty="0"/>
              <a:t>离开办公室及时关闭电脑以及一切无需用电源插座，避免消防安全隐患。</a:t>
            </a:r>
            <a:endParaRPr lang="zh-CN" altLang="en-US" sz="1600" dirty="0"/>
          </a:p>
        </p:txBody>
      </p:sp>
    </p:spTree>
    <p:custDataLst>
      <p:tags r:id="rId10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165100"/>
            <a:ext cx="8542338" cy="1192213"/>
            <a:chOff x="80" y="96"/>
            <a:chExt cx="5381" cy="751"/>
          </a:xfrm>
        </p:grpSpPr>
        <p:sp>
          <p:nvSpPr>
            <p:cNvPr id="14346" name="Rectangle 3"/>
            <p:cNvSpPr>
              <a:spLocks noChangeArrowheads="1"/>
            </p:cNvSpPr>
            <p:nvPr/>
          </p:nvSpPr>
          <p:spPr bwMode="ltGray">
            <a:xfrm>
              <a:off x="263" y="1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4347" name="Rectangle 4"/>
            <p:cNvSpPr>
              <a:spLocks noChangeArrowheads="1"/>
            </p:cNvSpPr>
            <p:nvPr/>
          </p:nvSpPr>
          <p:spPr bwMode="ltGray">
            <a:xfrm>
              <a:off x="504" y="548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4348" name="Rectangle 5"/>
            <p:cNvSpPr>
              <a:spLocks noChangeArrowheads="1"/>
            </p:cNvSpPr>
            <p:nvPr/>
          </p:nvSpPr>
          <p:spPr bwMode="ltGray">
            <a:xfrm>
              <a:off x="341" y="432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4349" name="Rectangle 6"/>
            <p:cNvSpPr>
              <a:spLocks noChangeArrowheads="1"/>
            </p:cNvSpPr>
            <p:nvPr/>
          </p:nvSpPr>
          <p:spPr bwMode="ltGray">
            <a:xfrm>
              <a:off x="574" y="4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4350" name="Rectangle 7"/>
            <p:cNvSpPr>
              <a:spLocks noChangeArrowheads="1"/>
            </p:cNvSpPr>
            <p:nvPr/>
          </p:nvSpPr>
          <p:spPr bwMode="ltGray">
            <a:xfrm>
              <a:off x="80" y="4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4351" name="Rectangle 8"/>
            <p:cNvSpPr>
              <a:spLocks noChangeArrowheads="1"/>
            </p:cNvSpPr>
            <p:nvPr/>
          </p:nvSpPr>
          <p:spPr bwMode="gray">
            <a:xfrm>
              <a:off x="480" y="9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4352" name="Rectangle 9"/>
            <p:cNvSpPr>
              <a:spLocks noChangeArrowheads="1"/>
            </p:cNvSpPr>
            <p:nvPr/>
          </p:nvSpPr>
          <p:spPr bwMode="gray">
            <a:xfrm>
              <a:off x="279" y="6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</p:grpSp>
      <p:pic>
        <p:nvPicPr>
          <p:cNvPr id="14339" name="Picture 14" descr="Leitor de cartões sobreposto"/>
          <p:cNvPicPr>
            <a:picLocks noChangeAspect="1" noChangeArrowheads="1"/>
          </p:cNvPicPr>
          <p:nvPr/>
        </p:nvPicPr>
        <p:blipFill>
          <a:blip r:embed="rId1">
            <a:lum bright="18000" contrast="18000"/>
          </a:blip>
          <a:srcRect/>
          <a:stretch>
            <a:fillRect/>
          </a:stretch>
        </p:blipFill>
        <p:spPr bwMode="auto">
          <a:xfrm>
            <a:off x="304800" y="2492375"/>
            <a:ext cx="5424488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228600" y="1981200"/>
            <a:ext cx="3733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pt-BR" sz="2400">
                <a:solidFill>
                  <a:srgbClr val="0000FF"/>
                </a:solidFill>
                <a:latin typeface="方正姚体" panose="02010601030101010101" pitchFamily="2" charset="-122"/>
              </a:rPr>
              <a:t>这儿多出一个卡的插口?</a:t>
            </a:r>
            <a:r>
              <a:rPr lang="en-US" altLang="zh-CN" sz="2400">
                <a:solidFill>
                  <a:schemeClr val="accent1"/>
                </a:solidFill>
                <a:latin typeface="方正姚体" panose="02010601030101010101" pitchFamily="2" charset="-122"/>
              </a:rPr>
              <a:t> </a:t>
            </a:r>
            <a:endParaRPr lang="en-US" altLang="zh-CN" sz="2400">
              <a:solidFill>
                <a:schemeClr val="accent1"/>
              </a:solidFill>
              <a:latin typeface="方正姚体" panose="02010601030101010101" pitchFamily="2" charset="-122"/>
            </a:endParaRPr>
          </a:p>
        </p:txBody>
      </p:sp>
      <p:sp>
        <p:nvSpPr>
          <p:cNvPr id="14341" name="Text Box 16"/>
          <p:cNvSpPr txBox="1">
            <a:spLocks noChangeArrowheads="1"/>
          </p:cNvSpPr>
          <p:nvPr/>
        </p:nvSpPr>
        <p:spPr bwMode="auto">
          <a:xfrm>
            <a:off x="5943600" y="2492375"/>
            <a:ext cx="2667000" cy="3505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pt-BR" sz="2800">
                <a:solidFill>
                  <a:schemeClr val="accent2"/>
                </a:solidFill>
                <a:latin typeface="方正姚体" panose="02010601030101010101" pitchFamily="2" charset="-122"/>
              </a:rPr>
              <a:t>假的插口固定在原来真插口的位置。假插口内部有另外一个卡的信息读写装置，可以复制卡上全部信息。</a:t>
            </a:r>
            <a:endParaRPr lang="zh-CN" altLang="en-US" sz="2800">
              <a:solidFill>
                <a:schemeClr val="accent2"/>
              </a:solidFill>
              <a:latin typeface="方正姚体" panose="02010601030101010101" pitchFamily="2" charset="-122"/>
            </a:endParaRPr>
          </a:p>
        </p:txBody>
      </p:sp>
      <p:sp>
        <p:nvSpPr>
          <p:cNvPr id="14342" name="Line 17"/>
          <p:cNvSpPr>
            <a:spLocks noChangeShapeType="1"/>
          </p:cNvSpPr>
          <p:nvPr/>
        </p:nvSpPr>
        <p:spPr bwMode="auto">
          <a:xfrm flipH="1">
            <a:off x="4191000" y="3581400"/>
            <a:ext cx="1752600" cy="1447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2033588" y="1117600"/>
            <a:ext cx="487680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dirty="0">
                <a:latin typeface="方正姚体" panose="02010601030101010101" pitchFamily="2" charset="-122"/>
              </a:rPr>
              <a:t>防止</a:t>
            </a:r>
            <a:r>
              <a:rPr kumimoji="1" lang="en-US" altLang="zh-CN" dirty="0">
                <a:latin typeface="方正姚体" panose="02010601030101010101" pitchFamily="2" charset="-122"/>
              </a:rPr>
              <a:t>ATM</a:t>
            </a:r>
            <a:r>
              <a:rPr kumimoji="1" lang="zh-CN" altLang="en-US" dirty="0">
                <a:latin typeface="方正姚体" panose="02010601030101010101" pitchFamily="2" charset="-122"/>
              </a:rPr>
              <a:t>诈骗注意事项</a:t>
            </a:r>
            <a:endParaRPr kumimoji="1" lang="zh-CN" altLang="en-US" dirty="0">
              <a:latin typeface="方正姚体" panose="02010601030101010101" pitchFamily="2" charset="-122"/>
            </a:endParaRPr>
          </a:p>
        </p:txBody>
      </p:sp>
      <p:sp>
        <p:nvSpPr>
          <p:cNvPr id="14344" name="Oval 20"/>
          <p:cNvSpPr>
            <a:spLocks noChangeArrowheads="1"/>
          </p:cNvSpPr>
          <p:nvPr/>
        </p:nvSpPr>
        <p:spPr bwMode="auto">
          <a:xfrm>
            <a:off x="3505200" y="4572000"/>
            <a:ext cx="11430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/>
          <p:nvPr/>
        </p:nvGrpSpPr>
        <p:grpSpPr bwMode="auto">
          <a:xfrm>
            <a:off x="0" y="228600"/>
            <a:ext cx="8542338" cy="1192213"/>
            <a:chOff x="80" y="96"/>
            <a:chExt cx="5381" cy="751"/>
          </a:xfrm>
        </p:grpSpPr>
        <p:sp>
          <p:nvSpPr>
            <p:cNvPr id="15369" name="Rectangle 1027"/>
            <p:cNvSpPr>
              <a:spLocks noChangeArrowheads="1"/>
            </p:cNvSpPr>
            <p:nvPr/>
          </p:nvSpPr>
          <p:spPr bwMode="ltGray">
            <a:xfrm>
              <a:off x="263" y="1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5370" name="Rectangle 1028"/>
            <p:cNvSpPr>
              <a:spLocks noChangeArrowheads="1"/>
            </p:cNvSpPr>
            <p:nvPr/>
          </p:nvSpPr>
          <p:spPr bwMode="ltGray">
            <a:xfrm>
              <a:off x="504" y="548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5371" name="Rectangle 1029"/>
            <p:cNvSpPr>
              <a:spLocks noChangeArrowheads="1"/>
            </p:cNvSpPr>
            <p:nvPr/>
          </p:nvSpPr>
          <p:spPr bwMode="ltGray">
            <a:xfrm>
              <a:off x="341" y="432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5372" name="Rectangle 1030"/>
            <p:cNvSpPr>
              <a:spLocks noChangeArrowheads="1"/>
            </p:cNvSpPr>
            <p:nvPr/>
          </p:nvSpPr>
          <p:spPr bwMode="ltGray">
            <a:xfrm>
              <a:off x="574" y="4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5373" name="Rectangle 1031"/>
            <p:cNvSpPr>
              <a:spLocks noChangeArrowheads="1"/>
            </p:cNvSpPr>
            <p:nvPr/>
          </p:nvSpPr>
          <p:spPr bwMode="ltGray">
            <a:xfrm>
              <a:off x="80" y="4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5374" name="Rectangle 1032"/>
            <p:cNvSpPr>
              <a:spLocks noChangeArrowheads="1"/>
            </p:cNvSpPr>
            <p:nvPr/>
          </p:nvSpPr>
          <p:spPr bwMode="gray">
            <a:xfrm>
              <a:off x="480" y="9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5375" name="Rectangle 1033"/>
            <p:cNvSpPr>
              <a:spLocks noChangeArrowheads="1"/>
            </p:cNvSpPr>
            <p:nvPr/>
          </p:nvSpPr>
          <p:spPr bwMode="gray">
            <a:xfrm>
              <a:off x="279" y="6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</p:grpSp>
      <p:sp>
        <p:nvSpPr>
          <p:cNvPr id="71699" name="Text Box 1043"/>
          <p:cNvSpPr txBox="1">
            <a:spLocks noChangeArrowheads="1"/>
          </p:cNvSpPr>
          <p:nvPr/>
        </p:nvSpPr>
        <p:spPr bwMode="auto">
          <a:xfrm>
            <a:off x="1981200" y="1295400"/>
            <a:ext cx="48768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</a:rPr>
              <a:t>防止</a:t>
            </a:r>
            <a:r>
              <a:rPr kumimoji="1"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</a:rPr>
              <a:t>ATM</a:t>
            </a:r>
            <a:r>
              <a:rPr kumimoji="1"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</a:rPr>
              <a:t>诈骗注意事项</a:t>
            </a:r>
            <a:endParaRPr kumimoji="1" lang="zh-CN" altLang="en-US">
              <a:effectLst>
                <a:outerShdw blurRad="38100" dist="38100" dir="2700000" algn="tl">
                  <a:srgbClr val="000000"/>
                </a:outerShdw>
              </a:effectLst>
              <a:latin typeface="方正姚体" panose="02010601030101010101" pitchFamily="2" charset="-122"/>
            </a:endParaRPr>
          </a:p>
        </p:txBody>
      </p:sp>
      <p:pic>
        <p:nvPicPr>
          <p:cNvPr id="15364" name="Picture 1044" descr="Porta panfleto instalado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90600" y="2057400"/>
            <a:ext cx="5886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Oval 1046"/>
          <p:cNvSpPr>
            <a:spLocks noChangeArrowheads="1"/>
          </p:cNvSpPr>
          <p:nvPr/>
        </p:nvSpPr>
        <p:spPr bwMode="auto">
          <a:xfrm>
            <a:off x="1524000" y="2362200"/>
            <a:ext cx="1524000" cy="2895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6" name="Text Box 1047"/>
          <p:cNvSpPr txBox="1">
            <a:spLocks noChangeArrowheads="1"/>
          </p:cNvSpPr>
          <p:nvPr/>
        </p:nvSpPr>
        <p:spPr bwMode="auto">
          <a:xfrm>
            <a:off x="7696200" y="2060575"/>
            <a:ext cx="914400" cy="4111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pt-BR" sz="2400">
                <a:solidFill>
                  <a:schemeClr val="accent1"/>
                </a:solidFill>
                <a:latin typeface="方正姚体" panose="02010601030101010101" pitchFamily="2" charset="-122"/>
              </a:rPr>
              <a:t> </a:t>
            </a:r>
            <a:r>
              <a:rPr lang="zh-TW" altLang="pt-BR" sz="2400">
                <a:solidFill>
                  <a:srgbClr val="3333FF"/>
                </a:solidFill>
                <a:latin typeface="方正姚体" panose="02010601030101010101" pitchFamily="2" charset="-122"/>
              </a:rPr>
              <a:t>看到荧幕和广告夹了吗？一切正常吧。</a:t>
            </a:r>
            <a:endParaRPr lang="zh-CN" altLang="en-US" sz="2400">
              <a:solidFill>
                <a:srgbClr val="3333FF"/>
              </a:solidFill>
              <a:latin typeface="方正姚体" panose="02010601030101010101" pitchFamily="2" charset="-122"/>
            </a:endParaRPr>
          </a:p>
        </p:txBody>
      </p:sp>
      <p:sp>
        <p:nvSpPr>
          <p:cNvPr id="15367" name="Line 1050"/>
          <p:cNvSpPr>
            <a:spLocks noChangeShapeType="1"/>
          </p:cNvSpPr>
          <p:nvPr/>
        </p:nvSpPr>
        <p:spPr bwMode="auto">
          <a:xfrm flipH="1">
            <a:off x="2895600" y="3429000"/>
            <a:ext cx="48006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333375"/>
            <a:ext cx="8542338" cy="1192213"/>
            <a:chOff x="80" y="96"/>
            <a:chExt cx="5381" cy="751"/>
          </a:xfrm>
        </p:grpSpPr>
        <p:sp>
          <p:nvSpPr>
            <p:cNvPr id="16395" name="Rectangle 3"/>
            <p:cNvSpPr>
              <a:spLocks noChangeArrowheads="1"/>
            </p:cNvSpPr>
            <p:nvPr/>
          </p:nvSpPr>
          <p:spPr bwMode="ltGray">
            <a:xfrm>
              <a:off x="263" y="1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6396" name="Rectangle 4"/>
            <p:cNvSpPr>
              <a:spLocks noChangeArrowheads="1"/>
            </p:cNvSpPr>
            <p:nvPr/>
          </p:nvSpPr>
          <p:spPr bwMode="ltGray">
            <a:xfrm>
              <a:off x="504" y="548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6397" name="Rectangle 5"/>
            <p:cNvSpPr>
              <a:spLocks noChangeArrowheads="1"/>
            </p:cNvSpPr>
            <p:nvPr/>
          </p:nvSpPr>
          <p:spPr bwMode="ltGray">
            <a:xfrm>
              <a:off x="341" y="432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6398" name="Rectangle 6"/>
            <p:cNvSpPr>
              <a:spLocks noChangeArrowheads="1"/>
            </p:cNvSpPr>
            <p:nvPr/>
          </p:nvSpPr>
          <p:spPr bwMode="ltGray">
            <a:xfrm>
              <a:off x="574" y="4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6399" name="Rectangle 7"/>
            <p:cNvSpPr>
              <a:spLocks noChangeArrowheads="1"/>
            </p:cNvSpPr>
            <p:nvPr/>
          </p:nvSpPr>
          <p:spPr bwMode="ltGray">
            <a:xfrm>
              <a:off x="80" y="4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6400" name="Rectangle 8"/>
            <p:cNvSpPr>
              <a:spLocks noChangeArrowheads="1"/>
            </p:cNvSpPr>
            <p:nvPr/>
          </p:nvSpPr>
          <p:spPr bwMode="gray">
            <a:xfrm>
              <a:off x="480" y="9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6401" name="Rectangle 9"/>
            <p:cNvSpPr>
              <a:spLocks noChangeArrowheads="1"/>
            </p:cNvSpPr>
            <p:nvPr/>
          </p:nvSpPr>
          <p:spPr bwMode="gray">
            <a:xfrm>
              <a:off x="279" y="6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</p:grpSp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2433638" y="213360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16388" name="Picture 22" descr="Porta panfleto - instalação"/>
          <p:cNvPicPr>
            <a:picLocks noChangeAspect="1" noChangeArrowheads="1"/>
          </p:cNvPicPr>
          <p:nvPr/>
        </p:nvPicPr>
        <p:blipFill>
          <a:blip r:embed="rId1">
            <a:lum bright="18000" contrast="18000"/>
          </a:blip>
          <a:srcRect/>
          <a:stretch>
            <a:fillRect/>
          </a:stretch>
        </p:blipFill>
        <p:spPr bwMode="auto">
          <a:xfrm>
            <a:off x="1476375" y="1989138"/>
            <a:ext cx="56388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25"/>
          <p:cNvSpPr txBox="1">
            <a:spLocks noChangeArrowheads="1"/>
          </p:cNvSpPr>
          <p:nvPr/>
        </p:nvSpPr>
        <p:spPr bwMode="auto">
          <a:xfrm>
            <a:off x="7391400" y="1981200"/>
            <a:ext cx="1143000" cy="4251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pt-BR" sz="2400">
                <a:solidFill>
                  <a:srgbClr val="0000FF"/>
                </a:solidFill>
                <a:latin typeface="方正姚体" panose="02010601030101010101" pitchFamily="2" charset="-122"/>
              </a:rPr>
              <a:t>广告夹冲</a:t>
            </a:r>
            <a:r>
              <a:rPr lang="pt-BR" altLang="zh-CN" sz="2400">
                <a:solidFill>
                  <a:srgbClr val="0000FF"/>
                </a:solidFill>
                <a:latin typeface="方正姚体" panose="02010601030101010101" pitchFamily="2" charset="-122"/>
              </a:rPr>
              <a:t>ATM</a:t>
            </a:r>
            <a:r>
              <a:rPr lang="zh-TW" altLang="pt-BR" sz="2400">
                <a:solidFill>
                  <a:srgbClr val="0000FF"/>
                </a:solidFill>
                <a:latin typeface="方正姚体" panose="02010601030101010101" pitchFamily="2" charset="-122"/>
              </a:rPr>
              <a:t>荧幕的一面有一个孔；那里面是个摄像机！！</a:t>
            </a:r>
            <a:endParaRPr lang="zh-TW" altLang="pt-BR" sz="1800">
              <a:solidFill>
                <a:srgbClr val="0000FF"/>
              </a:solidFill>
              <a:latin typeface="方正姚体" panose="02010601030101010101" pitchFamily="2" charset="-122"/>
            </a:endParaRPr>
          </a:p>
          <a:p>
            <a:pPr>
              <a:spcBef>
                <a:spcPct val="50000"/>
              </a:spcBef>
            </a:pPr>
            <a:endParaRPr lang="zh-TW" altLang="pt-BR" sz="1800">
              <a:solidFill>
                <a:srgbClr val="0000FF"/>
              </a:solidFill>
              <a:latin typeface="方正姚体" panose="02010601030101010101" pitchFamily="2" charset="-122"/>
            </a:endParaRPr>
          </a:p>
          <a:p>
            <a:pPr>
              <a:spcBef>
                <a:spcPct val="50000"/>
              </a:spcBef>
            </a:pPr>
            <a:endParaRPr lang="zh-TW" altLang="pt-BR" sz="1800">
              <a:solidFill>
                <a:srgbClr val="0000FF"/>
              </a:solidFill>
              <a:latin typeface="方正姚体" panose="02010601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1800">
              <a:solidFill>
                <a:srgbClr val="0000FF"/>
              </a:solidFill>
              <a:latin typeface="方正姚体" panose="02010601030101010101" pitchFamily="2" charset="-122"/>
            </a:endParaRPr>
          </a:p>
        </p:txBody>
      </p:sp>
      <p:sp>
        <p:nvSpPr>
          <p:cNvPr id="16390" name="Line 26"/>
          <p:cNvSpPr>
            <a:spLocks noChangeShapeType="1"/>
          </p:cNvSpPr>
          <p:nvPr/>
        </p:nvSpPr>
        <p:spPr bwMode="auto">
          <a:xfrm flipH="1">
            <a:off x="4114800" y="3048000"/>
            <a:ext cx="3276600" cy="2209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1763713" y="1196975"/>
            <a:ext cx="487680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dirty="0">
                <a:latin typeface="方正姚体" panose="02010601030101010101" pitchFamily="2" charset="-122"/>
              </a:rPr>
              <a:t>防止</a:t>
            </a:r>
            <a:r>
              <a:rPr kumimoji="1" lang="en-US" altLang="zh-CN" dirty="0">
                <a:latin typeface="方正姚体" panose="02010601030101010101" pitchFamily="2" charset="-122"/>
              </a:rPr>
              <a:t>ATM</a:t>
            </a:r>
            <a:r>
              <a:rPr kumimoji="1" lang="zh-CN" altLang="en-US" dirty="0">
                <a:latin typeface="方正姚体" panose="02010601030101010101" pitchFamily="2" charset="-122"/>
              </a:rPr>
              <a:t>诈骗注意事项</a:t>
            </a:r>
            <a:endParaRPr kumimoji="1" lang="zh-CN" altLang="en-US" dirty="0">
              <a:latin typeface="方正姚体" panose="02010601030101010101" pitchFamily="2" charset="-122"/>
            </a:endParaRPr>
          </a:p>
        </p:txBody>
      </p:sp>
      <p:sp>
        <p:nvSpPr>
          <p:cNvPr id="16392" name="Oval 29"/>
          <p:cNvSpPr>
            <a:spLocks noChangeArrowheads="1"/>
          </p:cNvSpPr>
          <p:nvPr/>
        </p:nvSpPr>
        <p:spPr bwMode="auto">
          <a:xfrm>
            <a:off x="3352800" y="4343400"/>
            <a:ext cx="990600" cy="14478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3" name="Text Box 30"/>
          <p:cNvSpPr txBox="1">
            <a:spLocks noChangeArrowheads="1"/>
          </p:cNvSpPr>
          <p:nvPr/>
        </p:nvSpPr>
        <p:spPr bwMode="auto">
          <a:xfrm>
            <a:off x="534035" y="1981200"/>
            <a:ext cx="548640" cy="434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pt-BR" sz="2400">
                <a:solidFill>
                  <a:srgbClr val="0000FF"/>
                </a:solidFill>
                <a:latin typeface="方正姚体" panose="02010601030101010101" pitchFamily="2" charset="-122"/>
              </a:rPr>
              <a:t>等等</a:t>
            </a:r>
            <a:r>
              <a:rPr lang="zh-CN" altLang="pt-BR" sz="2400">
                <a:solidFill>
                  <a:srgbClr val="0000FF"/>
                </a:solidFill>
                <a:latin typeface="方正姚体" panose="02010601030101010101" pitchFamily="2" charset="-122"/>
              </a:rPr>
              <a:t>... ...</a:t>
            </a:r>
            <a:r>
              <a:rPr lang="zh-TW" altLang="pt-BR" sz="2400">
                <a:solidFill>
                  <a:srgbClr val="0000FF"/>
                </a:solidFill>
                <a:latin typeface="方正姚体" panose="02010601030101010101" pitchFamily="2" charset="-122"/>
              </a:rPr>
              <a:t>这仅仅是个广告夹吗？</a:t>
            </a:r>
            <a:endParaRPr lang="zh-CN" altLang="en-US" sz="2400">
              <a:solidFill>
                <a:schemeClr val="tx1"/>
              </a:solidFill>
              <a:latin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228600"/>
            <a:ext cx="8542338" cy="1192213"/>
            <a:chOff x="80" y="96"/>
            <a:chExt cx="5381" cy="751"/>
          </a:xfrm>
        </p:grpSpPr>
        <p:sp>
          <p:nvSpPr>
            <p:cNvPr id="17422" name="Rectangle 3"/>
            <p:cNvSpPr>
              <a:spLocks noChangeArrowheads="1"/>
            </p:cNvSpPr>
            <p:nvPr/>
          </p:nvSpPr>
          <p:spPr bwMode="ltGray">
            <a:xfrm>
              <a:off x="263" y="1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7423" name="Rectangle 4"/>
            <p:cNvSpPr>
              <a:spLocks noChangeArrowheads="1"/>
            </p:cNvSpPr>
            <p:nvPr/>
          </p:nvSpPr>
          <p:spPr bwMode="ltGray">
            <a:xfrm>
              <a:off x="504" y="548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7424" name="Rectangle 5"/>
            <p:cNvSpPr>
              <a:spLocks noChangeArrowheads="1"/>
            </p:cNvSpPr>
            <p:nvPr/>
          </p:nvSpPr>
          <p:spPr bwMode="ltGray">
            <a:xfrm>
              <a:off x="341" y="432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7425" name="Rectangle 6"/>
            <p:cNvSpPr>
              <a:spLocks noChangeArrowheads="1"/>
            </p:cNvSpPr>
            <p:nvPr/>
          </p:nvSpPr>
          <p:spPr bwMode="ltGray">
            <a:xfrm>
              <a:off x="574" y="4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7426" name="Rectangle 7"/>
            <p:cNvSpPr>
              <a:spLocks noChangeArrowheads="1"/>
            </p:cNvSpPr>
            <p:nvPr/>
          </p:nvSpPr>
          <p:spPr bwMode="ltGray">
            <a:xfrm>
              <a:off x="80" y="4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7427" name="Rectangle 8"/>
            <p:cNvSpPr>
              <a:spLocks noChangeArrowheads="1"/>
            </p:cNvSpPr>
            <p:nvPr/>
          </p:nvSpPr>
          <p:spPr bwMode="gray">
            <a:xfrm>
              <a:off x="480" y="9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7428" name="Rectangle 9"/>
            <p:cNvSpPr>
              <a:spLocks noChangeArrowheads="1"/>
            </p:cNvSpPr>
            <p:nvPr/>
          </p:nvSpPr>
          <p:spPr bwMode="gray">
            <a:xfrm>
              <a:off x="279" y="6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</p:grpSp>
      <p:pic>
        <p:nvPicPr>
          <p:cNvPr id="17411" name="Picture 21" descr="Porta panfleto instalado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728" y="1785926"/>
            <a:ext cx="56388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24"/>
          <p:cNvSpPr txBox="1">
            <a:spLocks noChangeArrowheads="1"/>
          </p:cNvSpPr>
          <p:nvPr/>
        </p:nvSpPr>
        <p:spPr bwMode="auto">
          <a:xfrm>
            <a:off x="7235825" y="1916113"/>
            <a:ext cx="1447800" cy="3931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TW" altLang="pt-BR" sz="2800" b="0">
                <a:solidFill>
                  <a:srgbClr val="3333FF"/>
                </a:solidFill>
                <a:latin typeface="方正姚体" panose="02010601030101010101" pitchFamily="2" charset="-122"/>
              </a:rPr>
              <a:t>摄像机可以将键盘和荧幕上的信息拍下来，并传送到</a:t>
            </a:r>
            <a:r>
              <a:rPr lang="zh-CN" altLang="pt-BR" sz="2800" b="0">
                <a:solidFill>
                  <a:srgbClr val="3333FF"/>
                </a:solidFill>
                <a:latin typeface="方正姚体" panose="02010601030101010101" pitchFamily="2" charset="-122"/>
                <a:cs typeface="Arial" panose="020B0604020202020204" pitchFamily="34" charset="0"/>
              </a:rPr>
              <a:t>200</a:t>
            </a:r>
            <a:r>
              <a:rPr lang="zh-TW" altLang="pt-BR" sz="2800" b="0">
                <a:solidFill>
                  <a:srgbClr val="3333FF"/>
                </a:solidFill>
                <a:latin typeface="方正姚体" panose="02010601030101010101" pitchFamily="2" charset="-122"/>
              </a:rPr>
              <a:t>米之外</a:t>
            </a:r>
            <a:r>
              <a:rPr lang="zh-TW" altLang="pt-BR" sz="1800" b="0">
                <a:solidFill>
                  <a:srgbClr val="3333FF"/>
                </a:solidFill>
                <a:latin typeface="方正姚体" panose="02010601030101010101" pitchFamily="2" charset="-122"/>
              </a:rPr>
              <a:t>。</a:t>
            </a:r>
            <a:endParaRPr lang="zh-CN" altLang="en-US" sz="2400">
              <a:solidFill>
                <a:srgbClr val="3333FF"/>
              </a:solidFill>
              <a:latin typeface="方正姚体" panose="02010601030101010101" pitchFamily="2" charset="-122"/>
            </a:endParaRPr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1752600" y="1143000"/>
            <a:ext cx="487680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dirty="0">
                <a:latin typeface="方正姚体" panose="02010601030101010101" pitchFamily="2" charset="-122"/>
              </a:rPr>
              <a:t>防止</a:t>
            </a:r>
            <a:r>
              <a:rPr kumimoji="1" lang="en-US" altLang="zh-CN" dirty="0">
                <a:latin typeface="方正姚体" panose="02010601030101010101" pitchFamily="2" charset="-122"/>
              </a:rPr>
              <a:t>ATM</a:t>
            </a:r>
            <a:r>
              <a:rPr kumimoji="1" lang="zh-CN" altLang="en-US" dirty="0">
                <a:latin typeface="方正姚体" panose="02010601030101010101" pitchFamily="2" charset="-122"/>
              </a:rPr>
              <a:t>诈骗注意事项</a:t>
            </a:r>
            <a:endParaRPr kumimoji="1" lang="zh-CN" altLang="en-US" dirty="0">
              <a:latin typeface="方正姚体" panose="02010601030101010101" pitchFamily="2" charset="-122"/>
            </a:endParaRPr>
          </a:p>
        </p:txBody>
      </p:sp>
      <p:sp>
        <p:nvSpPr>
          <p:cNvPr id="17414" name="Line 39"/>
          <p:cNvSpPr>
            <a:spLocks noChangeShapeType="1"/>
          </p:cNvSpPr>
          <p:nvPr/>
        </p:nvSpPr>
        <p:spPr bwMode="auto">
          <a:xfrm>
            <a:off x="2362200" y="4724400"/>
            <a:ext cx="1828800" cy="76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5" name="Line 40"/>
          <p:cNvSpPr>
            <a:spLocks noChangeShapeType="1"/>
          </p:cNvSpPr>
          <p:nvPr/>
        </p:nvSpPr>
        <p:spPr bwMode="auto">
          <a:xfrm>
            <a:off x="2362200" y="4800600"/>
            <a:ext cx="1676400" cy="1219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6" name="Line 42"/>
          <p:cNvSpPr>
            <a:spLocks noChangeShapeType="1"/>
          </p:cNvSpPr>
          <p:nvPr/>
        </p:nvSpPr>
        <p:spPr bwMode="auto">
          <a:xfrm>
            <a:off x="3657600" y="4800600"/>
            <a:ext cx="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7" name="Line 43"/>
          <p:cNvSpPr>
            <a:spLocks noChangeShapeType="1"/>
          </p:cNvSpPr>
          <p:nvPr/>
        </p:nvSpPr>
        <p:spPr bwMode="auto">
          <a:xfrm flipV="1">
            <a:off x="3505200" y="5257800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8" name="Line 44"/>
          <p:cNvSpPr>
            <a:spLocks noChangeShapeType="1"/>
          </p:cNvSpPr>
          <p:nvPr/>
        </p:nvSpPr>
        <p:spPr bwMode="auto">
          <a:xfrm flipH="1">
            <a:off x="3657600" y="3810000"/>
            <a:ext cx="3505200" cy="1447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9" name="Text Box 46"/>
          <p:cNvSpPr txBox="1">
            <a:spLocks noChangeArrowheads="1"/>
          </p:cNvSpPr>
          <p:nvPr/>
        </p:nvSpPr>
        <p:spPr bwMode="auto">
          <a:xfrm>
            <a:off x="534037" y="1905000"/>
            <a:ext cx="548640" cy="433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TW" altLang="pt-BR" sz="2400" dirty="0">
                <a:solidFill>
                  <a:srgbClr val="3333FF"/>
                </a:solidFill>
                <a:latin typeface="方正姚体" panose="02010601030101010101" pitchFamily="2" charset="-122"/>
              </a:rPr>
              <a:t>将假的</a:t>
            </a:r>
            <a:r>
              <a:rPr lang="zh-CN" altLang="en-US" sz="2400" dirty="0">
                <a:solidFill>
                  <a:srgbClr val="3333FF"/>
                </a:solidFill>
                <a:latin typeface="方正姚体" panose="02010601030101010101" pitchFamily="2" charset="-122"/>
              </a:rPr>
              <a:t>广</a:t>
            </a:r>
            <a:r>
              <a:rPr lang="zh-TW" altLang="pt-BR" sz="2400" dirty="0">
                <a:solidFill>
                  <a:srgbClr val="3333FF"/>
                </a:solidFill>
                <a:latin typeface="方正姚体" panose="02010601030101010101" pitchFamily="2" charset="-122"/>
              </a:rPr>
              <a:t>告夹安在适当的位置</a:t>
            </a:r>
            <a:endParaRPr lang="zh-CN" altLang="en-US" sz="2400" dirty="0">
              <a:solidFill>
                <a:srgbClr val="3333FF"/>
              </a:solidFill>
              <a:latin typeface="方正姚体" panose="02010601030101010101" pitchFamily="2" charset="-122"/>
            </a:endParaRPr>
          </a:p>
        </p:txBody>
      </p:sp>
      <p:sp>
        <p:nvSpPr>
          <p:cNvPr id="17420" name="Rectangle 47"/>
          <p:cNvSpPr>
            <a:spLocks noChangeArrowheads="1"/>
          </p:cNvSpPr>
          <p:nvPr/>
        </p:nvSpPr>
        <p:spPr bwMode="auto">
          <a:xfrm>
            <a:off x="2159000" y="3138488"/>
            <a:ext cx="48275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TW" altLang="pt-BR" sz="2800">
                <a:solidFill>
                  <a:srgbClr val="3333FF"/>
                </a:solidFill>
                <a:latin typeface="方正姚体" panose="02010601030101010101" pitchFamily="2" charset="-122"/>
              </a:rPr>
              <a:t>將假的廣告夾安在適當的位置</a:t>
            </a:r>
            <a:endParaRPr lang="zh-CN" altLang="en-US" sz="2800">
              <a:solidFill>
                <a:srgbClr val="3333FF"/>
              </a:solidFill>
              <a:latin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352425"/>
            <a:ext cx="8542338" cy="1192213"/>
            <a:chOff x="80" y="96"/>
            <a:chExt cx="5381" cy="751"/>
          </a:xfrm>
        </p:grpSpPr>
        <p:sp>
          <p:nvSpPr>
            <p:cNvPr id="18446" name="Rectangle 3"/>
            <p:cNvSpPr>
              <a:spLocks noChangeArrowheads="1"/>
            </p:cNvSpPr>
            <p:nvPr/>
          </p:nvSpPr>
          <p:spPr bwMode="ltGray">
            <a:xfrm>
              <a:off x="263" y="1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8447" name="Rectangle 4"/>
            <p:cNvSpPr>
              <a:spLocks noChangeArrowheads="1"/>
            </p:cNvSpPr>
            <p:nvPr/>
          </p:nvSpPr>
          <p:spPr bwMode="ltGray">
            <a:xfrm>
              <a:off x="504" y="548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8448" name="Rectangle 5"/>
            <p:cNvSpPr>
              <a:spLocks noChangeArrowheads="1"/>
            </p:cNvSpPr>
            <p:nvPr/>
          </p:nvSpPr>
          <p:spPr bwMode="ltGray">
            <a:xfrm>
              <a:off x="341" y="432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8449" name="Rectangle 6"/>
            <p:cNvSpPr>
              <a:spLocks noChangeArrowheads="1"/>
            </p:cNvSpPr>
            <p:nvPr/>
          </p:nvSpPr>
          <p:spPr bwMode="ltGray">
            <a:xfrm>
              <a:off x="574" y="4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8450" name="Rectangle 7"/>
            <p:cNvSpPr>
              <a:spLocks noChangeArrowheads="1"/>
            </p:cNvSpPr>
            <p:nvPr/>
          </p:nvSpPr>
          <p:spPr bwMode="ltGray">
            <a:xfrm>
              <a:off x="80" y="4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8451" name="Rectangle 8"/>
            <p:cNvSpPr>
              <a:spLocks noChangeArrowheads="1"/>
            </p:cNvSpPr>
            <p:nvPr/>
          </p:nvSpPr>
          <p:spPr bwMode="gray">
            <a:xfrm>
              <a:off x="480" y="9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8452" name="Rectangle 9"/>
            <p:cNvSpPr>
              <a:spLocks noChangeArrowheads="1"/>
            </p:cNvSpPr>
            <p:nvPr/>
          </p:nvSpPr>
          <p:spPr bwMode="gray">
            <a:xfrm>
              <a:off x="279" y="6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</p:grpSp>
      <p:pic>
        <p:nvPicPr>
          <p:cNvPr id="18435" name="Picture 19" descr="Porta panfletos - 2 cameras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85852" y="2285992"/>
            <a:ext cx="541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21"/>
          <p:cNvSpPr txBox="1">
            <a:spLocks noChangeArrowheads="1"/>
          </p:cNvSpPr>
          <p:nvPr/>
        </p:nvSpPr>
        <p:spPr bwMode="auto">
          <a:xfrm>
            <a:off x="7215206" y="2500306"/>
            <a:ext cx="1676400" cy="3560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66"/>
                </a:solidFill>
                <a:latin typeface="方正姚体" panose="02010601030101010101" pitchFamily="2" charset="-122"/>
              </a:rPr>
              <a:t>镜头</a:t>
            </a:r>
            <a:endParaRPr lang="zh-CN" altLang="en-US" sz="2400" dirty="0">
              <a:solidFill>
                <a:srgbClr val="FF0066"/>
              </a:solidFill>
              <a:latin typeface="方正姚体" panose="02010601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400" dirty="0">
              <a:solidFill>
                <a:srgbClr val="FF0066"/>
              </a:solidFill>
              <a:latin typeface="方正姚体" panose="02010601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66"/>
                </a:solidFill>
                <a:latin typeface="方正姚体" panose="02010601030101010101" pitchFamily="2" charset="-122"/>
              </a:rPr>
              <a:t>摄像机电池</a:t>
            </a:r>
            <a:endParaRPr lang="zh-CN" altLang="en-US" sz="2400" dirty="0">
              <a:solidFill>
                <a:srgbClr val="FF0066"/>
              </a:solidFill>
              <a:latin typeface="方正姚体" panose="02010601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400" dirty="0">
              <a:solidFill>
                <a:srgbClr val="FF0066"/>
              </a:solidFill>
              <a:latin typeface="方正姚体" panose="02010601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66"/>
                </a:solidFill>
                <a:latin typeface="方正姚体" panose="02010601030101010101" pitchFamily="2" charset="-122"/>
              </a:rPr>
              <a:t>无线天线</a:t>
            </a:r>
            <a:endParaRPr lang="zh-CN" altLang="en-US" sz="2400" dirty="0">
              <a:solidFill>
                <a:srgbClr val="FF0066"/>
              </a:solidFill>
              <a:latin typeface="方正姚体" panose="02010601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2400" dirty="0">
              <a:solidFill>
                <a:srgbClr val="FF0066"/>
              </a:solidFill>
              <a:latin typeface="方正姚体" panose="02010601030101010101" pitchFamily="2" charset="-122"/>
            </a:endParaRPr>
          </a:p>
        </p:txBody>
      </p:sp>
      <p:sp>
        <p:nvSpPr>
          <p:cNvPr id="18437" name="Line 28"/>
          <p:cNvSpPr>
            <a:spLocks noChangeShapeType="1"/>
          </p:cNvSpPr>
          <p:nvPr/>
        </p:nvSpPr>
        <p:spPr bwMode="auto">
          <a:xfrm flipH="1">
            <a:off x="1828800" y="2895600"/>
            <a:ext cx="5410200" cy="914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8" name="Line 29"/>
          <p:cNvSpPr>
            <a:spLocks noChangeShapeType="1"/>
          </p:cNvSpPr>
          <p:nvPr/>
        </p:nvSpPr>
        <p:spPr bwMode="auto">
          <a:xfrm flipH="1">
            <a:off x="5029200" y="3962400"/>
            <a:ext cx="220980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9" name="Line 30"/>
          <p:cNvSpPr>
            <a:spLocks noChangeShapeType="1"/>
          </p:cNvSpPr>
          <p:nvPr/>
        </p:nvSpPr>
        <p:spPr bwMode="auto">
          <a:xfrm flipH="1">
            <a:off x="6477000" y="5334000"/>
            <a:ext cx="762000" cy="76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0" name="Oval 31"/>
          <p:cNvSpPr>
            <a:spLocks noChangeArrowheads="1"/>
          </p:cNvSpPr>
          <p:nvPr/>
        </p:nvSpPr>
        <p:spPr bwMode="auto">
          <a:xfrm>
            <a:off x="1447800" y="3200400"/>
            <a:ext cx="914400" cy="1600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1" name="Oval 32"/>
          <p:cNvSpPr>
            <a:spLocks noChangeArrowheads="1"/>
          </p:cNvSpPr>
          <p:nvPr/>
        </p:nvSpPr>
        <p:spPr bwMode="auto">
          <a:xfrm>
            <a:off x="3886200" y="4419600"/>
            <a:ext cx="1676400" cy="1066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2" name="Oval 33"/>
          <p:cNvSpPr>
            <a:spLocks noChangeArrowheads="1"/>
          </p:cNvSpPr>
          <p:nvPr/>
        </p:nvSpPr>
        <p:spPr bwMode="auto">
          <a:xfrm>
            <a:off x="6019800" y="4648200"/>
            <a:ext cx="6096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1412875" y="1570038"/>
            <a:ext cx="487680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dirty="0">
                <a:latin typeface="+mn-ea"/>
                <a:ea typeface="+mn-ea"/>
              </a:rPr>
              <a:t>防止</a:t>
            </a:r>
            <a:r>
              <a:rPr kumimoji="1" lang="en-US" altLang="zh-CN" dirty="0">
                <a:latin typeface="+mn-ea"/>
                <a:ea typeface="+mn-ea"/>
              </a:rPr>
              <a:t>ATM</a:t>
            </a:r>
            <a:r>
              <a:rPr kumimoji="1" lang="zh-CN" altLang="en-US" dirty="0">
                <a:latin typeface="+mn-ea"/>
                <a:ea typeface="+mn-ea"/>
              </a:rPr>
              <a:t>诈骗注意事项</a:t>
            </a:r>
            <a:endParaRPr kumimoji="1" lang="zh-CN" altLang="en-US" dirty="0">
              <a:latin typeface="+mn-ea"/>
              <a:ea typeface="+mn-ea"/>
            </a:endParaRPr>
          </a:p>
        </p:txBody>
      </p:sp>
      <p:sp>
        <p:nvSpPr>
          <p:cNvPr id="18444" name="Text Box 37"/>
          <p:cNvSpPr txBox="1">
            <a:spLocks noChangeArrowheads="1"/>
          </p:cNvSpPr>
          <p:nvPr/>
        </p:nvSpPr>
        <p:spPr bwMode="auto">
          <a:xfrm>
            <a:off x="452835" y="2492375"/>
            <a:ext cx="615553" cy="41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pt-BR" sz="2800" dirty="0">
                <a:solidFill>
                  <a:srgbClr val="3333FF"/>
                </a:solidFill>
                <a:latin typeface="方正姚体" panose="02010601030101010101" pitchFamily="2" charset="-122"/>
              </a:rPr>
              <a:t>假</a:t>
            </a:r>
            <a:r>
              <a:rPr lang="zh-CN" altLang="en-US" sz="2800" dirty="0">
                <a:solidFill>
                  <a:srgbClr val="3333FF"/>
                </a:solidFill>
                <a:latin typeface="方正姚体" panose="02010601030101010101" pitchFamily="2" charset="-122"/>
              </a:rPr>
              <a:t>广</a:t>
            </a:r>
            <a:r>
              <a:rPr lang="zh-TW" altLang="pt-BR" sz="2800" dirty="0">
                <a:solidFill>
                  <a:srgbClr val="3333FF"/>
                </a:solidFill>
                <a:latin typeface="方正姚体" panose="02010601030101010101" pitchFamily="2" charset="-122"/>
              </a:rPr>
              <a:t>告的</a:t>
            </a:r>
            <a:r>
              <a:rPr lang="zh-CN" altLang="pt-BR" sz="2800" dirty="0">
                <a:solidFill>
                  <a:srgbClr val="3333FF"/>
                </a:solidFill>
                <a:latin typeface="方正姚体" panose="02010601030101010101" pitchFamily="2" charset="-122"/>
              </a:rPr>
              <a:t>内部</a:t>
            </a:r>
            <a:endParaRPr lang="zh-CN" altLang="en-US" sz="2400" dirty="0">
              <a:solidFill>
                <a:schemeClr val="tx1"/>
              </a:solidFill>
              <a:latin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7786742" cy="5120640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zh-CN" altLang="en-US" sz="2400" dirty="0">
                <a:ea typeface="宋体" panose="02010600030101010101" pitchFamily="2" charset="-122"/>
              </a:rPr>
              <a:t>如何避免传销：</a:t>
            </a:r>
            <a:endParaRPr lang="zh-CN" altLang="en-US" sz="240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</a:pPr>
            <a:r>
              <a:rPr lang="zh-CN" altLang="en-US" sz="2400" dirty="0">
                <a:ea typeface="宋体" panose="02010600030101010101" pitchFamily="2" charset="-122"/>
              </a:rPr>
              <a:t>          </a:t>
            </a:r>
            <a:r>
              <a: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rPr>
              <a:t>一年一度的节假即将来临，传销及其组织的黄金收割季节也要到来，他们把目标瞄准了回家和旅游的人，怀着极大的热情等待着这些人的到来。 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</a:pPr>
            <a:r>
              <a: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rPr>
              <a:t>              传销有三种表现形式：首先是拉人头，发展人员；其次是缴纳入门费，才有加入或者成为介绍人的资格；第三是有“上下线”，这种称谓是传销组织的一大特色，现在很多已改称老师、朋友、事业伙伴，公司名称以网络连锁，网上直销，电子商务居多。 </a:t>
            </a: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</a:pPr>
            <a:r>
              <a: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rPr>
              <a:t> 我们坚定：</a:t>
            </a: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rPr>
              <a:t>不要轻易相信他人的花言巧语，坚信自己的价值观人生观，用自己学过的知识保护自己</a:t>
            </a:r>
            <a:r>
              <a:rPr lang="en-US" altLang="zh-CN" sz="1800" b="0" dirty="0">
                <a:latin typeface="Arial" panose="020B0604020202020204" pitchFamily="34" charset="0"/>
                <a:ea typeface="宋体" panose="02010600030101010101" pitchFamily="2" charset="-122"/>
              </a:rPr>
              <a:t>;</a:t>
            </a:r>
            <a:r>
              <a:rPr lang="zh-CN" altLang="en-US" sz="1800" b="0" dirty="0">
                <a:ea typeface="宋体" panose="02010600030101010101" pitchFamily="2" charset="-122"/>
              </a:rPr>
              <a:t> 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rPr>
              <a:t> 相信天上没有掉馅饼的好事，只有自己付出了才可能得到回报；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rPr>
              <a:t>君子爱财，要取之有道</a:t>
            </a:r>
            <a:r>
              <a:rPr lang="zh-CN" altLang="en-US" sz="1800" b="0" dirty="0">
                <a:ea typeface="宋体" panose="02010600030101010101" pitchFamily="2" charset="-122"/>
              </a:rPr>
              <a:t>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rPr>
              <a:t> 凡事也要自己长个心眼，不能人云亦云。</a:t>
            </a: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1312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4282" y="214290"/>
            <a:ext cx="7310803" cy="461665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zh-CN" altLang="en-US" sz="2400" dirty="0">
                <a:ea typeface="宋体" panose="02010600030101010101" pitchFamily="2" charset="-122"/>
              </a:rPr>
              <a:t>治安管理</a:t>
            </a: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0" name="Picture 4" descr="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1472" y="1000108"/>
            <a:ext cx="7877908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12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04545" y="0"/>
            <a:ext cx="6742430" cy="64008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zh-CN" altLang="en-US" sz="3600" dirty="0">
                <a:solidFill>
                  <a:schemeClr val="accent2"/>
                </a:solidFill>
                <a:ea typeface="宋体" panose="02010600030101010101" pitchFamily="2" charset="-122"/>
              </a:rPr>
              <a:t>面临下列状况时我们该怎么办？</a:t>
            </a:r>
            <a:endParaRPr lang="zh-CN" altLang="en-US" sz="3600" dirty="0">
              <a:solidFill>
                <a:schemeClr val="accent2"/>
              </a:solidFill>
              <a:ea typeface="宋体" panose="02010600030101010101" pitchFamily="2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42910" y="928670"/>
            <a:ext cx="8001056" cy="4616648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altLang="zh-CN" sz="2400" dirty="0"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ea typeface="宋体" panose="02010600030101010101" pitchFamily="2" charset="-122"/>
              </a:rPr>
              <a:t>、在街上被查获忘了带证件，面临被扣留的情况时？</a:t>
            </a:r>
            <a:endParaRPr lang="zh-CN" altLang="en-US" sz="240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ea typeface="宋体" panose="02010600030101010101" pitchFamily="2" charset="-122"/>
              </a:rPr>
              <a:t>外出请带齐“三证”，即“身份证、暂住证、工作证”；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ea typeface="宋体" panose="02010600030101010101" pitchFamily="2" charset="-122"/>
              </a:rPr>
              <a:t>请保持镇定，不要与查证人员进行无谓的争执，陪点笑脸，请切记并不是所有的事情都有地方评说对错的，您唯一目的是平安离开；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ea typeface="宋体" panose="02010600030101010101" pitchFamily="2" charset="-122"/>
              </a:rPr>
              <a:t>如果面临被带走的处境，请即时联系家人、朋友或公司，请告知联系人自己的状况，以及执行勤务查证的单位，如“</a:t>
            </a:r>
            <a:r>
              <a:rPr lang="en-US" altLang="zh-CN" sz="1800" b="0" dirty="0">
                <a:ea typeface="宋体" panose="02010600030101010101" pitchFamily="2" charset="-122"/>
              </a:rPr>
              <a:t>---</a:t>
            </a:r>
            <a:r>
              <a:rPr lang="zh-CN" altLang="en-US" sz="1800" b="0" dirty="0">
                <a:ea typeface="宋体" panose="02010600030101010101" pitchFamily="2" charset="-122"/>
              </a:rPr>
              <a:t>派出所，或</a:t>
            </a:r>
            <a:r>
              <a:rPr lang="en-US" altLang="zh-CN" sz="1800" b="0" dirty="0">
                <a:ea typeface="宋体" panose="02010600030101010101" pitchFamily="2" charset="-122"/>
              </a:rPr>
              <a:t>---</a:t>
            </a:r>
            <a:r>
              <a:rPr lang="zh-CN" altLang="en-US" sz="1800" b="0" dirty="0">
                <a:ea typeface="宋体" panose="02010600030101010101" pitchFamily="2" charset="-122"/>
              </a:rPr>
              <a:t>治安队”，一定要设法避免被带往“三无人员”的拘留所；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</a:pPr>
            <a:r>
              <a:rPr lang="en-US" altLang="zh-CN" sz="2400" dirty="0"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ea typeface="宋体" panose="02010600030101010101" pitchFamily="2" charset="-122"/>
              </a:rPr>
              <a:t>、被查扣证件或财物时？</a:t>
            </a:r>
            <a:endParaRPr lang="zh-CN" altLang="en-US" sz="240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ea typeface="宋体" panose="02010600030101010101" pitchFamily="2" charset="-122"/>
              </a:rPr>
              <a:t>请注意除了国家的相关机关（公安、检察院、法院、工商等）外，其余的事业性单位和个人都没有权力扣留公民的合法证件或财物；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ea typeface="宋体" panose="02010600030101010101" pitchFamily="2" charset="-122"/>
              </a:rPr>
              <a:t>如遭遇非法查扣证件或财物，请及时报警处理；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ea typeface="宋体" panose="02010600030101010101" pitchFamily="2" charset="-122"/>
              </a:rPr>
              <a:t>任何时候被查扣证件或财物，请索取相应的单据或凭证；</a:t>
            </a:r>
            <a:endParaRPr lang="en-US" altLang="zh-CN" sz="1800" b="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1547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013460" y="0"/>
            <a:ext cx="6676390" cy="64008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zh-CN" altLang="en-US" sz="3600" dirty="0">
                <a:solidFill>
                  <a:schemeClr val="accent2"/>
                </a:solidFill>
                <a:ea typeface="宋体" panose="02010600030101010101" pitchFamily="2" charset="-122"/>
              </a:rPr>
              <a:t>面临下列状况时我们该怎么办？</a:t>
            </a:r>
            <a:endParaRPr lang="zh-CN" altLang="en-US" sz="3600" dirty="0">
              <a:solidFill>
                <a:schemeClr val="accent2"/>
              </a:solidFill>
              <a:ea typeface="宋体" panose="02010600030101010101" pitchFamily="2" charset="-122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14348" y="902524"/>
            <a:ext cx="7858180" cy="5401479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altLang="zh-CN" sz="2400" dirty="0"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ea typeface="宋体" panose="02010600030101010101" pitchFamily="2" charset="-122"/>
              </a:rPr>
              <a:t>、从超市里出来时超市的报警器响，超市工作人员要求搜身或罚款、赔偿时？</a:t>
            </a:r>
            <a:endParaRPr lang="zh-CN" altLang="en-US" sz="240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ea typeface="宋体" panose="02010600030101010101" pitchFamily="2" charset="-122"/>
              </a:rPr>
              <a:t>首先请保证这不是个人有意的行为；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ea typeface="宋体" panose="02010600030101010101" pitchFamily="2" charset="-122"/>
              </a:rPr>
              <a:t>请注意超市并没有相应的行政处罚权力，请予以拒绝；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ea typeface="宋体" panose="02010600030101010101" pitchFamily="2" charset="-122"/>
              </a:rPr>
              <a:t>请注意勿与超市工作人员发生冲突；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ea typeface="宋体" panose="02010600030101010101" pitchFamily="2" charset="-122"/>
              </a:rPr>
              <a:t>自己报警或要求超市报警，依法进行处理；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</a:pPr>
            <a:r>
              <a:rPr lang="en-US" altLang="zh-CN" sz="2400" dirty="0">
                <a:ea typeface="宋体" panose="02010600030101010101" pitchFamily="2" charset="-122"/>
              </a:rPr>
              <a:t>4</a:t>
            </a:r>
            <a:r>
              <a:rPr lang="zh-CN" altLang="en-US" sz="2400" dirty="0">
                <a:ea typeface="宋体" panose="02010600030101010101" pitchFamily="2" charset="-122"/>
              </a:rPr>
              <a:t>、晚上回家，在路上</a:t>
            </a:r>
            <a:r>
              <a:rPr lang="en-US" altLang="zh-CN" sz="2400" dirty="0">
                <a:ea typeface="宋体" panose="02010600030101010101" pitchFamily="2" charset="-122"/>
              </a:rPr>
              <a:t>/</a:t>
            </a:r>
            <a:r>
              <a:rPr lang="zh-CN" altLang="en-US" sz="2400" dirty="0">
                <a:ea typeface="宋体" panose="02010600030101010101" pitchFamily="2" charset="-122"/>
              </a:rPr>
              <a:t>楼道里</a:t>
            </a:r>
            <a:r>
              <a:rPr lang="en-US" altLang="zh-CN" sz="2400" dirty="0">
                <a:ea typeface="宋体" panose="02010600030101010101" pitchFamily="2" charset="-122"/>
              </a:rPr>
              <a:t>/</a:t>
            </a:r>
            <a:r>
              <a:rPr lang="zh-CN" altLang="en-US" sz="2400" dirty="0">
                <a:ea typeface="宋体" panose="02010600030101010101" pitchFamily="2" charset="-122"/>
              </a:rPr>
              <a:t>电梯里被人尾随时？</a:t>
            </a:r>
            <a:endParaRPr lang="zh-CN" altLang="en-US" sz="240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ea typeface="宋体" panose="02010600030101010101" pitchFamily="2" charset="-122"/>
              </a:rPr>
              <a:t>较晚回家，请记得先与家人确认一下到家的时间，最好是有人在路口接，如果回家的路上有偏僻、昏暗的街道或小巷则尤其要注意；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ea typeface="宋体" panose="02010600030101010101" pitchFamily="2" charset="-122"/>
              </a:rPr>
              <a:t>在路途中要保持警觉性，歹徒往往会选择攻击完全没有防备的人；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dirty="0">
                <a:ea typeface="宋体" panose="02010600030101010101" pitchFamily="2" charset="-122"/>
              </a:rPr>
              <a:t>如发现有人尾随，请及时联系家人或就近的朋友和同事帮助；</a:t>
            </a:r>
            <a:endParaRPr lang="zh-CN" altLang="en-US" sz="180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dirty="0">
                <a:ea typeface="宋体" panose="02010600030101010101" pitchFamily="2" charset="-122"/>
              </a:rPr>
              <a:t>如发现路边有小商店或夜店，可进入暂避；</a:t>
            </a:r>
            <a:endParaRPr lang="zh-CN" altLang="en-US" sz="180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dirty="0">
                <a:ea typeface="宋体" panose="02010600030101010101" pitchFamily="2" charset="-122"/>
              </a:rPr>
              <a:t>可向路边</a:t>
            </a:r>
            <a:r>
              <a:rPr lang="en-US" altLang="zh-CN" sz="1800" dirty="0">
                <a:ea typeface="宋体" panose="02010600030101010101" pitchFamily="2" charset="-122"/>
              </a:rPr>
              <a:t>/</a:t>
            </a:r>
            <a:r>
              <a:rPr lang="zh-CN" altLang="en-US" sz="1800" dirty="0">
                <a:ea typeface="宋体" panose="02010600030101010101" pitchFamily="2" charset="-122"/>
              </a:rPr>
              <a:t>路过的路人求助，必要时请大声呼救；</a:t>
            </a:r>
            <a:endParaRPr lang="zh-CN" altLang="en-US" sz="1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1547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55345" y="71755"/>
            <a:ext cx="6834505" cy="64008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zh-CN" altLang="en-US" sz="3600" dirty="0">
                <a:solidFill>
                  <a:schemeClr val="accent2"/>
                </a:solidFill>
                <a:ea typeface="宋体" panose="02010600030101010101" pitchFamily="2" charset="-122"/>
              </a:rPr>
              <a:t>面临下列状况时我们该怎么办？</a:t>
            </a:r>
            <a:endParaRPr lang="zh-CN" altLang="en-US" sz="3600" dirty="0">
              <a:solidFill>
                <a:schemeClr val="accent2"/>
              </a:solidFill>
              <a:ea typeface="宋体" panose="02010600030101010101" pitchFamily="2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42910" y="857232"/>
            <a:ext cx="7929618" cy="5309146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altLang="zh-CN" sz="2400" dirty="0">
                <a:ea typeface="宋体" panose="02010600030101010101" pitchFamily="2" charset="-122"/>
              </a:rPr>
              <a:t>5</a:t>
            </a:r>
            <a:r>
              <a:rPr lang="zh-CN" altLang="en-US" sz="2400" dirty="0">
                <a:ea typeface="宋体" panose="02010600030101010101" pitchFamily="2" charset="-122"/>
              </a:rPr>
              <a:t>、遭遇抢劫</a:t>
            </a:r>
            <a:r>
              <a:rPr lang="en-US" altLang="zh-CN" sz="2400" dirty="0">
                <a:ea typeface="宋体" panose="02010600030101010101" pitchFamily="2" charset="-122"/>
              </a:rPr>
              <a:t>/</a:t>
            </a:r>
            <a:r>
              <a:rPr lang="zh-CN" altLang="en-US" sz="2400" dirty="0">
                <a:ea typeface="宋体" panose="02010600030101010101" pitchFamily="2" charset="-122"/>
              </a:rPr>
              <a:t>劫持时？</a:t>
            </a:r>
            <a:endParaRPr lang="zh-CN" altLang="en-US" sz="240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ea typeface="宋体" panose="02010600030101010101" pitchFamily="2" charset="-122"/>
              </a:rPr>
              <a:t>非危及性命安全时，请不要盲目反抗，保持冷静，与对方周旋，并尽可能地麻痹对方；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ea typeface="宋体" panose="02010600030101010101" pitchFamily="2" charset="-122"/>
              </a:rPr>
              <a:t>一旦找到机会，果断地脱逃并高声呼救，请注意时机是稍纵即逝的；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ea typeface="宋体" panose="02010600030101010101" pitchFamily="2" charset="-122"/>
              </a:rPr>
              <a:t>尽可能地记住歹徒的体貌特征或作案工具和车牌号，即时报警；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ea typeface="宋体" panose="02010600030101010101" pitchFamily="2" charset="-122"/>
              </a:rPr>
              <a:t>迫于无奈必须反抗时，请不要畏惧，以侧身面对歹徒，注意保护头和身体重要部位；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 startAt="6"/>
            </a:pPr>
            <a:r>
              <a:rPr lang="zh-CN" altLang="en-US" sz="2400" dirty="0">
                <a:ea typeface="宋体" panose="02010600030101010101" pitchFamily="2" charset="-122"/>
              </a:rPr>
              <a:t>当居室被歹徒或盗贼潜入时？</a:t>
            </a:r>
            <a:endParaRPr lang="zh-CN" altLang="en-US" sz="240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ea typeface="宋体" panose="02010600030101010101" pitchFamily="2" charset="-122"/>
              </a:rPr>
              <a:t>非自身力量处于绝对优势时，请不要惊动歹徒；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ea typeface="宋体" panose="02010600030101010101" pitchFamily="2" charset="-122"/>
              </a:rPr>
              <a:t>可在手机静音</a:t>
            </a:r>
            <a:r>
              <a:rPr lang="en-US" altLang="zh-CN" sz="1800" b="0" dirty="0">
                <a:ea typeface="宋体" panose="02010600030101010101" pitchFamily="2" charset="-122"/>
              </a:rPr>
              <a:t>/</a:t>
            </a:r>
            <a:r>
              <a:rPr lang="zh-CN" altLang="en-US" sz="1800" b="0" dirty="0">
                <a:ea typeface="宋体" panose="02010600030101010101" pitchFamily="2" charset="-122"/>
              </a:rPr>
              <a:t>静振状态下发信息给朋友求助，代为报警；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ea typeface="宋体" panose="02010600030101010101" pitchFamily="2" charset="-122"/>
              </a:rPr>
              <a:t>非确保自身处于安全的状况，请勿呼救；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ea typeface="宋体" panose="02010600030101010101" pitchFamily="2" charset="-122"/>
              </a:rPr>
              <a:t>请勿将歹徒逼入绝境，这样歹徒会狗急跳墙、拼死反抗；</a:t>
            </a:r>
            <a:endParaRPr lang="zh-CN" altLang="en-US" sz="1800" b="0" dirty="0">
              <a:ea typeface="宋体" panose="02010600030101010101" pitchFamily="2" charset="-122"/>
            </a:endParaRPr>
          </a:p>
          <a:p>
            <a:pPr marL="1028700" lvl="1" indent="-457200" algn="l">
              <a:spcBef>
                <a:spcPct val="50000"/>
              </a:spcBef>
              <a:buFontTx/>
              <a:buChar char="•"/>
            </a:pPr>
            <a:r>
              <a:rPr lang="zh-CN" altLang="en-US" sz="1800" b="0" dirty="0">
                <a:ea typeface="宋体" panose="02010600030101010101" pitchFamily="2" charset="-122"/>
              </a:rPr>
              <a:t>一有机会，马上脱离危险区域，确认安全后马上报警；</a:t>
            </a:r>
            <a:endParaRPr lang="zh-CN" altLang="en-US" sz="1800" b="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1547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6450375" y="2897470"/>
            <a:ext cx="2477126" cy="179335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40" h="7200">
                <a:moveTo>
                  <a:pt x="0" y="0"/>
                </a:moveTo>
                <a:lnTo>
                  <a:pt x="6240" y="0"/>
                </a:lnTo>
                <a:lnTo>
                  <a:pt x="6240" y="7200"/>
                </a:lnTo>
                <a:lnTo>
                  <a:pt x="0" y="72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685805" y="762006"/>
            <a:ext cx="4572028" cy="1074522"/>
          </a:xfrm>
          <a:prstGeom prst="rect">
            <a:avLst/>
          </a:prstGeom>
          <a:noFill/>
        </p:spPr>
        <p:txBody>
          <a:bodyPr wrap="square" lIns="47625" tIns="19050" rIns="47625" bIns="19050" rtlCol="0" anchor="ctr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300" b="1" spc="300" dirty="0">
                <a:solidFill>
                  <a:srgbClr val="AB62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办公室安全篇</a:t>
            </a:r>
            <a:endParaRPr lang="zh-CN" altLang="en-US" sz="3300" b="1" spc="300" dirty="0">
              <a:solidFill>
                <a:srgbClr val="AB62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6"/>
          <p:cNvSpPr/>
          <p:nvPr>
            <p:custDataLst>
              <p:tags r:id="rId4"/>
            </p:custDataLst>
          </p:nvPr>
        </p:nvSpPr>
        <p:spPr>
          <a:xfrm>
            <a:off x="685805" y="4264595"/>
            <a:ext cx="5600745" cy="1831569"/>
          </a:xfrm>
          <a:prstGeom prst="rect">
            <a:avLst/>
          </a:prstGeom>
          <a:solidFill>
            <a:srgbClr val="266CBA"/>
          </a:solidFill>
          <a:ln>
            <a:noFill/>
          </a:ln>
          <a:effectLst>
            <a:outerShdw blurRad="177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35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5"/>
          <p:cNvSpPr/>
          <p:nvPr>
            <p:custDataLst>
              <p:tags r:id="rId5"/>
            </p:custDataLst>
          </p:nvPr>
        </p:nvSpPr>
        <p:spPr>
          <a:xfrm>
            <a:off x="685805" y="2286018"/>
            <a:ext cx="5600745" cy="1676413"/>
          </a:xfrm>
          <a:prstGeom prst="rect">
            <a:avLst/>
          </a:prstGeom>
          <a:solidFill>
            <a:srgbClr val="266CBA"/>
          </a:solidFill>
          <a:ln>
            <a:noFill/>
          </a:ln>
          <a:effectLst>
            <a:outerShdw blurRad="177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35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1028708" y="2590800"/>
            <a:ext cx="4914938" cy="10668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900" spc="200" dirty="0">
                <a:ln w="3175">
                  <a:noFill/>
                  <a:prstDash val="dash"/>
                </a:ln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离开办公室要锁好文件柜，特别是带有保密性的文件一定要及时锁好，以防泄密。</a:t>
            </a:r>
            <a:endParaRPr lang="zh-CN" altLang="en-US" sz="1900" spc="200" dirty="0">
              <a:ln w="3175">
                <a:noFill/>
                <a:prstDash val="dash"/>
              </a:ln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Title 6"/>
          <p:cNvSpPr txBox="1"/>
          <p:nvPr>
            <p:custDataLst>
              <p:tags r:id="rId7"/>
            </p:custDataLst>
          </p:nvPr>
        </p:nvSpPr>
        <p:spPr>
          <a:xfrm>
            <a:off x="1028224" y="4569361"/>
            <a:ext cx="4915367" cy="122195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900" spc="200" dirty="0">
                <a:ln w="3175">
                  <a:noFill/>
                  <a:prstDash val="dash"/>
                </a:ln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锁文件柜</a:t>
            </a:r>
            <a:endParaRPr lang="zh-CN" altLang="en-US" sz="1900" spc="200" dirty="0">
              <a:ln w="3175">
                <a:noFill/>
                <a:prstDash val="dash"/>
              </a:ln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1" indent="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None/>
            </a:pPr>
            <a:r>
              <a:rPr lang="zh-CN" altLang="en-US" sz="1600" spc="200" dirty="0">
                <a:ln w="3175">
                  <a:noFill/>
                  <a:prstDash val="dash"/>
                </a:ln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妥善保管好个人贵重、小件物品（如便携机、手机、钱包等）。</a:t>
            </a:r>
            <a:endParaRPr lang="zh-CN" altLang="en-US" sz="1600" spc="200" dirty="0">
              <a:ln w="3175">
                <a:noFill/>
                <a:prstDash val="dash"/>
              </a:ln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/>
        </p:nvGraphicFramePr>
        <p:xfrm>
          <a:off x="4886960" y="206058"/>
          <a:ext cx="2324100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绘图" r:id="rId8" imgW="3327400" imgH="3129915" progId="">
                  <p:embed/>
                </p:oleObj>
              </mc:Choice>
              <mc:Fallback>
                <p:oleObj name="绘图" r:id="rId8" imgW="3327400" imgH="3129915" progId="">
                  <p:embed/>
                  <p:pic>
                    <p:nvPicPr>
                      <p:cNvPr id="0" name="Object 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960" y="206058"/>
                        <a:ext cx="2324100" cy="218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9588" y="1090613"/>
            <a:ext cx="2633662" cy="8382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zh-CN" altLang="en-US" b="1" dirty="0">
                <a:solidFill>
                  <a:srgbClr val="0000FF"/>
                </a:solidFill>
              </a:rPr>
              <a:t>其它事项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00050" y="2500313"/>
            <a:ext cx="8458200" cy="3286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2800" dirty="0">
                <a:latin typeface="+mn-ea"/>
              </a:rPr>
              <a:t>1</a:t>
            </a:r>
            <a:r>
              <a:rPr lang="zh-CN" altLang="en-US" sz="2800" dirty="0">
                <a:latin typeface="+mn-ea"/>
              </a:rPr>
              <a:t>、不允许进出带有黄、赌、毒性质的场所，各负责人应对重点人群进行了解、监控</a:t>
            </a:r>
            <a:endParaRPr lang="zh-CN" altLang="en-US" sz="2800" dirty="0">
              <a:latin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800" dirty="0">
                <a:latin typeface="+mn-ea"/>
              </a:rPr>
              <a:t>2</a:t>
            </a:r>
            <a:r>
              <a:rPr lang="zh-CN" altLang="en-US" sz="2800" dirty="0">
                <a:latin typeface="+mn-ea"/>
              </a:rPr>
              <a:t>、不允许通宵达旦、暴饮暴食、过度玩乐。各负责人应加强教育，保证员工工作状态</a:t>
            </a:r>
            <a:endParaRPr lang="en-US" altLang="zh-CN" sz="2800" dirty="0">
              <a:latin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800" dirty="0">
                <a:latin typeface="+mn-ea"/>
              </a:rPr>
              <a:t>3</a:t>
            </a:r>
            <a:r>
              <a:rPr lang="zh-CN" altLang="en-US" sz="2800" dirty="0">
                <a:latin typeface="+mn-ea"/>
              </a:rPr>
              <a:t>、各负责人要掌握员工假日的基本状态</a:t>
            </a:r>
            <a:endParaRPr lang="en-US" altLang="zh-CN" sz="2800" dirty="0">
              <a:latin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zh-CN" altLang="en-US" b="1" dirty="0"/>
          </a:p>
        </p:txBody>
      </p:sp>
    </p:spTree>
  </p:cSld>
  <p:clrMapOvr>
    <a:masterClrMapping/>
  </p:clrMapOvr>
  <p:transition>
    <p:pull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4857784"/>
          </a:xfrm>
        </p:spPr>
        <p:txBody>
          <a:bodyPr/>
          <a:lstStyle/>
          <a:p>
            <a:pPr>
              <a:buNone/>
            </a:pPr>
            <a:endParaRPr lang="en-US" altLang="zh-CN" sz="2800" dirty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1.</a:t>
            </a:r>
            <a:r>
              <a:rPr lang="zh-CN" altLang="en-US" sz="2800" dirty="0">
                <a:latin typeface="+mn-ea"/>
              </a:rPr>
              <a:t>现场及业务室门窗关闭。暖气上无杂物。</a:t>
            </a:r>
            <a:endParaRPr lang="en-US" altLang="zh-CN" sz="2800" dirty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2.</a:t>
            </a:r>
            <a:r>
              <a:rPr lang="zh-CN" altLang="en-US" sz="2800" dirty="0">
                <a:latin typeface="+mn-ea"/>
              </a:rPr>
              <a:t>现场及业务室饮水机及照明设备的电源关闭。</a:t>
            </a:r>
            <a:endParaRPr lang="en-US" altLang="zh-CN" sz="2800" dirty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3.</a:t>
            </a:r>
            <a:r>
              <a:rPr lang="zh-CN" altLang="en-US" sz="2800" dirty="0">
                <a:latin typeface="+mn-ea"/>
              </a:rPr>
              <a:t>现场及业务室卫生保持清洁。</a:t>
            </a:r>
            <a:endParaRPr lang="en-US" altLang="zh-CN" sz="2800" dirty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4.</a:t>
            </a:r>
            <a:r>
              <a:rPr lang="zh-CN" altLang="en-US" sz="2800" dirty="0">
                <a:latin typeface="+mn-ea"/>
              </a:rPr>
              <a:t>出现在现场的风泵放回原处，工装吊挂放置指定位置。</a:t>
            </a:r>
            <a:endParaRPr lang="en-US" altLang="zh-CN" sz="2800" dirty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5.</a:t>
            </a:r>
            <a:r>
              <a:rPr lang="zh-CN" altLang="en-US" sz="2800" dirty="0">
                <a:latin typeface="+mn-ea"/>
              </a:rPr>
              <a:t>喷漆间及防爆库物品摆放整齐，胶漆密封完好，卫生保持清洁。</a:t>
            </a:r>
            <a:endParaRPr lang="en-US" altLang="zh-CN" sz="2800" dirty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6.</a:t>
            </a:r>
            <a:r>
              <a:rPr lang="zh-CN" altLang="en-US" sz="2800" dirty="0">
                <a:latin typeface="+mn-ea"/>
              </a:rPr>
              <a:t>对生产单位及业务室抽查培训情况。</a:t>
            </a:r>
            <a:endParaRPr lang="en-US" altLang="zh-CN" sz="2800" dirty="0">
              <a:latin typeface="+mn-ea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38150" y="928670"/>
            <a:ext cx="3348032" cy="838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节前检查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0" y="762000"/>
            <a:ext cx="8542338" cy="1192213"/>
            <a:chOff x="80" y="96"/>
            <a:chExt cx="5381" cy="751"/>
          </a:xfrm>
        </p:grpSpPr>
        <p:sp>
          <p:nvSpPr>
            <p:cNvPr id="19462" name="Rectangle 4"/>
            <p:cNvSpPr>
              <a:spLocks noChangeArrowheads="1"/>
            </p:cNvSpPr>
            <p:nvPr/>
          </p:nvSpPr>
          <p:spPr bwMode="ltGray">
            <a:xfrm>
              <a:off x="263" y="1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9463" name="Rectangle 5"/>
            <p:cNvSpPr>
              <a:spLocks noChangeArrowheads="1"/>
            </p:cNvSpPr>
            <p:nvPr/>
          </p:nvSpPr>
          <p:spPr bwMode="ltGray">
            <a:xfrm>
              <a:off x="504" y="548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9464" name="Rectangle 6"/>
            <p:cNvSpPr>
              <a:spLocks noChangeArrowheads="1"/>
            </p:cNvSpPr>
            <p:nvPr/>
          </p:nvSpPr>
          <p:spPr bwMode="ltGray">
            <a:xfrm>
              <a:off x="341" y="432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9465" name="Rectangle 7"/>
            <p:cNvSpPr>
              <a:spLocks noChangeArrowheads="1"/>
            </p:cNvSpPr>
            <p:nvPr/>
          </p:nvSpPr>
          <p:spPr bwMode="ltGray">
            <a:xfrm>
              <a:off x="574" y="4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9466" name="Rectangle 8"/>
            <p:cNvSpPr>
              <a:spLocks noChangeArrowheads="1"/>
            </p:cNvSpPr>
            <p:nvPr/>
          </p:nvSpPr>
          <p:spPr bwMode="ltGray">
            <a:xfrm>
              <a:off x="80" y="4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9467" name="Rectangle 9"/>
            <p:cNvSpPr>
              <a:spLocks noChangeArrowheads="1"/>
            </p:cNvSpPr>
            <p:nvPr/>
          </p:nvSpPr>
          <p:spPr bwMode="gray">
            <a:xfrm>
              <a:off x="480" y="9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9468" name="Rectangle 10"/>
            <p:cNvSpPr>
              <a:spLocks noChangeArrowheads="1"/>
            </p:cNvSpPr>
            <p:nvPr/>
          </p:nvSpPr>
          <p:spPr bwMode="gray">
            <a:xfrm>
              <a:off x="279" y="6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kumimoji="1" lang="zh-CN" altLang="zh-CN" sz="2400" b="0">
                <a:solidFill>
                  <a:schemeClr val="tx1"/>
                </a:solidFill>
                <a:latin typeface="方正姚体" panose="02010601030101010101" pitchFamily="2" charset="-122"/>
              </a:endParaRPr>
            </a:p>
          </p:txBody>
        </p:sp>
      </p:grpSp>
      <p:sp>
        <p:nvSpPr>
          <p:cNvPr id="19459" name="Text Box 12"/>
          <p:cNvSpPr txBox="1">
            <a:spLocks noChangeArrowheads="1"/>
          </p:cNvSpPr>
          <p:nvPr/>
        </p:nvSpPr>
        <p:spPr bwMode="auto">
          <a:xfrm>
            <a:off x="1042988" y="2349500"/>
            <a:ext cx="6985000" cy="21852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2000" dirty="0">
                <a:solidFill>
                  <a:schemeClr val="accent2"/>
                </a:solidFill>
                <a:latin typeface="方正姚体" panose="02010601030101010101" pitchFamily="2" charset="-122"/>
              </a:rPr>
              <a:t>一</a:t>
            </a:r>
            <a:r>
              <a:rPr kumimoji="1" lang="en-US" altLang="zh-CN" sz="2000" dirty="0">
                <a:solidFill>
                  <a:schemeClr val="accent2"/>
                </a:solidFill>
                <a:latin typeface="方正姚体" panose="02010601030101010101" pitchFamily="2" charset="-122"/>
              </a:rPr>
              <a:t>.</a:t>
            </a:r>
            <a:r>
              <a:rPr kumimoji="1" lang="zh-CN" altLang="en-US" sz="2000" dirty="0">
                <a:solidFill>
                  <a:schemeClr val="accent2"/>
                </a:solidFill>
                <a:latin typeface="方正姚体" panose="02010601030101010101" pitchFamily="2" charset="-122"/>
              </a:rPr>
              <a:t>不要与陌生人讲真话</a:t>
            </a:r>
            <a:r>
              <a:rPr kumimoji="1" lang="en-US" altLang="zh-CN" sz="2000" dirty="0">
                <a:solidFill>
                  <a:schemeClr val="accent2"/>
                </a:solidFill>
                <a:latin typeface="方正姚体" panose="02010601030101010101" pitchFamily="2" charset="-122"/>
              </a:rPr>
              <a:t>.</a:t>
            </a:r>
            <a:endParaRPr kumimoji="1" lang="en-US" altLang="zh-CN" sz="2000" dirty="0">
              <a:solidFill>
                <a:schemeClr val="accent2"/>
              </a:solidFill>
              <a:latin typeface="方正姚体" panose="02010601030101010101" pitchFamily="2" charset="-122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2000" dirty="0">
                <a:solidFill>
                  <a:schemeClr val="accent2"/>
                </a:solidFill>
                <a:latin typeface="方正姚体" panose="02010601030101010101" pitchFamily="2" charset="-122"/>
              </a:rPr>
              <a:t>二</a:t>
            </a:r>
            <a:r>
              <a:rPr kumimoji="1" lang="en-US" altLang="zh-CN" sz="2000" dirty="0">
                <a:solidFill>
                  <a:schemeClr val="accent2"/>
                </a:solidFill>
                <a:latin typeface="方正姚体" panose="02010601030101010101" pitchFamily="2" charset="-122"/>
              </a:rPr>
              <a:t>.</a:t>
            </a:r>
            <a:r>
              <a:rPr kumimoji="1" lang="zh-CN" altLang="en-US" sz="2000" dirty="0">
                <a:solidFill>
                  <a:schemeClr val="accent2"/>
                </a:solidFill>
                <a:latin typeface="方正姚体" panose="02010601030101010101" pitchFamily="2" charset="-122"/>
              </a:rPr>
              <a:t>不要搭乘顺路黑车</a:t>
            </a:r>
            <a:r>
              <a:rPr kumimoji="1" lang="en-US" altLang="zh-CN" sz="2000" dirty="0">
                <a:solidFill>
                  <a:schemeClr val="accent2"/>
                </a:solidFill>
                <a:latin typeface="方正姚体" panose="02010601030101010101" pitchFamily="2" charset="-122"/>
              </a:rPr>
              <a:t>.</a:t>
            </a:r>
            <a:endParaRPr kumimoji="1" lang="en-US" altLang="zh-CN" sz="2000" dirty="0">
              <a:solidFill>
                <a:schemeClr val="accent2"/>
              </a:solidFill>
              <a:latin typeface="方正姚体" panose="02010601030101010101" pitchFamily="2" charset="-122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2000" dirty="0">
                <a:solidFill>
                  <a:schemeClr val="accent2"/>
                </a:solidFill>
                <a:latin typeface="方正姚体" panose="02010601030101010101" pitchFamily="2" charset="-122"/>
              </a:rPr>
              <a:t>三</a:t>
            </a:r>
            <a:r>
              <a:rPr kumimoji="1" lang="en-US" altLang="zh-CN" sz="2000" dirty="0">
                <a:solidFill>
                  <a:schemeClr val="accent2"/>
                </a:solidFill>
                <a:latin typeface="方正姚体" panose="02010601030101010101" pitchFamily="2" charset="-122"/>
              </a:rPr>
              <a:t>.</a:t>
            </a:r>
            <a:r>
              <a:rPr kumimoji="1" lang="zh-CN" altLang="en-US" sz="2000" dirty="0">
                <a:solidFill>
                  <a:schemeClr val="accent2"/>
                </a:solidFill>
                <a:latin typeface="方正姚体" panose="02010601030101010101" pitchFamily="2" charset="-122"/>
              </a:rPr>
              <a:t>看到别人捡钱不要去分</a:t>
            </a:r>
            <a:r>
              <a:rPr kumimoji="1" lang="en-US" altLang="zh-CN" sz="2000" dirty="0">
                <a:solidFill>
                  <a:schemeClr val="accent2"/>
                </a:solidFill>
                <a:latin typeface="方正姚体" panose="02010601030101010101" pitchFamily="2" charset="-122"/>
              </a:rPr>
              <a:t>.</a:t>
            </a:r>
            <a:endParaRPr kumimoji="1" lang="en-US" altLang="zh-CN" sz="2000" dirty="0">
              <a:solidFill>
                <a:schemeClr val="accent2"/>
              </a:solidFill>
              <a:latin typeface="方正姚体" panose="02010601030101010101" pitchFamily="2" charset="-122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2000" dirty="0">
                <a:solidFill>
                  <a:schemeClr val="accent2"/>
                </a:solidFill>
                <a:latin typeface="方正姚体" panose="02010601030101010101" pitchFamily="2" charset="-122"/>
              </a:rPr>
              <a:t>四</a:t>
            </a:r>
            <a:r>
              <a:rPr kumimoji="1" lang="en-US" altLang="zh-CN" sz="2000" dirty="0">
                <a:solidFill>
                  <a:schemeClr val="accent2"/>
                </a:solidFill>
                <a:latin typeface="方正姚体" panose="02010601030101010101" pitchFamily="2" charset="-122"/>
              </a:rPr>
              <a:t>.</a:t>
            </a:r>
            <a:r>
              <a:rPr kumimoji="1" lang="zh-CN" altLang="en-US" sz="2000" dirty="0">
                <a:solidFill>
                  <a:schemeClr val="accent2"/>
                </a:solidFill>
                <a:latin typeface="方正姚体" panose="02010601030101010101" pitchFamily="2" charset="-122"/>
              </a:rPr>
              <a:t>接到称朋友或同学的电话和信息不要轻易汇钱</a:t>
            </a:r>
            <a:r>
              <a:rPr kumimoji="1" lang="en-US" altLang="zh-CN" sz="2000" dirty="0">
                <a:solidFill>
                  <a:schemeClr val="accent2"/>
                </a:solidFill>
                <a:latin typeface="方正姚体" panose="02010601030101010101" pitchFamily="2" charset="-122"/>
              </a:rPr>
              <a:t>.</a:t>
            </a:r>
            <a:endParaRPr kumimoji="1" lang="en-US" altLang="zh-CN" sz="2000" dirty="0">
              <a:solidFill>
                <a:schemeClr val="accent2"/>
              </a:solidFill>
              <a:latin typeface="方正姚体" panose="02010601030101010101" pitchFamily="2" charset="-122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kumimoji="1" lang="en-US" altLang="zh-CN" sz="2000" dirty="0">
              <a:solidFill>
                <a:schemeClr val="accent2"/>
              </a:solidFill>
              <a:latin typeface="方正姚体" panose="02010601030101010101" pitchFamily="2" charset="-122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en-US" altLang="zh-CN" sz="2000" dirty="0">
                <a:solidFill>
                  <a:srgbClr val="FF0066"/>
                </a:solidFill>
                <a:latin typeface="方正姚体" panose="02010601030101010101" pitchFamily="2" charset="-122"/>
              </a:rPr>
              <a:t>   </a:t>
            </a:r>
            <a:r>
              <a:rPr kumimoji="1" lang="zh-CN" altLang="en-US" sz="2000" dirty="0">
                <a:solidFill>
                  <a:srgbClr val="FF0066"/>
                </a:solidFill>
                <a:latin typeface="方正姚体" panose="02010601030101010101" pitchFamily="2" charset="-122"/>
              </a:rPr>
              <a:t>请大家切牢记</a:t>
            </a:r>
            <a:endParaRPr kumimoji="1" lang="zh-CN" altLang="en-US" sz="2000" dirty="0">
              <a:solidFill>
                <a:srgbClr val="FF0066"/>
              </a:solidFill>
              <a:latin typeface="方正姚体" panose="02010601030101010101" pitchFamily="2" charset="-122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2000" dirty="0">
                <a:solidFill>
                  <a:srgbClr val="FF0066"/>
                </a:solidFill>
                <a:latin typeface="方正姚体" panose="02010601030101010101" pitchFamily="2" charset="-122"/>
              </a:rPr>
              <a:t>                  天上不会掉馅饼</a:t>
            </a:r>
            <a:r>
              <a:rPr kumimoji="1" lang="en-US" altLang="zh-CN" sz="2000" dirty="0">
                <a:solidFill>
                  <a:srgbClr val="FF0066"/>
                </a:solidFill>
                <a:latin typeface="方正姚体" panose="02010601030101010101" pitchFamily="2" charset="-122"/>
              </a:rPr>
              <a:t>!!!</a:t>
            </a:r>
            <a:endParaRPr kumimoji="1" lang="en-US" altLang="zh-CN" sz="2000" dirty="0">
              <a:solidFill>
                <a:srgbClr val="FF0066"/>
              </a:solidFill>
              <a:latin typeface="方正姚体" panose="02010601030101010101" pitchFamily="2" charset="-122"/>
            </a:endParaRPr>
          </a:p>
        </p:txBody>
      </p:sp>
      <p:sp>
        <p:nvSpPr>
          <p:cNvPr id="19460" name="Text Box 16"/>
          <p:cNvSpPr txBox="1">
            <a:spLocks noChangeArrowheads="1"/>
          </p:cNvSpPr>
          <p:nvPr/>
        </p:nvSpPr>
        <p:spPr bwMode="auto">
          <a:xfrm>
            <a:off x="1835150" y="1700213"/>
            <a:ext cx="56165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solidFill>
                  <a:schemeClr val="accent2"/>
                </a:solidFill>
                <a:latin typeface="方正姚体" panose="02010601030101010101" pitchFamily="2" charset="-122"/>
              </a:rPr>
              <a:t>安全防范特别提醒</a:t>
            </a:r>
            <a:endParaRPr kumimoji="1" lang="zh-CN" altLang="en-US" sz="2400" dirty="0">
              <a:solidFill>
                <a:schemeClr val="accent2"/>
              </a:solidFill>
              <a:latin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 descr="a 尾"/>
          <p:cNvPicPr>
            <a:picLocks noChangeAspect="1"/>
          </p:cNvPicPr>
          <p:nvPr>
            <p:ph sz="quarter" idx="2"/>
          </p:nvPr>
        </p:nvPicPr>
        <p:blipFill>
          <a:blip r:embed="rId1"/>
          <a:stretch>
            <a:fillRect/>
          </a:stretch>
        </p:blipFill>
        <p:spPr>
          <a:xfrm>
            <a:off x="251460" y="1268730"/>
            <a:ext cx="8590915" cy="4083685"/>
          </a:xfrm>
          <a:prstGeom prst="rect">
            <a:avLst/>
          </a:prstGeom>
        </p:spPr>
      </p:pic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718990" y="-39"/>
            <a:ext cx="7706495" cy="4826038"/>
          </a:xfrm>
          <a:custGeom>
            <a:avLst/>
            <a:gdLst>
              <a:gd name="connsiteX0" fmla="*/ 0 w 6924430"/>
              <a:gd name="connsiteY0" fmla="*/ 0 h 3894992"/>
              <a:gd name="connsiteX1" fmla="*/ 6924430 w 6924430"/>
              <a:gd name="connsiteY1" fmla="*/ 0 h 3894992"/>
              <a:gd name="connsiteX2" fmla="*/ 6924430 w 6924430"/>
              <a:gd name="connsiteY2" fmla="*/ 3894992 h 3894992"/>
              <a:gd name="connsiteX3" fmla="*/ 0 w 6924430"/>
              <a:gd name="connsiteY3" fmla="*/ 3894992 h 389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00" h="7600">
                <a:moveTo>
                  <a:pt x="0" y="0"/>
                </a:moveTo>
                <a:lnTo>
                  <a:pt x="19200" y="0"/>
                </a:lnTo>
                <a:lnTo>
                  <a:pt x="19200" y="6532"/>
                </a:lnTo>
                <a:lnTo>
                  <a:pt x="19192" y="6534"/>
                </a:lnTo>
                <a:cubicBezTo>
                  <a:pt x="16662" y="7188"/>
                  <a:pt x="13373" y="7587"/>
                  <a:pt x="9772" y="7600"/>
                </a:cubicBezTo>
                <a:lnTo>
                  <a:pt x="9601" y="7600"/>
                </a:lnTo>
                <a:lnTo>
                  <a:pt x="9599" y="7600"/>
                </a:lnTo>
                <a:lnTo>
                  <a:pt x="9428" y="7600"/>
                </a:lnTo>
                <a:cubicBezTo>
                  <a:pt x="5826" y="7587"/>
                  <a:pt x="2538" y="7188"/>
                  <a:pt x="7" y="6534"/>
                </a:cubicBezTo>
                <a:lnTo>
                  <a:pt x="0" y="653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742922" y="5181480"/>
            <a:ext cx="7658157" cy="11182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34290" rIns="68580" bIns="3429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800" spc="200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国庆假期在即 ,各地人员流动增多，一些不法分子、骗子藏身在各交通站点，采用各种骗术等不法手段牟取暴利.</a:t>
            </a:r>
            <a:endParaRPr lang="zh-CN" altLang="en-US" sz="1800" spc="200" dirty="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4114800" y="4343400"/>
            <a:ext cx="4800600" cy="16922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1" lang="zh-CN" altLang="en-US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在此提醒大家，乘车、包车一定要到正规车站售票窗口进行购票、包车乘坐，以防上当受骗。</a:t>
            </a:r>
            <a:endParaRPr kumimoji="1" lang="zh-TW" altLang="en-US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85800" y="762000"/>
            <a:ext cx="2590800" cy="61277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安全回家</a:t>
            </a:r>
            <a:endParaRPr lang="zh-TW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4340" name="图片 5" descr="返乡1.jpg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962400" y="914400"/>
            <a:ext cx="4724400" cy="2938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1" name="图片 6" descr="票贩子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733800"/>
            <a:ext cx="35814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838200" y="2057400"/>
            <a:ext cx="2286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购票</a:t>
            </a:r>
            <a:endParaRPr lang="zh-CN" alt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714500"/>
            <a:ext cx="3505200" cy="19812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1﹑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上车前后避免拥挤</a:t>
            </a:r>
            <a:endParaRPr lang="zh-TW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2﹑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中途停车看住行李</a:t>
            </a:r>
            <a:endParaRPr lang="zh-TW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3﹑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尽量减少下车购物</a:t>
            </a:r>
            <a:endParaRPr lang="zh-TW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4﹑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警惕有人频翻行李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TW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4" name="Picture 4" descr="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91000" y="1071546"/>
            <a:ext cx="432261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W0200702073372389869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643314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14810" y="5072074"/>
            <a:ext cx="4572000" cy="13874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5﹑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瞌睡别忘行李</a:t>
            </a:r>
            <a:r>
              <a:rPr kumimoji="1" lang="zh-TW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1" lang="zh-TW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6﹑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防人之心不可无</a:t>
            </a:r>
            <a:endParaRPr kumimoji="1" lang="zh-TW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defRPr/>
            </a:pP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、出行最好结伴出行</a:t>
            </a:r>
            <a:endParaRPr kumimoji="1"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1"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8596" y="857232"/>
            <a:ext cx="2971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乘座列车</a:t>
            </a:r>
            <a:endParaRPr lang="zh-CN" alt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787900" y="1905000"/>
            <a:ext cx="4356100" cy="12192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不要携带任何易燃、易爆、危险品上车。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TW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7" name="Picture 5" descr="DSC0233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891088" y="3124200"/>
            <a:ext cx="4024312" cy="3094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5429256" y="1000108"/>
            <a:ext cx="2971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乘座客车</a:t>
            </a:r>
            <a:endParaRPr lang="zh-CN" alt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3" name="图片 6" descr="xinsrc_09201032513504062595511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" y="1357298"/>
            <a:ext cx="4449763" cy="245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矩形 8"/>
          <p:cNvSpPr>
            <a:spLocks noChangeArrowheads="1"/>
          </p:cNvSpPr>
          <p:nvPr/>
        </p:nvSpPr>
        <p:spPr bwMode="auto">
          <a:xfrm>
            <a:off x="381000" y="4038600"/>
            <a:ext cx="4572000" cy="1477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不要乘坐非法营运车辆、超员车辆、带病车辆、无牌照车辆以及有其它违法行为的车辆。</a:t>
            </a:r>
            <a:r>
              <a:rPr lang="zh-TW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TW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1071538" y="857232"/>
            <a:ext cx="2590800" cy="61277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安全回家</a:t>
            </a:r>
            <a:endParaRPr lang="zh-TW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REFSHAPE" val="201489708"/>
</p:tagLst>
</file>

<file path=ppt/tags/tag10.xml><?xml version="1.0" encoding="utf-8"?>
<p:tagLst xmlns:p="http://schemas.openxmlformats.org/presentationml/2006/main">
  <p:tag name="KSO_WM_UNIT_COLOR_SCHEME_SHAPE_ID" val="5"/>
  <p:tag name="KSO_WM_UNIT_FOIL_COLOR" val="1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9330_1*i*1"/>
  <p:tag name="KSO_WM_TEMPLATE_CATEGORY" val="diagram"/>
  <p:tag name="KSO_WM_TEMPLATE_INDEX" val="20209330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2fa145bd3ce240cdac5a3fce36474b94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CHIP_GROUPID" val="5eedbec2fa6683b8872baabf"/>
  <p:tag name="KSO_WM_CHIP_XID" val="5eedbec2fa6683b8872baac0"/>
  <p:tag name="KSO_WM_UNIT_FILL_FORE_SCHEMECOLOR_INDEX_BRIGHTNESS" val="0"/>
  <p:tag name="KSO_WM_UNIT_FILL_FORE_SCHEMECOLOR_INDEX" val="16"/>
  <p:tag name="KSO_WM_UNIT_FILL_TYPE" val="1"/>
  <p:tag name="KSO_WM_UNIT_VALUE" val="816"/>
  <p:tag name="KSO_WM_TEMPLATE_ASSEMBLE_XID" val="5f15026d8050c250ba65d227"/>
  <p:tag name="KSO_WM_TEMPLATE_ASSEMBLE_GROUPID" val="5f15026d8050c250ba65d227"/>
</p:tagLst>
</file>

<file path=ppt/tags/tag11.xml><?xml version="1.0" encoding="utf-8"?>
<p:tagLst xmlns:p="http://schemas.openxmlformats.org/presentationml/2006/main">
  <p:tag name="KSO_WM_UNIT_COLOR_SCHEME_SHAPE_ID" val="6"/>
  <p:tag name="KSO_WM_UNIT_COLOR_SCHEME_PARENT_PAGE" val="0_1"/>
  <p:tag name="KSO_WM_UNIT_DECOLORIZATION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9330_1*i*2"/>
  <p:tag name="KSO_WM_TEMPLATE_CATEGORY" val="diagram"/>
  <p:tag name="KSO_WM_TEMPLATE_INDEX" val="20209330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3b993ebc253e4e48a05f4dd191d3dfa1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CHIP_GROUPID" val="5eedbec2fa6683b8872baabf"/>
  <p:tag name="KSO_WM_CHIP_XID" val="5eedbec2fa6683b8872baac0"/>
  <p:tag name="KSO_WM_UNIT_LINE_FORE_SCHEMECOLOR_INDEX_BRIGHTNESS" val="-0.15"/>
  <p:tag name="KSO_WM_UNIT_LINE_FORE_SCHEMECOLOR_INDEX" val="14"/>
  <p:tag name="KSO_WM_UNIT_LINE_FILL_TYPE" val="2"/>
  <p:tag name="KSO_WM_TEMPLATE_ASSEMBLE_XID" val="5f15026d8050c250ba65d227"/>
  <p:tag name="KSO_WM_TEMPLATE_ASSEMBLE_GROUPID" val="5f15026d8050c250ba65d227"/>
</p:tagLst>
</file>

<file path=ppt/tags/tag12.xml><?xml version="1.0" encoding="utf-8"?>
<p:tagLst xmlns:p="http://schemas.openxmlformats.org/presentationml/2006/main">
  <p:tag name="KSO_WM_UNIT_COLOR_SCHEME_SHAPE_ID" val="11"/>
  <p:tag name="KSO_WM_UNIT_COLOR_SCHEME_PARENT_PAGE" val="0_1"/>
  <p:tag name="KSO_WM_UNIT_DECOLORIZATION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9330_1*i*3"/>
  <p:tag name="KSO_WM_TEMPLATE_CATEGORY" val="diagram"/>
  <p:tag name="KSO_WM_TEMPLATE_INDEX" val="20209330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ffbee0d258a74c0892b96c41660ebc69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2},&quot;ReferentInfo&quot;:{&quot;Id&quot;:&quot;a5e61eceac424343b693c7b3ea03fef0&quot;,&quot;X&quot;:{&quot;Pos&quot;:0},&quot;Y&quot;:{&quot;Pos&quot;:0}}}"/>
  <p:tag name="KSO_WM_CHIP_GROUPID" val="5eedbec2fa6683b8872baabf"/>
  <p:tag name="KSO_WM_CHIP_XID" val="5eedbec2fa6683b8872baac0"/>
  <p:tag name="KSO_WM_UNIT_FILL_FORE_SCHEMECOLOR_INDEX_BRIGHTNESS" val="0"/>
  <p:tag name="KSO_WM_UNIT_FILL_FORE_SCHEMECOLOR_INDEX" val="5"/>
  <p:tag name="KSO_WM_UNIT_FILL_TYPE" val="1"/>
  <p:tag name="KSO_WM_UNIT_VALUE" val="1"/>
  <p:tag name="KSO_WM_TEMPLATE_ASSEMBLE_XID" val="5f15026d8050c250ba65d227"/>
  <p:tag name="KSO_WM_TEMPLATE_ASSEMBLE_GROUPID" val="5f15026d8050c250ba65d227"/>
</p:tagLst>
</file>

<file path=ppt/tags/tag13.xml><?xml version="1.0" encoding="utf-8"?>
<p:tagLst xmlns:p="http://schemas.openxmlformats.org/presentationml/2006/main">
  <p:tag name="KSO_WM_UNIT_COLOR_SCHEME_SHAPE_ID" val="12"/>
  <p:tag name="KSO_WM_UNIT_COLOR_SCHEME_PARENT_PAGE" val="0_1"/>
  <p:tag name="KSO_WM_UNIT_DECOLORIZATION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9330_1*i*4"/>
  <p:tag name="KSO_WM_TEMPLATE_CATEGORY" val="diagram"/>
  <p:tag name="KSO_WM_TEMPLATE_INDEX" val="20209330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66a1bbe3c70746e8804e0afc6caad315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2},&quot;ReferentInfo&quot;:{&quot;Id&quot;:&quot;a5e61eceac424343b693c7b3ea03fef0&quot;,&quot;X&quot;:{&quot;Pos&quot;:0},&quot;Y&quot;:{&quot;Pos&quot;:0}}}"/>
  <p:tag name="KSO_WM_CHIP_GROUPID" val="5eedbec2fa6683b8872baabf"/>
  <p:tag name="KSO_WM_CHIP_XID" val="5eedbec2fa6683b8872baac0"/>
  <p:tag name="KSO_WM_UNIT_FILL_FORE_SCHEMECOLOR_INDEX_BRIGHTNESS" val="0"/>
  <p:tag name="KSO_WM_UNIT_FILL_FORE_SCHEMECOLOR_INDEX" val="5"/>
  <p:tag name="KSO_WM_UNIT_FILL_TYPE" val="1"/>
  <p:tag name="KSO_WM_UNIT_VALUE" val="1"/>
  <p:tag name="KSO_WM_TEMPLATE_ASSEMBLE_XID" val="5f15026d8050c250ba65d227"/>
  <p:tag name="KSO_WM_TEMPLATE_ASSEMBLE_GROUPID" val="5f15026d8050c250ba65d227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330_1*a*1"/>
  <p:tag name="KSO_WM_TEMPLATE_CATEGORY" val="diagram"/>
  <p:tag name="KSO_WM_TEMPLATE_INDEX" val="20209330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a5e61eceac424343b693c7b3ea03fef0"/>
  <p:tag name="KSO_WM_ASSEMBLE_CHIP_INDEX" val="c75059dea44f42fd8ac9f00f420f895e"/>
  <p:tag name="KSO_WM_UNIT_TEXT_FILL_FORE_SCHEMECOLOR_INDEX_BRIGHTNESS" val="0"/>
  <p:tag name="KSO_WM_UNIT_TEXT_FILL_FORE_SCHEMECOLOR_INDEX" val="13"/>
  <p:tag name="KSO_WM_UNIT_TEXT_FILL_TYPE" val="1"/>
  <p:tag name="KSO_WM_TEMPLATE_ASSEMBLE_XID" val="5f15026d8050c250ba65d227"/>
  <p:tag name="KSO_WM_TEMPLATE_ASSEMBLE_GROUPID" val="5f15026d8050c250ba65d227"/>
</p:tagLst>
</file>

<file path=ppt/tags/tag1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9330_1*f*1"/>
  <p:tag name="KSO_WM_TEMPLATE_CATEGORY" val="diagram"/>
  <p:tag name="KSO_WM_TEMPLATE_INDEX" val="2020933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8"/>
  <p:tag name="KSO_WM_UNIT_SHOW_EDIT_AREA_INDICATION" val="1"/>
  <p:tag name="KSO_WM_CHIP_GROUPID" val="5e6b05596848fb12bee65ac8"/>
  <p:tag name="KSO_WM_CHIP_XID" val="5e6b05596848fb12bee65aca"/>
  <p:tag name="KSO_WM_UNIT_DEC_AREA_ID" val="ce3bf6fdea3c47199c66e8d6b77a8a3e"/>
  <p:tag name="KSO_WM_ASSEMBLE_CHIP_INDEX" val="a8e3bae3997046aaaffd6958b92c713e"/>
  <p:tag name="KSO_WM_UNIT_SUPPORT_UNIT_TYPE" val="[&quot;d&quot;,&quot;α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5f15026d8050c250ba65d227"/>
  <p:tag name="KSO_WM_TEMPLATE_ASSEMBLE_GROUPID" val="5f15026d8050c250ba65d227"/>
</p:tagLst>
</file>

<file path=ppt/tags/tag16.xml><?xml version="1.0" encoding="utf-8"?>
<p:tagLst xmlns:p="http://schemas.openxmlformats.org/presentationml/2006/main">
  <p:tag name="KSO_WM_UNIT_COLOR_SCHEME_SHAPE_ID" val="8"/>
  <p:tag name="KSO_WM_UNIT_COLOR_SCHEME_PARENT_PAGE" val="0_1"/>
  <p:tag name="KSO_WM_UNIT_DECOLORIZATION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9330_1*i*5"/>
  <p:tag name="KSO_WM_TEMPLATE_CATEGORY" val="diagram"/>
  <p:tag name="KSO_WM_TEMPLATE_INDEX" val="20209330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ee9446bd72854db8a7f062ab85c4d01f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0},&quot;ReferentInfo&quot;:{&quot;Id&quot;:&quot;a5e61eceac424343b693c7b3ea03fef0&quot;,&quot;X&quot;:{&quot;Pos&quot;:2},&quot;Y&quot;:{&quot;Pos&quot;:2}}}"/>
  <p:tag name="KSO_WM_CHIP_GROUPID" val="5eedbec2fa6683b8872baabf"/>
  <p:tag name="KSO_WM_CHIP_XID" val="5eedbec2fa6683b8872baac0"/>
  <p:tag name="KSO_WM_UNIT_FILL_FORE_SCHEMECOLOR_INDEX_BRIGHTNESS" val="0"/>
  <p:tag name="KSO_WM_UNIT_FILL_FORE_SCHEMECOLOR_INDEX" val="5"/>
  <p:tag name="KSO_WM_UNIT_FILL_TYPE" val="1"/>
  <p:tag name="KSO_WM_UNIT_VALUE" val="1"/>
  <p:tag name="KSO_WM_TEMPLATE_ASSEMBLE_XID" val="5f15026d8050c250ba65d227"/>
  <p:tag name="KSO_WM_TEMPLATE_ASSEMBLE_GROUPID" val="5f15026d8050c250ba65d227"/>
</p:tagLst>
</file>

<file path=ppt/tags/tag17.xml><?xml version="1.0" encoding="utf-8"?>
<p:tagLst xmlns:p="http://schemas.openxmlformats.org/presentationml/2006/main">
  <p:tag name="KSO_WM_UNIT_COLOR_SCHEME_SHAPE_ID" val="9"/>
  <p:tag name="KSO_WM_UNIT_COLOR_SCHEME_PARENT_PAGE" val="0_1"/>
  <p:tag name="KSO_WM_UNIT_DECOLORIZATION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9330_1*i*6"/>
  <p:tag name="KSO_WM_TEMPLATE_CATEGORY" val="diagram"/>
  <p:tag name="KSO_WM_TEMPLATE_INDEX" val="20209330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827db2d9b75a4873b8a4792d57fb1561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0},&quot;ReferentInfo&quot;:{&quot;Id&quot;:&quot;a5e61eceac424343b693c7b3ea03fef0&quot;,&quot;X&quot;:{&quot;Pos&quot;:2},&quot;Y&quot;:{&quot;Pos&quot;:2}}}"/>
  <p:tag name="KSO_WM_CHIP_GROUPID" val="5eedbec2fa6683b8872baabf"/>
  <p:tag name="KSO_WM_CHIP_XID" val="5eedbec2fa6683b8872baac0"/>
  <p:tag name="KSO_WM_UNIT_FILL_FORE_SCHEMECOLOR_INDEX_BRIGHTNESS" val="0"/>
  <p:tag name="KSO_WM_UNIT_FILL_FORE_SCHEMECOLOR_INDEX" val="5"/>
  <p:tag name="KSO_WM_UNIT_FILL_TYPE" val="1"/>
  <p:tag name="KSO_WM_UNIT_VALUE" val="1"/>
  <p:tag name="KSO_WM_TEMPLATE_ASSEMBLE_XID" val="5f15026d8050c250ba65d227"/>
  <p:tag name="KSO_WM_TEMPLATE_ASSEMBLE_GROUPID" val="5f15026d8050c250ba65d227"/>
</p:tagLst>
</file>

<file path=ppt/tags/tag18.xml><?xml version="1.0" encoding="utf-8"?>
<p:tagLst xmlns:p="http://schemas.openxmlformats.org/presentationml/2006/main"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7-20T10:33:17&quot;,&quot;maxSize&quot;:{&quot;size1&quot;:48.174454667170842},&quot;minSize&quot;:{&quot;size1&quot;:48.174454667170842},&quot;normalSize&quot;:{&quot;size1&quot;:48.174454667170842},&quot;subLayout&quot;:[{&quot;id&quot;:&quot;2020-07-20T10:33:17&quot;,&quot;margin&quot;:{&quot;bottom&quot;:6.7729997634887695,&quot;left&quot;:4.6570000648498535,&quot;right&quot;:0.026000002399086952,&quot;top&quot;:6.7729997634887695},&quot;type&quot;:0},{&quot;id&quot;:&quot;2020-07-20T10:33:18&quot;,&quot;margin&quot;:{&quot;bottom&quot;:4.6570000648498535,&quot;left&quot;:2.5399999618530273,&quot;right&quot;:4.2329998016357422,&quot;top&quot;:4.6570000648498535},&quot;type&quot;:0}],&quot;type&quot;:0}"/>
  <p:tag name="KSO_WM_SLIDE_BACKGROUND" val="[&quot;general&quot;]"/>
  <p:tag name="KSO_WM_SLIDE_RATIO" val="1.777778"/>
  <p:tag name="KSO_WM_CHIP_INFOS" val="{&quot;layout_type&quot;:&quot;leftright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FILLPROP" val="[[{&quot;fill_id&quot;:&quot;4df981a4516a4b4cba0fdbbf715feb1c&quot;,&quot;fill_align&quot;:&quot;cm&quot;,&quot;text_align&quot;:&quot;cm&quot;,&quot;text_direction&quot;:&quot;horizontal&quot;,&quot;chip_types&quot;:[&quot;header&quot;]},{&quot;fill_id&quot;:&quot;57372a9ed1b6474e8df08a7445de7597&quot;,&quot;fill_align&quot;:&quot;lm&quot;,&quot;text_align&quot;:&quot;lm&quot;,&quot;text_direction&quot;:&quot;horizontal&quot;,&quot;chip_types&quot;:[&quot;pictext&quot;,&quot;text&quot;,&quot;picture&quot;,&quot;chart&quot;,&quot;video&quot;]}]]"/>
  <p:tag name="KSO_WM_SLIDE_ID" val="diagram20209330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780*396"/>
  <p:tag name="KSO_WM_SLIDE_POSITION" val="96*72"/>
  <p:tag name="KSO_WM_TAG_VERSION" val="1.0"/>
  <p:tag name="KSO_WM_BEAUTIFY_FLAG" val="#wm#"/>
  <p:tag name="KSO_WM_TEMPLATE_CATEGORY" val="diagram"/>
  <p:tag name="KSO_WM_TEMPLATE_INDEX" val="20209330"/>
  <p:tag name="KSO_WM_SLIDE_LAYOUT" val="a_f"/>
  <p:tag name="KSO_WM_SLIDE_LAYOUT_CNT" val="1_1"/>
  <p:tag name="KSO_WM_CHIP_XID" val="5eedbec2fa6683b8872baac0"/>
  <p:tag name="KSO_WM_CHIP_GROUPID" val="5eedbec2fa6683b8872baabf"/>
  <p:tag name="KSO_WM_SLIDE_BK_DARK_LIGHT" val="2"/>
  <p:tag name="KSO_WM_SLIDE_BACKGROUND_TYPE" val="general"/>
  <p:tag name="KSO_WM_SLIDE_SUPPORT_FEATURE_TYPE" val="0"/>
  <p:tag name="KSO_WM_TEMPLATE_ASSEMBLE_XID" val="5f15026d8050c250ba65d227"/>
  <p:tag name="KSO_WM_TEMPLATE_ASSEMBLE_GROUPID" val="5f15026d8050c250ba65d227"/>
</p:tagLst>
</file>

<file path=ppt/tags/tag19.xml><?xml version="1.0" encoding="utf-8"?>
<p:tagLst xmlns:p="http://schemas.openxmlformats.org/presentationml/2006/main">
  <p:tag name="KSO_WM_TAG_VERSION" val="1.0"/>
  <p:tag name="KSO_WM_TEMPLATE_CATEGORY" val="custom"/>
  <p:tag name="KSO_WM_TEMPLATE_INDEX" val="20189100"/>
  <p:tag name="KSO_WM_UNIT_TYPE" val="l_h_d"/>
  <p:tag name="KSO_WM_UNIT_INDEX" val="1_2_1"/>
  <p:tag name="KSO_WM_UNIT_ID" val="custom20189100_23*l_h_d*1_2_1"/>
  <p:tag name="KSO_WM_UNIT_LAYERLEVEL" val="1_1_1"/>
  <p:tag name="KSO_WM_UNIT_VALUE" val="772*1568"/>
  <p:tag name="KSO_WM_UNIT_HIGHLIGHT" val="0"/>
  <p:tag name="KSO_WM_UNIT_COMPATIBLE" val="0"/>
  <p:tag name="KSO_WM_UNIT_CLEAR" val="0"/>
  <p:tag name="KSO_WM_BEAUTIFY_FLAG" val="#wm#"/>
  <p:tag name="KSO_WM_DIAGRAM_GROUP_CODE" val="l1-7"/>
  <p:tag name="KSO_WM_UNIT_USESOURCEFORMAT_APPLY" val="1"/>
</p:tagLst>
</file>

<file path=ppt/tags/tag2.xml><?xml version="1.0" encoding="utf-8"?>
<p:tagLst xmlns:p="http://schemas.openxmlformats.org/presentationml/2006/main">
  <p:tag name="REFSHAPE" val="201490388"/>
</p:tagLst>
</file>

<file path=ppt/tags/tag20.xml><?xml version="1.0" encoding="utf-8"?>
<p:tagLst xmlns:p="http://schemas.openxmlformats.org/presentationml/2006/main">
  <p:tag name="KSO_WM_TAG_VERSION" val="1.0"/>
  <p:tag name="KSO_WM_TEMPLATE_CATEGORY" val="custom"/>
  <p:tag name="KSO_WM_TEMPLATE_INDEX" val="20189100"/>
  <p:tag name="KSO_WM_UNIT_TYPE" val="l_h_d"/>
  <p:tag name="KSO_WM_UNIT_INDEX" val="1_1_1"/>
  <p:tag name="KSO_WM_UNIT_ID" val="custom20189100_23*l_h_d*1_1_1"/>
  <p:tag name="KSO_WM_UNIT_LAYERLEVEL" val="1_1_1"/>
  <p:tag name="KSO_WM_UNIT_VALUE" val="780*1565"/>
  <p:tag name="KSO_WM_UNIT_HIGHLIGHT" val="0"/>
  <p:tag name="KSO_WM_UNIT_COMPATIBLE" val="0"/>
  <p:tag name="KSO_WM_UNIT_CLEAR" val="0"/>
  <p:tag name="KSO_WM_BEAUTIFY_FLAG" val="#wm#"/>
  <p:tag name="KSO_WM_DIAGRAM_GROUP_CODE" val="l1-7"/>
  <p:tag name="KSO_WM_UNIT_USESOURCEFORMAT_APPLY" val="1"/>
</p:tagLst>
</file>

<file path=ppt/tags/tag21.xml><?xml version="1.0" encoding="utf-8"?>
<p:tagLst xmlns:p="http://schemas.openxmlformats.org/presentationml/2006/main">
  <p:tag name="KSO_WM_TEMPLATE_CATEGORY" val="custom"/>
  <p:tag name="KSO_WM_TEMPLATE_INDEX" val="20189100"/>
  <p:tag name="KSO_WM_TAG_VERSION" val="1.0"/>
  <p:tag name="KSO_WM_UNIT_TYPE" val="a"/>
  <p:tag name="KSO_WM_UNIT_INDEX" val="1"/>
  <p:tag name="KSO_WM_UNIT_ID" val="custom20189100_23*a*1"/>
  <p:tag name="KSO_WM_UNIT_LAYERLEVEL" val="1"/>
  <p:tag name="KSO_WM_UNIT_VALUE" val="2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Title only layout"/>
</p:tagLst>
</file>

<file path=ppt/tags/tag22.xml><?xml version="1.0" encoding="utf-8"?>
<p:tagLst xmlns:p="http://schemas.openxmlformats.org/presentationml/2006/main">
  <p:tag name="KSO_WM_TEMPLATE_CATEGORY" val="custom"/>
  <p:tag name="KSO_WM_TEMPLATE_INDEX" val="20189100"/>
  <p:tag name="KSO_WM_UNIT_TYPE" val="l_h_a"/>
  <p:tag name="KSO_WM_UNIT_INDEX" val="1_1_1"/>
  <p:tag name="KSO_WM_UNIT_ID" val="custom20189100_23*l_h_a*1_1_1"/>
  <p:tag name="KSO_WM_UNIT_LAYERLEVEL" val="1_1_1"/>
  <p:tag name="KSO_WM_UNIT_VALUE" val="2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7"/>
  <p:tag name="KSO_WM_UNIT_PRESET_TEXT" val="Text here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TEMPLATE_CATEGORY" val="custom"/>
  <p:tag name="KSO_WM_TEMPLATE_INDEX" val="20189100"/>
  <p:tag name="KSO_WM_UNIT_TYPE" val="l_h_f"/>
  <p:tag name="KSO_WM_UNIT_INDEX" val="1_1_1"/>
  <p:tag name="KSO_WM_UNIT_ID" val="custom20189100_23*l_h_f*1_1_1"/>
  <p:tag name="KSO_WM_UNIT_LAYERLEVEL" val="1_1_1"/>
  <p:tag name="KSO_WM_UNIT_VALUE" val="2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7"/>
  <p:tag name="KSO_WM_UNIT_PRESET_TEXT" val="Supporting text here.&#13;You can use the icon library in wps  (www.wps.cn) to filter and replace existing icon elements with one click.&#13;&#13;Unified fonts make reading more fluent.&#13;Theme color makes PPT more convenient to change.&#13;Adjust the spacing to adapt to Chinese typesetting, use the reference line in PPT.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TEMPLATE_CATEGORY" val="custom"/>
  <p:tag name="KSO_WM_TEMPLATE_INDEX" val="20189100"/>
  <p:tag name="KSO_WM_UNIT_TYPE" val="l_h_a"/>
  <p:tag name="KSO_WM_UNIT_INDEX" val="1_2_1"/>
  <p:tag name="KSO_WM_UNIT_ID" val="custom20189100_23*l_h_a*1_2_1"/>
  <p:tag name="KSO_WM_UNIT_LAYERLEVEL" val="1_1_1"/>
  <p:tag name="KSO_WM_UNIT_VALUE" val="2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7"/>
  <p:tag name="KSO_WM_UNIT_PRESET_TEXT" val="Text here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TEMPLATE_CATEGORY" val="custom"/>
  <p:tag name="KSO_WM_TEMPLATE_INDEX" val="20189100"/>
  <p:tag name="KSO_WM_UNIT_TYPE" val="l_h_f"/>
  <p:tag name="KSO_WM_UNIT_INDEX" val="1_2_1"/>
  <p:tag name="KSO_WM_UNIT_ID" val="custom20189100_23*l_h_f*1_2_1"/>
  <p:tag name="KSO_WM_UNIT_LAYERLEVEL" val="1_1_1"/>
  <p:tag name="KSO_WM_UNIT_VALUE" val="2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7"/>
  <p:tag name="KSO_WM_UNIT_PRESET_TEXT" val="Supporting text here.&#13;You can use the icon library in wps  (www.wps.cn) to filter and replace existing icon elements with one click.&#13;&#13;Unified fonts make reading more fluent.&#13;Theme color makes PPT more convenient to change.&#13;Adjust the spacing to adapt to Chinese typesetting, use the reference line in PPT.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TEMPLATE_CATEGORY" val="custom"/>
  <p:tag name="KSO_WM_TEMPLATE_INDEX" val="20189100"/>
  <p:tag name="KSO_WM_TAG_VERSION" val="1.0"/>
  <p:tag name="KSO_WM_SLIDE_ID" val="custom20189100_23"/>
  <p:tag name="KSO_WM_SLIDE_INDEX" val="23"/>
  <p:tag name="KSO_WM_SLIDE_ITEM_CNT" val="2"/>
  <p:tag name="KSO_WM_SLIDE_LAYOUT" val="a_l"/>
  <p:tag name="KSO_WM_SLIDE_LAYOUT_CNT" val="1_1"/>
  <p:tag name="KSO_WM_SLIDE_TYPE" val="text"/>
  <p:tag name="KSO_WM_SLIDE_SUBTYPE" val="diag"/>
  <p:tag name="KSO_WM_BEAUTIFY_FLAG" val="#wm#"/>
  <p:tag name="KSO_WM_SLIDE_POSITION" val="35*83"/>
  <p:tag name="KSO_WM_SLIDE_SIZE" val="889*441"/>
  <p:tag name="KSO_WM_DIAGRAM_GROUP_CODE" val="l1-7"/>
</p:tagLst>
</file>

<file path=ppt/tags/tag27.xml><?xml version="1.0" encoding="utf-8"?>
<p:tagLst xmlns:p="http://schemas.openxmlformats.org/presentationml/2006/main">
  <p:tag name="KSO_WM_UNIT_VALUE" val="1269*110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0139_1*d*1"/>
  <p:tag name="KSO_WM_TEMPLATE_CATEGORY" val="diagram"/>
  <p:tag name="KSO_WM_TEMPLATE_INDEX" val="2021013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CHIP_FILLAREA_FILL_RULE" val="{&quot;fill_align&quot;:&quot;cm&quot;,&quot;fill_mode&quot;:&quot;full&quot;}"/>
  <p:tag name="KSO_WM_UNIT_DEC_AREA_ID" val="5408c1b095ea4f91ba04b47784dd8961"/>
  <p:tag name="KSO_WM_ASSEMBLE_CHIP_INDEX" val="f831aa5c581848988aaa9f116c9cba42"/>
  <p:tag name="KSO_WM_UNIT_PLACING_PICTURE" val="f831aa5c581848988aaa9f116c9cba42"/>
  <p:tag name="KSO_WM_TEMPLATE_ASSEMBLE_XID" val="5f48a2c2f3f92eac73830e83"/>
  <p:tag name="KSO_WM_TEMPLATE_ASSEMBLE_GROUPID" val="5f48a2c2f3f92eac73830e83"/>
  <p:tag name="KSO_WM_UNIT_PICTURE_CLIP_FLAG" val="0"/>
  <p:tag name="KSO_WM_UNIT_PLACING_PICTURE_INFO" val="{&quot;code&quot;:&quot;&quot;,&quot;full_picture&quot;:false,&quot;scheme&quot;:&quot;&quot;,&quot;spacing&quot;:5}"/>
  <p:tag name="KSO_WM_UNIT_PLACING_PICTURE_COLLAGE_VIEWPORT" val="{&quot;height&quot;:2824.1874015748035,&quot;width&quot;:3900.9863035891849}"/>
</p:tagLst>
</file>

<file path=ppt/tags/tag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0139_1*a*1"/>
  <p:tag name="KSO_WM_TEMPLATE_CATEGORY" val="diagram"/>
  <p:tag name="KSO_WM_TEMPLATE_INDEX" val="20210139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CHIP_FILLAREA_FILL_RULE" val="{&quot;fill_align&quot;:&quot;lm&quot;,&quot;fill_mode&quot;:&quot;full&quot;}"/>
  <p:tag name="KSO_WM_UNIT_DEC_AREA_ID" val="a460001508f242ed8bef578595bab507"/>
  <p:tag name="KSO_WM_ASSEMBLE_CHIP_INDEX" val="d9a508700d8b4cf69430fa28049df189"/>
  <p:tag name="KSO_WM_UNIT_TEXT_FILL_FORE_SCHEMECOLOR_INDEX_BRIGHTNESS" val="0"/>
  <p:tag name="KSO_WM_UNIT_TEXT_FILL_FORE_SCHEMECOLOR_INDEX" val="13"/>
  <p:tag name="KSO_WM_UNIT_TEXT_FILL_TYPE" val="1"/>
  <p:tag name="KSO_WM_TEMPLATE_ASSEMBLE_XID" val="5f48a2c2f3f92eac73830e83"/>
  <p:tag name="KSO_WM_TEMPLATE_ASSEMBLE_GROUPID" val="5f48a2c2f3f92eac73830e83"/>
</p:tagLst>
</file>

<file path=ppt/tags/tag29.xml><?xml version="1.0" encoding="utf-8"?>
<p:tagLst xmlns:p="http://schemas.openxmlformats.org/presentationml/2006/main">
  <p:tag name="KSO_WM_UNIT_BLOCK" val="0"/>
  <p:tag name="KSO_WM_UNIT_SM_LIMIT_TYPE" val="2"/>
  <p:tag name="KSO_WM_UNIT_DEC_AREA_ID" val="3358e107ed5a42eaa6a4b1ef339d8d1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0139_1*i*1"/>
  <p:tag name="KSO_WM_TEMPLATE_CATEGORY" val="diagram"/>
  <p:tag name="KSO_WM_TEMPLATE_INDEX" val="20210139"/>
  <p:tag name="KSO_WM_UNIT_LAYERLEVEL" val="1"/>
  <p:tag name="KSO_WM_TAG_VERSION" val="1.0"/>
  <p:tag name="KSO_WM_BEAUTIFY_FLAG" val="#wm#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5b8d1d689c724bffba294d6343f0302b&quot;,&quot;X&quot;:{&quot;Pos&quot;:1},&quot;Y&quot;:{&quot;Pos&quot;:1}},&quot;whChangeMode&quot;:0}"/>
  <p:tag name="KSO_WM_CHIP_GROUPID" val="5f2a1b4345e1f15ec24fe401"/>
  <p:tag name="KSO_WM_CHIP_XID" val="5f2a1b4345e1f15ec24fe40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92"/>
  <p:tag name="KSO_WM_TEMPLATE_ASSEMBLE_XID" val="5f48a2c2f3f92eac73830e83"/>
  <p:tag name="KSO_WM_TEMPLATE_ASSEMBLE_GROUPID" val="5f48a2c2f3f92eac73830e83"/>
</p:tagLst>
</file>

<file path=ppt/tags/tag3.xml><?xml version="1.0" encoding="utf-8"?>
<p:tagLst xmlns:p="http://schemas.openxmlformats.org/presentationml/2006/main">
  <p:tag name="REFSHAPE" val="201488892"/>
</p:tagLst>
</file>

<file path=ppt/tags/tag30.xml><?xml version="1.0" encoding="utf-8"?>
<p:tagLst xmlns:p="http://schemas.openxmlformats.org/presentationml/2006/main">
  <p:tag name="KSO_WM_UNIT_BLOCK" val="0"/>
  <p:tag name="KSO_WM_UNIT_SM_LIMIT_TYPE" val="2"/>
  <p:tag name="KSO_WM_UNIT_DEC_AREA_ID" val="c01d23aa590e4033b8767ac4f8da9f7a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0139_1*i*2"/>
  <p:tag name="KSO_WM_TEMPLATE_CATEGORY" val="diagram"/>
  <p:tag name="KSO_WM_TEMPLATE_INDEX" val="20210139"/>
  <p:tag name="KSO_WM_UNIT_LAYERLEVEL" val="1"/>
  <p:tag name="KSO_WM_TAG_VERSION" val="1.0"/>
  <p:tag name="KSO_WM_BEAUTIFY_FLAG" val="#wm#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ef7e9bce7223430f9dfeb8584eca6a40&quot;,&quot;X&quot;:{&quot;Pos&quot;:1},&quot;Y&quot;:{&quot;Pos&quot;:1}},&quot;whChangeMode&quot;:0}"/>
  <p:tag name="KSO_WM_CHIP_GROUPID" val="5f2a1b4345e1f15ec24fe401"/>
  <p:tag name="KSO_WM_CHIP_XID" val="5f2a1b4345e1f15ec24fe40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92"/>
  <p:tag name="KSO_WM_TEMPLATE_ASSEMBLE_XID" val="5f48a2c2f3f92eac73830e83"/>
  <p:tag name="KSO_WM_TEMPLATE_ASSEMBLE_GROUPID" val="5f48a2c2f3f92eac73830e83"/>
</p:tagLst>
</file>

<file path=ppt/tags/tag3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0139_1*f*1"/>
  <p:tag name="KSO_WM_TEMPLATE_CATEGORY" val="diagram"/>
  <p:tag name="KSO_WM_TEMPLATE_INDEX" val="20210139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0"/>
  <p:tag name="KSO_WM_UNIT_SHOW_EDIT_AREA_INDICATION" val="1"/>
  <p:tag name="KSO_WM_CHIP_GROUPID" val="5e6b05596848fb12bee65ac8"/>
  <p:tag name="KSO_WM_CHIP_XID" val="5e6b05596848fb12bee65aca"/>
  <p:tag name="KSO_WM_CHIP_FILLAREA_FILL_RULE" val="{&quot;fill_align&quot;:&quot;lm&quot;,&quot;fill_mode&quot;:&quot;full&quot;}"/>
  <p:tag name="KSO_WM_UNIT_DEC_AREA_ID" val="ef7e9bce7223430f9dfeb8584eca6a40"/>
  <p:tag name="KSO_WM_ASSEMBLE_CHIP_INDEX" val="65f2e36597664c45a386ccb3e39a5d80"/>
  <p:tag name="KSO_WM_UNIT_TEXT_FILL_FORE_SCHEMECOLOR_INDEX_BRIGHTNESS" val="0.25"/>
  <p:tag name="KSO_WM_UNIT_TEXT_FILL_FORE_SCHEMECOLOR_INDEX" val="13"/>
  <p:tag name="KSO_WM_UNIT_TEXT_FILL_TYPE" val="1"/>
  <p:tag name="KSO_WM_TEMPLATE_ASSEMBLE_XID" val="5f48a2c2f3f92eac73830e83"/>
  <p:tag name="KSO_WM_TEMPLATE_ASSEMBLE_GROUPID" val="5f48a2c2f3f92eac73830e83"/>
</p:tagLst>
</file>

<file path=ppt/tags/tag3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0139_1*f*2"/>
  <p:tag name="KSO_WM_TEMPLATE_CATEGORY" val="diagram"/>
  <p:tag name="KSO_WM_TEMPLATE_INDEX" val="20210139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0"/>
  <p:tag name="KSO_WM_UNIT_SHOW_EDIT_AREA_INDICATION" val="1"/>
  <p:tag name="KSO_WM_CHIP_GROUPID" val="5e6b05596848fb12bee65ac8"/>
  <p:tag name="KSO_WM_CHIP_XID" val="5e6b05596848fb12bee65aca"/>
  <p:tag name="KSO_WM_CHIP_FILLAREA_FILL_RULE" val="{&quot;fill_align&quot;:&quot;lm&quot;,&quot;fill_mode&quot;:&quot;full&quot;}"/>
  <p:tag name="KSO_WM_UNIT_DEC_AREA_ID" val="5b8d1d689c724bffba294d6343f0302b"/>
  <p:tag name="KSO_WM_ASSEMBLE_CHIP_INDEX" val="6d3fcba86b0c4ecf99e98aa008531fc3"/>
  <p:tag name="KSO_WM_UNIT_TEXT_FILL_FORE_SCHEMECOLOR_INDEX_BRIGHTNESS" val="0.25"/>
  <p:tag name="KSO_WM_UNIT_TEXT_FILL_FORE_SCHEMECOLOR_INDEX" val="13"/>
  <p:tag name="KSO_WM_UNIT_TEXT_FILL_TYPE" val="1"/>
  <p:tag name="KSO_WM_TEMPLATE_ASSEMBLE_XID" val="5f48a2c2f3f92eac73830e83"/>
  <p:tag name="KSO_WM_TEMPLATE_ASSEMBLE_GROUPID" val="5f48a2c2f3f92eac73830e83"/>
</p:tagLst>
</file>

<file path=ppt/tags/tag33.xml><?xml version="1.0" encoding="utf-8"?>
<p:tagLst xmlns:p="http://schemas.openxmlformats.org/presentationml/2006/main">
  <p:tag name="KSO_WM_SLIDE_BACKGROUND" val="[&quot;general&quot;]"/>
  <p:tag name="KSO_WM_SLIDE_RATIO" val="1.777778"/>
  <p:tag name="KSO_WM_CHIP_INFOS" val="{&quot;layout_type&quot;:&quot;topbottom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FILLPROP" val="[[{&quot;fill_id&quot;:&quot;ef45603ff917432888b563ed3d22682d&quot;,&quot;fill_align&quot;:&quot;cm&quot;,&quot;text_align&quot;:&quot;cm&quot;,&quot;text_direction&quot;:&quot;horizontal&quot;,&quot;chip_types&quot;:[&quot;picture&quot;]},{&quot;fill_id&quot;:&quot;7ac10f40b2f045f2a510ba4a11fde5b5&quot;,&quot;fill_align&quot;:&quot;lm&quot;,&quot;text_align&quot;:&quot;lm&quot;,&quot;text_direction&quot;:&quot;horizontal&quot;,&quot;chip_types&quot;:[&quot;header&quot;]},{&quot;fill_id&quot;:&quot;32933818ec2b4faeaf76555659fad84b&quot;,&quot;fill_align&quot;:&quot;lm&quot;,&quot;text_align&quot;:&quot;lm&quot;,&quot;text_direction&quot;:&quot;horizontal&quot;,&quot;chip_types&quot;:[&quot;text&quot;]},{&quot;fill_id&quot;:&quot;063dafbb9ba64457a8f226ccd38ac941&quot;,&quot;fill_align&quot;:&quot;lm&quot;,&quot;text_align&quot;:&quot;lm&quot;,&quot;text_direction&quot;:&quot;horizontal&quot;,&quot;chip_types&quot;:[&quot;text&quot;]}]]"/>
  <p:tag name="KSO_WM_SLIDE_ID" val="diagram2021013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10139"/>
  <p:tag name="KSO_WM_SLIDE_LAYOUT" val="a_d_f"/>
  <p:tag name="KSO_WM_SLIDE_LAYOUT_CNT" val="1_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8-28T14:23:40&quot;,&quot;maxSize&quot;:{&quot;size1&quot;:68.799999999999997},&quot;minSize&quot;:{&quot;size1&quot;:68.799999999999997},&quot;normalSize&quot;:{&quot;size1&quot;:68.799999999999997},&quot;subLayout&quot;:[{&quot;id&quot;:&quot;2020-08-28T14:23:40&quot;,&quot;maxSize&quot;:{&quot;size1&quot;:29},&quot;minSize&quot;:{&quot;size1&quot;:29},&quot;normalSize&quot;:{&quot;size1&quot;:29},&quot;subLayout&quot;:[{&quot;id&quot;:&quot;2020-08-28T14:23:40&quot;,&quot;margin&quot;:{&quot;bottom&quot;:0.42300000786781311,&quot;left&quot;:2.5399999618530273,&quot;right&quot;:3.809999942779541,&quot;top&quot;:2.1170001029968262},&quot;type&quot;:0},{&quot;id&quot;:&quot;2020-08-28T14:23:40&quot;,&quot;maxSize&quot;:{&quot;size1&quot;:43.799999999999997},&quot;minSize&quot;:{&quot;size1&quot;:43.799999999999997},&quot;normalSize&quot;:{&quot;size1&quot;:43.799999999999997},&quot;subLayout&quot;:[{&quot;id&quot;:&quot;2020-08-28T14:23:40&quot;,&quot;margin&quot;:{&quot;bottom&quot;:1.2960000038146973,&quot;left&quot;:3.809999942779541,&quot;right&quot;:1.2699999809265137,&quot;top&quot;:1.2699999809265137},&quot;type&quot;:0},{&quot;id&quot;:&quot;2020-08-28T14:23:40&quot;,&quot;margin&quot;:{&quot;bottom&quot;:2.9630000591278076,&quot;left&quot;:3.807999849319458,&quot;right&quot;:1.2699999809265137,&quot;top&quot;:1.2439998388290405},&quot;type&quot;:0}],&quot;type&quot;:0}],&quot;type&quot;:0},{&quot;id&quot;:&quot;2020-08-28T14:23:40&quot;,&quot;type&quot;:0}],&quot;type&quot;:0}"/>
  <p:tag name="KSO_WM_CHIP_XID" val="5f2a1b4345e1f15ec24fe402"/>
  <p:tag name="KSO_WM_CHIP_GROUPID" val="5f2a1b4345e1f15ec24fe401"/>
  <p:tag name="KSO_WM_SLIDE_BK_DARK_LIGHT" val="2"/>
  <p:tag name="KSO_WM_SLIDE_BACKGROUND_TYPE" val="general"/>
  <p:tag name="KSO_WM_SLIDE_SUPPORT_FEATURE_TYPE" val="0"/>
  <p:tag name="KSO_WM_TEMPLATE_ASSEMBLE_XID" val="5f48a2c2f3f92eac73830e83"/>
  <p:tag name="KSO_WM_TEMPLATE_ASSEMBLE_GROUPID" val="5f48a2c2f3f92eac73830e83"/>
</p:tagLst>
</file>

<file path=ppt/tags/tag34.xml><?xml version="1.0" encoding="utf-8"?>
<p:tagLst xmlns:p="http://schemas.openxmlformats.org/presentationml/2006/main">
  <p:tag name="KSO_WM_UNIT_VALUE" val="1340*3384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6194_1*d*1"/>
  <p:tag name="KSO_WM_TEMPLATE_CATEGORY" val="diagram"/>
  <p:tag name="KSO_WM_TEMPLATE_INDEX" val="20206194"/>
  <p:tag name="KSO_WM_UNIT_LAYERLEVEL" val="1"/>
  <p:tag name="KSO_WM_TAG_VERSION" val="1.0"/>
  <p:tag name="KSO_WM_BEAUTIFY_FLAG" val="#wm#"/>
  <p:tag name="KSO_WM_CHIP_GROUPID" val="5ea2972d660c33b3b8e68144"/>
  <p:tag name="KSO_WM_CHIP_XID" val="5ea2972d660c33b3b8e68145"/>
  <p:tag name="KSO_WM_UNIT_DEC_AREA_ID" val="cab59ff42641437996ca8700b069dd9e"/>
  <p:tag name="KSO_WM_ASSEMBLE_CHIP_INDEX" val="2ed76bc87eda40f7b09e08047e7705f1"/>
  <p:tag name="KSO_WM_UNIT_PLACING_PICTURE" val="2ed76bc87eda40f7b09e08047e7705f1"/>
  <p:tag name="KSO_WM_TEMPLATE_ASSEMBLE_XID" val="5eeccd1aa758c1ec0b708d91"/>
  <p:tag name="KSO_WM_TEMPLATE_ASSEMBLE_GROUPID" val="5eeccd1aa758c1ec0b708d91"/>
  <p:tag name="KSO_WM_UNIT_PICTURE_CLIP_FLAG" val="0"/>
</p:tagLst>
</file>

<file path=ppt/tags/tag3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6194_1*f*1"/>
  <p:tag name="KSO_WM_TEMPLATE_CATEGORY" val="diagram"/>
  <p:tag name="KSO_WM_TEMPLATE_INDEX" val="2020619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8"/>
  <p:tag name="KSO_WM_UNIT_SHOW_EDIT_AREA_INDICATION" val="1"/>
  <p:tag name="KSO_WM_CHIP_GROUPID" val="5e6b05596848fb12bee65ac8"/>
  <p:tag name="KSO_WM_CHIP_XID" val="5e6b05596848fb12bee65aca"/>
  <p:tag name="KSO_WM_UNIT_DEC_AREA_ID" val="2eaf391cab03415c8cb93cab8b509cf3"/>
  <p:tag name="KSO_WM_ASSEMBLE_CHIP_INDEX" val="005493a63a99442399821bd45cf584ba"/>
  <p:tag name="KSO_WM_UNIT_TEXT_FILL_FORE_SCHEMECOLOR_INDEX_BRIGHTNESS" val="0.25"/>
  <p:tag name="KSO_WM_UNIT_TEXT_FILL_FORE_SCHEMECOLOR_INDEX" val="13"/>
  <p:tag name="KSO_WM_UNIT_TEXT_FILL_TYPE" val="1"/>
  <p:tag name="KSO_WM_TEMPLATE_ASSEMBLE_XID" val="5eeccd1aa758c1ec0b708d91"/>
  <p:tag name="KSO_WM_TEMPLATE_ASSEMBLE_GROUPID" val="5eeccd1aa758c1ec0b708d91"/>
</p:tagLst>
</file>

<file path=ppt/tags/tag36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94"/>
  <p:tag name="KSO_WM_SLIDE_BACKGROUND" val="[&quot;general&quot;]"/>
  <p:tag name="KSO_WM_SLIDE_RATIO" val="1.777778"/>
  <p:tag name="KSO_WM_CHIP_INFOS" val="{&quot;layout_type&quot;:&quot;topbottom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9e693773d2384101fd9d23"/>
  <p:tag name="KSO_WM_CHIP_FILLPROP" val="[[{&quot;fill_id&quot;:&quot;488cb8f3ea9e4de3809e802b8bdd4893&quot;,&quot;fill_align&quot;:&quot;cm&quot;,&quot;text_align&quot;:&quot;cm&quot;,&quot;text_direction&quot;:&quot;horizontal&quot;,&quot;chip_types&quot;:[&quot;picture&quot;]},{&quot;fill_id&quot;:&quot;2ba235dfead84236bcd9773654bd8c0f&quot;,&quot;fill_align&quot;:&quot;cm&quot;,&quot;text_align&quot;:&quot;cm&quot;,&quot;text_direction&quot;:&quot;horizontal&quot;,&quot;chip_types&quot;:[&quot;text&quot;,&quot;header&quot;]}],[{&quot;fill_id&quot;:&quot;488cb8f3ea9e4de3809e802b8bdd4893&quot;,&quot;fill_align&quot;:&quot;cm&quot;,&quot;text_align&quot;:&quot;cm&quot;,&quot;text_direction&quot;:&quot;horizontal&quot;,&quot;chip_types&quot;:[&quot;picture&quot;]},{&quot;fill_id&quot;:&quot;2ba235dfead84236bcd9773654bd8c0f&quot;,&quot;fill_align&quot;:&quot;lm&quot;,&quot;text_align&quot;:&quot;lm&quot;,&quot;text_direction&quot;:&quot;horizontal&quot;,&quot;chip_types&quot;:[&quot;text&quot;]}]]"/>
  <p:tag name="KSO_WM_SLIDE_ID" val="diagram20206194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80"/>
  <p:tag name="KSO_WM_SLIDE_POSITION" val="0*0"/>
  <p:tag name="KSO_WM_TAG_VERSION" val="1.0"/>
  <p:tag name="KSO_WM_SLIDE_LAYOUT" val="d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6-19T22:35:22&quot;,&quot;maxSize&quot;:{&quot;size1&quot;:98.800024752478862},&quot;minSize&quot;:{&quot;size1&quot;:98.800024752478862},&quot;normalSize&quot;:{&quot;size1&quot;:98.800024752478862},&quot;subLayout&quot;:[{&quot;id&quot;:&quot;2020-06-19T22:35:22&quot;,&quot;margin&quot;:{&quot;bottom&quot;:1.2699999809265137,&quot;left&quot;:2.752000093460083,&quot;right&quot;:2.3280000686645508,&quot;top&quot;:14.392999649047852},&quot;type&quot;:0},{&quot;id&quot;:&quot;2020-06-19T22:35:22&quot;,&quot;type&quot;:0}],&quot;type&quot;:0}"/>
  <p:tag name="KSO_WM_CHIP_GROUPID" val="5e9e693773d2384101fd9d22"/>
  <p:tag name="KSO_WM_SLIDE_BK_DARK_LIGHT" val="2"/>
  <p:tag name="KSO_WM_SLIDE_BACKGROUND_TYPE" val="general"/>
  <p:tag name="KSO_WM_SLIDE_SUPPORT_FEATURE_TYPE" val="0"/>
  <p:tag name="KSO_WM_TEMPLATE_ASSEMBLE_XID" val="5eeccd1aa758c1ec0b708d91"/>
  <p:tag name="KSO_WM_TEMPLATE_ASSEMBLE_GROUPID" val="5eeccd1aa758c1ec0b708d91"/>
</p:tagLst>
</file>

<file path=ppt/tags/tag37.xml><?xml version="1.0" encoding="utf-8"?>
<p:tagLst xmlns:p="http://schemas.openxmlformats.org/presentationml/2006/main">
  <p:tag name="COMMONDATA" val="eyJoZGlkIjoiZGNjNzY5OWZiZjc5NDcwYmI3ZjA1YjQ5MjEyOGU4ODUifQ=="/>
  <p:tag name="commondata" val="eyJoZGlkIjoiM2Q4Y2M0MTAxMGRmZTZkMWUzZjg0NGZmZDVmMDc3NjUifQ=="/>
</p:tagLst>
</file>

<file path=ppt/tags/tag4.xml><?xml version="1.0" encoding="utf-8"?>
<p:tagLst xmlns:p="http://schemas.openxmlformats.org/presentationml/2006/main">
  <p:tag name="REFSHAPE" val="201492292"/>
</p:tagLst>
</file>

<file path=ppt/tags/tag5.xml><?xml version="1.0" encoding="utf-8"?>
<p:tagLst xmlns:p="http://schemas.openxmlformats.org/presentationml/2006/main">
  <p:tag name="REFSHAPE" val="201491476"/>
</p:tagLst>
</file>

<file path=ppt/tags/tag6.xml><?xml version="1.0" encoding="utf-8"?>
<p:tagLst xmlns:p="http://schemas.openxmlformats.org/presentationml/2006/main">
  <p:tag name="KSO_WM_TAG_VERSION" val="1.0"/>
  <p:tag name="KSO_WM_TEMPLATE_CATEGORY" val="custom"/>
  <p:tag name="KSO_WM_TEMPLATE_INDEX" val="20189100"/>
</p:tagLst>
</file>

<file path=ppt/tags/tag7.xml><?xml version="1.0" encoding="utf-8"?>
<p:tagLst xmlns:p="http://schemas.openxmlformats.org/presentationml/2006/main">
  <p:tag name="KSO_WM_TAG_VERSION" val="1.0"/>
  <p:tag name="KSO_WM_TEMPLATE_CATEGORY" val="custom"/>
  <p:tag name="KSO_WM_TEMPLATE_INDEX" val="20189100"/>
</p:tagLst>
</file>

<file path=ppt/tags/tag8.xml><?xml version="1.0" encoding="utf-8"?>
<p:tagLst xmlns:p="http://schemas.openxmlformats.org/presentationml/2006/main">
  <p:tag name="KSO_WM_TEMPLATE_CATEGORY" val="custom"/>
  <p:tag name="KSO_WM_TEMPLATE_INDEX" val="20189100"/>
  <p:tag name="KSO_WM_TAG_VERSION" val="1.0"/>
  <p:tag name="KSO_WM_BEAUTIFY_FLAG" val="#wm#"/>
  <p:tag name="KSO_WM_TEMPLATE_THUMBS_INDEX" val="1、3、5、8、11、16、18、20、22、24、25"/>
</p:tagLst>
</file>

<file path=ppt/tags/tag9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1-春节安全培训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自定义 346">
      <a:dk1>
        <a:srgbClr val="000000"/>
      </a:dk1>
      <a:lt1>
        <a:srgbClr val="FFFFFF"/>
      </a:lt1>
      <a:dk2>
        <a:srgbClr val="0BA68D"/>
      </a:dk2>
      <a:lt2>
        <a:srgbClr val="4BEAD0"/>
      </a:lt2>
      <a:accent1>
        <a:srgbClr val="0FDEBC"/>
      </a:accent1>
      <a:accent2>
        <a:srgbClr val="00FEE0"/>
      </a:accent2>
      <a:accent3>
        <a:srgbClr val="A5A5A5"/>
      </a:accent3>
      <a:accent4>
        <a:srgbClr val="36D6BB"/>
      </a:accent4>
      <a:accent5>
        <a:srgbClr val="36D6BB"/>
      </a:accent5>
      <a:accent6>
        <a:srgbClr val="36D6BB"/>
      </a:accent6>
      <a:hlink>
        <a:srgbClr val="0563C1"/>
      </a:hlink>
      <a:folHlink>
        <a:srgbClr val="954D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7652</Words>
  <Application>WPS 演示</Application>
  <PresentationFormat>全屏显示(4:3)</PresentationFormat>
  <Paragraphs>404</Paragraphs>
  <Slides>53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53</vt:i4>
      </vt:variant>
    </vt:vector>
  </HeadingPairs>
  <TitlesOfParts>
    <vt:vector size="73" baseType="lpstr">
      <vt:lpstr>Arial</vt:lpstr>
      <vt:lpstr>宋体</vt:lpstr>
      <vt:lpstr>Wingdings</vt:lpstr>
      <vt:lpstr>Calibri</vt:lpstr>
      <vt:lpstr>黑体</vt:lpstr>
      <vt:lpstr>微软雅黑</vt:lpstr>
      <vt:lpstr>Segoe UI</vt:lpstr>
      <vt:lpstr>Wingdings</vt:lpstr>
      <vt:lpstr>Arial Unicode MS</vt:lpstr>
      <vt:lpstr>华文隶书</vt:lpstr>
      <vt:lpstr>仿宋_GB2312</vt:lpstr>
      <vt:lpstr>方正舒体</vt:lpstr>
      <vt:lpstr>方正姚体</vt:lpstr>
      <vt:lpstr>Times New Roman</vt:lpstr>
      <vt:lpstr>仿宋</vt:lpstr>
      <vt:lpstr>Calibri Light</vt:lpstr>
      <vt:lpstr>自定义设计方案</vt:lpstr>
      <vt:lpstr>51-春节安全培训</vt:lpstr>
      <vt:lpstr>回顾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深圳龙华“8.23”特大交通事故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其它事项</vt:lpstr>
      <vt:lpstr>PowerPoint 演示文稿</vt:lpstr>
      <vt:lpstr>PowerPoint 演示文稿</vt:lpstr>
      <vt:lpstr>PowerPoint 演示文稿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50202</dc:creator>
  <cp:lastModifiedBy>Vivian</cp:lastModifiedBy>
  <cp:revision>136</cp:revision>
  <dcterms:created xsi:type="dcterms:W3CDTF">2011-01-24T02:55:00Z</dcterms:created>
  <dcterms:modified xsi:type="dcterms:W3CDTF">2023-12-08T02:58:24Z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261245E8A26B41D697F0572E7D8E30E0</vt:lpwstr>
  </property>
</Properties>
</file>