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101"/>
  </p:handoutMasterIdLst>
  <p:sldIdLst>
    <p:sldId id="256" r:id="rId3"/>
    <p:sldId id="1036" r:id="rId5"/>
    <p:sldId id="703" r:id="rId6"/>
    <p:sldId id="889" r:id="rId7"/>
    <p:sldId id="705" r:id="rId8"/>
    <p:sldId id="665" r:id="rId9"/>
    <p:sldId id="706" r:id="rId10"/>
    <p:sldId id="707" r:id="rId11"/>
    <p:sldId id="709" r:id="rId12"/>
    <p:sldId id="711" r:id="rId13"/>
    <p:sldId id="712" r:id="rId14"/>
    <p:sldId id="713" r:id="rId15"/>
    <p:sldId id="753" r:id="rId16"/>
    <p:sldId id="710" r:id="rId17"/>
    <p:sldId id="715" r:id="rId18"/>
    <p:sldId id="820" r:id="rId19"/>
    <p:sldId id="821" r:id="rId20"/>
    <p:sldId id="823" r:id="rId21"/>
    <p:sldId id="824" r:id="rId22"/>
    <p:sldId id="825" r:id="rId23"/>
    <p:sldId id="760" r:id="rId24"/>
    <p:sldId id="718" r:id="rId25"/>
    <p:sldId id="719" r:id="rId26"/>
    <p:sldId id="810" r:id="rId27"/>
    <p:sldId id="815" r:id="rId28"/>
    <p:sldId id="816" r:id="rId29"/>
    <p:sldId id="829" r:id="rId30"/>
    <p:sldId id="827" r:id="rId31"/>
    <p:sldId id="720" r:id="rId32"/>
    <p:sldId id="721" r:id="rId33"/>
    <p:sldId id="722" r:id="rId34"/>
    <p:sldId id="723" r:id="rId35"/>
    <p:sldId id="972" r:id="rId36"/>
    <p:sldId id="973" r:id="rId37"/>
    <p:sldId id="724" r:id="rId38"/>
    <p:sldId id="967" r:id="rId39"/>
    <p:sldId id="968" r:id="rId40"/>
    <p:sldId id="969" r:id="rId41"/>
    <p:sldId id="970" r:id="rId42"/>
    <p:sldId id="725" r:id="rId43"/>
    <p:sldId id="770" r:id="rId44"/>
    <p:sldId id="726" r:id="rId45"/>
    <p:sldId id="727" r:id="rId46"/>
    <p:sldId id="761" r:id="rId47"/>
    <p:sldId id="762" r:id="rId48"/>
    <p:sldId id="763" r:id="rId49"/>
    <p:sldId id="764" r:id="rId50"/>
    <p:sldId id="974" r:id="rId51"/>
    <p:sldId id="984" r:id="rId52"/>
    <p:sldId id="732" r:id="rId53"/>
    <p:sldId id="733" r:id="rId54"/>
    <p:sldId id="734" r:id="rId55"/>
    <p:sldId id="765" r:id="rId56"/>
    <p:sldId id="737" r:id="rId57"/>
    <p:sldId id="738" r:id="rId58"/>
    <p:sldId id="739" r:id="rId59"/>
    <p:sldId id="766" r:id="rId60"/>
    <p:sldId id="735" r:id="rId61"/>
    <p:sldId id="809" r:id="rId62"/>
    <p:sldId id="740" r:id="rId63"/>
    <p:sldId id="741" r:id="rId64"/>
    <p:sldId id="986" r:id="rId65"/>
    <p:sldId id="743" r:id="rId66"/>
    <p:sldId id="971" r:id="rId67"/>
    <p:sldId id="817" r:id="rId68"/>
    <p:sldId id="744" r:id="rId69"/>
    <p:sldId id="742" r:id="rId70"/>
    <p:sldId id="745" r:id="rId71"/>
    <p:sldId id="746" r:id="rId72"/>
    <p:sldId id="747" r:id="rId73"/>
    <p:sldId id="748" r:id="rId74"/>
    <p:sldId id="749" r:id="rId75"/>
    <p:sldId id="750" r:id="rId76"/>
    <p:sldId id="751" r:id="rId77"/>
    <p:sldId id="752" r:id="rId78"/>
    <p:sldId id="701" r:id="rId79"/>
    <p:sldId id="981" r:id="rId80"/>
    <p:sldId id="987" r:id="rId81"/>
    <p:sldId id="990" r:id="rId82"/>
    <p:sldId id="991" r:id="rId83"/>
    <p:sldId id="992" r:id="rId84"/>
    <p:sldId id="993" r:id="rId85"/>
    <p:sldId id="994" r:id="rId86"/>
    <p:sldId id="988" r:id="rId87"/>
    <p:sldId id="997" r:id="rId88"/>
    <p:sldId id="995" r:id="rId89"/>
    <p:sldId id="996" r:id="rId90"/>
    <p:sldId id="998" r:id="rId91"/>
    <p:sldId id="1002" r:id="rId92"/>
    <p:sldId id="1000" r:id="rId93"/>
    <p:sldId id="1001" r:id="rId94"/>
    <p:sldId id="1003" r:id="rId95"/>
    <p:sldId id="1004" r:id="rId96"/>
    <p:sldId id="1006" r:id="rId97"/>
    <p:sldId id="1007" r:id="rId98"/>
    <p:sldId id="1009" r:id="rId99"/>
    <p:sldId id="1037" r:id="rId100"/>
  </p:sldIdLst>
  <p:sldSz cx="9144000" cy="6858000" type="screen4x3"/>
  <p:notesSz cx="6858000" cy="9144000"/>
  <p:custDataLst>
    <p:tags r:id="rId105"/>
  </p:custDataLst>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Verdana" panose="020B060403050404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Verdana" panose="020B060403050404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Verdana" panose="020B060403050404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Verdana" panose="020B060403050404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Verdana" panose="020B060403050404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Verdana" panose="020B060403050404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Verdana" panose="020B060403050404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Verdana" panose="020B060403050404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Verdana" panose="020B060403050404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146" userDrawn="1">
          <p15:clr>
            <a:srgbClr val="A4A3A4"/>
          </p15:clr>
        </p15:guide>
        <p15:guide id="2" pos="2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88164"/>
  </p:normalViewPr>
  <p:slideViewPr>
    <p:cSldViewPr showGuides="1">
      <p:cViewPr varScale="1">
        <p:scale>
          <a:sx n="58" d="100"/>
          <a:sy n="58" d="100"/>
        </p:scale>
        <p:origin x="848" y="36"/>
      </p:cViewPr>
      <p:guideLst>
        <p:guide orient="horz" pos="2146"/>
        <p:guide pos="2858"/>
      </p:guideLst>
    </p:cSldViewPr>
  </p:slideViewPr>
  <p:outlineViewPr>
    <p:cViewPr>
      <p:scale>
        <a:sx n="33" d="100"/>
        <a:sy n="33" d="100"/>
      </p:scale>
      <p:origin x="60" y="77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5" Type="http://schemas.openxmlformats.org/officeDocument/2006/relationships/tags" Target="tags/tag25.xml"/><Relationship Id="rId104" Type="http://schemas.openxmlformats.org/officeDocument/2006/relationships/tableStyles" Target="tableStyles.xml"/><Relationship Id="rId103" Type="http://schemas.openxmlformats.org/officeDocument/2006/relationships/viewProps" Target="viewProps.xml"/><Relationship Id="rId102" Type="http://schemas.openxmlformats.org/officeDocument/2006/relationships/presProps" Target="presProps.xml"/><Relationship Id="rId101" Type="http://schemas.openxmlformats.org/officeDocument/2006/relationships/handoutMaster" Target="handoutMasters/handoutMaster1.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lgn="l">
              <a:buFontTx/>
              <a:buNone/>
              <a:defRPr kumimoji="1"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85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buFontTx/>
              <a:buNone/>
              <a:defRPr kumimoji="1"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0356" name="Rectangle 4"/>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0685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854" name="Rectangle 6"/>
          <p:cNvSpPr>
            <a:spLocks noGrp="1" noChangeArrowheads="1"/>
          </p:cNvSpPr>
          <p:nvPr>
            <p:ph type="ftr" sz="quarter" idx="4"/>
          </p:nvPr>
        </p:nvSpPr>
        <p:spPr bwMode="auto">
          <a:xfrm>
            <a:off x="0" y="8685212"/>
            <a:ext cx="2971800" cy="457200"/>
          </a:xfrm>
          <a:prstGeom prst="rect">
            <a:avLst/>
          </a:prstGeom>
          <a:noFill/>
          <a:ln>
            <a:noFill/>
          </a:ln>
          <a:effectLst/>
        </p:spPr>
        <p:txBody>
          <a:bodyPr vert="horz" wrap="square" lIns="91440" tIns="45720" rIns="91440" bIns="45720" numCol="1" anchor="b" anchorCtr="0" compatLnSpc="1"/>
          <a:lstStyle>
            <a:lvl1pPr algn="l">
              <a:buFontTx/>
              <a:buNone/>
              <a:defRPr kumimoji="1"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855" name="Rectangle 7"/>
          <p:cNvSpPr>
            <a:spLocks noGrp="1" noChangeArrowheads="1"/>
          </p:cNvSpPr>
          <p:nvPr>
            <p:ph type="sldNum" sz="quarter" idx="5"/>
          </p:nvPr>
        </p:nvSpPr>
        <p:spPr bwMode="auto">
          <a:xfrm>
            <a:off x="3884613" y="8685212"/>
            <a:ext cx="2971800" cy="457200"/>
          </a:xfrm>
          <a:prstGeom prst="rect">
            <a:avLst/>
          </a:prstGeom>
          <a:noFill/>
          <a:ln>
            <a:noFill/>
          </a:ln>
          <a:effectLst/>
        </p:spPr>
        <p:txBody>
          <a:bodyPr vert="horz" wrap="square" lIns="91440" tIns="45720" rIns="91440" bIns="45720" numCol="1" anchor="b" anchorCtr="0" compatLnSpc="1"/>
          <a:lstStyle/>
          <a:p>
            <a:pPr lvl="0" algn="r" eaLnBrk="1" hangingPunct="1"/>
            <a:fld id="{9A0DB2DC-4C9A-4742-B13C-FB6460FD3503}" type="slidenum">
              <a:rPr lang="zh-CN" altLang="en-US" sz="1200" dirty="0">
                <a:latin typeface="Arial" panose="020B0604020202020204" pitchFamily="34" charset="0"/>
              </a:rPr>
            </a:fld>
            <a:endParaRPr lang="zh-CN" altLang="en-US" sz="12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latin typeface="Arial" panose="020B0604020202020204" pitchFamily="34" charset="0"/>
              </a:rPr>
            </a:fld>
            <a:endParaRPr lang="zh-CN" altLang="en-US" sz="1200" dirty="0">
              <a:latin typeface="Arial" panose="020B0604020202020204" pitchFamily="34" charset="0"/>
            </a:endParaRPr>
          </a:p>
        </p:txBody>
      </p:sp>
      <p:sp>
        <p:nvSpPr>
          <p:cNvPr id="101379" name="Rectangle 2"/>
          <p:cNvSpPr>
            <a:spLocks noGrp="1" noRot="1" noChangeAspect="1" noTextEdit="1"/>
          </p:cNvSpPr>
          <p:nvPr>
            <p:ph type="sldImg"/>
          </p:nvPr>
        </p:nvSpPr>
        <p:spPr/>
      </p:sp>
      <p:sp>
        <p:nvSpPr>
          <p:cNvPr id="101380" name="Rectangle 3"/>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p:cNvSpP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latin typeface="Arial" panose="020B0604020202020204" pitchFamily="34" charset="0"/>
              </a:rPr>
            </a:fld>
            <a:endParaRPr lang="zh-CN" altLang="en-US" sz="1200" dirty="0">
              <a:latin typeface="Arial" panose="020B0604020202020204" pitchFamily="34" charset="0"/>
            </a:endParaRPr>
          </a:p>
        </p:txBody>
      </p:sp>
      <p:sp>
        <p:nvSpPr>
          <p:cNvPr id="102403" name="Rectangle 2"/>
          <p:cNvSpPr>
            <a:spLocks noGrp="1" noRot="1" noChangeAspect="1" noTextEdit="1"/>
          </p:cNvSpPr>
          <p:nvPr>
            <p:ph type="sldImg"/>
          </p:nvPr>
        </p:nvSpPr>
        <p:spPr/>
      </p:sp>
      <p:sp>
        <p:nvSpPr>
          <p:cNvPr id="102404" name="Rectangle 3"/>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幻灯片图像占位符 1"/>
          <p:cNvSpPr>
            <a:spLocks noGrp="1" noRot="1" noChangeAspect="1" noTextEdit="1"/>
          </p:cNvSpPr>
          <p:nvPr>
            <p:ph type="sldImg"/>
          </p:nvPr>
        </p:nvSpPr>
        <p:spPr/>
      </p:sp>
      <p:sp>
        <p:nvSpPr>
          <p:cNvPr id="103427" name="备注占位符 2"/>
          <p:cNvSpPr>
            <a:spLocks noGrp="1"/>
          </p:cNvSpPr>
          <p:nvPr>
            <p:ph type="body"/>
          </p:nvPr>
        </p:nvSpPr>
        <p:spPr/>
        <p:txBody>
          <a:bodyPr wrap="square" lIns="91440" tIns="45720" rIns="91440" bIns="45720" anchor="ctr"/>
          <a:lstStyle/>
          <a:p>
            <a:pPr lvl="0"/>
            <a:endParaRPr lang="zh-CN" altLang="en-US" dirty="0"/>
          </a:p>
        </p:txBody>
      </p:sp>
      <p:sp>
        <p:nvSpPr>
          <p:cNvPr id="103428" name="灯片编号占位符 3"/>
          <p:cNvSpPr txBox="1">
            <a:spLocks noGrp="1"/>
          </p:cNvSpPr>
          <p:nvPr>
            <p:ph type="sldNum" sz="quarter"/>
          </p:nvPr>
        </p:nvSpPr>
        <p:spPr>
          <a:xfrm>
            <a:off x="3849688" y="9378950"/>
            <a:ext cx="2946400" cy="493713"/>
          </a:xfrm>
          <a:prstGeom prst="rect">
            <a:avLst/>
          </a:prstGeom>
          <a:noFill/>
          <a:ln w="9525">
            <a:noFill/>
          </a:ln>
        </p:spPr>
        <p:txBody>
          <a:bodyPr anchor="b"/>
          <a:lstStyle/>
          <a:p>
            <a:pPr lvl="0" eaLnBrk="1" hangingPunct="1"/>
            <a:fld id="{9A0DB2DC-4C9A-4742-B13C-FB6460FD3503}" type="slidenum">
              <a:rPr lang="zh-CN" altLang="en-US" dirty="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p:cNvSpPr>
          <p:nvPr>
            <p:ph type="sldNum" sz="quarter"/>
          </p:nvPr>
        </p:nvSpPr>
        <p:spPr>
          <a:xfrm>
            <a:off x="3849688" y="9378950"/>
            <a:ext cx="2946400" cy="493713"/>
          </a:xfrm>
          <a:prstGeom prst="rect">
            <a:avLst/>
          </a:prstGeom>
          <a:noFill/>
          <a:ln w="9525">
            <a:noFill/>
          </a:ln>
        </p:spPr>
        <p:txBody>
          <a:bodyPr anchor="b"/>
          <a:lstStyle/>
          <a:p>
            <a:pPr lvl="0" algn="r" eaLnBrk="1" hangingPunct="1"/>
            <a:fld id="{9A0DB2DC-4C9A-4742-B13C-FB6460FD3503}" type="slidenum">
              <a:rPr lang="zh-CN" altLang="en-US" sz="1200" dirty="0">
                <a:solidFill>
                  <a:srgbClr val="000000"/>
                </a:solidFill>
                <a:latin typeface="Arial" panose="020B0604020202020204" pitchFamily="34" charset="0"/>
              </a:rPr>
            </a:fld>
            <a:endParaRPr lang="zh-CN" altLang="en-US" sz="1200" dirty="0">
              <a:solidFill>
                <a:srgbClr val="000000"/>
              </a:solidFill>
              <a:latin typeface="Arial" panose="020B0604020202020204" pitchFamily="34" charset="0"/>
            </a:endParaRPr>
          </a:p>
        </p:txBody>
      </p:sp>
      <p:sp>
        <p:nvSpPr>
          <p:cNvPr id="104451" name="Rectangle 2"/>
          <p:cNvSpPr>
            <a:spLocks noGrp="1" noRot="1" noChangeAspect="1" noTextEdit="1"/>
          </p:cNvSpPr>
          <p:nvPr>
            <p:ph type="sldImg"/>
          </p:nvPr>
        </p:nvSpPr>
        <p:spPr>
          <a:xfrm>
            <a:off x="930275" y="739775"/>
            <a:ext cx="4937125" cy="3703638"/>
          </a:xfrm>
        </p:spPr>
      </p:sp>
      <p:sp>
        <p:nvSpPr>
          <p:cNvPr id="104452" name="Rectangle 3"/>
          <p:cNvSpPr>
            <a:spLocks noGrp="1"/>
          </p:cNvSpPr>
          <p:nvPr>
            <p:ph type="body"/>
          </p:nvPr>
        </p:nvSpPr>
        <p:spPr/>
        <p:txBody>
          <a:bodyPr wrap="square" lIns="91440" tIns="45720" rIns="91440" bIns="45720" anchor="ctr"/>
          <a:lstStyle/>
          <a:p>
            <a:pPr lvl="0"/>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p:cNvSpPr>
          <p:nvPr>
            <p:ph type="sldNum" sz="quarter"/>
          </p:nvPr>
        </p:nvSpPr>
        <p:spPr>
          <a:xfrm>
            <a:off x="3849688" y="9378950"/>
            <a:ext cx="2946400" cy="493713"/>
          </a:xfrm>
          <a:prstGeom prst="rect">
            <a:avLst/>
          </a:prstGeom>
          <a:noFill/>
          <a:ln w="9525">
            <a:noFill/>
          </a:ln>
        </p:spPr>
        <p:txBody>
          <a:bodyPr anchor="b"/>
          <a:lstStyle/>
          <a:p>
            <a:pPr lvl="0" algn="r" eaLnBrk="1" hangingPunct="1"/>
            <a:fld id="{9A0DB2DC-4C9A-4742-B13C-FB6460FD3503}" type="slidenum">
              <a:rPr lang="zh-CN" altLang="en-US" sz="1200" dirty="0">
                <a:solidFill>
                  <a:srgbClr val="000000"/>
                </a:solidFill>
                <a:latin typeface="Arial" panose="020B0604020202020204" pitchFamily="34" charset="0"/>
              </a:rPr>
            </a:fld>
            <a:endParaRPr lang="zh-CN" altLang="en-US" sz="1200" dirty="0">
              <a:solidFill>
                <a:srgbClr val="000000"/>
              </a:solidFill>
              <a:latin typeface="Arial" panose="020B0604020202020204" pitchFamily="34" charset="0"/>
            </a:endParaRPr>
          </a:p>
        </p:txBody>
      </p:sp>
      <p:sp>
        <p:nvSpPr>
          <p:cNvPr id="105475" name="Rectangle 2"/>
          <p:cNvSpPr>
            <a:spLocks noGrp="1" noRot="1" noChangeAspect="1" noTextEdit="1"/>
          </p:cNvSpPr>
          <p:nvPr>
            <p:ph type="sldImg"/>
          </p:nvPr>
        </p:nvSpPr>
        <p:spPr>
          <a:xfrm>
            <a:off x="930275" y="739775"/>
            <a:ext cx="4937125" cy="3703638"/>
          </a:xfrm>
        </p:spPr>
      </p:sp>
      <p:sp>
        <p:nvSpPr>
          <p:cNvPr id="105476" name="Rectangle 3"/>
          <p:cNvSpPr>
            <a:spLocks noGrp="1"/>
          </p:cNvSpPr>
          <p:nvPr>
            <p:ph type="body"/>
          </p:nvPr>
        </p:nvSpPr>
        <p:spPr/>
        <p:txBody>
          <a:bodyPr wrap="square" lIns="91440" tIns="45720" rIns="91440" bIns="45720" anchor="ctr"/>
          <a:lstStyle/>
          <a:p>
            <a:pPr lvl="0"/>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p:cNvSpPr>
          <p:nvPr>
            <p:ph type="sldNum" sz="quarter"/>
          </p:nvPr>
        </p:nvSpPr>
        <p:spPr>
          <a:xfrm>
            <a:off x="3849688" y="9378950"/>
            <a:ext cx="2946400" cy="493713"/>
          </a:xfrm>
          <a:prstGeom prst="rect">
            <a:avLst/>
          </a:prstGeom>
          <a:noFill/>
          <a:ln w="9525">
            <a:noFill/>
          </a:ln>
        </p:spPr>
        <p:txBody>
          <a:bodyPr anchor="b"/>
          <a:lstStyle/>
          <a:p>
            <a:pPr lvl="0" algn="r" eaLnBrk="1" hangingPunct="1"/>
            <a:fld id="{9A0DB2DC-4C9A-4742-B13C-FB6460FD3503}" type="slidenum">
              <a:rPr lang="zh-CN" altLang="en-US" sz="1200" dirty="0">
                <a:solidFill>
                  <a:srgbClr val="000000"/>
                </a:solidFill>
                <a:latin typeface="Arial" panose="020B0604020202020204" pitchFamily="34" charset="0"/>
              </a:rPr>
            </a:fld>
            <a:endParaRPr lang="zh-CN" altLang="en-US" sz="1200" dirty="0">
              <a:solidFill>
                <a:srgbClr val="000000"/>
              </a:solidFill>
              <a:latin typeface="Arial" panose="020B0604020202020204" pitchFamily="34" charset="0"/>
            </a:endParaRPr>
          </a:p>
        </p:txBody>
      </p:sp>
      <p:sp>
        <p:nvSpPr>
          <p:cNvPr id="106499" name="Rectangle 2"/>
          <p:cNvSpPr>
            <a:spLocks noGrp="1" noRot="1" noChangeAspect="1" noTextEdit="1"/>
          </p:cNvSpPr>
          <p:nvPr>
            <p:ph type="sldImg"/>
          </p:nvPr>
        </p:nvSpPr>
        <p:spPr>
          <a:xfrm>
            <a:off x="930275" y="739775"/>
            <a:ext cx="4937125" cy="3703638"/>
          </a:xfrm>
        </p:spPr>
      </p:sp>
      <p:sp>
        <p:nvSpPr>
          <p:cNvPr id="106500" name="Rectangle 3"/>
          <p:cNvSpPr>
            <a:spLocks noGrp="1"/>
          </p:cNvSpPr>
          <p:nvPr>
            <p:ph type="body"/>
          </p:nvPr>
        </p:nvSpPr>
        <p:spPr/>
        <p:txBody>
          <a:bodyPr wrap="square" lIns="91440" tIns="45720" rIns="91440" bIns="45720" anchor="ctr"/>
          <a:lstStyle/>
          <a:p>
            <a:pPr lvl="0"/>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en-US"/>
              <a:t>免费资料关注公众号:安全生产管理；</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35" name="Rectangle 68"/>
          <p:cNvSpPr>
            <a:spLocks noGrp="1" noChangeArrowheads="1"/>
          </p:cNvSpPr>
          <p:nvPr>
            <p:ph type="dt" sz="quarter" idx="2"/>
          </p:nvPr>
        </p:nvSpPr>
        <p:spPr bwMode="auto">
          <a:xfrm>
            <a:off x="685800" y="6248400"/>
            <a:ext cx="1905000" cy="457200"/>
          </a:xfrm>
          <a:prstGeom prst="rect">
            <a:avLst/>
          </a:prstGeom>
        </p:spPr>
        <p:txBody>
          <a:bodyPr vert="horz" wrap="square" lIns="91440" tIns="45720" rIns="91440" bIns="45720" numCol="1" anchor="b"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en-US" altLang="zh-CN" b="0" i="0" kern="1200" cap="none" spc="0" normalizeH="0" baseline="0" noProof="0">
              <a:solidFill>
                <a:schemeClr val="tx1"/>
              </a:solidFill>
              <a:latin typeface="Verdana" panose="020B0604030504040204" pitchFamily="34" charset="0"/>
              <a:ea typeface="宋体" panose="02010600030101010101" pitchFamily="2" charset="-122"/>
              <a:cs typeface="+mn-cs"/>
            </a:endParaRPr>
          </a:p>
        </p:txBody>
      </p:sp>
      <p:sp>
        <p:nvSpPr>
          <p:cNvPr id="136" name="Rectangle 69"/>
          <p:cNvSpPr>
            <a:spLocks noGrp="1" noChangeArrowheads="1"/>
          </p:cNvSpPr>
          <p:nvPr>
            <p:ph type="ftr" sz="quarter" idx="3"/>
          </p:nvPr>
        </p:nvSpPr>
        <p:spPr bwMode="auto">
          <a:xfrm>
            <a:off x="3124200" y="6248400"/>
            <a:ext cx="2895600" cy="457200"/>
          </a:xfrm>
          <a:prstGeom prst="rect">
            <a:avLst/>
          </a:prstGeom>
        </p:spPr>
        <p:txBody>
          <a:bodyPr vert="horz" wrap="square" lIns="91440" tIns="45720" rIns="91440" bIns="45720" numCol="1" anchor="b"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en-US" altLang="zh-CN" b="0" i="0" kern="1200" cap="none" spc="0" normalizeH="0" baseline="0" noProof="0">
              <a:solidFill>
                <a:schemeClr val="tx1"/>
              </a:solidFill>
              <a:latin typeface="Verdana" panose="020B0604030504040204" pitchFamily="34" charset="0"/>
              <a:ea typeface="宋体" panose="02010600030101010101" pitchFamily="2" charset="-122"/>
              <a:cs typeface="+mn-cs"/>
            </a:endParaRPr>
          </a:p>
        </p:txBody>
      </p:sp>
      <p:sp>
        <p:nvSpPr>
          <p:cNvPr id="137" name="Rectangle 70"/>
          <p:cNvSpPr>
            <a:spLocks noGrp="1" noChangeArrowheads="1"/>
          </p:cNvSpPr>
          <p:nvPr>
            <p:ph type="sldNum" sz="quarter" idx="4"/>
          </p:nvPr>
        </p:nvSpPr>
        <p:spPr bwMode="auto">
          <a:xfrm>
            <a:off x="6553200" y="6248400"/>
            <a:ext cx="1905000" cy="457200"/>
          </a:xfrm>
          <a:prstGeom prst="rect">
            <a:avLst/>
          </a:prstGeom>
        </p:spPr>
        <p:txBody>
          <a:bodyPr vert="horz" wrap="square" lIns="91440" tIns="45720" rIns="91440" bIns="45720" numCol="1" anchor="b" anchorCtr="0" compatLnSpc="1"/>
          <a:lstStyle/>
          <a:p>
            <a:pPr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94525" y="192088"/>
            <a:ext cx="2039938" cy="5903912"/>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71538" y="192088"/>
            <a:ext cx="5970587" cy="5903912"/>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871538" y="192088"/>
            <a:ext cx="8162925" cy="1431925"/>
          </a:xfrm>
        </p:spPr>
        <p:txBody>
          <a:bodyPr/>
          <a:lstStyle/>
          <a:p>
            <a:r>
              <a:rPr lang="zh-CN" altLang="en-US" noProof="1"/>
              <a:t>单击此处编辑母版标题样式</a:t>
            </a:r>
            <a:endParaRPr lang="zh-CN" altLang="en-US" noProof="1"/>
          </a:p>
        </p:txBody>
      </p:sp>
      <p:sp>
        <p:nvSpPr>
          <p:cNvPr id="3" name="SmartArt 占位符 2"/>
          <p:cNvSpPr>
            <a:spLocks noGrp="1"/>
          </p:cNvSpPr>
          <p:nvPr>
            <p:ph type="pic" idx="1"/>
          </p:nvPr>
        </p:nvSpPr>
        <p:spPr>
          <a:xfrm>
            <a:off x="912813" y="1905000"/>
            <a:ext cx="8110537" cy="41910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Char char="n"/>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标题，文本与图表">
    <p:spTree>
      <p:nvGrpSpPr>
        <p:cNvPr id="1" name=""/>
        <p:cNvGrpSpPr/>
        <p:nvPr/>
      </p:nvGrpSpPr>
      <p:grpSpPr>
        <a:xfrm>
          <a:off x="0" y="0"/>
          <a:ext cx="0" cy="0"/>
          <a:chOff x="0" y="0"/>
          <a:chExt cx="0" cy="0"/>
        </a:xfrm>
      </p:grpSpPr>
      <p:sp>
        <p:nvSpPr>
          <p:cNvPr id="2" name="标题 1"/>
          <p:cNvSpPr>
            <a:spLocks noGrp="1"/>
          </p:cNvSpPr>
          <p:nvPr>
            <p:ph type="title"/>
          </p:nvPr>
        </p:nvSpPr>
        <p:spPr>
          <a:xfrm>
            <a:off x="871538" y="192088"/>
            <a:ext cx="8162925" cy="1431925"/>
          </a:xfrm>
        </p:spPr>
        <p:txBody>
          <a:bodyPr/>
          <a:lstStyle/>
          <a:p>
            <a:r>
              <a:rPr lang="zh-CN" altLang="en-US" noProof="1"/>
              <a:t>单击此处编辑母版标题样式</a:t>
            </a:r>
            <a:endParaRPr lang="zh-CN" altLang="en-US" noProof="1"/>
          </a:p>
        </p:txBody>
      </p:sp>
      <p:sp>
        <p:nvSpPr>
          <p:cNvPr id="3" name="文本占位符 2"/>
          <p:cNvSpPr>
            <a:spLocks noGrp="1"/>
          </p:cNvSpPr>
          <p:nvPr>
            <p:ph type="body" sz="half" idx="1"/>
          </p:nvPr>
        </p:nvSpPr>
        <p:spPr>
          <a:xfrm>
            <a:off x="912813" y="1905000"/>
            <a:ext cx="3978275" cy="41910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图表占位符 3"/>
          <p:cNvSpPr>
            <a:spLocks noGrp="1"/>
          </p:cNvSpPr>
          <p:nvPr>
            <p:ph type="chart" sz="half" idx="2"/>
          </p:nvPr>
        </p:nvSpPr>
        <p:spPr>
          <a:xfrm>
            <a:off x="5043488" y="1905000"/>
            <a:ext cx="3979862" cy="41910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Char char="n"/>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alphaModFix amt="56000"/>
          </a:blip>
          <a:stretch>
            <a:fillRect l="-4000" r="-4000"/>
          </a:stretch>
        </a:blipFill>
        <a:effectLst/>
      </p:bgPr>
    </p:bg>
    <p:spTree>
      <p:nvGrpSpPr>
        <p:cNvPr id="1" name=""/>
        <p:cNvGrpSpPr/>
        <p:nvPr/>
      </p:nvGrpSpPr>
      <p:grpSpPr>
        <a:xfrm>
          <a:off x="0" y="0"/>
          <a:ext cx="0" cy="0"/>
          <a:chOff x="0" y="0"/>
          <a:chExt cx="0" cy="0"/>
        </a:xfrm>
      </p:grpSpPr>
      <p:sp>
        <p:nvSpPr>
          <p:cNvPr id="1027" name="Rectangle 65"/>
          <p:cNvSpPr>
            <a:spLocks noGrp="1"/>
          </p:cNvSpPr>
          <p:nvPr>
            <p:ph type="title"/>
          </p:nvPr>
        </p:nvSpPr>
        <p:spPr>
          <a:xfrm>
            <a:off x="871538" y="192088"/>
            <a:ext cx="8162925" cy="1431925"/>
          </a:xfrm>
          <a:prstGeom prst="rect">
            <a:avLst/>
          </a:prstGeom>
          <a:noFill/>
          <a:ln w="9525">
            <a:noFill/>
          </a:ln>
        </p:spPr>
        <p:txBody>
          <a:bodyPr anchor="b">
            <a:spAutoFit/>
          </a:bodyPr>
          <a:lstStyle/>
          <a:p>
            <a:pPr lvl="0"/>
            <a:r>
              <a:rPr lang="zh-CN" altLang="en-US" dirty="0"/>
              <a:t>单击此处编辑母版标题样式</a:t>
            </a:r>
            <a:endParaRPr lang="zh-CN" altLang="en-US" dirty="0"/>
          </a:p>
        </p:txBody>
      </p:sp>
      <p:sp>
        <p:nvSpPr>
          <p:cNvPr id="1028" name="Rectangle 66"/>
          <p:cNvSpPr>
            <a:spLocks noGrp="1"/>
          </p:cNvSpPr>
          <p:nvPr>
            <p:ph type="body"/>
          </p:nvPr>
        </p:nvSpPr>
        <p:spPr>
          <a:xfrm>
            <a:off x="912813" y="1905000"/>
            <a:ext cx="8110537" cy="4191000"/>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3315" name="Rectangle 67"/>
          <p:cNvSpPr>
            <a:spLocks noGrp="1" noChangeArrowheads="1"/>
          </p:cNvSpPr>
          <p:nvPr>
            <p:ph type="dt" sz="half" idx="2"/>
          </p:nvPr>
        </p:nvSpPr>
        <p:spPr bwMode="auto">
          <a:xfrm>
            <a:off x="1152525" y="6286500"/>
            <a:ext cx="1905000" cy="457200"/>
          </a:xfrm>
          <a:prstGeom prst="rect">
            <a:avLst/>
          </a:prstGeom>
          <a:noFill/>
          <a:ln>
            <a:noFill/>
          </a:ln>
          <a:effectLst/>
        </p:spPr>
        <p:txBody>
          <a:bodyPr vert="horz" wrap="square" lIns="91440" tIns="45720" rIns="91440" bIns="45720" numCol="1" anchor="b" anchorCtr="0" compatLnSpc="1"/>
          <a:lstStyle>
            <a:lvl1pPr algn="l">
              <a:buFontTx/>
              <a:buNone/>
              <a:defRPr kumimoji="0"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3316" name="Rectangle 68"/>
          <p:cNvSpPr>
            <a:spLocks noGrp="1" noChangeArrowheads="1"/>
          </p:cNvSpPr>
          <p:nvPr>
            <p:ph type="ftr" sz="quarter" idx="3"/>
          </p:nvPr>
        </p:nvSpPr>
        <p:spPr bwMode="auto">
          <a:xfrm>
            <a:off x="3590925" y="6286500"/>
            <a:ext cx="2895600" cy="457200"/>
          </a:xfrm>
          <a:prstGeom prst="rect">
            <a:avLst/>
          </a:prstGeom>
          <a:noFill/>
          <a:ln>
            <a:noFill/>
          </a:ln>
          <a:effectLst/>
        </p:spPr>
        <p:txBody>
          <a:bodyPr vert="horz" wrap="square" lIns="91440" tIns="45720" rIns="91440" bIns="45720" numCol="1" anchor="b" anchorCtr="0" compatLnSpc="1"/>
          <a:lstStyle>
            <a:lvl1pPr algn="ctr">
              <a:buFontTx/>
              <a:buNone/>
              <a:defRPr kumimoji="0"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3317" name="Rectangle 69"/>
          <p:cNvSpPr>
            <a:spLocks noGrp="1" noChangeArrowheads="1"/>
          </p:cNvSpPr>
          <p:nvPr>
            <p:ph type="sldNum" sz="quarter" idx="4"/>
          </p:nvPr>
        </p:nvSpPr>
        <p:spPr bwMode="auto">
          <a:xfrm>
            <a:off x="7019925" y="6286500"/>
            <a:ext cx="1905000" cy="457200"/>
          </a:xfrm>
          <a:prstGeom prst="rect">
            <a:avLst/>
          </a:prstGeom>
          <a:noFill/>
          <a:ln>
            <a:noFill/>
          </a:ln>
          <a:effectLst/>
        </p:spPr>
        <p:txBody>
          <a:bodyPr vert="horz" wrap="square" lIns="91440" tIns="45720" rIns="91440" bIns="45720" numCol="1" anchor="b" anchorCtr="0" compatLnSpc="1"/>
          <a:lstStyle>
            <a:lvl1pPr algn="r">
              <a:defRPr sz="1400"/>
            </a:lvl1pPr>
          </a:lstStyle>
          <a:p>
            <a:pPr lvl="0" eaLnBrk="1" hangingPunct="1"/>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Verdan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8500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SzPct val="8500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SzPct val="8500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SzPct val="85000"/>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hyperlink" Target="&#28246;&#21271;&#30005;&#26799;&#21507;&#20154;&#20107;&#25925;&#30417;&#25511;&#35270;&#39057;&#65306;&#27597;&#20146;&#25176;&#20986;&#23401;&#23376;&#19981;&#24184;&#36935;&#38590;_&#26631;&#28165;%20%5b&#39640;&#36136;&#37327;&#21644;&#22823;&#23567;%5d.wmv"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63.xml"/><Relationship Id="rId1" Type="http://schemas.openxmlformats.org/officeDocument/2006/relationships/slide" Target="slide6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slide" Target="slide6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5.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1.xml"/></Relationships>
</file>

<file path=ppt/slides/_rels/slide6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slide" Target="slide24.xml"/><Relationship Id="rId4" Type="http://schemas.openxmlformats.org/officeDocument/2006/relationships/slide" Target="slide37.xml"/><Relationship Id="rId3" Type="http://schemas.openxmlformats.org/officeDocument/2006/relationships/slide" Target="slide36.xml"/><Relationship Id="rId2" Type="http://schemas.openxmlformats.org/officeDocument/2006/relationships/slide" Target="slide34.xml"/><Relationship Id="rId1" Type="http://schemas.openxmlformats.org/officeDocument/2006/relationships/slide" Target="slide33.xml"/></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42.xml"/><Relationship Id="rId3" Type="http://schemas.openxmlformats.org/officeDocument/2006/relationships/slide" Target="slide39.xml"/><Relationship Id="rId2" Type="http://schemas.openxmlformats.org/officeDocument/2006/relationships/slide" Target="slide33.xml"/><Relationship Id="rId1" Type="http://schemas.openxmlformats.org/officeDocument/2006/relationships/slide" Target="slide37.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0"/>
          <p:cNvSpPr txBox="1">
            <a:spLocks noGrp="1"/>
          </p:cNvSpPr>
          <p:nvPr>
            <p:ph type="sldNum" sz="quarter" idx="4"/>
          </p:nvPr>
        </p:nvSpPr>
        <p:spPr/>
        <p:txBody>
          <a:bodyPr anchor="b"/>
          <a:lstStyle/>
          <a:p>
            <a:pPr eaLnBrk="1" hangingPunct="1"/>
            <a:fld id="{9A0DB2DC-4C9A-4742-B13C-FB6460FD3503}" type="slidenum">
              <a:rPr lang="zh-CN" altLang="en-US" dirty="0"/>
            </a:fld>
            <a:endParaRPr lang="zh-CN" altLang="en-US" dirty="0"/>
          </a:p>
        </p:txBody>
      </p:sp>
      <p:sp>
        <p:nvSpPr>
          <p:cNvPr id="17410" name="Rectangle 2"/>
          <p:cNvSpPr>
            <a:spLocks noGrp="1"/>
          </p:cNvSpPr>
          <p:nvPr>
            <p:ph type="ctrTitle" sz="quarter"/>
          </p:nvPr>
        </p:nvSpPr>
        <p:spPr>
          <a:xfrm>
            <a:off x="0" y="1699260"/>
            <a:ext cx="9144000" cy="1938020"/>
          </a:xfrm>
          <a:solidFill>
            <a:srgbClr val="C00000"/>
          </a:solidFill>
        </p:spPr>
        <p:txBody>
          <a:bodyPr vert="horz" wrap="square" lIns="91440" tIns="45720" rIns="91440" bIns="45720" numCol="1" anchor="b"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6000" b="1" i="0" u="none" strike="noStrike" kern="1200" cap="none" spc="0" normalizeH="0" baseline="0" noProof="1">
                <a:ln>
                  <a:noFill/>
                </a:ln>
                <a:solidFill>
                  <a:schemeClr val="accent5"/>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微软雅黑" panose="020B0503020204020204" charset="-122"/>
              </a:rPr>
              <a:t>《</a:t>
            </a:r>
            <a:r>
              <a:rPr kumimoji="1" lang="zh-CN" altLang="en-US" sz="6000" b="1" i="0" u="none" strike="noStrike" kern="1200" cap="none" spc="0" normalizeH="0" baseline="0" noProof="1">
                <a:ln>
                  <a:noFill/>
                </a:ln>
                <a:solidFill>
                  <a:schemeClr val="accent5"/>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微软雅黑" panose="020B0503020204020204" charset="-122"/>
              </a:rPr>
              <a:t>特种设备安全法</a:t>
            </a:r>
            <a:r>
              <a:rPr kumimoji="1" lang="en-US" altLang="zh-CN" sz="6000" b="1" i="0" u="none" strike="noStrike" kern="1200" cap="none" spc="0" normalizeH="0" baseline="0" noProof="1">
                <a:ln>
                  <a:noFill/>
                </a:ln>
                <a:solidFill>
                  <a:schemeClr val="accent5"/>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微软雅黑" panose="020B0503020204020204" charset="-122"/>
              </a:rPr>
              <a:t>》</a:t>
            </a:r>
            <a:r>
              <a:rPr kumimoji="1" lang="zh-CN" altLang="en-US" sz="6000" b="1" i="0" u="none" strike="noStrike" kern="1200" cap="none" spc="0" normalizeH="0" baseline="0" noProof="1">
                <a:ln>
                  <a:noFill/>
                </a:ln>
                <a:solidFill>
                  <a:schemeClr val="accent5"/>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微软雅黑" panose="020B0503020204020204" charset="-122"/>
              </a:rPr>
              <a:t>解读</a:t>
            </a:r>
            <a:br>
              <a:rPr kumimoji="1" lang="zh-CN" altLang="en-US" sz="6000" b="1" i="0" u="none" strike="noStrike" kern="1200" cap="none" spc="0" normalizeH="0" baseline="0" noProof="1">
                <a:ln>
                  <a:noFill/>
                </a:ln>
                <a:solidFill>
                  <a:schemeClr val="accent5"/>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微软雅黑" panose="020B0503020204020204" charset="-122"/>
              </a:rPr>
            </a:br>
            <a:r>
              <a:rPr kumimoji="1" lang="zh-CN" altLang="en-US" sz="6000" b="1" i="0" u="none" strike="noStrike" kern="1200" cap="none" spc="0" normalizeH="0" baseline="0" noProof="1">
                <a:ln>
                  <a:noFill/>
                </a:ln>
                <a:solidFill>
                  <a:schemeClr val="accent5"/>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微软雅黑" panose="020B0503020204020204" charset="-122"/>
              </a:rPr>
              <a:t>及特种设备监督管理</a:t>
            </a:r>
            <a:endParaRPr kumimoji="1" lang="zh-CN" altLang="en-US" sz="6000" b="1" i="0" u="none" strike="noStrike" kern="1200" cap="none" spc="0" normalizeH="0" baseline="0" noProof="1">
              <a:ln>
                <a:noFill/>
              </a:ln>
              <a:solidFill>
                <a:schemeClr val="accent5"/>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微软雅黑" panose="020B0503020204020204" charset="-122"/>
            </a:endParaRPr>
          </a:p>
        </p:txBody>
      </p:sp>
      <p:sp>
        <p:nvSpPr>
          <p:cNvPr id="134" name="Rectangle 65"/>
          <p:cNvSpPr>
            <a:spLocks noChangeArrowheads="1"/>
          </p:cNvSpPr>
          <p:nvPr/>
        </p:nvSpPr>
        <p:spPr bwMode="auto">
          <a:xfrm flipV="1">
            <a:off x="650240" y="3560445"/>
            <a:ext cx="8119110" cy="76200"/>
          </a:xfrm>
          <a:prstGeom prst="rect">
            <a:avLst/>
          </a:prstGeom>
          <a:solidFill>
            <a:srgbClr val="C00000"/>
          </a:solidFill>
          <a:ln w="9525">
            <a:noFill/>
            <a:miter lim="800000"/>
          </a:ln>
        </p:spPr>
        <p:txBody>
          <a:bodyPr wrap="none"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pic>
        <p:nvPicPr>
          <p:cNvPr id="2" name="图片 1" descr="a 头"/>
          <p:cNvPicPr>
            <a:picLocks noChangeAspect="1"/>
          </p:cNvPicPr>
          <p:nvPr/>
        </p:nvPicPr>
        <p:blipFill>
          <a:blip r:embed="rId1"/>
          <a:stretch>
            <a:fillRect/>
          </a:stretch>
        </p:blipFill>
        <p:spPr>
          <a:xfrm>
            <a:off x="4860290" y="3933190"/>
            <a:ext cx="3773170" cy="19570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11267"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（一）</a:t>
            </a:r>
            <a:r>
              <a:rPr lang="zh-CN" altLang="zh-CN" sz="3200" dirty="0">
                <a:solidFill>
                  <a:srgbClr val="C00000"/>
                </a:solidFill>
                <a:latin typeface="黑体" panose="02010609060101010101" pitchFamily="49" charset="-122"/>
                <a:ea typeface="黑体" panose="02010609060101010101" pitchFamily="49" charset="-122"/>
              </a:rPr>
              <a:t>主要结构</a:t>
            </a:r>
            <a:r>
              <a:rPr lang="zh-CN" altLang="zh-CN" sz="3200" dirty="0">
                <a:latin typeface="黑体" panose="02010609060101010101" pitchFamily="49" charset="-122"/>
                <a:ea typeface="黑体" panose="02010609060101010101" pitchFamily="49" charset="-122"/>
              </a:rPr>
              <a:t>及特点</a:t>
            </a:r>
            <a:endParaRPr lang="zh-CN" altLang="en-US" sz="3200" dirty="0">
              <a:latin typeface="黑体" panose="02010609060101010101" pitchFamily="49" charset="-122"/>
              <a:ea typeface="黑体" panose="02010609060101010101" pitchFamily="49" charset="-122"/>
            </a:endParaRPr>
          </a:p>
        </p:txBody>
      </p:sp>
      <p:sp>
        <p:nvSpPr>
          <p:cNvPr id="11268"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zh-CN" altLang="zh-CN" sz="2400" dirty="0">
                <a:latin typeface="黑体" panose="02010609060101010101" pitchFamily="49" charset="-122"/>
                <a:ea typeface="黑体" panose="02010609060101010101" pitchFamily="49" charset="-122"/>
              </a:rPr>
              <a:t>第三章</a:t>
            </a:r>
            <a:r>
              <a:rPr lang="en-US" altLang="zh-CN" sz="2400" dirty="0">
                <a:latin typeface="黑体" panose="02010609060101010101" pitchFamily="49" charset="-122"/>
                <a:ea typeface="黑体" panose="02010609060101010101" pitchFamily="49" charset="-122"/>
              </a:rPr>
              <a:t> </a:t>
            </a:r>
            <a:r>
              <a:rPr lang="zh-CN" altLang="zh-CN" sz="2400" b="1" dirty="0">
                <a:latin typeface="黑体" panose="02010609060101010101" pitchFamily="49" charset="-122"/>
                <a:ea typeface="黑体" panose="02010609060101010101" pitchFamily="49" charset="-122"/>
              </a:rPr>
              <a:t>检验、检测</a:t>
            </a:r>
            <a:r>
              <a:rPr lang="en-US" altLang="zh-CN" sz="2400" b="1"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七条，</a:t>
            </a:r>
            <a:r>
              <a:rPr lang="zh-CN" altLang="zh-CN" sz="2400" dirty="0">
                <a:latin typeface="楷体" panose="02010609060101010101" pitchFamily="49" charset="-122"/>
                <a:ea typeface="楷体" panose="02010609060101010101" pitchFamily="49" charset="-122"/>
              </a:rPr>
              <a:t>规定检验、检测机构作用、义务和职责。</a:t>
            </a:r>
            <a:endParaRPr lang="zh-CN" altLang="zh-CN" sz="2400" dirty="0">
              <a:latin typeface="楷体" panose="02010609060101010101" pitchFamily="49" charset="-122"/>
              <a:ea typeface="楷体" panose="02010609060101010101" pitchFamily="49" charset="-122"/>
            </a:endParaRPr>
          </a:p>
          <a:p>
            <a:pPr marL="0" indent="0">
              <a:buNone/>
            </a:pPr>
            <a:r>
              <a:rPr lang="zh-CN" altLang="zh-CN" sz="2400" dirty="0">
                <a:latin typeface="黑体" panose="02010609060101010101" pitchFamily="49" charset="-122"/>
                <a:ea typeface="黑体" panose="02010609060101010101" pitchFamily="49" charset="-122"/>
              </a:rPr>
              <a:t>第四章</a:t>
            </a:r>
            <a:r>
              <a:rPr lang="en-US" altLang="zh-CN" sz="2400" dirty="0">
                <a:latin typeface="黑体" panose="02010609060101010101" pitchFamily="49" charset="-122"/>
                <a:ea typeface="黑体" panose="02010609060101010101" pitchFamily="49" charset="-122"/>
              </a:rPr>
              <a:t> </a:t>
            </a:r>
            <a:r>
              <a:rPr lang="zh-CN" altLang="zh-CN" sz="2400" b="1" dirty="0">
                <a:latin typeface="黑体" panose="02010609060101010101" pitchFamily="49" charset="-122"/>
                <a:ea typeface="黑体" panose="02010609060101010101" pitchFamily="49" charset="-122"/>
              </a:rPr>
              <a:t>监督管理</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十二条，</a:t>
            </a:r>
            <a:r>
              <a:rPr lang="zh-CN" altLang="zh-CN" sz="2400" dirty="0">
                <a:latin typeface="楷体" panose="02010609060101010101" pitchFamily="49" charset="-122"/>
                <a:ea typeface="楷体" panose="02010609060101010101" pitchFamily="49" charset="-122"/>
              </a:rPr>
              <a:t>规定了监督管理部门的职权和执法工作的职责。</a:t>
            </a:r>
            <a:endParaRPr lang="zh-CN" altLang="zh-CN" sz="2400" dirty="0">
              <a:latin typeface="楷体" panose="02010609060101010101" pitchFamily="49" charset="-122"/>
              <a:ea typeface="楷体" panose="02010609060101010101" pitchFamily="49" charset="-122"/>
            </a:endParaRPr>
          </a:p>
          <a:p>
            <a:pPr marL="0" indent="0">
              <a:buNone/>
            </a:pPr>
            <a:r>
              <a:rPr lang="zh-CN" altLang="zh-CN" sz="2400" dirty="0">
                <a:latin typeface="黑体" panose="02010609060101010101" pitchFamily="49" charset="-122"/>
                <a:ea typeface="黑体" panose="02010609060101010101" pitchFamily="49" charset="-122"/>
              </a:rPr>
              <a:t>第五章</a:t>
            </a:r>
            <a:r>
              <a:rPr lang="en-US" altLang="zh-CN" sz="2400" dirty="0">
                <a:latin typeface="黑体" panose="02010609060101010101" pitchFamily="49" charset="-122"/>
                <a:ea typeface="黑体" panose="02010609060101010101" pitchFamily="49" charset="-122"/>
              </a:rPr>
              <a:t> </a:t>
            </a:r>
            <a:r>
              <a:rPr lang="zh-CN" altLang="zh-CN" sz="2400" b="1" dirty="0">
                <a:latin typeface="黑体" panose="02010609060101010101" pitchFamily="49" charset="-122"/>
                <a:ea typeface="黑体" panose="02010609060101010101" pitchFamily="49" charset="-122"/>
              </a:rPr>
              <a:t>事故应急救援与调查处理</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五条，</a:t>
            </a:r>
            <a:r>
              <a:rPr lang="zh-CN" altLang="zh-CN" sz="2400" dirty="0">
                <a:latin typeface="楷体" panose="02010609060101010101" pitchFamily="49" charset="-122"/>
                <a:ea typeface="楷体" panose="02010609060101010101" pitchFamily="49" charset="-122"/>
              </a:rPr>
              <a:t>规定应急预案的制定、启动，事故报告、调查及处理等。</a:t>
            </a:r>
            <a:endParaRPr lang="zh-CN" altLang="zh-CN" sz="2400" dirty="0">
              <a:latin typeface="楷体" panose="02010609060101010101" pitchFamily="49" charset="-122"/>
              <a:ea typeface="楷体" panose="02010609060101010101" pitchFamily="49" charset="-122"/>
            </a:endParaRPr>
          </a:p>
          <a:p>
            <a:pPr marL="0" indent="0">
              <a:buNone/>
            </a:pPr>
            <a:r>
              <a:rPr lang="zh-CN" altLang="zh-CN" sz="2400" dirty="0">
                <a:latin typeface="黑体" panose="02010609060101010101" pitchFamily="49" charset="-122"/>
                <a:ea typeface="黑体" panose="02010609060101010101" pitchFamily="49" charset="-122"/>
              </a:rPr>
              <a:t>第六章</a:t>
            </a:r>
            <a:r>
              <a:rPr lang="en-US" altLang="zh-CN" sz="2400" dirty="0">
                <a:latin typeface="黑体" panose="02010609060101010101" pitchFamily="49" charset="-122"/>
                <a:ea typeface="黑体" panose="02010609060101010101" pitchFamily="49" charset="-122"/>
              </a:rPr>
              <a:t> </a:t>
            </a:r>
            <a:r>
              <a:rPr lang="zh-CN" altLang="zh-CN" sz="2400" b="1" dirty="0">
                <a:latin typeface="黑体" panose="02010609060101010101" pitchFamily="49" charset="-122"/>
                <a:ea typeface="黑体" panose="02010609060101010101" pitchFamily="49" charset="-122"/>
              </a:rPr>
              <a:t>法律责任</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二十五条，</a:t>
            </a:r>
            <a:r>
              <a:rPr lang="zh-CN" altLang="zh-CN" sz="2400" dirty="0">
                <a:latin typeface="楷体" panose="02010609060101010101" pitchFamily="49" charset="-122"/>
                <a:ea typeface="楷体" panose="02010609060101010101" pitchFamily="49" charset="-122"/>
              </a:rPr>
              <a:t>规定本法涉及的各方的法律责任，包括行政责任、民事责任和刑事责任等。</a:t>
            </a:r>
            <a:endParaRPr lang="zh-CN" altLang="zh-CN" sz="2400" dirty="0">
              <a:latin typeface="楷体" panose="02010609060101010101" pitchFamily="49" charset="-122"/>
              <a:ea typeface="楷体" panose="02010609060101010101" pitchFamily="49" charset="-122"/>
            </a:endParaRPr>
          </a:p>
          <a:p>
            <a:pPr marL="0" indent="0">
              <a:buNone/>
            </a:pPr>
            <a:r>
              <a:rPr lang="zh-CN" altLang="zh-CN" sz="2400" dirty="0">
                <a:latin typeface="黑体" panose="02010609060101010101" pitchFamily="49" charset="-122"/>
                <a:ea typeface="黑体" panose="02010609060101010101" pitchFamily="49" charset="-122"/>
              </a:rPr>
              <a:t>第七条</a:t>
            </a:r>
            <a:r>
              <a:rPr lang="en-US" altLang="zh-CN" sz="2400" dirty="0">
                <a:latin typeface="黑体" panose="02010609060101010101" pitchFamily="49" charset="-122"/>
                <a:ea typeface="黑体" panose="02010609060101010101" pitchFamily="49" charset="-122"/>
              </a:rPr>
              <a:t> </a:t>
            </a:r>
            <a:r>
              <a:rPr lang="zh-CN" altLang="zh-CN" sz="2400" b="1" dirty="0">
                <a:latin typeface="黑体" panose="02010609060101010101" pitchFamily="49" charset="-122"/>
                <a:ea typeface="黑体" panose="02010609060101010101" pitchFamily="49" charset="-122"/>
              </a:rPr>
              <a:t>附则</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三条，</a:t>
            </a:r>
            <a:r>
              <a:rPr lang="zh-CN" altLang="zh-CN" sz="2400" dirty="0">
                <a:latin typeface="楷体" panose="02010609060101010101" pitchFamily="49" charset="-122"/>
                <a:ea typeface="楷体" panose="02010609060101010101" pitchFamily="49" charset="-122"/>
              </a:rPr>
              <a:t>规定收费、不适用本法情况、适用本法但特殊环境使用的特种设备监管主体、施行日期等。</a:t>
            </a:r>
            <a:endParaRPr lang="zh-CN"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12291" name="Rectangle 2"/>
          <p:cNvSpPr>
            <a:spLocks noGrp="1"/>
          </p:cNvSpPr>
          <p:nvPr>
            <p:ph type="title"/>
          </p:nvPr>
        </p:nvSpPr>
        <p:spPr>
          <a:xfrm>
            <a:off x="857250" y="1028700"/>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（一）主要结构及</a:t>
            </a:r>
            <a:r>
              <a:rPr lang="zh-CN" altLang="zh-CN" sz="3200" dirty="0">
                <a:solidFill>
                  <a:srgbClr val="C00000"/>
                </a:solidFill>
                <a:latin typeface="黑体" panose="02010609060101010101" pitchFamily="49" charset="-122"/>
                <a:ea typeface="黑体" panose="02010609060101010101" pitchFamily="49" charset="-122"/>
              </a:rPr>
              <a:t>特点</a:t>
            </a:r>
            <a:endParaRPr lang="zh-CN" altLang="en-US" sz="3200" dirty="0">
              <a:solidFill>
                <a:srgbClr val="C00000"/>
              </a:solidFill>
              <a:latin typeface="黑体" panose="02010609060101010101" pitchFamily="49" charset="-122"/>
              <a:ea typeface="黑体" panose="02010609060101010101" pitchFamily="49" charset="-122"/>
            </a:endParaRPr>
          </a:p>
        </p:txBody>
      </p:sp>
      <p:sp>
        <p:nvSpPr>
          <p:cNvPr id="12292"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zh-CN" altLang="en-US" sz="2400" dirty="0">
                <a:solidFill>
                  <a:srgbClr val="C00000"/>
                </a:solidFill>
                <a:latin typeface="黑体" panose="02010609060101010101" pitchFamily="49" charset="-122"/>
                <a:ea typeface="黑体" panose="02010609060101010101" pitchFamily="49" charset="-122"/>
              </a:rPr>
              <a:t>特点：</a:t>
            </a:r>
            <a:endParaRPr lang="zh-CN" altLang="en-US" sz="2400" dirty="0">
              <a:solidFill>
                <a:srgbClr val="C00000"/>
              </a:solidFill>
              <a:latin typeface="黑体" panose="02010609060101010101" pitchFamily="49" charset="-122"/>
              <a:ea typeface="黑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1</a:t>
            </a:r>
            <a:r>
              <a:rPr lang="zh-CN" altLang="zh-CN" sz="2400" dirty="0">
                <a:latin typeface="黑体" panose="02010609060101010101" pitchFamily="49" charset="-122"/>
                <a:ea typeface="黑体" panose="02010609060101010101" pitchFamily="49" charset="-122"/>
              </a:rPr>
              <a:t>、体现了安全性与经济性的统一。</a:t>
            </a:r>
            <a:r>
              <a:rPr lang="zh-CN" altLang="zh-CN" sz="2400" b="1" dirty="0">
                <a:latin typeface="楷体" panose="02010609060101010101" pitchFamily="49" charset="-122"/>
                <a:ea typeface="楷体" panose="02010609060101010101" pitchFamily="49" charset="-122"/>
              </a:rPr>
              <a:t>保障安全，促进发展</a:t>
            </a:r>
            <a:endParaRPr lang="zh-CN" altLang="zh-CN" sz="2400" b="1" dirty="0">
              <a:latin typeface="楷体" panose="02010609060101010101" pitchFamily="49" charset="-122"/>
              <a:ea typeface="楷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2</a:t>
            </a:r>
            <a:r>
              <a:rPr lang="zh-CN" altLang="zh-CN" sz="2400" dirty="0">
                <a:latin typeface="黑体" panose="02010609060101010101" pitchFamily="49" charset="-122"/>
                <a:ea typeface="黑体" panose="02010609060101010101" pitchFamily="49" charset="-122"/>
              </a:rPr>
              <a:t>、坚持并发展了安全生产方针。</a:t>
            </a:r>
            <a:r>
              <a:rPr lang="zh-CN" altLang="zh-CN" sz="2400" dirty="0">
                <a:latin typeface="楷体" panose="02010609060101010101" pitchFamily="49" charset="-122"/>
                <a:ea typeface="楷体" panose="02010609060101010101" pitchFamily="49" charset="-122"/>
              </a:rPr>
              <a:t>特种设备安全工作应当坚持</a:t>
            </a:r>
            <a:r>
              <a:rPr lang="zh-CN" altLang="zh-CN" sz="2400" b="1" dirty="0">
                <a:solidFill>
                  <a:srgbClr val="C00000"/>
                </a:solidFill>
                <a:latin typeface="楷体" panose="02010609060101010101" pitchFamily="49" charset="-122"/>
                <a:ea typeface="楷体" panose="02010609060101010101" pitchFamily="49" charset="-122"/>
              </a:rPr>
              <a:t>安全第一、预防为主、节能环保、综合治理</a:t>
            </a:r>
            <a:r>
              <a:rPr lang="zh-CN" altLang="zh-CN" sz="2400" dirty="0">
                <a:latin typeface="楷体" panose="02010609060101010101" pitchFamily="49" charset="-122"/>
                <a:ea typeface="楷体" panose="02010609060101010101" pitchFamily="49" charset="-122"/>
              </a:rPr>
              <a:t>的原则。</a:t>
            </a:r>
            <a:endParaRPr lang="zh-CN" altLang="zh-CN" sz="2400" dirty="0">
              <a:latin typeface="黑体" panose="02010609060101010101" pitchFamily="49" charset="-122"/>
              <a:ea typeface="黑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3</a:t>
            </a:r>
            <a:r>
              <a:rPr lang="zh-CN" altLang="zh-CN" sz="2400" dirty="0">
                <a:latin typeface="黑体" panose="02010609060101010101" pitchFamily="49" charset="-122"/>
                <a:ea typeface="黑体" panose="02010609060101010101" pitchFamily="49" charset="-122"/>
              </a:rPr>
              <a:t>、实施</a:t>
            </a:r>
            <a:r>
              <a:rPr lang="zh-CN" altLang="zh-CN" sz="2400" dirty="0">
                <a:solidFill>
                  <a:srgbClr val="C00000"/>
                </a:solidFill>
                <a:latin typeface="黑体" panose="02010609060101010101" pitchFamily="49" charset="-122"/>
                <a:ea typeface="黑体" panose="02010609060101010101" pitchFamily="49" charset="-122"/>
              </a:rPr>
              <a:t>分类的、全过程的</a:t>
            </a:r>
            <a:r>
              <a:rPr lang="zh-CN" altLang="zh-CN" sz="2400" dirty="0">
                <a:latin typeface="黑体" panose="02010609060101010101" pitchFamily="49" charset="-122"/>
                <a:ea typeface="黑体" panose="02010609060101010101" pitchFamily="49" charset="-122"/>
              </a:rPr>
              <a:t>安全监督管理，</a:t>
            </a:r>
            <a:r>
              <a:rPr lang="zh-CN" altLang="zh-CN" sz="2400" dirty="0">
                <a:latin typeface="黑体" panose="02010609060101010101" pitchFamily="49" charset="-122"/>
                <a:ea typeface="黑体" panose="02010609060101010101" pitchFamily="49" charset="-122"/>
                <a:sym typeface="宋体" panose="02010600030101010101" pitchFamily="2" charset="-122"/>
              </a:rPr>
              <a:t>链条更加完整。</a:t>
            </a:r>
            <a:endParaRPr lang="zh-CN" altLang="zh-CN" sz="2400" dirty="0">
              <a:latin typeface="黑体" panose="02010609060101010101" pitchFamily="49" charset="-122"/>
              <a:ea typeface="黑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4</a:t>
            </a:r>
            <a:r>
              <a:rPr lang="zh-CN" altLang="zh-CN" sz="2400" dirty="0">
                <a:latin typeface="黑体" panose="02010609060101010101" pitchFamily="49" charset="-122"/>
                <a:ea typeface="黑体" panose="02010609060101010101" pitchFamily="49" charset="-122"/>
              </a:rPr>
              <a:t>、体现了齐抓共管、多元共治工作格局的指导思想。</a:t>
            </a:r>
            <a:endParaRPr lang="zh-CN" altLang="zh-CN" sz="2400" dirty="0">
              <a:latin typeface="黑体" panose="02010609060101010101" pitchFamily="49" charset="-122"/>
              <a:ea typeface="黑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5</a:t>
            </a:r>
            <a:r>
              <a:rPr lang="zh-CN" altLang="zh-CN" sz="2400" dirty="0">
                <a:latin typeface="黑体" panose="02010609060101010101" pitchFamily="49" charset="-122"/>
                <a:ea typeface="黑体" panose="02010609060101010101" pitchFamily="49" charset="-122"/>
              </a:rPr>
              <a:t>、确立了安全技术规范的法律地位（</a:t>
            </a:r>
            <a:r>
              <a:rPr lang="zh-CN" altLang="zh-CN" sz="2400" b="1" dirty="0">
                <a:latin typeface="楷体" panose="02010609060101010101" pitchFamily="49" charset="-122"/>
                <a:ea typeface="楷体" panose="02010609060101010101" pitchFamily="49" charset="-122"/>
              </a:rPr>
              <a:t>第八条</a:t>
            </a:r>
            <a:r>
              <a:rPr lang="zh-CN" altLang="zh-CN" sz="2400" b="1" dirty="0">
                <a:solidFill>
                  <a:srgbClr val="C00000"/>
                </a:solidFill>
                <a:latin typeface="楷体" panose="02010609060101010101" pitchFamily="49" charset="-122"/>
                <a:ea typeface="楷体" panose="02010609060101010101" pitchFamily="49" charset="-122"/>
              </a:rPr>
              <a:t>特种设备生产、经营、使用、检验、检测应当遵守有关特种设备安全技术规范及相关标准</a:t>
            </a:r>
            <a:r>
              <a:rPr lang="zh-CN" altLang="zh-CN" sz="2400" dirty="0">
                <a:latin typeface="楷体" panose="02010609060101010101" pitchFamily="49" charset="-122"/>
                <a:ea typeface="楷体" panose="02010609060101010101" pitchFamily="49" charset="-122"/>
              </a:rPr>
              <a:t>。</a:t>
            </a:r>
            <a:r>
              <a:rPr lang="zh-CN" altLang="en-US" sz="2400" dirty="0">
                <a:latin typeface="华文新魏" panose="02010800040101010101" pitchFamily="2" charset="-122"/>
                <a:ea typeface="华文新魏" panose="02010800040101010101" pitchFamily="2" charset="-122"/>
              </a:rPr>
              <a:t>特种设备安全法中，共有</a:t>
            </a:r>
            <a:r>
              <a:rPr lang="en-US" altLang="zh-CN" sz="2400" dirty="0">
                <a:latin typeface="华文新魏" panose="02010800040101010101" pitchFamily="2" charset="-122"/>
                <a:ea typeface="华文新魏" panose="02010800040101010101" pitchFamily="2" charset="-122"/>
              </a:rPr>
              <a:t>39</a:t>
            </a:r>
            <a:r>
              <a:rPr lang="zh-CN" altLang="en-US" sz="2400" dirty="0">
                <a:latin typeface="华文新魏" panose="02010800040101010101" pitchFamily="2" charset="-122"/>
                <a:ea typeface="华文新魏" panose="02010800040101010101" pitchFamily="2" charset="-122"/>
              </a:rPr>
              <a:t>处出现安全技术规范。体现了特种设备安全法所有技术要求</a:t>
            </a:r>
            <a:r>
              <a:rPr lang="zh-CN" altLang="zh-CN" sz="2400" dirty="0">
                <a:latin typeface="黑体" panose="02010609060101010101" pitchFamily="49" charset="-122"/>
                <a:ea typeface="黑体" panose="02010609060101010101" pitchFamily="49" charset="-122"/>
              </a:rPr>
              <a:t>）。</a:t>
            </a:r>
            <a:endParaRPr lang="zh-CN" altLang="zh-CN" sz="2400" dirty="0">
              <a:latin typeface="黑体" panose="02010609060101010101" pitchFamily="49" charset="-122"/>
              <a:ea typeface="黑体" panose="02010609060101010101" pitchFamily="49" charset="-122"/>
            </a:endParaRPr>
          </a:p>
          <a:p>
            <a:pPr marL="0" indent="0">
              <a:buNone/>
            </a:pPr>
            <a:endParaRPr lang="zh-CN" altLang="zh-CN" sz="2400" dirty="0">
              <a:latin typeface="黑体" panose="02010609060101010101" pitchFamily="49" charset="-122"/>
              <a:ea typeface="黑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13315"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（一）主要结构及</a:t>
            </a:r>
            <a:r>
              <a:rPr lang="zh-CN" altLang="zh-CN" sz="3200" dirty="0">
                <a:solidFill>
                  <a:srgbClr val="C00000"/>
                </a:solidFill>
                <a:latin typeface="黑体" panose="02010609060101010101" pitchFamily="49" charset="-122"/>
                <a:ea typeface="黑体" panose="02010609060101010101" pitchFamily="49" charset="-122"/>
              </a:rPr>
              <a:t>特点</a:t>
            </a:r>
            <a:endParaRPr lang="zh-CN" altLang="en-US" sz="3200" dirty="0">
              <a:solidFill>
                <a:srgbClr val="C00000"/>
              </a:solidFill>
              <a:latin typeface="黑体" panose="02010609060101010101" pitchFamily="49" charset="-122"/>
              <a:ea typeface="黑体" panose="02010609060101010101" pitchFamily="49" charset="-122"/>
            </a:endParaRPr>
          </a:p>
        </p:txBody>
      </p:sp>
      <p:sp>
        <p:nvSpPr>
          <p:cNvPr id="13316"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dirty="0">
                <a:latin typeface="黑体" panose="02010609060101010101" pitchFamily="49" charset="-122"/>
                <a:ea typeface="黑体" panose="02010609060101010101" pitchFamily="49" charset="-122"/>
              </a:rPr>
              <a:t>6</a:t>
            </a:r>
            <a:r>
              <a:rPr lang="zh-CN" altLang="zh-CN" sz="2400" dirty="0">
                <a:latin typeface="黑体" panose="02010609060101010101" pitchFamily="49" charset="-122"/>
                <a:ea typeface="黑体" panose="02010609060101010101" pitchFamily="49" charset="-122"/>
              </a:rPr>
              <a:t>、体现了法律对技术进步技术创新支持和鼓励。</a:t>
            </a:r>
            <a:r>
              <a:rPr lang="zh-CN" altLang="zh-CN" sz="2400" b="1" dirty="0">
                <a:solidFill>
                  <a:srgbClr val="C00000"/>
                </a:solidFill>
                <a:latin typeface="楷体" panose="02010609060101010101" pitchFamily="49" charset="-122"/>
                <a:ea typeface="楷体" panose="02010609060101010101" pitchFamily="49" charset="-122"/>
              </a:rPr>
              <a:t>（第十条支持科学研究</a:t>
            </a:r>
            <a:r>
              <a:rPr lang="zh-CN" altLang="en-US" sz="2400" b="1" dirty="0">
                <a:solidFill>
                  <a:srgbClr val="C00000"/>
                </a:solidFill>
                <a:latin typeface="楷体" panose="02010609060101010101" pitchFamily="49" charset="-122"/>
                <a:ea typeface="楷体" panose="02010609060101010101" pitchFamily="49" charset="-122"/>
              </a:rPr>
              <a:t>，鼓励先进技术，奖励突出贡献；</a:t>
            </a:r>
            <a:r>
              <a:rPr lang="zh-CN" altLang="zh-CN" sz="2400" b="1" dirty="0">
                <a:solidFill>
                  <a:srgbClr val="C00000"/>
                </a:solidFill>
                <a:latin typeface="楷体" panose="02010609060101010101" pitchFamily="49" charset="-122"/>
                <a:ea typeface="楷体" panose="02010609060101010101" pitchFamily="49" charset="-122"/>
              </a:rPr>
              <a:t>第十六条</a:t>
            </a:r>
            <a:r>
              <a:rPr lang="en-US" altLang="zh-CN" sz="2400" b="1" dirty="0">
                <a:solidFill>
                  <a:srgbClr val="C00000"/>
                </a:solidFill>
                <a:latin typeface="楷体" panose="02010609060101010101" pitchFamily="49" charset="-122"/>
                <a:ea typeface="楷体" panose="02010609060101010101" pitchFamily="49" charset="-122"/>
              </a:rPr>
              <a:t>“</a:t>
            </a:r>
            <a:r>
              <a:rPr lang="zh-CN" altLang="zh-CN" sz="2400" b="1" dirty="0">
                <a:solidFill>
                  <a:srgbClr val="C00000"/>
                </a:solidFill>
                <a:latin typeface="楷体" panose="02010609060101010101" pitchFamily="49" charset="-122"/>
                <a:ea typeface="楷体" panose="02010609060101010101" pitchFamily="49" charset="-122"/>
              </a:rPr>
              <a:t>三新</a:t>
            </a:r>
            <a:r>
              <a:rPr lang="en-US" altLang="zh-CN" sz="2400" b="1" dirty="0">
                <a:solidFill>
                  <a:srgbClr val="C00000"/>
                </a:solidFill>
                <a:latin typeface="楷体" panose="02010609060101010101" pitchFamily="49" charset="-122"/>
                <a:ea typeface="楷体" panose="02010609060101010101" pitchFamily="49" charset="-122"/>
              </a:rPr>
              <a:t>”</a:t>
            </a:r>
            <a:r>
              <a:rPr lang="zh-CN" altLang="zh-CN" sz="2400" b="1" dirty="0">
                <a:solidFill>
                  <a:srgbClr val="C00000"/>
                </a:solidFill>
                <a:latin typeface="楷体" panose="02010609060101010101" pitchFamily="49" charset="-122"/>
                <a:ea typeface="楷体" panose="02010609060101010101" pitchFamily="49" charset="-122"/>
              </a:rPr>
              <a:t>）</a:t>
            </a:r>
            <a:endParaRPr lang="zh-CN" altLang="zh-CN" sz="2400" b="1" dirty="0">
              <a:solidFill>
                <a:srgbClr val="C00000"/>
              </a:solidFill>
              <a:latin typeface="楷体" panose="02010609060101010101" pitchFamily="49" charset="-122"/>
              <a:ea typeface="楷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7</a:t>
            </a:r>
            <a:r>
              <a:rPr lang="zh-CN" altLang="zh-CN" sz="2400" dirty="0">
                <a:latin typeface="黑体" panose="02010609060101010101" pitchFamily="49" charset="-122"/>
                <a:ea typeface="黑体" panose="02010609060101010101" pitchFamily="49" charset="-122"/>
              </a:rPr>
              <a:t>、为进一步发挥行业协会作用奠定法律基础。</a:t>
            </a:r>
            <a:r>
              <a:rPr lang="zh-CN" altLang="zh-CN" sz="2400" b="1" dirty="0">
                <a:solidFill>
                  <a:srgbClr val="C00000"/>
                </a:solidFill>
                <a:latin typeface="楷体" panose="02010609060101010101" pitchFamily="49" charset="-122"/>
                <a:ea typeface="楷体" panose="02010609060101010101" pitchFamily="49" charset="-122"/>
              </a:rPr>
              <a:t>（第九条）</a:t>
            </a:r>
            <a:endParaRPr lang="zh-CN" altLang="zh-CN" sz="2400" b="1" dirty="0">
              <a:solidFill>
                <a:srgbClr val="C00000"/>
              </a:solidFill>
              <a:latin typeface="楷体" panose="02010609060101010101" pitchFamily="49" charset="-122"/>
              <a:ea typeface="楷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8</a:t>
            </a:r>
            <a:r>
              <a:rPr lang="zh-CN" altLang="en-US"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强调了</a:t>
            </a:r>
            <a:r>
              <a:rPr lang="zh-CN" altLang="zh-CN" sz="2400" dirty="0">
                <a:solidFill>
                  <a:srgbClr val="C00000"/>
                </a:solidFill>
                <a:latin typeface="黑体" panose="02010609060101010101" pitchFamily="49" charset="-122"/>
                <a:ea typeface="黑体" panose="02010609060101010101" pitchFamily="49" charset="-122"/>
              </a:rPr>
              <a:t>加强安全宣传教育，普及安全知识，增强安全意识</a:t>
            </a:r>
            <a:r>
              <a:rPr lang="zh-CN" altLang="zh-CN" sz="2400" dirty="0">
                <a:latin typeface="黑体" panose="02010609060101010101" pitchFamily="49" charset="-122"/>
                <a:ea typeface="黑体" panose="02010609060101010101" pitchFamily="49" charset="-122"/>
              </a:rPr>
              <a:t>。</a:t>
            </a:r>
            <a:r>
              <a:rPr lang="zh-CN" altLang="zh-CN" sz="2400" dirty="0">
                <a:latin typeface="楷体" panose="02010609060101010101" pitchFamily="49" charset="-122"/>
                <a:ea typeface="楷体" panose="02010609060101010101" pitchFamily="49" charset="-122"/>
              </a:rPr>
              <a:t>（增加了关于监管部门宣传教育职责的规定）</a:t>
            </a:r>
            <a:endParaRPr lang="zh-CN" altLang="zh-CN" sz="2400" dirty="0">
              <a:latin typeface="楷体" panose="02010609060101010101" pitchFamily="49" charset="-122"/>
              <a:ea typeface="楷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9</a:t>
            </a:r>
            <a:r>
              <a:rPr lang="zh-CN" altLang="en-US"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突出了民事法律责任的规范，实行民事赔偿优先的原则（</a:t>
            </a:r>
            <a:r>
              <a:rPr lang="zh-CN" altLang="zh-CN" sz="2400" b="1" dirty="0">
                <a:latin typeface="楷体" panose="02010609060101010101" pitchFamily="49" charset="-122"/>
                <a:ea typeface="楷体" panose="02010609060101010101" pitchFamily="49" charset="-122"/>
              </a:rPr>
              <a:t>违反本法规定，应当承担民事赔偿责任和缴纳罚款、罚金，其财产不足以同时支付时，</a:t>
            </a:r>
            <a:r>
              <a:rPr lang="zh-CN" altLang="zh-CN" sz="2400" b="1" dirty="0">
                <a:solidFill>
                  <a:srgbClr val="C00000"/>
                </a:solidFill>
                <a:latin typeface="楷体" panose="02010609060101010101" pitchFamily="49" charset="-122"/>
                <a:ea typeface="楷体" panose="02010609060101010101" pitchFamily="49" charset="-122"/>
              </a:rPr>
              <a:t>先承担民事赔偿责任。</a:t>
            </a:r>
            <a:r>
              <a:rPr lang="zh-CN" altLang="zh-CN" sz="2400" dirty="0">
                <a:latin typeface="黑体" panose="02010609060101010101" pitchFamily="49" charset="-122"/>
                <a:ea typeface="黑体" panose="02010609060101010101" pitchFamily="49" charset="-122"/>
              </a:rPr>
              <a:t>）</a:t>
            </a:r>
            <a:endParaRPr lang="zh-CN" altLang="zh-CN" sz="2400" dirty="0">
              <a:latin typeface="黑体" panose="02010609060101010101" pitchFamily="49" charset="-122"/>
              <a:ea typeface="黑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10</a:t>
            </a:r>
            <a:r>
              <a:rPr lang="zh-CN" altLang="zh-CN" sz="2400" dirty="0">
                <a:latin typeface="黑体" panose="02010609060101010101" pitchFamily="49" charset="-122"/>
                <a:ea typeface="黑体" panose="02010609060101010101" pitchFamily="49" charset="-122"/>
              </a:rPr>
              <a:t>、为职能转变和改革创新留下空间。</a:t>
            </a:r>
            <a:endParaRPr lang="zh-CN" altLang="zh-CN" sz="2400" dirty="0">
              <a:latin typeface="黑体" panose="02010609060101010101" pitchFamily="49" charset="-122"/>
              <a:ea typeface="黑体"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14339" name="Rectangle 3"/>
          <p:cNvSpPr>
            <a:spLocks noGrp="1"/>
          </p:cNvSpPr>
          <p:nvPr>
            <p:ph idx="1"/>
          </p:nvPr>
        </p:nvSpPr>
        <p:spPr/>
        <p:txBody>
          <a:bodyPr vert="horz" wrap="square" lIns="91440" tIns="45720" rIns="91440" bIns="45720" anchor="t"/>
          <a:lstStyle/>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（一）主要结构及特点</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solidFill>
                  <a:srgbClr val="C00000"/>
                </a:solidFill>
                <a:latin typeface="黑体" panose="02010609060101010101" pitchFamily="49" charset="-122"/>
                <a:ea typeface="黑体" panose="02010609060101010101" pitchFamily="49" charset="-122"/>
              </a:rPr>
              <a:t>（二）</a:t>
            </a:r>
            <a:r>
              <a:rPr lang="zh-CN" altLang="en-US" sz="2400" dirty="0">
                <a:solidFill>
                  <a:srgbClr val="C00000"/>
                </a:solidFill>
                <a:latin typeface="黑体" panose="02010609060101010101" pitchFamily="49" charset="-122"/>
                <a:ea typeface="黑体" panose="02010609060101010101" pitchFamily="49" charset="-122"/>
              </a:rPr>
              <a:t>关于</a:t>
            </a:r>
            <a:r>
              <a:rPr lang="zh-CN" altLang="zh-CN" sz="2400" dirty="0">
                <a:solidFill>
                  <a:srgbClr val="C00000"/>
                </a:solidFill>
                <a:latin typeface="黑体" panose="02010609060101010101" pitchFamily="49" charset="-122"/>
                <a:ea typeface="黑体" panose="02010609060101010101" pitchFamily="49" charset="-122"/>
              </a:rPr>
              <a:t>适用范围</a:t>
            </a:r>
            <a:endParaRPr lang="en-US" altLang="zh-CN" sz="2400" dirty="0">
              <a:solidFill>
                <a:srgbClr val="C00000"/>
              </a:solidFill>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（三）</a:t>
            </a:r>
            <a:r>
              <a:rPr lang="zh-CN" altLang="en-US" sz="2400" dirty="0">
                <a:latin typeface="黑体" panose="02010609060101010101" pitchFamily="49" charset="-122"/>
                <a:ea typeface="黑体" panose="02010609060101010101" pitchFamily="49" charset="-122"/>
              </a:rPr>
              <a:t>关于企业安全主体责任</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（四）</a:t>
            </a:r>
            <a:r>
              <a:rPr lang="zh-CN" altLang="en-US" sz="2400" dirty="0">
                <a:latin typeface="黑体" panose="02010609060101010101" pitchFamily="49" charset="-122"/>
                <a:ea typeface="黑体" panose="02010609060101010101" pitchFamily="49" charset="-122"/>
              </a:rPr>
              <a:t>关于检验检测</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（五）</a:t>
            </a:r>
            <a:r>
              <a:rPr lang="zh-CN" altLang="en-US" sz="2400" dirty="0">
                <a:latin typeface="黑体" panose="02010609060101010101" pitchFamily="49" charset="-122"/>
                <a:ea typeface="黑体" panose="02010609060101010101" pitchFamily="49" charset="-122"/>
              </a:rPr>
              <a:t>关于监督管理</a:t>
            </a:r>
            <a:endParaRPr lang="zh-CN"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dirty="0">
                <a:latin typeface="黑体" panose="02010609060101010101" pitchFamily="49" charset="-122"/>
                <a:ea typeface="黑体" panose="02010609060101010101" pitchFamily="49" charset="-122"/>
              </a:rPr>
              <a:t>（六）关于</a:t>
            </a:r>
            <a:r>
              <a:rPr lang="zh-CN" altLang="zh-CN" sz="2400" dirty="0">
                <a:latin typeface="黑体" panose="02010609060101010101" pitchFamily="49" charset="-122"/>
                <a:ea typeface="黑体" panose="02010609060101010101" pitchFamily="49" charset="-122"/>
              </a:rPr>
              <a:t>事故应急与处理</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dirty="0">
                <a:latin typeface="黑体" panose="02010609060101010101" pitchFamily="49" charset="-122"/>
                <a:ea typeface="黑体" panose="02010609060101010101" pitchFamily="49" charset="-122"/>
              </a:rPr>
              <a:t>（七）关于法律责任</a:t>
            </a:r>
            <a:endParaRPr lang="en-US" altLang="zh-CN" sz="2400" dirty="0">
              <a:latin typeface="黑体" panose="02010609060101010101" pitchFamily="49" charset="-122"/>
              <a:ea typeface="黑体" panose="02010609060101010101" pitchFamily="49" charset="-122"/>
            </a:endParaRPr>
          </a:p>
        </p:txBody>
      </p:sp>
      <p:grpSp>
        <p:nvGrpSpPr>
          <p:cNvPr id="14340" name="组合 2"/>
          <p:cNvGrpSpPr/>
          <p:nvPr/>
        </p:nvGrpSpPr>
        <p:grpSpPr>
          <a:xfrm>
            <a:off x="925513" y="763588"/>
            <a:ext cx="5608637" cy="763587"/>
            <a:chOff x="4557621" y="3416304"/>
            <a:chExt cx="6386930" cy="688796"/>
          </a:xfrm>
        </p:grpSpPr>
        <p:sp>
          <p:nvSpPr>
            <p:cNvPr id="14341" name="MH_Number_1"/>
            <p:cNvSpPr/>
            <p:nvPr>
              <p:custDataLst>
                <p:tags r:id="rId1"/>
              </p:custDataLst>
            </p:nvPr>
          </p:nvSpPr>
          <p:spPr>
            <a:xfrm>
              <a:off x="4557621" y="3416304"/>
              <a:ext cx="1191041" cy="688796"/>
            </a:xfrm>
            <a:prstGeom prst="rect">
              <a:avLst/>
            </a:prstGeom>
            <a:solidFill>
              <a:schemeClr val="tx2"/>
            </a:solidFill>
            <a:ln w="9525">
              <a:noFill/>
            </a:ln>
          </p:spPr>
          <p:txBody>
            <a:bodyPr lIns="0" tIns="0" rIns="0" bIns="0" anchor="ctr"/>
            <a:lstStyle/>
            <a:p>
              <a:pPr lvl="0" algn="ctr" eaLnBrk="1" hangingPunct="1">
                <a:lnSpc>
                  <a:spcPct val="110000"/>
                </a:lnSpc>
                <a:buSzPct val="60000"/>
              </a:pPr>
              <a:r>
                <a:rPr lang="zh-CN" altLang="en-US" sz="3200" b="1" dirty="0">
                  <a:solidFill>
                    <a:schemeClr val="bg1"/>
                  </a:solidFill>
                  <a:latin typeface="Arial" panose="020B0604020202020204" pitchFamily="34" charset="0"/>
                  <a:ea typeface="黑体" panose="02010609060101010101" pitchFamily="49" charset="-122"/>
                </a:rPr>
                <a:t>二</a:t>
              </a:r>
              <a:endParaRPr lang="zh-CN" altLang="en-US" sz="3200" b="1" dirty="0">
                <a:solidFill>
                  <a:schemeClr val="bg1"/>
                </a:solidFill>
                <a:latin typeface="Arial" panose="020B0604020202020204" pitchFamily="34" charset="0"/>
                <a:ea typeface="黑体" panose="02010609060101010101" pitchFamily="49" charset="-122"/>
              </a:endParaRPr>
            </a:p>
          </p:txBody>
        </p:sp>
        <p:sp>
          <p:nvSpPr>
            <p:cNvPr id="14342" name="MH_Entry_1"/>
            <p:cNvSpPr/>
            <p:nvPr>
              <p:custDataLst>
                <p:tags r:id="rId2"/>
              </p:custDataLst>
            </p:nvPr>
          </p:nvSpPr>
          <p:spPr>
            <a:xfrm>
              <a:off x="5808738" y="3416304"/>
              <a:ext cx="5135813" cy="688796"/>
            </a:xfrm>
            <a:prstGeom prst="rect">
              <a:avLst/>
            </a:prstGeom>
            <a:solidFill>
              <a:srgbClr val="5F5F5F"/>
            </a:solidFill>
            <a:ln w="9525">
              <a:noFill/>
            </a:ln>
          </p:spPr>
          <p:txBody>
            <a:bodyPr lIns="71981" tIns="35991" rIns="71981" bIns="35991" anchor="ctr"/>
            <a:lstStyle/>
            <a:p>
              <a:pPr lvl="0" eaLnBrk="1" hangingPunct="1">
                <a:lnSpc>
                  <a:spcPct val="110000"/>
                </a:lnSpc>
                <a:buSzPct val="60000"/>
              </a:pPr>
              <a:r>
                <a:rPr lang="zh-CN" altLang="zh-CN" sz="3200" b="1" dirty="0">
                  <a:solidFill>
                    <a:schemeClr val="accent1"/>
                  </a:solidFill>
                  <a:latin typeface="黑体" panose="02010609060101010101" pitchFamily="49" charset="-122"/>
                  <a:ea typeface="黑体" panose="02010609060101010101" pitchFamily="49" charset="-122"/>
                </a:rPr>
                <a:t>重点</a:t>
              </a:r>
              <a:r>
                <a:rPr lang="zh-CN" altLang="en-US" sz="3200" b="1" dirty="0">
                  <a:solidFill>
                    <a:schemeClr val="accent1"/>
                  </a:solidFill>
                  <a:latin typeface="黑体" panose="02010609060101010101" pitchFamily="49" charset="-122"/>
                  <a:ea typeface="黑体" panose="02010609060101010101" pitchFamily="49" charset="-122"/>
                </a:rPr>
                <a:t>内容</a:t>
              </a:r>
              <a:r>
                <a:rPr lang="zh-CN" altLang="zh-CN" sz="3200" b="1" dirty="0">
                  <a:solidFill>
                    <a:schemeClr val="accent1"/>
                  </a:solidFill>
                  <a:latin typeface="黑体" panose="02010609060101010101" pitchFamily="49" charset="-122"/>
                  <a:ea typeface="黑体" panose="02010609060101010101" pitchFamily="49" charset="-122"/>
                </a:rPr>
                <a:t>解析</a:t>
              </a:r>
              <a:endParaRPr lang="zh-CN" altLang="zh-CN" sz="3200" b="1" dirty="0">
                <a:solidFill>
                  <a:schemeClr val="accent1"/>
                </a:solidFill>
                <a:latin typeface="黑体" panose="02010609060101010101" pitchFamily="49" charset="-122"/>
                <a:ea typeface="黑体" panose="02010609060101010101" pitchFamily="49" charset="-122"/>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15363" name="Rectangle 2"/>
          <p:cNvSpPr>
            <a:spLocks noGrp="1"/>
          </p:cNvSpPr>
          <p:nvPr>
            <p:ph type="title"/>
          </p:nvPr>
        </p:nvSpPr>
        <p:spPr>
          <a:xfrm>
            <a:off x="887413"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（二）</a:t>
            </a:r>
            <a:r>
              <a:rPr lang="zh-CN" altLang="en-US" sz="3200" dirty="0">
                <a:latin typeface="黑体" panose="02010609060101010101" pitchFamily="49" charset="-122"/>
                <a:ea typeface="黑体" panose="02010609060101010101" pitchFamily="49" charset="-122"/>
              </a:rPr>
              <a:t>关于</a:t>
            </a:r>
            <a:r>
              <a:rPr lang="zh-CN" altLang="zh-CN" sz="3200" dirty="0">
                <a:latin typeface="黑体" panose="02010609060101010101" pitchFamily="49" charset="-122"/>
                <a:ea typeface="黑体" panose="02010609060101010101" pitchFamily="49" charset="-122"/>
              </a:rPr>
              <a:t>适用范围</a:t>
            </a:r>
            <a:endParaRPr lang="zh-CN" altLang="en-US" sz="3200" dirty="0">
              <a:latin typeface="黑体" panose="02010609060101010101" pitchFamily="49" charset="-122"/>
              <a:ea typeface="黑体" panose="02010609060101010101" pitchFamily="49" charset="-122"/>
            </a:endParaRPr>
          </a:p>
        </p:txBody>
      </p:sp>
      <p:sp>
        <p:nvSpPr>
          <p:cNvPr id="15364" name="Rectangle 3"/>
          <p:cNvSpPr>
            <a:spLocks noGrp="1"/>
          </p:cNvSpPr>
          <p:nvPr>
            <p:ph idx="1"/>
          </p:nvPr>
        </p:nvSpPr>
        <p:spPr>
          <a:xfrm>
            <a:off x="912813" y="1905000"/>
            <a:ext cx="8110537" cy="4540250"/>
          </a:xfrm>
        </p:spPr>
        <p:txBody>
          <a:bodyPr vert="horz" wrap="square" lIns="91440" tIns="45720" rIns="91440" bIns="45720" anchor="t"/>
          <a:lstStyle/>
          <a:p>
            <a:pPr marL="0" indent="0">
              <a:buNone/>
            </a:pPr>
            <a:r>
              <a:rPr lang="zh-CN" altLang="zh-CN" sz="2400" dirty="0">
                <a:solidFill>
                  <a:srgbClr val="C00000"/>
                </a:solidFill>
                <a:latin typeface="黑体" panose="02010609060101010101" pitchFamily="49" charset="-122"/>
                <a:ea typeface="黑体" panose="02010609060101010101" pitchFamily="49" charset="-122"/>
              </a:rPr>
              <a:t>增加</a:t>
            </a:r>
            <a:r>
              <a:rPr lang="zh-CN" altLang="en-US" sz="2400" dirty="0">
                <a:solidFill>
                  <a:srgbClr val="C00000"/>
                </a:solidFill>
                <a:latin typeface="黑体" panose="02010609060101010101" pitchFamily="49" charset="-122"/>
                <a:ea typeface="黑体" panose="02010609060101010101" pitchFamily="49" charset="-122"/>
              </a:rPr>
              <a:t>了</a:t>
            </a:r>
            <a:r>
              <a:rPr lang="zh-CN" altLang="zh-CN" sz="2400" dirty="0">
                <a:solidFill>
                  <a:srgbClr val="C00000"/>
                </a:solidFill>
                <a:latin typeface="黑体" panose="02010609060101010101" pitchFamily="49" charset="-122"/>
                <a:ea typeface="黑体" panose="02010609060101010101" pitchFamily="49" charset="-122"/>
              </a:rPr>
              <a:t>经营环节</a:t>
            </a:r>
            <a:r>
              <a:rPr lang="zh-CN"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主要针对销售、出租活动和进出口管理。</a:t>
            </a:r>
            <a:endParaRPr lang="en-US" altLang="zh-CN" sz="2400" dirty="0">
              <a:latin typeface="黑体" panose="02010609060101010101" pitchFamily="49" charset="-122"/>
              <a:ea typeface="黑体" panose="02010609060101010101" pitchFamily="49" charset="-122"/>
            </a:endParaRPr>
          </a:p>
          <a:p>
            <a:pPr marL="0" indent="0">
              <a:buNone/>
            </a:pPr>
            <a:r>
              <a:rPr lang="en-US" altLang="zh-CN" sz="2400" b="1" dirty="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a:t>
            </a:r>
            <a:r>
              <a:rPr lang="zh-CN" altLang="zh-CN" sz="2400" b="1" dirty="0">
                <a:latin typeface="黑体" panose="02010609060101010101" pitchFamily="49" charset="-122"/>
                <a:ea typeface="黑体" panose="02010609060101010101" pitchFamily="49" charset="-122"/>
              </a:rPr>
              <a:t>从三个方面明确了适用范围（</a:t>
            </a:r>
            <a:r>
              <a:rPr lang="zh-CN" altLang="zh-CN" sz="2400" b="1" dirty="0">
                <a:latin typeface="黑体" panose="02010609060101010101" pitchFamily="49" charset="-122"/>
                <a:ea typeface="黑体" panose="02010609060101010101" pitchFamily="49" charset="-122"/>
                <a:sym typeface="+mn-ea"/>
              </a:rPr>
              <a:t>第二条</a:t>
            </a:r>
            <a:r>
              <a:rPr lang="zh-CN" altLang="zh-CN" sz="2400" b="1" dirty="0">
                <a:latin typeface="黑体" panose="02010609060101010101" pitchFamily="49" charset="-122"/>
                <a:ea typeface="黑体" panose="02010609060101010101" pitchFamily="49" charset="-122"/>
              </a:rPr>
              <a:t>）：</a:t>
            </a:r>
            <a:endParaRPr lang="zh-CN" altLang="zh-CN" sz="2400" b="1" dirty="0">
              <a:latin typeface="黑体" panose="02010609060101010101" pitchFamily="49" charset="-122"/>
              <a:ea typeface="黑体" panose="02010609060101010101" pitchFamily="49" charset="-122"/>
            </a:endParaRPr>
          </a:p>
          <a:p>
            <a:pPr marL="0" indent="0">
              <a:buNone/>
            </a:pP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a:t>
            </a:r>
            <a:r>
              <a:rPr lang="zh-CN" altLang="zh-CN" sz="2400" dirty="0">
                <a:solidFill>
                  <a:srgbClr val="C00000"/>
                </a:solidFill>
                <a:latin typeface="楷体" panose="02010609060101010101" pitchFamily="49" charset="-122"/>
                <a:ea typeface="楷体" panose="02010609060101010101" pitchFamily="49" charset="-122"/>
              </a:rPr>
              <a:t>特种设备的生产</a:t>
            </a:r>
            <a:r>
              <a:rPr lang="en-US" altLang="zh-CN" sz="2400" dirty="0">
                <a:solidFill>
                  <a:srgbClr val="C00000"/>
                </a:solidFill>
                <a:latin typeface="楷体" panose="02010609060101010101" pitchFamily="49" charset="-122"/>
                <a:ea typeface="楷体" panose="02010609060101010101" pitchFamily="49" charset="-122"/>
              </a:rPr>
              <a:t>(</a:t>
            </a:r>
            <a:r>
              <a:rPr lang="zh-CN" altLang="zh-CN" sz="2400" dirty="0">
                <a:solidFill>
                  <a:srgbClr val="C00000"/>
                </a:solidFill>
                <a:latin typeface="楷体" panose="02010609060101010101" pitchFamily="49" charset="-122"/>
                <a:ea typeface="楷体" panose="02010609060101010101" pitchFamily="49" charset="-122"/>
              </a:rPr>
              <a:t>包括设计、制造、安装、改造、修理</a:t>
            </a:r>
            <a:r>
              <a:rPr lang="en-US" altLang="zh-CN" sz="2400" dirty="0">
                <a:solidFill>
                  <a:srgbClr val="C00000"/>
                </a:solidFill>
                <a:latin typeface="楷体" panose="02010609060101010101" pitchFamily="49" charset="-122"/>
                <a:ea typeface="楷体" panose="02010609060101010101" pitchFamily="49" charset="-122"/>
              </a:rPr>
              <a:t>)</a:t>
            </a:r>
            <a:r>
              <a:rPr lang="zh-CN" altLang="zh-CN" sz="2400" dirty="0">
                <a:solidFill>
                  <a:srgbClr val="C00000"/>
                </a:solidFill>
                <a:latin typeface="楷体" panose="02010609060101010101" pitchFamily="49" charset="-122"/>
                <a:ea typeface="楷体" panose="02010609060101010101" pitchFamily="49" charset="-122"/>
              </a:rPr>
              <a:t>、经营、使用、检验、检测及其监督管理</a:t>
            </a:r>
            <a:r>
              <a:rPr lang="zh-CN" altLang="en-US" sz="2400" dirty="0">
                <a:solidFill>
                  <a:srgbClr val="C00000"/>
                </a:solidFill>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适用本法。</a:t>
            </a:r>
            <a:endParaRPr lang="zh-CN" altLang="en-US" sz="2400" dirty="0">
              <a:latin typeface="楷体" panose="02010609060101010101" pitchFamily="49" charset="-122"/>
              <a:ea typeface="楷体" panose="02010609060101010101" pitchFamily="49" charset="-122"/>
            </a:endParaRPr>
          </a:p>
          <a:p>
            <a:pPr marL="0" indent="0">
              <a:buNone/>
            </a:pPr>
            <a:r>
              <a:rPr lang="en-US" altLang="zh-CN" sz="24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a:t>
            </a:r>
            <a:r>
              <a:rPr lang="en-US" altLang="zh-CN" sz="2400" dirty="0">
                <a:solidFill>
                  <a:srgbClr val="C00000"/>
                </a:solidFill>
                <a:latin typeface="楷体" panose="02010609060101010101" pitchFamily="49" charset="-122"/>
                <a:ea typeface="楷体" panose="02010609060101010101" pitchFamily="49" charset="-122"/>
              </a:rPr>
              <a:t>特种设备</a:t>
            </a:r>
            <a:r>
              <a:rPr lang="zh-CN" altLang="en-US" sz="2400" dirty="0">
                <a:solidFill>
                  <a:srgbClr val="C00000"/>
                </a:solidFill>
                <a:latin typeface="楷体" panose="02010609060101010101" pitchFamily="49" charset="-122"/>
                <a:ea typeface="楷体" panose="02010609060101010101" pitchFamily="49" charset="-122"/>
              </a:rPr>
              <a:t>定义：</a:t>
            </a:r>
            <a:r>
              <a:rPr lang="zh-CN" altLang="en-US" sz="2400" dirty="0">
                <a:latin typeface="楷体" panose="02010609060101010101" pitchFamily="49" charset="-122"/>
                <a:ea typeface="楷体" panose="02010609060101010101" pitchFamily="49" charset="-122"/>
              </a:rPr>
              <a:t>本法所称特种设备，是指</a:t>
            </a:r>
            <a:r>
              <a:rPr lang="en-US" altLang="zh-CN" sz="2400" dirty="0">
                <a:latin typeface="楷体" panose="02010609060101010101" pitchFamily="49" charset="-122"/>
                <a:ea typeface="楷体" panose="02010609060101010101" pitchFamily="49" charset="-122"/>
              </a:rPr>
              <a:t>对人身和财产安全有较大危险性的</a:t>
            </a:r>
            <a:r>
              <a:rPr lang="en-US" altLang="zh-CN" sz="2400" dirty="0">
                <a:solidFill>
                  <a:srgbClr val="C00000"/>
                </a:solidFill>
                <a:latin typeface="楷体" panose="02010609060101010101" pitchFamily="49" charset="-122"/>
                <a:ea typeface="楷体" panose="02010609060101010101" pitchFamily="49" charset="-122"/>
              </a:rPr>
              <a:t>锅炉、压力容器(含气瓶)、压力管道、电梯、起重机械、客运索道、大型游乐设施、场(厂)内专用机动车辆</a:t>
            </a:r>
            <a:r>
              <a:rPr lang="en-US" altLang="zh-CN" sz="2400" dirty="0">
                <a:latin typeface="楷体" panose="02010609060101010101" pitchFamily="49" charset="-122"/>
                <a:ea typeface="楷体" panose="02010609060101010101" pitchFamily="49" charset="-122"/>
              </a:rPr>
              <a:t>，以及法律、行政法规规定适用本法的其他特种设备。</a:t>
            </a:r>
            <a:endParaRPr lang="en-US" altLang="zh-CN" sz="2400" dirty="0">
              <a:latin typeface="楷体" panose="02010609060101010101" pitchFamily="49" charset="-122"/>
              <a:ea typeface="楷体" panose="02010609060101010101" pitchFamily="49" charset="-122"/>
            </a:endParaRPr>
          </a:p>
          <a:p>
            <a:pPr marL="0" indent="0">
              <a:buNone/>
            </a:pPr>
            <a:r>
              <a:rPr lang="en-US" altLang="zh-CN" sz="2400" dirty="0">
                <a:solidFill>
                  <a:srgbClr val="C00000"/>
                </a:solidFill>
                <a:latin typeface="楷体" panose="02010609060101010101" pitchFamily="49" charset="-122"/>
                <a:ea typeface="楷体" panose="02010609060101010101" pitchFamily="49" charset="-122"/>
                <a:sym typeface="+mn-ea"/>
              </a:rPr>
              <a:t>3</a:t>
            </a:r>
            <a:r>
              <a:rPr lang="zh-CN" altLang="en-US" sz="2400" dirty="0">
                <a:solidFill>
                  <a:srgbClr val="C00000"/>
                </a:solidFill>
                <a:latin typeface="楷体" panose="02010609060101010101" pitchFamily="49" charset="-122"/>
                <a:ea typeface="楷体" panose="02010609060101010101" pitchFamily="49" charset="-122"/>
                <a:sym typeface="+mn-ea"/>
              </a:rPr>
              <a:t>）国家对特种设备实行目录管理。</a:t>
            </a:r>
            <a:endParaRPr lang="zh-CN" altLang="en-US" sz="2400" dirty="0">
              <a:solidFill>
                <a:srgbClr val="C00000"/>
              </a:solidFill>
              <a:latin typeface="楷体" panose="02010609060101010101" pitchFamily="49" charset="-122"/>
              <a:ea typeface="楷体" panose="02010609060101010101" pitchFamily="49" charset="-122"/>
              <a:sym typeface="+mn-ea"/>
            </a:endParaRPr>
          </a:p>
          <a:p>
            <a:pPr marL="0" indent="0">
              <a:buNone/>
            </a:pP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16387"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（二）</a:t>
            </a:r>
            <a:r>
              <a:rPr lang="zh-CN" altLang="en-US" sz="3200" dirty="0">
                <a:latin typeface="黑体" panose="02010609060101010101" pitchFamily="49" charset="-122"/>
                <a:ea typeface="黑体" panose="02010609060101010101" pitchFamily="49" charset="-122"/>
              </a:rPr>
              <a:t>关于</a:t>
            </a:r>
            <a:r>
              <a:rPr lang="zh-CN" altLang="zh-CN" sz="3200" dirty="0">
                <a:latin typeface="黑体" panose="02010609060101010101" pitchFamily="49" charset="-122"/>
                <a:ea typeface="黑体" panose="02010609060101010101" pitchFamily="49" charset="-122"/>
              </a:rPr>
              <a:t>适用范围</a:t>
            </a:r>
            <a:endParaRPr lang="zh-CN" altLang="en-US" sz="3200" dirty="0">
              <a:latin typeface="黑体" panose="02010609060101010101" pitchFamily="49" charset="-122"/>
              <a:ea typeface="黑体" panose="02010609060101010101" pitchFamily="49" charset="-122"/>
            </a:endParaRPr>
          </a:p>
        </p:txBody>
      </p:sp>
      <p:sp>
        <p:nvSpPr>
          <p:cNvPr id="32771" name="Rectangle 3"/>
          <p:cNvSpPr>
            <a:spLocks noGrp="1"/>
          </p:cNvSpPr>
          <p:nvPr>
            <p:ph idx="1"/>
          </p:nvPr>
        </p:nvSpPr>
        <p:spPr>
          <a:xfrm>
            <a:off x="912813" y="1905000"/>
            <a:ext cx="8110538" cy="4191000"/>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None/>
              <a:defRPr/>
            </a:pPr>
            <a:r>
              <a:rPr kumimoji="0" lang="en-US" altLang="zh-CN" sz="2400" b="1" i="0" u="none" strike="noStrike" kern="0" cap="none" spc="0" normalizeH="0" baseline="0" noProof="1">
                <a:ln>
                  <a:noFill/>
                </a:ln>
                <a:solidFill>
                  <a:srgbClr val="C00000"/>
                </a:solidFill>
                <a:effectLst/>
                <a:uLnTx/>
                <a:uFillTx/>
                <a:latin typeface="黑体" panose="02010609060101010101" pitchFamily="49" charset="-122"/>
                <a:ea typeface="黑体" panose="02010609060101010101" pitchFamily="49" charset="-122"/>
                <a:cs typeface="+mn-cs"/>
              </a:rPr>
              <a:t>2</a:t>
            </a:r>
            <a:r>
              <a:rPr kumimoji="0" lang="zh-CN" altLang="en-US" sz="2400" b="1" i="0" u="none" strike="noStrike" kern="0" cap="none" spc="0" normalizeH="0" baseline="0" noProof="1">
                <a:ln>
                  <a:noFill/>
                </a:ln>
                <a:solidFill>
                  <a:srgbClr val="C00000"/>
                </a:solidFill>
                <a:effectLst/>
                <a:uLnTx/>
                <a:uFillTx/>
                <a:latin typeface="黑体" panose="02010609060101010101" pitchFamily="49" charset="-122"/>
                <a:ea typeface="黑体" panose="02010609060101010101" pitchFamily="49" charset="-122"/>
                <a:cs typeface="+mn-cs"/>
              </a:rPr>
              <a:t>、</a:t>
            </a:r>
            <a:r>
              <a:rPr kumimoji="0" lang="zh-CN" altLang="zh-CN" sz="2400" b="1" i="0" u="none" strike="noStrike" kern="0" cap="none" spc="0" normalizeH="0" baseline="0" noProof="1">
                <a:ln>
                  <a:noFill/>
                </a:ln>
                <a:solidFill>
                  <a:srgbClr val="C00000"/>
                </a:solidFill>
                <a:effectLst/>
                <a:uLnTx/>
                <a:uFillTx/>
                <a:latin typeface="黑体" panose="02010609060101010101" pitchFamily="49" charset="-122"/>
                <a:ea typeface="黑体" panose="02010609060101010101" pitchFamily="49" charset="-122"/>
                <a:cs typeface="+mn-cs"/>
              </a:rPr>
              <a:t>特种设备的监管范围由目录调整。</a:t>
            </a:r>
            <a:endParaRPr kumimoji="0" lang="zh-CN" altLang="zh-CN" sz="2400" b="1" i="0" u="none" strike="noStrike" kern="0" cap="none" spc="0" normalizeH="0" baseline="0" noProof="1">
              <a:ln>
                <a:noFill/>
              </a:ln>
              <a:solidFill>
                <a:srgbClr val="C0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None/>
              <a:defRPr/>
            </a:pPr>
            <a:r>
              <a:rPr kumimoji="0" lang="zh-CN" altLang="en-US" sz="2400" b="0" i="0" u="none" strike="noStrike" kern="0" cap="none" spc="0" normalizeH="0" baseline="0" noProof="1">
                <a:ln>
                  <a:noFill/>
                </a:ln>
                <a:solidFill>
                  <a:srgbClr val="C00000"/>
                </a:solidFill>
                <a:effectLst/>
                <a:uLnTx/>
                <a:uFillTx/>
                <a:latin typeface="楷体" panose="02010609060101010101" pitchFamily="49" charset="-122"/>
                <a:ea typeface="楷体" panose="02010609060101010101" pitchFamily="49" charset="-122"/>
                <a:cs typeface="+mn-cs"/>
              </a:rPr>
              <a:t>只有目录中的设备，才能纳入监督管理范围。</a:t>
            </a:r>
            <a:endParaRPr kumimoji="0" lang="zh-CN" altLang="en-US" sz="2400" b="0" i="0" u="none" strike="noStrike" kern="0" cap="none" spc="0" normalizeH="0" baseline="0" noProof="1">
              <a:ln>
                <a:noFill/>
              </a:ln>
              <a:solidFill>
                <a:srgbClr val="C00000"/>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0" fontAlgn="base" latinLnBrk="0" hangingPunct="0">
              <a:lnSpc>
                <a:spcPct val="100000"/>
              </a:lnSpc>
              <a:spcBef>
                <a:spcPct val="20000"/>
              </a:spcBef>
              <a:spcAft>
                <a:spcPct val="0"/>
              </a:spcAft>
              <a:buClr>
                <a:srgbClr val="9A0000"/>
              </a:buClr>
              <a:buSzPct val="75000"/>
              <a:buFont typeface="Wingdings" panose="05000000000000000000" pitchFamily="2" charset="2"/>
              <a:buChar char="l"/>
              <a:defRPr/>
            </a:pPr>
            <a:r>
              <a:rPr kumimoji="0" lang="zh-CN" altLang="en-US" sz="2400" b="0" i="0" u="none" strike="noStrike" kern="0" cap="none" spc="0" normalizeH="0" baseline="0" noProof="1">
                <a:ln>
                  <a:noFill/>
                </a:ln>
                <a:solidFill>
                  <a:srgbClr val="00000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特种设备目录由国家质检总局商有关部门制定，报国务院批准后执行。</a:t>
            </a:r>
            <a:endParaRPr kumimoji="0" lang="en-US" altLang="zh-CN" sz="2400" b="0" i="0" u="none" strike="noStrike" kern="0" cap="none" spc="0" normalizeH="0" baseline="0" noProof="1">
              <a:ln>
                <a:noFill/>
              </a:ln>
              <a:solidFill>
                <a:srgbClr val="000000"/>
              </a:solidFill>
              <a:effectLst/>
              <a:uLnTx/>
              <a:uFillTx/>
              <a:latin typeface="楷体" panose="02010609060101010101" pitchFamily="49" charset="-122"/>
              <a:ea typeface="楷体" panose="02010609060101010101" pitchFamily="49" charset="-122"/>
              <a:cs typeface="+mn-cs"/>
              <a:sym typeface="楷体" panose="02010609060101010101" pitchFamily="49" charset="-122"/>
            </a:endParaRPr>
          </a:p>
          <a:p>
            <a:pPr marL="342900" marR="0" lvl="0" indent="-342900" algn="l" defTabSz="914400" rtl="0" eaLnBrk="0" fontAlgn="base" latinLnBrk="0" hangingPunct="0">
              <a:lnSpc>
                <a:spcPct val="100000"/>
              </a:lnSpc>
              <a:spcBef>
                <a:spcPct val="20000"/>
              </a:spcBef>
              <a:spcAft>
                <a:spcPct val="0"/>
              </a:spcAft>
              <a:buClr>
                <a:srgbClr val="9A0000"/>
              </a:buClr>
              <a:buSzPct val="75000"/>
              <a:buFont typeface="Wingdings" panose="05000000000000000000" pitchFamily="2" charset="2"/>
              <a:buChar char="l"/>
              <a:defRPr/>
            </a:pPr>
            <a:r>
              <a:rPr kumimoji="0" lang="zh-CN" altLang="en-US" sz="2400" b="0" i="0" u="none" strike="noStrike" kern="0" cap="none" spc="0" normalizeH="0" baseline="0" noProof="1">
                <a:ln>
                  <a:noFill/>
                </a:ln>
                <a:solidFill>
                  <a:srgbClr val="000000"/>
                </a:solidFill>
                <a:effectLst/>
                <a:uLnTx/>
                <a:uFillTx/>
                <a:latin typeface="楷体" panose="02010609060101010101" pitchFamily="49" charset="-122"/>
                <a:ea typeface="楷体" panose="02010609060101010101" pitchFamily="49" charset="-122"/>
                <a:cs typeface="+mn-cs"/>
                <a:sym typeface="+mn-ea"/>
              </a:rPr>
              <a:t>并不是所有的特种设备都纳入监督管理范围，考虑一定参数和因素。</a:t>
            </a:r>
            <a:endParaRPr kumimoji="0" lang="en-US" altLang="zh-CN" sz="2400" b="0" i="0" u="none" strike="noStrike" kern="0" cap="none" spc="0" normalizeH="0" baseline="0" noProof="1">
              <a:ln>
                <a:noFill/>
              </a:ln>
              <a:solidFill>
                <a:srgbClr val="000000"/>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Char char="n"/>
              <a:defRPr/>
            </a:pPr>
            <a:endParaRPr kumimoji="0" lang="zh-CN"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None/>
              <a:defRPr/>
            </a:pPr>
            <a:endParaRPr kumimoji="0" lang="zh-CN" altLang="zh-CN" sz="2400" b="0"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5"/>
          <p:cNvSpPr txBox="1">
            <a:spLocks noGrp="1"/>
          </p:cNvSpPr>
          <p:nvPr/>
        </p:nvSpPr>
        <p:spPr>
          <a:xfrm>
            <a:off x="7019925" y="6286500"/>
            <a:ext cx="1905000" cy="457200"/>
          </a:xfrm>
          <a:prstGeom prst="rect">
            <a:avLst/>
          </a:prstGeom>
          <a:noFill/>
          <a:ln w="9525">
            <a:noFill/>
          </a:ln>
        </p:spPr>
        <p:txBody>
          <a:bodyPr anchor="b"/>
          <a:lstStyle/>
          <a:p>
            <a:pPr lvl="0" algn="r" eaLnBrk="1" hangingPunct="1"/>
            <a:fld id="{9A0DB2DC-4C9A-4742-B13C-FB6460FD3503}" type="slidenum">
              <a:rPr lang="zh-CN" altLang="en-US" sz="1400" dirty="0">
                <a:latin typeface="Verdana" panose="020B0604030504040204" pitchFamily="34" charset="0"/>
                <a:ea typeface="宋体" panose="02010600030101010101" pitchFamily="2" charset="-122"/>
              </a:rPr>
            </a:fld>
            <a:endParaRPr lang="zh-CN" altLang="en-US" sz="1400" dirty="0">
              <a:latin typeface="Verdana" panose="020B0604030504040204" pitchFamily="34" charset="0"/>
              <a:ea typeface="宋体" panose="02010600030101010101" pitchFamily="2" charset="-122"/>
            </a:endParaRPr>
          </a:p>
        </p:txBody>
      </p:sp>
      <p:sp>
        <p:nvSpPr>
          <p:cNvPr id="4099" name="Rectangle 2"/>
          <p:cNvSpPr>
            <a:spLocks noGrp="1" noChangeArrowheads="1"/>
          </p:cNvSpPr>
          <p:nvPr>
            <p:ph type="title" idx="4294967295"/>
          </p:nvPr>
        </p:nvSpPr>
        <p:spPr>
          <a:xfrm>
            <a:off x="871538" y="984250"/>
            <a:ext cx="8162925" cy="639763"/>
          </a:xfrm>
        </p:spPr>
        <p:txBody>
          <a:bodyPr vert="horz" wrap="square" lIns="91440" tIns="45720" rIns="91440" bIns="45720" numCol="1" anchor="b"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0" cap="none" spc="0" normalizeH="0" baseline="0" noProof="0" dirty="0">
                <a:ln>
                  <a:noFill/>
                </a:ln>
                <a:solidFill>
                  <a:schemeClr val="tx2">
                    <a:lumMod val="50000"/>
                  </a:schemeClr>
                </a:solidFill>
                <a:effectLst/>
                <a:uLnTx/>
                <a:uFillTx/>
                <a:latin typeface="+mj-lt"/>
                <a:ea typeface="黑体" panose="02010609060101010101" pitchFamily="49" charset="-122"/>
                <a:cs typeface="+mj-cs"/>
              </a:rPr>
              <a:t>范围</a:t>
            </a:r>
            <a:r>
              <a:rPr kumimoji="0" lang="en-US" altLang="zh-CN" sz="3600" b="0" i="0" u="none" strike="noStrike" kern="0" cap="none" spc="0" normalizeH="0" baseline="0" noProof="0" dirty="0">
                <a:ln>
                  <a:noFill/>
                </a:ln>
                <a:solidFill>
                  <a:schemeClr val="tx2">
                    <a:lumMod val="50000"/>
                  </a:schemeClr>
                </a:solidFill>
                <a:effectLst/>
                <a:uLnTx/>
                <a:uFillTx/>
                <a:latin typeface="华文新魏" panose="02010800040101010101" pitchFamily="2" charset="-122"/>
                <a:ea typeface="华文新魏" panose="02010800040101010101" pitchFamily="2" charset="-122"/>
                <a:cs typeface="+mj-cs"/>
              </a:rPr>
              <a:t>——</a:t>
            </a:r>
            <a:r>
              <a:rPr kumimoji="0" lang="zh-CN" altLang="en-US" sz="3600" b="0" i="0" u="none" strike="noStrike" kern="0" cap="none" spc="0" normalizeH="0" baseline="0" noProof="0" dirty="0">
                <a:ln>
                  <a:noFill/>
                </a:ln>
                <a:solidFill>
                  <a:schemeClr val="tx2">
                    <a:lumMod val="50000"/>
                  </a:schemeClr>
                </a:solidFill>
                <a:effectLst/>
                <a:uLnTx/>
                <a:uFillTx/>
                <a:latin typeface="华文新魏" panose="02010800040101010101" pitchFamily="2" charset="-122"/>
                <a:ea typeface="华文新魏" panose="02010800040101010101" pitchFamily="2" charset="-122"/>
                <a:cs typeface="+mj-cs"/>
              </a:rPr>
              <a:t>考虑的因素</a:t>
            </a:r>
            <a:endParaRPr kumimoji="0" lang="zh-CN" altLang="en-US" sz="3600" b="0" i="0" u="none" strike="noStrike" kern="0" cap="none" spc="0" normalizeH="0" baseline="0" noProof="0" dirty="0">
              <a:ln>
                <a:noFill/>
              </a:ln>
              <a:solidFill>
                <a:schemeClr val="tx2">
                  <a:lumMod val="50000"/>
                </a:schemeClr>
              </a:solidFill>
              <a:effectLst/>
              <a:uLnTx/>
              <a:uFillTx/>
              <a:latin typeface="+mj-lt"/>
              <a:ea typeface="黑体" panose="02010609060101010101" pitchFamily="49" charset="-122"/>
              <a:cs typeface="+mj-cs"/>
            </a:endParaRPr>
          </a:p>
        </p:txBody>
      </p:sp>
      <p:sp>
        <p:nvSpPr>
          <p:cNvPr id="17412" name="灯片编号占位符 5"/>
          <p:cNvSpPr>
            <a:spLocks noGrp="1"/>
          </p:cNvSpPr>
          <p:nvPr/>
        </p:nvSpPr>
        <p:spPr>
          <a:xfrm>
            <a:off x="7019925" y="6286500"/>
            <a:ext cx="1905000" cy="457200"/>
          </a:xfrm>
          <a:prstGeom prst="rect">
            <a:avLst/>
          </a:prstGeom>
          <a:noFill/>
          <a:ln w="9525">
            <a:noFill/>
          </a:ln>
        </p:spPr>
        <p:txBody>
          <a:bodyPr/>
          <a:lstStyle/>
          <a:p>
            <a:pPr lvl="0" eaLnBrk="1" hangingPunct="1"/>
            <a:fld id="{9A0DB2DC-4C9A-4742-B13C-FB6460FD3503}" type="slidenum">
              <a:rPr lang="zh-CN" altLang="en-US" sz="1400" dirty="0">
                <a:solidFill>
                  <a:srgbClr val="000000"/>
                </a:solidFill>
                <a:latin typeface="Verdana" panose="020B0604030504040204" pitchFamily="34" charset="0"/>
                <a:ea typeface="宋体" panose="02010600030101010101" pitchFamily="2" charset="-122"/>
              </a:rPr>
            </a:fld>
            <a:endParaRPr lang="zh-CN" altLang="en-US" sz="1400" dirty="0">
              <a:solidFill>
                <a:srgbClr val="000000"/>
              </a:solidFill>
              <a:latin typeface="Verdana" panose="020B0604030504040204" pitchFamily="34" charset="0"/>
              <a:ea typeface="宋体" panose="02010600030101010101" pitchFamily="2" charset="-122"/>
            </a:endParaRPr>
          </a:p>
        </p:txBody>
      </p:sp>
      <p:sp>
        <p:nvSpPr>
          <p:cNvPr id="7" name="圆角矩形 7"/>
          <p:cNvSpPr/>
          <p:nvPr/>
        </p:nvSpPr>
        <p:spPr bwMode="auto">
          <a:xfrm>
            <a:off x="1042988" y="1917700"/>
            <a:ext cx="7632700" cy="4597400"/>
          </a:xfrm>
          <a:prstGeom prst="roundRect">
            <a:avLst>
              <a:gd name="adj" fmla="val 2356"/>
            </a:avLst>
          </a:prstGeom>
          <a:solidFill>
            <a:srgbClr val="FFFFFF"/>
          </a:solidFill>
          <a:ln w="3175">
            <a:solidFill>
              <a:srgbClr val="757575"/>
            </a:solidFill>
            <a:rou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1" i="1" u="none" strike="noStrike" kern="0" cap="none" spc="0" normalizeH="0" baseline="0" noProof="0">
              <a:ln>
                <a:noFill/>
              </a:ln>
              <a:solidFill>
                <a:sysClr val="windowText" lastClr="000000"/>
              </a:solidFill>
              <a:effectLst/>
              <a:uLnTx/>
              <a:uFillTx/>
              <a:latin typeface="Verdana" panose="020B0604030504040204" pitchFamily="34" charset="0"/>
              <a:ea typeface="宋体" panose="02010600030101010101" pitchFamily="2" charset="-122"/>
              <a:cs typeface="+mn-cs"/>
              <a:sym typeface="Verdana" panose="020B0604030504040204" pitchFamily="34" charset="0"/>
            </a:endParaRPr>
          </a:p>
        </p:txBody>
      </p:sp>
      <p:grpSp>
        <p:nvGrpSpPr>
          <p:cNvPr id="17414" name="组合 19"/>
          <p:cNvGrpSpPr/>
          <p:nvPr/>
        </p:nvGrpSpPr>
        <p:grpSpPr>
          <a:xfrm>
            <a:off x="1293813" y="2133600"/>
            <a:ext cx="3230562" cy="4103688"/>
            <a:chOff x="0" y="0"/>
            <a:chExt cx="2982493" cy="2823779"/>
          </a:xfrm>
        </p:grpSpPr>
        <p:sp>
          <p:nvSpPr>
            <p:cNvPr id="17422" name="矩形 9"/>
            <p:cNvSpPr/>
            <p:nvPr/>
          </p:nvSpPr>
          <p:spPr>
            <a:xfrm>
              <a:off x="839788" y="554924"/>
              <a:ext cx="2142705" cy="285109"/>
            </a:xfrm>
            <a:prstGeom prst="rect">
              <a:avLst/>
            </a:prstGeom>
            <a:solidFill>
              <a:srgbClr val="FFFFFF"/>
            </a:solidFill>
            <a:ln w="3175" cap="flat" cmpd="sng">
              <a:solidFill>
                <a:srgbClr val="EAEAEA"/>
              </a:solidFill>
              <a:prstDash val="solid"/>
              <a:bevel/>
              <a:headEnd type="none" w="med" len="med"/>
              <a:tailEnd type="none" w="med" len="med"/>
            </a:ln>
          </p:spPr>
          <p:txBody>
            <a:bodyPr anchor="ctr"/>
            <a:lstStyle/>
            <a:p>
              <a:pPr lvl="0" eaLnBrk="1" hangingPunct="1"/>
              <a:r>
                <a:rPr lang="en-US" altLang="zh-CN" sz="2000" i="1" dirty="0">
                  <a:solidFill>
                    <a:srgbClr val="000000"/>
                  </a:solidFill>
                  <a:latin typeface="Arial" panose="020B0604020202020204" pitchFamily="34" charset="0"/>
                  <a:ea typeface="方正大黑简体" panose="02000000000000000000" pitchFamily="1" charset="-122"/>
                  <a:sym typeface="Arial" panose="020B0604020202020204" pitchFamily="34" charset="0"/>
                </a:rPr>
                <a:t>1.</a:t>
              </a:r>
              <a:r>
                <a:rPr lang="zh-CN" altLang="en-US" sz="2000" dirty="0">
                  <a:solidFill>
                    <a:srgbClr val="000000"/>
                  </a:solidFill>
                  <a:latin typeface="方正大黑简体" panose="02000000000000000000" pitchFamily="1" charset="-122"/>
                  <a:ea typeface="方正大黑简体" panose="02000000000000000000" pitchFamily="1" charset="-122"/>
                  <a:sym typeface="方正大黑简体" panose="02000000000000000000" pitchFamily="1" charset="-122"/>
                </a:rPr>
                <a:t>锅炉</a:t>
              </a:r>
              <a:endParaRPr lang="zh-CN" altLang="en-US" sz="2000" dirty="0">
                <a:solidFill>
                  <a:srgbClr val="000000"/>
                </a:solidFill>
                <a:latin typeface="方正大黑简体" panose="02000000000000000000" pitchFamily="1" charset="-122"/>
                <a:ea typeface="方正大黑简体" panose="02000000000000000000" pitchFamily="1" charset="-122"/>
                <a:sym typeface="方正大黑简体" panose="02000000000000000000" pitchFamily="1" charset="-122"/>
              </a:endParaRPr>
            </a:p>
          </p:txBody>
        </p:sp>
        <p:sp>
          <p:nvSpPr>
            <p:cNvPr id="17423" name="矩形 10"/>
            <p:cNvSpPr/>
            <p:nvPr/>
          </p:nvSpPr>
          <p:spPr>
            <a:xfrm>
              <a:off x="823666" y="823648"/>
              <a:ext cx="2144171" cy="285109"/>
            </a:xfrm>
            <a:prstGeom prst="rect">
              <a:avLst/>
            </a:prstGeom>
            <a:solidFill>
              <a:srgbClr val="EAEAEA"/>
            </a:solidFill>
            <a:ln w="3175" cap="flat" cmpd="sng">
              <a:solidFill>
                <a:srgbClr val="EAEAEA"/>
              </a:solidFill>
              <a:prstDash val="solid"/>
              <a:bevel/>
              <a:headEnd type="none" w="med" len="med"/>
              <a:tailEnd type="none" w="med" len="med"/>
            </a:ln>
          </p:spPr>
          <p:txBody>
            <a:bodyPr anchor="ctr"/>
            <a:lstStyle/>
            <a:p>
              <a:pPr lvl="0" eaLnBrk="1" hangingPunct="1"/>
              <a:r>
                <a:rPr lang="en-US" altLang="zh-CN" sz="2000" i="1" dirty="0">
                  <a:solidFill>
                    <a:srgbClr val="000000"/>
                  </a:solidFill>
                  <a:latin typeface="Arial" panose="020B0604020202020204" pitchFamily="34" charset="0"/>
                  <a:ea typeface="方正大黑简体" panose="02000000000000000000" pitchFamily="1" charset="-122"/>
                  <a:sym typeface="Arial" panose="020B0604020202020204" pitchFamily="34" charset="0"/>
                </a:rPr>
                <a:t>2.</a:t>
              </a:r>
              <a:r>
                <a:rPr lang="zh-CN" altLang="en-US" sz="2000" dirty="0">
                  <a:solidFill>
                    <a:srgbClr val="000000"/>
                  </a:solidFill>
                  <a:latin typeface="方正大黑简体" panose="02000000000000000000" pitchFamily="1" charset="-122"/>
                  <a:ea typeface="方正大黑简体" panose="02000000000000000000" pitchFamily="1" charset="-122"/>
                  <a:sym typeface="方正大黑简体" panose="02000000000000000000" pitchFamily="1" charset="-122"/>
                </a:rPr>
                <a:t>压力容器</a:t>
              </a:r>
              <a:endParaRPr lang="zh-CN" altLang="en-US" sz="1800" dirty="0">
                <a:solidFill>
                  <a:srgbClr val="000000"/>
                </a:solidFill>
                <a:latin typeface="Verdana" panose="020B0604030504040204" pitchFamily="34" charset="0"/>
                <a:ea typeface="宋体" panose="02010600030101010101" pitchFamily="2" charset="-122"/>
              </a:endParaRPr>
            </a:p>
          </p:txBody>
        </p:sp>
        <p:sp>
          <p:nvSpPr>
            <p:cNvPr id="17424" name="矩形 11"/>
            <p:cNvSpPr/>
            <p:nvPr/>
          </p:nvSpPr>
          <p:spPr>
            <a:xfrm>
              <a:off x="813407" y="1129511"/>
              <a:ext cx="2142705" cy="286201"/>
            </a:xfrm>
            <a:prstGeom prst="rect">
              <a:avLst/>
            </a:prstGeom>
            <a:solidFill>
              <a:srgbClr val="FFFFFF"/>
            </a:solidFill>
            <a:ln w="3175" cap="flat" cmpd="sng">
              <a:solidFill>
                <a:srgbClr val="EAEAEA"/>
              </a:solidFill>
              <a:prstDash val="solid"/>
              <a:bevel/>
              <a:headEnd type="none" w="med" len="med"/>
              <a:tailEnd type="none" w="med" len="med"/>
            </a:ln>
          </p:spPr>
          <p:txBody>
            <a:bodyPr anchor="ctr"/>
            <a:lstStyle/>
            <a:p>
              <a:pPr lvl="0" eaLnBrk="1" hangingPunct="1"/>
              <a:r>
                <a:rPr lang="en-US" altLang="zh-CN" sz="2000" i="1" dirty="0">
                  <a:solidFill>
                    <a:srgbClr val="000000"/>
                  </a:solidFill>
                  <a:latin typeface="Arial" panose="020B0604020202020204" pitchFamily="34" charset="0"/>
                  <a:ea typeface="方正大黑简体" panose="02000000000000000000" pitchFamily="1" charset="-122"/>
                  <a:sym typeface="Arial" panose="020B0604020202020204" pitchFamily="34" charset="0"/>
                </a:rPr>
                <a:t>3.</a:t>
              </a:r>
              <a:r>
                <a:rPr lang="zh-CN" altLang="en-US" sz="2000" dirty="0">
                  <a:solidFill>
                    <a:srgbClr val="000000"/>
                  </a:solidFill>
                  <a:latin typeface="方正大黑简体" panose="02000000000000000000" pitchFamily="1" charset="-122"/>
                  <a:ea typeface="方正大黑简体" panose="02000000000000000000" pitchFamily="1" charset="-122"/>
                  <a:sym typeface="方正大黑简体" panose="02000000000000000000" pitchFamily="1" charset="-122"/>
                </a:rPr>
                <a:t>压力管道</a:t>
              </a:r>
              <a:endParaRPr lang="zh-CN" altLang="en-US" sz="1800" dirty="0">
                <a:solidFill>
                  <a:srgbClr val="000000"/>
                </a:solidFill>
                <a:latin typeface="Verdana" panose="020B0604030504040204" pitchFamily="34" charset="0"/>
                <a:ea typeface="宋体" panose="02010600030101010101" pitchFamily="2" charset="-122"/>
              </a:endParaRPr>
            </a:p>
          </p:txBody>
        </p:sp>
        <p:sp>
          <p:nvSpPr>
            <p:cNvPr id="17425" name="矩形 12"/>
            <p:cNvSpPr/>
            <p:nvPr/>
          </p:nvSpPr>
          <p:spPr>
            <a:xfrm>
              <a:off x="814873" y="1405882"/>
              <a:ext cx="2142705" cy="286201"/>
            </a:xfrm>
            <a:prstGeom prst="rect">
              <a:avLst/>
            </a:prstGeom>
            <a:solidFill>
              <a:srgbClr val="EAEAEA"/>
            </a:solidFill>
            <a:ln w="3175" cap="flat" cmpd="sng">
              <a:solidFill>
                <a:srgbClr val="EAEAEA"/>
              </a:solidFill>
              <a:prstDash val="solid"/>
              <a:bevel/>
              <a:headEnd type="none" w="med" len="med"/>
              <a:tailEnd type="none" w="med" len="med"/>
            </a:ln>
          </p:spPr>
          <p:txBody>
            <a:bodyPr anchor="ctr"/>
            <a:lstStyle/>
            <a:p>
              <a:pPr lvl="0" eaLnBrk="1" hangingPunct="1"/>
              <a:r>
                <a:rPr lang="en-US" altLang="zh-CN" sz="2000" i="1" dirty="0">
                  <a:solidFill>
                    <a:srgbClr val="000000"/>
                  </a:solidFill>
                  <a:latin typeface="Arial" panose="020B0604020202020204" pitchFamily="34" charset="0"/>
                  <a:ea typeface="方正大黑简体" panose="02000000000000000000" pitchFamily="1" charset="-122"/>
                  <a:sym typeface="Arial" panose="020B0604020202020204" pitchFamily="34" charset="0"/>
                </a:rPr>
                <a:t>4.</a:t>
              </a:r>
              <a:r>
                <a:rPr lang="zh-CN" altLang="en-US" sz="2000" dirty="0">
                  <a:solidFill>
                    <a:srgbClr val="000000"/>
                  </a:solidFill>
                  <a:latin typeface="方正大黑简体" panose="02000000000000000000" pitchFamily="1" charset="-122"/>
                  <a:ea typeface="方正大黑简体" panose="02000000000000000000" pitchFamily="1" charset="-122"/>
                  <a:sym typeface="方正大黑简体" panose="02000000000000000000" pitchFamily="1" charset="-122"/>
                </a:rPr>
                <a:t>电梯</a:t>
              </a:r>
              <a:endParaRPr lang="zh-CN" altLang="en-US" sz="2000" dirty="0">
                <a:solidFill>
                  <a:srgbClr val="000000"/>
                </a:solidFill>
                <a:latin typeface="方正大黑简体" panose="02000000000000000000" pitchFamily="1" charset="-122"/>
                <a:ea typeface="方正大黑简体" panose="02000000000000000000" pitchFamily="1" charset="-122"/>
                <a:sym typeface="方正大黑简体" panose="02000000000000000000" pitchFamily="1" charset="-122"/>
              </a:endParaRPr>
            </a:p>
          </p:txBody>
        </p:sp>
        <p:sp>
          <p:nvSpPr>
            <p:cNvPr id="17426" name="矩形 13"/>
            <p:cNvSpPr/>
            <p:nvPr/>
          </p:nvSpPr>
          <p:spPr>
            <a:xfrm>
              <a:off x="814873" y="1684436"/>
              <a:ext cx="2142705" cy="285109"/>
            </a:xfrm>
            <a:prstGeom prst="rect">
              <a:avLst/>
            </a:prstGeom>
            <a:solidFill>
              <a:srgbClr val="FFFFFF"/>
            </a:solidFill>
            <a:ln w="3175" cap="flat" cmpd="sng">
              <a:solidFill>
                <a:srgbClr val="EAEAEA"/>
              </a:solidFill>
              <a:prstDash val="solid"/>
              <a:bevel/>
              <a:headEnd type="none" w="med" len="med"/>
              <a:tailEnd type="none" w="med" len="med"/>
            </a:ln>
          </p:spPr>
          <p:txBody>
            <a:bodyPr anchor="ctr"/>
            <a:lstStyle/>
            <a:p>
              <a:pPr lvl="0" eaLnBrk="1" hangingPunct="1"/>
              <a:r>
                <a:rPr lang="en-US" altLang="zh-CN" sz="2000" i="1" dirty="0">
                  <a:solidFill>
                    <a:srgbClr val="000000"/>
                  </a:solidFill>
                  <a:latin typeface="Arial" panose="020B0604020202020204" pitchFamily="34" charset="0"/>
                  <a:ea typeface="方正大黑简体" panose="02000000000000000000" pitchFamily="1" charset="-122"/>
                  <a:sym typeface="Arial" panose="020B0604020202020204" pitchFamily="34" charset="0"/>
                </a:rPr>
                <a:t>5.</a:t>
              </a:r>
              <a:r>
                <a:rPr lang="zh-CN" altLang="en-US" sz="2000" dirty="0">
                  <a:solidFill>
                    <a:srgbClr val="000000"/>
                  </a:solidFill>
                  <a:latin typeface="方正大黑简体" panose="02000000000000000000" pitchFamily="1" charset="-122"/>
                  <a:ea typeface="方正大黑简体" panose="02000000000000000000" pitchFamily="1" charset="-122"/>
                  <a:sym typeface="方正大黑简体" panose="02000000000000000000" pitchFamily="1" charset="-122"/>
                </a:rPr>
                <a:t>起重机械</a:t>
              </a:r>
              <a:endParaRPr lang="zh-CN" altLang="en-US" sz="1800" dirty="0">
                <a:solidFill>
                  <a:srgbClr val="000000"/>
                </a:solidFill>
                <a:latin typeface="Verdana" panose="020B0604030504040204" pitchFamily="34" charset="0"/>
                <a:ea typeface="宋体" panose="02010600030101010101" pitchFamily="2" charset="-122"/>
              </a:endParaRPr>
            </a:p>
          </p:txBody>
        </p:sp>
        <p:sp>
          <p:nvSpPr>
            <p:cNvPr id="17427" name="矩形 14"/>
            <p:cNvSpPr/>
            <p:nvPr/>
          </p:nvSpPr>
          <p:spPr>
            <a:xfrm>
              <a:off x="813407" y="1964083"/>
              <a:ext cx="2142705" cy="286201"/>
            </a:xfrm>
            <a:prstGeom prst="rect">
              <a:avLst/>
            </a:prstGeom>
            <a:solidFill>
              <a:srgbClr val="EAEAEA"/>
            </a:solidFill>
            <a:ln w="3175" cap="flat" cmpd="sng">
              <a:solidFill>
                <a:srgbClr val="EAEAEA"/>
              </a:solidFill>
              <a:prstDash val="solid"/>
              <a:bevel/>
              <a:headEnd type="none" w="med" len="med"/>
              <a:tailEnd type="none" w="med" len="med"/>
            </a:ln>
          </p:spPr>
          <p:txBody>
            <a:bodyPr anchor="ctr"/>
            <a:lstStyle/>
            <a:p>
              <a:pPr lvl="0" eaLnBrk="1" hangingPunct="1"/>
              <a:r>
                <a:rPr lang="en-US" altLang="zh-CN" sz="2000" i="1" dirty="0">
                  <a:solidFill>
                    <a:srgbClr val="000000"/>
                  </a:solidFill>
                  <a:latin typeface="Arial" panose="020B0604020202020204" pitchFamily="34" charset="0"/>
                  <a:ea typeface="方正大黑简体" panose="02000000000000000000" pitchFamily="1" charset="-122"/>
                  <a:sym typeface="Arial" panose="020B0604020202020204" pitchFamily="34" charset="0"/>
                </a:rPr>
                <a:t>6.</a:t>
              </a:r>
              <a:r>
                <a:rPr lang="zh-CN" altLang="en-US" sz="2000" dirty="0">
                  <a:solidFill>
                    <a:srgbClr val="000000"/>
                  </a:solidFill>
                  <a:latin typeface="方正大黑简体" panose="02000000000000000000" pitchFamily="1" charset="-122"/>
                  <a:ea typeface="方正大黑简体" panose="02000000000000000000" pitchFamily="1" charset="-122"/>
                  <a:sym typeface="方正大黑简体" panose="02000000000000000000" pitchFamily="1" charset="-122"/>
                </a:rPr>
                <a:t>客运索道</a:t>
              </a:r>
              <a:endParaRPr lang="zh-CN" altLang="en-US" sz="1800" dirty="0">
                <a:solidFill>
                  <a:srgbClr val="000000"/>
                </a:solidFill>
                <a:latin typeface="Verdana" panose="020B0604030504040204" pitchFamily="34" charset="0"/>
                <a:ea typeface="宋体" panose="02010600030101010101" pitchFamily="2" charset="-122"/>
              </a:endParaRPr>
            </a:p>
          </p:txBody>
        </p:sp>
        <p:sp>
          <p:nvSpPr>
            <p:cNvPr id="17428" name="矩形 15"/>
            <p:cNvSpPr/>
            <p:nvPr/>
          </p:nvSpPr>
          <p:spPr>
            <a:xfrm>
              <a:off x="813407" y="2252469"/>
              <a:ext cx="2142705" cy="285109"/>
            </a:xfrm>
            <a:prstGeom prst="rect">
              <a:avLst/>
            </a:prstGeom>
            <a:solidFill>
              <a:srgbClr val="FFFFFF"/>
            </a:solidFill>
            <a:ln w="3175" cap="flat" cmpd="sng">
              <a:solidFill>
                <a:srgbClr val="EAEAEA"/>
              </a:solidFill>
              <a:prstDash val="solid"/>
              <a:bevel/>
              <a:headEnd type="none" w="med" len="med"/>
              <a:tailEnd type="none" w="med" len="med"/>
            </a:ln>
          </p:spPr>
          <p:txBody>
            <a:bodyPr anchor="ctr"/>
            <a:lstStyle/>
            <a:p>
              <a:pPr lvl="0" eaLnBrk="1" hangingPunct="1"/>
              <a:r>
                <a:rPr lang="en-US" altLang="zh-CN" sz="2000" i="1" dirty="0">
                  <a:solidFill>
                    <a:srgbClr val="000000"/>
                  </a:solidFill>
                  <a:latin typeface="Arial" panose="020B0604020202020204" pitchFamily="34" charset="0"/>
                  <a:ea typeface="方正大黑简体" panose="02000000000000000000" pitchFamily="1" charset="-122"/>
                  <a:sym typeface="Arial" panose="020B0604020202020204" pitchFamily="34" charset="0"/>
                </a:rPr>
                <a:t>7.</a:t>
              </a:r>
              <a:r>
                <a:rPr lang="zh-CN" altLang="en-US" sz="2000" dirty="0">
                  <a:solidFill>
                    <a:srgbClr val="000000"/>
                  </a:solidFill>
                  <a:latin typeface="方正大黑简体" panose="02000000000000000000" pitchFamily="1" charset="-122"/>
                  <a:ea typeface="方正大黑简体" panose="02000000000000000000" pitchFamily="1" charset="-122"/>
                  <a:sym typeface="方正大黑简体" panose="02000000000000000000" pitchFamily="1" charset="-122"/>
                </a:rPr>
                <a:t>大型游乐设施</a:t>
              </a:r>
              <a:endParaRPr lang="zh-CN" altLang="en-US" sz="1800" dirty="0">
                <a:solidFill>
                  <a:srgbClr val="000000"/>
                </a:solidFill>
                <a:latin typeface="Verdana" panose="020B0604030504040204" pitchFamily="34" charset="0"/>
                <a:ea typeface="宋体" panose="02010600030101010101" pitchFamily="2" charset="-122"/>
              </a:endParaRPr>
            </a:p>
          </p:txBody>
        </p:sp>
        <p:sp>
          <p:nvSpPr>
            <p:cNvPr id="17429" name="矩形 16"/>
            <p:cNvSpPr/>
            <p:nvPr/>
          </p:nvSpPr>
          <p:spPr>
            <a:xfrm>
              <a:off x="813407" y="2537578"/>
              <a:ext cx="2142705" cy="286201"/>
            </a:xfrm>
            <a:prstGeom prst="rect">
              <a:avLst/>
            </a:prstGeom>
            <a:solidFill>
              <a:srgbClr val="EAEAEA"/>
            </a:solidFill>
            <a:ln w="3175" cap="flat" cmpd="sng">
              <a:solidFill>
                <a:srgbClr val="EAEAEA"/>
              </a:solidFill>
              <a:prstDash val="solid"/>
              <a:bevel/>
              <a:headEnd type="none" w="med" len="med"/>
              <a:tailEnd type="none" w="med" len="med"/>
            </a:ln>
          </p:spPr>
          <p:txBody>
            <a:bodyPr anchor="ctr"/>
            <a:lstStyle/>
            <a:p>
              <a:pPr lvl="0" eaLnBrk="1" hangingPunct="1"/>
              <a:r>
                <a:rPr lang="en-US" altLang="zh-CN" sz="1800" i="1" dirty="0">
                  <a:solidFill>
                    <a:srgbClr val="000000"/>
                  </a:solidFill>
                  <a:latin typeface="Arial" panose="020B0604020202020204" pitchFamily="34" charset="0"/>
                  <a:ea typeface="方正大黑简体" panose="02000000000000000000" pitchFamily="1" charset="-122"/>
                  <a:sym typeface="Arial" panose="020B0604020202020204" pitchFamily="34" charset="0"/>
                </a:rPr>
                <a:t>8.</a:t>
              </a:r>
              <a:r>
                <a:rPr lang="zh-CN" altLang="en-US" sz="1800" dirty="0">
                  <a:solidFill>
                    <a:srgbClr val="000000"/>
                  </a:solidFill>
                  <a:latin typeface="方正大黑简体" panose="02000000000000000000" pitchFamily="1" charset="-122"/>
                  <a:ea typeface="方正大黑简体" panose="02000000000000000000" pitchFamily="1" charset="-122"/>
                  <a:sym typeface="方正大黑简体" panose="02000000000000000000" pitchFamily="1" charset="-122"/>
                </a:rPr>
                <a:t>厂内专用机动车辆</a:t>
              </a:r>
              <a:endParaRPr lang="zh-CN" altLang="en-US" sz="1800" dirty="0">
                <a:solidFill>
                  <a:srgbClr val="000000"/>
                </a:solidFill>
                <a:latin typeface="Verdana" panose="020B0604030504040204" pitchFamily="34" charset="0"/>
                <a:ea typeface="宋体" panose="02010600030101010101" pitchFamily="2" charset="-122"/>
              </a:endParaRPr>
            </a:p>
          </p:txBody>
        </p:sp>
        <p:sp>
          <p:nvSpPr>
            <p:cNvPr id="17" name="矩形 17"/>
            <p:cNvSpPr>
              <a:spLocks noChangeArrowheads="1"/>
            </p:cNvSpPr>
            <p:nvPr/>
          </p:nvSpPr>
          <p:spPr bwMode="auto">
            <a:xfrm>
              <a:off x="0" y="0"/>
              <a:ext cx="2967837" cy="537446"/>
            </a:xfrm>
            <a:prstGeom prst="rect">
              <a:avLst/>
            </a:prstGeom>
            <a:solidFill>
              <a:srgbClr val="7F7F7F"/>
            </a:solidFill>
            <a:ln w="3175">
              <a:solidFill>
                <a:srgbClr val="EAEAEA"/>
              </a:solidFill>
              <a:beve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srgbClr val="FFC000"/>
                  </a:solidFill>
                  <a:effectLst/>
                  <a:uLnTx/>
                  <a:uFillTx/>
                  <a:latin typeface="华文中宋" panose="02010600040101010101" pitchFamily="2" charset="-122"/>
                  <a:ea typeface="华文中宋" panose="02010600040101010101" pitchFamily="2" charset="-122"/>
                  <a:cs typeface="+mn-cs"/>
                  <a:sym typeface="华文中宋" panose="02010600040101010101" pitchFamily="2" charset="-122"/>
                </a:rPr>
                <a:t>参数、介质</a:t>
              </a:r>
              <a:endParaRPr kumimoji="0" lang="zh-CN" altLang="en-US" sz="1800" b="0" i="0" u="none" strike="noStrike" kern="0" cap="none" spc="0" normalizeH="0" baseline="0" noProof="0">
                <a:ln>
                  <a:noFill/>
                </a:ln>
                <a:solidFill>
                  <a:sysClr val="windowText" lastClr="000000"/>
                </a:solidFill>
                <a:effectLst/>
                <a:uLnTx/>
                <a:uFillTx/>
                <a:latin typeface="Verdana" panose="020B0604030504040204" pitchFamily="34" charset="0"/>
                <a:ea typeface="宋体" panose="02010600030101010101" pitchFamily="2" charset="-122"/>
                <a:cs typeface="+mn-cs"/>
              </a:endParaRPr>
            </a:p>
          </p:txBody>
        </p:sp>
        <p:sp>
          <p:nvSpPr>
            <p:cNvPr id="18" name="矩形 18"/>
            <p:cNvSpPr>
              <a:spLocks noChangeArrowheads="1"/>
            </p:cNvSpPr>
            <p:nvPr/>
          </p:nvSpPr>
          <p:spPr bwMode="auto">
            <a:xfrm>
              <a:off x="397177" y="537446"/>
              <a:ext cx="429421" cy="857511"/>
            </a:xfrm>
            <a:prstGeom prst="rect">
              <a:avLst/>
            </a:prstGeom>
            <a:solidFill>
              <a:srgbClr val="757575"/>
            </a:solidFill>
            <a:ln w="3175">
              <a:solidFill>
                <a:srgbClr val="EAEAEA"/>
              </a:solidFill>
              <a:beve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a:ln>
                    <a:noFill/>
                  </a:ln>
                  <a:solidFill>
                    <a:srgbClr val="EAEAEA"/>
                  </a:solidFill>
                  <a:effectLst/>
                  <a:uLnTx/>
                  <a:uFillTx/>
                  <a:latin typeface="华文中宋" panose="02010600040101010101" pitchFamily="2" charset="-122"/>
                  <a:ea typeface="华文中宋" panose="02010600040101010101" pitchFamily="2" charset="-122"/>
                  <a:cs typeface="+mn-cs"/>
                  <a:sym typeface="华文中宋" panose="02010600040101010101" pitchFamily="2" charset="-122"/>
                </a:rPr>
                <a:t>承压类</a:t>
              </a:r>
              <a:endParaRPr kumimoji="0" lang="zh-CN" altLang="en-US" sz="2000" b="1" i="0" u="none" strike="noStrike" kern="0" cap="none" spc="0" normalizeH="0" baseline="0" noProof="0">
                <a:ln>
                  <a:noFill/>
                </a:ln>
                <a:solidFill>
                  <a:srgbClr val="EAEAEA"/>
                </a:solidFill>
                <a:effectLst/>
                <a:uLnTx/>
                <a:uFillTx/>
                <a:latin typeface="华文中宋" panose="02010600040101010101" pitchFamily="2" charset="-122"/>
                <a:ea typeface="华文中宋" panose="02010600040101010101" pitchFamily="2" charset="-122"/>
                <a:cs typeface="+mn-cs"/>
                <a:sym typeface="华文中宋" panose="02010600040101010101" pitchFamily="2" charset="-122"/>
              </a:endParaRPr>
            </a:p>
          </p:txBody>
        </p:sp>
        <p:sp>
          <p:nvSpPr>
            <p:cNvPr id="19" name="矩形 19"/>
            <p:cNvSpPr>
              <a:spLocks noChangeArrowheads="1"/>
            </p:cNvSpPr>
            <p:nvPr/>
          </p:nvSpPr>
          <p:spPr bwMode="auto">
            <a:xfrm>
              <a:off x="410368" y="1394958"/>
              <a:ext cx="429420" cy="1428821"/>
            </a:xfrm>
            <a:prstGeom prst="rect">
              <a:avLst/>
            </a:prstGeom>
            <a:solidFill>
              <a:srgbClr val="757575"/>
            </a:solidFill>
            <a:ln w="3175">
              <a:solidFill>
                <a:srgbClr val="EAEAEA"/>
              </a:solidFill>
              <a:beve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a:ln>
                    <a:noFill/>
                  </a:ln>
                  <a:solidFill>
                    <a:srgbClr val="EAEAEA"/>
                  </a:solidFill>
                  <a:effectLst/>
                  <a:uLnTx/>
                  <a:uFillTx/>
                  <a:latin typeface="华文中宋" panose="02010600040101010101" pitchFamily="2" charset="-122"/>
                  <a:ea typeface="华文中宋" panose="02010600040101010101" pitchFamily="2" charset="-122"/>
                  <a:cs typeface="+mn-cs"/>
                  <a:sym typeface="华文中宋" panose="02010600040101010101" pitchFamily="2" charset="-122"/>
                </a:rPr>
                <a:t>机电类</a:t>
              </a:r>
              <a:endParaRPr kumimoji="0" lang="zh-CN" altLang="en-US" sz="1800" b="0" i="0" u="none" strike="noStrike" kern="0" cap="none" spc="0" normalizeH="0" baseline="0" noProof="0">
                <a:ln>
                  <a:noFill/>
                </a:ln>
                <a:solidFill>
                  <a:sysClr val="windowText" lastClr="000000"/>
                </a:solidFill>
                <a:effectLst/>
                <a:uLnTx/>
                <a:uFillTx/>
                <a:latin typeface="Verdana" panose="020B0604030504040204" pitchFamily="34" charset="0"/>
                <a:ea typeface="宋体" panose="02010600030101010101" pitchFamily="2" charset="-122"/>
                <a:cs typeface="+mn-cs"/>
              </a:endParaRPr>
            </a:p>
          </p:txBody>
        </p:sp>
        <p:sp>
          <p:nvSpPr>
            <p:cNvPr id="20" name="矩形 20"/>
            <p:cNvSpPr>
              <a:spLocks noChangeArrowheads="1"/>
            </p:cNvSpPr>
            <p:nvPr/>
          </p:nvSpPr>
          <p:spPr bwMode="auto">
            <a:xfrm>
              <a:off x="0" y="537446"/>
              <a:ext cx="395712" cy="2286333"/>
            </a:xfrm>
            <a:prstGeom prst="rect">
              <a:avLst/>
            </a:prstGeom>
            <a:solidFill>
              <a:srgbClr val="757575"/>
            </a:solidFill>
            <a:ln w="3175">
              <a:solidFill>
                <a:srgbClr val="EAEAEA"/>
              </a:solidFill>
              <a:beve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srgbClr val="FFC000"/>
                  </a:solidFill>
                  <a:effectLst/>
                  <a:uLnTx/>
                  <a:uFillTx/>
                  <a:latin typeface="华文中宋" panose="02010600040101010101" pitchFamily="2" charset="-122"/>
                  <a:ea typeface="华文中宋" panose="02010600040101010101" pitchFamily="2" charset="-122"/>
                  <a:cs typeface="+mn-cs"/>
                  <a:sym typeface="华文中宋" panose="02010600040101010101" pitchFamily="2" charset="-122"/>
                </a:rPr>
                <a:t>特种设备</a:t>
              </a:r>
              <a:endParaRPr kumimoji="0" lang="zh-CN" altLang="en-US" sz="1800" b="0" i="0" u="none" strike="noStrike" kern="0" cap="none" spc="0" normalizeH="0" baseline="0" noProof="0">
                <a:ln>
                  <a:noFill/>
                </a:ln>
                <a:solidFill>
                  <a:sysClr val="windowText" lastClr="000000"/>
                </a:solidFill>
                <a:effectLst/>
                <a:uLnTx/>
                <a:uFillTx/>
                <a:latin typeface="Verdana" panose="020B0604030504040204" pitchFamily="34" charset="0"/>
                <a:ea typeface="宋体" panose="02010600030101010101" pitchFamily="2" charset="-122"/>
                <a:cs typeface="+mn-cs"/>
              </a:endParaRPr>
            </a:p>
          </p:txBody>
        </p:sp>
      </p:grpSp>
      <p:grpSp>
        <p:nvGrpSpPr>
          <p:cNvPr id="17415" name="组合 22"/>
          <p:cNvGrpSpPr/>
          <p:nvPr/>
        </p:nvGrpSpPr>
        <p:grpSpPr>
          <a:xfrm>
            <a:off x="4679950" y="2133600"/>
            <a:ext cx="3852863" cy="4103688"/>
            <a:chOff x="0" y="0"/>
            <a:chExt cx="2150934" cy="1255013"/>
          </a:xfrm>
        </p:grpSpPr>
        <p:sp>
          <p:nvSpPr>
            <p:cNvPr id="17416" name="矩形 22"/>
            <p:cNvSpPr/>
            <p:nvPr/>
          </p:nvSpPr>
          <p:spPr>
            <a:xfrm>
              <a:off x="0" y="270908"/>
              <a:ext cx="1075910" cy="984105"/>
            </a:xfrm>
            <a:prstGeom prst="rect">
              <a:avLst/>
            </a:prstGeom>
            <a:solidFill>
              <a:srgbClr val="FFFFFF"/>
            </a:solidFill>
            <a:ln w="3175" cap="flat" cmpd="sng">
              <a:solidFill>
                <a:srgbClr val="EAEAEA"/>
              </a:solidFill>
              <a:prstDash val="solid"/>
              <a:bevel/>
              <a:headEnd type="none" w="med" len="med"/>
              <a:tailEnd type="none" w="med" len="med"/>
            </a:ln>
          </p:spPr>
          <p:txBody>
            <a:bodyPr anchor="ctr"/>
            <a:lstStyle/>
            <a:p>
              <a:pPr lvl="0" eaLnBrk="1" hangingPunct="1"/>
              <a:r>
                <a:rPr lang="zh-CN" altLang="en-US" sz="2000" dirty="0">
                  <a:solidFill>
                    <a:srgbClr val="FF0000"/>
                  </a:solidFill>
                  <a:latin typeface="方正大黑简体" panose="02000000000000000000" pitchFamily="1" charset="-122"/>
                  <a:ea typeface="方正大黑简体" panose="02000000000000000000" pitchFamily="1" charset="-122"/>
                  <a:sym typeface="方正大黑简体" panose="02000000000000000000" pitchFamily="1" charset="-122"/>
                </a:rPr>
                <a:t>对人身和财产安全有较大危险性</a:t>
              </a:r>
              <a:endParaRPr lang="en-US" altLang="zh-CN" sz="2000" dirty="0">
                <a:solidFill>
                  <a:srgbClr val="FF0000"/>
                </a:solidFill>
                <a:latin typeface="方正大黑简体" panose="02000000000000000000" pitchFamily="1" charset="-122"/>
                <a:ea typeface="方正大黑简体" panose="02000000000000000000" pitchFamily="1" charset="-122"/>
                <a:sym typeface="方正大黑简体" panose="02000000000000000000" pitchFamily="1" charset="-122"/>
              </a:endParaRPr>
            </a:p>
            <a:p>
              <a:pPr lvl="0" eaLnBrk="1" hangingPunct="1"/>
              <a:endParaRPr lang="zh-CN" altLang="en-US" sz="2000" dirty="0">
                <a:solidFill>
                  <a:srgbClr val="FF0000"/>
                </a:solidFill>
                <a:latin typeface="方正大黑简体" panose="02000000000000000000" pitchFamily="1" charset="-122"/>
                <a:ea typeface="方正大黑简体" panose="02000000000000000000" pitchFamily="1" charset="-122"/>
                <a:sym typeface="方正大黑简体" panose="02000000000000000000" pitchFamily="1" charset="-122"/>
              </a:endParaRPr>
            </a:p>
            <a:p>
              <a:pPr lvl="0" eaLnBrk="1" hangingPunct="1"/>
              <a:endParaRPr lang="zh-CN" altLang="en-US" sz="2000" dirty="0">
                <a:solidFill>
                  <a:srgbClr val="FF0000"/>
                </a:solidFill>
                <a:latin typeface="方正大黑简体" panose="02000000000000000000" pitchFamily="1" charset="-122"/>
                <a:ea typeface="方正大黑简体" panose="02000000000000000000" pitchFamily="1" charset="-122"/>
                <a:sym typeface="方正大黑简体" panose="02000000000000000000" pitchFamily="1" charset="-122"/>
              </a:endParaRPr>
            </a:p>
            <a:p>
              <a:pPr lvl="0" eaLnBrk="1" hangingPunct="1"/>
              <a:r>
                <a:rPr lang="zh-CN" altLang="en-US" sz="2000" dirty="0">
                  <a:latin typeface="方正大黑简体" panose="02000000000000000000" pitchFamily="1" charset="-122"/>
                  <a:ea typeface="方正大黑简体" panose="02000000000000000000" pitchFamily="1" charset="-122"/>
                  <a:sym typeface="方正大黑简体" panose="02000000000000000000" pitchFamily="1" charset="-122"/>
                </a:rPr>
                <a:t>集合名词</a:t>
              </a:r>
              <a:endParaRPr lang="zh-CN" altLang="en-US" sz="2000" dirty="0">
                <a:latin typeface="方正大黑简体" panose="02000000000000000000" pitchFamily="1" charset="-122"/>
                <a:ea typeface="方正大黑简体" panose="02000000000000000000" pitchFamily="1" charset="-122"/>
                <a:sym typeface="方正大黑简体" panose="02000000000000000000" pitchFamily="1" charset="-122"/>
              </a:endParaRPr>
            </a:p>
            <a:p>
              <a:pPr lvl="0" eaLnBrk="1" hangingPunct="1"/>
              <a:endParaRPr lang="zh-CN" altLang="en-US" sz="2000" dirty="0">
                <a:latin typeface="方正大黑简体" panose="02000000000000000000" pitchFamily="1" charset="-122"/>
                <a:ea typeface="方正大黑简体" panose="02000000000000000000" pitchFamily="1" charset="-122"/>
                <a:sym typeface="方正大黑简体" panose="02000000000000000000" pitchFamily="1" charset="-122"/>
              </a:endParaRPr>
            </a:p>
          </p:txBody>
        </p:sp>
        <p:sp>
          <p:nvSpPr>
            <p:cNvPr id="23" name="矩形 25"/>
            <p:cNvSpPr>
              <a:spLocks noChangeArrowheads="1"/>
            </p:cNvSpPr>
            <p:nvPr/>
          </p:nvSpPr>
          <p:spPr bwMode="auto">
            <a:xfrm>
              <a:off x="0" y="0"/>
              <a:ext cx="1075910" cy="238865"/>
            </a:xfrm>
            <a:prstGeom prst="rect">
              <a:avLst/>
            </a:prstGeom>
            <a:solidFill>
              <a:srgbClr val="7F7F7F"/>
            </a:solidFill>
            <a:ln w="3175">
              <a:solidFill>
                <a:srgbClr val="EAEAEA"/>
              </a:solidFill>
              <a:beve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srgbClr val="FFC000"/>
                  </a:solidFill>
                  <a:effectLst/>
                  <a:uLnTx/>
                  <a:uFillTx/>
                  <a:latin typeface="华文中宋" panose="02010600040101010101" pitchFamily="2" charset="-122"/>
                  <a:ea typeface="华文中宋" panose="02010600040101010101" pitchFamily="2" charset="-122"/>
                  <a:cs typeface="+mn-cs"/>
                  <a:sym typeface="华文中宋" panose="02010600040101010101" pitchFamily="2" charset="-122"/>
                </a:rPr>
                <a:t>词义特点</a:t>
              </a:r>
              <a:endParaRPr kumimoji="0" lang="zh-CN" altLang="en-US" sz="1800" b="1" i="0" u="none" strike="noStrike" kern="0" cap="none" spc="0" normalizeH="0" baseline="0" noProof="0">
                <a:ln>
                  <a:noFill/>
                </a:ln>
                <a:solidFill>
                  <a:srgbClr val="FFC000"/>
                </a:solidFill>
                <a:effectLst/>
                <a:uLnTx/>
                <a:uFillTx/>
                <a:latin typeface="华文中宋" panose="02010600040101010101" pitchFamily="2" charset="-122"/>
                <a:ea typeface="华文中宋" panose="02010600040101010101" pitchFamily="2" charset="-122"/>
                <a:cs typeface="+mn-cs"/>
                <a:sym typeface="华文中宋" panose="02010600040101010101" pitchFamily="2" charset="-122"/>
              </a:endParaRPr>
            </a:p>
          </p:txBody>
        </p:sp>
        <p:sp>
          <p:nvSpPr>
            <p:cNvPr id="24" name="矩形 26"/>
            <p:cNvSpPr>
              <a:spLocks noChangeArrowheads="1"/>
            </p:cNvSpPr>
            <p:nvPr/>
          </p:nvSpPr>
          <p:spPr bwMode="auto">
            <a:xfrm>
              <a:off x="1075910" y="0"/>
              <a:ext cx="1075024" cy="238865"/>
            </a:xfrm>
            <a:prstGeom prst="rect">
              <a:avLst/>
            </a:prstGeom>
            <a:solidFill>
              <a:srgbClr val="7F7F7F"/>
            </a:solidFill>
            <a:ln w="3175">
              <a:solidFill>
                <a:srgbClr val="EAEAEA"/>
              </a:solidFill>
              <a:beve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srgbClr val="FFC000"/>
                  </a:solidFill>
                  <a:effectLst/>
                  <a:uLnTx/>
                  <a:uFillTx/>
                  <a:latin typeface="华文中宋" panose="02010600040101010101" pitchFamily="2" charset="-122"/>
                  <a:ea typeface="华文中宋" panose="02010600040101010101" pitchFamily="2" charset="-122"/>
                  <a:cs typeface="+mn-cs"/>
                  <a:sym typeface="华文中宋" panose="02010600040101010101" pitchFamily="2" charset="-122"/>
                </a:rPr>
                <a:t>事故后果</a:t>
              </a:r>
              <a:endParaRPr kumimoji="0" lang="zh-CN" altLang="en-US" sz="1800" b="1" i="0" u="none" strike="noStrike" kern="0" cap="none" spc="0" normalizeH="0" baseline="0" noProof="0">
                <a:ln>
                  <a:noFill/>
                </a:ln>
                <a:solidFill>
                  <a:srgbClr val="FFC000"/>
                </a:solidFill>
                <a:effectLst/>
                <a:uLnTx/>
                <a:uFillTx/>
                <a:latin typeface="华文中宋" panose="02010600040101010101" pitchFamily="2" charset="-122"/>
                <a:ea typeface="华文中宋" panose="02010600040101010101" pitchFamily="2" charset="-122"/>
                <a:cs typeface="+mn-cs"/>
                <a:sym typeface="华文中宋" panose="02010600040101010101" pitchFamily="2" charset="-122"/>
              </a:endParaRPr>
            </a:p>
          </p:txBody>
        </p:sp>
        <p:sp>
          <p:nvSpPr>
            <p:cNvPr id="17419" name="矩形 27"/>
            <p:cNvSpPr/>
            <p:nvPr/>
          </p:nvSpPr>
          <p:spPr>
            <a:xfrm>
              <a:off x="1075910" y="270908"/>
              <a:ext cx="1075024" cy="285473"/>
            </a:xfrm>
            <a:prstGeom prst="rect">
              <a:avLst/>
            </a:prstGeom>
            <a:solidFill>
              <a:srgbClr val="FFFFFF"/>
            </a:solidFill>
            <a:ln w="3175" cap="flat" cmpd="sng">
              <a:solidFill>
                <a:srgbClr val="EAEAEA"/>
              </a:solidFill>
              <a:prstDash val="solid"/>
              <a:bevel/>
              <a:headEnd type="none" w="med" len="med"/>
              <a:tailEnd type="none" w="med" len="med"/>
            </a:ln>
          </p:spPr>
          <p:txBody>
            <a:bodyPr anchor="ctr"/>
            <a:lstStyle/>
            <a:p>
              <a:pPr lvl="0" eaLnBrk="1" hangingPunct="1"/>
              <a:r>
                <a:rPr lang="zh-CN" altLang="en-US" sz="2000" dirty="0">
                  <a:solidFill>
                    <a:srgbClr val="000000"/>
                  </a:solidFill>
                  <a:latin typeface="方正大黑简体" panose="02000000000000000000" pitchFamily="1" charset="-122"/>
                  <a:ea typeface="方正大黑简体" panose="02000000000000000000" pitchFamily="1" charset="-122"/>
                  <a:sym typeface="方正大黑简体" panose="02000000000000000000" pitchFamily="1" charset="-122"/>
                </a:rPr>
                <a:t>造成群体伤害</a:t>
              </a:r>
              <a:endParaRPr lang="zh-CN" altLang="en-US" sz="1800" dirty="0">
                <a:solidFill>
                  <a:srgbClr val="000000"/>
                </a:solidFill>
                <a:latin typeface="Verdana" panose="020B0604030504040204" pitchFamily="34" charset="0"/>
                <a:ea typeface="宋体" panose="02010600030101010101" pitchFamily="2" charset="-122"/>
              </a:endParaRPr>
            </a:p>
          </p:txBody>
        </p:sp>
        <p:sp>
          <p:nvSpPr>
            <p:cNvPr id="17420" name="矩形 28"/>
            <p:cNvSpPr/>
            <p:nvPr/>
          </p:nvSpPr>
          <p:spPr>
            <a:xfrm>
              <a:off x="1075910" y="619981"/>
              <a:ext cx="1075024" cy="285958"/>
            </a:xfrm>
            <a:prstGeom prst="rect">
              <a:avLst/>
            </a:prstGeom>
            <a:solidFill>
              <a:srgbClr val="FFFFFF"/>
            </a:solidFill>
            <a:ln w="3175" cap="flat" cmpd="sng">
              <a:solidFill>
                <a:srgbClr val="EAEAEA"/>
              </a:solidFill>
              <a:prstDash val="solid"/>
              <a:bevel/>
              <a:headEnd type="none" w="med" len="med"/>
              <a:tailEnd type="none" w="med" len="med"/>
            </a:ln>
          </p:spPr>
          <p:txBody>
            <a:bodyPr anchor="ctr"/>
            <a:lstStyle/>
            <a:p>
              <a:pPr lvl="0" eaLnBrk="1" hangingPunct="1"/>
              <a:r>
                <a:rPr lang="zh-CN" altLang="en-US" sz="2000" dirty="0">
                  <a:solidFill>
                    <a:srgbClr val="000000"/>
                  </a:solidFill>
                  <a:latin typeface="方正大黑简体" panose="02000000000000000000" pitchFamily="1" charset="-122"/>
                  <a:ea typeface="方正大黑简体" panose="02000000000000000000" pitchFamily="1" charset="-122"/>
                  <a:sym typeface="方正大黑简体" panose="02000000000000000000" pitchFamily="1" charset="-122"/>
                </a:rPr>
                <a:t>造成他人伤害</a:t>
              </a:r>
              <a:endParaRPr lang="zh-CN" altLang="en-US" sz="1800" dirty="0">
                <a:solidFill>
                  <a:srgbClr val="000000"/>
                </a:solidFill>
                <a:latin typeface="Verdana" panose="020B0604030504040204" pitchFamily="34" charset="0"/>
                <a:ea typeface="宋体" panose="02010600030101010101" pitchFamily="2" charset="-122"/>
              </a:endParaRPr>
            </a:p>
          </p:txBody>
        </p:sp>
        <p:sp>
          <p:nvSpPr>
            <p:cNvPr id="17421" name="矩形 29"/>
            <p:cNvSpPr/>
            <p:nvPr/>
          </p:nvSpPr>
          <p:spPr>
            <a:xfrm>
              <a:off x="1075910" y="969054"/>
              <a:ext cx="1075024" cy="285959"/>
            </a:xfrm>
            <a:prstGeom prst="rect">
              <a:avLst/>
            </a:prstGeom>
            <a:solidFill>
              <a:srgbClr val="FFFFFF"/>
            </a:solidFill>
            <a:ln w="3175" cap="flat" cmpd="sng">
              <a:solidFill>
                <a:srgbClr val="EAEAEA"/>
              </a:solidFill>
              <a:prstDash val="solid"/>
              <a:bevel/>
              <a:headEnd type="none" w="med" len="med"/>
              <a:tailEnd type="none" w="med" len="med"/>
            </a:ln>
          </p:spPr>
          <p:txBody>
            <a:bodyPr anchor="ctr"/>
            <a:lstStyle/>
            <a:p>
              <a:pPr lvl="0" eaLnBrk="1" hangingPunct="1"/>
              <a:r>
                <a:rPr lang="zh-CN" altLang="en-US" sz="2000" dirty="0">
                  <a:solidFill>
                    <a:srgbClr val="000000"/>
                  </a:solidFill>
                  <a:latin typeface="方正大黑简体" panose="02000000000000000000" pitchFamily="1" charset="-122"/>
                  <a:ea typeface="方正大黑简体" panose="02000000000000000000" pitchFamily="1" charset="-122"/>
                  <a:sym typeface="方正大黑简体" panose="02000000000000000000" pitchFamily="1" charset="-122"/>
                </a:rPr>
                <a:t>产生较大影响</a:t>
              </a:r>
              <a:endParaRPr lang="zh-CN" altLang="en-US" sz="1800" dirty="0">
                <a:solidFill>
                  <a:srgbClr val="000000"/>
                </a:solidFill>
                <a:latin typeface="Verdana" panose="020B0604030504040204" pitchFamily="34" charset="0"/>
                <a:ea typeface="宋体" panose="02010600030101010101" pitchFamily="2" charset="-122"/>
              </a:endParaRPr>
            </a:p>
          </p:txBody>
        </p:sp>
      </p:grpSp>
      <p:pic>
        <p:nvPicPr>
          <p:cNvPr id="3" name="图片 2" descr="暗色"/>
          <p:cNvPicPr>
            <a:picLocks noChangeAspect="1"/>
          </p:cNvPicPr>
          <p:nvPr/>
        </p:nvPicPr>
        <p:blipFill>
          <a:blip r:embed="rId1"/>
          <a:stretch>
            <a:fillRect/>
          </a:stretch>
        </p:blipFill>
        <p:spPr>
          <a:xfrm>
            <a:off x="7752715" y="2133600"/>
            <a:ext cx="780415" cy="7804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18435" name="内容占位符 1">
            <a:hlinkClick r:id="rId1" action="ppaction://hlinkfile"/>
          </p:cNvPr>
          <p:cNvSpPr txBox="1"/>
          <p:nvPr/>
        </p:nvSpPr>
        <p:spPr>
          <a:xfrm>
            <a:off x="539750" y="2195513"/>
            <a:ext cx="3908425" cy="4186237"/>
          </a:xfrm>
          <a:prstGeom prst="rect">
            <a:avLst/>
          </a:prstGeom>
          <a:noFill/>
          <a:ln w="9525">
            <a:noFill/>
          </a:ln>
        </p:spPr>
        <p:txBody>
          <a:bodyPr/>
          <a:lstStyle/>
          <a:p>
            <a:pPr lvl="0" eaLnBrk="0" hangingPunct="0">
              <a:spcBef>
                <a:spcPct val="20000"/>
              </a:spcBef>
              <a:buClr>
                <a:schemeClr val="folHlink"/>
              </a:buClr>
              <a:buSzPct val="75000"/>
              <a:buFont typeface="Wingdings" panose="05000000000000000000" pitchFamily="2" charset="2"/>
            </a:pPr>
            <a:r>
              <a:rPr lang="zh-CN" altLang="en-US" sz="2000" dirty="0">
                <a:latin typeface="楷体" panose="02010609060101010101" pitchFamily="49" charset="-122"/>
                <a:ea typeface="楷体" panose="02010609060101010101" pitchFamily="49" charset="-122"/>
              </a:rPr>
              <a:t>　　</a:t>
            </a:r>
            <a:r>
              <a:rPr lang="en-US" altLang="zh-CN" sz="2000" dirty="0">
                <a:latin typeface="楷体" panose="02010609060101010101" pitchFamily="49" charset="-122"/>
                <a:ea typeface="楷体" panose="02010609060101010101" pitchFamily="49" charset="-122"/>
              </a:rPr>
              <a:t>2015</a:t>
            </a:r>
            <a:r>
              <a:rPr lang="zh-CN" altLang="zh-CN" sz="2000" dirty="0">
                <a:latin typeface="楷体" panose="02010609060101010101" pitchFamily="49" charset="-122"/>
                <a:ea typeface="楷体" panose="02010609060101010101" pitchFamily="49" charset="-122"/>
              </a:rPr>
              <a:t>年</a:t>
            </a:r>
            <a:r>
              <a:rPr lang="en-US" altLang="zh-CN" sz="2000" dirty="0">
                <a:latin typeface="楷体" panose="02010609060101010101" pitchFamily="49" charset="-122"/>
                <a:ea typeface="楷体" panose="02010609060101010101" pitchFamily="49" charset="-122"/>
              </a:rPr>
              <a:t>7</a:t>
            </a:r>
            <a:r>
              <a:rPr lang="zh-CN" altLang="zh-CN" sz="2000" dirty="0">
                <a:latin typeface="楷体" panose="02010609060101010101" pitchFamily="49" charset="-122"/>
                <a:ea typeface="楷体" panose="02010609060101010101" pitchFamily="49" charset="-122"/>
              </a:rPr>
              <a:t>月</a:t>
            </a:r>
            <a:r>
              <a:rPr lang="en-US" altLang="zh-CN" sz="2000" dirty="0">
                <a:latin typeface="楷体" panose="02010609060101010101" pitchFamily="49" charset="-122"/>
                <a:ea typeface="楷体" panose="02010609060101010101" pitchFamily="49" charset="-122"/>
              </a:rPr>
              <a:t>26</a:t>
            </a:r>
            <a:r>
              <a:rPr lang="zh-CN" altLang="zh-CN" sz="2000" dirty="0">
                <a:latin typeface="楷体" panose="02010609060101010101" pitchFamily="49" charset="-122"/>
                <a:ea typeface="楷体" panose="02010609060101010101" pitchFamily="49" charset="-122"/>
              </a:rPr>
              <a:t>日</a:t>
            </a:r>
            <a:r>
              <a:rPr lang="en-US" altLang="zh-CN" sz="2000" dirty="0">
                <a:latin typeface="楷体" panose="02010609060101010101" pitchFamily="49" charset="-122"/>
                <a:ea typeface="楷体" panose="02010609060101010101" pitchFamily="49" charset="-122"/>
              </a:rPr>
              <a:t>9</a:t>
            </a:r>
            <a:r>
              <a:rPr lang="zh-CN" altLang="zh-CN" sz="2000" dirty="0">
                <a:latin typeface="楷体" panose="02010609060101010101" pitchFamily="49" charset="-122"/>
                <a:ea typeface="楷体" panose="02010609060101010101" pitchFamily="49" charset="-122"/>
              </a:rPr>
              <a:t>时</a:t>
            </a:r>
            <a:r>
              <a:rPr lang="en-US" altLang="zh-CN" sz="2000" dirty="0">
                <a:latin typeface="楷体" panose="02010609060101010101" pitchFamily="49" charset="-122"/>
                <a:ea typeface="楷体" panose="02010609060101010101" pitchFamily="49" charset="-122"/>
              </a:rPr>
              <a:t>57</a:t>
            </a:r>
            <a:r>
              <a:rPr lang="zh-CN" altLang="zh-CN" sz="2000" dirty="0">
                <a:latin typeface="楷体" panose="02010609060101010101" pitchFamily="49" charset="-122"/>
                <a:ea typeface="楷体" panose="02010609060101010101" pitchFamily="49" charset="-122"/>
              </a:rPr>
              <a:t>分，湖北荆州一百货商场发生一起</a:t>
            </a:r>
            <a:r>
              <a:rPr lang="zh-CN" altLang="en-US" sz="2000" dirty="0">
                <a:latin typeface="楷体" panose="02010609060101010101" pitchFamily="49" charset="-122"/>
                <a:ea typeface="楷体" panose="02010609060101010101" pitchFamily="49" charset="-122"/>
              </a:rPr>
              <a:t>自动扶梯</a:t>
            </a:r>
            <a:r>
              <a:rPr lang="zh-CN" altLang="zh-CN" sz="2000" dirty="0">
                <a:latin typeface="楷体" panose="02010609060101010101" pitchFamily="49" charset="-122"/>
                <a:ea typeface="楷体" panose="02010609060101010101" pitchFamily="49" charset="-122"/>
              </a:rPr>
              <a:t>安全事故，一名</a:t>
            </a:r>
            <a:r>
              <a:rPr lang="en-US" altLang="zh-CN" sz="2000" dirty="0">
                <a:latin typeface="楷体" panose="02010609060101010101" pitchFamily="49" charset="-122"/>
                <a:ea typeface="楷体" panose="02010609060101010101" pitchFamily="49" charset="-122"/>
              </a:rPr>
              <a:t>30</a:t>
            </a:r>
            <a:r>
              <a:rPr lang="zh-CN" altLang="zh-CN" sz="2000" dirty="0">
                <a:latin typeface="楷体" panose="02010609060101010101" pitchFamily="49" charset="-122"/>
                <a:ea typeface="楷体" panose="02010609060101010101" pitchFamily="49" charset="-122"/>
              </a:rPr>
              <a:t>岁的女子被搅入手扶电梯身亡。现场监控视频显示，一女顾客带着儿子乘自动扶梯上楼，在最上端，电梯与楼面之间的盖板在该女士踏上后，忽然出现翻转，该女士被卷入缝隙之中。危急时刻，她奋力将儿子托举出，孩子并未受伤，该女士死亡。</a:t>
            </a:r>
            <a:endParaRPr lang="zh-CN" altLang="zh-CN" sz="1600" dirty="0">
              <a:latin typeface="Verdana" panose="020B0604030504040204" pitchFamily="34" charset="0"/>
              <a:ea typeface="宋体" panose="02010600030101010101" pitchFamily="2" charset="-122"/>
            </a:endParaRPr>
          </a:p>
          <a:p>
            <a:pPr lvl="0" eaLnBrk="0" hangingPunct="0">
              <a:lnSpc>
                <a:spcPct val="150000"/>
              </a:lnSpc>
              <a:spcBef>
                <a:spcPct val="20000"/>
              </a:spcBef>
              <a:buClr>
                <a:schemeClr val="folHlink"/>
              </a:buClr>
              <a:buSzPct val="75000"/>
              <a:buFont typeface="Wingdings" panose="05000000000000000000" pitchFamily="2" charset="2"/>
            </a:pPr>
            <a:r>
              <a:rPr lang="zh-CN" altLang="en-US" sz="2000" dirty="0">
                <a:latin typeface="黑体" panose="02010609060101010101" pitchFamily="49" charset="-122"/>
                <a:ea typeface="黑体" panose="02010609060101010101" pitchFamily="49" charset="-122"/>
              </a:rPr>
              <a:t>　</a:t>
            </a:r>
            <a:r>
              <a:rPr lang="zh-CN" altLang="en-US" sz="2000" dirty="0">
                <a:latin typeface="楷体" panose="02010609060101010101" pitchFamily="49" charset="-122"/>
                <a:ea typeface="楷体" panose="02010609060101010101" pitchFamily="49" charset="-122"/>
              </a:rPr>
              <a:t>　</a:t>
            </a:r>
            <a:endParaRPr lang="zh-CN" altLang="zh-CN" sz="2000" dirty="0">
              <a:latin typeface="楷体" panose="02010609060101010101" pitchFamily="49" charset="-122"/>
              <a:ea typeface="楷体" panose="02010609060101010101" pitchFamily="49" charset="-122"/>
            </a:endParaRPr>
          </a:p>
        </p:txBody>
      </p:sp>
      <p:sp>
        <p:nvSpPr>
          <p:cNvPr id="18436" name="Rectangle 2"/>
          <p:cNvSpPr txBox="1"/>
          <p:nvPr/>
        </p:nvSpPr>
        <p:spPr>
          <a:xfrm>
            <a:off x="669925" y="885825"/>
            <a:ext cx="8005763" cy="461963"/>
          </a:xfrm>
          <a:prstGeom prst="rect">
            <a:avLst/>
          </a:prstGeom>
          <a:noFill/>
          <a:ln w="9525">
            <a:noFill/>
          </a:ln>
        </p:spPr>
        <p:txBody>
          <a:bodyPr anchor="b">
            <a:spAutoFit/>
          </a:bodyPr>
          <a:lstStyle/>
          <a:p>
            <a:pPr lvl="0" eaLnBrk="1" hangingPunct="1"/>
            <a:r>
              <a:rPr lang="zh-CN" altLang="en-US" b="1" dirty="0">
                <a:solidFill>
                  <a:srgbClr val="FF0000"/>
                </a:solidFill>
                <a:latin typeface="黑体" panose="02010609060101010101" pitchFamily="49" charset="-122"/>
                <a:ea typeface="黑体" panose="02010609060101010101" pitchFamily="49" charset="-122"/>
              </a:rPr>
              <a:t>湖北荆州“</a:t>
            </a:r>
            <a:r>
              <a:rPr lang="en-US" altLang="zh-CN" b="1" dirty="0">
                <a:solidFill>
                  <a:srgbClr val="FF0000"/>
                </a:solidFill>
                <a:latin typeface="黑体" panose="02010609060101010101" pitchFamily="49" charset="-122"/>
                <a:ea typeface="黑体" panose="02010609060101010101" pitchFamily="49" charset="-122"/>
              </a:rPr>
              <a:t>7.26</a:t>
            </a:r>
            <a:r>
              <a:rPr lang="zh-CN" altLang="en-US" b="1" dirty="0">
                <a:solidFill>
                  <a:srgbClr val="FF0000"/>
                </a:solidFill>
                <a:latin typeface="黑体" panose="02010609060101010101" pitchFamily="49" charset="-122"/>
                <a:ea typeface="黑体" panose="02010609060101010101" pitchFamily="49" charset="-122"/>
              </a:rPr>
              <a:t>”自动扶梯事故</a:t>
            </a:r>
            <a:endParaRPr lang="en-US" altLang="zh-CN" b="1" dirty="0">
              <a:solidFill>
                <a:srgbClr val="FF0000"/>
              </a:solidFill>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2"/>
          <a:stretch>
            <a:fillRect/>
          </a:stretch>
        </p:blipFill>
        <p:spPr>
          <a:xfrm>
            <a:off x="4448571" y="2060848"/>
            <a:ext cx="4373357" cy="3960441"/>
          </a:xfrm>
          <a:prstGeom prst="roundRect">
            <a:avLst>
              <a:gd name="adj" fmla="val 2886"/>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pic>
        <p:nvPicPr>
          <p:cNvPr id="25" name="图片 24" descr="〔微信公众号：安全生产管理〕二维码（黑白）"/>
          <p:cNvPicPr>
            <a:picLocks noChangeAspect="1"/>
          </p:cNvPicPr>
          <p:nvPr/>
        </p:nvPicPr>
        <p:blipFill>
          <a:blip r:embed="rId3"/>
          <a:stretch>
            <a:fillRect/>
          </a:stretch>
        </p:blipFill>
        <p:spPr>
          <a:xfrm>
            <a:off x="4520565" y="2132330"/>
            <a:ext cx="830580" cy="8305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5"/>
          <p:cNvSpPr txBox="1">
            <a:spLocks noGrp="1"/>
          </p:cNvSpPr>
          <p:nvPr>
            <p:ph type="sldNum" sz="quarter" idx="12"/>
          </p:nvPr>
        </p:nvSpPr>
        <p:spPr/>
        <p:txBody>
          <a:bodyPr anchor="b"/>
          <a:lstStyle/>
          <a:p>
            <a:pPr eaLnBrk="1" hangingPunct="1"/>
            <a:fld id="{9A0DB2DC-4C9A-4742-B13C-FB6460FD3503}" type="slidenum">
              <a:rPr lang="zh-CN" altLang="en-US" dirty="0">
                <a:solidFill>
                  <a:srgbClr val="000000"/>
                </a:solidFill>
              </a:rPr>
            </a:fld>
            <a:endParaRPr lang="zh-CN" altLang="en-US" dirty="0">
              <a:solidFill>
                <a:srgbClr val="000000"/>
              </a:solidFill>
            </a:endParaRPr>
          </a:p>
        </p:txBody>
      </p:sp>
      <p:sp>
        <p:nvSpPr>
          <p:cNvPr id="19459" name="Rectangle 2"/>
          <p:cNvSpPr>
            <a:spLocks noGrp="1"/>
          </p:cNvSpPr>
          <p:nvPr>
            <p:ph type="title"/>
          </p:nvPr>
        </p:nvSpPr>
        <p:spPr>
          <a:xfrm>
            <a:off x="871538" y="984250"/>
            <a:ext cx="8162925" cy="639763"/>
          </a:xfrm>
        </p:spPr>
        <p:txBody>
          <a:bodyPr vert="horz" wrap="square" lIns="91440" tIns="45720" rIns="91440" bIns="45720" anchor="b">
            <a:spAutoFit/>
          </a:bodyPr>
          <a:lstStyle/>
          <a:p>
            <a:pPr eaLnBrk="1" hangingPunct="1"/>
            <a:r>
              <a:rPr lang="zh-CN" altLang="en-US" sz="3600" dirty="0">
                <a:solidFill>
                  <a:srgbClr val="001933"/>
                </a:solidFill>
                <a:latin typeface="黑体" panose="02010609060101010101" pitchFamily="49" charset="-122"/>
                <a:ea typeface="黑体" panose="02010609060101010101" pitchFamily="49" charset="-122"/>
              </a:rPr>
              <a:t>范围</a:t>
            </a:r>
            <a:r>
              <a:rPr lang="en-US" altLang="zh-CN" sz="3600" dirty="0">
                <a:solidFill>
                  <a:srgbClr val="001933"/>
                </a:solidFill>
                <a:latin typeface="华文新魏" panose="02010800040101010101" pitchFamily="2" charset="-122"/>
                <a:ea typeface="华文新魏" panose="02010800040101010101" pitchFamily="2" charset="-122"/>
              </a:rPr>
              <a:t>——</a:t>
            </a:r>
            <a:r>
              <a:rPr lang="zh-CN" altLang="en-US" sz="3600" dirty="0">
                <a:solidFill>
                  <a:srgbClr val="001933"/>
                </a:solidFill>
                <a:latin typeface="华文新魏" panose="02010800040101010101" pitchFamily="2" charset="-122"/>
                <a:ea typeface="华文新魏" panose="02010800040101010101" pitchFamily="2" charset="-122"/>
              </a:rPr>
              <a:t>参数及种类限定</a:t>
            </a:r>
            <a:endParaRPr lang="zh-CN" altLang="en-US" sz="3200" dirty="0">
              <a:solidFill>
                <a:schemeClr val="folHlink"/>
              </a:solidFill>
              <a:latin typeface="黑体" panose="02010609060101010101" pitchFamily="49" charset="-122"/>
              <a:ea typeface="黑体" panose="02010609060101010101" pitchFamily="49" charset="-122"/>
            </a:endParaRPr>
          </a:p>
        </p:txBody>
      </p:sp>
      <p:sp>
        <p:nvSpPr>
          <p:cNvPr id="19460" name="Rectangle 3"/>
          <p:cNvSpPr>
            <a:spLocks noGrp="1"/>
          </p:cNvSpPr>
          <p:nvPr>
            <p:ph idx="1"/>
          </p:nvPr>
        </p:nvSpPr>
        <p:spPr/>
        <p:txBody>
          <a:bodyPr vert="horz" wrap="square" lIns="91440" tIns="45720" rIns="91440" bIns="45720" anchor="t"/>
          <a:lstStyle/>
          <a:p>
            <a:pPr eaLnBrk="1" hangingPunct="1">
              <a:lnSpc>
                <a:spcPct val="90000"/>
              </a:lnSpc>
            </a:pPr>
            <a:r>
              <a:rPr lang="zh-CN" altLang="en-US" sz="2400" dirty="0">
                <a:solidFill>
                  <a:schemeClr val="folHlink"/>
                </a:solidFill>
                <a:latin typeface="黑体" panose="02010609060101010101" pitchFamily="49" charset="-122"/>
                <a:ea typeface="黑体" panose="02010609060101010101" pitchFamily="49" charset="-122"/>
              </a:rPr>
              <a:t>锅炉</a:t>
            </a:r>
            <a:r>
              <a:rPr lang="en-US" altLang="zh-CN" sz="2400" dirty="0">
                <a:solidFill>
                  <a:schemeClr val="folHlink"/>
                </a:solidFill>
                <a:latin typeface="Times New Roman" panose="02020603050405020304" pitchFamily="18" charset="0"/>
                <a:ea typeface="黑体" panose="02010609060101010101" pitchFamily="49" charset="-122"/>
              </a:rPr>
              <a:t>——</a:t>
            </a:r>
            <a:endParaRPr lang="zh-CN" altLang="en-US" sz="2400" dirty="0">
              <a:solidFill>
                <a:schemeClr val="folHlink"/>
              </a:solidFill>
              <a:latin typeface="黑体" panose="02010609060101010101" pitchFamily="49" charset="-122"/>
              <a:ea typeface="黑体" panose="02010609060101010101" pitchFamily="49" charset="-122"/>
            </a:endParaRPr>
          </a:p>
          <a:p>
            <a:pPr eaLnBrk="1" hangingPunct="1">
              <a:lnSpc>
                <a:spcPct val="90000"/>
              </a:lnSpc>
              <a:buNone/>
            </a:pPr>
            <a:r>
              <a:rPr lang="en-US" altLang="zh-CN" sz="2400" dirty="0">
                <a:latin typeface="黑体" panose="02010609060101010101" pitchFamily="49" charset="-122"/>
                <a:ea typeface="黑体" panose="02010609060101010101" pitchFamily="49" charset="-122"/>
              </a:rPr>
              <a:t>  ①</a:t>
            </a:r>
            <a:r>
              <a:rPr lang="zh-CN" altLang="en-US" sz="2400" dirty="0">
                <a:latin typeface="黑体" panose="02010609060101010101" pitchFamily="49" charset="-122"/>
                <a:ea typeface="黑体" panose="02010609060101010101" pitchFamily="49" charset="-122"/>
              </a:rPr>
              <a:t>蒸汽锅炉 </a:t>
            </a:r>
            <a:r>
              <a:rPr lang="zh-CN" altLang="en-US" sz="2400" dirty="0">
                <a:solidFill>
                  <a:srgbClr val="990000"/>
                </a:solidFill>
                <a:latin typeface="黑体" panose="02010609060101010101" pitchFamily="49" charset="-122"/>
                <a:ea typeface="黑体" panose="02010609060101010101" pitchFamily="49" charset="-122"/>
              </a:rPr>
              <a:t>正常设计水位容积 </a:t>
            </a:r>
            <a:r>
              <a:rPr lang="en-US" altLang="zh-CN" sz="2400" dirty="0">
                <a:latin typeface="黑体" panose="02010609060101010101" pitchFamily="49" charset="-122"/>
                <a:ea typeface="黑体" panose="02010609060101010101" pitchFamily="49" charset="-122"/>
              </a:rPr>
              <a:t>V≥30L</a:t>
            </a:r>
            <a:r>
              <a:rPr lang="zh-CN" altLang="en-US" sz="2400" dirty="0">
                <a:latin typeface="黑体" panose="02010609060101010101" pitchFamily="49" charset="-122"/>
                <a:ea typeface="黑体" panose="02010609060101010101" pitchFamily="49" charset="-122"/>
              </a:rPr>
              <a:t>，</a:t>
            </a:r>
            <a:r>
              <a:rPr lang="zh-CN" altLang="en-US" sz="2400" dirty="0">
                <a:solidFill>
                  <a:srgbClr val="990000"/>
                </a:solidFill>
                <a:latin typeface="黑体" panose="02010609060101010101" pitchFamily="49" charset="-122"/>
                <a:ea typeface="黑体" panose="02010609060101010101" pitchFamily="49" charset="-122"/>
              </a:rPr>
              <a:t>且</a:t>
            </a:r>
            <a:r>
              <a:rPr lang="en-US" altLang="zh-CN" sz="2400" dirty="0">
                <a:solidFill>
                  <a:srgbClr val="990000"/>
                </a:solidFill>
                <a:latin typeface="黑体" panose="02010609060101010101" pitchFamily="49" charset="-122"/>
                <a:ea typeface="黑体" panose="02010609060101010101" pitchFamily="49" charset="-122"/>
              </a:rPr>
              <a:t>P≥0.1MPa</a:t>
            </a:r>
            <a:r>
              <a:rPr lang="zh-CN" altLang="en-US"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p>
            <a:pPr eaLnBrk="1" hangingPunct="1">
              <a:lnSpc>
                <a:spcPct val="90000"/>
              </a:lnSpc>
              <a:buNone/>
            </a:pPr>
            <a:r>
              <a:rPr lang="en-US" altLang="zh-CN" sz="2400" dirty="0">
                <a:latin typeface="黑体" panose="02010609060101010101" pitchFamily="49" charset="-122"/>
                <a:ea typeface="黑体" panose="02010609060101010101" pitchFamily="49" charset="-122"/>
              </a:rPr>
              <a:t>  ②</a:t>
            </a:r>
            <a:r>
              <a:rPr lang="zh-CN" altLang="en-US" sz="2400" dirty="0">
                <a:latin typeface="黑体" panose="02010609060101010101" pitchFamily="49" charset="-122"/>
                <a:ea typeface="黑体" panose="02010609060101010101" pitchFamily="49" charset="-122"/>
              </a:rPr>
              <a:t>热水锅炉 </a:t>
            </a:r>
            <a:r>
              <a:rPr lang="en-US" altLang="zh-CN" sz="2400" dirty="0">
                <a:latin typeface="黑体" panose="02010609060101010101" pitchFamily="49" charset="-122"/>
                <a:ea typeface="黑体" panose="02010609060101010101" pitchFamily="49" charset="-122"/>
              </a:rPr>
              <a:t>P≥0.1MPa </a:t>
            </a:r>
            <a:r>
              <a:rPr lang="zh-CN" altLang="en-US" sz="2400" dirty="0">
                <a:latin typeface="黑体" panose="02010609060101010101" pitchFamily="49" charset="-122"/>
                <a:ea typeface="黑体" panose="02010609060101010101" pitchFamily="49" charset="-122"/>
              </a:rPr>
              <a:t>且</a:t>
            </a:r>
            <a:r>
              <a:rPr lang="en-US" altLang="zh-CN" sz="2400" dirty="0">
                <a:latin typeface="黑体" panose="02010609060101010101" pitchFamily="49" charset="-122"/>
                <a:ea typeface="黑体" panose="02010609060101010101" pitchFamily="49" charset="-122"/>
              </a:rPr>
              <a:t>W≥0.1MW</a:t>
            </a:r>
            <a:r>
              <a:rPr lang="zh-CN" altLang="en-US"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p>
            <a:pPr eaLnBrk="1" hangingPunct="1">
              <a:lnSpc>
                <a:spcPct val="90000"/>
              </a:lnSpc>
              <a:buNone/>
            </a:pPr>
            <a:r>
              <a:rPr lang="en-US" altLang="zh-CN" sz="2400" dirty="0">
                <a:latin typeface="黑体" panose="02010609060101010101" pitchFamily="49" charset="-122"/>
                <a:ea typeface="黑体" panose="02010609060101010101" pitchFamily="49" charset="-122"/>
              </a:rPr>
              <a:t>  ③</a:t>
            </a:r>
            <a:r>
              <a:rPr lang="zh-CN" altLang="en-US" sz="2400" dirty="0">
                <a:latin typeface="黑体" panose="02010609060101010101" pitchFamily="49" charset="-122"/>
                <a:ea typeface="黑体" panose="02010609060101010101" pitchFamily="49" charset="-122"/>
              </a:rPr>
              <a:t>有机热载体锅炉 </a:t>
            </a:r>
            <a:r>
              <a:rPr lang="en-US" altLang="zh-CN" sz="2400" dirty="0">
                <a:solidFill>
                  <a:srgbClr val="990000"/>
                </a:solidFill>
                <a:latin typeface="黑体" panose="02010609060101010101" pitchFamily="49" charset="-122"/>
                <a:ea typeface="黑体" panose="02010609060101010101" pitchFamily="49" charset="-122"/>
              </a:rPr>
              <a:t>W≥0.1MW</a:t>
            </a:r>
            <a:r>
              <a:rPr lang="zh-CN" altLang="en-US"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p>
            <a:pPr eaLnBrk="1" hangingPunct="1">
              <a:lnSpc>
                <a:spcPct val="90000"/>
              </a:lnSpc>
            </a:pPr>
            <a:r>
              <a:rPr lang="zh-CN" altLang="en-US" sz="2400" dirty="0">
                <a:solidFill>
                  <a:schemeClr val="folHlink"/>
                </a:solidFill>
                <a:latin typeface="黑体" panose="02010609060101010101" pitchFamily="49" charset="-122"/>
                <a:ea typeface="黑体" panose="02010609060101010101" pitchFamily="49" charset="-122"/>
              </a:rPr>
              <a:t>压力容器</a:t>
            </a:r>
            <a:r>
              <a:rPr lang="en-US" altLang="zh-CN" sz="2400" dirty="0">
                <a:solidFill>
                  <a:schemeClr val="folHlink"/>
                </a:solidFill>
                <a:latin typeface="Times New Roman" panose="02020603050405020304" pitchFamily="18" charset="0"/>
                <a:ea typeface="黑体" panose="02010609060101010101" pitchFamily="49" charset="-122"/>
              </a:rPr>
              <a:t>——</a:t>
            </a:r>
            <a:endParaRPr lang="en-US" altLang="zh-CN" sz="2400" dirty="0">
              <a:solidFill>
                <a:schemeClr val="folHlink"/>
              </a:solidFill>
              <a:latin typeface="黑体" panose="02010609060101010101" pitchFamily="49" charset="-122"/>
              <a:ea typeface="黑体" panose="02010609060101010101" pitchFamily="49" charset="-122"/>
            </a:endParaRPr>
          </a:p>
          <a:p>
            <a:pPr eaLnBrk="1" hangingPunct="1">
              <a:lnSpc>
                <a:spcPct val="90000"/>
              </a:lnSpc>
              <a:buNone/>
            </a:pPr>
            <a:r>
              <a:rPr lang="en-US" altLang="zh-CN" sz="2400" dirty="0">
                <a:latin typeface="黑体" panose="02010609060101010101" pitchFamily="49" charset="-122"/>
                <a:ea typeface="黑体" panose="02010609060101010101" pitchFamily="49" charset="-122"/>
              </a:rPr>
              <a:t>  ①</a:t>
            </a:r>
            <a:r>
              <a:rPr lang="zh-CN" altLang="en-US" sz="2400" dirty="0">
                <a:latin typeface="黑体" panose="02010609060101010101" pitchFamily="49" charset="-122"/>
                <a:ea typeface="黑体" panose="02010609060101010101" pitchFamily="49" charset="-122"/>
              </a:rPr>
              <a:t>固定式和移动式容器 </a:t>
            </a:r>
            <a:r>
              <a:rPr lang="en-US" altLang="zh-CN" sz="2400" dirty="0">
                <a:latin typeface="黑体" panose="02010609060101010101" pitchFamily="49" charset="-122"/>
                <a:ea typeface="黑体" panose="02010609060101010101" pitchFamily="49" charset="-122"/>
              </a:rPr>
              <a:t>P</a:t>
            </a: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0.1MPa</a:t>
            </a:r>
            <a:r>
              <a:rPr lang="zh-CN" altLang="en-US" sz="2400" dirty="0">
                <a:latin typeface="黑体" panose="02010609060101010101" pitchFamily="49" charset="-122"/>
                <a:ea typeface="黑体" panose="02010609060101010101" pitchFamily="49" charset="-122"/>
              </a:rPr>
              <a:t>，</a:t>
            </a:r>
            <a:r>
              <a:rPr lang="en-US" altLang="zh-CN" sz="2400" dirty="0">
                <a:solidFill>
                  <a:srgbClr val="990000"/>
                </a:solidFill>
                <a:latin typeface="黑体" panose="02010609060101010101" pitchFamily="49" charset="-122"/>
                <a:ea typeface="黑体" panose="02010609060101010101" pitchFamily="49" charset="-122"/>
              </a:rPr>
              <a:t>V≥30L</a:t>
            </a:r>
            <a:r>
              <a:rPr lang="zh-CN" altLang="en-US" sz="2400" dirty="0">
                <a:solidFill>
                  <a:srgbClr val="990000"/>
                </a:solidFill>
                <a:latin typeface="黑体" panose="02010609060101010101" pitchFamily="49" charset="-122"/>
                <a:ea typeface="黑体" panose="02010609060101010101" pitchFamily="49" charset="-122"/>
              </a:rPr>
              <a:t>，</a:t>
            </a:r>
            <a:r>
              <a:rPr lang="en-US" altLang="zh-CN" sz="2400" dirty="0">
                <a:solidFill>
                  <a:srgbClr val="990000"/>
                </a:solidFill>
                <a:latin typeface="黑体" panose="02010609060101010101" pitchFamily="49" charset="-122"/>
                <a:ea typeface="黑体" panose="02010609060101010101" pitchFamily="49" charset="-122"/>
              </a:rPr>
              <a:t>D</a:t>
            </a:r>
            <a:r>
              <a:rPr lang="zh-CN" altLang="en-US" sz="2400" dirty="0">
                <a:solidFill>
                  <a:srgbClr val="990000"/>
                </a:solidFill>
                <a:latin typeface="黑体" panose="02010609060101010101" pitchFamily="49" charset="-122"/>
                <a:ea typeface="黑体" panose="02010609060101010101" pitchFamily="49" charset="-122"/>
              </a:rPr>
              <a:t>≥</a:t>
            </a:r>
            <a:r>
              <a:rPr lang="en-US" altLang="zh-CN" sz="2400" dirty="0">
                <a:solidFill>
                  <a:srgbClr val="990000"/>
                </a:solidFill>
                <a:latin typeface="黑体" panose="02010609060101010101" pitchFamily="49" charset="-122"/>
                <a:ea typeface="黑体" panose="02010609060101010101" pitchFamily="49" charset="-122"/>
              </a:rPr>
              <a:t>150mm</a:t>
            </a:r>
            <a:r>
              <a:rPr lang="zh-CN" altLang="en-US"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p>
            <a:pPr eaLnBrk="1" hangingPunct="1">
              <a:lnSpc>
                <a:spcPct val="90000"/>
              </a:lnSpc>
              <a:buNone/>
            </a:pPr>
            <a:r>
              <a:rPr lang="en-US" altLang="zh-CN" sz="2400" dirty="0">
                <a:latin typeface="黑体" panose="02010609060101010101" pitchFamily="49" charset="-122"/>
                <a:ea typeface="黑体" panose="02010609060101010101" pitchFamily="49" charset="-122"/>
              </a:rPr>
              <a:t>  ②</a:t>
            </a:r>
            <a:r>
              <a:rPr lang="zh-CN" altLang="en-US" sz="2400" dirty="0">
                <a:latin typeface="黑体" panose="02010609060101010101" pitchFamily="49" charset="-122"/>
                <a:ea typeface="黑体" panose="02010609060101010101" pitchFamily="49" charset="-122"/>
              </a:rPr>
              <a:t>气瓶 </a:t>
            </a:r>
            <a:r>
              <a:rPr lang="en-US" altLang="zh-CN" sz="2400" dirty="0">
                <a:latin typeface="黑体" panose="02010609060101010101" pitchFamily="49" charset="-122"/>
                <a:ea typeface="黑体" panose="02010609060101010101" pitchFamily="49" charset="-122"/>
              </a:rPr>
              <a:t>P≥0.2MPa</a:t>
            </a:r>
            <a:r>
              <a:rPr lang="zh-CN" altLang="en-US" sz="2400" dirty="0">
                <a:latin typeface="黑体" panose="02010609060101010101" pitchFamily="49" charset="-122"/>
                <a:ea typeface="黑体" panose="02010609060101010101" pitchFamily="49" charset="-122"/>
              </a:rPr>
              <a:t>，且</a:t>
            </a:r>
            <a:r>
              <a:rPr lang="en-US" altLang="zh-CN" sz="2400" dirty="0">
                <a:latin typeface="黑体" panose="02010609060101010101" pitchFamily="49" charset="-122"/>
                <a:ea typeface="黑体" panose="02010609060101010101" pitchFamily="49" charset="-122"/>
              </a:rPr>
              <a:t>P</a:t>
            </a:r>
            <a:r>
              <a:rPr lang="en-US" altLang="zh-CN" sz="2400" dirty="0">
                <a:latin typeface="Times New Roman" panose="02020603050405020304" pitchFamily="18" charset="0"/>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V</a:t>
            </a: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1.0MPa</a:t>
            </a:r>
            <a:r>
              <a:rPr lang="en-US" altLang="zh-CN" sz="2400" dirty="0">
                <a:latin typeface="Times New Roman" panose="02020603050405020304" pitchFamily="18" charset="0"/>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L</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pPr eaLnBrk="1" hangingPunct="1">
              <a:lnSpc>
                <a:spcPct val="90000"/>
              </a:lnSpc>
              <a:buNone/>
            </a:pPr>
            <a:r>
              <a:rPr lang="en-US" altLang="zh-CN" sz="2400" dirty="0">
                <a:latin typeface="黑体" panose="02010609060101010101" pitchFamily="49" charset="-122"/>
                <a:ea typeface="黑体" panose="02010609060101010101" pitchFamily="49" charset="-122"/>
              </a:rPr>
              <a:t>  ③</a:t>
            </a:r>
            <a:r>
              <a:rPr lang="zh-CN" altLang="en-US" sz="2400" dirty="0">
                <a:latin typeface="黑体" panose="02010609060101010101" pitchFamily="49" charset="-122"/>
                <a:ea typeface="黑体" panose="02010609060101010101" pitchFamily="49" charset="-122"/>
              </a:rPr>
              <a:t>氧舱。</a:t>
            </a:r>
            <a:endParaRPr lang="en-US" altLang="zh-CN" sz="2400" dirty="0">
              <a:latin typeface="黑体" panose="02010609060101010101" pitchFamily="49" charset="-122"/>
              <a:ea typeface="黑体" panose="02010609060101010101" pitchFamily="49" charset="-122"/>
            </a:endParaRPr>
          </a:p>
          <a:p>
            <a:pPr eaLnBrk="1" hangingPunct="1">
              <a:lnSpc>
                <a:spcPct val="90000"/>
              </a:lnSpc>
            </a:pPr>
            <a:r>
              <a:rPr lang="zh-CN" altLang="en-US" sz="2400" dirty="0">
                <a:solidFill>
                  <a:schemeClr val="folHlink"/>
                </a:solidFill>
                <a:latin typeface="黑体" panose="02010609060101010101" pitchFamily="49" charset="-122"/>
                <a:ea typeface="黑体" panose="02010609060101010101" pitchFamily="49" charset="-122"/>
              </a:rPr>
              <a:t>压力管道</a:t>
            </a:r>
            <a:r>
              <a:rPr lang="en-US" altLang="zh-CN" sz="2400" dirty="0">
                <a:solidFill>
                  <a:schemeClr val="folHlink"/>
                </a:solidFill>
                <a:latin typeface="Times New Roman" panose="02020603050405020304" pitchFamily="18" charset="0"/>
                <a:ea typeface="黑体" panose="02010609060101010101" pitchFamily="49" charset="-122"/>
              </a:rPr>
              <a:t>——</a:t>
            </a:r>
            <a:endParaRPr lang="en-US" altLang="zh-CN" sz="2400" dirty="0">
              <a:solidFill>
                <a:schemeClr val="folHlink"/>
              </a:solidFill>
              <a:latin typeface="黑体" panose="02010609060101010101" pitchFamily="49" charset="-122"/>
              <a:ea typeface="黑体" panose="02010609060101010101" pitchFamily="49" charset="-122"/>
            </a:endParaRPr>
          </a:p>
          <a:p>
            <a:pPr eaLnBrk="1" hangingPunct="1">
              <a:lnSpc>
                <a:spcPct val="90000"/>
              </a:lnSpc>
              <a:buNone/>
            </a:pPr>
            <a:r>
              <a:rPr lang="en-US" altLang="zh-CN" sz="2400" dirty="0">
                <a:latin typeface="黑体" panose="02010609060101010101" pitchFamily="49" charset="-122"/>
                <a:ea typeface="黑体" panose="02010609060101010101" pitchFamily="49" charset="-122"/>
              </a:rPr>
              <a:t>  P≥0.1MPa</a:t>
            </a: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D</a:t>
            </a:r>
            <a:r>
              <a:rPr lang="zh-CN" altLang="en-US" sz="2400" dirty="0">
                <a:latin typeface="黑体" panose="02010609060101010101" pitchFamily="49" charset="-122"/>
                <a:ea typeface="黑体" panose="02010609060101010101" pitchFamily="49" charset="-122"/>
              </a:rPr>
              <a:t>＞</a:t>
            </a:r>
            <a:r>
              <a:rPr lang="en-US" altLang="zh-CN" sz="2400" dirty="0">
                <a:solidFill>
                  <a:srgbClr val="990000"/>
                </a:solidFill>
                <a:latin typeface="黑体" panose="02010609060101010101" pitchFamily="49" charset="-122"/>
                <a:ea typeface="黑体" panose="02010609060101010101" pitchFamily="49" charset="-122"/>
              </a:rPr>
              <a:t>50mm </a:t>
            </a:r>
            <a:r>
              <a:rPr lang="zh-CN" altLang="en-US" sz="2400" dirty="0">
                <a:latin typeface="黑体" panose="02010609060101010101" pitchFamily="49" charset="-122"/>
                <a:ea typeface="黑体" panose="02010609060101010101" pitchFamily="49" charset="-122"/>
              </a:rPr>
              <a:t>介质：气体、蒸汽或可燃、易爆、有毒、有腐蚀性的液体的管道。</a:t>
            </a:r>
            <a:endParaRPr lang="zh-CN" altLang="en-US" sz="2400" dirty="0">
              <a:latin typeface="黑体" panose="02010609060101010101" pitchFamily="49" charset="-122"/>
              <a:ea typeface="黑体" panose="020106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5"/>
          <p:cNvSpPr txBox="1">
            <a:spLocks noGrp="1"/>
          </p:cNvSpPr>
          <p:nvPr>
            <p:ph type="sldNum" sz="quarter" idx="12"/>
          </p:nvPr>
        </p:nvSpPr>
        <p:spPr/>
        <p:txBody>
          <a:bodyPr anchor="b"/>
          <a:lstStyle/>
          <a:p>
            <a:pPr eaLnBrk="1" hangingPunct="1"/>
            <a:fld id="{9A0DB2DC-4C9A-4742-B13C-FB6460FD3503}" type="slidenum">
              <a:rPr lang="zh-CN" altLang="en-US" dirty="0">
                <a:solidFill>
                  <a:srgbClr val="000000"/>
                </a:solidFill>
              </a:rPr>
            </a:fld>
            <a:endParaRPr lang="zh-CN" altLang="en-US" dirty="0">
              <a:solidFill>
                <a:srgbClr val="000000"/>
              </a:solidFill>
            </a:endParaRPr>
          </a:p>
        </p:txBody>
      </p:sp>
      <p:sp>
        <p:nvSpPr>
          <p:cNvPr id="20483" name="Rectangle 2"/>
          <p:cNvSpPr>
            <a:spLocks noGrp="1"/>
          </p:cNvSpPr>
          <p:nvPr>
            <p:ph type="title"/>
          </p:nvPr>
        </p:nvSpPr>
        <p:spPr>
          <a:xfrm>
            <a:off x="871538" y="984250"/>
            <a:ext cx="8162925" cy="639763"/>
          </a:xfrm>
        </p:spPr>
        <p:txBody>
          <a:bodyPr vert="horz" wrap="square" lIns="91440" tIns="45720" rIns="91440" bIns="45720" anchor="b">
            <a:spAutoFit/>
          </a:bodyPr>
          <a:lstStyle/>
          <a:p>
            <a:pPr eaLnBrk="1" hangingPunct="1"/>
            <a:r>
              <a:rPr lang="zh-CN" altLang="en-US" sz="3600" dirty="0">
                <a:solidFill>
                  <a:srgbClr val="001933"/>
                </a:solidFill>
                <a:latin typeface="黑体" panose="02010609060101010101" pitchFamily="49" charset="-122"/>
                <a:ea typeface="黑体" panose="02010609060101010101" pitchFamily="49" charset="-122"/>
              </a:rPr>
              <a:t>范围</a:t>
            </a:r>
            <a:r>
              <a:rPr lang="en-US" altLang="zh-CN" sz="3600" dirty="0">
                <a:solidFill>
                  <a:srgbClr val="001933"/>
                </a:solidFill>
                <a:latin typeface="华文新魏" panose="02010800040101010101" pitchFamily="2" charset="-122"/>
                <a:ea typeface="华文新魏" panose="02010800040101010101" pitchFamily="2" charset="-122"/>
              </a:rPr>
              <a:t>——</a:t>
            </a:r>
            <a:r>
              <a:rPr lang="zh-CN" altLang="en-US" sz="3600" dirty="0">
                <a:solidFill>
                  <a:srgbClr val="001933"/>
                </a:solidFill>
                <a:latin typeface="华文新魏" panose="02010800040101010101" pitchFamily="2" charset="-122"/>
                <a:ea typeface="华文新魏" panose="02010800040101010101" pitchFamily="2" charset="-122"/>
              </a:rPr>
              <a:t>参数及种类限定</a:t>
            </a:r>
            <a:endParaRPr lang="zh-CN" altLang="en-US" sz="3200" dirty="0">
              <a:solidFill>
                <a:schemeClr val="folHlink"/>
              </a:solidFill>
              <a:latin typeface="黑体" panose="02010609060101010101" pitchFamily="49" charset="-122"/>
              <a:ea typeface="黑体" panose="02010609060101010101" pitchFamily="49" charset="-122"/>
            </a:endParaRPr>
          </a:p>
        </p:txBody>
      </p:sp>
      <p:sp>
        <p:nvSpPr>
          <p:cNvPr id="20484" name="Rectangle 3"/>
          <p:cNvSpPr>
            <a:spLocks noGrp="1"/>
          </p:cNvSpPr>
          <p:nvPr>
            <p:ph idx="1"/>
          </p:nvPr>
        </p:nvSpPr>
        <p:spPr/>
        <p:txBody>
          <a:bodyPr vert="horz" wrap="square" lIns="91440" tIns="45720" rIns="91440" bIns="45720" anchor="t"/>
          <a:lstStyle/>
          <a:p>
            <a:pPr eaLnBrk="1" hangingPunct="1">
              <a:lnSpc>
                <a:spcPct val="90000"/>
              </a:lnSpc>
            </a:pPr>
            <a:r>
              <a:rPr lang="zh-CN" altLang="en-US" sz="2400" dirty="0">
                <a:solidFill>
                  <a:schemeClr val="folHlink"/>
                </a:solidFill>
                <a:latin typeface="黑体" panose="02010609060101010101" pitchFamily="49" charset="-122"/>
                <a:ea typeface="黑体" panose="02010609060101010101" pitchFamily="49" charset="-122"/>
              </a:rPr>
              <a:t>电梯</a:t>
            </a:r>
            <a:r>
              <a:rPr lang="en-US" altLang="zh-CN" sz="2400" dirty="0">
                <a:solidFill>
                  <a:schemeClr val="folHlink"/>
                </a:solidFill>
                <a:latin typeface="Times New Roman" panose="02020603050405020304" pitchFamily="18" charset="0"/>
                <a:ea typeface="黑体" panose="02010609060101010101" pitchFamily="49" charset="-122"/>
              </a:rPr>
              <a:t>——</a:t>
            </a:r>
            <a:endParaRPr lang="en-US" altLang="zh-CN" sz="2400" dirty="0">
              <a:solidFill>
                <a:schemeClr val="folHlink"/>
              </a:solidFill>
              <a:latin typeface="黑体" panose="02010609060101010101" pitchFamily="49" charset="-122"/>
              <a:ea typeface="黑体" panose="02010609060101010101" pitchFamily="49" charset="-122"/>
            </a:endParaRPr>
          </a:p>
          <a:p>
            <a:pPr eaLnBrk="1" hangingPunct="1">
              <a:lnSpc>
                <a:spcPct val="90000"/>
              </a:lnSpc>
              <a:buNone/>
            </a:pPr>
            <a:r>
              <a:rPr lang="zh-CN" altLang="en-US" sz="2400" dirty="0">
                <a:latin typeface="黑体" panose="02010609060101010101" pitchFamily="49" charset="-122"/>
                <a:ea typeface="黑体" panose="02010609060101010101" pitchFamily="49" charset="-122"/>
              </a:rPr>
              <a:t>  ①包括载人（货）电梯；</a:t>
            </a:r>
            <a:endParaRPr lang="zh-CN" altLang="en-US" sz="2400" dirty="0">
              <a:latin typeface="黑体" panose="02010609060101010101" pitchFamily="49" charset="-122"/>
              <a:ea typeface="黑体" panose="02010609060101010101" pitchFamily="49" charset="-122"/>
            </a:endParaRPr>
          </a:p>
          <a:p>
            <a:pPr eaLnBrk="1" hangingPunct="1">
              <a:lnSpc>
                <a:spcPct val="90000"/>
              </a:lnSpc>
              <a:buNone/>
            </a:pPr>
            <a:r>
              <a:rPr lang="zh-CN" altLang="en-US" sz="2400" dirty="0">
                <a:latin typeface="黑体" panose="02010609060101010101" pitchFamily="49" charset="-122"/>
                <a:ea typeface="黑体" panose="02010609060101010101" pitchFamily="49" charset="-122"/>
              </a:rPr>
              <a:t>  ②自动扶梯；</a:t>
            </a:r>
            <a:endParaRPr lang="zh-CN" altLang="en-US" sz="2400" dirty="0">
              <a:latin typeface="黑体" panose="02010609060101010101" pitchFamily="49" charset="-122"/>
              <a:ea typeface="黑体" panose="02010609060101010101" pitchFamily="49" charset="-122"/>
            </a:endParaRPr>
          </a:p>
          <a:p>
            <a:pPr eaLnBrk="1" hangingPunct="1">
              <a:lnSpc>
                <a:spcPct val="90000"/>
              </a:lnSpc>
              <a:buNone/>
            </a:pPr>
            <a:r>
              <a:rPr lang="zh-CN" altLang="en-US" sz="2400" dirty="0">
                <a:latin typeface="黑体" panose="02010609060101010101" pitchFamily="49" charset="-122"/>
                <a:ea typeface="黑体" panose="02010609060101010101" pitchFamily="49" charset="-122"/>
              </a:rPr>
              <a:t>  ③自动人行道。 </a:t>
            </a:r>
            <a:endParaRPr lang="zh-CN" altLang="en-US" sz="2400" dirty="0">
              <a:latin typeface="黑体" panose="02010609060101010101" pitchFamily="49" charset="-122"/>
              <a:ea typeface="黑体" panose="02010609060101010101" pitchFamily="49" charset="-122"/>
            </a:endParaRPr>
          </a:p>
          <a:p>
            <a:pPr eaLnBrk="1" hangingPunct="1">
              <a:lnSpc>
                <a:spcPct val="90000"/>
              </a:lnSpc>
            </a:pPr>
            <a:r>
              <a:rPr lang="zh-CN" altLang="en-US" sz="2400" dirty="0">
                <a:solidFill>
                  <a:schemeClr val="folHlink"/>
                </a:solidFill>
                <a:latin typeface="黑体" panose="02010609060101010101" pitchFamily="49" charset="-122"/>
                <a:ea typeface="黑体" panose="02010609060101010101" pitchFamily="49" charset="-122"/>
              </a:rPr>
              <a:t>起重机械</a:t>
            </a:r>
            <a:r>
              <a:rPr lang="en-US" altLang="zh-CN" sz="2400" dirty="0">
                <a:solidFill>
                  <a:schemeClr val="folHlink"/>
                </a:solidFill>
                <a:latin typeface="Times New Roman" panose="02020603050405020304" pitchFamily="18" charset="0"/>
                <a:ea typeface="黑体" panose="02010609060101010101" pitchFamily="49" charset="-122"/>
              </a:rPr>
              <a:t>——</a:t>
            </a:r>
            <a:endParaRPr lang="en-US" altLang="zh-CN" sz="2400" dirty="0">
              <a:solidFill>
                <a:schemeClr val="folHlink"/>
              </a:solidFill>
              <a:latin typeface="黑体" panose="02010609060101010101" pitchFamily="49" charset="-122"/>
              <a:ea typeface="黑体" panose="02010609060101010101" pitchFamily="49" charset="-122"/>
            </a:endParaRPr>
          </a:p>
          <a:p>
            <a:pPr eaLnBrk="1" hangingPunct="1">
              <a:lnSpc>
                <a:spcPct val="90000"/>
              </a:lnSpc>
              <a:buNone/>
            </a:pPr>
            <a:r>
              <a:rPr lang="zh-CN" altLang="en-US" sz="2400" dirty="0">
                <a:latin typeface="黑体" panose="02010609060101010101" pitchFamily="49" charset="-122"/>
                <a:ea typeface="黑体" panose="02010609060101010101" pitchFamily="49" charset="-122"/>
              </a:rPr>
              <a:t>  ①起重量≥</a:t>
            </a:r>
            <a:r>
              <a:rPr lang="en-US" altLang="zh-CN" sz="2400" dirty="0">
                <a:latin typeface="黑体" panose="02010609060101010101" pitchFamily="49" charset="-122"/>
                <a:ea typeface="黑体" panose="02010609060101010101" pitchFamily="49" charset="-122"/>
              </a:rPr>
              <a:t>0.5t</a:t>
            </a:r>
            <a:r>
              <a:rPr lang="zh-CN" altLang="en-US" sz="2400" dirty="0">
                <a:latin typeface="黑体" panose="02010609060101010101" pitchFamily="49" charset="-122"/>
                <a:ea typeface="黑体" panose="02010609060101010101" pitchFamily="49" charset="-122"/>
              </a:rPr>
              <a:t>的升降机；</a:t>
            </a:r>
            <a:endParaRPr lang="zh-CN" altLang="en-US" sz="2400" dirty="0">
              <a:latin typeface="黑体" panose="02010609060101010101" pitchFamily="49" charset="-122"/>
              <a:ea typeface="黑体" panose="02010609060101010101" pitchFamily="49" charset="-122"/>
            </a:endParaRPr>
          </a:p>
          <a:p>
            <a:pPr eaLnBrk="1" hangingPunct="1">
              <a:lnSpc>
                <a:spcPct val="90000"/>
              </a:lnSpc>
              <a:buNone/>
            </a:pPr>
            <a:r>
              <a:rPr lang="zh-CN" altLang="en-US" sz="2400" dirty="0">
                <a:latin typeface="黑体" panose="02010609060101010101" pitchFamily="49" charset="-122"/>
                <a:ea typeface="黑体" panose="02010609060101010101" pitchFamily="49" charset="-122"/>
              </a:rPr>
              <a:t>  ②起重量≥</a:t>
            </a:r>
            <a:r>
              <a:rPr lang="en-US" altLang="zh-CN" sz="2400" dirty="0">
                <a:solidFill>
                  <a:srgbClr val="990000"/>
                </a:solidFill>
                <a:latin typeface="黑体" panose="02010609060101010101" pitchFamily="49" charset="-122"/>
                <a:ea typeface="黑体" panose="02010609060101010101" pitchFamily="49" charset="-122"/>
              </a:rPr>
              <a:t>3</a:t>
            </a:r>
            <a:r>
              <a:rPr lang="en-US" altLang="zh-CN" sz="2400" dirty="0">
                <a:latin typeface="黑体" panose="02010609060101010101" pitchFamily="49" charset="-122"/>
                <a:ea typeface="黑体" panose="02010609060101010101" pitchFamily="49" charset="-122"/>
              </a:rPr>
              <a:t>t</a:t>
            </a:r>
            <a:r>
              <a:rPr lang="zh-CN" altLang="en-US" sz="2400" dirty="0">
                <a:latin typeface="黑体" panose="02010609060101010101" pitchFamily="49" charset="-122"/>
                <a:ea typeface="黑体" panose="02010609060101010101" pitchFamily="49" charset="-122"/>
              </a:rPr>
              <a:t>，且提升高度≥</a:t>
            </a:r>
            <a:r>
              <a:rPr lang="en-US" altLang="zh-CN" sz="2400" dirty="0">
                <a:latin typeface="黑体" panose="02010609060101010101" pitchFamily="49" charset="-122"/>
                <a:ea typeface="黑体" panose="02010609060101010101" pitchFamily="49" charset="-122"/>
              </a:rPr>
              <a:t>2m</a:t>
            </a:r>
            <a:r>
              <a:rPr lang="zh-CN" altLang="en-US" sz="2400" dirty="0">
                <a:latin typeface="黑体" panose="02010609060101010101" pitchFamily="49" charset="-122"/>
                <a:ea typeface="黑体" panose="02010609060101010101" pitchFamily="49" charset="-122"/>
              </a:rPr>
              <a:t>的起重机；</a:t>
            </a:r>
            <a:r>
              <a:rPr lang="zh-CN" altLang="en-US" sz="2400" dirty="0">
                <a:solidFill>
                  <a:srgbClr val="990000"/>
                </a:solidFill>
                <a:latin typeface="黑体" panose="02010609060101010101" pitchFamily="49" charset="-122"/>
                <a:ea typeface="黑体" panose="02010609060101010101" pitchFamily="49" charset="-122"/>
              </a:rPr>
              <a:t>≥</a:t>
            </a:r>
            <a:r>
              <a:rPr lang="en-US" altLang="zh-CN" sz="2400" dirty="0">
                <a:solidFill>
                  <a:srgbClr val="990000"/>
                </a:solidFill>
                <a:latin typeface="黑体" panose="02010609060101010101" pitchFamily="49" charset="-122"/>
                <a:ea typeface="黑体" panose="02010609060101010101" pitchFamily="49" charset="-122"/>
              </a:rPr>
              <a:t>2</a:t>
            </a:r>
            <a:r>
              <a:rPr lang="zh-CN" altLang="en-US" sz="2400" dirty="0">
                <a:solidFill>
                  <a:srgbClr val="990000"/>
                </a:solidFill>
                <a:latin typeface="黑体" panose="02010609060101010101" pitchFamily="49" charset="-122"/>
                <a:ea typeface="黑体" panose="02010609060101010101" pitchFamily="49" charset="-122"/>
              </a:rPr>
              <a:t>层停车库</a:t>
            </a:r>
            <a:endParaRPr lang="zh-CN" altLang="en-US" sz="2400" dirty="0">
              <a:latin typeface="黑体" panose="02010609060101010101" pitchFamily="49" charset="-122"/>
              <a:ea typeface="黑体" panose="02010609060101010101" pitchFamily="49" charset="-122"/>
            </a:endParaRPr>
          </a:p>
          <a:p>
            <a:pPr eaLnBrk="1" hangingPunct="1">
              <a:lnSpc>
                <a:spcPct val="90000"/>
              </a:lnSpc>
            </a:pPr>
            <a:r>
              <a:rPr lang="zh-CN" altLang="en-US" sz="2400" dirty="0">
                <a:solidFill>
                  <a:schemeClr val="folHlink"/>
                </a:solidFill>
                <a:latin typeface="黑体" panose="02010609060101010101" pitchFamily="49" charset="-122"/>
                <a:ea typeface="黑体" panose="02010609060101010101" pitchFamily="49" charset="-122"/>
              </a:rPr>
              <a:t>客运索道</a:t>
            </a:r>
            <a:r>
              <a:rPr lang="en-US" altLang="zh-CN" sz="2400" dirty="0">
                <a:solidFill>
                  <a:schemeClr val="folHlink"/>
                </a:solidFill>
                <a:latin typeface="宋体" panose="02010600030101010101" pitchFamily="2" charset="-122"/>
                <a:ea typeface="黑体" panose="02010609060101010101" pitchFamily="49" charset="-122"/>
              </a:rPr>
              <a:t>——</a:t>
            </a:r>
            <a:endParaRPr lang="en-US" altLang="zh-CN" sz="2400" dirty="0">
              <a:solidFill>
                <a:schemeClr val="folHlink"/>
              </a:solidFill>
              <a:latin typeface="黑体" panose="02010609060101010101" pitchFamily="49" charset="-122"/>
              <a:ea typeface="黑体" panose="02010609060101010101" pitchFamily="49" charset="-122"/>
            </a:endParaRPr>
          </a:p>
          <a:p>
            <a:pPr eaLnBrk="1" hangingPunct="1">
              <a:lnSpc>
                <a:spcPct val="90000"/>
              </a:lnSpc>
              <a:buNone/>
            </a:pPr>
            <a:r>
              <a:rPr lang="en-US" altLang="zh-CN" sz="2400" dirty="0">
                <a:latin typeface="黑体" panose="02010609060101010101" pitchFamily="49" charset="-122"/>
                <a:ea typeface="黑体" panose="02010609060101010101" pitchFamily="49" charset="-122"/>
              </a:rPr>
              <a:t>  ①</a:t>
            </a:r>
            <a:r>
              <a:rPr lang="zh-CN" altLang="en-US" sz="2400" dirty="0">
                <a:latin typeface="黑体" panose="02010609060101010101" pitchFamily="49" charset="-122"/>
                <a:ea typeface="黑体" panose="02010609060101010101" pitchFamily="49" charset="-122"/>
              </a:rPr>
              <a:t>包括客运架空索道；</a:t>
            </a:r>
            <a:endParaRPr lang="zh-CN" altLang="en-US" sz="2400" dirty="0">
              <a:latin typeface="黑体" panose="02010609060101010101" pitchFamily="49" charset="-122"/>
              <a:ea typeface="黑体" panose="02010609060101010101" pitchFamily="49" charset="-122"/>
            </a:endParaRPr>
          </a:p>
          <a:p>
            <a:pPr eaLnBrk="1" hangingPunct="1">
              <a:lnSpc>
                <a:spcPct val="90000"/>
              </a:lnSpc>
              <a:buNone/>
            </a:pPr>
            <a:r>
              <a:rPr lang="zh-CN" altLang="en-US" sz="2400" dirty="0">
                <a:latin typeface="黑体" panose="02010609060101010101" pitchFamily="49" charset="-122"/>
                <a:ea typeface="黑体" panose="02010609060101010101" pitchFamily="49" charset="-122"/>
              </a:rPr>
              <a:t>  ②客运缆车；</a:t>
            </a:r>
            <a:endParaRPr lang="zh-CN" altLang="en-US" sz="2400" dirty="0">
              <a:latin typeface="黑体" panose="02010609060101010101" pitchFamily="49" charset="-122"/>
              <a:ea typeface="黑体" panose="02010609060101010101" pitchFamily="49" charset="-122"/>
            </a:endParaRPr>
          </a:p>
          <a:p>
            <a:pPr eaLnBrk="1" hangingPunct="1">
              <a:lnSpc>
                <a:spcPct val="90000"/>
              </a:lnSpc>
              <a:buNone/>
            </a:pPr>
            <a:r>
              <a:rPr lang="zh-CN" altLang="en-US" sz="2400" dirty="0">
                <a:latin typeface="黑体" panose="02010609060101010101" pitchFamily="49" charset="-122"/>
                <a:ea typeface="黑体" panose="02010609060101010101" pitchFamily="49" charset="-122"/>
              </a:rPr>
              <a:t>  ③客运拖牵索道。</a:t>
            </a:r>
            <a:endParaRPr lang="zh-CN" altLang="en-US" sz="2400" dirty="0">
              <a:latin typeface="黑体" panose="02010609060101010101" pitchFamily="49" charset="-122"/>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a 2"/>
          <p:cNvPicPr>
            <a:picLocks noChangeAspect="1"/>
          </p:cNvPicPr>
          <p:nvPr>
            <p:ph idx="1"/>
          </p:nvPr>
        </p:nvPicPr>
        <p:blipFill>
          <a:blip r:embed="rId1"/>
          <a:stretch>
            <a:fillRect/>
          </a:stretch>
        </p:blipFill>
        <p:spPr>
          <a:xfrm>
            <a:off x="611505" y="1412875"/>
            <a:ext cx="8211820" cy="438721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5"/>
          <p:cNvSpPr txBox="1">
            <a:spLocks noGrp="1"/>
          </p:cNvSpPr>
          <p:nvPr>
            <p:ph type="sldNum" sz="quarter" idx="12"/>
          </p:nvPr>
        </p:nvSpPr>
        <p:spPr/>
        <p:txBody>
          <a:bodyPr anchor="b"/>
          <a:lstStyle/>
          <a:p>
            <a:pPr eaLnBrk="1" hangingPunct="1"/>
            <a:fld id="{9A0DB2DC-4C9A-4742-B13C-FB6460FD3503}" type="slidenum">
              <a:rPr lang="zh-CN" altLang="en-US" dirty="0">
                <a:solidFill>
                  <a:srgbClr val="000000"/>
                </a:solidFill>
              </a:rPr>
            </a:fld>
            <a:endParaRPr lang="zh-CN" altLang="en-US" dirty="0">
              <a:solidFill>
                <a:srgbClr val="000000"/>
              </a:solidFill>
            </a:endParaRPr>
          </a:p>
        </p:txBody>
      </p:sp>
      <p:sp>
        <p:nvSpPr>
          <p:cNvPr id="21507" name="Rectangle 2"/>
          <p:cNvSpPr>
            <a:spLocks noGrp="1"/>
          </p:cNvSpPr>
          <p:nvPr>
            <p:ph type="title"/>
          </p:nvPr>
        </p:nvSpPr>
        <p:spPr>
          <a:xfrm>
            <a:off x="871538" y="984250"/>
            <a:ext cx="8162925" cy="639763"/>
          </a:xfrm>
        </p:spPr>
        <p:txBody>
          <a:bodyPr vert="horz" wrap="square" lIns="91440" tIns="45720" rIns="91440" bIns="45720" anchor="b">
            <a:spAutoFit/>
          </a:bodyPr>
          <a:lstStyle/>
          <a:p>
            <a:pPr eaLnBrk="1" hangingPunct="1"/>
            <a:r>
              <a:rPr lang="zh-CN" altLang="en-US" sz="3600" dirty="0">
                <a:solidFill>
                  <a:srgbClr val="001933"/>
                </a:solidFill>
                <a:latin typeface="黑体" panose="02010609060101010101" pitchFamily="49" charset="-122"/>
                <a:ea typeface="黑体" panose="02010609060101010101" pitchFamily="49" charset="-122"/>
              </a:rPr>
              <a:t>范围</a:t>
            </a:r>
            <a:r>
              <a:rPr lang="en-US" altLang="zh-CN" sz="3600" dirty="0">
                <a:solidFill>
                  <a:srgbClr val="001933"/>
                </a:solidFill>
                <a:latin typeface="华文新魏" panose="02010800040101010101" pitchFamily="2" charset="-122"/>
                <a:ea typeface="华文新魏" panose="02010800040101010101" pitchFamily="2" charset="-122"/>
              </a:rPr>
              <a:t>——</a:t>
            </a:r>
            <a:r>
              <a:rPr lang="zh-CN" altLang="en-US" sz="3600" dirty="0">
                <a:solidFill>
                  <a:srgbClr val="001933"/>
                </a:solidFill>
                <a:latin typeface="华文新魏" panose="02010800040101010101" pitchFamily="2" charset="-122"/>
                <a:ea typeface="华文新魏" panose="02010800040101010101" pitchFamily="2" charset="-122"/>
              </a:rPr>
              <a:t>参数及种类限定</a:t>
            </a:r>
            <a:endParaRPr lang="zh-CN" altLang="en-US" sz="3200" dirty="0">
              <a:solidFill>
                <a:schemeClr val="folHlink"/>
              </a:solidFill>
              <a:latin typeface="黑体" panose="02010609060101010101" pitchFamily="49" charset="-122"/>
              <a:ea typeface="黑体" panose="02010609060101010101" pitchFamily="49" charset="-122"/>
            </a:endParaRPr>
          </a:p>
        </p:txBody>
      </p:sp>
      <p:sp>
        <p:nvSpPr>
          <p:cNvPr id="118787" name="Rectangle 3"/>
          <p:cNvSpPr>
            <a:spLocks noGrp="1" noChangeArrowheads="1"/>
          </p:cNvSpPr>
          <p:nvPr>
            <p:ph idx="1"/>
          </p:nvPr>
        </p:nvSpPr>
        <p:spPr>
          <a:xfrm>
            <a:off x="912813" y="1905000"/>
            <a:ext cx="8110538" cy="41910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chemeClr val="folHlink"/>
                </a:solidFill>
                <a:effectLst/>
                <a:uLnTx/>
                <a:uFillTx/>
                <a:latin typeface="黑体" panose="02010609060101010101" pitchFamily="49" charset="-122"/>
                <a:ea typeface="黑体" panose="02010609060101010101" pitchFamily="49" charset="-122"/>
                <a:cs typeface="+mn-cs"/>
              </a:rPr>
              <a:t>大型游乐设施</a:t>
            </a:r>
            <a:r>
              <a:rPr kumimoji="1" lang="en-US" altLang="zh-CN" sz="2400" b="0" i="0" u="none" strike="noStrike" kern="0" cap="none" spc="0" normalizeH="0" baseline="0" noProof="0" dirty="0">
                <a:ln>
                  <a:noFill/>
                </a:ln>
                <a:solidFill>
                  <a:schemeClr val="folHlink"/>
                </a:solidFill>
                <a:effectLst/>
                <a:uLnTx/>
                <a:uFillTx/>
                <a:latin typeface="Times New Roman" panose="02020603050405020304" pitchFamily="18" charset="0"/>
                <a:ea typeface="黑体" panose="02010609060101010101" pitchFamily="49" charset="-122"/>
                <a:cs typeface="+mn-cs"/>
              </a:rPr>
              <a:t>——</a:t>
            </a:r>
            <a:endParaRPr kumimoji="1" lang="en-US" altLang="zh-CN" sz="2400" b="0" i="0" u="none" strike="noStrike" kern="0" cap="none" spc="0" normalizeH="0" baseline="0" noProof="0" dirty="0">
              <a:ln>
                <a:noFill/>
              </a:ln>
              <a:solidFill>
                <a:schemeClr val="folHlink"/>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速度≥</a:t>
            </a:r>
            <a:r>
              <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2m/s </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或 高度距地面≥</a:t>
            </a:r>
            <a:r>
              <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2m </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的载人大型游乐设施。</a:t>
            </a:r>
            <a:endPar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rgbClr val="990000"/>
                </a:solidFill>
                <a:effectLst/>
                <a:uLnTx/>
                <a:uFillTx/>
                <a:latin typeface="黑体" panose="02010609060101010101" pitchFamily="49" charset="-122"/>
                <a:ea typeface="黑体" panose="02010609060101010101" pitchFamily="49" charset="-122"/>
                <a:cs typeface="+mn-cs"/>
              </a:rPr>
              <a:t>场内专用机动车辆</a:t>
            </a:r>
            <a:r>
              <a:rPr kumimoji="1" lang="en-US" altLang="zh-CN" sz="2400" b="0" i="0" u="none" strike="noStrike" kern="0" cap="none" spc="0" normalizeH="0" baseline="0" noProof="0" dirty="0">
                <a:ln>
                  <a:noFill/>
                </a:ln>
                <a:solidFill>
                  <a:srgbClr val="990000"/>
                </a:solidFill>
                <a:effectLst/>
                <a:uLnTx/>
                <a:uFillTx/>
                <a:latin typeface="黑体" panose="02010609060101010101" pitchFamily="49" charset="-122"/>
                <a:ea typeface="黑体" panose="02010609060101010101" pitchFamily="49" charset="-122"/>
                <a:cs typeface="+mn-cs"/>
              </a:rPr>
              <a:t>——</a:t>
            </a:r>
            <a:endParaRPr kumimoji="1" lang="en-US" altLang="zh-CN" sz="2400" b="0" i="0" u="none" strike="noStrike" kern="0" cap="none" spc="0" normalizeH="0" baseline="0" noProof="0" dirty="0">
              <a:ln>
                <a:noFill/>
              </a:ln>
              <a:solidFill>
                <a:srgbClr val="99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工厂厂区、旅游景区、游乐场所等特定区域。</a:t>
            </a:r>
            <a:endPar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rgbClr val="990000"/>
                </a:solidFill>
                <a:effectLst/>
                <a:uLnTx/>
                <a:uFillTx/>
                <a:latin typeface="黑体" panose="02010609060101010101" pitchFamily="49" charset="-122"/>
                <a:ea typeface="黑体" panose="02010609060101010101" pitchFamily="49" charset="-122"/>
                <a:cs typeface="+mn-cs"/>
              </a:rPr>
              <a:t>安全附件</a:t>
            </a:r>
            <a:r>
              <a:rPr kumimoji="1" lang="en-US" altLang="zh-CN" sz="2400" b="0" i="0" u="none" strike="noStrike" kern="0" cap="none" spc="0" normalizeH="0" baseline="0" noProof="0" dirty="0">
                <a:ln>
                  <a:noFill/>
                </a:ln>
                <a:solidFill>
                  <a:srgbClr val="990000"/>
                </a:solidFill>
                <a:effectLst/>
                <a:uLnTx/>
                <a:uFillTx/>
                <a:latin typeface="黑体" panose="02010609060101010101" pitchFamily="49" charset="-122"/>
                <a:ea typeface="黑体" panose="02010609060101010101" pitchFamily="49" charset="-122"/>
                <a:cs typeface="+mn-cs"/>
              </a:rPr>
              <a:t>——</a:t>
            </a:r>
            <a:endParaRPr kumimoji="1" lang="zh-CN" altLang="en-US" sz="2400" b="0" i="0" u="none" strike="noStrike" kern="0" cap="none" spc="0" normalizeH="0" baseline="0" noProof="0" dirty="0">
              <a:ln>
                <a:noFill/>
              </a:ln>
              <a:solidFill>
                <a:srgbClr val="990000"/>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①安全阀；</a:t>
            </a:r>
            <a:endPar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②爆破片装置；</a:t>
            </a:r>
            <a:endPar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③紧急切断阀；</a:t>
            </a:r>
            <a:endPar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④</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气瓶阀门。</a:t>
            </a:r>
            <a:endPar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5"/>
          <p:cNvSpPr txBox="1">
            <a:spLocks noGrp="1"/>
          </p:cNvSpPr>
          <p:nvPr>
            <p:ph type="sldNum" sz="quarter" idx="12"/>
          </p:nvPr>
        </p:nvSpPr>
        <p:spPr/>
        <p:txBody>
          <a:bodyPr anchor="b"/>
          <a:lstStyle/>
          <a:p>
            <a:pPr eaLnBrk="1" hangingPunct="1"/>
            <a:fld id="{9A0DB2DC-4C9A-4742-B13C-FB6460FD3503}" type="slidenum">
              <a:rPr lang="zh-CN" altLang="en-US" dirty="0">
                <a:solidFill>
                  <a:srgbClr val="000000"/>
                </a:solidFill>
              </a:rPr>
            </a:fld>
            <a:endParaRPr lang="zh-CN" altLang="en-US" dirty="0">
              <a:solidFill>
                <a:srgbClr val="000000"/>
              </a:solidFill>
            </a:endParaRPr>
          </a:p>
        </p:txBody>
      </p:sp>
      <p:sp>
        <p:nvSpPr>
          <p:cNvPr id="22531" name="Rectangle 3"/>
          <p:cNvSpPr>
            <a:spLocks noGrp="1"/>
          </p:cNvSpPr>
          <p:nvPr>
            <p:ph idx="1"/>
          </p:nvPr>
        </p:nvSpPr>
        <p:spPr/>
        <p:txBody>
          <a:bodyPr vert="horz" wrap="square" lIns="91440" tIns="45720" rIns="91440" bIns="45720" anchor="t"/>
          <a:lstStyle/>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（一）主要结构及特点</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（二）</a:t>
            </a:r>
            <a:r>
              <a:rPr lang="zh-CN" altLang="en-US" sz="2400" dirty="0">
                <a:latin typeface="黑体" panose="02010609060101010101" pitchFamily="49" charset="-122"/>
                <a:ea typeface="黑体" panose="02010609060101010101" pitchFamily="49" charset="-122"/>
              </a:rPr>
              <a:t>关于</a:t>
            </a:r>
            <a:r>
              <a:rPr lang="zh-CN" altLang="zh-CN" sz="2400" dirty="0">
                <a:latin typeface="黑体" panose="02010609060101010101" pitchFamily="49" charset="-122"/>
                <a:ea typeface="黑体" panose="02010609060101010101" pitchFamily="49" charset="-122"/>
              </a:rPr>
              <a:t>适用范围</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solidFill>
                  <a:srgbClr val="C00000"/>
                </a:solidFill>
                <a:latin typeface="黑体" panose="02010609060101010101" pitchFamily="49" charset="-122"/>
                <a:ea typeface="黑体" panose="02010609060101010101" pitchFamily="49" charset="-122"/>
              </a:rPr>
              <a:t>（三）</a:t>
            </a:r>
            <a:r>
              <a:rPr lang="zh-CN" altLang="en-US" sz="2400" dirty="0">
                <a:solidFill>
                  <a:srgbClr val="C00000"/>
                </a:solidFill>
                <a:latin typeface="黑体" panose="02010609060101010101" pitchFamily="49" charset="-122"/>
                <a:ea typeface="黑体" panose="02010609060101010101" pitchFamily="49" charset="-122"/>
              </a:rPr>
              <a:t>关于企业安全主体责任</a:t>
            </a:r>
            <a:endParaRPr lang="en-US" altLang="zh-CN" sz="2400" dirty="0">
              <a:solidFill>
                <a:srgbClr val="C00000"/>
              </a:solidFill>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（四）</a:t>
            </a:r>
            <a:r>
              <a:rPr lang="zh-CN" altLang="en-US" sz="2400" dirty="0">
                <a:latin typeface="黑体" panose="02010609060101010101" pitchFamily="49" charset="-122"/>
                <a:ea typeface="黑体" panose="02010609060101010101" pitchFamily="49" charset="-122"/>
              </a:rPr>
              <a:t>关于检验检测</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（五）</a:t>
            </a:r>
            <a:r>
              <a:rPr lang="zh-CN" altLang="en-US" sz="2400" dirty="0">
                <a:latin typeface="黑体" panose="02010609060101010101" pitchFamily="49" charset="-122"/>
                <a:ea typeface="黑体" panose="02010609060101010101" pitchFamily="49" charset="-122"/>
              </a:rPr>
              <a:t>关于监督管理</a:t>
            </a:r>
            <a:endParaRPr lang="zh-CN"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dirty="0">
                <a:latin typeface="黑体" panose="02010609060101010101" pitchFamily="49" charset="-122"/>
                <a:ea typeface="黑体" panose="02010609060101010101" pitchFamily="49" charset="-122"/>
              </a:rPr>
              <a:t>（六）关于</a:t>
            </a:r>
            <a:r>
              <a:rPr lang="zh-CN" altLang="zh-CN" sz="2400" dirty="0">
                <a:latin typeface="黑体" panose="02010609060101010101" pitchFamily="49" charset="-122"/>
                <a:ea typeface="黑体" panose="02010609060101010101" pitchFamily="49" charset="-122"/>
              </a:rPr>
              <a:t>事故应急与处理</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dirty="0">
                <a:latin typeface="黑体" panose="02010609060101010101" pitchFamily="49" charset="-122"/>
                <a:ea typeface="黑体" panose="02010609060101010101" pitchFamily="49" charset="-122"/>
              </a:rPr>
              <a:t>（七）关于法律责任</a:t>
            </a:r>
            <a:endParaRPr lang="en-US" altLang="zh-CN" sz="2400" dirty="0">
              <a:latin typeface="黑体" panose="02010609060101010101" pitchFamily="49" charset="-122"/>
              <a:ea typeface="黑体" panose="02010609060101010101" pitchFamily="49" charset="-122"/>
            </a:endParaRPr>
          </a:p>
        </p:txBody>
      </p:sp>
      <p:grpSp>
        <p:nvGrpSpPr>
          <p:cNvPr id="22532" name="组合 2"/>
          <p:cNvGrpSpPr/>
          <p:nvPr/>
        </p:nvGrpSpPr>
        <p:grpSpPr>
          <a:xfrm>
            <a:off x="925513" y="773113"/>
            <a:ext cx="5608637" cy="739775"/>
            <a:chOff x="4557621" y="3416304"/>
            <a:chExt cx="6386930" cy="688796"/>
          </a:xfrm>
        </p:grpSpPr>
        <p:sp>
          <p:nvSpPr>
            <p:cNvPr id="22533" name="MH_Number_1"/>
            <p:cNvSpPr/>
            <p:nvPr>
              <p:custDataLst>
                <p:tags r:id="rId1"/>
              </p:custDataLst>
            </p:nvPr>
          </p:nvSpPr>
          <p:spPr>
            <a:xfrm>
              <a:off x="4557621" y="3416304"/>
              <a:ext cx="1191041" cy="688796"/>
            </a:xfrm>
            <a:prstGeom prst="rect">
              <a:avLst/>
            </a:prstGeom>
            <a:solidFill>
              <a:schemeClr val="tx2"/>
            </a:solidFill>
            <a:ln w="9525">
              <a:noFill/>
            </a:ln>
          </p:spPr>
          <p:txBody>
            <a:bodyPr lIns="0" tIns="0" rIns="0" bIns="0" anchor="ctr"/>
            <a:lstStyle/>
            <a:p>
              <a:pPr lvl="0" algn="ctr" eaLnBrk="1" hangingPunct="1">
                <a:lnSpc>
                  <a:spcPct val="110000"/>
                </a:lnSpc>
                <a:buSzPct val="60000"/>
              </a:pPr>
              <a:r>
                <a:rPr lang="zh-CN" altLang="en-US" sz="3200" b="1" dirty="0">
                  <a:solidFill>
                    <a:schemeClr val="bg1"/>
                  </a:solidFill>
                  <a:latin typeface="Arial" panose="020B0604020202020204" pitchFamily="34" charset="0"/>
                  <a:ea typeface="黑体" panose="02010609060101010101" pitchFamily="49" charset="-122"/>
                </a:rPr>
                <a:t>二</a:t>
              </a:r>
              <a:endParaRPr lang="zh-CN" altLang="en-US" sz="3200" b="1" dirty="0">
                <a:solidFill>
                  <a:schemeClr val="bg1"/>
                </a:solidFill>
                <a:latin typeface="Arial" panose="020B0604020202020204" pitchFamily="34" charset="0"/>
                <a:ea typeface="黑体" panose="02010609060101010101" pitchFamily="49" charset="-122"/>
              </a:endParaRPr>
            </a:p>
          </p:txBody>
        </p:sp>
        <p:sp>
          <p:nvSpPr>
            <p:cNvPr id="22534" name="MH_Entry_1"/>
            <p:cNvSpPr/>
            <p:nvPr>
              <p:custDataLst>
                <p:tags r:id="rId2"/>
              </p:custDataLst>
            </p:nvPr>
          </p:nvSpPr>
          <p:spPr>
            <a:xfrm>
              <a:off x="5808738" y="3416304"/>
              <a:ext cx="5135813" cy="688796"/>
            </a:xfrm>
            <a:prstGeom prst="rect">
              <a:avLst/>
            </a:prstGeom>
            <a:solidFill>
              <a:srgbClr val="5F5F5F"/>
            </a:solidFill>
            <a:ln w="9525">
              <a:noFill/>
            </a:ln>
          </p:spPr>
          <p:txBody>
            <a:bodyPr lIns="71981" tIns="35991" rIns="71981" bIns="35991" anchor="ctr"/>
            <a:lstStyle/>
            <a:p>
              <a:pPr lvl="0" eaLnBrk="1" hangingPunct="1">
                <a:lnSpc>
                  <a:spcPct val="110000"/>
                </a:lnSpc>
                <a:buSzPct val="60000"/>
              </a:pPr>
              <a:r>
                <a:rPr lang="zh-CN" altLang="zh-CN" sz="3200" b="1" dirty="0">
                  <a:solidFill>
                    <a:schemeClr val="accent1"/>
                  </a:solidFill>
                  <a:latin typeface="黑体" panose="02010609060101010101" pitchFamily="49" charset="-122"/>
                  <a:ea typeface="黑体" panose="02010609060101010101" pitchFamily="49" charset="-122"/>
                </a:rPr>
                <a:t>重点</a:t>
              </a:r>
              <a:r>
                <a:rPr lang="zh-CN" altLang="en-US" sz="3200" b="1" dirty="0">
                  <a:solidFill>
                    <a:schemeClr val="accent1"/>
                  </a:solidFill>
                  <a:latin typeface="黑体" panose="02010609060101010101" pitchFamily="49" charset="-122"/>
                  <a:ea typeface="黑体" panose="02010609060101010101" pitchFamily="49" charset="-122"/>
                </a:rPr>
                <a:t>内容</a:t>
              </a:r>
              <a:r>
                <a:rPr lang="zh-CN" altLang="zh-CN" sz="3200" b="1" dirty="0">
                  <a:solidFill>
                    <a:schemeClr val="accent1"/>
                  </a:solidFill>
                  <a:latin typeface="黑体" panose="02010609060101010101" pitchFamily="49" charset="-122"/>
                  <a:ea typeface="黑体" panose="02010609060101010101" pitchFamily="49" charset="-122"/>
                </a:rPr>
                <a:t>解析</a:t>
              </a:r>
              <a:endParaRPr lang="zh-CN" altLang="zh-CN" sz="3200" b="1" dirty="0">
                <a:solidFill>
                  <a:schemeClr val="accent1"/>
                </a:solidFill>
                <a:latin typeface="黑体" panose="02010609060101010101" pitchFamily="49" charset="-122"/>
                <a:ea typeface="黑体" panose="02010609060101010101" pitchFamily="49" charset="-122"/>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23555"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35843" name="Rectangle 3"/>
          <p:cNvSpPr>
            <a:spLocks noGrp="1"/>
          </p:cNvSpPr>
          <p:nvPr>
            <p:ph idx="1"/>
          </p:nvPr>
        </p:nvSpPr>
        <p:spPr>
          <a:xfrm>
            <a:off x="912813" y="1905000"/>
            <a:ext cx="8051800" cy="4191000"/>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None/>
              <a:defRPr/>
            </a:pPr>
            <a:r>
              <a:rPr kumimoji="0" lang="zh-CN" altLang="zh-CN" sz="2400" b="0"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进一步强化了生产、经营、使用单位的责任，明确了企业的安全义务和相应的法律责任。</a:t>
            </a:r>
            <a:endParaRPr kumimoji="0" lang="zh-CN" altLang="zh-CN" sz="2400" b="0"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None/>
              <a:defRPr/>
            </a:pPr>
            <a:r>
              <a:rPr kumimoji="0" lang="en-US" altLang="zh-CN" sz="2400" b="1"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1</a:t>
            </a:r>
            <a:r>
              <a:rPr kumimoji="0" lang="zh-CN" altLang="zh-CN" sz="2400" b="1"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、总的要求</a:t>
            </a:r>
            <a:r>
              <a:rPr kumimoji="0" lang="en-US" altLang="zh-CN" sz="2400" b="1"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2400" b="1"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第二章第一节</a:t>
            </a:r>
            <a:r>
              <a:rPr kumimoji="0" lang="en-US" altLang="zh-CN" sz="2400" b="1"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2400" b="1"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a:t>
            </a:r>
            <a:endParaRPr kumimoji="0" lang="zh-CN" altLang="zh-CN" sz="2400" b="1"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None/>
              <a:defRPr/>
            </a:pPr>
            <a:r>
              <a:rPr kumimoji="0" lang="en-US" altLang="zh-CN" sz="2400" b="0"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(1)</a:t>
            </a:r>
            <a:r>
              <a:rPr kumimoji="0" lang="zh-CN" altLang="zh-CN" sz="2400" b="0"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强调</a:t>
            </a:r>
            <a:r>
              <a:rPr kumimoji="0" lang="zh-CN" altLang="en-US" sz="2400" b="0"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了</a:t>
            </a:r>
            <a:r>
              <a:rPr kumimoji="0" lang="zh-CN" altLang="zh-CN" sz="2400" b="0"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生产、经营、使用单位的安全</a:t>
            </a:r>
            <a:r>
              <a:rPr kumimoji="0" lang="zh-CN" altLang="en-US" sz="2400" b="0"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主体</a:t>
            </a:r>
            <a:r>
              <a:rPr kumimoji="0" lang="zh-CN" altLang="zh-CN" sz="2400" b="0"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责任</a:t>
            </a:r>
            <a:r>
              <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sym typeface="+mn-ea"/>
              </a:rPr>
              <a:t>(</a:t>
            </a:r>
            <a:r>
              <a:rPr kumimoji="0" lang="zh-CN"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sym typeface="+mn-ea"/>
              </a:rPr>
              <a:t>第十三条</a:t>
            </a:r>
            <a:r>
              <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sym typeface="+mn-ea"/>
              </a:rPr>
              <a:t>)</a:t>
            </a:r>
            <a:r>
              <a:rPr kumimoji="0" lang="zh-CN" altLang="zh-CN" sz="2400" b="0"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a:t>
            </a:r>
            <a:endParaRPr kumimoji="0" lang="zh-CN" altLang="zh-CN" sz="2400" b="0"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Char char="l"/>
              <a:defRPr/>
            </a:pPr>
            <a:r>
              <a:rPr kumimoji="0" lang="zh-CN"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规定了生产、经营、使用单位及其</a:t>
            </a:r>
            <a:r>
              <a:rPr kumimoji="0" lang="zh-CN" altLang="en-US" sz="2400" b="1" i="0" u="none" strike="noStrike" kern="0" cap="none" spc="0" normalizeH="0" baseline="0" noProof="1">
                <a:ln>
                  <a:noFill/>
                </a:ln>
                <a:solidFill>
                  <a:srgbClr val="C00000"/>
                </a:solidFill>
                <a:effectLst/>
                <a:uLnTx/>
                <a:uFillTx/>
                <a:latin typeface="楷体" panose="02010609060101010101" pitchFamily="49" charset="-122"/>
                <a:ea typeface="楷体" panose="02010609060101010101" pitchFamily="49" charset="-122"/>
                <a:cs typeface="+mn-cs"/>
              </a:rPr>
              <a:t>主要</a:t>
            </a:r>
            <a:r>
              <a:rPr kumimoji="0" lang="zh-CN" altLang="zh-CN" sz="2400" b="1" i="0" u="none" strike="noStrike" kern="0" cap="none" spc="0" normalizeH="0" baseline="0" noProof="1">
                <a:ln>
                  <a:noFill/>
                </a:ln>
                <a:solidFill>
                  <a:srgbClr val="C00000"/>
                </a:solidFill>
                <a:effectLst/>
                <a:uLnTx/>
                <a:uFillTx/>
                <a:latin typeface="楷体" panose="02010609060101010101" pitchFamily="49" charset="-122"/>
                <a:ea typeface="楷体" panose="02010609060101010101" pitchFamily="49" charset="-122"/>
                <a:cs typeface="+mn-cs"/>
              </a:rPr>
              <a:t>负责人</a:t>
            </a:r>
            <a:r>
              <a:rPr kumimoji="0" lang="zh-CN"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对</a:t>
            </a:r>
            <a:r>
              <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特种设备</a:t>
            </a:r>
            <a:r>
              <a:rPr kumimoji="0" lang="zh-CN"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安全负责。</a:t>
            </a:r>
            <a:endParaRPr kumimoji="0" lang="zh-CN"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Char char="l"/>
              <a:defRPr/>
            </a:pPr>
            <a:r>
              <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按照</a:t>
            </a:r>
            <a:r>
              <a:rPr kumimoji="0" lang="zh-CN" altLang="en-US" sz="2400" b="0" i="0" u="none" strike="noStrike" kern="0" cap="none" spc="0" normalizeH="0" baseline="0" noProof="1">
                <a:ln>
                  <a:noFill/>
                </a:ln>
                <a:solidFill>
                  <a:srgbClr val="C00000"/>
                </a:solidFill>
                <a:effectLst/>
                <a:uLnTx/>
                <a:uFillTx/>
                <a:latin typeface="楷体" panose="02010609060101010101" pitchFamily="49" charset="-122"/>
                <a:ea typeface="楷体" panose="02010609060101010101" pitchFamily="49" charset="-122"/>
                <a:cs typeface="+mn-cs"/>
              </a:rPr>
              <a:t>规定配备相关</a:t>
            </a:r>
            <a:r>
              <a:rPr kumimoji="0" lang="zh-CN" altLang="zh-CN" sz="2400" b="0" i="0" u="none" strike="noStrike" kern="0" cap="none" spc="0" normalizeH="0" baseline="0" noProof="1">
                <a:ln>
                  <a:noFill/>
                </a:ln>
                <a:solidFill>
                  <a:srgbClr val="C00000"/>
                </a:solidFill>
                <a:effectLst/>
                <a:uLnTx/>
                <a:uFillTx/>
                <a:latin typeface="楷体" panose="02010609060101010101" pitchFamily="49" charset="-122"/>
                <a:ea typeface="楷体" panose="02010609060101010101" pitchFamily="49" charset="-122"/>
                <a:cs typeface="+mn-cs"/>
              </a:rPr>
              <a:t>人员</a:t>
            </a:r>
            <a:r>
              <a:rPr kumimoji="0" lang="zh-CN"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zh-CN" sz="2400" b="1" i="0" u="none" strike="noStrike" kern="0" cap="none" spc="0" normalizeH="0" baseline="0" noProof="1">
                <a:ln>
                  <a:noFill/>
                </a:ln>
                <a:solidFill>
                  <a:srgbClr val="C00000"/>
                </a:solidFill>
                <a:effectLst/>
                <a:uLnTx/>
                <a:uFillTx/>
                <a:latin typeface="楷体" panose="02010609060101010101" pitchFamily="49" charset="-122"/>
                <a:ea typeface="楷体" panose="02010609060101010101" pitchFamily="49" charset="-122"/>
                <a:cs typeface="+mn-cs"/>
              </a:rPr>
              <a:t>管理人员、检测人员和作业人员</a:t>
            </a:r>
            <a:r>
              <a:rPr kumimoji="0" lang="zh-CN"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a:t>
            </a:r>
            <a:endPar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Char char="l"/>
              <a:defRPr/>
            </a:pPr>
            <a:r>
              <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对相关人员进行</a:t>
            </a:r>
            <a:r>
              <a:rPr kumimoji="0" lang="zh-CN" altLang="zh-CN" sz="2400" b="0" i="0" u="none" strike="noStrike" kern="0" cap="none" spc="0" normalizeH="0" baseline="0" noProof="1">
                <a:ln>
                  <a:noFill/>
                </a:ln>
                <a:solidFill>
                  <a:srgbClr val="C00000"/>
                </a:solidFill>
                <a:effectLst/>
                <a:uLnTx/>
                <a:uFillTx/>
                <a:latin typeface="楷体" panose="02010609060101010101" pitchFamily="49" charset="-122"/>
                <a:ea typeface="楷体" panose="02010609060101010101" pitchFamily="49" charset="-122"/>
                <a:cs typeface="+mn-cs"/>
              </a:rPr>
              <a:t>安全教育和技能培训</a:t>
            </a:r>
            <a:r>
              <a:rPr kumimoji="0" lang="zh-CN"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的责任。</a:t>
            </a:r>
            <a:endPar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24579"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24580"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dirty="0">
                <a:latin typeface="黑体" panose="02010609060101010101" pitchFamily="49" charset="-122"/>
                <a:ea typeface="黑体" panose="02010609060101010101" pitchFamily="49" charset="-122"/>
              </a:rPr>
              <a:t>(2)</a:t>
            </a:r>
            <a:r>
              <a:rPr lang="zh-CN" altLang="zh-CN" sz="2400" dirty="0">
                <a:latin typeface="黑体" panose="02010609060101010101" pitchFamily="49" charset="-122"/>
                <a:ea typeface="黑体" panose="02010609060101010101" pitchFamily="49" charset="-122"/>
              </a:rPr>
              <a:t>人员资格和义务要求</a:t>
            </a:r>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第十四条</a:t>
            </a:r>
            <a:r>
              <a:rPr lang="en-US" altLang="zh-CN"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黑体" panose="02010609060101010101" pitchFamily="49" charset="-122"/>
                <a:ea typeface="黑体" panose="02010609060101010101" pitchFamily="49" charset="-122"/>
              </a:rPr>
              <a:t>资格：</a:t>
            </a:r>
            <a:r>
              <a:rPr lang="zh-CN" altLang="en-US" sz="2400" dirty="0">
                <a:latin typeface="楷体" panose="02010609060101010101" pitchFamily="49" charset="-122"/>
                <a:ea typeface="楷体" panose="02010609060101010101" pitchFamily="49" charset="-122"/>
              </a:rPr>
              <a:t>安全管理人员、检测人员和作业人员应当按照国家有关规定取得相应资格，方可从事相关工作。人员包括：生产安全管理人员和使用安全管理人员，无损检测人员，生产活动中的特殊工种（焊工）和使用活动中的设备操作、维护保养人员。</a:t>
            </a:r>
            <a:endParaRPr lang="zh-CN" altLang="en-US" sz="2400" dirty="0">
              <a:latin typeface="楷体" panose="02010609060101010101" pitchFamily="49" charset="-122"/>
              <a:ea typeface="楷体" panose="02010609060101010101" pitchFamily="49" charset="-122"/>
            </a:endParaRPr>
          </a:p>
          <a:p>
            <a:pPr marL="0" indent="0">
              <a:buNone/>
            </a:pPr>
            <a:r>
              <a:rPr lang="zh-CN" altLang="en-US" sz="2400" dirty="0">
                <a:latin typeface="黑体" panose="02010609060101010101" pitchFamily="49" charset="-122"/>
                <a:ea typeface="黑体" panose="02010609060101010101" pitchFamily="49" charset="-122"/>
              </a:rPr>
              <a:t>义务：</a:t>
            </a:r>
            <a:r>
              <a:rPr lang="zh-CN" altLang="en-US" sz="2400" dirty="0">
                <a:latin typeface="楷体" panose="02010609060101010101" pitchFamily="49" charset="-122"/>
                <a:ea typeface="楷体" panose="02010609060101010101" pitchFamily="49" charset="-122"/>
              </a:rPr>
              <a:t>安全管理人员、检测人员和作业人员应当严格执行</a:t>
            </a:r>
            <a:r>
              <a:rPr lang="zh-CN" altLang="en-US" sz="2400" b="1" dirty="0">
                <a:solidFill>
                  <a:srgbClr val="C00000"/>
                </a:solidFill>
                <a:latin typeface="楷体" panose="02010609060101010101" pitchFamily="49" charset="-122"/>
                <a:ea typeface="楷体" panose="02010609060101010101" pitchFamily="49" charset="-122"/>
              </a:rPr>
              <a:t>安全技术规范</a:t>
            </a:r>
            <a:r>
              <a:rPr lang="zh-CN" altLang="en-US" sz="2400" dirty="0">
                <a:latin typeface="楷体" panose="02010609060101010101" pitchFamily="49" charset="-122"/>
                <a:ea typeface="楷体" panose="02010609060101010101" pitchFamily="49" charset="-122"/>
              </a:rPr>
              <a:t>和管理制度，保证特种设备安全。</a:t>
            </a:r>
            <a:endParaRPr lang="zh-CN" altLang="en-US" sz="2400" dirty="0">
              <a:latin typeface="楷体" panose="02010609060101010101" pitchFamily="49" charset="-122"/>
              <a:ea typeface="楷体" panose="02010609060101010101" pitchFamily="49" charset="-122"/>
            </a:endParaRPr>
          </a:p>
          <a:p>
            <a:pPr marL="0" indent="0">
              <a:buNone/>
            </a:pPr>
            <a:endParaRPr lang="zh-CN" altLang="en-US"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第十三、十四条的</a:t>
            </a:r>
            <a:r>
              <a:rPr lang="en-US" altLang="zh-CN" sz="2400" dirty="0">
                <a:latin typeface="楷体" panose="02010609060101010101" pitchFamily="49" charset="-122"/>
                <a:ea typeface="楷体" panose="02010609060101010101" pitchFamily="49" charset="-122"/>
              </a:rPr>
              <a:t>法律</a:t>
            </a:r>
            <a:r>
              <a:rPr lang="en-US" altLang="zh-CN" sz="2400" dirty="0">
                <a:latin typeface="楷体" panose="02010609060101010101" pitchFamily="49" charset="-122"/>
                <a:ea typeface="楷体" panose="02010609060101010101" pitchFamily="49" charset="-122"/>
                <a:hlinkClick r:id="rId1" action="ppaction://hlinksldjump"/>
              </a:rPr>
              <a:t>责任</a:t>
            </a:r>
            <a:r>
              <a:rPr lang="zh-CN" altLang="en-US" sz="2400" dirty="0">
                <a:latin typeface="楷体" panose="02010609060101010101" pitchFamily="49" charset="-122"/>
                <a:ea typeface="楷体" panose="02010609060101010101" pitchFamily="49" charset="-122"/>
              </a:rPr>
              <a:t>适用于第八十六条。</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25603"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25604"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dirty="0">
                <a:latin typeface="黑体" panose="02010609060101010101" pitchFamily="49" charset="-122"/>
                <a:ea typeface="黑体" panose="02010609060101010101" pitchFamily="49" charset="-122"/>
              </a:rPr>
              <a:t>(3)</a:t>
            </a:r>
            <a:r>
              <a:rPr lang="zh-CN" altLang="zh-CN" sz="2400" dirty="0">
                <a:latin typeface="黑体" panose="02010609060101010101" pitchFamily="49" charset="-122"/>
                <a:ea typeface="黑体" panose="02010609060101010101" pitchFamily="49" charset="-122"/>
              </a:rPr>
              <a:t>自行检测、维护保养和申报并接受检验的义务</a:t>
            </a:r>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第十五条</a:t>
            </a:r>
            <a:r>
              <a:rPr lang="en-US" altLang="zh-CN"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marL="0" indent="0">
              <a:buNone/>
            </a:pPr>
            <a:r>
              <a:rPr lang="en-US" altLang="zh-CN" sz="2400" dirty="0">
                <a:latin typeface="楷体" panose="02010609060101010101" pitchFamily="49" charset="-122"/>
                <a:ea typeface="楷体" panose="02010609060101010101" pitchFamily="49" charset="-122"/>
              </a:rPr>
              <a:t>生产、经营、使用单位对其生产、经营、使用的特种设备应当进行自行检测和维护保养，对国家规定实行检验的特种设备应当及时申报并接受检验。</a:t>
            </a:r>
            <a:endParaRPr lang="en-US" altLang="zh-CN" sz="2400" dirty="0">
              <a:latin typeface="楷体" panose="02010609060101010101" pitchFamily="49" charset="-122"/>
              <a:ea typeface="楷体" panose="02010609060101010101" pitchFamily="49" charset="-122"/>
            </a:endParaRPr>
          </a:p>
          <a:p>
            <a:pPr marL="0" indent="0">
              <a:buNone/>
            </a:pP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相应的法律责任；</a:t>
            </a:r>
            <a:endParaRPr lang="zh-CN" altLang="en-US"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对生产经营单位适用于第七十九条；</a:t>
            </a:r>
            <a:endParaRPr lang="zh-CN" altLang="en-US"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对使用单位适用于第</a:t>
            </a:r>
            <a:r>
              <a:rPr lang="zh-CN" altLang="en-US" sz="2400" dirty="0">
                <a:latin typeface="楷体" panose="02010609060101010101" pitchFamily="49" charset="-122"/>
                <a:ea typeface="楷体" panose="02010609060101010101" pitchFamily="49" charset="-122"/>
                <a:hlinkClick r:id="rId1" action="ppaction://hlinksldjump"/>
              </a:rPr>
              <a:t>八十三条（三）、（四）</a:t>
            </a:r>
            <a:r>
              <a:rPr lang="zh-CN" altLang="en-US" sz="2400" dirty="0">
                <a:latin typeface="楷体" panose="02010609060101010101" pitchFamily="49" charset="-122"/>
                <a:ea typeface="楷体" panose="02010609060101010101" pitchFamily="49" charset="-122"/>
              </a:rPr>
              <a:t>项。</a:t>
            </a:r>
            <a:endParaRPr lang="zh-CN" altLang="en-US" sz="2400" dirty="0">
              <a:latin typeface="楷体" panose="02010609060101010101" pitchFamily="49" charset="-122"/>
              <a:ea typeface="楷体" panose="02010609060101010101" pitchFamily="49" charset="-122"/>
            </a:endParaRPr>
          </a:p>
          <a:p>
            <a:pPr marL="0" indent="0">
              <a:buNone/>
            </a:pPr>
            <a:endParaRPr lang="zh-CN" altLang="en-US" sz="2400" dirty="0">
              <a:latin typeface="楷体" panose="02010609060101010101" pitchFamily="49" charset="-122"/>
              <a:ea typeface="楷体" panose="02010609060101010101" pitchFamily="49" charset="-122"/>
            </a:endParaRPr>
          </a:p>
          <a:p>
            <a:pPr marL="0" indent="0">
              <a:buNone/>
            </a:pPr>
            <a:endParaRPr lang="en-US" altLang="zh-CN" sz="2400" dirty="0">
              <a:latin typeface="楷体" panose="02010609060101010101" pitchFamily="49" charset="-122"/>
              <a:ea typeface="楷体" panose="02010609060101010101" pitchFamily="49" charset="-122"/>
            </a:endParaRPr>
          </a:p>
          <a:p>
            <a:pPr marL="0" indent="0">
              <a:buNone/>
            </a:pP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26627"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26628"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dirty="0">
                <a:latin typeface="黑体" panose="02010609060101010101" pitchFamily="49" charset="-122"/>
                <a:ea typeface="黑体" panose="02010609060101010101" pitchFamily="49" charset="-122"/>
              </a:rPr>
              <a:t>(4)</a:t>
            </a:r>
            <a:r>
              <a:rPr lang="zh-CN" altLang="zh-CN" sz="2400" dirty="0">
                <a:latin typeface="黑体" panose="02010609060101010101" pitchFamily="49" charset="-122"/>
                <a:ea typeface="黑体" panose="02010609060101010101" pitchFamily="49" charset="-122"/>
              </a:rPr>
              <a:t>新材料、新工艺、新技术的应用评审要求</a:t>
            </a:r>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第十六条</a:t>
            </a:r>
            <a:r>
              <a:rPr lang="en-US" altLang="zh-CN"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marL="0" indent="0">
              <a:buNone/>
            </a:pP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）采用新材料、新技术、新工艺三种情况：</a:t>
            </a:r>
            <a:endParaRPr lang="zh-CN" altLang="en-US"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sym typeface="Wingdings" panose="05000000000000000000" pitchFamily="2" charset="2"/>
              </a:rPr>
              <a:t></a:t>
            </a:r>
            <a:r>
              <a:rPr lang="zh-CN" altLang="en-US" sz="2400" b="1" dirty="0">
                <a:solidFill>
                  <a:srgbClr val="C00000"/>
                </a:solidFill>
                <a:latin typeface="楷体" panose="02010609060101010101" pitchFamily="49" charset="-122"/>
                <a:ea typeface="楷体" panose="02010609060101010101" pitchFamily="49" charset="-122"/>
                <a:sym typeface="Wingdings" panose="05000000000000000000" pitchFamily="2" charset="2"/>
              </a:rPr>
              <a:t>与安全技术规范的要求不一致</a:t>
            </a:r>
            <a:r>
              <a:rPr lang="zh-CN" altLang="en-US" sz="2400" dirty="0">
                <a:latin typeface="楷体" panose="02010609060101010101" pitchFamily="49" charset="-122"/>
                <a:ea typeface="楷体" panose="02010609060101010101" pitchFamily="49" charset="-122"/>
                <a:sym typeface="Wingdings" panose="05000000000000000000" pitchFamily="2" charset="2"/>
              </a:rPr>
              <a:t>；</a:t>
            </a:r>
            <a:endParaRPr lang="zh-CN" altLang="en-US" sz="2400" dirty="0">
              <a:latin typeface="楷体" panose="02010609060101010101" pitchFamily="49" charset="-122"/>
              <a:ea typeface="楷体" panose="02010609060101010101" pitchFamily="49" charset="-122"/>
              <a:sym typeface="Wingdings" panose="05000000000000000000" pitchFamily="2" charset="2"/>
            </a:endParaRPr>
          </a:p>
          <a:p>
            <a:pPr marL="0" indent="0">
              <a:buNone/>
            </a:pPr>
            <a:r>
              <a:rPr lang="zh-CN" altLang="en-US" sz="2400" dirty="0">
                <a:latin typeface="楷体" panose="02010609060101010101" pitchFamily="49" charset="-122"/>
                <a:ea typeface="楷体" panose="02010609060101010101" pitchFamily="49" charset="-122"/>
                <a:sym typeface="Wingdings" panose="05000000000000000000" pitchFamily="2" charset="2"/>
              </a:rPr>
              <a:t>安全技术规范未作要求；</a:t>
            </a:r>
            <a:endParaRPr lang="zh-CN" altLang="en-US" sz="2400" dirty="0">
              <a:latin typeface="楷体" panose="02010609060101010101" pitchFamily="49" charset="-122"/>
              <a:ea typeface="楷体" panose="02010609060101010101" pitchFamily="49" charset="-122"/>
              <a:sym typeface="Wingdings" panose="05000000000000000000" pitchFamily="2" charset="2"/>
            </a:endParaRPr>
          </a:p>
          <a:p>
            <a:pPr marL="0" indent="0">
              <a:buNone/>
            </a:pPr>
            <a:r>
              <a:rPr lang="zh-CN" altLang="en-US" sz="2400" dirty="0">
                <a:latin typeface="楷体" panose="02010609060101010101" pitchFamily="49" charset="-122"/>
                <a:ea typeface="楷体" panose="02010609060101010101" pitchFamily="49" charset="-122"/>
                <a:sym typeface="Wingdings" panose="05000000000000000000" pitchFamily="2" charset="2"/>
              </a:rPr>
              <a:t>对安全性能有重大影响的。</a:t>
            </a:r>
            <a:endParaRPr lang="zh-CN" altLang="en-US" sz="2400" dirty="0">
              <a:latin typeface="楷体" panose="02010609060101010101" pitchFamily="49" charset="-122"/>
              <a:ea typeface="楷体" panose="02010609060101010101" pitchFamily="49" charset="-122"/>
              <a:sym typeface="Wingdings" panose="05000000000000000000" pitchFamily="2" charset="2"/>
            </a:endParaRPr>
          </a:p>
          <a:p>
            <a:pPr marL="0" indent="0">
              <a:buNone/>
            </a:pPr>
            <a:r>
              <a:rPr lang="en-US" altLang="zh-CN" sz="2400" dirty="0">
                <a:latin typeface="楷体" panose="02010609060101010101" pitchFamily="49" charset="-122"/>
                <a:ea typeface="楷体" panose="02010609060101010101" pitchFamily="49" charset="-122"/>
                <a:sym typeface="Wingdings" panose="05000000000000000000" pitchFamily="2" charset="2"/>
              </a:rPr>
              <a:t>2</a:t>
            </a:r>
            <a:r>
              <a:rPr lang="zh-CN" altLang="en-US" sz="2400" dirty="0">
                <a:latin typeface="楷体" panose="02010609060101010101" pitchFamily="49" charset="-122"/>
                <a:ea typeface="楷体" panose="02010609060101010101" pitchFamily="49" charset="-122"/>
                <a:sym typeface="Wingdings" panose="05000000000000000000" pitchFamily="2" charset="2"/>
              </a:rPr>
              <a:t>）相关程序：</a:t>
            </a:r>
            <a:endParaRPr lang="zh-CN" altLang="en-US" sz="2400" dirty="0">
              <a:latin typeface="楷体" panose="02010609060101010101" pitchFamily="49" charset="-122"/>
              <a:ea typeface="楷体" panose="02010609060101010101" pitchFamily="49" charset="-122"/>
              <a:sym typeface="Wingdings" panose="05000000000000000000" pitchFamily="2" charset="2"/>
            </a:endParaRPr>
          </a:p>
          <a:p>
            <a:pPr marL="0" indent="0">
              <a:buNone/>
            </a:pPr>
            <a:r>
              <a:rPr lang="zh-CN" altLang="en-US" sz="2400" dirty="0">
                <a:latin typeface="楷体" panose="02010609060101010101" pitchFamily="49" charset="-122"/>
                <a:ea typeface="楷体" panose="02010609060101010101" pitchFamily="49" charset="-122"/>
                <a:sym typeface="Wingdings" panose="05000000000000000000" pitchFamily="2" charset="2"/>
              </a:rPr>
              <a:t>书面形式向质检总局提出申请；</a:t>
            </a:r>
            <a:endParaRPr lang="zh-CN" altLang="en-US" sz="2400" dirty="0">
              <a:latin typeface="楷体" panose="02010609060101010101" pitchFamily="49" charset="-122"/>
              <a:ea typeface="楷体" panose="02010609060101010101" pitchFamily="49" charset="-122"/>
              <a:sym typeface="Wingdings" panose="05000000000000000000" pitchFamily="2" charset="2"/>
            </a:endParaRPr>
          </a:p>
          <a:p>
            <a:pPr marL="0" indent="0">
              <a:buNone/>
            </a:pPr>
            <a:r>
              <a:rPr lang="zh-CN" altLang="en-US" sz="2400" dirty="0">
                <a:latin typeface="楷体" panose="02010609060101010101" pitchFamily="49" charset="-122"/>
                <a:ea typeface="楷体" panose="02010609060101010101" pitchFamily="49" charset="-122"/>
                <a:sym typeface="Wingdings" panose="05000000000000000000" pitchFamily="2" charset="2"/>
              </a:rPr>
              <a:t>质检总局在法定时限内受理，并委托评审；</a:t>
            </a:r>
            <a:endParaRPr lang="zh-CN" altLang="en-US" sz="2400" dirty="0">
              <a:latin typeface="楷体" panose="02010609060101010101" pitchFamily="49" charset="-122"/>
              <a:ea typeface="楷体" panose="02010609060101010101" pitchFamily="49" charset="-122"/>
              <a:sym typeface="Wingdings" panose="05000000000000000000" pitchFamily="2" charset="2"/>
            </a:endParaRPr>
          </a:p>
          <a:p>
            <a:pPr marL="0" indent="0">
              <a:buNone/>
            </a:pPr>
            <a:r>
              <a:rPr lang="zh-CN" altLang="en-US" sz="2400" dirty="0">
                <a:latin typeface="楷体" panose="02010609060101010101" pitchFamily="49" charset="-122"/>
                <a:ea typeface="楷体" panose="02010609060101010101" pitchFamily="49" charset="-122"/>
                <a:sym typeface="Wingdings" panose="05000000000000000000" pitchFamily="2" charset="2"/>
              </a:rPr>
              <a:t>评审结果质检总局批准，方可投入生产、使用。</a:t>
            </a:r>
            <a:endParaRPr lang="zh-CN" altLang="en-US" sz="2400" dirty="0">
              <a:latin typeface="楷体" panose="02010609060101010101" pitchFamily="49" charset="-122"/>
              <a:ea typeface="楷体" panose="02010609060101010101" pitchFamily="49" charset="-122"/>
              <a:sym typeface="Wingdings" panose="05000000000000000000" pitchFamily="2" charset="2"/>
            </a:endParaRPr>
          </a:p>
          <a:p>
            <a:pPr marL="0" indent="0">
              <a:buNone/>
            </a:pPr>
            <a:endParaRPr lang="zh-CN" altLang="en-US" sz="2400" dirty="0">
              <a:latin typeface="楷体" panose="02010609060101010101" pitchFamily="49" charset="-122"/>
              <a:ea typeface="楷体" panose="02010609060101010101" pitchFamily="49" charset="-122"/>
              <a:sym typeface="Wingdings" panose="05000000000000000000" pitchFamily="2" charset="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27651"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27652"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dirty="0">
                <a:latin typeface="黑体" panose="02010609060101010101" pitchFamily="49" charset="-122"/>
                <a:ea typeface="黑体" panose="02010609060101010101" pitchFamily="49" charset="-122"/>
              </a:rPr>
              <a:t>(5)</a:t>
            </a:r>
            <a:r>
              <a:rPr lang="zh-CN" altLang="en-US" sz="2400" dirty="0">
                <a:latin typeface="黑体" panose="02010609060101010101" pitchFamily="49" charset="-122"/>
                <a:ea typeface="黑体" panose="02010609060101010101" pitchFamily="49" charset="-122"/>
              </a:rPr>
              <a:t>国家</a:t>
            </a:r>
            <a:r>
              <a:rPr lang="zh-CN" altLang="zh-CN" sz="2400" dirty="0">
                <a:latin typeface="黑体" panose="02010609060101010101" pitchFamily="49" charset="-122"/>
                <a:ea typeface="黑体" panose="02010609060101010101" pitchFamily="49" charset="-122"/>
              </a:rPr>
              <a:t>鼓励投保特种设备</a:t>
            </a:r>
            <a:r>
              <a:rPr lang="zh-CN" altLang="zh-CN" sz="2400" dirty="0">
                <a:solidFill>
                  <a:srgbClr val="C00000"/>
                </a:solidFill>
                <a:latin typeface="黑体" panose="02010609060101010101" pitchFamily="49" charset="-122"/>
                <a:ea typeface="黑体" panose="02010609060101010101" pitchFamily="49" charset="-122"/>
              </a:rPr>
              <a:t>安全责任保险</a:t>
            </a:r>
            <a:r>
              <a:rPr lang="en-US" altLang="zh-CN" sz="2400" dirty="0">
                <a:latin typeface="楷体" panose="02010609060101010101" pitchFamily="49" charset="-122"/>
                <a:ea typeface="楷体" panose="02010609060101010101" pitchFamily="49" charset="-122"/>
              </a:rPr>
              <a:t>(</a:t>
            </a:r>
            <a:r>
              <a:rPr lang="zh-CN" altLang="zh-CN" sz="2400" dirty="0">
                <a:solidFill>
                  <a:srgbClr val="C00000"/>
                </a:solidFill>
                <a:latin typeface="楷体" panose="02010609060101010101" pitchFamily="49" charset="-122"/>
                <a:ea typeface="楷体" panose="02010609060101010101" pitchFamily="49" charset="-122"/>
              </a:rPr>
              <a:t>第十七条</a:t>
            </a:r>
            <a:r>
              <a:rPr lang="en-US" altLang="zh-CN" sz="2400" dirty="0">
                <a:latin typeface="楷体" panose="02010609060101010101" pitchFamily="49" charset="-122"/>
                <a:ea typeface="楷体" panose="02010609060101010101" pitchFamily="49" charset="-122"/>
              </a:rPr>
              <a:t>)</a:t>
            </a:r>
            <a:endParaRPr lang="zh-CN" altLang="zh-CN" sz="2400" dirty="0">
              <a:latin typeface="黑体" panose="02010609060101010101" pitchFamily="49" charset="-122"/>
              <a:ea typeface="黑体" panose="02010609060101010101" pitchFamily="49" charset="-122"/>
            </a:endParaRPr>
          </a:p>
          <a:p>
            <a:pPr marL="0" indent="0">
              <a:buNone/>
            </a:pPr>
            <a:r>
              <a:rPr lang="zh-CN" altLang="en-US" sz="2400" dirty="0">
                <a:latin typeface="黑体" panose="02010609060101010101" pitchFamily="49" charset="-122"/>
                <a:ea typeface="黑体" panose="02010609060101010101" pitchFamily="49" charset="-122"/>
              </a:rPr>
              <a:t>责任保险概念：</a:t>
            </a:r>
            <a:r>
              <a:rPr lang="en-US" altLang="zh-CN" sz="2400" dirty="0">
                <a:latin typeface="楷体" panose="02010609060101010101" pitchFamily="49" charset="-122"/>
                <a:ea typeface="楷体" panose="02010609060101010101" pitchFamily="49" charset="-122"/>
              </a:rPr>
              <a:t>按照《保险法》规定“责任保险是指以被保险人对第三者依法应负的赔偿责任为保险标的保险”。特种设备安全责任保险是以特种设备运营、使用过程中发生意外事故，造成人身伤亡或财产损失，依法应由企业承担的经济赔偿责任为保险标的，保险公司按相关保险条款的约定对保险人以外的第三者进行赔偿的责任保险。</a:t>
            </a: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28675"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28676"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b="1" dirty="0">
                <a:latin typeface="黑体" panose="02010609060101010101" pitchFamily="49" charset="-122"/>
                <a:ea typeface="黑体" panose="02010609060101010101" pitchFamily="49" charset="-122"/>
              </a:rPr>
              <a:t>2</a:t>
            </a:r>
            <a:r>
              <a:rPr lang="zh-CN" altLang="zh-CN" sz="2400" b="1" dirty="0">
                <a:latin typeface="黑体" panose="02010609060101010101" pitchFamily="49" charset="-122"/>
                <a:ea typeface="黑体" panose="02010609060101010101" pitchFamily="49" charset="-122"/>
              </a:rPr>
              <a:t>、全面的规定了生产单位的主体责任</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第二章第二节</a:t>
            </a:r>
            <a:r>
              <a:rPr lang="en-US" altLang="zh-CN"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规定了</a:t>
            </a:r>
            <a:r>
              <a:rPr lang="zh-CN" altLang="zh-CN" sz="2400" dirty="0">
                <a:latin typeface="黑体" panose="02010609060101010101" pitchFamily="49" charset="-122"/>
                <a:ea typeface="黑体" panose="02010609060101010101" pitchFamily="49" charset="-122"/>
              </a:rPr>
              <a:t>生产许可制度</a:t>
            </a:r>
            <a:r>
              <a:rPr lang="zh-CN" altLang="en-US" sz="2400" dirty="0">
                <a:latin typeface="黑体" panose="02010609060101010101" pitchFamily="49" charset="-122"/>
                <a:ea typeface="黑体" panose="02010609060101010101" pitchFamily="49" charset="-122"/>
              </a:rPr>
              <a:t>和条件</a:t>
            </a:r>
            <a:r>
              <a:rPr lang="zh-CN" altLang="zh-CN" sz="2400" dirty="0">
                <a:latin typeface="楷体" panose="02010609060101010101" pitchFamily="49" charset="-122"/>
                <a:ea typeface="楷体" panose="02010609060101010101" pitchFamily="49" charset="-122"/>
              </a:rPr>
              <a:t>（第十八条</a:t>
            </a:r>
            <a:r>
              <a:rPr lang="zh-CN" altLang="en-US"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相对</a:t>
            </a:r>
            <a:r>
              <a:rPr lang="en-US" altLang="zh-CN" sz="2400" dirty="0">
                <a:latin typeface="楷体" panose="02010609060101010101" pitchFamily="49" charset="-122"/>
                <a:ea typeface="楷体" panose="02010609060101010101" pitchFamily="49" charset="-122"/>
              </a:rPr>
              <a:t>09</a:t>
            </a:r>
            <a:r>
              <a:rPr lang="zh-CN" altLang="en-US" sz="2400" dirty="0">
                <a:latin typeface="楷体" panose="02010609060101010101" pitchFamily="49" charset="-122"/>
                <a:ea typeface="楷体" panose="02010609060101010101" pitchFamily="49" charset="-122"/>
              </a:rPr>
              <a:t>版条例的变化：</a:t>
            </a:r>
            <a:endParaRPr lang="zh-CN" altLang="en-US" sz="2400" dirty="0">
              <a:latin typeface="楷体" panose="02010609060101010101" pitchFamily="49" charset="-122"/>
              <a:ea typeface="楷体" panose="02010609060101010101" pitchFamily="49" charset="-122"/>
            </a:endParaRPr>
          </a:p>
          <a:p>
            <a:pPr marL="0" indent="0">
              <a:buNone/>
            </a:pPr>
            <a:r>
              <a:rPr lang="en-US" altLang="zh-CN" sz="2400" dirty="0">
                <a:latin typeface="楷体" panose="02010609060101010101" pitchFamily="49" charset="-122"/>
                <a:ea typeface="楷体" panose="02010609060101010101" pitchFamily="49" charset="-122"/>
              </a:rPr>
              <a:t>①</a:t>
            </a:r>
            <a:r>
              <a:rPr lang="zh-CN" altLang="en-US" sz="2400" dirty="0">
                <a:latin typeface="楷体" panose="02010609060101010101" pitchFamily="49" charset="-122"/>
                <a:ea typeface="楷体" panose="02010609060101010101" pitchFamily="49" charset="-122"/>
              </a:rPr>
              <a:t>明确</a:t>
            </a:r>
            <a:r>
              <a:rPr lang="zh-CN" altLang="en-US" sz="2400" dirty="0">
                <a:solidFill>
                  <a:srgbClr val="FF0000"/>
                </a:solidFill>
                <a:latin typeface="楷体" panose="02010609060101010101" pitchFamily="49" charset="-122"/>
                <a:ea typeface="楷体" panose="02010609060101010101" pitchFamily="49" charset="-122"/>
              </a:rPr>
              <a:t>按照</a:t>
            </a:r>
            <a:r>
              <a:rPr lang="zh-CN" altLang="en-US" sz="2400" b="1" dirty="0">
                <a:solidFill>
                  <a:srgbClr val="FF0000"/>
                </a:solidFill>
                <a:latin typeface="楷体" panose="02010609060101010101" pitchFamily="49" charset="-122"/>
                <a:ea typeface="楷体" panose="02010609060101010101" pitchFamily="49" charset="-122"/>
              </a:rPr>
              <a:t>分类监管的原则</a:t>
            </a:r>
            <a:r>
              <a:rPr lang="zh-CN" altLang="en-US" sz="2400" dirty="0">
                <a:solidFill>
                  <a:srgbClr val="FF0000"/>
                </a:solidFill>
                <a:latin typeface="楷体" panose="02010609060101010101" pitchFamily="49" charset="-122"/>
                <a:ea typeface="楷体" panose="02010609060101010101" pitchFamily="49" charset="-122"/>
              </a:rPr>
              <a:t>实行生产许可，</a:t>
            </a:r>
            <a:r>
              <a:rPr lang="zh-CN" altLang="en-US" sz="2400" dirty="0">
                <a:latin typeface="楷体" panose="02010609060101010101" pitchFamily="49" charset="-122"/>
                <a:ea typeface="楷体" panose="02010609060101010101" pitchFamily="49" charset="-122"/>
              </a:rPr>
              <a:t>而没有具体规定各类设备生产各环节的许可项目。</a:t>
            </a:r>
            <a:endParaRPr lang="zh-CN" altLang="en-US" sz="2400" dirty="0">
              <a:latin typeface="楷体" panose="02010609060101010101" pitchFamily="49" charset="-122"/>
              <a:ea typeface="楷体" panose="02010609060101010101" pitchFamily="49" charset="-122"/>
            </a:endParaRPr>
          </a:p>
          <a:p>
            <a:pPr marL="0" indent="0">
              <a:buNone/>
            </a:pPr>
            <a:r>
              <a:rPr lang="en-US" altLang="zh-CN" sz="2400" dirty="0">
                <a:latin typeface="楷体" panose="02010609060101010101" pitchFamily="49" charset="-122"/>
                <a:ea typeface="楷体" panose="02010609060101010101" pitchFamily="49" charset="-122"/>
              </a:rPr>
              <a:t>②</a:t>
            </a:r>
            <a:r>
              <a:rPr lang="zh-CN" altLang="en-US" sz="2400" dirty="0">
                <a:latin typeface="楷体" panose="02010609060101010101" pitchFamily="49" charset="-122"/>
                <a:ea typeface="楷体" panose="02010609060101010101" pitchFamily="49" charset="-122"/>
              </a:rPr>
              <a:t>许可由监督管理部门实施，但是没有规定那一级部门，为行政许可改革简化下放留下空间。</a:t>
            </a:r>
            <a:endParaRPr lang="zh-CN" altLang="en-US" sz="2400" dirty="0">
              <a:latin typeface="楷体" panose="02010609060101010101" pitchFamily="49" charset="-122"/>
              <a:ea typeface="楷体" panose="02010609060101010101" pitchFamily="49" charset="-122"/>
            </a:endParaRPr>
          </a:p>
          <a:p>
            <a:pPr marL="0" indent="0">
              <a:buNone/>
            </a:pPr>
            <a:r>
              <a:rPr lang="en-US" altLang="zh-CN" sz="2400" dirty="0">
                <a:latin typeface="楷体" panose="02010609060101010101" pitchFamily="49" charset="-122"/>
                <a:ea typeface="楷体" panose="02010609060101010101" pitchFamily="49" charset="-122"/>
              </a:rPr>
              <a:t>③</a:t>
            </a:r>
            <a:r>
              <a:rPr lang="zh-CN" altLang="en-US" sz="2400" dirty="0">
                <a:latin typeface="楷体" panose="02010609060101010101" pitchFamily="49" charset="-122"/>
                <a:ea typeface="楷体" panose="02010609060101010101" pitchFamily="49" charset="-122"/>
              </a:rPr>
              <a:t>强调了三个方面的条件：技术人员、装备资源、相关制度。</a:t>
            </a:r>
            <a:endParaRPr lang="zh-CN" altLang="zh-CN" sz="2400" dirty="0">
              <a:latin typeface="黑体" panose="02010609060101010101" pitchFamily="49" charset="-122"/>
              <a:ea typeface="黑体"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29699"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29700"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强调特种设备生产单位是保证特种设备本质安全的责任主体</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第十九条</a:t>
            </a:r>
            <a:r>
              <a:rPr lang="en-US" altLang="zh-CN"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marL="0" indent="0">
              <a:buNone/>
            </a:pPr>
            <a:r>
              <a:rPr lang="en-US" altLang="en-US" sz="2400" dirty="0">
                <a:latin typeface="楷体" panose="02010609060101010101" pitchFamily="49" charset="-122"/>
                <a:ea typeface="楷体" panose="02010609060101010101" pitchFamily="49" charset="-122"/>
              </a:rPr>
              <a:t>①符合安全技术规范及相关标准的要求</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a:p>
            <a:pPr marL="0" indent="0">
              <a:buNone/>
            </a:pPr>
            <a:r>
              <a:rPr lang="en-US" altLang="en-US" sz="2400" dirty="0">
                <a:latin typeface="楷体" panose="02010609060101010101" pitchFamily="49" charset="-122"/>
                <a:ea typeface="楷体" panose="02010609060101010101" pitchFamily="49" charset="-122"/>
              </a:rPr>
              <a:t>②对其生产的特种设备的安全性能负责</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a:p>
            <a:pPr marL="0" indent="0">
              <a:buNone/>
            </a:pPr>
            <a:r>
              <a:rPr lang="en-US" altLang="en-US" sz="2400" dirty="0">
                <a:latin typeface="楷体" panose="02010609060101010101" pitchFamily="49" charset="-122"/>
                <a:ea typeface="楷体" panose="02010609060101010101" pitchFamily="49" charset="-122"/>
              </a:rPr>
              <a:t>③不得生产不符合安全性能要求和能效指标以及国家明令淘汰的特种设备。</a:t>
            </a:r>
            <a:endParaRPr lang="en-US"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30723"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30724"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明确了设计文件鉴定、型式试验有关要求，由经核准的检验机构进行</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第二十条</a:t>
            </a:r>
            <a:r>
              <a:rPr lang="en-US" altLang="zh-CN" sz="2400" dirty="0">
                <a:latin typeface="楷体" panose="02010609060101010101" pitchFamily="49" charset="-122"/>
                <a:ea typeface="楷体" panose="02010609060101010101" pitchFamily="49" charset="-122"/>
              </a:rPr>
              <a:t>)</a:t>
            </a:r>
            <a:endParaRPr lang="zh-CN" altLang="en-US" sz="2400" dirty="0">
              <a:latin typeface="黑体" panose="02010609060101010101" pitchFamily="49" charset="-122"/>
              <a:ea typeface="黑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规范出厂资料和文件的表述，</a:t>
            </a:r>
            <a:r>
              <a:rPr lang="zh-CN" altLang="en-US" sz="2400" dirty="0">
                <a:solidFill>
                  <a:srgbClr val="C00000"/>
                </a:solidFill>
                <a:latin typeface="黑体" panose="02010609060101010101" pitchFamily="49" charset="-122"/>
                <a:ea typeface="黑体" panose="02010609060101010101" pitchFamily="49" charset="-122"/>
              </a:rPr>
              <a:t>新规定了铭牌、警示标志及其说明要求</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第二十一条</a:t>
            </a:r>
            <a:r>
              <a:rPr lang="en-US" altLang="zh-CN"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(5)</a:t>
            </a:r>
            <a:r>
              <a:rPr lang="zh-CN" altLang="zh-CN" sz="2400" dirty="0">
                <a:latin typeface="黑体" panose="02010609060101010101" pitchFamily="49" charset="-122"/>
                <a:ea typeface="黑体" panose="02010609060101010101" pitchFamily="49" charset="-122"/>
              </a:rPr>
              <a:t>提出电梯安装、改造、修理的特殊要求，并且规定电梯制造单位对电梯安全性能负责</a:t>
            </a:r>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第二十二条</a:t>
            </a:r>
            <a:r>
              <a:rPr lang="en-US" altLang="zh-CN"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“新梯新办法，老梯老办法”的原则。</a:t>
            </a:r>
            <a:endParaRPr lang="en-US" altLang="zh-CN" sz="2400" dirty="0">
              <a:latin typeface="楷体" panose="02010609060101010101" pitchFamily="49" charset="-122"/>
              <a:ea typeface="楷体" panose="02010609060101010101" pitchFamily="49" charset="-122"/>
            </a:endParaRPr>
          </a:p>
          <a:p>
            <a:pPr marL="0" indent="0">
              <a:buNone/>
            </a:pPr>
            <a:endParaRPr lang="zh-CN" altLang="zh-CN" sz="2400" dirty="0">
              <a:latin typeface="黑体" panose="02010609060101010101" pitchFamily="49" charset="-122"/>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txBox="1">
            <a:spLocks noGrp="1"/>
          </p:cNvSpPr>
          <p:nvPr/>
        </p:nvSpPr>
        <p:spPr>
          <a:xfrm>
            <a:off x="7019925" y="6286500"/>
            <a:ext cx="1905000" cy="457200"/>
          </a:xfrm>
          <a:prstGeom prst="rect">
            <a:avLst/>
          </a:prstGeom>
          <a:noFill/>
          <a:ln w="9525">
            <a:noFill/>
          </a:ln>
        </p:spPr>
        <p:txBody>
          <a:bodyPr anchor="b"/>
          <a:lstStyle/>
          <a:p>
            <a:pPr lvl="0" algn="r" eaLnBrk="1" hangingPunct="1"/>
            <a:fld id="{9A0DB2DC-4C9A-4742-B13C-FB6460FD3503}" type="slidenum">
              <a:rPr lang="zh-CN" altLang="en-US" sz="1400" dirty="0">
                <a:latin typeface="Verdana" panose="020B0604030504040204" pitchFamily="34" charset="0"/>
                <a:ea typeface="宋体" panose="02010600030101010101" pitchFamily="2" charset="-122"/>
              </a:rPr>
            </a:fld>
            <a:endParaRPr lang="zh-CN" altLang="en-US" sz="1400" dirty="0">
              <a:latin typeface="Verdana" panose="020B0604030504040204" pitchFamily="34" charset="0"/>
              <a:ea typeface="宋体" panose="02010600030101010101" pitchFamily="2" charset="-122"/>
            </a:endParaRPr>
          </a:p>
        </p:txBody>
      </p:sp>
      <p:sp>
        <p:nvSpPr>
          <p:cNvPr id="4099" name="Rectangle 2"/>
          <p:cNvSpPr>
            <a:spLocks noGrp="1"/>
          </p:cNvSpPr>
          <p:nvPr>
            <p:ph type="title"/>
          </p:nvPr>
        </p:nvSpPr>
        <p:spPr>
          <a:xfrm>
            <a:off x="467544" y="869950"/>
            <a:ext cx="3324225" cy="762000"/>
          </a:xfrm>
          <a:solidFill>
            <a:srgbClr val="7E0000">
              <a:alpha val="100000"/>
            </a:srgbClr>
          </a:solidFill>
        </p:spPr>
        <p:txBody>
          <a:bodyPr vert="horz" wrap="square" lIns="91440" tIns="45720" rIns="91440" bIns="45720" anchor="b">
            <a:spAutoFit/>
          </a:bodyPr>
          <a:lstStyle/>
          <a:p>
            <a:pPr lvl="0" algn="ctr" eaLnBrk="1" hangingPunct="1"/>
            <a:r>
              <a:rPr lang="zh-CN" altLang="en-US" b="1" dirty="0">
                <a:solidFill>
                  <a:schemeClr val="accent1"/>
                </a:solidFill>
                <a:latin typeface="黑体" panose="02010609060101010101" pitchFamily="49" charset="-122"/>
                <a:ea typeface="黑体" panose="02010609060101010101" pitchFamily="49" charset="-122"/>
              </a:rPr>
              <a:t>内  容</a:t>
            </a:r>
            <a:endParaRPr lang="zh-CN" altLang="en-US" b="1" dirty="0">
              <a:solidFill>
                <a:schemeClr val="accent1"/>
              </a:solidFill>
              <a:latin typeface="黑体" panose="02010609060101010101" pitchFamily="49" charset="-122"/>
              <a:ea typeface="黑体" panose="02010609060101010101" pitchFamily="49" charset="-122"/>
            </a:endParaRPr>
          </a:p>
        </p:txBody>
      </p:sp>
      <p:grpSp>
        <p:nvGrpSpPr>
          <p:cNvPr id="4100" name="组合 2"/>
          <p:cNvGrpSpPr/>
          <p:nvPr/>
        </p:nvGrpSpPr>
        <p:grpSpPr>
          <a:xfrm>
            <a:off x="2468563" y="2632075"/>
            <a:ext cx="5607050" cy="712788"/>
            <a:chOff x="4558344" y="3416304"/>
            <a:chExt cx="6386207" cy="689102"/>
          </a:xfrm>
        </p:grpSpPr>
        <p:sp>
          <p:nvSpPr>
            <p:cNvPr id="4107" name="MH_Number_1"/>
            <p:cNvSpPr/>
            <p:nvPr>
              <p:custDataLst>
                <p:tags r:id="rId1"/>
              </p:custDataLst>
            </p:nvPr>
          </p:nvSpPr>
          <p:spPr>
            <a:xfrm>
              <a:off x="4558344" y="3416304"/>
              <a:ext cx="1190318" cy="689102"/>
            </a:xfrm>
            <a:prstGeom prst="rect">
              <a:avLst/>
            </a:prstGeom>
            <a:solidFill>
              <a:schemeClr val="tx2"/>
            </a:solidFill>
            <a:ln w="9525">
              <a:noFill/>
            </a:ln>
          </p:spPr>
          <p:txBody>
            <a:bodyPr lIns="0" tIns="0" rIns="0" bIns="0" anchor="ctr"/>
            <a:lstStyle/>
            <a:p>
              <a:pPr lvl="0" algn="ctr" eaLnBrk="1" hangingPunct="1">
                <a:lnSpc>
                  <a:spcPct val="110000"/>
                </a:lnSpc>
                <a:buSzPct val="60000"/>
              </a:pPr>
              <a:r>
                <a:rPr lang="zh-CN" altLang="en-US" sz="3200" b="1" dirty="0">
                  <a:solidFill>
                    <a:schemeClr val="bg1"/>
                  </a:solidFill>
                  <a:latin typeface="Arial" panose="020B0604020202020204" pitchFamily="34" charset="0"/>
                  <a:ea typeface="黑体" panose="02010609060101010101" pitchFamily="49" charset="-122"/>
                </a:rPr>
                <a:t>一</a:t>
              </a:r>
              <a:endParaRPr lang="zh-CN" altLang="en-US" sz="3200" b="1" dirty="0">
                <a:solidFill>
                  <a:schemeClr val="bg1"/>
                </a:solidFill>
                <a:latin typeface="Arial" panose="020B0604020202020204" pitchFamily="34" charset="0"/>
                <a:ea typeface="黑体" panose="02010609060101010101" pitchFamily="49" charset="-122"/>
              </a:endParaRPr>
            </a:p>
          </p:txBody>
        </p:sp>
        <p:sp>
          <p:nvSpPr>
            <p:cNvPr id="4108" name="MH_Entry_1"/>
            <p:cNvSpPr/>
            <p:nvPr>
              <p:custDataLst>
                <p:tags r:id="rId2"/>
              </p:custDataLst>
            </p:nvPr>
          </p:nvSpPr>
          <p:spPr>
            <a:xfrm>
              <a:off x="5808738" y="3416304"/>
              <a:ext cx="5135813" cy="688796"/>
            </a:xfrm>
            <a:prstGeom prst="rect">
              <a:avLst/>
            </a:prstGeom>
            <a:solidFill>
              <a:srgbClr val="5F5F5F"/>
            </a:solidFill>
            <a:ln w="9525">
              <a:noFill/>
            </a:ln>
          </p:spPr>
          <p:txBody>
            <a:bodyPr lIns="71981" tIns="35991" rIns="71981" bIns="35991" anchor="ctr"/>
            <a:lstStyle/>
            <a:p>
              <a:pPr lvl="0" eaLnBrk="1" hangingPunct="1">
                <a:lnSpc>
                  <a:spcPct val="110000"/>
                </a:lnSpc>
                <a:buSzPct val="60000"/>
              </a:pPr>
              <a:r>
                <a:rPr lang="zh-CN" altLang="zh-CN" sz="3200" b="1" dirty="0">
                  <a:solidFill>
                    <a:schemeClr val="accent1"/>
                  </a:solidFill>
                  <a:latin typeface="黑体" panose="02010609060101010101" pitchFamily="49" charset="-122"/>
                  <a:ea typeface="黑体" panose="02010609060101010101" pitchFamily="49" charset="-122"/>
                </a:rPr>
                <a:t>立法背景</a:t>
              </a:r>
              <a:r>
                <a:rPr lang="zh-CN" altLang="en-US" sz="3200" b="1" dirty="0">
                  <a:solidFill>
                    <a:schemeClr val="accent1"/>
                  </a:solidFill>
                  <a:latin typeface="黑体" panose="02010609060101010101" pitchFamily="49" charset="-122"/>
                  <a:ea typeface="黑体" panose="02010609060101010101" pitchFamily="49" charset="-122"/>
                </a:rPr>
                <a:t>简介</a:t>
              </a:r>
              <a:endParaRPr lang="zh-CN" altLang="en-US" sz="3200" b="1" dirty="0">
                <a:solidFill>
                  <a:schemeClr val="accent1"/>
                </a:solidFill>
                <a:latin typeface="黑体" panose="02010609060101010101" pitchFamily="49" charset="-122"/>
                <a:ea typeface="黑体" panose="02010609060101010101" pitchFamily="49" charset="-122"/>
              </a:endParaRPr>
            </a:p>
          </p:txBody>
        </p:sp>
      </p:grpSp>
      <p:grpSp>
        <p:nvGrpSpPr>
          <p:cNvPr id="4101" name="组合 1"/>
          <p:cNvGrpSpPr/>
          <p:nvPr/>
        </p:nvGrpSpPr>
        <p:grpSpPr>
          <a:xfrm>
            <a:off x="2468563" y="4725988"/>
            <a:ext cx="5607050" cy="671512"/>
            <a:chOff x="4563464" y="4310964"/>
            <a:chExt cx="6320774" cy="690383"/>
          </a:xfrm>
        </p:grpSpPr>
        <p:sp>
          <p:nvSpPr>
            <p:cNvPr id="4105" name="MH_Number_2"/>
            <p:cNvSpPr/>
            <p:nvPr>
              <p:custDataLst>
                <p:tags r:id="rId3"/>
              </p:custDataLst>
            </p:nvPr>
          </p:nvSpPr>
          <p:spPr>
            <a:xfrm>
              <a:off x="4563464" y="4310964"/>
              <a:ext cx="1185279" cy="690057"/>
            </a:xfrm>
            <a:prstGeom prst="rect">
              <a:avLst/>
            </a:prstGeom>
            <a:solidFill>
              <a:schemeClr val="tx2"/>
            </a:solidFill>
            <a:ln w="9525">
              <a:noFill/>
            </a:ln>
          </p:spPr>
          <p:txBody>
            <a:bodyPr lIns="0" tIns="0" rIns="0" bIns="0" anchor="ctr"/>
            <a:lstStyle/>
            <a:p>
              <a:pPr lvl="0" algn="ctr" eaLnBrk="1" hangingPunct="1">
                <a:lnSpc>
                  <a:spcPct val="110000"/>
                </a:lnSpc>
                <a:buSzPct val="60000"/>
              </a:pPr>
              <a:r>
                <a:rPr lang="zh-CN" altLang="en-US" sz="3200" b="1" dirty="0">
                  <a:solidFill>
                    <a:schemeClr val="bg1"/>
                  </a:solidFill>
                  <a:latin typeface="Arial" panose="020B0604020202020204" pitchFamily="34" charset="0"/>
                  <a:ea typeface="黑体" panose="02010609060101010101" pitchFamily="49" charset="-122"/>
                </a:rPr>
                <a:t>三</a:t>
              </a:r>
              <a:endParaRPr lang="zh-CN" altLang="en-US" sz="3200" b="1" dirty="0">
                <a:solidFill>
                  <a:schemeClr val="bg1"/>
                </a:solidFill>
                <a:latin typeface="Arial" panose="020B0604020202020204" pitchFamily="34" charset="0"/>
                <a:ea typeface="黑体" panose="02010609060101010101" pitchFamily="49" charset="-122"/>
              </a:endParaRPr>
            </a:p>
          </p:txBody>
        </p:sp>
        <p:sp>
          <p:nvSpPr>
            <p:cNvPr id="4106" name="MH_Entry_2"/>
            <p:cNvSpPr/>
            <p:nvPr>
              <p:custDataLst>
                <p:tags r:id="rId4"/>
              </p:custDataLst>
            </p:nvPr>
          </p:nvSpPr>
          <p:spPr>
            <a:xfrm>
              <a:off x="5748425" y="4310964"/>
              <a:ext cx="5135813" cy="690383"/>
            </a:xfrm>
            <a:prstGeom prst="rect">
              <a:avLst/>
            </a:prstGeom>
            <a:solidFill>
              <a:srgbClr val="5F5F5F"/>
            </a:solidFill>
            <a:ln w="9525">
              <a:noFill/>
            </a:ln>
          </p:spPr>
          <p:txBody>
            <a:bodyPr lIns="71981" tIns="35991" rIns="71981" bIns="35991" anchor="ctr"/>
            <a:lstStyle/>
            <a:p>
              <a:pPr lvl="0" eaLnBrk="1" hangingPunct="1">
                <a:lnSpc>
                  <a:spcPct val="110000"/>
                </a:lnSpc>
                <a:buSzPct val="60000"/>
              </a:pPr>
              <a:r>
                <a:rPr lang="zh-CN" altLang="en-US" sz="3200" b="1" dirty="0">
                  <a:solidFill>
                    <a:schemeClr val="accent1"/>
                  </a:solidFill>
                  <a:latin typeface="黑体" panose="02010609060101010101" pitchFamily="49" charset="-122"/>
                  <a:ea typeface="黑体" panose="02010609060101010101" pitchFamily="49" charset="-122"/>
                </a:rPr>
                <a:t>安全监督管理</a:t>
              </a:r>
              <a:endParaRPr lang="zh-CN" altLang="en-US" sz="3200" b="1" dirty="0">
                <a:solidFill>
                  <a:schemeClr val="accent1"/>
                </a:solidFill>
                <a:latin typeface="黑体" panose="02010609060101010101" pitchFamily="49" charset="-122"/>
                <a:ea typeface="黑体" panose="02010609060101010101" pitchFamily="49" charset="-122"/>
              </a:endParaRPr>
            </a:p>
          </p:txBody>
        </p:sp>
      </p:grpSp>
      <p:grpSp>
        <p:nvGrpSpPr>
          <p:cNvPr id="4102" name="组合 2"/>
          <p:cNvGrpSpPr/>
          <p:nvPr/>
        </p:nvGrpSpPr>
        <p:grpSpPr>
          <a:xfrm>
            <a:off x="2466975" y="3667125"/>
            <a:ext cx="5608638" cy="688975"/>
            <a:chOff x="4557621" y="3416304"/>
            <a:chExt cx="6386930" cy="688796"/>
          </a:xfrm>
        </p:grpSpPr>
        <p:sp>
          <p:nvSpPr>
            <p:cNvPr id="4103" name="MH_Number_1"/>
            <p:cNvSpPr/>
            <p:nvPr>
              <p:custDataLst>
                <p:tags r:id="rId5"/>
              </p:custDataLst>
            </p:nvPr>
          </p:nvSpPr>
          <p:spPr>
            <a:xfrm>
              <a:off x="4557621" y="3416304"/>
              <a:ext cx="1191041" cy="688796"/>
            </a:xfrm>
            <a:prstGeom prst="rect">
              <a:avLst/>
            </a:prstGeom>
            <a:solidFill>
              <a:schemeClr val="tx2"/>
            </a:solidFill>
            <a:ln w="9525">
              <a:noFill/>
            </a:ln>
          </p:spPr>
          <p:txBody>
            <a:bodyPr lIns="0" tIns="0" rIns="0" bIns="0" anchor="ctr"/>
            <a:lstStyle/>
            <a:p>
              <a:pPr lvl="0" algn="ctr" eaLnBrk="1" hangingPunct="1">
                <a:lnSpc>
                  <a:spcPct val="110000"/>
                </a:lnSpc>
                <a:buSzPct val="60000"/>
              </a:pPr>
              <a:r>
                <a:rPr lang="zh-CN" altLang="en-US" sz="3200" b="1" dirty="0">
                  <a:solidFill>
                    <a:schemeClr val="bg1"/>
                  </a:solidFill>
                  <a:latin typeface="Arial" panose="020B0604020202020204" pitchFamily="34" charset="0"/>
                  <a:ea typeface="黑体" panose="02010609060101010101" pitchFamily="49" charset="-122"/>
                </a:rPr>
                <a:t>二</a:t>
              </a:r>
              <a:endParaRPr lang="zh-CN" altLang="en-US" sz="3200" b="1" dirty="0">
                <a:solidFill>
                  <a:schemeClr val="bg1"/>
                </a:solidFill>
                <a:latin typeface="Arial" panose="020B0604020202020204" pitchFamily="34" charset="0"/>
                <a:ea typeface="黑体" panose="02010609060101010101" pitchFamily="49" charset="-122"/>
              </a:endParaRPr>
            </a:p>
          </p:txBody>
        </p:sp>
        <p:sp>
          <p:nvSpPr>
            <p:cNvPr id="4104" name="MH_Entry_1"/>
            <p:cNvSpPr/>
            <p:nvPr>
              <p:custDataLst>
                <p:tags r:id="rId6"/>
              </p:custDataLst>
            </p:nvPr>
          </p:nvSpPr>
          <p:spPr>
            <a:xfrm>
              <a:off x="5808738" y="3416304"/>
              <a:ext cx="5135813" cy="688796"/>
            </a:xfrm>
            <a:prstGeom prst="rect">
              <a:avLst/>
            </a:prstGeom>
            <a:solidFill>
              <a:srgbClr val="5F5F5F"/>
            </a:solidFill>
            <a:ln w="9525">
              <a:noFill/>
            </a:ln>
          </p:spPr>
          <p:txBody>
            <a:bodyPr lIns="71981" tIns="35991" rIns="71981" bIns="35991" anchor="ctr"/>
            <a:lstStyle/>
            <a:p>
              <a:pPr lvl="0" eaLnBrk="1" hangingPunct="1">
                <a:lnSpc>
                  <a:spcPct val="110000"/>
                </a:lnSpc>
                <a:buSzPct val="60000"/>
              </a:pPr>
              <a:r>
                <a:rPr lang="zh-CN" altLang="zh-CN" sz="3200" b="1" dirty="0">
                  <a:solidFill>
                    <a:schemeClr val="accent1"/>
                  </a:solidFill>
                  <a:latin typeface="黑体" panose="02010609060101010101" pitchFamily="49" charset="-122"/>
                  <a:ea typeface="黑体" panose="02010609060101010101" pitchFamily="49" charset="-122"/>
                </a:rPr>
                <a:t>重点</a:t>
              </a:r>
              <a:r>
                <a:rPr lang="zh-CN" altLang="en-US" sz="3200" b="1" dirty="0">
                  <a:solidFill>
                    <a:schemeClr val="accent1"/>
                  </a:solidFill>
                  <a:latin typeface="黑体" panose="02010609060101010101" pitchFamily="49" charset="-122"/>
                  <a:ea typeface="黑体" panose="02010609060101010101" pitchFamily="49" charset="-122"/>
                </a:rPr>
                <a:t>内容</a:t>
              </a:r>
              <a:r>
                <a:rPr lang="zh-CN" altLang="zh-CN" sz="3200" b="1" dirty="0">
                  <a:solidFill>
                    <a:schemeClr val="accent1"/>
                  </a:solidFill>
                  <a:latin typeface="黑体" panose="02010609060101010101" pitchFamily="49" charset="-122"/>
                  <a:ea typeface="黑体" panose="02010609060101010101" pitchFamily="49" charset="-122"/>
                </a:rPr>
                <a:t>解析</a:t>
              </a:r>
              <a:endParaRPr lang="zh-CN" altLang="zh-CN" sz="3200" b="1" dirty="0">
                <a:solidFill>
                  <a:schemeClr val="accent1"/>
                </a:solidFill>
                <a:latin typeface="黑体" panose="02010609060101010101" pitchFamily="49" charset="-122"/>
                <a:ea typeface="黑体" panose="02010609060101010101" pitchFamily="49" charset="-122"/>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31747"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31748"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dirty="0">
                <a:latin typeface="黑体" panose="02010609060101010101" pitchFamily="49" charset="-122"/>
                <a:ea typeface="黑体" panose="02010609060101010101" pitchFamily="49" charset="-122"/>
              </a:rPr>
              <a:t>(6)</a:t>
            </a:r>
            <a:r>
              <a:rPr lang="zh-CN" altLang="en-US" sz="2400" dirty="0">
                <a:latin typeface="黑体" panose="02010609060101010101" pitchFamily="49" charset="-122"/>
                <a:ea typeface="黑体" panose="02010609060101010101" pitchFamily="49" charset="-122"/>
              </a:rPr>
              <a:t>关于施工告知</a:t>
            </a:r>
            <a:r>
              <a:rPr lang="zh-CN" altLang="en-US" sz="2400" dirty="0">
                <a:latin typeface="楷体" panose="02010609060101010101" pitchFamily="49" charset="-122"/>
                <a:ea typeface="楷体" panose="02010609060101010101" pitchFamily="49" charset="-122"/>
              </a:rPr>
              <a:t>（第二十三条）。</a:t>
            </a:r>
            <a:endParaRPr lang="zh-CN" altLang="en-US" sz="2400" dirty="0">
              <a:latin typeface="楷体" panose="02010609060101010101" pitchFamily="49" charset="-122"/>
              <a:ea typeface="楷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(7)</a:t>
            </a:r>
            <a:r>
              <a:rPr lang="zh-CN" altLang="en-US" sz="2400" dirty="0">
                <a:latin typeface="黑体" panose="02010609060101010101" pitchFamily="49" charset="-122"/>
                <a:ea typeface="黑体" panose="02010609060101010101" pitchFamily="49" charset="-122"/>
              </a:rPr>
              <a:t>关于</a:t>
            </a:r>
            <a:r>
              <a:rPr lang="zh-CN" altLang="en-US" sz="2400" dirty="0">
                <a:solidFill>
                  <a:srgbClr val="FF0000"/>
                </a:solidFill>
                <a:latin typeface="黑体" panose="02010609060101010101" pitchFamily="49" charset="-122"/>
                <a:ea typeface="黑体" panose="02010609060101010101" pitchFamily="49" charset="-122"/>
              </a:rPr>
              <a:t>制造、安装、改造、重大修理过程中的监督检验</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第二十五条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（相应的法律责任使用于第七十九条）</a:t>
            </a:r>
            <a:endParaRPr lang="zh-CN" altLang="en-US" sz="2400" dirty="0">
              <a:latin typeface="楷体" panose="02010609060101010101" pitchFamily="49" charset="-122"/>
              <a:ea typeface="楷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(8)</a:t>
            </a:r>
            <a:r>
              <a:rPr lang="zh-CN" altLang="en-US" sz="2400" dirty="0">
                <a:latin typeface="黑体" panose="02010609060101010101" pitchFamily="49" charset="-122"/>
                <a:ea typeface="黑体" panose="02010609060101010101" pitchFamily="49" charset="-122"/>
              </a:rPr>
              <a:t>新增了</a:t>
            </a:r>
            <a:r>
              <a:rPr lang="zh-CN" altLang="en-US" sz="2400" b="1" dirty="0">
                <a:solidFill>
                  <a:srgbClr val="C00000"/>
                </a:solidFill>
                <a:latin typeface="黑体" panose="02010609060101010101" pitchFamily="49" charset="-122"/>
                <a:ea typeface="黑体" panose="02010609060101010101" pitchFamily="49" charset="-122"/>
              </a:rPr>
              <a:t>建立缺陷召回制度</a:t>
            </a:r>
            <a:r>
              <a:rPr lang="zh-CN" altLang="en-US" sz="2400" dirty="0">
                <a:latin typeface="黑体" panose="02010609060101010101" pitchFamily="49" charset="-122"/>
                <a:ea typeface="黑体" panose="02010609060101010101" pitchFamily="49" charset="-122"/>
              </a:rPr>
              <a:t>，要求主动召回，否则责令召回</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第二十六条</a:t>
            </a:r>
            <a:r>
              <a:rPr lang="en-US" altLang="zh-CN"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marL="0" indent="0">
              <a:buNone/>
            </a:pPr>
            <a:endParaRPr lang="en-US" altLang="zh-CN" sz="2400" b="1" dirty="0">
              <a:latin typeface="楷体" panose="02010609060101010101" pitchFamily="49" charset="-122"/>
              <a:ea typeface="楷体" panose="02010609060101010101" pitchFamily="49" charset="-122"/>
            </a:endParaRPr>
          </a:p>
          <a:p>
            <a:pPr marL="0" indent="0">
              <a:buNone/>
            </a:pPr>
            <a:r>
              <a:rPr lang="en-US" altLang="zh-CN" sz="2400" b="1" dirty="0">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增加</a:t>
            </a:r>
            <a:r>
              <a:rPr lang="zh-CN" altLang="en-US" sz="2400" b="1" dirty="0">
                <a:solidFill>
                  <a:srgbClr val="C00000"/>
                </a:solidFill>
                <a:latin typeface="黑体" panose="02010609060101010101" pitchFamily="49" charset="-122"/>
                <a:ea typeface="黑体" panose="02010609060101010101" pitchFamily="49" charset="-122"/>
              </a:rPr>
              <a:t>经营环节</a:t>
            </a:r>
            <a:r>
              <a:rPr lang="zh-CN" altLang="en-US" sz="2400" b="1" dirty="0">
                <a:latin typeface="黑体" panose="02010609060101010101" pitchFamily="49" charset="-122"/>
                <a:ea typeface="黑体" panose="02010609060101010101" pitchFamily="49" charset="-122"/>
              </a:rPr>
              <a:t>的要求</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第二章第三节</a:t>
            </a:r>
            <a:r>
              <a:rPr lang="en-US" altLang="zh-CN" sz="2400" b="1" dirty="0">
                <a:latin typeface="黑体" panose="02010609060101010101" pitchFamily="49" charset="-122"/>
                <a:ea typeface="黑体" panose="02010609060101010101" pitchFamily="49" charset="-122"/>
              </a:rPr>
              <a:t>)</a:t>
            </a:r>
            <a:endParaRPr lang="en-US" altLang="zh-CN" sz="2400" b="1" dirty="0">
              <a:latin typeface="黑体" panose="02010609060101010101" pitchFamily="49" charset="-122"/>
              <a:ea typeface="黑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经营包括销售、出租、进口。</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32771"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16388" name="Rectangle 3"/>
          <p:cNvSpPr>
            <a:spLocks noGrp="1" noChangeArrowheads="1"/>
          </p:cNvSpPr>
          <p:nvPr>
            <p:ph idx="1"/>
          </p:nvPr>
        </p:nvSpPr>
        <p:spPr>
          <a:xfrm>
            <a:off x="912813" y="1905000"/>
            <a:ext cx="8051800" cy="4191000"/>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(1)</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销售的设备符合要求、随机资料齐全，建立验收和销售记录</a:t>
            </a:r>
            <a:r>
              <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见第二十七条</a:t>
            </a:r>
            <a:r>
              <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endPar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(2)</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明确了出租和承租的各方责任，其中使用管理和维护保养原则由出租方负责</a:t>
            </a:r>
            <a:r>
              <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见第二十八条、第二十九条</a:t>
            </a:r>
            <a:r>
              <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endPar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(3)</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进口设备的具体要求</a:t>
            </a:r>
            <a:r>
              <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第三十条、第三十一条</a:t>
            </a:r>
            <a:r>
              <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endPar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符合我国规范、检验合格、进口许可</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文件资料符合要求</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进出口遵守商品检验法律、法规要求；</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进口告知。</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（相应的法律责任适用</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hlinkClick r:id="rId1" action="ppaction://hlinksldjump"/>
              </a:rPr>
              <a:t>第八十二条</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33795"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33796"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b="1" dirty="0">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进一步明确了使用单位的责任（第二章第四节）</a:t>
            </a:r>
            <a:endParaRPr lang="zh-CN" altLang="en-US" sz="2400" b="1" dirty="0">
              <a:latin typeface="黑体" panose="02010609060101010101" pitchFamily="49" charset="-122"/>
              <a:ea typeface="黑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特种设备的使用环节是事故发生的最重要的环节，该法全面的规定了使用者的安全责任。</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本法进一步明确使用单位依法履行</a:t>
            </a:r>
            <a:r>
              <a:rPr lang="zh-CN" altLang="en-US" sz="2400" dirty="0">
                <a:solidFill>
                  <a:srgbClr val="FF0000"/>
                </a:solidFill>
                <a:latin typeface="楷体" panose="02010609060101010101" pitchFamily="49" charset="-122"/>
                <a:ea typeface="楷体" panose="02010609060101010101" pitchFamily="49" charset="-122"/>
              </a:rPr>
              <a:t>使用登记</a:t>
            </a:r>
            <a:r>
              <a:rPr lang="zh-CN" altLang="en-US" sz="2400" dirty="0">
                <a:latin typeface="楷体" panose="02010609060101010101" pitchFamily="49" charset="-122"/>
                <a:ea typeface="楷体" panose="02010609060101010101" pitchFamily="49" charset="-122"/>
              </a:rPr>
              <a:t>（第三十三条）、</a:t>
            </a:r>
            <a:r>
              <a:rPr lang="zh-CN" altLang="en-US" sz="2400" dirty="0">
                <a:solidFill>
                  <a:srgbClr val="FF0000"/>
                </a:solidFill>
                <a:latin typeface="楷体" panose="02010609060101010101" pitchFamily="49" charset="-122"/>
                <a:ea typeface="楷体" panose="02010609060101010101" pitchFamily="49" charset="-122"/>
              </a:rPr>
              <a:t>建立制度</a:t>
            </a:r>
            <a:r>
              <a:rPr lang="zh-CN" altLang="en-US" sz="2400" dirty="0">
                <a:latin typeface="楷体" panose="02010609060101010101" pitchFamily="49" charset="-122"/>
                <a:ea typeface="楷体" panose="02010609060101010101" pitchFamily="49" charset="-122"/>
              </a:rPr>
              <a:t>（第三十四条）、</a:t>
            </a:r>
            <a:r>
              <a:rPr lang="zh-CN" altLang="en-US" sz="2400" dirty="0">
                <a:solidFill>
                  <a:srgbClr val="FF0000"/>
                </a:solidFill>
                <a:latin typeface="楷体" panose="02010609060101010101" pitchFamily="49" charset="-122"/>
                <a:ea typeface="楷体" panose="02010609060101010101" pitchFamily="49" charset="-122"/>
              </a:rPr>
              <a:t>建立档案</a:t>
            </a:r>
            <a:r>
              <a:rPr lang="zh-CN" altLang="en-US" sz="2400" dirty="0">
                <a:latin typeface="楷体" panose="02010609060101010101" pitchFamily="49" charset="-122"/>
                <a:ea typeface="楷体" panose="02010609060101010101" pitchFamily="49" charset="-122"/>
              </a:rPr>
              <a:t>（第三十五条）、</a:t>
            </a:r>
            <a:r>
              <a:rPr lang="zh-CN" altLang="en-US" sz="2400" dirty="0">
                <a:solidFill>
                  <a:srgbClr val="FF0000"/>
                </a:solidFill>
                <a:latin typeface="楷体" panose="02010609060101010101" pitchFamily="49" charset="-122"/>
                <a:ea typeface="楷体" panose="02010609060101010101" pitchFamily="49" charset="-122"/>
              </a:rPr>
              <a:t>进行维护保养和定期检查</a:t>
            </a:r>
            <a:r>
              <a:rPr lang="zh-CN" altLang="en-US" sz="2400" dirty="0">
                <a:latin typeface="楷体" panose="02010609060101010101" pitchFamily="49" charset="-122"/>
                <a:ea typeface="楷体" panose="02010609060101010101" pitchFamily="49" charset="-122"/>
              </a:rPr>
              <a:t>（第三十九条）、</a:t>
            </a:r>
            <a:r>
              <a:rPr lang="zh-CN" altLang="en-US" sz="2400" dirty="0">
                <a:solidFill>
                  <a:srgbClr val="FF0000"/>
                </a:solidFill>
                <a:latin typeface="楷体" panose="02010609060101010101" pitchFamily="49" charset="-122"/>
                <a:ea typeface="楷体" panose="02010609060101010101" pitchFamily="49" charset="-122"/>
              </a:rPr>
              <a:t>提出定期检验要求</a:t>
            </a:r>
            <a:r>
              <a:rPr lang="zh-CN" altLang="en-US" sz="2400" dirty="0">
                <a:latin typeface="楷体" panose="02010609060101010101" pitchFamily="49" charset="-122"/>
                <a:ea typeface="楷体" panose="02010609060101010101" pitchFamily="49" charset="-122"/>
              </a:rPr>
              <a:t>（第四十条）、</a:t>
            </a:r>
            <a:r>
              <a:rPr lang="zh-CN" altLang="en-US" sz="2400" dirty="0">
                <a:solidFill>
                  <a:srgbClr val="FF0000"/>
                </a:solidFill>
                <a:latin typeface="楷体" panose="02010609060101010101" pitchFamily="49" charset="-122"/>
                <a:ea typeface="楷体" panose="02010609060101010101" pitchFamily="49" charset="-122"/>
              </a:rPr>
              <a:t>发现问题及时处理</a:t>
            </a:r>
            <a:r>
              <a:rPr lang="zh-CN" altLang="en-US" sz="2400" dirty="0">
                <a:latin typeface="楷体" panose="02010609060101010101" pitchFamily="49" charset="-122"/>
                <a:ea typeface="楷体" panose="02010609060101010101" pitchFamily="49" charset="-122"/>
              </a:rPr>
              <a:t>（第四十一条、四十二条）等安全使用的责任，这些表述与</a:t>
            </a:r>
            <a:r>
              <a:rPr lang="en-US" altLang="zh-CN" sz="2400" dirty="0">
                <a:latin typeface="楷体" panose="02010609060101010101" pitchFamily="49" charset="-122"/>
                <a:ea typeface="楷体" panose="02010609060101010101" pitchFamily="49" charset="-122"/>
              </a:rPr>
              <a:t>09</a:t>
            </a:r>
            <a:r>
              <a:rPr lang="zh-CN" altLang="en-US" sz="2400" dirty="0">
                <a:latin typeface="楷体" panose="02010609060101010101" pitchFamily="49" charset="-122"/>
                <a:ea typeface="楷体" panose="02010609060101010101" pitchFamily="49" charset="-122"/>
              </a:rPr>
              <a:t>版条例基本一致。</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黑体" panose="02010609060101010101" pitchFamily="49" charset="-122"/>
                <a:ea typeface="黑体" panose="02010609060101010101" pitchFamily="49" charset="-122"/>
              </a:rPr>
              <a:t>关于使用环节，重点解析以下</a:t>
            </a:r>
            <a:r>
              <a:rPr lang="en-US" altLang="en-US" sz="2400" dirty="0">
                <a:latin typeface="黑体" panose="02010609060101010101" pitchFamily="49" charset="-122"/>
                <a:ea typeface="黑体" panose="02010609060101010101" pitchFamily="49" charset="-122"/>
              </a:rPr>
              <a:t>18</a:t>
            </a:r>
            <a:r>
              <a:rPr lang="zh-CN" altLang="en-US" sz="2400" dirty="0">
                <a:latin typeface="黑体" panose="02010609060101010101" pitchFamily="49" charset="-122"/>
                <a:ea typeface="黑体" panose="02010609060101010101" pitchFamily="49" charset="-122"/>
              </a:rPr>
              <a:t>个要点：</a:t>
            </a:r>
            <a:endParaRPr lang="en-US" altLang="zh-CN" sz="2400" dirty="0">
              <a:latin typeface="黑体" panose="02010609060101010101" pitchFamily="49" charset="-122"/>
              <a:ea typeface="黑体" panose="02010609060101010101"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34819"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34820"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关于应当使用合格特种设备的规定</a:t>
            </a:r>
            <a:r>
              <a:rPr lang="en-US" altLang="zh-CN" sz="2400" dirty="0">
                <a:latin typeface="楷体" panose="02010609060101010101" pitchFamily="49" charset="-122"/>
                <a:ea typeface="楷体" panose="02010609060101010101" pitchFamily="49" charset="-122"/>
              </a:rPr>
              <a:t>(</a:t>
            </a:r>
            <a:r>
              <a:rPr lang="zh-CN" altLang="en-US" sz="2400" dirty="0">
                <a:solidFill>
                  <a:srgbClr val="FF0000"/>
                </a:solidFill>
                <a:latin typeface="楷体" panose="02010609060101010101" pitchFamily="49" charset="-122"/>
                <a:ea typeface="楷体" panose="02010609060101010101" pitchFamily="49" charset="-122"/>
              </a:rPr>
              <a:t>第三十二条</a:t>
            </a:r>
            <a:r>
              <a:rPr lang="en-US" altLang="zh-CN" sz="2400" dirty="0">
                <a:latin typeface="楷体" panose="02010609060101010101" pitchFamily="49" charset="-122"/>
                <a:ea typeface="楷体" panose="02010609060101010101" pitchFamily="49" charset="-122"/>
              </a:rPr>
              <a:t>)</a:t>
            </a:r>
            <a:endParaRPr lang="en-US" altLang="zh-CN" sz="2400" b="1" dirty="0">
              <a:latin typeface="黑体" panose="02010609060101010101" pitchFamily="49" charset="-122"/>
              <a:ea typeface="黑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①应当使用取得许可生产并经检验合格的特种设备；</a:t>
            </a:r>
            <a:endParaRPr lang="zh-CN" altLang="en-US"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②禁止使用国家明令淘汰和已经报废的特种设备</a:t>
            </a:r>
            <a:r>
              <a:rPr lang="zh-CN" altLang="en-US" sz="2400" dirty="0">
                <a:latin typeface="楷体" panose="02010609060101010101" pitchFamily="49" charset="-122"/>
                <a:ea typeface="楷体" panose="02010609060101010101" pitchFamily="49" charset="-122"/>
                <a:hlinkClick r:id="rId1" action="ppaction://hlinksldjump"/>
              </a:rPr>
              <a:t>。</a:t>
            </a:r>
            <a:endParaRPr lang="zh-CN" altLang="en-US" sz="2400" dirty="0">
              <a:latin typeface="楷体" panose="02010609060101010101" pitchFamily="49" charset="-122"/>
              <a:ea typeface="楷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关于特种设备使用登记的规定</a:t>
            </a:r>
            <a:r>
              <a:rPr lang="en-US" altLang="zh-CN" sz="2400" dirty="0">
                <a:latin typeface="楷体" panose="02010609060101010101" pitchFamily="49" charset="-122"/>
                <a:ea typeface="楷体" panose="02010609060101010101" pitchFamily="49" charset="-122"/>
              </a:rPr>
              <a:t>(</a:t>
            </a:r>
            <a:r>
              <a:rPr lang="zh-CN" altLang="en-US" sz="2400" dirty="0">
                <a:solidFill>
                  <a:srgbClr val="FF0000"/>
                </a:solidFill>
                <a:latin typeface="楷体" panose="02010609060101010101" pitchFamily="49" charset="-122"/>
                <a:ea typeface="楷体" panose="02010609060101010101" pitchFamily="49" charset="-122"/>
              </a:rPr>
              <a:t>第三十三条</a:t>
            </a:r>
            <a:r>
              <a:rPr lang="en-US" altLang="zh-CN" sz="2400" dirty="0">
                <a:latin typeface="楷体" panose="02010609060101010101" pitchFamily="49" charset="-122"/>
                <a:ea typeface="楷体" panose="02010609060101010101" pitchFamily="49" charset="-122"/>
              </a:rPr>
              <a:t>)</a:t>
            </a:r>
            <a:endParaRPr lang="en-US" altLang="zh-CN" sz="2400" b="1" dirty="0">
              <a:latin typeface="黑体" panose="02010609060101010101" pitchFamily="49" charset="-122"/>
              <a:ea typeface="黑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①投入使用前或者投入使用后</a:t>
            </a:r>
            <a:r>
              <a:rPr lang="zh-CN" altLang="en-US" sz="2400" dirty="0">
                <a:solidFill>
                  <a:srgbClr val="FF0000"/>
                </a:solidFill>
                <a:latin typeface="楷体" panose="02010609060101010101" pitchFamily="49" charset="-122"/>
                <a:ea typeface="楷体" panose="02010609060101010101" pitchFamily="49" charset="-122"/>
              </a:rPr>
              <a:t>三十日</a:t>
            </a:r>
            <a:r>
              <a:rPr lang="zh-CN" altLang="en-US" sz="2400" dirty="0">
                <a:latin typeface="楷体" panose="02010609060101010101" pitchFamily="49" charset="-122"/>
                <a:ea typeface="楷体" panose="02010609060101010101" pitchFamily="49" charset="-122"/>
              </a:rPr>
              <a:t>内，办理使用登记；②登记标志应当置于该特种设备的显著位置</a:t>
            </a:r>
            <a:r>
              <a:rPr lang="zh-CN" altLang="en-US" sz="2400" dirty="0">
                <a:latin typeface="楷体" panose="02010609060101010101" pitchFamily="49" charset="-122"/>
                <a:ea typeface="楷体" panose="02010609060101010101" pitchFamily="49" charset="-122"/>
                <a:hlinkClick r:id="rId2" action="ppaction://hlinksldjump"/>
              </a:rPr>
              <a:t>。</a:t>
            </a:r>
            <a:endParaRPr lang="zh-CN" altLang="en-US" sz="2400" dirty="0">
              <a:latin typeface="楷体" panose="02010609060101010101" pitchFamily="49" charset="-122"/>
              <a:ea typeface="楷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关于建立安全管理制度和制定操作规程的规定</a:t>
            </a:r>
            <a:r>
              <a:rPr lang="en-US" altLang="zh-CN" sz="2400" dirty="0">
                <a:latin typeface="楷体" panose="02010609060101010101" pitchFamily="49" charset="-122"/>
                <a:ea typeface="楷体" panose="02010609060101010101" pitchFamily="49" charset="-122"/>
              </a:rPr>
              <a:t>(</a:t>
            </a:r>
            <a:r>
              <a:rPr lang="zh-CN" altLang="en-US" sz="2400" dirty="0">
                <a:solidFill>
                  <a:srgbClr val="FF0000"/>
                </a:solidFill>
                <a:latin typeface="楷体" panose="02010609060101010101" pitchFamily="49" charset="-122"/>
                <a:ea typeface="楷体" panose="02010609060101010101" pitchFamily="49" charset="-122"/>
              </a:rPr>
              <a:t>第三十四条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a:p>
            <a:pPr marL="0" indent="0">
              <a:buNone/>
            </a:pPr>
            <a:r>
              <a:rPr lang="en-US" altLang="zh-CN" sz="2400" dirty="0">
                <a:latin typeface="楷体" panose="02010609060101010101" pitchFamily="49" charset="-122"/>
                <a:ea typeface="楷体" panose="02010609060101010101" pitchFamily="49" charset="-122"/>
              </a:rPr>
              <a:t>建立</a:t>
            </a:r>
            <a:r>
              <a:rPr lang="en-US" altLang="zh-CN" sz="2400" dirty="0">
                <a:solidFill>
                  <a:srgbClr val="FF0000"/>
                </a:solidFill>
                <a:latin typeface="楷体" panose="02010609060101010101" pitchFamily="49" charset="-122"/>
                <a:ea typeface="楷体" panose="02010609060101010101" pitchFamily="49" charset="-122"/>
              </a:rPr>
              <a:t>岗位责任</a:t>
            </a:r>
            <a:r>
              <a:rPr lang="en-US" altLang="zh-CN" sz="2400" dirty="0">
                <a:latin typeface="楷体" panose="02010609060101010101" pitchFamily="49" charset="-122"/>
                <a:ea typeface="楷体" panose="02010609060101010101" pitchFamily="49" charset="-122"/>
              </a:rPr>
              <a:t>、</a:t>
            </a:r>
            <a:r>
              <a:rPr lang="en-US" altLang="zh-CN" sz="2400" dirty="0">
                <a:solidFill>
                  <a:srgbClr val="FF0000"/>
                </a:solidFill>
                <a:latin typeface="楷体" panose="02010609060101010101" pitchFamily="49" charset="-122"/>
                <a:ea typeface="楷体" panose="02010609060101010101" pitchFamily="49" charset="-122"/>
              </a:rPr>
              <a:t>隐患治理</a:t>
            </a:r>
            <a:r>
              <a:rPr lang="en-US" altLang="zh-CN" sz="2400" dirty="0">
                <a:latin typeface="楷体" panose="02010609060101010101" pitchFamily="49" charset="-122"/>
                <a:ea typeface="楷体" panose="02010609060101010101" pitchFamily="49" charset="-122"/>
              </a:rPr>
              <a:t>、</a:t>
            </a:r>
            <a:r>
              <a:rPr lang="en-US" altLang="zh-CN" sz="2400" dirty="0">
                <a:solidFill>
                  <a:srgbClr val="FF0000"/>
                </a:solidFill>
                <a:latin typeface="楷体" panose="02010609060101010101" pitchFamily="49" charset="-122"/>
                <a:ea typeface="楷体" panose="02010609060101010101" pitchFamily="49" charset="-122"/>
              </a:rPr>
              <a:t>应急救援</a:t>
            </a:r>
            <a:r>
              <a:rPr lang="en-US" altLang="zh-CN" sz="2400" dirty="0">
                <a:latin typeface="楷体" panose="02010609060101010101" pitchFamily="49" charset="-122"/>
                <a:ea typeface="楷体" panose="02010609060101010101" pitchFamily="49" charset="-122"/>
              </a:rPr>
              <a:t>等安全管理制度，制定</a:t>
            </a:r>
            <a:r>
              <a:rPr lang="en-US" altLang="zh-CN" sz="2400" dirty="0">
                <a:solidFill>
                  <a:srgbClr val="FF0000"/>
                </a:solidFill>
                <a:latin typeface="楷体" panose="02010609060101010101" pitchFamily="49" charset="-122"/>
                <a:ea typeface="楷体" panose="02010609060101010101" pitchFamily="49" charset="-122"/>
              </a:rPr>
              <a:t>操作规程</a:t>
            </a:r>
            <a:endParaRPr lang="en-US" altLang="zh-CN" sz="2400" dirty="0">
              <a:solidFill>
                <a:srgbClr val="FF0000"/>
              </a:solidFill>
              <a:latin typeface="楷体" panose="02010609060101010101" pitchFamily="49" charset="-122"/>
              <a:ea typeface="楷体" panose="0201060906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35843"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35844"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dirty="0">
                <a:latin typeface="黑体" panose="02010609060101010101" pitchFamily="49" charset="-122"/>
                <a:ea typeface="黑体" panose="02010609060101010101" pitchFamily="49" charset="-122"/>
                <a:sym typeface="宋体" panose="02010600030101010101" pitchFamily="2" charset="-122"/>
              </a:rPr>
              <a:t>(4)</a:t>
            </a:r>
            <a:r>
              <a:rPr lang="zh-CN" altLang="en-US" sz="2400" dirty="0">
                <a:latin typeface="黑体" panose="02010609060101010101" pitchFamily="49" charset="-122"/>
                <a:ea typeface="黑体" panose="02010609060101010101" pitchFamily="49" charset="-122"/>
                <a:sym typeface="宋体" panose="02010600030101010101" pitchFamily="2" charset="-122"/>
              </a:rPr>
              <a:t>关于建立特种设备安全技术档案及其内容的规定</a:t>
            </a:r>
            <a:r>
              <a:rPr lang="en-US" altLang="zh-CN" sz="2400" dirty="0">
                <a:latin typeface="楷体" panose="02010609060101010101" pitchFamily="49" charset="-122"/>
                <a:ea typeface="楷体" panose="02010609060101010101" pitchFamily="49" charset="-122"/>
                <a:sym typeface="宋体" panose="02010600030101010101" pitchFamily="2" charset="-122"/>
              </a:rPr>
              <a:t>(</a:t>
            </a:r>
            <a:r>
              <a:rPr lang="zh-CN" altLang="en-US" sz="2400" dirty="0">
                <a:solidFill>
                  <a:srgbClr val="FF0000"/>
                </a:solidFill>
                <a:latin typeface="楷体" panose="02010609060101010101" pitchFamily="49" charset="-122"/>
                <a:ea typeface="楷体" panose="02010609060101010101" pitchFamily="49" charset="-122"/>
                <a:sym typeface="宋体" panose="02010600030101010101" pitchFamily="2" charset="-122"/>
              </a:rPr>
              <a:t>第三十五条</a:t>
            </a:r>
            <a:r>
              <a:rPr lang="en-US" altLang="zh-CN" sz="2400" dirty="0">
                <a:latin typeface="楷体" panose="02010609060101010101" pitchFamily="49" charset="-122"/>
                <a:ea typeface="楷体" panose="02010609060101010101" pitchFamily="49" charset="-122"/>
                <a:sym typeface="宋体" panose="02010600030101010101" pitchFamily="2" charset="-122"/>
              </a:rPr>
              <a:t>)</a:t>
            </a:r>
            <a:r>
              <a:rPr lang="zh-CN" altLang="en-US" sz="2400" dirty="0">
                <a:latin typeface="楷体" panose="02010609060101010101" pitchFamily="49" charset="-122"/>
                <a:ea typeface="楷体" panose="02010609060101010101" pitchFamily="49" charset="-122"/>
                <a:sym typeface="宋体" panose="02010600030101010101" pitchFamily="2" charset="-122"/>
              </a:rPr>
              <a:t>。</a:t>
            </a:r>
            <a:endParaRPr lang="zh-CN" altLang="en-US" sz="2400" dirty="0">
              <a:latin typeface="楷体" panose="02010609060101010101" pitchFamily="49" charset="-122"/>
              <a:ea typeface="楷体" panose="02010609060101010101" pitchFamily="49" charset="-122"/>
              <a:sym typeface="宋体" panose="02010600030101010101" pitchFamily="2" charset="-122"/>
            </a:endParaRPr>
          </a:p>
          <a:p>
            <a:pPr marL="0" indent="0">
              <a:buNone/>
            </a:pPr>
            <a:r>
              <a:rPr lang="en-US" altLang="zh-CN" sz="2400" dirty="0">
                <a:latin typeface="楷体" panose="02010609060101010101" pitchFamily="49" charset="-122"/>
                <a:ea typeface="楷体" panose="02010609060101010101" pitchFamily="49" charset="-122"/>
              </a:rPr>
              <a:t>①</a:t>
            </a:r>
            <a:r>
              <a:rPr lang="zh-CN" altLang="en-US" sz="2400" dirty="0">
                <a:latin typeface="楷体" panose="02010609060101010101" pitchFamily="49" charset="-122"/>
                <a:ea typeface="楷体" panose="02010609060101010101" pitchFamily="49" charset="-122"/>
              </a:rPr>
              <a:t>相关资料和文件（</a:t>
            </a:r>
            <a:r>
              <a:rPr lang="en-US" altLang="zh-CN" sz="2400" dirty="0">
                <a:latin typeface="楷体" panose="02010609060101010101" pitchFamily="49" charset="-122"/>
                <a:ea typeface="楷体" panose="02010609060101010101" pitchFamily="49" charset="-122"/>
                <a:sym typeface="宋体" panose="02010600030101010101" pitchFamily="2" charset="-122"/>
              </a:rPr>
              <a:t>设计文件、质量证明、安装使用维保说明、监检证</a:t>
            </a:r>
            <a:r>
              <a:rPr lang="zh-CN" altLang="en-US" sz="2400" dirty="0">
                <a:latin typeface="楷体" panose="02010609060101010101" pitchFamily="49" charset="-122"/>
                <a:ea typeface="楷体" panose="02010609060101010101" pitchFamily="49" charset="-122"/>
                <a:sym typeface="宋体" panose="02010600030101010101" pitchFamily="2" charset="-122"/>
              </a:rPr>
              <a:t>书等</a:t>
            </a: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marL="0" indent="0">
              <a:buNone/>
            </a:pPr>
            <a:r>
              <a:rPr lang="en-US" altLang="zh-CN" sz="2400" dirty="0">
                <a:latin typeface="楷体" panose="02010609060101010101" pitchFamily="49" charset="-122"/>
                <a:ea typeface="楷体" panose="02010609060101010101" pitchFamily="49" charset="-122"/>
              </a:rPr>
              <a:t>②定期检验和定期自行检查记录；</a:t>
            </a:r>
            <a:endParaRPr lang="en-US" altLang="zh-CN" sz="2400" dirty="0">
              <a:latin typeface="楷体" panose="02010609060101010101" pitchFamily="49" charset="-122"/>
              <a:ea typeface="楷体" panose="02010609060101010101" pitchFamily="49" charset="-122"/>
            </a:endParaRPr>
          </a:p>
          <a:p>
            <a:pPr marL="0" indent="0">
              <a:buNone/>
            </a:pPr>
            <a:r>
              <a:rPr lang="en-US" altLang="zh-CN" sz="2400" dirty="0">
                <a:latin typeface="楷体" panose="02010609060101010101" pitchFamily="49" charset="-122"/>
                <a:ea typeface="楷体" panose="02010609060101010101" pitchFamily="49" charset="-122"/>
              </a:rPr>
              <a:t>③日常使用状况记录；</a:t>
            </a:r>
            <a:endParaRPr lang="en-US" altLang="zh-CN" sz="2400" dirty="0">
              <a:latin typeface="楷体" panose="02010609060101010101" pitchFamily="49" charset="-122"/>
              <a:ea typeface="楷体" panose="02010609060101010101" pitchFamily="49" charset="-122"/>
            </a:endParaRPr>
          </a:p>
          <a:p>
            <a:pPr marL="0" indent="0">
              <a:buNone/>
            </a:pPr>
            <a:r>
              <a:rPr lang="en-US" altLang="zh-CN" sz="2400" dirty="0">
                <a:latin typeface="楷体" panose="02010609060101010101" pitchFamily="49" charset="-122"/>
                <a:ea typeface="楷体" panose="02010609060101010101" pitchFamily="49" charset="-122"/>
              </a:rPr>
              <a:t>④设备及其附属仪器仪表的维护保养记录；</a:t>
            </a:r>
            <a:endParaRPr lang="en-US" altLang="zh-CN" sz="2400" dirty="0">
              <a:latin typeface="楷体" panose="02010609060101010101" pitchFamily="49" charset="-122"/>
              <a:ea typeface="楷体" panose="02010609060101010101" pitchFamily="49" charset="-122"/>
            </a:endParaRPr>
          </a:p>
          <a:p>
            <a:pPr marL="0" algn="l">
              <a:buNone/>
            </a:pPr>
            <a:r>
              <a:rPr lang="en-US" altLang="zh-CN" sz="2400" dirty="0">
                <a:latin typeface="楷体" panose="02010609060101010101" pitchFamily="49" charset="-122"/>
                <a:ea typeface="楷体" panose="02010609060101010101" pitchFamily="49" charset="-122"/>
              </a:rPr>
              <a:t>⑤运行故障和事故记录</a:t>
            </a:r>
            <a:r>
              <a:rPr lang="zh-CN" altLang="en-US"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sym typeface="宋体" panose="02010600030101010101" pitchFamily="2" charset="-122"/>
              </a:rPr>
              <a:t>(5)</a:t>
            </a:r>
            <a:r>
              <a:rPr lang="zh-CN" altLang="en-US" sz="2400" dirty="0">
                <a:latin typeface="黑体" panose="02010609060101010101" pitchFamily="49" charset="-122"/>
                <a:ea typeface="黑体" panose="02010609060101010101" pitchFamily="49" charset="-122"/>
                <a:sym typeface="宋体" panose="02010600030101010101" pitchFamily="2" charset="-122"/>
              </a:rPr>
              <a:t>关于电梯客运索道游乐设施运营单位及</a:t>
            </a:r>
            <a:r>
              <a:rPr lang="zh-CN" altLang="en-US" sz="2400" dirty="0">
                <a:solidFill>
                  <a:srgbClr val="C00000"/>
                </a:solidFill>
                <a:latin typeface="黑体" panose="02010609060101010101" pitchFamily="49" charset="-122"/>
                <a:ea typeface="黑体" panose="02010609060101010101" pitchFamily="49" charset="-122"/>
                <a:sym typeface="宋体" panose="02010600030101010101" pitchFamily="2" charset="-122"/>
              </a:rPr>
              <a:t>其他使用单位</a:t>
            </a:r>
            <a:r>
              <a:rPr lang="zh-CN" altLang="en-US" sz="2400" dirty="0">
                <a:latin typeface="黑体" panose="02010609060101010101" pitchFamily="49" charset="-122"/>
                <a:ea typeface="黑体" panose="02010609060101010101" pitchFamily="49" charset="-122"/>
                <a:sym typeface="宋体" panose="02010600030101010101" pitchFamily="2" charset="-122"/>
              </a:rPr>
              <a:t>配备安全管理机构和安全管理人员的规定</a:t>
            </a:r>
            <a:r>
              <a:rPr lang="en-US" altLang="zh-CN" sz="2400" dirty="0">
                <a:latin typeface="楷体" panose="02010609060101010101" pitchFamily="49" charset="-122"/>
                <a:ea typeface="楷体" panose="02010609060101010101" pitchFamily="49" charset="-122"/>
                <a:sym typeface="宋体" panose="02010600030101010101" pitchFamily="2" charset="-122"/>
              </a:rPr>
              <a:t>(</a:t>
            </a:r>
            <a:r>
              <a:rPr lang="zh-CN" altLang="en-US" sz="2400" dirty="0">
                <a:latin typeface="楷体" panose="02010609060101010101" pitchFamily="49" charset="-122"/>
                <a:ea typeface="楷体" panose="02010609060101010101" pitchFamily="49" charset="-122"/>
                <a:sym typeface="宋体" panose="02010600030101010101" pitchFamily="2" charset="-122"/>
              </a:rPr>
              <a:t>第三十六条</a:t>
            </a:r>
            <a:r>
              <a:rPr lang="en-US" altLang="zh-CN" sz="2400" dirty="0">
                <a:latin typeface="楷体" panose="02010609060101010101" pitchFamily="49" charset="-122"/>
                <a:ea typeface="楷体" panose="02010609060101010101" pitchFamily="49" charset="-122"/>
                <a:sym typeface="宋体" panose="02010600030101010101" pitchFamily="2" charset="-122"/>
              </a:rPr>
              <a:t>)</a:t>
            </a:r>
            <a:r>
              <a:rPr lang="zh-CN" altLang="en-US" sz="2400" dirty="0">
                <a:latin typeface="楷体" panose="02010609060101010101" pitchFamily="49" charset="-122"/>
                <a:ea typeface="楷体" panose="02010609060101010101" pitchFamily="49" charset="-122"/>
                <a:sym typeface="宋体" panose="02010600030101010101" pitchFamily="2" charset="-122"/>
              </a:rPr>
              <a:t>。</a:t>
            </a:r>
            <a:endParaRPr lang="en-US" altLang="zh-CN" sz="2400" dirty="0">
              <a:latin typeface="楷体" panose="02010609060101010101" pitchFamily="49" charset="-122"/>
              <a:ea typeface="楷体" panose="02010609060101010101" pitchFamily="49" charset="-122"/>
            </a:endParaRPr>
          </a:p>
          <a:p>
            <a:pPr marL="0" indent="0">
              <a:buNone/>
            </a:pP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36867"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36868"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b="1" dirty="0">
                <a:latin typeface="黑体" panose="02010609060101010101" pitchFamily="49" charset="-122"/>
                <a:ea typeface="黑体" panose="02010609060101010101" pitchFamily="49" charset="-122"/>
              </a:rPr>
              <a:t>(6)</a:t>
            </a:r>
            <a:r>
              <a:rPr lang="zh-CN" altLang="en-US" sz="2400" b="1" dirty="0">
                <a:latin typeface="黑体" panose="02010609060101010101" pitchFamily="49" charset="-122"/>
                <a:ea typeface="黑体" panose="02010609060101010101" pitchFamily="49" charset="-122"/>
              </a:rPr>
              <a:t>新增了对使用的安全距离和建筑物、附属设施的规定</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第三十七条</a:t>
            </a:r>
            <a:r>
              <a:rPr lang="en-US" altLang="zh-CN" sz="2400" dirty="0">
                <a:latin typeface="楷体" panose="02010609060101010101" pitchFamily="49" charset="-122"/>
                <a:ea typeface="楷体" panose="02010609060101010101" pitchFamily="49" charset="-122"/>
              </a:rPr>
              <a:t>)</a:t>
            </a:r>
            <a:endParaRPr lang="en-US" altLang="zh-CN" sz="2400" b="1" dirty="0">
              <a:latin typeface="黑体" panose="02010609060101010101" pitchFamily="49" charset="-122"/>
              <a:ea typeface="黑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①安全距离；</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②特种设备的使用应当具有规定的安全防护措施；</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③与特种设备安全相关的建筑物、附属设施。应当符合有关法律、行政法规的规定。</a:t>
            </a:r>
            <a:endParaRPr lang="en-US" altLang="zh-CN" sz="2400" dirty="0">
              <a:latin typeface="楷体" panose="02010609060101010101" pitchFamily="49" charset="-122"/>
              <a:ea typeface="楷体" panose="02010609060101010101" pitchFamily="49" charset="-122"/>
            </a:endParaRPr>
          </a:p>
          <a:p>
            <a:pPr marL="0" indent="0">
              <a:buNone/>
            </a:pPr>
            <a:r>
              <a:rPr lang="en-US" altLang="zh-CN" sz="2400" b="1" dirty="0">
                <a:latin typeface="黑体" panose="02010609060101010101" pitchFamily="49" charset="-122"/>
                <a:ea typeface="黑体" panose="02010609060101010101" pitchFamily="49" charset="-122"/>
              </a:rPr>
              <a:t>(7)</a:t>
            </a:r>
            <a:r>
              <a:rPr lang="zh-CN" altLang="en-US" sz="2400" b="1" dirty="0">
                <a:latin typeface="黑体" panose="02010609060101010101" pitchFamily="49" charset="-122"/>
                <a:ea typeface="黑体" panose="02010609060101010101" pitchFamily="49" charset="-122"/>
              </a:rPr>
              <a:t>新增了明确特种设备共有情况责任主体</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第三十八条</a:t>
            </a:r>
            <a:r>
              <a:rPr lang="en-US" altLang="zh-CN" sz="2400" dirty="0">
                <a:latin typeface="楷体" panose="02010609060101010101" pitchFamily="49" charset="-122"/>
                <a:ea typeface="楷体" panose="02010609060101010101" pitchFamily="49" charset="-122"/>
              </a:rPr>
              <a:t>)</a:t>
            </a:r>
            <a:endParaRPr lang="en-US" altLang="zh-CN" sz="2400" b="1" dirty="0">
              <a:latin typeface="黑体" panose="02010609060101010101" pitchFamily="49" charset="-122"/>
              <a:ea typeface="黑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①特种设备产权共有人是特种设备安全管理的责任主体。</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②共有人可以委托物业或者其他管理人管理特种设备。</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③共有人未委托的，由共有人或者实际管理人履行管理义务，承担相应责任。</a:t>
            </a: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37891"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37892"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dirty="0">
                <a:latin typeface="黑体" panose="02010609060101010101" pitchFamily="49" charset="-122"/>
                <a:ea typeface="黑体" panose="02010609060101010101" pitchFamily="49" charset="-122"/>
              </a:rPr>
              <a:t>(8)关于特种设备使用单位维护保养</a:t>
            </a:r>
            <a:r>
              <a:rPr lang="zh-CN" altLang="en-US" sz="2400" dirty="0">
                <a:latin typeface="黑体" panose="02010609060101010101" pitchFamily="49" charset="-122"/>
                <a:ea typeface="黑体" panose="02010609060101010101" pitchFamily="49" charset="-122"/>
              </a:rPr>
              <a:t>和自行检查</a:t>
            </a:r>
            <a:r>
              <a:rPr lang="en-US" altLang="zh-CN" sz="2400" dirty="0">
                <a:latin typeface="黑体" panose="02010609060101010101" pitchFamily="49" charset="-122"/>
                <a:ea typeface="黑体" panose="02010609060101010101" pitchFamily="49" charset="-122"/>
              </a:rPr>
              <a:t>的规定</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第三十九条</a:t>
            </a:r>
            <a:r>
              <a:rPr lang="en-US" altLang="zh-CN" sz="2400" dirty="0">
                <a:latin typeface="楷体" panose="02010609060101010101" pitchFamily="49" charset="-122"/>
                <a:ea typeface="楷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①</a:t>
            </a:r>
            <a:r>
              <a:rPr lang="zh-CN" altLang="en-US" sz="2400" dirty="0">
                <a:solidFill>
                  <a:srgbClr val="C00000"/>
                </a:solidFill>
                <a:latin typeface="楷体" panose="02010609060101010101" pitchFamily="49" charset="-122"/>
                <a:ea typeface="楷体" panose="02010609060101010101" pitchFamily="49" charset="-122"/>
              </a:rPr>
              <a:t>经常性维护保养；</a:t>
            </a:r>
            <a:endParaRPr lang="zh-CN" altLang="en-US" sz="2400" dirty="0">
              <a:solidFill>
                <a:srgbClr val="C00000"/>
              </a:solidFill>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②</a:t>
            </a:r>
            <a:r>
              <a:rPr lang="zh-CN" altLang="en-US" sz="2400" dirty="0">
                <a:solidFill>
                  <a:srgbClr val="C00000"/>
                </a:solidFill>
                <a:latin typeface="楷体" panose="02010609060101010101" pitchFamily="49" charset="-122"/>
                <a:ea typeface="楷体" panose="02010609060101010101" pitchFamily="49" charset="-122"/>
              </a:rPr>
              <a:t>定期自行检查；</a:t>
            </a:r>
            <a:endParaRPr lang="zh-CN" altLang="en-US" sz="2400" dirty="0">
              <a:solidFill>
                <a:srgbClr val="C00000"/>
              </a:solidFill>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③安全附件、安全保护装置定期校验、检修；</a:t>
            </a:r>
            <a:endParaRPr lang="zh-CN" altLang="en-US"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④对上述实施情况作出记录。</a:t>
            </a:r>
            <a:endParaRPr lang="zh-CN" altLang="en-US" sz="2400" dirty="0">
              <a:latin typeface="楷体" panose="02010609060101010101" pitchFamily="49" charset="-122"/>
              <a:ea typeface="楷体" panose="02010609060101010101" pitchFamily="49" charset="-122"/>
            </a:endParaRPr>
          </a:p>
          <a:p>
            <a:pPr marL="0" indent="0">
              <a:buNone/>
            </a:pPr>
            <a:endParaRPr lang="zh-CN" altLang="en-US" sz="2400" dirty="0">
              <a:latin typeface="楷体" panose="02010609060101010101" pitchFamily="49" charset="-122"/>
              <a:ea typeface="楷体" panose="02010609060101010101" pitchFamily="49" charset="-122"/>
            </a:endParaRPr>
          </a:p>
          <a:p>
            <a:pPr marL="0" indent="0">
              <a:buNone/>
            </a:pPr>
            <a:r>
              <a:rPr lang="en-US" altLang="zh-CN" sz="2400" dirty="0">
                <a:latin typeface="楷体" panose="02010609060101010101" pitchFamily="49" charset="-122"/>
                <a:ea typeface="楷体" panose="02010609060101010101" pitchFamily="49" charset="-122"/>
                <a:hlinkClick r:id="rId1" action="ppaction://hlinksldjump"/>
              </a:rPr>
              <a:t>法律责任</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对应于第八十三条 第（三）项。</a:t>
            </a: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38915"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38916"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dirty="0">
                <a:latin typeface="黑体" panose="02010609060101010101" pitchFamily="49" charset="-122"/>
                <a:ea typeface="黑体" panose="02010609060101010101" pitchFamily="49" charset="-122"/>
              </a:rPr>
              <a:t>(9)关于</a:t>
            </a:r>
            <a:r>
              <a:rPr lang="zh-CN" altLang="en-US" sz="2400" dirty="0">
                <a:latin typeface="黑体" panose="02010609060101010101" pitchFamily="49" charset="-122"/>
                <a:ea typeface="黑体" panose="02010609060101010101" pitchFamily="49" charset="-122"/>
              </a:rPr>
              <a:t>使用单位</a:t>
            </a:r>
            <a:r>
              <a:rPr lang="en-US" altLang="en-US" sz="2400" dirty="0">
                <a:latin typeface="黑体" panose="02010609060101010101" pitchFamily="49" charset="-122"/>
                <a:ea typeface="黑体" panose="02010609060101010101" pitchFamily="49" charset="-122"/>
              </a:rPr>
              <a:t>定期检验的</a:t>
            </a:r>
            <a:r>
              <a:rPr lang="en-US" altLang="zh-CN" sz="2400" dirty="0">
                <a:latin typeface="黑体" panose="02010609060101010101" pitchFamily="49" charset="-122"/>
                <a:ea typeface="黑体" panose="02010609060101010101" pitchFamily="49" charset="-122"/>
              </a:rPr>
              <a:t>规定</a:t>
            </a:r>
            <a:r>
              <a:rPr lang="en-US" altLang="zh-CN" sz="2400" dirty="0">
                <a:latin typeface="楷体" panose="02010609060101010101" pitchFamily="49" charset="-122"/>
                <a:ea typeface="楷体" panose="02010609060101010101" pitchFamily="49" charset="-122"/>
                <a:sym typeface="宋体" panose="02010600030101010101" pitchFamily="2" charset="-122"/>
              </a:rPr>
              <a:t>(</a:t>
            </a:r>
            <a:r>
              <a:rPr lang="zh-CN" altLang="en-US" sz="2400" dirty="0">
                <a:latin typeface="楷体" panose="02010609060101010101" pitchFamily="49" charset="-122"/>
                <a:ea typeface="楷体" panose="02010609060101010101" pitchFamily="49" charset="-122"/>
                <a:sym typeface="宋体" panose="02010600030101010101" pitchFamily="2" charset="-122"/>
              </a:rPr>
              <a:t>第四十条</a:t>
            </a:r>
            <a:r>
              <a:rPr lang="en-US" altLang="zh-CN" sz="2400" dirty="0">
                <a:latin typeface="楷体" panose="02010609060101010101" pitchFamily="49" charset="-122"/>
                <a:ea typeface="楷体" panose="02010609060101010101" pitchFamily="49" charset="-122"/>
                <a:sym typeface="宋体" panose="02010600030101010101" pitchFamily="2" charset="-122"/>
              </a:rPr>
              <a:t>)</a:t>
            </a:r>
            <a:endParaRPr lang="en-US" altLang="zh-CN" sz="2400" dirty="0">
              <a:latin typeface="黑体" panose="02010609060101010101" pitchFamily="49" charset="-122"/>
              <a:ea typeface="黑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①提前一个月向检验机构提出定期检验要求；</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②</a:t>
            </a:r>
            <a:r>
              <a:rPr lang="zh-CN" altLang="en-US" sz="2400" dirty="0">
                <a:latin typeface="楷体" panose="02010609060101010101" pitchFamily="49" charset="-122"/>
                <a:ea typeface="楷体" panose="02010609060101010101" pitchFamily="49" charset="-122"/>
                <a:sym typeface="宋体" panose="02010600030101010101" pitchFamily="2" charset="-122"/>
              </a:rPr>
              <a:t>将定期检验标志置于该特种设备的显著位置</a:t>
            </a:r>
            <a:r>
              <a:rPr lang="zh-CN" altLang="en-US"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③未经检验或者检验不合格的设备不得继续使用</a:t>
            </a:r>
            <a:r>
              <a:rPr lang="zh-CN" altLang="en-US" sz="2400" dirty="0">
                <a:latin typeface="楷体" panose="02010609060101010101" pitchFamily="49" charset="-122"/>
                <a:ea typeface="楷体" panose="02010609060101010101" pitchFamily="49" charset="-122"/>
                <a:sym typeface="宋体" panose="02010600030101010101" pitchFamily="2" charset="-122"/>
              </a:rPr>
              <a:t>。</a:t>
            </a:r>
            <a:endParaRPr lang="zh-CN" altLang="en-US" sz="2400" dirty="0">
              <a:latin typeface="楷体" panose="02010609060101010101" pitchFamily="49" charset="-122"/>
              <a:ea typeface="楷体" panose="02010609060101010101" pitchFamily="49" charset="-122"/>
              <a:sym typeface="宋体" panose="02010600030101010101" pitchFamily="2" charset="-122"/>
            </a:endParaRPr>
          </a:p>
          <a:p>
            <a:pPr marL="0" indent="0">
              <a:buNone/>
            </a:pPr>
            <a:endParaRPr lang="en-US" altLang="zh-CN" sz="2400" dirty="0">
              <a:latin typeface="楷体" panose="02010609060101010101" pitchFamily="49" charset="-122"/>
              <a:ea typeface="楷体" panose="02010609060101010101" pitchFamily="49" charset="-122"/>
            </a:endParaRPr>
          </a:p>
          <a:p>
            <a:pPr marL="0" indent="0">
              <a:buNone/>
            </a:pPr>
            <a:r>
              <a:rPr lang="en-US" altLang="zh-CN" sz="2400" dirty="0">
                <a:latin typeface="楷体" panose="02010609060101010101" pitchFamily="49" charset="-122"/>
                <a:ea typeface="楷体" panose="02010609060101010101" pitchFamily="49" charset="-122"/>
                <a:hlinkClick r:id="rId1" action="ppaction://hlinksldjump"/>
              </a:rPr>
              <a:t>法律责任</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第八十三条（四）项、（二）项、八十四条（一）项</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39939"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39940"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dirty="0">
                <a:latin typeface="黑体" panose="02010609060101010101" pitchFamily="49" charset="-122"/>
                <a:ea typeface="黑体" panose="02010609060101010101" pitchFamily="49" charset="-122"/>
              </a:rPr>
              <a:t>(10)关于</a:t>
            </a:r>
            <a:r>
              <a:rPr lang="en-US" altLang="en-US" sz="2400" dirty="0">
                <a:latin typeface="黑体" panose="02010609060101010101" pitchFamily="49" charset="-122"/>
                <a:ea typeface="黑体" panose="02010609060101010101" pitchFamily="49" charset="-122"/>
              </a:rPr>
              <a:t>使用单位安全管理人员进行经常性检查的义务</a:t>
            </a:r>
            <a:r>
              <a:rPr lang="zh-CN" altLang="en-US" sz="2400" dirty="0">
                <a:latin typeface="黑体" panose="02010609060101010101" pitchFamily="49" charset="-122"/>
                <a:ea typeface="黑体" panose="02010609060101010101" pitchFamily="49" charset="-122"/>
              </a:rPr>
              <a:t>、管理人员和</a:t>
            </a:r>
            <a:r>
              <a:rPr lang="en-US" altLang="en-US" sz="2400" dirty="0">
                <a:latin typeface="黑体" panose="02010609060101010101" pitchFamily="49" charset="-122"/>
                <a:ea typeface="黑体" panose="02010609060101010101" pitchFamily="49" charset="-122"/>
              </a:rPr>
              <a:t>作业人员处理紧急</a:t>
            </a:r>
            <a:r>
              <a:rPr lang="zh-CN" altLang="en-US" sz="2400" dirty="0">
                <a:latin typeface="黑体" panose="02010609060101010101" pitchFamily="49" charset="-122"/>
                <a:ea typeface="黑体" panose="02010609060101010101" pitchFamily="49" charset="-122"/>
              </a:rPr>
              <a:t>情况</a:t>
            </a:r>
            <a:r>
              <a:rPr lang="en-US" altLang="en-US" sz="2400" dirty="0">
                <a:latin typeface="黑体" panose="02010609060101010101" pitchFamily="49" charset="-122"/>
                <a:ea typeface="黑体" panose="02010609060101010101" pitchFamily="49" charset="-122"/>
              </a:rPr>
              <a:t>的规定</a:t>
            </a:r>
            <a:r>
              <a:rPr lang="en-US" altLang="zh-CN" sz="2400" dirty="0">
                <a:latin typeface="楷体" panose="02010609060101010101" pitchFamily="49" charset="-122"/>
                <a:ea typeface="楷体" panose="02010609060101010101" pitchFamily="49" charset="-122"/>
                <a:sym typeface="宋体" panose="02010600030101010101" pitchFamily="2" charset="-122"/>
              </a:rPr>
              <a:t>(</a:t>
            </a:r>
            <a:r>
              <a:rPr lang="zh-CN" altLang="en-US" sz="2400" dirty="0">
                <a:solidFill>
                  <a:srgbClr val="C00000"/>
                </a:solidFill>
                <a:latin typeface="楷体" panose="02010609060101010101" pitchFamily="49" charset="-122"/>
                <a:ea typeface="楷体" panose="02010609060101010101" pitchFamily="49" charset="-122"/>
                <a:sym typeface="宋体" panose="02010600030101010101" pitchFamily="2" charset="-122"/>
              </a:rPr>
              <a:t>第四十一条</a:t>
            </a:r>
            <a:r>
              <a:rPr lang="en-US" altLang="zh-CN" sz="2400" dirty="0">
                <a:latin typeface="楷体" panose="02010609060101010101" pitchFamily="49" charset="-122"/>
                <a:ea typeface="楷体" panose="02010609060101010101" pitchFamily="49" charset="-122"/>
                <a:sym typeface="宋体" panose="02010600030101010101" pitchFamily="2" charset="-122"/>
              </a:rPr>
              <a:t>)</a:t>
            </a:r>
            <a:r>
              <a:rPr lang="zh-CN" altLang="en-US" sz="2400" dirty="0">
                <a:latin typeface="楷体" panose="02010609060101010101" pitchFamily="49" charset="-122"/>
                <a:ea typeface="楷体" panose="02010609060101010101" pitchFamily="49" charset="-122"/>
                <a:sym typeface="宋体" panose="02010600030101010101" pitchFamily="2" charset="-122"/>
              </a:rPr>
              <a:t>。</a:t>
            </a:r>
            <a:endParaRPr lang="zh-CN" altLang="en-US" sz="2400" dirty="0">
              <a:latin typeface="楷体" panose="02010609060101010101" pitchFamily="49" charset="-122"/>
              <a:ea typeface="楷体" panose="02010609060101010101" pitchFamily="49" charset="-122"/>
              <a:sym typeface="宋体" panose="02010600030101010101" pitchFamily="2" charset="-122"/>
            </a:endParaRPr>
          </a:p>
          <a:p>
            <a:pPr marL="0" indent="0">
              <a:buNone/>
            </a:pP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）安全管理人员</a:t>
            </a:r>
            <a:endParaRPr lang="zh-CN" altLang="en-US"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sym typeface="宋体" panose="02010600030101010101" pitchFamily="2" charset="-122"/>
              </a:rPr>
              <a:t>①进行经常性检查，</a:t>
            </a:r>
            <a:r>
              <a:rPr lang="zh-CN" altLang="en-US" sz="2400" dirty="0">
                <a:solidFill>
                  <a:srgbClr val="C00000"/>
                </a:solidFill>
                <a:latin typeface="楷体" panose="02010609060101010101" pitchFamily="49" charset="-122"/>
                <a:ea typeface="楷体" panose="02010609060101010101" pitchFamily="49" charset="-122"/>
              </a:rPr>
              <a:t>发现问题立即处理</a:t>
            </a:r>
            <a:r>
              <a:rPr lang="zh-CN" altLang="en-US"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②</a:t>
            </a:r>
            <a:r>
              <a:rPr lang="zh-CN" altLang="en-US" sz="2400" dirty="0">
                <a:solidFill>
                  <a:srgbClr val="C00000"/>
                </a:solidFill>
                <a:latin typeface="楷体" panose="02010609060101010101" pitchFamily="49" charset="-122"/>
                <a:ea typeface="楷体" panose="02010609060101010101" pitchFamily="49" charset="-122"/>
              </a:rPr>
              <a:t>情况紧急可以决定停止使用</a:t>
            </a:r>
            <a:r>
              <a:rPr lang="zh-CN" altLang="en-US"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③及时</a:t>
            </a:r>
            <a:r>
              <a:rPr lang="zh-CN" altLang="en-US" sz="2400" dirty="0">
                <a:solidFill>
                  <a:srgbClr val="C00000"/>
                </a:solidFill>
                <a:latin typeface="楷体" panose="02010609060101010101" pitchFamily="49" charset="-122"/>
                <a:ea typeface="楷体" panose="02010609060101010101" pitchFamily="49" charset="-122"/>
              </a:rPr>
              <a:t>向本单位有关负责人</a:t>
            </a:r>
            <a:r>
              <a:rPr lang="zh-CN" altLang="en-US" sz="2400" dirty="0">
                <a:solidFill>
                  <a:srgbClr val="C00000"/>
                </a:solidFill>
                <a:latin typeface="楷体" panose="02010609060101010101" pitchFamily="49" charset="-122"/>
                <a:ea typeface="楷体" panose="02010609060101010101" pitchFamily="49" charset="-122"/>
                <a:sym typeface="宋体" panose="02010600030101010101" pitchFamily="2" charset="-122"/>
              </a:rPr>
              <a:t>报告</a:t>
            </a:r>
            <a:r>
              <a:rPr lang="zh-CN" altLang="en-US" sz="2400" dirty="0">
                <a:latin typeface="楷体" panose="02010609060101010101" pitchFamily="49" charset="-122"/>
                <a:ea typeface="楷体" panose="02010609060101010101" pitchFamily="49" charset="-122"/>
                <a:sym typeface="宋体" panose="02010600030101010101" pitchFamily="2" charset="-122"/>
              </a:rPr>
              <a:t>。</a:t>
            </a:r>
            <a:endParaRPr lang="zh-CN" altLang="en-US" sz="2400" dirty="0">
              <a:latin typeface="楷体" panose="02010609060101010101" pitchFamily="49" charset="-122"/>
              <a:ea typeface="楷体" panose="02010609060101010101" pitchFamily="49" charset="-122"/>
              <a:sym typeface="宋体" panose="02010600030101010101" pitchFamily="2" charset="-122"/>
            </a:endParaRPr>
          </a:p>
          <a:p>
            <a:pPr marL="0" indent="0">
              <a:buNone/>
            </a:pPr>
            <a:r>
              <a:rPr lang="en-US" altLang="zh-CN" sz="2400" dirty="0">
                <a:latin typeface="楷体" panose="02010609060101010101" pitchFamily="49" charset="-122"/>
                <a:ea typeface="楷体" panose="02010609060101010101" pitchFamily="49" charset="-122"/>
                <a:sym typeface="宋体" panose="02010600030101010101" pitchFamily="2" charset="-122"/>
              </a:rPr>
              <a:t>2</a:t>
            </a:r>
            <a:r>
              <a:rPr lang="zh-CN" altLang="en-US" sz="2400" dirty="0">
                <a:latin typeface="楷体" panose="02010609060101010101" pitchFamily="49" charset="-122"/>
                <a:ea typeface="楷体" panose="02010609060101010101" pitchFamily="49" charset="-122"/>
                <a:sym typeface="宋体" panose="02010600030101010101" pitchFamily="2" charset="-122"/>
              </a:rPr>
              <a:t>）作业人员</a:t>
            </a:r>
            <a:endParaRPr lang="zh-CN" altLang="en-US" sz="2400" dirty="0">
              <a:latin typeface="楷体" panose="02010609060101010101" pitchFamily="49" charset="-122"/>
              <a:ea typeface="楷体" panose="02010609060101010101" pitchFamily="49" charset="-122"/>
              <a:sym typeface="宋体" panose="02010600030101010101" pitchFamily="2" charset="-122"/>
            </a:endParaRPr>
          </a:p>
          <a:p>
            <a:pPr marL="0" indent="0">
              <a:buNone/>
            </a:pPr>
            <a:r>
              <a:rPr lang="zh-CN" altLang="en-US" sz="2400" dirty="0">
                <a:latin typeface="楷体" panose="02010609060101010101" pitchFamily="49" charset="-122"/>
                <a:ea typeface="楷体" panose="02010609060101010101" pitchFamily="49" charset="-122"/>
                <a:sym typeface="宋体" panose="02010600030101010101" pitchFamily="2" charset="-122"/>
              </a:rPr>
              <a:t>①发现隐患或不安全因素，立即向管理人员报告；</a:t>
            </a:r>
            <a:endParaRPr lang="zh-CN" altLang="en-US" sz="2400" dirty="0">
              <a:latin typeface="楷体" panose="02010609060101010101" pitchFamily="49" charset="-122"/>
              <a:ea typeface="楷体" panose="02010609060101010101" pitchFamily="49" charset="-122"/>
              <a:sym typeface="宋体" panose="02010600030101010101" pitchFamily="2" charset="-122"/>
            </a:endParaRPr>
          </a:p>
          <a:p>
            <a:pPr marL="0" indent="0">
              <a:buNone/>
            </a:pPr>
            <a:r>
              <a:rPr lang="zh-CN" altLang="en-US" sz="2400" dirty="0">
                <a:latin typeface="楷体" panose="02010609060101010101" pitchFamily="49" charset="-122"/>
                <a:ea typeface="楷体" panose="02010609060101010101" pitchFamily="49" charset="-122"/>
              </a:rPr>
              <a:t>②</a:t>
            </a:r>
            <a:r>
              <a:rPr lang="zh-CN" altLang="en-US" sz="2400" dirty="0">
                <a:latin typeface="楷体" panose="02010609060101010101" pitchFamily="49" charset="-122"/>
                <a:ea typeface="楷体" panose="02010609060101010101" pitchFamily="49" charset="-122"/>
                <a:sym typeface="宋体" panose="02010600030101010101" pitchFamily="2" charset="-122"/>
              </a:rPr>
              <a:t>按照操作规程采取有效措施保证安全。</a:t>
            </a:r>
            <a:endParaRPr lang="en-US" altLang="zh-CN" sz="2400" dirty="0">
              <a:latin typeface="楷体" panose="02010609060101010101" pitchFamily="49" charset="-122"/>
              <a:ea typeface="楷体" panose="02010609060101010101" pitchFamily="49" charset="-122"/>
            </a:endParaRPr>
          </a:p>
          <a:p>
            <a:pPr marL="0" indent="0">
              <a:buNone/>
            </a:pP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40963"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40964"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dirty="0">
                <a:latin typeface="黑体" panose="02010609060101010101" pitchFamily="49" charset="-122"/>
                <a:ea typeface="黑体" panose="02010609060101010101" pitchFamily="49" charset="-122"/>
              </a:rPr>
              <a:t>(11)关于</a:t>
            </a:r>
            <a:r>
              <a:rPr lang="en-US" altLang="en-US" sz="2400" dirty="0">
                <a:latin typeface="黑体" panose="02010609060101010101" pitchFamily="49" charset="-122"/>
                <a:ea typeface="黑体" panose="02010609060101010101" pitchFamily="49" charset="-122"/>
              </a:rPr>
              <a:t>特种设备发现故障和异常情况，使用单位应当消除的义务。</a:t>
            </a:r>
            <a:r>
              <a:rPr lang="en-US" altLang="zh-CN" sz="2400" dirty="0">
                <a:latin typeface="楷体" panose="02010609060101010101" pitchFamily="49" charset="-122"/>
                <a:ea typeface="楷体" panose="02010609060101010101" pitchFamily="49" charset="-122"/>
                <a:sym typeface="宋体" panose="02010600030101010101" pitchFamily="2" charset="-122"/>
              </a:rPr>
              <a:t>(</a:t>
            </a:r>
            <a:r>
              <a:rPr lang="zh-CN" altLang="en-US" sz="2400" dirty="0">
                <a:latin typeface="楷体" panose="02010609060101010101" pitchFamily="49" charset="-122"/>
                <a:ea typeface="楷体" panose="02010609060101010101" pitchFamily="49" charset="-122"/>
                <a:sym typeface="宋体" panose="02010600030101010101" pitchFamily="2" charset="-122"/>
              </a:rPr>
              <a:t>第四十二条</a:t>
            </a:r>
            <a:r>
              <a:rPr lang="en-US" altLang="zh-CN" sz="2400" dirty="0">
                <a:latin typeface="楷体" panose="02010609060101010101" pitchFamily="49" charset="-122"/>
                <a:ea typeface="楷体" panose="02010609060101010101" pitchFamily="49" charset="-122"/>
                <a:sym typeface="宋体" panose="02010600030101010101" pitchFamily="2" charset="-122"/>
              </a:rPr>
              <a:t>)</a:t>
            </a:r>
            <a:endParaRPr lang="en-US" altLang="zh-CN" sz="2400" dirty="0">
              <a:latin typeface="黑体" panose="02010609060101010101" pitchFamily="49" charset="-122"/>
              <a:ea typeface="黑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①使用单位应当对其进行全面检查；</a:t>
            </a:r>
            <a:endParaRPr lang="zh-CN" altLang="en-US"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②消除事故隐患；</a:t>
            </a:r>
            <a:endParaRPr lang="zh-CN" altLang="en-US"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③经全面检查并消除隐患后继续使用</a:t>
            </a:r>
            <a:r>
              <a:rPr lang="zh-CN" altLang="en-US" sz="2400" dirty="0">
                <a:latin typeface="楷体" panose="02010609060101010101" pitchFamily="49" charset="-122"/>
                <a:ea typeface="楷体" panose="02010609060101010101" pitchFamily="49" charset="-122"/>
                <a:sym typeface="宋体" panose="02010600030101010101" pitchFamily="2" charset="-122"/>
              </a:rPr>
              <a:t>。</a:t>
            </a:r>
            <a:endParaRPr lang="zh-CN" altLang="en-US" sz="2400" dirty="0">
              <a:latin typeface="楷体" panose="02010609060101010101" pitchFamily="49" charset="-122"/>
              <a:ea typeface="楷体" panose="02010609060101010101" pitchFamily="49" charset="-122"/>
              <a:sym typeface="宋体" panose="02010600030101010101" pitchFamily="2" charset="-122"/>
            </a:endParaRPr>
          </a:p>
          <a:p>
            <a:pPr marL="0" indent="0">
              <a:buNone/>
            </a:pPr>
            <a:endParaRPr lang="zh-CN" altLang="en-US" sz="2400" dirty="0">
              <a:latin typeface="楷体" panose="02010609060101010101" pitchFamily="49" charset="-122"/>
              <a:ea typeface="楷体" panose="02010609060101010101" pitchFamily="49" charset="-122"/>
              <a:sym typeface="宋体" panose="02010600030101010101" pitchFamily="2" charset="-122"/>
            </a:endParaRPr>
          </a:p>
          <a:p>
            <a:pPr marL="0" indent="0">
              <a:buNone/>
            </a:pPr>
            <a:r>
              <a:rPr lang="zh-CN" altLang="en-US" sz="2400" dirty="0">
                <a:latin typeface="楷体" panose="02010609060101010101" pitchFamily="49" charset="-122"/>
                <a:ea typeface="楷体" panose="02010609060101010101" pitchFamily="49" charset="-122"/>
                <a:sym typeface="宋体" panose="02010600030101010101" pitchFamily="2" charset="-122"/>
                <a:hlinkClick r:id="rId1" action="ppaction://hlinksldjump"/>
              </a:rPr>
              <a:t>法律责任</a:t>
            </a:r>
            <a:endParaRPr lang="zh-CN" altLang="en-US" sz="2400" dirty="0">
              <a:latin typeface="楷体" panose="02010609060101010101" pitchFamily="49" charset="-122"/>
              <a:ea typeface="楷体" panose="02010609060101010101" pitchFamily="49" charset="-122"/>
              <a:sym typeface="宋体" panose="02010600030101010101" pitchFamily="2" charset="-122"/>
            </a:endParaRPr>
          </a:p>
          <a:p>
            <a:pPr marL="0" indent="0">
              <a:buNone/>
            </a:pPr>
            <a:r>
              <a:rPr lang="zh-CN" altLang="en-US" sz="2400" dirty="0">
                <a:latin typeface="楷体" panose="02010609060101010101" pitchFamily="49" charset="-122"/>
                <a:ea typeface="楷体" panose="02010609060101010101" pitchFamily="49" charset="-122"/>
              </a:rPr>
              <a:t>对应第八十四条（二）项。</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5123" name="Rectangle 3"/>
          <p:cNvSpPr>
            <a:spLocks noGrp="1"/>
          </p:cNvSpPr>
          <p:nvPr>
            <p:ph idx="1"/>
          </p:nvPr>
        </p:nvSpPr>
        <p:spPr/>
        <p:txBody>
          <a:bodyPr vert="horz" wrap="square" lIns="91440" tIns="45720" rIns="91440" bIns="45720" anchor="t"/>
          <a:lstStyle/>
          <a:p>
            <a:pPr marL="0" indent="0" eaLnBrk="1" hangingPunct="1">
              <a:buNone/>
            </a:pPr>
            <a:r>
              <a:rPr lang="zh-CN" altLang="zh-CN" sz="2400" dirty="0">
                <a:latin typeface="黑体" panose="02010609060101010101" pitchFamily="49" charset="-122"/>
                <a:ea typeface="黑体" panose="02010609060101010101" pitchFamily="49" charset="-122"/>
              </a:rPr>
              <a:t>（一）立法的必要性</a:t>
            </a:r>
            <a:endParaRPr lang="en-US" altLang="zh-CN" sz="2400" dirty="0">
              <a:latin typeface="黑体" panose="02010609060101010101" pitchFamily="49" charset="-122"/>
              <a:ea typeface="黑体" panose="02010609060101010101" pitchFamily="49" charset="-122"/>
            </a:endParaRPr>
          </a:p>
          <a:p>
            <a:pPr marL="0" indent="0" eaLnBrk="1" hangingPunct="1">
              <a:buNone/>
            </a:pPr>
            <a:r>
              <a:rPr lang="zh-CN" altLang="en-US" sz="2400" dirty="0">
                <a:latin typeface="黑体" panose="02010609060101010101" pitchFamily="49" charset="-122"/>
                <a:ea typeface="黑体" panose="02010609060101010101" pitchFamily="49" charset="-122"/>
              </a:rPr>
              <a:t>（二）重要意义</a:t>
            </a:r>
            <a:endParaRPr lang="en-US" altLang="zh-CN" sz="2400" dirty="0">
              <a:latin typeface="黑体" panose="02010609060101010101" pitchFamily="49" charset="-122"/>
              <a:ea typeface="黑体" panose="02010609060101010101" pitchFamily="49" charset="-122"/>
            </a:endParaRPr>
          </a:p>
          <a:p>
            <a:pPr marL="0" indent="0" eaLnBrk="1" hangingPunct="1">
              <a:buNone/>
            </a:pPr>
            <a:r>
              <a:rPr lang="zh-CN"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三</a:t>
            </a:r>
            <a:r>
              <a:rPr lang="zh-CN" altLang="zh-CN" sz="2400" dirty="0">
                <a:latin typeface="黑体" panose="02010609060101010101" pitchFamily="49" charset="-122"/>
                <a:ea typeface="黑体" panose="02010609060101010101" pitchFamily="49" charset="-122"/>
              </a:rPr>
              <a:t>）立法过程</a:t>
            </a:r>
            <a:endParaRPr lang="en-US" altLang="zh-CN" sz="2400" dirty="0">
              <a:latin typeface="黑体" panose="02010609060101010101" pitchFamily="49" charset="-122"/>
              <a:ea typeface="黑体" panose="02010609060101010101" pitchFamily="49" charset="-122"/>
            </a:endParaRPr>
          </a:p>
        </p:txBody>
      </p:sp>
      <p:grpSp>
        <p:nvGrpSpPr>
          <p:cNvPr id="5124" name="组合 2"/>
          <p:cNvGrpSpPr/>
          <p:nvPr/>
        </p:nvGrpSpPr>
        <p:grpSpPr>
          <a:xfrm>
            <a:off x="927100" y="771525"/>
            <a:ext cx="5607050" cy="712788"/>
            <a:chOff x="4558344" y="3416304"/>
            <a:chExt cx="6386207" cy="689102"/>
          </a:xfrm>
        </p:grpSpPr>
        <p:sp>
          <p:nvSpPr>
            <p:cNvPr id="5125" name="MH_Number_1"/>
            <p:cNvSpPr/>
            <p:nvPr>
              <p:custDataLst>
                <p:tags r:id="rId1"/>
              </p:custDataLst>
            </p:nvPr>
          </p:nvSpPr>
          <p:spPr>
            <a:xfrm>
              <a:off x="4558344" y="3416304"/>
              <a:ext cx="1190318" cy="689102"/>
            </a:xfrm>
            <a:prstGeom prst="rect">
              <a:avLst/>
            </a:prstGeom>
            <a:solidFill>
              <a:schemeClr val="tx2"/>
            </a:solidFill>
            <a:ln w="9525">
              <a:noFill/>
            </a:ln>
          </p:spPr>
          <p:txBody>
            <a:bodyPr lIns="0" tIns="0" rIns="0" bIns="0" anchor="ctr"/>
            <a:lstStyle/>
            <a:p>
              <a:pPr lvl="0" algn="ctr" eaLnBrk="1" hangingPunct="1">
                <a:lnSpc>
                  <a:spcPct val="110000"/>
                </a:lnSpc>
                <a:buSzPct val="60000"/>
              </a:pPr>
              <a:r>
                <a:rPr lang="zh-CN" altLang="en-US" sz="3200" b="1" dirty="0">
                  <a:solidFill>
                    <a:schemeClr val="bg1"/>
                  </a:solidFill>
                  <a:latin typeface="Arial" panose="020B0604020202020204" pitchFamily="34" charset="0"/>
                  <a:ea typeface="黑体" panose="02010609060101010101" pitchFamily="49" charset="-122"/>
                </a:rPr>
                <a:t>一</a:t>
              </a:r>
              <a:endParaRPr lang="zh-CN" altLang="en-US" sz="3200" b="1" dirty="0">
                <a:solidFill>
                  <a:schemeClr val="bg1"/>
                </a:solidFill>
                <a:latin typeface="Arial" panose="020B0604020202020204" pitchFamily="34" charset="0"/>
                <a:ea typeface="黑体" panose="02010609060101010101" pitchFamily="49" charset="-122"/>
              </a:endParaRPr>
            </a:p>
          </p:txBody>
        </p:sp>
        <p:sp>
          <p:nvSpPr>
            <p:cNvPr id="5126" name="MH_Entry_1"/>
            <p:cNvSpPr/>
            <p:nvPr>
              <p:custDataLst>
                <p:tags r:id="rId2"/>
              </p:custDataLst>
            </p:nvPr>
          </p:nvSpPr>
          <p:spPr>
            <a:xfrm>
              <a:off x="5808738" y="3416304"/>
              <a:ext cx="5135813" cy="688796"/>
            </a:xfrm>
            <a:prstGeom prst="rect">
              <a:avLst/>
            </a:prstGeom>
            <a:solidFill>
              <a:srgbClr val="5F5F5F"/>
            </a:solidFill>
            <a:ln w="9525">
              <a:noFill/>
            </a:ln>
          </p:spPr>
          <p:txBody>
            <a:bodyPr lIns="71981" tIns="35991" rIns="71981" bIns="35991" anchor="ctr"/>
            <a:lstStyle/>
            <a:p>
              <a:pPr lvl="0" eaLnBrk="1" hangingPunct="1">
                <a:lnSpc>
                  <a:spcPct val="110000"/>
                </a:lnSpc>
                <a:buSzPct val="60000"/>
              </a:pPr>
              <a:r>
                <a:rPr lang="zh-CN" altLang="zh-CN" sz="3200" b="1" dirty="0">
                  <a:solidFill>
                    <a:schemeClr val="accent1"/>
                  </a:solidFill>
                  <a:latin typeface="黑体" panose="02010609060101010101" pitchFamily="49" charset="-122"/>
                  <a:ea typeface="黑体" panose="02010609060101010101" pitchFamily="49" charset="-122"/>
                </a:rPr>
                <a:t>立法背景</a:t>
              </a:r>
              <a:r>
                <a:rPr lang="zh-CN" altLang="en-US" sz="3200" b="1" dirty="0">
                  <a:solidFill>
                    <a:schemeClr val="accent1"/>
                  </a:solidFill>
                  <a:latin typeface="黑体" panose="02010609060101010101" pitchFamily="49" charset="-122"/>
                  <a:ea typeface="黑体" panose="02010609060101010101" pitchFamily="49" charset="-122"/>
                </a:rPr>
                <a:t>简介</a:t>
              </a:r>
              <a:endParaRPr lang="zh-CN" altLang="en-US" sz="3200" b="1" dirty="0">
                <a:solidFill>
                  <a:schemeClr val="accent1"/>
                </a:solidFill>
                <a:latin typeface="黑体" panose="02010609060101010101" pitchFamily="49" charset="-122"/>
                <a:ea typeface="黑体" panose="02010609060101010101" pitchFamily="49" charset="-122"/>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41987"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41988"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dirty="0">
                <a:latin typeface="黑体" panose="02010609060101010101" pitchFamily="49" charset="-122"/>
                <a:ea typeface="黑体" panose="02010609060101010101" pitchFamily="49" charset="-122"/>
              </a:rPr>
              <a:t>(12)</a:t>
            </a:r>
            <a:r>
              <a:rPr lang="zh-CN" altLang="en-US" sz="2400" dirty="0">
                <a:latin typeface="黑体" panose="02010609060101010101" pitchFamily="49" charset="-122"/>
                <a:ea typeface="黑体" panose="02010609060101010101" pitchFamily="49" charset="-122"/>
              </a:rPr>
              <a:t>针对电梯、客运索道、大型游乐设施等为公众服务的特种设备，规定其运营使用单位的一些特殊要求</a:t>
            </a:r>
            <a:r>
              <a:rPr lang="zh-CN" altLang="en-US" sz="2400" dirty="0">
                <a:latin typeface="楷体" panose="02010609060101010101" pitchFamily="49" charset="-122"/>
                <a:ea typeface="楷体" panose="02010609060101010101" pitchFamily="49" charset="-122"/>
              </a:rPr>
              <a:t>（第四十三条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①使用前的安全检查</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②将相关安全使用说明、安全注意事项和警示标志等置于易于为乘客注意的显著位置。</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③乘客应当遵守相关安全事项要求，服从</a:t>
            </a:r>
            <a:r>
              <a:rPr lang="zh-CN" altLang="en-US" sz="2400" b="1" dirty="0">
                <a:solidFill>
                  <a:srgbClr val="C00000"/>
                </a:solidFill>
                <a:latin typeface="楷体" panose="02010609060101010101" pitchFamily="49" charset="-122"/>
                <a:ea typeface="楷体" panose="02010609060101010101" pitchFamily="49" charset="-122"/>
              </a:rPr>
              <a:t>管理</a:t>
            </a:r>
            <a:r>
              <a:rPr lang="zh-CN" altLang="en-US" sz="2400" dirty="0">
                <a:latin typeface="楷体" panose="02010609060101010101" pitchFamily="49" charset="-122"/>
                <a:ea typeface="楷体" panose="02010609060101010101" pitchFamily="49" charset="-122"/>
              </a:rPr>
              <a:t>和指挥。</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43011"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43012"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dirty="0">
                <a:latin typeface="黑体" panose="02010609060101010101" pitchFamily="49" charset="-122"/>
                <a:ea typeface="黑体" panose="02010609060101010101" pitchFamily="49" charset="-122"/>
              </a:rPr>
              <a:t>(13)</a:t>
            </a:r>
            <a:r>
              <a:rPr lang="zh-CN" altLang="en-US" sz="2400" dirty="0">
                <a:latin typeface="黑体" panose="02010609060101010101" pitchFamily="49" charset="-122"/>
                <a:ea typeface="黑体" panose="02010609060101010101" pitchFamily="49" charset="-122"/>
              </a:rPr>
              <a:t>关于锅炉水处理和清洗的相关规定</a:t>
            </a:r>
            <a:r>
              <a:rPr lang="zh-CN" altLang="en-US" sz="2400" dirty="0">
                <a:latin typeface="楷体" panose="02010609060101010101" pitchFamily="49" charset="-122"/>
                <a:ea typeface="楷体" panose="02010609060101010101" pitchFamily="49" charset="-122"/>
              </a:rPr>
              <a:t>（第四十四条）。</a:t>
            </a:r>
            <a:endParaRPr lang="zh-CN" altLang="en-US"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①使用单位应当按照规范要求进行水处理，并接受检验机构的定期检验</a:t>
            </a:r>
            <a:r>
              <a:rPr lang="zh-CN" altLang="en-US" sz="2400" dirty="0">
                <a:latin typeface="楷体" panose="02010609060101010101" pitchFamily="49" charset="-122"/>
                <a:ea typeface="楷体" panose="02010609060101010101" pitchFamily="49" charset="-122"/>
                <a:hlinkClick r:id="rId1" action="ppaction://hlinksldjump"/>
              </a:rPr>
              <a:t>；</a:t>
            </a:r>
            <a:endParaRPr lang="zh-CN" altLang="en-US"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②从事锅炉清洗应当按照规范，并接受检验机构的监督检验。</a:t>
            </a:r>
            <a:endParaRPr lang="zh-CN" altLang="en-US" sz="2400" dirty="0">
              <a:latin typeface="楷体" panose="02010609060101010101" pitchFamily="49" charset="-122"/>
              <a:ea typeface="楷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(14)</a:t>
            </a:r>
            <a:r>
              <a:rPr lang="zh-CN" altLang="en-US" sz="2400" dirty="0">
                <a:latin typeface="黑体" panose="02010609060101010101" pitchFamily="49" charset="-122"/>
                <a:ea typeface="黑体" panose="02010609060101010101" pitchFamily="49" charset="-122"/>
              </a:rPr>
              <a:t>电梯的维护保养承担单位及其应急救援工作</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第四十五条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a:p>
            <a:pPr marL="0" indent="0">
              <a:buNone/>
            </a:pPr>
            <a:endParaRPr lang="zh-CN" altLang="en-US" sz="2400" dirty="0">
              <a:latin typeface="楷体" panose="02010609060101010101" pitchFamily="49" charset="-122"/>
              <a:ea typeface="楷体" panose="02010609060101010101" pitchFamily="49" charset="-122"/>
            </a:endParaRPr>
          </a:p>
          <a:p>
            <a:pPr marL="0" indent="0">
              <a:buNone/>
            </a:pPr>
            <a:r>
              <a:rPr lang="en-US" altLang="zh-CN" sz="2400" dirty="0">
                <a:solidFill>
                  <a:srgbClr val="000000"/>
                </a:solidFill>
                <a:latin typeface="黑体" panose="02010609060101010101" pitchFamily="49" charset="-122"/>
                <a:ea typeface="黑体" panose="02010609060101010101" pitchFamily="49" charset="-122"/>
              </a:rPr>
              <a:t>(15)</a:t>
            </a:r>
            <a:r>
              <a:rPr lang="zh-CN" altLang="en-US" sz="2400" dirty="0">
                <a:solidFill>
                  <a:srgbClr val="000000"/>
                </a:solidFill>
                <a:latin typeface="黑体" panose="02010609060101010101" pitchFamily="49" charset="-122"/>
                <a:ea typeface="黑体" panose="02010609060101010101" pitchFamily="49" charset="-122"/>
              </a:rPr>
              <a:t>电梯制造单位对其制造的电梯运行状况跟踪和了解情况</a:t>
            </a:r>
            <a:r>
              <a:rPr lang="en-US" altLang="zh-CN" sz="2400" dirty="0">
                <a:solidFill>
                  <a:srgbClr val="000000"/>
                </a:solidFill>
                <a:latin typeface="楷体" panose="02010609060101010101" pitchFamily="49" charset="-122"/>
                <a:ea typeface="楷体" panose="02010609060101010101" pitchFamily="49" charset="-122"/>
              </a:rPr>
              <a:t>(</a:t>
            </a:r>
            <a:r>
              <a:rPr lang="zh-CN" altLang="en-US" sz="2400" dirty="0">
                <a:solidFill>
                  <a:srgbClr val="000000"/>
                </a:solidFill>
                <a:latin typeface="楷体" panose="02010609060101010101" pitchFamily="49" charset="-122"/>
                <a:ea typeface="楷体" panose="02010609060101010101" pitchFamily="49" charset="-122"/>
              </a:rPr>
              <a:t>第四十六条</a:t>
            </a:r>
            <a:r>
              <a:rPr lang="en-US" altLang="zh-CN" sz="2400" dirty="0">
                <a:solidFill>
                  <a:srgbClr val="000000"/>
                </a:solidFill>
                <a:latin typeface="楷体" panose="02010609060101010101" pitchFamily="49" charset="-122"/>
                <a:ea typeface="楷体" panose="02010609060101010101" pitchFamily="49" charset="-122"/>
              </a:rPr>
              <a:t>)</a:t>
            </a:r>
            <a:r>
              <a:rPr lang="zh-CN" altLang="en-US" sz="2400" dirty="0">
                <a:solidFill>
                  <a:srgbClr val="000000"/>
                </a:solidFill>
                <a:latin typeface="楷体" panose="02010609060101010101" pitchFamily="49" charset="-122"/>
                <a:ea typeface="楷体" panose="02010609060101010101" pitchFamily="49" charset="-122"/>
              </a:rPr>
              <a:t>。</a:t>
            </a:r>
            <a:endParaRPr lang="en-US" altLang="zh-CN" sz="2400" dirty="0">
              <a:solidFill>
                <a:srgbClr val="000000"/>
              </a:solidFill>
              <a:latin typeface="楷体" panose="02010609060101010101" pitchFamily="49" charset="-122"/>
              <a:ea typeface="楷体" panose="02010609060101010101" pitchFamily="49" charset="-122"/>
            </a:endParaRPr>
          </a:p>
          <a:p>
            <a:pPr marL="0" indent="0">
              <a:buNone/>
            </a:pP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44035"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44036" name="Rectangle 3"/>
          <p:cNvSpPr>
            <a:spLocks noGrp="1"/>
          </p:cNvSpPr>
          <p:nvPr>
            <p:ph idx="1"/>
          </p:nvPr>
        </p:nvSpPr>
        <p:spPr>
          <a:xfrm>
            <a:off x="912813" y="1905000"/>
            <a:ext cx="8051800" cy="4191000"/>
          </a:xfrm>
        </p:spPr>
        <p:txBody>
          <a:bodyPr vert="horz" wrap="square" lIns="91440" tIns="45720" rIns="91440" bIns="45720" anchor="t"/>
          <a:lstStyle/>
          <a:p>
            <a:pPr marL="0" indent="0">
              <a:buNone/>
            </a:pPr>
            <a:r>
              <a:rPr lang="en-US" altLang="zh-CN" sz="2400" b="1" dirty="0">
                <a:latin typeface="黑体" panose="02010609060101010101" pitchFamily="49" charset="-122"/>
                <a:ea typeface="黑体" panose="02010609060101010101" pitchFamily="49" charset="-122"/>
              </a:rPr>
              <a:t>(16)</a:t>
            </a:r>
            <a:r>
              <a:rPr lang="zh-CN" altLang="en-US" sz="2400" b="1" dirty="0">
                <a:latin typeface="黑体" panose="02010609060101010101" pitchFamily="49" charset="-122"/>
                <a:ea typeface="黑体" panose="02010609060101010101" pitchFamily="49" charset="-122"/>
              </a:rPr>
              <a:t>关于改造、修理变更使用登记</a:t>
            </a:r>
            <a:r>
              <a:rPr lang="en-US" altLang="zh-CN" sz="2400" dirty="0">
                <a:latin typeface="楷体" panose="02010609060101010101" pitchFamily="49" charset="-122"/>
                <a:ea typeface="楷体" panose="02010609060101010101" pitchFamily="49" charset="-122"/>
              </a:rPr>
              <a:t>(</a:t>
            </a:r>
            <a:r>
              <a:rPr lang="zh-CN" altLang="en-US" sz="2400" dirty="0">
                <a:solidFill>
                  <a:srgbClr val="C00000"/>
                </a:solidFill>
                <a:latin typeface="楷体" panose="02010609060101010101" pitchFamily="49" charset="-122"/>
                <a:ea typeface="楷体" panose="02010609060101010101" pitchFamily="49" charset="-122"/>
              </a:rPr>
              <a:t>第四十七条</a:t>
            </a:r>
            <a:r>
              <a:rPr lang="zh-CN" altLang="en-US" sz="2400" dirty="0">
                <a:latin typeface="楷体" panose="02010609060101010101" pitchFamily="49" charset="-122"/>
                <a:ea typeface="楷体" panose="02010609060101010101" pitchFamily="49" charset="-122"/>
              </a:rPr>
              <a:t> 新增</a:t>
            </a:r>
            <a:r>
              <a:rPr lang="en-US" altLang="zh-CN"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使用登记数据发生变化，按要求需要变更使用登记的，应当办理变更手续。</a:t>
            </a:r>
            <a:endParaRPr lang="en-US" altLang="zh-CN" sz="2400" dirty="0">
              <a:latin typeface="楷体" panose="02010609060101010101" pitchFamily="49" charset="-122"/>
              <a:ea typeface="楷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(17)</a:t>
            </a:r>
            <a:r>
              <a:rPr lang="zh-CN" altLang="en-US" sz="2400" dirty="0">
                <a:latin typeface="黑体" panose="02010609060101010101" pitchFamily="49" charset="-122"/>
                <a:ea typeface="黑体" panose="02010609060101010101" pitchFamily="49" charset="-122"/>
              </a:rPr>
              <a:t>进一步明确了特种设备使用单位应当依法履行报废义务，并提出</a:t>
            </a:r>
            <a:r>
              <a:rPr lang="zh-CN" altLang="en-US" sz="2400" b="1" dirty="0">
                <a:solidFill>
                  <a:srgbClr val="C00000"/>
                </a:solidFill>
                <a:latin typeface="黑体" panose="02010609060101010101" pitchFamily="49" charset="-122"/>
                <a:ea typeface="黑体" panose="02010609060101010101" pitchFamily="49" charset="-122"/>
              </a:rPr>
              <a:t>设计</a:t>
            </a:r>
            <a:r>
              <a:rPr lang="zh-CN" altLang="en-US" sz="2400" dirty="0">
                <a:solidFill>
                  <a:srgbClr val="C00000"/>
                </a:solidFill>
                <a:latin typeface="黑体" panose="02010609060101010101" pitchFamily="49" charset="-122"/>
                <a:ea typeface="黑体" panose="02010609060101010101" pitchFamily="49" charset="-122"/>
              </a:rPr>
              <a:t>使用年限</a:t>
            </a:r>
            <a:r>
              <a:rPr lang="zh-CN" altLang="en-US" sz="2400" dirty="0">
                <a:latin typeface="黑体" panose="02010609060101010101" pitchFamily="49" charset="-122"/>
                <a:ea typeface="黑体" panose="02010609060101010101" pitchFamily="49" charset="-122"/>
              </a:rPr>
              <a:t>概念</a:t>
            </a:r>
            <a:r>
              <a:rPr lang="en-US" altLang="zh-CN" sz="2400" dirty="0">
                <a:latin typeface="楷体" panose="02010609060101010101" pitchFamily="49" charset="-122"/>
                <a:ea typeface="楷体" panose="02010609060101010101" pitchFamily="49" charset="-122"/>
              </a:rPr>
              <a:t>(</a:t>
            </a:r>
            <a:r>
              <a:rPr lang="zh-CN" altLang="en-US" sz="2400" dirty="0">
                <a:solidFill>
                  <a:srgbClr val="C00000"/>
                </a:solidFill>
                <a:latin typeface="楷体" panose="02010609060101010101" pitchFamily="49" charset="-122"/>
                <a:ea typeface="楷体" panose="02010609060101010101" pitchFamily="49" charset="-122"/>
              </a:rPr>
              <a:t>第四十八条</a:t>
            </a:r>
            <a:r>
              <a:rPr lang="en-US" altLang="zh-CN" sz="2400" dirty="0">
                <a:latin typeface="楷体" panose="02010609060101010101" pitchFamily="49" charset="-122"/>
                <a:ea typeface="楷体" panose="02010609060101010101" pitchFamily="49" charset="-122"/>
              </a:rPr>
              <a:t>)</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①特种设备因存在严重的事故隐患，无改造、修理价值。</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②达到安全技术规范规定的其他报废条件的。</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③使用单位是履行特种设备报废的责任主体。</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④特种设备报废必须进行去功能化处理，并办理注销</a:t>
            </a:r>
            <a:r>
              <a:rPr lang="zh-CN" altLang="en-US" sz="2400" dirty="0">
                <a:latin typeface="楷体" panose="02010609060101010101" pitchFamily="49" charset="-122"/>
                <a:ea typeface="楷体" panose="02010609060101010101" pitchFamily="49" charset="-122"/>
                <a:hlinkClick r:id="rId1" action="ppaction://hlinksldjump"/>
              </a:rPr>
              <a:t>。</a:t>
            </a:r>
            <a:endParaRPr lang="zh-CN" altLang="en-US" sz="2400" dirty="0">
              <a:latin typeface="楷体" panose="02010609060101010101" pitchFamily="49" charset="-122"/>
              <a:ea typeface="楷体" panose="02010609060101010101" pitchFamily="49" charset="-122"/>
            </a:endParaRPr>
          </a:p>
          <a:p>
            <a:pPr marL="0" indent="0">
              <a:buNone/>
            </a:pPr>
            <a:r>
              <a:rPr lang="en-US" altLang="zh-CN" sz="2400" dirty="0">
                <a:latin typeface="楷体" panose="02010609060101010101" pitchFamily="49" charset="-122"/>
                <a:ea typeface="楷体" panose="02010609060101010101" pitchFamily="49" charset="-122"/>
              </a:rPr>
              <a:t>⑤到使用年限继续使用的</a:t>
            </a:r>
            <a:r>
              <a:rPr lang="zh-CN" altLang="en-US" sz="2400" dirty="0">
                <a:latin typeface="楷体" panose="02010609060101010101" pitchFamily="49" charset="-122"/>
                <a:ea typeface="楷体" panose="02010609060101010101" pitchFamily="49" charset="-122"/>
              </a:rPr>
              <a:t>，应加强</a:t>
            </a:r>
            <a:r>
              <a:rPr lang="en-US" altLang="zh-CN" sz="2400" dirty="0">
                <a:latin typeface="楷体" panose="02010609060101010101" pitchFamily="49" charset="-122"/>
                <a:ea typeface="楷体" panose="02010609060101010101" pitchFamily="49" charset="-122"/>
              </a:rPr>
              <a:t>检验评估</a:t>
            </a:r>
            <a:r>
              <a:rPr lang="zh-CN" altLang="en-US" sz="2400" dirty="0">
                <a:latin typeface="楷体" panose="02010609060101010101" pitchFamily="49" charset="-122"/>
                <a:ea typeface="楷体" panose="02010609060101010101" pitchFamily="49" charset="-122"/>
              </a:rPr>
              <a:t>和维保措施</a:t>
            </a:r>
            <a:r>
              <a:rPr lang="en-US" altLang="zh-CN"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45059"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a:t>
            </a:r>
            <a:r>
              <a:rPr lang="zh-CN" altLang="en-US" sz="3200" dirty="0">
                <a:latin typeface="黑体" panose="02010609060101010101" pitchFamily="49" charset="-122"/>
                <a:ea typeface="黑体" panose="02010609060101010101" pitchFamily="49" charset="-122"/>
              </a:rPr>
              <a:t>关于企业安全主体责任</a:t>
            </a:r>
            <a:endParaRPr lang="zh-CN" altLang="en-US" sz="3200" dirty="0">
              <a:latin typeface="黑体" panose="02010609060101010101" pitchFamily="49" charset="-122"/>
              <a:ea typeface="黑体" panose="02010609060101010101" pitchFamily="49" charset="-122"/>
            </a:endParaRPr>
          </a:p>
        </p:txBody>
      </p:sp>
      <p:sp>
        <p:nvSpPr>
          <p:cNvPr id="45060" name="Rectangle 3"/>
          <p:cNvSpPr>
            <a:spLocks noGrp="1"/>
          </p:cNvSpPr>
          <p:nvPr>
            <p:ph idx="1"/>
          </p:nvPr>
        </p:nvSpPr>
        <p:spPr>
          <a:xfrm>
            <a:off x="912813" y="1905000"/>
            <a:ext cx="8051800" cy="4381500"/>
          </a:xfrm>
        </p:spPr>
        <p:txBody>
          <a:bodyPr vert="horz" wrap="square" lIns="91440" tIns="45720" rIns="91440" bIns="45720" anchor="t"/>
          <a:lstStyle/>
          <a:p>
            <a:pPr marL="0" indent="0">
              <a:buNone/>
            </a:pPr>
            <a:r>
              <a:rPr lang="en-US" altLang="zh-CN" sz="2400" dirty="0">
                <a:latin typeface="黑体" panose="02010609060101010101" pitchFamily="49" charset="-122"/>
                <a:ea typeface="黑体" panose="02010609060101010101" pitchFamily="49" charset="-122"/>
              </a:rPr>
              <a:t>(18)</a:t>
            </a:r>
            <a:r>
              <a:rPr lang="zh-CN" altLang="en-US" sz="2400" dirty="0">
                <a:latin typeface="黑体" panose="02010609060101010101" pitchFamily="49" charset="-122"/>
                <a:ea typeface="黑体" panose="02010609060101010101" pitchFamily="49" charset="-122"/>
              </a:rPr>
              <a:t>移动式压力容器、气瓶充装单位义务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第四十九条</a:t>
            </a:r>
            <a:r>
              <a:rPr lang="en-US" altLang="zh-CN" sz="2400" dirty="0">
                <a:latin typeface="楷体" panose="02010609060101010101" pitchFamily="49" charset="-122"/>
                <a:ea typeface="楷体" panose="02010609060101010101" pitchFamily="49" charset="-122"/>
              </a:rPr>
              <a:t>)</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①取得充装许可。</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②履行充装前后的检查、记录制度等义务，禁止充装不符合要求的移动式压力容器和气瓶。</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③气瓶充装单位的特殊义务。</a:t>
            </a:r>
            <a:endParaRPr lang="en-US" altLang="zh-CN"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气瓶作为气体的包装物，气瓶充装单位是气瓶的主要使用单位，气瓶的安全必须由充装单位负责。气瓶充装单位应向气体使用者提供符合安全技术规范要求的气瓶，对气体使用者进行气瓶安全使用指导，并按照安全技术规范的要求办理气瓶使用登记，及时申报定期检验。</a:t>
            </a:r>
            <a:endParaRPr lang="zh-CN" altLang="en-US" sz="2400" dirty="0">
              <a:latin typeface="楷体" panose="02010609060101010101" pitchFamily="49" charset="-122"/>
              <a:ea typeface="楷体" panose="02010609060101010101" pitchFamily="49" charset="-122"/>
            </a:endParaRPr>
          </a:p>
          <a:p>
            <a:pPr marL="0" indent="0">
              <a:buNone/>
            </a:pPr>
            <a:r>
              <a:rPr lang="zh-CN" altLang="en-US" sz="2400" dirty="0">
                <a:latin typeface="楷体" panose="02010609060101010101" pitchFamily="49" charset="-122"/>
                <a:ea typeface="楷体" panose="02010609060101010101" pitchFamily="49" charset="-122"/>
              </a:rPr>
              <a:t>法律责任适用</a:t>
            </a:r>
            <a:r>
              <a:rPr lang="zh-CN" altLang="en-US" sz="2400" dirty="0">
                <a:latin typeface="楷体" panose="02010609060101010101" pitchFamily="49" charset="-122"/>
                <a:ea typeface="楷体" panose="02010609060101010101" pitchFamily="49" charset="-122"/>
                <a:hlinkClick r:id="rId1" action="ppaction://hlinksldjump"/>
              </a:rPr>
              <a:t>第八十五条</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5"/>
          <p:cNvSpPr txBox="1">
            <a:spLocks noGrp="1"/>
          </p:cNvSpPr>
          <p:nvPr>
            <p:ph type="sldNum" sz="quarter" idx="12"/>
          </p:nvPr>
        </p:nvSpPr>
        <p:spPr/>
        <p:txBody>
          <a:bodyPr anchor="b"/>
          <a:lstStyle/>
          <a:p>
            <a:pPr eaLnBrk="1" hangingPunct="1"/>
            <a:fld id="{9A0DB2DC-4C9A-4742-B13C-FB6460FD3503}" type="slidenum">
              <a:rPr lang="zh-CN" altLang="en-US" dirty="0">
                <a:solidFill>
                  <a:srgbClr val="000000"/>
                </a:solidFill>
              </a:rPr>
            </a:fld>
            <a:endParaRPr lang="zh-CN" altLang="en-US" dirty="0">
              <a:solidFill>
                <a:srgbClr val="000000"/>
              </a:solidFill>
            </a:endParaRPr>
          </a:p>
        </p:txBody>
      </p:sp>
      <p:sp>
        <p:nvSpPr>
          <p:cNvPr id="46083" name="Rectangle 3"/>
          <p:cNvSpPr>
            <a:spLocks noGrp="1"/>
          </p:cNvSpPr>
          <p:nvPr>
            <p:ph idx="1"/>
          </p:nvPr>
        </p:nvSpPr>
        <p:spPr/>
        <p:txBody>
          <a:bodyPr vert="horz" wrap="square" lIns="91440" tIns="45720" rIns="91440" bIns="45720" anchor="t"/>
          <a:lstStyle/>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（一）主要结构及特点</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（二）</a:t>
            </a:r>
            <a:r>
              <a:rPr lang="zh-CN" altLang="en-US" sz="2400" dirty="0">
                <a:latin typeface="黑体" panose="02010609060101010101" pitchFamily="49" charset="-122"/>
                <a:ea typeface="黑体" panose="02010609060101010101" pitchFamily="49" charset="-122"/>
              </a:rPr>
              <a:t>关于</a:t>
            </a:r>
            <a:r>
              <a:rPr lang="zh-CN" altLang="zh-CN" sz="2400" dirty="0">
                <a:latin typeface="黑体" panose="02010609060101010101" pitchFamily="49" charset="-122"/>
                <a:ea typeface="黑体" panose="02010609060101010101" pitchFamily="49" charset="-122"/>
              </a:rPr>
              <a:t>适用范围</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（三）</a:t>
            </a:r>
            <a:r>
              <a:rPr lang="zh-CN" altLang="en-US" sz="2400" dirty="0">
                <a:latin typeface="黑体" panose="02010609060101010101" pitchFamily="49" charset="-122"/>
                <a:ea typeface="黑体" panose="02010609060101010101" pitchFamily="49" charset="-122"/>
              </a:rPr>
              <a:t>关于企业安全主体责任</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solidFill>
                  <a:srgbClr val="C00000"/>
                </a:solidFill>
                <a:latin typeface="黑体" panose="02010609060101010101" pitchFamily="49" charset="-122"/>
                <a:ea typeface="黑体" panose="02010609060101010101" pitchFamily="49" charset="-122"/>
              </a:rPr>
              <a:t>（四）</a:t>
            </a:r>
            <a:r>
              <a:rPr lang="zh-CN" altLang="en-US" sz="2400" dirty="0">
                <a:solidFill>
                  <a:srgbClr val="C00000"/>
                </a:solidFill>
                <a:latin typeface="黑体" panose="02010609060101010101" pitchFamily="49" charset="-122"/>
                <a:ea typeface="黑体" panose="02010609060101010101" pitchFamily="49" charset="-122"/>
              </a:rPr>
              <a:t>关于检验检测</a:t>
            </a:r>
            <a:endParaRPr lang="en-US" altLang="zh-CN" sz="2400" dirty="0">
              <a:solidFill>
                <a:srgbClr val="C00000"/>
              </a:solidFill>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（五）</a:t>
            </a:r>
            <a:r>
              <a:rPr lang="zh-CN" altLang="en-US" sz="2400" dirty="0">
                <a:latin typeface="黑体" panose="02010609060101010101" pitchFamily="49" charset="-122"/>
                <a:ea typeface="黑体" panose="02010609060101010101" pitchFamily="49" charset="-122"/>
              </a:rPr>
              <a:t>关于监督管理</a:t>
            </a:r>
            <a:endParaRPr lang="zh-CN"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dirty="0">
                <a:latin typeface="黑体" panose="02010609060101010101" pitchFamily="49" charset="-122"/>
                <a:ea typeface="黑体" panose="02010609060101010101" pitchFamily="49" charset="-122"/>
              </a:rPr>
              <a:t>（六）关于</a:t>
            </a:r>
            <a:r>
              <a:rPr lang="zh-CN" altLang="zh-CN" sz="2400" dirty="0">
                <a:latin typeface="黑体" panose="02010609060101010101" pitchFamily="49" charset="-122"/>
                <a:ea typeface="黑体" panose="02010609060101010101" pitchFamily="49" charset="-122"/>
              </a:rPr>
              <a:t>事故应急与处理</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dirty="0">
                <a:latin typeface="黑体" panose="02010609060101010101" pitchFamily="49" charset="-122"/>
                <a:ea typeface="黑体" panose="02010609060101010101" pitchFamily="49" charset="-122"/>
              </a:rPr>
              <a:t>（七）关于法律责任</a:t>
            </a:r>
            <a:endParaRPr lang="en-US" altLang="zh-CN" sz="2400" dirty="0">
              <a:latin typeface="黑体" panose="02010609060101010101" pitchFamily="49" charset="-122"/>
              <a:ea typeface="黑体" panose="02010609060101010101" pitchFamily="49" charset="-122"/>
            </a:endParaRPr>
          </a:p>
        </p:txBody>
      </p:sp>
      <p:grpSp>
        <p:nvGrpSpPr>
          <p:cNvPr id="46084" name="组合 2"/>
          <p:cNvGrpSpPr/>
          <p:nvPr/>
        </p:nvGrpSpPr>
        <p:grpSpPr>
          <a:xfrm>
            <a:off x="925513" y="773113"/>
            <a:ext cx="5608637" cy="739775"/>
            <a:chOff x="4557621" y="3416304"/>
            <a:chExt cx="6386930" cy="688796"/>
          </a:xfrm>
        </p:grpSpPr>
        <p:sp>
          <p:nvSpPr>
            <p:cNvPr id="46085" name="MH_Number_1"/>
            <p:cNvSpPr/>
            <p:nvPr>
              <p:custDataLst>
                <p:tags r:id="rId1"/>
              </p:custDataLst>
            </p:nvPr>
          </p:nvSpPr>
          <p:spPr>
            <a:xfrm>
              <a:off x="4557621" y="3416304"/>
              <a:ext cx="1191041" cy="688796"/>
            </a:xfrm>
            <a:prstGeom prst="rect">
              <a:avLst/>
            </a:prstGeom>
            <a:solidFill>
              <a:schemeClr val="tx2"/>
            </a:solidFill>
            <a:ln w="9525">
              <a:noFill/>
            </a:ln>
          </p:spPr>
          <p:txBody>
            <a:bodyPr lIns="0" tIns="0" rIns="0" bIns="0" anchor="ctr"/>
            <a:lstStyle/>
            <a:p>
              <a:pPr lvl="0" algn="ctr" eaLnBrk="1" hangingPunct="1">
                <a:lnSpc>
                  <a:spcPct val="110000"/>
                </a:lnSpc>
                <a:buSzPct val="60000"/>
              </a:pPr>
              <a:r>
                <a:rPr lang="zh-CN" altLang="en-US" sz="3200" b="1" dirty="0">
                  <a:solidFill>
                    <a:schemeClr val="bg1"/>
                  </a:solidFill>
                  <a:latin typeface="Arial" panose="020B0604020202020204" pitchFamily="34" charset="0"/>
                  <a:ea typeface="黑体" panose="02010609060101010101" pitchFamily="49" charset="-122"/>
                </a:rPr>
                <a:t>二</a:t>
              </a:r>
              <a:endParaRPr lang="zh-CN" altLang="en-US" sz="3200" b="1" dirty="0">
                <a:solidFill>
                  <a:schemeClr val="bg1"/>
                </a:solidFill>
                <a:latin typeface="Arial" panose="020B0604020202020204" pitchFamily="34" charset="0"/>
                <a:ea typeface="黑体" panose="02010609060101010101" pitchFamily="49" charset="-122"/>
              </a:endParaRPr>
            </a:p>
          </p:txBody>
        </p:sp>
        <p:sp>
          <p:nvSpPr>
            <p:cNvPr id="46086" name="MH_Entry_1"/>
            <p:cNvSpPr/>
            <p:nvPr>
              <p:custDataLst>
                <p:tags r:id="rId2"/>
              </p:custDataLst>
            </p:nvPr>
          </p:nvSpPr>
          <p:spPr>
            <a:xfrm>
              <a:off x="5808738" y="3416304"/>
              <a:ext cx="5135813" cy="688796"/>
            </a:xfrm>
            <a:prstGeom prst="rect">
              <a:avLst/>
            </a:prstGeom>
            <a:solidFill>
              <a:srgbClr val="5F5F5F"/>
            </a:solidFill>
            <a:ln w="9525">
              <a:noFill/>
            </a:ln>
          </p:spPr>
          <p:txBody>
            <a:bodyPr lIns="71981" tIns="35991" rIns="71981" bIns="35991" anchor="ctr"/>
            <a:lstStyle/>
            <a:p>
              <a:pPr lvl="0" eaLnBrk="1" hangingPunct="1">
                <a:lnSpc>
                  <a:spcPct val="110000"/>
                </a:lnSpc>
                <a:buSzPct val="60000"/>
              </a:pPr>
              <a:r>
                <a:rPr lang="zh-CN" altLang="zh-CN" sz="3200" b="1" dirty="0">
                  <a:solidFill>
                    <a:schemeClr val="accent1"/>
                  </a:solidFill>
                  <a:latin typeface="黑体" panose="02010609060101010101" pitchFamily="49" charset="-122"/>
                  <a:ea typeface="黑体" panose="02010609060101010101" pitchFamily="49" charset="-122"/>
                </a:rPr>
                <a:t>重点</a:t>
              </a:r>
              <a:r>
                <a:rPr lang="zh-CN" altLang="en-US" sz="3200" b="1" dirty="0">
                  <a:solidFill>
                    <a:schemeClr val="accent1"/>
                  </a:solidFill>
                  <a:latin typeface="黑体" panose="02010609060101010101" pitchFamily="49" charset="-122"/>
                  <a:ea typeface="黑体" panose="02010609060101010101" pitchFamily="49" charset="-122"/>
                </a:rPr>
                <a:t>内容</a:t>
              </a:r>
              <a:r>
                <a:rPr lang="zh-CN" altLang="zh-CN" sz="3200" b="1" dirty="0">
                  <a:solidFill>
                    <a:schemeClr val="accent1"/>
                  </a:solidFill>
                  <a:latin typeface="黑体" panose="02010609060101010101" pitchFamily="49" charset="-122"/>
                  <a:ea typeface="黑体" panose="02010609060101010101" pitchFamily="49" charset="-122"/>
                </a:rPr>
                <a:t>解析</a:t>
              </a:r>
              <a:endParaRPr lang="zh-CN" altLang="zh-CN" sz="3200" b="1" dirty="0">
                <a:solidFill>
                  <a:schemeClr val="accent1"/>
                </a:solidFill>
                <a:latin typeface="黑体" panose="02010609060101010101" pitchFamily="49" charset="-122"/>
                <a:ea typeface="黑体" panose="02010609060101010101" pitchFamily="49" charset="-122"/>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5"/>
          <p:cNvSpPr txBox="1">
            <a:spLocks noGrp="1"/>
          </p:cNvSpPr>
          <p:nvPr>
            <p:ph type="sldNum" sz="quarter" idx="12"/>
          </p:nvPr>
        </p:nvSpPr>
        <p:spPr/>
        <p:txBody>
          <a:bodyPr anchor="b"/>
          <a:lstStyle/>
          <a:p>
            <a:pPr eaLnBrk="1" hangingPunct="1"/>
            <a:fld id="{9A0DB2DC-4C9A-4742-B13C-FB6460FD3503}" type="slidenum">
              <a:rPr lang="zh-CN" altLang="en-US" dirty="0">
                <a:solidFill>
                  <a:srgbClr val="000000"/>
                </a:solidFill>
              </a:rPr>
            </a:fld>
            <a:endParaRPr lang="zh-CN" altLang="en-US" dirty="0">
              <a:solidFill>
                <a:srgbClr val="000000"/>
              </a:solidFill>
            </a:endParaRPr>
          </a:p>
        </p:txBody>
      </p:sp>
      <p:sp>
        <p:nvSpPr>
          <p:cNvPr id="47107"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四</a:t>
            </a:r>
            <a:r>
              <a:rPr lang="zh-CN"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关于检验检测</a:t>
            </a:r>
            <a:endParaRPr lang="zh-CN" altLang="en-US" sz="3200" dirty="0">
              <a:latin typeface="黑体" panose="02010609060101010101" pitchFamily="49" charset="-122"/>
              <a:ea typeface="黑体" panose="02010609060101010101" pitchFamily="49" charset="-122"/>
            </a:endParaRPr>
          </a:p>
        </p:txBody>
      </p:sp>
      <p:sp>
        <p:nvSpPr>
          <p:cNvPr id="47108" name="Rectangle 3"/>
          <p:cNvSpPr>
            <a:spLocks noGrp="1"/>
          </p:cNvSpPr>
          <p:nvPr>
            <p:ph idx="1"/>
          </p:nvPr>
        </p:nvSpPr>
        <p:spPr/>
        <p:txBody>
          <a:bodyPr vert="horz" wrap="square" lIns="91440" tIns="45720" rIns="91440" bIns="45720" anchor="t"/>
          <a:lstStyle/>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本章检验、检测共七条，表述了检验、检测工作的性质、作用，规定了机构核准要求和条件，机构人员资格要求，以及工作的应当遵循的规定。</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特种设备安全工作需要依托特种设备检验、检测机构的技术支撑。特种设备能否出厂、能否投入使用，要通过检验检测确认是否达到质量安全要求。</a:t>
            </a:r>
            <a:endParaRPr lang="en-US" altLang="zh-CN"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en-US" sz="2400" b="1" dirty="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、区分了检验、检测不同性质（第五十条）</a:t>
            </a:r>
            <a:r>
              <a:rPr lang="zh-CN" altLang="en-US" sz="2400" dirty="0">
                <a:latin typeface="黑体" panose="02010609060101010101" pitchFamily="49" charset="-122"/>
                <a:ea typeface="黑体" panose="02010609060101010101" pitchFamily="49" charset="-122"/>
              </a:rPr>
              <a:t>。</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①检验活动的强制性和法定性</a:t>
            </a:r>
            <a:r>
              <a:rPr lang="zh-CN" altLang="en-US" sz="2400" dirty="0">
                <a:latin typeface="楷体" panose="02010609060101010101" pitchFamily="49" charset="-122"/>
                <a:ea typeface="楷体" panose="02010609060101010101" pitchFamily="49" charset="-122"/>
                <a:sym typeface="宋体" panose="02010600030101010101" pitchFamily="2" charset="-122"/>
              </a:rPr>
              <a:t>，</a:t>
            </a:r>
            <a:r>
              <a:rPr lang="zh-CN" altLang="en-US" sz="2400" dirty="0">
                <a:solidFill>
                  <a:srgbClr val="C00000"/>
                </a:solidFill>
                <a:latin typeface="楷体" panose="02010609060101010101" pitchFamily="49" charset="-122"/>
                <a:ea typeface="楷体" panose="02010609060101010101" pitchFamily="49" charset="-122"/>
              </a:rPr>
              <a:t>从事本法规定的</a:t>
            </a:r>
            <a:r>
              <a:rPr lang="zh-CN" altLang="en-US" sz="2400" dirty="0">
                <a:latin typeface="楷体" panose="02010609060101010101" pitchFamily="49" charset="-122"/>
                <a:ea typeface="楷体" panose="02010609060101010101" pitchFamily="49" charset="-122"/>
              </a:rPr>
              <a:t>监督检验、定期检验的特种设备检验机构。</a:t>
            </a:r>
            <a:endParaRPr lang="en-US" altLang="zh-CN"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②检测活动的自愿性和委托关系，为特种设备生产、经营、使用</a:t>
            </a:r>
            <a:r>
              <a:rPr lang="zh-CN" altLang="en-US" sz="2400" dirty="0">
                <a:solidFill>
                  <a:srgbClr val="C00000"/>
                </a:solidFill>
                <a:latin typeface="楷体" panose="02010609060101010101" pitchFamily="49" charset="-122"/>
                <a:ea typeface="楷体" panose="02010609060101010101" pitchFamily="49" charset="-122"/>
              </a:rPr>
              <a:t>提供检测服务的</a:t>
            </a:r>
            <a:r>
              <a:rPr lang="zh-CN" altLang="en-US" sz="2400" dirty="0">
                <a:latin typeface="楷体" panose="02010609060101010101" pitchFamily="49" charset="-122"/>
                <a:ea typeface="楷体" panose="02010609060101010101" pitchFamily="49" charset="-122"/>
              </a:rPr>
              <a:t>特种设备检测机构。</a:t>
            </a: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5"/>
          <p:cNvSpPr txBox="1">
            <a:spLocks noGrp="1"/>
          </p:cNvSpPr>
          <p:nvPr>
            <p:ph type="sldNum" sz="quarter" idx="12"/>
          </p:nvPr>
        </p:nvSpPr>
        <p:spPr/>
        <p:txBody>
          <a:bodyPr anchor="b"/>
          <a:lstStyle/>
          <a:p>
            <a:pPr eaLnBrk="1" hangingPunct="1"/>
            <a:fld id="{9A0DB2DC-4C9A-4742-B13C-FB6460FD3503}" type="slidenum">
              <a:rPr lang="zh-CN" altLang="en-US" dirty="0">
                <a:solidFill>
                  <a:srgbClr val="000000"/>
                </a:solidFill>
              </a:rPr>
            </a:fld>
            <a:endParaRPr lang="zh-CN" altLang="en-US" dirty="0">
              <a:solidFill>
                <a:srgbClr val="000000"/>
              </a:solidFill>
            </a:endParaRPr>
          </a:p>
        </p:txBody>
      </p:sp>
      <p:sp>
        <p:nvSpPr>
          <p:cNvPr id="48131" name="Rectangle 2"/>
          <p:cNvSpPr>
            <a:spLocks noGrp="1"/>
          </p:cNvSpPr>
          <p:nvPr>
            <p:ph type="title"/>
          </p:nvPr>
        </p:nvSpPr>
        <p:spPr>
          <a:xfrm>
            <a:off x="885825" y="1030288"/>
            <a:ext cx="8162925" cy="579437"/>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四</a:t>
            </a:r>
            <a:r>
              <a:rPr lang="zh-CN"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关于检验检测</a:t>
            </a:r>
            <a:endParaRPr lang="zh-CN" altLang="en-US" sz="3200" dirty="0">
              <a:latin typeface="黑体" panose="02010609060101010101" pitchFamily="49" charset="-122"/>
              <a:ea typeface="黑体" panose="02010609060101010101" pitchFamily="49" charset="-122"/>
            </a:endParaRPr>
          </a:p>
        </p:txBody>
      </p:sp>
      <p:sp>
        <p:nvSpPr>
          <p:cNvPr id="48132" name="Rectangle 3"/>
          <p:cNvSpPr>
            <a:spLocks noGrp="1"/>
          </p:cNvSpPr>
          <p:nvPr>
            <p:ph idx="1"/>
          </p:nvPr>
        </p:nvSpPr>
        <p:spPr/>
        <p:txBody>
          <a:bodyPr vert="horz" wrap="square" lIns="91440" tIns="45720" rIns="91440" bIns="45720" anchor="t"/>
          <a:lstStyle/>
          <a:p>
            <a:pPr marL="0" indent="0" eaLnBrk="1" hangingPunct="1">
              <a:lnSpc>
                <a:spcPct val="80000"/>
              </a:lnSpc>
              <a:buNone/>
            </a:pPr>
            <a:r>
              <a:rPr lang="en-US" altLang="en-US"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、进一步加强了行为约束和职业道德规范。</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本法对包括取得核准</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第五十条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，遵守法律法规的规定和安全技术规范的要求、诚信服务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第五十二条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，对检验、检测结论负责和报告隐患的义务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第五十三条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，保密义务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第五十五条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等提出了要求，还规定了一些禁止性要求，并且规定了监督管理部门对检验、检测机构的监督要求</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第五十三条第三款、第五十六条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①关于不得从事生产、经营活动（第五十五条）。</a:t>
            </a:r>
            <a:endParaRPr lang="en-US" altLang="zh-CN"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②关于故意刁难的投诉（第五十六条）。</a:t>
            </a:r>
            <a:endParaRPr lang="en-US" altLang="zh-CN"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、生产、经营、使用单位应当提供检验便利的义务</a:t>
            </a:r>
            <a:r>
              <a:rPr lang="zh-CN" altLang="en-US" sz="2400" dirty="0">
                <a:solidFill>
                  <a:srgbClr val="C00000"/>
                </a:solidFill>
                <a:latin typeface="楷体" panose="02010609060101010101" pitchFamily="49" charset="-122"/>
                <a:ea typeface="楷体" panose="02010609060101010101" pitchFamily="49" charset="-122"/>
              </a:rPr>
              <a:t>（第五十四条，新增加项）</a:t>
            </a:r>
            <a:endParaRPr lang="en-US" altLang="zh-CN" sz="2400" dirty="0">
              <a:solidFill>
                <a:srgbClr val="C00000"/>
              </a:solidFill>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规定特种设备生产、经营、使用单位应当提供特种设备相关资料和必要的检验、检测条件，并</a:t>
            </a:r>
            <a:r>
              <a:rPr lang="zh-CN" altLang="en-US" sz="2400" b="1" dirty="0">
                <a:solidFill>
                  <a:srgbClr val="C00000"/>
                </a:solidFill>
                <a:latin typeface="楷体" panose="02010609060101010101" pitchFamily="49" charset="-122"/>
                <a:ea typeface="楷体" panose="02010609060101010101" pitchFamily="49" charset="-122"/>
              </a:rPr>
              <a:t>对资料的真实性</a:t>
            </a:r>
            <a:r>
              <a:rPr lang="zh-CN" altLang="en-US" sz="2400" dirty="0">
                <a:latin typeface="楷体" panose="02010609060101010101" pitchFamily="49" charset="-122"/>
                <a:ea typeface="楷体" panose="02010609060101010101" pitchFamily="49" charset="-122"/>
              </a:rPr>
              <a:t>负责。</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5"/>
          <p:cNvSpPr txBox="1">
            <a:spLocks noGrp="1"/>
          </p:cNvSpPr>
          <p:nvPr>
            <p:ph type="sldNum" sz="quarter" idx="12"/>
          </p:nvPr>
        </p:nvSpPr>
        <p:spPr/>
        <p:txBody>
          <a:bodyPr anchor="b"/>
          <a:lstStyle/>
          <a:p>
            <a:pPr eaLnBrk="1" hangingPunct="1"/>
            <a:fld id="{9A0DB2DC-4C9A-4742-B13C-FB6460FD3503}" type="slidenum">
              <a:rPr lang="zh-CN" altLang="en-US" dirty="0">
                <a:solidFill>
                  <a:srgbClr val="000000"/>
                </a:solidFill>
              </a:rPr>
            </a:fld>
            <a:endParaRPr lang="zh-CN" altLang="en-US" dirty="0">
              <a:solidFill>
                <a:srgbClr val="000000"/>
              </a:solidFill>
            </a:endParaRPr>
          </a:p>
        </p:txBody>
      </p:sp>
      <p:sp>
        <p:nvSpPr>
          <p:cNvPr id="49155" name="Rectangle 3"/>
          <p:cNvSpPr>
            <a:spLocks noGrp="1"/>
          </p:cNvSpPr>
          <p:nvPr>
            <p:ph idx="1"/>
          </p:nvPr>
        </p:nvSpPr>
        <p:spPr/>
        <p:txBody>
          <a:bodyPr vert="horz" wrap="square" lIns="91440" tIns="45720" rIns="91440" bIns="45720" anchor="t"/>
          <a:lstStyle/>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（一）主要结构及特点</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（二）</a:t>
            </a:r>
            <a:r>
              <a:rPr lang="zh-CN" altLang="en-US" sz="2400" dirty="0">
                <a:latin typeface="黑体" panose="02010609060101010101" pitchFamily="49" charset="-122"/>
                <a:ea typeface="黑体" panose="02010609060101010101" pitchFamily="49" charset="-122"/>
              </a:rPr>
              <a:t>关于</a:t>
            </a:r>
            <a:r>
              <a:rPr lang="zh-CN" altLang="zh-CN" sz="2400" dirty="0">
                <a:latin typeface="黑体" panose="02010609060101010101" pitchFamily="49" charset="-122"/>
                <a:ea typeface="黑体" panose="02010609060101010101" pitchFamily="49" charset="-122"/>
              </a:rPr>
              <a:t>适用范围</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（三）</a:t>
            </a:r>
            <a:r>
              <a:rPr lang="zh-CN" altLang="en-US" sz="2400" dirty="0">
                <a:latin typeface="黑体" panose="02010609060101010101" pitchFamily="49" charset="-122"/>
                <a:ea typeface="黑体" panose="02010609060101010101" pitchFamily="49" charset="-122"/>
              </a:rPr>
              <a:t>关于企业安全主体责任</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（四）</a:t>
            </a:r>
            <a:r>
              <a:rPr lang="zh-CN" altLang="en-US" sz="2400" dirty="0">
                <a:latin typeface="黑体" panose="02010609060101010101" pitchFamily="49" charset="-122"/>
                <a:ea typeface="黑体" panose="02010609060101010101" pitchFamily="49" charset="-122"/>
              </a:rPr>
              <a:t>关于检验检测</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solidFill>
                  <a:srgbClr val="C00000"/>
                </a:solidFill>
                <a:latin typeface="黑体" panose="02010609060101010101" pitchFamily="49" charset="-122"/>
                <a:ea typeface="黑体" panose="02010609060101010101" pitchFamily="49" charset="-122"/>
              </a:rPr>
              <a:t>（五）</a:t>
            </a:r>
            <a:r>
              <a:rPr lang="zh-CN" altLang="en-US" sz="2400" dirty="0">
                <a:solidFill>
                  <a:srgbClr val="C00000"/>
                </a:solidFill>
                <a:latin typeface="黑体" panose="02010609060101010101" pitchFamily="49" charset="-122"/>
                <a:ea typeface="黑体" panose="02010609060101010101" pitchFamily="49" charset="-122"/>
              </a:rPr>
              <a:t>关于监督管理</a:t>
            </a:r>
            <a:endParaRPr lang="zh-CN" altLang="zh-CN" sz="2400" dirty="0">
              <a:solidFill>
                <a:srgbClr val="C00000"/>
              </a:solidFill>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dirty="0">
                <a:latin typeface="黑体" panose="02010609060101010101" pitchFamily="49" charset="-122"/>
                <a:ea typeface="黑体" panose="02010609060101010101" pitchFamily="49" charset="-122"/>
              </a:rPr>
              <a:t>（六）关于</a:t>
            </a:r>
            <a:r>
              <a:rPr lang="zh-CN" altLang="zh-CN" sz="2400" dirty="0">
                <a:latin typeface="黑体" panose="02010609060101010101" pitchFamily="49" charset="-122"/>
                <a:ea typeface="黑体" panose="02010609060101010101" pitchFamily="49" charset="-122"/>
              </a:rPr>
              <a:t>事故应急与处理</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dirty="0">
                <a:latin typeface="黑体" panose="02010609060101010101" pitchFamily="49" charset="-122"/>
                <a:ea typeface="黑体" panose="02010609060101010101" pitchFamily="49" charset="-122"/>
              </a:rPr>
              <a:t>（七）关于法律责任</a:t>
            </a:r>
            <a:endParaRPr lang="en-US" altLang="zh-CN" sz="2400" dirty="0">
              <a:latin typeface="黑体" panose="02010609060101010101" pitchFamily="49" charset="-122"/>
              <a:ea typeface="黑体" panose="02010609060101010101" pitchFamily="49" charset="-122"/>
            </a:endParaRPr>
          </a:p>
        </p:txBody>
      </p:sp>
      <p:grpSp>
        <p:nvGrpSpPr>
          <p:cNvPr id="49156" name="组合 2"/>
          <p:cNvGrpSpPr/>
          <p:nvPr/>
        </p:nvGrpSpPr>
        <p:grpSpPr>
          <a:xfrm>
            <a:off x="925513" y="773113"/>
            <a:ext cx="5608637" cy="739775"/>
            <a:chOff x="4557621" y="3416304"/>
            <a:chExt cx="6386930" cy="688796"/>
          </a:xfrm>
        </p:grpSpPr>
        <p:sp>
          <p:nvSpPr>
            <p:cNvPr id="49157" name="MH_Number_1"/>
            <p:cNvSpPr/>
            <p:nvPr>
              <p:custDataLst>
                <p:tags r:id="rId1"/>
              </p:custDataLst>
            </p:nvPr>
          </p:nvSpPr>
          <p:spPr>
            <a:xfrm>
              <a:off x="4557621" y="3416304"/>
              <a:ext cx="1191041" cy="688796"/>
            </a:xfrm>
            <a:prstGeom prst="rect">
              <a:avLst/>
            </a:prstGeom>
            <a:solidFill>
              <a:schemeClr val="tx2"/>
            </a:solidFill>
            <a:ln w="9525">
              <a:noFill/>
            </a:ln>
          </p:spPr>
          <p:txBody>
            <a:bodyPr lIns="0" tIns="0" rIns="0" bIns="0" anchor="ctr"/>
            <a:lstStyle/>
            <a:p>
              <a:pPr lvl="0" algn="ctr" eaLnBrk="1" hangingPunct="1">
                <a:lnSpc>
                  <a:spcPct val="110000"/>
                </a:lnSpc>
                <a:buSzPct val="60000"/>
              </a:pPr>
              <a:r>
                <a:rPr lang="zh-CN" altLang="en-US" sz="3200" b="1" dirty="0">
                  <a:solidFill>
                    <a:schemeClr val="bg1"/>
                  </a:solidFill>
                  <a:latin typeface="Arial" panose="020B0604020202020204" pitchFamily="34" charset="0"/>
                  <a:ea typeface="黑体" panose="02010609060101010101" pitchFamily="49" charset="-122"/>
                </a:rPr>
                <a:t>二</a:t>
              </a:r>
              <a:endParaRPr lang="zh-CN" altLang="en-US" sz="3200" b="1" dirty="0">
                <a:solidFill>
                  <a:schemeClr val="bg1"/>
                </a:solidFill>
                <a:latin typeface="Arial" panose="020B0604020202020204" pitchFamily="34" charset="0"/>
                <a:ea typeface="黑体" panose="02010609060101010101" pitchFamily="49" charset="-122"/>
              </a:endParaRPr>
            </a:p>
          </p:txBody>
        </p:sp>
        <p:sp>
          <p:nvSpPr>
            <p:cNvPr id="49158" name="MH_Entry_1"/>
            <p:cNvSpPr/>
            <p:nvPr>
              <p:custDataLst>
                <p:tags r:id="rId2"/>
              </p:custDataLst>
            </p:nvPr>
          </p:nvSpPr>
          <p:spPr>
            <a:xfrm>
              <a:off x="5808738" y="3416304"/>
              <a:ext cx="5135813" cy="688796"/>
            </a:xfrm>
            <a:prstGeom prst="rect">
              <a:avLst/>
            </a:prstGeom>
            <a:solidFill>
              <a:srgbClr val="5F5F5F"/>
            </a:solidFill>
            <a:ln w="9525">
              <a:noFill/>
            </a:ln>
          </p:spPr>
          <p:txBody>
            <a:bodyPr lIns="71981" tIns="35991" rIns="71981" bIns="35991" anchor="ctr"/>
            <a:lstStyle/>
            <a:p>
              <a:pPr lvl="0" eaLnBrk="1" hangingPunct="1">
                <a:lnSpc>
                  <a:spcPct val="110000"/>
                </a:lnSpc>
                <a:buSzPct val="60000"/>
              </a:pPr>
              <a:r>
                <a:rPr lang="zh-CN" altLang="zh-CN" sz="3200" b="1" dirty="0">
                  <a:solidFill>
                    <a:schemeClr val="accent1"/>
                  </a:solidFill>
                  <a:latin typeface="黑体" panose="02010609060101010101" pitchFamily="49" charset="-122"/>
                  <a:ea typeface="黑体" panose="02010609060101010101" pitchFamily="49" charset="-122"/>
                </a:rPr>
                <a:t>重点</a:t>
              </a:r>
              <a:r>
                <a:rPr lang="zh-CN" altLang="en-US" sz="3200" b="1" dirty="0">
                  <a:solidFill>
                    <a:schemeClr val="accent1"/>
                  </a:solidFill>
                  <a:latin typeface="黑体" panose="02010609060101010101" pitchFamily="49" charset="-122"/>
                  <a:ea typeface="黑体" panose="02010609060101010101" pitchFamily="49" charset="-122"/>
                </a:rPr>
                <a:t>内容</a:t>
              </a:r>
              <a:r>
                <a:rPr lang="zh-CN" altLang="zh-CN" sz="3200" b="1" dirty="0">
                  <a:solidFill>
                    <a:schemeClr val="accent1"/>
                  </a:solidFill>
                  <a:latin typeface="黑体" panose="02010609060101010101" pitchFamily="49" charset="-122"/>
                  <a:ea typeface="黑体" panose="02010609060101010101" pitchFamily="49" charset="-122"/>
                </a:rPr>
                <a:t>解析</a:t>
              </a:r>
              <a:endParaRPr lang="zh-CN" altLang="zh-CN" sz="3200" b="1" dirty="0">
                <a:solidFill>
                  <a:schemeClr val="accent1"/>
                </a:solidFill>
                <a:latin typeface="黑体" panose="02010609060101010101" pitchFamily="49" charset="-122"/>
                <a:ea typeface="黑体" panose="02010609060101010101" pitchFamily="49" charset="-122"/>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50179"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五</a:t>
            </a:r>
            <a:r>
              <a:rPr lang="zh-CN"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关于监督管理</a:t>
            </a:r>
            <a:endParaRPr lang="zh-CN" altLang="en-US" sz="3200" dirty="0">
              <a:latin typeface="黑体" panose="02010609060101010101" pitchFamily="49" charset="-122"/>
              <a:ea typeface="黑体" panose="02010609060101010101" pitchFamily="49" charset="-122"/>
            </a:endParaRPr>
          </a:p>
        </p:txBody>
      </p:sp>
      <p:sp>
        <p:nvSpPr>
          <p:cNvPr id="50180" name="Rectangle 3"/>
          <p:cNvSpPr>
            <a:spLocks noGrp="1"/>
          </p:cNvSpPr>
          <p:nvPr>
            <p:ph idx="1"/>
          </p:nvPr>
        </p:nvSpPr>
        <p:spPr/>
        <p:txBody>
          <a:bodyPr vert="horz" wrap="square" lIns="91440" tIns="45720" rIns="91440" bIns="45720" anchor="t"/>
          <a:lstStyle/>
          <a:p>
            <a:pPr marL="0" indent="0" eaLnBrk="1" hangingPunct="1">
              <a:lnSpc>
                <a:spcPct val="80000"/>
              </a:lnSpc>
              <a:buNone/>
            </a:pPr>
            <a:r>
              <a:rPr lang="zh-CN" altLang="en-US" sz="2400" dirty="0">
                <a:latin typeface="华文新魏" panose="02010800040101010101" pitchFamily="2" charset="-122"/>
                <a:ea typeface="华文新魏" panose="02010800040101010101" pitchFamily="2" charset="-122"/>
              </a:rPr>
              <a:t>本章主要规定了特种设备安全监督管理部门履行监督管理的职责和权力，包括行使监督检查权、实施许可、发现事故隐患和重大违法行责令改正或者消除事故隐患的权利，对重点场所监督检查、建立监督管理档案和信息查询系统、定期公布特种设备安全总体状况的职责，以及安全监察人员执法、监督管理部门及其工作人员的行为规范等。免费资料关注公众号:安全生产管理。</a:t>
            </a:r>
            <a:endParaRPr lang="zh-CN" altLang="en-US" sz="2400" dirty="0">
              <a:latin typeface="华文新魏" panose="02010800040101010101" pitchFamily="2" charset="-122"/>
              <a:ea typeface="华文新魏" panose="02010800040101010101" pitchFamily="2" charset="-122"/>
            </a:endParaRPr>
          </a:p>
          <a:p>
            <a:pPr marL="0" indent="0" eaLnBrk="1" hangingPunct="1">
              <a:lnSpc>
                <a:spcPct val="80000"/>
              </a:lnSpc>
              <a:buNone/>
            </a:pP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法律是制度的载体。特种设备安全法进一步明确了监督管理部门对生产经营使用检验检测</a:t>
            </a:r>
            <a:r>
              <a:rPr lang="zh-CN" altLang="en-US" sz="2400" dirty="0">
                <a:latin typeface="楷体" panose="02010609060101010101" pitchFamily="49" charset="-122"/>
                <a:ea typeface="楷体" panose="02010609060101010101" pitchFamily="49" charset="-122"/>
                <a:sym typeface="宋体" panose="02010600030101010101" pitchFamily="2" charset="-122"/>
              </a:rPr>
              <a:t>等</a:t>
            </a:r>
            <a:r>
              <a:rPr lang="zh-CN" altLang="en-US" sz="2400" dirty="0">
                <a:latin typeface="楷体" panose="02010609060101010101" pitchFamily="49" charset="-122"/>
                <a:ea typeface="楷体" panose="02010609060101010101" pitchFamily="49" charset="-122"/>
              </a:rPr>
              <a:t>活动的监管职责，包括</a:t>
            </a:r>
            <a:r>
              <a:rPr lang="zh-CN" altLang="en-US" sz="2400" dirty="0">
                <a:latin typeface="黑体" panose="02010609060101010101" pitchFamily="49" charset="-122"/>
                <a:ea typeface="黑体" panose="02010609060101010101" pitchFamily="49" charset="-122"/>
              </a:rPr>
              <a:t>监督检查</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第五十七条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a:t>
            </a:r>
            <a:r>
              <a:rPr lang="zh-CN" altLang="en-US" sz="2400" dirty="0">
                <a:latin typeface="黑体" panose="02010609060101010101" pitchFamily="49" charset="-122"/>
                <a:ea typeface="黑体" panose="02010609060101010101" pitchFamily="49" charset="-122"/>
              </a:rPr>
              <a:t>行政许可</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第五十八条、第五十九条、第六十四条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a:t>
            </a:r>
            <a:r>
              <a:rPr lang="zh-CN" altLang="en-US" sz="2400" dirty="0">
                <a:latin typeface="黑体" panose="02010609060101010101" pitchFamily="49" charset="-122"/>
                <a:ea typeface="黑体" panose="02010609060101010101" pitchFamily="49" charset="-122"/>
              </a:rPr>
              <a:t>违法行为处理和报告</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第六十三条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a:t>
            </a:r>
            <a:r>
              <a:rPr lang="zh-CN" altLang="en-US" sz="2400" dirty="0">
                <a:latin typeface="黑体" panose="02010609060101010101" pitchFamily="49" charset="-122"/>
                <a:ea typeface="黑体" panose="02010609060101010101" pitchFamily="49" charset="-122"/>
              </a:rPr>
              <a:t>行政执法</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第六十二条、第六十五条、第六十六条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a:t>
            </a:r>
            <a:r>
              <a:rPr lang="zh-CN" altLang="en-US" sz="2400" dirty="0">
                <a:latin typeface="黑体" panose="02010609060101010101" pitchFamily="49" charset="-122"/>
                <a:ea typeface="黑体" panose="02010609060101010101" pitchFamily="49" charset="-122"/>
              </a:rPr>
              <a:t>公布安全状况</a:t>
            </a:r>
            <a:r>
              <a:rPr lang="zh-CN" altLang="en-US" sz="2400" dirty="0">
                <a:latin typeface="楷体" panose="02010609060101010101" pitchFamily="49" charset="-122"/>
                <a:ea typeface="楷体" panose="02010609060101010101" pitchFamily="49" charset="-122"/>
              </a:rPr>
              <a:t>等。</a:t>
            </a:r>
            <a:endParaRPr lang="zh-CN" altLang="en-US" sz="2400" dirty="0">
              <a:latin typeface="华文新魏" panose="02010800040101010101" pitchFamily="2" charset="-122"/>
              <a:ea typeface="华文新魏" panose="0201080004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灯片编号占位符 5"/>
          <p:cNvSpPr txBox="1">
            <a:spLocks noGrp="1"/>
          </p:cNvSpPr>
          <p:nvPr/>
        </p:nvSpPr>
        <p:spPr>
          <a:xfrm>
            <a:off x="7019925" y="6286500"/>
            <a:ext cx="1905000" cy="457200"/>
          </a:xfrm>
          <a:prstGeom prst="rect">
            <a:avLst/>
          </a:prstGeom>
          <a:noFill/>
          <a:ln w="9525">
            <a:noFill/>
          </a:ln>
        </p:spPr>
        <p:txBody>
          <a:bodyPr anchor="b"/>
          <a:lstStyle/>
          <a:p>
            <a:pPr lvl="0" algn="r" eaLnBrk="1" hangingPunct="1"/>
            <a:fld id="{9A0DB2DC-4C9A-4742-B13C-FB6460FD3503}" type="slidenum">
              <a:rPr lang="zh-CN" altLang="en-US" sz="1400" dirty="0">
                <a:solidFill>
                  <a:srgbClr val="000000"/>
                </a:solidFill>
                <a:latin typeface="Verdana" panose="020B0604030504040204" pitchFamily="34" charset="0"/>
                <a:ea typeface="宋体" panose="02010600030101010101" pitchFamily="2" charset="-122"/>
              </a:rPr>
            </a:fld>
            <a:endParaRPr lang="zh-CN" altLang="en-US" sz="1400" dirty="0">
              <a:solidFill>
                <a:srgbClr val="000000"/>
              </a:solidFill>
              <a:latin typeface="Verdana" panose="020B0604030504040204" pitchFamily="34" charset="0"/>
              <a:ea typeface="宋体" panose="02010600030101010101" pitchFamily="2" charset="-122"/>
            </a:endParaRPr>
          </a:p>
        </p:txBody>
      </p:sp>
      <p:sp>
        <p:nvSpPr>
          <p:cNvPr id="763906" name="Rectangle 2"/>
          <p:cNvSpPr>
            <a:spLocks noGrp="1" noChangeArrowheads="1"/>
          </p:cNvSpPr>
          <p:nvPr>
            <p:ph type="title"/>
          </p:nvPr>
        </p:nvSpPr>
        <p:spPr>
          <a:xfrm>
            <a:off x="871538" y="1049338"/>
            <a:ext cx="8162925" cy="579438"/>
          </a:xfrm>
        </p:spPr>
        <p:txBody>
          <a:bodyPr vert="horz" wrap="square" lIns="91440" tIns="45720" rIns="91440" bIns="45720" numCol="1" anchor="b" anchorCtr="0" compatLnSpc="1">
            <a:spAutoFit/>
          </a:bodyPr>
          <a:lstStyle/>
          <a:p>
            <a:pPr marL="609600" marR="0" lvl="0" indent="-609600" algn="l" defTabSz="914400" rtl="0" eaLnBrk="1" fontAlgn="base" latinLnBrk="0" hangingPunct="1">
              <a:lnSpc>
                <a:spcPct val="100000"/>
              </a:lnSpc>
              <a:spcBef>
                <a:spcPct val="20000"/>
              </a:spcBef>
              <a:spcAft>
                <a:spcPct val="0"/>
              </a:spcAft>
              <a:buClrTx/>
              <a:buSzTx/>
              <a:buFontTx/>
              <a:buNone/>
              <a:defRPr/>
            </a:pPr>
            <a:r>
              <a:rPr kumimoji="1" lang="zh-CN" altLang="zh-CN" sz="3200" b="0" i="0" u="none" strike="noStrike" kern="0" cap="none" spc="0" normalizeH="0" baseline="0" noProof="0" dirty="0">
                <a:ln>
                  <a:noFill/>
                </a:ln>
                <a:solidFill>
                  <a:srgbClr val="003366"/>
                </a:solidFill>
                <a:effectLst/>
                <a:uLnTx/>
                <a:uFillTx/>
                <a:latin typeface="黑体" panose="02010609060101010101" pitchFamily="49" charset="-122"/>
                <a:ea typeface="黑体" panose="02010609060101010101" pitchFamily="49" charset="-122"/>
                <a:cs typeface="+mj-cs"/>
              </a:rPr>
              <a:t>（</a:t>
            </a:r>
            <a:r>
              <a:rPr kumimoji="1" lang="zh-CN" altLang="en-US" sz="3200" b="0" i="0" u="none" strike="noStrike" kern="0" cap="none" spc="0" normalizeH="0" baseline="0" noProof="0" dirty="0">
                <a:ln>
                  <a:noFill/>
                </a:ln>
                <a:solidFill>
                  <a:srgbClr val="003366"/>
                </a:solidFill>
                <a:effectLst/>
                <a:uLnTx/>
                <a:uFillTx/>
                <a:latin typeface="黑体" panose="02010609060101010101" pitchFamily="49" charset="-122"/>
                <a:ea typeface="黑体" panose="02010609060101010101" pitchFamily="49" charset="-122"/>
                <a:cs typeface="+mj-cs"/>
              </a:rPr>
              <a:t>五</a:t>
            </a:r>
            <a:r>
              <a:rPr kumimoji="1" lang="zh-CN" altLang="zh-CN" sz="3200" b="0" i="0" u="none" strike="noStrike" kern="0" cap="none" spc="0" normalizeH="0" baseline="0" noProof="0" dirty="0">
                <a:ln>
                  <a:noFill/>
                </a:ln>
                <a:solidFill>
                  <a:srgbClr val="003366"/>
                </a:solidFill>
                <a:effectLst/>
                <a:uLnTx/>
                <a:uFillTx/>
                <a:latin typeface="黑体" panose="02010609060101010101" pitchFamily="49" charset="-122"/>
                <a:ea typeface="黑体" panose="02010609060101010101" pitchFamily="49" charset="-122"/>
                <a:cs typeface="+mj-cs"/>
              </a:rPr>
              <a:t>）</a:t>
            </a:r>
            <a:r>
              <a:rPr kumimoji="1" lang="zh-CN" altLang="en-US" sz="3200" b="0" i="0" u="none" strike="noStrike" kern="0" cap="none" spc="0" normalizeH="0" baseline="0" noProof="0" dirty="0">
                <a:ln>
                  <a:noFill/>
                </a:ln>
                <a:solidFill>
                  <a:srgbClr val="003366"/>
                </a:solidFill>
                <a:effectLst/>
                <a:uLnTx/>
                <a:uFillTx/>
                <a:latin typeface="黑体" panose="02010609060101010101" pitchFamily="49" charset="-122"/>
                <a:ea typeface="黑体" panose="02010609060101010101" pitchFamily="49" charset="-122"/>
                <a:cs typeface="+mj-cs"/>
              </a:rPr>
              <a:t>关于监督管理</a:t>
            </a:r>
            <a:endParaRPr kumimoji="1" lang="zh-CN" altLang="en-US" sz="3200" b="0" i="0" u="none" strike="noStrike" kern="0" cap="none" spc="0" normalizeH="0" baseline="0" noProof="0" dirty="0">
              <a:ln>
                <a:noFill/>
              </a:ln>
              <a:solidFill>
                <a:schemeClr val="tx2"/>
              </a:solidFill>
              <a:effectLst/>
              <a:uLnTx/>
              <a:uFillTx/>
              <a:latin typeface="黑体" panose="02010609060101010101" pitchFamily="49" charset="-122"/>
              <a:ea typeface="黑体" panose="02010609060101010101" pitchFamily="49" charset="-122"/>
              <a:cs typeface="+mn-cs"/>
            </a:endParaRPr>
          </a:p>
        </p:txBody>
      </p:sp>
      <p:sp>
        <p:nvSpPr>
          <p:cNvPr id="51204" name="Rectangle 3"/>
          <p:cNvSpPr>
            <a:spLocks noGrp="1"/>
          </p:cNvSpPr>
          <p:nvPr>
            <p:ph idx="1"/>
          </p:nvPr>
        </p:nvSpPr>
        <p:spPr>
          <a:xfrm>
            <a:off x="912813" y="1905000"/>
            <a:ext cx="7907337" cy="4191000"/>
          </a:xfrm>
        </p:spPr>
        <p:txBody>
          <a:bodyPr vert="horz" wrap="square" lIns="91440" tIns="45720" rIns="91440" bIns="45720" anchor="t"/>
          <a:lstStyle/>
          <a:p>
            <a:pPr marL="0" indent="0" eaLnBrk="1" hangingPunct="1">
              <a:lnSpc>
                <a:spcPct val="80000"/>
              </a:lnSpc>
              <a:buClr>
                <a:srgbClr val="9A0000"/>
              </a:buClr>
              <a:buNone/>
            </a:pPr>
            <a:r>
              <a:rPr lang="zh-CN" altLang="en-US" sz="2400" dirty="0">
                <a:solidFill>
                  <a:srgbClr val="000000"/>
                </a:solidFill>
                <a:latin typeface="楷体" panose="02010609060101010101" pitchFamily="49" charset="-122"/>
                <a:ea typeface="楷体" panose="02010609060101010101" pitchFamily="49" charset="-122"/>
              </a:rPr>
              <a:t>按照事前监管、事中监管、事后监管相结合的原则，特种设备安全监督管理措施主要是</a:t>
            </a:r>
            <a:r>
              <a:rPr lang="zh-CN" altLang="en-US" sz="2400" dirty="0">
                <a:latin typeface="楷体" panose="02010609060101010101" pitchFamily="49" charset="-122"/>
                <a:ea typeface="楷体" panose="02010609060101010101" pitchFamily="49" charset="-122"/>
              </a:rPr>
              <a:t>行政许可和监督检查制度。</a:t>
            </a:r>
            <a:endParaRPr lang="en-US" altLang="zh-CN" sz="2400" b="1" dirty="0">
              <a:solidFill>
                <a:schemeClr val="folHlink"/>
              </a:solidFill>
              <a:ea typeface="楷体_GB2312" pitchFamily="49" charset="-122"/>
            </a:endParaRPr>
          </a:p>
        </p:txBody>
      </p:sp>
      <p:graphicFrame>
        <p:nvGraphicFramePr>
          <p:cNvPr id="223260" name="Group 28"/>
          <p:cNvGraphicFramePr>
            <a:graphicFrameLocks noGrp="1"/>
          </p:cNvGraphicFramePr>
          <p:nvPr/>
        </p:nvGraphicFramePr>
        <p:xfrm>
          <a:off x="1014413" y="2763838"/>
          <a:ext cx="7705725" cy="3097213"/>
        </p:xfrm>
        <a:graphic>
          <a:graphicData uri="http://schemas.openxmlformats.org/drawingml/2006/table">
            <a:tbl>
              <a:tblPr/>
              <a:tblGrid>
                <a:gridCol w="3852862"/>
                <a:gridCol w="3852863"/>
              </a:tblGrid>
              <a:tr h="516202">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行政许可制度包括</a:t>
                      </a:r>
                      <a:endParaRPr kumimoji="0" lang="zh-CN" altLang="en-US" sz="20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监督检查制度包括</a:t>
                      </a:r>
                      <a:endParaRPr kumimoji="0" lang="zh-CN" altLang="en-US" sz="20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16202">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① 生产单位许可</a:t>
                      </a: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① 监督检验制度</a:t>
                      </a: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516202">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② 设备使用登记</a:t>
                      </a:r>
                      <a:endPar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② 现场监察制度</a:t>
                      </a:r>
                      <a:endPar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516202">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③ 检验单位核准</a:t>
                      </a:r>
                      <a:endPar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③ 事故调查处理制度</a:t>
                      </a:r>
                      <a:endPar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516202">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④ 检验检测和作业人员考核</a:t>
                      </a:r>
                      <a:endPar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④ 责任追究（行政执法）制度</a:t>
                      </a:r>
                      <a:endPar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516202">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⑤ 安全状况公布制度</a:t>
                      </a: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6147"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（一）立法的必要性</a:t>
            </a:r>
            <a:endParaRPr lang="zh-CN" altLang="en-US" sz="3200" dirty="0">
              <a:latin typeface="黑体" panose="02010609060101010101" pitchFamily="49" charset="-122"/>
              <a:ea typeface="黑体" panose="02010609060101010101" pitchFamily="49" charset="-122"/>
            </a:endParaRPr>
          </a:p>
        </p:txBody>
      </p:sp>
      <p:sp>
        <p:nvSpPr>
          <p:cNvPr id="761859" name="Rectangle 3"/>
          <p:cNvSpPr>
            <a:spLocks noGrp="1" noChangeArrowheads="1"/>
          </p:cNvSpPr>
          <p:nvPr>
            <p:ph idx="1"/>
          </p:nvPr>
        </p:nvSpPr>
        <p:spPr>
          <a:xfrm>
            <a:off x="912813" y="1905000"/>
            <a:ext cx="8110538" cy="41910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rgbClr val="9A0000"/>
              </a:buClr>
              <a:buSzPct val="75000"/>
              <a:buFont typeface="Wingdings" panose="05000000000000000000" pitchFamily="2" charset="2"/>
              <a:buChar char="n"/>
              <a:defRPr/>
            </a:pPr>
            <a:r>
              <a:rPr kumimoji="1" lang="zh-CN" altLang="zh-CN" sz="24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特种设备安全形势</a:t>
            </a:r>
            <a:r>
              <a:rPr kumimoji="1" lang="zh-CN" altLang="en-US" sz="24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复杂，安全保障需要法律的支撑</a:t>
            </a:r>
            <a:endParaRPr kumimoji="1" lang="en-US" altLang="zh-CN" sz="24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rgbClr val="9A0000"/>
              </a:buClr>
              <a:buSzPct val="75000"/>
              <a:buFont typeface="Wingdings" panose="05000000000000000000" pitchFamily="2" charset="2"/>
              <a:buChar char="n"/>
              <a:defRPr/>
            </a:pPr>
            <a:r>
              <a:rPr kumimoji="0" lang="zh-CN" altLang="zh-CN" sz="24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mn-ea"/>
              </a:rPr>
              <a:t>企业安全主体责任</a:t>
            </a:r>
            <a:r>
              <a:rPr kumimoji="0" lang="zh-CN" altLang="en-US" sz="24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mn-ea"/>
              </a:rPr>
              <a:t>需要进一步明确</a:t>
            </a:r>
            <a:endParaRPr kumimoji="1" lang="en-US" altLang="zh-CN" sz="24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rgbClr val="9A0000"/>
              </a:buClr>
              <a:buSzPct val="75000"/>
              <a:buFont typeface="Wingdings" panose="05000000000000000000" pitchFamily="2" charset="2"/>
              <a:buChar char="n"/>
              <a:defRPr/>
            </a:pPr>
            <a:r>
              <a:rPr kumimoji="1" lang="zh-CN" altLang="zh-CN" sz="24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安全技术规范</a:t>
            </a:r>
            <a:r>
              <a:rPr kumimoji="1" lang="zh-CN" altLang="en-US" sz="24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的</a:t>
            </a:r>
            <a:r>
              <a:rPr kumimoji="1" lang="zh-CN" altLang="zh-CN" sz="24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法律地位</a:t>
            </a:r>
            <a:r>
              <a:rPr kumimoji="1" lang="zh-CN" altLang="en-US" sz="24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需要确立</a:t>
            </a:r>
            <a:endParaRPr kumimoji="1" lang="en-US" altLang="zh-CN" sz="24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rgbClr val="9A0000"/>
              </a:buClr>
              <a:buSzPct val="75000"/>
              <a:buFont typeface="Wingdings" panose="05000000000000000000" pitchFamily="2" charset="2"/>
              <a:buChar char="n"/>
              <a:defRPr/>
            </a:pPr>
            <a:r>
              <a:rPr kumimoji="1" lang="zh-CN" altLang="zh-CN" sz="24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相关民事</a:t>
            </a:r>
            <a:r>
              <a:rPr kumimoji="1" lang="zh-CN" altLang="en-US" sz="24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法律</a:t>
            </a:r>
            <a:r>
              <a:rPr kumimoji="1" lang="zh-CN" altLang="zh-CN" sz="24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关系需要规范</a:t>
            </a:r>
            <a:endParaRPr kumimoji="1" lang="en-US" altLang="zh-CN" sz="24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rgbClr val="9A0000"/>
              </a:buClr>
              <a:buSzPct val="75000"/>
              <a:buFont typeface="Wingdings" panose="05000000000000000000" pitchFamily="2" charset="2"/>
              <a:buChar char="n"/>
              <a:defRPr/>
            </a:pPr>
            <a:r>
              <a:rPr kumimoji="1" lang="zh-CN" altLang="zh-CN" sz="24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对违法行为的处罚力度还需加严</a:t>
            </a:r>
            <a:endParaRPr kumimoji="1" lang="en-US" altLang="zh-CN" sz="2400" b="0" i="0" u="none" strike="noStrike" kern="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None/>
              <a:defRPr/>
            </a:pPr>
            <a:r>
              <a:rPr kumimoji="1" lang="zh-CN"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综上，迫切需要在总结实践经验，制定特种设备安全法。</a:t>
            </a:r>
            <a:endParaRPr kumimoji="1" lang="zh-CN"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None/>
              <a:defRPr/>
            </a:pPr>
            <a:r>
              <a:rPr kumimoji="1" lang="zh-CN" altLang="zh-CN" sz="2400" b="0" i="0" u="none" strike="noStrike" kern="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从法律上</a:t>
            </a:r>
            <a:r>
              <a:rPr kumimoji="1" lang="zh-CN"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明确调整范围，理顺监管体制，落实主体责任；</a:t>
            </a:r>
            <a:endParaRPr kumimoji="1" lang="zh-CN"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None/>
              <a:defRPr/>
            </a:pPr>
            <a:r>
              <a:rPr kumimoji="1" lang="zh-CN" altLang="zh-CN" sz="2400" b="0" i="0" u="none" strike="noStrike" kern="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从制度上</a:t>
            </a:r>
            <a:r>
              <a:rPr kumimoji="1" lang="zh-CN"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提升特种设备安全工作效果；</a:t>
            </a:r>
            <a:endParaRPr kumimoji="1" lang="zh-CN"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None/>
              <a:defRPr/>
            </a:pPr>
            <a:r>
              <a:rPr kumimoji="1" lang="zh-CN" altLang="zh-CN" sz="2400" b="0" i="0" u="none" strike="noStrike" kern="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从源头上</a:t>
            </a:r>
            <a:r>
              <a:rPr kumimoji="1" lang="zh-CN"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有效预防重特大事故，保障人身和财产的安全。</a:t>
            </a:r>
            <a:endParaRPr kumimoji="1" lang="zh-CN"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52227"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solidFill>
                  <a:srgbClr val="003366"/>
                </a:solidFill>
                <a:latin typeface="黑体" panose="02010609060101010101" pitchFamily="49" charset="-122"/>
                <a:ea typeface="黑体" panose="02010609060101010101" pitchFamily="49" charset="-122"/>
                <a:sym typeface="+mn-ea"/>
              </a:rPr>
              <a:t>（</a:t>
            </a:r>
            <a:r>
              <a:rPr lang="zh-CN" altLang="en-US" sz="3200" dirty="0">
                <a:solidFill>
                  <a:srgbClr val="003366"/>
                </a:solidFill>
                <a:latin typeface="黑体" panose="02010609060101010101" pitchFamily="49" charset="-122"/>
                <a:ea typeface="黑体" panose="02010609060101010101" pitchFamily="49" charset="-122"/>
                <a:sym typeface="+mn-ea"/>
              </a:rPr>
              <a:t>五</a:t>
            </a:r>
            <a:r>
              <a:rPr lang="zh-CN" altLang="zh-CN" sz="3200" dirty="0">
                <a:solidFill>
                  <a:srgbClr val="003366"/>
                </a:solidFill>
                <a:latin typeface="黑体" panose="02010609060101010101" pitchFamily="49" charset="-122"/>
                <a:ea typeface="黑体" panose="02010609060101010101" pitchFamily="49" charset="-122"/>
                <a:sym typeface="+mn-ea"/>
              </a:rPr>
              <a:t>）</a:t>
            </a:r>
            <a:r>
              <a:rPr lang="zh-CN" altLang="en-US" sz="3200" dirty="0">
                <a:solidFill>
                  <a:srgbClr val="003366"/>
                </a:solidFill>
                <a:latin typeface="黑体" panose="02010609060101010101" pitchFamily="49" charset="-122"/>
                <a:ea typeface="黑体" panose="02010609060101010101" pitchFamily="49" charset="-122"/>
                <a:sym typeface="+mn-ea"/>
              </a:rPr>
              <a:t>关于监督管理</a:t>
            </a:r>
            <a:endParaRPr lang="en-US" altLang="en-US" sz="3200" b="1" dirty="0"/>
          </a:p>
        </p:txBody>
      </p:sp>
      <p:sp>
        <p:nvSpPr>
          <p:cNvPr id="74755" name="Rectangle 3"/>
          <p:cNvSpPr>
            <a:spLocks noGrp="1"/>
          </p:cNvSpPr>
          <p:nvPr>
            <p:ph idx="1"/>
          </p:nvPr>
        </p:nvSpPr>
        <p:spPr>
          <a:xfrm>
            <a:off x="912813" y="1905000"/>
            <a:ext cx="8110538" cy="4191000"/>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0" lang="en-US" altLang="zh-CN" sz="2400" b="1" i="0" u="none" strike="noStrike" kern="0" cap="none" spc="0" normalizeH="0" baseline="0" noProof="1">
                <a:ln>
                  <a:noFill/>
                </a:ln>
                <a:solidFill>
                  <a:srgbClr val="C00000"/>
                </a:solidFill>
                <a:effectLst/>
                <a:uLnTx/>
                <a:uFillTx/>
                <a:latin typeface="黑体" panose="02010609060101010101" pitchFamily="49" charset="-122"/>
                <a:ea typeface="黑体" panose="02010609060101010101" pitchFamily="49" charset="-122"/>
                <a:cs typeface="+mn-cs"/>
              </a:rPr>
              <a:t>1</a:t>
            </a:r>
            <a:r>
              <a:rPr kumimoji="0" lang="zh-CN" altLang="en-US" sz="2400" b="1" i="0" u="none" strike="noStrike" kern="0" cap="none" spc="0" normalizeH="0" baseline="0" noProof="1">
                <a:ln>
                  <a:noFill/>
                </a:ln>
                <a:solidFill>
                  <a:srgbClr val="C00000"/>
                </a:solidFill>
                <a:effectLst/>
                <a:uLnTx/>
                <a:uFillTx/>
                <a:latin typeface="黑体" panose="02010609060101010101" pitchFamily="49" charset="-122"/>
                <a:ea typeface="黑体" panose="02010609060101010101" pitchFamily="49" charset="-122"/>
                <a:cs typeface="+mn-cs"/>
              </a:rPr>
              <a:t>、关于重点检查、许可工作实施和监督检查职权的行使 </a:t>
            </a:r>
            <a:endParaRPr kumimoji="0" lang="en-US" altLang="zh-CN" sz="2400" b="1" i="0" u="none" strike="noStrike" kern="0" cap="none" spc="0" normalizeH="0" baseline="0" noProof="1">
              <a:ln>
                <a:noFill/>
              </a:ln>
              <a:solidFill>
                <a:srgbClr val="C0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0" lang="zh-CN" altLang="en-US" sz="2400" b="1"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en-US" altLang="zh-CN" sz="2400" b="1"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1</a:t>
            </a:r>
            <a:r>
              <a:rPr kumimoji="0" lang="zh-CN" altLang="en-US" sz="2400" b="1"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）对重点场所实施重点监督检查</a:t>
            </a:r>
            <a:r>
              <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（第五十七条）</a:t>
            </a:r>
            <a:endPar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0" lang="zh-CN" altLang="en-US" sz="2400" b="1"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en-US" altLang="zh-CN" sz="2400" b="1"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2</a:t>
            </a:r>
            <a:r>
              <a:rPr kumimoji="0" lang="zh-CN" altLang="en-US" sz="2400" b="1"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）许可工作 </a:t>
            </a:r>
            <a:endParaRPr kumimoji="0" lang="en-US" altLang="zh-CN" sz="2400" b="1"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l"/>
              <a:defRPr/>
            </a:pPr>
            <a:r>
              <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许可工作应当按照本法和其他有关法律、行政法规规定的条件和程序以及安全技术规范的要求进行审查</a:t>
            </a:r>
            <a:r>
              <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第五十八条</a:t>
            </a:r>
            <a:r>
              <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a:t>
            </a:r>
            <a:endPar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l"/>
              <a:defRPr/>
            </a:pPr>
            <a:r>
              <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许可程序必须公开，并应当自受理申请之日起</a:t>
            </a:r>
            <a:r>
              <a:rPr kumimoji="0" lang="en-US" altLang="zh-CN" sz="2400" b="1" i="0" u="none" strike="noStrike" kern="0" cap="none" spc="0" normalizeH="0" baseline="0" noProof="1">
                <a:ln>
                  <a:noFill/>
                </a:ln>
                <a:solidFill>
                  <a:srgbClr val="C00000"/>
                </a:solidFill>
                <a:effectLst/>
                <a:uLnTx/>
                <a:uFillTx/>
                <a:latin typeface="楷体" panose="02010609060101010101" pitchFamily="49" charset="-122"/>
                <a:ea typeface="楷体" panose="02010609060101010101" pitchFamily="49" charset="-122"/>
                <a:cs typeface="+mn-cs"/>
              </a:rPr>
              <a:t>三十日内</a:t>
            </a:r>
            <a:r>
              <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，作出许可或者不予许可的决定</a:t>
            </a:r>
            <a:r>
              <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（第五十九条）。</a:t>
            </a:r>
            <a:endPar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0" lang="zh-CN" altLang="en-US" sz="2400" b="1"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en-US" altLang="zh-CN" sz="2400" b="1"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3</a:t>
            </a:r>
            <a:r>
              <a:rPr kumimoji="0" lang="zh-CN" altLang="en-US" sz="2400" b="1"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）监督检查的职权，包括行政调查权、行政强制权和行政处罚权</a:t>
            </a:r>
            <a:r>
              <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第六十一条</a:t>
            </a:r>
            <a:r>
              <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a:t>
            </a:r>
            <a:endPar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rPr>
              <a:t>进入现场检查、调查、了解有关情况。查阅和复制资料。实施查封和扣押。做出行政处罚决定。 </a:t>
            </a:r>
            <a:endPar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53251"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solidFill>
                  <a:srgbClr val="003366"/>
                </a:solidFill>
                <a:latin typeface="黑体" panose="02010609060101010101" pitchFamily="49" charset="-122"/>
                <a:ea typeface="黑体" panose="02010609060101010101" pitchFamily="49" charset="-122"/>
                <a:sym typeface="+mn-ea"/>
              </a:rPr>
              <a:t>（</a:t>
            </a:r>
            <a:r>
              <a:rPr lang="zh-CN" altLang="en-US" sz="3200" dirty="0">
                <a:solidFill>
                  <a:srgbClr val="003366"/>
                </a:solidFill>
                <a:latin typeface="黑体" panose="02010609060101010101" pitchFamily="49" charset="-122"/>
                <a:ea typeface="黑体" panose="02010609060101010101" pitchFamily="49" charset="-122"/>
                <a:sym typeface="+mn-ea"/>
              </a:rPr>
              <a:t>五</a:t>
            </a:r>
            <a:r>
              <a:rPr lang="zh-CN" altLang="zh-CN" sz="3200" dirty="0">
                <a:solidFill>
                  <a:srgbClr val="003366"/>
                </a:solidFill>
                <a:latin typeface="黑体" panose="02010609060101010101" pitchFamily="49" charset="-122"/>
                <a:ea typeface="黑体" panose="02010609060101010101" pitchFamily="49" charset="-122"/>
                <a:sym typeface="+mn-ea"/>
              </a:rPr>
              <a:t>）</a:t>
            </a:r>
            <a:r>
              <a:rPr lang="zh-CN" altLang="en-US" sz="3200" dirty="0">
                <a:solidFill>
                  <a:srgbClr val="003366"/>
                </a:solidFill>
                <a:latin typeface="黑体" panose="02010609060101010101" pitchFamily="49" charset="-122"/>
                <a:ea typeface="黑体" panose="02010609060101010101" pitchFamily="49" charset="-122"/>
                <a:sym typeface="+mn-ea"/>
              </a:rPr>
              <a:t>关于监督管理</a:t>
            </a:r>
            <a:endParaRPr lang="en-US" altLang="en-US" sz="3200" dirty="0">
              <a:latin typeface="黑体" panose="02010609060101010101" pitchFamily="49" charset="-122"/>
              <a:ea typeface="黑体" panose="02010609060101010101" pitchFamily="49" charset="-122"/>
            </a:endParaRPr>
          </a:p>
        </p:txBody>
      </p:sp>
      <p:sp>
        <p:nvSpPr>
          <p:cNvPr id="53252" name="Rectangle 3"/>
          <p:cNvSpPr>
            <a:spLocks noGrp="1"/>
          </p:cNvSpPr>
          <p:nvPr>
            <p:ph idx="1"/>
          </p:nvPr>
        </p:nvSpPr>
        <p:spPr/>
        <p:txBody>
          <a:bodyPr vert="horz" wrap="square" lIns="91440" tIns="45720" rIns="91440" bIns="45720" anchor="t"/>
          <a:lstStyle/>
          <a:p>
            <a:pPr marL="0" indent="0" eaLnBrk="1" hangingPunct="1">
              <a:lnSpc>
                <a:spcPct val="80000"/>
              </a:lnSpc>
              <a:buNone/>
            </a:pPr>
            <a:r>
              <a:rPr lang="zh-CN" altLang="en-US" sz="2400" b="1" dirty="0">
                <a:latin typeface="黑体" panose="02010609060101010101" pitchFamily="49" charset="-122"/>
                <a:ea typeface="黑体" panose="02010609060101010101" pitchFamily="49" charset="-122"/>
              </a:rPr>
              <a:t>（</a:t>
            </a:r>
            <a:r>
              <a:rPr lang="en-US" altLang="zh-CN" sz="2400" b="1" dirty="0">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）关于安全状况公布</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第六十八条</a:t>
            </a:r>
            <a:r>
              <a:rPr lang="en-US" altLang="zh-CN" sz="2400" b="1" dirty="0">
                <a:latin typeface="黑体" panose="02010609060101010101" pitchFamily="49" charset="-122"/>
                <a:ea typeface="黑体" panose="02010609060101010101" pitchFamily="49" charset="-122"/>
              </a:rPr>
              <a:t>)</a:t>
            </a:r>
            <a:endParaRPr lang="en-US" altLang="zh-CN" sz="2400" b="1"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①公布特种设备安全状况的作用。</a:t>
            </a:r>
            <a:endParaRPr lang="en-US" altLang="zh-CN"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②公布特种设备安全状况的责任主体。</a:t>
            </a:r>
            <a:endParaRPr lang="en-US" altLang="zh-CN"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③公布的方式。</a:t>
            </a:r>
            <a:endParaRPr lang="en-US" altLang="zh-CN"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④公布的期限。</a:t>
            </a:r>
            <a:endParaRPr lang="en-US" altLang="zh-CN"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⑤公布的内容。</a:t>
            </a: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54275"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solidFill>
                  <a:srgbClr val="003366"/>
                </a:solidFill>
                <a:latin typeface="黑体" panose="02010609060101010101" pitchFamily="49" charset="-122"/>
                <a:ea typeface="黑体" panose="02010609060101010101" pitchFamily="49" charset="-122"/>
              </a:rPr>
              <a:t>（</a:t>
            </a:r>
            <a:r>
              <a:rPr lang="zh-CN" altLang="en-US" sz="3200" dirty="0">
                <a:solidFill>
                  <a:srgbClr val="003366"/>
                </a:solidFill>
                <a:latin typeface="黑体" panose="02010609060101010101" pitchFamily="49" charset="-122"/>
                <a:ea typeface="黑体" panose="02010609060101010101" pitchFamily="49" charset="-122"/>
              </a:rPr>
              <a:t>五</a:t>
            </a:r>
            <a:r>
              <a:rPr lang="zh-CN" altLang="zh-CN" sz="3200" dirty="0">
                <a:solidFill>
                  <a:srgbClr val="003366"/>
                </a:solidFill>
                <a:latin typeface="黑体" panose="02010609060101010101" pitchFamily="49" charset="-122"/>
                <a:ea typeface="黑体" panose="02010609060101010101" pitchFamily="49" charset="-122"/>
              </a:rPr>
              <a:t>）</a:t>
            </a:r>
            <a:r>
              <a:rPr lang="zh-CN" altLang="en-US" sz="3200" dirty="0">
                <a:solidFill>
                  <a:srgbClr val="003366"/>
                </a:solidFill>
                <a:latin typeface="黑体" panose="02010609060101010101" pitchFamily="49" charset="-122"/>
                <a:ea typeface="黑体" panose="02010609060101010101" pitchFamily="49" charset="-122"/>
              </a:rPr>
              <a:t>关于安全监察</a:t>
            </a:r>
            <a:endParaRPr lang="zh-CN" altLang="en-US" sz="3200" dirty="0">
              <a:latin typeface="黑体" panose="02010609060101010101" pitchFamily="49" charset="-122"/>
              <a:ea typeface="黑体" panose="02010609060101010101" pitchFamily="49" charset="-122"/>
            </a:endParaRPr>
          </a:p>
        </p:txBody>
      </p:sp>
      <p:sp>
        <p:nvSpPr>
          <p:cNvPr id="54276" name="Rectangle 3"/>
          <p:cNvSpPr>
            <a:spLocks noGrp="1"/>
          </p:cNvSpPr>
          <p:nvPr>
            <p:ph idx="1"/>
          </p:nvPr>
        </p:nvSpPr>
        <p:spPr/>
        <p:txBody>
          <a:bodyPr vert="horz" wrap="square" lIns="91440" tIns="45720" rIns="91440" bIns="45720" anchor="t"/>
          <a:lstStyle/>
          <a:p>
            <a:pPr marL="0" indent="0" eaLnBrk="1" hangingPunct="1">
              <a:lnSpc>
                <a:spcPct val="80000"/>
              </a:lnSpc>
              <a:buNone/>
            </a:pPr>
            <a:r>
              <a:rPr lang="en-US" altLang="zh-CN" sz="2400" b="1" dirty="0">
                <a:solidFill>
                  <a:srgbClr val="C00000"/>
                </a:solidFill>
                <a:latin typeface="黑体" panose="02010609060101010101" pitchFamily="49" charset="-122"/>
                <a:ea typeface="黑体" panose="02010609060101010101" pitchFamily="49" charset="-122"/>
              </a:rPr>
              <a:t>2</a:t>
            </a:r>
            <a:r>
              <a:rPr lang="zh-CN" altLang="en-US" sz="2400" b="1" dirty="0">
                <a:solidFill>
                  <a:srgbClr val="C00000"/>
                </a:solidFill>
                <a:latin typeface="黑体" panose="02010609060101010101" pitchFamily="49" charset="-122"/>
                <a:ea typeface="黑体" panose="02010609060101010101" pitchFamily="49" charset="-122"/>
              </a:rPr>
              <a:t>、新增加的几项内容 </a:t>
            </a:r>
            <a:endParaRPr lang="zh-CN" altLang="en-US" sz="2400" b="1" dirty="0">
              <a:solidFill>
                <a:srgbClr val="C00000"/>
              </a:solidFill>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dirty="0">
                <a:solidFill>
                  <a:srgbClr val="C00000"/>
                </a:solidFill>
                <a:latin typeface="黑体" panose="02010609060101010101" pitchFamily="49" charset="-122"/>
                <a:ea typeface="黑体" panose="02010609060101010101" pitchFamily="49" charset="-122"/>
              </a:rPr>
              <a:t>一是</a:t>
            </a:r>
            <a:r>
              <a:rPr lang="zh-CN" altLang="en-US" sz="2400" dirty="0">
                <a:latin typeface="黑体" panose="02010609060101010101" pitchFamily="49" charset="-122"/>
                <a:ea typeface="黑体" panose="02010609060101010101" pitchFamily="49" charset="-122"/>
              </a:rPr>
              <a:t>加强宣传、普及知识增强公众安全意识</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第十一条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a:t>
            </a:r>
            <a:r>
              <a:rPr lang="zh-CN" altLang="en-US" sz="2400" dirty="0">
                <a:latin typeface="黑体" panose="02010609060101010101" pitchFamily="49" charset="-122"/>
                <a:ea typeface="黑体" panose="02010609060101010101" pitchFamily="49" charset="-122"/>
              </a:rPr>
              <a:t> </a:t>
            </a:r>
            <a:endParaRPr lang="zh-CN" altLang="en-US"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本法明确特种设备安全监督管理负责特种设备安全宣传教育，普及特种设备安全知识，增强社会公众的特种设备安全意识的职责，宣传教育、普及安全知识职责。</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solidFill>
                  <a:srgbClr val="C00000"/>
                </a:solidFill>
                <a:latin typeface="黑体" panose="02010609060101010101" pitchFamily="49" charset="-122"/>
                <a:ea typeface="黑体" panose="02010609060101010101" pitchFamily="49" charset="-122"/>
              </a:rPr>
              <a:t>二是</a:t>
            </a:r>
            <a:r>
              <a:rPr lang="zh-CN" altLang="en-US" sz="2400" dirty="0">
                <a:latin typeface="黑体" panose="02010609060101010101" pitchFamily="49" charset="-122"/>
                <a:ea typeface="黑体" panose="02010609060101010101" pitchFamily="49" charset="-122"/>
              </a:rPr>
              <a:t>建立档案和信息查询系统，督促报废</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第六十条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a:t>
            </a:r>
            <a:r>
              <a:rPr lang="zh-CN" altLang="en-US" sz="2400" dirty="0">
                <a:latin typeface="黑体" panose="02010609060101010101" pitchFamily="49" charset="-122"/>
                <a:ea typeface="黑体" panose="02010609060101010101" pitchFamily="49" charset="-122"/>
              </a:rPr>
              <a:t> </a:t>
            </a:r>
            <a:endParaRPr lang="zh-CN" altLang="en-US"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本法提出特种设备安全监督管理部门对依法办理使用登记的特种设备应当建立设备档案和信息化查询系统，对达到报废的特种设备，应当及时督促使用单位依法履行报废义务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见第六十条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solidFill>
                  <a:srgbClr val="C00000"/>
                </a:solidFill>
                <a:latin typeface="黑体" panose="02010609060101010101" pitchFamily="49" charset="-122"/>
                <a:ea typeface="黑体" panose="02010609060101010101" pitchFamily="49" charset="-122"/>
              </a:rPr>
              <a:t>三是</a:t>
            </a:r>
            <a:r>
              <a:rPr lang="zh-CN" altLang="en-US" sz="2400" dirty="0">
                <a:latin typeface="黑体" panose="02010609060101010101" pitchFamily="49" charset="-122"/>
                <a:ea typeface="黑体" panose="02010609060101010101" pitchFamily="49" charset="-122"/>
              </a:rPr>
              <a:t>监督管理部门及其工作人员不得推荐、监制、监销特种设备，履职过程的保密义务（</a:t>
            </a:r>
            <a:r>
              <a:rPr lang="zh-CN" altLang="en-US" sz="2400" dirty="0">
                <a:latin typeface="楷体" panose="02010609060101010101" pitchFamily="49" charset="-122"/>
                <a:ea typeface="楷体" panose="02010609060101010101" pitchFamily="49" charset="-122"/>
              </a:rPr>
              <a:t>第六十七条）。</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solidFill>
                  <a:schemeClr val="folHlink"/>
                </a:solidFill>
                <a:latin typeface="黑体" panose="02010609060101010101" pitchFamily="49" charset="-122"/>
                <a:ea typeface="黑体" panose="02010609060101010101" pitchFamily="49" charset="-122"/>
              </a:rPr>
              <a:t>四是</a:t>
            </a:r>
            <a:r>
              <a:rPr lang="zh-CN" altLang="en-US" sz="2400" dirty="0">
                <a:latin typeface="黑体" panose="02010609060101010101" pitchFamily="49" charset="-122"/>
                <a:ea typeface="黑体" panose="02010609060101010101" pitchFamily="49" charset="-122"/>
              </a:rPr>
              <a:t>进一步明确了</a:t>
            </a:r>
            <a:r>
              <a:rPr lang="zh-CN" altLang="en-US" sz="2400" dirty="0">
                <a:solidFill>
                  <a:srgbClr val="000000"/>
                </a:solidFill>
                <a:latin typeface="黑体" panose="02010609060101010101" pitchFamily="49" charset="-122"/>
                <a:ea typeface="黑体" panose="02010609060101010101" pitchFamily="49" charset="-122"/>
              </a:rPr>
              <a:t>各级政府在特种设备安全工作中的各项职责，增加了</a:t>
            </a:r>
            <a:r>
              <a:rPr lang="zh-CN" altLang="en-US" sz="2400" dirty="0">
                <a:solidFill>
                  <a:srgbClr val="C00000"/>
                </a:solidFill>
                <a:latin typeface="黑体" panose="02010609060101010101" pitchFamily="49" charset="-122"/>
                <a:ea typeface="黑体" panose="02010609060101010101" pitchFamily="49" charset="-122"/>
              </a:rPr>
              <a:t>应当建立协调机制</a:t>
            </a:r>
            <a:r>
              <a:rPr lang="zh-CN" altLang="en-US" sz="2400" dirty="0">
                <a:solidFill>
                  <a:srgbClr val="000000"/>
                </a:solidFill>
                <a:latin typeface="黑体" panose="02010609060101010101" pitchFamily="49" charset="-122"/>
                <a:ea typeface="黑体" panose="02010609060101010101" pitchFamily="49" charset="-122"/>
              </a:rPr>
              <a:t>的要求</a:t>
            </a:r>
            <a:r>
              <a:rPr lang="zh-CN" altLang="en-US" sz="2400" dirty="0">
                <a:solidFill>
                  <a:srgbClr val="000000"/>
                </a:solidFill>
                <a:latin typeface="楷体" panose="02010609060101010101" pitchFamily="49" charset="-122"/>
                <a:ea typeface="楷体" panose="02010609060101010101" pitchFamily="49" charset="-122"/>
              </a:rPr>
              <a:t>（第六条）。</a:t>
            </a:r>
            <a:endParaRPr lang="zh-CN" altLang="en-US" sz="2400" dirty="0">
              <a:solidFill>
                <a:srgbClr val="000000"/>
              </a:solidFill>
              <a:latin typeface="楷体" panose="02010609060101010101" pitchFamily="49" charset="-122"/>
              <a:ea typeface="楷体" panose="02010609060101010101" pitchFamily="49"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灯片编号占位符 5"/>
          <p:cNvSpPr txBox="1">
            <a:spLocks noGrp="1"/>
          </p:cNvSpPr>
          <p:nvPr>
            <p:ph type="sldNum" sz="quarter" idx="12"/>
          </p:nvPr>
        </p:nvSpPr>
        <p:spPr/>
        <p:txBody>
          <a:bodyPr anchor="b"/>
          <a:lstStyle/>
          <a:p>
            <a:pPr eaLnBrk="1" hangingPunct="1"/>
            <a:fld id="{9A0DB2DC-4C9A-4742-B13C-FB6460FD3503}" type="slidenum">
              <a:rPr lang="zh-CN" altLang="en-US" dirty="0">
                <a:solidFill>
                  <a:srgbClr val="000000"/>
                </a:solidFill>
              </a:rPr>
            </a:fld>
            <a:endParaRPr lang="zh-CN" altLang="en-US" dirty="0">
              <a:solidFill>
                <a:srgbClr val="000000"/>
              </a:solidFill>
            </a:endParaRPr>
          </a:p>
        </p:txBody>
      </p:sp>
      <p:sp>
        <p:nvSpPr>
          <p:cNvPr id="55299" name="Rectangle 3"/>
          <p:cNvSpPr>
            <a:spLocks noGrp="1"/>
          </p:cNvSpPr>
          <p:nvPr>
            <p:ph idx="1"/>
          </p:nvPr>
        </p:nvSpPr>
        <p:spPr/>
        <p:txBody>
          <a:bodyPr vert="horz" wrap="square" lIns="91440" tIns="45720" rIns="91440" bIns="45720" anchor="t"/>
          <a:lstStyle/>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（一）主要结构及特点</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（二）</a:t>
            </a:r>
            <a:r>
              <a:rPr lang="zh-CN" altLang="en-US" sz="2400" dirty="0">
                <a:latin typeface="黑体" panose="02010609060101010101" pitchFamily="49" charset="-122"/>
                <a:ea typeface="黑体" panose="02010609060101010101" pitchFamily="49" charset="-122"/>
              </a:rPr>
              <a:t>关于</a:t>
            </a:r>
            <a:r>
              <a:rPr lang="zh-CN" altLang="zh-CN" sz="2400" dirty="0">
                <a:latin typeface="黑体" panose="02010609060101010101" pitchFamily="49" charset="-122"/>
                <a:ea typeface="黑体" panose="02010609060101010101" pitchFamily="49" charset="-122"/>
              </a:rPr>
              <a:t>适用范围</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（三）</a:t>
            </a:r>
            <a:r>
              <a:rPr lang="zh-CN" altLang="en-US" sz="2400" dirty="0">
                <a:latin typeface="黑体" panose="02010609060101010101" pitchFamily="49" charset="-122"/>
                <a:ea typeface="黑体" panose="02010609060101010101" pitchFamily="49" charset="-122"/>
              </a:rPr>
              <a:t>关于企业安全主体责任</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（四）</a:t>
            </a:r>
            <a:r>
              <a:rPr lang="zh-CN" altLang="en-US" sz="2400" dirty="0">
                <a:latin typeface="黑体" panose="02010609060101010101" pitchFamily="49" charset="-122"/>
                <a:ea typeface="黑体" panose="02010609060101010101" pitchFamily="49" charset="-122"/>
              </a:rPr>
              <a:t>关于检验检测</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（五）</a:t>
            </a:r>
            <a:r>
              <a:rPr lang="zh-CN" altLang="en-US" sz="2400" dirty="0">
                <a:latin typeface="黑体" panose="02010609060101010101" pitchFamily="49" charset="-122"/>
                <a:ea typeface="黑体" panose="02010609060101010101" pitchFamily="49" charset="-122"/>
              </a:rPr>
              <a:t>关于安全监察</a:t>
            </a:r>
            <a:endParaRPr lang="zh-CN"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b="1" dirty="0">
                <a:solidFill>
                  <a:srgbClr val="C00000"/>
                </a:solidFill>
                <a:latin typeface="黑体" panose="02010609060101010101" pitchFamily="49" charset="-122"/>
                <a:ea typeface="黑体" panose="02010609060101010101" pitchFamily="49" charset="-122"/>
              </a:rPr>
              <a:t>（六）关于</a:t>
            </a:r>
            <a:r>
              <a:rPr lang="zh-CN" altLang="zh-CN" sz="2400" b="1" dirty="0">
                <a:solidFill>
                  <a:srgbClr val="C00000"/>
                </a:solidFill>
                <a:latin typeface="黑体" panose="02010609060101010101" pitchFamily="49" charset="-122"/>
                <a:ea typeface="黑体" panose="02010609060101010101" pitchFamily="49" charset="-122"/>
              </a:rPr>
              <a:t>事故应急与处理</a:t>
            </a:r>
            <a:endParaRPr lang="en-US" altLang="zh-CN" sz="2400" b="1" dirty="0">
              <a:solidFill>
                <a:srgbClr val="C00000"/>
              </a:solidFill>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dirty="0">
                <a:latin typeface="黑体" panose="02010609060101010101" pitchFamily="49" charset="-122"/>
                <a:ea typeface="黑体" panose="02010609060101010101" pitchFamily="49" charset="-122"/>
              </a:rPr>
              <a:t>（七）关于法律责任</a:t>
            </a:r>
            <a:endParaRPr lang="en-US" altLang="zh-CN" sz="2400" dirty="0">
              <a:latin typeface="黑体" panose="02010609060101010101" pitchFamily="49" charset="-122"/>
              <a:ea typeface="黑体" panose="02010609060101010101" pitchFamily="49" charset="-122"/>
            </a:endParaRPr>
          </a:p>
        </p:txBody>
      </p:sp>
      <p:grpSp>
        <p:nvGrpSpPr>
          <p:cNvPr id="55300" name="组合 2"/>
          <p:cNvGrpSpPr/>
          <p:nvPr/>
        </p:nvGrpSpPr>
        <p:grpSpPr>
          <a:xfrm>
            <a:off x="925513" y="773113"/>
            <a:ext cx="5608637" cy="739775"/>
            <a:chOff x="4557621" y="3416304"/>
            <a:chExt cx="6386930" cy="688796"/>
          </a:xfrm>
        </p:grpSpPr>
        <p:sp>
          <p:nvSpPr>
            <p:cNvPr id="55301" name="MH_Number_1"/>
            <p:cNvSpPr/>
            <p:nvPr>
              <p:custDataLst>
                <p:tags r:id="rId1"/>
              </p:custDataLst>
            </p:nvPr>
          </p:nvSpPr>
          <p:spPr>
            <a:xfrm>
              <a:off x="4557621" y="3416304"/>
              <a:ext cx="1191041" cy="688796"/>
            </a:xfrm>
            <a:prstGeom prst="rect">
              <a:avLst/>
            </a:prstGeom>
            <a:solidFill>
              <a:schemeClr val="tx2"/>
            </a:solidFill>
            <a:ln w="9525">
              <a:noFill/>
            </a:ln>
          </p:spPr>
          <p:txBody>
            <a:bodyPr lIns="0" tIns="0" rIns="0" bIns="0" anchor="ctr"/>
            <a:lstStyle/>
            <a:p>
              <a:pPr lvl="0" algn="ctr" eaLnBrk="1" hangingPunct="1">
                <a:lnSpc>
                  <a:spcPct val="110000"/>
                </a:lnSpc>
                <a:buSzPct val="60000"/>
              </a:pPr>
              <a:r>
                <a:rPr lang="zh-CN" altLang="en-US" sz="3200" b="1" dirty="0">
                  <a:solidFill>
                    <a:schemeClr val="bg1"/>
                  </a:solidFill>
                  <a:latin typeface="Arial" panose="020B0604020202020204" pitchFamily="34" charset="0"/>
                  <a:ea typeface="黑体" panose="02010609060101010101" pitchFamily="49" charset="-122"/>
                </a:rPr>
                <a:t>二</a:t>
              </a:r>
              <a:endParaRPr lang="zh-CN" altLang="en-US" sz="3200" b="1" dirty="0">
                <a:solidFill>
                  <a:schemeClr val="bg1"/>
                </a:solidFill>
                <a:latin typeface="Arial" panose="020B0604020202020204" pitchFamily="34" charset="0"/>
                <a:ea typeface="黑体" panose="02010609060101010101" pitchFamily="49" charset="-122"/>
              </a:endParaRPr>
            </a:p>
          </p:txBody>
        </p:sp>
        <p:sp>
          <p:nvSpPr>
            <p:cNvPr id="55302" name="MH_Entry_1"/>
            <p:cNvSpPr/>
            <p:nvPr>
              <p:custDataLst>
                <p:tags r:id="rId2"/>
              </p:custDataLst>
            </p:nvPr>
          </p:nvSpPr>
          <p:spPr>
            <a:xfrm>
              <a:off x="5808738" y="3416304"/>
              <a:ext cx="5135813" cy="688796"/>
            </a:xfrm>
            <a:prstGeom prst="rect">
              <a:avLst/>
            </a:prstGeom>
            <a:solidFill>
              <a:srgbClr val="5F5F5F"/>
            </a:solidFill>
            <a:ln w="9525">
              <a:noFill/>
            </a:ln>
          </p:spPr>
          <p:txBody>
            <a:bodyPr lIns="71981" tIns="35991" rIns="71981" bIns="35991" anchor="ctr"/>
            <a:lstStyle/>
            <a:p>
              <a:pPr lvl="0" eaLnBrk="1" hangingPunct="1">
                <a:lnSpc>
                  <a:spcPct val="110000"/>
                </a:lnSpc>
                <a:buSzPct val="60000"/>
              </a:pPr>
              <a:r>
                <a:rPr lang="zh-CN" altLang="zh-CN" sz="3200" b="1" dirty="0">
                  <a:solidFill>
                    <a:schemeClr val="accent1"/>
                  </a:solidFill>
                  <a:latin typeface="黑体" panose="02010609060101010101" pitchFamily="49" charset="-122"/>
                  <a:ea typeface="黑体" panose="02010609060101010101" pitchFamily="49" charset="-122"/>
                </a:rPr>
                <a:t>重点</a:t>
              </a:r>
              <a:r>
                <a:rPr lang="zh-CN" altLang="en-US" sz="3200" b="1" dirty="0">
                  <a:solidFill>
                    <a:schemeClr val="accent1"/>
                  </a:solidFill>
                  <a:latin typeface="黑体" panose="02010609060101010101" pitchFamily="49" charset="-122"/>
                  <a:ea typeface="黑体" panose="02010609060101010101" pitchFamily="49" charset="-122"/>
                </a:rPr>
                <a:t>内容</a:t>
              </a:r>
              <a:r>
                <a:rPr lang="zh-CN" altLang="zh-CN" sz="3200" b="1" dirty="0">
                  <a:solidFill>
                    <a:schemeClr val="accent1"/>
                  </a:solidFill>
                  <a:latin typeface="黑体" panose="02010609060101010101" pitchFamily="49" charset="-122"/>
                  <a:ea typeface="黑体" panose="02010609060101010101" pitchFamily="49" charset="-122"/>
                </a:rPr>
                <a:t>解析</a:t>
              </a:r>
              <a:endParaRPr lang="zh-CN" altLang="zh-CN" sz="3200" b="1" dirty="0">
                <a:solidFill>
                  <a:schemeClr val="accent1"/>
                </a:solidFill>
                <a:latin typeface="黑体" panose="02010609060101010101" pitchFamily="49" charset="-122"/>
                <a:ea typeface="黑体" panose="02010609060101010101" pitchFamily="49" charset="-122"/>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56323"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（六）关于</a:t>
            </a:r>
            <a:r>
              <a:rPr lang="zh-CN" altLang="zh-CN" sz="3200" dirty="0">
                <a:latin typeface="黑体" panose="02010609060101010101" pitchFamily="49" charset="-122"/>
                <a:ea typeface="黑体" panose="02010609060101010101" pitchFamily="49" charset="-122"/>
              </a:rPr>
              <a:t>事故应急与处理</a:t>
            </a:r>
            <a:endParaRPr lang="zh-CN" altLang="en-US" sz="3200" dirty="0">
              <a:latin typeface="黑体" panose="02010609060101010101" pitchFamily="49" charset="-122"/>
              <a:ea typeface="黑体" panose="02010609060101010101" pitchFamily="49" charset="-122"/>
            </a:endParaRPr>
          </a:p>
        </p:txBody>
      </p:sp>
      <p:sp>
        <p:nvSpPr>
          <p:cNvPr id="16388" name="Rectangle 3"/>
          <p:cNvSpPr>
            <a:spLocks noGrp="1" noChangeArrowheads="1"/>
          </p:cNvSpPr>
          <p:nvPr>
            <p:ph idx="1"/>
          </p:nvPr>
        </p:nvSpPr>
        <p:spPr>
          <a:xfrm>
            <a:off x="912813" y="1905000"/>
            <a:ext cx="8110538" cy="4191000"/>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本章将</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09</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版条例第六章事故预防和调查处理改为事故应急救援与调查处理更为合理，因为法律其他章节及其确定的措施都是为了预防事故。强调了事故应急救援的重要性。有关事故报告和调查基本上保持了</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09</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版条例的规定。</a:t>
            </a:r>
            <a:endPar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1</a:t>
            </a:r>
            <a:r>
              <a:rPr kumimoji="1" lang="zh-CN" altLang="en-US" sz="24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、关于事故应急救援 </a:t>
            </a:r>
            <a:endParaRPr kumimoji="1" lang="en-US" altLang="zh-CN" sz="24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1" lang="en-US" altLang="zh-CN"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1</a:t>
            </a: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）预案的制定</a:t>
            </a:r>
            <a:r>
              <a:rPr kumimoji="1" lang="en-US" altLang="zh-CN"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1" lang="zh-CN" altLang="en-US" sz="24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第六十九条</a:t>
            </a:r>
            <a:r>
              <a:rPr kumimoji="1" lang="en-US" altLang="zh-CN"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，包括国家、地方政府和</a:t>
            </a:r>
            <a:endPar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使用单位</a:t>
            </a:r>
            <a:endPar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国家监督管理部门组织制定重特大事故应急预案，国务院批准后纳入国家突发事件应急预案体系。</a:t>
            </a:r>
            <a:endPar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地方各地人民政府及其监管部门组织制定本地区应急预案，建立或者纳入地方应急处置和救援体系。</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1" i="0" u="none" strike="noStrike" kern="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使用单位制定特种设备专项预案，并且定期组织演练。</a:t>
            </a:r>
            <a:endParaRPr kumimoji="1" lang="zh-CN" altLang="en-US" sz="2400" b="1" i="0" u="none" strike="noStrike" kern="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57347"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（六）关于</a:t>
            </a:r>
            <a:r>
              <a:rPr lang="zh-CN" altLang="zh-CN" sz="3200" dirty="0">
                <a:latin typeface="黑体" panose="02010609060101010101" pitchFamily="49" charset="-122"/>
                <a:ea typeface="黑体" panose="02010609060101010101" pitchFamily="49" charset="-122"/>
              </a:rPr>
              <a:t>事故应急与处理</a:t>
            </a:r>
            <a:endParaRPr lang="zh-CN" altLang="en-US" sz="3200" dirty="0">
              <a:latin typeface="黑体" panose="02010609060101010101" pitchFamily="49" charset="-122"/>
              <a:ea typeface="黑体" panose="02010609060101010101" pitchFamily="49" charset="-122"/>
            </a:endParaRPr>
          </a:p>
        </p:txBody>
      </p:sp>
      <p:sp>
        <p:nvSpPr>
          <p:cNvPr id="16388" name="Rectangle 3"/>
          <p:cNvSpPr>
            <a:spLocks noGrp="1" noChangeArrowheads="1"/>
          </p:cNvSpPr>
          <p:nvPr>
            <p:ph idx="1"/>
          </p:nvPr>
        </p:nvSpPr>
        <p:spPr>
          <a:xfrm>
            <a:off x="912813" y="1905000"/>
            <a:ext cx="7907338" cy="4191000"/>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1" lang="en-US" altLang="zh-CN"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2</a:t>
            </a: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）预案实施和报告</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1" i="0" u="none" strike="noStrike" kern="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第七十条</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endPar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事故发生单位，按照应急预案</a:t>
            </a:r>
            <a:r>
              <a:rPr kumimoji="1" lang="zh-CN" altLang="en-US" sz="2400" b="0" i="0" u="none" strike="noStrike" kern="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采取措施，组织抢救，</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…保护事故现场和有关证据、及时报告。</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当地政府和监管部门核实情况，按规定报告；</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不得</a:t>
            </a:r>
            <a:r>
              <a:rPr kumimoji="1" lang="zh-CN" altLang="en-US" sz="2400" b="0" i="0" u="none" strike="noStrike" kern="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迟报、谎报或者瞒报</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事故情况，不得隐匿、毁灭有关证据或者故意破坏事故现场。</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1" lang="en-US" altLang="zh-CN"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3</a:t>
            </a: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）预案启动和应急救援</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第七十一条，新增加</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endParaRPr kumimoji="1" lang="en-US" altLang="zh-CN" sz="2400" b="1"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事故发生地人民政府接到事故报告，应当依法</a:t>
            </a:r>
            <a:r>
              <a:rPr kumimoji="1" lang="zh-CN" altLang="en-US" sz="2400" b="0" i="0" u="none" strike="noStrike" kern="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启动应急预案，采取应急处置措施，组织应急救援</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58371"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（六）关于</a:t>
            </a:r>
            <a:r>
              <a:rPr lang="zh-CN" altLang="zh-CN" sz="3200" dirty="0">
                <a:latin typeface="黑体" panose="02010609060101010101" pitchFamily="49" charset="-122"/>
                <a:ea typeface="黑体" panose="02010609060101010101" pitchFamily="49" charset="-122"/>
              </a:rPr>
              <a:t>事故应急与处理</a:t>
            </a:r>
            <a:endParaRPr lang="zh-CN" altLang="en-US" sz="3200" dirty="0">
              <a:latin typeface="黑体" panose="02010609060101010101" pitchFamily="49" charset="-122"/>
              <a:ea typeface="黑体" panose="02010609060101010101" pitchFamily="49" charset="-122"/>
            </a:endParaRPr>
          </a:p>
        </p:txBody>
      </p:sp>
      <p:sp>
        <p:nvSpPr>
          <p:cNvPr id="58372" name="Rectangle 3"/>
          <p:cNvSpPr>
            <a:spLocks noGrp="1"/>
          </p:cNvSpPr>
          <p:nvPr>
            <p:ph idx="1"/>
          </p:nvPr>
        </p:nvSpPr>
        <p:spPr>
          <a:xfrm>
            <a:off x="912813" y="1905000"/>
            <a:ext cx="7907337" cy="4191000"/>
          </a:xfrm>
        </p:spPr>
        <p:txBody>
          <a:bodyPr vert="horz" wrap="square" lIns="91440" tIns="45720" rIns="91440" bIns="45720" anchor="t"/>
          <a:lstStyle/>
          <a:p>
            <a:pPr marL="0" indent="0" eaLnBrk="1" hangingPunct="1">
              <a:lnSpc>
                <a:spcPct val="80000"/>
              </a:lnSpc>
              <a:buNone/>
            </a:pPr>
            <a:r>
              <a:rPr lang="en-US" altLang="zh-CN" sz="2400" b="1" dirty="0">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、关于事故调查组织</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第七十二条</a:t>
            </a:r>
            <a:r>
              <a:rPr lang="en-US" altLang="zh-CN" sz="2400" dirty="0">
                <a:latin typeface="楷体" panose="02010609060101010101" pitchFamily="49" charset="-122"/>
                <a:ea typeface="楷体" panose="02010609060101010101" pitchFamily="49" charset="-122"/>
              </a:rPr>
              <a:t>) </a:t>
            </a:r>
            <a:endParaRPr lang="en-US" altLang="zh-CN"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各级事故的调查职权与</a:t>
            </a:r>
            <a:r>
              <a:rPr lang="en-US" altLang="zh-CN" sz="2400" dirty="0">
                <a:latin typeface="楷体" panose="02010609060101010101" pitchFamily="49" charset="-122"/>
                <a:ea typeface="楷体" panose="02010609060101010101" pitchFamily="49" charset="-122"/>
              </a:rPr>
              <a:t>09</a:t>
            </a:r>
            <a:r>
              <a:rPr lang="zh-CN" altLang="en-US" sz="2400" dirty="0">
                <a:latin typeface="楷体" panose="02010609060101010101" pitchFamily="49" charset="-122"/>
                <a:ea typeface="楷体" panose="02010609060101010101" pitchFamily="49" charset="-122"/>
              </a:rPr>
              <a:t>版条例一致，增加提出调查组的工作准则要求，即依法、独立、公正。</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关于事故处理的级别，</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特种设备安全监察条例</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与</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安全生产事故报告和调查处理条例</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存在不一致的问题，特种设备局和我本人一直努力试图解决，但未能如愿。</a:t>
            </a:r>
            <a:endParaRPr lang="en-US" altLang="zh-CN"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zh-CN" sz="2400" b="1" dirty="0">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、关于事故处理</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第七十三条</a:t>
            </a:r>
            <a:r>
              <a:rPr lang="en-US" altLang="zh-CN" sz="2400" dirty="0">
                <a:latin typeface="楷体" panose="02010609060101010101" pitchFamily="49" charset="-122"/>
                <a:ea typeface="楷体" panose="02010609060101010101" pitchFamily="49" charset="-122"/>
              </a:rPr>
              <a:t>) </a:t>
            </a:r>
            <a:endParaRPr lang="en-US" altLang="zh-CN"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调查报告的上报程序和对处理要求基本和</a:t>
            </a:r>
            <a:r>
              <a:rPr lang="en-US" altLang="zh-CN" sz="2400" dirty="0">
                <a:latin typeface="楷体" panose="02010609060101010101" pitchFamily="49" charset="-122"/>
                <a:ea typeface="楷体" panose="02010609060101010101" pitchFamily="49" charset="-122"/>
                <a:sym typeface="宋体" panose="02010600030101010101" pitchFamily="2" charset="-122"/>
              </a:rPr>
              <a:t>09</a:t>
            </a:r>
            <a:r>
              <a:rPr lang="zh-CN" altLang="en-US" sz="2400" dirty="0">
                <a:latin typeface="楷体" panose="02010609060101010101" pitchFamily="49" charset="-122"/>
                <a:ea typeface="楷体" panose="02010609060101010101" pitchFamily="49" charset="-122"/>
                <a:sym typeface="宋体" panose="02010600030101010101" pitchFamily="2" charset="-122"/>
              </a:rPr>
              <a:t>版</a:t>
            </a:r>
            <a:r>
              <a:rPr lang="zh-CN" altLang="en-US" sz="2400" dirty="0">
                <a:latin typeface="楷体" panose="02010609060101010101" pitchFamily="49" charset="-122"/>
                <a:ea typeface="楷体" panose="02010609060101010101" pitchFamily="49" charset="-122"/>
              </a:rPr>
              <a:t>条例一致，增加第二款：事故责任单位</a:t>
            </a:r>
            <a:r>
              <a:rPr lang="zh-CN" altLang="en-US" sz="2400" dirty="0">
                <a:solidFill>
                  <a:srgbClr val="C00000"/>
                </a:solidFill>
                <a:latin typeface="楷体" panose="02010609060101010101" pitchFamily="49" charset="-122"/>
                <a:ea typeface="楷体" panose="02010609060101010101" pitchFamily="49" charset="-122"/>
              </a:rPr>
              <a:t>应当依法落实整改措施</a:t>
            </a:r>
            <a:r>
              <a:rPr lang="zh-CN" altLang="en-US" sz="2400" dirty="0">
                <a:latin typeface="楷体" panose="02010609060101010101" pitchFamily="49" charset="-122"/>
                <a:ea typeface="楷体" panose="02010609060101010101" pitchFamily="49" charset="-122"/>
              </a:rPr>
              <a:t>，预防同类事故发生。事故造成损害的，事故责任单位</a:t>
            </a:r>
            <a:r>
              <a:rPr lang="zh-CN" altLang="en-US" sz="2400" dirty="0">
                <a:solidFill>
                  <a:srgbClr val="C00000"/>
                </a:solidFill>
                <a:latin typeface="楷体" panose="02010609060101010101" pitchFamily="49" charset="-122"/>
                <a:ea typeface="楷体" panose="02010609060101010101" pitchFamily="49" charset="-122"/>
              </a:rPr>
              <a:t>应当依法承担赔偿责任</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灯片编号占位符 5"/>
          <p:cNvSpPr txBox="1">
            <a:spLocks noGrp="1"/>
          </p:cNvSpPr>
          <p:nvPr>
            <p:ph type="sldNum" sz="quarter" idx="12"/>
          </p:nvPr>
        </p:nvSpPr>
        <p:spPr/>
        <p:txBody>
          <a:bodyPr anchor="b"/>
          <a:lstStyle/>
          <a:p>
            <a:pPr eaLnBrk="1" hangingPunct="1"/>
            <a:fld id="{9A0DB2DC-4C9A-4742-B13C-FB6460FD3503}" type="slidenum">
              <a:rPr lang="zh-CN" altLang="en-US" dirty="0">
                <a:solidFill>
                  <a:srgbClr val="000000"/>
                </a:solidFill>
              </a:rPr>
            </a:fld>
            <a:endParaRPr lang="zh-CN" altLang="en-US" dirty="0">
              <a:solidFill>
                <a:srgbClr val="000000"/>
              </a:solidFill>
            </a:endParaRPr>
          </a:p>
        </p:txBody>
      </p:sp>
      <p:sp>
        <p:nvSpPr>
          <p:cNvPr id="59395" name="Rectangle 3"/>
          <p:cNvSpPr>
            <a:spLocks noGrp="1"/>
          </p:cNvSpPr>
          <p:nvPr>
            <p:ph idx="1"/>
          </p:nvPr>
        </p:nvSpPr>
        <p:spPr/>
        <p:txBody>
          <a:bodyPr vert="horz" wrap="square" lIns="91440" tIns="45720" rIns="91440" bIns="45720" anchor="t"/>
          <a:lstStyle/>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（一）主要结构及特点</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（二）</a:t>
            </a:r>
            <a:r>
              <a:rPr lang="zh-CN" altLang="en-US" sz="2400" dirty="0">
                <a:latin typeface="黑体" panose="02010609060101010101" pitchFamily="49" charset="-122"/>
                <a:ea typeface="黑体" panose="02010609060101010101" pitchFamily="49" charset="-122"/>
              </a:rPr>
              <a:t>关于</a:t>
            </a:r>
            <a:r>
              <a:rPr lang="zh-CN" altLang="zh-CN" sz="2400" dirty="0">
                <a:latin typeface="黑体" panose="02010609060101010101" pitchFamily="49" charset="-122"/>
                <a:ea typeface="黑体" panose="02010609060101010101" pitchFamily="49" charset="-122"/>
              </a:rPr>
              <a:t>适用范围</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（三）</a:t>
            </a:r>
            <a:r>
              <a:rPr lang="zh-CN" altLang="en-US" sz="2400" dirty="0">
                <a:latin typeface="黑体" panose="02010609060101010101" pitchFamily="49" charset="-122"/>
                <a:ea typeface="黑体" panose="02010609060101010101" pitchFamily="49" charset="-122"/>
              </a:rPr>
              <a:t>关于企业安全主体责任</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（四）</a:t>
            </a:r>
            <a:r>
              <a:rPr lang="zh-CN" altLang="en-US" sz="2400" dirty="0">
                <a:latin typeface="黑体" panose="02010609060101010101" pitchFamily="49" charset="-122"/>
                <a:ea typeface="黑体" panose="02010609060101010101" pitchFamily="49" charset="-122"/>
              </a:rPr>
              <a:t>关于检验检测</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（五）</a:t>
            </a:r>
            <a:r>
              <a:rPr lang="zh-CN" altLang="en-US" sz="2400" dirty="0">
                <a:latin typeface="黑体" panose="02010609060101010101" pitchFamily="49" charset="-122"/>
                <a:ea typeface="黑体" panose="02010609060101010101" pitchFamily="49" charset="-122"/>
              </a:rPr>
              <a:t>关于安全监察</a:t>
            </a:r>
            <a:endParaRPr lang="zh-CN"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dirty="0">
                <a:latin typeface="黑体" panose="02010609060101010101" pitchFamily="49" charset="-122"/>
                <a:ea typeface="黑体" panose="02010609060101010101" pitchFamily="49" charset="-122"/>
              </a:rPr>
              <a:t>（六）关于</a:t>
            </a:r>
            <a:r>
              <a:rPr lang="zh-CN" altLang="zh-CN" sz="2400" dirty="0">
                <a:latin typeface="黑体" panose="02010609060101010101" pitchFamily="49" charset="-122"/>
                <a:ea typeface="黑体" panose="02010609060101010101" pitchFamily="49" charset="-122"/>
              </a:rPr>
              <a:t>事故应急与处理</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b="1" dirty="0">
                <a:solidFill>
                  <a:srgbClr val="C00000"/>
                </a:solidFill>
                <a:latin typeface="黑体" panose="02010609060101010101" pitchFamily="49" charset="-122"/>
                <a:ea typeface="黑体" panose="02010609060101010101" pitchFamily="49" charset="-122"/>
              </a:rPr>
              <a:t>（七）关于法律责任</a:t>
            </a:r>
            <a:endParaRPr lang="en-US" altLang="zh-CN" sz="2400" b="1" dirty="0">
              <a:solidFill>
                <a:srgbClr val="C00000"/>
              </a:solidFill>
              <a:latin typeface="黑体" panose="02010609060101010101" pitchFamily="49" charset="-122"/>
              <a:ea typeface="黑体" panose="02010609060101010101" pitchFamily="49" charset="-122"/>
            </a:endParaRPr>
          </a:p>
        </p:txBody>
      </p:sp>
      <p:grpSp>
        <p:nvGrpSpPr>
          <p:cNvPr id="59396" name="组合 2"/>
          <p:cNvGrpSpPr/>
          <p:nvPr/>
        </p:nvGrpSpPr>
        <p:grpSpPr>
          <a:xfrm>
            <a:off x="925513" y="773113"/>
            <a:ext cx="5608637" cy="739775"/>
            <a:chOff x="4557621" y="3416304"/>
            <a:chExt cx="6386930" cy="688796"/>
          </a:xfrm>
        </p:grpSpPr>
        <p:sp>
          <p:nvSpPr>
            <p:cNvPr id="59397" name="MH_Number_1"/>
            <p:cNvSpPr/>
            <p:nvPr>
              <p:custDataLst>
                <p:tags r:id="rId1"/>
              </p:custDataLst>
            </p:nvPr>
          </p:nvSpPr>
          <p:spPr>
            <a:xfrm>
              <a:off x="4557621" y="3416304"/>
              <a:ext cx="1191041" cy="688796"/>
            </a:xfrm>
            <a:prstGeom prst="rect">
              <a:avLst/>
            </a:prstGeom>
            <a:solidFill>
              <a:schemeClr val="tx2"/>
            </a:solidFill>
            <a:ln w="9525">
              <a:noFill/>
            </a:ln>
          </p:spPr>
          <p:txBody>
            <a:bodyPr lIns="0" tIns="0" rIns="0" bIns="0" anchor="ctr"/>
            <a:lstStyle/>
            <a:p>
              <a:pPr lvl="0" algn="ctr" eaLnBrk="1" hangingPunct="1">
                <a:lnSpc>
                  <a:spcPct val="110000"/>
                </a:lnSpc>
                <a:buSzPct val="60000"/>
              </a:pPr>
              <a:r>
                <a:rPr lang="zh-CN" altLang="en-US" sz="3200" b="1" dirty="0">
                  <a:solidFill>
                    <a:schemeClr val="bg1"/>
                  </a:solidFill>
                  <a:latin typeface="Arial" panose="020B0604020202020204" pitchFamily="34" charset="0"/>
                  <a:ea typeface="黑体" panose="02010609060101010101" pitchFamily="49" charset="-122"/>
                </a:rPr>
                <a:t>二</a:t>
              </a:r>
              <a:endParaRPr lang="zh-CN" altLang="en-US" sz="3200" b="1" dirty="0">
                <a:solidFill>
                  <a:schemeClr val="bg1"/>
                </a:solidFill>
                <a:latin typeface="Arial" panose="020B0604020202020204" pitchFamily="34" charset="0"/>
                <a:ea typeface="黑体" panose="02010609060101010101" pitchFamily="49" charset="-122"/>
              </a:endParaRPr>
            </a:p>
          </p:txBody>
        </p:sp>
        <p:sp>
          <p:nvSpPr>
            <p:cNvPr id="59398" name="MH_Entry_1"/>
            <p:cNvSpPr/>
            <p:nvPr>
              <p:custDataLst>
                <p:tags r:id="rId2"/>
              </p:custDataLst>
            </p:nvPr>
          </p:nvSpPr>
          <p:spPr>
            <a:xfrm>
              <a:off x="5808738" y="3416304"/>
              <a:ext cx="5135813" cy="688796"/>
            </a:xfrm>
            <a:prstGeom prst="rect">
              <a:avLst/>
            </a:prstGeom>
            <a:solidFill>
              <a:srgbClr val="5F5F5F"/>
            </a:solidFill>
            <a:ln w="9525">
              <a:noFill/>
            </a:ln>
          </p:spPr>
          <p:txBody>
            <a:bodyPr lIns="71981" tIns="35991" rIns="71981" bIns="35991" anchor="ctr"/>
            <a:lstStyle/>
            <a:p>
              <a:pPr lvl="0" eaLnBrk="1" hangingPunct="1">
                <a:lnSpc>
                  <a:spcPct val="110000"/>
                </a:lnSpc>
                <a:buSzPct val="60000"/>
              </a:pPr>
              <a:r>
                <a:rPr lang="zh-CN" altLang="zh-CN" sz="3200" b="1" dirty="0">
                  <a:solidFill>
                    <a:schemeClr val="accent1"/>
                  </a:solidFill>
                  <a:latin typeface="黑体" panose="02010609060101010101" pitchFamily="49" charset="-122"/>
                  <a:ea typeface="黑体" panose="02010609060101010101" pitchFamily="49" charset="-122"/>
                </a:rPr>
                <a:t>重点</a:t>
              </a:r>
              <a:r>
                <a:rPr lang="zh-CN" altLang="en-US" sz="3200" b="1" dirty="0">
                  <a:solidFill>
                    <a:schemeClr val="accent1"/>
                  </a:solidFill>
                  <a:latin typeface="黑体" panose="02010609060101010101" pitchFamily="49" charset="-122"/>
                  <a:ea typeface="黑体" panose="02010609060101010101" pitchFamily="49" charset="-122"/>
                </a:rPr>
                <a:t>内容</a:t>
              </a:r>
              <a:r>
                <a:rPr lang="zh-CN" altLang="zh-CN" sz="3200" b="1" dirty="0">
                  <a:solidFill>
                    <a:schemeClr val="accent1"/>
                  </a:solidFill>
                  <a:latin typeface="黑体" panose="02010609060101010101" pitchFamily="49" charset="-122"/>
                  <a:ea typeface="黑体" panose="02010609060101010101" pitchFamily="49" charset="-122"/>
                </a:rPr>
                <a:t>解析</a:t>
              </a:r>
              <a:endParaRPr lang="zh-CN" altLang="zh-CN" sz="3200" b="1" dirty="0">
                <a:solidFill>
                  <a:schemeClr val="accent1"/>
                </a:solidFill>
                <a:latin typeface="黑体" panose="02010609060101010101" pitchFamily="49" charset="-122"/>
                <a:ea typeface="黑体" panose="02010609060101010101" pitchFamily="49" charset="-122"/>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60419"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（七）关于法律责任</a:t>
            </a:r>
            <a:endParaRPr lang="zh-CN" altLang="en-US" sz="3200" dirty="0">
              <a:latin typeface="黑体" panose="02010609060101010101" pitchFamily="49" charset="-122"/>
              <a:ea typeface="黑体" panose="02010609060101010101" pitchFamily="49" charset="-122"/>
            </a:endParaRPr>
          </a:p>
        </p:txBody>
      </p:sp>
      <p:sp>
        <p:nvSpPr>
          <p:cNvPr id="16388" name="Rectangle 3"/>
          <p:cNvSpPr>
            <a:spLocks noGrp="1" noChangeArrowheads="1"/>
          </p:cNvSpPr>
          <p:nvPr>
            <p:ph idx="1"/>
          </p:nvPr>
        </p:nvSpPr>
        <p:spPr>
          <a:xfrm>
            <a:off x="912813" y="1905000"/>
            <a:ext cx="8110538" cy="4191000"/>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1</a:t>
            </a:r>
            <a:r>
              <a:rPr kumimoji="1" lang="zh-CN" altLang="en-US" sz="24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、总的情况</a:t>
            </a:r>
            <a:endParaRPr kumimoji="1" lang="en-US" altLang="zh-CN" sz="24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共二十五条，占四分之一。</a:t>
            </a:r>
            <a:endPar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对生产、经营、使用环节的义务和检验、检测和监管部门的职责等都基本对应的规定了相应的法律责任。</a:t>
            </a:r>
            <a:endPar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被吊销许可证的，</a:t>
            </a:r>
            <a:r>
              <a:rPr kumimoji="1" lang="zh-CN" altLang="en-US" sz="2400" b="0"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三年内</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不予受理新的许可</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（第九十六条，新</a:t>
            </a:r>
            <a:r>
              <a:rPr kumimoji="0"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mn-ea"/>
              </a:rPr>
              <a:t>增加</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endPar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增加民事赔偿责任，并且规定了民事赔偿优先的原则</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第九十七条</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endPar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处罚上限有所增加，并且幅度也相应增加，有的达到</a:t>
            </a:r>
            <a:r>
              <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10</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倍。</a:t>
            </a:r>
            <a:endPar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增加了治安处罚的规定</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第九十八条</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endPar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61443"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（七）关于法律责任</a:t>
            </a:r>
            <a:endParaRPr lang="zh-CN" altLang="en-US" sz="3200" dirty="0">
              <a:latin typeface="黑体" panose="02010609060101010101" pitchFamily="49" charset="-122"/>
              <a:ea typeface="黑体" panose="02010609060101010101" pitchFamily="49" charset="-122"/>
            </a:endParaRPr>
          </a:p>
        </p:txBody>
      </p:sp>
      <p:sp>
        <p:nvSpPr>
          <p:cNvPr id="61444" name="Rectangle 3"/>
          <p:cNvSpPr>
            <a:spLocks noGrp="1"/>
          </p:cNvSpPr>
          <p:nvPr>
            <p:ph idx="1"/>
          </p:nvPr>
        </p:nvSpPr>
        <p:spPr/>
        <p:txBody>
          <a:bodyPr vert="horz" wrap="square" lIns="91440" tIns="45720" rIns="91440" bIns="45720" anchor="t"/>
          <a:lstStyle/>
          <a:p>
            <a:pPr marL="0" indent="0" eaLnBrk="1" hangingPunct="1">
              <a:lnSpc>
                <a:spcPct val="80000"/>
              </a:lnSpc>
              <a:buNone/>
            </a:pPr>
            <a:r>
              <a:rPr lang="en-US" altLang="zh-CN" sz="2400" b="1" dirty="0">
                <a:solidFill>
                  <a:srgbClr val="C00000"/>
                </a:solidFill>
                <a:latin typeface="黑体" panose="02010609060101010101" pitchFamily="49" charset="-122"/>
                <a:ea typeface="黑体" panose="02010609060101010101" pitchFamily="49" charset="-122"/>
              </a:rPr>
              <a:t>2</a:t>
            </a:r>
            <a:r>
              <a:rPr lang="zh-CN" altLang="en-US" sz="2400" b="1" dirty="0">
                <a:solidFill>
                  <a:srgbClr val="C00000"/>
                </a:solidFill>
                <a:latin typeface="黑体" panose="02010609060101010101" pitchFamily="49" charset="-122"/>
                <a:ea typeface="黑体" panose="02010609060101010101" pitchFamily="49" charset="-122"/>
              </a:rPr>
              <a:t>、生产、经营、使用单位法律责任</a:t>
            </a:r>
            <a:endParaRPr lang="en-US" altLang="zh-CN" sz="2400" b="1" dirty="0">
              <a:solidFill>
                <a:srgbClr val="C00000"/>
              </a:solidFill>
              <a:latin typeface="黑体" panose="02010609060101010101" pitchFamily="49" charset="-122"/>
              <a:ea typeface="黑体" panose="02010609060101010101" pitchFamily="49" charset="-122"/>
            </a:endParaRPr>
          </a:p>
          <a:p>
            <a:pPr marL="0" indent="0" eaLnBrk="1" hangingPunct="1">
              <a:lnSpc>
                <a:spcPct val="80000"/>
              </a:lnSpc>
            </a:pPr>
            <a:r>
              <a:rPr lang="zh-CN" altLang="en-US" sz="2400" b="1" dirty="0">
                <a:latin typeface="黑体" panose="02010609060101010101" pitchFamily="49" charset="-122"/>
                <a:ea typeface="黑体" panose="02010609060101010101" pitchFamily="49" charset="-122"/>
              </a:rPr>
              <a:t>一般要求的法律责任： </a:t>
            </a:r>
            <a:endParaRPr lang="zh-CN" altLang="en-US" sz="2400" b="1" dirty="0">
              <a:latin typeface="黑体" panose="02010609060101010101" pitchFamily="49" charset="-122"/>
              <a:ea typeface="黑体" panose="02010609060101010101" pitchFamily="49"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未按照规定配备、使用人员</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第八十六条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 </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据不接受监督检查、擅自动用查封、扣押的特种设备及其部件的</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第九十五条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 </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rPr>
              <a:t>(3)</a:t>
            </a:r>
            <a:r>
              <a:rPr lang="zh-CN" altLang="en-US" sz="2400" dirty="0">
                <a:latin typeface="楷体" panose="02010609060101010101" pitchFamily="49" charset="-122"/>
                <a:ea typeface="楷体" panose="02010609060101010101" pitchFamily="49" charset="-122"/>
              </a:rPr>
              <a:t>吊销许可证，三年不受理</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第九十六条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marL="0" indent="0" eaLnBrk="1" hangingPunct="1">
              <a:lnSpc>
                <a:spcPct val="80000"/>
              </a:lnSpc>
              <a:buNone/>
            </a:pPr>
            <a:endParaRPr lang="zh-CN" altLang="en-US" sz="2400" dirty="0">
              <a:latin typeface="楷体" panose="02010609060101010101" pitchFamily="49" charset="-122"/>
              <a:ea typeface="楷体" panose="02010609060101010101" pitchFamily="49" charset="-122"/>
              <a:sym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7171"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（二）重要意义</a:t>
            </a:r>
            <a:endParaRPr lang="zh-CN" altLang="en-US" sz="3200" dirty="0">
              <a:latin typeface="黑体" panose="02010609060101010101" pitchFamily="49" charset="-122"/>
              <a:ea typeface="黑体" panose="02010609060101010101" pitchFamily="49" charset="-122"/>
            </a:endParaRPr>
          </a:p>
        </p:txBody>
      </p:sp>
      <p:sp>
        <p:nvSpPr>
          <p:cNvPr id="7172" name="Rectangle 3"/>
          <p:cNvSpPr>
            <a:spLocks noGrp="1"/>
          </p:cNvSpPr>
          <p:nvPr>
            <p:ph idx="1"/>
          </p:nvPr>
        </p:nvSpPr>
        <p:spPr/>
        <p:txBody>
          <a:bodyPr vert="horz" wrap="square" lIns="91440" tIns="45720" rIns="91440" bIns="45720" anchor="t"/>
          <a:lstStyle/>
          <a:p>
            <a:pPr marL="0" indent="0" eaLnBrk="1" hangingPunct="1">
              <a:buNone/>
            </a:pPr>
            <a:r>
              <a:rPr lang="zh-CN" altLang="zh-CN" sz="2400" dirty="0">
                <a:latin typeface="黑体" panose="02010609060101010101" pitchFamily="49" charset="-122"/>
                <a:ea typeface="黑体" panose="02010609060101010101" pitchFamily="49" charset="-122"/>
              </a:rPr>
              <a:t>第一</a:t>
            </a:r>
            <a:r>
              <a:rPr lang="zh-CN" altLang="en-US"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是维护生命财产安全的迫切需要。</a:t>
            </a:r>
            <a:endParaRPr lang="en-US" altLang="zh-CN" sz="2400" dirty="0">
              <a:latin typeface="黑体" panose="02010609060101010101" pitchFamily="49" charset="-122"/>
              <a:ea typeface="黑体" panose="02010609060101010101" pitchFamily="49" charset="-122"/>
            </a:endParaRPr>
          </a:p>
          <a:p>
            <a:pPr marL="0" indent="0" eaLnBrk="1" hangingPunct="1">
              <a:buNone/>
            </a:pPr>
            <a:r>
              <a:rPr lang="zh-CN" altLang="zh-CN" sz="2400" dirty="0">
                <a:latin typeface="黑体" panose="02010609060101010101" pitchFamily="49" charset="-122"/>
                <a:ea typeface="黑体" panose="02010609060101010101" pitchFamily="49" charset="-122"/>
              </a:rPr>
              <a:t>第二，是促进安全生产的重要保障。</a:t>
            </a:r>
            <a:endParaRPr lang="en-US" altLang="zh-CN" sz="2400" dirty="0">
              <a:latin typeface="黑体" panose="02010609060101010101" pitchFamily="49" charset="-122"/>
              <a:ea typeface="黑体" panose="02010609060101010101" pitchFamily="49" charset="-122"/>
            </a:endParaRPr>
          </a:p>
          <a:p>
            <a:pPr marL="0" indent="0" eaLnBrk="1" hangingPunct="1">
              <a:buNone/>
            </a:pPr>
            <a:r>
              <a:rPr lang="zh-CN" altLang="zh-CN" sz="2400" dirty="0">
                <a:latin typeface="黑体" panose="02010609060101010101" pitchFamily="49" charset="-122"/>
                <a:ea typeface="黑体" panose="02010609060101010101" pitchFamily="49" charset="-122"/>
              </a:rPr>
              <a:t>第三，是推动节能环保的有力举措。</a:t>
            </a:r>
            <a:endParaRPr lang="en-US" altLang="zh-CN" sz="2400" dirty="0">
              <a:latin typeface="黑体" panose="02010609060101010101" pitchFamily="49" charset="-122"/>
              <a:ea typeface="黑体" panose="02010609060101010101" pitchFamily="49" charset="-122"/>
            </a:endParaRPr>
          </a:p>
          <a:p>
            <a:pPr marL="0" indent="0" eaLnBrk="1" hangingPunct="1">
              <a:buNone/>
            </a:pPr>
            <a:r>
              <a:rPr lang="zh-CN" altLang="zh-CN" sz="2400" dirty="0">
                <a:latin typeface="黑体" panose="02010609060101010101" pitchFamily="49" charset="-122"/>
                <a:ea typeface="黑体" panose="02010609060101010101" pitchFamily="49" charset="-122"/>
              </a:rPr>
              <a:t>第四，是推进依法行政的必然要求。</a:t>
            </a:r>
            <a:endParaRPr lang="en-US" altLang="zh-CN" sz="2400" dirty="0">
              <a:latin typeface="黑体" panose="02010609060101010101" pitchFamily="49" charset="-122"/>
              <a:ea typeface="黑体" panose="02010609060101010101" pitchFamily="49"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62467"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（七）关于法律责任</a:t>
            </a:r>
            <a:endParaRPr lang="zh-CN" altLang="en-US" sz="3200" dirty="0">
              <a:latin typeface="黑体" panose="02010609060101010101" pitchFamily="49" charset="-122"/>
              <a:ea typeface="黑体" panose="02010609060101010101" pitchFamily="49" charset="-122"/>
            </a:endParaRPr>
          </a:p>
        </p:txBody>
      </p:sp>
      <p:sp>
        <p:nvSpPr>
          <p:cNvPr id="62468" name="Rectangle 3"/>
          <p:cNvSpPr>
            <a:spLocks noGrp="1"/>
          </p:cNvSpPr>
          <p:nvPr>
            <p:ph idx="1"/>
          </p:nvPr>
        </p:nvSpPr>
        <p:spPr/>
        <p:txBody>
          <a:bodyPr vert="horz" wrap="square" lIns="91440" tIns="45720" rIns="91440" bIns="45720" anchor="t"/>
          <a:lstStyle/>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第八十六条　违反本法规定，特种设备生产、经营、使用单位有下列情形之一的，</a:t>
            </a:r>
            <a:r>
              <a:rPr lang="zh-CN" altLang="en-US" sz="2400" dirty="0">
                <a:solidFill>
                  <a:srgbClr val="9E0000"/>
                </a:solidFill>
                <a:latin typeface="楷体" panose="02010609060101010101" pitchFamily="49" charset="-122"/>
                <a:ea typeface="楷体" panose="02010609060101010101" pitchFamily="49" charset="-122"/>
              </a:rPr>
              <a:t>责令限期改正；逾期未改正的，</a:t>
            </a:r>
            <a:r>
              <a:rPr lang="zh-CN" altLang="en-US" sz="2400" dirty="0">
                <a:latin typeface="楷体" panose="02010609060101010101" pitchFamily="49" charset="-122"/>
                <a:ea typeface="楷体" panose="02010609060101010101" pitchFamily="49" charset="-122"/>
              </a:rPr>
              <a:t>责令停止使用有关特种设备或者停产停业整顿，处一万元以上五万元以下罚款:</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(一)未配备具有相应资格的特种设备安全管理人员、检测人员和作业人员的；</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(二)使用未取得相应资格的人员从事特种设备安全管理、检测和作业的；</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(三)未对特种设备安全管理人员、检测人员和作业人员进行安全教育和技能培训的。</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endParaRPr lang="zh-CN" altLang="en-US" sz="2400" dirty="0">
              <a:latin typeface="楷体" panose="02010609060101010101" pitchFamily="49" charset="-122"/>
              <a:ea typeface="楷体" panose="02010609060101010101" pitchFamily="49" charset="-122"/>
              <a:hlinkClick r:id="rId1" action="ppaction://hlinksldjump"/>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hlinkClick r:id="rId1" action="ppaction://hlinksldjump"/>
              </a:rPr>
              <a:t>责任</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63491"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（七）关于法律责任</a:t>
            </a:r>
            <a:endParaRPr lang="zh-CN" altLang="en-US" sz="3200" dirty="0">
              <a:latin typeface="黑体" panose="02010609060101010101" pitchFamily="49" charset="-122"/>
              <a:ea typeface="黑体" panose="02010609060101010101" pitchFamily="49" charset="-122"/>
            </a:endParaRPr>
          </a:p>
        </p:txBody>
      </p:sp>
      <p:sp>
        <p:nvSpPr>
          <p:cNvPr id="63492" name="Rectangle 3"/>
          <p:cNvSpPr>
            <a:spLocks noGrp="1"/>
          </p:cNvSpPr>
          <p:nvPr>
            <p:ph idx="1"/>
          </p:nvPr>
        </p:nvSpPr>
        <p:spPr>
          <a:xfrm>
            <a:off x="912813" y="1905000"/>
            <a:ext cx="7907337" cy="4191000"/>
          </a:xfrm>
        </p:spPr>
        <p:txBody>
          <a:bodyPr vert="horz" wrap="square" lIns="91440" tIns="45720" rIns="91440" bIns="45720" anchor="t"/>
          <a:lstStyle/>
          <a:p>
            <a:pPr marL="0" indent="0" eaLnBrk="1" hangingPunct="1">
              <a:lnSpc>
                <a:spcPct val="80000"/>
              </a:lnSpc>
            </a:pPr>
            <a:r>
              <a:rPr lang="en-US" altLang="en-US" sz="2400" b="1" dirty="0">
                <a:latin typeface="黑体" panose="02010609060101010101" pitchFamily="49" charset="-122"/>
                <a:ea typeface="黑体" panose="02010609060101010101" pitchFamily="49" charset="-122"/>
                <a:sym typeface="+mn-ea"/>
              </a:rPr>
              <a:t>有关生产活动法律责任： </a:t>
            </a:r>
            <a:endParaRPr lang="en-US" altLang="en-US" sz="2400" b="1" dirty="0">
              <a:latin typeface="黑体" panose="02010609060101010101" pitchFamily="49" charset="-122"/>
              <a:ea typeface="黑体" panose="02010609060101010101" pitchFamily="49"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sym typeface="+mn-ea"/>
              </a:rPr>
              <a:t>(1)</a:t>
            </a:r>
            <a:r>
              <a:rPr lang="en-US" altLang="en-US" sz="2400" dirty="0">
                <a:latin typeface="楷体" panose="02010609060101010101" pitchFamily="49" charset="-122"/>
                <a:ea typeface="楷体" panose="02010609060101010101" pitchFamily="49" charset="-122"/>
                <a:sym typeface="+mn-ea"/>
              </a:rPr>
              <a:t>未经许可</a:t>
            </a:r>
            <a:r>
              <a:rPr lang="en-US" altLang="zh-CN" sz="2400" dirty="0">
                <a:latin typeface="楷体" panose="02010609060101010101" pitchFamily="49" charset="-122"/>
                <a:ea typeface="楷体" panose="02010609060101010101" pitchFamily="49" charset="-122"/>
                <a:sym typeface="+mn-ea"/>
              </a:rPr>
              <a:t>(</a:t>
            </a:r>
            <a:r>
              <a:rPr lang="en-US" altLang="en-US" sz="2400" dirty="0">
                <a:latin typeface="楷体" panose="02010609060101010101" pitchFamily="49" charset="-122"/>
                <a:ea typeface="楷体" panose="02010609060101010101" pitchFamily="49" charset="-122"/>
                <a:sym typeface="+mn-ea"/>
              </a:rPr>
              <a:t>第七十四条</a:t>
            </a:r>
            <a:r>
              <a:rPr lang="en-US" altLang="zh-CN" sz="2400" dirty="0">
                <a:latin typeface="楷体" panose="02010609060101010101" pitchFamily="49" charset="-122"/>
                <a:ea typeface="楷体" panose="02010609060101010101" pitchFamily="49" charset="-122"/>
                <a:sym typeface="+mn-ea"/>
              </a:rPr>
              <a:t>)</a:t>
            </a:r>
            <a:r>
              <a:rPr lang="en-US" altLang="en-US" sz="2400" dirty="0">
                <a:latin typeface="楷体" panose="02010609060101010101" pitchFamily="49" charset="-122"/>
                <a:ea typeface="楷体" panose="02010609060101010101" pitchFamily="49" charset="-122"/>
                <a:sym typeface="+mn-ea"/>
              </a:rPr>
              <a:t>。 </a:t>
            </a:r>
            <a:endParaRPr lang="en-US"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sym typeface="+mn-ea"/>
              </a:rPr>
              <a:t>(2)</a:t>
            </a:r>
            <a:r>
              <a:rPr lang="en-US" altLang="en-US" sz="2400" dirty="0">
                <a:latin typeface="楷体" panose="02010609060101010101" pitchFamily="49" charset="-122"/>
                <a:ea typeface="楷体" panose="02010609060101010101" pitchFamily="49" charset="-122"/>
                <a:sym typeface="+mn-ea"/>
              </a:rPr>
              <a:t>设计文件未经鉴定</a:t>
            </a:r>
            <a:r>
              <a:rPr lang="en-US" altLang="zh-CN" sz="2400" dirty="0">
                <a:latin typeface="楷体" panose="02010609060101010101" pitchFamily="49" charset="-122"/>
                <a:ea typeface="楷体" panose="02010609060101010101" pitchFamily="49" charset="-122"/>
                <a:sym typeface="+mn-ea"/>
              </a:rPr>
              <a:t>(</a:t>
            </a:r>
            <a:r>
              <a:rPr lang="en-US" altLang="en-US" sz="2400" dirty="0">
                <a:latin typeface="楷体" panose="02010609060101010101" pitchFamily="49" charset="-122"/>
                <a:ea typeface="楷体" panose="02010609060101010101" pitchFamily="49" charset="-122"/>
                <a:sym typeface="+mn-ea"/>
              </a:rPr>
              <a:t>第七十五条</a:t>
            </a:r>
            <a:r>
              <a:rPr lang="en-US" altLang="zh-CN" sz="2400" dirty="0">
                <a:latin typeface="楷体" panose="02010609060101010101" pitchFamily="49" charset="-122"/>
                <a:ea typeface="楷体" panose="02010609060101010101" pitchFamily="49" charset="-122"/>
                <a:sym typeface="+mn-ea"/>
              </a:rPr>
              <a:t>)</a:t>
            </a:r>
            <a:r>
              <a:rPr lang="en-US" altLang="en-US" sz="2400" dirty="0">
                <a:latin typeface="楷体" panose="02010609060101010101" pitchFamily="49" charset="-122"/>
                <a:ea typeface="楷体" panose="02010609060101010101" pitchFamily="49" charset="-122"/>
                <a:sym typeface="+mn-ea"/>
              </a:rPr>
              <a:t>。 </a:t>
            </a:r>
            <a:endParaRPr lang="en-US"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sym typeface="+mn-ea"/>
              </a:rPr>
              <a:t>(3)</a:t>
            </a:r>
            <a:r>
              <a:rPr lang="en-US" altLang="en-US" sz="2400" dirty="0">
                <a:latin typeface="楷体" panose="02010609060101010101" pitchFamily="49" charset="-122"/>
                <a:ea typeface="楷体" panose="02010609060101010101" pitchFamily="49" charset="-122"/>
                <a:sym typeface="+mn-ea"/>
              </a:rPr>
              <a:t>未进行型式试验</a:t>
            </a:r>
            <a:r>
              <a:rPr lang="en-US" altLang="zh-CN" sz="2400" dirty="0">
                <a:latin typeface="楷体" panose="02010609060101010101" pitchFamily="49" charset="-122"/>
                <a:ea typeface="楷体" panose="02010609060101010101" pitchFamily="49" charset="-122"/>
                <a:sym typeface="+mn-ea"/>
              </a:rPr>
              <a:t>(</a:t>
            </a:r>
            <a:r>
              <a:rPr lang="en-US" altLang="en-US" sz="2400" dirty="0">
                <a:latin typeface="楷体" panose="02010609060101010101" pitchFamily="49" charset="-122"/>
                <a:ea typeface="楷体" panose="02010609060101010101" pitchFamily="49" charset="-122"/>
                <a:sym typeface="+mn-ea"/>
              </a:rPr>
              <a:t>第七十六条</a:t>
            </a:r>
            <a:r>
              <a:rPr lang="en-US" altLang="zh-CN" sz="2400" dirty="0">
                <a:latin typeface="楷体" panose="02010609060101010101" pitchFamily="49" charset="-122"/>
                <a:ea typeface="楷体" panose="02010609060101010101" pitchFamily="49" charset="-122"/>
                <a:sym typeface="+mn-ea"/>
              </a:rPr>
              <a:t>)</a:t>
            </a:r>
            <a:r>
              <a:rPr lang="en-US" altLang="en-US" sz="2400" dirty="0">
                <a:latin typeface="楷体" panose="02010609060101010101" pitchFamily="49" charset="-122"/>
                <a:ea typeface="楷体" panose="02010609060101010101" pitchFamily="49" charset="-122"/>
                <a:sym typeface="+mn-ea"/>
              </a:rPr>
              <a:t>。 </a:t>
            </a:r>
            <a:endParaRPr lang="en-US"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sym typeface="+mn-ea"/>
              </a:rPr>
              <a:t>(4)</a:t>
            </a:r>
            <a:r>
              <a:rPr lang="en-US" altLang="en-US" sz="2400" dirty="0">
                <a:latin typeface="楷体" panose="02010609060101010101" pitchFamily="49" charset="-122"/>
                <a:ea typeface="楷体" panose="02010609060101010101" pitchFamily="49" charset="-122"/>
                <a:sym typeface="+mn-ea"/>
              </a:rPr>
              <a:t>未按规定附资料</a:t>
            </a:r>
            <a:r>
              <a:rPr lang="en-US" altLang="zh-CN" sz="2400" dirty="0">
                <a:latin typeface="楷体" panose="02010609060101010101" pitchFamily="49" charset="-122"/>
                <a:ea typeface="楷体" panose="02010609060101010101" pitchFamily="49" charset="-122"/>
                <a:sym typeface="+mn-ea"/>
              </a:rPr>
              <a:t>(</a:t>
            </a:r>
            <a:r>
              <a:rPr lang="en-US" altLang="en-US" sz="2400" dirty="0">
                <a:latin typeface="楷体" panose="02010609060101010101" pitchFamily="49" charset="-122"/>
                <a:ea typeface="楷体" panose="02010609060101010101" pitchFamily="49" charset="-122"/>
                <a:sym typeface="+mn-ea"/>
              </a:rPr>
              <a:t>第七十七条、第七十八条</a:t>
            </a:r>
            <a:r>
              <a:rPr lang="en-US" altLang="zh-CN" sz="2400" dirty="0">
                <a:latin typeface="楷体" panose="02010609060101010101" pitchFamily="49" charset="-122"/>
                <a:ea typeface="楷体" panose="02010609060101010101" pitchFamily="49" charset="-122"/>
                <a:sym typeface="+mn-ea"/>
              </a:rPr>
              <a:t>)</a:t>
            </a:r>
            <a:r>
              <a:rPr lang="en-US" altLang="en-US" sz="2400" dirty="0">
                <a:latin typeface="楷体" panose="02010609060101010101" pitchFamily="49" charset="-122"/>
                <a:ea typeface="楷体" panose="02010609060101010101" pitchFamily="49" charset="-122"/>
                <a:sym typeface="+mn-ea"/>
              </a:rPr>
              <a:t>。</a:t>
            </a:r>
            <a:endParaRPr lang="en-US" altLang="en-US" sz="2400" dirty="0">
              <a:latin typeface="楷体" panose="02010609060101010101" pitchFamily="49" charset="-122"/>
              <a:ea typeface="楷体" panose="02010609060101010101" pitchFamily="49" charset="-122"/>
              <a:sym typeface="宋体" panose="02010600030101010101" pitchFamily="2"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rPr>
              <a:t>(5)</a:t>
            </a:r>
            <a:r>
              <a:rPr lang="zh-CN" altLang="en-US" sz="2400" dirty="0">
                <a:latin typeface="楷体" panose="02010609060101010101" pitchFamily="49" charset="-122"/>
                <a:ea typeface="楷体" panose="02010609060101010101" pitchFamily="49" charset="-122"/>
              </a:rPr>
              <a:t>未经监督检验</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两种情况：过程中－按第七十九条，已经交付－按第八十二条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rPr>
              <a:t>(6)</a:t>
            </a:r>
            <a:r>
              <a:rPr lang="zh-CN" altLang="en-US" sz="2400" dirty="0">
                <a:latin typeface="楷体" panose="02010609060101010101" pitchFamily="49" charset="-122"/>
                <a:ea typeface="楷体" panose="02010609060101010101" pitchFamily="49" charset="-122"/>
              </a:rPr>
              <a:t>不再具备生产条件、对缺陷设备未召回、交付淘汰设备、违规使用许可证</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第八十一条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 </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rPr>
              <a:t>(7)</a:t>
            </a:r>
            <a:r>
              <a:rPr lang="zh-CN" altLang="en-US" sz="2400" dirty="0">
                <a:latin typeface="楷体" panose="02010609060101010101" pitchFamily="49" charset="-122"/>
                <a:ea typeface="楷体" panose="02010609060101010101" pitchFamily="49" charset="-122"/>
              </a:rPr>
              <a:t>未施工告知</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第七十八条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 </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rPr>
              <a:t>(8)</a:t>
            </a:r>
            <a:r>
              <a:rPr lang="zh-CN" altLang="en-US" sz="2400" dirty="0">
                <a:latin typeface="楷体" panose="02010609060101010101" pitchFamily="49" charset="-122"/>
                <a:ea typeface="楷体" panose="02010609060101010101" pitchFamily="49" charset="-122"/>
              </a:rPr>
              <a:t>电梯制造单位特殊法律责任，校验、调试，跟踪调查、了解，问题告知和报告。</a:t>
            </a: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64515"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（七）关于法律责任</a:t>
            </a:r>
            <a:endParaRPr lang="zh-CN" altLang="en-US" sz="3200" dirty="0">
              <a:latin typeface="黑体" panose="02010609060101010101" pitchFamily="49" charset="-122"/>
              <a:ea typeface="黑体" panose="02010609060101010101" pitchFamily="49" charset="-122"/>
            </a:endParaRPr>
          </a:p>
        </p:txBody>
      </p:sp>
      <p:sp>
        <p:nvSpPr>
          <p:cNvPr id="16388" name="Rectangle 3"/>
          <p:cNvSpPr>
            <a:spLocks noGrp="1" noChangeArrowheads="1"/>
          </p:cNvSpPr>
          <p:nvPr>
            <p:ph idx="1"/>
          </p:nvPr>
        </p:nvSpPr>
        <p:spPr>
          <a:xfrm>
            <a:off x="912813" y="1905000"/>
            <a:ext cx="7907338" cy="4191000"/>
          </a:xfrm>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有关经营单位法律责任：</a:t>
            </a:r>
            <a:endParaRPr kumimoji="1" lang="en-US" altLang="zh-CN"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0"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mn-ea"/>
              </a:rPr>
              <a:t>第八十二条 </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经营单位有下列行为之一的，责令停止经营，没收违法经营的特种设备，处三万元以上三十万元以下罚款；有违法所得的，没收违法所得：</a:t>
            </a:r>
            <a:endPar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（一）销售、出租未取得许可生产，未经检验或者检验不合格的特种设备的；</a:t>
            </a:r>
            <a:endPar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（二）销售、出租淘汰、报废的特种设备，或者未按照安全技术规范的要求进行维护保养的特种设备的。</a:t>
            </a:r>
            <a:endPar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违反本法规定，未建立检查验收和销售记录制度，或者进口特种设备未履行提前告知义务的，责令改正，处一万元以上十万元以下罚款。</a:t>
            </a:r>
            <a:endPar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特种设备生产单位销售、交付未经检验或者检验不合格的特种设备的，依照本条第一款规定处罚；情节严重的，吊销生产许可证</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hlinkClick r:id="rId1" action="ppaction://hlinksldjump"/>
              </a:rPr>
              <a:t>。</a:t>
            </a:r>
            <a:endPar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65539"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（七）关于法律责任</a:t>
            </a:r>
            <a:endParaRPr lang="zh-CN" altLang="en-US" sz="3200" dirty="0">
              <a:latin typeface="黑体" panose="02010609060101010101" pitchFamily="49" charset="-122"/>
              <a:ea typeface="黑体" panose="02010609060101010101" pitchFamily="49" charset="-122"/>
            </a:endParaRPr>
          </a:p>
        </p:txBody>
      </p:sp>
      <p:sp>
        <p:nvSpPr>
          <p:cNvPr id="65540" name="Rectangle 3"/>
          <p:cNvSpPr>
            <a:spLocks noGrp="1"/>
          </p:cNvSpPr>
          <p:nvPr>
            <p:ph idx="1"/>
          </p:nvPr>
        </p:nvSpPr>
        <p:spPr/>
        <p:txBody>
          <a:bodyPr vert="horz" wrap="square" lIns="91440" tIns="45720" rIns="91440" bIns="45720" anchor="t"/>
          <a:lstStyle/>
          <a:p>
            <a:pPr eaLnBrk="1" hangingPunct="1">
              <a:lnSpc>
                <a:spcPct val="80000"/>
              </a:lnSpc>
            </a:pPr>
            <a:r>
              <a:rPr lang="zh-CN" altLang="en-US" sz="2400" b="1" dirty="0">
                <a:latin typeface="黑体" panose="02010609060101010101" pitchFamily="49" charset="-122"/>
                <a:ea typeface="黑体" panose="02010609060101010101" pitchFamily="49" charset="-122"/>
              </a:rPr>
              <a:t>有关使用单位法律责任： </a:t>
            </a:r>
            <a:endParaRPr lang="en-US" altLang="zh-CN" sz="2400" b="1" dirty="0">
              <a:latin typeface="黑体" panose="02010609060101010101" pitchFamily="49" charset="-122"/>
              <a:ea typeface="黑体" panose="02010609060101010101" pitchFamily="49" charset="-122"/>
            </a:endParaRPr>
          </a:p>
          <a:p>
            <a:pPr eaLnBrk="1" hangingPunct="1">
              <a:lnSpc>
                <a:spcPct val="80000"/>
              </a:lnSpc>
              <a:buNone/>
            </a:pPr>
            <a:r>
              <a:rPr lang="en-US" altLang="zh-CN" sz="2400" dirty="0">
                <a:solidFill>
                  <a:srgbClr val="FF0000"/>
                </a:solidFill>
                <a:latin typeface="楷体" panose="02010609060101010101" pitchFamily="49" charset="-122"/>
                <a:ea typeface="楷体" panose="02010609060101010101" pitchFamily="49" charset="-122"/>
              </a:rPr>
              <a:t>第八十三条 </a:t>
            </a:r>
            <a:r>
              <a:rPr lang="en-US" altLang="zh-CN" sz="2400" dirty="0">
                <a:latin typeface="楷体" panose="02010609060101010101" pitchFamily="49" charset="-122"/>
                <a:ea typeface="楷体" panose="02010609060101010101" pitchFamily="49" charset="-122"/>
              </a:rPr>
              <a:t>使用单位有下列行为之一的，责令限期改正；逾期未改正的，责令停止使用有关特种设备，处一万元以上十万元以下罚款:</a:t>
            </a:r>
            <a:endParaRPr lang="en-US" altLang="zh-CN" sz="2400" dirty="0">
              <a:latin typeface="楷体" panose="02010609060101010101" pitchFamily="49" charset="-122"/>
              <a:ea typeface="楷体" panose="02010609060101010101" pitchFamily="49" charset="-122"/>
            </a:endParaRPr>
          </a:p>
          <a:p>
            <a:pPr eaLnBrk="1" hangingPunct="1">
              <a:lnSpc>
                <a:spcPct val="80000"/>
              </a:lnSpc>
              <a:buNone/>
            </a:pPr>
            <a:r>
              <a:rPr lang="en-US" altLang="zh-CN" sz="2400" dirty="0">
                <a:latin typeface="楷体" panose="02010609060101010101" pitchFamily="49" charset="-122"/>
                <a:ea typeface="楷体" panose="02010609060101010101" pitchFamily="49" charset="-122"/>
              </a:rPr>
              <a:t>(一)未按照规定办理</a:t>
            </a:r>
            <a:r>
              <a:rPr lang="en-US" altLang="zh-CN" sz="2400" dirty="0">
                <a:latin typeface="楷体" panose="02010609060101010101" pitchFamily="49" charset="-122"/>
                <a:ea typeface="楷体" panose="02010609060101010101" pitchFamily="49" charset="-122"/>
                <a:hlinkClick r:id="rId1" action="ppaction://hlinksldjump"/>
              </a:rPr>
              <a:t>使用登记</a:t>
            </a:r>
            <a:r>
              <a:rPr lang="en-US" altLang="zh-CN" sz="2400" dirty="0">
                <a:latin typeface="楷体" panose="02010609060101010101" pitchFamily="49" charset="-122"/>
                <a:ea typeface="楷体" panose="02010609060101010101" pitchFamily="49" charset="-122"/>
              </a:rPr>
              <a:t>的；</a:t>
            </a:r>
            <a:endParaRPr lang="en-US" altLang="zh-CN" sz="2400" dirty="0">
              <a:latin typeface="楷体" panose="02010609060101010101" pitchFamily="49" charset="-122"/>
              <a:ea typeface="楷体" panose="02010609060101010101" pitchFamily="49" charset="-122"/>
            </a:endParaRPr>
          </a:p>
          <a:p>
            <a:pPr eaLnBrk="1" hangingPunct="1">
              <a:lnSpc>
                <a:spcPct val="80000"/>
              </a:lnSpc>
              <a:buNone/>
            </a:pPr>
            <a:r>
              <a:rPr lang="en-US" altLang="zh-CN" sz="2400" dirty="0">
                <a:latin typeface="楷体" panose="02010609060101010101" pitchFamily="49" charset="-122"/>
                <a:ea typeface="楷体" panose="02010609060101010101" pitchFamily="49" charset="-122"/>
              </a:rPr>
              <a:t>(二)未建立特种设备安全技术档案或者安全</a:t>
            </a:r>
            <a:r>
              <a:rPr lang="en-US" altLang="zh-CN" sz="2400" dirty="0">
                <a:latin typeface="楷体" panose="02010609060101010101" pitchFamily="49" charset="-122"/>
                <a:ea typeface="楷体" panose="02010609060101010101" pitchFamily="49" charset="-122"/>
                <a:hlinkClick r:id="rId2" action="ppaction://hlinksldjump"/>
              </a:rPr>
              <a:t>技术档案</a:t>
            </a:r>
            <a:r>
              <a:rPr lang="en-US" altLang="zh-CN" sz="2400" dirty="0">
                <a:latin typeface="楷体" panose="02010609060101010101" pitchFamily="49" charset="-122"/>
                <a:ea typeface="楷体" panose="02010609060101010101" pitchFamily="49" charset="-122"/>
              </a:rPr>
              <a:t>不符合规定要求，或者未依法设置使用登记标志、定期检验标志的； </a:t>
            </a:r>
            <a:endParaRPr lang="en-US" altLang="zh-CN" sz="2400" dirty="0">
              <a:latin typeface="楷体" panose="02010609060101010101" pitchFamily="49" charset="-122"/>
              <a:ea typeface="楷体" panose="02010609060101010101" pitchFamily="49" charset="-122"/>
            </a:endParaRPr>
          </a:p>
          <a:p>
            <a:pPr eaLnBrk="1" hangingPunct="1">
              <a:lnSpc>
                <a:spcPct val="80000"/>
              </a:lnSpc>
              <a:buNone/>
            </a:pPr>
            <a:r>
              <a:rPr lang="en-US" altLang="zh-CN" sz="2400" dirty="0">
                <a:latin typeface="楷体" panose="02010609060101010101" pitchFamily="49" charset="-122"/>
                <a:ea typeface="楷体" panose="02010609060101010101" pitchFamily="49" charset="-122"/>
              </a:rPr>
              <a:t>(三)未对其使用的特种设备进行经常性维护保养和定期自行检查，或者未对其使用的特种设备的</a:t>
            </a:r>
            <a:r>
              <a:rPr lang="en-US" altLang="zh-CN" sz="2400" dirty="0">
                <a:latin typeface="楷体" panose="02010609060101010101" pitchFamily="49" charset="-122"/>
                <a:ea typeface="楷体" panose="02010609060101010101" pitchFamily="49" charset="-122"/>
                <a:hlinkClick r:id="rId3" action="ppaction://hlinksldjump"/>
              </a:rPr>
              <a:t>安全附件</a:t>
            </a:r>
            <a:r>
              <a:rPr lang="en-US" altLang="zh-CN" sz="2400" dirty="0">
                <a:latin typeface="楷体" panose="02010609060101010101" pitchFamily="49" charset="-122"/>
                <a:ea typeface="楷体" panose="02010609060101010101" pitchFamily="49" charset="-122"/>
              </a:rPr>
              <a:t>、安全保护装置进行定期校验、检修，并作出记录的；</a:t>
            </a:r>
            <a:endParaRPr lang="en-US" altLang="zh-CN" sz="2400" dirty="0">
              <a:latin typeface="楷体" panose="02010609060101010101" pitchFamily="49" charset="-122"/>
              <a:ea typeface="楷体" panose="02010609060101010101" pitchFamily="49" charset="-122"/>
              <a:hlinkClick r:id="rId4" action="ppaction://hlinksldjump"/>
            </a:endParaRPr>
          </a:p>
          <a:p>
            <a:pPr eaLnBrk="1" hangingPunct="1">
              <a:lnSpc>
                <a:spcPct val="80000"/>
              </a:lnSpc>
              <a:buNone/>
            </a:pPr>
            <a:r>
              <a:rPr lang="en-US" altLang="zh-CN" sz="2400" dirty="0">
                <a:latin typeface="楷体" panose="02010609060101010101" pitchFamily="49" charset="-122"/>
                <a:ea typeface="楷体" panose="02010609060101010101" pitchFamily="49" charset="-122"/>
              </a:rPr>
              <a:t>(四)未按照安全技术规范的要求及时</a:t>
            </a:r>
            <a:r>
              <a:rPr lang="en-US" altLang="zh-CN" sz="2400" dirty="0">
                <a:latin typeface="楷体" panose="02010609060101010101" pitchFamily="49" charset="-122"/>
                <a:ea typeface="楷体" panose="02010609060101010101" pitchFamily="49" charset="-122"/>
                <a:hlinkClick r:id="rId5" action="ppaction://hlinksldjump"/>
              </a:rPr>
              <a:t>申报并接受检验</a:t>
            </a:r>
            <a:r>
              <a:rPr lang="en-US" altLang="zh-CN" sz="2400" dirty="0">
                <a:latin typeface="楷体" panose="02010609060101010101" pitchFamily="49" charset="-122"/>
                <a:ea typeface="楷体" panose="02010609060101010101" pitchFamily="49" charset="-122"/>
              </a:rPr>
              <a:t>的；</a:t>
            </a:r>
            <a:endParaRPr lang="en-US" altLang="zh-CN" sz="2400" dirty="0">
              <a:latin typeface="楷体" panose="02010609060101010101" pitchFamily="49" charset="-122"/>
              <a:ea typeface="楷体" panose="02010609060101010101" pitchFamily="49" charset="-122"/>
            </a:endParaRPr>
          </a:p>
          <a:p>
            <a:pPr eaLnBrk="1" hangingPunct="1">
              <a:lnSpc>
                <a:spcPct val="80000"/>
              </a:lnSpc>
              <a:buNone/>
            </a:pPr>
            <a:r>
              <a:rPr lang="en-US" altLang="zh-CN" sz="2400" dirty="0">
                <a:latin typeface="楷体" panose="02010609060101010101" pitchFamily="49" charset="-122"/>
                <a:ea typeface="楷体" panose="02010609060101010101" pitchFamily="49" charset="-122"/>
              </a:rPr>
              <a:t>(五)未按照安全技术规范的要求进行锅炉水(介)质处理的</a:t>
            </a:r>
            <a:r>
              <a:rPr lang="en-US" altLang="zh-CN" sz="2400" dirty="0">
                <a:latin typeface="楷体" panose="02010609060101010101" pitchFamily="49" charset="-122"/>
                <a:ea typeface="楷体" panose="02010609060101010101" pitchFamily="49" charset="-122"/>
                <a:hlinkClick r:id="rId6" action="ppaction://hlinksldjump"/>
              </a:rPr>
              <a:t>；</a:t>
            </a:r>
            <a:endParaRPr lang="en-US" altLang="zh-CN" sz="2400" dirty="0">
              <a:latin typeface="楷体" panose="02010609060101010101" pitchFamily="49" charset="-122"/>
              <a:ea typeface="楷体" panose="02010609060101010101" pitchFamily="49" charset="-122"/>
            </a:endParaRPr>
          </a:p>
          <a:p>
            <a:pPr eaLnBrk="1" hangingPunct="1">
              <a:lnSpc>
                <a:spcPct val="80000"/>
              </a:lnSpc>
              <a:buNone/>
            </a:pPr>
            <a:r>
              <a:rPr lang="en-US" altLang="zh-CN" sz="2400" dirty="0">
                <a:latin typeface="楷体" panose="02010609060101010101" pitchFamily="49" charset="-122"/>
                <a:ea typeface="楷体" panose="02010609060101010101" pitchFamily="49" charset="-122"/>
              </a:rPr>
              <a:t>(六)未制定特种设备事故应急专项预案的。</a:t>
            </a:r>
            <a:endParaRPr lang="zh-CN" altLang="en-US" sz="2400" dirty="0">
              <a:latin typeface="楷体" panose="02010609060101010101" pitchFamily="49" charset="-122"/>
              <a:ea typeface="楷体" panose="02010609060101010101" pitchFamily="49" charset="-122"/>
            </a:endParaRPr>
          </a:p>
          <a:p>
            <a:pPr eaLnBrk="1" hangingPunct="1">
              <a:lnSpc>
                <a:spcPct val="80000"/>
              </a:lnSpc>
              <a:buNone/>
            </a:pP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66563"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（七）关于法律责任</a:t>
            </a:r>
            <a:endParaRPr lang="zh-CN" altLang="en-US" sz="3200" dirty="0">
              <a:latin typeface="黑体" panose="02010609060101010101" pitchFamily="49" charset="-122"/>
              <a:ea typeface="黑体" panose="02010609060101010101" pitchFamily="49" charset="-122"/>
            </a:endParaRPr>
          </a:p>
        </p:txBody>
      </p:sp>
      <p:sp>
        <p:nvSpPr>
          <p:cNvPr id="66564" name="Rectangle 3"/>
          <p:cNvSpPr>
            <a:spLocks noGrp="1"/>
          </p:cNvSpPr>
          <p:nvPr>
            <p:ph idx="1"/>
          </p:nvPr>
        </p:nvSpPr>
        <p:spPr/>
        <p:txBody>
          <a:bodyPr vert="horz" wrap="square" lIns="91440" tIns="45720" rIns="91440" bIns="45720" anchor="t"/>
          <a:lstStyle/>
          <a:p>
            <a:pPr marL="0" indent="0" eaLnBrk="1" hangingPunct="1">
              <a:lnSpc>
                <a:spcPct val="80000"/>
              </a:lnSpc>
              <a:buNone/>
            </a:pPr>
            <a:r>
              <a:rPr lang="zh-CN" altLang="en-US" sz="2400" dirty="0">
                <a:solidFill>
                  <a:srgbClr val="FF0000"/>
                </a:solidFill>
                <a:latin typeface="楷体" panose="02010609060101010101" pitchFamily="49" charset="-122"/>
                <a:ea typeface="楷体" panose="02010609060101010101" pitchFamily="49" charset="-122"/>
              </a:rPr>
              <a:t>第八十四条 </a:t>
            </a:r>
            <a:r>
              <a:rPr lang="zh-CN" altLang="en-US" sz="2400" dirty="0">
                <a:latin typeface="楷体" panose="02010609060101010101" pitchFamily="49" charset="-122"/>
                <a:ea typeface="楷体" panose="02010609060101010101" pitchFamily="49" charset="-122"/>
              </a:rPr>
              <a:t>违反本法规定，特种设备使用单位有下列行为之一的，责令停止使用有关特种设备，处三万元以上三十万元以下罚款：</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（一）使用未取得许可生产，</a:t>
            </a:r>
            <a:r>
              <a:rPr lang="zh-CN" altLang="en-US" sz="2400" dirty="0">
                <a:latin typeface="楷体" panose="02010609060101010101" pitchFamily="49" charset="-122"/>
                <a:ea typeface="楷体" panose="02010609060101010101" pitchFamily="49" charset="-122"/>
                <a:hlinkClick r:id="rId1" action="ppaction://hlinksldjump"/>
              </a:rPr>
              <a:t>未经检验</a:t>
            </a:r>
            <a:r>
              <a:rPr lang="zh-CN" altLang="en-US" sz="2400" dirty="0">
                <a:latin typeface="楷体" panose="02010609060101010101" pitchFamily="49" charset="-122"/>
                <a:ea typeface="楷体" panose="02010609060101010101" pitchFamily="49" charset="-122"/>
              </a:rPr>
              <a:t>或者检验不合格的特种设备，或者国家</a:t>
            </a:r>
            <a:r>
              <a:rPr lang="zh-CN" altLang="en-US" sz="2400" dirty="0">
                <a:latin typeface="楷体" panose="02010609060101010101" pitchFamily="49" charset="-122"/>
                <a:ea typeface="楷体" panose="02010609060101010101" pitchFamily="49" charset="-122"/>
                <a:hlinkClick r:id="rId2" action="ppaction://hlinksldjump"/>
              </a:rPr>
              <a:t>明令淘汰</a:t>
            </a:r>
            <a:r>
              <a:rPr lang="zh-CN" altLang="en-US" sz="2400" dirty="0">
                <a:latin typeface="楷体" panose="02010609060101010101" pitchFamily="49" charset="-122"/>
                <a:ea typeface="楷体" panose="02010609060101010101" pitchFamily="49" charset="-122"/>
              </a:rPr>
              <a:t>、已经报废的特种设备的；</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（二）特种设备出现故障或者发生异常情况，未对其进行全面检查、消除事故隐患，继续使用的</a:t>
            </a:r>
            <a:r>
              <a:rPr lang="zh-CN" altLang="en-US" sz="2400" dirty="0">
                <a:latin typeface="楷体" panose="02010609060101010101" pitchFamily="49" charset="-122"/>
                <a:ea typeface="楷体" panose="02010609060101010101" pitchFamily="49" charset="-122"/>
                <a:hlinkClick r:id="rId3" action="ppaction://hlinksldjump"/>
              </a:rPr>
              <a:t>；</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（三）特种设备存在严重事故隐患，无改造、修理价值，或者达到安全技术规范规定的其他报废条件，未依法履行报废义务，并办理使用登记证书注销手续的</a:t>
            </a:r>
            <a:r>
              <a:rPr lang="zh-CN" altLang="en-US" sz="2400" dirty="0">
                <a:latin typeface="楷体" panose="02010609060101010101" pitchFamily="49" charset="-122"/>
                <a:ea typeface="楷体" panose="02010609060101010101" pitchFamily="49" charset="-122"/>
                <a:hlinkClick r:id="rId4" action="ppaction://hlinksldjump"/>
              </a:rPr>
              <a:t>。</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67587"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（七）关于法律责任</a:t>
            </a:r>
            <a:endParaRPr lang="zh-CN" altLang="en-US" sz="3200" dirty="0">
              <a:latin typeface="黑体" panose="02010609060101010101" pitchFamily="49" charset="-122"/>
              <a:ea typeface="黑体" panose="02010609060101010101" pitchFamily="49" charset="-122"/>
            </a:endParaRPr>
          </a:p>
        </p:txBody>
      </p:sp>
      <p:sp>
        <p:nvSpPr>
          <p:cNvPr id="16388" name="Rectangle 3"/>
          <p:cNvSpPr>
            <a:spLocks noGrp="1" noChangeArrowheads="1"/>
          </p:cNvSpPr>
          <p:nvPr>
            <p:ph idx="1"/>
          </p:nvPr>
        </p:nvSpPr>
        <p:spPr>
          <a:xfrm>
            <a:off x="912813" y="1905000"/>
            <a:ext cx="8110538" cy="4191000"/>
          </a:xfrm>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有关充装单位法律责任</a:t>
            </a:r>
            <a:endPar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第八十五条 违反本法规定，移动式压力容器、气瓶充装单位有下列行为之一的，责令改正，处二万元以上二十万元以下罚款；情节严重的，吊销充装许可证：</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（一）未按照规定实施充装前后的检查、记录制度的；</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（二）对不符合安全技术规范要求的移动式压力容器和气瓶进行充装的。</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违反本法规定，未经许可，擅自从事移动式压力容器或者气瓶充装活动的，予以取缔，没收违法充装的气瓶，处十万元以上五十万元以下罚款；有违法所得的，没收违法所得</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hlinkClick r:id="rId1" action="ppaction://hlinksldjump"/>
              </a:rPr>
              <a:t>。</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68611"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（七）关于法律责任</a:t>
            </a:r>
            <a:endParaRPr lang="zh-CN" altLang="en-US" sz="3200" dirty="0">
              <a:latin typeface="黑体" panose="02010609060101010101" pitchFamily="49" charset="-122"/>
              <a:ea typeface="黑体" panose="02010609060101010101" pitchFamily="49" charset="-122"/>
            </a:endParaRPr>
          </a:p>
        </p:txBody>
      </p:sp>
      <p:sp>
        <p:nvSpPr>
          <p:cNvPr id="68612" name="Rectangle 3"/>
          <p:cNvSpPr>
            <a:spLocks noGrp="1"/>
          </p:cNvSpPr>
          <p:nvPr>
            <p:ph idx="1"/>
          </p:nvPr>
        </p:nvSpPr>
        <p:spPr/>
        <p:txBody>
          <a:bodyPr vert="horz" wrap="square" lIns="91440" tIns="45720" rIns="91440" bIns="45720" anchor="t"/>
          <a:lstStyle/>
          <a:p>
            <a:pPr marL="0" indent="0" eaLnBrk="1" hangingPunct="1">
              <a:lnSpc>
                <a:spcPct val="80000"/>
              </a:lnSpc>
              <a:buNone/>
            </a:pPr>
            <a:r>
              <a:rPr lang="en-US" altLang="zh-CN" sz="2400" b="1" dirty="0">
                <a:solidFill>
                  <a:srgbClr val="C00000"/>
                </a:solidFill>
                <a:latin typeface="黑体" panose="02010609060101010101" pitchFamily="49" charset="-122"/>
                <a:ea typeface="黑体" panose="02010609060101010101" pitchFamily="49" charset="-122"/>
              </a:rPr>
              <a:t>3</a:t>
            </a:r>
            <a:r>
              <a:rPr lang="zh-CN" altLang="en-US" sz="2400" b="1" dirty="0">
                <a:solidFill>
                  <a:srgbClr val="C00000"/>
                </a:solidFill>
                <a:latin typeface="黑体" panose="02010609060101010101" pitchFamily="49" charset="-122"/>
                <a:ea typeface="黑体" panose="02010609060101010101" pitchFamily="49" charset="-122"/>
              </a:rPr>
              <a:t>、检验、检测机构及其人员法律责任</a:t>
            </a:r>
            <a:r>
              <a:rPr lang="en-US" altLang="zh-CN" sz="2400" b="1" dirty="0">
                <a:solidFill>
                  <a:srgbClr val="C00000"/>
                </a:solidFill>
                <a:latin typeface="黑体" panose="02010609060101010101" pitchFamily="49" charset="-122"/>
                <a:ea typeface="黑体" panose="02010609060101010101" pitchFamily="49" charset="-122"/>
              </a:rPr>
              <a:t>(</a:t>
            </a:r>
            <a:r>
              <a:rPr lang="zh-CN" altLang="en-US" sz="2400" b="1" dirty="0">
                <a:solidFill>
                  <a:srgbClr val="C00000"/>
                </a:solidFill>
                <a:latin typeface="黑体" panose="02010609060101010101" pitchFamily="49" charset="-122"/>
                <a:ea typeface="黑体" panose="02010609060101010101" pitchFamily="49" charset="-122"/>
              </a:rPr>
              <a:t>第九十三条</a:t>
            </a:r>
            <a:r>
              <a:rPr lang="en-US" altLang="zh-CN" sz="2400" b="1" dirty="0">
                <a:solidFill>
                  <a:srgbClr val="C00000"/>
                </a:solidFill>
                <a:latin typeface="黑体" panose="02010609060101010101" pitchFamily="49" charset="-122"/>
                <a:ea typeface="黑体" panose="02010609060101010101" pitchFamily="49" charset="-122"/>
              </a:rPr>
              <a:t>)</a:t>
            </a:r>
            <a:endParaRPr lang="en-US" altLang="zh-CN" sz="2400" b="1" dirty="0">
              <a:solidFill>
                <a:srgbClr val="C00000"/>
              </a:solidFill>
              <a:latin typeface="黑体" panose="02010609060101010101" pitchFamily="49" charset="-122"/>
              <a:ea typeface="黑体" panose="02010609060101010101" pitchFamily="49"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）超检验范围、使用未取到资格的人员从事工作。 </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）未按要求进行检验检测。 </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rPr>
              <a:t>3</a:t>
            </a:r>
            <a:r>
              <a:rPr lang="zh-CN" altLang="en-US" sz="2400" dirty="0">
                <a:latin typeface="楷体" panose="02010609060101010101" pitchFamily="49" charset="-122"/>
                <a:ea typeface="楷体" panose="02010609060101010101" pitchFamily="49" charset="-122"/>
              </a:rPr>
              <a:t>）检验、检测结果不符合要求，包括虚假和严重失真。</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rPr>
              <a:t>4</a:t>
            </a:r>
            <a:r>
              <a:rPr lang="zh-CN" altLang="en-US" sz="2400" dirty="0">
                <a:latin typeface="楷体" panose="02010609060101010101" pitchFamily="49" charset="-122"/>
                <a:ea typeface="楷体" panose="02010609060101010101" pitchFamily="49" charset="-122"/>
              </a:rPr>
              <a:t>）发现事故隐患未及时告知和立即报告。 </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rPr>
              <a:t>5</a:t>
            </a:r>
            <a:r>
              <a:rPr lang="zh-CN" altLang="en-US" sz="2400" dirty="0">
                <a:latin typeface="楷体" panose="02010609060101010101" pitchFamily="49" charset="-122"/>
                <a:ea typeface="楷体" panose="02010609060101010101" pitchFamily="49" charset="-122"/>
              </a:rPr>
              <a:t>）泄漏商业秘密。 </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rPr>
              <a:t>6</a:t>
            </a:r>
            <a:r>
              <a:rPr lang="zh-CN" altLang="en-US" sz="2400" dirty="0">
                <a:latin typeface="楷体" panose="02010609060101010101" pitchFamily="49" charset="-122"/>
                <a:ea typeface="楷体" panose="02010609060101010101" pitchFamily="49" charset="-122"/>
              </a:rPr>
              <a:t>）从事生产、经营活动。 </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rPr>
              <a:t>7</a:t>
            </a:r>
            <a:r>
              <a:rPr lang="zh-CN" altLang="en-US" sz="2400" dirty="0">
                <a:latin typeface="楷体" panose="02010609060101010101" pitchFamily="49" charset="-122"/>
                <a:ea typeface="楷体" panose="02010609060101010101" pitchFamily="49" charset="-122"/>
              </a:rPr>
              <a:t>）推荐或者监制、监销特种设备。 </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rPr>
              <a:t>8</a:t>
            </a:r>
            <a:r>
              <a:rPr lang="zh-CN" altLang="en-US" sz="2400" dirty="0">
                <a:latin typeface="楷体" panose="02010609060101010101" pitchFamily="49" charset="-122"/>
                <a:ea typeface="楷体" panose="02010609060101010101" pitchFamily="49" charset="-122"/>
              </a:rPr>
              <a:t>）利用检验工作刁难相关单位</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只适用检验单位</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 </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zh-CN" sz="2400" dirty="0">
                <a:latin typeface="楷体" panose="02010609060101010101" pitchFamily="49" charset="-122"/>
                <a:ea typeface="楷体" panose="02010609060101010101" pitchFamily="49" charset="-122"/>
              </a:rPr>
              <a:t>9</a:t>
            </a:r>
            <a:r>
              <a:rPr lang="zh-CN" altLang="en-US" sz="2400" dirty="0">
                <a:latin typeface="楷体" panose="02010609060101010101" pitchFamily="49" charset="-122"/>
                <a:ea typeface="楷体" panose="02010609060101010101" pitchFamily="49" charset="-122"/>
              </a:rPr>
              <a:t>）据不接受监督检查</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第九十五条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 </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另外 同时在两个以上检验、检测机构执业的检验、检测人员，也要受到处罚。</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69635"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（七）关于法律责任</a:t>
            </a:r>
            <a:endParaRPr lang="zh-CN" altLang="en-US" sz="3200" dirty="0">
              <a:latin typeface="黑体" panose="02010609060101010101" pitchFamily="49" charset="-122"/>
              <a:ea typeface="黑体" panose="02010609060101010101" pitchFamily="49" charset="-122"/>
            </a:endParaRPr>
          </a:p>
        </p:txBody>
      </p:sp>
      <p:sp>
        <p:nvSpPr>
          <p:cNvPr id="16388" name="Rectangle 3"/>
          <p:cNvSpPr>
            <a:spLocks noGrp="1" noChangeArrowheads="1"/>
          </p:cNvSpPr>
          <p:nvPr>
            <p:ph idx="1"/>
          </p:nvPr>
        </p:nvSpPr>
        <p:spPr>
          <a:xfrm>
            <a:off x="912813" y="1905000"/>
            <a:ext cx="8110538" cy="4191000"/>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4</a:t>
            </a:r>
            <a:r>
              <a:rPr kumimoji="1" lang="zh-CN" altLang="en-US" sz="24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、监督管理机构及其人员法律责任</a:t>
            </a:r>
            <a:r>
              <a:rPr kumimoji="1" lang="en-US" altLang="zh-CN" sz="24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a:t>
            </a:r>
            <a:r>
              <a:rPr kumimoji="1" lang="zh-CN" altLang="en-US" sz="24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第九十四条</a:t>
            </a:r>
            <a:r>
              <a:rPr kumimoji="1" lang="en-US" altLang="zh-CN" sz="24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a:t>
            </a:r>
            <a:endParaRPr kumimoji="1" lang="en-US" altLang="zh-CN" sz="24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滥用职权、营私舞弊： </a:t>
            </a:r>
            <a:endPar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未按规定实施许可</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第一项</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要求重复许可、重复检验</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第七项</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(3)</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推荐、监制、监销特种设备</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第八项</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(4)</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泄漏商业秘密</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第九项</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(5)</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迟报、漏报、谎报或者瞒报事故</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第十一项</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(6)</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妨碍事故救援和调查</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第十二项</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(7)</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其他滥用职权、营私舞弊行为</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第十三项</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endPar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70659"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（七）关于法律责任</a:t>
            </a:r>
            <a:endParaRPr lang="zh-CN" altLang="en-US" sz="3200" dirty="0">
              <a:latin typeface="黑体" panose="02010609060101010101" pitchFamily="49" charset="-122"/>
              <a:ea typeface="黑体" panose="02010609060101010101" pitchFamily="49" charset="-122"/>
            </a:endParaRPr>
          </a:p>
        </p:txBody>
      </p:sp>
      <p:sp>
        <p:nvSpPr>
          <p:cNvPr id="16388" name="Rectangle 3"/>
          <p:cNvSpPr>
            <a:spLocks noGrp="1" noChangeArrowheads="1"/>
          </p:cNvSpPr>
          <p:nvPr>
            <p:ph idx="1"/>
          </p:nvPr>
        </p:nvSpPr>
        <p:spPr>
          <a:xfrm>
            <a:off x="912813" y="1905000"/>
            <a:ext cx="8110538" cy="4191000"/>
          </a:xfrm>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玩忽职守、失职渎职，发现问题不进行处理：</a:t>
            </a:r>
            <a:endParaRPr kumimoji="1" lang="en-US" altLang="zh-CN"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发现未许可擅自从事生产、使用、检验、检测行为不查处的</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第二项</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发现不再具备生产条件而不吊</a:t>
            </a:r>
            <a:r>
              <a:rPr kumimoji="0"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mn-ea"/>
              </a:rPr>
              <a:t>销许可证</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，或者发现生产、经营、使用违法行为不予查处的</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第三项</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(3)</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发现不再具备检验检测条件，应当撤销核准而不撤销核准，或者检验、检测结果严重失真不予查处</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第四项</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(4)</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发现违法行为或者存在事故隐患，不立即处理</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第五项</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(5)</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发现重大违法行为、严重事故隐患，未报告，或者接到报告不立即处理</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第六项</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(6)</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接到事故报告不立即报告</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第十项</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(7)</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其他玩忽职守</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第十三项</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71683"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（七）关于法律责任</a:t>
            </a:r>
            <a:endParaRPr lang="zh-CN" altLang="en-US" sz="3200" dirty="0">
              <a:latin typeface="黑体" panose="02010609060101010101" pitchFamily="49" charset="-122"/>
              <a:ea typeface="黑体" panose="02010609060101010101" pitchFamily="49" charset="-122"/>
            </a:endParaRPr>
          </a:p>
        </p:txBody>
      </p:sp>
      <p:sp>
        <p:nvSpPr>
          <p:cNvPr id="71684" name="Rectangle 3"/>
          <p:cNvSpPr>
            <a:spLocks noGrp="1"/>
          </p:cNvSpPr>
          <p:nvPr>
            <p:ph idx="1"/>
          </p:nvPr>
        </p:nvSpPr>
        <p:spPr/>
        <p:txBody>
          <a:bodyPr vert="horz" wrap="square" lIns="91440" tIns="45720" rIns="91440" bIns="45720" anchor="t"/>
          <a:lstStyle/>
          <a:p>
            <a:pPr marL="0" indent="0" eaLnBrk="1" hangingPunct="1">
              <a:lnSpc>
                <a:spcPct val="80000"/>
              </a:lnSpc>
              <a:buNone/>
            </a:pPr>
            <a:r>
              <a:rPr lang="en-US" altLang="zh-CN" sz="2400" b="1" dirty="0">
                <a:solidFill>
                  <a:srgbClr val="C00000"/>
                </a:solidFill>
                <a:latin typeface="黑体" panose="02010609060101010101" pitchFamily="49" charset="-122"/>
                <a:ea typeface="黑体" panose="02010609060101010101" pitchFamily="49" charset="-122"/>
              </a:rPr>
              <a:t>5</a:t>
            </a:r>
            <a:r>
              <a:rPr lang="zh-CN" altLang="en-US" sz="2400" b="1" dirty="0">
                <a:solidFill>
                  <a:srgbClr val="C00000"/>
                </a:solidFill>
                <a:latin typeface="黑体" panose="02010609060101010101" pitchFamily="49" charset="-122"/>
                <a:ea typeface="黑体" panose="02010609060101010101" pitchFamily="49" charset="-122"/>
              </a:rPr>
              <a:t>、其他相关法律责任 </a:t>
            </a:r>
            <a:endParaRPr lang="zh-CN" altLang="en-US" sz="2400" b="1" dirty="0">
              <a:solidFill>
                <a:srgbClr val="C00000"/>
              </a:solidFill>
              <a:latin typeface="黑体" panose="02010609060101010101" pitchFamily="49" charset="-122"/>
              <a:ea typeface="黑体" panose="02010609060101010101" pitchFamily="49" charset="-122"/>
            </a:endParaRPr>
          </a:p>
          <a:p>
            <a:pPr marL="0" indent="0" eaLnBrk="1" hangingPunct="1">
              <a:lnSpc>
                <a:spcPct val="80000"/>
              </a:lnSpc>
              <a:buNone/>
            </a:pPr>
            <a:r>
              <a:rPr lang="en-US" altLang="zh-CN" sz="2400" b="1" dirty="0">
                <a:latin typeface="黑体" panose="02010609060101010101" pitchFamily="49" charset="-122"/>
                <a:ea typeface="黑体" panose="02010609060101010101" pitchFamily="49" charset="-122"/>
                <a:sym typeface="+mn-ea"/>
              </a:rPr>
              <a:t>(1)</a:t>
            </a:r>
            <a:r>
              <a:rPr lang="zh-CN" altLang="en-US" sz="2400" b="1" dirty="0">
                <a:latin typeface="黑体" panose="02010609060101010101" pitchFamily="49" charset="-122"/>
                <a:ea typeface="黑体" panose="02010609060101010101" pitchFamily="49" charset="-122"/>
              </a:rPr>
              <a:t>有关事故的责任： </a:t>
            </a:r>
            <a:endParaRPr lang="zh-CN" altLang="en-US" sz="2400" b="1"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相关单位及其主要负责人不组织抢救、擅离职守或者逃匿、迟报、谎报或者瞒报</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第八十九条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 </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事故责任单位及其主要负责人的法律责任</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第九十条、第九十一条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责任单位经济处罚，单位主要负责人经济处罚，主要负责人属于国家工作人员的，并给以处分。</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en-US" altLang="zh-CN" sz="2400" b="1" dirty="0">
                <a:latin typeface="黑体" panose="02010609060101010101" pitchFamily="49" charset="-122"/>
                <a:ea typeface="黑体" panose="02010609060101010101" pitchFamily="49" charset="-122"/>
                <a:sym typeface="+mn-ea"/>
              </a:rPr>
              <a:t>(2)</a:t>
            </a:r>
            <a:r>
              <a:rPr lang="zh-CN" altLang="en-US" sz="2400" b="1" dirty="0">
                <a:latin typeface="黑体" panose="02010609060101010101" pitchFamily="49" charset="-122"/>
                <a:ea typeface="黑体" panose="02010609060101010101" pitchFamily="49" charset="-122"/>
              </a:rPr>
              <a:t>有关安全管理、检测人员和作业人员的法律责任</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第九十二条</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en-US" sz="2400" dirty="0">
                <a:latin typeface="楷体" panose="02010609060101010101" pitchFamily="49" charset="-122"/>
                <a:ea typeface="楷体" panose="02010609060101010101" pitchFamily="49" charset="-122"/>
              </a:rPr>
              <a:t>违反操作规程和规章制度造成事故的，吊销资格。</a:t>
            </a:r>
            <a:r>
              <a:rPr lang="zh-CN" altLang="en-US" sz="2400" dirty="0">
                <a:solidFill>
                  <a:srgbClr val="FF0000"/>
                </a:solidFill>
                <a:latin typeface="楷体" panose="02010609060101010101" pitchFamily="49" charset="-122"/>
                <a:ea typeface="楷体" panose="02010609060101010101" pitchFamily="49" charset="-122"/>
              </a:rPr>
              <a:t>不罚款</a:t>
            </a:r>
            <a:endParaRPr lang="zh-CN" altLang="en-US" sz="2400" dirty="0">
              <a:solidFill>
                <a:srgbClr val="FF0000"/>
              </a:solidFill>
              <a:latin typeface="楷体" panose="02010609060101010101" pitchFamily="49" charset="-122"/>
              <a:ea typeface="楷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8195"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三</a:t>
            </a:r>
            <a:r>
              <a:rPr lang="zh-CN" altLang="zh-CN" sz="3200" dirty="0">
                <a:latin typeface="黑体" panose="02010609060101010101" pitchFamily="49" charset="-122"/>
                <a:ea typeface="黑体" panose="02010609060101010101" pitchFamily="49" charset="-122"/>
              </a:rPr>
              <a:t>）立法过程</a:t>
            </a:r>
            <a:endParaRPr lang="zh-CN" altLang="en-US" sz="3200" dirty="0">
              <a:latin typeface="黑体" panose="02010609060101010101" pitchFamily="49" charset="-122"/>
              <a:ea typeface="黑体" panose="02010609060101010101" pitchFamily="49" charset="-122"/>
            </a:endParaRPr>
          </a:p>
        </p:txBody>
      </p:sp>
      <p:sp>
        <p:nvSpPr>
          <p:cNvPr id="761859" name="Rectangle 3"/>
          <p:cNvSpPr>
            <a:spLocks noGrp="1" noChangeArrowheads="1"/>
          </p:cNvSpPr>
          <p:nvPr>
            <p:ph idx="1"/>
          </p:nvPr>
        </p:nvSpPr>
        <p:spPr>
          <a:xfrm>
            <a:off x="912813" y="1905000"/>
            <a:ext cx="8051800" cy="419100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defRPr/>
            </a:pPr>
            <a:r>
              <a:rPr kumimoji="1" lang="zh-CN"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这部法律的特别之处在于：立法计划的申报、起草调研、草案的提出都是由全国人大直接进行的。历时十几年，经历了第十届、第十一届全国人大跨界工作衔接，到第十二届全国人大常委会第三次会议通过。</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（人大代表的作用）</a:t>
            </a:r>
            <a:endPar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酝酿过程</a:t>
            </a:r>
            <a:endPar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起草过程</a:t>
            </a:r>
            <a:endPar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Char char="n"/>
              <a:defRPr/>
            </a:pP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审议过程</a:t>
            </a:r>
            <a:endPar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72707"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（七）关于法律责任</a:t>
            </a:r>
            <a:endParaRPr lang="zh-CN" altLang="en-US" sz="3200" dirty="0">
              <a:latin typeface="黑体" panose="02010609060101010101" pitchFamily="49" charset="-122"/>
              <a:ea typeface="黑体" panose="02010609060101010101" pitchFamily="49" charset="-122"/>
            </a:endParaRPr>
          </a:p>
        </p:txBody>
      </p:sp>
      <p:sp>
        <p:nvSpPr>
          <p:cNvPr id="16388" name="Rectangle 3"/>
          <p:cNvSpPr>
            <a:spLocks noGrp="1" noChangeArrowheads="1"/>
          </p:cNvSpPr>
          <p:nvPr>
            <p:ph idx="1"/>
          </p:nvPr>
        </p:nvSpPr>
        <p:spPr>
          <a:xfrm>
            <a:off x="912813" y="1905000"/>
            <a:ext cx="8110538" cy="4191000"/>
          </a:xfrm>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关于民事责任</a:t>
            </a:r>
            <a:r>
              <a:rPr kumimoji="1" lang="en-US" altLang="zh-CN"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第九十七条</a:t>
            </a:r>
            <a:r>
              <a:rPr kumimoji="1" lang="en-US" altLang="zh-CN"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1" lang="en-US" altLang="zh-CN"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违反本法规定、造成人身、财产损失，承担民事责任。</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1" lang="zh-CN" altLang="en-US" sz="2400" b="1" i="0" u="none" strike="noStrike" kern="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rPr>
              <a:t>民事赔偿责任优先</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关于治安管理处罚</a:t>
            </a:r>
            <a:r>
              <a:rPr kumimoji="1" lang="en-US" altLang="zh-CN"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第九十八条</a:t>
            </a:r>
            <a:r>
              <a:rPr kumimoji="1" lang="en-US" altLang="zh-CN"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1" lang="en-US" altLang="zh-CN"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目前治安管理处罚法中没有针对特种设备安全的具体处罚规定，可以利用妨害公共安全的行为、妨害社会管理的行为和处罚条款进行。</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关于刑事责任</a:t>
            </a:r>
            <a:r>
              <a:rPr kumimoji="1" lang="en-US" altLang="zh-CN"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第九十八条</a:t>
            </a:r>
            <a:r>
              <a:rPr kumimoji="1" lang="en-US" altLang="zh-CN"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1" lang="en-US" altLang="zh-CN"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本法只提出原则规定</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构成犯罪的，依法追究刑事责任</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。可以按照其相应的生产、销售伪劣商品罪，危害公共安全罪，侵犯知识产权罪，扰乱市场秩序罪，扰乱公共秩序罪，渎职罪，贪污贿赂罪等。</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73731"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（七）关于法律责任</a:t>
            </a:r>
            <a:endParaRPr lang="zh-CN" altLang="en-US" sz="3200" dirty="0">
              <a:latin typeface="黑体" panose="02010609060101010101" pitchFamily="49" charset="-122"/>
              <a:ea typeface="黑体" panose="02010609060101010101" pitchFamily="49" charset="-122"/>
            </a:endParaRPr>
          </a:p>
        </p:txBody>
      </p:sp>
      <p:sp>
        <p:nvSpPr>
          <p:cNvPr id="16388" name="Rectangle 3"/>
          <p:cNvSpPr>
            <a:spLocks noGrp="1" noChangeArrowheads="1"/>
          </p:cNvSpPr>
          <p:nvPr>
            <p:ph idx="1"/>
          </p:nvPr>
        </p:nvSpPr>
        <p:spPr>
          <a:xfrm>
            <a:off x="912813" y="1905000"/>
            <a:ext cx="8110538" cy="4191000"/>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6</a:t>
            </a:r>
            <a:r>
              <a:rPr kumimoji="1" lang="zh-CN" altLang="en-US" sz="24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、关于处罚种类和罚款额度</a:t>
            </a:r>
            <a:endParaRPr kumimoji="1" lang="zh-CN" altLang="en-US" sz="24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关于责令限期改正，逾期未改</a:t>
            </a:r>
            <a:endPar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一共有九条，体现惩戒原则，对逾期不改正的处罚，限期时间应当根据设备的危害性、整改的可能性等定。</a:t>
            </a:r>
            <a:endPar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关于情节严重</a:t>
            </a:r>
            <a:endPar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一般可以理解有以下</a:t>
            </a:r>
            <a:r>
              <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4</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种之一：</a:t>
            </a:r>
            <a:endPar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危害程度大；</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屡教不改；</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(3)</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影响恶劣；</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(4)</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造成重大后果。</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74755"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（七）关于法律责任</a:t>
            </a:r>
            <a:endParaRPr lang="zh-CN" altLang="en-US" sz="3200" dirty="0">
              <a:latin typeface="黑体" panose="02010609060101010101" pitchFamily="49" charset="-122"/>
              <a:ea typeface="黑体" panose="02010609060101010101" pitchFamily="49" charset="-122"/>
            </a:endParaRPr>
          </a:p>
        </p:txBody>
      </p:sp>
      <p:sp>
        <p:nvSpPr>
          <p:cNvPr id="16388" name="Rectangle 3"/>
          <p:cNvSpPr>
            <a:spLocks noGrp="1" noChangeArrowheads="1"/>
          </p:cNvSpPr>
          <p:nvPr>
            <p:ph idx="1"/>
          </p:nvPr>
        </p:nvSpPr>
        <p:spPr>
          <a:xfrm>
            <a:off x="912813" y="1905000"/>
            <a:ext cx="7907338" cy="4191000"/>
          </a:xfrm>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关于严重事故隐患 </a:t>
            </a:r>
            <a:endPar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通常可以认定有下列</a:t>
            </a:r>
            <a:r>
              <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5</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种之一的： </a:t>
            </a:r>
            <a:endPar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使用非法制造的；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超过特种设备规定的参数范围使用的；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(3)</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缺少安全附件、安全保护装置或者安全附件、 安全保护装置失灵而继续使用的；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(4)</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已经报废或者经检验、检测结论为不允许使用而继续使用的；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(5)</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使用有明显故障、异常情况或者责令改正而未以改正的。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75779"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（七）关于法律责任</a:t>
            </a:r>
            <a:endParaRPr lang="zh-CN" altLang="en-US" sz="3200" dirty="0">
              <a:latin typeface="黑体" panose="02010609060101010101" pitchFamily="49" charset="-122"/>
              <a:ea typeface="黑体" panose="02010609060101010101" pitchFamily="49" charset="-122"/>
            </a:endParaRPr>
          </a:p>
        </p:txBody>
      </p:sp>
      <p:sp>
        <p:nvSpPr>
          <p:cNvPr id="16388" name="Rectangle 3"/>
          <p:cNvSpPr>
            <a:spLocks noGrp="1" noChangeArrowheads="1"/>
          </p:cNvSpPr>
          <p:nvPr>
            <p:ph idx="1"/>
          </p:nvPr>
        </p:nvSpPr>
        <p:spPr>
          <a:xfrm>
            <a:off x="912813" y="1905000"/>
            <a:ext cx="8110538" cy="4191000"/>
          </a:xfrm>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关于无改造、修理价值 </a:t>
            </a:r>
            <a:endPar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存在严重事故隐患，有的可以通过改造、修理，消除事故隐患。以下为无改造、修理价值</a:t>
            </a:r>
            <a:r>
              <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也包括不允许进行改造、修理</a:t>
            </a:r>
            <a:r>
              <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非正规生产，无法保证安全运行的；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已经报废的；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(3)</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改造、修理无法达到安全使用要求的；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(4)</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改造、修理价值大于新制造的。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76803"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（七）关于法律责任</a:t>
            </a:r>
            <a:endParaRPr lang="zh-CN" altLang="en-US" sz="3200" dirty="0">
              <a:latin typeface="黑体" panose="02010609060101010101" pitchFamily="49" charset="-122"/>
              <a:ea typeface="黑体" panose="02010609060101010101" pitchFamily="49" charset="-122"/>
            </a:endParaRPr>
          </a:p>
        </p:txBody>
      </p:sp>
      <p:sp>
        <p:nvSpPr>
          <p:cNvPr id="16388" name="Rectangle 3"/>
          <p:cNvSpPr>
            <a:spLocks noGrp="1" noChangeArrowheads="1"/>
          </p:cNvSpPr>
          <p:nvPr>
            <p:ph idx="1"/>
          </p:nvPr>
        </p:nvSpPr>
        <p:spPr>
          <a:xfrm>
            <a:off x="912813" y="1905000"/>
            <a:ext cx="8110538" cy="4191000"/>
          </a:xfrm>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关于重大违法行为 </a:t>
            </a:r>
            <a:endPar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通常是指涉及特种设备安全方面的下列行为之一： </a:t>
            </a:r>
            <a:endPar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未经许可擅自从事生产、使用、检验、检测的；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违章使用造成严重以上事故的；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(3)</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发生事故隐瞒不报的；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(4)</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检验、检测机构及其人员出具虚假、严重失真的检验、检测结果和鉴定意见的；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(5)</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安全监察人员及其人员，从事生产、销售、监制、监销活动的；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(6)</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违反治安管理法和构成犯罪的。</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77827"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en-US" sz="3200" dirty="0">
                <a:latin typeface="黑体" panose="02010609060101010101" pitchFamily="49" charset="-122"/>
                <a:ea typeface="黑体" panose="02010609060101010101" pitchFamily="49" charset="-122"/>
              </a:rPr>
              <a:t>（七）关于法律责任</a:t>
            </a:r>
            <a:endParaRPr lang="zh-CN" altLang="en-US" sz="3200" dirty="0">
              <a:latin typeface="黑体" panose="02010609060101010101" pitchFamily="49" charset="-122"/>
              <a:ea typeface="黑体" panose="02010609060101010101" pitchFamily="49" charset="-122"/>
            </a:endParaRPr>
          </a:p>
        </p:txBody>
      </p:sp>
      <p:sp>
        <p:nvSpPr>
          <p:cNvPr id="16388" name="Rectangle 3"/>
          <p:cNvSpPr>
            <a:spLocks noGrp="1" noChangeArrowheads="1"/>
          </p:cNvSpPr>
          <p:nvPr>
            <p:ph idx="1"/>
          </p:nvPr>
        </p:nvSpPr>
        <p:spPr>
          <a:xfrm>
            <a:off x="912813" y="1905000"/>
            <a:ext cx="7980363" cy="4191000"/>
          </a:xfrm>
        </p:spPr>
        <p:txBody>
          <a:bodyPr vert="horz" wrap="square" lIns="91440" tIns="45720" rIns="91440" bIns="45720" numCol="1" anchor="t" anchorCtr="0" compatLnSpc="1"/>
          <a:lstStyle/>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关于取缔、吊销、撤销、注销 </a:t>
            </a:r>
            <a:endPar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取缔，明令取消或禁止，本法用于对无证行为。 </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吊销，违法行为，取消许可证。</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(3)</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撤销，明令取消许可证</a:t>
            </a: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一般不是由于相对人的原因。</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en-US" altLang="zh-CN"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(4)</a:t>
            </a:r>
            <a:r>
              <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注销，吊销、撤销、或者其他原因，需要对失效证件实际的处理。</a:t>
            </a:r>
            <a:endParaRPr kumimoji="1"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Char char="n"/>
              <a:defRPr/>
            </a:pPr>
            <a:r>
              <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关于罚款额度</a:t>
            </a:r>
            <a:endParaRPr kumimoji="1" lang="zh-CN" altLang="en-US" sz="2400" b="1"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80000"/>
              </a:lnSpc>
              <a:spcBef>
                <a:spcPct val="20000"/>
              </a:spcBef>
              <a:spcAft>
                <a:spcPct val="0"/>
              </a:spcAft>
              <a:buClr>
                <a:schemeClr val="folHlink"/>
              </a:buClr>
              <a:buSzPct val="75000"/>
              <a:buFont typeface="Wingdings" panose="05000000000000000000" pitchFamily="2" charset="2"/>
              <a:buNone/>
              <a:defRPr/>
            </a:pP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本法罚款额度，固定的</a:t>
            </a:r>
            <a:r>
              <a:rPr kumimoji="1" lang="zh-CN" altLang="en-US" sz="2400" b="0"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最高有二百万元</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，幅度有的达到</a:t>
            </a:r>
            <a:r>
              <a:rPr kumimoji="1" lang="en-US" altLang="zh-CN"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10</a:t>
            </a:r>
            <a:r>
              <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倍，自由裁量权很大，需要慎重，应当依法按照规定的程序和要求进行。</a:t>
            </a:r>
            <a:endParaRPr kumimoji="1" lang="zh-CN" altLang="en-US" sz="2400" b="0" i="0" u="none" strike="noStrike" kern="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内容占位符 2"/>
          <p:cNvSpPr>
            <a:spLocks noGrp="1"/>
          </p:cNvSpPr>
          <p:nvPr>
            <p:ph idx="1"/>
          </p:nvPr>
        </p:nvSpPr>
        <p:spPr/>
        <p:txBody>
          <a:bodyPr vert="horz" wrap="square" lIns="91440" tIns="45720" rIns="91440" bIns="45720" anchor="t"/>
          <a:lstStyle/>
          <a:p>
            <a:pPr marL="0" indent="0" eaLnBrk="1" hangingPunct="1">
              <a:buNone/>
            </a:pPr>
            <a:r>
              <a:rPr lang="zh-CN" altLang="zh-CN" sz="2400" dirty="0">
                <a:latin typeface="黑体" panose="02010609060101010101" pitchFamily="49" charset="-122"/>
                <a:ea typeface="黑体" panose="02010609060101010101" pitchFamily="49" charset="-122"/>
              </a:rPr>
              <a:t>（一）监管特点</a:t>
            </a:r>
            <a:endParaRPr lang="en-US" altLang="zh-CN" sz="2400" dirty="0">
              <a:latin typeface="黑体" panose="02010609060101010101" pitchFamily="49" charset="-122"/>
              <a:ea typeface="黑体" panose="02010609060101010101" pitchFamily="49" charset="-122"/>
            </a:endParaRPr>
          </a:p>
          <a:p>
            <a:pPr marL="0" indent="0" eaLnBrk="1" hangingPunct="1">
              <a:buNone/>
            </a:pPr>
            <a:r>
              <a:rPr lang="zh-CN" altLang="en-US" sz="2400" dirty="0">
                <a:latin typeface="黑体" panose="02010609060101010101" pitchFamily="49" charset="-122"/>
                <a:ea typeface="黑体" panose="02010609060101010101" pitchFamily="49" charset="-122"/>
              </a:rPr>
              <a:t>（二）法律制度</a:t>
            </a:r>
            <a:endParaRPr lang="en-US" altLang="zh-CN" sz="2400" dirty="0">
              <a:latin typeface="黑体" panose="02010609060101010101" pitchFamily="49" charset="-122"/>
              <a:ea typeface="黑体" panose="02010609060101010101" pitchFamily="49" charset="-122"/>
            </a:endParaRPr>
          </a:p>
          <a:p>
            <a:pPr marL="0" indent="0" eaLnBrk="1" hangingPunct="1">
              <a:buNone/>
            </a:pPr>
            <a:r>
              <a:rPr lang="zh-CN"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三</a:t>
            </a:r>
            <a:r>
              <a:rPr lang="zh-CN"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sym typeface="宋体" panose="02010600030101010101" pitchFamily="2" charset="-122"/>
              </a:rPr>
              <a:t>组织制度</a:t>
            </a:r>
            <a:endParaRPr lang="zh-CN" altLang="en-US" sz="2400" dirty="0">
              <a:latin typeface="黑体" panose="02010609060101010101" pitchFamily="49" charset="-122"/>
              <a:ea typeface="黑体" panose="02010609060101010101" pitchFamily="49" charset="-122"/>
              <a:sym typeface="宋体" panose="02010600030101010101" pitchFamily="2" charset="-122"/>
            </a:endParaRPr>
          </a:p>
          <a:p>
            <a:pPr marL="0" indent="0" eaLnBrk="1" hangingPunct="1">
              <a:buNone/>
            </a:pPr>
            <a:r>
              <a:rPr lang="zh-CN" altLang="en-US" sz="2400" dirty="0">
                <a:latin typeface="黑体" panose="02010609060101010101" pitchFamily="49" charset="-122"/>
                <a:ea typeface="黑体" panose="02010609060101010101" pitchFamily="49" charset="-122"/>
              </a:rPr>
              <a:t>（四）</a:t>
            </a:r>
            <a:r>
              <a:rPr lang="zh-CN" altLang="en-US" sz="2400" dirty="0">
                <a:latin typeface="黑体" panose="02010609060101010101" pitchFamily="49" charset="-122"/>
                <a:ea typeface="黑体" panose="02010609060101010101" pitchFamily="49" charset="-122"/>
                <a:sym typeface="宋体" panose="02010600030101010101" pitchFamily="2" charset="-122"/>
              </a:rPr>
              <a:t>工作制度</a:t>
            </a:r>
            <a:endParaRPr lang="zh-CN" altLang="en-US" sz="2400" dirty="0">
              <a:latin typeface="黑体" panose="02010609060101010101" pitchFamily="49" charset="-122"/>
              <a:ea typeface="黑体" panose="02010609060101010101" pitchFamily="49" charset="-122"/>
              <a:sym typeface="宋体" panose="02010600030101010101" pitchFamily="2" charset="-122"/>
            </a:endParaRPr>
          </a:p>
        </p:txBody>
      </p:sp>
      <p:sp>
        <p:nvSpPr>
          <p:cNvPr id="78851" name="灯片编号占位符 3"/>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grpSp>
        <p:nvGrpSpPr>
          <p:cNvPr id="78852" name="组合 1"/>
          <p:cNvGrpSpPr/>
          <p:nvPr/>
        </p:nvGrpSpPr>
        <p:grpSpPr>
          <a:xfrm>
            <a:off x="927100" y="749300"/>
            <a:ext cx="5607050" cy="760413"/>
            <a:chOff x="4563464" y="4310964"/>
            <a:chExt cx="6320774" cy="690383"/>
          </a:xfrm>
        </p:grpSpPr>
        <p:sp>
          <p:nvSpPr>
            <p:cNvPr id="78853" name="MH_Number_2"/>
            <p:cNvSpPr/>
            <p:nvPr>
              <p:custDataLst>
                <p:tags r:id="rId1"/>
              </p:custDataLst>
            </p:nvPr>
          </p:nvSpPr>
          <p:spPr>
            <a:xfrm>
              <a:off x="4563464" y="4310964"/>
              <a:ext cx="1185279" cy="690057"/>
            </a:xfrm>
            <a:prstGeom prst="rect">
              <a:avLst/>
            </a:prstGeom>
            <a:solidFill>
              <a:schemeClr val="tx2"/>
            </a:solidFill>
            <a:ln w="9525">
              <a:noFill/>
            </a:ln>
          </p:spPr>
          <p:txBody>
            <a:bodyPr lIns="0" tIns="0" rIns="0" bIns="0" anchor="ctr"/>
            <a:lstStyle/>
            <a:p>
              <a:pPr lvl="0" algn="ctr" eaLnBrk="1" hangingPunct="1">
                <a:lnSpc>
                  <a:spcPct val="110000"/>
                </a:lnSpc>
                <a:buSzPct val="60000"/>
              </a:pPr>
              <a:r>
                <a:rPr lang="zh-CN" altLang="en-US" sz="3200" b="1" dirty="0">
                  <a:solidFill>
                    <a:schemeClr val="bg1"/>
                  </a:solidFill>
                  <a:latin typeface="Arial" panose="020B0604020202020204" pitchFamily="34" charset="0"/>
                  <a:ea typeface="黑体" panose="02010609060101010101" pitchFamily="49" charset="-122"/>
                </a:rPr>
                <a:t>三</a:t>
              </a:r>
              <a:endParaRPr lang="zh-CN" altLang="en-US" sz="3200" b="1" dirty="0">
                <a:solidFill>
                  <a:schemeClr val="bg1"/>
                </a:solidFill>
                <a:latin typeface="Arial" panose="020B0604020202020204" pitchFamily="34" charset="0"/>
                <a:ea typeface="黑体" panose="02010609060101010101" pitchFamily="49" charset="-122"/>
              </a:endParaRPr>
            </a:p>
          </p:txBody>
        </p:sp>
        <p:sp>
          <p:nvSpPr>
            <p:cNvPr id="78854" name="MH_Entry_2"/>
            <p:cNvSpPr/>
            <p:nvPr>
              <p:custDataLst>
                <p:tags r:id="rId2"/>
              </p:custDataLst>
            </p:nvPr>
          </p:nvSpPr>
          <p:spPr>
            <a:xfrm>
              <a:off x="5748425" y="4310964"/>
              <a:ext cx="5135813" cy="690383"/>
            </a:xfrm>
            <a:prstGeom prst="rect">
              <a:avLst/>
            </a:prstGeom>
            <a:solidFill>
              <a:srgbClr val="5F5F5F"/>
            </a:solidFill>
            <a:ln w="9525">
              <a:noFill/>
            </a:ln>
          </p:spPr>
          <p:txBody>
            <a:bodyPr lIns="71981" tIns="35991" rIns="71981" bIns="35991" anchor="ctr"/>
            <a:lstStyle/>
            <a:p>
              <a:pPr lvl="0" eaLnBrk="1" hangingPunct="1">
                <a:lnSpc>
                  <a:spcPct val="110000"/>
                </a:lnSpc>
                <a:buSzPct val="60000"/>
              </a:pPr>
              <a:r>
                <a:rPr lang="zh-CN" altLang="zh-CN" sz="3200" b="1" dirty="0">
                  <a:solidFill>
                    <a:schemeClr val="accent1"/>
                  </a:solidFill>
                  <a:latin typeface="黑体" panose="02010609060101010101" pitchFamily="49" charset="-122"/>
                  <a:ea typeface="黑体" panose="02010609060101010101" pitchFamily="49" charset="-122"/>
                </a:rPr>
                <a:t>安全监督管理</a:t>
              </a:r>
              <a:endParaRPr lang="zh-CN" altLang="en-US" sz="3200" b="1" dirty="0">
                <a:solidFill>
                  <a:schemeClr val="accent1"/>
                </a:solidFill>
                <a:latin typeface="黑体" panose="02010609060101010101" pitchFamily="49" charset="-122"/>
                <a:ea typeface="黑体" panose="02010609060101010101" pitchFamily="49" charset="-122"/>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79875"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（一）监管特点</a:t>
            </a:r>
            <a:endParaRPr lang="zh-CN" altLang="en-US" sz="3200" dirty="0">
              <a:latin typeface="黑体" panose="02010609060101010101" pitchFamily="49" charset="-122"/>
              <a:ea typeface="黑体" panose="02010609060101010101" pitchFamily="49" charset="-122"/>
            </a:endParaRPr>
          </a:p>
        </p:txBody>
      </p:sp>
      <p:sp>
        <p:nvSpPr>
          <p:cNvPr id="66563" name="Rectangle 3"/>
          <p:cNvSpPr>
            <a:spLocks noGrp="1"/>
          </p:cNvSpPr>
          <p:nvPr>
            <p:ph idx="1"/>
          </p:nvPr>
        </p:nvSpPr>
        <p:spPr>
          <a:xfrm>
            <a:off x="912813" y="1905000"/>
            <a:ext cx="8110538" cy="41910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defRPr/>
            </a:pPr>
            <a:r>
              <a:rPr kumimoji="0" lang="zh-CN" altLang="en-US" sz="2400" b="0" i="0" u="none" strike="noStrike" kern="0" cap="none" spc="0" normalizeH="0" baseline="0" noProof="1">
                <a:ln>
                  <a:noFill/>
                </a:ln>
                <a:solidFill>
                  <a:schemeClr val="tx1"/>
                </a:solidFill>
                <a:effectLst/>
                <a:uLnTx/>
                <a:uFillTx/>
                <a:latin typeface="楷体_GB2312" pitchFamily="49" charset="-122"/>
                <a:ea typeface="华文新魏" panose="02010800040101010101" pitchFamily="2" charset="-122"/>
                <a:cs typeface="+mn-cs"/>
                <a:sym typeface="+mn-ea"/>
              </a:rPr>
              <a:t>鉴于特种设备具有危险性的特点，欧洲、北美、日本等各工业国家都有专门的法律来调整涉及特种设备安全的各种关系和行为。</a:t>
            </a:r>
            <a:r>
              <a:rPr kumimoji="0" lang="zh-CN" altLang="en-US" sz="2400" b="0" i="0" u="none" strike="noStrike" kern="0" cap="none" spc="0" normalizeH="0" baseline="0" noProof="1">
                <a:ln>
                  <a:noFill/>
                </a:ln>
                <a:solidFill>
                  <a:schemeClr val="tx1"/>
                </a:solidFill>
                <a:effectLst/>
                <a:uLnTx/>
                <a:uFillTx/>
                <a:latin typeface="+mn-lt"/>
                <a:ea typeface="华文新魏" panose="02010800040101010101" pitchFamily="2" charset="-122"/>
                <a:cs typeface="+mn-cs"/>
                <a:sym typeface="+mn-ea"/>
              </a:rPr>
              <a:t>并且普遍形成了较为完整的特种设备安全法规和制度体系。</a:t>
            </a:r>
            <a:endParaRPr kumimoji="0" lang="zh-CN" altLang="en-US" sz="2400" b="0" i="0" u="none" strike="noStrike" kern="0" cap="none" spc="0" normalizeH="0" baseline="0" noProof="1">
              <a:ln>
                <a:noFill/>
              </a:ln>
              <a:solidFill>
                <a:schemeClr val="tx1"/>
              </a:solidFill>
              <a:effectLst/>
              <a:uLnTx/>
              <a:uFillTx/>
              <a:latin typeface="楷体_GB2312" pitchFamily="49" charset="-122"/>
              <a:ea typeface="华文新魏" panose="0201080004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defRPr/>
            </a:pPr>
            <a:r>
              <a:rPr kumimoji="0" lang="zh-CN" altLang="en-US" sz="2400" b="0" i="0" u="none" strike="noStrike" kern="0" cap="none" spc="0" normalizeH="0" baseline="0" noProof="1">
                <a:ln>
                  <a:noFill/>
                </a:ln>
                <a:solidFill>
                  <a:schemeClr val="tx1"/>
                </a:solidFill>
                <a:effectLst/>
                <a:uLnTx/>
                <a:uFillTx/>
                <a:latin typeface="+mn-lt"/>
                <a:ea typeface="华文新魏" panose="02010800040101010101" pitchFamily="2" charset="-122"/>
                <a:cs typeface="+mn-cs"/>
                <a:sym typeface="+mn-ea"/>
              </a:rPr>
              <a:t>特种设备监管特征－</a:t>
            </a:r>
            <a:endParaRPr kumimoji="0" lang="zh-CN" altLang="en-US" sz="2400" b="0" i="0" u="none" strike="noStrike" kern="0" cap="none" spc="0" normalizeH="0" baseline="0" noProof="1">
              <a:ln>
                <a:noFill/>
              </a:ln>
              <a:solidFill>
                <a:schemeClr val="tx1"/>
              </a:solidFill>
              <a:effectLst/>
              <a:uLnTx/>
              <a:uFillTx/>
              <a:latin typeface="+mn-lt"/>
              <a:ea typeface="华文新魏" panose="0201080004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Char char="n"/>
              <a:defRPr/>
            </a:pPr>
            <a:r>
              <a:rPr kumimoji="0" lang="zh-CN" altLang="en-US" sz="2400" b="0" i="0" u="none" strike="noStrike" kern="0" cap="none" spc="0" normalizeH="0" baseline="0" noProof="1">
                <a:ln>
                  <a:noFill/>
                </a:ln>
                <a:solidFill>
                  <a:schemeClr val="tx1"/>
                </a:solidFill>
                <a:effectLst/>
                <a:uLnTx/>
                <a:uFillTx/>
                <a:latin typeface="+mn-lt"/>
                <a:ea typeface="华文新魏" panose="02010800040101010101" pitchFamily="2" charset="-122"/>
                <a:cs typeface="+mn-cs"/>
                <a:sym typeface="+mn-ea"/>
              </a:rPr>
              <a:t>依据专门法律</a:t>
            </a:r>
            <a:endParaRPr kumimoji="0" lang="zh-CN" altLang="en-US" sz="2400" b="0" i="0" u="none" strike="noStrike" kern="0" cap="none" spc="0" normalizeH="0" baseline="0" noProof="1">
              <a:ln>
                <a:noFill/>
              </a:ln>
              <a:solidFill>
                <a:schemeClr val="tx1"/>
              </a:solidFill>
              <a:effectLst/>
              <a:uLnTx/>
              <a:uFillTx/>
              <a:latin typeface="+mn-lt"/>
              <a:ea typeface="华文新魏" panose="0201080004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Char char="n"/>
              <a:defRPr/>
            </a:pPr>
            <a:r>
              <a:rPr kumimoji="0" lang="zh-CN" altLang="en-US" sz="2400" b="0" i="0" u="none" strike="noStrike" kern="0" cap="none" spc="0" normalizeH="0" baseline="0" noProof="1">
                <a:ln>
                  <a:noFill/>
                </a:ln>
                <a:solidFill>
                  <a:schemeClr val="tx1"/>
                </a:solidFill>
                <a:effectLst/>
                <a:uLnTx/>
                <a:uFillTx/>
                <a:latin typeface="+mn-lt"/>
                <a:ea typeface="华文新魏" panose="02010800040101010101" pitchFamily="2" charset="-122"/>
                <a:cs typeface="+mn-cs"/>
                <a:sym typeface="+mn-ea"/>
              </a:rPr>
              <a:t>设置专门机构</a:t>
            </a:r>
            <a:endParaRPr kumimoji="0" lang="zh-CN" altLang="en-US" sz="2400" b="0" i="0" u="none" strike="noStrike" kern="0" cap="none" spc="0" normalizeH="0" baseline="0" noProof="1">
              <a:ln>
                <a:noFill/>
              </a:ln>
              <a:solidFill>
                <a:schemeClr val="tx1"/>
              </a:solidFill>
              <a:effectLst/>
              <a:uLnTx/>
              <a:uFillTx/>
              <a:latin typeface="+mn-lt"/>
              <a:ea typeface="华文新魏" panose="0201080004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Char char="n"/>
              <a:defRPr/>
            </a:pPr>
            <a:r>
              <a:rPr kumimoji="0" lang="zh-CN" altLang="en-US" sz="2400" b="0" i="0" u="none" strike="noStrike" kern="0" cap="none" spc="0" normalizeH="0" baseline="0" noProof="1">
                <a:ln>
                  <a:noFill/>
                </a:ln>
                <a:solidFill>
                  <a:schemeClr val="tx1"/>
                </a:solidFill>
                <a:effectLst/>
                <a:uLnTx/>
                <a:uFillTx/>
                <a:latin typeface="+mn-lt"/>
                <a:ea typeface="华文新魏" panose="02010800040101010101" pitchFamily="2" charset="-122"/>
                <a:cs typeface="+mn-cs"/>
                <a:sym typeface="+mn-ea"/>
              </a:rPr>
              <a:t>实施专门管理</a:t>
            </a:r>
            <a:endParaRPr kumimoji="0" lang="zh-CN" altLang="en-US" sz="2400" b="0" i="0" u="none" strike="noStrike" kern="0" cap="none" spc="0" normalizeH="0" baseline="0" noProof="1">
              <a:ln>
                <a:noFill/>
              </a:ln>
              <a:solidFill>
                <a:schemeClr val="tx1"/>
              </a:solidFill>
              <a:effectLst/>
              <a:uLnTx/>
              <a:uFillTx/>
              <a:latin typeface="+mn-lt"/>
              <a:ea typeface="华文新魏" panose="02010800040101010101" pitchFamily="2" charset="-122"/>
              <a:cs typeface="+mn-cs"/>
              <a:sym typeface="+mn-ea"/>
            </a:endParaRP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anose="05000000000000000000" pitchFamily="2" charset="2"/>
              <a:buNone/>
              <a:defRPr/>
            </a:pPr>
            <a:r>
              <a:rPr kumimoji="0" lang="zh-CN" altLang="en-US" sz="2400" b="0"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ea"/>
              </a:rPr>
              <a:t>我国，也一样！从法制、体制、机制方面建立了</a:t>
            </a:r>
            <a:r>
              <a:rPr kumimoji="0" lang="zh-CN" altLang="en-US" sz="2400" b="0" i="0" u="none" strike="noStrike" kern="0" cap="none" spc="0" normalizeH="0" baseline="0" noProof="1">
                <a:ln>
                  <a:noFill/>
                </a:ln>
                <a:solidFill>
                  <a:srgbClr val="990000"/>
                </a:solidFill>
                <a:effectLst/>
                <a:uLnTx/>
                <a:uFillTx/>
                <a:latin typeface="黑体" panose="02010609060101010101" pitchFamily="49" charset="-122"/>
                <a:ea typeface="黑体" panose="02010609060101010101" pitchFamily="49" charset="-122"/>
                <a:cs typeface="+mn-cs"/>
                <a:sym typeface="+mn-ea"/>
              </a:rPr>
              <a:t>特种设备安全监督管理的制度体系</a:t>
            </a:r>
            <a:r>
              <a:rPr kumimoji="0" lang="zh-CN" altLang="en-US" sz="2400" b="0" i="0" u="none" strike="noStrike" kern="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ea"/>
              </a:rPr>
              <a:t>。</a:t>
            </a:r>
            <a:endPar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80899"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（一）监管特点</a:t>
            </a:r>
            <a:endParaRPr lang="zh-CN" altLang="en-US" sz="3200" dirty="0">
              <a:latin typeface="黑体" panose="02010609060101010101" pitchFamily="49" charset="-122"/>
              <a:ea typeface="黑体" panose="02010609060101010101" pitchFamily="49" charset="-122"/>
            </a:endParaRPr>
          </a:p>
        </p:txBody>
      </p:sp>
      <p:sp>
        <p:nvSpPr>
          <p:cNvPr id="80900" name="Rectangle 3"/>
          <p:cNvSpPr>
            <a:spLocks noGrp="1"/>
          </p:cNvSpPr>
          <p:nvPr>
            <p:ph idx="1"/>
          </p:nvPr>
        </p:nvSpPr>
        <p:spPr/>
        <p:txBody>
          <a:bodyPr vert="horz" wrap="square" lIns="91440" tIns="45720" rIns="91440" bIns="45720" anchor="t"/>
          <a:lstStyle/>
          <a:p>
            <a:pPr marL="0" indent="0" eaLnBrk="1" hangingPunct="1">
              <a:buNone/>
            </a:pPr>
            <a:r>
              <a:rPr lang="zh-CN" altLang="en-US" sz="2400" dirty="0">
                <a:latin typeface="华文新魏" panose="02010800040101010101" pitchFamily="2" charset="-122"/>
                <a:ea typeface="华文新魏" panose="02010800040101010101" pitchFamily="2" charset="-122"/>
                <a:sym typeface="宋体" panose="02010600030101010101" pitchFamily="2" charset="-122"/>
              </a:rPr>
              <a:t>我国</a:t>
            </a:r>
            <a:r>
              <a:rPr lang="en-US" altLang="zh-CN" sz="2400" dirty="0">
                <a:latin typeface="华文新魏" panose="02010800040101010101" pitchFamily="2" charset="-122"/>
                <a:ea typeface="华文新魏" panose="02010800040101010101" pitchFamily="2" charset="-122"/>
                <a:sym typeface="宋体" panose="02010600030101010101" pitchFamily="2" charset="-122"/>
              </a:rPr>
              <a:t>60</a:t>
            </a:r>
            <a:r>
              <a:rPr lang="zh-CN" altLang="en-US" sz="2400" dirty="0">
                <a:latin typeface="华文新魏" panose="02010800040101010101" pitchFamily="2" charset="-122"/>
                <a:ea typeface="华文新魏" panose="02010800040101010101" pitchFamily="2" charset="-122"/>
                <a:sym typeface="宋体" panose="02010600030101010101" pitchFamily="2" charset="-122"/>
              </a:rPr>
              <a:t>多年特种设备安全监督管理工作发展过程，也是构建和完善适应经济社会发展要求的特种设备安全监督管理制度的过程。</a:t>
            </a:r>
            <a:r>
              <a:rPr lang="zh-CN" altLang="en-US" sz="2400" dirty="0">
                <a:latin typeface="华文新魏" panose="02010800040101010101" pitchFamily="2" charset="-122"/>
                <a:ea typeface="华文新魏" panose="02010800040101010101" pitchFamily="2" charset="-122"/>
              </a:rPr>
              <a:t>在全面总结几十年特种设备安全监察工作实践、科学分析当前特种设备安全状况的基础上，通过不断的“</a:t>
            </a:r>
            <a:r>
              <a:rPr lang="zh-CN" altLang="en-US" sz="2400" dirty="0">
                <a:solidFill>
                  <a:srgbClr val="FF0000"/>
                </a:solidFill>
                <a:latin typeface="华文新魏" panose="02010800040101010101" pitchFamily="2" charset="-122"/>
                <a:ea typeface="华文新魏" panose="02010800040101010101" pitchFamily="2" charset="-122"/>
              </a:rPr>
              <a:t>完善法制、健全体制、创新机制</a:t>
            </a:r>
            <a:r>
              <a:rPr lang="zh-CN" altLang="en-US"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sym typeface="宋体" panose="02010600030101010101" pitchFamily="2" charset="-122"/>
              </a:rPr>
              <a:t>逐渐形成了在法律法规框架下的、相对完整的制度体系。</a:t>
            </a:r>
            <a:endParaRPr lang="zh-CN" altLang="en-US" sz="2400" dirty="0">
              <a:latin typeface="华文新魏" panose="02010800040101010101" pitchFamily="2" charset="-122"/>
              <a:ea typeface="华文新魏" panose="02010800040101010101" pitchFamily="2" charset="-122"/>
            </a:endParaRPr>
          </a:p>
          <a:p>
            <a:pPr marL="0" indent="0" eaLnBrk="1" hangingPunct="1">
              <a:buNone/>
            </a:pPr>
            <a:r>
              <a:rPr lang="zh-CN" altLang="en-US" sz="2400" dirty="0">
                <a:latin typeface="黑体" panose="02010609060101010101" pitchFamily="49" charset="-122"/>
                <a:ea typeface="黑体" panose="02010609060101010101" pitchFamily="49" charset="-122"/>
                <a:sym typeface="宋体" panose="02010600030101010101" pitchFamily="2" charset="-122"/>
              </a:rPr>
              <a:t>这一制度体系，是由</a:t>
            </a:r>
            <a:r>
              <a:rPr lang="zh-CN" altLang="en-US" sz="2400" dirty="0">
                <a:solidFill>
                  <a:srgbClr val="FF0000"/>
                </a:solidFill>
                <a:latin typeface="黑体" panose="02010609060101010101" pitchFamily="49" charset="-122"/>
                <a:ea typeface="黑体" panose="02010609060101010101" pitchFamily="49" charset="-122"/>
                <a:sym typeface="宋体" panose="02010600030101010101" pitchFamily="2" charset="-122"/>
              </a:rPr>
              <a:t>法律制度、组织制度</a:t>
            </a:r>
            <a:r>
              <a:rPr lang="zh-CN" altLang="en-US" sz="2400" dirty="0">
                <a:latin typeface="黑体" panose="02010609060101010101" pitchFamily="49" charset="-122"/>
                <a:ea typeface="黑体" panose="02010609060101010101" pitchFamily="49" charset="-122"/>
                <a:sym typeface="宋体" panose="02010600030101010101" pitchFamily="2" charset="-122"/>
              </a:rPr>
              <a:t>和</a:t>
            </a:r>
            <a:r>
              <a:rPr lang="zh-CN" altLang="en-US" sz="2400" dirty="0">
                <a:solidFill>
                  <a:srgbClr val="FF0000"/>
                </a:solidFill>
                <a:latin typeface="黑体" panose="02010609060101010101" pitchFamily="49" charset="-122"/>
                <a:ea typeface="黑体" panose="02010609060101010101" pitchFamily="49" charset="-122"/>
                <a:sym typeface="宋体" panose="02010600030101010101" pitchFamily="2" charset="-122"/>
              </a:rPr>
              <a:t>工作制度</a:t>
            </a:r>
            <a:r>
              <a:rPr lang="zh-CN" altLang="en-US" sz="2400" dirty="0">
                <a:latin typeface="黑体" panose="02010609060101010101" pitchFamily="49" charset="-122"/>
                <a:ea typeface="黑体" panose="02010609060101010101" pitchFamily="49" charset="-122"/>
                <a:sym typeface="宋体" panose="02010600030101010101" pitchFamily="2" charset="-122"/>
              </a:rPr>
              <a:t>组成。</a:t>
            </a:r>
            <a:endParaRPr lang="zh-CN" altLang="en-US" sz="2400" dirty="0">
              <a:latin typeface="黑体" panose="02010609060101010101" pitchFamily="49" charset="-122"/>
              <a:ea typeface="黑体" panose="02010609060101010101" pitchFamily="49" charset="-122"/>
              <a:sym typeface="宋体" panose="02010600030101010101" pitchFamily="2" charset="-122"/>
            </a:endParaRPr>
          </a:p>
          <a:p>
            <a:pPr marL="0" indent="0" eaLnBrk="1" hangingPunct="1">
              <a:buNone/>
            </a:pPr>
            <a:r>
              <a:rPr lang="zh-CN" altLang="en-US" sz="2400" dirty="0">
                <a:latin typeface="华文新魏" panose="02010800040101010101" pitchFamily="2" charset="-122"/>
                <a:ea typeface="华文新魏" panose="02010800040101010101" pitchFamily="2" charset="-122"/>
              </a:rPr>
              <a:t>具有五个方面</a:t>
            </a:r>
            <a:r>
              <a:rPr lang="zh-CN" altLang="en-US" sz="2400" dirty="0">
                <a:latin typeface="华文新魏" panose="02010800040101010101" pitchFamily="2" charset="-122"/>
                <a:ea typeface="华文新魏" panose="02010800040101010101" pitchFamily="2" charset="-122"/>
                <a:sym typeface="宋体" panose="02010600030101010101" pitchFamily="2" charset="-122"/>
              </a:rPr>
              <a:t>特点</a:t>
            </a:r>
            <a:r>
              <a:rPr lang="zh-CN" altLang="en-US" sz="2400" dirty="0">
                <a:latin typeface="华文新魏" panose="02010800040101010101" pitchFamily="2" charset="-122"/>
                <a:ea typeface="华文新魏" panose="02010800040101010101" pitchFamily="2" charset="-122"/>
              </a:rPr>
              <a:t>：</a:t>
            </a:r>
            <a:endParaRPr lang="en-US" altLang="zh-CN" sz="2400" dirty="0">
              <a:latin typeface="华文新魏" panose="02010800040101010101" pitchFamily="2" charset="-122"/>
              <a:ea typeface="华文新魏" panose="02010800040101010101" pitchFamily="2" charset="-122"/>
            </a:endParaRPr>
          </a:p>
          <a:p>
            <a:pPr marL="0" indent="0" eaLnBrk="1" hangingPunct="1">
              <a:buNone/>
            </a:pP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81923"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（一）监管特点</a:t>
            </a:r>
            <a:endParaRPr lang="zh-CN" altLang="en-US" sz="3200" dirty="0">
              <a:latin typeface="黑体" panose="02010609060101010101" pitchFamily="49" charset="-122"/>
              <a:ea typeface="黑体" panose="02010609060101010101" pitchFamily="49" charset="-122"/>
            </a:endParaRPr>
          </a:p>
        </p:txBody>
      </p:sp>
      <p:sp>
        <p:nvSpPr>
          <p:cNvPr id="81924" name="Rectangle 3"/>
          <p:cNvSpPr>
            <a:spLocks noGrp="1"/>
          </p:cNvSpPr>
          <p:nvPr>
            <p:ph idx="1"/>
          </p:nvPr>
        </p:nvSpPr>
        <p:spPr>
          <a:xfrm>
            <a:off x="912813" y="1905000"/>
            <a:ext cx="8110537" cy="4264025"/>
          </a:xfrm>
        </p:spPr>
        <p:txBody>
          <a:bodyPr vert="horz" wrap="square" lIns="91440" tIns="45720" rIns="91440" bIns="45720" anchor="t"/>
          <a:lstStyle/>
          <a:p>
            <a:pPr marL="0" indent="0" eaLnBrk="1" hangingPunct="1">
              <a:buNone/>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、预防为主</a:t>
            </a:r>
            <a:endParaRPr lang="zh-CN" altLang="en-US" sz="2400" dirty="0">
              <a:latin typeface="黑体" panose="02010609060101010101" pitchFamily="49" charset="-122"/>
              <a:ea typeface="黑体" panose="02010609060101010101" pitchFamily="49" charset="-122"/>
            </a:endParaRPr>
          </a:p>
          <a:p>
            <a:pPr marL="0" indent="0" eaLnBrk="1" hangingPunct="1">
              <a:buNone/>
            </a:pPr>
            <a:r>
              <a:rPr lang="zh-CN" altLang="en-US" sz="2400" dirty="0">
                <a:solidFill>
                  <a:srgbClr val="990000"/>
                </a:solidFill>
                <a:latin typeface="黑体" panose="02010609060101010101" pitchFamily="49" charset="-122"/>
                <a:ea typeface="黑体" panose="02010609060101010101" pitchFamily="49" charset="-122"/>
              </a:rPr>
              <a:t>① 从生产源头把关：</a:t>
            </a:r>
            <a:r>
              <a:rPr lang="zh-CN" altLang="en-US" sz="2400" dirty="0">
                <a:latin typeface="华文新魏" panose="02010800040101010101" pitchFamily="2" charset="-122"/>
                <a:ea typeface="华文新魏" panose="02010800040101010101" pitchFamily="2" charset="-122"/>
              </a:rPr>
              <a:t>通过行政许可和生产过程监督检验，确保特种设备优生；</a:t>
            </a:r>
            <a:endParaRPr lang="zh-CN" altLang="en-US" sz="2400" dirty="0">
              <a:latin typeface="华文新魏" panose="02010800040101010101" pitchFamily="2" charset="-122"/>
              <a:ea typeface="华文新魏" panose="02010800040101010101" pitchFamily="2" charset="-122"/>
            </a:endParaRPr>
          </a:p>
          <a:p>
            <a:pPr marL="0" indent="0" eaLnBrk="1" hangingPunct="1">
              <a:buNone/>
            </a:pPr>
            <a:r>
              <a:rPr lang="zh-CN" altLang="en-US" sz="2400" dirty="0">
                <a:solidFill>
                  <a:srgbClr val="990000"/>
                </a:solidFill>
                <a:latin typeface="黑体" panose="02010609060101010101" pitchFamily="49" charset="-122"/>
                <a:ea typeface="黑体" panose="02010609060101010101" pitchFamily="49" charset="-122"/>
              </a:rPr>
              <a:t>② 从使用登记把关：</a:t>
            </a:r>
            <a:r>
              <a:rPr lang="zh-CN" altLang="en-US" sz="2400" dirty="0">
                <a:latin typeface="华文新魏" panose="02010800040101010101" pitchFamily="2" charset="-122"/>
                <a:ea typeface="华文新魏" panose="02010800040101010101" pitchFamily="2" charset="-122"/>
              </a:rPr>
              <a:t>确保特种设备及时纳入安全监督管理范围，处于有效监管之中；</a:t>
            </a:r>
            <a:endParaRPr lang="zh-CN" altLang="en-US" sz="2400" dirty="0">
              <a:latin typeface="华文新魏" panose="02010800040101010101" pitchFamily="2" charset="-122"/>
              <a:ea typeface="华文新魏" panose="02010800040101010101" pitchFamily="2" charset="-122"/>
            </a:endParaRPr>
          </a:p>
          <a:p>
            <a:pPr marL="0" indent="0" eaLnBrk="1" hangingPunct="1">
              <a:buNone/>
            </a:pPr>
            <a:r>
              <a:rPr lang="zh-CN" altLang="en-US" sz="2400" dirty="0">
                <a:solidFill>
                  <a:srgbClr val="990000"/>
                </a:solidFill>
                <a:latin typeface="黑体" panose="02010609060101010101" pitchFamily="49" charset="-122"/>
                <a:ea typeface="黑体" panose="02010609060101010101" pitchFamily="49" charset="-122"/>
              </a:rPr>
              <a:t>③ 从定期检验把关：</a:t>
            </a:r>
            <a:r>
              <a:rPr lang="zh-CN" altLang="en-US" sz="2400" dirty="0">
                <a:latin typeface="华文新魏" panose="02010800040101010101" pitchFamily="2" charset="-122"/>
                <a:ea typeface="华文新魏" panose="02010800040101010101" pitchFamily="2" charset="-122"/>
              </a:rPr>
              <a:t>确保特种设备保持良好运行状况；</a:t>
            </a:r>
            <a:endParaRPr lang="zh-CN" altLang="en-US" sz="2400" dirty="0">
              <a:latin typeface="华文新魏" panose="02010800040101010101" pitchFamily="2" charset="-122"/>
              <a:ea typeface="华文新魏" panose="02010800040101010101" pitchFamily="2" charset="-122"/>
            </a:endParaRPr>
          </a:p>
          <a:p>
            <a:pPr marL="0" indent="0" eaLnBrk="1" hangingPunct="1">
              <a:buNone/>
            </a:pPr>
            <a:r>
              <a:rPr lang="zh-CN" altLang="en-US" sz="2400" dirty="0">
                <a:solidFill>
                  <a:srgbClr val="990000"/>
                </a:solidFill>
                <a:latin typeface="黑体" panose="02010609060101010101" pitchFamily="49" charset="-122"/>
                <a:ea typeface="黑体" panose="02010609060101010101" pitchFamily="49" charset="-122"/>
              </a:rPr>
              <a:t>④ 从人员素质把关：</a:t>
            </a:r>
            <a:r>
              <a:rPr lang="zh-CN" altLang="en-US" sz="2400" dirty="0">
                <a:latin typeface="华文新魏" panose="02010800040101010101" pitchFamily="2" charset="-122"/>
                <a:ea typeface="华文新魏" panose="02010800040101010101" pitchFamily="2" charset="-122"/>
              </a:rPr>
              <a:t>增强特种设备生产、使用、检验、管理等相关人员的适应性，减少人因失误；</a:t>
            </a:r>
            <a:endParaRPr lang="zh-CN" altLang="en-US" sz="2400" dirty="0">
              <a:latin typeface="华文新魏" panose="02010800040101010101" pitchFamily="2" charset="-122"/>
              <a:ea typeface="华文新魏" panose="02010800040101010101" pitchFamily="2" charset="-122"/>
            </a:endParaRPr>
          </a:p>
          <a:p>
            <a:pPr marL="0" indent="0" eaLnBrk="1" hangingPunct="1">
              <a:buNone/>
            </a:pPr>
            <a:r>
              <a:rPr lang="zh-CN" altLang="en-US" sz="2400" dirty="0">
                <a:solidFill>
                  <a:srgbClr val="990000"/>
                </a:solidFill>
                <a:latin typeface="黑体" panose="02010609060101010101" pitchFamily="49" charset="-122"/>
                <a:ea typeface="黑体" panose="02010609060101010101" pitchFamily="49" charset="-122"/>
              </a:rPr>
              <a:t>⑤ 从规范管理把关：</a:t>
            </a:r>
            <a:r>
              <a:rPr lang="zh-CN" altLang="en-US" sz="2400" dirty="0">
                <a:latin typeface="华文新魏" panose="02010800040101010101" pitchFamily="2" charset="-122"/>
                <a:ea typeface="华文新魏" panose="02010800040101010101" pitchFamily="2" charset="-122"/>
              </a:rPr>
              <a:t>促进各项特种设备安全制度的完善和实施。</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9219" name="Rectangle 3"/>
          <p:cNvSpPr>
            <a:spLocks noGrp="1"/>
          </p:cNvSpPr>
          <p:nvPr>
            <p:ph idx="1"/>
          </p:nvPr>
        </p:nvSpPr>
        <p:spPr/>
        <p:txBody>
          <a:bodyPr vert="horz" wrap="square" lIns="91440" tIns="45720" rIns="91440" bIns="45720" anchor="t"/>
          <a:lstStyle/>
          <a:p>
            <a:pPr marL="0" indent="0" eaLnBrk="1" hangingPunct="1">
              <a:lnSpc>
                <a:spcPct val="80000"/>
              </a:lnSpc>
              <a:buNone/>
            </a:pPr>
            <a:r>
              <a:rPr lang="zh-CN" altLang="zh-CN" sz="2400" dirty="0">
                <a:solidFill>
                  <a:srgbClr val="C00000"/>
                </a:solidFill>
                <a:latin typeface="黑体" panose="02010609060101010101" pitchFamily="49" charset="-122"/>
                <a:ea typeface="黑体" panose="02010609060101010101" pitchFamily="49" charset="-122"/>
              </a:rPr>
              <a:t>（一）主要结构及特点</a:t>
            </a:r>
            <a:endParaRPr lang="zh-CN" altLang="zh-CN" sz="2400" dirty="0">
              <a:solidFill>
                <a:srgbClr val="C00000"/>
              </a:solidFill>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（二）</a:t>
            </a:r>
            <a:r>
              <a:rPr lang="zh-CN" altLang="en-US" sz="2400" dirty="0">
                <a:latin typeface="黑体" panose="02010609060101010101" pitchFamily="49" charset="-122"/>
                <a:ea typeface="黑体" panose="02010609060101010101" pitchFamily="49" charset="-122"/>
              </a:rPr>
              <a:t>关于</a:t>
            </a:r>
            <a:r>
              <a:rPr lang="zh-CN" altLang="zh-CN" sz="2400" dirty="0">
                <a:latin typeface="黑体" panose="02010609060101010101" pitchFamily="49" charset="-122"/>
                <a:ea typeface="黑体" panose="02010609060101010101" pitchFamily="49" charset="-122"/>
              </a:rPr>
              <a:t>适用范围</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（三）</a:t>
            </a:r>
            <a:r>
              <a:rPr lang="zh-CN" altLang="en-US" sz="2400" dirty="0">
                <a:latin typeface="黑体" panose="02010609060101010101" pitchFamily="49" charset="-122"/>
                <a:ea typeface="黑体" panose="02010609060101010101" pitchFamily="49" charset="-122"/>
              </a:rPr>
              <a:t>关于企业安全主体责任</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（四）</a:t>
            </a:r>
            <a:r>
              <a:rPr lang="zh-CN" altLang="en-US" sz="2400" dirty="0">
                <a:latin typeface="黑体" panose="02010609060101010101" pitchFamily="49" charset="-122"/>
                <a:ea typeface="黑体" panose="02010609060101010101" pitchFamily="49" charset="-122"/>
              </a:rPr>
              <a:t>关于检验检测</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（五）</a:t>
            </a:r>
            <a:r>
              <a:rPr lang="zh-CN" altLang="en-US" sz="2400" dirty="0">
                <a:latin typeface="黑体" panose="02010609060101010101" pitchFamily="49" charset="-122"/>
                <a:ea typeface="黑体" panose="02010609060101010101" pitchFamily="49" charset="-122"/>
              </a:rPr>
              <a:t>关于监督管理</a:t>
            </a:r>
            <a:endParaRPr lang="zh-CN"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dirty="0">
                <a:latin typeface="黑体" panose="02010609060101010101" pitchFamily="49" charset="-122"/>
                <a:ea typeface="黑体" panose="02010609060101010101" pitchFamily="49" charset="-122"/>
              </a:rPr>
              <a:t>（六）关于</a:t>
            </a:r>
            <a:r>
              <a:rPr lang="zh-CN" altLang="zh-CN" sz="2400" dirty="0">
                <a:latin typeface="黑体" panose="02010609060101010101" pitchFamily="49" charset="-122"/>
                <a:ea typeface="黑体" panose="02010609060101010101" pitchFamily="49" charset="-122"/>
              </a:rPr>
              <a:t>事故应急与处理</a:t>
            </a:r>
            <a:endParaRPr lang="en-US" altLang="zh-CN" sz="2400" dirty="0">
              <a:latin typeface="黑体" panose="02010609060101010101" pitchFamily="49" charset="-122"/>
              <a:ea typeface="黑体" panose="02010609060101010101" pitchFamily="49" charset="-122"/>
            </a:endParaRPr>
          </a:p>
          <a:p>
            <a:pPr marL="0" indent="0" eaLnBrk="1" hangingPunct="1">
              <a:lnSpc>
                <a:spcPct val="80000"/>
              </a:lnSpc>
              <a:buNone/>
            </a:pPr>
            <a:r>
              <a:rPr lang="zh-CN" altLang="en-US" sz="2400" dirty="0">
                <a:latin typeface="黑体" panose="02010609060101010101" pitchFamily="49" charset="-122"/>
                <a:ea typeface="黑体" panose="02010609060101010101" pitchFamily="49" charset="-122"/>
              </a:rPr>
              <a:t>（七）关于法律责任</a:t>
            </a:r>
            <a:endParaRPr lang="en-US" altLang="zh-CN" sz="2400" dirty="0">
              <a:latin typeface="黑体" panose="02010609060101010101" pitchFamily="49" charset="-122"/>
              <a:ea typeface="黑体" panose="02010609060101010101" pitchFamily="49" charset="-122"/>
            </a:endParaRPr>
          </a:p>
        </p:txBody>
      </p:sp>
      <p:grpSp>
        <p:nvGrpSpPr>
          <p:cNvPr id="9220" name="组合 2"/>
          <p:cNvGrpSpPr/>
          <p:nvPr/>
        </p:nvGrpSpPr>
        <p:grpSpPr>
          <a:xfrm>
            <a:off x="925513" y="773113"/>
            <a:ext cx="5608637" cy="739775"/>
            <a:chOff x="4557621" y="3416304"/>
            <a:chExt cx="6386930" cy="688796"/>
          </a:xfrm>
        </p:grpSpPr>
        <p:sp>
          <p:nvSpPr>
            <p:cNvPr id="9221" name="MH_Number_1"/>
            <p:cNvSpPr/>
            <p:nvPr>
              <p:custDataLst>
                <p:tags r:id="rId1"/>
              </p:custDataLst>
            </p:nvPr>
          </p:nvSpPr>
          <p:spPr>
            <a:xfrm>
              <a:off x="4557621" y="3416304"/>
              <a:ext cx="1191041" cy="688796"/>
            </a:xfrm>
            <a:prstGeom prst="rect">
              <a:avLst/>
            </a:prstGeom>
            <a:solidFill>
              <a:schemeClr val="tx2"/>
            </a:solidFill>
            <a:ln w="9525">
              <a:noFill/>
            </a:ln>
          </p:spPr>
          <p:txBody>
            <a:bodyPr lIns="0" tIns="0" rIns="0" bIns="0" anchor="ctr"/>
            <a:lstStyle/>
            <a:p>
              <a:pPr lvl="0" algn="ctr" eaLnBrk="1" hangingPunct="1">
                <a:lnSpc>
                  <a:spcPct val="110000"/>
                </a:lnSpc>
                <a:buSzPct val="60000"/>
              </a:pPr>
              <a:r>
                <a:rPr lang="zh-CN" altLang="en-US" sz="3200" b="1" dirty="0">
                  <a:solidFill>
                    <a:schemeClr val="bg1"/>
                  </a:solidFill>
                  <a:latin typeface="Arial" panose="020B0604020202020204" pitchFamily="34" charset="0"/>
                  <a:ea typeface="黑体" panose="02010609060101010101" pitchFamily="49" charset="-122"/>
                </a:rPr>
                <a:t>二</a:t>
              </a:r>
              <a:endParaRPr lang="zh-CN" altLang="en-US" sz="3200" b="1" dirty="0">
                <a:solidFill>
                  <a:schemeClr val="bg1"/>
                </a:solidFill>
                <a:latin typeface="Arial" panose="020B0604020202020204" pitchFamily="34" charset="0"/>
                <a:ea typeface="黑体" panose="02010609060101010101" pitchFamily="49" charset="-122"/>
              </a:endParaRPr>
            </a:p>
          </p:txBody>
        </p:sp>
        <p:sp>
          <p:nvSpPr>
            <p:cNvPr id="9222" name="MH_Entry_1"/>
            <p:cNvSpPr/>
            <p:nvPr>
              <p:custDataLst>
                <p:tags r:id="rId2"/>
              </p:custDataLst>
            </p:nvPr>
          </p:nvSpPr>
          <p:spPr>
            <a:xfrm>
              <a:off x="5808738" y="3416304"/>
              <a:ext cx="5135813" cy="688796"/>
            </a:xfrm>
            <a:prstGeom prst="rect">
              <a:avLst/>
            </a:prstGeom>
            <a:solidFill>
              <a:srgbClr val="5F5F5F"/>
            </a:solidFill>
            <a:ln w="9525">
              <a:noFill/>
            </a:ln>
          </p:spPr>
          <p:txBody>
            <a:bodyPr lIns="71981" tIns="35991" rIns="71981" bIns="35991" anchor="ctr"/>
            <a:lstStyle/>
            <a:p>
              <a:pPr lvl="0" eaLnBrk="1" hangingPunct="1">
                <a:lnSpc>
                  <a:spcPct val="110000"/>
                </a:lnSpc>
                <a:buSzPct val="60000"/>
              </a:pPr>
              <a:r>
                <a:rPr lang="zh-CN" altLang="zh-CN" sz="3200" b="1" dirty="0">
                  <a:solidFill>
                    <a:schemeClr val="accent1"/>
                  </a:solidFill>
                  <a:latin typeface="黑体" panose="02010609060101010101" pitchFamily="49" charset="-122"/>
                  <a:ea typeface="黑体" panose="02010609060101010101" pitchFamily="49" charset="-122"/>
                </a:rPr>
                <a:t>重点</a:t>
              </a:r>
              <a:r>
                <a:rPr lang="zh-CN" altLang="en-US" sz="3200" b="1" dirty="0">
                  <a:solidFill>
                    <a:schemeClr val="accent1"/>
                  </a:solidFill>
                  <a:latin typeface="黑体" panose="02010609060101010101" pitchFamily="49" charset="-122"/>
                  <a:ea typeface="黑体" panose="02010609060101010101" pitchFamily="49" charset="-122"/>
                </a:rPr>
                <a:t>内容</a:t>
              </a:r>
              <a:r>
                <a:rPr lang="zh-CN" altLang="zh-CN" sz="3200" b="1" dirty="0">
                  <a:solidFill>
                    <a:schemeClr val="accent1"/>
                  </a:solidFill>
                  <a:latin typeface="黑体" panose="02010609060101010101" pitchFamily="49" charset="-122"/>
                  <a:ea typeface="黑体" panose="02010609060101010101" pitchFamily="49" charset="-122"/>
                </a:rPr>
                <a:t>解析</a:t>
              </a:r>
              <a:endParaRPr lang="zh-CN" altLang="zh-CN" sz="3200" b="1" dirty="0">
                <a:solidFill>
                  <a:schemeClr val="accent1"/>
                </a:solidFill>
                <a:latin typeface="黑体" panose="02010609060101010101" pitchFamily="49" charset="-122"/>
                <a:ea typeface="黑体" panose="02010609060101010101" pitchFamily="49" charset="-122"/>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82947"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（一）监管特点</a:t>
            </a:r>
            <a:endParaRPr lang="zh-CN" altLang="en-US" sz="3200" dirty="0">
              <a:latin typeface="黑体" panose="02010609060101010101" pitchFamily="49" charset="-122"/>
              <a:ea typeface="黑体" panose="02010609060101010101" pitchFamily="49" charset="-122"/>
            </a:endParaRPr>
          </a:p>
        </p:txBody>
      </p:sp>
      <p:sp>
        <p:nvSpPr>
          <p:cNvPr id="82948" name="Rectangle 3"/>
          <p:cNvSpPr>
            <a:spLocks noGrp="1"/>
          </p:cNvSpPr>
          <p:nvPr>
            <p:ph idx="1"/>
          </p:nvPr>
        </p:nvSpPr>
        <p:spPr>
          <a:xfrm>
            <a:off x="912813" y="1905000"/>
            <a:ext cx="8110537" cy="4264025"/>
          </a:xfrm>
        </p:spPr>
        <p:txBody>
          <a:bodyPr vert="horz" wrap="square" lIns="91440" tIns="45720" rIns="91440" bIns="45720" anchor="t"/>
          <a:lstStyle/>
          <a:p>
            <a:pPr marL="0" indent="0" eaLnBrk="1" hangingPunct="1">
              <a:buNone/>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、从严管理</a:t>
            </a:r>
            <a:endParaRPr lang="en-US" altLang="zh-CN" sz="2400" dirty="0">
              <a:latin typeface="黑体" panose="02010609060101010101" pitchFamily="49" charset="-122"/>
              <a:ea typeface="黑体" panose="02010609060101010101" pitchFamily="49" charset="-122"/>
            </a:endParaRPr>
          </a:p>
          <a:p>
            <a:pPr marL="0" indent="0" eaLnBrk="1" hangingPunct="1">
              <a:buNone/>
            </a:pPr>
            <a:r>
              <a:rPr lang="zh-CN" altLang="en-US" sz="2400" dirty="0">
                <a:solidFill>
                  <a:srgbClr val="990000"/>
                </a:solidFill>
                <a:latin typeface="黑体" panose="02010609060101010101" pitchFamily="49" charset="-122"/>
                <a:ea typeface="黑体" panose="02010609060101010101" pitchFamily="49" charset="-122"/>
              </a:rPr>
              <a:t>① 在监管主体上，</a:t>
            </a:r>
            <a:r>
              <a:rPr lang="zh-CN" altLang="en-US" sz="2400" dirty="0">
                <a:latin typeface="华文新魏" panose="02010800040101010101" pitchFamily="2" charset="-122"/>
                <a:ea typeface="华文新魏" panose="02010800040101010101" pitchFamily="2" charset="-122"/>
              </a:rPr>
              <a:t>强化政府部门作为特种设备安全监督管理主体的职能与责任；</a:t>
            </a:r>
            <a:endParaRPr lang="zh-CN" altLang="en-US" sz="2400" dirty="0">
              <a:latin typeface="华文新魏" panose="02010800040101010101" pitchFamily="2" charset="-122"/>
              <a:ea typeface="华文新魏" panose="02010800040101010101" pitchFamily="2" charset="-122"/>
            </a:endParaRPr>
          </a:p>
          <a:p>
            <a:pPr marL="0" indent="0" eaLnBrk="1" hangingPunct="1">
              <a:buNone/>
            </a:pPr>
            <a:r>
              <a:rPr lang="zh-CN" altLang="en-US" sz="2400" dirty="0">
                <a:solidFill>
                  <a:srgbClr val="990000"/>
                </a:solidFill>
                <a:latin typeface="黑体" panose="02010609060101010101" pitchFamily="49" charset="-122"/>
                <a:ea typeface="黑体" panose="02010609060101010101" pitchFamily="49" charset="-122"/>
              </a:rPr>
              <a:t>② 在监管环节上，</a:t>
            </a:r>
            <a:r>
              <a:rPr lang="zh-CN" altLang="en-US" sz="2400" dirty="0">
                <a:latin typeface="华文新魏" panose="02010800040101010101" pitchFamily="2" charset="-122"/>
                <a:ea typeface="华文新魏" panose="02010800040101010101" pitchFamily="2" charset="-122"/>
              </a:rPr>
              <a:t>实施了特种生产、经营、使用、检验检测等各环节的全过程安全监督管理；</a:t>
            </a:r>
            <a:endParaRPr lang="zh-CN" altLang="en-US" sz="2400" dirty="0">
              <a:latin typeface="华文新魏" panose="02010800040101010101" pitchFamily="2" charset="-122"/>
              <a:ea typeface="华文新魏" panose="02010800040101010101" pitchFamily="2" charset="-122"/>
            </a:endParaRPr>
          </a:p>
          <a:p>
            <a:pPr marL="0" indent="0" eaLnBrk="1" hangingPunct="1">
              <a:buNone/>
            </a:pPr>
            <a:r>
              <a:rPr lang="zh-CN" altLang="en-US" sz="2400" dirty="0">
                <a:solidFill>
                  <a:srgbClr val="990000"/>
                </a:solidFill>
                <a:latin typeface="黑体" panose="02010609060101010101" pitchFamily="49" charset="-122"/>
                <a:ea typeface="黑体" panose="02010609060101010101" pitchFamily="49" charset="-122"/>
              </a:rPr>
              <a:t>③ 在监管方式上，</a:t>
            </a:r>
            <a:r>
              <a:rPr lang="zh-CN" altLang="en-US" sz="2400" dirty="0">
                <a:latin typeface="华文新魏" panose="02010800040101010101" pitchFamily="2" charset="-122"/>
                <a:ea typeface="华文新魏" panose="02010800040101010101" pitchFamily="2" charset="-122"/>
              </a:rPr>
              <a:t>确立了特种设备行政许可和监督检查基本制度。行政许可包括生产许可、使用登记、检验检测机构核准、检验检测人员及作业人员考核等</a:t>
            </a:r>
            <a:r>
              <a:rPr lang="en-US" altLang="zh-CN" sz="2400" dirty="0">
                <a:latin typeface="华文新魏" panose="02010800040101010101" pitchFamily="2" charset="-122"/>
                <a:ea typeface="华文新魏" panose="02010800040101010101" pitchFamily="2" charset="-122"/>
              </a:rPr>
              <a:t>4</a:t>
            </a:r>
            <a:r>
              <a:rPr lang="zh-CN" altLang="en-US" sz="2400" dirty="0">
                <a:latin typeface="华文新魏" panose="02010800040101010101" pitchFamily="2" charset="-122"/>
                <a:ea typeface="华文新魏" panose="02010800040101010101" pitchFamily="2" charset="-122"/>
              </a:rPr>
              <a:t>项许可；监督检查制度包括监督检验制度、现场监察制度、事故调查处理制度、安全责任追究制度、安全状况公布制度等</a:t>
            </a:r>
            <a:r>
              <a:rPr lang="en-US" altLang="zh-CN" sz="2400" dirty="0">
                <a:latin typeface="华文新魏" panose="02010800040101010101" pitchFamily="2" charset="-122"/>
                <a:ea typeface="华文新魏" panose="02010800040101010101" pitchFamily="2" charset="-122"/>
              </a:rPr>
              <a:t>5 </a:t>
            </a:r>
            <a:r>
              <a:rPr lang="zh-CN" altLang="en-US" sz="2400" dirty="0">
                <a:latin typeface="华文新魏" panose="02010800040101010101" pitchFamily="2" charset="-122"/>
                <a:ea typeface="华文新魏" panose="02010800040101010101" pitchFamily="2" charset="-122"/>
              </a:rPr>
              <a:t>种制度</a:t>
            </a:r>
            <a:r>
              <a:rPr lang="zh-CN" altLang="en-US" sz="2400" dirty="0">
                <a:latin typeface="黑体" panose="02010609060101010101" pitchFamily="49" charset="-122"/>
                <a:ea typeface="黑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83971"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（一）监管特点</a:t>
            </a:r>
            <a:endParaRPr lang="zh-CN" altLang="en-US" sz="3200" dirty="0">
              <a:latin typeface="黑体" panose="02010609060101010101" pitchFamily="49" charset="-122"/>
              <a:ea typeface="黑体" panose="02010609060101010101" pitchFamily="49" charset="-122"/>
            </a:endParaRPr>
          </a:p>
        </p:txBody>
      </p:sp>
      <p:sp>
        <p:nvSpPr>
          <p:cNvPr id="83972" name="Rectangle 3"/>
          <p:cNvSpPr>
            <a:spLocks noGrp="1"/>
          </p:cNvSpPr>
          <p:nvPr>
            <p:ph idx="1"/>
          </p:nvPr>
        </p:nvSpPr>
        <p:spPr>
          <a:xfrm>
            <a:off x="912813" y="1905000"/>
            <a:ext cx="8110537" cy="4264025"/>
          </a:xfrm>
        </p:spPr>
        <p:txBody>
          <a:bodyPr vert="horz" wrap="square" lIns="91440" tIns="45720" rIns="91440" bIns="45720" anchor="t"/>
          <a:lstStyle/>
          <a:p>
            <a:pPr marL="0" indent="0" eaLnBrk="1" hangingPunct="1">
              <a:buNone/>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、分类监管</a:t>
            </a:r>
            <a:endParaRPr lang="zh-CN" altLang="en-US" sz="2400" dirty="0">
              <a:latin typeface="黑体" panose="02010609060101010101" pitchFamily="49" charset="-122"/>
              <a:ea typeface="黑体" panose="02010609060101010101" pitchFamily="49" charset="-122"/>
            </a:endParaRPr>
          </a:p>
          <a:p>
            <a:pPr marL="0" indent="0" eaLnBrk="1" hangingPunct="1">
              <a:buNone/>
            </a:pPr>
            <a:r>
              <a:rPr lang="zh-CN" altLang="en-US" sz="2400" dirty="0">
                <a:latin typeface="黑体" panose="02010609060101010101" pitchFamily="49" charset="-122"/>
                <a:ea typeface="黑体" panose="02010609060101010101" pitchFamily="49" charset="-122"/>
              </a:rPr>
              <a:t>　　</a:t>
            </a:r>
            <a:r>
              <a:rPr lang="zh-CN" altLang="en-US" sz="2400" dirty="0">
                <a:latin typeface="华文新魏" panose="02010800040101010101" pitchFamily="2" charset="-122"/>
                <a:ea typeface="华文新魏" panose="02010800040101010101" pitchFamily="2" charset="-122"/>
              </a:rPr>
              <a:t>在风险分析的基础上，推行不同设备、单位、地区的分类监管，对重点设备领域实施重点监管，对不同单位实施差异化监察，对不同地区推行结合地方实际的工作措施。免费资料关注公众号:安全生产管理。</a:t>
            </a:r>
            <a:endParaRPr lang="zh-CN" altLang="en-US" sz="2400" dirty="0">
              <a:latin typeface="华文新魏" panose="02010800040101010101" pitchFamily="2" charset="-122"/>
              <a:ea typeface="华文新魏" panose="02010800040101010101" pitchFamily="2" charset="-122"/>
            </a:endParaRPr>
          </a:p>
          <a:p>
            <a:pPr marL="0" indent="0" eaLnBrk="1" hangingPunct="1">
              <a:buNone/>
            </a:pPr>
            <a:r>
              <a:rPr lang="en-US" altLang="zh-CN" sz="2400" dirty="0">
                <a:latin typeface="华文新魏" panose="02010800040101010101" pitchFamily="2" charset="-122"/>
                <a:ea typeface="华文新魏" panose="02010800040101010101" pitchFamily="2" charset="-122"/>
              </a:rPr>
              <a:t>    《</a:t>
            </a:r>
            <a:r>
              <a:rPr lang="zh-CN" altLang="en-US" sz="2400" dirty="0">
                <a:latin typeface="华文新魏" panose="02010800040101010101" pitchFamily="2" charset="-122"/>
                <a:ea typeface="华文新魏" panose="02010800040101010101" pitchFamily="2" charset="-122"/>
              </a:rPr>
              <a:t>特种设备安全法</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对分类监管、重点监管的科学方法进行了制度固化，为实施分类监管提供了法律基础。</a:t>
            </a:r>
            <a:endParaRPr lang="zh-CN" altLang="en-US" sz="2400" dirty="0">
              <a:latin typeface="华文新魏" panose="02010800040101010101" pitchFamily="2" charset="-122"/>
              <a:ea typeface="华文新魏" panose="02010800040101010101"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84995"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（一）监管特点</a:t>
            </a:r>
            <a:endParaRPr lang="zh-CN" altLang="en-US" sz="3200" dirty="0">
              <a:latin typeface="黑体" panose="02010609060101010101" pitchFamily="49" charset="-122"/>
              <a:ea typeface="黑体" panose="02010609060101010101" pitchFamily="49" charset="-122"/>
            </a:endParaRPr>
          </a:p>
        </p:txBody>
      </p:sp>
      <p:sp>
        <p:nvSpPr>
          <p:cNvPr id="84996" name="Rectangle 3"/>
          <p:cNvSpPr>
            <a:spLocks noGrp="1"/>
          </p:cNvSpPr>
          <p:nvPr>
            <p:ph idx="1"/>
          </p:nvPr>
        </p:nvSpPr>
        <p:spPr>
          <a:xfrm>
            <a:off x="912813" y="1905000"/>
            <a:ext cx="8110537" cy="4264025"/>
          </a:xfrm>
        </p:spPr>
        <p:txBody>
          <a:bodyPr vert="horz" wrap="square" lIns="91440" tIns="45720" rIns="91440" bIns="45720" anchor="t"/>
          <a:lstStyle/>
          <a:p>
            <a:pPr marL="0" indent="0" eaLnBrk="1" hangingPunct="1">
              <a:buNone/>
            </a:pP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、技术支撑</a:t>
            </a:r>
            <a:endParaRPr lang="zh-CN" altLang="en-US" sz="2400" dirty="0">
              <a:latin typeface="黑体" panose="02010609060101010101" pitchFamily="49" charset="-122"/>
              <a:ea typeface="黑体" panose="02010609060101010101" pitchFamily="49" charset="-122"/>
            </a:endParaRPr>
          </a:p>
          <a:p>
            <a:pPr marL="0" indent="0" eaLnBrk="1" hangingPunct="1">
              <a:buNone/>
            </a:pPr>
            <a:r>
              <a:rPr lang="zh-CN" altLang="en-US" sz="2400" dirty="0">
                <a:latin typeface="黑体" panose="02010609060101010101" pitchFamily="49" charset="-122"/>
                <a:ea typeface="黑体" panose="02010609060101010101" pitchFamily="49" charset="-122"/>
              </a:rPr>
              <a:t>从法律制度上确定了技术机构和科学技术在特种设备安全监督管理中的重要作用。其主要内容如下：</a:t>
            </a:r>
            <a:endParaRPr lang="zh-CN" altLang="en-US" sz="2400" dirty="0">
              <a:latin typeface="黑体" panose="02010609060101010101" pitchFamily="49" charset="-122"/>
              <a:ea typeface="黑体" panose="02010609060101010101" pitchFamily="49" charset="-122"/>
            </a:endParaRPr>
          </a:p>
          <a:p>
            <a:pPr marL="0" indent="0" eaLnBrk="1" hangingPunct="1">
              <a:buNone/>
            </a:pPr>
            <a:r>
              <a:rPr lang="zh-CN" altLang="en-US" sz="2400" dirty="0">
                <a:latin typeface="华文新魏" panose="02010800040101010101" pitchFamily="2" charset="-122"/>
                <a:ea typeface="华文新魏" panose="02010800040101010101" pitchFamily="2" charset="-122"/>
              </a:rPr>
              <a:t>① 赋予了检验检测机构在安全把关中的技术支撑地位，同时规定了相应条件、工作程序及要求；</a:t>
            </a:r>
            <a:endParaRPr lang="zh-CN" altLang="en-US" sz="2400" dirty="0">
              <a:latin typeface="华文新魏" panose="02010800040101010101" pitchFamily="2" charset="-122"/>
              <a:ea typeface="华文新魏" panose="02010800040101010101" pitchFamily="2" charset="-122"/>
            </a:endParaRPr>
          </a:p>
          <a:p>
            <a:pPr marL="0" indent="0" eaLnBrk="1" hangingPunct="1">
              <a:buNone/>
            </a:pPr>
            <a:r>
              <a:rPr lang="zh-CN" altLang="en-US" sz="2400" dirty="0">
                <a:latin typeface="华文新魏" panose="02010800040101010101" pitchFamily="2" charset="-122"/>
                <a:ea typeface="华文新魏" panose="02010800040101010101" pitchFamily="2" charset="-122"/>
              </a:rPr>
              <a:t>② 推行科学的管理方法，鼓励采用先进技术，提高特种设备安全质量和管理水平。</a:t>
            </a:r>
            <a:endParaRPr lang="zh-CN" altLang="en-US" sz="2400" dirty="0">
              <a:latin typeface="华文新魏" panose="02010800040101010101" pitchFamily="2" charset="-122"/>
              <a:ea typeface="华文新魏" panose="02010800040101010101"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86019"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（一）监管特点</a:t>
            </a:r>
            <a:endParaRPr lang="zh-CN" altLang="en-US" sz="3200" dirty="0">
              <a:latin typeface="黑体" panose="02010609060101010101" pitchFamily="49" charset="-122"/>
              <a:ea typeface="黑体" panose="02010609060101010101" pitchFamily="49" charset="-122"/>
            </a:endParaRPr>
          </a:p>
        </p:txBody>
      </p:sp>
      <p:sp>
        <p:nvSpPr>
          <p:cNvPr id="86020" name="Rectangle 3"/>
          <p:cNvSpPr>
            <a:spLocks noGrp="1"/>
          </p:cNvSpPr>
          <p:nvPr>
            <p:ph idx="1"/>
          </p:nvPr>
        </p:nvSpPr>
        <p:spPr>
          <a:xfrm>
            <a:off x="912813" y="1905000"/>
            <a:ext cx="8110537" cy="4264025"/>
          </a:xfrm>
        </p:spPr>
        <p:txBody>
          <a:bodyPr vert="horz" wrap="square" lIns="91440" tIns="45720" rIns="91440" bIns="45720" anchor="t"/>
          <a:lstStyle/>
          <a:p>
            <a:pPr marL="0" indent="0" eaLnBrk="1" hangingPunct="1">
              <a:buNone/>
            </a:pPr>
            <a:r>
              <a:rPr lang="en-US" altLang="zh-CN" sz="2400" dirty="0">
                <a:latin typeface="黑体" panose="02010609060101010101" pitchFamily="49" charset="-122"/>
                <a:ea typeface="黑体" panose="02010609060101010101" pitchFamily="49" charset="-122"/>
              </a:rPr>
              <a:t>5</a:t>
            </a:r>
            <a:r>
              <a:rPr lang="zh-CN" altLang="en-US" sz="2400" dirty="0">
                <a:latin typeface="黑体" panose="02010609060101010101" pitchFamily="49" charset="-122"/>
                <a:ea typeface="黑体" panose="02010609060101010101" pitchFamily="49" charset="-122"/>
              </a:rPr>
              <a:t>、多元共治</a:t>
            </a:r>
            <a:endParaRPr lang="zh-CN" altLang="en-US" sz="2400" dirty="0">
              <a:latin typeface="黑体" panose="02010609060101010101" pitchFamily="49" charset="-122"/>
              <a:ea typeface="黑体" panose="02010609060101010101" pitchFamily="49" charset="-122"/>
            </a:endParaRPr>
          </a:p>
          <a:p>
            <a:pPr marL="0" indent="0" eaLnBrk="1" hangingPunct="1">
              <a:buNone/>
            </a:pPr>
            <a:r>
              <a:rPr lang="zh-CN" altLang="en-US" sz="2400" dirty="0">
                <a:latin typeface="黑体" panose="02010609060101010101" pitchFamily="49" charset="-122"/>
                <a:ea typeface="黑体" panose="02010609060101010101" pitchFamily="49" charset="-122"/>
              </a:rPr>
              <a:t>特种设备安全监督管理法律制度规定了特种设备安全相关方的法律责任，其主要内容如下；</a:t>
            </a:r>
            <a:endParaRPr lang="zh-CN" altLang="en-US" sz="2400" dirty="0">
              <a:latin typeface="黑体" panose="02010609060101010101" pitchFamily="49" charset="-122"/>
              <a:ea typeface="黑体" panose="02010609060101010101" pitchFamily="49" charset="-122"/>
            </a:endParaRPr>
          </a:p>
          <a:p>
            <a:pPr marL="0" indent="0" eaLnBrk="1" hangingPunct="1">
              <a:buNone/>
            </a:pPr>
            <a:r>
              <a:rPr lang="zh-CN" altLang="en-US" sz="2400" dirty="0">
                <a:latin typeface="华文新魏" panose="02010800040101010101" pitchFamily="2" charset="-122"/>
                <a:ea typeface="华文新魏" panose="02010800040101010101" pitchFamily="2" charset="-122"/>
              </a:rPr>
              <a:t>① 生产、经营、使用单位对特种设备安全</a:t>
            </a:r>
            <a:r>
              <a:rPr lang="zh-CN" altLang="en-US" sz="2400" dirty="0">
                <a:latin typeface="华文新魏" panose="02010800040101010101" pitchFamily="2" charset="-122"/>
                <a:ea typeface="华文新魏" panose="02010800040101010101" pitchFamily="2" charset="-122"/>
                <a:sym typeface="宋体" panose="02010600030101010101" pitchFamily="2" charset="-122"/>
              </a:rPr>
              <a:t>质量</a:t>
            </a:r>
            <a:r>
              <a:rPr lang="zh-CN" altLang="en-US" sz="2400" dirty="0">
                <a:latin typeface="华文新魏" panose="02010800040101010101" pitchFamily="2" charset="-122"/>
                <a:ea typeface="华文新魏" panose="02010800040101010101" pitchFamily="2" charset="-122"/>
              </a:rPr>
              <a:t>全面负责的主体责任；</a:t>
            </a:r>
            <a:endParaRPr lang="en-US" altLang="zh-CN" sz="2400" dirty="0">
              <a:latin typeface="华文新魏" panose="02010800040101010101" pitchFamily="2" charset="-122"/>
              <a:ea typeface="华文新魏" panose="02010800040101010101" pitchFamily="2" charset="-122"/>
            </a:endParaRPr>
          </a:p>
          <a:p>
            <a:pPr marL="0" indent="0" eaLnBrk="1" hangingPunct="1">
              <a:buNone/>
            </a:pPr>
            <a:r>
              <a:rPr lang="en-US" altLang="zh-CN" sz="2400" dirty="0">
                <a:latin typeface="华文新魏" panose="02010800040101010101" pitchFamily="2" charset="-122"/>
                <a:ea typeface="华文新魏" panose="02010800040101010101" pitchFamily="2" charset="-122"/>
              </a:rPr>
              <a:t>② </a:t>
            </a:r>
            <a:r>
              <a:rPr lang="zh-CN" altLang="en-US" sz="2400" dirty="0">
                <a:latin typeface="华文新魏" panose="02010800040101010101" pitchFamily="2" charset="-122"/>
                <a:ea typeface="华文新魏" panose="02010800040101010101" pitchFamily="2" charset="-122"/>
              </a:rPr>
              <a:t>检验检测机构承担特种设备安全的技术把关责任；</a:t>
            </a:r>
            <a:endParaRPr lang="zh-CN" altLang="en-US" sz="2400" dirty="0">
              <a:latin typeface="华文新魏" panose="02010800040101010101" pitchFamily="2" charset="-122"/>
              <a:ea typeface="华文新魏" panose="02010800040101010101" pitchFamily="2" charset="-122"/>
            </a:endParaRPr>
          </a:p>
          <a:p>
            <a:pPr marL="0" indent="0" eaLnBrk="1" hangingPunct="1">
              <a:buNone/>
            </a:pPr>
            <a:r>
              <a:rPr lang="zh-CN" altLang="en-US" sz="2400" dirty="0">
                <a:latin typeface="华文新魏" panose="02010800040101010101" pitchFamily="2" charset="-122"/>
                <a:ea typeface="华文新魏" panose="02010800040101010101" pitchFamily="2" charset="-122"/>
              </a:rPr>
              <a:t>③ 政府安全监督管理部门承担特种设备安全监管责任；</a:t>
            </a:r>
            <a:endParaRPr lang="zh-CN" altLang="en-US" sz="2400" dirty="0">
              <a:latin typeface="华文新魏" panose="02010800040101010101" pitchFamily="2" charset="-122"/>
              <a:ea typeface="华文新魏" panose="02010800040101010101" pitchFamily="2" charset="-122"/>
            </a:endParaRPr>
          </a:p>
          <a:p>
            <a:pPr marL="0" indent="0" eaLnBrk="1" hangingPunct="1">
              <a:buNone/>
            </a:pPr>
            <a:r>
              <a:rPr lang="zh-CN" altLang="en-US" sz="2400" dirty="0">
                <a:latin typeface="华文新魏" panose="02010800040101010101" pitchFamily="2" charset="-122"/>
                <a:ea typeface="华文新魏" panose="02010800040101010101" pitchFamily="2" charset="-122"/>
              </a:rPr>
              <a:t>④ 各级政府对特种设备安全实行统一领导，并负责协调、解决特种设备安全工作中的重大问题；</a:t>
            </a:r>
            <a:endParaRPr lang="zh-CN" altLang="en-US" sz="2400" dirty="0">
              <a:latin typeface="华文新魏" panose="02010800040101010101" pitchFamily="2" charset="-122"/>
              <a:ea typeface="华文新魏" panose="02010800040101010101" pitchFamily="2" charset="-122"/>
            </a:endParaRPr>
          </a:p>
          <a:p>
            <a:pPr marL="0" indent="0" eaLnBrk="1" hangingPunct="1">
              <a:buNone/>
            </a:pPr>
            <a:r>
              <a:rPr lang="zh-CN" altLang="en-US" sz="2400" dirty="0">
                <a:latin typeface="华文新魏" panose="02010800040101010101" pitchFamily="2" charset="-122"/>
                <a:ea typeface="华文新魏" panose="02010800040101010101" pitchFamily="2" charset="-122"/>
              </a:rPr>
              <a:t>⑤公众监督、投诉举报。</a:t>
            </a:r>
            <a:endParaRPr lang="zh-CN" altLang="en-US" sz="2400" dirty="0">
              <a:latin typeface="华文新魏" panose="02010800040101010101" pitchFamily="2" charset="-122"/>
              <a:ea typeface="华文新魏" panose="02010800040101010101" pitchFamily="2"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87043"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（二）法律制度</a:t>
            </a:r>
            <a:endParaRPr lang="zh-CN" altLang="en-US" sz="3200" dirty="0">
              <a:latin typeface="黑体" panose="02010609060101010101" pitchFamily="49" charset="-122"/>
              <a:ea typeface="黑体" panose="02010609060101010101" pitchFamily="49" charset="-122"/>
            </a:endParaRPr>
          </a:p>
        </p:txBody>
      </p:sp>
      <p:sp>
        <p:nvSpPr>
          <p:cNvPr id="87044" name="Rectangle 3"/>
          <p:cNvSpPr>
            <a:spLocks noGrp="1"/>
          </p:cNvSpPr>
          <p:nvPr>
            <p:ph idx="1"/>
          </p:nvPr>
        </p:nvSpPr>
        <p:spPr/>
        <p:txBody>
          <a:bodyPr vert="horz" wrap="square" lIns="91440" tIns="45720" rIns="91440" bIns="45720" anchor="t"/>
          <a:lstStyle/>
          <a:p>
            <a:pPr marL="0" indent="0" eaLnBrk="1" hangingPunct="1">
              <a:buNone/>
            </a:pPr>
            <a:r>
              <a:rPr lang="zh-CN" altLang="en-US" sz="2400" dirty="0">
                <a:latin typeface="楷体" panose="02010609060101010101" pitchFamily="49" charset="-122"/>
                <a:ea typeface="楷体" panose="02010609060101010101" pitchFamily="49" charset="-122"/>
              </a:rPr>
              <a:t>实践证明，</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特种设备安全法</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和</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特种设备安全监察条例</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所确立的法律制度，符合中国经济社会发展的实际情况，适应新的形势，具有较强的可操作性，为防止和减少特种设备事故的发生奠定了坚实的基础。</a:t>
            </a:r>
            <a:endParaRPr lang="en-US" altLang="zh-CN" sz="2400" dirty="0">
              <a:latin typeface="楷体" panose="02010609060101010101" pitchFamily="49" charset="-122"/>
              <a:ea typeface="楷体" panose="02010609060101010101" pitchFamily="49" charset="-122"/>
            </a:endParaRPr>
          </a:p>
          <a:p>
            <a:pPr marL="0" indent="0" eaLnBrk="1" hangingPunct="1">
              <a:buNone/>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、法规体系</a:t>
            </a:r>
            <a:endParaRPr lang="zh-CN" altLang="en-US" sz="2400" dirty="0">
              <a:latin typeface="黑体" panose="02010609060101010101" pitchFamily="49" charset="-122"/>
              <a:ea typeface="黑体" panose="02010609060101010101" pitchFamily="49" charset="-122"/>
            </a:endParaRPr>
          </a:p>
          <a:p>
            <a:pPr marL="0" indent="0" eaLnBrk="1" hangingPunct="1">
              <a:buNone/>
            </a:pPr>
            <a:r>
              <a:rPr lang="zh-CN" altLang="en-US" sz="2400" dirty="0">
                <a:latin typeface="华文新魏" panose="02010800040101010101" pitchFamily="2" charset="-122"/>
                <a:ea typeface="华文新魏" panose="02010800040101010101" pitchFamily="2" charset="-122"/>
              </a:rPr>
              <a:t>本世纪初，我们提出了法规体系的框架思路：建立</a:t>
            </a:r>
            <a:r>
              <a:rPr lang="zh-CN" altLang="en-US" sz="2400" dirty="0">
                <a:solidFill>
                  <a:srgbClr val="990000"/>
                </a:solidFill>
                <a:latin typeface="华文新魏" panose="02010800040101010101" pitchFamily="2" charset="-122"/>
                <a:ea typeface="华文新魏" panose="02010800040101010101" pitchFamily="2" charset="-122"/>
              </a:rPr>
              <a:t>“以法律法规为依据、以安全技术规范为主要内容、以技术标准为基础的特种设备安全监管法规标准体系”。</a:t>
            </a:r>
            <a:endParaRPr lang="zh-CN" altLang="en-US" sz="2400" dirty="0">
              <a:latin typeface="华文新魏" panose="02010800040101010101" pitchFamily="2" charset="-122"/>
              <a:ea typeface="华文新魏" panose="02010800040101010101" pitchFamily="2" charset="-122"/>
            </a:endParaRPr>
          </a:p>
          <a:p>
            <a:pPr marL="0" indent="0" eaLnBrk="1" hangingPunct="1">
              <a:buNone/>
            </a:pPr>
            <a:r>
              <a:rPr lang="zh-CN" altLang="en-US" sz="2400" dirty="0">
                <a:latin typeface="华文新魏" panose="02010800040101010101" pitchFamily="2" charset="-122"/>
                <a:ea typeface="华文新魏" panose="02010800040101010101" pitchFamily="2" charset="-122"/>
              </a:rPr>
              <a:t>其结构层次应该是：“法律</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行政法规</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部门规章</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安全技术规范</a:t>
            </a:r>
            <a:r>
              <a:rPr lang="en-US" altLang="zh-CN" sz="2400" dirty="0">
                <a:latin typeface="华文新魏" panose="02010800040101010101" pitchFamily="2" charset="-122"/>
                <a:ea typeface="华文新魏" panose="02010800040101010101" pitchFamily="2" charset="-122"/>
              </a:rPr>
              <a:t>----</a:t>
            </a:r>
            <a:r>
              <a:rPr lang="zh-CN" altLang="en-US" sz="2400" dirty="0">
                <a:latin typeface="华文新魏" panose="02010800040101010101" pitchFamily="2" charset="-122"/>
                <a:ea typeface="华文新魏" panose="02010800040101010101" pitchFamily="2" charset="-122"/>
              </a:rPr>
              <a:t>引用标准”五个层次的法规体系结构。</a:t>
            </a:r>
            <a:endParaRPr lang="zh-CN" altLang="en-US" sz="2400" dirty="0">
              <a:latin typeface="华文新魏" panose="02010800040101010101" pitchFamily="2" charset="-122"/>
              <a:ea typeface="华文新魏" panose="02010800040101010101"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p:nvPr/>
        </p:nvSpPr>
        <p:spPr>
          <a:xfrm>
            <a:off x="2074863" y="998538"/>
            <a:ext cx="4465637" cy="395287"/>
          </a:xfrm>
          <a:prstGeom prst="rect">
            <a:avLst/>
          </a:prstGeom>
          <a:solidFill>
            <a:srgbClr val="FFFFFF"/>
          </a:solidFill>
          <a:ln w="19050" cap="flat" cmpd="sng">
            <a:solidFill>
              <a:srgbClr val="000000"/>
            </a:solidFill>
            <a:prstDash val="solid"/>
            <a:miter/>
            <a:headEnd type="none" w="med" len="med"/>
            <a:tailEnd type="none" w="med" len="med"/>
          </a:ln>
        </p:spPr>
        <p:txBody>
          <a:bodyPr/>
          <a:lstStyle/>
          <a:p>
            <a:pPr lvl="0" algn="ctr" eaLnBrk="1" hangingPunct="1"/>
            <a:r>
              <a:rPr lang="zh-CN" altLang="en-US" sz="2000" b="1" dirty="0">
                <a:solidFill>
                  <a:srgbClr val="000000"/>
                </a:solidFill>
                <a:latin typeface="黑体" panose="02010609060101010101" pitchFamily="49" charset="-122"/>
                <a:ea typeface="黑体" panose="02010609060101010101" pitchFamily="49" charset="-122"/>
              </a:rPr>
              <a:t>法律： </a:t>
            </a:r>
            <a:r>
              <a:rPr lang="en-US" altLang="zh-CN" sz="2000" b="1" dirty="0">
                <a:solidFill>
                  <a:srgbClr val="000000"/>
                </a:solidFill>
                <a:latin typeface="黑体" panose="02010609060101010101" pitchFamily="49" charset="-122"/>
                <a:ea typeface="黑体" panose="02010609060101010101" pitchFamily="49" charset="-122"/>
              </a:rPr>
              <a:t>《</a:t>
            </a:r>
            <a:r>
              <a:rPr lang="zh-CN" altLang="en-US" sz="2000" b="1" dirty="0">
                <a:solidFill>
                  <a:srgbClr val="000000"/>
                </a:solidFill>
                <a:latin typeface="黑体" panose="02010609060101010101" pitchFamily="49" charset="-122"/>
                <a:ea typeface="黑体" panose="02010609060101010101" pitchFamily="49" charset="-122"/>
              </a:rPr>
              <a:t>特种设备安全法</a:t>
            </a:r>
            <a:r>
              <a:rPr lang="en-US" altLang="zh-CN" sz="2000" b="1" dirty="0">
                <a:solidFill>
                  <a:srgbClr val="000000"/>
                </a:solidFill>
                <a:latin typeface="黑体" panose="02010609060101010101" pitchFamily="49" charset="-122"/>
                <a:ea typeface="黑体" panose="02010609060101010101" pitchFamily="49" charset="-122"/>
              </a:rPr>
              <a:t>》</a:t>
            </a:r>
            <a:endParaRPr lang="en-US" altLang="zh-CN" sz="2000" b="1" dirty="0">
              <a:solidFill>
                <a:srgbClr val="000000"/>
              </a:solidFill>
              <a:latin typeface="黑体" panose="02010609060101010101" pitchFamily="49" charset="-122"/>
              <a:ea typeface="黑体" panose="02010609060101010101" pitchFamily="49" charset="-122"/>
            </a:endParaRPr>
          </a:p>
        </p:txBody>
      </p:sp>
      <p:sp>
        <p:nvSpPr>
          <p:cNvPr id="88067" name="Text Box 3"/>
          <p:cNvSpPr txBox="1"/>
          <p:nvPr/>
        </p:nvSpPr>
        <p:spPr>
          <a:xfrm>
            <a:off x="2074863" y="1609725"/>
            <a:ext cx="4465637" cy="396875"/>
          </a:xfrm>
          <a:prstGeom prst="rect">
            <a:avLst/>
          </a:prstGeom>
          <a:solidFill>
            <a:srgbClr val="FFFFFF"/>
          </a:solidFill>
          <a:ln w="19050" cap="flat" cmpd="sng">
            <a:solidFill>
              <a:srgbClr val="000000"/>
            </a:solidFill>
            <a:prstDash val="solid"/>
            <a:miter/>
            <a:headEnd type="none" w="med" len="med"/>
            <a:tailEnd type="none" w="med" len="med"/>
          </a:ln>
        </p:spPr>
        <p:txBody>
          <a:bodyPr/>
          <a:lstStyle/>
          <a:p>
            <a:pPr lvl="0" algn="ctr" eaLnBrk="1" hangingPunct="1"/>
            <a:r>
              <a:rPr lang="zh-CN" altLang="en-US" sz="1800" b="1" dirty="0">
                <a:solidFill>
                  <a:srgbClr val="000000"/>
                </a:solidFill>
                <a:latin typeface="Times New Roman" panose="02020603050405020304" pitchFamily="18" charset="0"/>
                <a:ea typeface="黑体" panose="02010609060101010101" pitchFamily="49" charset="-122"/>
              </a:rPr>
              <a:t>行政法规：</a:t>
            </a:r>
            <a:r>
              <a:rPr lang="en-US" altLang="zh-CN" sz="1800" b="1" dirty="0">
                <a:solidFill>
                  <a:srgbClr val="000000"/>
                </a:solidFill>
                <a:latin typeface="Times New Roman" panose="02020603050405020304" pitchFamily="18" charset="0"/>
                <a:ea typeface="黑体" panose="02010609060101010101" pitchFamily="49" charset="-122"/>
              </a:rPr>
              <a:t>《</a:t>
            </a:r>
            <a:r>
              <a:rPr lang="zh-CN" altLang="en-US" sz="1800" b="1" dirty="0">
                <a:solidFill>
                  <a:srgbClr val="000000"/>
                </a:solidFill>
                <a:latin typeface="Times New Roman" panose="02020603050405020304" pitchFamily="18" charset="0"/>
                <a:ea typeface="黑体" panose="02010609060101010101" pitchFamily="49" charset="-122"/>
              </a:rPr>
              <a:t>特种设备安全监察条例</a:t>
            </a:r>
            <a:r>
              <a:rPr lang="en-US" altLang="zh-CN" sz="1800" b="1" dirty="0">
                <a:solidFill>
                  <a:srgbClr val="000000"/>
                </a:solidFill>
                <a:latin typeface="Times New Roman" panose="02020603050405020304" pitchFamily="18" charset="0"/>
                <a:ea typeface="黑体" panose="02010609060101010101" pitchFamily="49" charset="-122"/>
              </a:rPr>
              <a:t>》</a:t>
            </a:r>
            <a:endParaRPr lang="en-US" altLang="zh-CN" sz="1800" b="1" dirty="0">
              <a:solidFill>
                <a:srgbClr val="000000"/>
              </a:solidFill>
              <a:latin typeface="Tahoma" panose="020B0604030504040204" pitchFamily="34" charset="0"/>
              <a:ea typeface="黑体" panose="02010609060101010101" pitchFamily="49" charset="-122"/>
            </a:endParaRPr>
          </a:p>
        </p:txBody>
      </p:sp>
      <p:sp>
        <p:nvSpPr>
          <p:cNvPr id="88068" name="Text Box 4"/>
          <p:cNvSpPr txBox="1"/>
          <p:nvPr/>
        </p:nvSpPr>
        <p:spPr>
          <a:xfrm>
            <a:off x="492125" y="2151063"/>
            <a:ext cx="7775575" cy="738187"/>
          </a:xfrm>
          <a:prstGeom prst="rect">
            <a:avLst/>
          </a:prstGeom>
          <a:solidFill>
            <a:srgbClr val="FFFFFF"/>
          </a:solidFill>
          <a:ln w="19050" cap="flat" cmpd="sng">
            <a:solidFill>
              <a:srgbClr val="000000"/>
            </a:solidFill>
            <a:prstDash val="solid"/>
            <a:miter/>
            <a:headEnd type="none" w="med" len="med"/>
            <a:tailEnd type="none" w="med" len="med"/>
          </a:ln>
        </p:spPr>
        <p:txBody>
          <a:bodyPr/>
          <a:lstStyle/>
          <a:p>
            <a:pPr lvl="0" algn="just" eaLnBrk="1" hangingPunct="1"/>
            <a:r>
              <a:rPr lang="zh-CN" altLang="en-US" sz="1800" b="1" dirty="0">
                <a:solidFill>
                  <a:srgbClr val="000000"/>
                </a:solidFill>
                <a:latin typeface="黑体" panose="02010609060101010101" pitchFamily="49" charset="-122"/>
                <a:ea typeface="黑体" panose="02010609060101010101" pitchFamily="49" charset="-122"/>
              </a:rPr>
              <a:t>部门规章（</a:t>
            </a:r>
            <a:r>
              <a:rPr lang="en-US" altLang="zh-CN" sz="1800" b="1" dirty="0">
                <a:solidFill>
                  <a:srgbClr val="000000"/>
                </a:solidFill>
                <a:latin typeface="黑体" panose="02010609060101010101" pitchFamily="49" charset="-122"/>
                <a:ea typeface="黑体" panose="02010609060101010101" pitchFamily="49" charset="-122"/>
              </a:rPr>
              <a:t>1</a:t>
            </a:r>
            <a:r>
              <a:rPr lang="zh-CN" altLang="en-US" sz="1800" b="1" dirty="0">
                <a:solidFill>
                  <a:srgbClr val="000000"/>
                </a:solidFill>
                <a:latin typeface="黑体" panose="02010609060101010101" pitchFamily="49" charset="-122"/>
                <a:ea typeface="黑体" panose="02010609060101010101" pitchFamily="49" charset="-122"/>
              </a:rPr>
              <a:t>5项）</a:t>
            </a:r>
            <a:r>
              <a:rPr lang="zh-CN" altLang="en-US" sz="1400" b="1" dirty="0">
                <a:solidFill>
                  <a:srgbClr val="000000"/>
                </a:solidFill>
                <a:latin typeface="黑体" panose="02010609060101010101" pitchFamily="49" charset="-122"/>
                <a:ea typeface="黑体" panose="02010609060101010101" pitchFamily="49" charset="-122"/>
              </a:rPr>
              <a:t>：</a:t>
            </a:r>
            <a:r>
              <a:rPr lang="en-US" altLang="zh-CN" sz="1400" b="1" dirty="0">
                <a:solidFill>
                  <a:srgbClr val="000000"/>
                </a:solidFill>
                <a:latin typeface="黑体" panose="02010609060101010101" pitchFamily="49" charset="-122"/>
                <a:ea typeface="黑体" panose="02010609060101010101" pitchFamily="49" charset="-122"/>
              </a:rPr>
              <a:t>《</a:t>
            </a:r>
            <a:r>
              <a:rPr lang="zh-CN" altLang="en-US" sz="1400" b="1" dirty="0">
                <a:solidFill>
                  <a:srgbClr val="000000"/>
                </a:solidFill>
                <a:latin typeface="黑体" panose="02010609060101010101" pitchFamily="49" charset="-122"/>
                <a:ea typeface="黑体" panose="02010609060101010101" pitchFamily="49" charset="-122"/>
              </a:rPr>
              <a:t>特种设备事故处理规定</a:t>
            </a:r>
            <a:r>
              <a:rPr lang="en-US" altLang="zh-CN" sz="1400" b="1" dirty="0">
                <a:solidFill>
                  <a:srgbClr val="000000"/>
                </a:solidFill>
                <a:latin typeface="黑体" panose="02010609060101010101" pitchFamily="49" charset="-122"/>
                <a:ea typeface="黑体" panose="02010609060101010101" pitchFamily="49" charset="-122"/>
              </a:rPr>
              <a:t>》</a:t>
            </a:r>
            <a:r>
              <a:rPr lang="zh-CN" altLang="en-US" sz="1400" b="1" dirty="0">
                <a:solidFill>
                  <a:srgbClr val="000000"/>
                </a:solidFill>
                <a:latin typeface="黑体" panose="02010609060101010101" pitchFamily="49" charset="-122"/>
                <a:ea typeface="黑体" panose="02010609060101010101" pitchFamily="49" charset="-122"/>
              </a:rPr>
              <a:t>、《高耗能特种设备节能监督管理办法》、</a:t>
            </a:r>
            <a:r>
              <a:rPr lang="en-US" altLang="zh-CN" sz="1400" b="1" dirty="0">
                <a:solidFill>
                  <a:srgbClr val="000000"/>
                </a:solidFill>
                <a:latin typeface="黑体" panose="02010609060101010101" pitchFamily="49" charset="-122"/>
                <a:ea typeface="黑体" panose="02010609060101010101" pitchFamily="49" charset="-122"/>
              </a:rPr>
              <a:t>《</a:t>
            </a:r>
            <a:r>
              <a:rPr lang="zh-CN" altLang="en-US" sz="1400" b="1" dirty="0">
                <a:solidFill>
                  <a:srgbClr val="000000"/>
                </a:solidFill>
                <a:latin typeface="黑体" panose="02010609060101010101" pitchFamily="49" charset="-122"/>
                <a:ea typeface="黑体" panose="02010609060101010101" pitchFamily="49" charset="-122"/>
              </a:rPr>
              <a:t>气瓶安全监察规定</a:t>
            </a:r>
            <a:r>
              <a:rPr lang="en-US" altLang="zh-CN" sz="1400" b="1" dirty="0">
                <a:solidFill>
                  <a:srgbClr val="000000"/>
                </a:solidFill>
                <a:latin typeface="黑体" panose="02010609060101010101" pitchFamily="49" charset="-122"/>
                <a:ea typeface="黑体" panose="02010609060101010101" pitchFamily="49" charset="-122"/>
              </a:rPr>
              <a:t>》</a:t>
            </a:r>
            <a:r>
              <a:rPr lang="zh-CN" altLang="en-US" sz="1400" b="1" dirty="0">
                <a:solidFill>
                  <a:srgbClr val="000000"/>
                </a:solidFill>
                <a:latin typeface="黑体" panose="02010609060101010101" pitchFamily="49" charset="-122"/>
                <a:ea typeface="黑体" panose="02010609060101010101" pitchFamily="49" charset="-122"/>
              </a:rPr>
              <a:t>等其他作为规章发布规定、办法</a:t>
            </a:r>
            <a:endParaRPr lang="zh-CN" altLang="en-US" dirty="0">
              <a:solidFill>
                <a:srgbClr val="000000"/>
              </a:solidFill>
              <a:latin typeface="Tahoma" panose="020B0604030504040204" pitchFamily="34" charset="0"/>
              <a:ea typeface="宋体" panose="02010600030101010101" pitchFamily="2" charset="-122"/>
            </a:endParaRPr>
          </a:p>
        </p:txBody>
      </p:sp>
      <p:sp>
        <p:nvSpPr>
          <p:cNvPr id="88069" name="Text Box 5"/>
          <p:cNvSpPr txBox="1"/>
          <p:nvPr/>
        </p:nvSpPr>
        <p:spPr>
          <a:xfrm>
            <a:off x="4524375" y="3159125"/>
            <a:ext cx="3762375" cy="495300"/>
          </a:xfrm>
          <a:prstGeom prst="rect">
            <a:avLst/>
          </a:prstGeom>
          <a:solidFill>
            <a:srgbClr val="FFFFFF"/>
          </a:solidFill>
          <a:ln w="19050" cap="flat" cmpd="sng">
            <a:solidFill>
              <a:srgbClr val="000000"/>
            </a:solidFill>
            <a:prstDash val="solid"/>
            <a:miter/>
            <a:headEnd type="none" w="med" len="med"/>
            <a:tailEnd type="none" w="med" len="med"/>
          </a:ln>
        </p:spPr>
        <p:txBody>
          <a:bodyPr/>
          <a:lstStyle/>
          <a:p>
            <a:pPr lvl="0" algn="ctr" eaLnBrk="1" hangingPunct="1"/>
            <a:r>
              <a:rPr lang="zh-CN" altLang="en-US" sz="1800" b="1" dirty="0">
                <a:solidFill>
                  <a:srgbClr val="000000"/>
                </a:solidFill>
                <a:latin typeface="黑体" panose="02010609060101010101" pitchFamily="49" charset="-122"/>
                <a:ea typeface="黑体" panose="02010609060101010101" pitchFamily="49" charset="-122"/>
              </a:rPr>
              <a:t>技术类安全技术规范：</a:t>
            </a:r>
            <a:endParaRPr lang="zh-CN" altLang="en-US" sz="1400" b="1" dirty="0">
              <a:solidFill>
                <a:srgbClr val="000000"/>
              </a:solidFill>
              <a:latin typeface="黑体" panose="02010609060101010101" pitchFamily="49" charset="-122"/>
              <a:ea typeface="黑体" panose="02010609060101010101" pitchFamily="49" charset="-122"/>
            </a:endParaRPr>
          </a:p>
        </p:txBody>
      </p:sp>
      <p:sp>
        <p:nvSpPr>
          <p:cNvPr id="88070" name="Text Box 6"/>
          <p:cNvSpPr txBox="1"/>
          <p:nvPr/>
        </p:nvSpPr>
        <p:spPr>
          <a:xfrm>
            <a:off x="563563" y="3171825"/>
            <a:ext cx="3743325" cy="495300"/>
          </a:xfrm>
          <a:prstGeom prst="rect">
            <a:avLst/>
          </a:prstGeom>
          <a:solidFill>
            <a:srgbClr val="FFFFFF"/>
          </a:solidFill>
          <a:ln w="19050" cap="flat" cmpd="sng">
            <a:solidFill>
              <a:srgbClr val="000000"/>
            </a:solidFill>
            <a:prstDash val="solid"/>
            <a:miter/>
            <a:headEnd type="none" w="med" len="med"/>
            <a:tailEnd type="none" w="med" len="med"/>
          </a:ln>
        </p:spPr>
        <p:txBody>
          <a:bodyPr/>
          <a:lstStyle/>
          <a:p>
            <a:pPr lvl="0" algn="ctr" eaLnBrk="1" hangingPunct="1"/>
            <a:r>
              <a:rPr lang="zh-CN" altLang="en-US" sz="1800" b="1" dirty="0">
                <a:solidFill>
                  <a:srgbClr val="000000"/>
                </a:solidFill>
                <a:latin typeface="黑体" panose="02010609060101010101" pitchFamily="49" charset="-122"/>
                <a:ea typeface="黑体" panose="02010609060101010101" pitchFamily="49" charset="-122"/>
              </a:rPr>
              <a:t>管理类安全技术规范：</a:t>
            </a:r>
            <a:endParaRPr lang="zh-CN" altLang="en-US" sz="1400" b="1" dirty="0">
              <a:solidFill>
                <a:srgbClr val="000000"/>
              </a:solidFill>
              <a:latin typeface="黑体" panose="02010609060101010101" pitchFamily="49" charset="-122"/>
              <a:ea typeface="黑体" panose="02010609060101010101" pitchFamily="49" charset="-122"/>
            </a:endParaRPr>
          </a:p>
        </p:txBody>
      </p:sp>
      <p:sp>
        <p:nvSpPr>
          <p:cNvPr id="88071" name="Line 7"/>
          <p:cNvSpPr/>
          <p:nvPr/>
        </p:nvSpPr>
        <p:spPr>
          <a:xfrm>
            <a:off x="4292600" y="1411288"/>
            <a:ext cx="0" cy="198437"/>
          </a:xfrm>
          <a:prstGeom prst="line">
            <a:avLst/>
          </a:prstGeom>
          <a:ln w="19050" cap="flat" cmpd="sng">
            <a:solidFill>
              <a:srgbClr val="000000"/>
            </a:solidFill>
            <a:prstDash val="solid"/>
            <a:headEnd type="none" w="med" len="med"/>
            <a:tailEnd type="none" w="med" len="med"/>
          </a:ln>
        </p:spPr>
      </p:sp>
      <p:sp>
        <p:nvSpPr>
          <p:cNvPr id="88072" name="Line 8"/>
          <p:cNvSpPr/>
          <p:nvPr/>
        </p:nvSpPr>
        <p:spPr>
          <a:xfrm>
            <a:off x="4308475" y="2006600"/>
            <a:ext cx="0" cy="144463"/>
          </a:xfrm>
          <a:prstGeom prst="line">
            <a:avLst/>
          </a:prstGeom>
          <a:ln w="19050" cap="flat" cmpd="sng">
            <a:solidFill>
              <a:srgbClr val="000000"/>
            </a:solidFill>
            <a:prstDash val="solid"/>
            <a:headEnd type="none" w="med" len="med"/>
            <a:tailEnd type="none" w="med" len="med"/>
          </a:ln>
        </p:spPr>
      </p:sp>
      <p:sp>
        <p:nvSpPr>
          <p:cNvPr id="88073" name="Line 9"/>
          <p:cNvSpPr/>
          <p:nvPr/>
        </p:nvSpPr>
        <p:spPr>
          <a:xfrm>
            <a:off x="6396038" y="2870200"/>
            <a:ext cx="0" cy="288925"/>
          </a:xfrm>
          <a:prstGeom prst="line">
            <a:avLst/>
          </a:prstGeom>
          <a:ln w="19050" cap="flat" cmpd="sng">
            <a:solidFill>
              <a:srgbClr val="000000"/>
            </a:solidFill>
            <a:prstDash val="solid"/>
            <a:headEnd type="none" w="med" len="med"/>
            <a:tailEnd type="none" w="med" len="med"/>
          </a:ln>
        </p:spPr>
      </p:sp>
      <p:sp>
        <p:nvSpPr>
          <p:cNvPr id="88074" name="Line 10"/>
          <p:cNvSpPr/>
          <p:nvPr/>
        </p:nvSpPr>
        <p:spPr>
          <a:xfrm flipH="1">
            <a:off x="2292350" y="2870200"/>
            <a:ext cx="0" cy="288925"/>
          </a:xfrm>
          <a:prstGeom prst="line">
            <a:avLst/>
          </a:prstGeom>
          <a:ln w="19050" cap="flat" cmpd="sng">
            <a:solidFill>
              <a:srgbClr val="000000"/>
            </a:solidFill>
            <a:prstDash val="solid"/>
            <a:headEnd type="none" w="med" len="med"/>
            <a:tailEnd type="none" w="med" len="med"/>
          </a:ln>
        </p:spPr>
      </p:sp>
      <p:sp>
        <p:nvSpPr>
          <p:cNvPr id="88075" name="Text Box 11"/>
          <p:cNvSpPr txBox="1"/>
          <p:nvPr/>
        </p:nvSpPr>
        <p:spPr>
          <a:xfrm>
            <a:off x="5935663" y="3824288"/>
            <a:ext cx="400050" cy="1782762"/>
          </a:xfrm>
          <a:prstGeom prst="rect">
            <a:avLst/>
          </a:prstGeom>
          <a:solidFill>
            <a:srgbClr val="FFFFFF"/>
          </a:solidFill>
          <a:ln w="19050" cap="flat" cmpd="sng">
            <a:solidFill>
              <a:srgbClr val="000000"/>
            </a:solidFill>
            <a:prstDash val="solid"/>
            <a:miter/>
            <a:headEnd type="none" w="med" len="med"/>
            <a:tailEnd type="none" w="med" len="med"/>
          </a:ln>
        </p:spPr>
        <p:txBody>
          <a:bodyPr vert="eaVert"/>
          <a:lstStyle/>
          <a:p>
            <a:pPr lvl="0" algn="just" eaLnBrk="1" hangingPunct="1"/>
            <a:r>
              <a:rPr lang="zh-CN" altLang="en-US" sz="1200" b="1" dirty="0">
                <a:solidFill>
                  <a:srgbClr val="000000"/>
                </a:solidFill>
                <a:latin typeface="Times New Roman" panose="02020603050405020304" pitchFamily="18" charset="0"/>
                <a:ea typeface="宋体" panose="02010600030101010101" pitchFamily="2" charset="-122"/>
              </a:rPr>
              <a:t>固定式压力容器规程</a:t>
            </a:r>
            <a:endParaRPr lang="zh-CN" altLang="en-US" sz="1200" b="1" dirty="0">
              <a:solidFill>
                <a:srgbClr val="000000"/>
              </a:solidFill>
              <a:latin typeface="Tahoma" panose="020B0604030504040204" pitchFamily="34" charset="0"/>
              <a:ea typeface="宋体" panose="02010600030101010101" pitchFamily="2" charset="-122"/>
            </a:endParaRPr>
          </a:p>
        </p:txBody>
      </p:sp>
      <p:sp>
        <p:nvSpPr>
          <p:cNvPr id="88076" name="Text Box 12"/>
          <p:cNvSpPr txBox="1"/>
          <p:nvPr/>
        </p:nvSpPr>
        <p:spPr>
          <a:xfrm>
            <a:off x="4564063" y="3824288"/>
            <a:ext cx="400050" cy="1782762"/>
          </a:xfrm>
          <a:prstGeom prst="rect">
            <a:avLst/>
          </a:prstGeom>
          <a:solidFill>
            <a:srgbClr val="FFFFFF"/>
          </a:solidFill>
          <a:ln w="19050" cap="flat" cmpd="sng">
            <a:solidFill>
              <a:srgbClr val="000000"/>
            </a:solidFill>
            <a:prstDash val="solid"/>
            <a:miter/>
            <a:headEnd type="none" w="med" len="med"/>
            <a:tailEnd type="none" w="med" len="med"/>
          </a:ln>
        </p:spPr>
        <p:txBody>
          <a:bodyPr vert="eaVert"/>
          <a:lstStyle/>
          <a:p>
            <a:pPr lvl="0" algn="just" eaLnBrk="1" hangingPunct="1"/>
            <a:r>
              <a:rPr lang="zh-CN" altLang="en-US" sz="1200" b="1" dirty="0">
                <a:solidFill>
                  <a:srgbClr val="000000"/>
                </a:solidFill>
                <a:latin typeface="Times New Roman" panose="02020603050405020304" pitchFamily="18" charset="0"/>
                <a:ea typeface="宋体" panose="02010600030101010101" pitchFamily="2" charset="-122"/>
              </a:rPr>
              <a:t>锅炉安全技术监察规程</a:t>
            </a:r>
            <a:endParaRPr lang="zh-CN" altLang="en-US" sz="1200" b="1" dirty="0">
              <a:solidFill>
                <a:srgbClr val="000000"/>
              </a:solidFill>
              <a:latin typeface="Tahoma" panose="020B0604030504040204" pitchFamily="34" charset="0"/>
              <a:ea typeface="宋体" panose="02010600030101010101" pitchFamily="2" charset="-122"/>
            </a:endParaRPr>
          </a:p>
        </p:txBody>
      </p:sp>
      <p:sp>
        <p:nvSpPr>
          <p:cNvPr id="88077" name="Text Box 13"/>
          <p:cNvSpPr txBox="1"/>
          <p:nvPr/>
        </p:nvSpPr>
        <p:spPr>
          <a:xfrm>
            <a:off x="6621463" y="3824288"/>
            <a:ext cx="400050" cy="1782762"/>
          </a:xfrm>
          <a:prstGeom prst="rect">
            <a:avLst/>
          </a:prstGeom>
          <a:solidFill>
            <a:srgbClr val="FFFFFF"/>
          </a:solidFill>
          <a:ln w="19050" cap="flat" cmpd="sng">
            <a:solidFill>
              <a:srgbClr val="000000"/>
            </a:solidFill>
            <a:prstDash val="solid"/>
            <a:miter/>
            <a:headEnd type="none" w="med" len="med"/>
            <a:tailEnd type="none" w="med" len="med"/>
          </a:ln>
        </p:spPr>
        <p:txBody>
          <a:bodyPr vert="eaVert"/>
          <a:lstStyle/>
          <a:p>
            <a:pPr lvl="0" algn="just" eaLnBrk="1" hangingPunct="1"/>
            <a:r>
              <a:rPr lang="zh-CN" altLang="en-US" sz="1200" b="1" dirty="0">
                <a:solidFill>
                  <a:srgbClr val="000000"/>
                </a:solidFill>
                <a:latin typeface="Times New Roman" panose="02020603050405020304" pitchFamily="18" charset="0"/>
                <a:ea typeface="宋体" panose="02010600030101010101" pitchFamily="2" charset="-122"/>
              </a:rPr>
              <a:t>电梯型式试验规则</a:t>
            </a:r>
            <a:endParaRPr lang="zh-CN" altLang="en-US" sz="1200" b="1" dirty="0">
              <a:solidFill>
                <a:srgbClr val="000000"/>
              </a:solidFill>
              <a:latin typeface="Tahoma" panose="020B0604030504040204" pitchFamily="34" charset="0"/>
              <a:ea typeface="宋体" panose="02010600030101010101" pitchFamily="2" charset="-122"/>
            </a:endParaRPr>
          </a:p>
        </p:txBody>
      </p:sp>
      <p:sp>
        <p:nvSpPr>
          <p:cNvPr id="88078" name="Text Box 14"/>
          <p:cNvSpPr txBox="1"/>
          <p:nvPr/>
        </p:nvSpPr>
        <p:spPr>
          <a:xfrm>
            <a:off x="1820863" y="3824288"/>
            <a:ext cx="400050" cy="1782762"/>
          </a:xfrm>
          <a:prstGeom prst="rect">
            <a:avLst/>
          </a:prstGeom>
          <a:solidFill>
            <a:srgbClr val="FFFFFF"/>
          </a:solidFill>
          <a:ln w="19050" cap="flat" cmpd="sng">
            <a:solidFill>
              <a:srgbClr val="000000"/>
            </a:solidFill>
            <a:prstDash val="solid"/>
            <a:miter/>
            <a:headEnd type="none" w="med" len="med"/>
            <a:tailEnd type="none" w="med" len="med"/>
          </a:ln>
        </p:spPr>
        <p:txBody>
          <a:bodyPr vert="eaVert"/>
          <a:lstStyle/>
          <a:p>
            <a:pPr lvl="0" algn="just" eaLnBrk="1" hangingPunct="1"/>
            <a:r>
              <a:rPr lang="zh-CN" altLang="en-US" sz="1000" b="1" dirty="0">
                <a:solidFill>
                  <a:srgbClr val="000000"/>
                </a:solidFill>
                <a:latin typeface="Times New Roman" panose="02020603050405020304" pitchFamily="18" charset="0"/>
                <a:ea typeface="宋体" panose="02010600030101010101" pitchFamily="2" charset="-122"/>
              </a:rPr>
              <a:t>压力管道使用登记管理规则</a:t>
            </a:r>
            <a:endParaRPr lang="zh-CN" altLang="en-US" b="1" dirty="0">
              <a:solidFill>
                <a:srgbClr val="000000"/>
              </a:solidFill>
              <a:latin typeface="Tahoma" panose="020B0604030504040204" pitchFamily="34" charset="0"/>
              <a:ea typeface="宋体" panose="02010600030101010101" pitchFamily="2" charset="-122"/>
            </a:endParaRPr>
          </a:p>
        </p:txBody>
      </p:sp>
      <p:sp>
        <p:nvSpPr>
          <p:cNvPr id="88079" name="Text Box 15"/>
          <p:cNvSpPr txBox="1"/>
          <p:nvPr/>
        </p:nvSpPr>
        <p:spPr>
          <a:xfrm>
            <a:off x="7421563" y="3824288"/>
            <a:ext cx="990600" cy="1782762"/>
          </a:xfrm>
          <a:prstGeom prst="rect">
            <a:avLst/>
          </a:prstGeom>
          <a:solidFill>
            <a:srgbClr val="FFFFFF"/>
          </a:solidFill>
          <a:ln w="19050" cap="flat" cmpd="sng">
            <a:solidFill>
              <a:srgbClr val="000000"/>
            </a:solidFill>
            <a:prstDash val="solid"/>
            <a:miter/>
            <a:headEnd type="none" w="med" len="med"/>
            <a:tailEnd type="none" w="med" len="med"/>
          </a:ln>
        </p:spPr>
        <p:txBody>
          <a:bodyPr/>
          <a:lstStyle/>
          <a:p>
            <a:pPr lvl="0" algn="just" eaLnBrk="1" hangingPunct="1"/>
            <a:r>
              <a:rPr lang="zh-CN" altLang="en-US" sz="1400" b="1" dirty="0">
                <a:solidFill>
                  <a:srgbClr val="000000"/>
                </a:solidFill>
                <a:latin typeface="Times New Roman" panose="02020603050405020304" pitchFamily="18" charset="0"/>
                <a:ea typeface="宋体" panose="02010600030101010101" pitchFamily="2" charset="-122"/>
              </a:rPr>
              <a:t>其他技术类安全技术规范</a:t>
            </a:r>
            <a:endParaRPr lang="zh-CN" altLang="en-US" sz="1400" b="1" dirty="0">
              <a:solidFill>
                <a:srgbClr val="000000"/>
              </a:solidFill>
              <a:latin typeface="Times New Roman" panose="02020603050405020304" pitchFamily="18" charset="0"/>
              <a:ea typeface="宋体" panose="02010600030101010101" pitchFamily="2" charset="-122"/>
            </a:endParaRPr>
          </a:p>
          <a:p>
            <a:pPr lvl="0" eaLnBrk="1" hangingPunct="1"/>
            <a:endParaRPr lang="zh-CN" altLang="en-US" sz="1400" dirty="0">
              <a:solidFill>
                <a:srgbClr val="000000"/>
              </a:solidFill>
              <a:latin typeface="Tahoma" panose="020B0604030504040204" pitchFamily="34" charset="0"/>
              <a:ea typeface="宋体" panose="02010600030101010101" pitchFamily="2" charset="-122"/>
            </a:endParaRPr>
          </a:p>
        </p:txBody>
      </p:sp>
      <p:sp>
        <p:nvSpPr>
          <p:cNvPr id="88080" name="Text Box 16"/>
          <p:cNvSpPr txBox="1"/>
          <p:nvPr/>
        </p:nvSpPr>
        <p:spPr>
          <a:xfrm>
            <a:off x="563563" y="3824288"/>
            <a:ext cx="457200" cy="1782762"/>
          </a:xfrm>
          <a:prstGeom prst="rect">
            <a:avLst/>
          </a:prstGeom>
          <a:solidFill>
            <a:srgbClr val="FFFFFF"/>
          </a:solidFill>
          <a:ln w="19050" cap="flat" cmpd="sng">
            <a:solidFill>
              <a:srgbClr val="000000"/>
            </a:solidFill>
            <a:prstDash val="solid"/>
            <a:miter/>
            <a:headEnd type="none" w="med" len="med"/>
            <a:tailEnd type="none" w="med" len="med"/>
          </a:ln>
        </p:spPr>
        <p:txBody>
          <a:bodyPr vert="eaVert"/>
          <a:lstStyle/>
          <a:p>
            <a:pPr lvl="0" algn="just" eaLnBrk="1" hangingPunct="1"/>
            <a:r>
              <a:rPr lang="zh-CN" altLang="en-US" sz="1200" b="1" dirty="0">
                <a:solidFill>
                  <a:srgbClr val="000000"/>
                </a:solidFill>
                <a:latin typeface="宋体" panose="02010600030101010101" pitchFamily="2" charset="-122"/>
                <a:ea typeface="宋体" panose="02010600030101010101" pitchFamily="2" charset="-122"/>
              </a:rPr>
              <a:t>事故调查分析导则</a:t>
            </a:r>
            <a:endParaRPr lang="zh-CN" altLang="en-US" sz="1200" b="1" dirty="0">
              <a:solidFill>
                <a:srgbClr val="000000"/>
              </a:solidFill>
              <a:latin typeface="Tahoma" panose="020B0604030504040204" pitchFamily="34" charset="0"/>
              <a:ea typeface="宋体" panose="02010600030101010101" pitchFamily="2" charset="-122"/>
            </a:endParaRPr>
          </a:p>
        </p:txBody>
      </p:sp>
      <p:sp>
        <p:nvSpPr>
          <p:cNvPr id="88081" name="Text Box 17"/>
          <p:cNvSpPr txBox="1"/>
          <p:nvPr/>
        </p:nvSpPr>
        <p:spPr>
          <a:xfrm>
            <a:off x="1192213" y="3824288"/>
            <a:ext cx="400050" cy="1782762"/>
          </a:xfrm>
          <a:prstGeom prst="rect">
            <a:avLst/>
          </a:prstGeom>
          <a:solidFill>
            <a:srgbClr val="FFFFFF"/>
          </a:solidFill>
          <a:ln w="19050" cap="flat" cmpd="sng">
            <a:solidFill>
              <a:srgbClr val="000000"/>
            </a:solidFill>
            <a:prstDash val="solid"/>
            <a:miter/>
            <a:headEnd type="none" w="med" len="med"/>
            <a:tailEnd type="none" w="med" len="med"/>
          </a:ln>
        </p:spPr>
        <p:txBody>
          <a:bodyPr vert="eaVert"/>
          <a:lstStyle/>
          <a:p>
            <a:pPr lvl="0" algn="just" eaLnBrk="1" hangingPunct="1"/>
            <a:r>
              <a:rPr lang="zh-CN" altLang="en-US" sz="1200" b="1" dirty="0">
                <a:solidFill>
                  <a:srgbClr val="000000"/>
                </a:solidFill>
                <a:latin typeface="Times New Roman" panose="02020603050405020304" pitchFamily="18" charset="0"/>
                <a:ea typeface="宋体" panose="02010600030101010101" pitchFamily="2" charset="-122"/>
              </a:rPr>
              <a:t>设计文件鉴定管理规则</a:t>
            </a:r>
            <a:endParaRPr lang="zh-CN" altLang="en-US" sz="1200" b="1" dirty="0">
              <a:solidFill>
                <a:srgbClr val="000000"/>
              </a:solidFill>
              <a:latin typeface="Tahoma" panose="020B0604030504040204" pitchFamily="34" charset="0"/>
              <a:ea typeface="宋体" panose="02010600030101010101" pitchFamily="2" charset="-122"/>
            </a:endParaRPr>
          </a:p>
        </p:txBody>
      </p:sp>
      <p:sp>
        <p:nvSpPr>
          <p:cNvPr id="88082" name="Text Box 18"/>
          <p:cNvSpPr txBox="1"/>
          <p:nvPr/>
        </p:nvSpPr>
        <p:spPr>
          <a:xfrm>
            <a:off x="3306763" y="3824288"/>
            <a:ext cx="914400" cy="1782762"/>
          </a:xfrm>
          <a:prstGeom prst="rect">
            <a:avLst/>
          </a:prstGeom>
          <a:solidFill>
            <a:srgbClr val="FFFFFF"/>
          </a:solidFill>
          <a:ln w="19050" cap="flat" cmpd="sng">
            <a:solidFill>
              <a:srgbClr val="000000"/>
            </a:solidFill>
            <a:prstDash val="solid"/>
            <a:miter/>
            <a:headEnd type="none" w="med" len="med"/>
            <a:tailEnd type="none" w="med" len="med"/>
          </a:ln>
        </p:spPr>
        <p:txBody>
          <a:bodyPr/>
          <a:lstStyle/>
          <a:p>
            <a:pPr lvl="0" algn="just" eaLnBrk="1" hangingPunct="1"/>
            <a:r>
              <a:rPr lang="zh-CN" altLang="en-US" sz="1400" b="1" dirty="0">
                <a:solidFill>
                  <a:srgbClr val="000000"/>
                </a:solidFill>
                <a:latin typeface="Times New Roman" panose="02020603050405020304" pitchFamily="18" charset="0"/>
                <a:ea typeface="宋体" panose="02010600030101010101" pitchFamily="2" charset="-122"/>
              </a:rPr>
              <a:t>其他管理类安全技术规范</a:t>
            </a:r>
            <a:endParaRPr lang="zh-CN" altLang="en-US" sz="1400" b="1" dirty="0">
              <a:solidFill>
                <a:srgbClr val="000000"/>
              </a:solidFill>
              <a:latin typeface="Tahoma" panose="020B0604030504040204" pitchFamily="34" charset="0"/>
              <a:ea typeface="宋体" panose="02010600030101010101" pitchFamily="2" charset="-122"/>
            </a:endParaRPr>
          </a:p>
        </p:txBody>
      </p:sp>
      <p:sp>
        <p:nvSpPr>
          <p:cNvPr id="88083" name="Text Box 19"/>
          <p:cNvSpPr txBox="1"/>
          <p:nvPr/>
        </p:nvSpPr>
        <p:spPr>
          <a:xfrm>
            <a:off x="2506663" y="3824288"/>
            <a:ext cx="400050" cy="1782762"/>
          </a:xfrm>
          <a:prstGeom prst="rect">
            <a:avLst/>
          </a:prstGeom>
          <a:solidFill>
            <a:srgbClr val="FFFFFF"/>
          </a:solidFill>
          <a:ln w="19050" cap="flat" cmpd="sng">
            <a:solidFill>
              <a:srgbClr val="000000"/>
            </a:solidFill>
            <a:prstDash val="solid"/>
            <a:miter/>
            <a:headEnd type="none" w="med" len="med"/>
            <a:tailEnd type="none" w="med" len="med"/>
          </a:ln>
        </p:spPr>
        <p:txBody>
          <a:bodyPr vert="eaVert"/>
          <a:lstStyle/>
          <a:p>
            <a:pPr lvl="0" algn="just" eaLnBrk="1" hangingPunct="1"/>
            <a:r>
              <a:rPr lang="zh-CN" altLang="en-US" sz="1000" b="1" dirty="0">
                <a:solidFill>
                  <a:srgbClr val="000000"/>
                </a:solidFill>
                <a:latin typeface="Times New Roman" panose="02020603050405020304" pitchFamily="18" charset="0"/>
                <a:ea typeface="宋体" panose="02010600030101010101" pitchFamily="2" charset="-122"/>
              </a:rPr>
              <a:t>特种设备焊接人员考核规则</a:t>
            </a:r>
            <a:endParaRPr lang="zh-CN" altLang="en-US" b="1" dirty="0">
              <a:solidFill>
                <a:srgbClr val="000000"/>
              </a:solidFill>
              <a:latin typeface="Tahoma" panose="020B0604030504040204" pitchFamily="34" charset="0"/>
              <a:ea typeface="宋体" panose="02010600030101010101" pitchFamily="2" charset="-122"/>
            </a:endParaRPr>
          </a:p>
        </p:txBody>
      </p:sp>
      <p:sp>
        <p:nvSpPr>
          <p:cNvPr id="88084" name="Line 20"/>
          <p:cNvSpPr/>
          <p:nvPr/>
        </p:nvSpPr>
        <p:spPr>
          <a:xfrm>
            <a:off x="792163" y="3625850"/>
            <a:ext cx="0" cy="198438"/>
          </a:xfrm>
          <a:prstGeom prst="line">
            <a:avLst/>
          </a:prstGeom>
          <a:ln w="19050" cap="flat" cmpd="sng">
            <a:solidFill>
              <a:srgbClr val="000000"/>
            </a:solidFill>
            <a:prstDash val="solid"/>
            <a:headEnd type="none" w="med" len="med"/>
            <a:tailEnd type="none" w="med" len="med"/>
          </a:ln>
        </p:spPr>
      </p:sp>
      <p:sp>
        <p:nvSpPr>
          <p:cNvPr id="88085" name="Line 21"/>
          <p:cNvSpPr/>
          <p:nvPr/>
        </p:nvSpPr>
        <p:spPr>
          <a:xfrm>
            <a:off x="1419225" y="3625850"/>
            <a:ext cx="0" cy="198438"/>
          </a:xfrm>
          <a:prstGeom prst="line">
            <a:avLst/>
          </a:prstGeom>
          <a:ln w="19050" cap="flat" cmpd="sng">
            <a:solidFill>
              <a:srgbClr val="000000"/>
            </a:solidFill>
            <a:prstDash val="solid"/>
            <a:headEnd type="none" w="med" len="med"/>
            <a:tailEnd type="none" w="med" len="med"/>
          </a:ln>
        </p:spPr>
      </p:sp>
      <p:sp>
        <p:nvSpPr>
          <p:cNvPr id="88086" name="Line 22"/>
          <p:cNvSpPr/>
          <p:nvPr/>
        </p:nvSpPr>
        <p:spPr>
          <a:xfrm>
            <a:off x="2049463" y="3625850"/>
            <a:ext cx="0" cy="198438"/>
          </a:xfrm>
          <a:prstGeom prst="line">
            <a:avLst/>
          </a:prstGeom>
          <a:ln w="19050" cap="flat" cmpd="sng">
            <a:solidFill>
              <a:srgbClr val="000000"/>
            </a:solidFill>
            <a:prstDash val="solid"/>
            <a:headEnd type="none" w="med" len="med"/>
            <a:tailEnd type="none" w="med" len="med"/>
          </a:ln>
        </p:spPr>
      </p:sp>
      <p:sp>
        <p:nvSpPr>
          <p:cNvPr id="88087" name="Line 23"/>
          <p:cNvSpPr/>
          <p:nvPr/>
        </p:nvSpPr>
        <p:spPr>
          <a:xfrm>
            <a:off x="3763963" y="3625850"/>
            <a:ext cx="0" cy="198438"/>
          </a:xfrm>
          <a:prstGeom prst="line">
            <a:avLst/>
          </a:prstGeom>
          <a:ln w="19050" cap="flat" cmpd="sng">
            <a:solidFill>
              <a:srgbClr val="000000"/>
            </a:solidFill>
            <a:prstDash val="solid"/>
            <a:headEnd type="none" w="med" len="med"/>
            <a:tailEnd type="none" w="med" len="med"/>
          </a:ln>
        </p:spPr>
      </p:sp>
      <p:sp>
        <p:nvSpPr>
          <p:cNvPr id="88088" name="Line 24"/>
          <p:cNvSpPr/>
          <p:nvPr/>
        </p:nvSpPr>
        <p:spPr>
          <a:xfrm>
            <a:off x="4792663" y="3625850"/>
            <a:ext cx="0" cy="198438"/>
          </a:xfrm>
          <a:prstGeom prst="line">
            <a:avLst/>
          </a:prstGeom>
          <a:ln w="19050" cap="flat" cmpd="sng">
            <a:solidFill>
              <a:srgbClr val="000000"/>
            </a:solidFill>
            <a:prstDash val="solid"/>
            <a:headEnd type="none" w="med" len="med"/>
            <a:tailEnd type="none" w="med" len="med"/>
          </a:ln>
        </p:spPr>
      </p:sp>
      <p:sp>
        <p:nvSpPr>
          <p:cNvPr id="88089" name="Line 25"/>
          <p:cNvSpPr/>
          <p:nvPr/>
        </p:nvSpPr>
        <p:spPr>
          <a:xfrm>
            <a:off x="5478463" y="3625850"/>
            <a:ext cx="0" cy="198438"/>
          </a:xfrm>
          <a:prstGeom prst="line">
            <a:avLst/>
          </a:prstGeom>
          <a:ln w="19050" cap="flat" cmpd="sng">
            <a:solidFill>
              <a:srgbClr val="000000"/>
            </a:solidFill>
            <a:prstDash val="solid"/>
            <a:headEnd type="none" w="med" len="med"/>
            <a:tailEnd type="none" w="med" len="med"/>
          </a:ln>
        </p:spPr>
      </p:sp>
      <p:sp>
        <p:nvSpPr>
          <p:cNvPr id="88090" name="Line 26"/>
          <p:cNvSpPr/>
          <p:nvPr/>
        </p:nvSpPr>
        <p:spPr>
          <a:xfrm>
            <a:off x="6164263" y="3625850"/>
            <a:ext cx="0" cy="198438"/>
          </a:xfrm>
          <a:prstGeom prst="line">
            <a:avLst/>
          </a:prstGeom>
          <a:ln w="19050" cap="flat" cmpd="sng">
            <a:solidFill>
              <a:srgbClr val="000000"/>
            </a:solidFill>
            <a:prstDash val="solid"/>
            <a:headEnd type="none" w="med" len="med"/>
            <a:tailEnd type="none" w="med" len="med"/>
          </a:ln>
        </p:spPr>
      </p:sp>
      <p:sp>
        <p:nvSpPr>
          <p:cNvPr id="88091" name="Line 27"/>
          <p:cNvSpPr/>
          <p:nvPr/>
        </p:nvSpPr>
        <p:spPr>
          <a:xfrm>
            <a:off x="6850063" y="3625850"/>
            <a:ext cx="0" cy="198438"/>
          </a:xfrm>
          <a:prstGeom prst="line">
            <a:avLst/>
          </a:prstGeom>
          <a:ln w="19050" cap="flat" cmpd="sng">
            <a:solidFill>
              <a:srgbClr val="000000"/>
            </a:solidFill>
            <a:prstDash val="solid"/>
            <a:headEnd type="none" w="med" len="med"/>
            <a:tailEnd type="none" w="med" len="med"/>
          </a:ln>
        </p:spPr>
      </p:sp>
      <p:sp>
        <p:nvSpPr>
          <p:cNvPr id="88092" name="Line 28"/>
          <p:cNvSpPr/>
          <p:nvPr/>
        </p:nvSpPr>
        <p:spPr>
          <a:xfrm>
            <a:off x="7878763" y="3625850"/>
            <a:ext cx="0" cy="198438"/>
          </a:xfrm>
          <a:prstGeom prst="line">
            <a:avLst/>
          </a:prstGeom>
          <a:ln w="19050" cap="flat" cmpd="sng">
            <a:solidFill>
              <a:srgbClr val="000000"/>
            </a:solidFill>
            <a:prstDash val="solid"/>
            <a:headEnd type="none" w="med" len="med"/>
            <a:tailEnd type="none" w="med" len="med"/>
          </a:ln>
        </p:spPr>
      </p:sp>
      <p:sp>
        <p:nvSpPr>
          <p:cNvPr id="88093" name="Text Box 29"/>
          <p:cNvSpPr txBox="1"/>
          <p:nvPr/>
        </p:nvSpPr>
        <p:spPr>
          <a:xfrm>
            <a:off x="5249863" y="3824288"/>
            <a:ext cx="400050" cy="1782762"/>
          </a:xfrm>
          <a:prstGeom prst="rect">
            <a:avLst/>
          </a:prstGeom>
          <a:solidFill>
            <a:srgbClr val="FFFFFF"/>
          </a:solidFill>
          <a:ln w="19050" cap="flat" cmpd="sng">
            <a:solidFill>
              <a:srgbClr val="000000"/>
            </a:solidFill>
            <a:prstDash val="solid"/>
            <a:miter/>
            <a:headEnd type="none" w="med" len="med"/>
            <a:tailEnd type="none" w="med" len="med"/>
          </a:ln>
        </p:spPr>
        <p:txBody>
          <a:bodyPr vert="eaVert"/>
          <a:lstStyle/>
          <a:p>
            <a:pPr lvl="0" algn="just" eaLnBrk="1" hangingPunct="1"/>
            <a:r>
              <a:rPr lang="zh-CN" altLang="en-US" sz="1200" b="1" dirty="0">
                <a:solidFill>
                  <a:srgbClr val="000000"/>
                </a:solidFill>
                <a:latin typeface="Times New Roman" panose="02020603050405020304" pitchFamily="18" charset="0"/>
                <a:ea typeface="宋体" panose="02010600030101010101" pitchFamily="2" charset="-122"/>
              </a:rPr>
              <a:t>锅炉定期检验规程</a:t>
            </a:r>
            <a:endParaRPr lang="zh-CN" altLang="en-US" sz="1200" b="1" dirty="0">
              <a:solidFill>
                <a:srgbClr val="000000"/>
              </a:solidFill>
              <a:latin typeface="Tahoma" panose="020B0604030504040204" pitchFamily="34" charset="0"/>
              <a:ea typeface="宋体" panose="02010600030101010101" pitchFamily="2" charset="-122"/>
            </a:endParaRPr>
          </a:p>
        </p:txBody>
      </p:sp>
      <p:sp>
        <p:nvSpPr>
          <p:cNvPr id="88094" name="Line 30"/>
          <p:cNvSpPr/>
          <p:nvPr/>
        </p:nvSpPr>
        <p:spPr>
          <a:xfrm>
            <a:off x="2735263" y="3625850"/>
            <a:ext cx="0" cy="198438"/>
          </a:xfrm>
          <a:prstGeom prst="line">
            <a:avLst/>
          </a:prstGeom>
          <a:ln w="19050" cap="flat" cmpd="sng">
            <a:solidFill>
              <a:srgbClr val="000000"/>
            </a:solidFill>
            <a:prstDash val="solid"/>
            <a:headEnd type="none" w="med" len="med"/>
            <a:tailEnd type="none" w="med" len="med"/>
          </a:ln>
        </p:spPr>
      </p:sp>
      <p:sp>
        <p:nvSpPr>
          <p:cNvPr id="88095" name="Text Box 31"/>
          <p:cNvSpPr txBox="1"/>
          <p:nvPr/>
        </p:nvSpPr>
        <p:spPr>
          <a:xfrm>
            <a:off x="539750" y="5805488"/>
            <a:ext cx="7800975" cy="296862"/>
          </a:xfrm>
          <a:prstGeom prst="rect">
            <a:avLst/>
          </a:prstGeom>
          <a:solidFill>
            <a:srgbClr val="FFFFFF"/>
          </a:solidFill>
          <a:ln w="19050" cap="flat" cmpd="sng">
            <a:solidFill>
              <a:srgbClr val="000000"/>
            </a:solidFill>
            <a:prstDash val="solid"/>
            <a:miter/>
            <a:headEnd type="none" w="med" len="med"/>
            <a:tailEnd type="none" w="med" len="med"/>
          </a:ln>
        </p:spPr>
        <p:txBody>
          <a:bodyPr/>
          <a:lstStyle/>
          <a:p>
            <a:pPr lvl="0" algn="ctr" eaLnBrk="1" hangingPunct="1"/>
            <a:r>
              <a:rPr lang="zh-CN" altLang="en-US" sz="1400" b="1" dirty="0">
                <a:solidFill>
                  <a:srgbClr val="000000"/>
                </a:solidFill>
                <a:latin typeface="Times New Roman" panose="02020603050405020304" pitchFamily="18" charset="0"/>
                <a:ea typeface="宋体" panose="02010600030101010101" pitchFamily="2" charset="-122"/>
              </a:rPr>
              <a:t>引用标准</a:t>
            </a:r>
            <a:r>
              <a:rPr lang="en-US" altLang="zh-CN" sz="1400" b="1" dirty="0">
                <a:solidFill>
                  <a:srgbClr val="000000"/>
                </a:solidFill>
                <a:latin typeface="Times New Roman" panose="02020603050405020304" pitchFamily="18" charset="0"/>
                <a:ea typeface="宋体" panose="02010600030101010101" pitchFamily="2" charset="-122"/>
              </a:rPr>
              <a:t>(</a:t>
            </a:r>
            <a:r>
              <a:rPr lang="zh-CN" altLang="en-US" sz="1400" b="1" dirty="0">
                <a:solidFill>
                  <a:srgbClr val="000000"/>
                </a:solidFill>
                <a:latin typeface="Times New Roman" panose="02020603050405020304" pitchFamily="18" charset="0"/>
                <a:ea typeface="宋体" panose="02010600030101010101" pitchFamily="2" charset="-122"/>
              </a:rPr>
              <a:t>安全技术规范引用的标准</a:t>
            </a:r>
            <a:r>
              <a:rPr lang="en-US" altLang="zh-CN" sz="1400" b="1" dirty="0">
                <a:solidFill>
                  <a:srgbClr val="000000"/>
                </a:solidFill>
                <a:latin typeface="Times New Roman" panose="02020603050405020304" pitchFamily="18" charset="0"/>
                <a:ea typeface="宋体" panose="02010600030101010101" pitchFamily="2" charset="-122"/>
              </a:rPr>
              <a:t>)</a:t>
            </a:r>
            <a:r>
              <a:rPr lang="zh-CN" altLang="en-US" sz="1400" b="1" dirty="0">
                <a:solidFill>
                  <a:srgbClr val="000000"/>
                </a:solidFill>
                <a:latin typeface="Times New Roman" panose="02020603050405020304" pitchFamily="18" charset="0"/>
                <a:ea typeface="宋体" panose="02010600030101010101" pitchFamily="2" charset="-122"/>
              </a:rPr>
              <a:t>：</a:t>
            </a:r>
            <a:r>
              <a:rPr lang="en-US" altLang="zh-CN" sz="1400" b="1" dirty="0">
                <a:solidFill>
                  <a:srgbClr val="000000"/>
                </a:solidFill>
                <a:latin typeface="Times New Roman" panose="02020603050405020304" pitchFamily="18" charset="0"/>
                <a:ea typeface="宋体" panose="02010600030101010101" pitchFamily="2" charset="-122"/>
              </a:rPr>
              <a:t>GB 150</a:t>
            </a:r>
            <a:r>
              <a:rPr lang="zh-CN" altLang="en-US" sz="1400" b="1" dirty="0">
                <a:solidFill>
                  <a:srgbClr val="000000"/>
                </a:solidFill>
                <a:latin typeface="Times New Roman" panose="02020603050405020304" pitchFamily="18" charset="0"/>
                <a:ea typeface="宋体" panose="02010600030101010101" pitchFamily="2" charset="-122"/>
              </a:rPr>
              <a:t>、</a:t>
            </a:r>
            <a:r>
              <a:rPr lang="en-US" altLang="zh-CN" sz="1400" b="1" dirty="0">
                <a:solidFill>
                  <a:srgbClr val="000000"/>
                </a:solidFill>
                <a:latin typeface="Times New Roman" panose="02020603050405020304" pitchFamily="18" charset="0"/>
                <a:ea typeface="宋体" panose="02010600030101010101" pitchFamily="2" charset="-122"/>
              </a:rPr>
              <a:t>GB 1576</a:t>
            </a:r>
            <a:r>
              <a:rPr lang="zh-CN" altLang="en-US" sz="1400" b="1" dirty="0">
                <a:solidFill>
                  <a:srgbClr val="000000"/>
                </a:solidFill>
                <a:latin typeface="Times New Roman" panose="02020603050405020304" pitchFamily="18" charset="0"/>
                <a:ea typeface="宋体" panose="02010600030101010101" pitchFamily="2" charset="-122"/>
              </a:rPr>
              <a:t>、</a:t>
            </a:r>
            <a:r>
              <a:rPr lang="en-US" altLang="zh-CN" sz="1400" b="1" dirty="0">
                <a:solidFill>
                  <a:srgbClr val="000000"/>
                </a:solidFill>
                <a:latin typeface="Times New Roman" panose="02020603050405020304" pitchFamily="18" charset="0"/>
                <a:ea typeface="宋体" panose="02010600030101010101" pitchFamily="2" charset="-122"/>
              </a:rPr>
              <a:t>GB5099</a:t>
            </a:r>
            <a:r>
              <a:rPr lang="zh-CN" altLang="en-US" sz="1400" b="1" dirty="0">
                <a:solidFill>
                  <a:srgbClr val="000000"/>
                </a:solidFill>
                <a:latin typeface="Times New Roman" panose="02020603050405020304" pitchFamily="18" charset="0"/>
                <a:ea typeface="宋体" panose="02010600030101010101" pitchFamily="2" charset="-122"/>
              </a:rPr>
              <a:t>、</a:t>
            </a:r>
            <a:r>
              <a:rPr lang="en-US" altLang="zh-CN" sz="1400" b="1" dirty="0">
                <a:solidFill>
                  <a:srgbClr val="000000"/>
                </a:solidFill>
                <a:latin typeface="Times New Roman" panose="02020603050405020304" pitchFamily="18" charset="0"/>
                <a:ea typeface="宋体" panose="02010600030101010101" pitchFamily="2" charset="-122"/>
              </a:rPr>
              <a:t>GB5100</a:t>
            </a:r>
            <a:r>
              <a:rPr lang="zh-CN" altLang="en-US" sz="1400" b="1" dirty="0">
                <a:solidFill>
                  <a:srgbClr val="000000"/>
                </a:solidFill>
                <a:latin typeface="Times New Roman" panose="02020603050405020304" pitchFamily="18" charset="0"/>
                <a:ea typeface="宋体" panose="02010600030101010101" pitchFamily="2" charset="-122"/>
              </a:rPr>
              <a:t>等</a:t>
            </a:r>
            <a:endParaRPr lang="zh-CN" altLang="en-US" sz="1400" b="1" dirty="0">
              <a:solidFill>
                <a:srgbClr val="000000"/>
              </a:solidFill>
              <a:latin typeface="Tahoma" panose="020B0604030504040204" pitchFamily="34" charset="0"/>
              <a:ea typeface="宋体" panose="02010600030101010101" pitchFamily="2" charset="-122"/>
            </a:endParaRPr>
          </a:p>
        </p:txBody>
      </p:sp>
      <p:sp>
        <p:nvSpPr>
          <p:cNvPr id="88096" name="Line 32"/>
          <p:cNvSpPr/>
          <p:nvPr/>
        </p:nvSpPr>
        <p:spPr>
          <a:xfrm>
            <a:off x="806450" y="5607050"/>
            <a:ext cx="0" cy="198438"/>
          </a:xfrm>
          <a:prstGeom prst="line">
            <a:avLst/>
          </a:prstGeom>
          <a:ln w="19050" cap="flat" cmpd="sng">
            <a:solidFill>
              <a:srgbClr val="000000"/>
            </a:solidFill>
            <a:prstDash val="solid"/>
            <a:headEnd type="none" w="med" len="med"/>
            <a:tailEnd type="none" w="med" len="med"/>
          </a:ln>
        </p:spPr>
      </p:sp>
      <p:sp>
        <p:nvSpPr>
          <p:cNvPr id="88097" name="Line 33"/>
          <p:cNvSpPr/>
          <p:nvPr/>
        </p:nvSpPr>
        <p:spPr>
          <a:xfrm>
            <a:off x="1433513" y="5607050"/>
            <a:ext cx="0" cy="198438"/>
          </a:xfrm>
          <a:prstGeom prst="line">
            <a:avLst/>
          </a:prstGeom>
          <a:ln w="19050" cap="flat" cmpd="sng">
            <a:solidFill>
              <a:srgbClr val="000000"/>
            </a:solidFill>
            <a:prstDash val="solid"/>
            <a:headEnd type="none" w="med" len="med"/>
            <a:tailEnd type="none" w="med" len="med"/>
          </a:ln>
        </p:spPr>
      </p:sp>
      <p:sp>
        <p:nvSpPr>
          <p:cNvPr id="88098" name="Line 34"/>
          <p:cNvSpPr/>
          <p:nvPr/>
        </p:nvSpPr>
        <p:spPr>
          <a:xfrm>
            <a:off x="2063750" y="5607050"/>
            <a:ext cx="0" cy="198438"/>
          </a:xfrm>
          <a:prstGeom prst="line">
            <a:avLst/>
          </a:prstGeom>
          <a:ln w="19050" cap="flat" cmpd="sng">
            <a:solidFill>
              <a:srgbClr val="000000"/>
            </a:solidFill>
            <a:prstDash val="solid"/>
            <a:headEnd type="none" w="med" len="med"/>
            <a:tailEnd type="none" w="med" len="med"/>
          </a:ln>
        </p:spPr>
      </p:sp>
      <p:sp>
        <p:nvSpPr>
          <p:cNvPr id="88099" name="Line 35"/>
          <p:cNvSpPr/>
          <p:nvPr/>
        </p:nvSpPr>
        <p:spPr>
          <a:xfrm>
            <a:off x="3778250" y="5607050"/>
            <a:ext cx="0" cy="198438"/>
          </a:xfrm>
          <a:prstGeom prst="line">
            <a:avLst/>
          </a:prstGeom>
          <a:ln w="19050" cap="flat" cmpd="sng">
            <a:solidFill>
              <a:srgbClr val="000000"/>
            </a:solidFill>
            <a:prstDash val="solid"/>
            <a:headEnd type="none" w="med" len="med"/>
            <a:tailEnd type="none" w="med" len="med"/>
          </a:ln>
        </p:spPr>
      </p:sp>
      <p:sp>
        <p:nvSpPr>
          <p:cNvPr id="88100" name="Line 36"/>
          <p:cNvSpPr/>
          <p:nvPr/>
        </p:nvSpPr>
        <p:spPr>
          <a:xfrm>
            <a:off x="4806950" y="5607050"/>
            <a:ext cx="0" cy="198438"/>
          </a:xfrm>
          <a:prstGeom prst="line">
            <a:avLst/>
          </a:prstGeom>
          <a:ln w="19050" cap="flat" cmpd="sng">
            <a:solidFill>
              <a:srgbClr val="000000"/>
            </a:solidFill>
            <a:prstDash val="solid"/>
            <a:headEnd type="none" w="med" len="med"/>
            <a:tailEnd type="none" w="med" len="med"/>
          </a:ln>
        </p:spPr>
      </p:sp>
      <p:sp>
        <p:nvSpPr>
          <p:cNvPr id="88101" name="Line 37"/>
          <p:cNvSpPr/>
          <p:nvPr/>
        </p:nvSpPr>
        <p:spPr>
          <a:xfrm>
            <a:off x="5492750" y="5607050"/>
            <a:ext cx="0" cy="198438"/>
          </a:xfrm>
          <a:prstGeom prst="line">
            <a:avLst/>
          </a:prstGeom>
          <a:ln w="19050" cap="flat" cmpd="sng">
            <a:solidFill>
              <a:srgbClr val="000000"/>
            </a:solidFill>
            <a:prstDash val="solid"/>
            <a:headEnd type="none" w="med" len="med"/>
            <a:tailEnd type="none" w="med" len="med"/>
          </a:ln>
        </p:spPr>
      </p:sp>
      <p:sp>
        <p:nvSpPr>
          <p:cNvPr id="88102" name="Line 38"/>
          <p:cNvSpPr/>
          <p:nvPr/>
        </p:nvSpPr>
        <p:spPr>
          <a:xfrm>
            <a:off x="6178550" y="5607050"/>
            <a:ext cx="0" cy="198438"/>
          </a:xfrm>
          <a:prstGeom prst="line">
            <a:avLst/>
          </a:prstGeom>
          <a:ln w="19050" cap="flat" cmpd="sng">
            <a:solidFill>
              <a:srgbClr val="000000"/>
            </a:solidFill>
            <a:prstDash val="solid"/>
            <a:headEnd type="none" w="med" len="med"/>
            <a:tailEnd type="none" w="med" len="med"/>
          </a:ln>
        </p:spPr>
      </p:sp>
      <p:sp>
        <p:nvSpPr>
          <p:cNvPr id="88103" name="Line 39"/>
          <p:cNvSpPr/>
          <p:nvPr/>
        </p:nvSpPr>
        <p:spPr>
          <a:xfrm>
            <a:off x="6864350" y="5607050"/>
            <a:ext cx="0" cy="198438"/>
          </a:xfrm>
          <a:prstGeom prst="line">
            <a:avLst/>
          </a:prstGeom>
          <a:ln w="19050" cap="flat" cmpd="sng">
            <a:solidFill>
              <a:srgbClr val="000000"/>
            </a:solidFill>
            <a:prstDash val="solid"/>
            <a:headEnd type="none" w="med" len="med"/>
            <a:tailEnd type="none" w="med" len="med"/>
          </a:ln>
        </p:spPr>
      </p:sp>
      <p:sp>
        <p:nvSpPr>
          <p:cNvPr id="88104" name="Line 40"/>
          <p:cNvSpPr/>
          <p:nvPr/>
        </p:nvSpPr>
        <p:spPr>
          <a:xfrm>
            <a:off x="7893050" y="5607050"/>
            <a:ext cx="0" cy="198438"/>
          </a:xfrm>
          <a:prstGeom prst="line">
            <a:avLst/>
          </a:prstGeom>
          <a:ln w="19050" cap="flat" cmpd="sng">
            <a:solidFill>
              <a:srgbClr val="000000"/>
            </a:solidFill>
            <a:prstDash val="solid"/>
            <a:headEnd type="none" w="med" len="med"/>
            <a:tailEnd type="none" w="med" len="med"/>
          </a:ln>
        </p:spPr>
      </p:sp>
      <p:sp>
        <p:nvSpPr>
          <p:cNvPr id="88105" name="Line 41"/>
          <p:cNvSpPr/>
          <p:nvPr/>
        </p:nvSpPr>
        <p:spPr>
          <a:xfrm>
            <a:off x="2749550" y="5607050"/>
            <a:ext cx="0" cy="198438"/>
          </a:xfrm>
          <a:prstGeom prst="line">
            <a:avLst/>
          </a:prstGeom>
          <a:ln w="19050" cap="flat" cmpd="sng">
            <a:solidFill>
              <a:srgbClr val="000000"/>
            </a:solidFill>
            <a:prstDash val="solid"/>
            <a:headEnd type="none" w="med" len="med"/>
            <a:tailEnd type="none" w="med" len="med"/>
          </a:ln>
        </p:spPr>
      </p:sp>
      <p:sp>
        <p:nvSpPr>
          <p:cNvPr id="88106" name="Text Box 42"/>
          <p:cNvSpPr txBox="1"/>
          <p:nvPr/>
        </p:nvSpPr>
        <p:spPr>
          <a:xfrm>
            <a:off x="3443288" y="493713"/>
            <a:ext cx="1716087" cy="457200"/>
          </a:xfrm>
          <a:prstGeom prst="rect">
            <a:avLst/>
          </a:prstGeom>
          <a:noFill/>
          <a:ln w="9525">
            <a:noFill/>
          </a:ln>
        </p:spPr>
        <p:txBody>
          <a:bodyPr wrap="none">
            <a:spAutoFit/>
          </a:bodyPr>
          <a:lstStyle/>
          <a:p>
            <a:pPr lvl="0" eaLnBrk="1" hangingPunct="1"/>
            <a:r>
              <a:rPr lang="zh-CN" altLang="en-US" b="1" dirty="0">
                <a:solidFill>
                  <a:srgbClr val="000000"/>
                </a:solidFill>
                <a:latin typeface="Tahoma" panose="020B0604030504040204" pitchFamily="34" charset="0"/>
                <a:ea typeface="黑体" panose="02010609060101010101" pitchFamily="49" charset="-122"/>
              </a:rPr>
              <a:t>法规体系表</a:t>
            </a:r>
            <a:endParaRPr lang="zh-CN" altLang="en-US" b="1" dirty="0">
              <a:solidFill>
                <a:srgbClr val="000000"/>
              </a:solidFill>
              <a:latin typeface="Tahoma" panose="020B0604030504040204" pitchFamily="34" charset="0"/>
              <a:ea typeface="黑体" panose="02010609060101010101" pitchFamily="49" charset="-122"/>
            </a:endParaRPr>
          </a:p>
        </p:txBody>
      </p:sp>
      <p:sp>
        <p:nvSpPr>
          <p:cNvPr id="88107" name="Text Box 45"/>
          <p:cNvSpPr txBox="1"/>
          <p:nvPr/>
        </p:nvSpPr>
        <p:spPr>
          <a:xfrm>
            <a:off x="395288" y="404813"/>
            <a:ext cx="184150" cy="457200"/>
          </a:xfrm>
          <a:prstGeom prst="rect">
            <a:avLst/>
          </a:prstGeom>
          <a:noFill/>
          <a:ln w="9525">
            <a:noFill/>
          </a:ln>
        </p:spPr>
        <p:txBody>
          <a:bodyPr wrap="none">
            <a:spAutoFit/>
          </a:bodyPr>
          <a:lstStyle/>
          <a:p>
            <a:pPr lvl="0" eaLnBrk="1" hangingPunct="1"/>
            <a:endParaRPr lang="zh-CN" altLang="en-US" dirty="0">
              <a:solidFill>
                <a:srgbClr val="000000"/>
              </a:solidFill>
              <a:latin typeface="Verdana" panose="020B0604030504040204" pitchFamily="34" charset="0"/>
              <a:ea typeface="宋体" panose="02010600030101010101" pitchFamily="2" charset="-122"/>
            </a:endParaRPr>
          </a:p>
        </p:txBody>
      </p:sp>
      <p:sp>
        <p:nvSpPr>
          <p:cNvPr id="88108" name="Text Box 46"/>
          <p:cNvSpPr txBox="1"/>
          <p:nvPr/>
        </p:nvSpPr>
        <p:spPr>
          <a:xfrm>
            <a:off x="395288" y="404813"/>
            <a:ext cx="1554162" cy="369887"/>
          </a:xfrm>
          <a:prstGeom prst="rect">
            <a:avLst/>
          </a:prstGeom>
          <a:noFill/>
          <a:ln w="9525">
            <a:noFill/>
          </a:ln>
        </p:spPr>
        <p:txBody>
          <a:bodyPr wrap="none">
            <a:spAutoFit/>
          </a:bodyPr>
          <a:lstStyle/>
          <a:p>
            <a:pPr lvl="0" eaLnBrk="1" hangingPunct="1"/>
            <a:r>
              <a:rPr lang="en-US" altLang="zh-CN" sz="1800" dirty="0">
                <a:solidFill>
                  <a:srgbClr val="000000"/>
                </a:solidFill>
                <a:latin typeface="Verdana" panose="020B0604030504040204" pitchFamily="34" charset="0"/>
                <a:ea typeface="宋体" panose="02010600030101010101" pitchFamily="2" charset="-122"/>
              </a:rPr>
              <a:t>2001~2020</a:t>
            </a:r>
            <a:endParaRPr lang="en-US" altLang="zh-CN" sz="1800" dirty="0">
              <a:solidFill>
                <a:srgbClr val="000000"/>
              </a:solidFill>
              <a:latin typeface="Verdana" panose="020B0604030504040204" pitchFamily="34" charset="0"/>
              <a:ea typeface="宋体" panose="02010600030101010101" pitchFamily="2" charset="-122"/>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89091"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（二）法律制度</a:t>
            </a:r>
            <a:endParaRPr lang="zh-CN" altLang="en-US" sz="3200" dirty="0">
              <a:latin typeface="黑体" panose="02010609060101010101" pitchFamily="49" charset="-122"/>
              <a:ea typeface="黑体" panose="02010609060101010101" pitchFamily="49" charset="-122"/>
            </a:endParaRPr>
          </a:p>
        </p:txBody>
      </p:sp>
      <p:sp>
        <p:nvSpPr>
          <p:cNvPr id="89092" name="Rectangle 3"/>
          <p:cNvSpPr>
            <a:spLocks noGrp="1"/>
          </p:cNvSpPr>
          <p:nvPr>
            <p:ph idx="1"/>
          </p:nvPr>
        </p:nvSpPr>
        <p:spPr/>
        <p:txBody>
          <a:bodyPr vert="horz" wrap="square" lIns="91440" tIns="45720" rIns="91440" bIns="45720" anchor="t"/>
          <a:lstStyle/>
          <a:p>
            <a:pPr marL="0" indent="0" eaLnBrk="1" hangingPunct="1">
              <a:buNone/>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、目标原则：</a:t>
            </a:r>
            <a:endParaRPr lang="zh-CN" altLang="en-US" sz="2400" dirty="0">
              <a:latin typeface="黑体" panose="02010609060101010101" pitchFamily="49" charset="-122"/>
              <a:ea typeface="黑体" panose="02010609060101010101" pitchFamily="49" charset="-122"/>
            </a:endParaRPr>
          </a:p>
          <a:p>
            <a:pPr marL="0" indent="0" eaLnBrk="1" hangingPunct="1">
              <a:buNone/>
            </a:pPr>
            <a:r>
              <a:rPr lang="zh-CN" altLang="en-US" sz="2400" dirty="0">
                <a:latin typeface="黑体" panose="02010609060101010101" pitchFamily="49" charset="-122"/>
                <a:ea typeface="黑体" panose="02010609060101010101" pitchFamily="49" charset="-122"/>
              </a:rPr>
              <a:t>逐步建立并完善特种设备安全监管法规标准体系，实现特种设备依法监管。目标特性是：</a:t>
            </a:r>
            <a:endParaRPr lang="zh-CN" altLang="en-US" sz="2400" dirty="0">
              <a:latin typeface="黑体" panose="02010609060101010101" pitchFamily="49" charset="-122"/>
              <a:ea typeface="黑体" panose="02010609060101010101" pitchFamily="49" charset="-122"/>
            </a:endParaRPr>
          </a:p>
          <a:p>
            <a:pPr marL="0" indent="0" eaLnBrk="1" hangingPunct="1">
              <a:buNone/>
            </a:pPr>
            <a:r>
              <a:rPr lang="zh-CN" altLang="en-US" sz="2400" dirty="0">
                <a:solidFill>
                  <a:srgbClr val="990000"/>
                </a:solidFill>
                <a:latin typeface="华文新魏" panose="02010800040101010101" pitchFamily="2" charset="-122"/>
                <a:ea typeface="华文新魏" panose="02010800040101010101" pitchFamily="2" charset="-122"/>
              </a:rPr>
              <a:t>反映市场经济的要求，</a:t>
            </a:r>
            <a:r>
              <a:rPr lang="zh-CN" altLang="en-US" sz="2400" dirty="0">
                <a:latin typeface="华文新魏" panose="02010800040101010101" pitchFamily="2" charset="-122"/>
                <a:ea typeface="华文新魏" panose="02010800040101010101" pitchFamily="2" charset="-122"/>
              </a:rPr>
              <a:t>促进资源优化配置的市场趋向；</a:t>
            </a:r>
            <a:endParaRPr lang="zh-CN" altLang="en-US" sz="2400" dirty="0">
              <a:latin typeface="华文新魏" panose="02010800040101010101" pitchFamily="2" charset="-122"/>
              <a:ea typeface="华文新魏" panose="02010800040101010101" pitchFamily="2" charset="-122"/>
            </a:endParaRPr>
          </a:p>
          <a:p>
            <a:pPr marL="0" indent="0" eaLnBrk="1" hangingPunct="1">
              <a:buNone/>
            </a:pPr>
            <a:r>
              <a:rPr lang="zh-CN" altLang="en-US" sz="2400" dirty="0">
                <a:solidFill>
                  <a:srgbClr val="990000"/>
                </a:solidFill>
                <a:latin typeface="华文新魏" panose="02010800040101010101" pitchFamily="2" charset="-122"/>
                <a:ea typeface="华文新魏" panose="02010800040101010101" pitchFamily="2" charset="-122"/>
              </a:rPr>
              <a:t>反映科学发展的要求，</a:t>
            </a:r>
            <a:r>
              <a:rPr lang="zh-CN" altLang="en-US" sz="2400" dirty="0">
                <a:latin typeface="华文新魏" panose="02010800040101010101" pitchFamily="2" charset="-122"/>
                <a:ea typeface="华文新魏" panose="02010800040101010101" pitchFamily="2" charset="-122"/>
              </a:rPr>
              <a:t>代表科技进步的水平；</a:t>
            </a:r>
            <a:endParaRPr lang="zh-CN" altLang="en-US" sz="2400" dirty="0">
              <a:latin typeface="华文新魏" panose="02010800040101010101" pitchFamily="2" charset="-122"/>
              <a:ea typeface="华文新魏" panose="02010800040101010101" pitchFamily="2" charset="-122"/>
            </a:endParaRPr>
          </a:p>
          <a:p>
            <a:pPr marL="0" indent="0" eaLnBrk="1" hangingPunct="1">
              <a:buNone/>
            </a:pPr>
            <a:r>
              <a:rPr lang="zh-CN" altLang="en-US" sz="2400" dirty="0">
                <a:solidFill>
                  <a:srgbClr val="990000"/>
                </a:solidFill>
                <a:latin typeface="华文新魏" panose="02010800040101010101" pitchFamily="2" charset="-122"/>
                <a:ea typeface="华文新魏" panose="02010800040101010101" pitchFamily="2" charset="-122"/>
              </a:rPr>
              <a:t>反映境内外统一的要求，</a:t>
            </a:r>
            <a:r>
              <a:rPr lang="zh-CN" altLang="en-US" sz="2400" dirty="0">
                <a:latin typeface="华文新魏" panose="02010800040101010101" pitchFamily="2" charset="-122"/>
                <a:ea typeface="华文新魏" panose="02010800040101010101" pitchFamily="2" charset="-122"/>
              </a:rPr>
              <a:t>与国际通行做法接轨，统一境内外许可监督管理和安全性能检验工作。</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90115"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（二）法律制度</a:t>
            </a:r>
            <a:endParaRPr lang="zh-CN" altLang="en-US" sz="3200" dirty="0">
              <a:latin typeface="黑体" panose="02010609060101010101" pitchFamily="49" charset="-122"/>
              <a:ea typeface="黑体" panose="02010609060101010101" pitchFamily="49" charset="-122"/>
            </a:endParaRPr>
          </a:p>
        </p:txBody>
      </p:sp>
      <p:sp>
        <p:nvSpPr>
          <p:cNvPr id="90116" name="Rectangle 3"/>
          <p:cNvSpPr>
            <a:spLocks noGrp="1"/>
          </p:cNvSpPr>
          <p:nvPr>
            <p:ph idx="1"/>
          </p:nvPr>
        </p:nvSpPr>
        <p:spPr/>
        <p:txBody>
          <a:bodyPr vert="horz" wrap="square" lIns="91440" tIns="45720" rIns="91440" bIns="45720" anchor="t"/>
          <a:lstStyle/>
          <a:p>
            <a:pPr eaLnBrk="1" hangingPunct="1">
              <a:buClr>
                <a:srgbClr val="9A0000"/>
              </a:buClr>
            </a:pPr>
            <a:r>
              <a:rPr lang="zh-CN" altLang="en-US" sz="2400" dirty="0">
                <a:solidFill>
                  <a:srgbClr val="9A0000"/>
                </a:solidFill>
                <a:latin typeface="华文新魏" panose="02010800040101010101" pitchFamily="2" charset="-122"/>
                <a:ea typeface="华文新魏" panose="02010800040101010101" pitchFamily="2" charset="-122"/>
              </a:rPr>
              <a:t>努力从法律制度上解决五个方面的问题：</a:t>
            </a:r>
            <a:endParaRPr lang="zh-CN" altLang="en-US" sz="2400" dirty="0">
              <a:solidFill>
                <a:srgbClr val="9A0000"/>
              </a:solidFill>
              <a:latin typeface="华文新魏" panose="02010800040101010101" pitchFamily="2" charset="-122"/>
              <a:ea typeface="华文新魏" panose="02010800040101010101" pitchFamily="2" charset="-122"/>
            </a:endParaRPr>
          </a:p>
          <a:p>
            <a:pPr eaLnBrk="1" hangingPunct="1">
              <a:buClr>
                <a:srgbClr val="9A0000"/>
              </a:buClr>
              <a:buNone/>
            </a:pPr>
            <a:r>
              <a:rPr lang="zh-CN" altLang="en-US" sz="2400" dirty="0">
                <a:solidFill>
                  <a:srgbClr val="000000"/>
                </a:solidFill>
                <a:latin typeface="华文新魏" panose="02010800040101010101" pitchFamily="2" charset="-122"/>
                <a:ea typeface="华文新魏" panose="02010800040101010101" pitchFamily="2" charset="-122"/>
              </a:rPr>
              <a:t>一是</a:t>
            </a:r>
            <a:r>
              <a:rPr lang="zh-CN" altLang="en-US" sz="2400" dirty="0">
                <a:solidFill>
                  <a:srgbClr val="9A0000"/>
                </a:solidFill>
                <a:latin typeface="华文新魏" panose="02010800040101010101" pitchFamily="2" charset="-122"/>
                <a:ea typeface="华文新魏" panose="02010800040101010101" pitchFamily="2" charset="-122"/>
              </a:rPr>
              <a:t>以法律为总纲</a:t>
            </a:r>
            <a:r>
              <a:rPr lang="zh-CN" altLang="en-US" sz="2400" dirty="0">
                <a:solidFill>
                  <a:srgbClr val="000000"/>
                </a:solidFill>
                <a:latin typeface="华文新魏" panose="02010800040101010101" pitchFamily="2" charset="-122"/>
                <a:ea typeface="华文新魏" panose="02010800040101010101" pitchFamily="2" charset="-122"/>
              </a:rPr>
              <a:t>，调整特种设备安全各方面关系，明确各方面责任，解决安全监督管理工作法律地位问题；</a:t>
            </a:r>
            <a:endParaRPr lang="zh-CN" altLang="en-US" sz="2400" dirty="0">
              <a:solidFill>
                <a:srgbClr val="000000"/>
              </a:solidFill>
              <a:latin typeface="华文新魏" panose="02010800040101010101" pitchFamily="2" charset="-122"/>
              <a:ea typeface="华文新魏" panose="02010800040101010101" pitchFamily="2" charset="-122"/>
            </a:endParaRPr>
          </a:p>
          <a:p>
            <a:pPr eaLnBrk="1" hangingPunct="1">
              <a:buClr>
                <a:srgbClr val="9A0000"/>
              </a:buClr>
              <a:buNone/>
            </a:pPr>
            <a:r>
              <a:rPr lang="zh-CN" altLang="en-US" sz="2400" dirty="0">
                <a:solidFill>
                  <a:srgbClr val="000000"/>
                </a:solidFill>
                <a:latin typeface="华文新魏" panose="02010800040101010101" pitchFamily="2" charset="-122"/>
                <a:ea typeface="华文新魏" panose="02010800040101010101" pitchFamily="2" charset="-122"/>
              </a:rPr>
              <a:t>二是</a:t>
            </a:r>
            <a:r>
              <a:rPr lang="zh-CN" altLang="en-US" sz="2400" dirty="0">
                <a:solidFill>
                  <a:srgbClr val="9A0000"/>
                </a:solidFill>
                <a:latin typeface="华文新魏" panose="02010800040101010101" pitchFamily="2" charset="-122"/>
                <a:ea typeface="华文新魏" panose="02010800040101010101" pitchFamily="2" charset="-122"/>
              </a:rPr>
              <a:t>以条例为依据</a:t>
            </a:r>
            <a:r>
              <a:rPr lang="zh-CN" altLang="en-US" sz="2400" dirty="0">
                <a:solidFill>
                  <a:srgbClr val="000000"/>
                </a:solidFill>
                <a:latin typeface="华文新魏" panose="02010800040101010101" pitchFamily="2" charset="-122"/>
                <a:ea typeface="华文新魏" panose="02010800040101010101" pitchFamily="2" charset="-122"/>
              </a:rPr>
              <a:t>，解决安全监督管理制度的建立问题；</a:t>
            </a:r>
            <a:endParaRPr lang="zh-CN" altLang="en-US" sz="2400" dirty="0">
              <a:solidFill>
                <a:srgbClr val="000000"/>
              </a:solidFill>
              <a:latin typeface="华文新魏" panose="02010800040101010101" pitchFamily="2" charset="-122"/>
              <a:ea typeface="华文新魏" panose="02010800040101010101" pitchFamily="2" charset="-122"/>
            </a:endParaRPr>
          </a:p>
          <a:p>
            <a:pPr eaLnBrk="1" hangingPunct="1">
              <a:buClr>
                <a:srgbClr val="9A0000"/>
              </a:buClr>
              <a:buNone/>
            </a:pPr>
            <a:r>
              <a:rPr lang="zh-CN" altLang="en-US" sz="2400" dirty="0">
                <a:solidFill>
                  <a:srgbClr val="000000"/>
                </a:solidFill>
                <a:latin typeface="华文新魏" panose="02010800040101010101" pitchFamily="2" charset="-122"/>
                <a:ea typeface="华文新魏" panose="02010800040101010101" pitchFamily="2" charset="-122"/>
              </a:rPr>
              <a:t>三是</a:t>
            </a:r>
            <a:r>
              <a:rPr lang="zh-CN" altLang="en-US" sz="2400" dirty="0">
                <a:solidFill>
                  <a:srgbClr val="9A0000"/>
                </a:solidFill>
                <a:latin typeface="华文新魏" panose="02010800040101010101" pitchFamily="2" charset="-122"/>
                <a:ea typeface="华文新魏" panose="02010800040101010101" pitchFamily="2" charset="-122"/>
              </a:rPr>
              <a:t>以规章为管理要求</a:t>
            </a:r>
            <a:r>
              <a:rPr lang="zh-CN" altLang="en-US" sz="2400" dirty="0">
                <a:solidFill>
                  <a:srgbClr val="000000"/>
                </a:solidFill>
                <a:latin typeface="华文新魏" panose="02010800040101010101" pitchFamily="2" charset="-122"/>
                <a:ea typeface="华文新魏" panose="02010800040101010101" pitchFamily="2" charset="-122"/>
              </a:rPr>
              <a:t>，解决安全监管工作程序问题；</a:t>
            </a:r>
            <a:endParaRPr lang="zh-CN" altLang="en-US" sz="2400" dirty="0">
              <a:solidFill>
                <a:srgbClr val="000000"/>
              </a:solidFill>
              <a:latin typeface="华文新魏" panose="02010800040101010101" pitchFamily="2" charset="-122"/>
              <a:ea typeface="华文新魏" panose="02010800040101010101" pitchFamily="2" charset="-122"/>
            </a:endParaRPr>
          </a:p>
          <a:p>
            <a:pPr eaLnBrk="1" hangingPunct="1">
              <a:buClr>
                <a:srgbClr val="9A0000"/>
              </a:buClr>
              <a:buNone/>
            </a:pPr>
            <a:r>
              <a:rPr lang="zh-CN" altLang="en-US" sz="2400" dirty="0">
                <a:solidFill>
                  <a:srgbClr val="000000"/>
                </a:solidFill>
                <a:latin typeface="华文新魏" panose="02010800040101010101" pitchFamily="2" charset="-122"/>
                <a:ea typeface="华文新魏" panose="02010800040101010101" pitchFamily="2" charset="-122"/>
              </a:rPr>
              <a:t>四是</a:t>
            </a:r>
            <a:r>
              <a:rPr lang="zh-CN" altLang="en-US" sz="2400" dirty="0">
                <a:solidFill>
                  <a:srgbClr val="9A0000"/>
                </a:solidFill>
                <a:latin typeface="华文新魏" panose="02010800040101010101" pitchFamily="2" charset="-122"/>
                <a:ea typeface="华文新魏" panose="02010800040101010101" pitchFamily="2" charset="-122"/>
              </a:rPr>
              <a:t>以安全技术规范为准则</a:t>
            </a:r>
            <a:r>
              <a:rPr lang="zh-CN" altLang="en-US" sz="2400" dirty="0">
                <a:solidFill>
                  <a:srgbClr val="000000"/>
                </a:solidFill>
                <a:latin typeface="华文新魏" panose="02010800040101010101" pitchFamily="2" charset="-122"/>
                <a:ea typeface="华文新魏" panose="02010800040101010101" pitchFamily="2" charset="-122"/>
              </a:rPr>
              <a:t>，解决特种设备安全性能基本要求问题；</a:t>
            </a:r>
            <a:endParaRPr lang="zh-CN" altLang="en-US" sz="2400" dirty="0">
              <a:solidFill>
                <a:srgbClr val="000000"/>
              </a:solidFill>
              <a:latin typeface="华文新魏" panose="02010800040101010101" pitchFamily="2" charset="-122"/>
              <a:ea typeface="华文新魏" panose="02010800040101010101" pitchFamily="2" charset="-122"/>
            </a:endParaRPr>
          </a:p>
          <a:p>
            <a:pPr eaLnBrk="1" hangingPunct="1">
              <a:buClr>
                <a:srgbClr val="9A0000"/>
              </a:buClr>
              <a:buNone/>
            </a:pPr>
            <a:r>
              <a:rPr lang="zh-CN" altLang="en-US" sz="2400" dirty="0">
                <a:solidFill>
                  <a:srgbClr val="000000"/>
                </a:solidFill>
                <a:latin typeface="华文新魏" panose="02010800040101010101" pitchFamily="2" charset="-122"/>
                <a:ea typeface="华文新魏" panose="02010800040101010101" pitchFamily="2" charset="-122"/>
              </a:rPr>
              <a:t>五是</a:t>
            </a:r>
            <a:r>
              <a:rPr lang="zh-CN" altLang="en-US" sz="2400" dirty="0">
                <a:solidFill>
                  <a:srgbClr val="9A0000"/>
                </a:solidFill>
                <a:latin typeface="华文新魏" panose="02010800040101010101" pitchFamily="2" charset="-122"/>
                <a:ea typeface="华文新魏" panose="02010800040101010101" pitchFamily="2" charset="-122"/>
              </a:rPr>
              <a:t>以标准为基础</a:t>
            </a:r>
            <a:r>
              <a:rPr lang="zh-CN" altLang="en-US" sz="2400" dirty="0">
                <a:solidFill>
                  <a:srgbClr val="000000"/>
                </a:solidFill>
                <a:latin typeface="华文新魏" panose="02010800040101010101" pitchFamily="2" charset="-122"/>
                <a:ea typeface="华文新魏" panose="02010800040101010101" pitchFamily="2" charset="-122"/>
              </a:rPr>
              <a:t>，解决特种设备安全监管技术支持问题。</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91139"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（三）组织制度</a:t>
            </a:r>
            <a:endParaRPr lang="zh-CN" altLang="en-US" sz="3200" dirty="0">
              <a:latin typeface="黑体" panose="02010609060101010101" pitchFamily="49" charset="-122"/>
              <a:ea typeface="黑体" panose="02010609060101010101" pitchFamily="49" charset="-122"/>
            </a:endParaRPr>
          </a:p>
        </p:txBody>
      </p:sp>
      <p:sp>
        <p:nvSpPr>
          <p:cNvPr id="91140" name="Rectangle 3"/>
          <p:cNvSpPr>
            <a:spLocks noGrp="1"/>
          </p:cNvSpPr>
          <p:nvPr>
            <p:ph idx="1"/>
          </p:nvPr>
        </p:nvSpPr>
        <p:spPr/>
        <p:txBody>
          <a:bodyPr vert="horz" wrap="square" lIns="91440" tIns="45720" rIns="91440" bIns="45720" anchor="t"/>
          <a:lstStyle/>
          <a:p>
            <a:pPr marL="0" indent="0" eaLnBrk="1" hangingPunct="1">
              <a:buClr>
                <a:srgbClr val="9A0000"/>
              </a:buClr>
              <a:buNone/>
            </a:pP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、特种设备安全监督管理工作体制</a:t>
            </a:r>
            <a:endParaRPr lang="zh-CN" altLang="en-US" sz="2400" dirty="0">
              <a:solidFill>
                <a:srgbClr val="000000"/>
              </a:solidFill>
              <a:latin typeface="黑体" panose="02010609060101010101" pitchFamily="49" charset="-122"/>
              <a:ea typeface="黑体" panose="02010609060101010101" pitchFamily="49" charset="-122"/>
            </a:endParaRPr>
          </a:p>
          <a:p>
            <a:pPr marL="0" indent="0" eaLnBrk="1" hangingPunct="1">
              <a:buClr>
                <a:srgbClr val="9A0000"/>
              </a:buClr>
              <a:buNone/>
            </a:pPr>
            <a:r>
              <a:rPr lang="zh-CN" altLang="en-US" sz="2400" dirty="0">
                <a:solidFill>
                  <a:srgbClr val="000000"/>
                </a:solidFill>
                <a:latin typeface="华文新魏" panose="02010800040101010101" pitchFamily="2" charset="-122"/>
                <a:ea typeface="华文新魏" panose="02010800040101010101" pitchFamily="2" charset="-122"/>
              </a:rPr>
              <a:t>我国特种设备安全监督管理工作是由法律规定的政府行政管理活动。</a:t>
            </a:r>
            <a:endParaRPr lang="en-US" altLang="zh-CN"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zh-CN" altLang="en-US" sz="2400" dirty="0">
                <a:solidFill>
                  <a:srgbClr val="000000"/>
                </a:solidFill>
                <a:latin typeface="华文新魏" panose="02010800040101010101" pitchFamily="2" charset="-122"/>
                <a:ea typeface="华文新魏" panose="02010800040101010101" pitchFamily="2" charset="-122"/>
              </a:rPr>
              <a:t>根据</a:t>
            </a:r>
            <a:r>
              <a:rPr lang="en-US" altLang="zh-CN" sz="2400" dirty="0">
                <a:solidFill>
                  <a:srgbClr val="000000"/>
                </a:solidFill>
                <a:latin typeface="华文新魏" panose="02010800040101010101" pitchFamily="2" charset="-122"/>
                <a:ea typeface="华文新魏" panose="02010800040101010101" pitchFamily="2" charset="-122"/>
              </a:rPr>
              <a:t>《</a:t>
            </a:r>
            <a:r>
              <a:rPr lang="zh-CN" altLang="en-US" sz="2400" dirty="0">
                <a:solidFill>
                  <a:srgbClr val="000000"/>
                </a:solidFill>
                <a:latin typeface="华文新魏" panose="02010800040101010101" pitchFamily="2" charset="-122"/>
                <a:ea typeface="华文新魏" panose="02010800040101010101" pitchFamily="2" charset="-122"/>
              </a:rPr>
              <a:t>特种设备安全法</a:t>
            </a:r>
            <a:r>
              <a:rPr lang="en-US" altLang="zh-CN" sz="2400" dirty="0">
                <a:solidFill>
                  <a:srgbClr val="000000"/>
                </a:solidFill>
                <a:latin typeface="华文新魏" panose="02010800040101010101" pitchFamily="2" charset="-122"/>
                <a:ea typeface="华文新魏" panose="02010800040101010101" pitchFamily="2" charset="-122"/>
              </a:rPr>
              <a:t>》</a:t>
            </a:r>
            <a:r>
              <a:rPr lang="zh-CN" altLang="en-US" sz="2400" dirty="0">
                <a:solidFill>
                  <a:srgbClr val="000000"/>
                </a:solidFill>
                <a:latin typeface="华文新魏" panose="02010800040101010101" pitchFamily="2" charset="-122"/>
                <a:ea typeface="华文新魏" panose="02010800040101010101" pitchFamily="2" charset="-122"/>
              </a:rPr>
              <a:t>第五条和第六条的规定，特种设备安全监督管理工作组织制度应当是综合监管、专业监管、行业监管纵横结合的体制。</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标题 1"/>
          <p:cNvSpPr>
            <a:spLocks noGrp="1"/>
          </p:cNvSpPr>
          <p:nvPr>
            <p:ph type="title"/>
          </p:nvPr>
        </p:nvSpPr>
        <p:spPr/>
        <p:txBody>
          <a:bodyPr vert="horz" wrap="square" lIns="91440" tIns="45720" rIns="91440" bIns="45720" anchor="b">
            <a:spAutoFit/>
          </a:bodyPr>
          <a:lstStyle/>
          <a:p>
            <a:endParaRPr lang="zh-CN" altLang="en-US" dirty="0"/>
          </a:p>
        </p:txBody>
      </p:sp>
      <p:sp>
        <p:nvSpPr>
          <p:cNvPr id="92163" name="内容占位符 2"/>
          <p:cNvSpPr>
            <a:spLocks noGrp="1"/>
          </p:cNvSpPr>
          <p:nvPr>
            <p:ph idx="1"/>
          </p:nvPr>
        </p:nvSpPr>
        <p:spPr/>
        <p:txBody>
          <a:bodyPr vert="horz" wrap="square" lIns="91440" tIns="45720" rIns="91440" bIns="45720" anchor="t"/>
          <a:lstStyle/>
          <a:p>
            <a:endParaRPr lang="zh-CN" altLang="en-US" dirty="0"/>
          </a:p>
        </p:txBody>
      </p:sp>
      <p:sp>
        <p:nvSpPr>
          <p:cNvPr id="92164" name="灯片编号占位符 3"/>
          <p:cNvSpPr txBox="1">
            <a:spLocks noGrp="1"/>
          </p:cNvSpPr>
          <p:nvPr>
            <p:ph type="sldNum" sz="quarter" idx="12"/>
          </p:nvPr>
        </p:nvSpPr>
        <p:spPr/>
        <p:txBody>
          <a:bodyPr anchor="b"/>
          <a:lstStyle/>
          <a:p>
            <a:pPr eaLnBrk="1" hangingPunct="1"/>
            <a:fld id="{9A0DB2DC-4C9A-4742-B13C-FB6460FD3503}" type="slidenum">
              <a:rPr lang="zh-CN" altLang="en-US" dirty="0">
                <a:solidFill>
                  <a:srgbClr val="000000"/>
                </a:solidFill>
              </a:rPr>
            </a:fld>
            <a:endParaRPr lang="zh-CN" altLang="en-US" dirty="0">
              <a:solidFill>
                <a:srgbClr val="000000"/>
              </a:solidFill>
            </a:endParaRPr>
          </a:p>
        </p:txBody>
      </p:sp>
      <p:pic>
        <p:nvPicPr>
          <p:cNvPr id="92165" name="Picture 2"/>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10243"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（一）</a:t>
            </a:r>
            <a:r>
              <a:rPr lang="zh-CN" altLang="zh-CN" sz="3200" dirty="0">
                <a:solidFill>
                  <a:srgbClr val="C00000"/>
                </a:solidFill>
                <a:latin typeface="黑体" panose="02010609060101010101" pitchFamily="49" charset="-122"/>
                <a:ea typeface="黑体" panose="02010609060101010101" pitchFamily="49" charset="-122"/>
              </a:rPr>
              <a:t>主要结构</a:t>
            </a:r>
            <a:r>
              <a:rPr lang="zh-CN" altLang="zh-CN" sz="3200" dirty="0">
                <a:latin typeface="黑体" panose="02010609060101010101" pitchFamily="49" charset="-122"/>
                <a:ea typeface="黑体" panose="02010609060101010101" pitchFamily="49" charset="-122"/>
              </a:rPr>
              <a:t>及特点</a:t>
            </a:r>
            <a:endParaRPr lang="zh-CN" altLang="en-US" sz="3200" dirty="0">
              <a:latin typeface="黑体" panose="02010609060101010101" pitchFamily="49" charset="-122"/>
              <a:ea typeface="黑体" panose="02010609060101010101" pitchFamily="49" charset="-122"/>
            </a:endParaRPr>
          </a:p>
        </p:txBody>
      </p:sp>
      <p:sp>
        <p:nvSpPr>
          <p:cNvPr id="10244" name="Rectangle 3"/>
          <p:cNvSpPr>
            <a:spLocks noGrp="1"/>
          </p:cNvSpPr>
          <p:nvPr>
            <p:ph idx="1"/>
          </p:nvPr>
        </p:nvSpPr>
        <p:spPr>
          <a:xfrm>
            <a:off x="912813" y="1905000"/>
            <a:ext cx="8051800" cy="4191000"/>
          </a:xfrm>
        </p:spPr>
        <p:txBody>
          <a:bodyPr vert="horz" wrap="square" lIns="91440" tIns="45720" rIns="91440" bIns="45720" anchor="t"/>
          <a:lstStyle/>
          <a:p>
            <a:pPr marL="0" indent="0" eaLnBrk="1" hangingPunct="1">
              <a:lnSpc>
                <a:spcPct val="80000"/>
              </a:lnSpc>
              <a:buNone/>
            </a:pPr>
            <a:r>
              <a:rPr lang="zh-CN" altLang="zh-CN" sz="2400" dirty="0">
                <a:solidFill>
                  <a:srgbClr val="C00000"/>
                </a:solidFill>
                <a:latin typeface="黑体" panose="02010609060101010101" pitchFamily="49" charset="-122"/>
                <a:ea typeface="黑体" panose="02010609060101010101" pitchFamily="49" charset="-122"/>
              </a:rPr>
              <a:t>主要结构：</a:t>
            </a:r>
            <a:r>
              <a:rPr lang="zh-CN" altLang="zh-CN" sz="2400" dirty="0">
                <a:latin typeface="楷体" panose="02010609060101010101" pitchFamily="49" charset="-122"/>
                <a:ea typeface="楷体" panose="02010609060101010101" pitchFamily="49" charset="-122"/>
              </a:rPr>
              <a:t>这部法律共</a:t>
            </a:r>
            <a:r>
              <a:rPr lang="en-US" altLang="zh-CN" sz="2400" dirty="0">
                <a:latin typeface="楷体" panose="02010609060101010101" pitchFamily="49" charset="-122"/>
                <a:ea typeface="楷体" panose="02010609060101010101" pitchFamily="49" charset="-122"/>
              </a:rPr>
              <a:t>7</a:t>
            </a:r>
            <a:r>
              <a:rPr lang="zh-CN" altLang="zh-CN" sz="2400" dirty="0">
                <a:latin typeface="楷体" panose="02010609060101010101" pitchFamily="49" charset="-122"/>
                <a:ea typeface="楷体" panose="02010609060101010101" pitchFamily="49" charset="-122"/>
              </a:rPr>
              <a:t>章</a:t>
            </a:r>
            <a:r>
              <a:rPr lang="en-US" altLang="zh-CN" sz="2400" dirty="0">
                <a:latin typeface="楷体" panose="02010609060101010101" pitchFamily="49" charset="-122"/>
                <a:ea typeface="楷体" panose="02010609060101010101" pitchFamily="49" charset="-122"/>
              </a:rPr>
              <a:t>101</a:t>
            </a:r>
            <a:r>
              <a:rPr lang="zh-CN" altLang="zh-CN" sz="2400" dirty="0">
                <a:latin typeface="楷体" panose="02010609060101010101" pitchFamily="49" charset="-122"/>
                <a:ea typeface="楷体" panose="02010609060101010101" pitchFamily="49" charset="-122"/>
              </a:rPr>
              <a:t>条，分别对生产经营使用、检验检测、监督管理、事故应急救援与调查处理、法律责任等作了规定。明确了适用范围、特种设备安全工作原则和基本制度；明确了各方责任尤其是强化了企业主体责任；确立了安全技术规范的法律地位。</a:t>
            </a:r>
            <a:endParaRPr lang="zh-CN" altLang="zh-CN" sz="2400" dirty="0">
              <a:latin typeface="楷体" panose="02010609060101010101" pitchFamily="49" charset="-122"/>
              <a:ea typeface="楷体" panose="02010609060101010101" pitchFamily="49" charset="-122"/>
            </a:endParaRPr>
          </a:p>
          <a:p>
            <a:pPr marL="0" indent="0" eaLnBrk="1" hangingPunct="1">
              <a:lnSpc>
                <a:spcPct val="80000"/>
              </a:lnSpc>
              <a:buNone/>
            </a:pPr>
            <a:r>
              <a:rPr lang="zh-CN" altLang="zh-CN" sz="2400" dirty="0">
                <a:latin typeface="黑体" panose="02010609060101010101" pitchFamily="49" charset="-122"/>
                <a:ea typeface="黑体" panose="02010609060101010101" pitchFamily="49" charset="-122"/>
              </a:rPr>
              <a:t>第一章</a:t>
            </a:r>
            <a:r>
              <a:rPr lang="zh-CN" altLang="zh-CN" sz="2400" b="1" dirty="0">
                <a:latin typeface="黑体" panose="02010609060101010101" pitchFamily="49" charset="-122"/>
                <a:ea typeface="黑体" panose="02010609060101010101" pitchFamily="49" charset="-122"/>
              </a:rPr>
              <a:t>总则</a:t>
            </a:r>
            <a:r>
              <a:rPr lang="zh-CN" altLang="zh-CN" sz="2400" dirty="0">
                <a:latin typeface="黑体" panose="02010609060101010101" pitchFamily="49" charset="-122"/>
                <a:ea typeface="黑体" panose="02010609060101010101" pitchFamily="49" charset="-122"/>
              </a:rPr>
              <a:t>十二条，</a:t>
            </a:r>
            <a:r>
              <a:rPr lang="zh-CN" altLang="zh-CN" sz="2400" dirty="0">
                <a:latin typeface="楷体" panose="02010609060101010101" pitchFamily="49" charset="-122"/>
                <a:ea typeface="楷体" panose="02010609060101010101" pitchFamily="49" charset="-122"/>
              </a:rPr>
              <a:t>立法宗旨、</a:t>
            </a:r>
            <a:r>
              <a:rPr lang="zh-CN" altLang="en-US" sz="2400" dirty="0">
                <a:latin typeface="楷体" panose="02010609060101010101" pitchFamily="49" charset="-122"/>
                <a:ea typeface="楷体" panose="02010609060101010101" pitchFamily="49" charset="-122"/>
              </a:rPr>
              <a:t>适用</a:t>
            </a:r>
            <a:r>
              <a:rPr lang="zh-CN" altLang="zh-CN" sz="2400" dirty="0">
                <a:latin typeface="楷体" panose="02010609060101010101" pitchFamily="49" charset="-122"/>
                <a:ea typeface="楷体" panose="02010609060101010101" pitchFamily="49" charset="-122"/>
              </a:rPr>
              <a:t>范围、监管体制。</a:t>
            </a:r>
            <a:endParaRPr lang="zh-CN" altLang="zh-CN" sz="2400" dirty="0">
              <a:latin typeface="楷体" panose="02010609060101010101" pitchFamily="49" charset="-122"/>
              <a:ea typeface="楷体" panose="02010609060101010101" pitchFamily="49" charset="-122"/>
            </a:endParaRPr>
          </a:p>
          <a:p>
            <a:pPr marL="0" indent="0">
              <a:buNone/>
            </a:pPr>
            <a:r>
              <a:rPr lang="zh-CN" altLang="zh-CN" sz="2400" dirty="0">
                <a:latin typeface="黑体" panose="02010609060101010101" pitchFamily="49" charset="-122"/>
                <a:ea typeface="黑体" panose="02010609060101010101" pitchFamily="49" charset="-122"/>
              </a:rPr>
              <a:t>第二章</a:t>
            </a:r>
            <a:r>
              <a:rPr lang="en-US" altLang="zh-CN" sz="2400"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生产、经营、使用 </a:t>
            </a:r>
            <a:r>
              <a:rPr lang="zh-CN" altLang="en-US" sz="2400" dirty="0">
                <a:latin typeface="黑体" panose="02010609060101010101" pitchFamily="49" charset="-122"/>
                <a:ea typeface="黑体" panose="02010609060101010101" pitchFamily="49" charset="-122"/>
              </a:rPr>
              <a:t>共三十七条，</a:t>
            </a:r>
            <a:r>
              <a:rPr lang="zh-CN" altLang="en-US" sz="2400" dirty="0">
                <a:latin typeface="楷体" panose="02010609060101010101" pitchFamily="49" charset="-122"/>
                <a:ea typeface="楷体" panose="02010609060101010101" pitchFamily="49" charset="-122"/>
              </a:rPr>
              <a:t>企业责任义务</a:t>
            </a:r>
            <a:endParaRPr lang="en-US" altLang="zh-CN" sz="2400" dirty="0">
              <a:latin typeface="楷体" panose="02010609060101010101" pitchFamily="49" charset="-122"/>
              <a:ea typeface="楷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第一节</a:t>
            </a:r>
            <a:r>
              <a:rPr lang="en-US" altLang="zh-CN" sz="2400" dirty="0">
                <a:latin typeface="黑体" panose="02010609060101010101" pitchFamily="49" charset="-122"/>
                <a:ea typeface="黑体" panose="02010609060101010101" pitchFamily="49" charset="-122"/>
              </a:rPr>
              <a:t> </a:t>
            </a:r>
            <a:r>
              <a:rPr lang="zh-CN" altLang="zh-CN" sz="2400" b="1" dirty="0">
                <a:latin typeface="黑体" panose="02010609060101010101" pitchFamily="49" charset="-122"/>
                <a:ea typeface="黑体" panose="02010609060101010101" pitchFamily="49" charset="-122"/>
              </a:rPr>
              <a:t>一般规定</a:t>
            </a:r>
            <a:r>
              <a:rPr lang="en-US" altLang="zh-CN" sz="2400" b="1"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五条，</a:t>
            </a:r>
            <a:r>
              <a:rPr lang="zh-CN" altLang="zh-CN" sz="2400" dirty="0">
                <a:latin typeface="楷体" panose="02010609060101010101" pitchFamily="49" charset="-122"/>
                <a:ea typeface="楷体" panose="02010609060101010101" pitchFamily="49" charset="-122"/>
              </a:rPr>
              <a:t>规定生产、经营、使用单位</a:t>
            </a:r>
            <a:r>
              <a:rPr lang="zh-CN" altLang="en-US" sz="2400" dirty="0">
                <a:latin typeface="楷体" panose="02010609060101010101" pitchFamily="49" charset="-122"/>
                <a:ea typeface="楷体" panose="02010609060101010101" pitchFamily="49" charset="-122"/>
              </a:rPr>
              <a:t>安全责任主体、</a:t>
            </a:r>
            <a:r>
              <a:rPr lang="zh-CN" altLang="zh-CN" sz="2400" dirty="0">
                <a:latin typeface="楷体" panose="02010609060101010101" pitchFamily="49" charset="-122"/>
                <a:ea typeface="楷体" panose="02010609060101010101" pitchFamily="49" charset="-122"/>
              </a:rPr>
              <a:t>共有的义务、人员要求等。</a:t>
            </a:r>
            <a:endParaRPr lang="zh-CN" altLang="zh-CN" sz="2400" dirty="0">
              <a:latin typeface="楷体" panose="02010609060101010101" pitchFamily="49" charset="-122"/>
              <a:ea typeface="楷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第二节</a:t>
            </a:r>
            <a:r>
              <a:rPr lang="en-US" altLang="zh-CN" sz="2400" dirty="0">
                <a:latin typeface="黑体" panose="02010609060101010101" pitchFamily="49" charset="-122"/>
                <a:ea typeface="黑体" panose="02010609060101010101" pitchFamily="49" charset="-122"/>
              </a:rPr>
              <a:t> </a:t>
            </a:r>
            <a:r>
              <a:rPr lang="zh-CN" altLang="zh-CN" sz="2400" b="1" dirty="0">
                <a:latin typeface="黑体" panose="02010609060101010101" pitchFamily="49" charset="-122"/>
                <a:ea typeface="黑体" panose="02010609060101010101" pitchFamily="49" charset="-122"/>
              </a:rPr>
              <a:t>生产</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九条，</a:t>
            </a:r>
            <a:r>
              <a:rPr lang="zh-CN" altLang="zh-CN" sz="2400" dirty="0">
                <a:latin typeface="楷体" panose="02010609060101010101" pitchFamily="49" charset="-122"/>
                <a:ea typeface="楷体" panose="02010609060101010101" pitchFamily="49" charset="-122"/>
              </a:rPr>
              <a:t>规定生产单位义务。</a:t>
            </a:r>
            <a:endParaRPr lang="zh-CN" altLang="zh-CN" sz="2400" dirty="0">
              <a:latin typeface="楷体" panose="02010609060101010101" pitchFamily="49" charset="-122"/>
              <a:ea typeface="楷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第三节</a:t>
            </a:r>
            <a:r>
              <a:rPr lang="en-US" altLang="zh-CN" sz="2400" dirty="0">
                <a:latin typeface="黑体" panose="02010609060101010101" pitchFamily="49" charset="-122"/>
                <a:ea typeface="黑体" panose="02010609060101010101" pitchFamily="49" charset="-122"/>
              </a:rPr>
              <a:t> </a:t>
            </a:r>
            <a:r>
              <a:rPr lang="zh-CN" altLang="zh-CN" sz="2400" b="1" dirty="0">
                <a:latin typeface="黑体" panose="02010609060101010101" pitchFamily="49" charset="-122"/>
                <a:ea typeface="黑体" panose="02010609060101010101" pitchFamily="49" charset="-122"/>
              </a:rPr>
              <a:t>经营</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五条，</a:t>
            </a:r>
            <a:r>
              <a:rPr lang="zh-CN" altLang="zh-CN" sz="2400" dirty="0">
                <a:latin typeface="楷体" panose="02010609060101010101" pitchFamily="49" charset="-122"/>
                <a:ea typeface="楷体" panose="02010609060101010101" pitchFamily="49" charset="-122"/>
              </a:rPr>
              <a:t>规定经营单位义务。</a:t>
            </a:r>
            <a:endParaRPr lang="zh-CN" altLang="zh-CN" sz="2400" dirty="0">
              <a:latin typeface="楷体" panose="02010609060101010101" pitchFamily="49" charset="-122"/>
              <a:ea typeface="楷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第四节</a:t>
            </a:r>
            <a:r>
              <a:rPr lang="en-US" altLang="zh-CN" sz="2400" dirty="0">
                <a:latin typeface="黑体" panose="02010609060101010101" pitchFamily="49" charset="-122"/>
                <a:ea typeface="黑体" panose="02010609060101010101" pitchFamily="49" charset="-122"/>
              </a:rPr>
              <a:t> </a:t>
            </a:r>
            <a:r>
              <a:rPr lang="zh-CN" altLang="zh-CN" sz="2400" b="1" dirty="0">
                <a:latin typeface="黑体" panose="02010609060101010101" pitchFamily="49" charset="-122"/>
                <a:ea typeface="黑体" panose="02010609060101010101" pitchFamily="49" charset="-122"/>
              </a:rPr>
              <a:t>使用</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十八条，</a:t>
            </a:r>
            <a:r>
              <a:rPr lang="zh-CN" altLang="zh-CN" sz="2400" dirty="0">
                <a:latin typeface="楷体" panose="02010609060101010101" pitchFamily="49" charset="-122"/>
                <a:ea typeface="楷体" panose="02010609060101010101" pitchFamily="49" charset="-122"/>
              </a:rPr>
              <a:t>规定使用单位义务。</a:t>
            </a: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93187"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（三）组织制度</a:t>
            </a:r>
            <a:endParaRPr lang="zh-CN" altLang="en-US" sz="3200" dirty="0">
              <a:latin typeface="黑体" panose="02010609060101010101" pitchFamily="49" charset="-122"/>
              <a:ea typeface="黑体" panose="02010609060101010101" pitchFamily="49" charset="-122"/>
            </a:endParaRPr>
          </a:p>
        </p:txBody>
      </p:sp>
      <p:sp>
        <p:nvSpPr>
          <p:cNvPr id="93188" name="Rectangle 3"/>
          <p:cNvSpPr>
            <a:spLocks noGrp="1"/>
          </p:cNvSpPr>
          <p:nvPr>
            <p:ph idx="1"/>
          </p:nvPr>
        </p:nvSpPr>
        <p:spPr/>
        <p:txBody>
          <a:bodyPr vert="horz" wrap="square" lIns="91440" tIns="45720" rIns="91440" bIns="45720" anchor="t"/>
          <a:lstStyle/>
          <a:p>
            <a:pPr eaLnBrk="1" hangingPunct="1">
              <a:buClr>
                <a:srgbClr val="9A0000"/>
              </a:buClr>
              <a:buFont typeface="Wingdings" panose="05000000000000000000" pitchFamily="2" charset="2"/>
              <a:buChar char="Ø"/>
            </a:pPr>
            <a:r>
              <a:rPr lang="zh-CN" altLang="en-US" sz="2400" dirty="0">
                <a:solidFill>
                  <a:srgbClr val="000000"/>
                </a:solidFill>
                <a:latin typeface="华文新魏" panose="02010800040101010101" pitchFamily="2" charset="-122"/>
                <a:ea typeface="华文新魏" panose="02010800040101010101" pitchFamily="2" charset="-122"/>
              </a:rPr>
              <a:t>特种设备安全监督管理实行分级管理</a:t>
            </a:r>
            <a:endParaRPr lang="en-US" altLang="zh-CN" sz="2400" dirty="0">
              <a:solidFill>
                <a:srgbClr val="000000"/>
              </a:solidFill>
              <a:latin typeface="华文新魏" panose="02010800040101010101" pitchFamily="2" charset="-122"/>
              <a:ea typeface="华文新魏" panose="02010800040101010101" pitchFamily="2" charset="-122"/>
            </a:endParaRPr>
          </a:p>
          <a:p>
            <a:pPr eaLnBrk="1" hangingPunct="1">
              <a:buClr>
                <a:srgbClr val="9A0000"/>
              </a:buClr>
              <a:buFont typeface="Wingdings" panose="05000000000000000000" pitchFamily="2" charset="2"/>
              <a:buChar char="Ø"/>
            </a:pPr>
            <a:r>
              <a:rPr lang="zh-CN" altLang="en-US" sz="2400" dirty="0">
                <a:solidFill>
                  <a:srgbClr val="000000"/>
                </a:solidFill>
                <a:latin typeface="华文新魏" panose="02010800040101010101" pitchFamily="2" charset="-122"/>
                <a:ea typeface="华文新魏" panose="02010800040101010101" pitchFamily="2" charset="-122"/>
              </a:rPr>
              <a:t>地方各级特种设备安全监督管理部门受本级政府领导，同时接受上一级特种设备安全监督管理部门的业务指导</a:t>
            </a:r>
            <a:endParaRPr lang="en-US" altLang="zh-CN" sz="2400" dirty="0">
              <a:solidFill>
                <a:srgbClr val="000000"/>
              </a:solidFill>
              <a:latin typeface="华文新魏" panose="02010800040101010101" pitchFamily="2" charset="-122"/>
              <a:ea typeface="华文新魏" panose="02010800040101010101" pitchFamily="2" charset="-122"/>
            </a:endParaRPr>
          </a:p>
          <a:p>
            <a:pPr eaLnBrk="1" hangingPunct="1">
              <a:buClr>
                <a:srgbClr val="9A0000"/>
              </a:buClr>
              <a:buFont typeface="Wingdings" panose="05000000000000000000" pitchFamily="2" charset="2"/>
              <a:buChar char="Ø"/>
            </a:pPr>
            <a:r>
              <a:rPr lang="zh-CN" altLang="en-US" sz="2400" dirty="0">
                <a:solidFill>
                  <a:srgbClr val="000000"/>
                </a:solidFill>
                <a:latin typeface="华文新魏" panose="02010800040101010101" pitchFamily="2" charset="-122"/>
                <a:ea typeface="华文新魏" panose="02010800040101010101" pitchFamily="2" charset="-122"/>
              </a:rPr>
              <a:t>国家质检总局和地方质量技术监督部门是特种设备安全监督管理的行政执法主体</a:t>
            </a:r>
            <a:endParaRPr lang="en-US" altLang="zh-CN" sz="2400" dirty="0">
              <a:solidFill>
                <a:srgbClr val="000000"/>
              </a:solidFill>
              <a:latin typeface="华文新魏" panose="02010800040101010101" pitchFamily="2" charset="-122"/>
              <a:ea typeface="华文新魏" panose="02010800040101010101" pitchFamily="2" charset="-122"/>
            </a:endParaRPr>
          </a:p>
          <a:p>
            <a:pPr eaLnBrk="1" hangingPunct="1">
              <a:buClr>
                <a:srgbClr val="9A0000"/>
              </a:buClr>
              <a:buFont typeface="Wingdings" panose="05000000000000000000" pitchFamily="2" charset="2"/>
              <a:buChar char="Ø"/>
            </a:pPr>
            <a:r>
              <a:rPr lang="zh-CN" altLang="en-US" sz="2400" dirty="0">
                <a:solidFill>
                  <a:srgbClr val="000000"/>
                </a:solidFill>
                <a:latin typeface="华文新魏" panose="02010800040101010101" pitchFamily="2" charset="-122"/>
                <a:ea typeface="华文新魏" panose="02010800040101010101" pitchFamily="2" charset="-122"/>
              </a:rPr>
              <a:t>国家质检总局和地方质量技术监督部门内设的特种设备安全监察机构负责安全监督管理工作的具体实施</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94211"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（三）组织制度</a:t>
            </a:r>
            <a:endParaRPr lang="zh-CN" altLang="en-US" sz="3200" dirty="0">
              <a:latin typeface="黑体" panose="02010609060101010101" pitchFamily="49" charset="-122"/>
              <a:ea typeface="黑体" panose="02010609060101010101" pitchFamily="49" charset="-122"/>
            </a:endParaRPr>
          </a:p>
        </p:txBody>
      </p:sp>
      <p:sp>
        <p:nvSpPr>
          <p:cNvPr id="66563" name="Rectangle 3"/>
          <p:cNvSpPr>
            <a:spLocks noGrp="1"/>
          </p:cNvSpPr>
          <p:nvPr>
            <p:ph idx="1"/>
          </p:nvPr>
        </p:nvSpPr>
        <p:spPr>
          <a:xfrm>
            <a:off x="912813" y="1905000"/>
            <a:ext cx="8110538" cy="41910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Char char="l"/>
              <a:defRPr/>
            </a:pPr>
            <a:r>
              <a:rPr kumimoji="0" lang="zh-CN" altLang="en-US" sz="2400" b="0" i="0" u="none" strike="noStrike" kern="0" cap="none" spc="0" normalizeH="0" baseline="0" noProof="1">
                <a:ln>
                  <a:noFill/>
                </a:ln>
                <a:solidFill>
                  <a:srgbClr val="000000"/>
                </a:solidFill>
                <a:effectLst/>
                <a:uLnTx/>
                <a:uFillTx/>
                <a:latin typeface="黑体" panose="02010609060101010101" pitchFamily="49" charset="-122"/>
                <a:ea typeface="黑体" panose="02010609060101010101" pitchFamily="49" charset="-122"/>
                <a:cs typeface="+mn-cs"/>
                <a:sym typeface="+mn-ea"/>
              </a:rPr>
              <a:t>机构设置</a:t>
            </a:r>
            <a:r>
              <a:rPr kumimoji="0" lang="en-US" altLang="zh-CN" sz="2400" b="0" i="0" u="none" strike="noStrike" kern="0" cap="none" spc="0" normalizeH="0" baseline="0" noProof="1">
                <a:ln>
                  <a:noFill/>
                </a:ln>
                <a:solidFill>
                  <a:srgbClr val="000000"/>
                </a:solidFill>
                <a:effectLst/>
                <a:uLnTx/>
                <a:uFillTx/>
                <a:latin typeface="华文新魏" panose="02010800040101010101" pitchFamily="2" charset="-122"/>
                <a:ea typeface="华文新魏" panose="02010800040101010101" pitchFamily="2" charset="-122"/>
                <a:cs typeface="+mn-cs"/>
                <a:sym typeface="+mn-ea"/>
              </a:rPr>
              <a:t>——</a:t>
            </a:r>
            <a:r>
              <a:rPr kumimoji="0" lang="zh-CN" altLang="en-US" sz="2400" b="0" i="0" u="none" strike="noStrike" kern="0" cap="none" spc="0" normalizeH="0" baseline="0" noProof="1">
                <a:ln>
                  <a:noFill/>
                </a:ln>
                <a:solidFill>
                  <a:srgbClr val="000000"/>
                </a:solidFill>
                <a:effectLst/>
                <a:uLnTx/>
                <a:uFillTx/>
                <a:latin typeface="华文新魏" panose="02010800040101010101" pitchFamily="2" charset="-122"/>
                <a:ea typeface="华文新魏" panose="02010800040101010101" pitchFamily="2" charset="-122"/>
                <a:cs typeface="+mn-cs"/>
                <a:sym typeface="+mn-ea"/>
              </a:rPr>
              <a:t>全国各省级、市级和部分经济发达地区县级质量技术监督局均设置了特种设备安全监察机构，截止</a:t>
            </a:r>
            <a:r>
              <a:rPr kumimoji="0" lang="en-US" altLang="zh-CN" sz="2400" b="0" i="0" u="none" strike="noStrike" kern="0" cap="none" spc="0" normalizeH="0" baseline="0" noProof="1">
                <a:ln>
                  <a:noFill/>
                </a:ln>
                <a:solidFill>
                  <a:srgbClr val="000000"/>
                </a:solidFill>
                <a:effectLst/>
                <a:uLnTx/>
                <a:uFillTx/>
                <a:latin typeface="华文新魏" panose="02010800040101010101" pitchFamily="2" charset="-122"/>
                <a:ea typeface="华文新魏" panose="02010800040101010101" pitchFamily="2" charset="-122"/>
                <a:cs typeface="+mn-cs"/>
                <a:sym typeface="+mn-ea"/>
              </a:rPr>
              <a:t>2015</a:t>
            </a:r>
            <a:r>
              <a:rPr kumimoji="0" lang="zh-CN" altLang="en-US" sz="2400" b="0" i="0" u="none" strike="noStrike" kern="0" cap="none" spc="0" normalizeH="0" baseline="0" noProof="1">
                <a:ln>
                  <a:noFill/>
                </a:ln>
                <a:solidFill>
                  <a:srgbClr val="000000"/>
                </a:solidFill>
                <a:effectLst/>
                <a:uLnTx/>
                <a:uFillTx/>
                <a:latin typeface="华文新魏" panose="02010800040101010101" pitchFamily="2" charset="-122"/>
                <a:ea typeface="华文新魏" panose="02010800040101010101" pitchFamily="2" charset="-122"/>
                <a:cs typeface="+mn-cs"/>
                <a:sym typeface="+mn-ea"/>
              </a:rPr>
              <a:t>年底，共</a:t>
            </a:r>
            <a:r>
              <a:rPr kumimoji="0" lang="en-US" altLang="zh-CN" sz="2400" b="0" i="0" u="none" strike="noStrike" kern="0" cap="none" spc="0" normalizeH="0" baseline="0" noProof="1">
                <a:ln>
                  <a:noFill/>
                </a:ln>
                <a:solidFill>
                  <a:srgbClr val="000000"/>
                </a:solidFill>
                <a:effectLst/>
                <a:uLnTx/>
                <a:uFillTx/>
                <a:latin typeface="华文新魏" panose="02010800040101010101" pitchFamily="2" charset="-122"/>
                <a:ea typeface="华文新魏" panose="02010800040101010101" pitchFamily="2" charset="-122"/>
                <a:cs typeface="+mn-cs"/>
                <a:sym typeface="+mn-ea"/>
              </a:rPr>
              <a:t>2550 </a:t>
            </a:r>
            <a:r>
              <a:rPr kumimoji="0" lang="zh-CN" altLang="en-US" sz="2400" b="0" i="0" u="none" strike="noStrike" kern="0" cap="none" spc="0" normalizeH="0" baseline="0" noProof="1">
                <a:ln>
                  <a:noFill/>
                </a:ln>
                <a:solidFill>
                  <a:srgbClr val="000000"/>
                </a:solidFill>
                <a:effectLst/>
                <a:uLnTx/>
                <a:uFillTx/>
                <a:latin typeface="华文新魏" panose="02010800040101010101" pitchFamily="2" charset="-122"/>
                <a:ea typeface="华文新魏" panose="02010800040101010101" pitchFamily="2" charset="-122"/>
                <a:cs typeface="+mn-cs"/>
                <a:sym typeface="+mn-ea"/>
              </a:rPr>
              <a:t>个机构。其中：</a:t>
            </a:r>
            <a:endPar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None/>
              <a:defRPr/>
            </a:pPr>
            <a:r>
              <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sym typeface="+mn-ea"/>
              </a:rPr>
              <a:t>    </a:t>
            </a:r>
            <a:r>
              <a:rPr kumimoji="0" lang="zh-CN"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sym typeface="+mn-ea"/>
              </a:rPr>
              <a:t>国家</a:t>
            </a:r>
            <a:r>
              <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sym typeface="+mn-ea"/>
              </a:rPr>
              <a:t>                     </a:t>
            </a:r>
            <a:r>
              <a:rPr kumimoji="0" lang="en-US" altLang="zh-CN" sz="2400" b="1" i="0" u="none" strike="noStrike" kern="0" cap="none" spc="0" normalizeH="0" baseline="0" noProof="1">
                <a:ln>
                  <a:noFill/>
                </a:ln>
                <a:solidFill>
                  <a:srgbClr val="FF0000"/>
                </a:solidFill>
                <a:effectLst/>
                <a:uLnTx/>
                <a:uFillTx/>
                <a:latin typeface="楷体" panose="02010609060101010101" pitchFamily="49" charset="-122"/>
                <a:ea typeface="楷体" panose="02010609060101010101" pitchFamily="49" charset="-122"/>
                <a:cs typeface="+mn-cs"/>
                <a:sym typeface="+mn-ea"/>
              </a:rPr>
              <a:t>1</a:t>
            </a:r>
            <a:endPar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None/>
              <a:defRPr/>
            </a:pPr>
            <a:r>
              <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sym typeface="+mn-ea"/>
              </a:rPr>
              <a:t>    </a:t>
            </a:r>
            <a:r>
              <a:rPr kumimoji="0" lang="zh-CN"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sym typeface="+mn-ea"/>
              </a:rPr>
              <a:t>省</a:t>
            </a:r>
            <a:r>
              <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sym typeface="+mn-ea"/>
              </a:rPr>
              <a:t>（直辖市、自治区）</a:t>
            </a:r>
            <a:r>
              <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sym typeface="+mn-ea"/>
              </a:rPr>
              <a:t>    </a:t>
            </a:r>
            <a:r>
              <a:rPr kumimoji="0" lang="en-US" altLang="zh-CN" sz="2400" b="1" i="0" u="none" strike="noStrike" kern="0" cap="none" spc="0" normalizeH="0" baseline="0" noProof="1">
                <a:ln>
                  <a:noFill/>
                </a:ln>
                <a:solidFill>
                  <a:srgbClr val="FF0000"/>
                </a:solidFill>
                <a:effectLst/>
                <a:uLnTx/>
                <a:uFillTx/>
                <a:latin typeface="楷体" panose="02010609060101010101" pitchFamily="49" charset="-122"/>
                <a:ea typeface="楷体" panose="02010609060101010101" pitchFamily="49" charset="-122"/>
                <a:cs typeface="+mn-cs"/>
                <a:sym typeface="+mn-ea"/>
              </a:rPr>
              <a:t>32</a:t>
            </a:r>
            <a:endPar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None/>
              <a:defRPr/>
            </a:pPr>
            <a:r>
              <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sym typeface="+mn-ea"/>
              </a:rPr>
              <a:t>    </a:t>
            </a:r>
            <a:r>
              <a:rPr kumimoji="0" lang="zh-CN"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sym typeface="+mn-ea"/>
              </a:rPr>
              <a:t>市</a:t>
            </a:r>
            <a:r>
              <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sym typeface="+mn-ea"/>
              </a:rPr>
              <a:t>（地州盟）</a:t>
            </a:r>
            <a:r>
              <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sym typeface="+mn-ea"/>
              </a:rPr>
              <a:t>           </a:t>
            </a:r>
            <a:r>
              <a:rPr kumimoji="0" lang="en-US" altLang="zh-CN" sz="2400" b="1" i="0" u="none" strike="noStrike" kern="0" cap="none" spc="0" normalizeH="0" baseline="0" noProof="1">
                <a:ln>
                  <a:noFill/>
                </a:ln>
                <a:solidFill>
                  <a:srgbClr val="FF0000"/>
                </a:solidFill>
                <a:effectLst/>
                <a:uLnTx/>
                <a:uFillTx/>
                <a:latin typeface="楷体" panose="02010609060101010101" pitchFamily="49" charset="-122"/>
                <a:ea typeface="楷体" panose="02010609060101010101" pitchFamily="49" charset="-122"/>
                <a:cs typeface="+mn-cs"/>
                <a:sym typeface="+mn-ea"/>
              </a:rPr>
              <a:t>469</a:t>
            </a:r>
            <a:endPar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None/>
              <a:defRPr/>
            </a:pPr>
            <a:r>
              <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sym typeface="+mn-ea"/>
              </a:rPr>
              <a:t>    </a:t>
            </a:r>
            <a:r>
              <a:rPr kumimoji="0" lang="zh-CN"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sym typeface="+mn-ea"/>
              </a:rPr>
              <a:t>县</a:t>
            </a:r>
            <a:r>
              <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sym typeface="+mn-ea"/>
              </a:rPr>
              <a:t>（区市）</a:t>
            </a:r>
            <a:r>
              <a:rPr kumimoji="0" lang="en-US" altLang="zh-CN"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sym typeface="+mn-ea"/>
              </a:rPr>
              <a:t>            </a:t>
            </a:r>
            <a:r>
              <a:rPr kumimoji="0" lang="en-US" altLang="zh-CN" sz="2400" b="1" i="0" u="none" strike="noStrike" kern="0" cap="none" spc="0" normalizeH="0" baseline="0" noProof="1">
                <a:ln>
                  <a:noFill/>
                </a:ln>
                <a:solidFill>
                  <a:srgbClr val="FF0000"/>
                </a:solidFill>
                <a:effectLst/>
                <a:uLnTx/>
                <a:uFillTx/>
                <a:latin typeface="楷体" panose="02010609060101010101" pitchFamily="49" charset="-122"/>
                <a:ea typeface="楷体" panose="02010609060101010101" pitchFamily="49" charset="-122"/>
                <a:cs typeface="+mn-cs"/>
                <a:sym typeface="+mn-ea"/>
              </a:rPr>
              <a:t>2048</a:t>
            </a:r>
            <a:endParaRPr kumimoji="0" lang="en-US" altLang="zh-CN" sz="2400" b="0" i="0" u="none" strike="noStrike" kern="0" cap="none" spc="0" normalizeH="0" baseline="0" noProof="1">
              <a:ln>
                <a:noFill/>
              </a:ln>
              <a:solidFill>
                <a:srgbClr val="000000"/>
              </a:solidFill>
              <a:effectLst/>
              <a:uLnTx/>
              <a:uFillTx/>
              <a:latin typeface="华文新魏" panose="02010800040101010101" pitchFamily="2" charset="-122"/>
              <a:ea typeface="华文新魏" panose="0201080004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
                <a:srgbClr val="9A0000"/>
              </a:buClr>
              <a:buSzPct val="75000"/>
              <a:buFont typeface="Wingdings" panose="05000000000000000000" pitchFamily="2" charset="2"/>
              <a:buChar char="l"/>
              <a:defRPr/>
            </a:pPr>
            <a:r>
              <a:rPr kumimoji="0" lang="zh-CN" altLang="en-US" sz="2400" b="0" i="0" u="none" strike="noStrike" kern="0" cap="none" spc="0" normalizeH="0" baseline="0" noProof="1">
                <a:ln>
                  <a:noFill/>
                </a:ln>
                <a:solidFill>
                  <a:srgbClr val="000000"/>
                </a:solidFill>
                <a:effectLst/>
                <a:uLnTx/>
                <a:uFillTx/>
                <a:latin typeface="黑体" panose="02010609060101010101" pitchFamily="49" charset="-122"/>
                <a:ea typeface="黑体" panose="02010609060101010101" pitchFamily="49" charset="-122"/>
                <a:cs typeface="+mn-cs"/>
                <a:sym typeface="+mn-ea"/>
              </a:rPr>
              <a:t>人员配备</a:t>
            </a:r>
            <a:r>
              <a:rPr kumimoji="0" lang="en-US" altLang="zh-CN" sz="2400" b="0" i="0" u="none" strike="noStrike" kern="0" cap="none" spc="0" normalizeH="0" baseline="0" noProof="1">
                <a:ln>
                  <a:noFill/>
                </a:ln>
                <a:solidFill>
                  <a:srgbClr val="000000"/>
                </a:solidFill>
                <a:effectLst/>
                <a:uLnTx/>
                <a:uFillTx/>
                <a:latin typeface="华文新魏" panose="02010800040101010101" pitchFamily="2" charset="-122"/>
                <a:ea typeface="华文新魏" panose="02010800040101010101" pitchFamily="2" charset="-122"/>
                <a:cs typeface="+mn-cs"/>
                <a:sym typeface="+mn-ea"/>
              </a:rPr>
              <a:t>——</a:t>
            </a:r>
            <a:r>
              <a:rPr kumimoji="0" lang="zh-CN" altLang="en-US" sz="2400" b="0" i="0" u="none" strike="noStrike" kern="0" cap="none" spc="0" normalizeH="0" baseline="0" noProof="1">
                <a:ln>
                  <a:noFill/>
                </a:ln>
                <a:solidFill>
                  <a:srgbClr val="000000"/>
                </a:solidFill>
                <a:effectLst/>
                <a:uLnTx/>
                <a:uFillTx/>
                <a:latin typeface="华文新魏" panose="02010800040101010101" pitchFamily="2" charset="-122"/>
                <a:ea typeface="华文新魏" panose="02010800040101010101" pitchFamily="2" charset="-122"/>
                <a:cs typeface="+mn-cs"/>
                <a:sym typeface="+mn-ea"/>
              </a:rPr>
              <a:t>配备特种设备安全监察人员</a:t>
            </a:r>
            <a:r>
              <a:rPr kumimoji="0" lang="en-US" altLang="zh-CN" sz="2400" b="0" i="0" u="none" strike="noStrike" kern="0" cap="none" spc="0" normalizeH="0" baseline="0" noProof="1">
                <a:ln>
                  <a:noFill/>
                </a:ln>
                <a:solidFill>
                  <a:srgbClr val="000000"/>
                </a:solidFill>
                <a:effectLst/>
                <a:uLnTx/>
                <a:uFillTx/>
                <a:latin typeface="华文新魏" panose="02010800040101010101" pitchFamily="2" charset="-122"/>
                <a:ea typeface="华文新魏" panose="02010800040101010101" pitchFamily="2" charset="-122"/>
                <a:cs typeface="+mn-cs"/>
                <a:sym typeface="+mn-ea"/>
              </a:rPr>
              <a:t>23648 </a:t>
            </a:r>
            <a:r>
              <a:rPr kumimoji="0" lang="zh-CN" altLang="en-US" sz="2400" b="0" i="0" u="none" strike="noStrike" kern="0" cap="none" spc="0" normalizeH="0" baseline="0" noProof="1">
                <a:ln>
                  <a:noFill/>
                </a:ln>
                <a:solidFill>
                  <a:srgbClr val="000000"/>
                </a:solidFill>
                <a:effectLst/>
                <a:uLnTx/>
                <a:uFillTx/>
                <a:latin typeface="华文新魏" panose="02010800040101010101" pitchFamily="2" charset="-122"/>
                <a:ea typeface="华文新魏" panose="02010800040101010101" pitchFamily="2" charset="-122"/>
                <a:cs typeface="+mn-cs"/>
                <a:sym typeface="+mn-ea"/>
              </a:rPr>
              <a:t>人。</a:t>
            </a:r>
            <a:endParaRPr kumimoji="0" lang="zh-CN" altLang="en-US" sz="2400" b="0" i="0" u="none" strike="noStrike" kern="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95235"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（三）组织制度</a:t>
            </a:r>
            <a:endParaRPr lang="zh-CN" altLang="en-US" sz="3200" dirty="0">
              <a:latin typeface="黑体" panose="02010609060101010101" pitchFamily="49" charset="-122"/>
              <a:ea typeface="黑体" panose="02010609060101010101" pitchFamily="49" charset="-122"/>
            </a:endParaRPr>
          </a:p>
        </p:txBody>
      </p:sp>
      <p:sp>
        <p:nvSpPr>
          <p:cNvPr id="95236" name="Rectangle 3"/>
          <p:cNvSpPr>
            <a:spLocks noGrp="1"/>
          </p:cNvSpPr>
          <p:nvPr>
            <p:ph idx="1"/>
          </p:nvPr>
        </p:nvSpPr>
        <p:spPr/>
        <p:txBody>
          <a:bodyPr vert="horz" wrap="square" lIns="91440" tIns="45720" rIns="91440" bIns="45720" anchor="t"/>
          <a:lstStyle/>
          <a:p>
            <a:pPr marL="0" indent="0" eaLnBrk="1" hangingPunct="1">
              <a:buClr>
                <a:srgbClr val="9A0000"/>
              </a:buClr>
              <a:buNone/>
            </a:pP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、特种设备安全监督管理行政职责</a:t>
            </a:r>
            <a:endParaRPr lang="zh-CN" altLang="en-US" sz="2400" dirty="0">
              <a:solidFill>
                <a:srgbClr val="000000"/>
              </a:solidFill>
              <a:latin typeface="黑体" panose="02010609060101010101" pitchFamily="49" charset="-122"/>
              <a:ea typeface="黑体" panose="02010609060101010101" pitchFamily="49" charset="-122"/>
            </a:endParaRPr>
          </a:p>
          <a:p>
            <a:pPr marL="0" indent="0" eaLnBrk="1" hangingPunct="1">
              <a:buClr>
                <a:srgbClr val="9A0000"/>
              </a:buClr>
              <a:buNone/>
            </a:pPr>
            <a:r>
              <a:rPr lang="zh-CN" altLang="en-US" sz="2400" dirty="0">
                <a:solidFill>
                  <a:srgbClr val="000000"/>
                </a:solidFill>
                <a:latin typeface="华文新魏" panose="02010800040101010101" pitchFamily="2" charset="-122"/>
                <a:ea typeface="华文新魏" panose="02010800040101010101" pitchFamily="2" charset="-122"/>
              </a:rPr>
              <a:t>① 政府职责</a:t>
            </a:r>
            <a:endParaRPr lang="zh-CN" altLang="en-US"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zh-CN" altLang="en-US" sz="2400" dirty="0">
                <a:latin typeface="楷体" panose="02010609060101010101" pitchFamily="49" charset="-122"/>
                <a:ea typeface="楷体" panose="02010609060101010101" pitchFamily="49" charset="-122"/>
                <a:sym typeface="楷体" panose="02010609060101010101" pitchFamily="49" charset="-122"/>
              </a:rPr>
              <a:t>各级人民政府应当加强对特种设备安全工作的领导；</a:t>
            </a:r>
            <a:endParaRPr lang="zh-CN" altLang="en-US" sz="2400" dirty="0">
              <a:latin typeface="楷体" panose="02010609060101010101" pitchFamily="49" charset="-122"/>
              <a:ea typeface="楷体" panose="02010609060101010101" pitchFamily="49" charset="-122"/>
              <a:sym typeface="楷体" panose="02010609060101010101" pitchFamily="49" charset="-122"/>
            </a:endParaRPr>
          </a:p>
          <a:p>
            <a:pPr marL="0" indent="0" eaLnBrk="1" hangingPunct="1">
              <a:buClr>
                <a:srgbClr val="9A0000"/>
              </a:buClr>
              <a:buNone/>
            </a:pPr>
            <a:r>
              <a:rPr lang="zh-CN" altLang="en-US" sz="2400" dirty="0">
                <a:latin typeface="楷体" panose="02010609060101010101" pitchFamily="49" charset="-122"/>
                <a:ea typeface="楷体" panose="02010609060101010101" pitchFamily="49" charset="-122"/>
                <a:sym typeface="楷体" panose="02010609060101010101" pitchFamily="49" charset="-122"/>
              </a:rPr>
              <a:t>督促各有关部门依法履行监督管理职责；</a:t>
            </a:r>
            <a:endParaRPr lang="zh-CN" altLang="en-US" sz="2400" dirty="0">
              <a:latin typeface="楷体" panose="02010609060101010101" pitchFamily="49" charset="-122"/>
              <a:ea typeface="楷体" panose="02010609060101010101" pitchFamily="49" charset="-122"/>
              <a:sym typeface="楷体" panose="02010609060101010101" pitchFamily="49" charset="-122"/>
            </a:endParaRPr>
          </a:p>
          <a:p>
            <a:pPr marL="0" indent="0" eaLnBrk="1" hangingPunct="1">
              <a:buClr>
                <a:srgbClr val="9A0000"/>
              </a:buClr>
              <a:buNone/>
            </a:pPr>
            <a:r>
              <a:rPr lang="zh-CN" altLang="en-US" sz="2400" dirty="0">
                <a:latin typeface="楷体" panose="02010609060101010101" pitchFamily="49" charset="-122"/>
                <a:ea typeface="楷体" panose="02010609060101010101" pitchFamily="49" charset="-122"/>
                <a:sym typeface="楷体" panose="02010609060101010101" pitchFamily="49" charset="-122"/>
              </a:rPr>
              <a:t>应当建立协调机制；</a:t>
            </a:r>
            <a:endParaRPr lang="zh-CN" altLang="en-US" sz="2400" dirty="0">
              <a:latin typeface="楷体" panose="02010609060101010101" pitchFamily="49" charset="-122"/>
              <a:ea typeface="楷体" panose="02010609060101010101" pitchFamily="49" charset="-122"/>
              <a:sym typeface="楷体" panose="02010609060101010101" pitchFamily="49" charset="-122"/>
            </a:endParaRPr>
          </a:p>
          <a:p>
            <a:pPr marL="0" indent="0" eaLnBrk="1" hangingPunct="1">
              <a:buClr>
                <a:srgbClr val="9A0000"/>
              </a:buClr>
              <a:buNone/>
            </a:pPr>
            <a:r>
              <a:rPr lang="zh-CN" altLang="en-US" sz="2400" dirty="0">
                <a:latin typeface="楷体" panose="02010609060101010101" pitchFamily="49" charset="-122"/>
                <a:ea typeface="楷体" panose="02010609060101010101" pitchFamily="49" charset="-122"/>
                <a:sym typeface="楷体" panose="02010609060101010101" pitchFamily="49" charset="-122"/>
              </a:rPr>
              <a:t>协调、解决特种设备安全监督管理中存在的问题；</a:t>
            </a:r>
            <a:endParaRPr lang="zh-CN" altLang="en-US" sz="2400" dirty="0">
              <a:latin typeface="楷体" panose="02010609060101010101" pitchFamily="49" charset="-122"/>
              <a:ea typeface="楷体" panose="02010609060101010101" pitchFamily="49" charset="-122"/>
              <a:sym typeface="楷体" panose="02010609060101010101" pitchFamily="49" charset="-122"/>
            </a:endParaRPr>
          </a:p>
          <a:p>
            <a:pPr marL="0" indent="0" eaLnBrk="1" hangingPunct="1">
              <a:buClr>
                <a:srgbClr val="9A0000"/>
              </a:buClr>
              <a:buNone/>
            </a:pPr>
            <a:r>
              <a:rPr lang="zh-CN" altLang="en-US" sz="2400" dirty="0">
                <a:latin typeface="楷体" panose="02010609060101010101" pitchFamily="49" charset="-122"/>
                <a:ea typeface="楷体" panose="02010609060101010101" pitchFamily="49" charset="-122"/>
                <a:sym typeface="楷体" panose="02010609060101010101" pitchFamily="49" charset="-122"/>
              </a:rPr>
              <a:t>依法组织制定特种设备事故应急预案，建立应急处置与救援体系或者纳入相应的体系；</a:t>
            </a:r>
            <a:endParaRPr lang="zh-CN" altLang="en-US" sz="2400" dirty="0">
              <a:latin typeface="楷体" panose="02010609060101010101" pitchFamily="49" charset="-122"/>
              <a:ea typeface="楷体" panose="02010609060101010101" pitchFamily="49" charset="-122"/>
              <a:sym typeface="楷体" panose="02010609060101010101" pitchFamily="49" charset="-122"/>
            </a:endParaRPr>
          </a:p>
          <a:p>
            <a:pPr marL="0" indent="0" eaLnBrk="1" hangingPunct="1">
              <a:buClr>
                <a:srgbClr val="9A0000"/>
              </a:buClr>
              <a:buNone/>
            </a:pPr>
            <a:r>
              <a:rPr lang="zh-CN" altLang="en-US" sz="2400" dirty="0">
                <a:latin typeface="楷体" panose="02010609060101010101" pitchFamily="49" charset="-122"/>
                <a:ea typeface="楷体" panose="02010609060101010101" pitchFamily="49" charset="-122"/>
                <a:sym typeface="楷体" panose="02010609060101010101" pitchFamily="49" charset="-122"/>
              </a:rPr>
              <a:t>接到事故报告，应当依法启动应急预案，采取应急处置措施，组织应急救援。</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96259"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rPr>
              <a:t>（三）组织制度</a:t>
            </a:r>
            <a:endParaRPr lang="zh-CN" altLang="en-US" sz="3200" dirty="0">
              <a:latin typeface="黑体" panose="02010609060101010101" pitchFamily="49" charset="-122"/>
              <a:ea typeface="黑体" panose="02010609060101010101" pitchFamily="49" charset="-122"/>
            </a:endParaRPr>
          </a:p>
        </p:txBody>
      </p:sp>
      <p:sp>
        <p:nvSpPr>
          <p:cNvPr id="96260" name="Rectangle 3"/>
          <p:cNvSpPr>
            <a:spLocks noGrp="1"/>
          </p:cNvSpPr>
          <p:nvPr>
            <p:ph idx="1"/>
          </p:nvPr>
        </p:nvSpPr>
        <p:spPr/>
        <p:txBody>
          <a:bodyPr vert="horz" wrap="square" lIns="91440" tIns="45720" rIns="91440" bIns="45720" anchor="t"/>
          <a:lstStyle/>
          <a:p>
            <a:pPr marL="0" indent="0" eaLnBrk="1" hangingPunct="1">
              <a:buClr>
                <a:srgbClr val="9A0000"/>
              </a:buClr>
              <a:buNone/>
            </a:pPr>
            <a:r>
              <a:rPr lang="zh-CN" altLang="en-US" sz="2400" dirty="0">
                <a:solidFill>
                  <a:srgbClr val="000000"/>
                </a:solidFill>
                <a:latin typeface="华文新魏" panose="02010800040101010101" pitchFamily="2" charset="-122"/>
                <a:ea typeface="华文新魏" panose="02010800040101010101" pitchFamily="2" charset="-122"/>
              </a:rPr>
              <a:t>② 特种设备安全监督管理的部门的职责</a:t>
            </a:r>
            <a:endParaRPr lang="zh-CN" altLang="en-US"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en-US" altLang="zh-CN" sz="2400" dirty="0">
                <a:solidFill>
                  <a:srgbClr val="000000"/>
                </a:solidFill>
                <a:latin typeface="华文新魏" panose="02010800040101010101" pitchFamily="2" charset="-122"/>
                <a:ea typeface="华文新魏" panose="02010800040101010101" pitchFamily="2" charset="-122"/>
              </a:rPr>
              <a:t>a</a:t>
            </a:r>
            <a:r>
              <a:rPr lang="zh-CN" altLang="en-US" sz="2400" dirty="0">
                <a:solidFill>
                  <a:srgbClr val="000000"/>
                </a:solidFill>
                <a:latin typeface="华文新魏" panose="02010800040101010101" pitchFamily="2" charset="-122"/>
                <a:ea typeface="华文新魏" panose="02010800040101010101" pitchFamily="2" charset="-122"/>
              </a:rPr>
              <a:t>．制定特种设备安全法规和安全技术规范；</a:t>
            </a:r>
            <a:endParaRPr lang="zh-CN" altLang="en-US"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en-US" altLang="zh-CN" sz="2400" dirty="0">
                <a:solidFill>
                  <a:srgbClr val="000000"/>
                </a:solidFill>
                <a:latin typeface="华文新魏" panose="02010800040101010101" pitchFamily="2" charset="-122"/>
                <a:ea typeface="华文新魏" panose="02010800040101010101" pitchFamily="2" charset="-122"/>
              </a:rPr>
              <a:t>b</a:t>
            </a:r>
            <a:r>
              <a:rPr lang="zh-CN" altLang="en-US" sz="2400" dirty="0">
                <a:solidFill>
                  <a:srgbClr val="000000"/>
                </a:solidFill>
                <a:latin typeface="华文新魏" panose="02010800040101010101" pitchFamily="2" charset="-122"/>
                <a:ea typeface="华文新魏" panose="02010800040101010101" pitchFamily="2" charset="-122"/>
              </a:rPr>
              <a:t>．开展宣传教育，普及安全知识，增强公众安全意识；</a:t>
            </a:r>
            <a:endParaRPr lang="zh-CN" altLang="en-US"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en-US" altLang="zh-CN" sz="2400" dirty="0">
                <a:solidFill>
                  <a:srgbClr val="000000"/>
                </a:solidFill>
                <a:latin typeface="华文新魏" panose="02010800040101010101" pitchFamily="2" charset="-122"/>
                <a:ea typeface="华文新魏" panose="02010800040101010101" pitchFamily="2" charset="-122"/>
              </a:rPr>
              <a:t>c</a:t>
            </a:r>
            <a:r>
              <a:rPr lang="zh-CN" altLang="en-US" sz="2400" dirty="0">
                <a:solidFill>
                  <a:srgbClr val="000000"/>
                </a:solidFill>
                <a:latin typeface="华文新魏" panose="02010800040101010101" pitchFamily="2" charset="-122"/>
                <a:ea typeface="华文新魏" panose="02010800040101010101" pitchFamily="2" charset="-122"/>
              </a:rPr>
              <a:t>．对相关单位实施监督检查；对公众聚集场所重点检查；</a:t>
            </a:r>
            <a:endParaRPr lang="zh-CN" altLang="en-US"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en-US" altLang="zh-CN" sz="2400" dirty="0">
                <a:solidFill>
                  <a:srgbClr val="000000"/>
                </a:solidFill>
                <a:latin typeface="华文新魏" panose="02010800040101010101" pitchFamily="2" charset="-122"/>
                <a:ea typeface="华文新魏" panose="02010800040101010101" pitchFamily="2" charset="-122"/>
                <a:sym typeface="宋体" panose="02010600030101010101" pitchFamily="2" charset="-122"/>
              </a:rPr>
              <a:t>d</a:t>
            </a:r>
            <a:r>
              <a:rPr lang="zh-CN" altLang="en-US" sz="2400" dirty="0">
                <a:solidFill>
                  <a:srgbClr val="000000"/>
                </a:solidFill>
                <a:latin typeface="华文新魏" panose="02010800040101010101" pitchFamily="2" charset="-122"/>
                <a:ea typeface="华文新魏" panose="02010800040101010101" pitchFamily="2" charset="-122"/>
                <a:sym typeface="宋体" panose="02010600030101010101" pitchFamily="2" charset="-122"/>
              </a:rPr>
              <a:t>．依法实施特种设备许可；</a:t>
            </a:r>
            <a:endParaRPr lang="zh-CN" altLang="en-US"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en-US" altLang="zh-CN" sz="2400" dirty="0">
                <a:solidFill>
                  <a:srgbClr val="000000"/>
                </a:solidFill>
                <a:latin typeface="华文新魏" panose="02010800040101010101" pitchFamily="2" charset="-122"/>
                <a:ea typeface="华文新魏" panose="02010800040101010101" pitchFamily="2" charset="-122"/>
                <a:sym typeface="宋体" panose="02010600030101010101" pitchFamily="2" charset="-122"/>
              </a:rPr>
              <a:t>e. </a:t>
            </a:r>
            <a:r>
              <a:rPr lang="zh-CN" altLang="en-US" sz="2400" dirty="0">
                <a:solidFill>
                  <a:srgbClr val="000000"/>
                </a:solidFill>
                <a:latin typeface="华文新魏" panose="02010800040101010101" pitchFamily="2" charset="-122"/>
                <a:ea typeface="华文新魏" panose="02010800040101010101" pitchFamily="2" charset="-122"/>
                <a:sym typeface="宋体" panose="02010600030101010101" pitchFamily="2" charset="-122"/>
              </a:rPr>
              <a:t>建立监督管理档案和信息查询系统义务；</a:t>
            </a:r>
            <a:endParaRPr lang="zh-CN" altLang="en-US"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en-US" altLang="zh-CN" sz="2400" dirty="0">
                <a:solidFill>
                  <a:srgbClr val="000000"/>
                </a:solidFill>
                <a:latin typeface="华文新魏" panose="02010800040101010101" pitchFamily="2" charset="-122"/>
                <a:ea typeface="华文新魏" panose="02010800040101010101" pitchFamily="2" charset="-122"/>
                <a:sym typeface="宋体" panose="02010600030101010101" pitchFamily="2" charset="-122"/>
              </a:rPr>
              <a:t>f</a:t>
            </a:r>
            <a:r>
              <a:rPr lang="zh-CN" altLang="en-US" sz="2400" dirty="0">
                <a:solidFill>
                  <a:srgbClr val="000000"/>
                </a:solidFill>
                <a:latin typeface="华文新魏" panose="02010800040101010101" pitchFamily="2" charset="-122"/>
                <a:ea typeface="华文新魏" panose="02010800040101010101" pitchFamily="2" charset="-122"/>
                <a:sym typeface="宋体" panose="02010600030101010101" pitchFamily="2" charset="-122"/>
              </a:rPr>
              <a:t>．依法实施种设备安全行政处罚；</a:t>
            </a:r>
            <a:endParaRPr lang="zh-CN" altLang="en-US"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en-US" altLang="zh-CN" sz="2400" dirty="0">
                <a:solidFill>
                  <a:srgbClr val="000000"/>
                </a:solidFill>
                <a:latin typeface="华文新魏" panose="02010800040101010101" pitchFamily="2" charset="-122"/>
                <a:ea typeface="华文新魏" panose="02010800040101010101" pitchFamily="2" charset="-122"/>
                <a:sym typeface="宋体" panose="02010600030101010101" pitchFamily="2" charset="-122"/>
              </a:rPr>
              <a:t>g</a:t>
            </a:r>
            <a:r>
              <a:rPr lang="zh-CN" altLang="en-US" sz="2400" dirty="0">
                <a:solidFill>
                  <a:srgbClr val="000000"/>
                </a:solidFill>
                <a:latin typeface="华文新魏" panose="02010800040101010101" pitchFamily="2" charset="-122"/>
                <a:ea typeface="华文新魏" panose="02010800040101010101" pitchFamily="2" charset="-122"/>
                <a:sym typeface="宋体" panose="02010600030101010101" pitchFamily="2" charset="-122"/>
              </a:rPr>
              <a:t>、负责特种设备应急管理和事故调查处理；</a:t>
            </a:r>
            <a:endParaRPr lang="zh-CN" altLang="en-US"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en-US" altLang="zh-CN" sz="2400" dirty="0">
                <a:solidFill>
                  <a:srgbClr val="000000"/>
                </a:solidFill>
                <a:latin typeface="华文新魏" panose="02010800040101010101" pitchFamily="2" charset="-122"/>
                <a:ea typeface="华文新魏" panose="02010800040101010101" pitchFamily="2" charset="-122"/>
                <a:sym typeface="宋体" panose="02010600030101010101" pitchFamily="2" charset="-122"/>
              </a:rPr>
              <a:t>h</a:t>
            </a:r>
            <a:r>
              <a:rPr lang="zh-CN" altLang="en-US" sz="2400" dirty="0">
                <a:solidFill>
                  <a:srgbClr val="000000"/>
                </a:solidFill>
                <a:latin typeface="华文新魏" panose="02010800040101010101" pitchFamily="2" charset="-122"/>
                <a:ea typeface="华文新魏" panose="02010800040101010101" pitchFamily="2" charset="-122"/>
                <a:sym typeface="宋体" panose="02010600030101010101" pitchFamily="2" charset="-122"/>
              </a:rPr>
              <a:t>．负责向社会公布特种设备安全总体情况。</a:t>
            </a:r>
            <a:endParaRPr lang="en-US" altLang="zh-CN" sz="2400" dirty="0">
              <a:latin typeface="楷体" panose="02010609060101010101" pitchFamily="49" charset="-122"/>
              <a:ea typeface="楷体" panose="02010609060101010101" pitchFamily="49" charset="-122"/>
            </a:endParaRPr>
          </a:p>
          <a:p>
            <a:pPr marL="0" indent="0" eaLnBrk="1" hangingPunct="1">
              <a:buClr>
                <a:srgbClr val="9A0000"/>
              </a:buClr>
              <a:buNone/>
            </a:pP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97283"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sym typeface="宋体" panose="02010600030101010101" pitchFamily="2" charset="-122"/>
              </a:rPr>
              <a:t>（四）工作制度</a:t>
            </a:r>
            <a:endParaRPr lang="zh-CN" altLang="en-US" sz="3200" dirty="0">
              <a:latin typeface="黑体" panose="02010609060101010101" pitchFamily="49" charset="-122"/>
              <a:ea typeface="黑体" panose="02010609060101010101" pitchFamily="49" charset="-122"/>
            </a:endParaRPr>
          </a:p>
        </p:txBody>
      </p:sp>
      <p:sp>
        <p:nvSpPr>
          <p:cNvPr id="97284" name="Rectangle 3"/>
          <p:cNvSpPr>
            <a:spLocks noGrp="1"/>
          </p:cNvSpPr>
          <p:nvPr>
            <p:ph idx="1"/>
          </p:nvPr>
        </p:nvSpPr>
        <p:spPr/>
        <p:txBody>
          <a:bodyPr vert="horz" wrap="square" lIns="91440" tIns="45720" rIns="91440" bIns="45720" anchor="t"/>
          <a:lstStyle/>
          <a:p>
            <a:pPr marL="0" indent="0" eaLnBrk="1" hangingPunct="1">
              <a:buClr>
                <a:srgbClr val="9A0000"/>
              </a:buClr>
              <a:buNone/>
            </a:pPr>
            <a:r>
              <a:rPr lang="zh-CN" altLang="en-US" sz="2400" dirty="0">
                <a:solidFill>
                  <a:srgbClr val="000000"/>
                </a:solidFill>
                <a:latin typeface="华文新魏" panose="02010800040101010101" pitchFamily="2" charset="-122"/>
                <a:ea typeface="华文新魏" panose="02010800040101010101" pitchFamily="2" charset="-122"/>
              </a:rPr>
              <a:t>随着特种设备安全监察工作“创新发展”理念的提出和工作成效的积累，逐步形成了保证工作制度落实的“六大工作体系”建设的工作思路。</a:t>
            </a:r>
            <a:endParaRPr lang="zh-CN" altLang="en-US"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zh-CN" altLang="en-US" sz="2400" dirty="0">
                <a:solidFill>
                  <a:srgbClr val="000000"/>
                </a:solidFill>
                <a:latin typeface="华文新魏" panose="02010800040101010101" pitchFamily="2" charset="-122"/>
                <a:ea typeface="华文新魏" panose="02010800040101010101" pitchFamily="2" charset="-122"/>
              </a:rPr>
              <a:t>一是完善法规标准体系</a:t>
            </a:r>
            <a:endParaRPr lang="zh-CN" altLang="en-US"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zh-CN" altLang="en-US" sz="2400" dirty="0">
                <a:solidFill>
                  <a:srgbClr val="000000"/>
                </a:solidFill>
                <a:latin typeface="华文新魏" panose="02010800040101010101" pitchFamily="2" charset="-122"/>
                <a:ea typeface="华文新魏" panose="02010800040101010101" pitchFamily="2" charset="-122"/>
              </a:rPr>
              <a:t>二是完善动态监管体系</a:t>
            </a:r>
            <a:endParaRPr lang="en-US" altLang="zh-CN"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zh-CN" altLang="en-US" sz="2400" dirty="0">
                <a:solidFill>
                  <a:srgbClr val="000000"/>
                </a:solidFill>
                <a:latin typeface="华文新魏" panose="02010800040101010101" pitchFamily="2" charset="-122"/>
                <a:ea typeface="华文新魏" panose="02010800040101010101" pitchFamily="2" charset="-122"/>
              </a:rPr>
              <a:t>三是构建安全责任体系</a:t>
            </a:r>
            <a:endParaRPr lang="zh-CN" altLang="en-US"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zh-CN" altLang="en-US" sz="2400" dirty="0">
                <a:solidFill>
                  <a:srgbClr val="000000"/>
                </a:solidFill>
                <a:latin typeface="华文新魏" panose="02010800040101010101" pitchFamily="2" charset="-122"/>
                <a:ea typeface="华文新魏" panose="02010800040101010101" pitchFamily="2" charset="-122"/>
              </a:rPr>
              <a:t>四是构建风险管理体系</a:t>
            </a:r>
            <a:endParaRPr lang="en-US" altLang="zh-CN"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zh-CN" altLang="en-US" sz="2400" dirty="0">
                <a:solidFill>
                  <a:srgbClr val="000000"/>
                </a:solidFill>
                <a:latin typeface="华文新魏" panose="02010800040101010101" pitchFamily="2" charset="-122"/>
                <a:ea typeface="华文新魏" panose="02010800040101010101" pitchFamily="2" charset="-122"/>
              </a:rPr>
              <a:t>五是构建绩效评价体系</a:t>
            </a:r>
            <a:endParaRPr lang="en-US" altLang="zh-CN"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zh-CN" altLang="en-US" sz="2400" dirty="0">
                <a:solidFill>
                  <a:srgbClr val="000000"/>
                </a:solidFill>
                <a:latin typeface="华文新魏" panose="02010800040101010101" pitchFamily="2" charset="-122"/>
                <a:ea typeface="华文新魏" panose="02010800040101010101" pitchFamily="2" charset="-122"/>
              </a:rPr>
              <a:t>六是构建科技支撑体系</a:t>
            </a: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98307"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sym typeface="宋体" panose="02010600030101010101" pitchFamily="2" charset="-122"/>
              </a:rPr>
              <a:t>（四）工作制度</a:t>
            </a:r>
            <a:endParaRPr lang="zh-CN" altLang="en-US" sz="3200" dirty="0">
              <a:latin typeface="黑体" panose="02010609060101010101" pitchFamily="49" charset="-122"/>
              <a:ea typeface="黑体" panose="02010609060101010101" pitchFamily="49" charset="-122"/>
            </a:endParaRPr>
          </a:p>
        </p:txBody>
      </p:sp>
      <p:sp>
        <p:nvSpPr>
          <p:cNvPr id="98308" name="Rectangle 3"/>
          <p:cNvSpPr>
            <a:spLocks noGrp="1"/>
          </p:cNvSpPr>
          <p:nvPr>
            <p:ph idx="1"/>
          </p:nvPr>
        </p:nvSpPr>
        <p:spPr/>
        <p:txBody>
          <a:bodyPr vert="horz" wrap="square" lIns="91440" tIns="45720" rIns="91440" bIns="45720" anchor="t"/>
          <a:lstStyle/>
          <a:p>
            <a:pPr marL="0" indent="0" eaLnBrk="1" hangingPunct="1">
              <a:buClr>
                <a:srgbClr val="9A0000"/>
              </a:buClr>
              <a:buNone/>
            </a:pPr>
            <a:r>
              <a:rPr lang="en-US" altLang="zh-CN" sz="2400" dirty="0">
                <a:solidFill>
                  <a:srgbClr val="000000"/>
                </a:solidFill>
                <a:latin typeface="华文新魏" panose="02010800040101010101" pitchFamily="2" charset="-122"/>
                <a:ea typeface="华文新魏" panose="02010800040101010101" pitchFamily="2" charset="-122"/>
              </a:rPr>
              <a:t>《</a:t>
            </a:r>
            <a:r>
              <a:rPr lang="zh-CN" altLang="en-US" sz="2400" dirty="0">
                <a:solidFill>
                  <a:srgbClr val="000000"/>
                </a:solidFill>
                <a:latin typeface="华文新魏" panose="02010800040101010101" pitchFamily="2" charset="-122"/>
                <a:ea typeface="华文新魏" panose="02010800040101010101" pitchFamily="2" charset="-122"/>
              </a:rPr>
              <a:t>特种设备安全法</a:t>
            </a:r>
            <a:r>
              <a:rPr lang="en-US" altLang="zh-CN" sz="2400" dirty="0">
                <a:solidFill>
                  <a:srgbClr val="000000"/>
                </a:solidFill>
                <a:latin typeface="华文新魏" panose="02010800040101010101" pitchFamily="2" charset="-122"/>
                <a:ea typeface="华文新魏" panose="02010800040101010101" pitchFamily="2" charset="-122"/>
              </a:rPr>
              <a:t>》</a:t>
            </a:r>
            <a:r>
              <a:rPr lang="zh-CN" altLang="en-US" sz="2400" dirty="0">
                <a:solidFill>
                  <a:srgbClr val="000000"/>
                </a:solidFill>
                <a:latin typeface="华文新魏" panose="02010800040101010101" pitchFamily="2" charset="-122"/>
                <a:ea typeface="华文新魏" panose="02010800040101010101" pitchFamily="2" charset="-122"/>
              </a:rPr>
              <a:t>确定了特种设备安全监督管理的职能，为有效履行法律赋予的责任，各级特种设备安全监督管理部门应当建立相应的特种设备安全监督管理工作制度。其主要内容至少包括以下八个方面：</a:t>
            </a:r>
            <a:endParaRPr lang="en-US" altLang="zh-CN"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en-US" altLang="zh-CN" sz="2400" dirty="0">
                <a:solidFill>
                  <a:srgbClr val="000000"/>
                </a:solidFill>
                <a:latin typeface="华文新魏" panose="02010800040101010101" pitchFamily="2" charset="-122"/>
                <a:ea typeface="华文新魏" panose="02010800040101010101" pitchFamily="2" charset="-122"/>
              </a:rPr>
              <a:t>1</a:t>
            </a:r>
            <a:r>
              <a:rPr lang="zh-CN" altLang="en-US" sz="2400" dirty="0">
                <a:solidFill>
                  <a:srgbClr val="000000"/>
                </a:solidFill>
                <a:latin typeface="华文新魏" panose="02010800040101010101" pitchFamily="2" charset="-122"/>
                <a:ea typeface="华文新魏" panose="02010800040101010101" pitchFamily="2" charset="-122"/>
              </a:rPr>
              <a:t>）特种设备安全与节能宣传教育工作制度</a:t>
            </a:r>
            <a:endParaRPr lang="en-US" altLang="zh-CN"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en-US" altLang="zh-CN" sz="2400" dirty="0">
                <a:solidFill>
                  <a:srgbClr val="000000"/>
                </a:solidFill>
                <a:latin typeface="华文新魏" panose="02010800040101010101" pitchFamily="2" charset="-122"/>
                <a:ea typeface="华文新魏" panose="02010800040101010101" pitchFamily="2" charset="-122"/>
              </a:rPr>
              <a:t>2</a:t>
            </a:r>
            <a:r>
              <a:rPr lang="zh-CN" altLang="en-US" sz="2400" dirty="0">
                <a:solidFill>
                  <a:srgbClr val="000000"/>
                </a:solidFill>
                <a:latin typeface="华文新魏" panose="02010800040101010101" pitchFamily="2" charset="-122"/>
                <a:ea typeface="华文新魏" panose="02010800040101010101" pitchFamily="2" charset="-122"/>
              </a:rPr>
              <a:t>）行政许可工作制度</a:t>
            </a:r>
            <a:endParaRPr lang="en-US" altLang="zh-CN"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en-US" altLang="zh-CN" sz="2400" dirty="0">
                <a:solidFill>
                  <a:srgbClr val="000000"/>
                </a:solidFill>
                <a:latin typeface="华文新魏" panose="02010800040101010101" pitchFamily="2" charset="-122"/>
                <a:ea typeface="华文新魏" panose="02010800040101010101" pitchFamily="2" charset="-122"/>
              </a:rPr>
              <a:t>3</a:t>
            </a:r>
            <a:r>
              <a:rPr lang="zh-CN" altLang="en-US" sz="2400" dirty="0">
                <a:solidFill>
                  <a:srgbClr val="000000"/>
                </a:solidFill>
                <a:latin typeface="华文新魏" panose="02010800040101010101" pitchFamily="2" charset="-122"/>
                <a:ea typeface="华文新魏" panose="02010800040101010101" pitchFamily="2" charset="-122"/>
              </a:rPr>
              <a:t>）特种设备安全监督检查工作制度</a:t>
            </a:r>
            <a:endParaRPr lang="en-US" altLang="zh-CN"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en-US" altLang="zh-CN" sz="2400" dirty="0">
                <a:solidFill>
                  <a:srgbClr val="000000"/>
                </a:solidFill>
                <a:latin typeface="华文新魏" panose="02010800040101010101" pitchFamily="2" charset="-122"/>
                <a:ea typeface="华文新魏" panose="02010800040101010101" pitchFamily="2" charset="-122"/>
              </a:rPr>
              <a:t>4</a:t>
            </a:r>
            <a:r>
              <a:rPr lang="zh-CN" altLang="en-US" sz="2400" dirty="0">
                <a:solidFill>
                  <a:srgbClr val="000000"/>
                </a:solidFill>
                <a:latin typeface="华文新魏" panose="02010800040101010101" pitchFamily="2" charset="-122"/>
                <a:ea typeface="华文新魏" panose="02010800040101010101" pitchFamily="2" charset="-122"/>
              </a:rPr>
              <a:t>）特种设备安全应急管理工作制度</a:t>
            </a:r>
            <a:endParaRPr lang="en-US" altLang="zh-CN"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灯片编号占位符 5"/>
          <p:cNvSpPr txBox="1">
            <a:spLocks noGrp="1"/>
          </p:cNvSpPr>
          <p:nvPr>
            <p:ph type="sldNum" sz="quarter" idx="12"/>
          </p:nvPr>
        </p:nvSpPr>
        <p:spPr/>
        <p:txBody>
          <a:bodyPr anchor="b"/>
          <a:lstStyle/>
          <a:p>
            <a:pPr eaLnBrk="1" hangingPunct="1"/>
            <a:fld id="{9A0DB2DC-4C9A-4742-B13C-FB6460FD3503}" type="slidenum">
              <a:rPr lang="zh-CN" altLang="en-US" dirty="0"/>
            </a:fld>
            <a:endParaRPr lang="zh-CN" altLang="en-US" dirty="0"/>
          </a:p>
        </p:txBody>
      </p:sp>
      <p:sp>
        <p:nvSpPr>
          <p:cNvPr id="99331" name="Rectangle 2"/>
          <p:cNvSpPr>
            <a:spLocks noGrp="1"/>
          </p:cNvSpPr>
          <p:nvPr>
            <p:ph type="title"/>
          </p:nvPr>
        </p:nvSpPr>
        <p:spPr>
          <a:xfrm>
            <a:off x="871538" y="1044575"/>
            <a:ext cx="8162925" cy="579438"/>
          </a:xfrm>
        </p:spPr>
        <p:txBody>
          <a:bodyPr vert="horz" wrap="square" lIns="91440" tIns="45720" rIns="91440" bIns="45720" anchor="b">
            <a:spAutoFit/>
          </a:bodyPr>
          <a:lstStyle/>
          <a:p>
            <a:pPr eaLnBrk="1" hangingPunct="1"/>
            <a:r>
              <a:rPr lang="zh-CN" altLang="zh-CN" sz="3200" dirty="0">
                <a:latin typeface="黑体" panose="02010609060101010101" pitchFamily="49" charset="-122"/>
                <a:ea typeface="黑体" panose="02010609060101010101" pitchFamily="49" charset="-122"/>
                <a:sym typeface="宋体" panose="02010600030101010101" pitchFamily="2" charset="-122"/>
              </a:rPr>
              <a:t>（四）工作制度</a:t>
            </a:r>
            <a:endParaRPr lang="zh-CN" altLang="en-US" sz="3200" dirty="0">
              <a:latin typeface="黑体" panose="02010609060101010101" pitchFamily="49" charset="-122"/>
              <a:ea typeface="黑体" panose="02010609060101010101" pitchFamily="49" charset="-122"/>
            </a:endParaRPr>
          </a:p>
        </p:txBody>
      </p:sp>
      <p:sp>
        <p:nvSpPr>
          <p:cNvPr id="99332" name="Rectangle 3"/>
          <p:cNvSpPr>
            <a:spLocks noGrp="1"/>
          </p:cNvSpPr>
          <p:nvPr>
            <p:ph idx="1"/>
          </p:nvPr>
        </p:nvSpPr>
        <p:spPr/>
        <p:txBody>
          <a:bodyPr vert="horz" wrap="square" lIns="91440" tIns="45720" rIns="91440" bIns="45720" anchor="t"/>
          <a:lstStyle/>
          <a:p>
            <a:pPr marL="0" indent="0" eaLnBrk="1" hangingPunct="1">
              <a:buClr>
                <a:srgbClr val="9A0000"/>
              </a:buClr>
              <a:buNone/>
            </a:pPr>
            <a:r>
              <a:rPr lang="en-US" altLang="zh-CN" sz="2400" dirty="0">
                <a:solidFill>
                  <a:srgbClr val="000000"/>
                </a:solidFill>
                <a:latin typeface="华文新魏" panose="02010800040101010101" pitchFamily="2" charset="-122"/>
                <a:ea typeface="华文新魏" panose="02010800040101010101" pitchFamily="2" charset="-122"/>
                <a:sym typeface="宋体" panose="02010600030101010101" pitchFamily="2" charset="-122"/>
              </a:rPr>
              <a:t>5</a:t>
            </a:r>
            <a:r>
              <a:rPr lang="zh-CN" altLang="en-US" sz="2400" dirty="0">
                <a:solidFill>
                  <a:srgbClr val="000000"/>
                </a:solidFill>
                <a:latin typeface="华文新魏" panose="02010800040101010101" pitchFamily="2" charset="-122"/>
                <a:ea typeface="华文新魏" panose="02010800040101010101" pitchFamily="2" charset="-122"/>
                <a:sym typeface="宋体" panose="02010600030101010101" pitchFamily="2" charset="-122"/>
              </a:rPr>
              <a:t>）特种设备行政执法工作制度</a:t>
            </a:r>
            <a:endParaRPr lang="en-US" altLang="zh-CN"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en-US" altLang="zh-CN" sz="2400" dirty="0">
                <a:solidFill>
                  <a:srgbClr val="000000"/>
                </a:solidFill>
                <a:latin typeface="华文新魏" panose="02010800040101010101" pitchFamily="2" charset="-122"/>
                <a:ea typeface="华文新魏" panose="02010800040101010101" pitchFamily="2" charset="-122"/>
                <a:sym typeface="宋体" panose="02010600030101010101" pitchFamily="2" charset="-122"/>
              </a:rPr>
              <a:t>6</a:t>
            </a:r>
            <a:r>
              <a:rPr lang="zh-CN" altLang="en-US" sz="2400" dirty="0">
                <a:solidFill>
                  <a:srgbClr val="000000"/>
                </a:solidFill>
                <a:latin typeface="华文新魏" panose="02010800040101010101" pitchFamily="2" charset="-122"/>
                <a:ea typeface="华文新魏" panose="02010800040101010101" pitchFamily="2" charset="-122"/>
                <a:sym typeface="宋体" panose="02010600030101010101" pitchFamily="2" charset="-122"/>
              </a:rPr>
              <a:t>）特种设备信息化管理工作制度</a:t>
            </a:r>
            <a:endParaRPr lang="en-US" altLang="zh-CN" sz="2400" dirty="0">
              <a:latin typeface="楷体" panose="02010609060101010101" pitchFamily="49" charset="-122"/>
              <a:ea typeface="楷体" panose="02010609060101010101" pitchFamily="49" charset="-122"/>
            </a:endParaRPr>
          </a:p>
          <a:p>
            <a:pPr marL="0" indent="0" eaLnBrk="1" hangingPunct="1">
              <a:buClr>
                <a:srgbClr val="9A0000"/>
              </a:buClr>
              <a:buNone/>
            </a:pPr>
            <a:r>
              <a:rPr lang="en-US" altLang="zh-CN" sz="2400" dirty="0">
                <a:solidFill>
                  <a:srgbClr val="000000"/>
                </a:solidFill>
                <a:latin typeface="华文新魏" panose="02010800040101010101" pitchFamily="2" charset="-122"/>
                <a:ea typeface="华文新魏" panose="02010800040101010101" pitchFamily="2" charset="-122"/>
              </a:rPr>
              <a:t>7</a:t>
            </a:r>
            <a:r>
              <a:rPr lang="zh-CN" altLang="en-US" sz="2400" dirty="0">
                <a:solidFill>
                  <a:srgbClr val="000000"/>
                </a:solidFill>
                <a:latin typeface="华文新魏" panose="02010800040101010101" pitchFamily="2" charset="-122"/>
                <a:ea typeface="华文新魏" panose="02010800040101010101" pitchFamily="2" charset="-122"/>
              </a:rPr>
              <a:t>）特种设备安全监察人员管理工作制度</a:t>
            </a:r>
            <a:endParaRPr lang="en-US" altLang="zh-CN" sz="2400" dirty="0">
              <a:solidFill>
                <a:srgbClr val="000000"/>
              </a:solidFill>
              <a:latin typeface="华文新魏" panose="02010800040101010101" pitchFamily="2" charset="-122"/>
              <a:ea typeface="华文新魏" panose="02010800040101010101" pitchFamily="2" charset="-122"/>
            </a:endParaRPr>
          </a:p>
          <a:p>
            <a:pPr marL="0" indent="0" eaLnBrk="1" hangingPunct="1">
              <a:buClr>
                <a:srgbClr val="9A0000"/>
              </a:buClr>
              <a:buNone/>
            </a:pPr>
            <a:r>
              <a:rPr lang="en-US" altLang="zh-CN" sz="2400" dirty="0">
                <a:solidFill>
                  <a:srgbClr val="000000"/>
                </a:solidFill>
                <a:latin typeface="华文新魏" panose="02010800040101010101" pitchFamily="2" charset="-122"/>
                <a:ea typeface="华文新魏" panose="02010800040101010101" pitchFamily="2" charset="-122"/>
              </a:rPr>
              <a:t>8</a:t>
            </a:r>
            <a:r>
              <a:rPr lang="zh-CN" altLang="en-US" sz="2400" dirty="0">
                <a:solidFill>
                  <a:srgbClr val="000000"/>
                </a:solidFill>
                <a:latin typeface="华文新魏" panose="02010800040101010101" pitchFamily="2" charset="-122"/>
                <a:ea typeface="华文新魏" panose="02010800040101010101" pitchFamily="2" charset="-122"/>
              </a:rPr>
              <a:t>）特种设备安全与节能监督管理保障工作制度</a:t>
            </a:r>
            <a:endParaRPr lang="en-US" altLang="zh-CN" sz="2400" dirty="0">
              <a:latin typeface="楷体" panose="02010609060101010101" pitchFamily="49" charset="-122"/>
              <a:ea typeface="楷体" panose="02010609060101010101" pitchFamily="49"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a 尾"/>
          <p:cNvPicPr>
            <a:picLocks noChangeAspect="1"/>
          </p:cNvPicPr>
          <p:nvPr>
            <p:ph idx="1"/>
          </p:nvPr>
        </p:nvPicPr>
        <p:blipFill>
          <a:blip r:embed="rId1"/>
          <a:stretch>
            <a:fillRect/>
          </a:stretch>
        </p:blipFill>
        <p:spPr>
          <a:xfrm>
            <a:off x="80010" y="1263650"/>
            <a:ext cx="8943340" cy="4251325"/>
          </a:xfrm>
          <a:prstGeom prst="rect">
            <a:avLst/>
          </a:prstGeom>
        </p:spPr>
      </p:pic>
    </p:spTree>
  </p:cSld>
  <p:clrMapOvr>
    <a:masterClrMapping/>
  </p:clrMapOvr>
</p:sld>
</file>

<file path=ppt/tags/tag1.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i*1_1"/>
  <p:tag name="KSO_WM_UNIT_TYPE" val="l_i"/>
  <p:tag name="KSO_WM_UNIT_INDEX" val="1_1"/>
  <p:tag name="KSO_WM_UNIT_CLEAR" val="1"/>
  <p:tag name="KSO_WM_UNIT_LAYERLEVEL" val="1_1"/>
  <p:tag name="KSO_WM_DIAGRAM_GROUP_CODE" val="l1-1"/>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h_f*1_1_1"/>
  <p:tag name="KSO_WM_UNIT_TYPE" val="l_h_f"/>
  <p:tag name="KSO_WM_UNIT_INDEX" val="1_1_1"/>
  <p:tag name="KSO_WM_UNIT_CLEAR" val="1"/>
  <p:tag name="KSO_WM_UNIT_LAYERLEVEL" val="1_1_1"/>
  <p:tag name="KSO_WM_UNIT_VALUE" val="42"/>
  <p:tag name="KSO_WM_UNIT_HIGHLIGHT" val="0"/>
  <p:tag name="KSO_WM_UNIT_COMPATIBLE" val="0"/>
  <p:tag name="KSO_WM_UNIT_PRESET_TEXT_INDEX" val="3"/>
  <p:tag name="KSO_WM_UNIT_PRESET_TEXT_LEN" val="24"/>
  <p:tag name="KSO_WM_DIAGRAM_GROUP_CODE" val="l1-1"/>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i*1_1"/>
  <p:tag name="KSO_WM_UNIT_TYPE" val="l_i"/>
  <p:tag name="KSO_WM_UNIT_INDEX" val="1_1"/>
  <p:tag name="KSO_WM_UNIT_CLEAR" val="1"/>
  <p:tag name="KSO_WM_UNIT_LAYERLEVEL" val="1_1"/>
  <p:tag name="KSO_WM_DIAGRAM_GROUP_CODE" val="l1-1"/>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h_f*1_1_1"/>
  <p:tag name="KSO_WM_UNIT_TYPE" val="l_h_f"/>
  <p:tag name="KSO_WM_UNIT_INDEX" val="1_1_1"/>
  <p:tag name="KSO_WM_UNIT_CLEAR" val="1"/>
  <p:tag name="KSO_WM_UNIT_LAYERLEVEL" val="1_1_1"/>
  <p:tag name="KSO_WM_UNIT_VALUE" val="42"/>
  <p:tag name="KSO_WM_UNIT_HIGHLIGHT" val="0"/>
  <p:tag name="KSO_WM_UNIT_COMPATIBLE" val="0"/>
  <p:tag name="KSO_WM_UNIT_PRESET_TEXT_INDEX" val="3"/>
  <p:tag name="KSO_WM_UNIT_PRESET_TEXT_LEN" val="24"/>
  <p:tag name="KSO_WM_DIAGRAM_GROUP_CODE" val="l1-1"/>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i*1_1"/>
  <p:tag name="KSO_WM_UNIT_TYPE" val="l_i"/>
  <p:tag name="KSO_WM_UNIT_INDEX" val="1_1"/>
  <p:tag name="KSO_WM_UNIT_CLEAR" val="1"/>
  <p:tag name="KSO_WM_UNIT_LAYERLEVEL" val="1_1"/>
  <p:tag name="KSO_WM_DIAGRAM_GROUP_CODE" val="l1-1"/>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h_f*1_1_1"/>
  <p:tag name="KSO_WM_UNIT_TYPE" val="l_h_f"/>
  <p:tag name="KSO_WM_UNIT_INDEX" val="1_1_1"/>
  <p:tag name="KSO_WM_UNIT_CLEAR" val="1"/>
  <p:tag name="KSO_WM_UNIT_LAYERLEVEL" val="1_1_1"/>
  <p:tag name="KSO_WM_UNIT_VALUE" val="42"/>
  <p:tag name="KSO_WM_UNIT_HIGHLIGHT" val="0"/>
  <p:tag name="KSO_WM_UNIT_COMPATIBLE" val="0"/>
  <p:tag name="KSO_WM_UNIT_PRESET_TEXT_INDEX" val="3"/>
  <p:tag name="KSO_WM_UNIT_PRESET_TEXT_LEN" val="24"/>
  <p:tag name="KSO_WM_DIAGRAM_GROUP_CODE" val="l1-1"/>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i*1_1"/>
  <p:tag name="KSO_WM_UNIT_TYPE" val="l_i"/>
  <p:tag name="KSO_WM_UNIT_INDEX" val="1_1"/>
  <p:tag name="KSO_WM_UNIT_CLEAR" val="1"/>
  <p:tag name="KSO_WM_UNIT_LAYERLEVEL" val="1_1"/>
  <p:tag name="KSO_WM_DIAGRAM_GROUP_CODE" val="l1-1"/>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h_f*1_1_1"/>
  <p:tag name="KSO_WM_UNIT_TYPE" val="l_h_f"/>
  <p:tag name="KSO_WM_UNIT_INDEX" val="1_1_1"/>
  <p:tag name="KSO_WM_UNIT_CLEAR" val="1"/>
  <p:tag name="KSO_WM_UNIT_LAYERLEVEL" val="1_1_1"/>
  <p:tag name="KSO_WM_UNIT_VALUE" val="42"/>
  <p:tag name="KSO_WM_UNIT_HIGHLIGHT" val="0"/>
  <p:tag name="KSO_WM_UNIT_COMPATIBLE" val="0"/>
  <p:tag name="KSO_WM_UNIT_PRESET_TEXT_INDEX" val="3"/>
  <p:tag name="KSO_WM_UNIT_PRESET_TEXT_LEN" val="24"/>
  <p:tag name="KSO_WM_DIAGRAM_GROUP_CODE" val="l1-1"/>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i*1_1"/>
  <p:tag name="KSO_WM_UNIT_TYPE" val="l_i"/>
  <p:tag name="KSO_WM_UNIT_INDEX" val="1_1"/>
  <p:tag name="KSO_WM_UNIT_CLEAR" val="1"/>
  <p:tag name="KSO_WM_UNIT_LAYERLEVEL" val="1_1"/>
  <p:tag name="KSO_WM_DIAGRAM_GROUP_CODE" val="l1-1"/>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h_f*1_1_1"/>
  <p:tag name="KSO_WM_UNIT_TYPE" val="l_h_f"/>
  <p:tag name="KSO_WM_UNIT_INDEX" val="1_1_1"/>
  <p:tag name="KSO_WM_UNIT_CLEAR" val="1"/>
  <p:tag name="KSO_WM_UNIT_LAYERLEVEL" val="1_1_1"/>
  <p:tag name="KSO_WM_UNIT_VALUE" val="42"/>
  <p:tag name="KSO_WM_UNIT_HIGHLIGHT" val="0"/>
  <p:tag name="KSO_WM_UNIT_COMPATIBLE" val="0"/>
  <p:tag name="KSO_WM_UNIT_PRESET_TEXT_INDEX" val="3"/>
  <p:tag name="KSO_WM_UNIT_PRESET_TEXT_LEN" val="24"/>
  <p:tag name="KSO_WM_DIAGRAM_GROUP_CODE" val="l1-1"/>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i*1_1"/>
  <p:tag name="KSO_WM_UNIT_TYPE" val="l_i"/>
  <p:tag name="KSO_WM_UNIT_INDEX" val="1_1"/>
  <p:tag name="KSO_WM_UNIT_CLEAR" val="1"/>
  <p:tag name="KSO_WM_UNIT_LAYERLEVEL" val="1_1"/>
  <p:tag name="KSO_WM_DIAGRAM_GROUP_CODE" val="l1-1"/>
</p:tagLst>
</file>

<file path=ppt/tags/tag2.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h_f*1_1_1"/>
  <p:tag name="KSO_WM_UNIT_TYPE" val="l_h_f"/>
  <p:tag name="KSO_WM_UNIT_INDEX" val="1_1_1"/>
  <p:tag name="KSO_WM_UNIT_CLEAR" val="1"/>
  <p:tag name="KSO_WM_UNIT_LAYERLEVEL" val="1_1_1"/>
  <p:tag name="KSO_WM_UNIT_VALUE" val="42"/>
  <p:tag name="KSO_WM_UNIT_HIGHLIGHT" val="0"/>
  <p:tag name="KSO_WM_UNIT_COMPATIBLE" val="0"/>
  <p:tag name="KSO_WM_UNIT_PRESET_TEXT_INDEX" val="3"/>
  <p:tag name="KSO_WM_UNIT_PRESET_TEXT_LEN" val="24"/>
  <p:tag name="KSO_WM_DIAGRAM_GROUP_CODE" val="l1-1"/>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h_f*1_1_1"/>
  <p:tag name="KSO_WM_UNIT_TYPE" val="l_h_f"/>
  <p:tag name="KSO_WM_UNIT_INDEX" val="1_1_1"/>
  <p:tag name="KSO_WM_UNIT_CLEAR" val="1"/>
  <p:tag name="KSO_WM_UNIT_LAYERLEVEL" val="1_1_1"/>
  <p:tag name="KSO_WM_UNIT_VALUE" val="42"/>
  <p:tag name="KSO_WM_UNIT_HIGHLIGHT" val="0"/>
  <p:tag name="KSO_WM_UNIT_COMPATIBLE" val="0"/>
  <p:tag name="KSO_WM_UNIT_PRESET_TEXT_INDEX" val="3"/>
  <p:tag name="KSO_WM_UNIT_PRESET_TEXT_LEN" val="24"/>
  <p:tag name="KSO_WM_DIAGRAM_GROUP_CODE" val="l1-1"/>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i*1_1"/>
  <p:tag name="KSO_WM_UNIT_TYPE" val="l_i"/>
  <p:tag name="KSO_WM_UNIT_INDEX" val="1_1"/>
  <p:tag name="KSO_WM_UNIT_CLEAR" val="1"/>
  <p:tag name="KSO_WM_UNIT_LAYERLEVEL" val="1_1"/>
  <p:tag name="KSO_WM_DIAGRAM_GROUP_CODE" val="l1-1"/>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h_f*1_1_1"/>
  <p:tag name="KSO_WM_UNIT_TYPE" val="l_h_f"/>
  <p:tag name="KSO_WM_UNIT_INDEX" val="1_1_1"/>
  <p:tag name="KSO_WM_UNIT_CLEAR" val="1"/>
  <p:tag name="KSO_WM_UNIT_LAYERLEVEL" val="1_1_1"/>
  <p:tag name="KSO_WM_UNIT_VALUE" val="42"/>
  <p:tag name="KSO_WM_UNIT_HIGHLIGHT" val="0"/>
  <p:tag name="KSO_WM_UNIT_COMPATIBLE" val="0"/>
  <p:tag name="KSO_WM_UNIT_PRESET_TEXT_INDEX" val="3"/>
  <p:tag name="KSO_WM_UNIT_PRESET_TEXT_LEN" val="24"/>
  <p:tag name="KSO_WM_DIAGRAM_GROUP_CODE" val="l1-1"/>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i*1_2"/>
  <p:tag name="KSO_WM_UNIT_TYPE" val="l_i"/>
  <p:tag name="KSO_WM_UNIT_INDEX" val="1_2"/>
  <p:tag name="KSO_WM_UNIT_CLEAR" val="1"/>
  <p:tag name="KSO_WM_UNIT_LAYERLEVEL" val="1_1"/>
  <p:tag name="KSO_WM_DIAGRAM_GROUP_CODE" val="l1-1"/>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h_f*1_2_1"/>
  <p:tag name="KSO_WM_UNIT_TYPE" val="l_h_f"/>
  <p:tag name="KSO_WM_UNIT_INDEX" val="1_2_1"/>
  <p:tag name="KSO_WM_UNIT_CLEAR" val="1"/>
  <p:tag name="KSO_WM_UNIT_LAYERLEVEL" val="1_1_1"/>
  <p:tag name="KSO_WM_UNIT_VALUE" val="42"/>
  <p:tag name="KSO_WM_UNIT_HIGHLIGHT" val="0"/>
  <p:tag name="KSO_WM_UNIT_COMPATIBLE" val="0"/>
  <p:tag name="KSO_WM_UNIT_PRESET_TEXT_INDEX" val="3"/>
  <p:tag name="KSO_WM_UNIT_PRESET_TEXT_LEN" val="24"/>
  <p:tag name="KSO_WM_DIAGRAM_GROUP_CODE" val="l1-1"/>
</p:tagLst>
</file>

<file path=ppt/tags/tag25.xml><?xml version="1.0" encoding="utf-8"?>
<p:tagLst xmlns:p="http://schemas.openxmlformats.org/presentationml/2006/main">
  <p:tag name="KSO_WPP_MARK_KEY" val="53cb46e4-ca67-44c8-b7eb-5df430902da3"/>
  <p:tag name="COMMONDATA" val="eyJoZGlkIjoiZGNjNzY5OWZiZjc5NDcwYmI3ZjA1YjQ5MjEyOGU4ODUifQ=="/>
  <p:tag name="commondata" val="eyJoZGlkIjoiM2Q4Y2M0MTAxMGRmZTZkMWUzZjg0NGZmZDVmMDc3NjUifQ=="/>
</p:tagLst>
</file>

<file path=ppt/tags/tag3.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i*1_2"/>
  <p:tag name="KSO_WM_UNIT_TYPE" val="l_i"/>
  <p:tag name="KSO_WM_UNIT_INDEX" val="1_2"/>
  <p:tag name="KSO_WM_UNIT_CLEAR" val="1"/>
  <p:tag name="KSO_WM_UNIT_LAYERLEVEL" val="1_1"/>
  <p:tag name="KSO_WM_DIAGRAM_GROUP_CODE" val="l1-1"/>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h_f*1_2_1"/>
  <p:tag name="KSO_WM_UNIT_TYPE" val="l_h_f"/>
  <p:tag name="KSO_WM_UNIT_INDEX" val="1_2_1"/>
  <p:tag name="KSO_WM_UNIT_CLEAR" val="1"/>
  <p:tag name="KSO_WM_UNIT_LAYERLEVEL" val="1_1_1"/>
  <p:tag name="KSO_WM_UNIT_VALUE" val="42"/>
  <p:tag name="KSO_WM_UNIT_HIGHLIGHT" val="0"/>
  <p:tag name="KSO_WM_UNIT_COMPATIBLE" val="0"/>
  <p:tag name="KSO_WM_UNIT_PRESET_TEXT_INDEX" val="3"/>
  <p:tag name="KSO_WM_UNIT_PRESET_TEXT_LEN" val="24"/>
  <p:tag name="KSO_WM_DIAGRAM_GROUP_CODE" val="l1-1"/>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i*1_1"/>
  <p:tag name="KSO_WM_UNIT_TYPE" val="l_i"/>
  <p:tag name="KSO_WM_UNIT_INDEX" val="1_1"/>
  <p:tag name="KSO_WM_UNIT_CLEAR" val="1"/>
  <p:tag name="KSO_WM_UNIT_LAYERLEVEL" val="1_1"/>
  <p:tag name="KSO_WM_DIAGRAM_GROUP_CODE" val="l1-1"/>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h_f*1_1_1"/>
  <p:tag name="KSO_WM_UNIT_TYPE" val="l_h_f"/>
  <p:tag name="KSO_WM_UNIT_INDEX" val="1_1_1"/>
  <p:tag name="KSO_WM_UNIT_CLEAR" val="1"/>
  <p:tag name="KSO_WM_UNIT_LAYERLEVEL" val="1_1_1"/>
  <p:tag name="KSO_WM_UNIT_VALUE" val="42"/>
  <p:tag name="KSO_WM_UNIT_HIGHLIGHT" val="0"/>
  <p:tag name="KSO_WM_UNIT_COMPATIBLE" val="0"/>
  <p:tag name="KSO_WM_UNIT_PRESET_TEXT_INDEX" val="3"/>
  <p:tag name="KSO_WM_UNIT_PRESET_TEXT_LEN" val="24"/>
  <p:tag name="KSO_WM_DIAGRAM_GROUP_CODE" val="l1-1"/>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i*1_1"/>
  <p:tag name="KSO_WM_UNIT_TYPE" val="l_i"/>
  <p:tag name="KSO_WM_UNIT_INDEX" val="1_1"/>
  <p:tag name="KSO_WM_UNIT_CLEAR" val="1"/>
  <p:tag name="KSO_WM_UNIT_LAYERLEVEL" val="1_1"/>
  <p:tag name="KSO_WM_DIAGRAM_GROUP_CODE" val="l1-1"/>
</p:tagLst>
</file>

<file path=ppt/tags/tag8.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h_f*1_1_1"/>
  <p:tag name="KSO_WM_UNIT_TYPE" val="l_h_f"/>
  <p:tag name="KSO_WM_UNIT_INDEX" val="1_1_1"/>
  <p:tag name="KSO_WM_UNIT_CLEAR" val="1"/>
  <p:tag name="KSO_WM_UNIT_LAYERLEVEL" val="1_1_1"/>
  <p:tag name="KSO_WM_UNIT_VALUE" val="42"/>
  <p:tag name="KSO_WM_UNIT_HIGHLIGHT" val="0"/>
  <p:tag name="KSO_WM_UNIT_COMPATIBLE" val="0"/>
  <p:tag name="KSO_WM_UNIT_PRESET_TEXT_INDEX" val="3"/>
  <p:tag name="KSO_WM_UNIT_PRESET_TEXT_LEN" val="24"/>
  <p:tag name="KSO_WM_DIAGRAM_GROUP_CODE" val="l1-1"/>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151"/>
  <p:tag name="KSO_WM_UNIT_ID" val="custom160151_7*l_i*1_1"/>
  <p:tag name="KSO_WM_UNIT_TYPE" val="l_i"/>
  <p:tag name="KSO_WM_UNIT_INDEX" val="1_1"/>
  <p:tag name="KSO_WM_UNIT_CLEAR" val="1"/>
  <p:tag name="KSO_WM_UNIT_LAYERLEVEL" val="1_1"/>
  <p:tag name="KSO_WM_DIAGRAM_GROUP_CODE" val="l1-1"/>
</p:tagLst>
</file>

<file path=ppt/theme/theme1.xml><?xml version="1.0" encoding="utf-8"?>
<a:theme xmlns:a="http://schemas.openxmlformats.org/drawingml/2006/main" name="EHS安全智库">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Designs\Bold Stripes.pot</Template>
  <TotalTime>0</TotalTime>
  <Words>16349</Words>
  <Application>WPS 演示</Application>
  <PresentationFormat>全屏显示(4:3)</PresentationFormat>
  <Paragraphs>1164</Paragraphs>
  <Slides>97</Slides>
  <Notes>6</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97</vt:i4>
      </vt:variant>
    </vt:vector>
  </HeadingPairs>
  <TitlesOfParts>
    <vt:vector size="113" baseType="lpstr">
      <vt:lpstr>Arial</vt:lpstr>
      <vt:lpstr>宋体</vt:lpstr>
      <vt:lpstr>Wingdings</vt:lpstr>
      <vt:lpstr>Verdana</vt:lpstr>
      <vt:lpstr>微软雅黑</vt:lpstr>
      <vt:lpstr>黑体</vt:lpstr>
      <vt:lpstr>楷体</vt:lpstr>
      <vt:lpstr>华文新魏</vt:lpstr>
      <vt:lpstr>Arial Unicode MS</vt:lpstr>
      <vt:lpstr>方正大黑简体</vt:lpstr>
      <vt:lpstr>华文中宋</vt:lpstr>
      <vt:lpstr>Times New Roman</vt:lpstr>
      <vt:lpstr>楷体_GB2312</vt:lpstr>
      <vt:lpstr>新宋体</vt:lpstr>
      <vt:lpstr>Tahoma</vt:lpstr>
      <vt:lpstr>EHS安全智库</vt:lpstr>
      <vt:lpstr>《特种设备安全法》解读 及特种设备监督管理</vt:lpstr>
      <vt:lpstr>PowerPoint 演示文稿</vt:lpstr>
      <vt:lpstr>内  容</vt:lpstr>
      <vt:lpstr>PowerPoint 演示文稿</vt:lpstr>
      <vt:lpstr>（一）立法的必要性</vt:lpstr>
      <vt:lpstr>（二）重要意义</vt:lpstr>
      <vt:lpstr>（三）立法过程</vt:lpstr>
      <vt:lpstr>PowerPoint 演示文稿</vt:lpstr>
      <vt:lpstr>（一）主要结构及特点</vt:lpstr>
      <vt:lpstr>（一）主要结构及特点</vt:lpstr>
      <vt:lpstr>（一）主要结构及特点</vt:lpstr>
      <vt:lpstr>（一）主要结构及特点</vt:lpstr>
      <vt:lpstr>PowerPoint 演示文稿</vt:lpstr>
      <vt:lpstr>（二）关于适用范围</vt:lpstr>
      <vt:lpstr>（二）关于适用范围</vt:lpstr>
      <vt:lpstr>范围——考虑的因素</vt:lpstr>
      <vt:lpstr>PowerPoint 演示文稿</vt:lpstr>
      <vt:lpstr>范围——参数及种类限定</vt:lpstr>
      <vt:lpstr>范围——参数及种类限定</vt:lpstr>
      <vt:lpstr>范围——参数及种类限定</vt:lpstr>
      <vt:lpstr>PowerPoint 演示文稿</vt:lpstr>
      <vt:lpstr>（三）关于企业安全主体责任</vt:lpstr>
      <vt:lpstr>（三）关于企业安全主体责任</vt:lpstr>
      <vt:lpstr>（三）关于企业安全主体责任</vt:lpstr>
      <vt:lpstr>（三）关于企业安全主体责任</vt:lpstr>
      <vt:lpstr>（三）关于企业安全主体责任</vt:lpstr>
      <vt:lpstr>（三）关于企业安全主体责任</vt:lpstr>
      <vt:lpstr>（三）关于企业安全主体责任</vt:lpstr>
      <vt:lpstr>（三）关于企业安全主体责任</vt:lpstr>
      <vt:lpstr>（三）关于企业安全主体责任</vt:lpstr>
      <vt:lpstr>（三）关于企业安全主体责任</vt:lpstr>
      <vt:lpstr>（三）关于企业安全主体责任</vt:lpstr>
      <vt:lpstr>（三）关于企业安全主体责任</vt:lpstr>
      <vt:lpstr>（三）关于企业安全主体责任</vt:lpstr>
      <vt:lpstr>（三）关于企业安全主体责任</vt:lpstr>
      <vt:lpstr>（三）关于企业安全主体责任</vt:lpstr>
      <vt:lpstr>（三）关于企业安全主体责任</vt:lpstr>
      <vt:lpstr>（三）关于企业安全主体责任</vt:lpstr>
      <vt:lpstr>（三）关于企业安全主体责任</vt:lpstr>
      <vt:lpstr>（三）关于企业安全主体责任</vt:lpstr>
      <vt:lpstr>（三）关于企业安全主体责任</vt:lpstr>
      <vt:lpstr>（三）关于企业安全主体责任</vt:lpstr>
      <vt:lpstr>（三）关于企业安全主体责任</vt:lpstr>
      <vt:lpstr>PowerPoint 演示文稿</vt:lpstr>
      <vt:lpstr>（四）关于检验检测</vt:lpstr>
      <vt:lpstr>（四）关于检验检测</vt:lpstr>
      <vt:lpstr>PowerPoint 演示文稿</vt:lpstr>
      <vt:lpstr>（五）关于监督管理</vt:lpstr>
      <vt:lpstr>（五）关于监督管理</vt:lpstr>
      <vt:lpstr>（五）关于监督管理</vt:lpstr>
      <vt:lpstr>（五）关于监督管理</vt:lpstr>
      <vt:lpstr>（五）关于安全监察</vt:lpstr>
      <vt:lpstr>PowerPoint 演示文稿</vt:lpstr>
      <vt:lpstr>（六）关于事故应急与处理</vt:lpstr>
      <vt:lpstr>（六）关于事故应急与处理</vt:lpstr>
      <vt:lpstr>（六）关于事故应急与处理</vt:lpstr>
      <vt:lpstr>PowerPoint 演示文稿</vt:lpstr>
      <vt:lpstr>（七）关于法律责任</vt:lpstr>
      <vt:lpstr>（七）关于法律责任</vt:lpstr>
      <vt:lpstr>（七）关于法律责任</vt:lpstr>
      <vt:lpstr>（七）关于法律责任</vt:lpstr>
      <vt:lpstr>（七）关于法律责任</vt:lpstr>
      <vt:lpstr>（七）关于法律责任</vt:lpstr>
      <vt:lpstr>（七）关于法律责任</vt:lpstr>
      <vt:lpstr>（七）关于法律责任</vt:lpstr>
      <vt:lpstr>（七）关于法律责任</vt:lpstr>
      <vt:lpstr>（七）关于法律责任</vt:lpstr>
      <vt:lpstr>（七）关于法律责任</vt:lpstr>
      <vt:lpstr>（七）关于法律责任</vt:lpstr>
      <vt:lpstr>（七）关于法律责任</vt:lpstr>
      <vt:lpstr>（七）关于法律责任</vt:lpstr>
      <vt:lpstr>（七）关于法律责任</vt:lpstr>
      <vt:lpstr>（七）关于法律责任</vt:lpstr>
      <vt:lpstr>（七）关于法律责任</vt:lpstr>
      <vt:lpstr>（七）关于法律责任</vt:lpstr>
      <vt:lpstr>PowerPoint 演示文稿</vt:lpstr>
      <vt:lpstr>（一）监管特点</vt:lpstr>
      <vt:lpstr>（一）监管特点</vt:lpstr>
      <vt:lpstr>（一）监管特点</vt:lpstr>
      <vt:lpstr>（一）监管特点</vt:lpstr>
      <vt:lpstr>（一）监管特点</vt:lpstr>
      <vt:lpstr>（一）监管特点</vt:lpstr>
      <vt:lpstr>（一）监管特点</vt:lpstr>
      <vt:lpstr>（二）法律制度</vt:lpstr>
      <vt:lpstr>PowerPoint 演示文稿</vt:lpstr>
      <vt:lpstr>（二）法律制度</vt:lpstr>
      <vt:lpstr>（二）法律制度</vt:lpstr>
      <vt:lpstr>（三）组织制度</vt:lpstr>
      <vt:lpstr>PowerPoint 演示文稿</vt:lpstr>
      <vt:lpstr>（三）组织制度</vt:lpstr>
      <vt:lpstr>（三）组织制度</vt:lpstr>
      <vt:lpstr>（三）组织制度</vt:lpstr>
      <vt:lpstr>（三）组织制度</vt:lpstr>
      <vt:lpstr>（四）工作制度</vt:lpstr>
      <vt:lpstr>（四）工作制度</vt:lpstr>
      <vt:lpstr>（四）工作制度</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海量安全资料加入知识星球:安全精品资料库</dc:description>
  <dc:subject>免费资料关注公众号:安全生产管理</dc:subject>
  <cp:category>免费资料关注公众号:安全生产管理</cp:category>
  <cp:lastModifiedBy>Vivian</cp:lastModifiedBy>
  <cp:revision>5</cp:revision>
  <dcterms:created xsi:type="dcterms:W3CDTF">2020-04-23T15:00:00Z</dcterms:created>
  <dcterms:modified xsi:type="dcterms:W3CDTF">2023-12-08T03:04:34Z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59726E7DBDCC4B4A97CCBE4F8AF52A9E_12</vt:lpwstr>
  </property>
</Properties>
</file>