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88" r:id="rId3"/>
    <p:sldId id="308" r:id="rId4"/>
    <p:sldId id="291" r:id="rId5"/>
    <p:sldId id="290" r:id="rId6"/>
    <p:sldId id="292" r:id="rId7"/>
    <p:sldId id="293" r:id="rId8"/>
    <p:sldId id="296" r:id="rId9"/>
    <p:sldId id="297" r:id="rId10"/>
    <p:sldId id="298" r:id="rId11"/>
    <p:sldId id="300" r:id="rId12"/>
    <p:sldId id="301" r:id="rId13"/>
    <p:sldId id="302" r:id="rId14"/>
    <p:sldId id="303" r:id="rId15"/>
    <p:sldId id="304" r:id="rId16"/>
    <p:sldId id="305" r:id="rId17"/>
    <p:sldId id="295" r:id="rId18"/>
    <p:sldId id="294" r:id="rId19"/>
    <p:sldId id="309" r:id="rId20"/>
  </p:sldIdLst>
  <p:sldSz cx="9432925" cy="6264275"/>
  <p:notesSz cx="6858000" cy="9144000"/>
  <p:custDataLst>
    <p:tags r:id="rId25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73" userDrawn="1">
          <p15:clr>
            <a:srgbClr val="A4A3A4"/>
          </p15:clr>
        </p15:guide>
        <p15:guide id="2" pos="29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FF"/>
    <a:srgbClr val="1B06BA"/>
    <a:srgbClr val="000000"/>
    <a:srgbClr val="81CCFF"/>
    <a:srgbClr val="5DBDFF"/>
    <a:srgbClr val="808080"/>
    <a:srgbClr val="CC3399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289"/>
    <p:restoredTop sz="94649"/>
  </p:normalViewPr>
  <p:slideViewPr>
    <p:cSldViewPr showGuides="1">
      <p:cViewPr varScale="1">
        <p:scale>
          <a:sx n="24" d="100"/>
          <a:sy n="24" d="100"/>
        </p:scale>
        <p:origin x="-660" y="-90"/>
      </p:cViewPr>
      <p:guideLst>
        <p:guide orient="horz" pos="1973"/>
        <p:guide pos="29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gs" Target="tags/tag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24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460" name="Rectangle 4"/>
          <p:cNvSpPr>
            <a:spLocks noRot="1" noTextEdit="1"/>
          </p:cNvSpPr>
          <p:nvPr>
            <p:ph type="sldImg" idx="2"/>
          </p:nvPr>
        </p:nvSpPr>
        <p:spPr>
          <a:xfrm>
            <a:off x="847725" y="685800"/>
            <a:ext cx="516255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24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4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4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1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07470" y="1945987"/>
            <a:ext cx="8017986" cy="134275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14939" y="3549756"/>
            <a:ext cx="6603048" cy="160087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55043" y="229111"/>
            <a:ext cx="2189553" cy="488236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86387" y="229111"/>
            <a:ext cx="6411441" cy="488236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5136" y="4025378"/>
            <a:ext cx="8017986" cy="124415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45136" y="2655067"/>
            <a:ext cx="8017986" cy="137031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6387" y="1335509"/>
            <a:ext cx="4300497" cy="37759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44099" y="1335509"/>
            <a:ext cx="4300497" cy="37759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1646" y="250861"/>
            <a:ext cx="8489633" cy="1044046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646" y="1402212"/>
            <a:ext cx="4167847" cy="5843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1646" y="1986587"/>
            <a:ext cx="4167847" cy="360920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91795" y="1402212"/>
            <a:ext cx="4169484" cy="5843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91795" y="1986587"/>
            <a:ext cx="4169484" cy="360920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1648" y="249412"/>
            <a:ext cx="3103367" cy="106144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88013" y="249412"/>
            <a:ext cx="5273267" cy="53463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1648" y="1310859"/>
            <a:ext cx="3103367" cy="42849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48919" y="4384994"/>
            <a:ext cx="5659755" cy="5176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848919" y="559725"/>
            <a:ext cx="5659755" cy="375856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848919" y="4902666"/>
            <a:ext cx="5659755" cy="735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71488" y="250825"/>
            <a:ext cx="8489950" cy="10445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471488" y="1462088"/>
            <a:ext cx="8489950" cy="41338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 flipV="1">
            <a:off x="0" y="554038"/>
            <a:ext cx="9432925" cy="55563"/>
          </a:xfrm>
          <a:prstGeom prst="rect">
            <a:avLst/>
          </a:prstGeom>
          <a:gradFill flip="none" rotWithShape="1">
            <a:gsLst>
              <a:gs pos="0">
                <a:srgbClr val="D20000">
                  <a:shade val="30000"/>
                  <a:satMod val="115000"/>
                </a:srgbClr>
              </a:gs>
              <a:gs pos="50000">
                <a:srgbClr val="D20000">
                  <a:shade val="67500"/>
                  <a:satMod val="115000"/>
                </a:srgbClr>
              </a:gs>
              <a:gs pos="100000">
                <a:srgbClr val="D20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 flipV="1">
            <a:off x="0" y="5892800"/>
            <a:ext cx="9432925" cy="3746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黑体" panose="02010609060101010101" pitchFamily="49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750" y="2268538"/>
            <a:ext cx="8331200" cy="1214438"/>
          </a:xfrm>
        </p:spPr>
        <p:txBody>
          <a:bodyPr vert="horz" wrap="square" lIns="91440" tIns="45720" rIns="91440" bIns="45720" numCol="1" rtlCol="0" anchor="ctr" anchorCtr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经典繁角隶" pitchFamily="49" charset="-122"/>
                <a:ea typeface="经典繁角隶" pitchFamily="49" charset="-122"/>
                <a:cs typeface="经典繁角隶" pitchFamily="49" charset="-122"/>
              </a:rPr>
              <a:t>早 会 的 技 巧</a:t>
            </a:r>
            <a:endParaRPr kumimoji="0" lang="zh-CN" altLang="en-US" sz="8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经典繁角隶" pitchFamily="49" charset="-122"/>
              <a:ea typeface="经典繁角隶" pitchFamily="49" charset="-122"/>
              <a:cs typeface="经典繁角隶" pitchFamily="49" charset="-122"/>
            </a:endParaRPr>
          </a:p>
        </p:txBody>
      </p:sp>
      <p:pic>
        <p:nvPicPr>
          <p:cNvPr id="2" name="图片 1" descr="a 头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36870" y="3780155"/>
            <a:ext cx="3773170" cy="1957070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 noRot="1"/>
          </p:cNvSpPr>
          <p:nvPr>
            <p:ph type="title"/>
          </p:nvPr>
        </p:nvSpPr>
        <p:spPr>
          <a:xfrm>
            <a:off x="287338" y="611188"/>
            <a:ext cx="3348037" cy="357187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早会的步骤：</a:t>
            </a:r>
            <a:endParaRPr lang="zh-CN" altLang="en-US" sz="3200" b="1" dirty="0">
              <a:solidFill>
                <a:srgbClr val="1B06B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57163" y="1150938"/>
            <a:ext cx="3978275" cy="606425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u"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3.</a:t>
            </a: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早会内容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30776" y="574486"/>
            <a:ext cx="4071966" cy="120032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生产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品质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 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5S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 </a:t>
            </a:r>
            <a:endParaRPr kumimoji="0" lang="en-US" altLang="zh-CN" sz="3600" b="1" i="0" u="none" strike="noStrike" kern="1200" cap="none" spc="0" normalizeH="0" baseline="0" noProof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华文彩云" pitchFamily="2" charset="-122"/>
              <a:ea typeface="华文彩云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安全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纪律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通知</a:t>
            </a:r>
            <a:endParaRPr kumimoji="0" lang="zh-CN" altLang="en-US" sz="3600" b="1" i="0" u="none" strike="noStrike" kern="1200" cap="none" spc="0" normalizeH="0" baseline="0" noProof="0" dirty="0">
              <a:ln w="1905"/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华文彩云" pitchFamily="2" charset="-122"/>
              <a:ea typeface="华文彩云" pitchFamily="2" charset="-122"/>
              <a:cs typeface="+mn-cs"/>
            </a:endParaRPr>
          </a:p>
        </p:txBody>
      </p:sp>
      <p:grpSp>
        <p:nvGrpSpPr>
          <p:cNvPr id="11269" name="组合 73"/>
          <p:cNvGrpSpPr/>
          <p:nvPr/>
        </p:nvGrpSpPr>
        <p:grpSpPr>
          <a:xfrm>
            <a:off x="1001713" y="3775075"/>
            <a:ext cx="5072062" cy="1857375"/>
            <a:chOff x="3287702" y="2203443"/>
            <a:chExt cx="4429156" cy="2000264"/>
          </a:xfrm>
        </p:grpSpPr>
        <p:grpSp>
          <p:nvGrpSpPr>
            <p:cNvPr id="11286" name="组合 16"/>
            <p:cNvGrpSpPr/>
            <p:nvPr/>
          </p:nvGrpSpPr>
          <p:grpSpPr>
            <a:xfrm>
              <a:off x="5145090" y="2203443"/>
              <a:ext cx="642942" cy="642942"/>
              <a:chOff x="6788164" y="1846253"/>
              <a:chExt cx="571504" cy="571504"/>
            </a:xfrm>
          </p:grpSpPr>
          <p:sp>
            <p:nvSpPr>
              <p:cNvPr id="15" name="空心弧 14"/>
              <p:cNvSpPr/>
              <p:nvPr/>
            </p:nvSpPr>
            <p:spPr>
              <a:xfrm>
                <a:off x="6788363" y="1846253"/>
                <a:ext cx="571762" cy="571396"/>
              </a:xfrm>
              <a:prstGeom prst="blockArc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流程图: 联系 15"/>
              <p:cNvSpPr/>
              <p:nvPr/>
            </p:nvSpPr>
            <p:spPr>
              <a:xfrm>
                <a:off x="6931303" y="1989102"/>
                <a:ext cx="285881" cy="285698"/>
              </a:xfrm>
              <a:prstGeom prst="flowChartConnector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1287" name="组合 44"/>
            <p:cNvGrpSpPr/>
            <p:nvPr/>
          </p:nvGrpSpPr>
          <p:grpSpPr>
            <a:xfrm>
              <a:off x="3287702" y="3203575"/>
              <a:ext cx="4429156" cy="500066"/>
              <a:chOff x="3287702" y="3203575"/>
              <a:chExt cx="4429156" cy="500066"/>
            </a:xfrm>
          </p:grpSpPr>
          <p:grpSp>
            <p:nvGrpSpPr>
              <p:cNvPr id="11316" name="组合 19"/>
              <p:cNvGrpSpPr/>
              <p:nvPr/>
            </p:nvGrpSpPr>
            <p:grpSpPr>
              <a:xfrm>
                <a:off x="3287702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18" name="流程图: 联系 17"/>
                <p:cNvSpPr/>
                <p:nvPr/>
              </p:nvSpPr>
              <p:spPr>
                <a:xfrm>
                  <a:off x="5860028" y="3560765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前凸弯带形 18"/>
                <p:cNvSpPr/>
                <p:nvPr/>
              </p:nvSpPr>
              <p:spPr>
                <a:xfrm>
                  <a:off x="5645156" y="3776178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317" name="组合 20"/>
              <p:cNvGrpSpPr/>
              <p:nvPr/>
            </p:nvGrpSpPr>
            <p:grpSpPr>
              <a:xfrm>
                <a:off x="3787768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22" name="流程图: 联系 21"/>
                <p:cNvSpPr/>
                <p:nvPr/>
              </p:nvSpPr>
              <p:spPr>
                <a:xfrm>
                  <a:off x="5860663" y="3561406"/>
                  <a:ext cx="284186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前凸弯带形 22"/>
                <p:cNvSpPr/>
                <p:nvPr/>
              </p:nvSpPr>
              <p:spPr>
                <a:xfrm>
                  <a:off x="5645789" y="3776819"/>
                  <a:ext cx="71393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318" name="组合 23"/>
              <p:cNvGrpSpPr/>
              <p:nvPr/>
            </p:nvGrpSpPr>
            <p:grpSpPr>
              <a:xfrm>
                <a:off x="4287834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25" name="流程图: 联系 24"/>
                <p:cNvSpPr/>
                <p:nvPr/>
              </p:nvSpPr>
              <p:spPr>
                <a:xfrm>
                  <a:off x="5858986" y="3562047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前凸弯带形 25"/>
                <p:cNvSpPr/>
                <p:nvPr/>
              </p:nvSpPr>
              <p:spPr>
                <a:xfrm>
                  <a:off x="5644112" y="3777460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319" name="组合 26"/>
              <p:cNvGrpSpPr/>
              <p:nvPr/>
            </p:nvGrpSpPr>
            <p:grpSpPr>
              <a:xfrm>
                <a:off x="6788164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28" name="流程图: 联系 27"/>
                <p:cNvSpPr/>
                <p:nvPr/>
              </p:nvSpPr>
              <p:spPr>
                <a:xfrm>
                  <a:off x="5859843" y="3561406"/>
                  <a:ext cx="284186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前凸弯带形 28"/>
                <p:cNvSpPr/>
                <p:nvPr/>
              </p:nvSpPr>
              <p:spPr>
                <a:xfrm>
                  <a:off x="5644970" y="3776819"/>
                  <a:ext cx="71393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320" name="组合 29"/>
              <p:cNvGrpSpPr/>
              <p:nvPr/>
            </p:nvGrpSpPr>
            <p:grpSpPr>
              <a:xfrm>
                <a:off x="4787900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31" name="流程图: 联系 30"/>
                <p:cNvSpPr/>
                <p:nvPr/>
              </p:nvSpPr>
              <p:spPr>
                <a:xfrm>
                  <a:off x="5859619" y="3580638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前凸弯带形 31"/>
                <p:cNvSpPr/>
                <p:nvPr/>
              </p:nvSpPr>
              <p:spPr>
                <a:xfrm>
                  <a:off x="5644747" y="3796052"/>
                  <a:ext cx="713932" cy="26627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321" name="组合 32"/>
              <p:cNvGrpSpPr/>
              <p:nvPr/>
            </p:nvGrpSpPr>
            <p:grpSpPr>
              <a:xfrm>
                <a:off x="5287966" y="3417889"/>
                <a:ext cx="428628" cy="285750"/>
                <a:chOff x="5645154" y="3560765"/>
                <a:chExt cx="714380" cy="500062"/>
              </a:xfrm>
            </p:grpSpPr>
            <p:sp>
              <p:nvSpPr>
                <p:cNvPr id="34" name="流程图: 联系 33"/>
                <p:cNvSpPr/>
                <p:nvPr/>
              </p:nvSpPr>
              <p:spPr>
                <a:xfrm>
                  <a:off x="5860250" y="3580638"/>
                  <a:ext cx="284186" cy="284224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前凸弯带形 34"/>
                <p:cNvSpPr/>
                <p:nvPr/>
              </p:nvSpPr>
              <p:spPr>
                <a:xfrm>
                  <a:off x="5645377" y="3796051"/>
                  <a:ext cx="713933" cy="266273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322" name="组合 35"/>
              <p:cNvGrpSpPr/>
              <p:nvPr/>
            </p:nvGrpSpPr>
            <p:grpSpPr>
              <a:xfrm>
                <a:off x="6288098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37" name="流程图: 联系 36"/>
                <p:cNvSpPr/>
                <p:nvPr/>
              </p:nvSpPr>
              <p:spPr>
                <a:xfrm>
                  <a:off x="5859209" y="3562047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前凸弯带形 37"/>
                <p:cNvSpPr/>
                <p:nvPr/>
              </p:nvSpPr>
              <p:spPr>
                <a:xfrm>
                  <a:off x="5644337" y="3777460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323" name="组合 38"/>
              <p:cNvGrpSpPr/>
              <p:nvPr/>
            </p:nvGrpSpPr>
            <p:grpSpPr>
              <a:xfrm>
                <a:off x="5788032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40" name="流程图: 联系 39"/>
                <p:cNvSpPr/>
                <p:nvPr/>
              </p:nvSpPr>
              <p:spPr>
                <a:xfrm>
                  <a:off x="5860885" y="3580638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前凸弯带形 40"/>
                <p:cNvSpPr/>
                <p:nvPr/>
              </p:nvSpPr>
              <p:spPr>
                <a:xfrm>
                  <a:off x="5646013" y="3796052"/>
                  <a:ext cx="713932" cy="26627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324" name="组合 41"/>
              <p:cNvGrpSpPr/>
              <p:nvPr/>
            </p:nvGrpSpPr>
            <p:grpSpPr>
              <a:xfrm>
                <a:off x="7288230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43" name="流程图: 联系 42"/>
                <p:cNvSpPr/>
                <p:nvPr/>
              </p:nvSpPr>
              <p:spPr>
                <a:xfrm>
                  <a:off x="5860476" y="3560765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前凸弯带形 43"/>
                <p:cNvSpPr/>
                <p:nvPr/>
              </p:nvSpPr>
              <p:spPr>
                <a:xfrm>
                  <a:off x="5645604" y="3776178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1288" name="组合 45"/>
            <p:cNvGrpSpPr/>
            <p:nvPr/>
          </p:nvGrpSpPr>
          <p:grpSpPr>
            <a:xfrm>
              <a:off x="3287702" y="3703641"/>
              <a:ext cx="4429156" cy="500066"/>
              <a:chOff x="3287702" y="3203575"/>
              <a:chExt cx="4429156" cy="500066"/>
            </a:xfrm>
          </p:grpSpPr>
          <p:grpSp>
            <p:nvGrpSpPr>
              <p:cNvPr id="11289" name="组合 19"/>
              <p:cNvGrpSpPr/>
              <p:nvPr/>
            </p:nvGrpSpPr>
            <p:grpSpPr>
              <a:xfrm>
                <a:off x="3287702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72" name="流程图: 联系 71"/>
                <p:cNvSpPr/>
                <p:nvPr/>
              </p:nvSpPr>
              <p:spPr>
                <a:xfrm>
                  <a:off x="5860028" y="3562261"/>
                  <a:ext cx="28418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前凸弯带形 72"/>
                <p:cNvSpPr/>
                <p:nvPr/>
              </p:nvSpPr>
              <p:spPr>
                <a:xfrm>
                  <a:off x="5645156" y="3777675"/>
                  <a:ext cx="713932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290" name="组合 20"/>
              <p:cNvGrpSpPr/>
              <p:nvPr/>
            </p:nvGrpSpPr>
            <p:grpSpPr>
              <a:xfrm>
                <a:off x="3787768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70" name="流程图: 联系 69"/>
                <p:cNvSpPr/>
                <p:nvPr/>
              </p:nvSpPr>
              <p:spPr>
                <a:xfrm>
                  <a:off x="5860663" y="3580853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前凸弯带形 70"/>
                <p:cNvSpPr/>
                <p:nvPr/>
              </p:nvSpPr>
              <p:spPr>
                <a:xfrm>
                  <a:off x="5645789" y="3796267"/>
                  <a:ext cx="71393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291" name="组合 23"/>
              <p:cNvGrpSpPr/>
              <p:nvPr/>
            </p:nvGrpSpPr>
            <p:grpSpPr>
              <a:xfrm>
                <a:off x="4287834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68" name="流程图: 联系 67"/>
                <p:cNvSpPr/>
                <p:nvPr/>
              </p:nvSpPr>
              <p:spPr>
                <a:xfrm>
                  <a:off x="5858986" y="3560552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前凸弯带形 68"/>
                <p:cNvSpPr/>
                <p:nvPr/>
              </p:nvSpPr>
              <p:spPr>
                <a:xfrm>
                  <a:off x="5644112" y="3775965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292" name="组合 26"/>
              <p:cNvGrpSpPr/>
              <p:nvPr/>
            </p:nvGrpSpPr>
            <p:grpSpPr>
              <a:xfrm>
                <a:off x="6788164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66" name="流程图: 联系 65"/>
                <p:cNvSpPr/>
                <p:nvPr/>
              </p:nvSpPr>
              <p:spPr>
                <a:xfrm>
                  <a:off x="5859843" y="3580853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前凸弯带形 66"/>
                <p:cNvSpPr/>
                <p:nvPr/>
              </p:nvSpPr>
              <p:spPr>
                <a:xfrm>
                  <a:off x="5644970" y="3796267"/>
                  <a:ext cx="71393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293" name="组合 29"/>
              <p:cNvGrpSpPr/>
              <p:nvPr/>
            </p:nvGrpSpPr>
            <p:grpSpPr>
              <a:xfrm>
                <a:off x="4787900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64" name="流程图: 联系 63"/>
                <p:cNvSpPr/>
                <p:nvPr/>
              </p:nvSpPr>
              <p:spPr>
                <a:xfrm>
                  <a:off x="5859619" y="3561193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前凸弯带形 64"/>
                <p:cNvSpPr/>
                <p:nvPr/>
              </p:nvSpPr>
              <p:spPr>
                <a:xfrm>
                  <a:off x="5644747" y="3776606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294" name="组合 32"/>
              <p:cNvGrpSpPr/>
              <p:nvPr/>
            </p:nvGrpSpPr>
            <p:grpSpPr>
              <a:xfrm>
                <a:off x="5287966" y="3417889"/>
                <a:ext cx="428628" cy="285750"/>
                <a:chOff x="5645154" y="3560765"/>
                <a:chExt cx="714380" cy="500062"/>
              </a:xfrm>
            </p:grpSpPr>
            <p:sp>
              <p:nvSpPr>
                <p:cNvPr id="62" name="流程图: 联系 61"/>
                <p:cNvSpPr/>
                <p:nvPr/>
              </p:nvSpPr>
              <p:spPr>
                <a:xfrm>
                  <a:off x="5860250" y="3561193"/>
                  <a:ext cx="284186" cy="284224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前凸弯带形 62"/>
                <p:cNvSpPr/>
                <p:nvPr/>
              </p:nvSpPr>
              <p:spPr>
                <a:xfrm>
                  <a:off x="5645377" y="3776605"/>
                  <a:ext cx="713933" cy="28422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295" name="组合 35"/>
              <p:cNvGrpSpPr/>
              <p:nvPr/>
            </p:nvGrpSpPr>
            <p:grpSpPr>
              <a:xfrm>
                <a:off x="6288098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60" name="流程图: 联系 59"/>
                <p:cNvSpPr/>
                <p:nvPr/>
              </p:nvSpPr>
              <p:spPr>
                <a:xfrm>
                  <a:off x="5859209" y="3560552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前凸弯带形 60"/>
                <p:cNvSpPr/>
                <p:nvPr/>
              </p:nvSpPr>
              <p:spPr>
                <a:xfrm>
                  <a:off x="5644337" y="3775965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296" name="组合 38"/>
              <p:cNvGrpSpPr/>
              <p:nvPr/>
            </p:nvGrpSpPr>
            <p:grpSpPr>
              <a:xfrm>
                <a:off x="5788032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58" name="流程图: 联系 57"/>
                <p:cNvSpPr/>
                <p:nvPr/>
              </p:nvSpPr>
              <p:spPr>
                <a:xfrm>
                  <a:off x="5860885" y="3561193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前凸弯带形 58"/>
                <p:cNvSpPr/>
                <p:nvPr/>
              </p:nvSpPr>
              <p:spPr>
                <a:xfrm>
                  <a:off x="5646013" y="3776606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297" name="组合 41"/>
              <p:cNvGrpSpPr/>
              <p:nvPr/>
            </p:nvGrpSpPr>
            <p:grpSpPr>
              <a:xfrm>
                <a:off x="7288230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56" name="流程图: 联系 55"/>
                <p:cNvSpPr/>
                <p:nvPr/>
              </p:nvSpPr>
              <p:spPr>
                <a:xfrm>
                  <a:off x="5860476" y="3562261"/>
                  <a:ext cx="28418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前凸弯带形 56"/>
                <p:cNvSpPr/>
                <p:nvPr/>
              </p:nvSpPr>
              <p:spPr>
                <a:xfrm>
                  <a:off x="5645604" y="3777675"/>
                  <a:ext cx="713932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76" name="圆角矩形标注 75"/>
          <p:cNvSpPr/>
          <p:nvPr/>
        </p:nvSpPr>
        <p:spPr>
          <a:xfrm>
            <a:off x="1287438" y="2203443"/>
            <a:ext cx="1000132" cy="1071570"/>
          </a:xfrm>
          <a:prstGeom prst="wedgeRoundRectCallout">
            <a:avLst>
              <a:gd name="adj1" fmla="val 70912"/>
              <a:gd name="adj2" fmla="val 76442"/>
              <a:gd name="adj3" fmla="val 16667"/>
            </a:avLst>
          </a:prstGeom>
          <a:blipFill>
            <a:blip r:embed="rId1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个人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感想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87834" y="1917692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工作体会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87834" y="2632071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个人经验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287834" y="3346451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工作建议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287834" y="4060831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善意提醒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85" name="八角星 84"/>
          <p:cNvSpPr/>
          <p:nvPr/>
        </p:nvSpPr>
        <p:spPr>
          <a:xfrm>
            <a:off x="7645400" y="4060825"/>
            <a:ext cx="928688" cy="1057275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琥珀" pitchFamily="2" charset="-122"/>
                <a:ea typeface="华文琥珀" pitchFamily="2" charset="-122"/>
                <a:cs typeface="+mn-cs"/>
              </a:rPr>
              <a:t>壹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华文琥珀" pitchFamily="2" charset="-122"/>
              <a:ea typeface="华文琥珀" pitchFamily="2" charset="-122"/>
              <a:cs typeface="+mn-cs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 noRot="1"/>
          </p:cNvSpPr>
          <p:nvPr>
            <p:ph type="title"/>
          </p:nvPr>
        </p:nvSpPr>
        <p:spPr>
          <a:xfrm>
            <a:off x="287338" y="687388"/>
            <a:ext cx="3251200" cy="357187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早会的步骤：</a:t>
            </a:r>
            <a:endParaRPr lang="zh-CN" altLang="en-US" sz="3200" b="1" dirty="0">
              <a:solidFill>
                <a:srgbClr val="1B06B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15900" y="1157288"/>
            <a:ext cx="3976688" cy="606425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u"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3.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早会内容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30776" y="574486"/>
            <a:ext cx="4071966" cy="120032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生产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品质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 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5S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 </a:t>
            </a:r>
            <a:endParaRPr kumimoji="0" lang="en-US" altLang="zh-CN" sz="3600" b="1" i="0" u="none" strike="noStrike" kern="1200" cap="none" spc="0" normalizeH="0" baseline="0" noProof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华文彩云" pitchFamily="2" charset="-122"/>
              <a:ea typeface="华文彩云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安全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纪律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通知</a:t>
            </a:r>
            <a:endParaRPr kumimoji="0" lang="zh-CN" altLang="en-US" sz="3600" b="1" i="0" u="none" strike="noStrike" kern="1200" cap="none" spc="0" normalizeH="0" baseline="0" noProof="0" dirty="0">
              <a:ln w="1905"/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华文彩云" pitchFamily="2" charset="-122"/>
              <a:ea typeface="华文彩云" pitchFamily="2" charset="-122"/>
              <a:cs typeface="+mn-cs"/>
            </a:endParaRPr>
          </a:p>
        </p:txBody>
      </p:sp>
      <p:grpSp>
        <p:nvGrpSpPr>
          <p:cNvPr id="12293" name="组合 73"/>
          <p:cNvGrpSpPr/>
          <p:nvPr/>
        </p:nvGrpSpPr>
        <p:grpSpPr>
          <a:xfrm>
            <a:off x="1001713" y="3775075"/>
            <a:ext cx="5072062" cy="1857375"/>
            <a:chOff x="3287702" y="2203443"/>
            <a:chExt cx="4429156" cy="2000264"/>
          </a:xfrm>
        </p:grpSpPr>
        <p:grpSp>
          <p:nvGrpSpPr>
            <p:cNvPr id="12310" name="组合 16"/>
            <p:cNvGrpSpPr/>
            <p:nvPr/>
          </p:nvGrpSpPr>
          <p:grpSpPr>
            <a:xfrm>
              <a:off x="5145090" y="2203443"/>
              <a:ext cx="642942" cy="642942"/>
              <a:chOff x="6788164" y="1846253"/>
              <a:chExt cx="571504" cy="571504"/>
            </a:xfrm>
          </p:grpSpPr>
          <p:sp>
            <p:nvSpPr>
              <p:cNvPr id="15" name="空心弧 14"/>
              <p:cNvSpPr/>
              <p:nvPr/>
            </p:nvSpPr>
            <p:spPr>
              <a:xfrm>
                <a:off x="6788363" y="1846253"/>
                <a:ext cx="571762" cy="571396"/>
              </a:xfrm>
              <a:prstGeom prst="blockArc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流程图: 联系 15"/>
              <p:cNvSpPr/>
              <p:nvPr/>
            </p:nvSpPr>
            <p:spPr>
              <a:xfrm>
                <a:off x="6931303" y="1989102"/>
                <a:ext cx="285881" cy="285698"/>
              </a:xfrm>
              <a:prstGeom prst="flowChartConnector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2311" name="组合 44"/>
            <p:cNvGrpSpPr/>
            <p:nvPr/>
          </p:nvGrpSpPr>
          <p:grpSpPr>
            <a:xfrm>
              <a:off x="3287702" y="3203575"/>
              <a:ext cx="4429156" cy="500066"/>
              <a:chOff x="3287702" y="3203575"/>
              <a:chExt cx="4429156" cy="500066"/>
            </a:xfrm>
          </p:grpSpPr>
          <p:grpSp>
            <p:nvGrpSpPr>
              <p:cNvPr id="12340" name="组合 19"/>
              <p:cNvGrpSpPr/>
              <p:nvPr/>
            </p:nvGrpSpPr>
            <p:grpSpPr>
              <a:xfrm>
                <a:off x="3287702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18" name="流程图: 联系 17"/>
                <p:cNvSpPr/>
                <p:nvPr/>
              </p:nvSpPr>
              <p:spPr>
                <a:xfrm>
                  <a:off x="5860028" y="3560765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前凸弯带形 18"/>
                <p:cNvSpPr/>
                <p:nvPr/>
              </p:nvSpPr>
              <p:spPr>
                <a:xfrm>
                  <a:off x="5645156" y="3776178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341" name="组合 20"/>
              <p:cNvGrpSpPr/>
              <p:nvPr/>
            </p:nvGrpSpPr>
            <p:grpSpPr>
              <a:xfrm>
                <a:off x="3787768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22" name="流程图: 联系 21"/>
                <p:cNvSpPr/>
                <p:nvPr/>
              </p:nvSpPr>
              <p:spPr>
                <a:xfrm>
                  <a:off x="5860663" y="3561406"/>
                  <a:ext cx="284186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前凸弯带形 22"/>
                <p:cNvSpPr/>
                <p:nvPr/>
              </p:nvSpPr>
              <p:spPr>
                <a:xfrm>
                  <a:off x="5645789" y="3776819"/>
                  <a:ext cx="71393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342" name="组合 23"/>
              <p:cNvGrpSpPr/>
              <p:nvPr/>
            </p:nvGrpSpPr>
            <p:grpSpPr>
              <a:xfrm>
                <a:off x="4287834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25" name="流程图: 联系 24"/>
                <p:cNvSpPr/>
                <p:nvPr/>
              </p:nvSpPr>
              <p:spPr>
                <a:xfrm>
                  <a:off x="5858986" y="3562047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前凸弯带形 25"/>
                <p:cNvSpPr/>
                <p:nvPr/>
              </p:nvSpPr>
              <p:spPr>
                <a:xfrm>
                  <a:off x="5644112" y="3777460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343" name="组合 26"/>
              <p:cNvGrpSpPr/>
              <p:nvPr/>
            </p:nvGrpSpPr>
            <p:grpSpPr>
              <a:xfrm>
                <a:off x="6788164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28" name="流程图: 联系 27"/>
                <p:cNvSpPr/>
                <p:nvPr/>
              </p:nvSpPr>
              <p:spPr>
                <a:xfrm>
                  <a:off x="5859843" y="3561406"/>
                  <a:ext cx="284186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前凸弯带形 28"/>
                <p:cNvSpPr/>
                <p:nvPr/>
              </p:nvSpPr>
              <p:spPr>
                <a:xfrm>
                  <a:off x="5644970" y="3776819"/>
                  <a:ext cx="71393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344" name="组合 29"/>
              <p:cNvGrpSpPr/>
              <p:nvPr/>
            </p:nvGrpSpPr>
            <p:grpSpPr>
              <a:xfrm>
                <a:off x="4787900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31" name="流程图: 联系 30"/>
                <p:cNvSpPr/>
                <p:nvPr/>
              </p:nvSpPr>
              <p:spPr>
                <a:xfrm>
                  <a:off x="5859619" y="3580638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前凸弯带形 31"/>
                <p:cNvSpPr/>
                <p:nvPr/>
              </p:nvSpPr>
              <p:spPr>
                <a:xfrm>
                  <a:off x="5644747" y="3796052"/>
                  <a:ext cx="713932" cy="26627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345" name="组合 32"/>
              <p:cNvGrpSpPr/>
              <p:nvPr/>
            </p:nvGrpSpPr>
            <p:grpSpPr>
              <a:xfrm>
                <a:off x="5287966" y="3417889"/>
                <a:ext cx="428628" cy="285750"/>
                <a:chOff x="5645154" y="3560765"/>
                <a:chExt cx="714380" cy="500062"/>
              </a:xfrm>
            </p:grpSpPr>
            <p:sp>
              <p:nvSpPr>
                <p:cNvPr id="34" name="流程图: 联系 33"/>
                <p:cNvSpPr/>
                <p:nvPr/>
              </p:nvSpPr>
              <p:spPr>
                <a:xfrm>
                  <a:off x="5860250" y="3580638"/>
                  <a:ext cx="284186" cy="284224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前凸弯带形 34"/>
                <p:cNvSpPr/>
                <p:nvPr/>
              </p:nvSpPr>
              <p:spPr>
                <a:xfrm>
                  <a:off x="5645377" y="3796051"/>
                  <a:ext cx="713933" cy="266273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346" name="组合 35"/>
              <p:cNvGrpSpPr/>
              <p:nvPr/>
            </p:nvGrpSpPr>
            <p:grpSpPr>
              <a:xfrm>
                <a:off x="6288098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37" name="流程图: 联系 36"/>
                <p:cNvSpPr/>
                <p:nvPr/>
              </p:nvSpPr>
              <p:spPr>
                <a:xfrm>
                  <a:off x="5859209" y="3562047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前凸弯带形 37"/>
                <p:cNvSpPr/>
                <p:nvPr/>
              </p:nvSpPr>
              <p:spPr>
                <a:xfrm>
                  <a:off x="5644337" y="3777460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347" name="组合 38"/>
              <p:cNvGrpSpPr/>
              <p:nvPr/>
            </p:nvGrpSpPr>
            <p:grpSpPr>
              <a:xfrm>
                <a:off x="5788032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40" name="流程图: 联系 39"/>
                <p:cNvSpPr/>
                <p:nvPr/>
              </p:nvSpPr>
              <p:spPr>
                <a:xfrm>
                  <a:off x="5860885" y="3580638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前凸弯带形 40"/>
                <p:cNvSpPr/>
                <p:nvPr/>
              </p:nvSpPr>
              <p:spPr>
                <a:xfrm>
                  <a:off x="5646013" y="3796052"/>
                  <a:ext cx="713932" cy="26627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348" name="组合 41"/>
              <p:cNvGrpSpPr/>
              <p:nvPr/>
            </p:nvGrpSpPr>
            <p:grpSpPr>
              <a:xfrm>
                <a:off x="7288230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43" name="流程图: 联系 42"/>
                <p:cNvSpPr/>
                <p:nvPr/>
              </p:nvSpPr>
              <p:spPr>
                <a:xfrm>
                  <a:off x="5860476" y="3560765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前凸弯带形 43"/>
                <p:cNvSpPr/>
                <p:nvPr/>
              </p:nvSpPr>
              <p:spPr>
                <a:xfrm>
                  <a:off x="5645604" y="3776178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2312" name="组合 45"/>
            <p:cNvGrpSpPr/>
            <p:nvPr/>
          </p:nvGrpSpPr>
          <p:grpSpPr>
            <a:xfrm>
              <a:off x="3287702" y="3703641"/>
              <a:ext cx="4429156" cy="500066"/>
              <a:chOff x="3287702" y="3203575"/>
              <a:chExt cx="4429156" cy="500066"/>
            </a:xfrm>
          </p:grpSpPr>
          <p:grpSp>
            <p:nvGrpSpPr>
              <p:cNvPr id="12313" name="组合 19"/>
              <p:cNvGrpSpPr/>
              <p:nvPr/>
            </p:nvGrpSpPr>
            <p:grpSpPr>
              <a:xfrm>
                <a:off x="3287702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72" name="流程图: 联系 71"/>
                <p:cNvSpPr/>
                <p:nvPr/>
              </p:nvSpPr>
              <p:spPr>
                <a:xfrm>
                  <a:off x="5860028" y="3562261"/>
                  <a:ext cx="28418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前凸弯带形 72"/>
                <p:cNvSpPr/>
                <p:nvPr/>
              </p:nvSpPr>
              <p:spPr>
                <a:xfrm>
                  <a:off x="5645156" y="3777675"/>
                  <a:ext cx="713932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314" name="组合 20"/>
              <p:cNvGrpSpPr/>
              <p:nvPr/>
            </p:nvGrpSpPr>
            <p:grpSpPr>
              <a:xfrm>
                <a:off x="3787768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70" name="流程图: 联系 69"/>
                <p:cNvSpPr/>
                <p:nvPr/>
              </p:nvSpPr>
              <p:spPr>
                <a:xfrm>
                  <a:off x="5860663" y="3580853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前凸弯带形 70"/>
                <p:cNvSpPr/>
                <p:nvPr/>
              </p:nvSpPr>
              <p:spPr>
                <a:xfrm>
                  <a:off x="5645789" y="3796267"/>
                  <a:ext cx="71393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315" name="组合 23"/>
              <p:cNvGrpSpPr/>
              <p:nvPr/>
            </p:nvGrpSpPr>
            <p:grpSpPr>
              <a:xfrm>
                <a:off x="4287834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68" name="流程图: 联系 67"/>
                <p:cNvSpPr/>
                <p:nvPr/>
              </p:nvSpPr>
              <p:spPr>
                <a:xfrm>
                  <a:off x="5858986" y="3560552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前凸弯带形 68"/>
                <p:cNvSpPr/>
                <p:nvPr/>
              </p:nvSpPr>
              <p:spPr>
                <a:xfrm>
                  <a:off x="5644112" y="3775965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316" name="组合 26"/>
              <p:cNvGrpSpPr/>
              <p:nvPr/>
            </p:nvGrpSpPr>
            <p:grpSpPr>
              <a:xfrm>
                <a:off x="6788164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66" name="流程图: 联系 65"/>
                <p:cNvSpPr/>
                <p:nvPr/>
              </p:nvSpPr>
              <p:spPr>
                <a:xfrm>
                  <a:off x="5859843" y="3580853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前凸弯带形 66"/>
                <p:cNvSpPr/>
                <p:nvPr/>
              </p:nvSpPr>
              <p:spPr>
                <a:xfrm>
                  <a:off x="5644970" y="3796267"/>
                  <a:ext cx="71393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317" name="组合 29"/>
              <p:cNvGrpSpPr/>
              <p:nvPr/>
            </p:nvGrpSpPr>
            <p:grpSpPr>
              <a:xfrm>
                <a:off x="4787900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64" name="流程图: 联系 63"/>
                <p:cNvSpPr/>
                <p:nvPr/>
              </p:nvSpPr>
              <p:spPr>
                <a:xfrm>
                  <a:off x="5859619" y="3561193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前凸弯带形 64"/>
                <p:cNvSpPr/>
                <p:nvPr/>
              </p:nvSpPr>
              <p:spPr>
                <a:xfrm>
                  <a:off x="5644747" y="3776606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318" name="组合 32"/>
              <p:cNvGrpSpPr/>
              <p:nvPr/>
            </p:nvGrpSpPr>
            <p:grpSpPr>
              <a:xfrm>
                <a:off x="5287966" y="3417889"/>
                <a:ext cx="428628" cy="285750"/>
                <a:chOff x="5645154" y="3560765"/>
                <a:chExt cx="714380" cy="500062"/>
              </a:xfrm>
            </p:grpSpPr>
            <p:sp>
              <p:nvSpPr>
                <p:cNvPr id="62" name="流程图: 联系 61"/>
                <p:cNvSpPr/>
                <p:nvPr/>
              </p:nvSpPr>
              <p:spPr>
                <a:xfrm>
                  <a:off x="5860250" y="3561193"/>
                  <a:ext cx="284186" cy="284224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前凸弯带形 62"/>
                <p:cNvSpPr/>
                <p:nvPr/>
              </p:nvSpPr>
              <p:spPr>
                <a:xfrm>
                  <a:off x="5645377" y="3776605"/>
                  <a:ext cx="713933" cy="28422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319" name="组合 35"/>
              <p:cNvGrpSpPr/>
              <p:nvPr/>
            </p:nvGrpSpPr>
            <p:grpSpPr>
              <a:xfrm>
                <a:off x="6288098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60" name="流程图: 联系 59"/>
                <p:cNvSpPr/>
                <p:nvPr/>
              </p:nvSpPr>
              <p:spPr>
                <a:xfrm>
                  <a:off x="5859209" y="3560552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前凸弯带形 60"/>
                <p:cNvSpPr/>
                <p:nvPr/>
              </p:nvSpPr>
              <p:spPr>
                <a:xfrm>
                  <a:off x="5644337" y="3775965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320" name="组合 38"/>
              <p:cNvGrpSpPr/>
              <p:nvPr/>
            </p:nvGrpSpPr>
            <p:grpSpPr>
              <a:xfrm>
                <a:off x="5788032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58" name="流程图: 联系 57"/>
                <p:cNvSpPr/>
                <p:nvPr/>
              </p:nvSpPr>
              <p:spPr>
                <a:xfrm>
                  <a:off x="5860885" y="3561193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前凸弯带形 58"/>
                <p:cNvSpPr/>
                <p:nvPr/>
              </p:nvSpPr>
              <p:spPr>
                <a:xfrm>
                  <a:off x="5646013" y="3776606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321" name="组合 41"/>
              <p:cNvGrpSpPr/>
              <p:nvPr/>
            </p:nvGrpSpPr>
            <p:grpSpPr>
              <a:xfrm>
                <a:off x="7288230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56" name="流程图: 联系 55"/>
                <p:cNvSpPr/>
                <p:nvPr/>
              </p:nvSpPr>
              <p:spPr>
                <a:xfrm>
                  <a:off x="5860476" y="3562261"/>
                  <a:ext cx="28418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前凸弯带形 56"/>
                <p:cNvSpPr/>
                <p:nvPr/>
              </p:nvSpPr>
              <p:spPr>
                <a:xfrm>
                  <a:off x="5645604" y="3777675"/>
                  <a:ext cx="713932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76" name="圆角矩形标注 75"/>
          <p:cNvSpPr/>
          <p:nvPr/>
        </p:nvSpPr>
        <p:spPr>
          <a:xfrm>
            <a:off x="1287438" y="2203443"/>
            <a:ext cx="1000132" cy="1071570"/>
          </a:xfrm>
          <a:prstGeom prst="wedgeRoundRectCallout">
            <a:avLst>
              <a:gd name="adj1" fmla="val 70912"/>
              <a:gd name="adj2" fmla="val 76442"/>
              <a:gd name="adj3" fmla="val 16667"/>
            </a:avLst>
          </a:prstGeom>
          <a:blipFill>
            <a:blip r:embed="rId1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昨日情况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87834" y="1917692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达标与否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87834" y="2632071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有异常吗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287834" y="3346451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有无事故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287834" y="4060831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总结反省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85" name="八角星 84"/>
          <p:cNvSpPr/>
          <p:nvPr/>
        </p:nvSpPr>
        <p:spPr>
          <a:xfrm>
            <a:off x="7645400" y="4060825"/>
            <a:ext cx="928688" cy="1057275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琥珀" pitchFamily="2" charset="-122"/>
                <a:ea typeface="华文琥珀" pitchFamily="2" charset="-122"/>
                <a:cs typeface="+mn-cs"/>
              </a:rPr>
              <a:t>贰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华文琥珀" pitchFamily="2" charset="-122"/>
              <a:ea typeface="华文琥珀" pitchFamily="2" charset="-122"/>
              <a:cs typeface="+mn-cs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 noRot="1"/>
          </p:cNvSpPr>
          <p:nvPr>
            <p:ph type="title"/>
          </p:nvPr>
        </p:nvSpPr>
        <p:spPr>
          <a:xfrm>
            <a:off x="287338" y="596900"/>
            <a:ext cx="3578225" cy="357188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早会的步骤：</a:t>
            </a:r>
            <a:endParaRPr lang="zh-CN" altLang="en-US" sz="3200" b="1" dirty="0">
              <a:solidFill>
                <a:srgbClr val="1B06B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15900" y="1085850"/>
            <a:ext cx="3976688" cy="606425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u"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3.</a:t>
            </a: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早会内容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30776" y="574486"/>
            <a:ext cx="4071966" cy="120032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生产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品质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 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5S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 </a:t>
            </a:r>
            <a:endParaRPr kumimoji="0" lang="en-US" altLang="zh-CN" sz="3600" b="1" i="0" u="none" strike="noStrike" kern="1200" cap="none" spc="0" normalizeH="0" baseline="0" noProof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华文彩云" pitchFamily="2" charset="-122"/>
              <a:ea typeface="华文彩云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安全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纪律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通知</a:t>
            </a:r>
            <a:endParaRPr kumimoji="0" lang="zh-CN" altLang="en-US" sz="3600" b="1" i="0" u="none" strike="noStrike" kern="1200" cap="none" spc="0" normalizeH="0" baseline="0" noProof="0" dirty="0">
              <a:ln w="1905"/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华文彩云" pitchFamily="2" charset="-122"/>
              <a:ea typeface="华文彩云" pitchFamily="2" charset="-122"/>
              <a:cs typeface="+mn-cs"/>
            </a:endParaRPr>
          </a:p>
        </p:txBody>
      </p:sp>
      <p:grpSp>
        <p:nvGrpSpPr>
          <p:cNvPr id="13317" name="组合 73"/>
          <p:cNvGrpSpPr/>
          <p:nvPr/>
        </p:nvGrpSpPr>
        <p:grpSpPr>
          <a:xfrm>
            <a:off x="1001713" y="3775075"/>
            <a:ext cx="5072062" cy="1857375"/>
            <a:chOff x="3287702" y="2203443"/>
            <a:chExt cx="4429156" cy="2000264"/>
          </a:xfrm>
        </p:grpSpPr>
        <p:grpSp>
          <p:nvGrpSpPr>
            <p:cNvPr id="13334" name="组合 16"/>
            <p:cNvGrpSpPr/>
            <p:nvPr/>
          </p:nvGrpSpPr>
          <p:grpSpPr>
            <a:xfrm>
              <a:off x="5145090" y="2203443"/>
              <a:ext cx="642942" cy="642942"/>
              <a:chOff x="6788164" y="1846253"/>
              <a:chExt cx="571504" cy="571504"/>
            </a:xfrm>
          </p:grpSpPr>
          <p:sp>
            <p:nvSpPr>
              <p:cNvPr id="15" name="空心弧 14"/>
              <p:cNvSpPr/>
              <p:nvPr/>
            </p:nvSpPr>
            <p:spPr>
              <a:xfrm>
                <a:off x="6788363" y="1846253"/>
                <a:ext cx="571762" cy="571396"/>
              </a:xfrm>
              <a:prstGeom prst="blockArc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流程图: 联系 15"/>
              <p:cNvSpPr/>
              <p:nvPr/>
            </p:nvSpPr>
            <p:spPr>
              <a:xfrm>
                <a:off x="6931303" y="1989102"/>
                <a:ext cx="285881" cy="285698"/>
              </a:xfrm>
              <a:prstGeom prst="flowChartConnector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3335" name="组合 44"/>
            <p:cNvGrpSpPr/>
            <p:nvPr/>
          </p:nvGrpSpPr>
          <p:grpSpPr>
            <a:xfrm>
              <a:off x="3287702" y="3203575"/>
              <a:ext cx="4429156" cy="500066"/>
              <a:chOff x="3287702" y="3203575"/>
              <a:chExt cx="4429156" cy="500066"/>
            </a:xfrm>
          </p:grpSpPr>
          <p:grpSp>
            <p:nvGrpSpPr>
              <p:cNvPr id="13364" name="组合 19"/>
              <p:cNvGrpSpPr/>
              <p:nvPr/>
            </p:nvGrpSpPr>
            <p:grpSpPr>
              <a:xfrm>
                <a:off x="3287702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18" name="流程图: 联系 17"/>
                <p:cNvSpPr/>
                <p:nvPr/>
              </p:nvSpPr>
              <p:spPr>
                <a:xfrm>
                  <a:off x="5860028" y="3560765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前凸弯带形 18"/>
                <p:cNvSpPr/>
                <p:nvPr/>
              </p:nvSpPr>
              <p:spPr>
                <a:xfrm>
                  <a:off x="5645156" y="3776178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365" name="组合 20"/>
              <p:cNvGrpSpPr/>
              <p:nvPr/>
            </p:nvGrpSpPr>
            <p:grpSpPr>
              <a:xfrm>
                <a:off x="3787768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22" name="流程图: 联系 21"/>
                <p:cNvSpPr/>
                <p:nvPr/>
              </p:nvSpPr>
              <p:spPr>
                <a:xfrm>
                  <a:off x="5860663" y="3561406"/>
                  <a:ext cx="284186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前凸弯带形 22"/>
                <p:cNvSpPr/>
                <p:nvPr/>
              </p:nvSpPr>
              <p:spPr>
                <a:xfrm>
                  <a:off x="5645789" y="3776819"/>
                  <a:ext cx="71393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366" name="组合 23"/>
              <p:cNvGrpSpPr/>
              <p:nvPr/>
            </p:nvGrpSpPr>
            <p:grpSpPr>
              <a:xfrm>
                <a:off x="4287834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25" name="流程图: 联系 24"/>
                <p:cNvSpPr/>
                <p:nvPr/>
              </p:nvSpPr>
              <p:spPr>
                <a:xfrm>
                  <a:off x="5858986" y="3562047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前凸弯带形 25"/>
                <p:cNvSpPr/>
                <p:nvPr/>
              </p:nvSpPr>
              <p:spPr>
                <a:xfrm>
                  <a:off x="5644112" y="3777460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367" name="组合 26"/>
              <p:cNvGrpSpPr/>
              <p:nvPr/>
            </p:nvGrpSpPr>
            <p:grpSpPr>
              <a:xfrm>
                <a:off x="6788164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28" name="流程图: 联系 27"/>
                <p:cNvSpPr/>
                <p:nvPr/>
              </p:nvSpPr>
              <p:spPr>
                <a:xfrm>
                  <a:off x="5859843" y="3561406"/>
                  <a:ext cx="284186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前凸弯带形 28"/>
                <p:cNvSpPr/>
                <p:nvPr/>
              </p:nvSpPr>
              <p:spPr>
                <a:xfrm>
                  <a:off x="5644970" y="3776819"/>
                  <a:ext cx="71393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368" name="组合 29"/>
              <p:cNvGrpSpPr/>
              <p:nvPr/>
            </p:nvGrpSpPr>
            <p:grpSpPr>
              <a:xfrm>
                <a:off x="4787900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31" name="流程图: 联系 30"/>
                <p:cNvSpPr/>
                <p:nvPr/>
              </p:nvSpPr>
              <p:spPr>
                <a:xfrm>
                  <a:off x="5859619" y="3580638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前凸弯带形 31"/>
                <p:cNvSpPr/>
                <p:nvPr/>
              </p:nvSpPr>
              <p:spPr>
                <a:xfrm>
                  <a:off x="5644747" y="3796052"/>
                  <a:ext cx="713932" cy="26627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369" name="组合 32"/>
              <p:cNvGrpSpPr/>
              <p:nvPr/>
            </p:nvGrpSpPr>
            <p:grpSpPr>
              <a:xfrm>
                <a:off x="5287966" y="3417889"/>
                <a:ext cx="428628" cy="285750"/>
                <a:chOff x="5645154" y="3560765"/>
                <a:chExt cx="714380" cy="500062"/>
              </a:xfrm>
            </p:grpSpPr>
            <p:sp>
              <p:nvSpPr>
                <p:cNvPr id="34" name="流程图: 联系 33"/>
                <p:cNvSpPr/>
                <p:nvPr/>
              </p:nvSpPr>
              <p:spPr>
                <a:xfrm>
                  <a:off x="5860250" y="3580638"/>
                  <a:ext cx="284186" cy="284224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前凸弯带形 34"/>
                <p:cNvSpPr/>
                <p:nvPr/>
              </p:nvSpPr>
              <p:spPr>
                <a:xfrm>
                  <a:off x="5645377" y="3796051"/>
                  <a:ext cx="713933" cy="266273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370" name="组合 35"/>
              <p:cNvGrpSpPr/>
              <p:nvPr/>
            </p:nvGrpSpPr>
            <p:grpSpPr>
              <a:xfrm>
                <a:off x="6288098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37" name="流程图: 联系 36"/>
                <p:cNvSpPr/>
                <p:nvPr/>
              </p:nvSpPr>
              <p:spPr>
                <a:xfrm>
                  <a:off x="5859209" y="3562047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前凸弯带形 37"/>
                <p:cNvSpPr/>
                <p:nvPr/>
              </p:nvSpPr>
              <p:spPr>
                <a:xfrm>
                  <a:off x="5644337" y="3777460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371" name="组合 38"/>
              <p:cNvGrpSpPr/>
              <p:nvPr/>
            </p:nvGrpSpPr>
            <p:grpSpPr>
              <a:xfrm>
                <a:off x="5788032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40" name="流程图: 联系 39"/>
                <p:cNvSpPr/>
                <p:nvPr/>
              </p:nvSpPr>
              <p:spPr>
                <a:xfrm>
                  <a:off x="5860885" y="3580638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前凸弯带形 40"/>
                <p:cNvSpPr/>
                <p:nvPr/>
              </p:nvSpPr>
              <p:spPr>
                <a:xfrm>
                  <a:off x="5646013" y="3796052"/>
                  <a:ext cx="713932" cy="26627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372" name="组合 41"/>
              <p:cNvGrpSpPr/>
              <p:nvPr/>
            </p:nvGrpSpPr>
            <p:grpSpPr>
              <a:xfrm>
                <a:off x="7288230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43" name="流程图: 联系 42"/>
                <p:cNvSpPr/>
                <p:nvPr/>
              </p:nvSpPr>
              <p:spPr>
                <a:xfrm>
                  <a:off x="5860476" y="3560765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前凸弯带形 43"/>
                <p:cNvSpPr/>
                <p:nvPr/>
              </p:nvSpPr>
              <p:spPr>
                <a:xfrm>
                  <a:off x="5645604" y="3776178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336" name="组合 45"/>
            <p:cNvGrpSpPr/>
            <p:nvPr/>
          </p:nvGrpSpPr>
          <p:grpSpPr>
            <a:xfrm>
              <a:off x="3287702" y="3703641"/>
              <a:ext cx="4429156" cy="500066"/>
              <a:chOff x="3287702" y="3203575"/>
              <a:chExt cx="4429156" cy="500066"/>
            </a:xfrm>
          </p:grpSpPr>
          <p:grpSp>
            <p:nvGrpSpPr>
              <p:cNvPr id="13337" name="组合 19"/>
              <p:cNvGrpSpPr/>
              <p:nvPr/>
            </p:nvGrpSpPr>
            <p:grpSpPr>
              <a:xfrm>
                <a:off x="3287702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72" name="流程图: 联系 71"/>
                <p:cNvSpPr/>
                <p:nvPr/>
              </p:nvSpPr>
              <p:spPr>
                <a:xfrm>
                  <a:off x="5860028" y="3562261"/>
                  <a:ext cx="28418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前凸弯带形 72"/>
                <p:cNvSpPr/>
                <p:nvPr/>
              </p:nvSpPr>
              <p:spPr>
                <a:xfrm>
                  <a:off x="5645156" y="3777675"/>
                  <a:ext cx="713932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338" name="组合 20"/>
              <p:cNvGrpSpPr/>
              <p:nvPr/>
            </p:nvGrpSpPr>
            <p:grpSpPr>
              <a:xfrm>
                <a:off x="3787768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70" name="流程图: 联系 69"/>
                <p:cNvSpPr/>
                <p:nvPr/>
              </p:nvSpPr>
              <p:spPr>
                <a:xfrm>
                  <a:off x="5860663" y="3580853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前凸弯带形 70"/>
                <p:cNvSpPr/>
                <p:nvPr/>
              </p:nvSpPr>
              <p:spPr>
                <a:xfrm>
                  <a:off x="5645789" y="3796267"/>
                  <a:ext cx="71393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339" name="组合 23"/>
              <p:cNvGrpSpPr/>
              <p:nvPr/>
            </p:nvGrpSpPr>
            <p:grpSpPr>
              <a:xfrm>
                <a:off x="4287834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68" name="流程图: 联系 67"/>
                <p:cNvSpPr/>
                <p:nvPr/>
              </p:nvSpPr>
              <p:spPr>
                <a:xfrm>
                  <a:off x="5858986" y="3560552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前凸弯带形 68"/>
                <p:cNvSpPr/>
                <p:nvPr/>
              </p:nvSpPr>
              <p:spPr>
                <a:xfrm>
                  <a:off x="5644112" y="3775965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340" name="组合 26"/>
              <p:cNvGrpSpPr/>
              <p:nvPr/>
            </p:nvGrpSpPr>
            <p:grpSpPr>
              <a:xfrm>
                <a:off x="6788164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66" name="流程图: 联系 65"/>
                <p:cNvSpPr/>
                <p:nvPr/>
              </p:nvSpPr>
              <p:spPr>
                <a:xfrm>
                  <a:off x="5859843" y="3580853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前凸弯带形 66"/>
                <p:cNvSpPr/>
                <p:nvPr/>
              </p:nvSpPr>
              <p:spPr>
                <a:xfrm>
                  <a:off x="5644970" y="3796267"/>
                  <a:ext cx="71393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341" name="组合 29"/>
              <p:cNvGrpSpPr/>
              <p:nvPr/>
            </p:nvGrpSpPr>
            <p:grpSpPr>
              <a:xfrm>
                <a:off x="4787900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64" name="流程图: 联系 63"/>
                <p:cNvSpPr/>
                <p:nvPr/>
              </p:nvSpPr>
              <p:spPr>
                <a:xfrm>
                  <a:off x="5859619" y="3561193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前凸弯带形 64"/>
                <p:cNvSpPr/>
                <p:nvPr/>
              </p:nvSpPr>
              <p:spPr>
                <a:xfrm>
                  <a:off x="5644747" y="3776606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342" name="组合 32"/>
              <p:cNvGrpSpPr/>
              <p:nvPr/>
            </p:nvGrpSpPr>
            <p:grpSpPr>
              <a:xfrm>
                <a:off x="5287966" y="3417889"/>
                <a:ext cx="428628" cy="285750"/>
                <a:chOff x="5645154" y="3560765"/>
                <a:chExt cx="714380" cy="500062"/>
              </a:xfrm>
            </p:grpSpPr>
            <p:sp>
              <p:nvSpPr>
                <p:cNvPr id="62" name="流程图: 联系 61"/>
                <p:cNvSpPr/>
                <p:nvPr/>
              </p:nvSpPr>
              <p:spPr>
                <a:xfrm>
                  <a:off x="5860250" y="3561193"/>
                  <a:ext cx="284186" cy="284224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前凸弯带形 62"/>
                <p:cNvSpPr/>
                <p:nvPr/>
              </p:nvSpPr>
              <p:spPr>
                <a:xfrm>
                  <a:off x="5645377" y="3776605"/>
                  <a:ext cx="713933" cy="28422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343" name="组合 35"/>
              <p:cNvGrpSpPr/>
              <p:nvPr/>
            </p:nvGrpSpPr>
            <p:grpSpPr>
              <a:xfrm>
                <a:off x="6288098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60" name="流程图: 联系 59"/>
                <p:cNvSpPr/>
                <p:nvPr/>
              </p:nvSpPr>
              <p:spPr>
                <a:xfrm>
                  <a:off x="5859209" y="3560552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前凸弯带形 60"/>
                <p:cNvSpPr/>
                <p:nvPr/>
              </p:nvSpPr>
              <p:spPr>
                <a:xfrm>
                  <a:off x="5644337" y="3775965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344" name="组合 38"/>
              <p:cNvGrpSpPr/>
              <p:nvPr/>
            </p:nvGrpSpPr>
            <p:grpSpPr>
              <a:xfrm>
                <a:off x="5788032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58" name="流程图: 联系 57"/>
                <p:cNvSpPr/>
                <p:nvPr/>
              </p:nvSpPr>
              <p:spPr>
                <a:xfrm>
                  <a:off x="5860885" y="3561193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前凸弯带形 58"/>
                <p:cNvSpPr/>
                <p:nvPr/>
              </p:nvSpPr>
              <p:spPr>
                <a:xfrm>
                  <a:off x="5646013" y="3776606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345" name="组合 41"/>
              <p:cNvGrpSpPr/>
              <p:nvPr/>
            </p:nvGrpSpPr>
            <p:grpSpPr>
              <a:xfrm>
                <a:off x="7288230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56" name="流程图: 联系 55"/>
                <p:cNvSpPr/>
                <p:nvPr/>
              </p:nvSpPr>
              <p:spPr>
                <a:xfrm>
                  <a:off x="5860476" y="3562261"/>
                  <a:ext cx="28418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前凸弯带形 56"/>
                <p:cNvSpPr/>
                <p:nvPr/>
              </p:nvSpPr>
              <p:spPr>
                <a:xfrm>
                  <a:off x="5645604" y="3777675"/>
                  <a:ext cx="713932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76" name="圆角矩形标注 75"/>
          <p:cNvSpPr/>
          <p:nvPr/>
        </p:nvSpPr>
        <p:spPr>
          <a:xfrm>
            <a:off x="1287438" y="2203443"/>
            <a:ext cx="1000132" cy="1071570"/>
          </a:xfrm>
          <a:prstGeom prst="wedgeRoundRectCallout">
            <a:avLst>
              <a:gd name="adj1" fmla="val 70912"/>
              <a:gd name="adj2" fmla="val 76442"/>
              <a:gd name="adj3" fmla="val 16667"/>
            </a:avLst>
          </a:prstGeom>
          <a:blipFill>
            <a:blip r:embed="rId1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当班安排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87834" y="1917692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计划目标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87834" y="2632071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任务分配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287834" y="3346451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人员调配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287834" y="4060831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注意事项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85" name="八角星 84"/>
          <p:cNvSpPr/>
          <p:nvPr/>
        </p:nvSpPr>
        <p:spPr>
          <a:xfrm>
            <a:off x="7645400" y="4060825"/>
            <a:ext cx="928688" cy="1057275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琥珀" pitchFamily="2" charset="-122"/>
                <a:ea typeface="华文琥珀" pitchFamily="2" charset="-122"/>
                <a:cs typeface="+mn-cs"/>
              </a:rPr>
              <a:t>叁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华文琥珀" pitchFamily="2" charset="-122"/>
              <a:ea typeface="华文琥珀" pitchFamily="2" charset="-122"/>
              <a:cs typeface="+mn-cs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 noRot="1"/>
          </p:cNvSpPr>
          <p:nvPr>
            <p:ph type="title"/>
          </p:nvPr>
        </p:nvSpPr>
        <p:spPr>
          <a:xfrm>
            <a:off x="287338" y="668338"/>
            <a:ext cx="3495675" cy="357187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早会的步骤：</a:t>
            </a:r>
            <a:endParaRPr lang="zh-CN" altLang="en-US" sz="3200" b="1" dirty="0">
              <a:solidFill>
                <a:srgbClr val="1B06B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15900" y="1157288"/>
            <a:ext cx="3976688" cy="606425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u"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3.</a:t>
            </a: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早会内容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30776" y="574486"/>
            <a:ext cx="4071966" cy="120032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生产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品质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 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5S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 </a:t>
            </a:r>
            <a:endParaRPr kumimoji="0" lang="en-US" altLang="zh-CN" sz="3600" b="1" i="0" u="none" strike="noStrike" kern="1200" cap="none" spc="0" normalizeH="0" baseline="0" noProof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华文彩云" pitchFamily="2" charset="-122"/>
              <a:ea typeface="华文彩云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安全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纪律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通知</a:t>
            </a:r>
            <a:endParaRPr kumimoji="0" lang="zh-CN" altLang="en-US" sz="3600" b="1" i="0" u="none" strike="noStrike" kern="1200" cap="none" spc="0" normalizeH="0" baseline="0" noProof="0" dirty="0">
              <a:ln w="1905"/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华文彩云" pitchFamily="2" charset="-122"/>
              <a:ea typeface="华文彩云" pitchFamily="2" charset="-122"/>
              <a:cs typeface="+mn-cs"/>
            </a:endParaRPr>
          </a:p>
        </p:txBody>
      </p:sp>
      <p:grpSp>
        <p:nvGrpSpPr>
          <p:cNvPr id="14341" name="组合 73"/>
          <p:cNvGrpSpPr/>
          <p:nvPr/>
        </p:nvGrpSpPr>
        <p:grpSpPr>
          <a:xfrm>
            <a:off x="1001713" y="3775075"/>
            <a:ext cx="5072062" cy="1857375"/>
            <a:chOff x="3287702" y="2203443"/>
            <a:chExt cx="4429156" cy="2000264"/>
          </a:xfrm>
        </p:grpSpPr>
        <p:grpSp>
          <p:nvGrpSpPr>
            <p:cNvPr id="14358" name="组合 16"/>
            <p:cNvGrpSpPr/>
            <p:nvPr/>
          </p:nvGrpSpPr>
          <p:grpSpPr>
            <a:xfrm>
              <a:off x="5145090" y="2203443"/>
              <a:ext cx="642942" cy="642942"/>
              <a:chOff x="6788164" y="1846253"/>
              <a:chExt cx="571504" cy="571504"/>
            </a:xfrm>
          </p:grpSpPr>
          <p:sp>
            <p:nvSpPr>
              <p:cNvPr id="15" name="空心弧 14"/>
              <p:cNvSpPr/>
              <p:nvPr/>
            </p:nvSpPr>
            <p:spPr>
              <a:xfrm>
                <a:off x="6788363" y="1846253"/>
                <a:ext cx="571762" cy="571396"/>
              </a:xfrm>
              <a:prstGeom prst="blockArc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流程图: 联系 15"/>
              <p:cNvSpPr/>
              <p:nvPr/>
            </p:nvSpPr>
            <p:spPr>
              <a:xfrm>
                <a:off x="6931303" y="1989102"/>
                <a:ext cx="285881" cy="285698"/>
              </a:xfrm>
              <a:prstGeom prst="flowChartConnector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4359" name="组合 44"/>
            <p:cNvGrpSpPr/>
            <p:nvPr/>
          </p:nvGrpSpPr>
          <p:grpSpPr>
            <a:xfrm>
              <a:off x="3287702" y="3203575"/>
              <a:ext cx="4429156" cy="500066"/>
              <a:chOff x="3287702" y="3203575"/>
              <a:chExt cx="4429156" cy="500066"/>
            </a:xfrm>
          </p:grpSpPr>
          <p:grpSp>
            <p:nvGrpSpPr>
              <p:cNvPr id="14388" name="组合 19"/>
              <p:cNvGrpSpPr/>
              <p:nvPr/>
            </p:nvGrpSpPr>
            <p:grpSpPr>
              <a:xfrm>
                <a:off x="3287702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18" name="流程图: 联系 17"/>
                <p:cNvSpPr/>
                <p:nvPr/>
              </p:nvSpPr>
              <p:spPr>
                <a:xfrm>
                  <a:off x="5860028" y="3560765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前凸弯带形 18"/>
                <p:cNvSpPr/>
                <p:nvPr/>
              </p:nvSpPr>
              <p:spPr>
                <a:xfrm>
                  <a:off x="5645156" y="3776178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89" name="组合 20"/>
              <p:cNvGrpSpPr/>
              <p:nvPr/>
            </p:nvGrpSpPr>
            <p:grpSpPr>
              <a:xfrm>
                <a:off x="3787768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22" name="流程图: 联系 21"/>
                <p:cNvSpPr/>
                <p:nvPr/>
              </p:nvSpPr>
              <p:spPr>
                <a:xfrm>
                  <a:off x="5860663" y="3561406"/>
                  <a:ext cx="284186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前凸弯带形 22"/>
                <p:cNvSpPr/>
                <p:nvPr/>
              </p:nvSpPr>
              <p:spPr>
                <a:xfrm>
                  <a:off x="5645789" y="3776819"/>
                  <a:ext cx="71393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90" name="组合 23"/>
              <p:cNvGrpSpPr/>
              <p:nvPr/>
            </p:nvGrpSpPr>
            <p:grpSpPr>
              <a:xfrm>
                <a:off x="4287834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25" name="流程图: 联系 24"/>
                <p:cNvSpPr/>
                <p:nvPr/>
              </p:nvSpPr>
              <p:spPr>
                <a:xfrm>
                  <a:off x="5858986" y="3562047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前凸弯带形 25"/>
                <p:cNvSpPr/>
                <p:nvPr/>
              </p:nvSpPr>
              <p:spPr>
                <a:xfrm>
                  <a:off x="5644112" y="3777460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91" name="组合 26"/>
              <p:cNvGrpSpPr/>
              <p:nvPr/>
            </p:nvGrpSpPr>
            <p:grpSpPr>
              <a:xfrm>
                <a:off x="6788164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28" name="流程图: 联系 27"/>
                <p:cNvSpPr/>
                <p:nvPr/>
              </p:nvSpPr>
              <p:spPr>
                <a:xfrm>
                  <a:off x="5859843" y="3561406"/>
                  <a:ext cx="284186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前凸弯带形 28"/>
                <p:cNvSpPr/>
                <p:nvPr/>
              </p:nvSpPr>
              <p:spPr>
                <a:xfrm>
                  <a:off x="5644970" y="3776819"/>
                  <a:ext cx="71393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92" name="组合 29"/>
              <p:cNvGrpSpPr/>
              <p:nvPr/>
            </p:nvGrpSpPr>
            <p:grpSpPr>
              <a:xfrm>
                <a:off x="4787900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31" name="流程图: 联系 30"/>
                <p:cNvSpPr/>
                <p:nvPr/>
              </p:nvSpPr>
              <p:spPr>
                <a:xfrm>
                  <a:off x="5859619" y="3580638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前凸弯带形 31"/>
                <p:cNvSpPr/>
                <p:nvPr/>
              </p:nvSpPr>
              <p:spPr>
                <a:xfrm>
                  <a:off x="5644747" y="3796052"/>
                  <a:ext cx="713932" cy="26627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93" name="组合 32"/>
              <p:cNvGrpSpPr/>
              <p:nvPr/>
            </p:nvGrpSpPr>
            <p:grpSpPr>
              <a:xfrm>
                <a:off x="5287966" y="3417889"/>
                <a:ext cx="428628" cy="285750"/>
                <a:chOff x="5645154" y="3560765"/>
                <a:chExt cx="714380" cy="500062"/>
              </a:xfrm>
            </p:grpSpPr>
            <p:sp>
              <p:nvSpPr>
                <p:cNvPr id="34" name="流程图: 联系 33"/>
                <p:cNvSpPr/>
                <p:nvPr/>
              </p:nvSpPr>
              <p:spPr>
                <a:xfrm>
                  <a:off x="5860250" y="3580638"/>
                  <a:ext cx="284186" cy="284224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前凸弯带形 34"/>
                <p:cNvSpPr/>
                <p:nvPr/>
              </p:nvSpPr>
              <p:spPr>
                <a:xfrm>
                  <a:off x="5645377" y="3796051"/>
                  <a:ext cx="713933" cy="266273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94" name="组合 35"/>
              <p:cNvGrpSpPr/>
              <p:nvPr/>
            </p:nvGrpSpPr>
            <p:grpSpPr>
              <a:xfrm>
                <a:off x="6288098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37" name="流程图: 联系 36"/>
                <p:cNvSpPr/>
                <p:nvPr/>
              </p:nvSpPr>
              <p:spPr>
                <a:xfrm>
                  <a:off x="5859209" y="3562047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前凸弯带形 37"/>
                <p:cNvSpPr/>
                <p:nvPr/>
              </p:nvSpPr>
              <p:spPr>
                <a:xfrm>
                  <a:off x="5644337" y="3777460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95" name="组合 38"/>
              <p:cNvGrpSpPr/>
              <p:nvPr/>
            </p:nvGrpSpPr>
            <p:grpSpPr>
              <a:xfrm>
                <a:off x="5788032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40" name="流程图: 联系 39"/>
                <p:cNvSpPr/>
                <p:nvPr/>
              </p:nvSpPr>
              <p:spPr>
                <a:xfrm>
                  <a:off x="5860885" y="3580638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前凸弯带形 40"/>
                <p:cNvSpPr/>
                <p:nvPr/>
              </p:nvSpPr>
              <p:spPr>
                <a:xfrm>
                  <a:off x="5646013" y="3796052"/>
                  <a:ext cx="713932" cy="26627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96" name="组合 41"/>
              <p:cNvGrpSpPr/>
              <p:nvPr/>
            </p:nvGrpSpPr>
            <p:grpSpPr>
              <a:xfrm>
                <a:off x="7288230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43" name="流程图: 联系 42"/>
                <p:cNvSpPr/>
                <p:nvPr/>
              </p:nvSpPr>
              <p:spPr>
                <a:xfrm>
                  <a:off x="5860476" y="3560765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前凸弯带形 43"/>
                <p:cNvSpPr/>
                <p:nvPr/>
              </p:nvSpPr>
              <p:spPr>
                <a:xfrm>
                  <a:off x="5645604" y="3776178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4360" name="组合 45"/>
            <p:cNvGrpSpPr/>
            <p:nvPr/>
          </p:nvGrpSpPr>
          <p:grpSpPr>
            <a:xfrm>
              <a:off x="3287702" y="3703641"/>
              <a:ext cx="4429156" cy="500066"/>
              <a:chOff x="3287702" y="3203575"/>
              <a:chExt cx="4429156" cy="500066"/>
            </a:xfrm>
          </p:grpSpPr>
          <p:grpSp>
            <p:nvGrpSpPr>
              <p:cNvPr id="14361" name="组合 19"/>
              <p:cNvGrpSpPr/>
              <p:nvPr/>
            </p:nvGrpSpPr>
            <p:grpSpPr>
              <a:xfrm>
                <a:off x="3287702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72" name="流程图: 联系 71"/>
                <p:cNvSpPr/>
                <p:nvPr/>
              </p:nvSpPr>
              <p:spPr>
                <a:xfrm>
                  <a:off x="5860028" y="3562261"/>
                  <a:ext cx="28418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前凸弯带形 72"/>
                <p:cNvSpPr/>
                <p:nvPr/>
              </p:nvSpPr>
              <p:spPr>
                <a:xfrm>
                  <a:off x="5645156" y="3777675"/>
                  <a:ext cx="713932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62" name="组合 20"/>
              <p:cNvGrpSpPr/>
              <p:nvPr/>
            </p:nvGrpSpPr>
            <p:grpSpPr>
              <a:xfrm>
                <a:off x="3787768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70" name="流程图: 联系 69"/>
                <p:cNvSpPr/>
                <p:nvPr/>
              </p:nvSpPr>
              <p:spPr>
                <a:xfrm>
                  <a:off x="5860663" y="3580853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前凸弯带形 70"/>
                <p:cNvSpPr/>
                <p:nvPr/>
              </p:nvSpPr>
              <p:spPr>
                <a:xfrm>
                  <a:off x="5645789" y="3796267"/>
                  <a:ext cx="71393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63" name="组合 23"/>
              <p:cNvGrpSpPr/>
              <p:nvPr/>
            </p:nvGrpSpPr>
            <p:grpSpPr>
              <a:xfrm>
                <a:off x="4287834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68" name="流程图: 联系 67"/>
                <p:cNvSpPr/>
                <p:nvPr/>
              </p:nvSpPr>
              <p:spPr>
                <a:xfrm>
                  <a:off x="5858986" y="3560552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前凸弯带形 68"/>
                <p:cNvSpPr/>
                <p:nvPr/>
              </p:nvSpPr>
              <p:spPr>
                <a:xfrm>
                  <a:off x="5644112" y="3775965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64" name="组合 26"/>
              <p:cNvGrpSpPr/>
              <p:nvPr/>
            </p:nvGrpSpPr>
            <p:grpSpPr>
              <a:xfrm>
                <a:off x="6788164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66" name="流程图: 联系 65"/>
                <p:cNvSpPr/>
                <p:nvPr/>
              </p:nvSpPr>
              <p:spPr>
                <a:xfrm>
                  <a:off x="5859843" y="3580853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前凸弯带形 66"/>
                <p:cNvSpPr/>
                <p:nvPr/>
              </p:nvSpPr>
              <p:spPr>
                <a:xfrm>
                  <a:off x="5644970" y="3796267"/>
                  <a:ext cx="71393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65" name="组合 29"/>
              <p:cNvGrpSpPr/>
              <p:nvPr/>
            </p:nvGrpSpPr>
            <p:grpSpPr>
              <a:xfrm>
                <a:off x="4787900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64" name="流程图: 联系 63"/>
                <p:cNvSpPr/>
                <p:nvPr/>
              </p:nvSpPr>
              <p:spPr>
                <a:xfrm>
                  <a:off x="5859619" y="3561193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前凸弯带形 64"/>
                <p:cNvSpPr/>
                <p:nvPr/>
              </p:nvSpPr>
              <p:spPr>
                <a:xfrm>
                  <a:off x="5644747" y="3776606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66" name="组合 32"/>
              <p:cNvGrpSpPr/>
              <p:nvPr/>
            </p:nvGrpSpPr>
            <p:grpSpPr>
              <a:xfrm>
                <a:off x="5287966" y="3417889"/>
                <a:ext cx="428628" cy="285750"/>
                <a:chOff x="5645154" y="3560765"/>
                <a:chExt cx="714380" cy="500062"/>
              </a:xfrm>
            </p:grpSpPr>
            <p:sp>
              <p:nvSpPr>
                <p:cNvPr id="62" name="流程图: 联系 61"/>
                <p:cNvSpPr/>
                <p:nvPr/>
              </p:nvSpPr>
              <p:spPr>
                <a:xfrm>
                  <a:off x="5860250" y="3561193"/>
                  <a:ext cx="284186" cy="284224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前凸弯带形 62"/>
                <p:cNvSpPr/>
                <p:nvPr/>
              </p:nvSpPr>
              <p:spPr>
                <a:xfrm>
                  <a:off x="5645377" y="3776605"/>
                  <a:ext cx="713933" cy="28422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67" name="组合 35"/>
              <p:cNvGrpSpPr/>
              <p:nvPr/>
            </p:nvGrpSpPr>
            <p:grpSpPr>
              <a:xfrm>
                <a:off x="6288098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60" name="流程图: 联系 59"/>
                <p:cNvSpPr/>
                <p:nvPr/>
              </p:nvSpPr>
              <p:spPr>
                <a:xfrm>
                  <a:off x="5859209" y="3560552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前凸弯带形 60"/>
                <p:cNvSpPr/>
                <p:nvPr/>
              </p:nvSpPr>
              <p:spPr>
                <a:xfrm>
                  <a:off x="5644337" y="3775965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68" name="组合 38"/>
              <p:cNvGrpSpPr/>
              <p:nvPr/>
            </p:nvGrpSpPr>
            <p:grpSpPr>
              <a:xfrm>
                <a:off x="5788032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58" name="流程图: 联系 57"/>
                <p:cNvSpPr/>
                <p:nvPr/>
              </p:nvSpPr>
              <p:spPr>
                <a:xfrm>
                  <a:off x="5860885" y="3561193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前凸弯带形 58"/>
                <p:cNvSpPr/>
                <p:nvPr/>
              </p:nvSpPr>
              <p:spPr>
                <a:xfrm>
                  <a:off x="5646013" y="3776606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69" name="组合 41"/>
              <p:cNvGrpSpPr/>
              <p:nvPr/>
            </p:nvGrpSpPr>
            <p:grpSpPr>
              <a:xfrm>
                <a:off x="7288230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56" name="流程图: 联系 55"/>
                <p:cNvSpPr/>
                <p:nvPr/>
              </p:nvSpPr>
              <p:spPr>
                <a:xfrm>
                  <a:off x="5860476" y="3562261"/>
                  <a:ext cx="28418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前凸弯带形 56"/>
                <p:cNvSpPr/>
                <p:nvPr/>
              </p:nvSpPr>
              <p:spPr>
                <a:xfrm>
                  <a:off x="5645604" y="3777675"/>
                  <a:ext cx="713932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76" name="圆角矩形标注 75"/>
          <p:cNvSpPr/>
          <p:nvPr/>
        </p:nvSpPr>
        <p:spPr>
          <a:xfrm>
            <a:off x="1287438" y="2203443"/>
            <a:ext cx="1000132" cy="1071570"/>
          </a:xfrm>
          <a:prstGeom prst="wedgeRoundRectCallout">
            <a:avLst>
              <a:gd name="adj1" fmla="val 70912"/>
              <a:gd name="adj2" fmla="val 76442"/>
              <a:gd name="adj3" fmla="val 16667"/>
            </a:avLst>
          </a:prstGeom>
          <a:blipFill>
            <a:blip r:embed="rId1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要求事项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87834" y="1917692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纪律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87834" y="2632071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要点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287834" y="3346451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时间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287834" y="4060831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配合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85" name="八角星 84"/>
          <p:cNvSpPr/>
          <p:nvPr/>
        </p:nvSpPr>
        <p:spPr>
          <a:xfrm>
            <a:off x="7645400" y="4060825"/>
            <a:ext cx="928688" cy="1057275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琥珀" pitchFamily="2" charset="-122"/>
                <a:ea typeface="华文琥珀" pitchFamily="2" charset="-122"/>
                <a:cs typeface="+mn-cs"/>
              </a:rPr>
              <a:t>肆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华文琥珀" pitchFamily="2" charset="-122"/>
              <a:ea typeface="华文琥珀" pitchFamily="2" charset="-122"/>
              <a:cs typeface="+mn-cs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 noRot="1"/>
          </p:cNvSpPr>
          <p:nvPr>
            <p:ph type="title"/>
          </p:nvPr>
        </p:nvSpPr>
        <p:spPr>
          <a:xfrm>
            <a:off x="287338" y="614363"/>
            <a:ext cx="3348037" cy="357187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早会的步骤：</a:t>
            </a:r>
            <a:endParaRPr lang="zh-CN" altLang="en-US" sz="3200" b="1" dirty="0">
              <a:solidFill>
                <a:srgbClr val="1B06B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15900" y="1157288"/>
            <a:ext cx="3976688" cy="606425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u"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3.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早会内容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30776" y="574486"/>
            <a:ext cx="4071966" cy="120032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生产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品质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 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5S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 </a:t>
            </a:r>
            <a:endParaRPr kumimoji="0" lang="en-US" altLang="zh-CN" sz="3600" b="1" i="0" u="none" strike="noStrike" kern="1200" cap="none" spc="0" normalizeH="0" baseline="0" noProof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华文彩云" pitchFamily="2" charset="-122"/>
              <a:ea typeface="华文彩云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安全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纪律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通知</a:t>
            </a:r>
            <a:endParaRPr kumimoji="0" lang="zh-CN" altLang="en-US" sz="3600" b="1" i="0" u="none" strike="noStrike" kern="1200" cap="none" spc="0" normalizeH="0" baseline="0" noProof="0" dirty="0">
              <a:ln w="1905"/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华文彩云" pitchFamily="2" charset="-122"/>
              <a:ea typeface="华文彩云" pitchFamily="2" charset="-122"/>
              <a:cs typeface="+mn-cs"/>
            </a:endParaRPr>
          </a:p>
        </p:txBody>
      </p:sp>
      <p:grpSp>
        <p:nvGrpSpPr>
          <p:cNvPr id="15365" name="组合 73"/>
          <p:cNvGrpSpPr/>
          <p:nvPr/>
        </p:nvGrpSpPr>
        <p:grpSpPr>
          <a:xfrm>
            <a:off x="1001713" y="3775075"/>
            <a:ext cx="5072062" cy="1857375"/>
            <a:chOff x="3287702" y="2203443"/>
            <a:chExt cx="4429156" cy="2000264"/>
          </a:xfrm>
        </p:grpSpPr>
        <p:grpSp>
          <p:nvGrpSpPr>
            <p:cNvPr id="15382" name="组合 16"/>
            <p:cNvGrpSpPr/>
            <p:nvPr/>
          </p:nvGrpSpPr>
          <p:grpSpPr>
            <a:xfrm>
              <a:off x="5145090" y="2203443"/>
              <a:ext cx="642942" cy="642942"/>
              <a:chOff x="6788164" y="1846253"/>
              <a:chExt cx="571504" cy="571504"/>
            </a:xfrm>
          </p:grpSpPr>
          <p:sp>
            <p:nvSpPr>
              <p:cNvPr id="15" name="空心弧 14"/>
              <p:cNvSpPr/>
              <p:nvPr/>
            </p:nvSpPr>
            <p:spPr>
              <a:xfrm>
                <a:off x="6788363" y="1846253"/>
                <a:ext cx="571762" cy="571396"/>
              </a:xfrm>
              <a:prstGeom prst="blockArc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流程图: 联系 15"/>
              <p:cNvSpPr/>
              <p:nvPr/>
            </p:nvSpPr>
            <p:spPr>
              <a:xfrm>
                <a:off x="6931303" y="1989102"/>
                <a:ext cx="285881" cy="285698"/>
              </a:xfrm>
              <a:prstGeom prst="flowChartConnector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5383" name="组合 44"/>
            <p:cNvGrpSpPr/>
            <p:nvPr/>
          </p:nvGrpSpPr>
          <p:grpSpPr>
            <a:xfrm>
              <a:off x="3287702" y="3203575"/>
              <a:ext cx="4429156" cy="500066"/>
              <a:chOff x="3287702" y="3203575"/>
              <a:chExt cx="4429156" cy="500066"/>
            </a:xfrm>
          </p:grpSpPr>
          <p:grpSp>
            <p:nvGrpSpPr>
              <p:cNvPr id="15412" name="组合 19"/>
              <p:cNvGrpSpPr/>
              <p:nvPr/>
            </p:nvGrpSpPr>
            <p:grpSpPr>
              <a:xfrm>
                <a:off x="3287702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18" name="流程图: 联系 17"/>
                <p:cNvSpPr/>
                <p:nvPr/>
              </p:nvSpPr>
              <p:spPr>
                <a:xfrm>
                  <a:off x="5860028" y="3560765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前凸弯带形 18"/>
                <p:cNvSpPr/>
                <p:nvPr/>
              </p:nvSpPr>
              <p:spPr>
                <a:xfrm>
                  <a:off x="5645156" y="3776178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413" name="组合 20"/>
              <p:cNvGrpSpPr/>
              <p:nvPr/>
            </p:nvGrpSpPr>
            <p:grpSpPr>
              <a:xfrm>
                <a:off x="3787768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22" name="流程图: 联系 21"/>
                <p:cNvSpPr/>
                <p:nvPr/>
              </p:nvSpPr>
              <p:spPr>
                <a:xfrm>
                  <a:off x="5860663" y="3561406"/>
                  <a:ext cx="284186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前凸弯带形 22"/>
                <p:cNvSpPr/>
                <p:nvPr/>
              </p:nvSpPr>
              <p:spPr>
                <a:xfrm>
                  <a:off x="5645789" y="3776819"/>
                  <a:ext cx="71393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414" name="组合 23"/>
              <p:cNvGrpSpPr/>
              <p:nvPr/>
            </p:nvGrpSpPr>
            <p:grpSpPr>
              <a:xfrm>
                <a:off x="4287834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25" name="流程图: 联系 24"/>
                <p:cNvSpPr/>
                <p:nvPr/>
              </p:nvSpPr>
              <p:spPr>
                <a:xfrm>
                  <a:off x="5858986" y="3562047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前凸弯带形 25"/>
                <p:cNvSpPr/>
                <p:nvPr/>
              </p:nvSpPr>
              <p:spPr>
                <a:xfrm>
                  <a:off x="5644112" y="3777460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415" name="组合 26"/>
              <p:cNvGrpSpPr/>
              <p:nvPr/>
            </p:nvGrpSpPr>
            <p:grpSpPr>
              <a:xfrm>
                <a:off x="6788164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28" name="流程图: 联系 27"/>
                <p:cNvSpPr/>
                <p:nvPr/>
              </p:nvSpPr>
              <p:spPr>
                <a:xfrm>
                  <a:off x="5859843" y="3561406"/>
                  <a:ext cx="284186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前凸弯带形 28"/>
                <p:cNvSpPr/>
                <p:nvPr/>
              </p:nvSpPr>
              <p:spPr>
                <a:xfrm>
                  <a:off x="5644970" y="3776819"/>
                  <a:ext cx="71393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416" name="组合 29"/>
              <p:cNvGrpSpPr/>
              <p:nvPr/>
            </p:nvGrpSpPr>
            <p:grpSpPr>
              <a:xfrm>
                <a:off x="4787900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31" name="流程图: 联系 30"/>
                <p:cNvSpPr/>
                <p:nvPr/>
              </p:nvSpPr>
              <p:spPr>
                <a:xfrm>
                  <a:off x="5859619" y="3580638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前凸弯带形 31"/>
                <p:cNvSpPr/>
                <p:nvPr/>
              </p:nvSpPr>
              <p:spPr>
                <a:xfrm>
                  <a:off x="5644747" y="3796052"/>
                  <a:ext cx="713932" cy="26627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417" name="组合 32"/>
              <p:cNvGrpSpPr/>
              <p:nvPr/>
            </p:nvGrpSpPr>
            <p:grpSpPr>
              <a:xfrm>
                <a:off x="5287966" y="3417889"/>
                <a:ext cx="428628" cy="285750"/>
                <a:chOff x="5645154" y="3560765"/>
                <a:chExt cx="714380" cy="500062"/>
              </a:xfrm>
            </p:grpSpPr>
            <p:sp>
              <p:nvSpPr>
                <p:cNvPr id="34" name="流程图: 联系 33"/>
                <p:cNvSpPr/>
                <p:nvPr/>
              </p:nvSpPr>
              <p:spPr>
                <a:xfrm>
                  <a:off x="5860250" y="3580638"/>
                  <a:ext cx="284186" cy="284224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前凸弯带形 34"/>
                <p:cNvSpPr/>
                <p:nvPr/>
              </p:nvSpPr>
              <p:spPr>
                <a:xfrm>
                  <a:off x="5645377" y="3796051"/>
                  <a:ext cx="713933" cy="266273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418" name="组合 35"/>
              <p:cNvGrpSpPr/>
              <p:nvPr/>
            </p:nvGrpSpPr>
            <p:grpSpPr>
              <a:xfrm>
                <a:off x="6288098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37" name="流程图: 联系 36"/>
                <p:cNvSpPr/>
                <p:nvPr/>
              </p:nvSpPr>
              <p:spPr>
                <a:xfrm>
                  <a:off x="5859209" y="3562047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前凸弯带形 37"/>
                <p:cNvSpPr/>
                <p:nvPr/>
              </p:nvSpPr>
              <p:spPr>
                <a:xfrm>
                  <a:off x="5644337" y="3777460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419" name="组合 38"/>
              <p:cNvGrpSpPr/>
              <p:nvPr/>
            </p:nvGrpSpPr>
            <p:grpSpPr>
              <a:xfrm>
                <a:off x="5788032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40" name="流程图: 联系 39"/>
                <p:cNvSpPr/>
                <p:nvPr/>
              </p:nvSpPr>
              <p:spPr>
                <a:xfrm>
                  <a:off x="5860885" y="3580638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前凸弯带形 40"/>
                <p:cNvSpPr/>
                <p:nvPr/>
              </p:nvSpPr>
              <p:spPr>
                <a:xfrm>
                  <a:off x="5646013" y="3796052"/>
                  <a:ext cx="713932" cy="26627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420" name="组合 41"/>
              <p:cNvGrpSpPr/>
              <p:nvPr/>
            </p:nvGrpSpPr>
            <p:grpSpPr>
              <a:xfrm>
                <a:off x="7288230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43" name="流程图: 联系 42"/>
                <p:cNvSpPr/>
                <p:nvPr/>
              </p:nvSpPr>
              <p:spPr>
                <a:xfrm>
                  <a:off x="5860476" y="3560765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前凸弯带形 43"/>
                <p:cNvSpPr/>
                <p:nvPr/>
              </p:nvSpPr>
              <p:spPr>
                <a:xfrm>
                  <a:off x="5645604" y="3776178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5384" name="组合 45"/>
            <p:cNvGrpSpPr/>
            <p:nvPr/>
          </p:nvGrpSpPr>
          <p:grpSpPr>
            <a:xfrm>
              <a:off x="3287702" y="3703641"/>
              <a:ext cx="4429156" cy="500066"/>
              <a:chOff x="3287702" y="3203575"/>
              <a:chExt cx="4429156" cy="500066"/>
            </a:xfrm>
          </p:grpSpPr>
          <p:grpSp>
            <p:nvGrpSpPr>
              <p:cNvPr id="15385" name="组合 19"/>
              <p:cNvGrpSpPr/>
              <p:nvPr/>
            </p:nvGrpSpPr>
            <p:grpSpPr>
              <a:xfrm>
                <a:off x="3287702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72" name="流程图: 联系 71"/>
                <p:cNvSpPr/>
                <p:nvPr/>
              </p:nvSpPr>
              <p:spPr>
                <a:xfrm>
                  <a:off x="5860028" y="3562261"/>
                  <a:ext cx="28418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前凸弯带形 72"/>
                <p:cNvSpPr/>
                <p:nvPr/>
              </p:nvSpPr>
              <p:spPr>
                <a:xfrm>
                  <a:off x="5645156" y="3777675"/>
                  <a:ext cx="713932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386" name="组合 20"/>
              <p:cNvGrpSpPr/>
              <p:nvPr/>
            </p:nvGrpSpPr>
            <p:grpSpPr>
              <a:xfrm>
                <a:off x="3787768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70" name="流程图: 联系 69"/>
                <p:cNvSpPr/>
                <p:nvPr/>
              </p:nvSpPr>
              <p:spPr>
                <a:xfrm>
                  <a:off x="5860663" y="3580853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前凸弯带形 70"/>
                <p:cNvSpPr/>
                <p:nvPr/>
              </p:nvSpPr>
              <p:spPr>
                <a:xfrm>
                  <a:off x="5645789" y="3796267"/>
                  <a:ext cx="71393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387" name="组合 23"/>
              <p:cNvGrpSpPr/>
              <p:nvPr/>
            </p:nvGrpSpPr>
            <p:grpSpPr>
              <a:xfrm>
                <a:off x="4287834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68" name="流程图: 联系 67"/>
                <p:cNvSpPr/>
                <p:nvPr/>
              </p:nvSpPr>
              <p:spPr>
                <a:xfrm>
                  <a:off x="5858986" y="3560552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前凸弯带形 68"/>
                <p:cNvSpPr/>
                <p:nvPr/>
              </p:nvSpPr>
              <p:spPr>
                <a:xfrm>
                  <a:off x="5644112" y="3775965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388" name="组合 26"/>
              <p:cNvGrpSpPr/>
              <p:nvPr/>
            </p:nvGrpSpPr>
            <p:grpSpPr>
              <a:xfrm>
                <a:off x="6788164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66" name="流程图: 联系 65"/>
                <p:cNvSpPr/>
                <p:nvPr/>
              </p:nvSpPr>
              <p:spPr>
                <a:xfrm>
                  <a:off x="5859843" y="3580853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前凸弯带形 66"/>
                <p:cNvSpPr/>
                <p:nvPr/>
              </p:nvSpPr>
              <p:spPr>
                <a:xfrm>
                  <a:off x="5644970" y="3796267"/>
                  <a:ext cx="71393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389" name="组合 29"/>
              <p:cNvGrpSpPr/>
              <p:nvPr/>
            </p:nvGrpSpPr>
            <p:grpSpPr>
              <a:xfrm>
                <a:off x="4787900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64" name="流程图: 联系 63"/>
                <p:cNvSpPr/>
                <p:nvPr/>
              </p:nvSpPr>
              <p:spPr>
                <a:xfrm>
                  <a:off x="5859619" y="3561193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前凸弯带形 64"/>
                <p:cNvSpPr/>
                <p:nvPr/>
              </p:nvSpPr>
              <p:spPr>
                <a:xfrm>
                  <a:off x="5644747" y="3776606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390" name="组合 32"/>
              <p:cNvGrpSpPr/>
              <p:nvPr/>
            </p:nvGrpSpPr>
            <p:grpSpPr>
              <a:xfrm>
                <a:off x="5287966" y="3417889"/>
                <a:ext cx="428628" cy="285750"/>
                <a:chOff x="5645154" y="3560765"/>
                <a:chExt cx="714380" cy="500062"/>
              </a:xfrm>
            </p:grpSpPr>
            <p:sp>
              <p:nvSpPr>
                <p:cNvPr id="62" name="流程图: 联系 61"/>
                <p:cNvSpPr/>
                <p:nvPr/>
              </p:nvSpPr>
              <p:spPr>
                <a:xfrm>
                  <a:off x="5860250" y="3561193"/>
                  <a:ext cx="284186" cy="284224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前凸弯带形 62"/>
                <p:cNvSpPr/>
                <p:nvPr/>
              </p:nvSpPr>
              <p:spPr>
                <a:xfrm>
                  <a:off x="5645377" y="3776605"/>
                  <a:ext cx="713933" cy="28422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391" name="组合 35"/>
              <p:cNvGrpSpPr/>
              <p:nvPr/>
            </p:nvGrpSpPr>
            <p:grpSpPr>
              <a:xfrm>
                <a:off x="6288098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60" name="流程图: 联系 59"/>
                <p:cNvSpPr/>
                <p:nvPr/>
              </p:nvSpPr>
              <p:spPr>
                <a:xfrm>
                  <a:off x="5859209" y="3560552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前凸弯带形 60"/>
                <p:cNvSpPr/>
                <p:nvPr/>
              </p:nvSpPr>
              <p:spPr>
                <a:xfrm>
                  <a:off x="5644337" y="3775965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392" name="组合 38"/>
              <p:cNvGrpSpPr/>
              <p:nvPr/>
            </p:nvGrpSpPr>
            <p:grpSpPr>
              <a:xfrm>
                <a:off x="5788032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58" name="流程图: 联系 57"/>
                <p:cNvSpPr/>
                <p:nvPr/>
              </p:nvSpPr>
              <p:spPr>
                <a:xfrm>
                  <a:off x="5860885" y="3561193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前凸弯带形 58"/>
                <p:cNvSpPr/>
                <p:nvPr/>
              </p:nvSpPr>
              <p:spPr>
                <a:xfrm>
                  <a:off x="5646013" y="3776606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393" name="组合 41"/>
              <p:cNvGrpSpPr/>
              <p:nvPr/>
            </p:nvGrpSpPr>
            <p:grpSpPr>
              <a:xfrm>
                <a:off x="7288230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56" name="流程图: 联系 55"/>
                <p:cNvSpPr/>
                <p:nvPr/>
              </p:nvSpPr>
              <p:spPr>
                <a:xfrm>
                  <a:off x="5860476" y="3562261"/>
                  <a:ext cx="28418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前凸弯带形 56"/>
                <p:cNvSpPr/>
                <p:nvPr/>
              </p:nvSpPr>
              <p:spPr>
                <a:xfrm>
                  <a:off x="5645604" y="3777675"/>
                  <a:ext cx="713932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76" name="圆角矩形标注 75"/>
          <p:cNvSpPr/>
          <p:nvPr/>
        </p:nvSpPr>
        <p:spPr>
          <a:xfrm>
            <a:off x="1287438" y="2203443"/>
            <a:ext cx="1000132" cy="1071570"/>
          </a:xfrm>
          <a:prstGeom prst="wedgeRoundRectCallout">
            <a:avLst>
              <a:gd name="adj1" fmla="val 70912"/>
              <a:gd name="adj2" fmla="val 76442"/>
              <a:gd name="adj3" fmla="val 16667"/>
            </a:avLst>
          </a:prstGeom>
          <a:blipFill>
            <a:blip r:embed="rId1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公司信息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87834" y="1917692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市场情况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87834" y="2632071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客户要求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287834" y="3346451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发展方向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287834" y="4060831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主要活动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85" name="八角星 84"/>
          <p:cNvSpPr/>
          <p:nvPr/>
        </p:nvSpPr>
        <p:spPr>
          <a:xfrm>
            <a:off x="7645400" y="4060825"/>
            <a:ext cx="928688" cy="1057275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琥珀" pitchFamily="2" charset="-122"/>
                <a:ea typeface="华文琥珀" pitchFamily="2" charset="-122"/>
                <a:cs typeface="+mn-cs"/>
              </a:rPr>
              <a:t>伍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华文琥珀" pitchFamily="2" charset="-122"/>
              <a:ea typeface="华文琥珀" pitchFamily="2" charset="-122"/>
              <a:cs typeface="+mn-cs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 noRot="1"/>
          </p:cNvSpPr>
          <p:nvPr>
            <p:ph type="title"/>
          </p:nvPr>
        </p:nvSpPr>
        <p:spPr>
          <a:xfrm>
            <a:off x="287338" y="611188"/>
            <a:ext cx="3495675" cy="357187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早会的步骤：</a:t>
            </a:r>
            <a:endParaRPr lang="zh-CN" altLang="en-US" sz="3200" b="1" dirty="0">
              <a:solidFill>
                <a:srgbClr val="1B06B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15900" y="1157288"/>
            <a:ext cx="3976688" cy="606425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u"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3.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早会内容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30776" y="574486"/>
            <a:ext cx="4071966" cy="120032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生产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品质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 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5S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 </a:t>
            </a:r>
            <a:endParaRPr kumimoji="0" lang="en-US" altLang="zh-CN" sz="3600" b="1" i="0" u="none" strike="noStrike" kern="1200" cap="none" spc="0" normalizeH="0" baseline="0" noProof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华文彩云" pitchFamily="2" charset="-122"/>
              <a:ea typeface="华文彩云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安全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纪律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solidFill>
                  <a:schemeClr val="tx2">
                    <a:lumMod val="20000"/>
                    <a:lumOff val="8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彩云" pitchFamily="2" charset="-122"/>
                <a:ea typeface="华文彩云" pitchFamily="2" charset="-122"/>
                <a:cs typeface="+mn-cs"/>
              </a:rPr>
              <a:t>通知</a:t>
            </a:r>
            <a:endParaRPr kumimoji="0" lang="zh-CN" altLang="en-US" sz="3600" b="1" i="0" u="none" strike="noStrike" kern="1200" cap="none" spc="0" normalizeH="0" baseline="0" noProof="0" dirty="0">
              <a:ln w="1905"/>
              <a:solidFill>
                <a:schemeClr val="tx2">
                  <a:lumMod val="20000"/>
                  <a:lumOff val="8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华文彩云" pitchFamily="2" charset="-122"/>
              <a:ea typeface="华文彩云" pitchFamily="2" charset="-122"/>
              <a:cs typeface="+mn-cs"/>
            </a:endParaRPr>
          </a:p>
        </p:txBody>
      </p:sp>
      <p:grpSp>
        <p:nvGrpSpPr>
          <p:cNvPr id="16389" name="组合 73"/>
          <p:cNvGrpSpPr/>
          <p:nvPr/>
        </p:nvGrpSpPr>
        <p:grpSpPr>
          <a:xfrm>
            <a:off x="1001713" y="3775075"/>
            <a:ext cx="5072062" cy="1857375"/>
            <a:chOff x="3287702" y="2203443"/>
            <a:chExt cx="4429156" cy="2000264"/>
          </a:xfrm>
        </p:grpSpPr>
        <p:grpSp>
          <p:nvGrpSpPr>
            <p:cNvPr id="16403" name="组合 16"/>
            <p:cNvGrpSpPr/>
            <p:nvPr/>
          </p:nvGrpSpPr>
          <p:grpSpPr>
            <a:xfrm>
              <a:off x="5145090" y="2203443"/>
              <a:ext cx="642942" cy="642942"/>
              <a:chOff x="6788164" y="1846253"/>
              <a:chExt cx="571504" cy="571504"/>
            </a:xfrm>
          </p:grpSpPr>
          <p:sp>
            <p:nvSpPr>
              <p:cNvPr id="15" name="空心弧 14"/>
              <p:cNvSpPr/>
              <p:nvPr/>
            </p:nvSpPr>
            <p:spPr>
              <a:xfrm>
                <a:off x="6788363" y="1846253"/>
                <a:ext cx="571762" cy="571396"/>
              </a:xfrm>
              <a:prstGeom prst="blockArc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流程图: 联系 15"/>
              <p:cNvSpPr/>
              <p:nvPr/>
            </p:nvSpPr>
            <p:spPr>
              <a:xfrm>
                <a:off x="6931303" y="1989102"/>
                <a:ext cx="285881" cy="285698"/>
              </a:xfrm>
              <a:prstGeom prst="flowChartConnector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6404" name="组合 44"/>
            <p:cNvGrpSpPr/>
            <p:nvPr/>
          </p:nvGrpSpPr>
          <p:grpSpPr>
            <a:xfrm>
              <a:off x="3287702" y="3203575"/>
              <a:ext cx="4429156" cy="500066"/>
              <a:chOff x="3287702" y="3203575"/>
              <a:chExt cx="4429156" cy="500066"/>
            </a:xfrm>
          </p:grpSpPr>
          <p:grpSp>
            <p:nvGrpSpPr>
              <p:cNvPr id="16433" name="组合 19"/>
              <p:cNvGrpSpPr/>
              <p:nvPr/>
            </p:nvGrpSpPr>
            <p:grpSpPr>
              <a:xfrm>
                <a:off x="3287702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18" name="流程图: 联系 17"/>
                <p:cNvSpPr/>
                <p:nvPr/>
              </p:nvSpPr>
              <p:spPr>
                <a:xfrm>
                  <a:off x="5860028" y="3560765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前凸弯带形 18"/>
                <p:cNvSpPr/>
                <p:nvPr/>
              </p:nvSpPr>
              <p:spPr>
                <a:xfrm>
                  <a:off x="5645156" y="3776178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434" name="组合 20"/>
              <p:cNvGrpSpPr/>
              <p:nvPr/>
            </p:nvGrpSpPr>
            <p:grpSpPr>
              <a:xfrm>
                <a:off x="3787768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22" name="流程图: 联系 21"/>
                <p:cNvSpPr/>
                <p:nvPr/>
              </p:nvSpPr>
              <p:spPr>
                <a:xfrm>
                  <a:off x="5860663" y="3561406"/>
                  <a:ext cx="284186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前凸弯带形 22"/>
                <p:cNvSpPr/>
                <p:nvPr/>
              </p:nvSpPr>
              <p:spPr>
                <a:xfrm>
                  <a:off x="5645789" y="3776819"/>
                  <a:ext cx="71393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435" name="组合 23"/>
              <p:cNvGrpSpPr/>
              <p:nvPr/>
            </p:nvGrpSpPr>
            <p:grpSpPr>
              <a:xfrm>
                <a:off x="4287834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25" name="流程图: 联系 24"/>
                <p:cNvSpPr/>
                <p:nvPr/>
              </p:nvSpPr>
              <p:spPr>
                <a:xfrm>
                  <a:off x="5858986" y="3562047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前凸弯带形 25"/>
                <p:cNvSpPr/>
                <p:nvPr/>
              </p:nvSpPr>
              <p:spPr>
                <a:xfrm>
                  <a:off x="5644112" y="3777460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436" name="组合 26"/>
              <p:cNvGrpSpPr/>
              <p:nvPr/>
            </p:nvGrpSpPr>
            <p:grpSpPr>
              <a:xfrm>
                <a:off x="6788164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28" name="流程图: 联系 27"/>
                <p:cNvSpPr/>
                <p:nvPr/>
              </p:nvSpPr>
              <p:spPr>
                <a:xfrm>
                  <a:off x="5859843" y="3561406"/>
                  <a:ext cx="284186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前凸弯带形 28"/>
                <p:cNvSpPr/>
                <p:nvPr/>
              </p:nvSpPr>
              <p:spPr>
                <a:xfrm>
                  <a:off x="5644970" y="3776819"/>
                  <a:ext cx="71393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437" name="组合 29"/>
              <p:cNvGrpSpPr/>
              <p:nvPr/>
            </p:nvGrpSpPr>
            <p:grpSpPr>
              <a:xfrm>
                <a:off x="4787900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31" name="流程图: 联系 30"/>
                <p:cNvSpPr/>
                <p:nvPr/>
              </p:nvSpPr>
              <p:spPr>
                <a:xfrm>
                  <a:off x="5859619" y="3580638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前凸弯带形 31"/>
                <p:cNvSpPr/>
                <p:nvPr/>
              </p:nvSpPr>
              <p:spPr>
                <a:xfrm>
                  <a:off x="5644747" y="3796052"/>
                  <a:ext cx="713932" cy="26627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438" name="组合 32"/>
              <p:cNvGrpSpPr/>
              <p:nvPr/>
            </p:nvGrpSpPr>
            <p:grpSpPr>
              <a:xfrm>
                <a:off x="5287966" y="3417889"/>
                <a:ext cx="428628" cy="285750"/>
                <a:chOff x="5645154" y="3560765"/>
                <a:chExt cx="714380" cy="500062"/>
              </a:xfrm>
            </p:grpSpPr>
            <p:sp>
              <p:nvSpPr>
                <p:cNvPr id="34" name="流程图: 联系 33"/>
                <p:cNvSpPr/>
                <p:nvPr/>
              </p:nvSpPr>
              <p:spPr>
                <a:xfrm>
                  <a:off x="5860250" y="3580638"/>
                  <a:ext cx="284186" cy="284224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前凸弯带形 34"/>
                <p:cNvSpPr/>
                <p:nvPr/>
              </p:nvSpPr>
              <p:spPr>
                <a:xfrm>
                  <a:off x="5645377" y="3796051"/>
                  <a:ext cx="713933" cy="266273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439" name="组合 35"/>
              <p:cNvGrpSpPr/>
              <p:nvPr/>
            </p:nvGrpSpPr>
            <p:grpSpPr>
              <a:xfrm>
                <a:off x="6288098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37" name="流程图: 联系 36"/>
                <p:cNvSpPr/>
                <p:nvPr/>
              </p:nvSpPr>
              <p:spPr>
                <a:xfrm>
                  <a:off x="5859209" y="3562047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前凸弯带形 37"/>
                <p:cNvSpPr/>
                <p:nvPr/>
              </p:nvSpPr>
              <p:spPr>
                <a:xfrm>
                  <a:off x="5644337" y="3777460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440" name="组合 38"/>
              <p:cNvGrpSpPr/>
              <p:nvPr/>
            </p:nvGrpSpPr>
            <p:grpSpPr>
              <a:xfrm>
                <a:off x="5788032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40" name="流程图: 联系 39"/>
                <p:cNvSpPr/>
                <p:nvPr/>
              </p:nvSpPr>
              <p:spPr>
                <a:xfrm>
                  <a:off x="5860885" y="3580638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前凸弯带形 40"/>
                <p:cNvSpPr/>
                <p:nvPr/>
              </p:nvSpPr>
              <p:spPr>
                <a:xfrm>
                  <a:off x="5646013" y="3796052"/>
                  <a:ext cx="713932" cy="26627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441" name="组合 41"/>
              <p:cNvGrpSpPr/>
              <p:nvPr/>
            </p:nvGrpSpPr>
            <p:grpSpPr>
              <a:xfrm>
                <a:off x="7288230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43" name="流程图: 联系 42"/>
                <p:cNvSpPr/>
                <p:nvPr/>
              </p:nvSpPr>
              <p:spPr>
                <a:xfrm>
                  <a:off x="5860476" y="3560765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前凸弯带形 43"/>
                <p:cNvSpPr/>
                <p:nvPr/>
              </p:nvSpPr>
              <p:spPr>
                <a:xfrm>
                  <a:off x="5645604" y="3776178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6405" name="组合 45"/>
            <p:cNvGrpSpPr/>
            <p:nvPr/>
          </p:nvGrpSpPr>
          <p:grpSpPr>
            <a:xfrm>
              <a:off x="3287702" y="3703641"/>
              <a:ext cx="4429156" cy="500066"/>
              <a:chOff x="3287702" y="3203575"/>
              <a:chExt cx="4429156" cy="500066"/>
            </a:xfrm>
          </p:grpSpPr>
          <p:grpSp>
            <p:nvGrpSpPr>
              <p:cNvPr id="16406" name="组合 19"/>
              <p:cNvGrpSpPr/>
              <p:nvPr/>
            </p:nvGrpSpPr>
            <p:grpSpPr>
              <a:xfrm>
                <a:off x="3287702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72" name="流程图: 联系 71"/>
                <p:cNvSpPr/>
                <p:nvPr/>
              </p:nvSpPr>
              <p:spPr>
                <a:xfrm>
                  <a:off x="5860028" y="3562261"/>
                  <a:ext cx="28418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前凸弯带形 72"/>
                <p:cNvSpPr/>
                <p:nvPr/>
              </p:nvSpPr>
              <p:spPr>
                <a:xfrm>
                  <a:off x="5645156" y="3777675"/>
                  <a:ext cx="713932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407" name="组合 20"/>
              <p:cNvGrpSpPr/>
              <p:nvPr/>
            </p:nvGrpSpPr>
            <p:grpSpPr>
              <a:xfrm>
                <a:off x="3787768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70" name="流程图: 联系 69"/>
                <p:cNvSpPr/>
                <p:nvPr/>
              </p:nvSpPr>
              <p:spPr>
                <a:xfrm>
                  <a:off x="5860663" y="3580853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前凸弯带形 70"/>
                <p:cNvSpPr/>
                <p:nvPr/>
              </p:nvSpPr>
              <p:spPr>
                <a:xfrm>
                  <a:off x="5645789" y="3796267"/>
                  <a:ext cx="71393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408" name="组合 23"/>
              <p:cNvGrpSpPr/>
              <p:nvPr/>
            </p:nvGrpSpPr>
            <p:grpSpPr>
              <a:xfrm>
                <a:off x="4287834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68" name="流程图: 联系 67"/>
                <p:cNvSpPr/>
                <p:nvPr/>
              </p:nvSpPr>
              <p:spPr>
                <a:xfrm>
                  <a:off x="5858986" y="3560552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前凸弯带形 68"/>
                <p:cNvSpPr/>
                <p:nvPr/>
              </p:nvSpPr>
              <p:spPr>
                <a:xfrm>
                  <a:off x="5644112" y="3775965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409" name="组合 26"/>
              <p:cNvGrpSpPr/>
              <p:nvPr/>
            </p:nvGrpSpPr>
            <p:grpSpPr>
              <a:xfrm>
                <a:off x="6788164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66" name="流程图: 联系 65"/>
                <p:cNvSpPr/>
                <p:nvPr/>
              </p:nvSpPr>
              <p:spPr>
                <a:xfrm>
                  <a:off x="5859843" y="3580853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前凸弯带形 66"/>
                <p:cNvSpPr/>
                <p:nvPr/>
              </p:nvSpPr>
              <p:spPr>
                <a:xfrm>
                  <a:off x="5644970" y="3796267"/>
                  <a:ext cx="71393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410" name="组合 29"/>
              <p:cNvGrpSpPr/>
              <p:nvPr/>
            </p:nvGrpSpPr>
            <p:grpSpPr>
              <a:xfrm>
                <a:off x="4787900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64" name="流程图: 联系 63"/>
                <p:cNvSpPr/>
                <p:nvPr/>
              </p:nvSpPr>
              <p:spPr>
                <a:xfrm>
                  <a:off x="5859619" y="3561193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前凸弯带形 64"/>
                <p:cNvSpPr/>
                <p:nvPr/>
              </p:nvSpPr>
              <p:spPr>
                <a:xfrm>
                  <a:off x="5644747" y="3776606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411" name="组合 32"/>
              <p:cNvGrpSpPr/>
              <p:nvPr/>
            </p:nvGrpSpPr>
            <p:grpSpPr>
              <a:xfrm>
                <a:off x="5287966" y="3417889"/>
                <a:ext cx="428628" cy="285750"/>
                <a:chOff x="5645154" y="3560765"/>
                <a:chExt cx="714380" cy="500062"/>
              </a:xfrm>
            </p:grpSpPr>
            <p:sp>
              <p:nvSpPr>
                <p:cNvPr id="62" name="流程图: 联系 61"/>
                <p:cNvSpPr/>
                <p:nvPr/>
              </p:nvSpPr>
              <p:spPr>
                <a:xfrm>
                  <a:off x="5860250" y="3561193"/>
                  <a:ext cx="284186" cy="284224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前凸弯带形 62"/>
                <p:cNvSpPr/>
                <p:nvPr/>
              </p:nvSpPr>
              <p:spPr>
                <a:xfrm>
                  <a:off x="5645377" y="3776605"/>
                  <a:ext cx="713933" cy="284224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412" name="组合 35"/>
              <p:cNvGrpSpPr/>
              <p:nvPr/>
            </p:nvGrpSpPr>
            <p:grpSpPr>
              <a:xfrm>
                <a:off x="6288098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60" name="流程图: 联系 59"/>
                <p:cNvSpPr/>
                <p:nvPr/>
              </p:nvSpPr>
              <p:spPr>
                <a:xfrm>
                  <a:off x="5859209" y="3560552"/>
                  <a:ext cx="28649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前凸弯带形 60"/>
                <p:cNvSpPr/>
                <p:nvPr/>
              </p:nvSpPr>
              <p:spPr>
                <a:xfrm>
                  <a:off x="5644337" y="3775965"/>
                  <a:ext cx="71624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413" name="组合 38"/>
              <p:cNvGrpSpPr/>
              <p:nvPr/>
            </p:nvGrpSpPr>
            <p:grpSpPr>
              <a:xfrm>
                <a:off x="5788032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58" name="流程图: 联系 57"/>
                <p:cNvSpPr/>
                <p:nvPr/>
              </p:nvSpPr>
              <p:spPr>
                <a:xfrm>
                  <a:off x="5860885" y="3561193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前凸弯带形 58"/>
                <p:cNvSpPr/>
                <p:nvPr/>
              </p:nvSpPr>
              <p:spPr>
                <a:xfrm>
                  <a:off x="5646013" y="3776606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414" name="组合 41"/>
              <p:cNvGrpSpPr/>
              <p:nvPr/>
            </p:nvGrpSpPr>
            <p:grpSpPr>
              <a:xfrm>
                <a:off x="7288230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56" name="流程图: 联系 55"/>
                <p:cNvSpPr/>
                <p:nvPr/>
              </p:nvSpPr>
              <p:spPr>
                <a:xfrm>
                  <a:off x="5860476" y="3562261"/>
                  <a:ext cx="28418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前凸弯带形 56"/>
                <p:cNvSpPr/>
                <p:nvPr/>
              </p:nvSpPr>
              <p:spPr>
                <a:xfrm>
                  <a:off x="5645604" y="3777675"/>
                  <a:ext cx="713932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76" name="圆角矩形标注 75"/>
          <p:cNvSpPr/>
          <p:nvPr/>
        </p:nvSpPr>
        <p:spPr>
          <a:xfrm>
            <a:off x="1287438" y="2203443"/>
            <a:ext cx="1000132" cy="1071570"/>
          </a:xfrm>
          <a:prstGeom prst="wedgeRoundRectCallout">
            <a:avLst>
              <a:gd name="adj1" fmla="val 70912"/>
              <a:gd name="adj2" fmla="val 76442"/>
              <a:gd name="adj3" fmla="val 16667"/>
            </a:avLst>
          </a:prstGeom>
          <a:blipFill>
            <a:blip r:embed="rId1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联络事项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87834" y="2333049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会议通知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87834" y="3047428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3200" kern="1200" cap="none" spc="0" normalizeH="0" baseline="0" noProof="0" dirty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  <a:cs typeface="+mn-cs"/>
              </a:rPr>
              <a:t>特别提醒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287834" y="3761808"/>
            <a:ext cx="1928826" cy="5847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en-US" altLang="zh-CN" sz="3200" kern="1200" cap="none" spc="0" normalizeH="0" baseline="0" noProof="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……</a:t>
            </a:r>
            <a:endParaRPr kumimoji="0" lang="zh-CN" altLang="en-US" sz="3200" kern="1200" cap="none" spc="0" normalizeH="0" baseline="0" noProof="0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85" name="八角星 84"/>
          <p:cNvSpPr/>
          <p:nvPr/>
        </p:nvSpPr>
        <p:spPr>
          <a:xfrm>
            <a:off x="7645400" y="4060825"/>
            <a:ext cx="928688" cy="1057275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琥珀" pitchFamily="2" charset="-122"/>
                <a:ea typeface="华文琥珀" pitchFamily="2" charset="-122"/>
                <a:cs typeface="+mn-cs"/>
              </a:rPr>
              <a:t>陆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华文琥珀" pitchFamily="2" charset="-122"/>
              <a:ea typeface="华文琥珀" pitchFamily="2" charset="-122"/>
              <a:cs typeface="+mn-cs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 noRot="1"/>
          </p:cNvSpPr>
          <p:nvPr>
            <p:ph type="title"/>
          </p:nvPr>
        </p:nvSpPr>
        <p:spPr>
          <a:xfrm>
            <a:off x="287338" y="615950"/>
            <a:ext cx="4857750" cy="571500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有效主持早会的原则：</a:t>
            </a:r>
            <a:endParaRPr lang="zh-CN" altLang="en-US" sz="3200" b="1" dirty="0">
              <a:solidFill>
                <a:srgbClr val="1B06B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Rectangle 3"/>
          <p:cNvSpPr txBox="1">
            <a:spLocks noRot="1" noChangeArrowheads="1"/>
          </p:cNvSpPr>
          <p:nvPr/>
        </p:nvSpPr>
        <p:spPr bwMode="auto">
          <a:xfrm>
            <a:off x="1258888" y="1417638"/>
            <a:ext cx="6299200" cy="534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R="0" defTabSz="914400" eaLnBrk="1" hangingPunct="1">
              <a:spcBef>
                <a:spcPct val="20000"/>
              </a:spcBef>
              <a:buClr>
                <a:srgbClr val="FF0000"/>
              </a:buClr>
              <a:buSzPct val="75000"/>
              <a:buFontTx/>
              <a:buNone/>
              <a:defRPr/>
            </a:pPr>
            <a:r>
              <a:rPr kumimoji="0" lang="en-US" altLang="zh-CN" sz="2800" b="1" kern="0" cap="none" spc="0" normalizeH="0" baseline="0" noProof="0" dirty="0">
                <a:latin typeface="Adobe 黑体 Std R" pitchFamily="34" charset="-122"/>
                <a:ea typeface="Adobe 黑体 Std R" pitchFamily="34" charset="-122"/>
                <a:cs typeface="+mn-cs"/>
              </a:rPr>
              <a:t>1</a:t>
            </a:r>
            <a:r>
              <a:rPr kumimoji="0" lang="zh-CN" altLang="en-US" sz="2800" b="1" kern="0" cap="none" spc="0" normalizeH="0" baseline="0" noProof="0" dirty="0">
                <a:latin typeface="Adobe 黑体 Std R" pitchFamily="34" charset="-122"/>
                <a:ea typeface="Adobe 黑体 Std R" pitchFamily="34" charset="-122"/>
                <a:cs typeface="+mn-cs"/>
              </a:rPr>
              <a:t>、要做会前准备，守时、控时；</a:t>
            </a:r>
            <a:endParaRPr kumimoji="0" lang="en-US" altLang="zh-CN" sz="2800" b="1" kern="0" cap="none" spc="0" normalizeH="0" baseline="0" noProof="0" dirty="0">
              <a:latin typeface="Adobe 黑体 Std R" pitchFamily="34" charset="-122"/>
              <a:ea typeface="Adobe 黑体 Std R" pitchFamily="34" charset="-122"/>
              <a:cs typeface="+mn-cs"/>
            </a:endParaRPr>
          </a:p>
        </p:txBody>
      </p:sp>
      <p:sp>
        <p:nvSpPr>
          <p:cNvPr id="17412" name="TextBox 11"/>
          <p:cNvSpPr txBox="1"/>
          <p:nvPr/>
        </p:nvSpPr>
        <p:spPr>
          <a:xfrm>
            <a:off x="1258888" y="2060575"/>
            <a:ext cx="70580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buClr>
                <a:srgbClr val="FF0000"/>
              </a:buClr>
            </a:pPr>
            <a:r>
              <a:rPr lang="en-US" altLang="zh-CN" sz="2800" b="1" dirty="0">
                <a:latin typeface="Adobe 黑体 Std R" pitchFamily="34" charset="-122"/>
                <a:ea typeface="Adobe 黑体 Std R" pitchFamily="34" charset="-122"/>
              </a:rPr>
              <a:t>2</a:t>
            </a:r>
            <a:r>
              <a:rPr lang="zh-CN" altLang="en-US" sz="2800" b="1" dirty="0">
                <a:latin typeface="Adobe 黑体 Std R" pitchFamily="34" charset="-122"/>
                <a:ea typeface="Adobe 黑体 Std R" pitchFamily="34" charset="-122"/>
              </a:rPr>
              <a:t>、对事不对人，且不能只求个人决议；</a:t>
            </a:r>
            <a:endParaRPr lang="zh-CN" altLang="en-US" sz="2800" b="1" dirty="0"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3" name="Rectangle 3"/>
          <p:cNvSpPr txBox="1">
            <a:spLocks noRot="1" noChangeArrowheads="1"/>
          </p:cNvSpPr>
          <p:nvPr/>
        </p:nvSpPr>
        <p:spPr bwMode="auto">
          <a:xfrm>
            <a:off x="1258888" y="2703513"/>
            <a:ext cx="7178675" cy="534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R="0" defTabSz="914400" eaLnBrk="1" hangingPunct="1">
              <a:spcBef>
                <a:spcPct val="20000"/>
              </a:spcBef>
              <a:buClr>
                <a:srgbClr val="FF0000"/>
              </a:buClr>
              <a:buSzPct val="75000"/>
              <a:buFontTx/>
              <a:buNone/>
              <a:defRPr/>
            </a:pPr>
            <a:r>
              <a:rPr kumimoji="0" lang="en-US" altLang="zh-CN" sz="2800" b="1" kern="0" cap="none" spc="0" normalizeH="0" baseline="0" noProof="0" dirty="0">
                <a:latin typeface="Adobe 黑体 Std R" pitchFamily="34" charset="-122"/>
                <a:ea typeface="Adobe 黑体 Std R" pitchFamily="34" charset="-122"/>
                <a:cs typeface="+mn-cs"/>
              </a:rPr>
              <a:t>3</a:t>
            </a:r>
            <a:r>
              <a:rPr kumimoji="0" lang="zh-CN" altLang="en-US" sz="2800" b="1" kern="0" cap="none" spc="0" normalizeH="0" baseline="0" noProof="0" dirty="0">
                <a:latin typeface="Adobe 黑体 Std R" pitchFamily="34" charset="-122"/>
                <a:ea typeface="Adobe 黑体 Std R" pitchFamily="34" charset="-122"/>
                <a:cs typeface="+mn-cs"/>
              </a:rPr>
              <a:t>、针对主题，运用资料，简短扼要；</a:t>
            </a:r>
            <a:endParaRPr kumimoji="0" lang="en-US" altLang="zh-CN" sz="2800" b="1" kern="0" cap="none" spc="0" normalizeH="0" baseline="0" noProof="0" dirty="0">
              <a:latin typeface="Adobe 黑体 Std R" pitchFamily="34" charset="-122"/>
              <a:ea typeface="Adobe 黑体 Std R" pitchFamily="34" charset="-122"/>
              <a:cs typeface="+mn-cs"/>
            </a:endParaRPr>
          </a:p>
        </p:txBody>
      </p:sp>
      <p:sp>
        <p:nvSpPr>
          <p:cNvPr id="17414" name="TextBox 13"/>
          <p:cNvSpPr txBox="1"/>
          <p:nvPr/>
        </p:nvSpPr>
        <p:spPr>
          <a:xfrm>
            <a:off x="1258888" y="3394075"/>
            <a:ext cx="65627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buClr>
                <a:srgbClr val="FF0000"/>
              </a:buClr>
            </a:pPr>
            <a:r>
              <a:rPr lang="en-US" altLang="zh-CN" sz="2800" b="1" dirty="0">
                <a:latin typeface="Adobe 黑体 Std R" pitchFamily="34" charset="-122"/>
                <a:ea typeface="Adobe 黑体 Std R" pitchFamily="34" charset="-122"/>
              </a:rPr>
              <a:t>4</a:t>
            </a:r>
            <a:r>
              <a:rPr lang="zh-CN" altLang="en-US" sz="2800" b="1" dirty="0">
                <a:latin typeface="Adobe 黑体 Std R" pitchFamily="34" charset="-122"/>
                <a:ea typeface="Adobe 黑体 Std R" pitchFamily="34" charset="-122"/>
              </a:rPr>
              <a:t>、解决问题也要处理情绪；</a:t>
            </a:r>
            <a:endParaRPr lang="zh-CN" altLang="en-US" sz="2800" b="1" dirty="0"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5" name="Rectangle 3"/>
          <p:cNvSpPr txBox="1">
            <a:spLocks noRot="1" noChangeArrowheads="1"/>
          </p:cNvSpPr>
          <p:nvPr/>
        </p:nvSpPr>
        <p:spPr bwMode="auto">
          <a:xfrm>
            <a:off x="1258888" y="4060825"/>
            <a:ext cx="5772150" cy="534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R="0" defTabSz="914400" eaLnBrk="1" hangingPunct="1">
              <a:spcBef>
                <a:spcPct val="20000"/>
              </a:spcBef>
              <a:buClr>
                <a:srgbClr val="FF0000"/>
              </a:buClr>
              <a:buSzPct val="75000"/>
              <a:buFontTx/>
              <a:buNone/>
              <a:defRPr/>
            </a:pPr>
            <a:r>
              <a:rPr kumimoji="0" lang="en-US" altLang="zh-CN" sz="2800" b="1" kern="0" cap="none" spc="0" normalizeH="0" baseline="0" noProof="0" dirty="0">
                <a:latin typeface="Adobe 黑体 Std R" pitchFamily="34" charset="-122"/>
                <a:ea typeface="Adobe 黑体 Std R" pitchFamily="34" charset="-122"/>
                <a:cs typeface="+mn-cs"/>
              </a:rPr>
              <a:t>5</a:t>
            </a:r>
            <a:r>
              <a:rPr kumimoji="0" lang="zh-CN" altLang="en-US" sz="2800" b="1" kern="0" cap="none" spc="0" normalizeH="0" baseline="0" noProof="0" dirty="0">
                <a:latin typeface="Adobe 黑体 Std R" pitchFamily="34" charset="-122"/>
                <a:ea typeface="Adobe 黑体 Std R" pitchFamily="34" charset="-122"/>
                <a:cs typeface="+mn-cs"/>
              </a:rPr>
              <a:t>、予以真诚的肯定及赞美；</a:t>
            </a:r>
            <a:endParaRPr kumimoji="0" lang="en-US" altLang="zh-CN" sz="2800" b="1" kern="0" cap="none" spc="0" normalizeH="0" baseline="0" noProof="0" dirty="0">
              <a:latin typeface="Adobe 黑体 Std R" pitchFamily="34" charset="-122"/>
              <a:ea typeface="Adobe 黑体 Std R" pitchFamily="34" charset="-122"/>
              <a:cs typeface="+mn-cs"/>
            </a:endParaRPr>
          </a:p>
        </p:txBody>
      </p:sp>
      <p:sp>
        <p:nvSpPr>
          <p:cNvPr id="17416" name="TextBox 15"/>
          <p:cNvSpPr txBox="1"/>
          <p:nvPr/>
        </p:nvSpPr>
        <p:spPr>
          <a:xfrm>
            <a:off x="1258888" y="4751388"/>
            <a:ext cx="65627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buClr>
                <a:srgbClr val="FF0000"/>
              </a:buClr>
            </a:pPr>
            <a:r>
              <a:rPr lang="en-US" altLang="zh-CN" sz="2800" b="1" dirty="0">
                <a:latin typeface="Adobe 黑体 Std R" pitchFamily="34" charset="-122"/>
                <a:ea typeface="Adobe 黑体 Std R" pitchFamily="34" charset="-122"/>
              </a:rPr>
              <a:t>6</a:t>
            </a:r>
            <a:r>
              <a:rPr lang="zh-CN" altLang="en-US" sz="2800" b="1" dirty="0">
                <a:latin typeface="Adobe 黑体 Std R" pitchFamily="34" charset="-122"/>
                <a:ea typeface="Adobe 黑体 Std R" pitchFamily="34" charset="-122"/>
              </a:rPr>
              <a:t>、用积极的话语代替消极发言。</a:t>
            </a:r>
            <a:endParaRPr lang="zh-CN" altLang="en-US" sz="2800" b="1" dirty="0">
              <a:latin typeface="Adobe 黑体 Std R" pitchFamily="34" charset="-122"/>
              <a:ea typeface="Adobe 黑体 Std R" pitchFamily="34" charset="-122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Rectangle 3"/>
          <p:cNvSpPr txBox="1">
            <a:spLocks noRot="1" noChangeArrowheads="1"/>
          </p:cNvSpPr>
          <p:nvPr/>
        </p:nvSpPr>
        <p:spPr bwMode="auto">
          <a:xfrm>
            <a:off x="0" y="688975"/>
            <a:ext cx="3144838" cy="714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R="0" algn="ctr" defTabSz="914400" eaLnBrk="1" hangingPunct="1">
              <a:spcBef>
                <a:spcPct val="20000"/>
              </a:spcBef>
              <a:buClr>
                <a:schemeClr val="hlink"/>
              </a:buClr>
              <a:buSzPct val="75000"/>
              <a:buFontTx/>
              <a:buNone/>
              <a:defRPr/>
            </a:pPr>
            <a:r>
              <a:rPr kumimoji="0" lang="zh-CN" altLang="en-US" sz="3200" b="1" kern="0" cap="none" spc="0" normalizeH="0" baseline="0" noProof="0" dirty="0">
                <a:solidFill>
                  <a:srgbClr val="1B06BA"/>
                </a:solidFill>
                <a:latin typeface="Adobe 黑体 Std R" pitchFamily="34" charset="-122"/>
                <a:ea typeface="Adobe 黑体 Std R" pitchFamily="34" charset="-122"/>
                <a:cs typeface="+mn-cs"/>
              </a:rPr>
              <a:t>五</a:t>
            </a:r>
            <a:r>
              <a:rPr kumimoji="0" lang="en-US" altLang="zh-CN" sz="3200" b="1" kern="0" cap="none" spc="0" normalizeH="0" baseline="0" noProof="0" dirty="0">
                <a:solidFill>
                  <a:srgbClr val="1B06BA"/>
                </a:solidFill>
                <a:latin typeface="Adobe 黑体 Std R" pitchFamily="34" charset="-122"/>
                <a:ea typeface="Adobe 黑体 Std R" pitchFamily="34" charset="-122"/>
                <a:cs typeface="+mn-cs"/>
              </a:rPr>
              <a:t>.</a:t>
            </a:r>
            <a:r>
              <a:rPr kumimoji="0" lang="zh-CN" altLang="en-US" sz="3200" b="1" kern="0" cap="none" spc="0" normalizeH="0" baseline="0" noProof="0" dirty="0">
                <a:solidFill>
                  <a:srgbClr val="1B06BA"/>
                </a:solidFill>
                <a:latin typeface="Adobe 黑体 Std R" pitchFamily="34" charset="-122"/>
                <a:ea typeface="Adobe 黑体 Std R" pitchFamily="34" charset="-122"/>
                <a:cs typeface="+mn-cs"/>
              </a:rPr>
              <a:t>结束语：</a:t>
            </a:r>
            <a:br>
              <a:rPr kumimoji="0" lang="en-US" altLang="zh-CN" sz="3200" b="1" kern="0" cap="none" spc="0" normalizeH="0" baseline="0" noProof="0" dirty="0">
                <a:solidFill>
                  <a:srgbClr val="1B06BA"/>
                </a:solidFill>
                <a:latin typeface="Adobe 黑体 Std R" pitchFamily="34" charset="-122"/>
                <a:ea typeface="Adobe 黑体 Std R" pitchFamily="34" charset="-122"/>
                <a:cs typeface="+mn-cs"/>
              </a:rPr>
            </a:br>
            <a:endParaRPr kumimoji="0" lang="en-US" altLang="zh-CN" sz="3200" b="1" kern="0" cap="none" spc="0" normalizeH="0" baseline="0" noProof="0" dirty="0">
              <a:solidFill>
                <a:srgbClr val="1B06BA"/>
              </a:solidFill>
              <a:latin typeface="Adobe 黑体 Std R" pitchFamily="34" charset="-122"/>
              <a:ea typeface="Adobe 黑体 Std R" pitchFamily="34" charset="-122"/>
              <a:cs typeface="+mn-cs"/>
            </a:endParaRPr>
          </a:p>
        </p:txBody>
      </p:sp>
      <p:sp>
        <p:nvSpPr>
          <p:cNvPr id="12" name="Rectangle 3"/>
          <p:cNvSpPr txBox="1">
            <a:spLocks noRot="1" noChangeArrowheads="1"/>
          </p:cNvSpPr>
          <p:nvPr/>
        </p:nvSpPr>
        <p:spPr bwMode="auto">
          <a:xfrm>
            <a:off x="215900" y="1560513"/>
            <a:ext cx="8643938" cy="20716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457200" marR="0" indent="-457200" defTabSz="914400" eaLnBrk="1" hangingPunct="1">
              <a:spcBef>
                <a:spcPct val="20000"/>
              </a:spcBef>
              <a:buClr>
                <a:srgbClr val="FF0000"/>
              </a:buClr>
              <a:buSzPct val="75000"/>
              <a:buFontTx/>
              <a:buNone/>
              <a:defRPr/>
            </a:pPr>
            <a:r>
              <a:rPr kumimoji="0" lang="zh-CN" altLang="en-US" sz="2800" kern="0" cap="none" spc="0" normalizeH="0" baseline="0" noProof="0" dirty="0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    早会是员工新一天工作的开始，也是生产现场基层管理的重心。对每一天的早会，我们都充满着期待：期待获得更有价值的信息；期待更具实效的辅导；期待更鼓舞人心的激励！</a:t>
            </a:r>
            <a:endParaRPr kumimoji="0" lang="en-US" altLang="zh-CN" sz="2800" kern="0" cap="none" spc="0" normalizeH="0" baseline="0" noProof="0" dirty="0"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a 尾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71805" y="1511300"/>
            <a:ext cx="8489950" cy="4035425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a 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47090" y="1462405"/>
            <a:ext cx="7738110" cy="4133850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Rectangle 3"/>
          <p:cNvSpPr txBox="1">
            <a:spLocks noRot="1" noChangeArrowheads="1"/>
          </p:cNvSpPr>
          <p:nvPr/>
        </p:nvSpPr>
        <p:spPr bwMode="auto">
          <a:xfrm>
            <a:off x="2573338" y="947738"/>
            <a:ext cx="3929063" cy="714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R="0" algn="ctr" defTabSz="914400" eaLnBrk="1" hangingPunct="1">
              <a:spcBef>
                <a:spcPct val="20000"/>
              </a:spcBef>
              <a:buClr>
                <a:schemeClr val="hlink"/>
              </a:buClr>
              <a:buSzPct val="75000"/>
              <a:buFontTx/>
              <a:buNone/>
              <a:defRPr/>
            </a:pPr>
            <a:r>
              <a:rPr kumimoji="0" lang="zh-CN" altLang="en-US" sz="4000" kern="0" cap="none" spc="0" normalizeH="0" baseline="0" noProof="0" dirty="0">
                <a:latin typeface="华文琥珀" pitchFamily="2" charset="-122"/>
                <a:ea typeface="华文琥珀" pitchFamily="2" charset="-122"/>
                <a:cs typeface="+mn-cs"/>
              </a:rPr>
              <a:t>课  程  目  录</a:t>
            </a:r>
            <a:br>
              <a:rPr kumimoji="0" lang="en-US" altLang="zh-CN" sz="2400" kern="0" cap="none" spc="0" normalizeH="0" baseline="0" noProof="0" dirty="0">
                <a:latin typeface="楷体_GB2312" pitchFamily="49" charset="-122"/>
                <a:ea typeface="楷体_GB2312" pitchFamily="49" charset="-122"/>
                <a:cs typeface="+mn-cs"/>
              </a:rPr>
            </a:br>
            <a:endParaRPr kumimoji="0" lang="en-US" altLang="zh-CN" sz="2400" kern="0" cap="none" spc="0" normalizeH="0" baseline="0" noProof="0" dirty="0"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2573338" y="2060575"/>
            <a:ext cx="3929063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一、早会的目的与意义</a:t>
            </a:r>
            <a:endParaRPr kumimoji="0" lang="zh-CN" altLang="en-US" sz="2800" b="0" i="0" u="none" strike="noStrike" kern="1200" cap="none" spc="0" normalizeH="0" baseline="0" noProof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100" name="TextBox 7"/>
          <p:cNvSpPr txBox="1">
            <a:spLocks noChangeArrowheads="1"/>
          </p:cNvSpPr>
          <p:nvPr/>
        </p:nvSpPr>
        <p:spPr bwMode="auto">
          <a:xfrm>
            <a:off x="2573338" y="2755900"/>
            <a:ext cx="3929063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二、早会的三个重点</a:t>
            </a:r>
            <a:endParaRPr kumimoji="0" lang="zh-CN" altLang="en-US" sz="2800" b="0" i="0" u="none" strike="noStrike" kern="1200" cap="none" spc="0" normalizeH="0" baseline="0" noProof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101" name="TextBox 8"/>
          <p:cNvSpPr txBox="1">
            <a:spLocks noChangeArrowheads="1"/>
          </p:cNvSpPr>
          <p:nvPr/>
        </p:nvSpPr>
        <p:spPr bwMode="auto">
          <a:xfrm>
            <a:off x="2573338" y="3451225"/>
            <a:ext cx="3929063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三、早会的步骤</a:t>
            </a:r>
            <a:endParaRPr kumimoji="0" lang="zh-CN" altLang="en-US" sz="2800" b="0" i="0" u="none" strike="noStrike" kern="1200" cap="none" spc="0" normalizeH="0" baseline="0" noProof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102" name="TextBox 9"/>
          <p:cNvSpPr txBox="1">
            <a:spLocks noChangeArrowheads="1"/>
          </p:cNvSpPr>
          <p:nvPr/>
        </p:nvSpPr>
        <p:spPr bwMode="auto">
          <a:xfrm>
            <a:off x="2573338" y="4144963"/>
            <a:ext cx="4143375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四、有效主持早会的原则</a:t>
            </a:r>
            <a:endParaRPr kumimoji="0" lang="zh-CN" altLang="en-US" sz="2800" b="0" i="0" u="none" strike="noStrike" kern="1200" cap="none" spc="0" normalizeH="0" baseline="0" noProof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103" name="TextBox 10"/>
          <p:cNvSpPr txBox="1">
            <a:spLocks noChangeArrowheads="1"/>
          </p:cNvSpPr>
          <p:nvPr/>
        </p:nvSpPr>
        <p:spPr bwMode="auto">
          <a:xfrm>
            <a:off x="2573338" y="4840288"/>
            <a:ext cx="3929063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五、结束语</a:t>
            </a:r>
            <a:endParaRPr kumimoji="0" lang="zh-CN" altLang="en-US" sz="2800" b="0" i="0" u="none" strike="noStrike" kern="1200" cap="none" spc="0" normalizeH="0" baseline="0" noProof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 noRot="1"/>
          </p:cNvSpPr>
          <p:nvPr>
            <p:ph type="title"/>
          </p:nvPr>
        </p:nvSpPr>
        <p:spPr>
          <a:xfrm>
            <a:off x="215900" y="611188"/>
            <a:ext cx="4286250" cy="5715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早会的目的与意义：</a:t>
            </a:r>
            <a:endParaRPr lang="zh-CN" altLang="en-US" sz="3200" b="1" dirty="0">
              <a:solidFill>
                <a:srgbClr val="1B06B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99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644650" y="1346200"/>
            <a:ext cx="4048125" cy="534988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u"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“一日之计在于晨”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5124" name="TextBox 5"/>
          <p:cNvSpPr txBox="1"/>
          <p:nvPr/>
        </p:nvSpPr>
        <p:spPr>
          <a:xfrm>
            <a:off x="2359025" y="1846263"/>
            <a:ext cx="5072063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布置今日任务，专案资源分配，注意事项等；</a:t>
            </a:r>
            <a:endParaRPr lang="zh-CN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 txBox="1">
            <a:spLocks noRot="1" noChangeArrowheads="1"/>
          </p:cNvSpPr>
          <p:nvPr/>
        </p:nvSpPr>
        <p:spPr bwMode="auto">
          <a:xfrm>
            <a:off x="1644650" y="2333625"/>
            <a:ext cx="4048125" cy="534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457200" marR="0" indent="-457200" defTabSz="914400" eaLnBrk="1" hangingPunct="1">
              <a:spcBef>
                <a:spcPct val="20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0" lang="zh-CN" altLang="en-US" sz="2800" b="1" kern="0" cap="none" spc="0" normalizeH="0" baseline="0" noProof="0" dirty="0">
                <a:solidFill>
                  <a:schemeClr val="accent2">
                    <a:lumMod val="75000"/>
                  </a:schemeClr>
                </a:solidFill>
                <a:latin typeface="楷体_GB2312" pitchFamily="49" charset="-122"/>
                <a:ea typeface="楷体_GB2312" pitchFamily="49" charset="-122"/>
                <a:cs typeface="+mn-cs"/>
              </a:rPr>
              <a:t> 沟通与激励的平台</a:t>
            </a:r>
            <a:endParaRPr kumimoji="0" lang="en-US" altLang="zh-CN" sz="2800" b="1" kern="0" cap="none" spc="0" normalizeH="0" baseline="0" noProof="0" dirty="0">
              <a:solidFill>
                <a:schemeClr val="accent2">
                  <a:lumMod val="75000"/>
                </a:schemeClr>
              </a:solidFill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5126" name="TextBox 7"/>
          <p:cNvSpPr txBox="1"/>
          <p:nvPr/>
        </p:nvSpPr>
        <p:spPr>
          <a:xfrm>
            <a:off x="2335213" y="2833688"/>
            <a:ext cx="5072062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轮流主持、表扬，提出期望等；</a:t>
            </a:r>
            <a:endParaRPr lang="zh-CN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Rot="1" noChangeArrowheads="1"/>
          </p:cNvSpPr>
          <p:nvPr/>
        </p:nvSpPr>
        <p:spPr bwMode="auto">
          <a:xfrm>
            <a:off x="1644650" y="3333750"/>
            <a:ext cx="4762500" cy="534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457200" marR="0" indent="-457200" defTabSz="914400" eaLnBrk="1" hangingPunct="1">
              <a:spcBef>
                <a:spcPct val="20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0" lang="zh-CN" altLang="en-US" sz="2800" b="1" kern="0" cap="none" spc="0" normalizeH="0" baseline="0" noProof="0" dirty="0">
                <a:solidFill>
                  <a:schemeClr val="accent2">
                    <a:lumMod val="75000"/>
                  </a:schemeClr>
                </a:solidFill>
                <a:latin typeface="楷体_GB2312" pitchFamily="49" charset="-122"/>
                <a:ea typeface="楷体_GB2312" pitchFamily="49" charset="-122"/>
                <a:cs typeface="+mn-cs"/>
              </a:rPr>
              <a:t> 集中智慧发现、解决问题</a:t>
            </a:r>
            <a:endParaRPr kumimoji="0" lang="en-US" altLang="zh-CN" sz="2800" b="1" kern="0" cap="none" spc="0" normalizeH="0" baseline="0" noProof="0" dirty="0">
              <a:solidFill>
                <a:schemeClr val="accent2">
                  <a:lumMod val="75000"/>
                </a:schemeClr>
              </a:solidFill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5128" name="TextBox 9"/>
          <p:cNvSpPr txBox="1"/>
          <p:nvPr/>
        </p:nvSpPr>
        <p:spPr>
          <a:xfrm>
            <a:off x="2359025" y="3833813"/>
            <a:ext cx="5072063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提出问题，讨论问题，自由发言等；</a:t>
            </a:r>
            <a:endParaRPr lang="zh-CN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3"/>
          <p:cNvSpPr txBox="1">
            <a:spLocks noRot="1" noChangeArrowheads="1"/>
          </p:cNvSpPr>
          <p:nvPr/>
        </p:nvSpPr>
        <p:spPr bwMode="auto">
          <a:xfrm>
            <a:off x="1644650" y="4333875"/>
            <a:ext cx="5905500" cy="534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457200" marR="0" indent="-457200" defTabSz="914400" eaLnBrk="1" hangingPunct="1">
              <a:spcBef>
                <a:spcPct val="20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0" lang="zh-CN" altLang="en-US" sz="2800" b="1" kern="0" cap="none" spc="0" normalizeH="0" baseline="0" noProof="0" dirty="0">
                <a:solidFill>
                  <a:schemeClr val="accent2">
                    <a:lumMod val="75000"/>
                  </a:schemeClr>
                </a:solidFill>
                <a:latin typeface="楷体_GB2312" pitchFamily="49" charset="-122"/>
                <a:ea typeface="楷体_GB2312" pitchFamily="49" charset="-122"/>
                <a:cs typeface="+mn-cs"/>
              </a:rPr>
              <a:t> 日常宣导、教育，培养良好氛围</a:t>
            </a:r>
            <a:endParaRPr kumimoji="0" lang="en-US" altLang="zh-CN" sz="2800" b="1" kern="0" cap="none" spc="0" normalizeH="0" baseline="0" noProof="0" dirty="0">
              <a:solidFill>
                <a:schemeClr val="accent2">
                  <a:lumMod val="75000"/>
                </a:schemeClr>
              </a:solidFill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5130" name="TextBox 11"/>
          <p:cNvSpPr txBox="1"/>
          <p:nvPr/>
        </p:nvSpPr>
        <p:spPr>
          <a:xfrm>
            <a:off x="2359025" y="4833938"/>
            <a:ext cx="5072063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仪容、纪律、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5S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、品质、考勤等；</a:t>
            </a:r>
            <a:endParaRPr lang="zh-CN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 noRot="1"/>
          </p:cNvSpPr>
          <p:nvPr>
            <p:ph type="title"/>
          </p:nvPr>
        </p:nvSpPr>
        <p:spPr>
          <a:xfrm>
            <a:off x="179388" y="684213"/>
            <a:ext cx="4286250" cy="5715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en-US" altLang="zh-CN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早会的目的与意义：</a:t>
            </a:r>
            <a:endParaRPr lang="zh-CN" altLang="en-US" sz="3200" b="1" dirty="0">
              <a:solidFill>
                <a:srgbClr val="1B06B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47" name="Rectangle 3"/>
          <p:cNvSpPr>
            <a:spLocks noGrp="1" noRot="1"/>
          </p:cNvSpPr>
          <p:nvPr>
            <p:ph idx="1"/>
          </p:nvPr>
        </p:nvSpPr>
        <p:spPr>
          <a:xfrm>
            <a:off x="1644650" y="1346200"/>
            <a:ext cx="4048125" cy="534988"/>
          </a:xfrm>
          <a:ln/>
        </p:spPr>
        <p:txBody>
          <a:bodyPr vert="horz" wrap="square" lIns="91440" tIns="45720" rIns="91440" bIns="45720" anchor="t" anchorCtr="0"/>
          <a:p>
            <a:pPr marL="0" indent="0" eaLnBrk="1" hangingPunct="1">
              <a:buClr>
                <a:srgbClr val="FF0000"/>
              </a:buClr>
              <a:buNone/>
            </a:pPr>
            <a:r>
              <a:rPr lang="en-US" altLang="zh-CN" sz="2800" b="1" dirty="0">
                <a:latin typeface="Adobe 黑体 Std R" pitchFamily="34" charset="-122"/>
                <a:ea typeface="Adobe 黑体 Std R" pitchFamily="34" charset="-122"/>
              </a:rPr>
              <a:t>1</a:t>
            </a:r>
            <a:r>
              <a:rPr lang="zh-CN" altLang="en-US" sz="2800" b="1" dirty="0">
                <a:latin typeface="Adobe 黑体 Std R" pitchFamily="34" charset="-122"/>
                <a:ea typeface="Adobe 黑体 Std R" pitchFamily="34" charset="-122"/>
              </a:rPr>
              <a:t>、增强集体观念；</a:t>
            </a:r>
            <a:endParaRPr lang="en-US" altLang="zh-CN" sz="2800" b="1" dirty="0"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6148" name="TextBox 5"/>
          <p:cNvSpPr txBox="1"/>
          <p:nvPr/>
        </p:nvSpPr>
        <p:spPr>
          <a:xfrm>
            <a:off x="1644650" y="1989138"/>
            <a:ext cx="592931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buClr>
                <a:srgbClr val="FF0000"/>
              </a:buClr>
            </a:pPr>
            <a:r>
              <a:rPr lang="en-US" altLang="zh-CN" sz="2800" b="1" dirty="0">
                <a:latin typeface="Adobe 黑体 Std R" pitchFamily="34" charset="-122"/>
                <a:ea typeface="Adobe 黑体 Std R" pitchFamily="34" charset="-122"/>
              </a:rPr>
              <a:t>2</a:t>
            </a:r>
            <a:r>
              <a:rPr lang="zh-CN" altLang="en-US" sz="2800" b="1" dirty="0">
                <a:latin typeface="Adobe 黑体 Std R" pitchFamily="34" charset="-122"/>
                <a:ea typeface="Adobe 黑体 Std R" pitchFamily="34" charset="-122"/>
              </a:rPr>
              <a:t>、上传下达，保持良好沟通；</a:t>
            </a:r>
            <a:endParaRPr lang="zh-CN" altLang="en-US" sz="2800" b="1" dirty="0"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3" name="Rectangle 3"/>
          <p:cNvSpPr txBox="1">
            <a:spLocks noRot="1" noChangeArrowheads="1"/>
          </p:cNvSpPr>
          <p:nvPr/>
        </p:nvSpPr>
        <p:spPr bwMode="auto">
          <a:xfrm>
            <a:off x="1644650" y="2632075"/>
            <a:ext cx="5324475" cy="534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R="0" defTabSz="914400" eaLnBrk="1" hangingPunct="1">
              <a:spcBef>
                <a:spcPct val="20000"/>
              </a:spcBef>
              <a:buClr>
                <a:srgbClr val="FF0000"/>
              </a:buClr>
              <a:buSzPct val="75000"/>
              <a:buFontTx/>
              <a:buNone/>
              <a:defRPr/>
            </a:pPr>
            <a:r>
              <a:rPr kumimoji="0" lang="en-US" altLang="zh-CN" sz="2800" b="1" kern="0" cap="none" spc="0" normalizeH="0" baseline="0" noProof="0" dirty="0">
                <a:latin typeface="Adobe 黑体 Std R" pitchFamily="34" charset="-122"/>
                <a:ea typeface="Adobe 黑体 Std R" pitchFamily="34" charset="-122"/>
                <a:cs typeface="+mn-cs"/>
              </a:rPr>
              <a:t>3</a:t>
            </a:r>
            <a:r>
              <a:rPr kumimoji="0" lang="zh-CN" altLang="en-US" sz="2800" b="1" kern="0" cap="none" spc="0" normalizeH="0" baseline="0" noProof="0" dirty="0">
                <a:latin typeface="Adobe 黑体 Std R" pitchFamily="34" charset="-122"/>
                <a:ea typeface="Adobe 黑体 Std R" pitchFamily="34" charset="-122"/>
                <a:cs typeface="+mn-cs"/>
              </a:rPr>
              <a:t>、有序安排，提高工作效率；</a:t>
            </a:r>
            <a:endParaRPr kumimoji="0" lang="en-US" altLang="zh-CN" sz="2800" b="1" kern="0" cap="none" spc="0" normalizeH="0" baseline="0" noProof="0" dirty="0">
              <a:latin typeface="Adobe 黑体 Std R" pitchFamily="34" charset="-122"/>
              <a:ea typeface="Adobe 黑体 Std R" pitchFamily="34" charset="-122"/>
              <a:cs typeface="+mn-cs"/>
            </a:endParaRPr>
          </a:p>
        </p:txBody>
      </p:sp>
      <p:sp>
        <p:nvSpPr>
          <p:cNvPr id="6150" name="TextBox 13"/>
          <p:cNvSpPr txBox="1"/>
          <p:nvPr/>
        </p:nvSpPr>
        <p:spPr>
          <a:xfrm>
            <a:off x="1644650" y="3322638"/>
            <a:ext cx="592931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buClr>
                <a:srgbClr val="FF0000"/>
              </a:buClr>
            </a:pPr>
            <a:r>
              <a:rPr lang="en-US" altLang="zh-CN" sz="2800" b="1" dirty="0">
                <a:latin typeface="Adobe 黑体 Std R" pitchFamily="34" charset="-122"/>
                <a:ea typeface="Adobe 黑体 Std R" pitchFamily="34" charset="-122"/>
              </a:rPr>
              <a:t>4</a:t>
            </a:r>
            <a:r>
              <a:rPr lang="zh-CN" altLang="en-US" sz="2800" b="1" dirty="0">
                <a:latin typeface="Adobe 黑体 Std R" pitchFamily="34" charset="-122"/>
                <a:ea typeface="Adobe 黑体 Std R" pitchFamily="34" charset="-122"/>
              </a:rPr>
              <a:t>、创造良好的沟通氛围；</a:t>
            </a:r>
            <a:endParaRPr lang="zh-CN" altLang="en-US" sz="2800" b="1" dirty="0">
              <a:latin typeface="Adobe 黑体 Std R" pitchFamily="34" charset="-122"/>
              <a:ea typeface="Adobe 黑体 Std R" pitchFamily="34" charset="-122"/>
            </a:endParaRPr>
          </a:p>
        </p:txBody>
      </p:sp>
      <p:sp>
        <p:nvSpPr>
          <p:cNvPr id="15" name="Rectangle 3"/>
          <p:cNvSpPr txBox="1">
            <a:spLocks noRot="1" noChangeArrowheads="1"/>
          </p:cNvSpPr>
          <p:nvPr/>
        </p:nvSpPr>
        <p:spPr bwMode="auto">
          <a:xfrm>
            <a:off x="1644650" y="3989388"/>
            <a:ext cx="4681538" cy="534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R="0" defTabSz="914400" eaLnBrk="1" hangingPunct="1">
              <a:spcBef>
                <a:spcPct val="20000"/>
              </a:spcBef>
              <a:buClr>
                <a:srgbClr val="FF0000"/>
              </a:buClr>
              <a:buSzPct val="75000"/>
              <a:buFontTx/>
              <a:buNone/>
              <a:defRPr/>
            </a:pPr>
            <a:r>
              <a:rPr kumimoji="0" lang="en-US" altLang="zh-CN" sz="2800" b="1" kern="0" cap="none" spc="0" normalizeH="0" baseline="0" noProof="0" dirty="0">
                <a:latin typeface="Adobe 黑体 Std R" pitchFamily="34" charset="-122"/>
                <a:ea typeface="Adobe 黑体 Std R" pitchFamily="34" charset="-122"/>
                <a:cs typeface="+mn-cs"/>
              </a:rPr>
              <a:t>5</a:t>
            </a:r>
            <a:r>
              <a:rPr kumimoji="0" lang="zh-CN" altLang="en-US" sz="2800" b="1" kern="0" cap="none" spc="0" normalizeH="0" baseline="0" noProof="0" dirty="0">
                <a:latin typeface="Adobe 黑体 Std R" pitchFamily="34" charset="-122"/>
                <a:ea typeface="Adobe 黑体 Std R" pitchFamily="34" charset="-122"/>
                <a:cs typeface="+mn-cs"/>
              </a:rPr>
              <a:t>、引导良好的工作习惯；</a:t>
            </a:r>
            <a:endParaRPr kumimoji="0" lang="en-US" altLang="zh-CN" sz="2800" b="1" kern="0" cap="none" spc="0" normalizeH="0" baseline="0" noProof="0" dirty="0">
              <a:latin typeface="Adobe 黑体 Std R" pitchFamily="34" charset="-122"/>
              <a:ea typeface="Adobe 黑体 Std R" pitchFamily="34" charset="-122"/>
              <a:cs typeface="+mn-cs"/>
            </a:endParaRPr>
          </a:p>
        </p:txBody>
      </p:sp>
      <p:sp>
        <p:nvSpPr>
          <p:cNvPr id="6152" name="TextBox 15"/>
          <p:cNvSpPr txBox="1"/>
          <p:nvPr/>
        </p:nvSpPr>
        <p:spPr>
          <a:xfrm>
            <a:off x="1644650" y="4679950"/>
            <a:ext cx="592931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buClr>
                <a:srgbClr val="FF0000"/>
              </a:buClr>
            </a:pPr>
            <a:r>
              <a:rPr lang="en-US" altLang="zh-CN" sz="2800" b="1" dirty="0">
                <a:latin typeface="Adobe 黑体 Std R" pitchFamily="34" charset="-122"/>
                <a:ea typeface="Adobe 黑体 Std R" pitchFamily="34" charset="-122"/>
              </a:rPr>
              <a:t>6</a:t>
            </a:r>
            <a:r>
              <a:rPr lang="zh-CN" altLang="en-US" sz="2800" b="1" dirty="0">
                <a:latin typeface="Adobe 黑体 Std R" pitchFamily="34" charset="-122"/>
                <a:ea typeface="Adobe 黑体 Std R" pitchFamily="34" charset="-122"/>
              </a:rPr>
              <a:t>、培养良好的班组风气。</a:t>
            </a:r>
            <a:endParaRPr lang="zh-CN" altLang="en-US" sz="2800" b="1" dirty="0">
              <a:latin typeface="Adobe 黑体 Std R" pitchFamily="34" charset="-122"/>
              <a:ea typeface="Adobe 黑体 Std R" pitchFamily="34" charset="-122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Rot="1"/>
          </p:cNvSpPr>
          <p:nvPr>
            <p:ph type="title"/>
          </p:nvPr>
        </p:nvSpPr>
        <p:spPr>
          <a:xfrm>
            <a:off x="287338" y="611188"/>
            <a:ext cx="4286250" cy="571500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en-US" altLang="zh-CN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早会的三个重点：</a:t>
            </a:r>
            <a:endParaRPr lang="zh-CN" altLang="en-US" sz="3200" b="1" dirty="0">
              <a:solidFill>
                <a:srgbClr val="1B06B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99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644650" y="1346200"/>
            <a:ext cx="5405438" cy="534988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u"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1.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“三定”召开，形成习惯；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7172" name="TextBox 5"/>
          <p:cNvSpPr txBox="1"/>
          <p:nvPr/>
        </p:nvSpPr>
        <p:spPr>
          <a:xfrm>
            <a:off x="2359025" y="1917700"/>
            <a:ext cx="5072063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定时，定地点，定人员，以养成习惯。</a:t>
            </a:r>
            <a:endParaRPr lang="zh-CN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 txBox="1">
            <a:spLocks noRot="1" noChangeArrowheads="1"/>
          </p:cNvSpPr>
          <p:nvPr/>
        </p:nvSpPr>
        <p:spPr bwMode="auto">
          <a:xfrm>
            <a:off x="1644650" y="2333625"/>
            <a:ext cx="4048125" cy="534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457200" marR="0" indent="-457200" defTabSz="914400" eaLnBrk="1" hangingPunct="1">
              <a:spcBef>
                <a:spcPct val="20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0" lang="en-US" altLang="zh-CN" sz="2800" b="1" kern="0" cap="none" spc="0" normalizeH="0" baseline="0" noProof="0" dirty="0">
                <a:solidFill>
                  <a:schemeClr val="accent2">
                    <a:lumMod val="75000"/>
                  </a:schemeClr>
                </a:solidFill>
                <a:latin typeface="楷体_GB2312" pitchFamily="49" charset="-122"/>
                <a:ea typeface="楷体_GB2312" pitchFamily="49" charset="-122"/>
                <a:cs typeface="+mn-cs"/>
              </a:rPr>
              <a:t>2.</a:t>
            </a:r>
            <a:r>
              <a:rPr kumimoji="0" lang="zh-CN" altLang="en-US" sz="2800" b="1" kern="0" cap="none" spc="0" normalizeH="0" baseline="0" noProof="0" dirty="0">
                <a:solidFill>
                  <a:schemeClr val="accent2">
                    <a:lumMod val="75000"/>
                  </a:schemeClr>
                </a:solidFill>
                <a:latin typeface="楷体_GB2312" pitchFamily="49" charset="-122"/>
                <a:ea typeface="楷体_GB2312" pitchFamily="49" charset="-122"/>
                <a:cs typeface="+mn-cs"/>
              </a:rPr>
              <a:t>早会前充分准备；</a:t>
            </a:r>
            <a:endParaRPr kumimoji="0" lang="en-US" altLang="zh-CN" sz="2800" b="1" kern="0" cap="none" spc="0" normalizeH="0" baseline="0" noProof="0" dirty="0">
              <a:solidFill>
                <a:schemeClr val="accent2">
                  <a:lumMod val="75000"/>
                </a:schemeClr>
              </a:solidFill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7174" name="TextBox 7"/>
          <p:cNvSpPr txBox="1"/>
          <p:nvPr/>
        </p:nvSpPr>
        <p:spPr>
          <a:xfrm>
            <a:off x="2359025" y="2905125"/>
            <a:ext cx="5357813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早会前一晚写下备忘录，思考早会中要表达的内容。</a:t>
            </a:r>
            <a:endParaRPr lang="zh-CN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Rot="1" noChangeArrowheads="1"/>
          </p:cNvSpPr>
          <p:nvPr/>
        </p:nvSpPr>
        <p:spPr bwMode="auto">
          <a:xfrm>
            <a:off x="1644650" y="3311525"/>
            <a:ext cx="5262563" cy="534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457200" marR="0" indent="-457200" defTabSz="914400" eaLnBrk="1" hangingPunct="1">
              <a:spcBef>
                <a:spcPct val="20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u"/>
              <a:defRPr/>
            </a:pPr>
            <a:r>
              <a:rPr kumimoji="0" lang="en-US" altLang="zh-CN" sz="2800" b="1" kern="0" cap="none" spc="0" normalizeH="0" baseline="0" noProof="0" dirty="0">
                <a:solidFill>
                  <a:schemeClr val="accent2">
                    <a:lumMod val="75000"/>
                  </a:schemeClr>
                </a:solidFill>
                <a:latin typeface="楷体_GB2312" pitchFamily="49" charset="-122"/>
                <a:ea typeface="楷体_GB2312" pitchFamily="49" charset="-122"/>
                <a:cs typeface="+mn-cs"/>
              </a:rPr>
              <a:t>3.</a:t>
            </a:r>
            <a:r>
              <a:rPr kumimoji="0" lang="zh-CN" altLang="en-US" sz="2800" b="1" kern="0" cap="none" spc="0" normalizeH="0" baseline="0" noProof="0" dirty="0">
                <a:solidFill>
                  <a:schemeClr val="accent2">
                    <a:lumMod val="75000"/>
                  </a:schemeClr>
                </a:solidFill>
                <a:latin typeface="楷体_GB2312" pitchFamily="49" charset="-122"/>
                <a:ea typeface="楷体_GB2312" pitchFamily="49" charset="-122"/>
                <a:cs typeface="+mn-cs"/>
              </a:rPr>
              <a:t>做好会议记录。</a:t>
            </a:r>
            <a:endParaRPr kumimoji="0" lang="en-US" altLang="zh-CN" sz="2800" b="1" kern="0" cap="none" spc="0" normalizeH="0" baseline="0" noProof="0" dirty="0">
              <a:solidFill>
                <a:schemeClr val="accent2">
                  <a:lumMod val="75000"/>
                </a:schemeClr>
              </a:solidFill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7176" name="TextBox 9"/>
          <p:cNvSpPr txBox="1"/>
          <p:nvPr/>
        </p:nvSpPr>
        <p:spPr>
          <a:xfrm>
            <a:off x="2430463" y="3914775"/>
            <a:ext cx="51435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根据备忘录中的内容主持早会，并记录会议要点，如提出的问题点，新得出的结论等。</a:t>
            </a:r>
            <a:endParaRPr lang="zh-CN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147638" y="614363"/>
            <a:ext cx="3565525" cy="357187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早会的步骤：</a:t>
            </a:r>
            <a:endParaRPr lang="zh-CN" altLang="en-US" sz="3200" b="1" dirty="0">
              <a:solidFill>
                <a:srgbClr val="1B06B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15900" y="1246188"/>
            <a:ext cx="3976688" cy="606425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u"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1.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早会时间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7" name="Rectangle 3"/>
          <p:cNvSpPr txBox="1">
            <a:spLocks noRot="1" noChangeArrowheads="1"/>
          </p:cNvSpPr>
          <p:nvPr/>
        </p:nvSpPr>
        <p:spPr bwMode="auto">
          <a:xfrm>
            <a:off x="3502025" y="1793875"/>
            <a:ext cx="4048125" cy="534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514350" marR="0" indent="-514350" defTabSz="914400" eaLnBrk="1" hangingPunct="1">
              <a:spcBef>
                <a:spcPct val="20000"/>
              </a:spcBef>
              <a:buClr>
                <a:srgbClr val="FF0000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kumimoji="0" lang="zh-CN" altLang="en-US" sz="3200" b="1" kern="0" cap="none" spc="0" normalizeH="0" baseline="0" noProof="0" dirty="0">
                <a:solidFill>
                  <a:schemeClr val="accent2">
                    <a:lumMod val="75000"/>
                  </a:schemeClr>
                </a:solidFill>
                <a:latin typeface="楷体_GB2312" pitchFamily="49" charset="-122"/>
                <a:ea typeface="楷体_GB2312" pitchFamily="49" charset="-122"/>
                <a:cs typeface="+mn-cs"/>
              </a:rPr>
              <a:t>上班伊始</a:t>
            </a:r>
            <a:endParaRPr kumimoji="0" lang="en-US" altLang="zh-CN" sz="3200" b="1" kern="0" cap="none" spc="0" normalizeH="0" baseline="0" noProof="0" dirty="0">
              <a:solidFill>
                <a:schemeClr val="accent2">
                  <a:lumMod val="75000"/>
                </a:schemeClr>
              </a:solidFill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8197" name="TextBox 9"/>
          <p:cNvSpPr txBox="1"/>
          <p:nvPr/>
        </p:nvSpPr>
        <p:spPr>
          <a:xfrm>
            <a:off x="4430713" y="4679950"/>
            <a:ext cx="3786187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buBlip>
                <a:blip r:embed="rId1"/>
              </a:buBlip>
            </a:pPr>
            <a:r>
              <a:rPr lang="zh-CN" altLang="en-US" sz="2000" dirty="0">
                <a:solidFill>
                  <a:srgbClr val="000000"/>
                </a:solidFill>
                <a:latin typeface="方正姚体" pitchFamily="2" charset="-122"/>
                <a:ea typeface="方正姚体" pitchFamily="2" charset="-122"/>
              </a:rPr>
              <a:t>    特殊情况无法参加</a:t>
            </a:r>
            <a:r>
              <a:rPr lang="en-US" altLang="zh-CN" sz="2000" dirty="0">
                <a:solidFill>
                  <a:srgbClr val="000000"/>
                </a:solidFill>
                <a:latin typeface="方正姚体" pitchFamily="2" charset="-122"/>
                <a:ea typeface="方正姚体" pitchFamily="2" charset="-122"/>
              </a:rPr>
              <a:t>---</a:t>
            </a:r>
            <a:r>
              <a:rPr lang="zh-CN" altLang="en-US" sz="2000" dirty="0">
                <a:solidFill>
                  <a:srgbClr val="000000"/>
                </a:solidFill>
                <a:latin typeface="方正姚体" pitchFamily="2" charset="-122"/>
                <a:ea typeface="方正姚体" pitchFamily="2" charset="-122"/>
              </a:rPr>
              <a:t>请假</a:t>
            </a:r>
            <a:endParaRPr lang="zh-CN" altLang="en-US" sz="2000" dirty="0">
              <a:solidFill>
                <a:srgbClr val="000000"/>
              </a:solidFill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11" name="Rectangle 3"/>
          <p:cNvSpPr txBox="1">
            <a:spLocks noRot="1" noChangeArrowheads="1"/>
          </p:cNvSpPr>
          <p:nvPr/>
        </p:nvSpPr>
        <p:spPr bwMode="auto">
          <a:xfrm>
            <a:off x="3502025" y="2508250"/>
            <a:ext cx="4048125" cy="534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514350" marR="0" indent="-514350" defTabSz="914400" eaLnBrk="1" hangingPunct="1">
              <a:spcBef>
                <a:spcPct val="20000"/>
              </a:spcBef>
              <a:buClr>
                <a:srgbClr val="FF0000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kumimoji="0" lang="zh-CN" altLang="en-US" sz="3200" b="1" kern="0" cap="none" spc="0" normalizeH="0" baseline="0" noProof="0" dirty="0">
                <a:solidFill>
                  <a:schemeClr val="accent2">
                    <a:lumMod val="75000"/>
                  </a:schemeClr>
                </a:solidFill>
                <a:latin typeface="楷体_GB2312" pitchFamily="49" charset="-122"/>
                <a:ea typeface="楷体_GB2312" pitchFamily="49" charset="-122"/>
                <a:cs typeface="+mn-cs"/>
              </a:rPr>
              <a:t>全员参加</a:t>
            </a:r>
            <a:endParaRPr kumimoji="0" lang="en-US" altLang="zh-CN" sz="3200" b="1" kern="0" cap="none" spc="0" normalizeH="0" baseline="0" noProof="0" dirty="0">
              <a:solidFill>
                <a:schemeClr val="accent2">
                  <a:lumMod val="75000"/>
                </a:schemeClr>
              </a:solidFill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12" name="Rectangle 3"/>
          <p:cNvSpPr txBox="1">
            <a:spLocks noRot="1" noChangeArrowheads="1"/>
          </p:cNvSpPr>
          <p:nvPr/>
        </p:nvSpPr>
        <p:spPr bwMode="auto">
          <a:xfrm>
            <a:off x="3525838" y="3259138"/>
            <a:ext cx="4048125" cy="5349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514350" marR="0" indent="-514350" defTabSz="914400" eaLnBrk="1" hangingPunct="1">
              <a:spcBef>
                <a:spcPct val="20000"/>
              </a:spcBef>
              <a:buClr>
                <a:srgbClr val="FF0000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1" kern="0" cap="none" spc="0" normalizeH="0" baseline="0" noProof="0" dirty="0">
                <a:solidFill>
                  <a:schemeClr val="accent2">
                    <a:lumMod val="75000"/>
                  </a:schemeClr>
                </a:solidFill>
                <a:latin typeface="楷体_GB2312" pitchFamily="49" charset="-122"/>
                <a:ea typeface="楷体_GB2312" pitchFamily="49" charset="-122"/>
                <a:cs typeface="+mn-cs"/>
              </a:rPr>
              <a:t>10</a:t>
            </a:r>
            <a:r>
              <a:rPr kumimoji="0" lang="zh-CN" altLang="en-US" sz="3200" b="1" kern="0" cap="none" spc="0" normalizeH="0" baseline="0" noProof="0" dirty="0">
                <a:solidFill>
                  <a:schemeClr val="accent2">
                    <a:lumMod val="75000"/>
                  </a:schemeClr>
                </a:solidFill>
                <a:latin typeface="楷体_GB2312" pitchFamily="49" charset="-122"/>
                <a:ea typeface="楷体_GB2312" pitchFamily="49" charset="-122"/>
                <a:cs typeface="+mn-cs"/>
              </a:rPr>
              <a:t>分钟以内</a:t>
            </a:r>
            <a:endParaRPr kumimoji="0" lang="en-US" altLang="zh-CN" sz="3200" b="1" kern="0" cap="none" spc="0" normalizeH="0" baseline="0" noProof="0" dirty="0">
              <a:solidFill>
                <a:schemeClr val="accent2">
                  <a:lumMod val="75000"/>
                </a:schemeClr>
              </a:solidFill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8200" name="TextBox 12"/>
          <p:cNvSpPr txBox="1"/>
          <p:nvPr/>
        </p:nvSpPr>
        <p:spPr>
          <a:xfrm>
            <a:off x="4430713" y="5180013"/>
            <a:ext cx="4357687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buBlip>
                <a:blip r:embed="rId1"/>
              </a:buBlip>
            </a:pPr>
            <a:r>
              <a:rPr lang="zh-CN" altLang="en-US" sz="2000" dirty="0">
                <a:solidFill>
                  <a:srgbClr val="000000"/>
                </a:solidFill>
                <a:latin typeface="方正姚体" pitchFamily="2" charset="-122"/>
                <a:ea typeface="方正姚体" pitchFamily="2" charset="-122"/>
              </a:rPr>
              <a:t>    打了卡未请假不参加</a:t>
            </a:r>
            <a:r>
              <a:rPr lang="en-US" altLang="zh-CN" sz="2000" dirty="0">
                <a:solidFill>
                  <a:srgbClr val="000000"/>
                </a:solidFill>
                <a:latin typeface="方正姚体" pitchFamily="2" charset="-122"/>
                <a:ea typeface="方正姚体" pitchFamily="2" charset="-122"/>
              </a:rPr>
              <a:t>---</a:t>
            </a:r>
            <a:r>
              <a:rPr lang="zh-CN" altLang="en-US" sz="2000" dirty="0">
                <a:solidFill>
                  <a:srgbClr val="000000"/>
                </a:solidFill>
                <a:latin typeface="方正姚体" pitchFamily="2" charset="-122"/>
                <a:ea typeface="方正姚体" pitchFamily="2" charset="-122"/>
              </a:rPr>
              <a:t>迟到</a:t>
            </a:r>
            <a:endParaRPr lang="zh-CN" altLang="en-US" sz="2000" dirty="0">
              <a:solidFill>
                <a:srgbClr val="000000"/>
              </a:solidFill>
              <a:latin typeface="方正姚体" pitchFamily="2" charset="-122"/>
              <a:ea typeface="方正姚体" pitchFamily="2" charset="-122"/>
            </a:endParaRPr>
          </a:p>
        </p:txBody>
      </p:sp>
      <p:pic>
        <p:nvPicPr>
          <p:cNvPr id="8201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275" y="2211388"/>
            <a:ext cx="2000250" cy="2082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930248" y="4651729"/>
            <a:ext cx="2000264" cy="523220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all" spc="0" normalizeH="0" baseline="0" noProof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华文隶书" pitchFamily="2" charset="-122"/>
                <a:ea typeface="华文隶书" pitchFamily="2" charset="-122"/>
                <a:cs typeface="+mn-cs"/>
              </a:rPr>
              <a:t>全员的早会</a:t>
            </a:r>
            <a:endParaRPr kumimoji="0" lang="zh-CN" altLang="en-US" sz="28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华文隶书" pitchFamily="2" charset="-122"/>
              <a:ea typeface="华文隶书" pitchFamily="2" charset="-122"/>
              <a:cs typeface="+mn-cs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 noRot="1"/>
          </p:cNvSpPr>
          <p:nvPr>
            <p:ph type="title"/>
          </p:nvPr>
        </p:nvSpPr>
        <p:spPr>
          <a:xfrm>
            <a:off x="287338" y="611188"/>
            <a:ext cx="3214687" cy="357187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早会的步骤：</a:t>
            </a:r>
            <a:endParaRPr lang="zh-CN" altLang="en-US" sz="3200" b="1" dirty="0">
              <a:solidFill>
                <a:srgbClr val="1B06B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15900" y="1082675"/>
            <a:ext cx="3976688" cy="606425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u"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2.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早会礼仪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44760" y="5273213"/>
            <a:ext cx="4286280" cy="52322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微笑的环境，微笑的心情！</a:t>
            </a:r>
            <a:endParaRPr kumimoji="0" lang="zh-CN" altLang="en-US" sz="2800" b="1" i="0" u="none" strike="noStrike" kern="1200" cap="none" spc="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1" name="组合 73"/>
          <p:cNvGrpSpPr/>
          <p:nvPr/>
        </p:nvGrpSpPr>
        <p:grpSpPr>
          <a:xfrm>
            <a:off x="2501900" y="2844800"/>
            <a:ext cx="4429125" cy="2000250"/>
            <a:chOff x="3287702" y="2203443"/>
            <a:chExt cx="4429156" cy="2000264"/>
          </a:xfrm>
        </p:grpSpPr>
        <p:grpSp>
          <p:nvGrpSpPr>
            <p:cNvPr id="9226" name="组合 16"/>
            <p:cNvGrpSpPr/>
            <p:nvPr/>
          </p:nvGrpSpPr>
          <p:grpSpPr>
            <a:xfrm>
              <a:off x="5145090" y="2203443"/>
              <a:ext cx="642942" cy="642942"/>
              <a:chOff x="6788164" y="1846253"/>
              <a:chExt cx="571504" cy="571504"/>
            </a:xfrm>
          </p:grpSpPr>
          <p:sp>
            <p:nvSpPr>
              <p:cNvPr id="15" name="空心弧 14"/>
              <p:cNvSpPr/>
              <p:nvPr/>
            </p:nvSpPr>
            <p:spPr>
              <a:xfrm>
                <a:off x="6788164" y="1846253"/>
                <a:ext cx="571504" cy="571504"/>
              </a:xfrm>
              <a:prstGeom prst="blockArc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流程图: 联系 15"/>
              <p:cNvSpPr/>
              <p:nvPr/>
            </p:nvSpPr>
            <p:spPr>
              <a:xfrm>
                <a:off x="6930688" y="1988777"/>
                <a:ext cx="286457" cy="286457"/>
              </a:xfrm>
              <a:prstGeom prst="flowChartConnector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9227" name="组合 44"/>
            <p:cNvGrpSpPr/>
            <p:nvPr/>
          </p:nvGrpSpPr>
          <p:grpSpPr>
            <a:xfrm>
              <a:off x="3287702" y="3203575"/>
              <a:ext cx="4429156" cy="500066"/>
              <a:chOff x="3287702" y="3203575"/>
              <a:chExt cx="4429156" cy="500066"/>
            </a:xfrm>
          </p:grpSpPr>
          <p:grpSp>
            <p:nvGrpSpPr>
              <p:cNvPr id="9256" name="组合 19"/>
              <p:cNvGrpSpPr/>
              <p:nvPr/>
            </p:nvGrpSpPr>
            <p:grpSpPr>
              <a:xfrm>
                <a:off x="3287702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18" name="流程图: 联系 17"/>
                <p:cNvSpPr/>
                <p:nvPr/>
              </p:nvSpPr>
              <p:spPr>
                <a:xfrm>
                  <a:off x="5859471" y="3560765"/>
                  <a:ext cx="285752" cy="286150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前凸弯带形 18"/>
                <p:cNvSpPr/>
                <p:nvPr/>
              </p:nvSpPr>
              <p:spPr>
                <a:xfrm>
                  <a:off x="5645156" y="3774683"/>
                  <a:ext cx="714380" cy="286148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57" name="组合 20"/>
              <p:cNvGrpSpPr/>
              <p:nvPr/>
            </p:nvGrpSpPr>
            <p:grpSpPr>
              <a:xfrm>
                <a:off x="3787768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22" name="流程图: 联系 21"/>
                <p:cNvSpPr/>
                <p:nvPr/>
              </p:nvSpPr>
              <p:spPr>
                <a:xfrm>
                  <a:off x="5859469" y="3560765"/>
                  <a:ext cx="285752" cy="286148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前凸弯带形 22"/>
                <p:cNvSpPr/>
                <p:nvPr/>
              </p:nvSpPr>
              <p:spPr>
                <a:xfrm>
                  <a:off x="5645156" y="3774681"/>
                  <a:ext cx="714380" cy="286150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58" name="组合 23"/>
              <p:cNvGrpSpPr/>
              <p:nvPr/>
            </p:nvGrpSpPr>
            <p:grpSpPr>
              <a:xfrm>
                <a:off x="4287834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25" name="流程图: 联系 24"/>
                <p:cNvSpPr/>
                <p:nvPr/>
              </p:nvSpPr>
              <p:spPr>
                <a:xfrm>
                  <a:off x="5859471" y="3560765"/>
                  <a:ext cx="285752" cy="286150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前凸弯带形 25"/>
                <p:cNvSpPr/>
                <p:nvPr/>
              </p:nvSpPr>
              <p:spPr>
                <a:xfrm>
                  <a:off x="5645156" y="3774683"/>
                  <a:ext cx="714380" cy="286148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59" name="组合 26"/>
              <p:cNvGrpSpPr/>
              <p:nvPr/>
            </p:nvGrpSpPr>
            <p:grpSpPr>
              <a:xfrm>
                <a:off x="6788164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28" name="流程图: 联系 27"/>
                <p:cNvSpPr/>
                <p:nvPr/>
              </p:nvSpPr>
              <p:spPr>
                <a:xfrm>
                  <a:off x="5859469" y="3560765"/>
                  <a:ext cx="285752" cy="286148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前凸弯带形 28"/>
                <p:cNvSpPr/>
                <p:nvPr/>
              </p:nvSpPr>
              <p:spPr>
                <a:xfrm>
                  <a:off x="5645156" y="3774681"/>
                  <a:ext cx="714380" cy="286150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60" name="组合 29"/>
              <p:cNvGrpSpPr/>
              <p:nvPr/>
            </p:nvGrpSpPr>
            <p:grpSpPr>
              <a:xfrm>
                <a:off x="4787900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31" name="流程图: 联系 30"/>
                <p:cNvSpPr/>
                <p:nvPr/>
              </p:nvSpPr>
              <p:spPr>
                <a:xfrm>
                  <a:off x="5859469" y="3560765"/>
                  <a:ext cx="285752" cy="286148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前凸弯带形 31"/>
                <p:cNvSpPr/>
                <p:nvPr/>
              </p:nvSpPr>
              <p:spPr>
                <a:xfrm>
                  <a:off x="5645156" y="3774681"/>
                  <a:ext cx="714380" cy="286150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61" name="组合 32"/>
              <p:cNvGrpSpPr/>
              <p:nvPr/>
            </p:nvGrpSpPr>
            <p:grpSpPr>
              <a:xfrm>
                <a:off x="5287966" y="3417889"/>
                <a:ext cx="428628" cy="285750"/>
                <a:chOff x="5645154" y="3560765"/>
                <a:chExt cx="714380" cy="500062"/>
              </a:xfrm>
            </p:grpSpPr>
            <p:sp>
              <p:nvSpPr>
                <p:cNvPr id="34" name="流程图: 联系 33"/>
                <p:cNvSpPr/>
                <p:nvPr/>
              </p:nvSpPr>
              <p:spPr>
                <a:xfrm>
                  <a:off x="5859469" y="3560765"/>
                  <a:ext cx="285752" cy="286148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前凸弯带形 34"/>
                <p:cNvSpPr/>
                <p:nvPr/>
              </p:nvSpPr>
              <p:spPr>
                <a:xfrm>
                  <a:off x="5645154" y="3774681"/>
                  <a:ext cx="714380" cy="286149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62" name="组合 35"/>
              <p:cNvGrpSpPr/>
              <p:nvPr/>
            </p:nvGrpSpPr>
            <p:grpSpPr>
              <a:xfrm>
                <a:off x="6288098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37" name="流程图: 联系 36"/>
                <p:cNvSpPr/>
                <p:nvPr/>
              </p:nvSpPr>
              <p:spPr>
                <a:xfrm>
                  <a:off x="5859471" y="3560765"/>
                  <a:ext cx="285752" cy="286150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前凸弯带形 37"/>
                <p:cNvSpPr/>
                <p:nvPr/>
              </p:nvSpPr>
              <p:spPr>
                <a:xfrm>
                  <a:off x="5645156" y="3774683"/>
                  <a:ext cx="714380" cy="286148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63" name="组合 38"/>
              <p:cNvGrpSpPr/>
              <p:nvPr/>
            </p:nvGrpSpPr>
            <p:grpSpPr>
              <a:xfrm>
                <a:off x="5788032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40" name="流程图: 联系 39"/>
                <p:cNvSpPr/>
                <p:nvPr/>
              </p:nvSpPr>
              <p:spPr>
                <a:xfrm>
                  <a:off x="5859469" y="3560765"/>
                  <a:ext cx="285752" cy="286148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前凸弯带形 40"/>
                <p:cNvSpPr/>
                <p:nvPr/>
              </p:nvSpPr>
              <p:spPr>
                <a:xfrm>
                  <a:off x="5645156" y="3774681"/>
                  <a:ext cx="714380" cy="286150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64" name="组合 41"/>
              <p:cNvGrpSpPr/>
              <p:nvPr/>
            </p:nvGrpSpPr>
            <p:grpSpPr>
              <a:xfrm>
                <a:off x="7288230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43" name="流程图: 联系 42"/>
                <p:cNvSpPr/>
                <p:nvPr/>
              </p:nvSpPr>
              <p:spPr>
                <a:xfrm>
                  <a:off x="5859471" y="3560765"/>
                  <a:ext cx="285752" cy="286150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前凸弯带形 43"/>
                <p:cNvSpPr/>
                <p:nvPr/>
              </p:nvSpPr>
              <p:spPr>
                <a:xfrm>
                  <a:off x="5645156" y="3774683"/>
                  <a:ext cx="714380" cy="286148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9228" name="组合 45"/>
            <p:cNvGrpSpPr/>
            <p:nvPr/>
          </p:nvGrpSpPr>
          <p:grpSpPr>
            <a:xfrm>
              <a:off x="3287702" y="3703641"/>
              <a:ext cx="4429156" cy="500066"/>
              <a:chOff x="3287702" y="3203575"/>
              <a:chExt cx="4429156" cy="500066"/>
            </a:xfrm>
          </p:grpSpPr>
          <p:grpSp>
            <p:nvGrpSpPr>
              <p:cNvPr id="9229" name="组合 19"/>
              <p:cNvGrpSpPr/>
              <p:nvPr/>
            </p:nvGrpSpPr>
            <p:grpSpPr>
              <a:xfrm>
                <a:off x="3287702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72" name="流程图: 联系 71"/>
                <p:cNvSpPr/>
                <p:nvPr/>
              </p:nvSpPr>
              <p:spPr>
                <a:xfrm>
                  <a:off x="5859471" y="3560765"/>
                  <a:ext cx="285752" cy="286148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前凸弯带形 72"/>
                <p:cNvSpPr/>
                <p:nvPr/>
              </p:nvSpPr>
              <p:spPr>
                <a:xfrm>
                  <a:off x="5645156" y="3774681"/>
                  <a:ext cx="714380" cy="286150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30" name="组合 20"/>
              <p:cNvGrpSpPr/>
              <p:nvPr/>
            </p:nvGrpSpPr>
            <p:grpSpPr>
              <a:xfrm>
                <a:off x="3787768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70" name="流程图: 联系 69"/>
                <p:cNvSpPr/>
                <p:nvPr/>
              </p:nvSpPr>
              <p:spPr>
                <a:xfrm>
                  <a:off x="5859469" y="3560763"/>
                  <a:ext cx="285752" cy="286150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前凸弯带形 70"/>
                <p:cNvSpPr/>
                <p:nvPr/>
              </p:nvSpPr>
              <p:spPr>
                <a:xfrm>
                  <a:off x="5645156" y="3774681"/>
                  <a:ext cx="714380" cy="286148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31" name="组合 23"/>
              <p:cNvGrpSpPr/>
              <p:nvPr/>
            </p:nvGrpSpPr>
            <p:grpSpPr>
              <a:xfrm>
                <a:off x="4287834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68" name="流程图: 联系 67"/>
                <p:cNvSpPr/>
                <p:nvPr/>
              </p:nvSpPr>
              <p:spPr>
                <a:xfrm>
                  <a:off x="5859471" y="3560765"/>
                  <a:ext cx="285752" cy="286148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前凸弯带形 68"/>
                <p:cNvSpPr/>
                <p:nvPr/>
              </p:nvSpPr>
              <p:spPr>
                <a:xfrm>
                  <a:off x="5645156" y="3774681"/>
                  <a:ext cx="714380" cy="286150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32" name="组合 26"/>
              <p:cNvGrpSpPr/>
              <p:nvPr/>
            </p:nvGrpSpPr>
            <p:grpSpPr>
              <a:xfrm>
                <a:off x="6788164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66" name="流程图: 联系 65"/>
                <p:cNvSpPr/>
                <p:nvPr/>
              </p:nvSpPr>
              <p:spPr>
                <a:xfrm>
                  <a:off x="5859469" y="3560763"/>
                  <a:ext cx="285752" cy="286150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前凸弯带形 66"/>
                <p:cNvSpPr/>
                <p:nvPr/>
              </p:nvSpPr>
              <p:spPr>
                <a:xfrm>
                  <a:off x="5645156" y="3774681"/>
                  <a:ext cx="714380" cy="286148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33" name="组合 29"/>
              <p:cNvGrpSpPr/>
              <p:nvPr/>
            </p:nvGrpSpPr>
            <p:grpSpPr>
              <a:xfrm>
                <a:off x="4787900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64" name="流程图: 联系 63"/>
                <p:cNvSpPr/>
                <p:nvPr/>
              </p:nvSpPr>
              <p:spPr>
                <a:xfrm>
                  <a:off x="5859469" y="3560763"/>
                  <a:ext cx="285752" cy="286150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前凸弯带形 64"/>
                <p:cNvSpPr/>
                <p:nvPr/>
              </p:nvSpPr>
              <p:spPr>
                <a:xfrm>
                  <a:off x="5645156" y="3774681"/>
                  <a:ext cx="714380" cy="286148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34" name="组合 32"/>
              <p:cNvGrpSpPr/>
              <p:nvPr/>
            </p:nvGrpSpPr>
            <p:grpSpPr>
              <a:xfrm>
                <a:off x="5287966" y="3417889"/>
                <a:ext cx="428628" cy="285750"/>
                <a:chOff x="5645154" y="3560765"/>
                <a:chExt cx="714380" cy="500062"/>
              </a:xfrm>
            </p:grpSpPr>
            <p:sp>
              <p:nvSpPr>
                <p:cNvPr id="62" name="流程图: 联系 61"/>
                <p:cNvSpPr/>
                <p:nvPr/>
              </p:nvSpPr>
              <p:spPr>
                <a:xfrm>
                  <a:off x="5859469" y="3560763"/>
                  <a:ext cx="285752" cy="286149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前凸弯带形 62"/>
                <p:cNvSpPr/>
                <p:nvPr/>
              </p:nvSpPr>
              <p:spPr>
                <a:xfrm>
                  <a:off x="5645154" y="3774681"/>
                  <a:ext cx="714380" cy="286148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35" name="组合 35"/>
              <p:cNvGrpSpPr/>
              <p:nvPr/>
            </p:nvGrpSpPr>
            <p:grpSpPr>
              <a:xfrm>
                <a:off x="6288098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60" name="流程图: 联系 59"/>
                <p:cNvSpPr/>
                <p:nvPr/>
              </p:nvSpPr>
              <p:spPr>
                <a:xfrm>
                  <a:off x="5859471" y="3560765"/>
                  <a:ext cx="285752" cy="286148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前凸弯带形 60"/>
                <p:cNvSpPr/>
                <p:nvPr/>
              </p:nvSpPr>
              <p:spPr>
                <a:xfrm>
                  <a:off x="5645156" y="3774681"/>
                  <a:ext cx="714380" cy="286150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36" name="组合 38"/>
              <p:cNvGrpSpPr/>
              <p:nvPr/>
            </p:nvGrpSpPr>
            <p:grpSpPr>
              <a:xfrm>
                <a:off x="5788032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58" name="流程图: 联系 57"/>
                <p:cNvSpPr/>
                <p:nvPr/>
              </p:nvSpPr>
              <p:spPr>
                <a:xfrm>
                  <a:off x="5859469" y="3560763"/>
                  <a:ext cx="285752" cy="286150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前凸弯带形 58"/>
                <p:cNvSpPr/>
                <p:nvPr/>
              </p:nvSpPr>
              <p:spPr>
                <a:xfrm>
                  <a:off x="5645156" y="3774681"/>
                  <a:ext cx="714380" cy="286148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37" name="组合 41"/>
              <p:cNvGrpSpPr/>
              <p:nvPr/>
            </p:nvGrpSpPr>
            <p:grpSpPr>
              <a:xfrm>
                <a:off x="7288230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56" name="流程图: 联系 55"/>
                <p:cNvSpPr/>
                <p:nvPr/>
              </p:nvSpPr>
              <p:spPr>
                <a:xfrm>
                  <a:off x="5859471" y="3560765"/>
                  <a:ext cx="285752" cy="286148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前凸弯带形 56"/>
                <p:cNvSpPr/>
                <p:nvPr/>
              </p:nvSpPr>
              <p:spPr>
                <a:xfrm>
                  <a:off x="5645156" y="3774681"/>
                  <a:ext cx="714380" cy="286150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75" name="线形标注 2 74"/>
          <p:cNvSpPr/>
          <p:nvPr/>
        </p:nvSpPr>
        <p:spPr>
          <a:xfrm>
            <a:off x="5930900" y="1803400"/>
            <a:ext cx="1928813" cy="969963"/>
          </a:xfrm>
          <a:prstGeom prst="borderCallout2">
            <a:avLst/>
          </a:prstGeom>
          <a:solidFill>
            <a:srgbClr val="81CCFF"/>
          </a:solidFill>
          <a:ln>
            <a:solidFill>
              <a:schemeClr val="dk1">
                <a:shade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行楷" pitchFamily="2" charset="-122"/>
                <a:ea typeface="华文行楷" pitchFamily="2" charset="-122"/>
                <a:cs typeface="+mn-cs"/>
              </a:rPr>
              <a:t>各位同事，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华文行楷" pitchFamily="2" charset="-122"/>
              <a:ea typeface="华文行楷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行楷" pitchFamily="2" charset="-122"/>
                <a:ea typeface="华文行楷" pitchFamily="2" charset="-122"/>
                <a:cs typeface="+mn-cs"/>
              </a:rPr>
              <a:t>大家早上好！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华文行楷" pitchFamily="2" charset="-122"/>
              <a:ea typeface="华文行楷" pitchFamily="2" charset="-122"/>
              <a:cs typeface="+mn-cs"/>
            </a:endParaRPr>
          </a:p>
        </p:txBody>
      </p:sp>
      <p:sp>
        <p:nvSpPr>
          <p:cNvPr id="76" name="圆角矩形标注 75"/>
          <p:cNvSpPr/>
          <p:nvPr/>
        </p:nvSpPr>
        <p:spPr>
          <a:xfrm>
            <a:off x="1287463" y="3589338"/>
            <a:ext cx="1000125" cy="398463"/>
          </a:xfrm>
          <a:prstGeom prst="wedgeRoundRectCallout">
            <a:avLst>
              <a:gd name="adj1" fmla="val 63652"/>
              <a:gd name="adj2" fmla="val 5510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早上好！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7" name="圆角矩形标注 76"/>
          <p:cNvSpPr/>
          <p:nvPr/>
        </p:nvSpPr>
        <p:spPr>
          <a:xfrm>
            <a:off x="7073900" y="3517900"/>
            <a:ext cx="1000125" cy="398463"/>
          </a:xfrm>
          <a:prstGeom prst="wedgeRoundRectCallout">
            <a:avLst>
              <a:gd name="adj1" fmla="val -61339"/>
              <a:gd name="adj2" fmla="val 4929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早上好！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242690" name="Picture 2"/>
          <p:cNvPicPr>
            <a:picLocks noChangeAspect="1" noChangeArrowheads="1"/>
          </p:cNvPicPr>
          <p:nvPr/>
        </p:nvPicPr>
        <p:blipFill>
          <a:blip r:embed="rId1" cstate="print"/>
          <a:srcRect t="16727" b="3822"/>
          <a:stretch>
            <a:fillRect/>
          </a:stretch>
        </p:blipFill>
        <p:spPr bwMode="auto">
          <a:xfrm>
            <a:off x="1358876" y="1701313"/>
            <a:ext cx="1214446" cy="135732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 noRot="1"/>
          </p:cNvSpPr>
          <p:nvPr>
            <p:ph type="title"/>
          </p:nvPr>
        </p:nvSpPr>
        <p:spPr>
          <a:xfrm>
            <a:off x="287338" y="649288"/>
            <a:ext cx="2992437" cy="357187"/>
          </a:xfrm>
          <a:ln/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en-US" sz="3200" b="1" dirty="0">
                <a:solidFill>
                  <a:srgbClr val="1B06B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早会的步骤：</a:t>
            </a:r>
            <a:endParaRPr lang="zh-CN" altLang="en-US" sz="3200" b="1" dirty="0">
              <a:solidFill>
                <a:srgbClr val="1B06B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15900" y="1135063"/>
            <a:ext cx="3976688" cy="606425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u"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3.</a:t>
            </a: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早会内容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5934" y="3238406"/>
            <a:ext cx="8001056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生产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品质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· 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5S 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安全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纪律</a:t>
            </a:r>
            <a:r>
              <a:rPr kumimoji="0" lang="en-US" altLang="zh-CN" sz="3600" b="1" i="0" u="none" strike="noStrike" kern="1200" cap="none" spc="0" normalizeH="0" baseline="0" noProof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·</a:t>
            </a:r>
            <a:r>
              <a:rPr kumimoji="0" lang="zh-CN" altLang="en-US" sz="3600" b="1" i="0" u="none" strike="noStrike" kern="1200" cap="none" spc="0" normalizeH="0" baseline="0" noProof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通知</a:t>
            </a:r>
            <a:endParaRPr kumimoji="0" lang="zh-CN" altLang="en-US" sz="3600" b="1" i="0" u="none" strike="noStrike" kern="1200" cap="none" spc="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10245" name="组合 73"/>
          <p:cNvGrpSpPr/>
          <p:nvPr/>
        </p:nvGrpSpPr>
        <p:grpSpPr>
          <a:xfrm>
            <a:off x="2216150" y="4011613"/>
            <a:ext cx="5072063" cy="1857375"/>
            <a:chOff x="3287702" y="2203443"/>
            <a:chExt cx="4429156" cy="2000264"/>
          </a:xfrm>
        </p:grpSpPr>
        <p:grpSp>
          <p:nvGrpSpPr>
            <p:cNvPr id="10264" name="组合 16"/>
            <p:cNvGrpSpPr/>
            <p:nvPr/>
          </p:nvGrpSpPr>
          <p:grpSpPr>
            <a:xfrm>
              <a:off x="5145090" y="2203443"/>
              <a:ext cx="642942" cy="642942"/>
              <a:chOff x="6788164" y="1846253"/>
              <a:chExt cx="571504" cy="571504"/>
            </a:xfrm>
          </p:grpSpPr>
          <p:sp>
            <p:nvSpPr>
              <p:cNvPr id="15" name="空心弧 14"/>
              <p:cNvSpPr/>
              <p:nvPr/>
            </p:nvSpPr>
            <p:spPr>
              <a:xfrm>
                <a:off x="6788363" y="1846253"/>
                <a:ext cx="571762" cy="571396"/>
              </a:xfrm>
              <a:prstGeom prst="blockArc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流程图: 联系 15"/>
              <p:cNvSpPr/>
              <p:nvPr/>
            </p:nvSpPr>
            <p:spPr>
              <a:xfrm>
                <a:off x="6931303" y="1989102"/>
                <a:ext cx="285881" cy="285698"/>
              </a:xfrm>
              <a:prstGeom prst="flowChartConnector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0265" name="组合 44"/>
            <p:cNvGrpSpPr/>
            <p:nvPr/>
          </p:nvGrpSpPr>
          <p:grpSpPr>
            <a:xfrm>
              <a:off x="3287702" y="3203575"/>
              <a:ext cx="4429156" cy="500066"/>
              <a:chOff x="3287702" y="3203575"/>
              <a:chExt cx="4429156" cy="500066"/>
            </a:xfrm>
          </p:grpSpPr>
          <p:grpSp>
            <p:nvGrpSpPr>
              <p:cNvPr id="10294" name="组合 19"/>
              <p:cNvGrpSpPr/>
              <p:nvPr/>
            </p:nvGrpSpPr>
            <p:grpSpPr>
              <a:xfrm>
                <a:off x="3287702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18" name="流程图: 联系 17"/>
                <p:cNvSpPr/>
                <p:nvPr/>
              </p:nvSpPr>
              <p:spPr>
                <a:xfrm>
                  <a:off x="5860030" y="3560763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前凸弯带形 18"/>
                <p:cNvSpPr/>
                <p:nvPr/>
              </p:nvSpPr>
              <p:spPr>
                <a:xfrm>
                  <a:off x="5645156" y="3776176"/>
                  <a:ext cx="71393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295" name="组合 20"/>
              <p:cNvGrpSpPr/>
              <p:nvPr/>
            </p:nvGrpSpPr>
            <p:grpSpPr>
              <a:xfrm>
                <a:off x="3787768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22" name="流程图: 联系 21"/>
                <p:cNvSpPr/>
                <p:nvPr/>
              </p:nvSpPr>
              <p:spPr>
                <a:xfrm>
                  <a:off x="5860663" y="3561404"/>
                  <a:ext cx="28418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前凸弯带形 22"/>
                <p:cNvSpPr/>
                <p:nvPr/>
              </p:nvSpPr>
              <p:spPr>
                <a:xfrm>
                  <a:off x="5645791" y="3776817"/>
                  <a:ext cx="713932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296" name="组合 23"/>
              <p:cNvGrpSpPr/>
              <p:nvPr/>
            </p:nvGrpSpPr>
            <p:grpSpPr>
              <a:xfrm>
                <a:off x="4287834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25" name="流程图: 联系 24"/>
                <p:cNvSpPr/>
                <p:nvPr/>
              </p:nvSpPr>
              <p:spPr>
                <a:xfrm>
                  <a:off x="5858985" y="3562045"/>
                  <a:ext cx="28649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前凸弯带形 25"/>
                <p:cNvSpPr/>
                <p:nvPr/>
              </p:nvSpPr>
              <p:spPr>
                <a:xfrm>
                  <a:off x="5644112" y="3777458"/>
                  <a:ext cx="71624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297" name="组合 26"/>
              <p:cNvGrpSpPr/>
              <p:nvPr/>
            </p:nvGrpSpPr>
            <p:grpSpPr>
              <a:xfrm>
                <a:off x="6788164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28" name="流程图: 联系 27"/>
                <p:cNvSpPr/>
                <p:nvPr/>
              </p:nvSpPr>
              <p:spPr>
                <a:xfrm>
                  <a:off x="5859842" y="3561404"/>
                  <a:ext cx="28418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前凸弯带形 28"/>
                <p:cNvSpPr/>
                <p:nvPr/>
              </p:nvSpPr>
              <p:spPr>
                <a:xfrm>
                  <a:off x="5644970" y="3776817"/>
                  <a:ext cx="713932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298" name="组合 29"/>
              <p:cNvGrpSpPr/>
              <p:nvPr/>
            </p:nvGrpSpPr>
            <p:grpSpPr>
              <a:xfrm>
                <a:off x="4787900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31" name="流程图: 联系 30"/>
                <p:cNvSpPr/>
                <p:nvPr/>
              </p:nvSpPr>
              <p:spPr>
                <a:xfrm>
                  <a:off x="5859619" y="3580637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前凸弯带形 31"/>
                <p:cNvSpPr/>
                <p:nvPr/>
              </p:nvSpPr>
              <p:spPr>
                <a:xfrm>
                  <a:off x="5644746" y="3796050"/>
                  <a:ext cx="713933" cy="266276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299" name="组合 32"/>
              <p:cNvGrpSpPr/>
              <p:nvPr/>
            </p:nvGrpSpPr>
            <p:grpSpPr>
              <a:xfrm>
                <a:off x="5287966" y="3417889"/>
                <a:ext cx="428628" cy="285750"/>
                <a:chOff x="5645154" y="3560765"/>
                <a:chExt cx="714380" cy="500062"/>
              </a:xfrm>
            </p:grpSpPr>
            <p:sp>
              <p:nvSpPr>
                <p:cNvPr id="34" name="流程图: 联系 33"/>
                <p:cNvSpPr/>
                <p:nvPr/>
              </p:nvSpPr>
              <p:spPr>
                <a:xfrm>
                  <a:off x="5860250" y="3580636"/>
                  <a:ext cx="284187" cy="284226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前凸弯带形 34"/>
                <p:cNvSpPr/>
                <p:nvPr/>
              </p:nvSpPr>
              <p:spPr>
                <a:xfrm>
                  <a:off x="5645378" y="3796049"/>
                  <a:ext cx="713932" cy="26627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00" name="组合 35"/>
              <p:cNvGrpSpPr/>
              <p:nvPr/>
            </p:nvGrpSpPr>
            <p:grpSpPr>
              <a:xfrm>
                <a:off x="6288098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37" name="流程图: 联系 36"/>
                <p:cNvSpPr/>
                <p:nvPr/>
              </p:nvSpPr>
              <p:spPr>
                <a:xfrm>
                  <a:off x="5859209" y="3562045"/>
                  <a:ext cx="28649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前凸弯带形 37"/>
                <p:cNvSpPr/>
                <p:nvPr/>
              </p:nvSpPr>
              <p:spPr>
                <a:xfrm>
                  <a:off x="5644335" y="3777458"/>
                  <a:ext cx="71624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01" name="组合 38"/>
              <p:cNvGrpSpPr/>
              <p:nvPr/>
            </p:nvGrpSpPr>
            <p:grpSpPr>
              <a:xfrm>
                <a:off x="5788032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40" name="流程图: 联系 39"/>
                <p:cNvSpPr/>
                <p:nvPr/>
              </p:nvSpPr>
              <p:spPr>
                <a:xfrm>
                  <a:off x="5860887" y="3580637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前凸弯带形 40"/>
                <p:cNvSpPr/>
                <p:nvPr/>
              </p:nvSpPr>
              <p:spPr>
                <a:xfrm>
                  <a:off x="5646013" y="3796050"/>
                  <a:ext cx="713933" cy="266276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02" name="组合 41"/>
              <p:cNvGrpSpPr/>
              <p:nvPr/>
            </p:nvGrpSpPr>
            <p:grpSpPr>
              <a:xfrm>
                <a:off x="7288230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43" name="流程图: 联系 42"/>
                <p:cNvSpPr/>
                <p:nvPr/>
              </p:nvSpPr>
              <p:spPr>
                <a:xfrm>
                  <a:off x="5860476" y="3560763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前凸弯带形 43"/>
                <p:cNvSpPr/>
                <p:nvPr/>
              </p:nvSpPr>
              <p:spPr>
                <a:xfrm>
                  <a:off x="5645603" y="3776176"/>
                  <a:ext cx="71393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0266" name="组合 45"/>
            <p:cNvGrpSpPr/>
            <p:nvPr/>
          </p:nvGrpSpPr>
          <p:grpSpPr>
            <a:xfrm>
              <a:off x="3287702" y="3703641"/>
              <a:ext cx="4429156" cy="500066"/>
              <a:chOff x="3287702" y="3203575"/>
              <a:chExt cx="4429156" cy="500066"/>
            </a:xfrm>
          </p:grpSpPr>
          <p:grpSp>
            <p:nvGrpSpPr>
              <p:cNvPr id="10267" name="组合 19"/>
              <p:cNvGrpSpPr/>
              <p:nvPr/>
            </p:nvGrpSpPr>
            <p:grpSpPr>
              <a:xfrm>
                <a:off x="3287702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72" name="流程图: 联系 71"/>
                <p:cNvSpPr/>
                <p:nvPr/>
              </p:nvSpPr>
              <p:spPr>
                <a:xfrm>
                  <a:off x="5860030" y="3562261"/>
                  <a:ext cx="284186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前凸弯带形 72"/>
                <p:cNvSpPr/>
                <p:nvPr/>
              </p:nvSpPr>
              <p:spPr>
                <a:xfrm>
                  <a:off x="5645156" y="3777675"/>
                  <a:ext cx="71393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268" name="组合 20"/>
              <p:cNvGrpSpPr/>
              <p:nvPr/>
            </p:nvGrpSpPr>
            <p:grpSpPr>
              <a:xfrm>
                <a:off x="3787768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70" name="流程图: 联系 69"/>
                <p:cNvSpPr/>
                <p:nvPr/>
              </p:nvSpPr>
              <p:spPr>
                <a:xfrm>
                  <a:off x="5860663" y="3580853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前凸弯带形 70"/>
                <p:cNvSpPr/>
                <p:nvPr/>
              </p:nvSpPr>
              <p:spPr>
                <a:xfrm>
                  <a:off x="5645791" y="3796267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269" name="组合 23"/>
              <p:cNvGrpSpPr/>
              <p:nvPr/>
            </p:nvGrpSpPr>
            <p:grpSpPr>
              <a:xfrm>
                <a:off x="4287834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68" name="流程图: 联系 67"/>
                <p:cNvSpPr/>
                <p:nvPr/>
              </p:nvSpPr>
              <p:spPr>
                <a:xfrm>
                  <a:off x="5858985" y="3560550"/>
                  <a:ext cx="28649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前凸弯带形 68"/>
                <p:cNvSpPr/>
                <p:nvPr/>
              </p:nvSpPr>
              <p:spPr>
                <a:xfrm>
                  <a:off x="5644112" y="3775963"/>
                  <a:ext cx="71624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270" name="组合 26"/>
              <p:cNvGrpSpPr/>
              <p:nvPr/>
            </p:nvGrpSpPr>
            <p:grpSpPr>
              <a:xfrm>
                <a:off x="6788164" y="3275013"/>
                <a:ext cx="428628" cy="285752"/>
                <a:chOff x="5645156" y="3560765"/>
                <a:chExt cx="714380" cy="500066"/>
              </a:xfrm>
            </p:grpSpPr>
            <p:sp>
              <p:nvSpPr>
                <p:cNvPr id="66" name="流程图: 联系 65"/>
                <p:cNvSpPr/>
                <p:nvPr/>
              </p:nvSpPr>
              <p:spPr>
                <a:xfrm>
                  <a:off x="5859842" y="3580853"/>
                  <a:ext cx="284187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前凸弯带形 66"/>
                <p:cNvSpPr/>
                <p:nvPr/>
              </p:nvSpPr>
              <p:spPr>
                <a:xfrm>
                  <a:off x="5644970" y="3796267"/>
                  <a:ext cx="713932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271" name="组合 29"/>
              <p:cNvGrpSpPr/>
              <p:nvPr/>
            </p:nvGrpSpPr>
            <p:grpSpPr>
              <a:xfrm>
                <a:off x="4787900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64" name="流程图: 联系 63"/>
                <p:cNvSpPr/>
                <p:nvPr/>
              </p:nvSpPr>
              <p:spPr>
                <a:xfrm>
                  <a:off x="5859619" y="3561191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前凸弯带形 64"/>
                <p:cNvSpPr/>
                <p:nvPr/>
              </p:nvSpPr>
              <p:spPr>
                <a:xfrm>
                  <a:off x="5644746" y="3776604"/>
                  <a:ext cx="71393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272" name="组合 32"/>
              <p:cNvGrpSpPr/>
              <p:nvPr/>
            </p:nvGrpSpPr>
            <p:grpSpPr>
              <a:xfrm>
                <a:off x="5287966" y="3417889"/>
                <a:ext cx="428628" cy="285750"/>
                <a:chOff x="5645154" y="3560765"/>
                <a:chExt cx="714380" cy="500062"/>
              </a:xfrm>
            </p:grpSpPr>
            <p:sp>
              <p:nvSpPr>
                <p:cNvPr id="62" name="流程图: 联系 61"/>
                <p:cNvSpPr/>
                <p:nvPr/>
              </p:nvSpPr>
              <p:spPr>
                <a:xfrm>
                  <a:off x="5860250" y="3561191"/>
                  <a:ext cx="284187" cy="284226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前凸弯带形 62"/>
                <p:cNvSpPr/>
                <p:nvPr/>
              </p:nvSpPr>
              <p:spPr>
                <a:xfrm>
                  <a:off x="5645378" y="3776603"/>
                  <a:ext cx="713932" cy="284226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273" name="组合 35"/>
              <p:cNvGrpSpPr/>
              <p:nvPr/>
            </p:nvGrpSpPr>
            <p:grpSpPr>
              <a:xfrm>
                <a:off x="6288098" y="3346451"/>
                <a:ext cx="428628" cy="285752"/>
                <a:chOff x="5645156" y="3560765"/>
                <a:chExt cx="714380" cy="500066"/>
              </a:xfrm>
            </p:grpSpPr>
            <p:sp>
              <p:nvSpPr>
                <p:cNvPr id="60" name="流程图: 联系 59"/>
                <p:cNvSpPr/>
                <p:nvPr/>
              </p:nvSpPr>
              <p:spPr>
                <a:xfrm>
                  <a:off x="5859209" y="3560550"/>
                  <a:ext cx="286497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前凸弯带形 60"/>
                <p:cNvSpPr/>
                <p:nvPr/>
              </p:nvSpPr>
              <p:spPr>
                <a:xfrm>
                  <a:off x="5644335" y="3775963"/>
                  <a:ext cx="71624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274" name="组合 38"/>
              <p:cNvGrpSpPr/>
              <p:nvPr/>
            </p:nvGrpSpPr>
            <p:grpSpPr>
              <a:xfrm>
                <a:off x="5788032" y="3417889"/>
                <a:ext cx="428628" cy="285752"/>
                <a:chOff x="5645156" y="3560765"/>
                <a:chExt cx="714380" cy="500066"/>
              </a:xfrm>
            </p:grpSpPr>
            <p:sp>
              <p:nvSpPr>
                <p:cNvPr id="58" name="流程图: 联系 57"/>
                <p:cNvSpPr/>
                <p:nvPr/>
              </p:nvSpPr>
              <p:spPr>
                <a:xfrm>
                  <a:off x="5860887" y="3561191"/>
                  <a:ext cx="284186" cy="284227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前凸弯带形 58"/>
                <p:cNvSpPr/>
                <p:nvPr/>
              </p:nvSpPr>
              <p:spPr>
                <a:xfrm>
                  <a:off x="5646013" y="3776604"/>
                  <a:ext cx="713933" cy="284227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275" name="组合 41"/>
              <p:cNvGrpSpPr/>
              <p:nvPr/>
            </p:nvGrpSpPr>
            <p:grpSpPr>
              <a:xfrm>
                <a:off x="7288230" y="3203575"/>
                <a:ext cx="428628" cy="285752"/>
                <a:chOff x="5645156" y="3560765"/>
                <a:chExt cx="714380" cy="500066"/>
              </a:xfrm>
            </p:grpSpPr>
            <p:sp>
              <p:nvSpPr>
                <p:cNvPr id="56" name="流程图: 联系 55"/>
                <p:cNvSpPr/>
                <p:nvPr/>
              </p:nvSpPr>
              <p:spPr>
                <a:xfrm>
                  <a:off x="5860476" y="3562261"/>
                  <a:ext cx="284186" cy="284225"/>
                </a:xfrm>
                <a:prstGeom prst="flowChartConnector">
                  <a:avLst/>
                </a:prstGeom>
                <a:solidFill>
                  <a:srgbClr val="81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前凸弯带形 56"/>
                <p:cNvSpPr/>
                <p:nvPr/>
              </p:nvSpPr>
              <p:spPr>
                <a:xfrm>
                  <a:off x="5645603" y="3777675"/>
                  <a:ext cx="713933" cy="284225"/>
                </a:xfrm>
                <a:prstGeom prst="ellipseRibb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76" name="圆角矩形标注 75"/>
          <p:cNvSpPr/>
          <p:nvPr/>
        </p:nvSpPr>
        <p:spPr>
          <a:xfrm>
            <a:off x="787372" y="1884473"/>
            <a:ext cx="1000132" cy="1071570"/>
          </a:xfrm>
          <a:prstGeom prst="wedgeRoundRectCallout">
            <a:avLst>
              <a:gd name="adj1" fmla="val -348"/>
              <a:gd name="adj2" fmla="val 65148"/>
              <a:gd name="adj3" fmla="val 16667"/>
            </a:avLst>
          </a:prstGeom>
          <a:blipFill>
            <a:blip r:embed="rId1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个人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感想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8" name="圆角矩形标注 77"/>
          <p:cNvSpPr/>
          <p:nvPr/>
        </p:nvSpPr>
        <p:spPr>
          <a:xfrm>
            <a:off x="2144694" y="1884473"/>
            <a:ext cx="1000132" cy="1071570"/>
          </a:xfrm>
          <a:prstGeom prst="wedgeRoundRectCallout">
            <a:avLst>
              <a:gd name="adj1" fmla="val -348"/>
              <a:gd name="adj2" fmla="val 65148"/>
              <a:gd name="adj3" fmla="val 16667"/>
            </a:avLst>
          </a:prstGeom>
          <a:blipFill>
            <a:blip r:embed="rId1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昨日情况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9" name="圆角矩形标注 78"/>
          <p:cNvSpPr/>
          <p:nvPr/>
        </p:nvSpPr>
        <p:spPr>
          <a:xfrm>
            <a:off x="3502016" y="1884473"/>
            <a:ext cx="1000132" cy="1071570"/>
          </a:xfrm>
          <a:prstGeom prst="wedgeRoundRectCallout">
            <a:avLst>
              <a:gd name="adj1" fmla="val -348"/>
              <a:gd name="adj2" fmla="val 65148"/>
              <a:gd name="adj3" fmla="val 16667"/>
            </a:avLst>
          </a:prstGeom>
          <a:blipFill>
            <a:blip r:embed="rId1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当班安排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80" name="圆角矩形标注 79"/>
          <p:cNvSpPr/>
          <p:nvPr/>
        </p:nvSpPr>
        <p:spPr>
          <a:xfrm>
            <a:off x="4859338" y="1884473"/>
            <a:ext cx="1000132" cy="1071570"/>
          </a:xfrm>
          <a:prstGeom prst="wedgeRoundRectCallout">
            <a:avLst>
              <a:gd name="adj1" fmla="val 5030"/>
              <a:gd name="adj2" fmla="val 65148"/>
              <a:gd name="adj3" fmla="val 16667"/>
            </a:avLst>
          </a:prstGeom>
          <a:blipFill>
            <a:blip r:embed="rId1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要求事项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81" name="圆角矩形标注 80"/>
          <p:cNvSpPr/>
          <p:nvPr/>
        </p:nvSpPr>
        <p:spPr>
          <a:xfrm>
            <a:off x="6216660" y="1884473"/>
            <a:ext cx="1000132" cy="1071570"/>
          </a:xfrm>
          <a:prstGeom prst="wedgeRoundRectCallout">
            <a:avLst>
              <a:gd name="adj1" fmla="val 6375"/>
              <a:gd name="adj2" fmla="val 66403"/>
              <a:gd name="adj3" fmla="val 16667"/>
            </a:avLst>
          </a:prstGeom>
          <a:blipFill>
            <a:blip r:embed="rId1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公司信息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82" name="圆角矩形标注 81"/>
          <p:cNvSpPr/>
          <p:nvPr/>
        </p:nvSpPr>
        <p:spPr>
          <a:xfrm>
            <a:off x="7573982" y="1884473"/>
            <a:ext cx="1000132" cy="1071570"/>
          </a:xfrm>
          <a:prstGeom prst="wedgeRoundRectCallout">
            <a:avLst>
              <a:gd name="adj1" fmla="val 5030"/>
              <a:gd name="adj2" fmla="val 65148"/>
              <a:gd name="adj3" fmla="val 16667"/>
            </a:avLst>
          </a:prstGeom>
          <a:blipFill>
            <a:blip r:embed="rId1" cstate="print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联络事项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 spd="slow">
    <p:wipe dir="d"/>
  </p:transition>
</p:sld>
</file>

<file path=ppt/tags/tag1.xml><?xml version="1.0" encoding="utf-8"?>
<p:tagLst xmlns:p="http://schemas.openxmlformats.org/presentationml/2006/main">
  <p:tag name="commondata" val="eyJoZGlkIjoiM2Q4Y2M0MTAxMGRmZTZkMWUzZjg0NGZmZDVmMDc3NjU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1057</Words>
  <Application>WPS 演示</Application>
  <PresentationFormat/>
  <Paragraphs>239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6" baseType="lpstr">
      <vt:lpstr>Arial</vt:lpstr>
      <vt:lpstr>宋体</vt:lpstr>
      <vt:lpstr>Wingdings</vt:lpstr>
      <vt:lpstr>Calibri</vt:lpstr>
      <vt:lpstr>黑体</vt:lpstr>
      <vt:lpstr>楷体</vt:lpstr>
      <vt:lpstr>经典繁角隶</vt:lpstr>
      <vt:lpstr>华文琥珀</vt:lpstr>
      <vt:lpstr>楷体_GB2312</vt:lpstr>
      <vt:lpstr>新宋体</vt:lpstr>
      <vt:lpstr>Adobe 黑体 Std R</vt:lpstr>
      <vt:lpstr>方正姚体</vt:lpstr>
      <vt:lpstr>华文行楷</vt:lpstr>
      <vt:lpstr>微软雅黑</vt:lpstr>
      <vt:lpstr>华文隶书</vt:lpstr>
      <vt:lpstr>华文彩云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中国教育史专题讲座</dc:title>
  <dc:creator>shikecan</dc:creator>
  <cp:lastModifiedBy>Vivian</cp:lastModifiedBy>
  <cp:revision>102</cp:revision>
  <dcterms:created xsi:type="dcterms:W3CDTF">2003-11-30T03:07:42Z</dcterms:created>
  <dcterms:modified xsi:type="dcterms:W3CDTF">2023-12-11T02:22:02Z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D4AAA117E3424FE6A36870B18C53ADF9_12</vt:lpwstr>
  </property>
  <property fmtid="{D5CDD505-2E9C-101B-9397-08002B2CF9AE}" pid="3" name="KSOProductBuildVer">
    <vt:lpwstr>2052-12.1.0.15712</vt:lpwstr>
  </property>
</Properties>
</file>