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  <p:sldMasterId id="2147483685" r:id="rId5"/>
  </p:sldMasterIdLst>
  <p:notesMasterIdLst>
    <p:notesMasterId r:id="rId7"/>
  </p:notesMasterIdLst>
  <p:handoutMasterIdLst>
    <p:handoutMasterId r:id="rId34"/>
  </p:handoutMasterIdLst>
  <p:sldIdLst>
    <p:sldId id="434" r:id="rId6"/>
    <p:sldId id="459" r:id="rId8"/>
    <p:sldId id="260" r:id="rId9"/>
    <p:sldId id="262" r:id="rId10"/>
    <p:sldId id="406" r:id="rId11"/>
    <p:sldId id="428" r:id="rId12"/>
    <p:sldId id="430" r:id="rId13"/>
    <p:sldId id="410" r:id="rId14"/>
    <p:sldId id="417" r:id="rId15"/>
    <p:sldId id="416" r:id="rId16"/>
    <p:sldId id="415" r:id="rId17"/>
    <p:sldId id="414" r:id="rId18"/>
    <p:sldId id="413" r:id="rId19"/>
    <p:sldId id="432" r:id="rId20"/>
    <p:sldId id="433" r:id="rId21"/>
    <p:sldId id="412" r:id="rId22"/>
    <p:sldId id="411" r:id="rId23"/>
    <p:sldId id="270" r:id="rId24"/>
    <p:sldId id="271" r:id="rId25"/>
    <p:sldId id="435" r:id="rId26"/>
    <p:sldId id="437" r:id="rId27"/>
    <p:sldId id="436" r:id="rId28"/>
    <p:sldId id="438" r:id="rId29"/>
    <p:sldId id="439" r:id="rId30"/>
    <p:sldId id="440" r:id="rId31"/>
    <p:sldId id="431" r:id="rId32"/>
    <p:sldId id="460" r:id="rId33"/>
  </p:sldIdLst>
  <p:sldSz cx="9144000" cy="6858000" type="screen4x3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CC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007" autoAdjust="0"/>
  </p:normalViewPr>
  <p:slideViewPr>
    <p:cSldViewPr>
      <p:cViewPr varScale="1">
        <p:scale>
          <a:sx n="97" d="100"/>
          <a:sy n="97" d="100"/>
        </p:scale>
        <p:origin x="19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BCD422-4631-44DB-B4D6-7BE5DBCD845D}" type="doc">
      <dgm:prSet loTypeId="urn:microsoft.com/office/officeart/2005/8/layout/list1#3" loCatId="list" qsTypeId="urn:microsoft.com/office/officeart/2005/8/quickstyle/simple1#29" qsCatId="simple" csTypeId="urn:microsoft.com/office/officeart/2005/8/colors/colorful4#1" csCatId="colorful" phldr="1"/>
      <dgm:spPr/>
      <dgm:t>
        <a:bodyPr/>
        <a:lstStyle/>
        <a:p>
          <a:endParaRPr lang="zh-CN" altLang="en-US"/>
        </a:p>
      </dgm:t>
    </dgm:pt>
    <dgm:pt modelId="{ACE661E7-42C6-4CF9-9893-45D618E0CD28}">
      <dgm:prSet phldrT="[文本]" custT="1"/>
      <dgm:spPr/>
      <dgm:t>
        <a:bodyPr/>
        <a:lstStyle/>
        <a:p>
          <a:r>
            <a:rPr lang="zh-CN" altLang="en-US" sz="2400" b="1" spc="100" baseline="0" dirty="0" smtClean="0">
              <a:latin typeface="+mj-ea"/>
              <a:ea typeface="+mj-ea"/>
            </a:rPr>
            <a:t>一、</a:t>
          </a:r>
          <a:r>
            <a:rPr lang="en-US" altLang="zh-CN" sz="2400" b="1" spc="100" baseline="0" dirty="0" smtClean="0">
              <a:latin typeface="+mj-ea"/>
              <a:ea typeface="+mj-ea"/>
            </a:rPr>
            <a:t>《</a:t>
          </a:r>
          <a:r>
            <a:rPr lang="zh-CN" altLang="en-US" sz="2400" b="1" spc="100" baseline="0" dirty="0" smtClean="0">
              <a:latin typeface="+mj-ea"/>
              <a:ea typeface="+mj-ea"/>
            </a:rPr>
            <a:t>值班管理制度</a:t>
          </a:r>
          <a:r>
            <a:rPr lang="en-US" altLang="zh-CN" sz="2400" b="1" spc="100" baseline="0" dirty="0" smtClean="0">
              <a:latin typeface="+mj-ea"/>
              <a:ea typeface="+mj-ea"/>
            </a:rPr>
            <a:t>》</a:t>
          </a:r>
          <a:endParaRPr lang="zh-CN" altLang="en-US" sz="2400" b="1" spc="100" baseline="0" dirty="0">
            <a:latin typeface="+mj-ea"/>
            <a:ea typeface="+mj-ea"/>
          </a:endParaRPr>
        </a:p>
      </dgm:t>
    </dgm:pt>
    <dgm:pt modelId="{DAC26D2F-9A62-4EF7-A420-69D235FA2BBE}" cxnId="{A7F67B22-737E-4420-AA5D-C10285084F49}" type="parTrans">
      <dgm:prSet/>
      <dgm:spPr/>
      <dgm:t>
        <a:bodyPr/>
        <a:lstStyle/>
        <a:p>
          <a:endParaRPr lang="zh-CN" altLang="en-US"/>
        </a:p>
      </dgm:t>
    </dgm:pt>
    <dgm:pt modelId="{1EFD91D9-19B4-4D9C-B2FC-DE48C3359364}" cxnId="{A7F67B22-737E-4420-AA5D-C10285084F49}" type="sibTrans">
      <dgm:prSet/>
      <dgm:spPr/>
      <dgm:t>
        <a:bodyPr/>
        <a:lstStyle/>
        <a:p>
          <a:endParaRPr lang="zh-CN" altLang="en-US"/>
        </a:p>
      </dgm:t>
    </dgm:pt>
    <dgm:pt modelId="{B3BD9D18-CB55-4859-B1AF-1E95085A5587}">
      <dgm:prSet phldrT="[文本]" custT="1"/>
      <dgm:spPr/>
      <dgm:t>
        <a:bodyPr/>
        <a:lstStyle/>
        <a:p>
          <a:r>
            <a:rPr lang="zh-CN" altLang="en-US" sz="2400" b="1" spc="100" baseline="0" smtClean="0">
              <a:latin typeface="+mj-ea"/>
              <a:ea typeface="+mj-ea"/>
            </a:rPr>
            <a:t>二、春节期间安全注意事项</a:t>
          </a:r>
          <a:endParaRPr lang="zh-CN" altLang="en-US" sz="2400" b="1" spc="100" baseline="0" dirty="0">
            <a:latin typeface="+mj-ea"/>
            <a:ea typeface="+mj-ea"/>
          </a:endParaRPr>
        </a:p>
      </dgm:t>
    </dgm:pt>
    <dgm:pt modelId="{0FCD7DF9-5EEE-41AD-8F39-9854B76101E2}" cxnId="{03C98506-2BAB-451C-B6C8-9F0786DDF067}" type="parTrans">
      <dgm:prSet/>
      <dgm:spPr/>
      <dgm:t>
        <a:bodyPr/>
        <a:lstStyle/>
        <a:p>
          <a:endParaRPr lang="zh-CN" altLang="en-US"/>
        </a:p>
      </dgm:t>
    </dgm:pt>
    <dgm:pt modelId="{76E4C098-C898-4B2F-AFA5-C861EE680581}" cxnId="{03C98506-2BAB-451C-B6C8-9F0786DDF067}" type="sibTrans">
      <dgm:prSet/>
      <dgm:spPr/>
      <dgm:t>
        <a:bodyPr/>
        <a:lstStyle/>
        <a:p>
          <a:endParaRPr lang="zh-CN" altLang="en-US"/>
        </a:p>
      </dgm:t>
    </dgm:pt>
    <dgm:pt modelId="{D143F322-0D80-4566-B217-1F44829D0F90}">
      <dgm:prSet phldrT="[文本]" custT="1"/>
      <dgm:spPr/>
      <dgm:t>
        <a:bodyPr/>
        <a:lstStyle/>
        <a:p>
          <a:r>
            <a:rPr lang="zh-CN" altLang="en-US" sz="2400" b="1" spc="100" baseline="0" dirty="0" smtClean="0">
              <a:latin typeface="+mj-ea"/>
              <a:ea typeface="+mj-ea"/>
            </a:rPr>
            <a:t>三、安全巡查</a:t>
          </a:r>
          <a:endParaRPr lang="zh-CN" altLang="en-US" sz="2400" b="1" spc="100" baseline="0" dirty="0">
            <a:latin typeface="+mj-ea"/>
            <a:ea typeface="+mj-ea"/>
          </a:endParaRPr>
        </a:p>
      </dgm:t>
    </dgm:pt>
    <dgm:pt modelId="{5C180F44-3A6A-467E-8678-30D463663367}" cxnId="{D06B6A53-CA13-4C6F-90D1-2F1D81C2E657}" type="parTrans">
      <dgm:prSet/>
      <dgm:spPr/>
      <dgm:t>
        <a:bodyPr/>
        <a:lstStyle/>
        <a:p>
          <a:endParaRPr lang="zh-CN" altLang="en-US"/>
        </a:p>
      </dgm:t>
    </dgm:pt>
    <dgm:pt modelId="{565019EB-994E-480D-982A-CB004B3CF9F6}" cxnId="{D06B6A53-CA13-4C6F-90D1-2F1D81C2E657}" type="sibTrans">
      <dgm:prSet/>
      <dgm:spPr/>
      <dgm:t>
        <a:bodyPr/>
        <a:lstStyle/>
        <a:p>
          <a:endParaRPr lang="zh-CN" altLang="en-US"/>
        </a:p>
      </dgm:t>
    </dgm:pt>
    <dgm:pt modelId="{0AFF49DD-CC0F-434B-AE9A-43D02B835DD2}" type="pres">
      <dgm:prSet presAssocID="{B6BCD422-4631-44DB-B4D6-7BE5DBCD84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32BB252-7287-41A6-8682-3EE3EFEA4F11}" type="pres">
      <dgm:prSet presAssocID="{ACE661E7-42C6-4CF9-9893-45D618E0CD28}" presName="parentLin" presStyleCnt="0"/>
      <dgm:spPr/>
      <dgm:t>
        <a:bodyPr/>
        <a:lstStyle/>
        <a:p>
          <a:endParaRPr lang="zh-CN" altLang="en-US"/>
        </a:p>
      </dgm:t>
    </dgm:pt>
    <dgm:pt modelId="{885EFE48-A6A3-4847-AB2D-8B24CA5CE08C}" type="pres">
      <dgm:prSet presAssocID="{ACE661E7-42C6-4CF9-9893-45D618E0CD28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1F4E6867-4AEA-4B15-8D1B-E5878E4A68E8}" type="pres">
      <dgm:prSet presAssocID="{ACE661E7-42C6-4CF9-9893-45D618E0CD28}" presName="parentText" presStyleLbl="node1" presStyleIdx="0" presStyleCnt="3" custScaleX="11605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690354-B7AD-42CA-A7C2-9A6FCF9FF811}" type="pres">
      <dgm:prSet presAssocID="{ACE661E7-42C6-4CF9-9893-45D618E0CD28}" presName="negativeSpace" presStyleCnt="0"/>
      <dgm:spPr/>
      <dgm:t>
        <a:bodyPr/>
        <a:lstStyle/>
        <a:p>
          <a:endParaRPr lang="zh-CN" altLang="en-US"/>
        </a:p>
      </dgm:t>
    </dgm:pt>
    <dgm:pt modelId="{345F40F7-C817-4646-A090-6A2ECEF2C4B0}" type="pres">
      <dgm:prSet presAssocID="{ACE661E7-42C6-4CF9-9893-45D618E0CD2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73B829-CB72-4E1E-B503-B551FCAA12B1}" type="pres">
      <dgm:prSet presAssocID="{1EFD91D9-19B4-4D9C-B2FC-DE48C3359364}" presName="spaceBetweenRectangles" presStyleCnt="0"/>
      <dgm:spPr/>
      <dgm:t>
        <a:bodyPr/>
        <a:lstStyle/>
        <a:p>
          <a:endParaRPr lang="zh-CN" altLang="en-US"/>
        </a:p>
      </dgm:t>
    </dgm:pt>
    <dgm:pt modelId="{9D83384C-62B0-4902-A8E1-5F118A3AF066}" type="pres">
      <dgm:prSet presAssocID="{B3BD9D18-CB55-4859-B1AF-1E95085A5587}" presName="parentLin" presStyleCnt="0"/>
      <dgm:spPr/>
      <dgm:t>
        <a:bodyPr/>
        <a:lstStyle/>
        <a:p>
          <a:endParaRPr lang="zh-CN" altLang="en-US"/>
        </a:p>
      </dgm:t>
    </dgm:pt>
    <dgm:pt modelId="{1EF59C11-7CA3-433E-B946-4E7C28747C53}" type="pres">
      <dgm:prSet presAssocID="{B3BD9D18-CB55-4859-B1AF-1E95085A5587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565038C8-4AE8-45C4-AD28-2E3DBAD66FFE}" type="pres">
      <dgm:prSet presAssocID="{B3BD9D18-CB55-4859-B1AF-1E95085A5587}" presName="parentText" presStyleLbl="node1" presStyleIdx="1" presStyleCnt="3" custScaleX="11605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2549AF-6DB0-4C6C-B118-CBB218115A8C}" type="pres">
      <dgm:prSet presAssocID="{B3BD9D18-CB55-4859-B1AF-1E95085A5587}" presName="negativeSpace" presStyleCnt="0"/>
      <dgm:spPr/>
      <dgm:t>
        <a:bodyPr/>
        <a:lstStyle/>
        <a:p>
          <a:endParaRPr lang="zh-CN" altLang="en-US"/>
        </a:p>
      </dgm:t>
    </dgm:pt>
    <dgm:pt modelId="{01DC7E08-B1E9-4B45-9D32-B9F15BCE39D1}" type="pres">
      <dgm:prSet presAssocID="{B3BD9D18-CB55-4859-B1AF-1E95085A558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F8137E-E26B-4CD2-BF2E-5CF23BD1730F}" type="pres">
      <dgm:prSet presAssocID="{76E4C098-C898-4B2F-AFA5-C861EE680581}" presName="spaceBetweenRectangles" presStyleCnt="0"/>
      <dgm:spPr/>
      <dgm:t>
        <a:bodyPr/>
        <a:lstStyle/>
        <a:p>
          <a:endParaRPr lang="zh-CN" altLang="en-US"/>
        </a:p>
      </dgm:t>
    </dgm:pt>
    <dgm:pt modelId="{BD99D953-1D0F-4101-917B-6479304C5FFA}" type="pres">
      <dgm:prSet presAssocID="{D143F322-0D80-4566-B217-1F44829D0F90}" presName="parentLin" presStyleCnt="0"/>
      <dgm:spPr/>
      <dgm:t>
        <a:bodyPr/>
        <a:lstStyle/>
        <a:p>
          <a:endParaRPr lang="zh-CN" altLang="en-US"/>
        </a:p>
      </dgm:t>
    </dgm:pt>
    <dgm:pt modelId="{3B50EEC0-1BD1-4086-B5CD-E81CE0438194}" type="pres">
      <dgm:prSet presAssocID="{D143F322-0D80-4566-B217-1F44829D0F90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AE2E3E60-077D-4CC5-BBD8-A15380E3FAB0}" type="pres">
      <dgm:prSet presAssocID="{D143F322-0D80-4566-B217-1F44829D0F90}" presName="parentText" presStyleLbl="node1" presStyleIdx="2" presStyleCnt="3" custScaleX="11648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20F5FC-CDF4-40CF-928D-12BB72643CB1}" type="pres">
      <dgm:prSet presAssocID="{D143F322-0D80-4566-B217-1F44829D0F90}" presName="negativeSpace" presStyleCnt="0"/>
      <dgm:spPr/>
      <dgm:t>
        <a:bodyPr/>
        <a:lstStyle/>
        <a:p>
          <a:endParaRPr lang="zh-CN" altLang="en-US"/>
        </a:p>
      </dgm:t>
    </dgm:pt>
    <dgm:pt modelId="{2E5D40B0-3BA6-4681-ADD5-B4FFC2BC3849}" type="pres">
      <dgm:prSet presAssocID="{D143F322-0D80-4566-B217-1F44829D0F9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E5F5491-D81D-4AF5-BDB5-7BC5FF49FB70}" type="presOf" srcId="{B3BD9D18-CB55-4859-B1AF-1E95085A5587}" destId="{1EF59C11-7CA3-433E-B946-4E7C28747C53}" srcOrd="0" destOrd="0" presId="urn:microsoft.com/office/officeart/2005/8/layout/list1#3"/>
    <dgm:cxn modelId="{03C98506-2BAB-451C-B6C8-9F0786DDF067}" srcId="{B6BCD422-4631-44DB-B4D6-7BE5DBCD845D}" destId="{B3BD9D18-CB55-4859-B1AF-1E95085A5587}" srcOrd="1" destOrd="0" parTransId="{0FCD7DF9-5EEE-41AD-8F39-9854B76101E2}" sibTransId="{76E4C098-C898-4B2F-AFA5-C861EE680581}"/>
    <dgm:cxn modelId="{4CEAA967-B413-4F63-B4CB-F3B2BD118BEC}" type="presOf" srcId="{ACE661E7-42C6-4CF9-9893-45D618E0CD28}" destId="{1F4E6867-4AEA-4B15-8D1B-E5878E4A68E8}" srcOrd="1" destOrd="0" presId="urn:microsoft.com/office/officeart/2005/8/layout/list1#3"/>
    <dgm:cxn modelId="{81DC84FD-C354-49A7-81BF-E0CF824D95A2}" type="presOf" srcId="{B3BD9D18-CB55-4859-B1AF-1E95085A5587}" destId="{565038C8-4AE8-45C4-AD28-2E3DBAD66FFE}" srcOrd="1" destOrd="0" presId="urn:microsoft.com/office/officeart/2005/8/layout/list1#3"/>
    <dgm:cxn modelId="{D06B6A53-CA13-4C6F-90D1-2F1D81C2E657}" srcId="{B6BCD422-4631-44DB-B4D6-7BE5DBCD845D}" destId="{D143F322-0D80-4566-B217-1F44829D0F90}" srcOrd="2" destOrd="0" parTransId="{5C180F44-3A6A-467E-8678-30D463663367}" sibTransId="{565019EB-994E-480D-982A-CB004B3CF9F6}"/>
    <dgm:cxn modelId="{98DF1EE4-87B1-41C3-A9FF-6001A95A6369}" type="presOf" srcId="{B6BCD422-4631-44DB-B4D6-7BE5DBCD845D}" destId="{0AFF49DD-CC0F-434B-AE9A-43D02B835DD2}" srcOrd="0" destOrd="0" presId="urn:microsoft.com/office/officeart/2005/8/layout/list1#3"/>
    <dgm:cxn modelId="{FCB83E86-10BB-4B8B-A312-F74278E8B109}" type="presOf" srcId="{D143F322-0D80-4566-B217-1F44829D0F90}" destId="{3B50EEC0-1BD1-4086-B5CD-E81CE0438194}" srcOrd="0" destOrd="0" presId="urn:microsoft.com/office/officeart/2005/8/layout/list1#3"/>
    <dgm:cxn modelId="{A7F67B22-737E-4420-AA5D-C10285084F49}" srcId="{B6BCD422-4631-44DB-B4D6-7BE5DBCD845D}" destId="{ACE661E7-42C6-4CF9-9893-45D618E0CD28}" srcOrd="0" destOrd="0" parTransId="{DAC26D2F-9A62-4EF7-A420-69D235FA2BBE}" sibTransId="{1EFD91D9-19B4-4D9C-B2FC-DE48C3359364}"/>
    <dgm:cxn modelId="{8F19C209-A31B-4E88-98FD-7A26FC90C1AC}" type="presOf" srcId="{D143F322-0D80-4566-B217-1F44829D0F90}" destId="{AE2E3E60-077D-4CC5-BBD8-A15380E3FAB0}" srcOrd="1" destOrd="0" presId="urn:microsoft.com/office/officeart/2005/8/layout/list1#3"/>
    <dgm:cxn modelId="{33FFE3B8-C27E-4C1D-80B4-74AB63DE84BF}" type="presOf" srcId="{ACE661E7-42C6-4CF9-9893-45D618E0CD28}" destId="{885EFE48-A6A3-4847-AB2D-8B24CA5CE08C}" srcOrd="0" destOrd="0" presId="urn:microsoft.com/office/officeart/2005/8/layout/list1#3"/>
    <dgm:cxn modelId="{DEDA1216-C340-4D13-A5A8-2CFB22031EBD}" type="presParOf" srcId="{0AFF49DD-CC0F-434B-AE9A-43D02B835DD2}" destId="{832BB252-7287-41A6-8682-3EE3EFEA4F11}" srcOrd="0" destOrd="0" presId="urn:microsoft.com/office/officeart/2005/8/layout/list1#3"/>
    <dgm:cxn modelId="{C88ADABD-0B87-4325-845D-DF0D3E9C9892}" type="presParOf" srcId="{832BB252-7287-41A6-8682-3EE3EFEA4F11}" destId="{885EFE48-A6A3-4847-AB2D-8B24CA5CE08C}" srcOrd="0" destOrd="0" presId="urn:microsoft.com/office/officeart/2005/8/layout/list1#3"/>
    <dgm:cxn modelId="{AC90D095-658A-4686-8494-D7985F021AF4}" type="presParOf" srcId="{832BB252-7287-41A6-8682-3EE3EFEA4F11}" destId="{1F4E6867-4AEA-4B15-8D1B-E5878E4A68E8}" srcOrd="1" destOrd="0" presId="urn:microsoft.com/office/officeart/2005/8/layout/list1#3"/>
    <dgm:cxn modelId="{FDE717F8-E2BE-4910-83FE-3D95636DCA06}" type="presParOf" srcId="{0AFF49DD-CC0F-434B-AE9A-43D02B835DD2}" destId="{D7690354-B7AD-42CA-A7C2-9A6FCF9FF811}" srcOrd="1" destOrd="0" presId="urn:microsoft.com/office/officeart/2005/8/layout/list1#3"/>
    <dgm:cxn modelId="{50D74EE6-DDBC-4182-8C12-BF7D5BBC8EE5}" type="presParOf" srcId="{0AFF49DD-CC0F-434B-AE9A-43D02B835DD2}" destId="{345F40F7-C817-4646-A090-6A2ECEF2C4B0}" srcOrd="2" destOrd="0" presId="urn:microsoft.com/office/officeart/2005/8/layout/list1#3"/>
    <dgm:cxn modelId="{0AEE94D2-1257-414C-B2F5-B5CD3FD6623E}" type="presParOf" srcId="{0AFF49DD-CC0F-434B-AE9A-43D02B835DD2}" destId="{8E73B829-CB72-4E1E-B503-B551FCAA12B1}" srcOrd="3" destOrd="0" presId="urn:microsoft.com/office/officeart/2005/8/layout/list1#3"/>
    <dgm:cxn modelId="{D41E2208-1B52-40A1-B5AD-38969E44BD5A}" type="presParOf" srcId="{0AFF49DD-CC0F-434B-AE9A-43D02B835DD2}" destId="{9D83384C-62B0-4902-A8E1-5F118A3AF066}" srcOrd="4" destOrd="0" presId="urn:microsoft.com/office/officeart/2005/8/layout/list1#3"/>
    <dgm:cxn modelId="{48002D3D-BBA3-4870-9780-38E6D3360FB3}" type="presParOf" srcId="{9D83384C-62B0-4902-A8E1-5F118A3AF066}" destId="{1EF59C11-7CA3-433E-B946-4E7C28747C53}" srcOrd="0" destOrd="0" presId="urn:microsoft.com/office/officeart/2005/8/layout/list1#3"/>
    <dgm:cxn modelId="{C418DD38-B856-4214-8AF7-877212401A63}" type="presParOf" srcId="{9D83384C-62B0-4902-A8E1-5F118A3AF066}" destId="{565038C8-4AE8-45C4-AD28-2E3DBAD66FFE}" srcOrd="1" destOrd="0" presId="urn:microsoft.com/office/officeart/2005/8/layout/list1#3"/>
    <dgm:cxn modelId="{1BC6C0B3-5CCC-46D7-BFFB-042051A2747F}" type="presParOf" srcId="{0AFF49DD-CC0F-434B-AE9A-43D02B835DD2}" destId="{B32549AF-6DB0-4C6C-B118-CBB218115A8C}" srcOrd="5" destOrd="0" presId="urn:microsoft.com/office/officeart/2005/8/layout/list1#3"/>
    <dgm:cxn modelId="{E9FE3928-7430-41AE-99B7-AFD21F7B10E7}" type="presParOf" srcId="{0AFF49DD-CC0F-434B-AE9A-43D02B835DD2}" destId="{01DC7E08-B1E9-4B45-9D32-B9F15BCE39D1}" srcOrd="6" destOrd="0" presId="urn:microsoft.com/office/officeart/2005/8/layout/list1#3"/>
    <dgm:cxn modelId="{2DC4A5CE-1175-4DDE-8CB4-16F4C7F4CC21}" type="presParOf" srcId="{0AFF49DD-CC0F-434B-AE9A-43D02B835DD2}" destId="{17F8137E-E26B-4CD2-BF2E-5CF23BD1730F}" srcOrd="7" destOrd="0" presId="urn:microsoft.com/office/officeart/2005/8/layout/list1#3"/>
    <dgm:cxn modelId="{6C5AA373-9911-4AAF-BC25-5DAECBDFD17C}" type="presParOf" srcId="{0AFF49DD-CC0F-434B-AE9A-43D02B835DD2}" destId="{BD99D953-1D0F-4101-917B-6479304C5FFA}" srcOrd="8" destOrd="0" presId="urn:microsoft.com/office/officeart/2005/8/layout/list1#3"/>
    <dgm:cxn modelId="{2472C772-E7D2-4D8D-B306-2F17244AC0D4}" type="presParOf" srcId="{BD99D953-1D0F-4101-917B-6479304C5FFA}" destId="{3B50EEC0-1BD1-4086-B5CD-E81CE0438194}" srcOrd="0" destOrd="0" presId="urn:microsoft.com/office/officeart/2005/8/layout/list1#3"/>
    <dgm:cxn modelId="{55D004A3-F0DA-410C-98F8-0E410DB6AE64}" type="presParOf" srcId="{BD99D953-1D0F-4101-917B-6479304C5FFA}" destId="{AE2E3E60-077D-4CC5-BBD8-A15380E3FAB0}" srcOrd="1" destOrd="0" presId="urn:microsoft.com/office/officeart/2005/8/layout/list1#3"/>
    <dgm:cxn modelId="{14FBBCD7-5ADC-4BF5-B7A5-F04C7ED04644}" type="presParOf" srcId="{0AFF49DD-CC0F-434B-AE9A-43D02B835DD2}" destId="{B620F5FC-CDF4-40CF-928D-12BB72643CB1}" srcOrd="9" destOrd="0" presId="urn:microsoft.com/office/officeart/2005/8/layout/list1#3"/>
    <dgm:cxn modelId="{F484B000-EBB3-4775-8EF2-910CA4DBECE9}" type="presParOf" srcId="{0AFF49DD-CC0F-434B-AE9A-43D02B835DD2}" destId="{2E5D40B0-3BA6-4681-ADD5-B4FFC2BC3849}" srcOrd="10" destOrd="0" presId="urn:microsoft.com/office/officeart/2005/8/layout/list1#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429552" cy="4857784"/>
        <a:chOff x="0" y="0"/>
        <a:chExt cx="7429552" cy="4857784"/>
      </a:xfrm>
    </dsp:grpSpPr>
    <dsp:sp modelId="{345F40F7-C817-4646-A090-6A2ECEF2C4B0}">
      <dsp:nvSpPr>
        <dsp:cNvPr id="5" name="矩形 4"/>
        <dsp:cNvSpPr/>
      </dsp:nvSpPr>
      <dsp:spPr bwMode="white">
        <a:xfrm>
          <a:off x="0" y="557432"/>
          <a:ext cx="7429552" cy="932400"/>
        </a:xfrm>
        <a:prstGeom prst="rect">
          <a:avLst/>
        </a:prstGeom>
      </dsp:spPr>
      <dsp:style>
        <a:lnRef idx="2">
          <a:schemeClr val="accent4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76615" tIns="770636" rIns="576615" bIns="263144" anchor="t"/>
        <a:lstStyle>
          <a:lvl1pPr algn="l">
            <a:defRPr sz="3700"/>
          </a:lvl1pPr>
          <a:lvl2pPr marL="285750" indent="-285750" algn="l">
            <a:defRPr sz="3700"/>
          </a:lvl2pPr>
          <a:lvl3pPr marL="571500" indent="-285750" algn="l">
            <a:defRPr sz="3700"/>
          </a:lvl3pPr>
          <a:lvl4pPr marL="857250" indent="-285750" algn="l">
            <a:defRPr sz="3700"/>
          </a:lvl4pPr>
          <a:lvl5pPr marL="1143000" indent="-285750" algn="l">
            <a:defRPr sz="3700"/>
          </a:lvl5pPr>
          <a:lvl6pPr marL="1428750" indent="-285750" algn="l">
            <a:defRPr sz="3700"/>
          </a:lvl6pPr>
          <a:lvl7pPr marL="1714500" indent="-285750" algn="l">
            <a:defRPr sz="3700"/>
          </a:lvl7pPr>
          <a:lvl8pPr marL="2000250" indent="-285750" algn="l">
            <a:defRPr sz="3700"/>
          </a:lvl8pPr>
          <a:lvl9pPr marL="2286000" indent="-285750" algn="l">
            <a:defRPr sz="37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557432"/>
        <a:ext cx="7429552" cy="932400"/>
      </dsp:txXfrm>
    </dsp:sp>
    <dsp:sp modelId="{1F4E6867-4AEA-4B15-8D1B-E5878E4A68E8}">
      <dsp:nvSpPr>
        <dsp:cNvPr id="4" name="圆角矩形 3"/>
        <dsp:cNvSpPr/>
      </dsp:nvSpPr>
      <dsp:spPr bwMode="white">
        <a:xfrm>
          <a:off x="371478" y="11312"/>
          <a:ext cx="6035501" cy="109224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96573" tIns="0" rIns="196573" bIns="0" anchor="ctr"/>
        <a:lstStyle>
          <a:lvl1pPr algn="l">
            <a:defRPr sz="37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spc="100" baseline="0" dirty="0" smtClean="0">
              <a:latin typeface="+mj-ea"/>
              <a:ea typeface="+mj-ea"/>
            </a:rPr>
            <a:t>一、</a:t>
          </a:r>
          <a:r>
            <a:rPr lang="en-US" altLang="zh-CN" sz="2400" b="1" spc="100" baseline="0" dirty="0" smtClean="0">
              <a:latin typeface="+mj-ea"/>
              <a:ea typeface="+mj-ea"/>
            </a:rPr>
            <a:t>《</a:t>
          </a:r>
          <a:r>
            <a:rPr lang="zh-CN" altLang="en-US" sz="2400" b="1" spc="100" baseline="0" dirty="0" smtClean="0">
              <a:latin typeface="+mj-ea"/>
              <a:ea typeface="+mj-ea"/>
            </a:rPr>
            <a:t>值班管理制度</a:t>
          </a:r>
          <a:r>
            <a:rPr lang="en-US" altLang="zh-CN" sz="2400" b="1" spc="100" baseline="0" dirty="0" smtClean="0">
              <a:latin typeface="+mj-ea"/>
              <a:ea typeface="+mj-ea"/>
            </a:rPr>
            <a:t>》</a:t>
          </a:r>
          <a:endParaRPr lang="zh-CN" altLang="en-US" sz="2400" b="1" spc="100" baseline="0" dirty="0">
            <a:latin typeface="+mj-ea"/>
            <a:ea typeface="+mj-ea"/>
          </a:endParaRPr>
        </a:p>
      </dsp:txBody>
      <dsp:txXfrm>
        <a:off x="371478" y="11312"/>
        <a:ext cx="6035501" cy="1092240"/>
      </dsp:txXfrm>
    </dsp:sp>
    <dsp:sp modelId="{01DC7E08-B1E9-4B45-9D32-B9F15BCE39D1}">
      <dsp:nvSpPr>
        <dsp:cNvPr id="8" name="矩形 7"/>
        <dsp:cNvSpPr/>
      </dsp:nvSpPr>
      <dsp:spPr bwMode="white">
        <a:xfrm>
          <a:off x="0" y="2235752"/>
          <a:ext cx="7429552" cy="932400"/>
        </a:xfrm>
        <a:prstGeom prst="rect">
          <a:avLst/>
        </a:prstGeom>
      </dsp:spPr>
      <dsp:style>
        <a:lnRef idx="2">
          <a:schemeClr val="accent4">
            <a:hueOff val="-2250000"/>
            <a:satOff val="13333"/>
            <a:lumOff val="1176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76615" tIns="770636" rIns="576615" bIns="263144" anchor="t"/>
        <a:lstStyle>
          <a:lvl1pPr algn="l">
            <a:defRPr sz="3700"/>
          </a:lvl1pPr>
          <a:lvl2pPr marL="285750" indent="-285750" algn="l">
            <a:defRPr sz="3700"/>
          </a:lvl2pPr>
          <a:lvl3pPr marL="571500" indent="-285750" algn="l">
            <a:defRPr sz="3700"/>
          </a:lvl3pPr>
          <a:lvl4pPr marL="857250" indent="-285750" algn="l">
            <a:defRPr sz="3700"/>
          </a:lvl4pPr>
          <a:lvl5pPr marL="1143000" indent="-285750" algn="l">
            <a:defRPr sz="3700"/>
          </a:lvl5pPr>
          <a:lvl6pPr marL="1428750" indent="-285750" algn="l">
            <a:defRPr sz="3700"/>
          </a:lvl6pPr>
          <a:lvl7pPr marL="1714500" indent="-285750" algn="l">
            <a:defRPr sz="3700"/>
          </a:lvl7pPr>
          <a:lvl8pPr marL="2000250" indent="-285750" algn="l">
            <a:defRPr sz="3700"/>
          </a:lvl8pPr>
          <a:lvl9pPr marL="2286000" indent="-285750" algn="l">
            <a:defRPr sz="37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235752"/>
        <a:ext cx="7429552" cy="932400"/>
      </dsp:txXfrm>
    </dsp:sp>
    <dsp:sp modelId="{565038C8-4AE8-45C4-AD28-2E3DBAD66FFE}">
      <dsp:nvSpPr>
        <dsp:cNvPr id="7" name="圆角矩形 6"/>
        <dsp:cNvSpPr/>
      </dsp:nvSpPr>
      <dsp:spPr bwMode="white">
        <a:xfrm>
          <a:off x="371478" y="1689632"/>
          <a:ext cx="6035501" cy="109224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-2250000"/>
            <a:satOff val="13333"/>
            <a:lumOff val="117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96573" tIns="0" rIns="196573" bIns="0" anchor="ctr"/>
        <a:lstStyle>
          <a:lvl1pPr algn="l">
            <a:defRPr sz="37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spc="100" baseline="0" smtClean="0">
              <a:latin typeface="+mj-ea"/>
              <a:ea typeface="+mj-ea"/>
            </a:rPr>
            <a:t>二、春节期间安全注意事项</a:t>
          </a:r>
          <a:endParaRPr lang="zh-CN" altLang="en-US" sz="2400" b="1" spc="100" baseline="0" dirty="0">
            <a:latin typeface="+mj-ea"/>
            <a:ea typeface="+mj-ea"/>
          </a:endParaRPr>
        </a:p>
      </dsp:txBody>
      <dsp:txXfrm>
        <a:off x="371478" y="1689632"/>
        <a:ext cx="6035501" cy="1092240"/>
      </dsp:txXfrm>
    </dsp:sp>
    <dsp:sp modelId="{2E5D40B0-3BA6-4681-ADD5-B4FFC2BC3849}">
      <dsp:nvSpPr>
        <dsp:cNvPr id="11" name="矩形 10"/>
        <dsp:cNvSpPr/>
      </dsp:nvSpPr>
      <dsp:spPr bwMode="white">
        <a:xfrm>
          <a:off x="0" y="3914072"/>
          <a:ext cx="7429552" cy="932400"/>
        </a:xfrm>
        <a:prstGeom prst="rect">
          <a:avLst/>
        </a:prstGeom>
      </dsp:spPr>
      <dsp:style>
        <a:lnRef idx="2">
          <a:schemeClr val="accent4">
            <a:hueOff val="-4500000"/>
            <a:satOff val="26667"/>
            <a:lumOff val="2353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76615" tIns="770636" rIns="576615" bIns="263144" anchor="t"/>
        <a:lstStyle>
          <a:lvl1pPr algn="l">
            <a:defRPr sz="3700"/>
          </a:lvl1pPr>
          <a:lvl2pPr marL="285750" indent="-285750" algn="l">
            <a:defRPr sz="3700"/>
          </a:lvl2pPr>
          <a:lvl3pPr marL="571500" indent="-285750" algn="l">
            <a:defRPr sz="3700"/>
          </a:lvl3pPr>
          <a:lvl4pPr marL="857250" indent="-285750" algn="l">
            <a:defRPr sz="3700"/>
          </a:lvl4pPr>
          <a:lvl5pPr marL="1143000" indent="-285750" algn="l">
            <a:defRPr sz="3700"/>
          </a:lvl5pPr>
          <a:lvl6pPr marL="1428750" indent="-285750" algn="l">
            <a:defRPr sz="3700"/>
          </a:lvl6pPr>
          <a:lvl7pPr marL="1714500" indent="-285750" algn="l">
            <a:defRPr sz="3700"/>
          </a:lvl7pPr>
          <a:lvl8pPr marL="2000250" indent="-285750" algn="l">
            <a:defRPr sz="3700"/>
          </a:lvl8pPr>
          <a:lvl9pPr marL="2286000" indent="-285750" algn="l">
            <a:defRPr sz="37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914072"/>
        <a:ext cx="7429552" cy="932400"/>
      </dsp:txXfrm>
    </dsp:sp>
    <dsp:sp modelId="{AE2E3E60-077D-4CC5-BBD8-A15380E3FAB0}">
      <dsp:nvSpPr>
        <dsp:cNvPr id="10" name="圆角矩形 9"/>
        <dsp:cNvSpPr/>
      </dsp:nvSpPr>
      <dsp:spPr bwMode="white">
        <a:xfrm>
          <a:off x="371478" y="3367952"/>
          <a:ext cx="6057916" cy="109224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-4500000"/>
            <a:satOff val="26667"/>
            <a:lumOff val="235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96573" tIns="0" rIns="196573" bIns="0" anchor="ctr"/>
        <a:lstStyle>
          <a:lvl1pPr algn="l">
            <a:defRPr sz="37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spc="100" baseline="0" dirty="0" smtClean="0">
              <a:latin typeface="+mj-ea"/>
              <a:ea typeface="+mj-ea"/>
            </a:rPr>
            <a:t>三、安全巡查</a:t>
          </a:r>
          <a:endParaRPr lang="zh-CN" altLang="en-US" sz="2400" b="1" spc="100" baseline="0" dirty="0">
            <a:latin typeface="+mj-ea"/>
            <a:ea typeface="+mj-ea"/>
          </a:endParaRPr>
        </a:p>
      </dsp:txBody>
      <dsp:txXfrm>
        <a:off x="371478" y="3367952"/>
        <a:ext cx="6057916" cy="1092240"/>
      </dsp:txXfrm>
    </dsp:sp>
    <dsp:sp modelId="{885EFE48-A6A3-4847-AB2D-8B24CA5CE08C}">
      <dsp:nvSpPr>
        <dsp:cNvPr id="3" name="矩形 2" hidden="1"/>
        <dsp:cNvSpPr/>
      </dsp:nvSpPr>
      <dsp:spPr>
        <a:xfrm>
          <a:off x="0" y="11312"/>
          <a:ext cx="371478" cy="1092240"/>
        </a:xfrm>
        <a:prstGeom prst="rect">
          <a:avLst/>
        </a:prstGeom>
      </dsp:spPr>
      <dsp:txXfrm>
        <a:off x="0" y="11312"/>
        <a:ext cx="371478" cy="1092240"/>
      </dsp:txXfrm>
    </dsp:sp>
    <dsp:sp modelId="{1EF59C11-7CA3-433E-B946-4E7C28747C53}">
      <dsp:nvSpPr>
        <dsp:cNvPr id="6" name="矩形 5" hidden="1"/>
        <dsp:cNvSpPr/>
      </dsp:nvSpPr>
      <dsp:spPr>
        <a:xfrm>
          <a:off x="0" y="1689632"/>
          <a:ext cx="371478" cy="1092240"/>
        </a:xfrm>
        <a:prstGeom prst="rect">
          <a:avLst/>
        </a:prstGeom>
      </dsp:spPr>
      <dsp:txXfrm>
        <a:off x="0" y="1689632"/>
        <a:ext cx="371478" cy="1092240"/>
      </dsp:txXfrm>
    </dsp:sp>
    <dsp:sp modelId="{3B50EEC0-1BD1-4086-B5CD-E81CE0438194}">
      <dsp:nvSpPr>
        <dsp:cNvPr id="9" name="矩形 8" hidden="1"/>
        <dsp:cNvSpPr/>
      </dsp:nvSpPr>
      <dsp:spPr>
        <a:xfrm>
          <a:off x="0" y="3367952"/>
          <a:ext cx="371478" cy="1092240"/>
        </a:xfrm>
        <a:prstGeom prst="rect">
          <a:avLst/>
        </a:prstGeom>
      </dsp:spPr>
      <dsp:txXfrm>
        <a:off x="0" y="3367952"/>
        <a:ext cx="371478" cy="1092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3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DF4EB-997B-44BD-B0E0-E633ECAC86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5198A-F9AE-4BFA-9B2B-8E5E3915DC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198A-F9AE-4BFA-9B2B-8E5E3915DC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198A-F9AE-4BFA-9B2B-8E5E3915DC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F5710-09DA-4147-908B-E062F9D98D36}" type="slidenum">
              <a:rPr lang="zh-CN" altLang="en-US">
                <a:solidFill>
                  <a:srgbClr val="000000"/>
                </a:solidFill>
              </a:rPr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46ADD-16A4-4D0B-8B87-D5D3525500F1}" type="slidenum">
              <a:rPr lang="zh-CN" altLang="en-US">
                <a:solidFill>
                  <a:srgbClr val="000000"/>
                </a:solidFill>
              </a:rPr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39738"/>
            <a:ext cx="2057400" cy="56864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39738"/>
            <a:ext cx="6019800" cy="56864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5785-9F0F-45C8-8F41-A660CDF3CBA3}" type="slidenum">
              <a:rPr lang="zh-CN" altLang="en-US">
                <a:solidFill>
                  <a:srgbClr val="000000"/>
                </a:solidFill>
              </a:rPr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2132863"/>
            <a:ext cx="9144000" cy="2046287"/>
          </a:xfrm>
          <a:prstGeom prst="rect">
            <a:avLst/>
          </a:prstGeom>
          <a:solidFill>
            <a:srgbClr val="0595D4"/>
          </a:solidFill>
          <a:ln w="9525">
            <a:noFill/>
            <a:miter lim="800000"/>
          </a:ln>
          <a:effectLst/>
        </p:spPr>
        <p:txBody>
          <a:bodyPr wrap="none" lIns="59911" tIns="29956" rIns="59911" bIns="2995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zh-CN" sz="390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20002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719662"/>
            <a:ext cx="6400800" cy="9953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F6CB-A7B5-4FB7-A607-E24DAB1F863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86750" y="6356350"/>
            <a:ext cx="4000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92294D3-9462-4701-98FE-E89C5C1AE81A}" type="slidenum">
              <a:rPr lang="zh-CN" altLang="en-US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500063" y="1071563"/>
            <a:ext cx="6516687" cy="53975"/>
          </a:xfrm>
          <a:prstGeom prst="rect">
            <a:avLst/>
          </a:prstGeom>
          <a:solidFill>
            <a:srgbClr val="0595D4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00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6615130" cy="939784"/>
          </a:xfrm>
        </p:spPr>
        <p:txBody>
          <a:bodyPr>
            <a:normAutofit/>
          </a:bodyPr>
          <a:lstStyle>
            <a:lvl1pPr algn="l">
              <a:defRPr sz="26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0066FF"/>
              </a:buClr>
              <a:buFont typeface="Wingdings" panose="05000000000000000000" pitchFamily="2" charset="2"/>
              <a:buChar char="n"/>
              <a:defRPr sz="16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lnSpc>
                <a:spcPct val="120000"/>
              </a:lnSpc>
              <a:buClr>
                <a:srgbClr val="0066FF"/>
              </a:buClr>
              <a:buFont typeface="Wingdings" panose="05000000000000000000" pitchFamily="2" charset="2"/>
              <a:buChar char="p"/>
              <a:defRPr sz="14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buFont typeface="Wingdings" panose="05000000000000000000" pitchFamily="2" charset="2"/>
              <a:buChar char="l"/>
              <a:defRPr sz="12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FDE2-3641-4E0D-BE53-9EC3001C7EE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86750" y="6356350"/>
            <a:ext cx="4000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EAA01DC-7CA4-4914-B485-10FAF471B4BD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D3789-2ABF-4CF6-B1BF-86514888879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86750" y="6356350"/>
            <a:ext cx="4000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E716072-2AA2-4F2F-A90F-E97E6B31E539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3115D-148B-4926-AC1D-CAFAB28549B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286750" y="6356350"/>
            <a:ext cx="4000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A0BA091-73B9-43C3-B4B3-F6F46CAEC8F5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69511-F4E1-4C4B-8C93-C71ECCDDFEA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286750" y="6356350"/>
            <a:ext cx="4000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C301F44-7C20-4780-88AD-B076EF267C9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E83-44EC-437D-B619-FC9F54B7EEE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86750" y="6356350"/>
            <a:ext cx="4000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BA05741-E623-4CB0-8F96-FE4F2E01381F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3FE43-A3EB-4DF5-9A9B-142724B4446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86750" y="6356350"/>
            <a:ext cx="4000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90ED000-3331-4CA7-9A1C-5E77F5CE4D8F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79E58-3DD4-4409-9FE7-83307AB78932}" type="slidenum">
              <a:rPr lang="zh-CN" altLang="en-US">
                <a:solidFill>
                  <a:srgbClr val="000000"/>
                </a:solidFill>
              </a:rPr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794D-F19F-4767-9A2C-B9D6A5E5492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86750" y="6356350"/>
            <a:ext cx="4000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E105592-4364-4715-8085-1D4EB8F16C04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0C25C-898C-4061-97D0-71C3C407D1C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86750" y="6356350"/>
            <a:ext cx="4000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C03561C-A94E-43E5-9DB2-51820B0A6C23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F6928-D819-4DB2-9171-4D8C1AB9F00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86750" y="6356350"/>
            <a:ext cx="4000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D3A861E-19A2-432B-9C1D-670D11A61247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中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500063" y="1988840"/>
            <a:ext cx="8286750" cy="1928813"/>
          </a:xfrm>
          <a:prstGeom prst="rect">
            <a:avLst/>
          </a:prstGeom>
          <a:solidFill>
            <a:srgbClr val="0595D4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0034" y="1988840"/>
            <a:ext cx="8286808" cy="192882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5291166"/>
            <a:ext cx="6400800" cy="70960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6615130" cy="1071562"/>
          </a:xfrm>
        </p:spPr>
        <p:txBody>
          <a:bodyPr>
            <a:normAutofit/>
          </a:bodyPr>
          <a:lstStyle>
            <a:lvl1pPr algn="l">
              <a:defRPr sz="30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546243"/>
            <a:ext cx="8358246" cy="4525963"/>
          </a:xfrm>
        </p:spPr>
        <p:txBody>
          <a:bodyPr/>
          <a:lstStyle>
            <a:lvl1pPr marL="268605" indent="-268605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ct val="65000"/>
              <a:buFont typeface="Wingdings" panose="05000000000000000000" pitchFamily="2" charset="2"/>
              <a:buChar char="n"/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43230" indent="-26670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ct val="65000"/>
              <a:buFont typeface="Wingdings" panose="05000000000000000000" pitchFamily="2" charset="2"/>
              <a:buChar char="p"/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628650" indent="-268605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ct val="65000"/>
              <a:buFont typeface="华文细黑" panose="02010600040101010101" pitchFamily="2" charset="-122"/>
              <a:buChar char="–"/>
              <a:defRPr sz="16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720725" indent="-186055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ct val="50000"/>
              <a:buFont typeface="Wingdings" panose="05000000000000000000" pitchFamily="2" charset="2"/>
              <a:buChar char="l"/>
              <a:defRPr sz="14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895350" indent="-174625">
              <a:lnSpc>
                <a:spcPct val="150000"/>
              </a:lnSpc>
              <a:defRPr sz="12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0"/>
          </p:nvPr>
        </p:nvSpPr>
        <p:spPr>
          <a:xfrm>
            <a:off x="357188" y="6357938"/>
            <a:ext cx="2895600" cy="365125"/>
          </a:xfrm>
        </p:spPr>
        <p:txBody>
          <a:bodyPr/>
          <a:lstStyle>
            <a:lvl1pPr algn="l">
              <a:defRPr sz="11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CE689-5840-4A21-9F84-1FC1936FE93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0" y="1196975"/>
            <a:ext cx="6588125" cy="36513"/>
          </a:xfrm>
          <a:prstGeom prst="rect">
            <a:avLst/>
          </a:prstGeom>
          <a:solidFill>
            <a:srgbClr val="0096D6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endParaRPr kumimoji="1" lang="zh-CN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56A01-0F77-46A2-B548-535A42B92DA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50EB-0833-4CB1-86F0-28F6022FCAE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045F0-DC95-4212-AE8C-65B28CE94AD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3A6B9-122C-4D16-AF8D-BE2722B3C76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A62A9-2EDA-405D-9FED-B0F363894946}" type="slidenum">
              <a:rPr lang="zh-CN" altLang="en-US">
                <a:solidFill>
                  <a:srgbClr val="000000"/>
                </a:solidFill>
              </a:rPr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AD32E-D70C-4EBB-A771-D5615D03D8C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4A190-7FEE-4888-9A7D-350A43412AA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0850-7142-4302-A0FF-52262C65CC7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30BE6-366F-4F25-BE8D-EFB993C5037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EAFB1-B3AF-4C85-90FE-D6191BD93F0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D6A14-0E4F-4E99-8179-D69DFF2327F7}" type="slidenum">
              <a:rPr lang="zh-CN" altLang="en-US">
                <a:solidFill>
                  <a:srgbClr val="000000"/>
                </a:solidFill>
              </a:rPr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0F1AB-ADED-413E-A791-64F5329B9D86}" type="slidenum">
              <a:rPr lang="zh-CN" altLang="en-US">
                <a:solidFill>
                  <a:srgbClr val="000000"/>
                </a:solidFill>
              </a:rPr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84B7A-0D36-4DB5-9B92-20AD372ECA1E}" type="slidenum">
              <a:rPr lang="zh-CN" altLang="en-US">
                <a:solidFill>
                  <a:srgbClr val="000000"/>
                </a:solidFill>
              </a:rPr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339F3-9D2E-4856-84B7-97D130882617}" type="slidenum">
              <a:rPr lang="zh-CN" altLang="en-US">
                <a:solidFill>
                  <a:srgbClr val="000000"/>
                </a:solidFill>
              </a:rPr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772D9-952A-42D8-8B78-16461DA4888A}" type="slidenum">
              <a:rPr lang="zh-CN" altLang="en-US">
                <a:solidFill>
                  <a:srgbClr val="000000"/>
                </a:solidFill>
              </a:rPr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>
                <a:sym typeface="黑体" panose="02010609060101010101" pitchFamily="49" charset="-122"/>
              </a:rPr>
              <a:t>单击图标添加图片</a:t>
            </a:r>
            <a:endParaRPr lang="zh-CN" altLang="en-US" noProof="0" smtClean="0">
              <a:sym typeface="黑体" panose="02010609060101010101" pitchFamily="49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207F-1983-4705-81AB-A78A77C3FE57}" type="slidenum">
              <a:rPr lang="zh-CN" altLang="en-US">
                <a:solidFill>
                  <a:srgbClr val="000000"/>
                </a:solidFill>
              </a:rPr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6725" y="439738"/>
            <a:ext cx="5151438" cy="677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9120" tIns="44569" rIns="89120" bIns="44569" numCol="1" anchor="ctr" anchorCtr="0" compatLnSpc="1"/>
          <a:lstStyle/>
          <a:p>
            <a:pPr lvl="0"/>
            <a:r>
              <a:rPr lang="zh-CN" altLang="zh-CN" smtClean="0">
                <a:sym typeface="华文细黑" panose="02010600040101010101" pitchFamily="2" charset="-122"/>
              </a:rPr>
              <a:t>单击此处编辑母版标题样式</a:t>
            </a:r>
            <a:endParaRPr lang="zh-CN" altLang="zh-CN" smtClean="0">
              <a:sym typeface="华文细黑" panose="02010600040101010101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9120" tIns="44569" rIns="89120" bIns="44569" numCol="1" anchor="t" anchorCtr="0" compatLnSpc="1"/>
          <a:lstStyle/>
          <a:p>
            <a:pPr lvl="0"/>
            <a:r>
              <a:rPr lang="zh-CN" altLang="zh-CN" smtClean="0">
                <a:sym typeface="黑体" panose="02010609060101010101" pitchFamily="49" charset="-122"/>
              </a:rPr>
              <a:t>单击此处编辑母版文本样式</a:t>
            </a:r>
            <a:endParaRPr lang="zh-CN" altLang="zh-CN" smtClean="0">
              <a:sym typeface="黑体" panose="02010609060101010101" pitchFamily="49" charset="-122"/>
            </a:endParaRPr>
          </a:p>
          <a:p>
            <a:pPr lvl="1"/>
            <a:r>
              <a:rPr lang="zh-CN" altLang="zh-CN" smtClean="0">
                <a:sym typeface="黑体" panose="02010609060101010101" pitchFamily="49" charset="-122"/>
              </a:rPr>
              <a:t>第二级</a:t>
            </a:r>
            <a:endParaRPr lang="zh-CN" altLang="zh-CN" smtClean="0">
              <a:sym typeface="黑体" panose="02010609060101010101" pitchFamily="49" charset="-122"/>
            </a:endParaRPr>
          </a:p>
          <a:p>
            <a:pPr lvl="2"/>
            <a:r>
              <a:rPr lang="zh-CN" altLang="zh-CN" smtClean="0">
                <a:sym typeface="黑体" panose="02010609060101010101" pitchFamily="49" charset="-122"/>
              </a:rPr>
              <a:t>第三级</a:t>
            </a:r>
            <a:endParaRPr lang="zh-CN" altLang="zh-CN" smtClean="0">
              <a:sym typeface="黑体" panose="02010609060101010101" pitchFamily="49" charset="-122"/>
            </a:endParaRPr>
          </a:p>
          <a:p>
            <a:pPr lvl="3"/>
            <a:r>
              <a:rPr lang="zh-CN" altLang="zh-CN" smtClean="0">
                <a:sym typeface="黑体" panose="02010609060101010101" pitchFamily="49" charset="-122"/>
              </a:rPr>
              <a:t>第四级</a:t>
            </a:r>
            <a:endParaRPr lang="zh-CN" altLang="zh-CN" smtClean="0">
              <a:sym typeface="黑体" panose="02010609060101010101" pitchFamily="49" charset="-122"/>
            </a:endParaRPr>
          </a:p>
          <a:p>
            <a:pPr lvl="4"/>
            <a:r>
              <a:rPr lang="zh-CN" altLang="zh-CN" smtClean="0">
                <a:sym typeface="黑体" panose="02010609060101010101" pitchFamily="49" charset="-122"/>
              </a:rPr>
              <a:t>第五级</a:t>
            </a:r>
            <a:endParaRPr lang="zh-CN" altLang="zh-CN" smtClean="0">
              <a:sym typeface="黑体" panose="02010609060101010101" pitchFamily="49" charset="-122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120" tIns="44569" rIns="89120" bIns="44569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120" tIns="44569" rIns="89120" bIns="44569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120" tIns="44569" rIns="89120" bIns="44569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F37A5C-99CB-416C-BA81-8328B2B28DFF}" type="slidenum">
              <a:rPr lang="zh-CN" altLang="en-US">
                <a:solidFill>
                  <a:srgbClr val="000000"/>
                </a:solidFill>
                <a:ea typeface="宋体" panose="02010600030101010101" pitchFamily="2" charset="-122"/>
              </a:rPr>
            </a:fld>
            <a:endParaRPr lang="en-US" altLang="zh-CN" sz="1800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193800"/>
            <a:ext cx="6931025" cy="46038"/>
          </a:xfrm>
          <a:prstGeom prst="rect">
            <a:avLst/>
          </a:prstGeom>
          <a:solidFill>
            <a:srgbClr val="009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128" tIns="44573" rIns="89128" bIns="4457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300" smtClean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889000" indent="-889000" algn="l" defTabSz="0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0070C0"/>
          </a:solidFill>
          <a:latin typeface="+mj-lt"/>
          <a:ea typeface="+mj-ea"/>
          <a:cs typeface="+mj-cs"/>
          <a:sym typeface="华文细黑" panose="02010600040101010101" pitchFamily="2" charset="-122"/>
        </a:defRPr>
      </a:lvl1pPr>
      <a:lvl2pPr marL="889000" indent="-889000" algn="l" defTabSz="0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0070C0"/>
          </a:solidFill>
          <a:latin typeface="华文细黑" panose="02010600040101010101" pitchFamily="2" charset="-122"/>
          <a:ea typeface="华文细黑" panose="02010600040101010101" pitchFamily="2" charset="-122"/>
          <a:sym typeface="华文细黑" panose="02010600040101010101" pitchFamily="2" charset="-122"/>
        </a:defRPr>
      </a:lvl2pPr>
      <a:lvl3pPr marL="889000" indent="-889000" algn="l" defTabSz="0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0070C0"/>
          </a:solidFill>
          <a:latin typeface="华文细黑" panose="02010600040101010101" pitchFamily="2" charset="-122"/>
          <a:ea typeface="华文细黑" panose="02010600040101010101" pitchFamily="2" charset="-122"/>
          <a:sym typeface="华文细黑" panose="02010600040101010101" pitchFamily="2" charset="-122"/>
        </a:defRPr>
      </a:lvl3pPr>
      <a:lvl4pPr marL="889000" indent="-889000" algn="l" defTabSz="0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0070C0"/>
          </a:solidFill>
          <a:latin typeface="华文细黑" panose="02010600040101010101" pitchFamily="2" charset="-122"/>
          <a:ea typeface="华文细黑" panose="02010600040101010101" pitchFamily="2" charset="-122"/>
          <a:sym typeface="华文细黑" panose="02010600040101010101" pitchFamily="2" charset="-122"/>
        </a:defRPr>
      </a:lvl4pPr>
      <a:lvl5pPr marL="889000" indent="-889000" algn="l" defTabSz="0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0070C0"/>
          </a:solidFill>
          <a:latin typeface="华文细黑" panose="02010600040101010101" pitchFamily="2" charset="-122"/>
          <a:ea typeface="华文细黑" panose="02010600040101010101" pitchFamily="2" charset="-122"/>
          <a:sym typeface="华文细黑" panose="02010600040101010101" pitchFamily="2" charset="-122"/>
        </a:defRPr>
      </a:lvl5pPr>
      <a:lvl6pPr marL="1346200" indent="-889000" algn="l" defTabSz="0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0070C0"/>
          </a:solidFill>
          <a:latin typeface="华文细黑" panose="02010600040101010101" pitchFamily="2" charset="-122"/>
          <a:ea typeface="华文细黑" panose="02010600040101010101" pitchFamily="2" charset="-122"/>
          <a:sym typeface="华文细黑" panose="02010600040101010101" pitchFamily="2" charset="-122"/>
        </a:defRPr>
      </a:lvl6pPr>
      <a:lvl7pPr marL="1803400" indent="-889000" algn="l" defTabSz="0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0070C0"/>
          </a:solidFill>
          <a:latin typeface="华文细黑" panose="02010600040101010101" pitchFamily="2" charset="-122"/>
          <a:ea typeface="华文细黑" panose="02010600040101010101" pitchFamily="2" charset="-122"/>
          <a:sym typeface="华文细黑" panose="02010600040101010101" pitchFamily="2" charset="-122"/>
        </a:defRPr>
      </a:lvl7pPr>
      <a:lvl8pPr marL="2260600" indent="-889000" algn="l" defTabSz="0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0070C0"/>
          </a:solidFill>
          <a:latin typeface="华文细黑" panose="02010600040101010101" pitchFamily="2" charset="-122"/>
          <a:ea typeface="华文细黑" panose="02010600040101010101" pitchFamily="2" charset="-122"/>
          <a:sym typeface="华文细黑" panose="02010600040101010101" pitchFamily="2" charset="-122"/>
        </a:defRPr>
      </a:lvl8pPr>
      <a:lvl9pPr marL="2717800" indent="-889000" algn="l" defTabSz="0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0070C0"/>
          </a:solidFill>
          <a:latin typeface="华文细黑" panose="02010600040101010101" pitchFamily="2" charset="-122"/>
          <a:ea typeface="华文细黑" panose="02010600040101010101" pitchFamily="2" charset="-122"/>
          <a:sym typeface="华文细黑" panose="02010600040101010101" pitchFamily="2" charset="-122"/>
        </a:defRPr>
      </a:lvl9pPr>
    </p:titleStyle>
    <p:bodyStyle>
      <a:lvl1pPr marL="335280" indent="-335280" algn="l" defTabSz="889000" rtl="0" eaLnBrk="1" fontAlgn="base" hangingPunct="1">
        <a:spcBef>
          <a:spcPct val="20000"/>
        </a:spcBef>
        <a:spcAft>
          <a:spcPct val="0"/>
        </a:spcAft>
        <a:buClr>
          <a:srgbClr val="0096D6"/>
        </a:buClr>
        <a:buChar char="•"/>
        <a:defRPr sz="3100">
          <a:solidFill>
            <a:srgbClr val="5B161B"/>
          </a:solidFill>
          <a:latin typeface="+mn-lt"/>
          <a:ea typeface="+mn-ea"/>
          <a:cs typeface="+mn-cs"/>
          <a:sym typeface="黑体" panose="02010609060101010101" pitchFamily="49" charset="-122"/>
        </a:defRPr>
      </a:lvl1pPr>
      <a:lvl2pPr marL="725805" indent="-278130" algn="l" defTabSz="889000" rtl="0" eaLnBrk="1" fontAlgn="base" hangingPunct="1">
        <a:spcBef>
          <a:spcPct val="20000"/>
        </a:spcBef>
        <a:spcAft>
          <a:spcPct val="0"/>
        </a:spcAft>
        <a:buClr>
          <a:srgbClr val="0096D6"/>
        </a:buClr>
        <a:buChar char="–"/>
        <a:defRPr sz="2300">
          <a:solidFill>
            <a:srgbClr val="5B161B"/>
          </a:solidFill>
          <a:latin typeface="+mn-lt"/>
          <a:ea typeface="+mn-ea"/>
          <a:sym typeface="黑体" panose="02010609060101010101" pitchFamily="49" charset="-122"/>
        </a:defRPr>
      </a:lvl2pPr>
      <a:lvl3pPr marL="1114425" indent="-224155" algn="l" defTabSz="889000" rtl="0" eaLnBrk="1" fontAlgn="base" hangingPunct="1">
        <a:spcBef>
          <a:spcPct val="20000"/>
        </a:spcBef>
        <a:spcAft>
          <a:spcPct val="0"/>
        </a:spcAft>
        <a:buClr>
          <a:srgbClr val="0096D6"/>
        </a:buClr>
        <a:buChar char="•"/>
        <a:defRPr sz="2300">
          <a:solidFill>
            <a:srgbClr val="5B161B"/>
          </a:solidFill>
          <a:latin typeface="+mn-lt"/>
          <a:ea typeface="+mn-ea"/>
          <a:sym typeface="黑体" panose="02010609060101010101" pitchFamily="49" charset="-122"/>
        </a:defRPr>
      </a:lvl3pPr>
      <a:lvl4pPr marL="1557655" indent="-220980" algn="l" defTabSz="889000" rtl="0" eaLnBrk="1" fontAlgn="base" hangingPunct="1">
        <a:spcBef>
          <a:spcPct val="20000"/>
        </a:spcBef>
        <a:spcAft>
          <a:spcPct val="0"/>
        </a:spcAft>
        <a:buClr>
          <a:srgbClr val="0096D6"/>
        </a:buClr>
        <a:buChar char="–"/>
        <a:defRPr sz="2300">
          <a:solidFill>
            <a:srgbClr val="5B161B"/>
          </a:solidFill>
          <a:latin typeface="+mn-lt"/>
          <a:ea typeface="+mn-ea"/>
          <a:sym typeface="黑体" panose="02010609060101010101" pitchFamily="49" charset="-122"/>
        </a:defRPr>
      </a:lvl4pPr>
      <a:lvl5pPr marL="2005330" indent="-220980" algn="l" defTabSz="889000" rtl="0" eaLnBrk="1" fontAlgn="base" hangingPunct="1">
        <a:spcBef>
          <a:spcPct val="20000"/>
        </a:spcBef>
        <a:spcAft>
          <a:spcPct val="0"/>
        </a:spcAft>
        <a:buClr>
          <a:srgbClr val="0096D6"/>
        </a:buClr>
        <a:buChar char="»"/>
        <a:defRPr sz="2300">
          <a:solidFill>
            <a:srgbClr val="5B161B"/>
          </a:solidFill>
          <a:latin typeface="+mn-lt"/>
          <a:ea typeface="+mn-ea"/>
          <a:sym typeface="黑体" panose="02010609060101010101" pitchFamily="49" charset="-122"/>
        </a:defRPr>
      </a:lvl5pPr>
      <a:lvl6pPr marL="2462530" indent="-220980" algn="l" defTabSz="889000" rtl="0" eaLnBrk="1" fontAlgn="base" hangingPunct="1">
        <a:spcBef>
          <a:spcPct val="20000"/>
        </a:spcBef>
        <a:spcAft>
          <a:spcPct val="0"/>
        </a:spcAft>
        <a:buClr>
          <a:srgbClr val="0096D6"/>
        </a:buClr>
        <a:buChar char="»"/>
        <a:defRPr sz="2300">
          <a:solidFill>
            <a:srgbClr val="5B161B"/>
          </a:solidFill>
          <a:latin typeface="+mn-lt"/>
          <a:ea typeface="+mn-ea"/>
          <a:sym typeface="黑体" panose="02010609060101010101" pitchFamily="49" charset="-122"/>
        </a:defRPr>
      </a:lvl6pPr>
      <a:lvl7pPr marL="2919730" indent="-220980" algn="l" defTabSz="889000" rtl="0" eaLnBrk="1" fontAlgn="base" hangingPunct="1">
        <a:spcBef>
          <a:spcPct val="20000"/>
        </a:spcBef>
        <a:spcAft>
          <a:spcPct val="0"/>
        </a:spcAft>
        <a:buClr>
          <a:srgbClr val="0096D6"/>
        </a:buClr>
        <a:buChar char="»"/>
        <a:defRPr sz="2300">
          <a:solidFill>
            <a:srgbClr val="5B161B"/>
          </a:solidFill>
          <a:latin typeface="+mn-lt"/>
          <a:ea typeface="+mn-ea"/>
          <a:sym typeface="黑体" panose="02010609060101010101" pitchFamily="49" charset="-122"/>
        </a:defRPr>
      </a:lvl7pPr>
      <a:lvl8pPr marL="3376930" indent="-220980" algn="l" defTabSz="889000" rtl="0" eaLnBrk="1" fontAlgn="base" hangingPunct="1">
        <a:spcBef>
          <a:spcPct val="20000"/>
        </a:spcBef>
        <a:spcAft>
          <a:spcPct val="0"/>
        </a:spcAft>
        <a:buClr>
          <a:srgbClr val="0096D6"/>
        </a:buClr>
        <a:buChar char="»"/>
        <a:defRPr sz="2300">
          <a:solidFill>
            <a:srgbClr val="5B161B"/>
          </a:solidFill>
          <a:latin typeface="+mn-lt"/>
          <a:ea typeface="+mn-ea"/>
          <a:sym typeface="黑体" panose="02010609060101010101" pitchFamily="49" charset="-122"/>
        </a:defRPr>
      </a:lvl8pPr>
      <a:lvl9pPr marL="3834130" indent="-220980" algn="l" defTabSz="889000" rtl="0" eaLnBrk="1" fontAlgn="base" hangingPunct="1">
        <a:spcBef>
          <a:spcPct val="20000"/>
        </a:spcBef>
        <a:spcAft>
          <a:spcPct val="0"/>
        </a:spcAft>
        <a:buClr>
          <a:srgbClr val="0096D6"/>
        </a:buClr>
        <a:buChar char="»"/>
        <a:defRPr sz="2300">
          <a:solidFill>
            <a:srgbClr val="5B161B"/>
          </a:solidFill>
          <a:latin typeface="+mn-lt"/>
          <a:ea typeface="+mn-ea"/>
          <a:sym typeface="黑体" panose="02010609060101010101" pitchFamily="49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5CB796-936D-4813-AAA2-3970AA4BD3F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5"/>
          <p:cNvSpPr txBox="1"/>
          <p:nvPr/>
        </p:nvSpPr>
        <p:spPr>
          <a:xfrm>
            <a:off x="8072438" y="6350000"/>
            <a:ext cx="571500" cy="36512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fld id="{F24A2F8B-674F-42A8-8026-BEF928278D9B}" type="slidenum">
              <a: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0B5D582-7A5A-4FDC-BE76-DD45A1FE3DE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image" Target="../media/image20.wmf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1610" y="1988820"/>
            <a:ext cx="8792210" cy="1929130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6600" b="0" dirty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+mn-cs"/>
                <a:sym typeface="华文隶书" panose="02010800040101010101" pitchFamily="2" charset="-122"/>
              </a:rPr>
              <a:t>十一国庆节值班安全</a:t>
            </a:r>
            <a:r>
              <a:rPr lang="zh-CN" altLang="en-US" sz="6600" b="0" dirty="0" smtClean="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cs typeface="+mn-cs"/>
                <a:sym typeface="华文隶书" panose="02010800040101010101" pitchFamily="2" charset="-122"/>
              </a:rPr>
              <a:t>培训</a:t>
            </a:r>
            <a:endParaRPr lang="zh-CN" altLang="en-US" dirty="0">
              <a:latin typeface="方正大标宋简体" panose="02000000000000000000" charset="-122"/>
              <a:ea typeface="方正大标宋简体" panose="02000000000000000000" charset="-122"/>
              <a:sym typeface="方正大标宋简体" panose="02000000000000000000" charset="-122"/>
            </a:endParaRPr>
          </a:p>
        </p:txBody>
      </p:sp>
      <p:pic>
        <p:nvPicPr>
          <p:cNvPr id="3" name="图片 2" descr="a 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0335" y="4293235"/>
            <a:ext cx="3773170" cy="19570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285992"/>
            <a:ext cx="8643998" cy="41122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7030A0"/>
            </a:solidFill>
            <a:prstDash val="lgDash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2000" tIns="36000" rIns="72000" bIns="36000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、总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值班对值班期间发生的各类事件如实记载到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值班记录表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上，并积极协调相关部门进行处理。重大事件或相关部门不能处理的事件第一时间上报总经理。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5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值班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人员在值班期间必须保证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24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小时手机开机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，以便于应对突发事件随时取得联系。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5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、总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值班在当班期间须检查或者解决发现的问题，并对问题处理结果进行及时记录。综合管理部负责每周对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值班记录表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的内容进行整理，对值班中存在的需整改和改进的内容责成相关部门落实整改，并将整改情况上报至总经理。综合经理每月对值班情况不少于两次抽查。总经理也将对值班情况进行不定期抽查。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5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每日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00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后，不接待来客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非当班人员不得进入生产区， 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22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00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后任何人不得进入生产区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。如有特殊情况，保安经请示总值班批准后，可允许相关人员进入生产区。</a:t>
            </a:r>
            <a:endParaRPr lang="en-US" altLang="zh-CN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14282" y="1424747"/>
            <a:ext cx="1532102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值班原则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746384" y="1424747"/>
            <a:ext cx="1456503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节假日值班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202887" y="1424747"/>
            <a:ext cx="1583427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消防重点部位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4758571" y="1424747"/>
            <a:ext cx="1456503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关键控制点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187331" y="1424747"/>
            <a:ext cx="1456503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应急管理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7643834" y="1424747"/>
            <a:ext cx="1428760" cy="504055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纪律要求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标题 1"/>
          <p:cNvSpPr txBox="1"/>
          <p:nvPr/>
        </p:nvSpPr>
        <p:spPr bwMode="auto">
          <a:xfrm>
            <a:off x="611560" y="476672"/>
            <a:ext cx="4464496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9533" tIns="69766" rIns="139533" bIns="69766" numCol="1" anchor="ctr" anchorCtr="0" compatLnSpc="1">
            <a:noAutofit/>
          </a:bodyPr>
          <a:lstStyle/>
          <a:p>
            <a:pPr lvl="0" defTabSz="1395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一、值班管理制度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643182"/>
            <a:ext cx="8572560" cy="388143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7030A0"/>
            </a:solidFill>
            <a:prstDash val="lgDash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2000" tIns="36000" rIns="72000" bIns="36000" rtlCol="0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、各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在岗当班人员应认真遵守各项规章制度，自觉接受值班管理人员监督检查，不得以任何借口拒绝或逃避值班管理人员检查。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3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在岗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当班人员及关键控制点值班人员须将本岗位及所巡查处的消防状态、视频监控情况、动火作业、重点作业、突发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状况。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3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600" b="1" u="sng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在岗</a:t>
            </a:r>
            <a:r>
              <a:rPr lang="zh-CN" altLang="en-US" sz="1600" b="1" u="sng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当班人员不得有锁门、熄灯、遮挡门窗玻璃等现象，如有此类行为，视为睡岗。若确实有特殊情况需离岗，须向总值班请假，总值班另行安排人员，离岗前须在值班室门口告知离开时间、去向、值班人姓名及联系方式等。</a:t>
            </a:r>
            <a:endParaRPr lang="zh-CN" altLang="en-US" sz="1600" b="1" u="sng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3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、对于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检查中发现的各类问题现象描述记录，当班人员应自觉签字确认，对于有争议的事件可签名同时备注填写，但不得以此为借口拒绝签字。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14282" y="1424747"/>
            <a:ext cx="1532102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值班原则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746384" y="1424747"/>
            <a:ext cx="1456503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节假日值班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202887" y="1424747"/>
            <a:ext cx="1583427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消防重点部位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4758571" y="1424747"/>
            <a:ext cx="1456503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关键控制点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187331" y="1424747"/>
            <a:ext cx="1456503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应急管理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7643834" y="1424747"/>
            <a:ext cx="1428760" cy="504055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纪律要求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034" y="2046255"/>
            <a:ext cx="1569660" cy="5155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anchor="ctr">
            <a:spAutoFit/>
          </a:bodyPr>
          <a:lstStyle/>
          <a:p>
            <a:pPr algn="just">
              <a:lnSpc>
                <a:spcPts val="3300"/>
              </a:lnSpc>
            </a:pPr>
            <a:r>
              <a:rPr lang="zh-CN" altLang="en-US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在岗当班人员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611560" y="476672"/>
            <a:ext cx="4464496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9533" tIns="69766" rIns="139533" bIns="69766" numCol="1" anchor="ctr" anchorCtr="0" compatLnSpc="1">
            <a:noAutofit/>
          </a:bodyPr>
          <a:lstStyle/>
          <a:p>
            <a:pPr lvl="0" defTabSz="1395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一、值班管理制度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000240"/>
            <a:ext cx="8715436" cy="47278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7030A0"/>
            </a:solidFill>
            <a:prstDash val="lgDash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2000" tIns="36000" rIns="72000" bIns="36000" rtlCol="0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值班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人员必须按时到岗，不得缺岗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。如有违反，给予当事人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100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元负激励。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3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、如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值班人员在值班期间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对规定检查的重要岗位未检查或未作相关记录，按缺岗处理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，给予当事人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处负激励。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3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值班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人员不得随意串班替班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；有特殊情况不能按时到岗，由本人找人换岗，并在值班前书面授权（委托）书报综合管理部。否则造成缺岗，处以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100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次负激励，并对缺岗期间出现的问题负全部责任。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3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、各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关键点值班室对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岗位安全生产检查记录表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有看护和保管义务，综合管理部负责对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岗位安全生产检查记录表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进行检查，如关键点值班人员有乱写、损坏或丢失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岗位安全生产检查记录表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现象，每次对关键点部门负责人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100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元负激励。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3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、对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初次违反值班制度的人员，将严格按照值班制度进行考核；对第二次违反值班制度的人员，将加倍考核；对第三次违反值班制度的人员，除加倍考核以外，当夜值班人员须到总经理处述职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14282" y="1424747"/>
            <a:ext cx="8858312" cy="504055"/>
            <a:chOff x="214282" y="1424747"/>
            <a:chExt cx="8858312" cy="504055"/>
          </a:xfrm>
        </p:grpSpPr>
        <p:sp>
          <p:nvSpPr>
            <p:cNvPr id="6" name="矩形 5"/>
            <p:cNvSpPr/>
            <p:nvPr/>
          </p:nvSpPr>
          <p:spPr bwMode="auto">
            <a:xfrm>
              <a:off x="214282" y="1424747"/>
              <a:ext cx="1532102" cy="504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8962" tIns="30659" rIns="58962" bIns="30659" anchor="ctr"/>
            <a:lstStyle/>
            <a:p>
              <a:pPr marL="225425" indent="-225425" algn="ctr" defTabSz="597535"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rPr>
                <a:t>值班原则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1746384" y="1424747"/>
              <a:ext cx="1456503" cy="504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8962" tIns="30659" rIns="58962" bIns="30659" anchor="ctr"/>
            <a:lstStyle/>
            <a:p>
              <a:pPr marL="225425" indent="-225425" algn="ctr" defTabSz="597535"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rPr>
                <a:t>节假日值班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3202887" y="1424747"/>
              <a:ext cx="1583427" cy="504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8962" tIns="30659" rIns="58962" bIns="30659" anchor="ctr"/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消防重点部位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4758571" y="1424747"/>
              <a:ext cx="1456503" cy="504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8962" tIns="30659" rIns="58962" bIns="30659" anchor="ctr"/>
            <a:lstStyle/>
            <a:p>
              <a:pPr marL="225425" indent="-225425" algn="ctr" defTabSz="597535"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关键控制点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6187331" y="1424747"/>
              <a:ext cx="1456503" cy="504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8962" tIns="30659" rIns="58962" bIns="30659" anchor="ctr"/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应急管理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7643834" y="1424747"/>
              <a:ext cx="1428760" cy="504055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8962" tIns="30659" rIns="58962" bIns="30659" anchor="ctr"/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纪律要求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标题 1"/>
          <p:cNvSpPr txBox="1"/>
          <p:nvPr/>
        </p:nvSpPr>
        <p:spPr bwMode="auto">
          <a:xfrm>
            <a:off x="611560" y="476672"/>
            <a:ext cx="4464496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9533" tIns="69766" rIns="139533" bIns="69766" numCol="1" anchor="ctr" anchorCtr="0" compatLnSpc="1">
            <a:noAutofit/>
          </a:bodyPr>
          <a:lstStyle/>
          <a:p>
            <a:pPr lvl="0" defTabSz="1395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一、值班管理制度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071678"/>
            <a:ext cx="8572528" cy="4302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7030A0"/>
            </a:solidFill>
            <a:prstDash val="lgDash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2000" tIns="36000" rIns="72000" bIns="36000" rtlCol="0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值班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中因本人疏忽或者失职给工厂造成事故扩大或较大经济损失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en-US" altLang="zh-CN" sz="16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300"/>
              </a:lnSpc>
            </a:pP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将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给予开除处理。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3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、综合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管理部每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周通报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时将根据当班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值班人员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发现或者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解决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3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问题给予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50-500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元的奖励。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3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、对于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严格遵守值班管理规定，积极参与值班的总值班，原则上按照值班时间安排调休。不能安排调休的，按照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80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次发放夜间值班补贴，法定节假日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120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次发放夜间值班补贴（不重复计算加班费）。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3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、双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休、法定节假日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24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小时值班者，白天值班按照相应加班费标准和值班时间核算加班费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经理级值班不额外发放加班费，劳动节除外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，晚上值班发放夜间值班补贴。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3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、总经理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抽查时将根据当班值班情况给予双倍的奖罚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14282" y="1424747"/>
            <a:ext cx="1532102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值班原则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746384" y="1424747"/>
            <a:ext cx="1456503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节假日值班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202887" y="1424747"/>
            <a:ext cx="1583427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消防重点部位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4758571" y="1424747"/>
            <a:ext cx="1456503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关键控制点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187331" y="1424747"/>
            <a:ext cx="1456503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应急管理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7643834" y="1424747"/>
            <a:ext cx="1428760" cy="504055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纪律要求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500826" y="2143116"/>
            <a:ext cx="228372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标题 1"/>
          <p:cNvSpPr txBox="1"/>
          <p:nvPr/>
        </p:nvSpPr>
        <p:spPr bwMode="auto">
          <a:xfrm>
            <a:off x="611560" y="476672"/>
            <a:ext cx="4464496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9533" tIns="69766" rIns="139533" bIns="69766" numCol="1" anchor="ctr" anchorCtr="0" compatLnSpc="1">
            <a:noAutofit/>
          </a:bodyPr>
          <a:lstStyle/>
          <a:p>
            <a:pPr lvl="0" defTabSz="1395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一、值班管理制度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ttp://p2.so.qhmsg.com/bdr/_240_/t01981f27e7c908507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"/>
          <a:stretch>
            <a:fillRect/>
          </a:stretch>
        </p:blipFill>
        <p:spPr bwMode="auto">
          <a:xfrm>
            <a:off x="5391150" y="3717032"/>
            <a:ext cx="362134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" y="3934997"/>
            <a:ext cx="2808312" cy="28562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128" y="1428736"/>
            <a:ext cx="2163629" cy="4420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、办公室安全</a:t>
            </a:r>
            <a:endParaRPr lang="zh-CN" altLang="en-US" sz="2400" dirty="0" smtClean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 Box 24" descr="蓝色砂纸"/>
          <p:cNvSpPr txBox="1">
            <a:spLocks noChangeArrowheads="1"/>
          </p:cNvSpPr>
          <p:nvPr/>
        </p:nvSpPr>
        <p:spPr bwMode="auto">
          <a:xfrm>
            <a:off x="411981" y="1772816"/>
            <a:ext cx="4664075" cy="2245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劳动节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放假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前，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各部门安全责任人要督促员工关好办公室的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门窗，贴好封条。特别是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带有保密性工作的办公室应做到人走后，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门窗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随手关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离开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办公室及时关闭电脑以及一切无需用电源插座，避免消防安全隐患。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Picture 11" descr="C:\Documents and Settings\Administrator\桌面\2009123113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576995"/>
            <a:ext cx="2664296" cy="186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标题 1"/>
          <p:cNvSpPr txBox="1"/>
          <p:nvPr/>
        </p:nvSpPr>
        <p:spPr bwMode="auto">
          <a:xfrm>
            <a:off x="611560" y="476672"/>
            <a:ext cx="4680520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9533" tIns="69766" rIns="139533" bIns="69766" numCol="1" anchor="ctr" anchorCtr="0" compatLnSpc="1">
            <a:noAutofit/>
          </a:bodyPr>
          <a:lstStyle/>
          <a:p>
            <a:pPr lvl="0" defTabSz="1395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二、劳动节期间安全注意事项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55298" name="Picture 2" descr="http://p4.so.qhmsg.com/bdr/_240_/t01bccfa9a659dc9eb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240882"/>
            <a:ext cx="2160240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130" y="3678967"/>
            <a:ext cx="1410362" cy="51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19672" y="6381328"/>
            <a:ext cx="1414183" cy="380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zh-CN" alt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拔掉插头！</a:t>
            </a:r>
            <a:endParaRPr lang="zh-CN" altLang="en-US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5845" y="4376420"/>
            <a:ext cx="1235710" cy="19735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46" name="Picture 70" descr="http://ww3.sinaimg.cn/large/6cdb4e11tw6df2noua11kj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24" y="3861048"/>
            <a:ext cx="3289548" cy="274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6" descr="蓝色砂纸"/>
          <p:cNvSpPr txBox="1">
            <a:spLocks noChangeArrowheads="1"/>
          </p:cNvSpPr>
          <p:nvPr/>
        </p:nvSpPr>
        <p:spPr bwMode="auto">
          <a:xfrm>
            <a:off x="484089" y="1409099"/>
            <a:ext cx="467201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离开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办公室要锁好文件柜，特别是带有保密性的文件一定要及时锁好，以防泄密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 Box 27" descr="蓝色砂纸"/>
          <p:cNvSpPr txBox="1">
            <a:spLocks noChangeArrowheads="1"/>
          </p:cNvSpPr>
          <p:nvPr/>
        </p:nvSpPr>
        <p:spPr bwMode="auto">
          <a:xfrm>
            <a:off x="214189" y="5477747"/>
            <a:ext cx="5256213" cy="9721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离开办公室时要妥善保管好个人贵重、小件物品（如手机、钱包等）。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Picture 10" descr="C:\Documents and Settings\Administrator\桌面\IMAGE12409255018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89" y="2780928"/>
            <a:ext cx="3023121" cy="302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/>
          <p:nvPr/>
        </p:nvSpPr>
        <p:spPr bwMode="auto">
          <a:xfrm>
            <a:off x="611560" y="476672"/>
            <a:ext cx="4680520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9533" tIns="69766" rIns="139533" bIns="69766" numCol="1" anchor="ctr" anchorCtr="0" compatLnSpc="1">
            <a:noAutofit/>
          </a:bodyPr>
          <a:lstStyle/>
          <a:p>
            <a:pPr lvl="0" defTabSz="1395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二、劳动节期间安全注意事项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50249" name="Picture 73" descr="http://cn.ppzw.com/UploadFiles/20092612517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94460"/>
            <a:ext cx="2461964" cy="238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图片 10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16300" y="2120900"/>
            <a:ext cx="2438400" cy="267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 descr="蓝色砂纸"/>
          <p:cNvSpPr txBox="1">
            <a:spLocks noChangeArrowheads="1"/>
          </p:cNvSpPr>
          <p:nvPr/>
        </p:nvSpPr>
        <p:spPr bwMode="auto">
          <a:xfrm>
            <a:off x="428596" y="2031953"/>
            <a:ext cx="5387975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</a:t>
            </a:r>
            <a:r>
              <a:rPr lang="zh-CN" altLang="en-US" sz="24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劳动节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放假期间，亲戚、朋友相聚，避免不了要喝两杯，但一定要记住：上岗之前四小时内不能饮酒，酒后一定不能上岗；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上岗期间禁止脱岗、睡岗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8" descr="C:\Documents and Settings\Administrator\桌面\xinsrc_01207061515196093200410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85934" y="3938773"/>
            <a:ext cx="3542028" cy="26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1571612"/>
            <a:ext cx="1944216" cy="4420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、安全上岗</a:t>
            </a:r>
            <a:endParaRPr lang="zh-CN" altLang="en-US" sz="2400" dirty="0" smtClean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标题 1"/>
          <p:cNvSpPr txBox="1"/>
          <p:nvPr/>
        </p:nvSpPr>
        <p:spPr bwMode="auto">
          <a:xfrm>
            <a:off x="611560" y="476672"/>
            <a:ext cx="4680520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9533" tIns="69766" rIns="139533" bIns="69766" numCol="1" anchor="ctr" anchorCtr="0" compatLnSpc="1">
            <a:noAutofit/>
          </a:bodyPr>
          <a:lstStyle/>
          <a:p>
            <a:pPr lvl="0" defTabSz="1395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二、劳动节期间安全注意事项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60420" name="Picture 4" descr="http://img.bimg.126.net/photo/UJeV-hFyJM2kj_GGyQGkfA==/48053408024054971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2890" r="4507" b="6529"/>
          <a:stretch>
            <a:fillRect/>
          </a:stretch>
        </p:blipFill>
        <p:spPr bwMode="auto">
          <a:xfrm>
            <a:off x="448761" y="3686273"/>
            <a:ext cx="3848101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http://jsb.jsxww.cn/Jsb/20150319/m_5146f8c3f2e032b78835d6702f582b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86" y="1484784"/>
            <a:ext cx="3168402" cy="23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http://photocdn.sohu.com/20150825/Img419719673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" t="2771" r="1809" b="6669"/>
          <a:stretch>
            <a:fillRect/>
          </a:stretch>
        </p:blipFill>
        <p:spPr bwMode="auto">
          <a:xfrm>
            <a:off x="3779912" y="3809257"/>
            <a:ext cx="4973192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 descr="http://pics.shoes.net.cn/news/2015/06/19/1127158168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33954"/>
            <a:ext cx="3287979" cy="2054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4" descr="蓝色砂纸"/>
          <p:cNvSpPr txBox="1">
            <a:spLocks noChangeArrowheads="1"/>
          </p:cNvSpPr>
          <p:nvPr/>
        </p:nvSpPr>
        <p:spPr bwMode="auto">
          <a:xfrm>
            <a:off x="653271" y="1387515"/>
            <a:ext cx="6943065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值班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期间发现的安全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隐患，要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及时进行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治理、关闭，必要时进行上报。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611560" y="476672"/>
            <a:ext cx="4680520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9533" tIns="69766" rIns="139533" bIns="69766" numCol="1" anchor="ctr" anchorCtr="0" compatLnSpc="1">
            <a:noAutofit/>
          </a:bodyPr>
          <a:lstStyle/>
          <a:p>
            <a:pPr lvl="0" defTabSz="1395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二、劳动节期间安全注意事项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61442" name="Picture 2" descr="http://p4.so.qhmsg.com/bdr/_240_/t0163ba7e8b2b8837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3287"/>
            <a:ext cx="3528392" cy="25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Picture 6" descr="http://photocdn.sohu.com/20150508/Img41265552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/>
          <a:stretch>
            <a:fillRect/>
          </a:stretch>
        </p:blipFill>
        <p:spPr bwMode="auto">
          <a:xfrm>
            <a:off x="-1" y="1988840"/>
            <a:ext cx="3506019" cy="227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1.cache.netease.com/catchpic/8/8C/8C9CC9B27887F3A856A782EF07A3092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3831" r="4124" b="3048"/>
          <a:stretch>
            <a:fillRect/>
          </a:stretch>
        </p:blipFill>
        <p:spPr bwMode="auto">
          <a:xfrm>
            <a:off x="6485547" y="1933953"/>
            <a:ext cx="2658453" cy="187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013678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28" y="1484858"/>
            <a:ext cx="1962496" cy="28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114306" y="4581709"/>
            <a:ext cx="252028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kumimoji="1" sz="4000" kern="12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kumimoji="1" sz="4000" kern="12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kumimoji="1" sz="4000" kern="12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kumimoji="1" sz="4000" kern="12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kumimoji="1" sz="4000" kern="12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4000" kern="12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4000" kern="12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4000" kern="12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4000" kern="12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给自己多一份责任，</a:t>
            </a:r>
            <a:endParaRPr lang="zh-CN" altLang="en-US" sz="20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让他人多一份安全 </a:t>
            </a:r>
            <a:endParaRPr lang="zh-CN" altLang="en-US" sz="20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99517"/>
            <a:ext cx="56769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910" y="1446565"/>
            <a:ext cx="1984874" cy="4420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、出行安全</a:t>
            </a:r>
            <a:endParaRPr lang="zh-CN" altLang="en-US" sz="2400" dirty="0" smtClean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/>
          <p:nvPr/>
        </p:nvPicPr>
        <p:blipFill rotWithShape="1">
          <a:blip r:embed="rId3"/>
          <a:srcRect t="3469"/>
          <a:stretch>
            <a:fillRect/>
          </a:stretch>
        </p:blipFill>
        <p:spPr bwMode="auto">
          <a:xfrm>
            <a:off x="6084168" y="5518393"/>
            <a:ext cx="2580556" cy="1150967"/>
          </a:xfrm>
          <a:prstGeom prst="rect">
            <a:avLst/>
          </a:prstGeom>
          <a:ln>
            <a:noFill/>
          </a:ln>
        </p:spPr>
      </p:pic>
      <p:sp>
        <p:nvSpPr>
          <p:cNvPr id="8" name="标题 1"/>
          <p:cNvSpPr txBox="1"/>
          <p:nvPr/>
        </p:nvSpPr>
        <p:spPr bwMode="auto">
          <a:xfrm>
            <a:off x="611560" y="476672"/>
            <a:ext cx="4680520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9533" tIns="69766" rIns="139533" bIns="69766" numCol="1" anchor="ctr" anchorCtr="0" compatLnSpc="1">
            <a:noAutofit/>
          </a:bodyPr>
          <a:lstStyle/>
          <a:p>
            <a:pPr lvl="0" defTabSz="1395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二、劳动节期间安全注意事项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2141" y="5373217"/>
            <a:ext cx="2500297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571744"/>
            <a:ext cx="4643438" cy="39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 Box 1035" descr="90%"/>
          <p:cNvSpPr txBox="1">
            <a:spLocks noChangeArrowheads="1"/>
          </p:cNvSpPr>
          <p:nvPr/>
        </p:nvSpPr>
        <p:spPr bwMode="auto">
          <a:xfrm>
            <a:off x="285720" y="2071678"/>
            <a:ext cx="4646320" cy="35548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关于禁止燃放烟花爆竹的有关规定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一、公司厂区内严禁私自燃放烟花爆竹，禁止员工将烟花爆竹带入厂区。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二、临近居民区的车间、部门，节日期间要安排人员随时检查，并且要及时向临近居民宣传不要向厂区方向燃放烟花爆竹的规定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三、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对违反上述规定者或因违反上述规定造成事故的，视情节对违规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者处罚，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对造成严重后果的将依法移送司法机关追究刑事责任。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500174"/>
            <a:ext cx="2056882" cy="4420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4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、防火防爆</a:t>
            </a:r>
            <a:endParaRPr lang="zh-CN" altLang="en-US" sz="2400" dirty="0" smtClean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标题 1"/>
          <p:cNvSpPr txBox="1"/>
          <p:nvPr/>
        </p:nvSpPr>
        <p:spPr bwMode="auto">
          <a:xfrm>
            <a:off x="611560" y="476672"/>
            <a:ext cx="4680520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9533" tIns="69766" rIns="139533" bIns="69766" numCol="1" anchor="ctr" anchorCtr="0" compatLnSpc="1">
            <a:noAutofit/>
          </a:bodyPr>
          <a:lstStyle/>
          <a:p>
            <a:pPr lvl="0" defTabSz="1395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二、劳动节期间安全注意事项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 descr="a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7360" y="1268730"/>
            <a:ext cx="8358505" cy="446468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>
              <a:defRPr/>
            </a:pPr>
            <a:fld id="{C15CE689-5840-4A21-9F84-1FC1936FE93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图片 2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76216"/>
            <a:ext cx="3266760" cy="256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10" y="1500174"/>
            <a:ext cx="2317672" cy="4420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4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、社区防盗</a:t>
            </a:r>
            <a:endParaRPr lang="zh-CN" altLang="en-US" sz="2400" dirty="0" smtClean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132856"/>
            <a:ext cx="5760640" cy="41353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2000" tIns="36000" rIns="72000" bIns="36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sz="16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一）社区</a:t>
            </a: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防盗注意事项</a:t>
            </a:r>
            <a:endParaRPr lang="en-US" altLang="zh-CN" sz="1600" b="1" dirty="0" smtClean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外出前，务必关好门窗，家里不要存放大量现金，妥善保管好自己财物和贵重物品，请反锁好家里防盗门；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发现异常情况或可疑人员及时与相关部门联系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请大家出入小区大门和单元门时主动刷卡出入，同时对尾随的陌生人提高警觉；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如有陌生人造访，请勿轻易开门；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需外出探亲、旅游或有长期出行计划的业主，在出发前，请切断家中水、电、气和其它弱电接口，同时知会物业服务中心，以便秩序维护人员在巡查中多加注意；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6.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车辆上好防盗锁，避免不法分子有机可乘。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标题 1"/>
          <p:cNvSpPr txBox="1"/>
          <p:nvPr/>
        </p:nvSpPr>
        <p:spPr bwMode="auto">
          <a:xfrm>
            <a:off x="611560" y="476672"/>
            <a:ext cx="4680520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9533" tIns="69766" rIns="139533" bIns="69766" numCol="1" anchor="ctr" anchorCtr="0" compatLnSpc="1">
            <a:noAutofit/>
          </a:bodyPr>
          <a:lstStyle/>
          <a:p>
            <a:pPr lvl="0" defTabSz="1395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二、劳动节期间安全注意事项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4216" y="1344711"/>
            <a:ext cx="5993967" cy="52433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2000" tIns="36000" rIns="72000" bIns="36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79646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（二）</a:t>
            </a:r>
            <a:r>
              <a:rPr lang="zh-CN" altLang="en-US" sz="1600" b="1" dirty="0">
                <a:solidFill>
                  <a:srgbClr val="F79646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外出防盗、防抢</a:t>
            </a:r>
            <a:endParaRPr lang="zh-CN" altLang="en-US" sz="1600" b="1" dirty="0">
              <a:solidFill>
                <a:srgbClr val="F79646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、藏财不露。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抢夺分子无非冲着钱财而来，财物外露无疑易被歹徒发现而遭受其抢夺。现实中，有的人不分场合，无遮无掩地佩带名贵首饰，也有一些人把十万、八万随便提在手上，更有些人唯恐别人不知道自己有钱，当众大数钱财，这些人把“防人之心不可无”的古训忘得一干二净，结果正中作案者下怀，让其有机可乘。</a:t>
            </a:r>
            <a:endParaRPr lang="zh-CN" altLang="en-US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二、贴身紧固。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手提包、移动电话、金项链等是作案者的首选“猎物”，只要将这些物品牢固在自己的手上或身上，作案者便难于轻易抢走，手提包如挂在肩上，可以交叉斜挂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挂在腰间的移动电话要装在较牢固的套里，或用衣服掩住。</a:t>
            </a:r>
            <a:endParaRPr lang="zh-CN" altLang="en-US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三、结伴上路。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抢夺案件中，绝大多数是针对独行人士的，如果携带大量现金或贵重物品，不要怕麻烦，应多找一俩个人结伴同行，互相照应，</a:t>
            </a:r>
            <a:endParaRPr lang="zh-CN" altLang="en-US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Picture 9" descr="C:\Documents and Settings\Administrator\桌面\e87fdcc4598cc4818326ac3d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03409"/>
            <a:ext cx="2952327" cy="275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:\Documents and Settings\Administrator\桌面\200781415328784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38" y="1412776"/>
            <a:ext cx="2592288" cy="204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/>
          <p:nvPr/>
        </p:nvSpPr>
        <p:spPr bwMode="auto">
          <a:xfrm>
            <a:off x="611560" y="476672"/>
            <a:ext cx="4680520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9533" tIns="69766" rIns="139533" bIns="69766" numCol="1" anchor="ctr" anchorCtr="0" compatLnSpc="1">
            <a:noAutofit/>
          </a:bodyPr>
          <a:lstStyle/>
          <a:p>
            <a:pPr lvl="0" defTabSz="1395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二、劳动节期间安全注意事项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6189" y="1491054"/>
            <a:ext cx="5993967" cy="26580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2000" tIns="36000" rIns="72000" bIns="36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四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、前后环顾。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作案分子动手前，一般是在事主身后或身边跟随一段距离。适机动手。所以要注意自己前后左右的车辆及行人的动态变化，觉得有可疑行为时，应在紧紧护住自己财物的同时，采取防卫措施，可立即站在原地，背靠掩护物，或转身到附近的商店、单位内，确实脱不了身的，应大声呼救求助。</a:t>
            </a:r>
            <a:endParaRPr lang="zh-CN" altLang="en-US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五、慎防晨暮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。早晨和傍晚天色朦胧，是抢夺案件的主要发案时间。因此，在此时间段行走的员工，更要多加提防。</a:t>
            </a:r>
            <a:endParaRPr lang="zh-CN" altLang="en-US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Picture 8" descr="C:\Documents and Settings\Administrator\桌面\104ef3328876c0d01364c3f5bc17d971.jpg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2631" r="3508" b="2631"/>
          <a:stretch>
            <a:fillRect/>
          </a:stretch>
        </p:blipFill>
        <p:spPr bwMode="auto">
          <a:xfrm>
            <a:off x="266189" y="4221088"/>
            <a:ext cx="2852967" cy="249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9" descr="C:\Documents and Settings\Administrator\桌面\200710101210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172" y="4221088"/>
            <a:ext cx="2676980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C:\Documents and Settings\Administrator\桌面\18_20100201160228_sisvr.jpg"/>
          <p:cNvPicPr/>
          <p:nvPr/>
        </p:nvPicPr>
        <p:blipFill rotWithShape="1">
          <a:blip r:embed="rId3" cstate="print"/>
          <a:srcRect t="4478" b="13813"/>
          <a:stretch>
            <a:fillRect/>
          </a:stretch>
        </p:blipFill>
        <p:spPr bwMode="auto">
          <a:xfrm>
            <a:off x="5940152" y="4077072"/>
            <a:ext cx="302433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0" descr="C:\Documents and Settings\Administrator\桌面\10851a96e6c6c9fde9c263726cb72c5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7407" r="12183" b="4762"/>
          <a:stretch>
            <a:fillRect/>
          </a:stretch>
        </p:blipFill>
        <p:spPr bwMode="auto">
          <a:xfrm>
            <a:off x="6084168" y="1412776"/>
            <a:ext cx="2930684" cy="2563341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8" name="标题 1"/>
          <p:cNvSpPr txBox="1"/>
          <p:nvPr/>
        </p:nvSpPr>
        <p:spPr bwMode="auto">
          <a:xfrm>
            <a:off x="611560" y="476672"/>
            <a:ext cx="4680520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9533" tIns="69766" rIns="139533" bIns="69766" numCol="1" anchor="ctr" anchorCtr="0" compatLnSpc="1">
            <a:noAutofit/>
          </a:bodyPr>
          <a:lstStyle/>
          <a:p>
            <a:pPr lvl="0" defTabSz="1395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二、劳动节期间安全注意事项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1484784"/>
            <a:ext cx="3168352" cy="809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24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、劳动节期间疾病预防</a:t>
            </a:r>
            <a:endParaRPr lang="zh-CN" altLang="en-US" sz="2400" dirty="0" smtClean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2064822"/>
            <a:ext cx="5873029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劳动节时期，随着天气转暖和气温上升，感染呼吸道疾病、过敏性疾病和肠道疾病</a:t>
            </a:r>
            <a:r>
              <a:rPr lang="zh-CN" altLang="zh-CN" sz="16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的患者</a:t>
            </a:r>
            <a:r>
              <a:rPr lang="zh-CN" altLang="zh-CN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明显增多。</a:t>
            </a:r>
            <a:endParaRPr lang="zh-CN" altLang="zh-CN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常见疾病类型</a:t>
            </a:r>
            <a:r>
              <a:rPr lang="zh-CN" altLang="zh-CN" sz="1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：</a:t>
            </a:r>
            <a:endParaRPr lang="en-US" altLang="zh-CN" sz="16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lvl="0">
              <a:lnSpc>
                <a:spcPct val="150000"/>
              </a:lnSpc>
            </a:pPr>
            <a:r>
              <a:rPr lang="zh-CN" altLang="zh-CN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第一类是</a:t>
            </a:r>
            <a:r>
              <a:rPr lang="zh-CN" altLang="zh-CN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呼吸道疾病。</a:t>
            </a:r>
            <a:r>
              <a:rPr lang="zh-CN" altLang="zh-CN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如患上呼吸道感染、支气管炎、肺炎等感冒引发的疾病。此类病很容易在春季流行，如流行性脑炎、麻疹、风疹、腮腺炎、水痘等。</a:t>
            </a:r>
            <a:endParaRPr lang="zh-CN" altLang="zh-CN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lvl="0" eaLnBrk="0" hangingPunct="0">
              <a:lnSpc>
                <a:spcPct val="150000"/>
              </a:lnSpc>
            </a:pPr>
            <a:r>
              <a:rPr lang="zh-CN" altLang="zh-CN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第二类是</a:t>
            </a:r>
            <a:r>
              <a:rPr lang="zh-CN" altLang="zh-CN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过敏性疾病</a:t>
            </a:r>
            <a:r>
              <a:rPr lang="zh-CN" altLang="zh-CN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。春天百花盛开，人们外出春游时容易接触过敏源，易引发哮喘、过敏性鼻炎和变态反应性荨麻疹。</a:t>
            </a:r>
            <a:endParaRPr lang="zh-CN" altLang="zh-CN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lvl="0" eaLnBrk="0" hangingPunct="0">
              <a:lnSpc>
                <a:spcPct val="150000"/>
              </a:lnSpc>
            </a:pPr>
            <a:r>
              <a:rPr lang="zh-CN" altLang="zh-CN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第三类是</a:t>
            </a:r>
            <a:r>
              <a:rPr lang="zh-CN" altLang="zh-CN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肠道疾病。</a:t>
            </a:r>
            <a:r>
              <a:rPr lang="zh-CN" altLang="zh-CN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因为外出的机会增多，在外吃东西的机会也增多</a:t>
            </a:r>
            <a:r>
              <a:rPr lang="zh-CN" altLang="zh-CN" sz="16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，常用</a:t>
            </a:r>
            <a:r>
              <a:rPr lang="zh-CN" altLang="zh-CN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脏手吃东西，患肠道疾病的机会增加。</a:t>
            </a:r>
            <a:endParaRPr lang="zh-CN" altLang="zh-CN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611560" y="476672"/>
            <a:ext cx="4680520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9533" tIns="69766" rIns="139533" bIns="69766" numCol="1" anchor="ctr" anchorCtr="0" compatLnSpc="1">
            <a:noAutofit/>
          </a:bodyPr>
          <a:lstStyle/>
          <a:p>
            <a:pPr lvl="0" defTabSz="1395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二、劳动节期间安全注意事项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58372" name="Picture 4" descr="http://p0.so.qhmsg.com/bdr/_240_/t014120692f8a21ba2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259" y="4437112"/>
            <a:ext cx="2959347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 descr="http://p4.img.cctvpic.com/photoworkspace/contentimg/2014/03/27/20140327155256568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r="19206"/>
          <a:stretch>
            <a:fillRect/>
          </a:stretch>
        </p:blipFill>
        <p:spPr bwMode="auto">
          <a:xfrm>
            <a:off x="6109887" y="1844824"/>
            <a:ext cx="2782593" cy="24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9754" y="1341413"/>
            <a:ext cx="5616623" cy="34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zh-CN" sz="1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劳动节</a:t>
            </a:r>
            <a:r>
              <a:rPr lang="zh-CN" altLang="zh-CN" sz="1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时期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应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注意以下几点：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一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、适时增减衣服。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要遵循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"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春捂秋冻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"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的古训，初春乍暖时，不要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急于减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衣，气温骤降时，要及时添衣。</a:t>
            </a:r>
            <a:endParaRPr lang="zh-CN" altLang="en-US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二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、注意卫生。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要经常保持室内清洁，开窗通风，使室风空气新鲜，阳光充足。要勤晒被褥和换衣裳，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少去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拥挤的公共场所。</a:t>
            </a:r>
            <a:endParaRPr lang="zh-CN" altLang="en-US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三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、合理膳食。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日常膳食中，除吃适量鱼、肉、鸡、蛋外，应多吃些乳、豆制品、蔬菜和水果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。必要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时要吃点鱼肝油和钙片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。</a:t>
            </a:r>
            <a:endParaRPr lang="zh-CN" altLang="en-US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475708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     四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、充足睡眠。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春天易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发生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春困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，每天保证充足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睡眠，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既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有利于保持精力充沛，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又可增强免疫力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五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、加强室外活动。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春和日丽，万物生发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，到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室外活动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能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得到日光照射，吸进新鲜空气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增强造血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及免疫功能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611560" y="476672"/>
            <a:ext cx="4680520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9533" tIns="69766" rIns="139533" bIns="69766" numCol="1" anchor="ctr" anchorCtr="0" compatLnSpc="1">
            <a:noAutofit/>
          </a:bodyPr>
          <a:lstStyle/>
          <a:p>
            <a:pPr lvl="0" defTabSz="1395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二、劳动节期间安全注意事项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57350" name="Picture 6" descr="http://attachments.gfan.com/forum/attachments2/day_120212/1202121209d6454ce570342ac0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90" y="1484783"/>
            <a:ext cx="2824038" cy="18002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8" descr="http://bbs.ptbus.com/data/attachment/forum/201301/03/151329mgleug9gbe60y3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08" y="3079600"/>
            <a:ext cx="2147471" cy="1789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4" name="Picture 10" descr="http://p1.so.qhmsg.com/t011fa5e97471283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4757088"/>
            <a:ext cx="2952328" cy="17798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8818" y="2060848"/>
            <a:ext cx="8136904" cy="3742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、人员密集场所的特点 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、人员数量多、密度大；</a:t>
            </a:r>
            <a:endParaRPr lang="zh-CN" altLang="en-US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、人员流动性强；</a:t>
            </a:r>
            <a:endParaRPr lang="zh-CN" altLang="en-US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、人员组成复杂；</a:t>
            </a:r>
            <a:endParaRPr lang="zh-CN" altLang="en-US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、人员密集的情况经常发生；</a:t>
            </a:r>
            <a:endParaRPr lang="zh-CN" altLang="en-US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、安全隐患多，事故频发；</a:t>
            </a:r>
            <a:endParaRPr lang="zh-CN" altLang="en-US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、对社会公众开放性强。</a:t>
            </a:r>
            <a:endParaRPr lang="zh-CN" altLang="en-US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二、火灾逃生有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"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八忌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"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一忌惊慌失措。二忌盲目呼喊。三忌贪恋财物。四忌乱开门窗。</a:t>
            </a:r>
            <a:endParaRPr lang="zh-CN" altLang="en-US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五忌乘坐电梯。六忌随意奔跑。七忌方向错误。八忌轻易跳楼。</a:t>
            </a:r>
            <a:endParaRPr lang="zh-CN" altLang="en-US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6"/>
            <a:ext cx="4176464" cy="30963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5332" y="1479790"/>
            <a:ext cx="3168352" cy="4420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24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、人员密集场所安全</a:t>
            </a:r>
            <a:endParaRPr lang="zh-CN" altLang="en-US" sz="24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611560" y="476672"/>
            <a:ext cx="4680520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9533" tIns="69766" rIns="139533" bIns="69766" numCol="1" anchor="ctr" anchorCtr="0" compatLnSpc="1">
            <a:noAutofit/>
          </a:bodyPr>
          <a:lstStyle/>
          <a:p>
            <a:pPr lvl="0" defTabSz="1395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二、劳动节期间安全注意事项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58868" y="1446232"/>
          <a:ext cx="8317588" cy="507910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56748"/>
                <a:gridCol w="7560840"/>
              </a:tblGrid>
              <a:tr h="378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spc="100" baseline="0" dirty="0" smtClean="0"/>
                        <a:t>序号</a:t>
                      </a:r>
                      <a:endParaRPr lang="zh-CN" altLang="en-US" sz="1800" b="1" kern="1200" spc="100" baseline="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spc="100" baseline="0" dirty="0" smtClean="0"/>
                        <a:t>安全巡查要点</a:t>
                      </a:r>
                      <a:endParaRPr lang="zh-CN" altLang="en-US" sz="1800" b="1" kern="1200" spc="100" baseline="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38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</a:t>
                      </a:r>
                      <a:endParaRPr lang="zh-CN" altLang="en-US" sz="16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 smtClean="0"/>
                        <a:t>各部门劳动节假期值班安排情况；</a:t>
                      </a:r>
                      <a:endParaRPr lang="zh-CN" altLang="en-US" sz="16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939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</a:t>
                      </a:r>
                      <a:endParaRPr lang="zh-CN" altLang="en-US" sz="16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 smtClean="0"/>
                        <a:t>各类安全隐患的排查，包括保安防火的巡查是否落实到人</a:t>
                      </a:r>
                      <a:r>
                        <a:rPr lang="en-US" sz="1600" kern="1200" dirty="0" smtClean="0"/>
                        <a:t>;</a:t>
                      </a:r>
                      <a:r>
                        <a:rPr lang="zh-CN" altLang="en-US" sz="1600" kern="1200" dirty="0" smtClean="0"/>
                        <a:t>消防设施、车辆、设备、油气管线防冻措施是否落实到位；</a:t>
                      </a:r>
                      <a:endParaRPr lang="zh-CN" altLang="en-US" sz="1600" b="0" kern="1200" dirty="0" smtClean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38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</a:t>
                      </a:r>
                      <a:endParaRPr lang="zh-CN" altLang="en-US" sz="16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 smtClean="0"/>
                        <a:t>生产单位是否严格按操作规程操作，有无违章操作现象；</a:t>
                      </a:r>
                      <a:endParaRPr lang="zh-CN" altLang="en-US" sz="1600" b="0" kern="1200" dirty="0" smtClean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38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</a:t>
                      </a:r>
                      <a:endParaRPr lang="zh-CN" altLang="en-US" sz="16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 smtClean="0"/>
                        <a:t>消防、防盗设施和器材的齐备及有效情况和安全标识的完好情况；</a:t>
                      </a:r>
                      <a:endParaRPr lang="zh-CN" altLang="en-US" sz="16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939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</a:t>
                      </a:r>
                      <a:endParaRPr lang="zh-CN" altLang="en-US" sz="16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 smtClean="0"/>
                        <a:t>原料的保管、检验、储运是否符合卫生标准，防火、防盗、防投毒、防食物中毒措施是否得当；</a:t>
                      </a:r>
                      <a:endParaRPr lang="zh-CN" altLang="en-US" sz="16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38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6</a:t>
                      </a:r>
                      <a:endParaRPr lang="zh-CN" altLang="en-US" sz="16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 smtClean="0"/>
                        <a:t>各类机械、运输设备有无带故障运行；</a:t>
                      </a:r>
                      <a:endParaRPr lang="zh-CN" altLang="en-US" sz="16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939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7</a:t>
                      </a:r>
                      <a:endParaRPr lang="zh-CN" altLang="en-US" sz="16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 smtClean="0"/>
                        <a:t>危险作业规章制度和节假日升级管控措施是否严格落实</a:t>
                      </a:r>
                      <a:r>
                        <a:rPr lang="en-US" sz="1600" kern="1200" dirty="0" smtClean="0"/>
                        <a:t>;</a:t>
                      </a:r>
                      <a:r>
                        <a:rPr lang="zh-CN" altLang="en-US" sz="1600" kern="1200" dirty="0" smtClean="0"/>
                        <a:t>有毒、有害、易燃、易爆物资的使用与管理；</a:t>
                      </a:r>
                      <a:endParaRPr lang="zh-CN" altLang="en-US" sz="16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38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</a:t>
                      </a:r>
                      <a:endParaRPr lang="zh-CN" altLang="en-US" sz="16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 smtClean="0"/>
                        <a:t>冬季取暖设备、热水器使用安全状况，保持人离断电；</a:t>
                      </a:r>
                      <a:endParaRPr lang="zh-CN" altLang="en-US" sz="16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939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9</a:t>
                      </a:r>
                      <a:endParaRPr lang="zh-CN" altLang="en-US" sz="16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 smtClean="0"/>
                        <a:t>冬季员工行车安全教育；坚决杜绝厂内物流货车带病运行和超载、超限、超速、疲劳驾驶和酒后开车等严重交通违法行为的发生；</a:t>
                      </a:r>
                      <a:endParaRPr lang="zh-CN" altLang="en-US" sz="1600" b="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38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10</a:t>
                      </a:r>
                      <a:endParaRPr lang="zh-CN" altLang="en-US" sz="16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其它安全注意事项。</a:t>
                      </a:r>
                      <a:endParaRPr lang="zh-CN" altLang="en-US" sz="16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标题 1"/>
          <p:cNvSpPr txBox="1"/>
          <p:nvPr/>
        </p:nvSpPr>
        <p:spPr bwMode="auto">
          <a:xfrm>
            <a:off x="611560" y="476672"/>
            <a:ext cx="4464496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9533" tIns="69766" rIns="139533" bIns="69766" numCol="1" anchor="ctr" anchorCtr="0" compatLnSpc="1">
            <a:noAutofit/>
          </a:bodyPr>
          <a:lstStyle/>
          <a:p>
            <a:pPr lvl="0" defTabSz="1395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三、安全巡查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a 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56030"/>
            <a:ext cx="9144000" cy="43459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3275856" y="548680"/>
            <a:ext cx="222483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82600" indent="-482600" algn="ctr" eaLnBrk="0" fontAlgn="b" hangingPunct="0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4000" b="1" kern="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目    录</a:t>
            </a:r>
            <a:endParaRPr lang="zh-CN" altLang="en-US" sz="4000" b="1" kern="0" dirty="0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3" name="图示 12"/>
          <p:cNvGraphicFramePr/>
          <p:nvPr/>
        </p:nvGraphicFramePr>
        <p:xfrm>
          <a:off x="785786" y="1571612"/>
          <a:ext cx="742955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atth.eduu.com/forum/201401/09/011918cdhm8mkfnmcxxfn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33" y="2060848"/>
            <a:ext cx="2957271" cy="173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3" y="2127800"/>
            <a:ext cx="5760640" cy="376602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7030A0"/>
            </a:solidFill>
            <a:prstDash val="lgDash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2000" tIns="36000" rIns="72000" bIns="36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6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值班</a:t>
            </a:r>
            <a:r>
              <a:rPr lang="zh-CN" altLang="en-US" sz="16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实行分级、轮流值班的原则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，值班人员由工厂总值班（行政值班）、安全关键控制点值班人员（保安）组成。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总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值班对值班期间的工厂安全生产负主要责任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，值班期间出现事故，承担现场应急指挥的角色。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、值班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人员可以在次日上午进行补休，下午正常上班。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、值班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人员办公地点及其他要求。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、工厂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总值班办公室为工厂保安室，电话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zh-CN" altLang="en-US" sz="16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6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XXXXXXX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、工厂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总值班休息室为倒班楼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405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407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宿舍。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、工厂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总值班人员值班电话每日统一公布至保安室宣传栏上。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、值班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人员值班期间必须驻厂，</a:t>
            </a:r>
            <a:r>
              <a:rPr lang="zh-CN" altLang="en-US" sz="16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手机、电话必须保持畅通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7"/>
          <a:stretch>
            <a:fillRect/>
          </a:stretch>
        </p:blipFill>
        <p:spPr>
          <a:xfrm>
            <a:off x="6051284" y="3686234"/>
            <a:ext cx="3021310" cy="2695501"/>
          </a:xfrm>
          <a:prstGeom prst="rect">
            <a:avLst/>
          </a:prstGeom>
        </p:spPr>
      </p:pic>
      <p:sp>
        <p:nvSpPr>
          <p:cNvPr id="14" name="标题 1"/>
          <p:cNvSpPr txBox="1"/>
          <p:nvPr/>
        </p:nvSpPr>
        <p:spPr bwMode="auto">
          <a:xfrm>
            <a:off x="467544" y="476672"/>
            <a:ext cx="4464496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9533" tIns="69766" rIns="139533" bIns="69766" numCol="1" anchor="ctr" anchorCtr="0" compatLnSpc="1">
            <a:noAutofit/>
          </a:bodyPr>
          <a:lstStyle/>
          <a:p>
            <a:pPr lvl="0" defTabSz="1395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一、值班管理制度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4282" y="1424747"/>
            <a:ext cx="8858312" cy="504055"/>
            <a:chOff x="214282" y="1424747"/>
            <a:chExt cx="8858312" cy="504055"/>
          </a:xfrm>
        </p:grpSpPr>
        <p:sp>
          <p:nvSpPr>
            <p:cNvPr id="8" name="矩形 7"/>
            <p:cNvSpPr/>
            <p:nvPr/>
          </p:nvSpPr>
          <p:spPr bwMode="auto">
            <a:xfrm>
              <a:off x="214282" y="1424747"/>
              <a:ext cx="1532102" cy="504055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8962" tIns="30659" rIns="58962" bIns="30659" anchor="ctr"/>
            <a:lstStyle/>
            <a:p>
              <a:pPr marL="225425" indent="-225425" algn="ctr" defTabSz="597535"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rPr>
                <a:t>值班原则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1746384" y="1424747"/>
              <a:ext cx="1456503" cy="504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8962" tIns="30659" rIns="58962" bIns="30659" anchor="ctr"/>
            <a:lstStyle/>
            <a:p>
              <a:pPr marL="225425" indent="-225425" algn="ctr" defTabSz="597535"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rPr>
                <a:t>节假日值班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3202887" y="1424747"/>
              <a:ext cx="1583427" cy="504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8962" tIns="30659" rIns="58962" bIns="30659" anchor="ctr"/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消防重点部位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4758571" y="1424747"/>
              <a:ext cx="1456503" cy="504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8962" tIns="30659" rIns="58962" bIns="30659" anchor="ctr"/>
            <a:lstStyle/>
            <a:p>
              <a:pPr marL="225425" indent="-225425" algn="ctr" defTabSz="597535"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关键控制点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6187331" y="1424747"/>
              <a:ext cx="1456503" cy="504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8962" tIns="30659" rIns="58962" bIns="30659" anchor="ctr"/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应急管理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7643834" y="1424747"/>
              <a:ext cx="1428760" cy="504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8962" tIns="30659" rIns="58962" bIns="30659" anchor="ctr"/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纪律要求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402" y="2132856"/>
            <a:ext cx="7500958" cy="45046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7030A0"/>
            </a:solidFill>
            <a:prstDash val="lgDash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2000" tIns="36000" rIns="72000" bIns="36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、节假日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值班时间为</a:t>
            </a:r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16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00</a:t>
            </a:r>
            <a:r>
              <a:rPr lang="zh-CN" altLang="en-US" sz="16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至次日</a:t>
            </a:r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8:00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、节假日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值班人员由各部门负责人提前报送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由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综合管理部统一安排部门主管级以上人员值班。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、节假日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总值班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负责管理保安与内部巡逻值班人员；协调、调动各类资源以及信息的及时传递；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并于每晚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8:00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与次日早上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8:00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分别发短信给总经理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。如遇安全事故或其他重大事情，须第一时间汇报给总经理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、各部门值班人员，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每晚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7:00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与次日早上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7:00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分别发短信给总值班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。如遇安全事故或其他重大事情，须第一时间汇报给总经理。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白班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每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小时检查一次，夜间每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小时检查一次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。保安与内部巡逻值班人员的巡逻需在时间上进行协商，检查交叉进行。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、节假日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值班巡逻时需有两人以上一起进行，不得单独行动。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、公共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区域巡逻人员须对公司范围内的水、电、设施设备、安全等进行全面巡查。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611560" y="476672"/>
            <a:ext cx="4464496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9533" tIns="69766" rIns="139533" bIns="69766" numCol="1" anchor="ctr" anchorCtr="0" compatLnSpc="1">
            <a:noAutofit/>
          </a:bodyPr>
          <a:lstStyle/>
          <a:p>
            <a:pPr defTabSz="1395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一、值班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管理制度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14282" y="1424747"/>
            <a:ext cx="1532102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值班原则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746384" y="1424747"/>
            <a:ext cx="1456503" cy="504055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节假日值班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202887" y="1424747"/>
            <a:ext cx="1583427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消防重点部位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758571" y="1424747"/>
            <a:ext cx="1456503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关键控制点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6187331" y="1424747"/>
            <a:ext cx="1456503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应急管理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7643834" y="1424747"/>
            <a:ext cx="1428760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纪律要求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01915" y="2272505"/>
            <a:ext cx="8527803" cy="3955105"/>
            <a:chOff x="471815" y="1850316"/>
            <a:chExt cx="8457903" cy="4367358"/>
          </a:xfrm>
        </p:grpSpPr>
        <p:sp>
          <p:nvSpPr>
            <p:cNvPr id="6" name="矩形 5"/>
            <p:cNvSpPr/>
            <p:nvPr/>
          </p:nvSpPr>
          <p:spPr>
            <a:xfrm>
              <a:off x="948008" y="1937419"/>
              <a:ext cx="1714512" cy="767652"/>
            </a:xfrm>
            <a:prstGeom prst="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lIns="0" tIns="0" rIns="0" bIns="0" rtlCol="0" anchor="ctr">
              <a:spAutoFit/>
            </a:bodyPr>
            <a:lstStyle/>
            <a:p>
              <a:pPr indent="-342900" algn="ctr">
                <a:lnSpc>
                  <a:spcPct val="150000"/>
                </a:lnSpc>
                <a:buClr>
                  <a:srgbClr val="00B0F0"/>
                </a:buClr>
                <a:buSzPct val="100000"/>
              </a:pPr>
              <a:r>
                <a:rPr lang="zh-CN" altLang="en-US" sz="1600" b="1" dirty="0" smtClean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</a:rPr>
                <a:t>宿舍、食堂、办公楼</a:t>
              </a:r>
              <a:endParaRPr lang="zh-CN" altLang="en-US" sz="1600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右箭头 6"/>
            <p:cNvSpPr/>
            <p:nvPr/>
          </p:nvSpPr>
          <p:spPr>
            <a:xfrm>
              <a:off x="2857488" y="1921754"/>
              <a:ext cx="500066" cy="733663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indent="-342900" algn="ctr">
                <a:lnSpc>
                  <a:spcPct val="150000"/>
                </a:lnSpc>
                <a:buClr>
                  <a:srgbClr val="00B0F0"/>
                </a:buClr>
                <a:buSzPct val="100000"/>
              </a:pPr>
              <a:endParaRPr lang="zh-CN" altLang="en-US" sz="1600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500430" y="1877612"/>
              <a:ext cx="1714512" cy="767652"/>
            </a:xfrm>
            <a:prstGeom prst="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lIns="0" tIns="0" rIns="0" bIns="0" rtlCol="0" anchor="ctr">
              <a:spAutoFit/>
            </a:bodyPr>
            <a:lstStyle/>
            <a:p>
              <a:pPr indent="-342900" algn="ctr">
                <a:lnSpc>
                  <a:spcPct val="150000"/>
                </a:lnSpc>
                <a:buClr>
                  <a:srgbClr val="00B0F0"/>
                </a:buClr>
                <a:buSzPct val="100000"/>
              </a:pPr>
              <a:r>
                <a:rPr lang="en-US" altLang="zh-CN" sz="1600" b="1" dirty="0" smtClean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</a:rPr>
                <a:t>A</a:t>
              </a:r>
              <a:r>
                <a:rPr lang="zh-CN" altLang="en-US" sz="1600" b="1" dirty="0" smtClean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</a:rPr>
                <a:t>罩棚、</a:t>
              </a:r>
              <a:r>
                <a:rPr lang="en-US" altLang="zh-CN" sz="1600" b="1" dirty="0" smtClean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</a:rPr>
                <a:t>B</a:t>
              </a:r>
              <a:r>
                <a:rPr lang="zh-CN" altLang="en-US" sz="1600" b="1" dirty="0" smtClean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</a:rPr>
                <a:t>罩棚、辅料库</a:t>
              </a:r>
              <a:endParaRPr lang="zh-CN" altLang="en-US" sz="1600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右箭头 8"/>
            <p:cNvSpPr/>
            <p:nvPr/>
          </p:nvSpPr>
          <p:spPr>
            <a:xfrm>
              <a:off x="5357818" y="1850316"/>
              <a:ext cx="500066" cy="733663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indent="-342900" algn="ctr">
                <a:lnSpc>
                  <a:spcPct val="150000"/>
                </a:lnSpc>
                <a:buClr>
                  <a:srgbClr val="00B0F0"/>
                </a:buClr>
                <a:buSzPct val="100000"/>
              </a:pPr>
              <a:endParaRPr lang="zh-CN" altLang="en-US" sz="1600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000760" y="1884660"/>
              <a:ext cx="1714512" cy="767652"/>
            </a:xfrm>
            <a:prstGeom prst="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lIns="0" tIns="0" rIns="0" bIns="0" rtlCol="0" anchor="ctr">
              <a:spAutoFit/>
            </a:bodyPr>
            <a:lstStyle/>
            <a:p>
              <a:pPr indent="-342900" algn="ctr">
                <a:lnSpc>
                  <a:spcPct val="150000"/>
                </a:lnSpc>
                <a:buClr>
                  <a:srgbClr val="00B0F0"/>
                </a:buClr>
                <a:buSzPct val="100000"/>
              </a:pPr>
              <a:r>
                <a:rPr lang="zh-CN" altLang="en-US" sz="1600" b="1" dirty="0" smtClean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</a:rPr>
                <a:t>   前清筒仓、浓香油、配电房</a:t>
              </a:r>
              <a:endParaRPr lang="zh-CN" altLang="en-US" sz="1600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 rot="18039606">
              <a:off x="7406966" y="4368496"/>
              <a:ext cx="413704" cy="733663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indent="-342900" algn="ctr">
                <a:lnSpc>
                  <a:spcPct val="150000"/>
                </a:lnSpc>
                <a:buClr>
                  <a:srgbClr val="00B0F0"/>
                </a:buClr>
                <a:buSzPct val="100000"/>
              </a:pPr>
              <a:endParaRPr lang="zh-CN" altLang="en-US" sz="1600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358082" y="3484261"/>
              <a:ext cx="1571636" cy="767652"/>
            </a:xfrm>
            <a:prstGeom prst="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lIns="0" tIns="0" rIns="0" bIns="0" rtlCol="0" anchor="ctr">
              <a:spAutoFit/>
            </a:bodyPr>
            <a:lstStyle/>
            <a:p>
              <a:pPr indent="-342900" algn="ctr">
                <a:lnSpc>
                  <a:spcPct val="150000"/>
                </a:lnSpc>
                <a:buClr>
                  <a:srgbClr val="00B0F0"/>
                </a:buClr>
                <a:buSzPct val="100000"/>
              </a:pPr>
              <a:r>
                <a:rPr lang="zh-CN" altLang="en-US" sz="1600" b="1" dirty="0" smtClean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</a:rPr>
                <a:t>地下溶剂库、隔油池、精炼车间</a:t>
              </a:r>
              <a:endParaRPr lang="zh-CN" altLang="en-US" sz="1600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右箭头 12"/>
            <p:cNvSpPr/>
            <p:nvPr/>
          </p:nvSpPr>
          <p:spPr>
            <a:xfrm rot="17548561">
              <a:off x="921255" y="2757016"/>
              <a:ext cx="427581" cy="733663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indent="-342900" algn="ctr">
                <a:lnSpc>
                  <a:spcPct val="150000"/>
                </a:lnSpc>
                <a:buClr>
                  <a:srgbClr val="00B0F0"/>
                </a:buClr>
                <a:buSzPct val="100000"/>
              </a:pPr>
              <a:endParaRPr lang="zh-CN" altLang="en-US" sz="1600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929322" y="5284900"/>
              <a:ext cx="1785950" cy="767652"/>
            </a:xfrm>
            <a:prstGeom prst="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lIns="0" tIns="0" rIns="0" bIns="0" rtlCol="0" anchor="ctr">
              <a:spAutoFit/>
            </a:bodyPr>
            <a:lstStyle/>
            <a:p>
              <a:pPr indent="-342900" algn="ctr">
                <a:lnSpc>
                  <a:spcPct val="150000"/>
                </a:lnSpc>
                <a:buClr>
                  <a:srgbClr val="00B0F0"/>
                </a:buClr>
                <a:buSzPct val="100000"/>
              </a:pPr>
              <a:r>
                <a:rPr lang="zh-CN" altLang="en-US" sz="1600" b="1" dirty="0" smtClean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</a:rPr>
                <a:t>煤场、罐区、污水</a:t>
              </a:r>
              <a:r>
                <a:rPr lang="en-US" altLang="zh-CN" sz="1600" b="1" dirty="0" smtClean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</a:rPr>
                <a:t>/</a:t>
              </a:r>
              <a:r>
                <a:rPr lang="zh-CN" altLang="en-US" sz="1600" b="1" dirty="0" smtClean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</a:rPr>
                <a:t>磅房危险化学品库</a:t>
              </a:r>
              <a:endParaRPr lang="zh-CN" altLang="en-US" sz="1600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右箭头 14"/>
            <p:cNvSpPr/>
            <p:nvPr/>
          </p:nvSpPr>
          <p:spPr>
            <a:xfrm rot="10800000">
              <a:off x="5357819" y="5422216"/>
              <a:ext cx="500066" cy="733663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indent="-342900" algn="ctr">
                <a:lnSpc>
                  <a:spcPct val="150000"/>
                </a:lnSpc>
                <a:buClr>
                  <a:srgbClr val="00B0F0"/>
                </a:buClr>
                <a:buSzPct val="100000"/>
              </a:pPr>
              <a:endParaRPr lang="zh-CN" altLang="en-US" sz="1600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500430" y="5341648"/>
              <a:ext cx="1785950" cy="767652"/>
            </a:xfrm>
            <a:prstGeom prst="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lIns="0" tIns="0" rIns="0" bIns="0" rtlCol="0" anchor="ctr">
              <a:spAutoFit/>
            </a:bodyPr>
            <a:lstStyle/>
            <a:p>
              <a:pPr indent="-342900" algn="ctr">
                <a:lnSpc>
                  <a:spcPct val="150000"/>
                </a:lnSpc>
                <a:buClr>
                  <a:srgbClr val="00B0F0"/>
                </a:buClr>
                <a:buSzPct val="100000"/>
              </a:pPr>
              <a:r>
                <a:rPr lang="zh-CN" altLang="en-US" sz="1600" b="1" dirty="0" smtClean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</a:rPr>
                <a:t>粕库、小包装仓库、瓶胚厂</a:t>
              </a:r>
              <a:endParaRPr lang="zh-CN" altLang="en-US" sz="1600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右箭头 16"/>
            <p:cNvSpPr/>
            <p:nvPr/>
          </p:nvSpPr>
          <p:spPr>
            <a:xfrm rot="10800000">
              <a:off x="2786050" y="5484011"/>
              <a:ext cx="571504" cy="733663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indent="-342900" algn="ctr">
                <a:lnSpc>
                  <a:spcPct val="150000"/>
                </a:lnSpc>
                <a:buClr>
                  <a:srgbClr val="00B0F0"/>
                </a:buClr>
                <a:buSzPct val="100000"/>
              </a:pPr>
              <a:endParaRPr lang="zh-CN" altLang="en-US" sz="1600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71815" y="3599173"/>
              <a:ext cx="1643074" cy="767652"/>
            </a:xfrm>
            <a:prstGeom prst="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lIns="0" tIns="0" rIns="0" bIns="0" rtlCol="0" anchor="ctr">
              <a:spAutoFit/>
            </a:bodyPr>
            <a:lstStyle/>
            <a:p>
              <a:pPr indent="-342900" algn="ctr">
                <a:lnSpc>
                  <a:spcPct val="150000"/>
                </a:lnSpc>
                <a:buClr>
                  <a:srgbClr val="00B0F0"/>
                </a:buClr>
                <a:buSzPct val="100000"/>
              </a:pPr>
              <a:r>
                <a:rPr lang="zh-CN" altLang="en-US" sz="1600" b="1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</a:rPr>
                <a:t>停</a:t>
              </a:r>
              <a:r>
                <a:rPr lang="zh-CN" altLang="en-US" sz="1600" b="1" dirty="0" smtClean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</a:rPr>
                <a:t>车棚、厂区围栏、监控</a:t>
              </a:r>
              <a:endParaRPr lang="zh-CN" altLang="en-US" sz="1600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右箭头 18"/>
            <p:cNvSpPr/>
            <p:nvPr/>
          </p:nvSpPr>
          <p:spPr>
            <a:xfrm rot="3553320">
              <a:off x="7757469" y="2530727"/>
              <a:ext cx="451667" cy="733663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indent="-342900" algn="ctr">
                <a:lnSpc>
                  <a:spcPct val="150000"/>
                </a:lnSpc>
                <a:buClr>
                  <a:srgbClr val="00B0F0"/>
                </a:buClr>
                <a:buSzPct val="100000"/>
              </a:pPr>
              <a:endParaRPr lang="zh-CN" altLang="en-US" sz="1600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67954" y="5343267"/>
              <a:ext cx="1785950" cy="767652"/>
            </a:xfrm>
            <a:prstGeom prst="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lIns="0" tIns="0" rIns="0" bIns="0" rtlCol="0" anchor="ctr">
              <a:spAutoFit/>
            </a:bodyPr>
            <a:lstStyle/>
            <a:p>
              <a:pPr indent="-342900" algn="ctr">
                <a:lnSpc>
                  <a:spcPct val="150000"/>
                </a:lnSpc>
                <a:buClr>
                  <a:srgbClr val="00B0F0"/>
                </a:buClr>
                <a:buSzPct val="100000"/>
              </a:pPr>
              <a:r>
                <a:rPr lang="zh-CN" altLang="en-US" sz="1600" b="1" dirty="0" smtClean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</a:rPr>
                <a:t>各部门值班人员在岗情况</a:t>
              </a:r>
              <a:endParaRPr lang="zh-CN" altLang="en-US" sz="1600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右箭头 20"/>
            <p:cNvSpPr/>
            <p:nvPr/>
          </p:nvSpPr>
          <p:spPr>
            <a:xfrm rot="14815087">
              <a:off x="1071406" y="4498738"/>
              <a:ext cx="413704" cy="733663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indent="-342900" algn="ctr">
                <a:lnSpc>
                  <a:spcPct val="150000"/>
                </a:lnSpc>
                <a:buClr>
                  <a:srgbClr val="00B0F0"/>
                </a:buClr>
                <a:buSzPct val="100000"/>
              </a:pPr>
              <a:endParaRPr lang="zh-CN" altLang="en-US" sz="1600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2" name="标题 1"/>
          <p:cNvSpPr txBox="1"/>
          <p:nvPr/>
        </p:nvSpPr>
        <p:spPr bwMode="auto">
          <a:xfrm>
            <a:off x="611560" y="476672"/>
            <a:ext cx="4464496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9533" tIns="69766" rIns="139533" bIns="69766" numCol="1" anchor="ctr" anchorCtr="0" compatLnSpc="1">
            <a:noAutofit/>
          </a:bodyPr>
          <a:lstStyle>
            <a:defPPr>
              <a:defRPr lang="zh-CN"/>
            </a:defPPr>
            <a:lvl1pPr lvl="0" defTabSz="139509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/>
              <a:t>一、值班管理制度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 bwMode="auto">
          <a:xfrm>
            <a:off x="214282" y="1424747"/>
            <a:ext cx="1532102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值班原则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1746384" y="1424747"/>
            <a:ext cx="1456503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节假日值班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3202887" y="1424747"/>
            <a:ext cx="1583427" cy="504055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消防重点部位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4758571" y="1424747"/>
            <a:ext cx="1456503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关键控制点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6187331" y="1424747"/>
            <a:ext cx="1456503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应急管理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7643834" y="1424747"/>
            <a:ext cx="1428760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纪律要求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43808" y="2947167"/>
            <a:ext cx="3224752" cy="243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527096"/>
            <a:ext cx="8358246" cy="41353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7030A0"/>
            </a:solidFill>
            <a:prstDash val="lgDash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2000" tIns="36000" rIns="72000" bIns="36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、负责夜间工厂</a:t>
            </a:r>
            <a:r>
              <a:rPr lang="zh-CN" altLang="en-US" sz="16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关键控制部位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（重要危险源、安全关键控制点、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CCP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点）的巡查，每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小时巡查一次，并随时对保安室监控进行检查，特殊要求由总值班安排。</a:t>
            </a:r>
            <a:endParaRPr lang="zh-CN" altLang="en-US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、负责监督检查各部门、车间安全环保关键控制部位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的检查记录情况。</a:t>
            </a:r>
            <a:endParaRPr lang="zh-CN" altLang="en-US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、服从工厂总值班的管理和工作安排，协助做好应急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处置工作。</a:t>
            </a:r>
            <a:endParaRPr lang="zh-CN" altLang="en-US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、巡查中发现的异常情况和查出的安全隐患，除及时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报告总值班外，还应将安全隐患填写至安全巡查日报，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次日上午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00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报公司安全环保部，由安全环保部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负责下发安全隐患整改通知单通知各部门限期整改，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必要时上报总经理。</a:t>
            </a:r>
            <a:endParaRPr lang="zh-CN" altLang="en-US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61667" y="3861048"/>
            <a:ext cx="3429024" cy="263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标题 1"/>
          <p:cNvSpPr txBox="1"/>
          <p:nvPr/>
        </p:nvSpPr>
        <p:spPr bwMode="auto">
          <a:xfrm>
            <a:off x="611560" y="476672"/>
            <a:ext cx="4464496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9533" tIns="69766" rIns="139533" bIns="69766" numCol="1" anchor="ctr" anchorCtr="0" compatLnSpc="1">
            <a:noAutofit/>
          </a:bodyPr>
          <a:lstStyle/>
          <a:p>
            <a:pPr lvl="0" defTabSz="1395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一、值班管理制度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14282" y="1424747"/>
            <a:ext cx="1532102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值班原则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746384" y="1424747"/>
            <a:ext cx="1456503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节假日值班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202887" y="1424747"/>
            <a:ext cx="1583427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消防重点部位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58571" y="1424747"/>
            <a:ext cx="1456503" cy="504055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关键控制点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187331" y="1424747"/>
            <a:ext cx="1456503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应急管理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7643834" y="1424747"/>
            <a:ext cx="1428760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纪律要求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1683" y="2013301"/>
            <a:ext cx="1569660" cy="4589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值班检查人员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086" y="2060848"/>
            <a:ext cx="8653393" cy="45593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7030A0"/>
            </a:solidFill>
            <a:prstDash val="lgDash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2000" tIns="36000" rIns="72000" bIns="36000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、工厂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值班应急电话为总值班办公室电话（保安室电话）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6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en-US" altLang="zh-CN" sz="16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XXX-XXXXXXXX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5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、值班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保安室必须存放工厂最新版本的应急预案，各值班人员应熟悉工厂的应急预案和应急处置流程。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5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、值班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期间发生突发事件，在工厂主要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负责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5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人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到达现场前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6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由</a:t>
            </a:r>
            <a:r>
              <a:rPr lang="zh-CN" altLang="en-US" sz="16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工厂总值班担任应急总指挥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5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按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工厂相应应急预案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开展应急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处置、救援工作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5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并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同时报告公司主要负责人。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当事故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扩大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5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现有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力量不能控制时，总值班人要立即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拨打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5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当地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政府应急电话请求救援。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ts val="35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、常用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应急电话：</a:t>
            </a:r>
            <a:r>
              <a:rPr lang="zh-CN" altLang="en-US" sz="16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火警</a:t>
            </a:r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119</a:t>
            </a:r>
            <a:r>
              <a:rPr lang="zh-CN" altLang="en-US" sz="16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，报警电话</a:t>
            </a:r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110</a:t>
            </a:r>
            <a:r>
              <a:rPr lang="zh-CN" altLang="en-US" sz="16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，急救中心</a:t>
            </a:r>
            <a:r>
              <a:rPr lang="en-US" altLang="zh-CN" sz="16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120</a:t>
            </a:r>
            <a:endParaRPr lang="en-US" altLang="zh-CN" sz="16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611560" y="476672"/>
            <a:ext cx="4464496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9533" tIns="69766" rIns="139533" bIns="69766" numCol="1" anchor="ctr" anchorCtr="0" compatLnSpc="1">
            <a:noAutofit/>
          </a:bodyPr>
          <a:lstStyle/>
          <a:p>
            <a:pPr lvl="0" defTabSz="1395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一、值班管理制度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14282" y="1424747"/>
            <a:ext cx="1532102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值班原则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746384" y="1424747"/>
            <a:ext cx="1456503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节假日值班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202887" y="1424747"/>
            <a:ext cx="1583427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消防重点部位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758571" y="1424747"/>
            <a:ext cx="1456503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关键控制点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6"/>
          <a:stretch>
            <a:fillRect/>
          </a:stretch>
        </p:blipFill>
        <p:spPr bwMode="auto">
          <a:xfrm>
            <a:off x="4572000" y="3159596"/>
            <a:ext cx="4261546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 bwMode="auto">
          <a:xfrm>
            <a:off x="6187331" y="1424747"/>
            <a:ext cx="1456503" cy="504055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应急管理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7643834" y="1424747"/>
            <a:ext cx="1428760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纪律要求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" r="3307" b="9480"/>
          <a:stretch>
            <a:fillRect/>
          </a:stretch>
        </p:blipFill>
        <p:spPr>
          <a:xfrm>
            <a:off x="4624252" y="4311724"/>
            <a:ext cx="667828" cy="7243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2204864"/>
            <a:ext cx="8786874" cy="45046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7030A0"/>
            </a:solidFill>
            <a:prstDash val="lgDash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72000" tIns="36000" rIns="72000" bIns="36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值班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人员应坚守岗位，服从总值班安排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值班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人员必须按时到岗，不得无故缺勤、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迟到</a:t>
            </a:r>
            <a:endParaRPr lang="en-US" altLang="zh-CN" sz="16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或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早退，值班期间不得酗酒、离岗等。安全关键控制点值班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人员</a:t>
            </a:r>
            <a:endParaRPr lang="en-US" altLang="zh-CN" sz="16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不得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睡岗。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、如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因公出差、病事假等原因不能按时值班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，由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值班人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授权或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委托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同级别及以上人员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替班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不得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擅自安排下属代班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，并提前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24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小时将书面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授权（委托）书报总经理批准后交综合管理部备案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由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综合管理将调整信息在公司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OA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和保安室宣传栏公告。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、值班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人员需认真、如实填写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岗位安全生产检查记录表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值班记录表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，不能敷衍了事，需详细填写发现的问题情况，如现场工作人员人数、姓名、工作状况等。不得事后补签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值班记录表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岗位安全生产检查记录表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，不得出现少签或签到时间与实际值班时间不符的现象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14282" y="1424747"/>
            <a:ext cx="1532102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值班原则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746384" y="1424747"/>
            <a:ext cx="1456503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节假日值班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202887" y="1424747"/>
            <a:ext cx="1583427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消防重点部位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758571" y="1424747"/>
            <a:ext cx="1456503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marL="225425" indent="-225425" algn="ctr" defTabSz="597535"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关键控制点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187331" y="1424747"/>
            <a:ext cx="1456503" cy="5040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应急管理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7643834" y="1424747"/>
            <a:ext cx="1428760" cy="504055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8962" tIns="30659" rIns="58962" bIns="30659"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纪律要求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1"/>
          <a:srcRect l="7488"/>
          <a:stretch>
            <a:fillRect/>
          </a:stretch>
        </p:blipFill>
        <p:spPr bwMode="auto">
          <a:xfrm>
            <a:off x="6019800" y="2328164"/>
            <a:ext cx="2763635" cy="261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标题 1"/>
          <p:cNvSpPr txBox="1"/>
          <p:nvPr/>
        </p:nvSpPr>
        <p:spPr bwMode="auto">
          <a:xfrm>
            <a:off x="611560" y="476672"/>
            <a:ext cx="4464496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9533" tIns="69766" rIns="139533" bIns="69766" numCol="1" anchor="ctr" anchorCtr="0" compatLnSpc="1">
            <a:noAutofit/>
          </a:bodyPr>
          <a:lstStyle/>
          <a:p>
            <a:pPr lvl="0" defTabSz="1395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一、值班管理制度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2Q4Y2M0MTAxMGRmZTZkMWUzZjg0NGZmZDVmMDc3NjUifQ=="/>
</p:tagLst>
</file>

<file path=ppt/theme/theme1.xml><?xml version="1.0" encoding="utf-8"?>
<a:theme xmlns:a="http://schemas.openxmlformats.org/drawingml/2006/main" name="安全环保部周工作汇报（11.24）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华文细黑"/>
        <a:ea typeface="华文细黑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技巧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</a:spPr>
      <a:bodyPr wrap="square" lIns="0" tIns="0" rIns="0" bIns="0" rtlCol="0" anchor="ctr">
        <a:spAutoFit/>
      </a:bodyPr>
      <a:lstStyle>
        <a:defPPr marL="0" indent="-342900" algn="ctr">
          <a:lnSpc>
            <a:spcPct val="150000"/>
          </a:lnSpc>
          <a:buClr>
            <a:srgbClr val="00B0F0"/>
          </a:buClr>
          <a:buSzPct val="100000"/>
          <a:defRPr sz="1600" dirty="0" smtClean="0">
            <a:latin typeface="微软雅黑" panose="020B0503020204020204" charset="-122"/>
            <a:ea typeface="微软雅黑" panose="020B0503020204020204" charset="-122"/>
          </a:defRPr>
        </a:defPPr>
      </a:lstStyle>
    </a:spDef>
    <a:txDef>
      <a:spPr>
        <a:solidFill>
          <a:schemeClr val="bg1">
            <a:lumMod val="95000"/>
          </a:schemeClr>
        </a:solidFill>
        <a:ln>
          <a:noFill/>
        </a:ln>
      </a:spPr>
      <a:bodyPr wrap="square" lIns="72000" tIns="36000" rIns="72000" bIns="36000" rtlCol="0">
        <a:spAutoFit/>
      </a:bodyPr>
      <a:lstStyle>
        <a:defPPr algn="ctr">
          <a:defRPr sz="1600" dirty="0" smtClean="0">
            <a:solidFill>
              <a:schemeClr val="tx1"/>
            </a:solidFill>
            <a:latin typeface="微软雅黑" panose="020B0503020204020204" charset="-122"/>
            <a:ea typeface="微软雅黑" panose="020B0503020204020204" charset="-122"/>
          </a:defRPr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/>
      <a:bodyPr lIns="0" tIns="0" rIns="0" bIns="0" anchor="t" anchorCtr="0"/>
      <a:lstStyle>
        <a:defPPr marL="266700" indent="-179705" defTabSz="330200">
          <a:lnSpc>
            <a:spcPct val="95000"/>
          </a:lnSpc>
          <a:spcBef>
            <a:spcPct val="20000"/>
          </a:spcBef>
          <a:buClr>
            <a:schemeClr val="accent1"/>
          </a:buClr>
          <a:buSzPct val="65000"/>
          <a:buFont typeface="Wingdings" panose="05000000000000000000" pitchFamily="2" charset="2"/>
          <a:buChar char="n"/>
          <a:tabLst>
            <a:tab pos="8521700" algn="r"/>
          </a:tabLst>
          <a:defRPr sz="1400" dirty="0" smtClean="0">
            <a:latin typeface="华文细黑" panose="02010600040101010101" pitchFamily="2" charset="-122"/>
            <a:ea typeface="华文细黑" panose="02010600040101010101" pitchFamily="2" charset="-122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txDef>
      <a:spPr bwMode="auto">
        <a:solidFill>
          <a:srgbClr val="FFFF00"/>
        </a:solidFill>
        <a:ln>
          <a:noFill/>
        </a:ln>
      </a:spPr>
      <a:bodyPr tIns="108000" bIns="72000"/>
      <a:lstStyle>
        <a:defPPr>
          <a:lnSpc>
            <a:spcPct val="130000"/>
          </a:lnSpc>
          <a:defRPr sz="1050" b="1" dirty="0">
            <a:solidFill>
              <a:srgbClr val="FF0000"/>
            </a:solidFill>
            <a:latin typeface="华文细黑" panose="02010600040101010101" pitchFamily="2" charset="-122"/>
            <a:ea typeface="华文细黑" panose="02010600040101010101" pitchFamily="2" charset="-122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安全环保部周工作汇报（11.24）</Template>
  <TotalTime>0</TotalTime>
  <Words>5528</Words>
  <Application>WPS 演示</Application>
  <PresentationFormat>全屏显示(4:3)</PresentationFormat>
  <Paragraphs>387</Paragraphs>
  <Slides>27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27</vt:i4>
      </vt:variant>
    </vt:vector>
  </HeadingPairs>
  <TitlesOfParts>
    <vt:vector size="44" baseType="lpstr">
      <vt:lpstr>Arial</vt:lpstr>
      <vt:lpstr>宋体</vt:lpstr>
      <vt:lpstr>Wingdings</vt:lpstr>
      <vt:lpstr>华文细黑</vt:lpstr>
      <vt:lpstr>微软雅黑</vt:lpstr>
      <vt:lpstr>黑体</vt:lpstr>
      <vt:lpstr>Times New Roman</vt:lpstr>
      <vt:lpstr>Calibri</vt:lpstr>
      <vt:lpstr>方正大标宋简体</vt:lpstr>
      <vt:lpstr>华文隶书</vt:lpstr>
      <vt:lpstr>Arial Unicode MS</vt:lpstr>
      <vt:lpstr>华文楷体</vt:lpstr>
      <vt:lpstr>华文行楷</vt:lpstr>
      <vt:lpstr>安全环保部周工作汇报（11.24）</vt:lpstr>
      <vt:lpstr>Office 主题</vt:lpstr>
      <vt:lpstr>1_Office 主题</vt:lpstr>
      <vt:lpstr>2_Office 主题</vt:lpstr>
      <vt:lpstr>十一国庆节值班安全培训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春节值班安全培训</dc:title>
  <dc:creator>安应ansying.com</dc:creator>
  <cp:keywords>安应</cp:keywords>
  <dc:description>无限量下载EHS独家精品资料，请咨询“安小应”微信号：ansyingcysafety</dc:description>
  <dc:subject>无限量下载EHS独家精品资料，请咨询“安小应”微信号：ansyingcysafety</dc:subject>
  <cp:category>EHS</cp:category>
  <cp:lastModifiedBy>Vivian</cp:lastModifiedBy>
  <cp:revision>5</cp:revision>
  <dcterms:created xsi:type="dcterms:W3CDTF">2019-01-15T05:33:00Z</dcterms:created>
  <dcterms:modified xsi:type="dcterms:W3CDTF">2023-12-05T08:57:39Z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KSOSaveFontToCloudKey">
    <vt:lpwstr>259347719_cloud</vt:lpwstr>
  </property>
  <property fmtid="{D5CDD505-2E9C-101B-9397-08002B2CF9AE}" pid="4" name="ICV">
    <vt:lpwstr>73FE3C8BC7934816B894FD41417496A2</vt:lpwstr>
  </property>
</Properties>
</file>